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56" r:id="rId4"/>
    <p:sldId id="445" r:id="rId5"/>
    <p:sldId id="1188" r:id="rId6"/>
    <p:sldId id="447" r:id="rId7"/>
    <p:sldId id="446" r:id="rId8"/>
  </p:sldIdLst>
  <p:sldSz cx="9906000" cy="6858000" type="A4"/>
  <p:notesSz cx="7315200" cy="9601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9" clrIdx="1"/>
  <p:cmAuthor id="2" name="佐藤 晟安" initials="佐藤" lastIdx="7" clrIdx="2"/>
  <p:cmAuthor id="3" name="CI" initials="CI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087C8"/>
    <a:srgbClr val="FF9900"/>
    <a:srgbClr val="4274B0"/>
    <a:srgbClr val="A1C6DF"/>
    <a:srgbClr val="7A0000"/>
    <a:srgbClr val="005828"/>
    <a:srgbClr val="007E39"/>
    <a:srgbClr val="196B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A1AA6-EC75-4EA5-80DD-DFE7837412DB}" v="1" dt="2022-11-14T15:58:07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5" autoAdjust="0"/>
    <p:restoredTop sz="94151" autoAdjust="0"/>
  </p:normalViewPr>
  <p:slideViewPr>
    <p:cSldViewPr>
      <p:cViewPr varScale="1">
        <p:scale>
          <a:sx n="62" d="100"/>
          <a:sy n="62" d="100"/>
        </p:scale>
        <p:origin x="1508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142924" y="0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618F-4C61-4345-B727-7F8104240584}" type="datetime1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119209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142924" y="9119209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2924" y="0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1C16-BAF7-4DD5-ABCE-3BC0CE7AD52D}" type="datetime1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003" y="4620626"/>
            <a:ext cx="5853195" cy="37802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119209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2924" y="9119209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75C97-5DEC-465A-942A-ECFBEE6DB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4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14400" rtl="0" eaLnBrk="1" latinLnBrk="0" hangingPunct="1">
              <a:lnSpc>
                <a:spcPts val="2200"/>
              </a:lnSpc>
              <a:buFont typeface="Tahoma" panose="020B0604030504040204" pitchFamily="34" charset="0"/>
              <a:buNone/>
            </a:pPr>
            <a:endParaRPr kumimoji="1" lang="en-US" altLang="ja-JP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5C97-5DEC-465A-942A-ECFBEE6DB4E1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14400" rtl="0" eaLnBrk="1" latinLnBrk="0" hangingPunct="1">
              <a:lnSpc>
                <a:spcPts val="2200"/>
              </a:lnSpc>
              <a:buFont typeface="Tahoma" panose="020B0604030504040204" pitchFamily="34" charset="0"/>
              <a:buNone/>
            </a:pPr>
            <a:endParaRPr kumimoji="1" lang="ja-JP" altLang="en-US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5C97-5DEC-465A-942A-ECFBEE6DB4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4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14400" rtl="0" eaLnBrk="1" latinLnBrk="0" hangingPunct="1">
              <a:lnSpc>
                <a:spcPts val="2200"/>
              </a:lnSpc>
              <a:buFont typeface="Tahoma" panose="020B0604030504040204" pitchFamily="34" charset="0"/>
              <a:buNone/>
            </a:pPr>
            <a:endParaRPr kumimoji="1" lang="ja-JP" altLang="en-US" sz="14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5C97-5DEC-465A-942A-ECFBEE6DB4E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0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" y="6524625"/>
            <a:ext cx="3927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>
                <a:solidFill>
                  <a:schemeClr val="bg1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333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42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4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4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6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1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6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8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6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17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-1"/>
            <a:ext cx="9906000" cy="587375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538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>
            <a:fillRect/>
          </a:stretch>
        </p:blipFill>
        <p:spPr bwMode="auto"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95285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90570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485854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981139" algn="l" rtl="0" eaLnBrk="1" fontAlgn="base" hangingPunct="1">
        <a:spcBef>
          <a:spcPct val="0"/>
        </a:spcBef>
        <a:spcAft>
          <a:spcPct val="0"/>
        </a:spcAft>
        <a:defRPr kumimoji="1" sz="303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hatsu.co.jp/top.htm" TargetMode="External"/><Relationship Id="rId13" Type="http://schemas.openxmlformats.org/officeDocument/2006/relationships/hyperlink" Target="https://www.mhi.com/group/mhims/" TargetMode="External"/><Relationship Id="rId18" Type="http://schemas.openxmlformats.org/officeDocument/2006/relationships/hyperlink" Target="https://www.cellbond.com/" TargetMode="External"/><Relationship Id="rId26" Type="http://schemas.openxmlformats.org/officeDocument/2006/relationships/hyperlink" Target="http://www.applusidiada.com/" TargetMode="External"/><Relationship Id="rId3" Type="http://schemas.openxmlformats.org/officeDocument/2006/relationships/hyperlink" Target="https://global.honda/" TargetMode="External"/><Relationship Id="rId21" Type="http://schemas.openxmlformats.org/officeDocument/2006/relationships/hyperlink" Target="https://www.nhtsa.gov/" TargetMode="External"/><Relationship Id="rId7" Type="http://schemas.openxmlformats.org/officeDocument/2006/relationships/hyperlink" Target="https://www.subaru.co.jp/en/" TargetMode="External"/><Relationship Id="rId12" Type="http://schemas.openxmlformats.org/officeDocument/2006/relationships/hyperlink" Target="https://www.zf.com/mobile/en/homepage/homepage.html" TargetMode="External"/><Relationship Id="rId17" Type="http://schemas.openxmlformats.org/officeDocument/2006/relationships/hyperlink" Target="https://www.jasti.co.jp/" TargetMode="External"/><Relationship Id="rId25" Type="http://schemas.openxmlformats.org/officeDocument/2006/relationships/hyperlink" Target="https://www.jari.or.jp/en/" TargetMode="External"/><Relationship Id="rId2" Type="http://schemas.openxmlformats.org/officeDocument/2006/relationships/hyperlink" Target="https://global.toyota/en/" TargetMode="External"/><Relationship Id="rId16" Type="http://schemas.openxmlformats.org/officeDocument/2006/relationships/hyperlink" Target="http://www.actsautosafety.org/" TargetMode="External"/><Relationship Id="rId20" Type="http://schemas.openxmlformats.org/officeDocument/2006/relationships/hyperlink" Target="https://www.horiba.com/in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zda.com/" TargetMode="External"/><Relationship Id="rId11" Type="http://schemas.openxmlformats.org/officeDocument/2006/relationships/hyperlink" Target="http://www.autoliv.com/" TargetMode="External"/><Relationship Id="rId24" Type="http://schemas.openxmlformats.org/officeDocument/2006/relationships/hyperlink" Target="https://www.ntsel.go.jp/e/index.html" TargetMode="External"/><Relationship Id="rId5" Type="http://schemas.openxmlformats.org/officeDocument/2006/relationships/hyperlink" Target="https://www.isuzu.co.jp/world/" TargetMode="External"/><Relationship Id="rId15" Type="http://schemas.openxmlformats.org/officeDocument/2006/relationships/hyperlink" Target="http://www.additium.com/" TargetMode="External"/><Relationship Id="rId23" Type="http://schemas.openxmlformats.org/officeDocument/2006/relationships/hyperlink" Target="https://www.nasva.go.jp/mamoru/en/index.html" TargetMode="External"/><Relationship Id="rId10" Type="http://schemas.openxmlformats.org/officeDocument/2006/relationships/hyperlink" Target="https://www.mitsubishi-motors.com/en/?intcid2=gnav_menubtn_global_site" TargetMode="External"/><Relationship Id="rId19" Type="http://schemas.openxmlformats.org/officeDocument/2006/relationships/hyperlink" Target="https://www.kyowa-ei.com/eng/index.html" TargetMode="External"/><Relationship Id="rId4" Type="http://schemas.openxmlformats.org/officeDocument/2006/relationships/hyperlink" Target="https://www.nissan-global.com/EN/" TargetMode="External"/><Relationship Id="rId9" Type="http://schemas.openxmlformats.org/officeDocument/2006/relationships/hyperlink" Target="https://www.suzuki.co.jp/" TargetMode="External"/><Relationship Id="rId14" Type="http://schemas.openxmlformats.org/officeDocument/2006/relationships/hyperlink" Target="http://www.racelogic.co.uk/index.php/en/" TargetMode="External"/><Relationship Id="rId22" Type="http://schemas.openxmlformats.org/officeDocument/2006/relationships/hyperlink" Target="https://www.mlit.go.jp/en/index.html" TargetMode="External"/><Relationship Id="rId27" Type="http://schemas.openxmlformats.org/officeDocument/2006/relationships/hyperlink" Target="https://www.appliedintuition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08445" y="1673139"/>
            <a:ext cx="8121352" cy="1368152"/>
          </a:xfrm>
        </p:spPr>
        <p:txBody>
          <a:bodyPr/>
          <a:lstStyle/>
          <a:p>
            <a:r>
              <a:rPr lang="en-US" altLang="ja-JP" sz="3600" dirty="0"/>
              <a:t>27th International Technical Conference on the Enhanced Safety of Vehicles (27th ESV 2023)</a:t>
            </a:r>
            <a:endParaRPr lang="ja-JP" altLang="en-US" sz="3600" dirty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415008"/>
          </a:xfrm>
        </p:spPr>
        <p:txBody>
          <a:bodyPr/>
          <a:lstStyle/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B6DD6-556E-4CA3-A3C4-67128A51BE9D}"/>
              </a:ext>
            </a:extLst>
          </p:cNvPr>
          <p:cNvSpPr txBox="1"/>
          <p:nvPr/>
        </p:nvSpPr>
        <p:spPr>
          <a:xfrm>
            <a:off x="6537176" y="188640"/>
            <a:ext cx="320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WP.29-188-23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188th WP.29, 14-16 November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3D6E7-B920-464C-B562-8CC0213F1F47}"/>
              </a:ext>
            </a:extLst>
          </p:cNvPr>
          <p:cNvSpPr txBox="1"/>
          <p:nvPr/>
        </p:nvSpPr>
        <p:spPr>
          <a:xfrm>
            <a:off x="272480" y="188640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of Japan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27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ESV</a:t>
            </a:r>
            <a:r>
              <a:rPr lang="ja-JP" altLang="en-US" dirty="0"/>
              <a:t> </a:t>
            </a:r>
            <a:r>
              <a:rPr kumimoji="1" lang="en-US" altLang="ja-JP" dirty="0"/>
              <a:t>2023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E511-5094-4685-A035-FB392A6605D8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D6B3E3F-6912-0F94-F0E0-77C8B072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60" y="793114"/>
            <a:ext cx="5048750" cy="357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テキスト ボックス 139">
            <a:extLst>
              <a:ext uri="{FF2B5EF4-FFF2-40B4-BE49-F238E27FC236}">
                <a16:creationId xmlns:a16="http://schemas.microsoft.com/office/drawing/2014/main" id="{8C9F426E-C8DA-E085-4181-32E212703492}"/>
              </a:ext>
            </a:extLst>
          </p:cNvPr>
          <p:cNvSpPr txBox="1"/>
          <p:nvPr/>
        </p:nvSpPr>
        <p:spPr>
          <a:xfrm>
            <a:off x="56456" y="1302727"/>
            <a:ext cx="437291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Place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Yokohama, Japan</a:t>
            </a:r>
          </a:p>
          <a:p>
            <a:pPr marL="285750" indent="-2857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Venue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Pacifico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Yokohama North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Date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April 3</a:t>
            </a:r>
            <a:r>
              <a:rPr lang="en-US" altLang="ja-JP" sz="20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rd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- 6</a:t>
            </a:r>
            <a:r>
              <a:rPr lang="en-US" altLang="ja-JP" sz="2000" baseline="30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2023</a:t>
            </a:r>
          </a:p>
          <a:p>
            <a:pPr marL="285750" indent="-285750" algn="l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Organizer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NHTSA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MLIT, METI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39">
            <a:extLst>
              <a:ext uri="{FF2B5EF4-FFF2-40B4-BE49-F238E27FC236}">
                <a16:creationId xmlns:a16="http://schemas.microsoft.com/office/drawing/2014/main" id="{757294D6-6E84-817A-291C-773A2A654999}"/>
              </a:ext>
            </a:extLst>
          </p:cNvPr>
          <p:cNvSpPr txBox="1"/>
          <p:nvPr/>
        </p:nvSpPr>
        <p:spPr>
          <a:xfrm>
            <a:off x="0" y="4869160"/>
            <a:ext cx="990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At 27</a:t>
            </a:r>
            <a:r>
              <a:rPr lang="en-US" altLang="ja-JP" sz="2000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ESV 2023, you can enjoy many exhibitions, technical sessions, technical tour and so on.</a:t>
            </a: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From November 14, the website for registration was open.</a:t>
            </a:r>
          </a:p>
          <a:p>
            <a:pPr algn="l">
              <a:spcBef>
                <a:spcPts val="1200"/>
              </a:spcBef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Japan hopes that you will participate in 27</a:t>
            </a:r>
            <a:r>
              <a:rPr lang="en-US" altLang="ja-JP" sz="2000" b="1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ESV 2023! </a:t>
            </a:r>
          </a:p>
        </p:txBody>
      </p:sp>
    </p:spTree>
    <p:extLst>
      <p:ext uri="{BB962C8B-B14F-4D97-AF65-F5344CB8AC3E}">
        <p14:creationId xmlns:p14="http://schemas.microsoft.com/office/powerpoint/2010/main" val="140885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226EE-9308-811D-790C-B713CD35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Exhibition Information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AD3140-4567-BC01-0DF4-A50969CC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E511-5094-4685-A035-FB392A6605D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B863DA3-4A2E-7B6A-82F0-98E84D721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09277"/>
              </p:ext>
            </p:extLst>
          </p:nvPr>
        </p:nvGraphicFramePr>
        <p:xfrm>
          <a:off x="992560" y="728386"/>
          <a:ext cx="8054788" cy="5777637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:a16="http://schemas.microsoft.com/office/drawing/2014/main" val="2308955492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val="3709255579"/>
                    </a:ext>
                  </a:extLst>
                </a:gridCol>
                <a:gridCol w="674788">
                  <a:extLst>
                    <a:ext uri="{9D8B030D-6E8A-4147-A177-3AD203B41FA5}">
                      <a16:colId xmlns:a16="http://schemas.microsoft.com/office/drawing/2014/main" val="303642432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3374242763"/>
                    </a:ext>
                  </a:extLst>
                </a:gridCol>
              </a:tblGrid>
              <a:tr h="3229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Organization Name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Country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URL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117420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TOYOTA Motor Corporation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/>
                        </a:rPr>
                        <a:t>global.toyota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85728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HONDA Motor Co,. Ltd.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3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3"/>
                        </a:rPr>
                        <a:t>global.honda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3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66627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NISSAN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www.nissan-global.com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4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24297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ISUZU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www.isuzu.co.jp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5"/>
                        </a:rPr>
                        <a:t>/world/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9350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MAZDA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www.mazda.com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00759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SUBARU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www.subaru.co.jp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21794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DAIHATSU　Motor Co., Ltd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/>
                        </a:rPr>
                        <a:t>www.daihatsu.co.jp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/>
                        </a:rPr>
                        <a:t>top.htm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8327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SUZUKI Motor Co.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/>
                        </a:rPr>
                        <a:t>www.suzuki.co.jp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51717"/>
                  </a:ext>
                </a:extLst>
              </a:tr>
              <a:tr h="2776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MITSUBISHI Motors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https://</a:t>
                      </a:r>
                      <a:r>
                        <a:rPr lang="en-GB" altLang="ja-JP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www.mitsubishi-motors.com</a:t>
                      </a:r>
                      <a:r>
                        <a:rPr lang="en-GB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/</a:t>
                      </a:r>
                      <a:r>
                        <a:rPr lang="en-GB" altLang="ja-JP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en</a:t>
                      </a:r>
                      <a:r>
                        <a:rPr lang="en-GB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/?</a:t>
                      </a:r>
                      <a:r>
                        <a:rPr lang="en-GB" altLang="ja-JP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intcid2</a:t>
                      </a:r>
                      <a:r>
                        <a:rPr lang="en-GB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=</a:t>
                      </a:r>
                      <a:r>
                        <a:rPr lang="en-GB" altLang="ja-JP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0"/>
                        </a:rPr>
                        <a:t>gnav_menubtn_global_site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6724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Autoliv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Japan Ltd.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1"/>
                        </a:rPr>
                        <a:t>www.autoliv.com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3026"/>
                  </a:ext>
                </a:extLst>
              </a:tr>
              <a:tr h="2776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ZF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Friedrichshafen AG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Germany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www.zf.com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/mobile/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/homepage/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2"/>
                        </a:rPr>
                        <a:t>homepage.html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8694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Mitsubishi Heavy Industries Machinery Systems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www.mhi.com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/group/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mhims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3892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VBOX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JAPAN Inc.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www.racelogic.co.uk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index.php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4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83793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Additium</a:t>
                      </a:r>
                      <a:r>
                        <a:rPr lang="en-GB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Technologies, S.L.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Spain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5"/>
                        </a:rPr>
                        <a:t>www.additium.com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29735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Automotive Coalition for Traffic Safety, Inc.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U.S.A.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6"/>
                        </a:rPr>
                        <a:t>www.actsautosafety.org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81722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JASTI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Co., LTD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7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7"/>
                        </a:rPr>
                        <a:t>www.jasti.co.jp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61267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Cellbond, a division 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Encocam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Ltd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UK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8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8"/>
                        </a:rPr>
                        <a:t>www.cellbond.com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8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88194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KYOWA Electronic Instruments Co., Ltd.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www.kyowa-ei.com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eng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9"/>
                        </a:rPr>
                        <a:t>index.html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75085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Horiba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0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0"/>
                        </a:rPr>
                        <a:t>www.horiba.com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0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0"/>
                        </a:rPr>
                        <a:t>int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0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29450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NHTSA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U.S.A.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1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1"/>
                        </a:rPr>
                        <a:t>www.nhtsa.gov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1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3052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Ministry of Land, Infrastructure, Transport and Tourism of Japan 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MLIT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www.mlit.go.jp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2"/>
                        </a:rPr>
                        <a:t>index.html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04421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National Agency for Automotive Safety and Victims' Aid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NASVA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www.nasva.go.jp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mamoru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3"/>
                        </a:rPr>
                        <a:t>index.html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08221"/>
                  </a:ext>
                </a:extLst>
              </a:tr>
              <a:tr h="33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National Traffic Safety and Environment Laboratory (NTSEL)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4"/>
                        </a:rPr>
                        <a:t>https://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4"/>
                        </a:rPr>
                        <a:t>www.ntsel.go.jp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4"/>
                        </a:rPr>
                        <a:t>/e/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4"/>
                        </a:rPr>
                        <a:t>index.html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96856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 Automobile Research Institute (JARI)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Japan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https://</a:t>
                      </a:r>
                      <a:r>
                        <a:rPr lang="en-GB" altLang="ja-JP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www.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jari.or.jp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/</a:t>
                      </a:r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en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5"/>
                        </a:rPr>
                        <a:t>/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74164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Applus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IDIADA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Spain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6"/>
                        </a:rPr>
                        <a:t>www.applusidiada.com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8926"/>
                  </a:ext>
                </a:extLst>
              </a:tr>
              <a:tr h="172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Applied Intuition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U.S.A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7"/>
                        </a:rPr>
                        <a:t>https://www.appliedintuition.com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38032"/>
                  </a:ext>
                </a:extLst>
              </a:tr>
              <a:tr h="221739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079" marR="6079" marT="6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3135"/>
                  </a:ext>
                </a:extLst>
              </a:tr>
            </a:tbl>
          </a:graphicData>
        </a:graphic>
      </p:graphicFrame>
      <p:sp>
        <p:nvSpPr>
          <p:cNvPr id="5" name="タイトル 2">
            <a:extLst>
              <a:ext uri="{FF2B5EF4-FFF2-40B4-BE49-F238E27FC236}">
                <a16:creationId xmlns:a16="http://schemas.microsoft.com/office/drawing/2014/main" id="{B0BBD798-0BE4-7F72-6470-5D04558F9255}"/>
              </a:ext>
            </a:extLst>
          </p:cNvPr>
          <p:cNvSpPr txBox="1">
            <a:spLocks/>
          </p:cNvSpPr>
          <p:nvPr/>
        </p:nvSpPr>
        <p:spPr>
          <a:xfrm>
            <a:off x="1018964" y="6548613"/>
            <a:ext cx="8028384" cy="209546"/>
          </a:xfrm>
          <a:prstGeom prst="rect">
            <a:avLst/>
          </a:prstGeom>
          <a:noFill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MS PGothic" pitchFamily="50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MS PGothic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MS PGothic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MS PGothic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MS PGothic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26 organizations will exhibit their booths</a:t>
            </a:r>
          </a:p>
        </p:txBody>
      </p:sp>
    </p:spTree>
    <p:extLst>
      <p:ext uri="{BB962C8B-B14F-4D97-AF65-F5344CB8AC3E}">
        <p14:creationId xmlns:p14="http://schemas.microsoft.com/office/powerpoint/2010/main" val="251919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AE082-F41E-F928-5ABF-257295E4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 further </a:t>
            </a:r>
            <a:r>
              <a:rPr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384E1F-A4C2-708B-15A6-0A94FFC0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E511-5094-4685-A035-FB392A6605D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5F882E-59D4-3DE5-4968-88806FF4DA0D}"/>
              </a:ext>
            </a:extLst>
          </p:cNvPr>
          <p:cNvSpPr txBox="1"/>
          <p:nvPr/>
        </p:nvSpPr>
        <p:spPr>
          <a:xfrm>
            <a:off x="200472" y="1412776"/>
            <a:ext cx="95050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Official Website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https://www-esv.nhtsa.dot.gov/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Registration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https://www.27esv.org/contents/registration.html	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l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Program (tentative)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https://www-esv.nhtsa.dot.gov/images/Updated_2023ESVProgram%20-%20v4.pdf					</a:t>
            </a:r>
          </a:p>
        </p:txBody>
      </p:sp>
    </p:spTree>
    <p:extLst>
      <p:ext uri="{BB962C8B-B14F-4D97-AF65-F5344CB8AC3E}">
        <p14:creationId xmlns:p14="http://schemas.microsoft.com/office/powerpoint/2010/main" val="383626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E511-5094-4685-A035-FB392A6605D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590768F-C9FC-3CCB-3FF4-E5F993B6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BB1A2879-B080-3787-F778-E1309C28F50B}"/>
              </a:ext>
            </a:extLst>
          </p:cNvPr>
          <p:cNvSpPr txBox="1">
            <a:spLocks/>
          </p:cNvSpPr>
          <p:nvPr/>
        </p:nvSpPr>
        <p:spPr>
          <a:xfrm>
            <a:off x="631825" y="2437087"/>
            <a:ext cx="8642350" cy="1008112"/>
          </a:xfrm>
          <a:prstGeom prst="rect">
            <a:avLst/>
          </a:prstGeom>
          <a:solidFill>
            <a:srgbClr val="0B4A8E"/>
          </a:solidFill>
        </p:spPr>
        <p:txBody>
          <a:bodyPr anchor="ctr" anchorCtr="0"/>
          <a:lstStyle>
            <a:lvl1pPr marL="257175" indent="-257175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MS PGothic" pitchFamily="50" charset="-128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MS PGothic" pitchFamily="50" charset="-128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MS PGothic" pitchFamily="50" charset="-128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MS PGothic" pitchFamily="50" charset="-128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Meiryo UI"/>
                <a:cs typeface="+mn-cs"/>
              </a:rPr>
              <a:t>See you in Yokohama!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CC010D-4DD8-F114-630D-6301AE79F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98" y="4365104"/>
            <a:ext cx="4892034" cy="20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313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タイトル.pptx" id="{E7498F8A-E358-466F-AF97-A85145EC8708}" vid="{1396C27A-9803-4462-9F31-16E49278FC2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b452def0de8df4ef3ef9f9f7df05aca2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84C448-C96E-48EE-831C-79889BF1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05B57-4250-438C-9F00-77A98A21E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14673</TotalTime>
  <Words>659</Words>
  <Application>Microsoft Office PowerPoint</Application>
  <PresentationFormat>A4 Paper (210x297 mm)</PresentationFormat>
  <Paragraphs>137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HGP創英角ｺﾞｼｯｸUB</vt:lpstr>
      <vt:lpstr>Meiryo UI</vt:lpstr>
      <vt:lpstr>Arial</vt:lpstr>
      <vt:lpstr>Calibri</vt:lpstr>
      <vt:lpstr>Segoe UI</vt:lpstr>
      <vt:lpstr>Tahoma</vt:lpstr>
      <vt:lpstr>Times New Roman</vt:lpstr>
      <vt:lpstr>Wingdings</vt:lpstr>
      <vt:lpstr>標準デザイン</vt:lpstr>
      <vt:lpstr>27th International Technical Conference on the Enhanced Safety of Vehicles (27th ESV 2023)</vt:lpstr>
      <vt:lpstr>27th ESV 2023</vt:lpstr>
      <vt:lpstr>Exhibition Information</vt:lpstr>
      <vt:lpstr>For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プレゼンテーションタイトル</dc:title>
  <dc:creator>ㅤ</dc:creator>
  <cp:lastModifiedBy>Melissa Archer</cp:lastModifiedBy>
  <cp:revision>301</cp:revision>
  <cp:lastPrinted>2022-11-14T15:58:59Z</cp:lastPrinted>
  <dcterms:created xsi:type="dcterms:W3CDTF">2020-10-22T04:22:28Z</dcterms:created>
  <dcterms:modified xsi:type="dcterms:W3CDTF">2022-11-14T15:59:23Z</dcterms:modified>
</cp:coreProperties>
</file>