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6" r:id="rId3"/>
    <p:sldId id="309" r:id="rId4"/>
    <p:sldId id="314" r:id="rId5"/>
    <p:sldId id="605" r:id="rId6"/>
    <p:sldId id="315" r:id="rId7"/>
    <p:sldId id="285" r:id="rId8"/>
    <p:sldId id="296" r:id="rId9"/>
    <p:sldId id="621" r:id="rId10"/>
    <p:sldId id="269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2"/>
    <a:srgbClr val="6AADE4"/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FDDB5-5D07-4026-966D-0CC69C6543EC}" v="2" dt="2022-11-12T15:21:03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9"/>
    <p:restoredTop sz="94694"/>
  </p:normalViewPr>
  <p:slideViewPr>
    <p:cSldViewPr>
      <p:cViewPr varScale="1">
        <p:scale>
          <a:sx n="78" d="100"/>
          <a:sy n="78" d="100"/>
        </p:scale>
        <p:origin x="155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u Saxena" userId="6b8c095694ef5d1e" providerId="LiveId" clId="{20FFDDB5-5D07-4026-966D-0CC69C6543EC}"/>
    <pc:docChg chg="custSel addSld delSld modSld sldOrd">
      <pc:chgData name="Montu Saxena" userId="6b8c095694ef5d1e" providerId="LiveId" clId="{20FFDDB5-5D07-4026-966D-0CC69C6543EC}" dt="2022-11-12T20:26:08.623" v="328" actId="20577"/>
      <pc:docMkLst>
        <pc:docMk/>
      </pc:docMkLst>
      <pc:sldChg chg="del">
        <pc:chgData name="Montu Saxena" userId="6b8c095694ef5d1e" providerId="LiveId" clId="{20FFDDB5-5D07-4026-966D-0CC69C6543EC}" dt="2022-11-12T15:06:13.351" v="1" actId="47"/>
        <pc:sldMkLst>
          <pc:docMk/>
          <pc:sldMk cId="1864946890" sldId="263"/>
        </pc:sldMkLst>
      </pc:sldChg>
      <pc:sldChg chg="del">
        <pc:chgData name="Montu Saxena" userId="6b8c095694ef5d1e" providerId="LiveId" clId="{20FFDDB5-5D07-4026-966D-0CC69C6543EC}" dt="2022-11-12T15:08:22.474" v="45" actId="47"/>
        <pc:sldMkLst>
          <pc:docMk/>
          <pc:sldMk cId="541737338" sldId="266"/>
        </pc:sldMkLst>
      </pc:sldChg>
      <pc:sldChg chg="modSp mod ord">
        <pc:chgData name="Montu Saxena" userId="6b8c095694ef5d1e" providerId="LiveId" clId="{20FFDDB5-5D07-4026-966D-0CC69C6543EC}" dt="2022-11-12T20:26:08.623" v="328" actId="20577"/>
        <pc:sldMkLst>
          <pc:docMk/>
          <pc:sldMk cId="145448178" sldId="269"/>
        </pc:sldMkLst>
        <pc:spChg chg="mod">
          <ac:chgData name="Montu Saxena" userId="6b8c095694ef5d1e" providerId="LiveId" clId="{20FFDDB5-5D07-4026-966D-0CC69C6543EC}" dt="2022-11-12T20:26:08.623" v="328" actId="20577"/>
          <ac:spMkLst>
            <pc:docMk/>
            <pc:sldMk cId="145448178" sldId="269"/>
            <ac:spMk id="25603" creationId="{00000000-0000-0000-0000-000000000000}"/>
          </ac:spMkLst>
        </pc:spChg>
      </pc:sldChg>
      <pc:sldChg chg="modSp mod">
        <pc:chgData name="Montu Saxena" userId="6b8c095694ef5d1e" providerId="LiveId" clId="{20FFDDB5-5D07-4026-966D-0CC69C6543EC}" dt="2022-11-12T15:06:50.103" v="44" actId="20577"/>
        <pc:sldMkLst>
          <pc:docMk/>
          <pc:sldMk cId="4211301144" sldId="276"/>
        </pc:sldMkLst>
        <pc:spChg chg="mod">
          <ac:chgData name="Montu Saxena" userId="6b8c095694ef5d1e" providerId="LiveId" clId="{20FFDDB5-5D07-4026-966D-0CC69C6543EC}" dt="2022-11-12T15:06:50.103" v="44" actId="20577"/>
          <ac:spMkLst>
            <pc:docMk/>
            <pc:sldMk cId="4211301144" sldId="276"/>
            <ac:spMk id="21506" creationId="{00000000-0000-0000-0000-000000000000}"/>
          </ac:spMkLst>
        </pc:spChg>
      </pc:sldChg>
      <pc:sldChg chg="del">
        <pc:chgData name="Montu Saxena" userId="6b8c095694ef5d1e" providerId="LiveId" clId="{20FFDDB5-5D07-4026-966D-0CC69C6543EC}" dt="2022-11-12T15:08:25.344" v="46" actId="47"/>
        <pc:sldMkLst>
          <pc:docMk/>
          <pc:sldMk cId="1683238649" sldId="283"/>
        </pc:sldMkLst>
      </pc:sldChg>
      <pc:sldChg chg="del">
        <pc:chgData name="Montu Saxena" userId="6b8c095694ef5d1e" providerId="LiveId" clId="{20FFDDB5-5D07-4026-966D-0CC69C6543EC}" dt="2022-11-12T15:23:27.613" v="201" actId="47"/>
        <pc:sldMkLst>
          <pc:docMk/>
          <pc:sldMk cId="84477122" sldId="284"/>
        </pc:sldMkLst>
      </pc:sldChg>
      <pc:sldChg chg="del">
        <pc:chgData name="Montu Saxena" userId="6b8c095694ef5d1e" providerId="LiveId" clId="{20FFDDB5-5D07-4026-966D-0CC69C6543EC}" dt="2022-11-12T15:06:10.592" v="0" actId="47"/>
        <pc:sldMkLst>
          <pc:docMk/>
          <pc:sldMk cId="166418517" sldId="286"/>
        </pc:sldMkLst>
      </pc:sldChg>
      <pc:sldChg chg="del">
        <pc:chgData name="Montu Saxena" userId="6b8c095694ef5d1e" providerId="LiveId" clId="{20FFDDB5-5D07-4026-966D-0CC69C6543EC}" dt="2022-11-12T15:24:02.026" v="204" actId="47"/>
        <pc:sldMkLst>
          <pc:docMk/>
          <pc:sldMk cId="4000886605" sldId="295"/>
        </pc:sldMkLst>
      </pc:sldChg>
      <pc:sldChg chg="modSp mod">
        <pc:chgData name="Montu Saxena" userId="6b8c095694ef5d1e" providerId="LiveId" clId="{20FFDDB5-5D07-4026-966D-0CC69C6543EC}" dt="2022-11-12T20:25:35.979" v="322" actId="20577"/>
        <pc:sldMkLst>
          <pc:docMk/>
          <pc:sldMk cId="136663511" sldId="296"/>
        </pc:sldMkLst>
        <pc:spChg chg="mod">
          <ac:chgData name="Montu Saxena" userId="6b8c095694ef5d1e" providerId="LiveId" clId="{20FFDDB5-5D07-4026-966D-0CC69C6543EC}" dt="2022-11-12T20:25:35.979" v="322" actId="20577"/>
          <ac:spMkLst>
            <pc:docMk/>
            <pc:sldMk cId="136663511" sldId="296"/>
            <ac:spMk id="25603" creationId="{00000000-0000-0000-0000-000000000000}"/>
          </ac:spMkLst>
        </pc:spChg>
      </pc:sldChg>
      <pc:sldChg chg="modSp add mod ord">
        <pc:chgData name="Montu Saxena" userId="6b8c095694ef5d1e" providerId="LiveId" clId="{20FFDDB5-5D07-4026-966D-0CC69C6543EC}" dt="2022-11-12T15:20:55.967" v="192" actId="113"/>
        <pc:sldMkLst>
          <pc:docMk/>
          <pc:sldMk cId="2730557699" sldId="605"/>
        </pc:sldMkLst>
        <pc:spChg chg="mod">
          <ac:chgData name="Montu Saxena" userId="6b8c095694ef5d1e" providerId="LiveId" clId="{20FFDDB5-5D07-4026-966D-0CC69C6543EC}" dt="2022-11-12T15:20:55.967" v="192" actId="113"/>
          <ac:spMkLst>
            <pc:docMk/>
            <pc:sldMk cId="2730557699" sldId="605"/>
            <ac:spMk id="7" creationId="{299A4159-EDDF-F7BC-6B1D-2DE5B5963CAA}"/>
          </ac:spMkLst>
        </pc:spChg>
      </pc:sldChg>
      <pc:sldChg chg="addSp modSp add mod ord">
        <pc:chgData name="Montu Saxena" userId="6b8c095694ef5d1e" providerId="LiveId" clId="{20FFDDB5-5D07-4026-966D-0CC69C6543EC}" dt="2022-11-12T20:23:32.311" v="321"/>
        <pc:sldMkLst>
          <pc:docMk/>
          <pc:sldMk cId="3183182593" sldId="621"/>
        </pc:sldMkLst>
        <pc:spChg chg="mod">
          <ac:chgData name="Montu Saxena" userId="6b8c095694ef5d1e" providerId="LiveId" clId="{20FFDDB5-5D07-4026-966D-0CC69C6543EC}" dt="2022-11-12T20:22:29.373" v="318" actId="20577"/>
          <ac:spMkLst>
            <pc:docMk/>
            <pc:sldMk cId="3183182593" sldId="621"/>
            <ac:spMk id="3" creationId="{A5C3B989-3960-A613-37AD-C60F5E0206D2}"/>
          </ac:spMkLst>
        </pc:spChg>
        <pc:spChg chg="add mod">
          <ac:chgData name="Montu Saxena" userId="6b8c095694ef5d1e" providerId="LiveId" clId="{20FFDDB5-5D07-4026-966D-0CC69C6543EC}" dt="2022-11-12T20:21:14.012" v="265" actId="1076"/>
          <ac:spMkLst>
            <pc:docMk/>
            <pc:sldMk cId="3183182593" sldId="621"/>
            <ac:spMk id="5" creationId="{219F91D4-AA9D-BB26-5EE1-6EDCD1DB9228}"/>
          </ac:spMkLst>
        </pc:spChg>
      </pc:sldChg>
      <pc:sldChg chg="modSp add del mod">
        <pc:chgData name="Montu Saxena" userId="6b8c095694ef5d1e" providerId="LiveId" clId="{20FFDDB5-5D07-4026-966D-0CC69C6543EC}" dt="2022-11-12T15:21:54.052" v="200" actId="47"/>
        <pc:sldMkLst>
          <pc:docMk/>
          <pc:sldMk cId="1853734920" sldId="626"/>
        </pc:sldMkLst>
        <pc:spChg chg="mod">
          <ac:chgData name="Montu Saxena" userId="6b8c095694ef5d1e" providerId="LiveId" clId="{20FFDDB5-5D07-4026-966D-0CC69C6543EC}" dt="2022-11-12T15:21:40.963" v="199" actId="1076"/>
          <ac:spMkLst>
            <pc:docMk/>
            <pc:sldMk cId="1853734920" sldId="626"/>
            <ac:spMk id="5" creationId="{5CC533CE-2C68-1F27-958A-2FA69F3FFFED}"/>
          </ac:spMkLst>
        </pc:spChg>
      </pc:sldChg>
      <pc:sldMasterChg chg="delSldLayout">
        <pc:chgData name="Montu Saxena" userId="6b8c095694ef5d1e" providerId="LiveId" clId="{20FFDDB5-5D07-4026-966D-0CC69C6543EC}" dt="2022-11-12T15:21:54.052" v="200" actId="47"/>
        <pc:sldMasterMkLst>
          <pc:docMk/>
          <pc:sldMasterMk cId="0" sldId="2147483648"/>
        </pc:sldMasterMkLst>
        <pc:sldLayoutChg chg="del">
          <pc:chgData name="Montu Saxena" userId="6b8c095694ef5d1e" providerId="LiveId" clId="{20FFDDB5-5D07-4026-966D-0CC69C6543EC}" dt="2022-11-12T15:21:54.052" v="200" actId="47"/>
          <pc:sldLayoutMkLst>
            <pc:docMk/>
            <pc:sldMasterMk cId="0" sldId="2147483648"/>
            <pc:sldLayoutMk cId="2448754596" sldId="214748368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778D055-BEE7-4085-A571-7BECCC9DA6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720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E3F1F6F-B961-49F8-A761-21EF4117BA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4853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05AF0-2115-4734-B582-C86567AC0654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0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7725" y="742950"/>
            <a:ext cx="4954588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4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799" fontAlgn="auto">
              <a:spcBef>
                <a:spcPts val="0"/>
              </a:spcBef>
              <a:spcAft>
                <a:spcPts val="0"/>
              </a:spcAft>
              <a:defRPr/>
            </a:pPr>
            <a:fld id="{9EA59B32-51B2-7F49-9A7F-BD4FDAF2CA95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04799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535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08C8CB-59B5-424B-9EA1-CF6C6A4DF2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458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232B-0387-4F0C-BEF3-0303E7E116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74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78C9-BD95-4942-BFCB-ED57288F42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1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EC34E77-C555-954C-BF88-3ED03AACF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11630" y="61769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accent2"/>
                </a:solidFill>
                <a:latin typeface="Calibri Regular" panose="020F050202020403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2D7826-097D-054C-BCA5-BAF7A7F3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E266C1-9D69-7545-8B89-92497272BB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807" y="4542750"/>
            <a:ext cx="2297906" cy="854075"/>
          </a:xfrm>
        </p:spPr>
        <p:txBody>
          <a:bodyPr>
            <a:noAutofit/>
          </a:bodyPr>
          <a:lstStyle>
            <a:lvl1pPr>
              <a:defRPr sz="2000" b="0" i="0">
                <a:latin typeface="+mj-lt"/>
              </a:defRPr>
            </a:lvl1pPr>
            <a:lvl2pPr>
              <a:defRPr sz="2000" b="0" i="0">
                <a:latin typeface="+mj-lt"/>
              </a:defRPr>
            </a:lvl2pPr>
            <a:lvl3pPr>
              <a:defRPr sz="2000" b="0" i="0"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C779D2F-F161-6446-A773-7CB2EF925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42978" y="4542750"/>
            <a:ext cx="2297906" cy="854075"/>
          </a:xfrm>
        </p:spPr>
        <p:txBody>
          <a:bodyPr>
            <a:noAutofit/>
          </a:bodyPr>
          <a:lstStyle>
            <a:lvl1pPr>
              <a:defRPr sz="2000" b="0" i="0">
                <a:latin typeface="+mj-lt"/>
              </a:defRPr>
            </a:lvl1pPr>
            <a:lvl2pPr>
              <a:defRPr sz="2000" b="0" i="0">
                <a:latin typeface="+mj-lt"/>
              </a:defRPr>
            </a:lvl2pPr>
            <a:lvl3pPr>
              <a:defRPr sz="2000" b="0" i="0"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67AFA80-6165-1A4C-8431-996AEFBC71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4935" y="4542750"/>
            <a:ext cx="2297906" cy="854075"/>
          </a:xfrm>
        </p:spPr>
        <p:txBody>
          <a:bodyPr>
            <a:noAutofit/>
          </a:bodyPr>
          <a:lstStyle>
            <a:lvl1pPr>
              <a:defRPr sz="2000" b="0" i="0">
                <a:latin typeface="+mj-lt"/>
              </a:defRPr>
            </a:lvl1pPr>
            <a:lvl2pPr>
              <a:defRPr sz="2000" b="0" i="0">
                <a:latin typeface="+mj-lt"/>
              </a:defRPr>
            </a:lvl2pPr>
            <a:lvl3pPr>
              <a:defRPr sz="2000" b="0" i="0"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D6D2A0F-A7C9-B54E-B824-86AEF50818C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54807" y="1690689"/>
            <a:ext cx="2297906" cy="26558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D4939692-2AD8-1742-81DA-C722B0A7261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120492" y="1690689"/>
            <a:ext cx="2297906" cy="26558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7" name="Chart Placeholder 5">
            <a:extLst>
              <a:ext uri="{FF2B5EF4-FFF2-40B4-BE49-F238E27FC236}">
                <a16:creationId xmlns:a16="http://schemas.microsoft.com/office/drawing/2014/main" id="{0117305F-8541-074C-A1F4-3310026C9CD5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886177" y="1690689"/>
            <a:ext cx="2297906" cy="26558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07D6648-05FB-D948-BFEE-E83F5BDF6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6176964"/>
            <a:ext cx="982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b="0" dirty="0">
                <a:latin typeface="Calibri Regular" panose="020F0502020204030204" pitchFamily="34" charset="0"/>
              </a:rPr>
              <a:t>Page </a:t>
            </a:r>
            <a:fld id="{4C9EA7EF-1E99-714F-B517-07B09FA20797}" type="slidenum">
              <a:rPr lang="en-US" b="0" smtClean="0">
                <a:latin typeface="Calibri Regular" panose="020F0502020204030204" pitchFamily="34" charset="0"/>
              </a:rPr>
              <a:pPr/>
              <a:t>‹#›</a:t>
            </a:fld>
            <a:endParaRPr lang="en-US" b="0" dirty="0">
              <a:latin typeface="Calibri Regular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37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2921" y="355289"/>
            <a:ext cx="8485318" cy="569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72921" y="1708152"/>
            <a:ext cx="8485318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35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35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35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altLang="en-US"/>
              <a:t>Click to add text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79788"/>
            <a:ext cx="9144000" cy="778213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1" y="6233465"/>
            <a:ext cx="1755000" cy="4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78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2921" y="355289"/>
            <a:ext cx="8485318" cy="569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72921" y="1708152"/>
            <a:ext cx="8485318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35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35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35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altLang="en-US"/>
              <a:t>Click to add text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79788"/>
            <a:ext cx="9144000" cy="778213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1" y="6233465"/>
            <a:ext cx="1755000" cy="4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A27A-B71E-42F5-A588-FA68D6DEF7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572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1E8FA-1C6D-400F-B58C-7977C48CC1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89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9BBD4-99D3-42CE-8AF6-6B542932C5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209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DACB4-3E1F-4E29-AE18-D748D9E323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014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BBBCF-A01C-42F3-8A34-3A5C44F56F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3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10A4-2824-4479-8E89-D9F98D822C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985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79B6-8CDD-43FF-BF44-249FADBFA6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638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98D4-44C0-4B6C-8CAF-9BAD60C3F2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131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8ACC906-1F42-465C-9A74-E848C3D9B7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85" r:id="rId13"/>
    <p:sldLayoutId id="214748368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ss21@cam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Critical Minerals and Science Collaboration Necessities for Achieving Carbon Neutrality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924944"/>
            <a:ext cx="8292281" cy="29401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</a:rPr>
              <a:t>Dr Siddharth Saxena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en-US" i="1" dirty="0">
                <a:solidFill>
                  <a:schemeClr val="bg1"/>
                </a:solidFill>
              </a:rPr>
              <a:t>Director Cambridge Central Asia Forum, Jesus College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altLang="en-US" i="1" dirty="0">
                <a:solidFill>
                  <a:schemeClr val="bg1"/>
                </a:solidFill>
              </a:rPr>
              <a:t>National Facility Development Manager, Cavendish Laboratory, </a:t>
            </a:r>
            <a:r>
              <a:rPr lang="de-DE" altLang="en-US" i="1" dirty="0" err="1">
                <a:solidFill>
                  <a:schemeClr val="bg1"/>
                </a:solidFill>
              </a:rPr>
              <a:t>Dept</a:t>
            </a:r>
            <a:r>
              <a:rPr lang="de-DE" altLang="en-US" i="1" dirty="0">
                <a:solidFill>
                  <a:schemeClr val="bg1"/>
                </a:solidFill>
              </a:rPr>
              <a:t> </a:t>
            </a:r>
            <a:r>
              <a:rPr lang="de-DE" altLang="en-US" i="1" dirty="0" err="1">
                <a:solidFill>
                  <a:schemeClr val="bg1"/>
                </a:solidFill>
              </a:rPr>
              <a:t>of</a:t>
            </a:r>
            <a:r>
              <a:rPr lang="de-DE" altLang="en-US" i="1" dirty="0">
                <a:solidFill>
                  <a:schemeClr val="bg1"/>
                </a:solidFill>
              </a:rPr>
              <a:t> Physics University </a:t>
            </a:r>
            <a:r>
              <a:rPr lang="de-DE" altLang="en-US" i="1" dirty="0" err="1">
                <a:solidFill>
                  <a:schemeClr val="bg1"/>
                </a:solidFill>
              </a:rPr>
              <a:t>of</a:t>
            </a:r>
            <a:r>
              <a:rPr lang="de-DE" altLang="en-US" i="1" dirty="0">
                <a:solidFill>
                  <a:schemeClr val="bg1"/>
                </a:solidFill>
              </a:rPr>
              <a:t> Cambridge, Cambridge, United Kingdom</a:t>
            </a:r>
            <a:endParaRPr lang="de-DE" altLang="en-US" dirty="0">
              <a:solidFill>
                <a:srgbClr val="0000CC"/>
              </a:solidFill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  <a:hlinkClick r:id="rId3"/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  <a:hlinkClick r:id="rId3"/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hlinkClick r:id="rId3"/>
              </a:rPr>
              <a:t>sss21@cam.ac.uk</a:t>
            </a:r>
            <a:r>
              <a:rPr lang="en-US" altLang="en-US" dirty="0">
                <a:solidFill>
                  <a:schemeClr val="bg1"/>
                </a:solidFill>
              </a:rPr>
              <a:t>  https://centralasia.group.cam.ac.uk/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hlinkClick r:id="rId3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1035" y="5589240"/>
            <a:ext cx="83740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GB" altLang="en-US" sz="1800" b="1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82" y="188640"/>
            <a:ext cx="116200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799388" cy="1143000"/>
          </a:xfrm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Proposition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2217738"/>
            <a:ext cx="8027988" cy="4481512"/>
          </a:xfrm>
        </p:spPr>
        <p:txBody>
          <a:bodyPr/>
          <a:lstStyle/>
          <a:p>
            <a:r>
              <a:rPr lang="en-GB" altLang="en-US" b="1" dirty="0">
                <a:latin typeface="Times New Roman" pitchFamily="18" charset="0"/>
                <a:cs typeface="Times New Roman" pitchFamily="18" charset="0"/>
              </a:rPr>
              <a:t>While the Western technology giants have identified the potential and taken early risk in establishing basis of such technologies, they do not have either the raw-materials or human-capability to take it to the mass production</a:t>
            </a:r>
          </a:p>
          <a:p>
            <a:r>
              <a:rPr lang="en-GB" altLang="en-US" b="1" dirty="0">
                <a:latin typeface="Times New Roman" pitchFamily="18" charset="0"/>
                <a:cs typeface="Times New Roman" pitchFamily="18" charset="0"/>
              </a:rPr>
              <a:t>Current global production chains are too deeply entrenched and invested in ‘classical-technologies’  and will find it stifling to disrupt the current production</a:t>
            </a:r>
          </a:p>
          <a:p>
            <a:r>
              <a:rPr lang="en-GB" altLang="en-US" b="1" dirty="0">
                <a:latin typeface="Times New Roman" pitchFamily="18" charset="0"/>
                <a:cs typeface="Times New Roman" pitchFamily="18" charset="0"/>
              </a:rPr>
              <a:t>And.. no one single player is able to carry this forward alone, thus a </a:t>
            </a:r>
            <a:r>
              <a:rPr lang="en-GB" altLang="en-US" b="1">
                <a:latin typeface="Times New Roman" pitchFamily="18" charset="0"/>
                <a:cs typeface="Times New Roman" pitchFamily="18" charset="0"/>
              </a:rPr>
              <a:t>South Eurasian </a:t>
            </a:r>
            <a:r>
              <a:rPr lang="en-GB" altLang="en-US" b="1" dirty="0">
                <a:latin typeface="Times New Roman" pitchFamily="18" charset="0"/>
                <a:cs typeface="Times New Roman" pitchFamily="18" charset="0"/>
              </a:rPr>
              <a:t>platform has a low entry barrier and fast uptake promise</a:t>
            </a:r>
          </a:p>
        </p:txBody>
      </p:sp>
    </p:spTree>
    <p:extLst>
      <p:ext uri="{BB962C8B-B14F-4D97-AF65-F5344CB8AC3E}">
        <p14:creationId xmlns:p14="http://schemas.microsoft.com/office/powerpoint/2010/main" val="14544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2250"/>
            <a:ext cx="7799388" cy="1143000"/>
          </a:xfrm>
        </p:spPr>
        <p:txBody>
          <a:bodyPr/>
          <a:lstStyle/>
          <a:p>
            <a:r>
              <a:rPr lang="en-US" alt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Unique Selling Point</a:t>
            </a:r>
            <a:endParaRPr lang="en-GB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799388" cy="3916363"/>
          </a:xfrm>
        </p:spPr>
        <p:txBody>
          <a:bodyPr/>
          <a:lstStyle/>
          <a:p>
            <a:pPr>
              <a:defRPr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vast materials and metals base, which are needed to drive the new era of electronics, refrigeration and energy-storage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underpin all other areas of technology</a:t>
            </a:r>
          </a:p>
          <a:p>
            <a:pPr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industrial and sub sectors of global relevance have potential to be induced in/from Asia through deployment of new scientific ideas. E.g. Downstream potential of oil industry, mining, agro resources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1130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kc-powerpoint.officeapps.live.com/pods/GetClipboardImage.ashx?Id=204f8a3b-5388-4f62-bbc9-39c29d786858&amp;DC=GUK5&amp;pkey=3715900e-a901-4b67-83d5-dc0ec7f09a63&amp;wdwaccluster=GU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2170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1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55" y="0"/>
            <a:ext cx="8375650" cy="423862"/>
          </a:xfrm>
        </p:spPr>
        <p:txBody>
          <a:bodyPr anchor="t">
            <a:normAutofit fontScale="90000"/>
          </a:bodyPr>
          <a:lstStyle/>
          <a:p>
            <a:r>
              <a:rPr lang="en-GB" sz="3600" dirty="0">
                <a:latin typeface="Arial"/>
                <a:cs typeface="Arial"/>
              </a:rPr>
              <a:t>Materials are energy and energy is money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1115616" y="620688"/>
            <a:ext cx="7600950" cy="49847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Energy input accounts for 1/3 cost of steel ($1/kg) and 1/2 cost of aluminum ($2.50/kg)</a:t>
            </a:r>
          </a:p>
        </p:txBody>
      </p:sp>
      <p:pic>
        <p:nvPicPr>
          <p:cNvPr id="4" name="Content Placeholder 3" descr="9378367-a-single-thick-lean-ground-beef-patt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41974" y="4661383"/>
            <a:ext cx="1384808" cy="162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94634" y="4004698"/>
            <a:ext cx="1383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Ground beef </a:t>
            </a:r>
          </a:p>
          <a:p>
            <a:pPr algn="ctr"/>
            <a:r>
              <a:rPr lang="en-GB" sz="1600" b="1" dirty="0">
                <a:solidFill>
                  <a:schemeClr val="accent6"/>
                </a:solidFill>
                <a:latin typeface="Arial"/>
                <a:cs typeface="Arial"/>
              </a:rPr>
              <a:t>$10/kg</a:t>
            </a:r>
          </a:p>
        </p:txBody>
      </p:sp>
      <p:pic>
        <p:nvPicPr>
          <p:cNvPr id="6" name="Picture 5" descr="honda-civic-pictures-046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22" b="100000" l="200" r="98800">
                        <a14:foregroundMark x1="83200" y1="68243" x2="83200" y2="68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556" y="4695752"/>
            <a:ext cx="2310336" cy="1824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497" y="3652630"/>
            <a:ext cx="16305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Honda Civic 1.8</a:t>
            </a:r>
          </a:p>
          <a:p>
            <a:pPr algn="ctr"/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$16,000</a:t>
            </a:r>
          </a:p>
          <a:p>
            <a:pPr algn="ctr"/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1,210 kg</a:t>
            </a:r>
          </a:p>
          <a:p>
            <a:pPr algn="ctr"/>
            <a:r>
              <a:rPr lang="en-GB" sz="1600" b="1" dirty="0">
                <a:solidFill>
                  <a:schemeClr val="accent6"/>
                </a:solidFill>
                <a:latin typeface="Arial"/>
                <a:cs typeface="Arial"/>
              </a:rPr>
              <a:t>$13/kg</a:t>
            </a:r>
            <a:endParaRPr lang="en-GB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pic>
        <p:nvPicPr>
          <p:cNvPr id="8" name="Picture 7" descr="388px-Windmills_D1-D4_(Thornton_Bank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5000" y="3502304"/>
            <a:ext cx="1015857" cy="2094551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30858" y="3558421"/>
            <a:ext cx="1486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Enercon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E-126</a:t>
            </a:r>
          </a:p>
          <a:p>
            <a:pPr algn="ctr"/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7.58 MW</a:t>
            </a:r>
          </a:p>
          <a:p>
            <a:pPr algn="ctr"/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$10M</a:t>
            </a:r>
          </a:p>
          <a:p>
            <a:pPr algn="ctr"/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6,000 tons</a:t>
            </a:r>
          </a:p>
          <a:p>
            <a:pPr algn="ctr"/>
            <a:r>
              <a:rPr lang="en-GB" sz="1600" b="1" dirty="0">
                <a:solidFill>
                  <a:schemeClr val="accent6"/>
                </a:solidFill>
                <a:latin typeface="Arial"/>
                <a:cs typeface="Arial"/>
              </a:rPr>
              <a:t>$1.5/kg</a:t>
            </a:r>
          </a:p>
          <a:p>
            <a:pPr algn="ctr"/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Payback </a:t>
            </a:r>
          </a:p>
          <a:p>
            <a:pPr algn="ctr"/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in 3-4 years </a:t>
            </a:r>
          </a:p>
          <a:p>
            <a:pPr algn="ctr"/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at 10¢/kWh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80" y="1707490"/>
            <a:ext cx="1493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iPad</a:t>
            </a:r>
            <a:endParaRPr lang="en-GB" sz="16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Cost: $500  </a:t>
            </a:r>
          </a:p>
          <a:p>
            <a:pPr algn="ctr"/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Weight: 0.6 kg</a:t>
            </a:r>
          </a:p>
          <a:p>
            <a:pPr algn="ctr"/>
            <a:r>
              <a:rPr lang="en-GB" sz="1600" b="1" dirty="0">
                <a:solidFill>
                  <a:schemeClr val="accent6"/>
                </a:solidFill>
                <a:latin typeface="Arial"/>
                <a:cs typeface="Arial"/>
              </a:rPr>
              <a:t>$1,000/kg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0857" y="1695758"/>
            <a:ext cx="1076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Boeing 787-9 </a:t>
            </a:r>
          </a:p>
          <a:p>
            <a:pPr algn="ctr"/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$243M 180,000kg </a:t>
            </a:r>
          </a:p>
          <a:p>
            <a:pPr algn="ctr"/>
            <a:r>
              <a:rPr lang="en-GB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$1,500/kg</a:t>
            </a:r>
            <a:endParaRPr lang="en-GB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pple_ipad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6320" y="1762599"/>
            <a:ext cx="1045338" cy="2044218"/>
          </a:xfrm>
          <a:prstGeom prst="rect">
            <a:avLst/>
          </a:prstGeom>
        </p:spPr>
      </p:pic>
      <p:pic>
        <p:nvPicPr>
          <p:cNvPr id="14" name="Picture 13" descr="787index_20100520_a2a_1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0233" y="1407258"/>
            <a:ext cx="2709618" cy="1630867"/>
          </a:xfrm>
          <a:prstGeom prst="rect">
            <a:avLst/>
          </a:prstGeom>
          <a:ln>
            <a:solidFill>
              <a:srgbClr val="1F497D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07" y="5270488"/>
            <a:ext cx="1410763" cy="1605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53824" y="5701451"/>
            <a:ext cx="1675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Li-ion 18650 cell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$100/kg</a:t>
            </a:r>
          </a:p>
        </p:txBody>
      </p:sp>
      <p:pic>
        <p:nvPicPr>
          <p:cNvPr id="17" name="Picture 2" descr="http://www.shreekalkaglobal.com/images/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72" y="3652630"/>
            <a:ext cx="1453658" cy="128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61498" y="3300406"/>
            <a:ext cx="1816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Wheat flour </a:t>
            </a: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$1/kg</a:t>
            </a:r>
          </a:p>
        </p:txBody>
      </p:sp>
    </p:spTree>
    <p:extLst>
      <p:ext uri="{BB962C8B-B14F-4D97-AF65-F5344CB8AC3E}">
        <p14:creationId xmlns:p14="http://schemas.microsoft.com/office/powerpoint/2010/main" val="28522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">
            <a:extLst>
              <a:ext uri="{FF2B5EF4-FFF2-40B4-BE49-F238E27FC236}">
                <a16:creationId xmlns:a16="http://schemas.microsoft.com/office/drawing/2014/main" id="{376A3B3B-0AC2-68E3-2872-A28B2B219C3C}"/>
              </a:ext>
            </a:extLst>
          </p:cNvPr>
          <p:cNvGrpSpPr/>
          <p:nvPr/>
        </p:nvGrpSpPr>
        <p:grpSpPr>
          <a:xfrm>
            <a:off x="56357" y="1868267"/>
            <a:ext cx="6557022" cy="3547321"/>
            <a:chOff x="1367229" y="1085600"/>
            <a:chExt cx="8742696" cy="4729762"/>
          </a:xfrm>
        </p:grpSpPr>
        <p:pic>
          <p:nvPicPr>
            <p:cNvPr id="16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A6D9A7E-5365-2A75-2629-C12A432DF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29" y="1085600"/>
              <a:ext cx="8742696" cy="4472308"/>
            </a:xfrm>
            <a:prstGeom prst="rect">
              <a:avLst/>
            </a:prstGeom>
          </p:spPr>
        </p:pic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EE7A36F5-1CFF-32A4-7465-6E679E51394F}"/>
                </a:ext>
              </a:extLst>
            </p:cNvPr>
            <p:cNvSpPr/>
            <p:nvPr/>
          </p:nvSpPr>
          <p:spPr>
            <a:xfrm>
              <a:off x="3525088" y="5476807"/>
              <a:ext cx="4597400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L. </a:t>
              </a:r>
              <a:r>
                <a:rPr lang="en-GB" sz="105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Cortie</a:t>
              </a:r>
              <a:r>
                <a:rPr lang="en-GB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105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al.</a:t>
              </a:r>
              <a:r>
                <a:rPr lang="en-GB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105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Adv. </a:t>
              </a:r>
              <a:r>
                <a:rPr lang="en-GB" sz="105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Funct</a:t>
              </a:r>
              <a:r>
                <a:rPr lang="en-GB" sz="105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Mater</a:t>
              </a:r>
              <a:r>
                <a:rPr lang="en-GB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GB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1901414</a:t>
              </a:r>
              <a:r>
                <a:rPr lang="en-GB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1 (2019).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FAF9B0-5F46-E0EB-8908-63E57D97815F}"/>
              </a:ext>
            </a:extLst>
          </p:cNvPr>
          <p:cNvGrpSpPr/>
          <p:nvPr/>
        </p:nvGrpSpPr>
        <p:grpSpPr>
          <a:xfrm>
            <a:off x="6664367" y="2758196"/>
            <a:ext cx="2501653" cy="1985329"/>
            <a:chOff x="8875284" y="2876062"/>
            <a:chExt cx="3335536" cy="2647106"/>
          </a:xfrm>
        </p:grpSpPr>
        <p:pic>
          <p:nvPicPr>
            <p:cNvPr id="1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D6EEFB5-BC96-156D-456B-9F88D6EC1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284" y="2876062"/>
              <a:ext cx="3306178" cy="2297722"/>
            </a:xfrm>
            <a:prstGeom prst="rect">
              <a:avLst/>
            </a:prstGeom>
          </p:spPr>
        </p:pic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158CF4CB-D77E-A13D-1B06-6CFAA7875D12}"/>
                </a:ext>
              </a:extLst>
            </p:cNvPr>
            <p:cNvSpPr/>
            <p:nvPr/>
          </p:nvSpPr>
          <p:spPr>
            <a:xfrm>
              <a:off x="9254455" y="5184613"/>
              <a:ext cx="2956365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J.-G. Park, </a:t>
              </a:r>
              <a:r>
                <a:rPr lang="en-GB" sz="105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J. Phys.: Cond Mat</a:t>
              </a:r>
              <a:r>
                <a:rPr lang="en-GB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(2016)</a:t>
              </a:r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1DF78019-260D-2904-2B49-C10CB58649CB}"/>
              </a:ext>
            </a:extLst>
          </p:cNvPr>
          <p:cNvGrpSpPr/>
          <p:nvPr/>
        </p:nvGrpSpPr>
        <p:grpSpPr>
          <a:xfrm>
            <a:off x="3369815" y="1671924"/>
            <a:ext cx="5054720" cy="854180"/>
            <a:chOff x="4835388" y="799226"/>
            <a:chExt cx="6739626" cy="1138906"/>
          </a:xfrm>
        </p:grpSpPr>
        <p:sp>
          <p:nvSpPr>
            <p:cNvPr id="22" name="Rectangle 1">
              <a:extLst>
                <a:ext uri="{FF2B5EF4-FFF2-40B4-BE49-F238E27FC236}">
                  <a16:creationId xmlns:a16="http://schemas.microsoft.com/office/drawing/2014/main" id="{D766E61E-91BB-F816-CA93-8224D93A6C6A}"/>
                </a:ext>
              </a:extLst>
            </p:cNvPr>
            <p:cNvSpPr/>
            <p:nvPr/>
          </p:nvSpPr>
          <p:spPr>
            <a:xfrm>
              <a:off x="7192420" y="799226"/>
              <a:ext cx="4382594" cy="73866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altLang="zh-CN" sz="1500" b="1" dirty="0">
                  <a:latin typeface="Times New Roman"/>
                  <a:ea typeface="宋体"/>
                  <a:cs typeface="Times New Roman"/>
                </a:rPr>
                <a:t>magnetic anisotropy </a:t>
              </a:r>
            </a:p>
            <a:p>
              <a:r>
                <a:rPr lang="en-US" altLang="zh-CN" sz="1500" b="1" dirty="0">
                  <a:latin typeface="Times New Roman"/>
                  <a:ea typeface="宋体"/>
                  <a:cs typeface="Times New Roman"/>
                </a:rPr>
                <a:t>—— </a:t>
              </a:r>
              <a:r>
                <a:rPr lang="en-US" altLang="zh-CN" sz="1500" dirty="0">
                  <a:latin typeface="Times New Roman"/>
                  <a:ea typeface="宋体"/>
                  <a:cs typeface="Times New Roman"/>
                </a:rPr>
                <a:t>opens up an excitation energy gap </a:t>
              </a:r>
              <a:endParaRPr lang="en-GB" sz="1500" dirty="0"/>
            </a:p>
          </p:txBody>
        </p:sp>
        <p:sp>
          <p:nvSpPr>
            <p:cNvPr id="23" name="Rectangle: Rounded Corners 11">
              <a:extLst>
                <a:ext uri="{FF2B5EF4-FFF2-40B4-BE49-F238E27FC236}">
                  <a16:creationId xmlns:a16="http://schemas.microsoft.com/office/drawing/2014/main" id="{8CF075E4-F36B-514D-B84A-21FDF797E27F}"/>
                </a:ext>
              </a:extLst>
            </p:cNvPr>
            <p:cNvSpPr/>
            <p:nvPr/>
          </p:nvSpPr>
          <p:spPr>
            <a:xfrm>
              <a:off x="4835388" y="1232452"/>
              <a:ext cx="1923222" cy="705680"/>
            </a:xfrm>
            <a:prstGeom prst="round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Connector: Elbow 13">
              <a:extLst>
                <a:ext uri="{FF2B5EF4-FFF2-40B4-BE49-F238E27FC236}">
                  <a16:creationId xmlns:a16="http://schemas.microsoft.com/office/drawing/2014/main" id="{B64E8B6C-0446-8C3A-897F-548E9CC23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6999" y="1000373"/>
              <a:ext cx="1327438" cy="232079"/>
            </a:xfrm>
            <a:prstGeom prst="bentConnector3">
              <a:avLst>
                <a:gd name="adj1" fmla="val -121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DF0BEC92-ADB7-81AB-BEEE-B9CD5E880A08}"/>
              </a:ext>
            </a:extLst>
          </p:cNvPr>
          <p:cNvSpPr txBox="1">
            <a:spLocks/>
          </p:cNvSpPr>
          <p:nvPr/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900">
                <a:solidFill>
                  <a:schemeClr val="bg1"/>
                </a:solidFill>
              </a:rPr>
              <a:pPr/>
              <a:t>5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9A4159-EDDF-F7BC-6B1D-2DE5B5963CAA}"/>
              </a:ext>
            </a:extLst>
          </p:cNvPr>
          <p:cNvSpPr txBox="1">
            <a:spLocks/>
          </p:cNvSpPr>
          <p:nvPr/>
        </p:nvSpPr>
        <p:spPr>
          <a:xfrm>
            <a:off x="300978" y="438488"/>
            <a:ext cx="8542043" cy="542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>
                <a:solidFill>
                  <a:schemeClr val="bg1"/>
                </a:solidFill>
              </a:rPr>
              <a:t>Low-dimensional Magnets</a:t>
            </a:r>
          </a:p>
        </p:txBody>
      </p:sp>
    </p:spTree>
    <p:extLst>
      <p:ext uri="{BB962C8B-B14F-4D97-AF65-F5344CB8AC3E}">
        <p14:creationId xmlns:p14="http://schemas.microsoft.com/office/powerpoint/2010/main" val="273055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66" y="188640"/>
            <a:ext cx="7886700" cy="680063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More Electric vehicles circa 1900 than Gasoline ones!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67544" y="1412776"/>
            <a:ext cx="2898755" cy="3325345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/>
              <a:t>Electricity is the thing. There are no whirring and grinding gears with their numerous levers to confuse, no dangerous and evil-smelling gasoline and no noise.</a:t>
            </a:r>
          </a:p>
          <a:p>
            <a:pPr marL="0" indent="0">
              <a:buNone/>
            </a:pPr>
            <a:r>
              <a:rPr lang="en-US" sz="1800" b="1" i="1" dirty="0"/>
              <a:t>Thomas Edison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52F78-EE93-4D25-AE74-448C4A73E26C}" type="slidenum">
              <a:rPr kumimoji="0" lang="en-GB" sz="1500" b="1" i="0" u="none" strike="noStrike" kern="1200" cap="none" spc="0" normalizeH="0" baseline="0" noProof="0" smtClean="0">
                <a:ln>
                  <a:noFill/>
                </a:ln>
                <a:solidFill>
                  <a:srgbClr val="18236D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500" b="1" i="0" u="none" strike="noStrike" kern="1200" cap="none" spc="0" normalizeH="0" baseline="0" noProof="0">
              <a:ln>
                <a:noFill/>
              </a:ln>
              <a:solidFill>
                <a:srgbClr val="18236D"/>
              </a:solidFill>
              <a:effectLst/>
              <a:uLnTx/>
              <a:uFillTx/>
              <a:latin typeface="Roboto" panose="02000000000000000000" pitchFamily="2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16858"/>
            <a:ext cx="4376738" cy="4571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1604" y="5807631"/>
            <a:ext cx="266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392086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asset.keepeek-cache.com/medias/domain21/_pdf/media1987/310346-5k8miyi9yu/large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-7224713"/>
            <a:ext cx="10137775" cy="137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71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азвание 1"/>
          <p:cNvSpPr>
            <a:spLocks noGrp="1"/>
          </p:cNvSpPr>
          <p:nvPr>
            <p:ph type="title"/>
          </p:nvPr>
        </p:nvSpPr>
        <p:spPr>
          <a:xfrm>
            <a:off x="384175" y="188913"/>
            <a:ext cx="8435975" cy="1439862"/>
          </a:xfrm>
        </p:spPr>
        <p:txBody>
          <a:bodyPr/>
          <a:lstStyle/>
          <a:p>
            <a:pPr algn="ctr"/>
            <a:br>
              <a:rPr lang="en-US" altLang="en-US" sz="2800">
                <a:latin typeface="Times New Roman" pitchFamily="18" charset="0"/>
                <a:cs typeface="Times New Roman" pitchFamily="18" charset="0"/>
              </a:rPr>
            </a:br>
            <a:endParaRPr lang="ru-RU" altLang="en-US" sz="280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509000" cy="414655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en-GB" altLang="en-US" sz="2400" b="1" dirty="0">
                <a:latin typeface="Times New Roman" pitchFamily="18" charset="0"/>
                <a:cs typeface="Times New Roman" pitchFamily="18" charset="0"/>
              </a:rPr>
              <a:t>Science, Culture, Music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(grasping principles of nature)   </a:t>
            </a:r>
            <a:r>
              <a:rPr lang="en-GB" altLang="en-US" sz="2400" b="1" dirty="0">
                <a:latin typeface="Times New Roman" pitchFamily="18" charset="0"/>
                <a:cs typeface="Times New Roman" pitchFamily="18" charset="0"/>
              </a:rPr>
              <a:t>---&gt;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en-GB" altLang="en-US" sz="2400" b="1" dirty="0"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 (application</a:t>
            </a:r>
            <a:br>
              <a:rPr lang="en-GB" alt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of science)   </a:t>
            </a:r>
            <a:r>
              <a:rPr lang="en-GB" altLang="en-US" sz="2400" b="1" dirty="0">
                <a:latin typeface="Times New Roman" pitchFamily="18" charset="0"/>
                <a:cs typeface="Times New Roman" pitchFamily="18" charset="0"/>
              </a:rPr>
              <a:t>---&gt; </a:t>
            </a:r>
          </a:p>
          <a:p>
            <a:pPr marL="0" indent="0" algn="ctr">
              <a:buFontTx/>
              <a:buNone/>
            </a:pPr>
            <a:r>
              <a:rPr lang="en-GB" altLang="en-US" sz="2400" b="1" dirty="0">
                <a:latin typeface="Times New Roman" pitchFamily="18" charset="0"/>
                <a:cs typeface="Times New Roman" pitchFamily="18" charset="0"/>
              </a:rPr>
              <a:t>Technology and Innovation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(making engineering useful</a:t>
            </a:r>
            <a:br>
              <a:rPr lang="en-GB" alt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for public good and/or commercial gain)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altLang="en-US" sz="1400" dirty="0"/>
          </a:p>
          <a:p>
            <a:pPr marL="0" indent="0">
              <a:buFontTx/>
              <a:buNone/>
            </a:pPr>
            <a:endParaRPr lang="en-US" altLang="en-US" sz="1400" i="1" dirty="0"/>
          </a:p>
          <a:p>
            <a:pPr marL="0" indent="0">
              <a:buFontTx/>
              <a:buNone/>
            </a:pPr>
            <a:r>
              <a:rPr lang="en-US" altLang="en-US" sz="1400" i="1" dirty="0"/>
              <a:t>S </a:t>
            </a:r>
            <a:r>
              <a:rPr lang="en-US" altLang="en-US" sz="1400" i="1" dirty="0" err="1"/>
              <a:t>S</a:t>
            </a:r>
            <a:r>
              <a:rPr lang="en-US" altLang="en-US" sz="1400" i="1" dirty="0"/>
              <a:t> Saxena and </a:t>
            </a:r>
            <a:r>
              <a:rPr lang="en-US" altLang="en-US" sz="1400" i="1" dirty="0" err="1"/>
              <a:t>Chokan</a:t>
            </a:r>
            <a:r>
              <a:rPr lang="en-US" altLang="en-US" sz="1400" i="1" dirty="0"/>
              <a:t> </a:t>
            </a:r>
            <a:r>
              <a:rPr lang="en-US" altLang="en-US" sz="1400" i="1" dirty="0" err="1"/>
              <a:t>Laumulin</a:t>
            </a:r>
            <a:r>
              <a:rPr lang="en-US" altLang="en-US" sz="1400" i="1" dirty="0"/>
              <a:t>  (PhD Thesis, University of Cambridge)</a:t>
            </a:r>
          </a:p>
          <a:p>
            <a:pPr marL="0" indent="0"/>
            <a:endParaRPr lang="ru-RU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39752" y="431086"/>
            <a:ext cx="4419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Algebra of Development </a:t>
            </a:r>
          </a:p>
        </p:txBody>
      </p:sp>
    </p:spTree>
    <p:extLst>
      <p:ext uri="{BB962C8B-B14F-4D97-AF65-F5344CB8AC3E}">
        <p14:creationId xmlns:p14="http://schemas.microsoft.com/office/powerpoint/2010/main" val="13666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C3B989-3960-A613-37AD-C60F5E0206D2}"/>
              </a:ext>
            </a:extLst>
          </p:cNvPr>
          <p:cNvSpPr txBox="1">
            <a:spLocks/>
          </p:cNvSpPr>
          <p:nvPr/>
        </p:nvSpPr>
        <p:spPr>
          <a:xfrm>
            <a:off x="472071" y="117604"/>
            <a:ext cx="8542043" cy="542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>
                <a:solidFill>
                  <a:schemeClr val="bg1"/>
                </a:solidFill>
              </a:rPr>
              <a:t>Why are we interested in quantum phases &amp; phenomena in materials?</a:t>
            </a:r>
          </a:p>
        </p:txBody>
      </p:sp>
      <p:pic>
        <p:nvPicPr>
          <p:cNvPr id="3074" name="Picture 2" descr="Sprinting towards net zero at the NWG Innovation Festival 2020 | CGI UK">
            <a:extLst>
              <a:ext uri="{FF2B5EF4-FFF2-40B4-BE49-F238E27FC236}">
                <a16:creationId xmlns:a16="http://schemas.microsoft.com/office/drawing/2014/main" id="{76829178-643C-9957-C180-CD368789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48" y="2362466"/>
            <a:ext cx="1800252" cy="217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Close Are We To The Holy Grail Of Room-Temperature Superconductors?">
            <a:extLst>
              <a:ext uri="{FF2B5EF4-FFF2-40B4-BE49-F238E27FC236}">
                <a16:creationId xmlns:a16="http://schemas.microsoft.com/office/drawing/2014/main" id="{0B91B4A4-DB0F-D76C-EE83-F18506912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18" y="2946268"/>
            <a:ext cx="1820683" cy="13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ydride predicted to be superconductive at room temperature | Ars Technica">
            <a:extLst>
              <a:ext uri="{FF2B5EF4-FFF2-40B4-BE49-F238E27FC236}">
                <a16:creationId xmlns:a16="http://schemas.microsoft.com/office/drawing/2014/main" id="{D627DDCD-1BFE-A7E9-CECA-461D0A914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8" y="2946269"/>
            <a:ext cx="2048269" cy="13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hat is a superconductor? | Live Science">
            <a:extLst>
              <a:ext uri="{FF2B5EF4-FFF2-40B4-BE49-F238E27FC236}">
                <a16:creationId xmlns:a16="http://schemas.microsoft.com/office/drawing/2014/main" id="{AC7E62D7-828A-5271-EADF-793E60D9F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0" r="10959"/>
          <a:stretch/>
        </p:blipFill>
        <p:spPr bwMode="auto">
          <a:xfrm>
            <a:off x="5165918" y="2946268"/>
            <a:ext cx="1820683" cy="13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头: 右 3">
            <a:extLst>
              <a:ext uri="{FF2B5EF4-FFF2-40B4-BE49-F238E27FC236}">
                <a16:creationId xmlns:a16="http://schemas.microsoft.com/office/drawing/2014/main" id="{983165C4-F638-7291-EE83-786248278E88}"/>
              </a:ext>
            </a:extLst>
          </p:cNvPr>
          <p:cNvSpPr/>
          <p:nvPr/>
        </p:nvSpPr>
        <p:spPr>
          <a:xfrm>
            <a:off x="186678" y="4522972"/>
            <a:ext cx="8713135" cy="185609"/>
          </a:xfrm>
          <a:prstGeom prst="rightArrow">
            <a:avLst>
              <a:gd name="adj1" fmla="val 30828"/>
              <a:gd name="adj2" fmla="val 50000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E9A881E3-B060-FB67-4FB2-1D6A1543528A}"/>
              </a:ext>
            </a:extLst>
          </p:cNvPr>
          <p:cNvSpPr txBox="1"/>
          <p:nvPr/>
        </p:nvSpPr>
        <p:spPr>
          <a:xfrm>
            <a:off x="226601" y="4862880"/>
            <a:ext cx="20083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dirty="0">
                <a:latin typeface="Times" panose="02020603050405020304" pitchFamily="18" charset="0"/>
                <a:cs typeface="Times" panose="02020603050405020304" pitchFamily="18" charset="0"/>
              </a:rPr>
              <a:t>Fundamental Science</a:t>
            </a:r>
            <a:endParaRPr lang="en-GB" sz="15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83A55E88-7B0B-561B-1245-DBFFC6EE9A55}"/>
              </a:ext>
            </a:extLst>
          </p:cNvPr>
          <p:cNvSpPr txBox="1"/>
          <p:nvPr/>
        </p:nvSpPr>
        <p:spPr>
          <a:xfrm>
            <a:off x="2742975" y="4862880"/>
            <a:ext cx="237647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dirty="0">
                <a:latin typeface="Times" panose="02020603050405020304" pitchFamily="18" charset="0"/>
                <a:cs typeface="Times" panose="02020603050405020304" pitchFamily="18" charset="0"/>
              </a:rPr>
              <a:t>Observable Phenomena</a:t>
            </a:r>
            <a:endParaRPr lang="en-GB" sz="15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1885F049-50CA-FC3A-99AA-61555BD6FA0D}"/>
              </a:ext>
            </a:extLst>
          </p:cNvPr>
          <p:cNvSpPr txBox="1"/>
          <p:nvPr/>
        </p:nvSpPr>
        <p:spPr>
          <a:xfrm>
            <a:off x="5136664" y="4782089"/>
            <a:ext cx="21271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Times" panose="02020603050405020304" pitchFamily="18" charset="0"/>
                <a:cs typeface="Times" panose="02020603050405020304" pitchFamily="18" charset="0"/>
              </a:rPr>
              <a:t>Deployment of Science &amp; Resulting Innovation</a:t>
            </a:r>
            <a:endParaRPr lang="en-GB" sz="15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9F55742C-5DDC-29F0-9EDB-1562A37CF7D2}"/>
              </a:ext>
            </a:extLst>
          </p:cNvPr>
          <p:cNvSpPr txBox="1"/>
          <p:nvPr/>
        </p:nvSpPr>
        <p:spPr>
          <a:xfrm>
            <a:off x="7550682" y="4862880"/>
            <a:ext cx="14634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dirty="0">
                <a:latin typeface="Times" panose="02020603050405020304" pitchFamily="18" charset="0"/>
                <a:cs typeface="Times" panose="02020603050405020304" pitchFamily="18" charset="0"/>
              </a:rPr>
              <a:t>Net-zero future</a:t>
            </a:r>
            <a:endParaRPr lang="en-GB" sz="15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箭头: 上弧形 12">
            <a:extLst>
              <a:ext uri="{FF2B5EF4-FFF2-40B4-BE49-F238E27FC236}">
                <a16:creationId xmlns:a16="http://schemas.microsoft.com/office/drawing/2014/main" id="{EBCB2683-BC11-CE20-952A-AB34D69F0634}"/>
              </a:ext>
            </a:extLst>
          </p:cNvPr>
          <p:cNvSpPr/>
          <p:nvPr/>
        </p:nvSpPr>
        <p:spPr>
          <a:xfrm flipH="1">
            <a:off x="1076887" y="2315647"/>
            <a:ext cx="6855532" cy="5838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箭头: 上弧形 14">
            <a:extLst>
              <a:ext uri="{FF2B5EF4-FFF2-40B4-BE49-F238E27FC236}">
                <a16:creationId xmlns:a16="http://schemas.microsoft.com/office/drawing/2014/main" id="{013053D7-56B5-7C26-1D2D-A87CDA8626FC}"/>
              </a:ext>
            </a:extLst>
          </p:cNvPr>
          <p:cNvSpPr/>
          <p:nvPr/>
        </p:nvSpPr>
        <p:spPr>
          <a:xfrm flipH="1">
            <a:off x="3428999" y="2418516"/>
            <a:ext cx="4480561" cy="486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箭头: 上弧形 16">
            <a:extLst>
              <a:ext uri="{FF2B5EF4-FFF2-40B4-BE49-F238E27FC236}">
                <a16:creationId xmlns:a16="http://schemas.microsoft.com/office/drawing/2014/main" id="{8ADE6BF7-53F1-3741-F1D8-A37EB87C0C4B}"/>
              </a:ext>
            </a:extLst>
          </p:cNvPr>
          <p:cNvSpPr/>
          <p:nvPr/>
        </p:nvSpPr>
        <p:spPr>
          <a:xfrm flipH="1">
            <a:off x="5869305" y="2532816"/>
            <a:ext cx="2040256" cy="3696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F91D4-AA9D-BB26-5EE1-6EDCD1DB9228}"/>
              </a:ext>
            </a:extLst>
          </p:cNvPr>
          <p:cNvSpPr txBox="1"/>
          <p:nvPr/>
        </p:nvSpPr>
        <p:spPr>
          <a:xfrm>
            <a:off x="-5833" y="5614866"/>
            <a:ext cx="7174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Algebra of Development Green and Sustainable Development!  </a:t>
            </a:r>
          </a:p>
        </p:txBody>
      </p:sp>
    </p:spTree>
    <p:extLst>
      <p:ext uri="{BB962C8B-B14F-4D97-AF65-F5344CB8AC3E}">
        <p14:creationId xmlns:p14="http://schemas.microsoft.com/office/powerpoint/2010/main" val="318318259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507</Words>
  <Application>Microsoft Office PowerPoint</Application>
  <PresentationFormat>On-screen Show (4:3)</PresentationFormat>
  <Paragraphs>69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Regular</vt:lpstr>
      <vt:lpstr>Roboto</vt:lpstr>
      <vt:lpstr>Times</vt:lpstr>
      <vt:lpstr>Times New Roman</vt:lpstr>
      <vt:lpstr>Wingdings 2</vt:lpstr>
      <vt:lpstr>blank</vt:lpstr>
      <vt:lpstr>Critical Minerals and Science Collaboration Necessities for Achieving Carbon Neutrality    </vt:lpstr>
      <vt:lpstr>Unique Selling Point</vt:lpstr>
      <vt:lpstr>PowerPoint Presentation</vt:lpstr>
      <vt:lpstr>Materials are energy and energy is money</vt:lpstr>
      <vt:lpstr>PowerPoint Presentation</vt:lpstr>
      <vt:lpstr>More Electric vehicles circa 1900 than Gasoline ones! </vt:lpstr>
      <vt:lpstr>PowerPoint Presentation</vt:lpstr>
      <vt:lpstr> </vt:lpstr>
      <vt:lpstr>PowerPoint Presentation</vt:lpstr>
      <vt:lpstr>Proposition 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Siddharth Saxena</cp:lastModifiedBy>
  <cp:revision>60</cp:revision>
  <cp:lastPrinted>2018-03-09T12:18:02Z</cp:lastPrinted>
  <dcterms:created xsi:type="dcterms:W3CDTF">2008-03-27T10:29:55Z</dcterms:created>
  <dcterms:modified xsi:type="dcterms:W3CDTF">2022-11-12T20:26:12Z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