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3" r:id="rId5"/>
    <p:sldId id="281" r:id="rId6"/>
    <p:sldId id="28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0" d="100"/>
          <a:sy n="60" d="100"/>
        </p:scale>
        <p:origin x="90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ra Kutonova" userId="f4624002-152b-4bef-9fe0-c67e1370f6d5" providerId="ADAL" clId="{F9A4E364-6711-4F3C-88A6-D4D0FB661E45}"/>
    <pc:docChg chg="custSel modSld">
      <pc:chgData name="Tamara Kutonova" userId="f4624002-152b-4bef-9fe0-c67e1370f6d5" providerId="ADAL" clId="{F9A4E364-6711-4F3C-88A6-D4D0FB661E45}" dt="2022-11-14T20:05:58.004" v="59" actId="20577"/>
      <pc:docMkLst>
        <pc:docMk/>
      </pc:docMkLst>
      <pc:sldChg chg="modSp mod">
        <pc:chgData name="Tamara Kutonova" userId="f4624002-152b-4bef-9fe0-c67e1370f6d5" providerId="ADAL" clId="{F9A4E364-6711-4F3C-88A6-D4D0FB661E45}" dt="2022-11-14T20:05:58.004" v="59" actId="20577"/>
        <pc:sldMkLst>
          <pc:docMk/>
          <pc:sldMk cId="845834283" sldId="281"/>
        </pc:sldMkLst>
        <pc:spChg chg="mod">
          <ac:chgData name="Tamara Kutonova" userId="f4624002-152b-4bef-9fe0-c67e1370f6d5" providerId="ADAL" clId="{F9A4E364-6711-4F3C-88A6-D4D0FB661E45}" dt="2022-11-14T20:05:58.004" v="59" actId="20577"/>
          <ac:spMkLst>
            <pc:docMk/>
            <pc:sldMk cId="845834283" sldId="281"/>
            <ac:spMk id="15" creationId="{EED0B64D-38F8-4119-A733-B1B879D982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5209C-B290-4609-983A-488037C4923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AE52F-85CE-45AC-A321-58460B8F2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A3DE-FF94-41BD-B318-F40518D3D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A8A705-8D41-455D-B025-283DED1D0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E3693-3070-4155-B499-6871531B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5BC9-48D1-429A-8314-34802492B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34FD-36B8-4AAC-992D-9CB459A4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5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2509-FB7B-4C79-AF0C-A7ED9180D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EB4D76-C6C3-4AE2-B964-96C679D50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5D769-28CA-47F7-B1F5-A61DD28D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C4182-76F9-4D4A-A7F7-C3B9A2DAA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F4B0B-8941-420A-8E02-B845A0EA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931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423671-5E21-498C-8E3C-C69AB144D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FDCD38-1CF7-4B06-B2A6-B7E176318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81317-CBE0-410A-90CB-084B7AD72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C514F-95AC-4498-8818-6295CBBC7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3711B-4BE3-4AB2-B9BB-ED4A65B3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1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B864-6BCD-43DA-81D2-2A1E3571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556-8F12-4056-98B6-127B0D438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3F01E-3B0F-46DC-B06B-13C15DDA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FCDE3-48B4-4814-A361-A79CD0EA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31056-96CB-439D-8CF6-CA2BC70D9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0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6BEF4-194F-4C1E-B76C-EE69A653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5CAE4-68A7-441F-A1F5-A250E7339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9F91-3790-468C-AA8D-4C2310C5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3B760-7736-4445-9756-BCB5F19A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E7171-5834-485B-B1D3-DFBC6E59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58C4-A948-43B1-8F70-F3691332E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F168-0802-4A3E-A610-B8C33E304C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3F273-C0A9-47DD-8D41-146E0105C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B8A5E-1F5B-4DDF-857B-D09195EB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28382-EC4F-4BC0-BE1C-F4E703CA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C4C083-510F-45C7-8983-159237F54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32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6D11-F4C7-4E2D-B5CC-EF96D0F6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338FA-30B4-4D53-BA41-4D7A231F4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1601B-6E02-45DC-8A3F-14A365C4A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324D0-8F8D-449E-8121-CA70CA7DA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8217A8-A39B-437B-98C9-C26DAFFCE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579429-B096-43B6-9369-B4532CA0D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7954ED-7CAB-4FCC-8EC6-C6532B674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718ED8-F384-4311-9A7C-EB028F03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773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2E40A-F179-4C00-ADC2-AE8F396F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56A82-B458-492F-8ACB-54C4DEB39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061EE-9699-4A19-91F8-44F1E6686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1F6A83-09C9-4221-85DD-7C90C605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48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8F32A-515A-4D26-A6D6-16127788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A9016-E28F-4A14-B567-4FA48553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DD23A-A587-4864-AE89-57D31694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94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574FD-EE16-49AC-8BB7-416775F9E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2BB74-E149-4297-AFCA-D6588C45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713A2-23EC-4478-AE95-F1868179E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62630-2360-4585-9F38-C20B90AB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1F2083-E969-4D81-9050-7923B455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F4D4C-E853-47F8-82DF-05480091C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5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94C3-B10D-49F7-BF87-CC1B64DB1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ED13D-A08F-4073-9148-9AF13B6A12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71B52-D641-4A3D-934D-2437EE067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C8389-4475-42A6-9BF9-D7445A50F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D48A8-62C8-40ED-B3E2-EDE6D9B9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B847A-B223-4D3E-8A3D-36B18923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3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31029-4D28-4CD2-9063-00AE740E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B4ABD-8921-41E5-A2E9-E8E76E5B7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CB68-8A36-4C47-9296-262E250FB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42D27-C7D5-47AC-9E16-7C95BE2D9C08}" type="datetimeFigureOut">
              <a:rPr lang="en-GB" smtClean="0"/>
              <a:t>14/11/2022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8A6B7-96E0-466B-9EF6-66881E563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7D813-93F8-4E86-ACAE-D06CB8F6F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86E1F-583E-4B6A-9ECD-E2307D355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6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hyperlink" Target="mailto:tamara.kutonova@un.or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coop.eu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://www.euwipluseast.eu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unece.org/euwi-npds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20AB83-6082-4F83-8249-C3D0EFBE3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4"/>
          <a:stretch/>
        </p:blipFill>
        <p:spPr>
          <a:xfrm>
            <a:off x="9331449" y="147102"/>
            <a:ext cx="2493892" cy="674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46151-DDC0-4114-B81F-8EF1062CFC81}"/>
              </a:ext>
            </a:extLst>
          </p:cNvPr>
          <p:cNvSpPr txBox="1"/>
          <p:nvPr/>
        </p:nvSpPr>
        <p:spPr>
          <a:xfrm>
            <a:off x="11322679" y="-1798417"/>
            <a:ext cx="1908165" cy="86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1" name="Picture 20" descr="Rippling water with white lights">
            <a:extLst>
              <a:ext uri="{FF2B5EF4-FFF2-40B4-BE49-F238E27FC236}">
                <a16:creationId xmlns:a16="http://schemas.microsoft.com/office/drawing/2014/main" id="{ECFBDF63-1FFD-4895-966E-1B8978BB9B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1"/>
          <a:stretch/>
        </p:blipFill>
        <p:spPr>
          <a:xfrm>
            <a:off x="0" y="147102"/>
            <a:ext cx="12192000" cy="6835536"/>
          </a:xfrm>
          <a:prstGeom prst="rect">
            <a:avLst/>
          </a:prstGeom>
        </p:spPr>
      </p:pic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B56DAA5-E361-4E83-A36C-75FC5492470A}"/>
              </a:ext>
            </a:extLst>
          </p:cNvPr>
          <p:cNvSpPr/>
          <p:nvPr/>
        </p:nvSpPr>
        <p:spPr>
          <a:xfrm>
            <a:off x="761827" y="3057917"/>
            <a:ext cx="10806112" cy="13780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r>
              <a:rPr lang="ru-RU" sz="3000" b="1" dirty="0">
                <a:solidFill>
                  <a:srgbClr val="92D050"/>
                </a:solidFill>
              </a:rPr>
              <a:t>Обзор реализации плана СПЕКА в 2021-22 гг. – ЕЭК ООН </a:t>
            </a:r>
          </a:p>
          <a:p>
            <a:pPr algn="ctr" defTabSz="685800"/>
            <a:r>
              <a:rPr lang="ru-RU" sz="3000" b="1" cap="all" dirty="0">
                <a:solidFill>
                  <a:srgbClr val="92D050"/>
                </a:solidFill>
                <a:effectLst/>
                <a:ea typeface="Times New Roman" panose="02020603050405020304" pitchFamily="18" charset="0"/>
                <a:cs typeface="Times New Roman Bold;Times New"/>
              </a:rPr>
              <a:t>План работы РГ на 2022-2023 гг.</a:t>
            </a:r>
            <a:endParaRPr lang="en-GB" sz="3000" dirty="0">
              <a:solidFill>
                <a:srgbClr val="92D050"/>
              </a:solidFill>
              <a:effectLst/>
              <a:ea typeface="Times New Roman" panose="02020603050405020304" pitchFamily="18" charset="0"/>
            </a:endParaRPr>
          </a:p>
          <a:p>
            <a:pPr defTabSz="685800"/>
            <a:endParaRPr lang="en-GB" sz="3200" b="1" dirty="0">
              <a:solidFill>
                <a:srgbClr val="92D050"/>
              </a:solidFill>
              <a:ea typeface="Nunito Bold" charset="0"/>
              <a:cs typeface="Rubik Medium" panose="02000604000000020004" pitchFamily="2" charset="-79"/>
            </a:endParaRPr>
          </a:p>
        </p:txBody>
      </p:sp>
      <p:sp>
        <p:nvSpPr>
          <p:cNvPr id="9" name="Rectangle: Diagonal Corners Rounded 10">
            <a:extLst>
              <a:ext uri="{FF2B5EF4-FFF2-40B4-BE49-F238E27FC236}">
                <a16:creationId xmlns:a16="http://schemas.microsoft.com/office/drawing/2014/main" id="{5B56DAA5-E361-4E83-A36C-75FC5492470A}"/>
              </a:ext>
            </a:extLst>
          </p:cNvPr>
          <p:cNvSpPr/>
          <p:nvPr/>
        </p:nvSpPr>
        <p:spPr>
          <a:xfrm>
            <a:off x="703104" y="5562600"/>
            <a:ext cx="7265239" cy="1157410"/>
          </a:xfrm>
          <a:prstGeom prst="round2DiagRect">
            <a:avLst>
              <a:gd name="adj1" fmla="val 678"/>
              <a:gd name="adj2" fmla="val 15048"/>
            </a:avLst>
          </a:prstGeom>
          <a:solidFill>
            <a:schemeClr val="lt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en-US" sz="24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Тамара </a:t>
            </a:r>
            <a:r>
              <a:rPr lang="ru-RU" altLang="en-US" sz="2400" b="1" dirty="0" err="1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Кутонова</a:t>
            </a:r>
            <a:r>
              <a:rPr lang="ru-RU" altLang="en-US" sz="24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en-GB" altLang="en-US" sz="24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(</a:t>
            </a:r>
            <a:r>
              <a:rPr lang="ru-RU" altLang="en-US" sz="2400" b="1" dirty="0">
                <a:solidFill>
                  <a:schemeClr val="accent1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ЕЭК ООН</a:t>
            </a:r>
            <a:r>
              <a:rPr lang="en-GB" sz="2400" b="1" dirty="0">
                <a:solidFill>
                  <a:schemeClr val="accent1"/>
                </a:solidFill>
                <a:latin typeface="+mj-lt"/>
              </a:rPr>
              <a:t>)</a:t>
            </a:r>
          </a:p>
          <a:p>
            <a:endParaRPr lang="en-GB" altLang="en-US" sz="2400" dirty="0">
              <a:solidFill>
                <a:schemeClr val="tx1"/>
              </a:solidFill>
              <a:latin typeface="+mj-lt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1B96F3-DC4C-4903-955F-B22D7961E7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8" t="-70" r="-7568" b="-70"/>
          <a:stretch>
            <a:fillRect/>
          </a:stretch>
        </p:blipFill>
        <p:spPr bwMode="auto">
          <a:xfrm>
            <a:off x="5645052" y="411272"/>
            <a:ext cx="1415706" cy="1211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6C3FB4-1D2D-4861-A9E8-70793DC4AEEF}"/>
              </a:ext>
            </a:extLst>
          </p:cNvPr>
          <p:cNvSpPr txBox="1"/>
          <p:nvPr/>
        </p:nvSpPr>
        <p:spPr>
          <a:xfrm>
            <a:off x="1709157" y="787264"/>
            <a:ext cx="3935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ESCAP</a:t>
            </a:r>
          </a:p>
          <a:p>
            <a:r>
              <a:rPr lang="en-US" sz="2000" dirty="0"/>
              <a:t>United Nations Economic and Social </a:t>
            </a:r>
          </a:p>
          <a:p>
            <a:r>
              <a:rPr lang="en-US" sz="2000" dirty="0"/>
              <a:t>Commission for Asia and the Pacific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74C27B-D38F-4ACB-BF83-FA26B549F768}"/>
              </a:ext>
            </a:extLst>
          </p:cNvPr>
          <p:cNvSpPr txBox="1"/>
          <p:nvPr/>
        </p:nvSpPr>
        <p:spPr>
          <a:xfrm>
            <a:off x="6917634" y="737949"/>
            <a:ext cx="3450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spcBef>
                <a:spcPts val="0"/>
              </a:spcBef>
            </a:pPr>
            <a:r>
              <a:rPr lang="en-GB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UNECE</a:t>
            </a:r>
          </a:p>
          <a:p>
            <a:pPr marL="0" marR="0" algn="r">
              <a:spcBef>
                <a:spcPts val="0"/>
              </a:spcBef>
            </a:pPr>
            <a:r>
              <a:rPr lang="en-GB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United Nations Economic       </a:t>
            </a:r>
          </a:p>
          <a:p>
            <a:pPr marL="0" marR="0" algn="r">
              <a:spcBef>
                <a:spcPts val="0"/>
              </a:spcBef>
            </a:pPr>
            <a:r>
              <a:rPr lang="en-GB" sz="20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Commission for Europe</a:t>
            </a:r>
          </a:p>
        </p:txBody>
      </p:sp>
    </p:spTree>
    <p:extLst>
      <p:ext uri="{BB962C8B-B14F-4D97-AF65-F5344CB8AC3E}">
        <p14:creationId xmlns:p14="http://schemas.microsoft.com/office/powerpoint/2010/main" val="64733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" y="28055"/>
            <a:ext cx="1569437" cy="156943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1D1F84F-5B0B-4596-AFC4-091A70E31E15}"/>
              </a:ext>
            </a:extLst>
          </p:cNvPr>
          <p:cNvGrpSpPr/>
          <p:nvPr/>
        </p:nvGrpSpPr>
        <p:grpSpPr>
          <a:xfrm rot="5400000">
            <a:off x="-3250405" y="3350137"/>
            <a:ext cx="6858000" cy="157725"/>
            <a:chOff x="0" y="1472506"/>
            <a:chExt cx="9601200" cy="2579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9CA5E7C-EBB4-4E8A-9EC5-5A4DDB90A810}"/>
                </a:ext>
              </a:extLst>
            </p:cNvPr>
            <p:cNvSpPr/>
            <p:nvPr/>
          </p:nvSpPr>
          <p:spPr>
            <a:xfrm>
              <a:off x="0" y="1472506"/>
              <a:ext cx="9601200" cy="2579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8C4501-A118-4473-A63B-67DE3A2D7F45}"/>
                </a:ext>
              </a:extLst>
            </p:cNvPr>
            <p:cNvGrpSpPr/>
            <p:nvPr/>
          </p:nvGrpSpPr>
          <p:grpSpPr>
            <a:xfrm>
              <a:off x="0" y="1533803"/>
              <a:ext cx="9601200" cy="142344"/>
              <a:chOff x="-10048" y="1395274"/>
              <a:chExt cx="9611247" cy="1423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B2D2BF3-A1FD-4614-A72C-62A87870EF60}"/>
                  </a:ext>
                </a:extLst>
              </p:cNvPr>
              <p:cNvSpPr/>
              <p:nvPr/>
            </p:nvSpPr>
            <p:spPr>
              <a:xfrm>
                <a:off x="-10048" y="1402000"/>
                <a:ext cx="517013" cy="135618"/>
              </a:xfrm>
              <a:prstGeom prst="rect">
                <a:avLst/>
              </a:prstGeom>
              <a:solidFill>
                <a:srgbClr val="1449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E660AC4-48F1-4D1C-BB1C-9F8CE290F420}"/>
                  </a:ext>
                </a:extLst>
              </p:cNvPr>
              <p:cNvSpPr/>
              <p:nvPr/>
            </p:nvSpPr>
            <p:spPr>
              <a:xfrm>
                <a:off x="599026" y="1399408"/>
                <a:ext cx="489986" cy="135618"/>
              </a:xfrm>
              <a:prstGeom prst="rect">
                <a:avLst/>
              </a:prstGeom>
              <a:solidFill>
                <a:srgbClr val="E822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6FAFD1E-6E72-4E51-A58F-800FE859114B}"/>
                  </a:ext>
                </a:extLst>
              </p:cNvPr>
              <p:cNvSpPr/>
              <p:nvPr/>
            </p:nvSpPr>
            <p:spPr>
              <a:xfrm>
                <a:off x="1166753" y="1397808"/>
                <a:ext cx="489986" cy="135618"/>
              </a:xfrm>
              <a:prstGeom prst="rect">
                <a:avLst/>
              </a:prstGeom>
              <a:solidFill>
                <a:srgbClr val="E4B5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3DFFD34-586A-4A3F-B9A4-2A9146DC0B99}"/>
                  </a:ext>
                </a:extLst>
              </p:cNvPr>
              <p:cNvSpPr/>
              <p:nvPr/>
            </p:nvSpPr>
            <p:spPr>
              <a:xfrm>
                <a:off x="1744316" y="1397808"/>
                <a:ext cx="489986" cy="135618"/>
              </a:xfrm>
              <a:prstGeom prst="rect">
                <a:avLst/>
              </a:prstGeom>
              <a:solidFill>
                <a:srgbClr val="4BA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694D10-4CE6-4392-8BEE-1DFA16755730}"/>
                  </a:ext>
                </a:extLst>
              </p:cNvPr>
              <p:cNvSpPr/>
              <p:nvPr/>
            </p:nvSpPr>
            <p:spPr>
              <a:xfrm>
                <a:off x="2320550" y="1396592"/>
                <a:ext cx="489986" cy="135618"/>
              </a:xfrm>
              <a:prstGeom prst="rect">
                <a:avLst/>
              </a:prstGeom>
              <a:solidFill>
                <a:srgbClr val="C520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F0302FC-DA0B-473A-91DD-0EBFA4013323}"/>
                  </a:ext>
                </a:extLst>
              </p:cNvPr>
              <p:cNvSpPr/>
              <p:nvPr/>
            </p:nvSpPr>
            <p:spPr>
              <a:xfrm>
                <a:off x="2894090" y="1397808"/>
                <a:ext cx="489986" cy="135618"/>
              </a:xfrm>
              <a:prstGeom prst="rect">
                <a:avLst/>
              </a:prstGeom>
              <a:solidFill>
                <a:srgbClr val="EF4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5370AC7-22CB-4298-A9D1-9BE6EA04EB08}"/>
                  </a:ext>
                </a:extLst>
              </p:cNvPr>
              <p:cNvSpPr/>
              <p:nvPr/>
            </p:nvSpPr>
            <p:spPr>
              <a:xfrm>
                <a:off x="3467187" y="1397808"/>
                <a:ext cx="489986" cy="135618"/>
              </a:xfrm>
              <a:prstGeom prst="rect">
                <a:avLst/>
              </a:prstGeom>
              <a:solidFill>
                <a:srgbClr val="27BE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5F29BAB-7CBB-480E-AC34-18E889A00F0D}"/>
                  </a:ext>
                </a:extLst>
              </p:cNvPr>
              <p:cNvSpPr/>
              <p:nvPr/>
            </p:nvSpPr>
            <p:spPr>
              <a:xfrm>
                <a:off x="4034914" y="1397808"/>
                <a:ext cx="489986" cy="135618"/>
              </a:xfrm>
              <a:prstGeom prst="rect">
                <a:avLst/>
              </a:prstGeom>
              <a:solidFill>
                <a:srgbClr val="FAC2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F8EFBF4-2F06-42DA-A1C0-2CEF0A8EED07}"/>
                  </a:ext>
                </a:extLst>
              </p:cNvPr>
              <p:cNvSpPr/>
              <p:nvPr/>
            </p:nvSpPr>
            <p:spPr>
              <a:xfrm>
                <a:off x="4605679" y="1397808"/>
                <a:ext cx="489986" cy="135618"/>
              </a:xfrm>
              <a:prstGeom prst="rect">
                <a:avLst/>
              </a:prstGeom>
              <a:solidFill>
                <a:srgbClr val="A21C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2E60ABB-A80A-4E1C-ADE2-98C60C28CFC7}"/>
                  </a:ext>
                </a:extLst>
              </p:cNvPr>
              <p:cNvSpPr/>
              <p:nvPr/>
            </p:nvSpPr>
            <p:spPr>
              <a:xfrm>
                <a:off x="5170368" y="1396409"/>
                <a:ext cx="489986" cy="135618"/>
              </a:xfrm>
              <a:prstGeom prst="rect">
                <a:avLst/>
              </a:prstGeom>
              <a:solidFill>
                <a:srgbClr val="F26B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4F6402-1622-4CF5-BB6E-B549F8802A58}"/>
                  </a:ext>
                </a:extLst>
              </p:cNvPr>
              <p:cNvSpPr/>
              <p:nvPr/>
            </p:nvSpPr>
            <p:spPr>
              <a:xfrm>
                <a:off x="5735057" y="1397808"/>
                <a:ext cx="489986" cy="135618"/>
              </a:xfrm>
              <a:prstGeom prst="rect">
                <a:avLst/>
              </a:prstGeom>
              <a:solidFill>
                <a:srgbClr val="DC17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21D6337-FD31-49D8-A791-3C9710A99511}"/>
                  </a:ext>
                </a:extLst>
              </p:cNvPr>
              <p:cNvSpPr/>
              <p:nvPr/>
            </p:nvSpPr>
            <p:spPr>
              <a:xfrm>
                <a:off x="6299746" y="1397808"/>
                <a:ext cx="489986" cy="135618"/>
              </a:xfrm>
              <a:prstGeom prst="rect">
                <a:avLst/>
              </a:prstGeom>
              <a:solidFill>
                <a:srgbClr val="F99F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4E7FA80-B179-46EE-9735-92243788AE64}"/>
                  </a:ext>
                </a:extLst>
              </p:cNvPr>
              <p:cNvSpPr/>
              <p:nvPr/>
            </p:nvSpPr>
            <p:spPr>
              <a:xfrm>
                <a:off x="6859519" y="1398202"/>
                <a:ext cx="489986" cy="135618"/>
              </a:xfrm>
              <a:prstGeom prst="rect">
                <a:avLst/>
              </a:prstGeom>
              <a:solidFill>
                <a:srgbClr val="C698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D603589-4108-458E-ACF7-5984B51DD6EF}"/>
                  </a:ext>
                </a:extLst>
              </p:cNvPr>
              <p:cNvSpPr/>
              <p:nvPr/>
            </p:nvSpPr>
            <p:spPr>
              <a:xfrm>
                <a:off x="7419292" y="1397808"/>
                <a:ext cx="489986" cy="135618"/>
              </a:xfrm>
              <a:prstGeom prst="rect">
                <a:avLst/>
              </a:prstGeom>
              <a:solidFill>
                <a:srgbClr val="4080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E359D7CB-0C8E-4DF7-A43F-1B30C9AF5670}"/>
                  </a:ext>
                </a:extLst>
              </p:cNvPr>
              <p:cNvSpPr/>
              <p:nvPr/>
            </p:nvSpPr>
            <p:spPr>
              <a:xfrm>
                <a:off x="7971818" y="1395274"/>
                <a:ext cx="489986" cy="135618"/>
              </a:xfrm>
              <a:prstGeom prst="rect">
                <a:avLst/>
              </a:prstGeom>
              <a:solidFill>
                <a:srgbClr val="1F95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9B5D7B1-DE11-49ED-A386-20CD8DC5D06E}"/>
                  </a:ext>
                </a:extLst>
              </p:cNvPr>
              <p:cNvSpPr/>
              <p:nvPr/>
            </p:nvSpPr>
            <p:spPr>
              <a:xfrm>
                <a:off x="8531591" y="1395274"/>
                <a:ext cx="489986" cy="135618"/>
              </a:xfrm>
              <a:prstGeom prst="rect">
                <a:avLst/>
              </a:prstGeom>
              <a:solidFill>
                <a:srgbClr val="5DBA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E7F7036-DC81-4191-B234-9DB4F5081A2B}"/>
                  </a:ext>
                </a:extLst>
              </p:cNvPr>
              <p:cNvSpPr/>
              <p:nvPr/>
            </p:nvSpPr>
            <p:spPr>
              <a:xfrm>
                <a:off x="9087074" y="1395274"/>
                <a:ext cx="514125" cy="135618"/>
              </a:xfrm>
              <a:prstGeom prst="rect">
                <a:avLst/>
              </a:prstGeom>
              <a:solidFill>
                <a:srgbClr val="136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0408222" y="1119432"/>
            <a:ext cx="1744508" cy="456288"/>
            <a:chOff x="10408222" y="1119432"/>
            <a:chExt cx="1744508" cy="45628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8222" y="1119432"/>
              <a:ext cx="1314830" cy="13148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720" y="1282678"/>
              <a:ext cx="1314830" cy="1314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37900" y="1444237"/>
              <a:ext cx="1314830" cy="13148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F46151-DDC0-4114-B81F-8EF1062CFC81}"/>
              </a:ext>
            </a:extLst>
          </p:cNvPr>
          <p:cNvSpPr txBox="1"/>
          <p:nvPr/>
        </p:nvSpPr>
        <p:spPr>
          <a:xfrm>
            <a:off x="11322679" y="-1798417"/>
            <a:ext cx="1908165" cy="865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F95A779E-2D08-47FD-891A-1F07CC51FCC8}"/>
              </a:ext>
            </a:extLst>
          </p:cNvPr>
          <p:cNvSpPr txBox="1">
            <a:spLocks/>
          </p:cNvSpPr>
          <p:nvPr/>
        </p:nvSpPr>
        <p:spPr>
          <a:xfrm>
            <a:off x="1626021" y="62195"/>
            <a:ext cx="956504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ru-RU" sz="3600" b="1" dirty="0">
                <a:solidFill>
                  <a:srgbClr val="92D050"/>
                </a:solidFill>
              </a:rPr>
              <a:t>Обзор реализации плана СПЕКА в 2021-22 гг. – ЕЭК ООН </a:t>
            </a:r>
            <a:endParaRPr lang="en-GB" sz="3200" b="1" dirty="0">
              <a:solidFill>
                <a:srgbClr val="92D050"/>
              </a:solidFill>
              <a:ea typeface="Nunito Bold" charset="0"/>
              <a:cs typeface="Rubik Medium" panose="02000604000000020004" pitchFamily="2" charset="-79"/>
            </a:endParaRP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ED0B64D-38F8-4119-A733-B1B879D982B8}"/>
              </a:ext>
            </a:extLst>
          </p:cNvPr>
          <p:cNvSpPr txBox="1">
            <a:spLocks/>
          </p:cNvSpPr>
          <p:nvPr/>
        </p:nvSpPr>
        <p:spPr>
          <a:xfrm>
            <a:off x="452212" y="1662971"/>
            <a:ext cx="11602734" cy="4932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Заседание РГ по подготовке к Седьмому заседанию Межведомственного координационного совета Национального диалога по водной политике в Казахстане (25 ноября 2021 г.) </a:t>
            </a:r>
            <a:endParaRPr lang="en-US" sz="1800" b="0" i="0" dirty="0">
              <a:solidFill>
                <a:srgbClr val="0070C0"/>
              </a:solidFill>
              <a:effectLst/>
              <a:latin typeface="Roboto" pitchFamily="2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Первый НДП в Узбекистане (27 сентября 2022 г.) запустил процесс НДП – результат многолетнего лоббирования и поддержки</a:t>
            </a:r>
            <a:endParaRPr lang="en-US" sz="1800" b="0" i="0" dirty="0">
              <a:solidFill>
                <a:srgbClr val="0070C0"/>
              </a:solidFill>
              <a:effectLst/>
              <a:latin typeface="Roboto" pitchFamily="2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В рамках новой программы EU4Environment Water and Data, достигнуто соглашение о пакетах политики и начале их реализации в Азербайджане</a:t>
            </a:r>
            <a:endParaRPr lang="en-US" sz="1800" b="0" i="0" dirty="0">
              <a:solidFill>
                <a:srgbClr val="0070C0"/>
              </a:solidFill>
              <a:effectLst/>
              <a:latin typeface="Roboto" pitchFamily="2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Казахстан, Узбекистан, Таджикистан и Кыргызстан: качество воды и аварийное загрязнение воды в бассейне Сырдарьи (в сотрудничестве с Конвенцией о трансграничном воздействии промышленных аварий и IWAC)</a:t>
            </a:r>
            <a:endParaRPr lang="en-US" sz="1800" b="0" i="0" dirty="0">
              <a:solidFill>
                <a:srgbClr val="0070C0"/>
              </a:solidFill>
              <a:effectLst/>
              <a:latin typeface="Roboto" pitchFamily="2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Кыргызстан: юридическое сопровождение новой методики возмещения ущерба водным ресурсам и объектам; </a:t>
            </a:r>
            <a:endParaRPr lang="en-US" sz="1800" b="0" i="0" dirty="0">
              <a:solidFill>
                <a:srgbClr val="0070C0"/>
              </a:solidFill>
              <a:effectLst/>
              <a:latin typeface="Roboto" pitchFamily="2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Инвестиционные идеи для трансграничного Чу-Таласского бассейна </a:t>
            </a:r>
            <a:endParaRPr lang="en-US" sz="1800" b="0" i="0" dirty="0">
              <a:solidFill>
                <a:srgbClr val="0070C0"/>
              </a:solidFill>
              <a:effectLst/>
              <a:latin typeface="Roboto" pitchFamily="2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Таджикистан: завершена разработка методологии расчета водного баланса в поддержку нового Водного кодекса </a:t>
            </a:r>
            <a:endParaRPr lang="en-US" sz="1800" b="0" i="0" dirty="0">
              <a:solidFill>
                <a:srgbClr val="0070C0"/>
              </a:solidFill>
              <a:effectLst/>
              <a:latin typeface="Roboto" pitchFamily="2" charset="0"/>
            </a:endParaRPr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ru-RU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Проект 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Roboto" pitchFamily="2" charset="0"/>
              </a:rPr>
              <a:t>IKI</a:t>
            </a:r>
            <a:r>
              <a:rPr lang="ru-RU" sz="1800" dirty="0">
                <a:solidFill>
                  <a:srgbClr val="0070C0"/>
                </a:solidFill>
                <a:latin typeface="Roboto" pitchFamily="2" charset="0"/>
              </a:rPr>
              <a:t> – уточнение проектного предложения</a:t>
            </a:r>
            <a:r>
              <a:rPr lang="en-US" sz="1800" dirty="0">
                <a:solidFill>
                  <a:srgbClr val="0070C0"/>
                </a:solidFill>
                <a:latin typeface="Roboto" pitchFamily="2" charset="0"/>
              </a:rPr>
              <a:t> – </a:t>
            </a:r>
            <a:r>
              <a:rPr lang="ru-RU" sz="1800" dirty="0">
                <a:solidFill>
                  <a:srgbClr val="0070C0"/>
                </a:solidFill>
                <a:latin typeface="Roboto" pitchFamily="2" charset="0"/>
              </a:rPr>
              <a:t>будет реализовываться с учетом </a:t>
            </a:r>
            <a:r>
              <a:rPr lang="ru-RU" sz="1800" dirty="0" err="1">
                <a:solidFill>
                  <a:srgbClr val="0070C0"/>
                </a:solidFill>
                <a:latin typeface="Roboto" pitchFamily="2" charset="0"/>
              </a:rPr>
              <a:t>др.проектов</a:t>
            </a:r>
            <a:endParaRPr lang="en-GB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3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55B014-1328-438A-9DDC-2EBBBECC3F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465388"/>
              </p:ext>
            </p:extLst>
          </p:nvPr>
        </p:nvGraphicFramePr>
        <p:xfrm>
          <a:off x="842250" y="201848"/>
          <a:ext cx="10905066" cy="658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5066">
                  <a:extLst>
                    <a:ext uri="{9D8B030D-6E8A-4147-A177-3AD203B41FA5}">
                      <a16:colId xmlns:a16="http://schemas.microsoft.com/office/drawing/2014/main" val="1358607695"/>
                    </a:ext>
                  </a:extLst>
                </a:gridCol>
              </a:tblGrid>
              <a:tr h="2745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Организация регулярных заседаний РГ СПЕКА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1004100091"/>
                  </a:ext>
                </a:extLst>
              </a:tr>
              <a:tr h="4960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Обеспечение трансграничного сотрудничества и интегрированного управления водными ресурсами в бассейнах рек Чу и Талас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2665942277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/>
                        </a:rPr>
                        <a:t>Национальные диалоги по водной политике в Центральной Азии в рамках Водной инициативы Европейского союза</a:t>
                      </a:r>
                      <a:endParaRPr lang="en-GB" sz="18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917041032"/>
                  </a:ext>
                </a:extLst>
              </a:tr>
              <a:tr h="4960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Региональные механизмы </a:t>
                      </a:r>
                      <a:r>
                        <a:rPr lang="ru-RU" sz="1800" dirty="0" err="1">
                          <a:solidFill>
                            <a:srgbClr val="0070C0"/>
                          </a:solidFill>
                          <a:effectLst/>
                        </a:rPr>
                        <a:t>низкоуглеродной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 и устойчивой к изменению климата трансформации взаимосвязи энергетика-водные ресурсы-земельные ресурсы в Центральной Азии (подготовительный этап)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3013541128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Тренинг ЭСКАТО по Окружающей среде и развитию для должностных лиц (открыт для всех государств-членов ЭСКАТО)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162538541"/>
                  </a:ext>
                </a:extLst>
              </a:tr>
              <a:tr h="4960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Семинар по устойчивой механизации для климатически оптимизированного сельского хозяйства с особым акцентом на Центральную </a:t>
                      </a:r>
                      <a:r>
                        <a:rPr lang="en-GB" sz="1800" dirty="0" err="1">
                          <a:solidFill>
                            <a:srgbClr val="0070C0"/>
                          </a:solidFill>
                          <a:effectLst/>
                        </a:rPr>
                        <a:t>Азию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1328165688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Центральноазиатский диалог по ценообразованию за выбросы углерода и разработка дорожной карты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3695209987"/>
                  </a:ext>
                </a:extLst>
              </a:tr>
              <a:tr h="4960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Стратегия финансирования на основе потребностей для Центральной Азии и Южного Кавказа. </a:t>
                      </a:r>
                      <a:r>
                        <a:rPr lang="en-GB" sz="1800" dirty="0" err="1">
                          <a:solidFill>
                            <a:srgbClr val="0070C0"/>
                          </a:solidFill>
                          <a:effectLst/>
                        </a:rPr>
                        <a:t>Стратегия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70C0"/>
                          </a:solidFill>
                          <a:effectLst/>
                        </a:rPr>
                        <a:t>будет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GB" sz="1800" dirty="0" err="1">
                          <a:solidFill>
                            <a:srgbClr val="0070C0"/>
                          </a:solidFill>
                          <a:effectLst/>
                        </a:rPr>
                        <a:t>завершена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 в 2022 </a:t>
                      </a:r>
                      <a:r>
                        <a:rPr lang="en-GB" sz="1800" dirty="0" err="1">
                          <a:solidFill>
                            <a:srgbClr val="0070C0"/>
                          </a:solidFill>
                          <a:effectLst/>
                        </a:rPr>
                        <a:t>году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3346155726"/>
                  </a:ext>
                </a:extLst>
              </a:tr>
              <a:tr h="717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Укрепление устойчивого управления природными ресурсами с помощью подхода взаимосвязи продовольствия, воды и энергии для поддержки восстановления после 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COVID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-19 и повышения устойчивости в Центральной Азии, на Ближнем Востоке и в Африке (подлежит подтверждению)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706674847"/>
                  </a:ext>
                </a:extLst>
              </a:tr>
              <a:tr h="496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/>
                        </a:rPr>
                        <a:t>Энергетический портал Азиатско-Тихоокеанского региона - универсальный онлайн-магазин актуальной статистики энергетики, программных документов и инфраструктуры.</a:t>
                      </a:r>
                      <a:endParaRPr lang="en-GB" sz="18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332750488"/>
                  </a:ext>
                </a:extLst>
              </a:tr>
              <a:tr h="4960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70C0"/>
                          </a:solidFill>
                          <a:effectLst/>
                        </a:rPr>
                        <a:t>Энергетический переход для достижения ЦУР 7 - Наращивание потенциала стран Северной и Центральной Азии для разработки стратегий декарбонизации в энергетическом секторе</a:t>
                      </a:r>
                      <a:endParaRPr lang="en-GB" sz="18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1992986712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Усиление энергетической политики стран с особыми потребностями для лучшего восстановления после </a:t>
                      </a:r>
                      <a:r>
                        <a:rPr lang="en-GB" sz="1800" dirty="0">
                          <a:solidFill>
                            <a:srgbClr val="0070C0"/>
                          </a:solidFill>
                          <a:effectLst/>
                        </a:rPr>
                        <a:t>COVID</a:t>
                      </a: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-19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3106327035"/>
                  </a:ext>
                </a:extLst>
              </a:tr>
              <a:tr h="274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70C0"/>
                          </a:solidFill>
                          <a:effectLst/>
                        </a:rPr>
                        <a:t>Применение принципов циркулярной экономики для устойчивого туризма в странах СПЕКА</a:t>
                      </a:r>
                      <a:endParaRPr lang="en-GB" sz="18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735" marR="44735" marT="0" marB="0"/>
                </a:tc>
                <a:extLst>
                  <a:ext uri="{0D108BD9-81ED-4DB2-BD59-A6C34878D82A}">
                    <a16:rowId xmlns:a16="http://schemas.microsoft.com/office/drawing/2014/main" val="3325287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65E21ED-9CC2-43D6-ADF4-5D70ECE403D6}"/>
              </a:ext>
            </a:extLst>
          </p:cNvPr>
          <p:cNvSpPr txBox="1"/>
          <p:nvPr/>
        </p:nvSpPr>
        <p:spPr>
          <a:xfrm rot="10800000">
            <a:off x="145203" y="262393"/>
            <a:ext cx="615553" cy="63371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ru-RU" sz="2800" b="1" cap="all" dirty="0">
                <a:solidFill>
                  <a:srgbClr val="92D050"/>
                </a:solidFill>
                <a:effectLst/>
                <a:latin typeface="Times New Roman Bold;Times New"/>
                <a:ea typeface="Times New Roman" panose="02020603050405020304" pitchFamily="18" charset="0"/>
                <a:cs typeface="Times New Roman Bold;Times New"/>
              </a:rPr>
              <a:t>План работы РГ на 2022-2023 гг.</a:t>
            </a:r>
            <a:endParaRPr lang="en-GB" sz="28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0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815" y="2214040"/>
            <a:ext cx="2673452" cy="6492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E9022-355F-487E-91CB-5BF04345B6E8}"/>
              </a:ext>
            </a:extLst>
          </p:cNvPr>
          <p:cNvSpPr txBox="1"/>
          <p:nvPr/>
        </p:nvSpPr>
        <p:spPr>
          <a:xfrm>
            <a:off x="1619238" y="1042922"/>
            <a:ext cx="4871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92D050"/>
                </a:solidFill>
                <a:latin typeface="Myriad Pro" charset="0"/>
                <a:ea typeface="Myriad Pro" charset="0"/>
                <a:cs typeface="Myriad Pro" charset="0"/>
              </a:rPr>
              <a:t>Благодарность</a:t>
            </a:r>
            <a:endParaRPr lang="en-GB" sz="4000" b="1" dirty="0">
              <a:solidFill>
                <a:srgbClr val="92D05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2593737-1FD5-4EDE-9077-FA7398637794}"/>
              </a:ext>
            </a:extLst>
          </p:cNvPr>
          <p:cNvSpPr txBox="1">
            <a:spLocks/>
          </p:cNvSpPr>
          <p:nvPr/>
        </p:nvSpPr>
        <p:spPr>
          <a:xfrm>
            <a:off x="1842037" y="4718030"/>
            <a:ext cx="4843575" cy="188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Secretariat:</a:t>
            </a:r>
            <a:r>
              <a: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hlinkClick r:id="rId3"/>
              </a:rPr>
              <a:t>tamara.kutonova@un.org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595959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sz="1800" dirty="0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</a:rPr>
              <a:t>For more information:  </a:t>
            </a:r>
          </a:p>
          <a:p>
            <a:r>
              <a:rPr lang="en-US" sz="1800" dirty="0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  <a:hlinkClick r:id="rId4"/>
              </a:rPr>
              <a:t>https://www.unece.org/euwi-npds</a:t>
            </a:r>
            <a:endParaRPr lang="en-US" sz="1800" dirty="0">
              <a:solidFill>
                <a:srgbClr val="595959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lvl="0"/>
            <a:r>
              <a:rPr lang="de-DE" sz="1800" dirty="0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  <a:hlinkClick r:id="rId5"/>
              </a:rPr>
              <a:t>https://www.euwipluseast.eu</a:t>
            </a:r>
            <a:endParaRPr lang="de-DE" sz="1800" dirty="0">
              <a:solidFill>
                <a:srgbClr val="595959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GB" sz="1800" dirty="0">
                <a:solidFill>
                  <a:srgbClr val="595959"/>
                </a:solidFill>
                <a:latin typeface="Myriad Pro" charset="0"/>
                <a:ea typeface="Myriad Pro" charset="0"/>
                <a:cs typeface="Myriad Pro" charset="0"/>
                <a:hlinkClick r:id="rId6"/>
              </a:rPr>
              <a:t>https://wecoop.eu/</a:t>
            </a:r>
            <a:endParaRPr lang="en-GB" sz="1800" dirty="0">
              <a:solidFill>
                <a:srgbClr val="595959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7" name="Graphic 4" descr="Information">
            <a:extLst>
              <a:ext uri="{FF2B5EF4-FFF2-40B4-BE49-F238E27FC236}">
                <a16:creationId xmlns:a16="http://schemas.microsoft.com/office/drawing/2014/main" id="{DF0E7F39-E0D9-4704-96A8-79F79C5D04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34319" y="4872788"/>
            <a:ext cx="562943" cy="562943"/>
          </a:xfrm>
          <a:prstGeom prst="rect">
            <a:avLst/>
          </a:prstGeom>
        </p:spPr>
      </p:pic>
      <p:pic>
        <p:nvPicPr>
          <p:cNvPr id="8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0" y="3192906"/>
            <a:ext cx="10313233" cy="1046938"/>
          </a:xfrm>
          <a:prstGeom prst="rect">
            <a:avLst/>
          </a:prstGeom>
        </p:spPr>
      </p:pic>
      <p:pic>
        <p:nvPicPr>
          <p:cNvPr id="9" name="Imag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183" y="2240264"/>
            <a:ext cx="2785456" cy="474456"/>
          </a:xfrm>
          <a:prstGeom prst="rect">
            <a:avLst/>
          </a:prstGeom>
        </p:spPr>
      </p:pic>
      <p:pic>
        <p:nvPicPr>
          <p:cNvPr id="10" name="Imag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62" y="2091730"/>
            <a:ext cx="29908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2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02F79B5BE87D40B73359BB004DC9B5" ma:contentTypeVersion="14" ma:contentTypeDescription="Create a new document." ma:contentTypeScope="" ma:versionID="f0c03c5628846417021adc0d19f78fdd">
  <xsd:schema xmlns:xsd="http://www.w3.org/2001/XMLSchema" xmlns:xs="http://www.w3.org/2001/XMLSchema" xmlns:p="http://schemas.microsoft.com/office/2006/metadata/properties" xmlns:ns2="99a2c2c3-fdcf-4e63-9c12-39b3de610a76" xmlns:ns3="a20aa909-956d-4941-9e8e-d4bf2c5fe97e" targetNamespace="http://schemas.microsoft.com/office/2006/metadata/properties" ma:root="true" ma:fieldsID="81a24dde98626d1d660fde7121c7e818" ns2:_="" ns3:_="">
    <xsd:import namespace="99a2c2c3-fdcf-4e63-9c12-39b3de610a76"/>
    <xsd:import namespace="a20aa909-956d-4941-9e8e-d4bf2c5fe9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eandtim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2c2c3-fdcf-4e63-9c12-39b3de610a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Dateandtime" ma:index="20" nillable="true" ma:displayName="Date and time" ma:format="DateOnly" ma:internalName="Dateandtim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aa909-956d-4941-9e8e-d4bf2c5fe97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99a2c2c3-fdcf-4e63-9c12-39b3de610a76" xsi:nil="true"/>
    <SharedWithUsers xmlns="a20aa909-956d-4941-9e8e-d4bf2c5fe97e">
      <UserInfo>
        <DisplayName>Alexander Belokurov</DisplayName>
        <AccountId>37</AccountId>
        <AccountType/>
      </UserInfo>
      <UserInfo>
        <DisplayName>Elise Zerrath</DisplayName>
        <AccountId>667</AccountId>
        <AccountType/>
      </UserInfo>
      <UserInfo>
        <DisplayName>Chantal Demilecamps</DisplayName>
        <AccountId>57</AccountId>
        <AccountType/>
      </UserInfo>
      <UserInfo>
        <DisplayName>Iulia Trombitcaia</DisplayName>
        <AccountId>34</AccountId>
        <AccountType/>
      </UserInfo>
      <UserInfo>
        <DisplayName>Komlan Sangbana</DisplayName>
        <AccountId>117</AccountId>
        <AccountType/>
      </UserInfo>
      <UserInfo>
        <DisplayName>Sonja Koeppel</DisplayName>
        <AccountId>54</AccountId>
        <AccountType/>
      </UserInfo>
      <UserInfo>
        <DisplayName>Hanna Plotnykova</DisplayName>
        <AccountId>63</AccountId>
        <AccountType/>
      </UserInfo>
      <UserInfo>
        <DisplayName>Sarah Tiefenauer-Linardon</DisplayName>
        <AccountId>105</AccountId>
        <AccountType/>
      </UserInfo>
      <UserInfo>
        <DisplayName>Remy Paul Kinna</DisplayName>
        <AccountId>125</AccountId>
        <AccountType/>
      </UserInfo>
      <UserInfo>
        <DisplayName>Lucia De Strasser</DisplayName>
        <AccountId>110</AccountId>
        <AccountType/>
      </UserInfo>
      <UserInfo>
        <DisplayName>Diane Guerrier</DisplayName>
        <AccountId>59</AccountId>
        <AccountType/>
      </UserInfo>
      <UserInfo>
        <DisplayName>Melissa Beatrice Mullane</DisplayName>
        <AccountId>839</AccountId>
        <AccountType/>
      </UserInfo>
      <UserInfo>
        <DisplayName>Indira Urazova</DisplayName>
        <AccountId>186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E53E1BD-188F-4EC7-A4F1-8F28F7E22F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2c2c3-fdcf-4e63-9c12-39b3de610a76"/>
    <ds:schemaRef ds:uri="a20aa909-956d-4941-9e8e-d4bf2c5fe9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2C1225-43E1-40C1-AF46-C9422E329C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36C98-A51F-4059-BFFB-F840E9EDE84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9a2c2c3-fdcf-4e63-9c12-39b3de610a76"/>
    <ds:schemaRef ds:uri="a20aa909-956d-4941-9e8e-d4bf2c5fe97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446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Myriad Pro</vt:lpstr>
      <vt:lpstr>Times New Roman Bold;Times New</vt:lpstr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Remy Paul KINNA</dc:creator>
  <cp:lastModifiedBy>Tamara Kutonova</cp:lastModifiedBy>
  <cp:revision>82</cp:revision>
  <dcterms:created xsi:type="dcterms:W3CDTF">2021-08-24T13:26:20Z</dcterms:created>
  <dcterms:modified xsi:type="dcterms:W3CDTF">2022-11-14T20:06:37Z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0x010100B302F79B5BE87D40B73359BB004DC9B5</vt:lpwstr>
  </property>
</Properties>
</file>