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92" r:id="rId5"/>
    <p:sldId id="262" r:id="rId6"/>
    <p:sldId id="281" r:id="rId7"/>
    <p:sldId id="260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D29BE-7A6F-4046-8C8A-5EA148E940B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7194C8-B47F-4AFE-ACA0-5A28B1FBB36D}">
      <dgm:prSet custT="1"/>
      <dgm:spPr>
        <a:solidFill>
          <a:srgbClr val="FF0000"/>
        </a:solidFill>
      </dgm:spPr>
      <dgm:t>
        <a:bodyPr/>
        <a:lstStyle/>
        <a:p>
          <a:r>
            <a:rPr lang="ru-RU" sz="2000" b="1" dirty="0"/>
            <a:t>Увеличение числа чрезвычайных </a:t>
          </a:r>
          <a:r>
            <a:rPr lang="ru-RU" sz="2000" b="1" dirty="0" err="1"/>
            <a:t>ситуаци</a:t>
          </a:r>
          <a:r>
            <a:rPr lang="ky-KG" sz="2000" b="1" dirty="0"/>
            <a:t>й</a:t>
          </a:r>
          <a:r>
            <a:rPr lang="ru-RU" sz="2000" b="1" dirty="0"/>
            <a:t>,  связанных с водой и ГТС:</a:t>
          </a:r>
          <a:endParaRPr lang="en-US" sz="2000" dirty="0"/>
        </a:p>
      </dgm:t>
    </dgm:pt>
    <dgm:pt modelId="{730E4F87-2603-4C1C-8AE7-1FEBB6965272}" type="parTrans" cxnId="{0D631FC4-B06A-4EEA-AB86-90935F04F6D1}">
      <dgm:prSet/>
      <dgm:spPr/>
      <dgm:t>
        <a:bodyPr/>
        <a:lstStyle/>
        <a:p>
          <a:endParaRPr lang="en-US"/>
        </a:p>
      </dgm:t>
    </dgm:pt>
    <dgm:pt modelId="{271BE8AF-6FFE-44E2-83ED-F1AE38B1CEA9}" type="sibTrans" cxnId="{0D631FC4-B06A-4EEA-AB86-90935F04F6D1}">
      <dgm:prSet/>
      <dgm:spPr/>
      <dgm:t>
        <a:bodyPr/>
        <a:lstStyle/>
        <a:p>
          <a:endParaRPr lang="en-US"/>
        </a:p>
      </dgm:t>
    </dgm:pt>
    <dgm:pt modelId="{C4FED03C-8AA2-4E04-9B75-8E143C1229C4}">
      <dgm:prSet/>
      <dgm:spPr/>
      <dgm:t>
        <a:bodyPr/>
        <a:lstStyle/>
        <a:p>
          <a:r>
            <a:rPr lang="ru-RU" dirty="0"/>
            <a:t>Заиление и наносы  из-за паводоков, вызванных интенсивными снеготаянием и осадками </a:t>
          </a:r>
          <a:endParaRPr lang="en-US" dirty="0"/>
        </a:p>
      </dgm:t>
    </dgm:pt>
    <dgm:pt modelId="{07B6F24D-CB69-470F-9FC3-DEA2F044DB7B}" type="parTrans" cxnId="{C6C17317-3452-47D4-9287-5EE62E698AE3}">
      <dgm:prSet/>
      <dgm:spPr/>
      <dgm:t>
        <a:bodyPr/>
        <a:lstStyle/>
        <a:p>
          <a:endParaRPr lang="en-US"/>
        </a:p>
      </dgm:t>
    </dgm:pt>
    <dgm:pt modelId="{D0BC29A9-9723-4A2B-9775-BEC175867BF2}" type="sibTrans" cxnId="{C6C17317-3452-47D4-9287-5EE62E698AE3}">
      <dgm:prSet/>
      <dgm:spPr/>
      <dgm:t>
        <a:bodyPr/>
        <a:lstStyle/>
        <a:p>
          <a:endParaRPr lang="en-US"/>
        </a:p>
      </dgm:t>
    </dgm:pt>
    <dgm:pt modelId="{796D2F68-E1B3-4090-B2EF-D084DC7CDE8A}">
      <dgm:prSet/>
      <dgm:spPr/>
      <dgm:t>
        <a:bodyPr/>
        <a:lstStyle/>
        <a:p>
          <a:r>
            <a:rPr lang="ru-RU" dirty="0"/>
            <a:t>Размывы/прорывы дамб и другой инфраструктуры </a:t>
          </a:r>
          <a:endParaRPr lang="en-US" dirty="0"/>
        </a:p>
      </dgm:t>
    </dgm:pt>
    <dgm:pt modelId="{AC05AD7A-B82B-4328-8697-2D705B1B4F2B}" type="parTrans" cxnId="{015605F0-27CB-4EA4-82D3-CFE9889696C2}">
      <dgm:prSet/>
      <dgm:spPr/>
      <dgm:t>
        <a:bodyPr/>
        <a:lstStyle/>
        <a:p>
          <a:endParaRPr lang="en-US"/>
        </a:p>
      </dgm:t>
    </dgm:pt>
    <dgm:pt modelId="{0733ECD7-A0AA-477D-A2FB-A0DDD7961EAF}" type="sibTrans" cxnId="{015605F0-27CB-4EA4-82D3-CFE9889696C2}">
      <dgm:prSet/>
      <dgm:spPr/>
      <dgm:t>
        <a:bodyPr/>
        <a:lstStyle/>
        <a:p>
          <a:endParaRPr lang="en-US"/>
        </a:p>
      </dgm:t>
    </dgm:pt>
    <dgm:pt modelId="{AC8591D3-EC69-4FED-923B-14974F571189}">
      <dgm:prSet/>
      <dgm:spPr/>
      <dgm:t>
        <a:bodyPr/>
        <a:lstStyle/>
        <a:p>
          <a:r>
            <a:rPr lang="ru-RU" dirty="0"/>
            <a:t>Отселение и эвакуация населения из-за  подтоплений </a:t>
          </a:r>
          <a:endParaRPr lang="en-US" dirty="0"/>
        </a:p>
      </dgm:t>
    </dgm:pt>
    <dgm:pt modelId="{0027B7FB-A474-445F-8C5F-2A776E2B1FD7}" type="parTrans" cxnId="{ED3B9AE9-AA51-4FF0-A9F3-B42573DC5435}">
      <dgm:prSet/>
      <dgm:spPr/>
      <dgm:t>
        <a:bodyPr/>
        <a:lstStyle/>
        <a:p>
          <a:endParaRPr lang="en-US"/>
        </a:p>
      </dgm:t>
    </dgm:pt>
    <dgm:pt modelId="{96070AA6-08AA-4CE6-AE96-ACC66A1FE291}" type="sibTrans" cxnId="{ED3B9AE9-AA51-4FF0-A9F3-B42573DC5435}">
      <dgm:prSet/>
      <dgm:spPr/>
      <dgm:t>
        <a:bodyPr/>
        <a:lstStyle/>
        <a:p>
          <a:endParaRPr lang="en-US"/>
        </a:p>
      </dgm:t>
    </dgm:pt>
    <dgm:pt modelId="{DAD19D4F-23DD-48AF-92E7-009A20AA8C6E}">
      <dgm:prSet/>
      <dgm:spPr/>
      <dgm:t>
        <a:bodyPr/>
        <a:lstStyle/>
        <a:p>
          <a:r>
            <a:rPr lang="ru-RU"/>
            <a:t>Засухи и падение воды в ГТС ниже критических уровней</a:t>
          </a:r>
          <a:endParaRPr lang="en-US"/>
        </a:p>
      </dgm:t>
    </dgm:pt>
    <dgm:pt modelId="{BE860359-C1E5-4F84-9846-0BAD6F642AED}" type="parTrans" cxnId="{1760B5AC-917B-454A-B77A-4BA347285E75}">
      <dgm:prSet/>
      <dgm:spPr/>
      <dgm:t>
        <a:bodyPr/>
        <a:lstStyle/>
        <a:p>
          <a:endParaRPr lang="en-US"/>
        </a:p>
      </dgm:t>
    </dgm:pt>
    <dgm:pt modelId="{519C0598-07C6-4D49-A0AA-36F45BAF1CB0}" type="sibTrans" cxnId="{1760B5AC-917B-454A-B77A-4BA347285E75}">
      <dgm:prSet/>
      <dgm:spPr/>
      <dgm:t>
        <a:bodyPr/>
        <a:lstStyle/>
        <a:p>
          <a:endParaRPr lang="en-US"/>
        </a:p>
      </dgm:t>
    </dgm:pt>
    <dgm:pt modelId="{E8FB03A1-8511-4E55-8F2C-8BF84E5908EC}" type="pres">
      <dgm:prSet presAssocID="{9F7D29BE-7A6F-4046-8C8A-5EA148E940BF}" presName="linearFlow" presStyleCnt="0">
        <dgm:presLayoutVars>
          <dgm:dir/>
          <dgm:animLvl val="lvl"/>
          <dgm:resizeHandles val="exact"/>
        </dgm:presLayoutVars>
      </dgm:prSet>
      <dgm:spPr/>
    </dgm:pt>
    <dgm:pt modelId="{68EC3A3C-B8AD-42D6-826C-936207DBF113}" type="pres">
      <dgm:prSet presAssocID="{757194C8-B47F-4AFE-ACA0-5A28B1FBB36D}" presName="composite" presStyleCnt="0"/>
      <dgm:spPr/>
    </dgm:pt>
    <dgm:pt modelId="{CFE5FB25-5D5E-4338-B0F6-F877BC8F375C}" type="pres">
      <dgm:prSet presAssocID="{757194C8-B47F-4AFE-ACA0-5A28B1FBB36D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462CBC7D-0ED9-4110-B6E3-0CAF3219B7B9}" type="pres">
      <dgm:prSet presAssocID="{757194C8-B47F-4AFE-ACA0-5A28B1FBB36D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11BD6811-B207-401E-8F54-7BB1A88CA905}" type="presOf" srcId="{757194C8-B47F-4AFE-ACA0-5A28B1FBB36D}" destId="{CFE5FB25-5D5E-4338-B0F6-F877BC8F375C}" srcOrd="0" destOrd="0" presId="urn:microsoft.com/office/officeart/2005/8/layout/chevron2"/>
    <dgm:cxn modelId="{C6C17317-3452-47D4-9287-5EE62E698AE3}" srcId="{757194C8-B47F-4AFE-ACA0-5A28B1FBB36D}" destId="{C4FED03C-8AA2-4E04-9B75-8E143C1229C4}" srcOrd="0" destOrd="0" parTransId="{07B6F24D-CB69-470F-9FC3-DEA2F044DB7B}" sibTransId="{D0BC29A9-9723-4A2B-9775-BEC175867BF2}"/>
    <dgm:cxn modelId="{9BAC9B2C-876F-448C-8AFC-3BA2D4A0A2EF}" type="presOf" srcId="{AC8591D3-EC69-4FED-923B-14974F571189}" destId="{462CBC7D-0ED9-4110-B6E3-0CAF3219B7B9}" srcOrd="0" destOrd="2" presId="urn:microsoft.com/office/officeart/2005/8/layout/chevron2"/>
    <dgm:cxn modelId="{1F81366D-8673-40A3-B129-F02C2606531E}" type="presOf" srcId="{C4FED03C-8AA2-4E04-9B75-8E143C1229C4}" destId="{462CBC7D-0ED9-4110-B6E3-0CAF3219B7B9}" srcOrd="0" destOrd="0" presId="urn:microsoft.com/office/officeart/2005/8/layout/chevron2"/>
    <dgm:cxn modelId="{76AA8B8E-44A0-4CC2-A16E-D32C0A0414B6}" type="presOf" srcId="{DAD19D4F-23DD-48AF-92E7-009A20AA8C6E}" destId="{462CBC7D-0ED9-4110-B6E3-0CAF3219B7B9}" srcOrd="0" destOrd="3" presId="urn:microsoft.com/office/officeart/2005/8/layout/chevron2"/>
    <dgm:cxn modelId="{1760B5AC-917B-454A-B77A-4BA347285E75}" srcId="{757194C8-B47F-4AFE-ACA0-5A28B1FBB36D}" destId="{DAD19D4F-23DD-48AF-92E7-009A20AA8C6E}" srcOrd="3" destOrd="0" parTransId="{BE860359-C1E5-4F84-9846-0BAD6F642AED}" sibTransId="{519C0598-07C6-4D49-A0AA-36F45BAF1CB0}"/>
    <dgm:cxn modelId="{3C8233B7-DC60-4379-B36E-8007BC4A7059}" type="presOf" srcId="{796D2F68-E1B3-4090-B2EF-D084DC7CDE8A}" destId="{462CBC7D-0ED9-4110-B6E3-0CAF3219B7B9}" srcOrd="0" destOrd="1" presId="urn:microsoft.com/office/officeart/2005/8/layout/chevron2"/>
    <dgm:cxn modelId="{0D631FC4-B06A-4EEA-AB86-90935F04F6D1}" srcId="{9F7D29BE-7A6F-4046-8C8A-5EA148E940BF}" destId="{757194C8-B47F-4AFE-ACA0-5A28B1FBB36D}" srcOrd="0" destOrd="0" parTransId="{730E4F87-2603-4C1C-8AE7-1FEBB6965272}" sibTransId="{271BE8AF-6FFE-44E2-83ED-F1AE38B1CEA9}"/>
    <dgm:cxn modelId="{10785DC9-D14B-4E86-A581-52371EBD86FC}" type="presOf" srcId="{9F7D29BE-7A6F-4046-8C8A-5EA148E940BF}" destId="{E8FB03A1-8511-4E55-8F2C-8BF84E5908EC}" srcOrd="0" destOrd="0" presId="urn:microsoft.com/office/officeart/2005/8/layout/chevron2"/>
    <dgm:cxn modelId="{ED3B9AE9-AA51-4FF0-A9F3-B42573DC5435}" srcId="{757194C8-B47F-4AFE-ACA0-5A28B1FBB36D}" destId="{AC8591D3-EC69-4FED-923B-14974F571189}" srcOrd="2" destOrd="0" parTransId="{0027B7FB-A474-445F-8C5F-2A776E2B1FD7}" sibTransId="{96070AA6-08AA-4CE6-AE96-ACC66A1FE291}"/>
    <dgm:cxn modelId="{015605F0-27CB-4EA4-82D3-CFE9889696C2}" srcId="{757194C8-B47F-4AFE-ACA0-5A28B1FBB36D}" destId="{796D2F68-E1B3-4090-B2EF-D084DC7CDE8A}" srcOrd="1" destOrd="0" parTransId="{AC05AD7A-B82B-4328-8697-2D705B1B4F2B}" sibTransId="{0733ECD7-A0AA-477D-A2FB-A0DDD7961EAF}"/>
    <dgm:cxn modelId="{0E8D14CD-611A-402B-9349-1031684E286B}" type="presParOf" srcId="{E8FB03A1-8511-4E55-8F2C-8BF84E5908EC}" destId="{68EC3A3C-B8AD-42D6-826C-936207DBF113}" srcOrd="0" destOrd="0" presId="urn:microsoft.com/office/officeart/2005/8/layout/chevron2"/>
    <dgm:cxn modelId="{66D2A52C-96D2-44D6-8EDE-8EB9B9F3B5E9}" type="presParOf" srcId="{68EC3A3C-B8AD-42D6-826C-936207DBF113}" destId="{CFE5FB25-5D5E-4338-B0F6-F877BC8F375C}" srcOrd="0" destOrd="0" presId="urn:microsoft.com/office/officeart/2005/8/layout/chevron2"/>
    <dgm:cxn modelId="{63A85BF3-BD7E-4978-86EF-A8BBEB8293BA}" type="presParOf" srcId="{68EC3A3C-B8AD-42D6-826C-936207DBF113}" destId="{462CBC7D-0ED9-4110-B6E3-0CAF3219B7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2F219-790F-473C-A318-408C1B2784F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63B1D-56AE-4161-B75B-76BA3AFB53F7}">
      <dgm:prSet custT="1"/>
      <dgm:spPr>
        <a:solidFill>
          <a:srgbClr val="FFFF00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Потребности совершенствования национальных законодательств и</a:t>
          </a:r>
          <a:r>
            <a:rPr lang="en-US" sz="2000" b="1" dirty="0">
              <a:solidFill>
                <a:schemeClr val="tx1"/>
              </a:solidFill>
            </a:rPr>
            <a:t> </a:t>
          </a:r>
          <a:r>
            <a:rPr lang="ru-RU" sz="2000" b="1" dirty="0">
              <a:solidFill>
                <a:schemeClr val="tx1"/>
              </a:solidFill>
            </a:rPr>
            <a:t>практик:</a:t>
          </a:r>
          <a:endParaRPr lang="en-US" sz="2000" dirty="0">
            <a:solidFill>
              <a:schemeClr val="tx1"/>
            </a:solidFill>
          </a:endParaRPr>
        </a:p>
      </dgm:t>
    </dgm:pt>
    <dgm:pt modelId="{DAC8610B-32F3-480D-9F65-A249FEB7A60F}" type="parTrans" cxnId="{F6F2EB96-E1F8-4146-9A82-232B33C92DCE}">
      <dgm:prSet/>
      <dgm:spPr/>
      <dgm:t>
        <a:bodyPr/>
        <a:lstStyle/>
        <a:p>
          <a:endParaRPr lang="en-US"/>
        </a:p>
      </dgm:t>
    </dgm:pt>
    <dgm:pt modelId="{80BAE94E-03AA-41D7-B091-05860CEF9F89}" type="sibTrans" cxnId="{F6F2EB96-E1F8-4146-9A82-232B33C92DCE}">
      <dgm:prSet/>
      <dgm:spPr/>
      <dgm:t>
        <a:bodyPr/>
        <a:lstStyle/>
        <a:p>
          <a:endParaRPr lang="en-US"/>
        </a:p>
      </dgm:t>
    </dgm:pt>
    <dgm:pt modelId="{1DA144AC-B858-4ABF-8DC1-70CE62315D32}">
      <dgm:prSet custT="1"/>
      <dgm:spPr/>
      <dgm:t>
        <a:bodyPr/>
        <a:lstStyle/>
        <a:p>
          <a:r>
            <a:rPr lang="ru-RU" sz="1600" dirty="0"/>
            <a:t>Наличие законов по безопасности ГТС в одних и их отсутстве в других странах </a:t>
          </a:r>
          <a:endParaRPr lang="en-US" sz="1600" dirty="0"/>
        </a:p>
      </dgm:t>
    </dgm:pt>
    <dgm:pt modelId="{02B0CB6F-07DB-48F3-AADD-7DFEECB3F4DA}" type="parTrans" cxnId="{75D75A7A-6D2A-434E-85E7-2414BE578B15}">
      <dgm:prSet/>
      <dgm:spPr/>
      <dgm:t>
        <a:bodyPr/>
        <a:lstStyle/>
        <a:p>
          <a:endParaRPr lang="en-US"/>
        </a:p>
      </dgm:t>
    </dgm:pt>
    <dgm:pt modelId="{F732F394-C724-438A-A4D4-F4DF478A4026}" type="sibTrans" cxnId="{75D75A7A-6D2A-434E-85E7-2414BE578B15}">
      <dgm:prSet/>
      <dgm:spPr/>
      <dgm:t>
        <a:bodyPr/>
        <a:lstStyle/>
        <a:p>
          <a:endParaRPr lang="en-US"/>
        </a:p>
      </dgm:t>
    </dgm:pt>
    <dgm:pt modelId="{63EB7BB8-7394-4AD1-9A31-5B7862210DF8}">
      <dgm:prSet custT="1"/>
      <dgm:spPr/>
      <dgm:t>
        <a:bodyPr/>
        <a:lstStyle/>
        <a:p>
          <a:r>
            <a:rPr lang="ru-RU" sz="1600" dirty="0"/>
            <a:t>Несовершенство регуляторных норм и регламентов безопасной эксплуатации ГТС </a:t>
          </a:r>
          <a:endParaRPr lang="en-US" sz="1600" dirty="0"/>
        </a:p>
      </dgm:t>
    </dgm:pt>
    <dgm:pt modelId="{87670F4A-CE69-468E-9261-8B93A88A2C77}" type="parTrans" cxnId="{A40782C3-5B4E-4040-B492-4174FFD00E6C}">
      <dgm:prSet/>
      <dgm:spPr/>
      <dgm:t>
        <a:bodyPr/>
        <a:lstStyle/>
        <a:p>
          <a:endParaRPr lang="en-US"/>
        </a:p>
      </dgm:t>
    </dgm:pt>
    <dgm:pt modelId="{42B3148F-81EB-48B6-85C8-2DF10E98BE29}" type="sibTrans" cxnId="{A40782C3-5B4E-4040-B492-4174FFD00E6C}">
      <dgm:prSet/>
      <dgm:spPr/>
      <dgm:t>
        <a:bodyPr/>
        <a:lstStyle/>
        <a:p>
          <a:endParaRPr lang="en-US"/>
        </a:p>
      </dgm:t>
    </dgm:pt>
    <dgm:pt modelId="{26E5C89A-824F-48FA-B943-8807CA3C418E}">
      <dgm:prSet custT="1"/>
      <dgm:spPr/>
      <dgm:t>
        <a:bodyPr/>
        <a:lstStyle/>
        <a:p>
          <a:r>
            <a:rPr lang="ru-RU" sz="1600" dirty="0"/>
            <a:t>Потребность внесения предупреждения и смягчения ЧС на ГТС в Планы Действий по Сендайской Рамочной Программе СРСБ </a:t>
          </a:r>
          <a:endParaRPr lang="en-US" sz="1600" dirty="0"/>
        </a:p>
      </dgm:t>
    </dgm:pt>
    <dgm:pt modelId="{4AA2340F-8F78-43AD-B4B0-BDB39929F438}" type="parTrans" cxnId="{AFDF0B7A-321D-4C53-AB8F-22AE329EE135}">
      <dgm:prSet/>
      <dgm:spPr/>
      <dgm:t>
        <a:bodyPr/>
        <a:lstStyle/>
        <a:p>
          <a:endParaRPr lang="en-US"/>
        </a:p>
      </dgm:t>
    </dgm:pt>
    <dgm:pt modelId="{07749A8F-883D-415F-93B2-566411E617F5}" type="sibTrans" cxnId="{AFDF0B7A-321D-4C53-AB8F-22AE329EE135}">
      <dgm:prSet/>
      <dgm:spPr/>
      <dgm:t>
        <a:bodyPr/>
        <a:lstStyle/>
        <a:p>
          <a:endParaRPr lang="en-US"/>
        </a:p>
      </dgm:t>
    </dgm:pt>
    <dgm:pt modelId="{BE2BF64F-619F-4A83-990F-1B5FCFD8A193}">
      <dgm:prSet custT="1"/>
      <dgm:spPr/>
      <dgm:t>
        <a:bodyPr/>
        <a:lstStyle/>
        <a:p>
          <a:r>
            <a:rPr lang="ru-RU" sz="1600" dirty="0"/>
            <a:t>Недостаточное внимание безопасности ГТС в национальных программах и планах, недостаток целевого финансирования </a:t>
          </a:r>
          <a:endParaRPr lang="en-US" sz="1600" dirty="0"/>
        </a:p>
      </dgm:t>
    </dgm:pt>
    <dgm:pt modelId="{7A8BCE5D-DEB8-4B7A-A6C2-E2961CF6DB49}" type="parTrans" cxnId="{313E3288-8203-4A45-9029-C84A64779605}">
      <dgm:prSet/>
      <dgm:spPr/>
      <dgm:t>
        <a:bodyPr/>
        <a:lstStyle/>
        <a:p>
          <a:endParaRPr lang="en-US"/>
        </a:p>
      </dgm:t>
    </dgm:pt>
    <dgm:pt modelId="{8A0540E9-B880-4016-870F-516870B7DC7B}" type="sibTrans" cxnId="{313E3288-8203-4A45-9029-C84A64779605}">
      <dgm:prSet/>
      <dgm:spPr/>
      <dgm:t>
        <a:bodyPr/>
        <a:lstStyle/>
        <a:p>
          <a:endParaRPr lang="en-US"/>
        </a:p>
      </dgm:t>
    </dgm:pt>
    <dgm:pt modelId="{F06767FB-9490-444B-9D23-5C388272D04F}" type="pres">
      <dgm:prSet presAssocID="{7232F219-790F-473C-A318-408C1B2784F2}" presName="linearFlow" presStyleCnt="0">
        <dgm:presLayoutVars>
          <dgm:dir/>
          <dgm:animLvl val="lvl"/>
          <dgm:resizeHandles val="exact"/>
        </dgm:presLayoutVars>
      </dgm:prSet>
      <dgm:spPr/>
    </dgm:pt>
    <dgm:pt modelId="{C50FE776-58DB-468B-8E92-87CEBD1BC09B}" type="pres">
      <dgm:prSet presAssocID="{D0063B1D-56AE-4161-B75B-76BA3AFB53F7}" presName="composite" presStyleCnt="0"/>
      <dgm:spPr/>
    </dgm:pt>
    <dgm:pt modelId="{09CBC2AD-AE32-4610-97F3-4D452654749F}" type="pres">
      <dgm:prSet presAssocID="{D0063B1D-56AE-4161-B75B-76BA3AFB53F7}" presName="parentText" presStyleLbl="alignNode1" presStyleIdx="0" presStyleCnt="1" custLinFactNeighborX="-1158" custLinFactNeighborY="-10300">
        <dgm:presLayoutVars>
          <dgm:chMax val="1"/>
          <dgm:bulletEnabled val="1"/>
        </dgm:presLayoutVars>
      </dgm:prSet>
      <dgm:spPr/>
    </dgm:pt>
    <dgm:pt modelId="{17BE15E7-FC76-460A-9505-3B8EE695E19F}" type="pres">
      <dgm:prSet presAssocID="{D0063B1D-56AE-4161-B75B-76BA3AFB53F7}" presName="descendantText" presStyleLbl="alignAcc1" presStyleIdx="0" presStyleCnt="1" custScaleX="96912" custScaleY="127420" custLinFactNeighborX="-2433" custLinFactNeighborY="-371">
        <dgm:presLayoutVars>
          <dgm:bulletEnabled val="1"/>
        </dgm:presLayoutVars>
      </dgm:prSet>
      <dgm:spPr/>
    </dgm:pt>
  </dgm:ptLst>
  <dgm:cxnLst>
    <dgm:cxn modelId="{96D2FB60-E6E1-46A6-B199-CB02F4B1DDD0}" type="presOf" srcId="{1DA144AC-B858-4ABF-8DC1-70CE62315D32}" destId="{17BE15E7-FC76-460A-9505-3B8EE695E19F}" srcOrd="0" destOrd="0" presId="urn:microsoft.com/office/officeart/2005/8/layout/chevron2"/>
    <dgm:cxn modelId="{AFDF0B7A-321D-4C53-AB8F-22AE329EE135}" srcId="{D0063B1D-56AE-4161-B75B-76BA3AFB53F7}" destId="{26E5C89A-824F-48FA-B943-8807CA3C418E}" srcOrd="2" destOrd="0" parTransId="{4AA2340F-8F78-43AD-B4B0-BDB39929F438}" sibTransId="{07749A8F-883D-415F-93B2-566411E617F5}"/>
    <dgm:cxn modelId="{75D75A7A-6D2A-434E-85E7-2414BE578B15}" srcId="{D0063B1D-56AE-4161-B75B-76BA3AFB53F7}" destId="{1DA144AC-B858-4ABF-8DC1-70CE62315D32}" srcOrd="0" destOrd="0" parTransId="{02B0CB6F-07DB-48F3-AADD-7DFEECB3F4DA}" sibTransId="{F732F394-C724-438A-A4D4-F4DF478A4026}"/>
    <dgm:cxn modelId="{313E3288-8203-4A45-9029-C84A64779605}" srcId="{D0063B1D-56AE-4161-B75B-76BA3AFB53F7}" destId="{BE2BF64F-619F-4A83-990F-1B5FCFD8A193}" srcOrd="3" destOrd="0" parTransId="{7A8BCE5D-DEB8-4B7A-A6C2-E2961CF6DB49}" sibTransId="{8A0540E9-B880-4016-870F-516870B7DC7B}"/>
    <dgm:cxn modelId="{F6F2EB96-E1F8-4146-9A82-232B33C92DCE}" srcId="{7232F219-790F-473C-A318-408C1B2784F2}" destId="{D0063B1D-56AE-4161-B75B-76BA3AFB53F7}" srcOrd="0" destOrd="0" parTransId="{DAC8610B-32F3-480D-9F65-A249FEB7A60F}" sibTransId="{80BAE94E-03AA-41D7-B091-05860CEF9F89}"/>
    <dgm:cxn modelId="{38ACEBAF-57A3-4CF9-977B-4BD7D6F7A977}" type="presOf" srcId="{D0063B1D-56AE-4161-B75B-76BA3AFB53F7}" destId="{09CBC2AD-AE32-4610-97F3-4D452654749F}" srcOrd="0" destOrd="0" presId="urn:microsoft.com/office/officeart/2005/8/layout/chevron2"/>
    <dgm:cxn modelId="{1ADD77C1-6D9A-4652-89B7-A7F2CA423BA1}" type="presOf" srcId="{BE2BF64F-619F-4A83-990F-1B5FCFD8A193}" destId="{17BE15E7-FC76-460A-9505-3B8EE695E19F}" srcOrd="0" destOrd="3" presId="urn:microsoft.com/office/officeart/2005/8/layout/chevron2"/>
    <dgm:cxn modelId="{301271C2-063A-496A-8F65-393A528436FB}" type="presOf" srcId="{26E5C89A-824F-48FA-B943-8807CA3C418E}" destId="{17BE15E7-FC76-460A-9505-3B8EE695E19F}" srcOrd="0" destOrd="2" presId="urn:microsoft.com/office/officeart/2005/8/layout/chevron2"/>
    <dgm:cxn modelId="{A8A0B4C2-0FDE-40C9-81DC-33EDBBEBDDDF}" type="presOf" srcId="{7232F219-790F-473C-A318-408C1B2784F2}" destId="{F06767FB-9490-444B-9D23-5C388272D04F}" srcOrd="0" destOrd="0" presId="urn:microsoft.com/office/officeart/2005/8/layout/chevron2"/>
    <dgm:cxn modelId="{A40782C3-5B4E-4040-B492-4174FFD00E6C}" srcId="{D0063B1D-56AE-4161-B75B-76BA3AFB53F7}" destId="{63EB7BB8-7394-4AD1-9A31-5B7862210DF8}" srcOrd="1" destOrd="0" parTransId="{87670F4A-CE69-468E-9261-8B93A88A2C77}" sibTransId="{42B3148F-81EB-48B6-85C8-2DF10E98BE29}"/>
    <dgm:cxn modelId="{894399EC-5CA3-4CA2-A168-C723E266CD34}" type="presOf" srcId="{63EB7BB8-7394-4AD1-9A31-5B7862210DF8}" destId="{17BE15E7-FC76-460A-9505-3B8EE695E19F}" srcOrd="0" destOrd="1" presId="urn:microsoft.com/office/officeart/2005/8/layout/chevron2"/>
    <dgm:cxn modelId="{18B4E3BE-1CB8-493B-BA69-5002F16369E5}" type="presParOf" srcId="{F06767FB-9490-444B-9D23-5C388272D04F}" destId="{C50FE776-58DB-468B-8E92-87CEBD1BC09B}" srcOrd="0" destOrd="0" presId="urn:microsoft.com/office/officeart/2005/8/layout/chevron2"/>
    <dgm:cxn modelId="{D548DA38-0024-479D-BA4C-5C7E88EC359B}" type="presParOf" srcId="{C50FE776-58DB-468B-8E92-87CEBD1BC09B}" destId="{09CBC2AD-AE32-4610-97F3-4D452654749F}" srcOrd="0" destOrd="0" presId="urn:microsoft.com/office/officeart/2005/8/layout/chevron2"/>
    <dgm:cxn modelId="{6F87F665-D200-448E-8F76-048AA143A249}" type="presParOf" srcId="{C50FE776-58DB-468B-8E92-87CEBD1BC09B}" destId="{17BE15E7-FC76-460A-9505-3B8EE695E19F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F3CAE-8CF2-42FA-80F8-2C80C1E5F822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CE3A697-1AD2-4A4F-9881-9947065889BE}">
      <dgm:prSet custT="1"/>
      <dgm:spPr/>
      <dgm:t>
        <a:bodyPr/>
        <a:lstStyle/>
        <a:p>
          <a:r>
            <a:rPr lang="ru-RU" sz="1600" dirty="0"/>
            <a:t>Российская Федерация (финансирование проектов, организация учебных курсов</a:t>
          </a:r>
          <a:r>
            <a:rPr lang="en-US" sz="1600" dirty="0"/>
            <a:t>, </a:t>
          </a:r>
          <a:r>
            <a:rPr lang="ru-RU" sz="1600" dirty="0"/>
            <a:t>экспертная поддержка</a:t>
          </a:r>
          <a:r>
            <a:rPr lang="ru-RU" sz="1400" dirty="0"/>
            <a:t>)</a:t>
          </a:r>
          <a:endParaRPr lang="en-GB" sz="1400" dirty="0"/>
        </a:p>
      </dgm:t>
    </dgm:pt>
    <dgm:pt modelId="{A313712D-FD11-47BD-9509-B4EAAC511D6B}" type="parTrans" cxnId="{949755F4-0926-4DBE-A0B7-D77A1421BCD8}">
      <dgm:prSet/>
      <dgm:spPr/>
      <dgm:t>
        <a:bodyPr/>
        <a:lstStyle/>
        <a:p>
          <a:endParaRPr lang="en-GB"/>
        </a:p>
      </dgm:t>
    </dgm:pt>
    <dgm:pt modelId="{F69A610D-8473-437C-AE7B-2F2B18CD897E}" type="sibTrans" cxnId="{949755F4-0926-4DBE-A0B7-D77A1421BCD8}">
      <dgm:prSet/>
      <dgm:spPr/>
      <dgm:t>
        <a:bodyPr/>
        <a:lstStyle/>
        <a:p>
          <a:endParaRPr lang="en-GB"/>
        </a:p>
      </dgm:t>
    </dgm:pt>
    <dgm:pt modelId="{F22C7609-6F2C-4013-8092-282B6573995A}">
      <dgm:prSet custT="1"/>
      <dgm:spPr/>
      <dgm:t>
        <a:bodyPr/>
        <a:lstStyle/>
        <a:p>
          <a:r>
            <a:rPr lang="ru-RU" sz="1600" dirty="0"/>
            <a:t>ОБСЕ</a:t>
          </a:r>
          <a:r>
            <a:rPr lang="en-US" sz="1600" dirty="0"/>
            <a:t>,</a:t>
          </a:r>
          <a:r>
            <a:rPr lang="ru-RU" sz="1600" dirty="0"/>
            <a:t> </a:t>
          </a:r>
          <a:r>
            <a:rPr lang="en-US" sz="1600" dirty="0"/>
            <a:t>GIZ</a:t>
          </a:r>
          <a:r>
            <a:rPr lang="ru-RU" sz="1600" dirty="0"/>
            <a:t> – на регулярной основе, поддерживают отдельные направления деятельности, включая отдельные объекты </a:t>
          </a:r>
          <a:endParaRPr lang="en-GB" sz="1600" dirty="0"/>
        </a:p>
      </dgm:t>
    </dgm:pt>
    <dgm:pt modelId="{94F924FC-1B21-4BFD-8A11-25F79FC2D1CE}" type="parTrans" cxnId="{BCFABCFA-1CD7-4B97-B467-F4CAB0669E60}">
      <dgm:prSet/>
      <dgm:spPr/>
      <dgm:t>
        <a:bodyPr/>
        <a:lstStyle/>
        <a:p>
          <a:endParaRPr lang="en-GB"/>
        </a:p>
      </dgm:t>
    </dgm:pt>
    <dgm:pt modelId="{79F747DF-47A7-4B4A-89D6-4CE805988D46}" type="sibTrans" cxnId="{BCFABCFA-1CD7-4B97-B467-F4CAB0669E60}">
      <dgm:prSet/>
      <dgm:spPr/>
      <dgm:t>
        <a:bodyPr/>
        <a:lstStyle/>
        <a:p>
          <a:endParaRPr lang="en-GB"/>
        </a:p>
      </dgm:t>
    </dgm:pt>
    <dgm:pt modelId="{F29741AE-9A26-4039-B9D9-A163A4AC1FD5}">
      <dgm:prSet custT="1"/>
      <dgm:spPr/>
      <dgm:t>
        <a:bodyPr/>
        <a:lstStyle/>
        <a:p>
          <a:r>
            <a:rPr lang="ru-RU" sz="1600" dirty="0"/>
            <a:t>Словакия является партнером МЦОВ в выполнении мероприятий в области безопасности ГТС. Сотрудничество МЦОВ и Словакии позволило сформировать определенную платформу для обмена опытом и развития регионального сотрудничества в странах Центральной Азии</a:t>
          </a:r>
          <a:endParaRPr lang="en-GB" sz="1600" dirty="0"/>
        </a:p>
      </dgm:t>
    </dgm:pt>
    <dgm:pt modelId="{934C046B-75E8-47E7-8560-48302B499A4B}" type="parTrans" cxnId="{5A820699-D4E8-4476-AD4D-54E293E89478}">
      <dgm:prSet/>
      <dgm:spPr/>
      <dgm:t>
        <a:bodyPr/>
        <a:lstStyle/>
        <a:p>
          <a:endParaRPr lang="en-GB"/>
        </a:p>
      </dgm:t>
    </dgm:pt>
    <dgm:pt modelId="{7CAC0F0F-819D-4528-A382-F2AE69D1D23D}" type="sibTrans" cxnId="{5A820699-D4E8-4476-AD4D-54E293E89478}">
      <dgm:prSet/>
      <dgm:spPr/>
      <dgm:t>
        <a:bodyPr/>
        <a:lstStyle/>
        <a:p>
          <a:endParaRPr lang="en-GB"/>
        </a:p>
      </dgm:t>
    </dgm:pt>
    <dgm:pt modelId="{213EEF3D-D2F0-4914-A47B-6B5A0E9258BC}">
      <dgm:prSet custT="1"/>
      <dgm:spPr/>
      <dgm:t>
        <a:bodyPr/>
        <a:lstStyle/>
        <a:p>
          <a:pPr>
            <a:buClr>
              <a:srgbClr val="002060"/>
            </a:buClr>
            <a:buSzPct val="150000"/>
            <a:buFont typeface="Arial"/>
            <a:buChar char="•"/>
          </a:pPr>
          <a:r>
            <a:rPr lang="ru-RU" sz="1400" dirty="0">
              <a:latin typeface="Cambria" panose="02040503050406030204" pitchFamily="18" charset="0"/>
              <a:ea typeface="Cambria" panose="02040503050406030204" pitchFamily="18" charset="0"/>
              <a:cs typeface="Century Gothic"/>
              <a:sym typeface="Century Gothic"/>
            </a:rPr>
            <a:t>Международный центр оценки вод (МЦОВ) в качестве вспомогательного центра сотрудничества Конвенции по трансграничным водам оказывает содействие в выполнении мероприятий по обеспечению безопасности водных сооружений в странах Центральной Азии. </a:t>
          </a:r>
          <a:endParaRPr lang="en-GB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130151A-0C2C-4938-970F-9C264B7507AC}" type="parTrans" cxnId="{C31A2036-F9FB-4228-A081-B051D8DE8E88}">
      <dgm:prSet/>
      <dgm:spPr/>
      <dgm:t>
        <a:bodyPr/>
        <a:lstStyle/>
        <a:p>
          <a:endParaRPr lang="en-GB"/>
        </a:p>
      </dgm:t>
    </dgm:pt>
    <dgm:pt modelId="{5AB33FD7-7715-44C8-82FA-6AC0789A8B93}" type="sibTrans" cxnId="{C31A2036-F9FB-4228-A081-B051D8DE8E88}">
      <dgm:prSet/>
      <dgm:spPr/>
      <dgm:t>
        <a:bodyPr/>
        <a:lstStyle/>
        <a:p>
          <a:endParaRPr lang="en-GB"/>
        </a:p>
      </dgm:t>
    </dgm:pt>
    <dgm:pt modelId="{C5787CDF-10AB-48C8-B85A-8670E3409431}">
      <dgm:prSet custT="1"/>
      <dgm:spPr/>
      <dgm:t>
        <a:bodyPr/>
        <a:lstStyle/>
        <a:p>
          <a:pPr algn="just"/>
          <a:r>
            <a:rPr lang="ky-KG" sz="1600" dirty="0"/>
            <a:t>Евросоюз – регулярно поддерживает  деятельность ЕЭК ООН по инструментам экологической устойчивости в ЦА  в период после ТАСИС </a:t>
          </a:r>
          <a:endParaRPr lang="en-GB" sz="1600" dirty="0"/>
        </a:p>
      </dgm:t>
    </dgm:pt>
    <dgm:pt modelId="{C69F4902-44CE-4787-BB4B-4B2CFB66DAD1}" type="parTrans" cxnId="{DC4F4005-33BA-47BE-A316-735A0B068500}">
      <dgm:prSet/>
      <dgm:spPr/>
      <dgm:t>
        <a:bodyPr/>
        <a:lstStyle/>
        <a:p>
          <a:endParaRPr lang="en-GB"/>
        </a:p>
      </dgm:t>
    </dgm:pt>
    <dgm:pt modelId="{EA7E2265-4B49-413A-905C-4B1E1926D3E7}" type="sibTrans" cxnId="{DC4F4005-33BA-47BE-A316-735A0B068500}">
      <dgm:prSet/>
      <dgm:spPr/>
      <dgm:t>
        <a:bodyPr/>
        <a:lstStyle/>
        <a:p>
          <a:endParaRPr lang="en-GB"/>
        </a:p>
      </dgm:t>
    </dgm:pt>
    <dgm:pt modelId="{BD01E2C7-10B5-4BB3-A989-5A4DFBC8CECD}" type="pres">
      <dgm:prSet presAssocID="{34BF3CAE-8CF2-42FA-80F8-2C80C1E5F822}" presName="rootnode" presStyleCnt="0">
        <dgm:presLayoutVars>
          <dgm:chMax/>
          <dgm:chPref/>
          <dgm:dir/>
          <dgm:animLvl val="lvl"/>
        </dgm:presLayoutVars>
      </dgm:prSet>
      <dgm:spPr/>
    </dgm:pt>
    <dgm:pt modelId="{F38587D8-FC01-432F-AA7B-CDB76771EE10}" type="pres">
      <dgm:prSet presAssocID="{ECE3A697-1AD2-4A4F-9881-9947065889BE}" presName="composite" presStyleCnt="0"/>
      <dgm:spPr/>
    </dgm:pt>
    <dgm:pt modelId="{661A02D9-DAFF-46DC-BFA3-9CF853192F87}" type="pres">
      <dgm:prSet presAssocID="{ECE3A697-1AD2-4A4F-9881-9947065889BE}" presName="LShape" presStyleLbl="alignNode1" presStyleIdx="0" presStyleCnt="9"/>
      <dgm:spPr/>
    </dgm:pt>
    <dgm:pt modelId="{CB1FA7FF-C253-4E6C-8190-1727DA5C8077}" type="pres">
      <dgm:prSet presAssocID="{ECE3A697-1AD2-4A4F-9881-9947065889B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1A3F8856-8AAA-4482-807C-0DAA79EDDAA4}" type="pres">
      <dgm:prSet presAssocID="{ECE3A697-1AD2-4A4F-9881-9947065889BE}" presName="Triangle" presStyleLbl="alignNode1" presStyleIdx="1" presStyleCnt="9"/>
      <dgm:spPr/>
    </dgm:pt>
    <dgm:pt modelId="{9FC67884-1367-43D7-8D57-B1266023BFBE}" type="pres">
      <dgm:prSet presAssocID="{F69A610D-8473-437C-AE7B-2F2B18CD897E}" presName="sibTrans" presStyleCnt="0"/>
      <dgm:spPr/>
    </dgm:pt>
    <dgm:pt modelId="{908DA258-CC0B-4334-9998-A96314887BC0}" type="pres">
      <dgm:prSet presAssocID="{F69A610D-8473-437C-AE7B-2F2B18CD897E}" presName="space" presStyleCnt="0"/>
      <dgm:spPr/>
    </dgm:pt>
    <dgm:pt modelId="{5F6E1775-9A69-4494-B8CF-D95C59B172A1}" type="pres">
      <dgm:prSet presAssocID="{F22C7609-6F2C-4013-8092-282B6573995A}" presName="composite" presStyleCnt="0"/>
      <dgm:spPr/>
    </dgm:pt>
    <dgm:pt modelId="{0DBBE601-9318-4F90-886F-ABF3A4F448A4}" type="pres">
      <dgm:prSet presAssocID="{F22C7609-6F2C-4013-8092-282B6573995A}" presName="LShape" presStyleLbl="alignNode1" presStyleIdx="2" presStyleCnt="9"/>
      <dgm:spPr/>
    </dgm:pt>
    <dgm:pt modelId="{C6CCDE90-2641-46FF-8717-09CCD994BB5D}" type="pres">
      <dgm:prSet presAssocID="{F22C7609-6F2C-4013-8092-282B6573995A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CBBE867C-D110-4D35-B0CD-F21F3FCF47FC}" type="pres">
      <dgm:prSet presAssocID="{F22C7609-6F2C-4013-8092-282B6573995A}" presName="Triangle" presStyleLbl="alignNode1" presStyleIdx="3" presStyleCnt="9"/>
      <dgm:spPr/>
    </dgm:pt>
    <dgm:pt modelId="{C062ED31-E0CE-4234-9735-6136D81FF7C0}" type="pres">
      <dgm:prSet presAssocID="{79F747DF-47A7-4B4A-89D6-4CE805988D46}" presName="sibTrans" presStyleCnt="0"/>
      <dgm:spPr/>
    </dgm:pt>
    <dgm:pt modelId="{3983DF7C-DF6D-4DC0-81F7-346DFDCC489E}" type="pres">
      <dgm:prSet presAssocID="{79F747DF-47A7-4B4A-89D6-4CE805988D46}" presName="space" presStyleCnt="0"/>
      <dgm:spPr/>
    </dgm:pt>
    <dgm:pt modelId="{E086F797-B9E3-4740-896A-EA8E5105CD90}" type="pres">
      <dgm:prSet presAssocID="{213EEF3D-D2F0-4914-A47B-6B5A0E9258BC}" presName="composite" presStyleCnt="0"/>
      <dgm:spPr/>
    </dgm:pt>
    <dgm:pt modelId="{65A7018D-83C6-4149-89A4-D0E2A920756B}" type="pres">
      <dgm:prSet presAssocID="{213EEF3D-D2F0-4914-A47B-6B5A0E9258BC}" presName="LShape" presStyleLbl="alignNode1" presStyleIdx="4" presStyleCnt="9"/>
      <dgm:spPr/>
    </dgm:pt>
    <dgm:pt modelId="{82526D73-A887-47ED-AB3A-2DA1FA83310A}" type="pres">
      <dgm:prSet presAssocID="{213EEF3D-D2F0-4914-A47B-6B5A0E9258B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8EDF47D8-3EF2-4B2F-94C6-292E9C981ED4}" type="pres">
      <dgm:prSet presAssocID="{213EEF3D-D2F0-4914-A47B-6B5A0E9258BC}" presName="Triangle" presStyleLbl="alignNode1" presStyleIdx="5" presStyleCnt="9"/>
      <dgm:spPr/>
    </dgm:pt>
    <dgm:pt modelId="{EB89788B-288C-43FF-AEEC-8EB9E8992CA5}" type="pres">
      <dgm:prSet presAssocID="{5AB33FD7-7715-44C8-82FA-6AC0789A8B93}" presName="sibTrans" presStyleCnt="0"/>
      <dgm:spPr/>
    </dgm:pt>
    <dgm:pt modelId="{F17D4761-702C-40C4-B49C-2D32B08F940C}" type="pres">
      <dgm:prSet presAssocID="{5AB33FD7-7715-44C8-82FA-6AC0789A8B93}" presName="space" presStyleCnt="0"/>
      <dgm:spPr/>
    </dgm:pt>
    <dgm:pt modelId="{B0C30869-E20D-4C06-A294-10FC27ED71F6}" type="pres">
      <dgm:prSet presAssocID="{F29741AE-9A26-4039-B9D9-A163A4AC1FD5}" presName="composite" presStyleCnt="0"/>
      <dgm:spPr/>
    </dgm:pt>
    <dgm:pt modelId="{354F8BCD-1C51-4547-93A6-B7DA1A542AFD}" type="pres">
      <dgm:prSet presAssocID="{F29741AE-9A26-4039-B9D9-A163A4AC1FD5}" presName="LShape" presStyleLbl="alignNode1" presStyleIdx="6" presStyleCnt="9"/>
      <dgm:spPr/>
    </dgm:pt>
    <dgm:pt modelId="{C36948AA-FB9D-487F-823F-6C8004C7D492}" type="pres">
      <dgm:prSet presAssocID="{F29741AE-9A26-4039-B9D9-A163A4AC1FD5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ACEB81E-4AC6-44C7-AACC-69AFFCB84619}" type="pres">
      <dgm:prSet presAssocID="{F29741AE-9A26-4039-B9D9-A163A4AC1FD5}" presName="Triangle" presStyleLbl="alignNode1" presStyleIdx="7" presStyleCnt="9"/>
      <dgm:spPr/>
    </dgm:pt>
    <dgm:pt modelId="{030D6BC4-1678-4C6A-9157-F4F843B99C04}" type="pres">
      <dgm:prSet presAssocID="{7CAC0F0F-819D-4528-A382-F2AE69D1D23D}" presName="sibTrans" presStyleCnt="0"/>
      <dgm:spPr/>
    </dgm:pt>
    <dgm:pt modelId="{4FFCE257-E5BA-47A9-946A-847E64B164E6}" type="pres">
      <dgm:prSet presAssocID="{7CAC0F0F-819D-4528-A382-F2AE69D1D23D}" presName="space" presStyleCnt="0"/>
      <dgm:spPr/>
    </dgm:pt>
    <dgm:pt modelId="{3999C81A-1F70-4763-8396-4672C4D89180}" type="pres">
      <dgm:prSet presAssocID="{C5787CDF-10AB-48C8-B85A-8670E3409431}" presName="composite" presStyleCnt="0"/>
      <dgm:spPr/>
    </dgm:pt>
    <dgm:pt modelId="{7B3D26A9-5E37-467D-81C9-26E08317E8BD}" type="pres">
      <dgm:prSet presAssocID="{C5787CDF-10AB-48C8-B85A-8670E3409431}" presName="LShape" presStyleLbl="alignNode1" presStyleIdx="8" presStyleCnt="9"/>
      <dgm:spPr/>
    </dgm:pt>
    <dgm:pt modelId="{DE8083B8-67F9-4255-8AF0-C92EBE093D4E}" type="pres">
      <dgm:prSet presAssocID="{C5787CDF-10AB-48C8-B85A-8670E3409431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DC4F4005-33BA-47BE-A316-735A0B068500}" srcId="{34BF3CAE-8CF2-42FA-80F8-2C80C1E5F822}" destId="{C5787CDF-10AB-48C8-B85A-8670E3409431}" srcOrd="4" destOrd="0" parTransId="{C69F4902-44CE-4787-BB4B-4B2CFB66DAD1}" sibTransId="{EA7E2265-4B49-413A-905C-4B1E1926D3E7}"/>
    <dgm:cxn modelId="{C31A2036-F9FB-4228-A081-B051D8DE8E88}" srcId="{34BF3CAE-8CF2-42FA-80F8-2C80C1E5F822}" destId="{213EEF3D-D2F0-4914-A47B-6B5A0E9258BC}" srcOrd="2" destOrd="0" parTransId="{E130151A-0C2C-4938-970F-9C264B7507AC}" sibTransId="{5AB33FD7-7715-44C8-82FA-6AC0789A8B93}"/>
    <dgm:cxn modelId="{E072D63E-6A12-4FB7-88C5-AFB474901CF2}" type="presOf" srcId="{C5787CDF-10AB-48C8-B85A-8670E3409431}" destId="{DE8083B8-67F9-4255-8AF0-C92EBE093D4E}" srcOrd="0" destOrd="0" presId="urn:microsoft.com/office/officeart/2009/3/layout/StepUpProcess"/>
    <dgm:cxn modelId="{293CB252-9441-439B-AF26-C59239A65E95}" type="presOf" srcId="{F29741AE-9A26-4039-B9D9-A163A4AC1FD5}" destId="{C36948AA-FB9D-487F-823F-6C8004C7D492}" srcOrd="0" destOrd="0" presId="urn:microsoft.com/office/officeart/2009/3/layout/StepUpProcess"/>
    <dgm:cxn modelId="{5A820699-D4E8-4476-AD4D-54E293E89478}" srcId="{34BF3CAE-8CF2-42FA-80F8-2C80C1E5F822}" destId="{F29741AE-9A26-4039-B9D9-A163A4AC1FD5}" srcOrd="3" destOrd="0" parTransId="{934C046B-75E8-47E7-8560-48302B499A4B}" sibTransId="{7CAC0F0F-819D-4528-A382-F2AE69D1D23D}"/>
    <dgm:cxn modelId="{53F7FDBC-AC4B-440D-AE73-D4CED94E9982}" type="presOf" srcId="{213EEF3D-D2F0-4914-A47B-6B5A0E9258BC}" destId="{82526D73-A887-47ED-AB3A-2DA1FA83310A}" srcOrd="0" destOrd="0" presId="urn:microsoft.com/office/officeart/2009/3/layout/StepUpProcess"/>
    <dgm:cxn modelId="{63D050D3-6F6A-4984-A734-3EC5417A9B21}" type="presOf" srcId="{F22C7609-6F2C-4013-8092-282B6573995A}" destId="{C6CCDE90-2641-46FF-8717-09CCD994BB5D}" srcOrd="0" destOrd="0" presId="urn:microsoft.com/office/officeart/2009/3/layout/StepUpProcess"/>
    <dgm:cxn modelId="{915AE4E5-E5DC-4737-9C2D-03F796DA23B5}" type="presOf" srcId="{34BF3CAE-8CF2-42FA-80F8-2C80C1E5F822}" destId="{BD01E2C7-10B5-4BB3-A989-5A4DFBC8CECD}" srcOrd="0" destOrd="0" presId="urn:microsoft.com/office/officeart/2009/3/layout/StepUpProcess"/>
    <dgm:cxn modelId="{949755F4-0926-4DBE-A0B7-D77A1421BCD8}" srcId="{34BF3CAE-8CF2-42FA-80F8-2C80C1E5F822}" destId="{ECE3A697-1AD2-4A4F-9881-9947065889BE}" srcOrd="0" destOrd="0" parTransId="{A313712D-FD11-47BD-9509-B4EAAC511D6B}" sibTransId="{F69A610D-8473-437C-AE7B-2F2B18CD897E}"/>
    <dgm:cxn modelId="{ED071EF5-FE84-4061-93CB-270675659760}" type="presOf" srcId="{ECE3A697-1AD2-4A4F-9881-9947065889BE}" destId="{CB1FA7FF-C253-4E6C-8190-1727DA5C8077}" srcOrd="0" destOrd="0" presId="urn:microsoft.com/office/officeart/2009/3/layout/StepUpProcess"/>
    <dgm:cxn modelId="{BCFABCFA-1CD7-4B97-B467-F4CAB0669E60}" srcId="{34BF3CAE-8CF2-42FA-80F8-2C80C1E5F822}" destId="{F22C7609-6F2C-4013-8092-282B6573995A}" srcOrd="1" destOrd="0" parTransId="{94F924FC-1B21-4BFD-8A11-25F79FC2D1CE}" sibTransId="{79F747DF-47A7-4B4A-89D6-4CE805988D46}"/>
    <dgm:cxn modelId="{B90F9605-DA93-4E46-B495-92AF2FEE9029}" type="presParOf" srcId="{BD01E2C7-10B5-4BB3-A989-5A4DFBC8CECD}" destId="{F38587D8-FC01-432F-AA7B-CDB76771EE10}" srcOrd="0" destOrd="0" presId="urn:microsoft.com/office/officeart/2009/3/layout/StepUpProcess"/>
    <dgm:cxn modelId="{4DA561F2-78CE-4150-924D-4F68F731BE19}" type="presParOf" srcId="{F38587D8-FC01-432F-AA7B-CDB76771EE10}" destId="{661A02D9-DAFF-46DC-BFA3-9CF853192F87}" srcOrd="0" destOrd="0" presId="urn:microsoft.com/office/officeart/2009/3/layout/StepUpProcess"/>
    <dgm:cxn modelId="{52B06375-3B23-43FF-BDEB-EC0763514F78}" type="presParOf" srcId="{F38587D8-FC01-432F-AA7B-CDB76771EE10}" destId="{CB1FA7FF-C253-4E6C-8190-1727DA5C8077}" srcOrd="1" destOrd="0" presId="urn:microsoft.com/office/officeart/2009/3/layout/StepUpProcess"/>
    <dgm:cxn modelId="{7500C74E-3A1A-4C60-A592-F30218A4F0EA}" type="presParOf" srcId="{F38587D8-FC01-432F-AA7B-CDB76771EE10}" destId="{1A3F8856-8AAA-4482-807C-0DAA79EDDAA4}" srcOrd="2" destOrd="0" presId="urn:microsoft.com/office/officeart/2009/3/layout/StepUpProcess"/>
    <dgm:cxn modelId="{C9DCF9B0-F2AA-4B38-B7FE-1028731F4FE6}" type="presParOf" srcId="{BD01E2C7-10B5-4BB3-A989-5A4DFBC8CECD}" destId="{9FC67884-1367-43D7-8D57-B1266023BFBE}" srcOrd="1" destOrd="0" presId="urn:microsoft.com/office/officeart/2009/3/layout/StepUpProcess"/>
    <dgm:cxn modelId="{E7D12F13-AF30-43F0-8B2E-54F08CF5FC60}" type="presParOf" srcId="{9FC67884-1367-43D7-8D57-B1266023BFBE}" destId="{908DA258-CC0B-4334-9998-A96314887BC0}" srcOrd="0" destOrd="0" presId="urn:microsoft.com/office/officeart/2009/3/layout/StepUpProcess"/>
    <dgm:cxn modelId="{D86F2A4E-8ECC-4CAB-AA24-ADBC9F7D57E0}" type="presParOf" srcId="{BD01E2C7-10B5-4BB3-A989-5A4DFBC8CECD}" destId="{5F6E1775-9A69-4494-B8CF-D95C59B172A1}" srcOrd="2" destOrd="0" presId="urn:microsoft.com/office/officeart/2009/3/layout/StepUpProcess"/>
    <dgm:cxn modelId="{3C19E773-BD4E-4011-B971-329B0F33A23B}" type="presParOf" srcId="{5F6E1775-9A69-4494-B8CF-D95C59B172A1}" destId="{0DBBE601-9318-4F90-886F-ABF3A4F448A4}" srcOrd="0" destOrd="0" presId="urn:microsoft.com/office/officeart/2009/3/layout/StepUpProcess"/>
    <dgm:cxn modelId="{976BDD26-1782-4EB3-B2B5-C92871A80BD4}" type="presParOf" srcId="{5F6E1775-9A69-4494-B8CF-D95C59B172A1}" destId="{C6CCDE90-2641-46FF-8717-09CCD994BB5D}" srcOrd="1" destOrd="0" presId="urn:microsoft.com/office/officeart/2009/3/layout/StepUpProcess"/>
    <dgm:cxn modelId="{819DD494-F356-45E1-B8AE-D360A31512CC}" type="presParOf" srcId="{5F6E1775-9A69-4494-B8CF-D95C59B172A1}" destId="{CBBE867C-D110-4D35-B0CD-F21F3FCF47FC}" srcOrd="2" destOrd="0" presId="urn:microsoft.com/office/officeart/2009/3/layout/StepUpProcess"/>
    <dgm:cxn modelId="{ACD1A9D5-0C33-435B-8389-5B933041F034}" type="presParOf" srcId="{BD01E2C7-10B5-4BB3-A989-5A4DFBC8CECD}" destId="{C062ED31-E0CE-4234-9735-6136D81FF7C0}" srcOrd="3" destOrd="0" presId="urn:microsoft.com/office/officeart/2009/3/layout/StepUpProcess"/>
    <dgm:cxn modelId="{B1AA376A-D237-4243-B1F3-F6F6D2B72724}" type="presParOf" srcId="{C062ED31-E0CE-4234-9735-6136D81FF7C0}" destId="{3983DF7C-DF6D-4DC0-81F7-346DFDCC489E}" srcOrd="0" destOrd="0" presId="urn:microsoft.com/office/officeart/2009/3/layout/StepUpProcess"/>
    <dgm:cxn modelId="{471999C8-A1C4-4A10-ABA5-6649CC929AD7}" type="presParOf" srcId="{BD01E2C7-10B5-4BB3-A989-5A4DFBC8CECD}" destId="{E086F797-B9E3-4740-896A-EA8E5105CD90}" srcOrd="4" destOrd="0" presId="urn:microsoft.com/office/officeart/2009/3/layout/StepUpProcess"/>
    <dgm:cxn modelId="{BC70761D-9F93-4B8C-ABB8-793EB3824714}" type="presParOf" srcId="{E086F797-B9E3-4740-896A-EA8E5105CD90}" destId="{65A7018D-83C6-4149-89A4-D0E2A920756B}" srcOrd="0" destOrd="0" presId="urn:microsoft.com/office/officeart/2009/3/layout/StepUpProcess"/>
    <dgm:cxn modelId="{4761662D-637A-4AEB-81A5-6904B1210DF3}" type="presParOf" srcId="{E086F797-B9E3-4740-896A-EA8E5105CD90}" destId="{82526D73-A887-47ED-AB3A-2DA1FA83310A}" srcOrd="1" destOrd="0" presId="urn:microsoft.com/office/officeart/2009/3/layout/StepUpProcess"/>
    <dgm:cxn modelId="{544ACDB3-39CD-41CF-8F43-6A764389240A}" type="presParOf" srcId="{E086F797-B9E3-4740-896A-EA8E5105CD90}" destId="{8EDF47D8-3EF2-4B2F-94C6-292E9C981ED4}" srcOrd="2" destOrd="0" presId="urn:microsoft.com/office/officeart/2009/3/layout/StepUpProcess"/>
    <dgm:cxn modelId="{011C62D7-8644-4E0A-88F9-32D61E66D860}" type="presParOf" srcId="{BD01E2C7-10B5-4BB3-A989-5A4DFBC8CECD}" destId="{EB89788B-288C-43FF-AEEC-8EB9E8992CA5}" srcOrd="5" destOrd="0" presId="urn:microsoft.com/office/officeart/2009/3/layout/StepUpProcess"/>
    <dgm:cxn modelId="{0F60555D-A2BD-41F4-98AF-011AC1278881}" type="presParOf" srcId="{EB89788B-288C-43FF-AEEC-8EB9E8992CA5}" destId="{F17D4761-702C-40C4-B49C-2D32B08F940C}" srcOrd="0" destOrd="0" presId="urn:microsoft.com/office/officeart/2009/3/layout/StepUpProcess"/>
    <dgm:cxn modelId="{527C5D46-8AB8-4159-B4C3-02C975BB7410}" type="presParOf" srcId="{BD01E2C7-10B5-4BB3-A989-5A4DFBC8CECD}" destId="{B0C30869-E20D-4C06-A294-10FC27ED71F6}" srcOrd="6" destOrd="0" presId="urn:microsoft.com/office/officeart/2009/3/layout/StepUpProcess"/>
    <dgm:cxn modelId="{C56B60D6-A971-4ADF-A094-527AF53CD0B0}" type="presParOf" srcId="{B0C30869-E20D-4C06-A294-10FC27ED71F6}" destId="{354F8BCD-1C51-4547-93A6-B7DA1A542AFD}" srcOrd="0" destOrd="0" presId="urn:microsoft.com/office/officeart/2009/3/layout/StepUpProcess"/>
    <dgm:cxn modelId="{90CECD82-EE91-4669-B6B7-D640AF31E5B3}" type="presParOf" srcId="{B0C30869-E20D-4C06-A294-10FC27ED71F6}" destId="{C36948AA-FB9D-487F-823F-6C8004C7D492}" srcOrd="1" destOrd="0" presId="urn:microsoft.com/office/officeart/2009/3/layout/StepUpProcess"/>
    <dgm:cxn modelId="{20436D62-0CAD-46FC-A5BF-F551F0839C40}" type="presParOf" srcId="{B0C30869-E20D-4C06-A294-10FC27ED71F6}" destId="{EACEB81E-4AC6-44C7-AACC-69AFFCB84619}" srcOrd="2" destOrd="0" presId="urn:microsoft.com/office/officeart/2009/3/layout/StepUpProcess"/>
    <dgm:cxn modelId="{AAC939AF-28F6-467A-8656-348B54B328B2}" type="presParOf" srcId="{BD01E2C7-10B5-4BB3-A989-5A4DFBC8CECD}" destId="{030D6BC4-1678-4C6A-9157-F4F843B99C04}" srcOrd="7" destOrd="0" presId="urn:microsoft.com/office/officeart/2009/3/layout/StepUpProcess"/>
    <dgm:cxn modelId="{E77FF470-08C3-4B0F-9E70-61C422251D3F}" type="presParOf" srcId="{030D6BC4-1678-4C6A-9157-F4F843B99C04}" destId="{4FFCE257-E5BA-47A9-946A-847E64B164E6}" srcOrd="0" destOrd="0" presId="urn:microsoft.com/office/officeart/2009/3/layout/StepUpProcess"/>
    <dgm:cxn modelId="{C76A107D-4139-47F0-9D68-3EDCD6D114CD}" type="presParOf" srcId="{BD01E2C7-10B5-4BB3-A989-5A4DFBC8CECD}" destId="{3999C81A-1F70-4763-8396-4672C4D89180}" srcOrd="8" destOrd="0" presId="urn:microsoft.com/office/officeart/2009/3/layout/StepUpProcess"/>
    <dgm:cxn modelId="{11256B82-5C78-4763-A261-853A72A0B67F}" type="presParOf" srcId="{3999C81A-1F70-4763-8396-4672C4D89180}" destId="{7B3D26A9-5E37-467D-81C9-26E08317E8BD}" srcOrd="0" destOrd="0" presId="urn:microsoft.com/office/officeart/2009/3/layout/StepUpProcess"/>
    <dgm:cxn modelId="{284FE532-2648-4085-B253-F0DB8EEFFA64}" type="presParOf" srcId="{3999C81A-1F70-4763-8396-4672C4D89180}" destId="{DE8083B8-67F9-4255-8AF0-C92EBE093D4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2A7C14-D704-4D00-A062-1EC1181E160F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56D614-C185-4CA0-969F-8B3319425DDA}">
      <dgm:prSet/>
      <dgm:spPr/>
      <dgm:t>
        <a:bodyPr/>
        <a:lstStyle/>
        <a:p>
          <a:r>
            <a:rPr lang="ru-RU" b="1" dirty="0"/>
            <a:t>Разработка регионального соглашения о сотрудничестве в области безопасности ГТС:</a:t>
          </a:r>
          <a:endParaRPr lang="en-US" b="1" dirty="0"/>
        </a:p>
      </dgm:t>
    </dgm:pt>
    <dgm:pt modelId="{6BB31AD5-726B-41D7-A375-EE6B93A9CFCA}" type="parTrans" cxnId="{C37A6CDC-3914-4413-A3FA-347FFA6FC511}">
      <dgm:prSet/>
      <dgm:spPr/>
      <dgm:t>
        <a:bodyPr/>
        <a:lstStyle/>
        <a:p>
          <a:endParaRPr lang="en-US"/>
        </a:p>
      </dgm:t>
    </dgm:pt>
    <dgm:pt modelId="{08ACD535-9009-434A-A5AB-236FB49EAE32}" type="sibTrans" cxnId="{C37A6CDC-3914-4413-A3FA-347FFA6FC511}">
      <dgm:prSet/>
      <dgm:spPr/>
      <dgm:t>
        <a:bodyPr/>
        <a:lstStyle/>
        <a:p>
          <a:endParaRPr lang="en-US"/>
        </a:p>
      </dgm:t>
    </dgm:pt>
    <dgm:pt modelId="{F113713A-784E-4E73-AC6E-A4FAE187276B}">
      <dgm:prSet/>
      <dgm:spPr/>
      <dgm:t>
        <a:bodyPr/>
        <a:lstStyle/>
        <a:p>
          <a:r>
            <a:rPr lang="ru-RU"/>
            <a:t>Первый вариант проекта Соглашения был подготовлен рабочей группой и рассмотрен в 2006 году.</a:t>
          </a:r>
          <a:endParaRPr lang="en-US"/>
        </a:p>
      </dgm:t>
    </dgm:pt>
    <dgm:pt modelId="{69E8DCCE-368E-418E-B163-E7C6C7B0AE5F}" type="parTrans" cxnId="{79BEAA79-A89B-4FC8-9D1C-510A6432A7D5}">
      <dgm:prSet/>
      <dgm:spPr/>
      <dgm:t>
        <a:bodyPr/>
        <a:lstStyle/>
        <a:p>
          <a:endParaRPr lang="en-US"/>
        </a:p>
      </dgm:t>
    </dgm:pt>
    <dgm:pt modelId="{C952A3E9-A8E1-4298-83CC-F20FD96FB0B8}" type="sibTrans" cxnId="{79BEAA79-A89B-4FC8-9D1C-510A6432A7D5}">
      <dgm:prSet/>
      <dgm:spPr/>
      <dgm:t>
        <a:bodyPr/>
        <a:lstStyle/>
        <a:p>
          <a:endParaRPr lang="en-US"/>
        </a:p>
      </dgm:t>
    </dgm:pt>
    <dgm:pt modelId="{CC35A39E-6EE2-4AF4-A33F-A65601066E1C}">
      <dgm:prSet/>
      <dgm:spPr/>
      <dgm:t>
        <a:bodyPr/>
        <a:lstStyle/>
        <a:p>
          <a:r>
            <a:rPr lang="ru-RU"/>
            <a:t>Ввиду расхождения взглядов по ряду вопросов, в 2011 году работа приостановлена.</a:t>
          </a:r>
          <a:endParaRPr lang="en-US"/>
        </a:p>
      </dgm:t>
    </dgm:pt>
    <dgm:pt modelId="{8C955762-ED3A-401D-B3B9-F693E5D1243A}" type="parTrans" cxnId="{ACA89C9B-487F-4054-90DA-5D816A4E6789}">
      <dgm:prSet/>
      <dgm:spPr/>
      <dgm:t>
        <a:bodyPr/>
        <a:lstStyle/>
        <a:p>
          <a:endParaRPr lang="en-US"/>
        </a:p>
      </dgm:t>
    </dgm:pt>
    <dgm:pt modelId="{2D5CB4FF-FA8D-483C-B930-AECDF77D1D60}" type="sibTrans" cxnId="{ACA89C9B-487F-4054-90DA-5D816A4E6789}">
      <dgm:prSet/>
      <dgm:spPr/>
      <dgm:t>
        <a:bodyPr/>
        <a:lstStyle/>
        <a:p>
          <a:endParaRPr lang="en-US"/>
        </a:p>
      </dgm:t>
    </dgm:pt>
    <dgm:pt modelId="{4A73239A-1569-4566-ADD6-D403BB8A96ED}">
      <dgm:prSet/>
      <dgm:spPr/>
      <dgm:t>
        <a:bodyPr/>
        <a:lstStyle/>
        <a:p>
          <a:r>
            <a:rPr lang="ru-RU"/>
            <a:t>На последнем региональном совещании (Ташкент, май 2019) принято решение о возобновлении работы над Соглашением. Три страны региона подтвердили эту позицию.</a:t>
          </a:r>
          <a:endParaRPr lang="en-US"/>
        </a:p>
      </dgm:t>
    </dgm:pt>
    <dgm:pt modelId="{DCF857D7-B2C2-47BC-9979-A7EF916A1477}" type="parTrans" cxnId="{3DB4F2F2-2C19-4540-9D5B-C1F92E7A320B}">
      <dgm:prSet/>
      <dgm:spPr/>
      <dgm:t>
        <a:bodyPr/>
        <a:lstStyle/>
        <a:p>
          <a:endParaRPr lang="en-US"/>
        </a:p>
      </dgm:t>
    </dgm:pt>
    <dgm:pt modelId="{AC9185B9-3D5C-40A2-A81A-9613614AB77F}" type="sibTrans" cxnId="{3DB4F2F2-2C19-4540-9D5B-C1F92E7A320B}">
      <dgm:prSet/>
      <dgm:spPr/>
      <dgm:t>
        <a:bodyPr/>
        <a:lstStyle/>
        <a:p>
          <a:endParaRPr lang="en-US"/>
        </a:p>
      </dgm:t>
    </dgm:pt>
    <dgm:pt modelId="{8C1254DC-6D2D-4E4E-BF1E-FCE6B849F512}">
      <dgm:prSet/>
      <dgm:spPr/>
      <dgm:t>
        <a:bodyPr/>
        <a:lstStyle/>
        <a:p>
          <a:r>
            <a:rPr lang="ru-RU"/>
            <a:t>В ходе онлайн-совещания (июнь 2020) рекомендовано направить проект соглашения в страны на рассмотрение</a:t>
          </a:r>
          <a:endParaRPr lang="en-US"/>
        </a:p>
      </dgm:t>
    </dgm:pt>
    <dgm:pt modelId="{5FE22AE3-1E80-4EFF-89A8-F92FF7CDB35A}" type="parTrans" cxnId="{926A194B-995C-49C1-944A-414489B9E7C3}">
      <dgm:prSet/>
      <dgm:spPr/>
      <dgm:t>
        <a:bodyPr/>
        <a:lstStyle/>
        <a:p>
          <a:endParaRPr lang="en-US"/>
        </a:p>
      </dgm:t>
    </dgm:pt>
    <dgm:pt modelId="{B12D41C0-7E35-4A97-99BF-BFC4FFE47726}" type="sibTrans" cxnId="{926A194B-995C-49C1-944A-414489B9E7C3}">
      <dgm:prSet/>
      <dgm:spPr/>
      <dgm:t>
        <a:bodyPr/>
        <a:lstStyle/>
        <a:p>
          <a:endParaRPr lang="en-US"/>
        </a:p>
      </dgm:t>
    </dgm:pt>
    <dgm:pt modelId="{93DE1BF0-68F3-4D2B-8B91-971B26A1A820}" type="pres">
      <dgm:prSet presAssocID="{062A7C14-D704-4D00-A062-1EC1181E160F}" presName="Name0" presStyleCnt="0">
        <dgm:presLayoutVars>
          <dgm:dir/>
          <dgm:resizeHandles val="exact"/>
        </dgm:presLayoutVars>
      </dgm:prSet>
      <dgm:spPr/>
    </dgm:pt>
    <dgm:pt modelId="{9D608653-873B-41B4-96F1-2C3C6D8342F6}" type="pres">
      <dgm:prSet presAssocID="{3656D614-C185-4CA0-969F-8B3319425DDA}" presName="composite" presStyleCnt="0"/>
      <dgm:spPr/>
    </dgm:pt>
    <dgm:pt modelId="{249BA005-E08A-4DBC-B822-042E3916214A}" type="pres">
      <dgm:prSet presAssocID="{3656D614-C185-4CA0-969F-8B3319425DDA}" presName="bgChev" presStyleLbl="node1" presStyleIdx="0" presStyleCnt="1"/>
      <dgm:spPr>
        <a:solidFill>
          <a:srgbClr val="92D050"/>
        </a:solidFill>
      </dgm:spPr>
    </dgm:pt>
    <dgm:pt modelId="{D89C3342-8043-46DA-A3B2-D8DDD6183F9E}" type="pres">
      <dgm:prSet presAssocID="{3656D614-C185-4CA0-969F-8B3319425DDA}" presName="txNode" presStyleLbl="fgAcc1" presStyleIdx="0" presStyleCnt="1">
        <dgm:presLayoutVars>
          <dgm:bulletEnabled val="1"/>
        </dgm:presLayoutVars>
      </dgm:prSet>
      <dgm:spPr/>
    </dgm:pt>
  </dgm:ptLst>
  <dgm:cxnLst>
    <dgm:cxn modelId="{8C67BB3F-E610-4F4F-B43A-28B16117F81A}" type="presOf" srcId="{062A7C14-D704-4D00-A062-1EC1181E160F}" destId="{93DE1BF0-68F3-4D2B-8B91-971B26A1A820}" srcOrd="0" destOrd="0" presId="urn:microsoft.com/office/officeart/2005/8/layout/chevronAccent+Icon"/>
    <dgm:cxn modelId="{D368465E-7B91-463B-9941-A7A03A7E1CCF}" type="presOf" srcId="{CC35A39E-6EE2-4AF4-A33F-A65601066E1C}" destId="{D89C3342-8043-46DA-A3B2-D8DDD6183F9E}" srcOrd="0" destOrd="2" presId="urn:microsoft.com/office/officeart/2005/8/layout/chevronAccent+Icon"/>
    <dgm:cxn modelId="{926A194B-995C-49C1-944A-414489B9E7C3}" srcId="{3656D614-C185-4CA0-969F-8B3319425DDA}" destId="{8C1254DC-6D2D-4E4E-BF1E-FCE6B849F512}" srcOrd="3" destOrd="0" parTransId="{5FE22AE3-1E80-4EFF-89A8-F92FF7CDB35A}" sibTransId="{B12D41C0-7E35-4A97-99BF-BFC4FFE47726}"/>
    <dgm:cxn modelId="{79BEAA79-A89B-4FC8-9D1C-510A6432A7D5}" srcId="{3656D614-C185-4CA0-969F-8B3319425DDA}" destId="{F113713A-784E-4E73-AC6E-A4FAE187276B}" srcOrd="0" destOrd="0" parTransId="{69E8DCCE-368E-418E-B163-E7C6C7B0AE5F}" sibTransId="{C952A3E9-A8E1-4298-83CC-F20FD96FB0B8}"/>
    <dgm:cxn modelId="{71DD9391-90B8-4CE3-8E12-4E0FEAB09171}" type="presOf" srcId="{F113713A-784E-4E73-AC6E-A4FAE187276B}" destId="{D89C3342-8043-46DA-A3B2-D8DDD6183F9E}" srcOrd="0" destOrd="1" presId="urn:microsoft.com/office/officeart/2005/8/layout/chevronAccent+Icon"/>
    <dgm:cxn modelId="{ACA89C9B-487F-4054-90DA-5D816A4E6789}" srcId="{3656D614-C185-4CA0-969F-8B3319425DDA}" destId="{CC35A39E-6EE2-4AF4-A33F-A65601066E1C}" srcOrd="1" destOrd="0" parTransId="{8C955762-ED3A-401D-B3B9-F693E5D1243A}" sibTransId="{2D5CB4FF-FA8D-483C-B930-AECDF77D1D60}"/>
    <dgm:cxn modelId="{4AAC3CA3-4847-4598-8F7E-32E65C3EE985}" type="presOf" srcId="{3656D614-C185-4CA0-969F-8B3319425DDA}" destId="{D89C3342-8043-46DA-A3B2-D8DDD6183F9E}" srcOrd="0" destOrd="0" presId="urn:microsoft.com/office/officeart/2005/8/layout/chevronAccent+Icon"/>
    <dgm:cxn modelId="{37862CC4-72B5-4248-9CB4-6CF76363B741}" type="presOf" srcId="{8C1254DC-6D2D-4E4E-BF1E-FCE6B849F512}" destId="{D89C3342-8043-46DA-A3B2-D8DDD6183F9E}" srcOrd="0" destOrd="4" presId="urn:microsoft.com/office/officeart/2005/8/layout/chevronAccent+Icon"/>
    <dgm:cxn modelId="{C37A6CDC-3914-4413-A3FA-347FFA6FC511}" srcId="{062A7C14-D704-4D00-A062-1EC1181E160F}" destId="{3656D614-C185-4CA0-969F-8B3319425DDA}" srcOrd="0" destOrd="0" parTransId="{6BB31AD5-726B-41D7-A375-EE6B93A9CFCA}" sibTransId="{08ACD535-9009-434A-A5AB-236FB49EAE32}"/>
    <dgm:cxn modelId="{46E097DF-ABEB-4499-9C62-91CFDE2DB70C}" type="presOf" srcId="{4A73239A-1569-4566-ADD6-D403BB8A96ED}" destId="{D89C3342-8043-46DA-A3B2-D8DDD6183F9E}" srcOrd="0" destOrd="3" presId="urn:microsoft.com/office/officeart/2005/8/layout/chevronAccent+Icon"/>
    <dgm:cxn modelId="{3DB4F2F2-2C19-4540-9D5B-C1F92E7A320B}" srcId="{3656D614-C185-4CA0-969F-8B3319425DDA}" destId="{4A73239A-1569-4566-ADD6-D403BB8A96ED}" srcOrd="2" destOrd="0" parTransId="{DCF857D7-B2C2-47BC-9979-A7EF916A1477}" sibTransId="{AC9185B9-3D5C-40A2-A81A-9613614AB77F}"/>
    <dgm:cxn modelId="{588D4357-3FB7-4C9E-BBFC-A017C8B1913C}" type="presParOf" srcId="{93DE1BF0-68F3-4D2B-8B91-971B26A1A820}" destId="{9D608653-873B-41B4-96F1-2C3C6D8342F6}" srcOrd="0" destOrd="0" presId="urn:microsoft.com/office/officeart/2005/8/layout/chevronAccent+Icon"/>
    <dgm:cxn modelId="{1097F5B1-C340-4626-BD50-6AE057164869}" type="presParOf" srcId="{9D608653-873B-41B4-96F1-2C3C6D8342F6}" destId="{249BA005-E08A-4DBC-B822-042E3916214A}" srcOrd="0" destOrd="0" presId="urn:microsoft.com/office/officeart/2005/8/layout/chevronAccent+Icon"/>
    <dgm:cxn modelId="{84BCE941-FC78-47EA-805C-138664A1A4C5}" type="presParOf" srcId="{9D608653-873B-41B4-96F1-2C3C6D8342F6}" destId="{D89C3342-8043-46DA-A3B2-D8DDD6183F9E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E4E665-DC8E-4A00-BAC7-7F80A2354DDA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2C3099-A6E2-4DDF-ADD1-C8A899078349}">
      <dgm:prSet custT="1"/>
      <dgm:spPr/>
      <dgm:t>
        <a:bodyPr/>
        <a:lstStyle/>
        <a:p>
          <a:r>
            <a:rPr lang="ru-RU" sz="1400" dirty="0"/>
            <a:t>Поддержка развития двустороннего сотрудничества по безопасности ГТС между Кыргызстаном и Казахстаном в бассейнах рек Чу и Талас</a:t>
          </a:r>
          <a:endParaRPr lang="en-US" sz="1400" dirty="0"/>
        </a:p>
      </dgm:t>
    </dgm:pt>
    <dgm:pt modelId="{A590033F-7CA7-4C61-895C-94354EC857A9}" type="parTrans" cxnId="{CC7173D7-5448-4631-8F9B-4EB1195F5E84}">
      <dgm:prSet/>
      <dgm:spPr/>
      <dgm:t>
        <a:bodyPr/>
        <a:lstStyle/>
        <a:p>
          <a:endParaRPr lang="en-US"/>
        </a:p>
      </dgm:t>
    </dgm:pt>
    <dgm:pt modelId="{CD8FA541-9B90-4728-ABB8-C6DF37BB787B}" type="sibTrans" cxnId="{CC7173D7-5448-4631-8F9B-4EB1195F5E84}">
      <dgm:prSet/>
      <dgm:spPr/>
      <dgm:t>
        <a:bodyPr/>
        <a:lstStyle/>
        <a:p>
          <a:endParaRPr lang="en-US"/>
        </a:p>
      </dgm:t>
    </dgm:pt>
    <dgm:pt modelId="{45C8BCA7-05EA-48F3-B149-38FB523C0AF0}">
      <dgm:prSet custT="1"/>
      <dgm:spPr/>
      <dgm:t>
        <a:bodyPr/>
        <a:lstStyle/>
        <a:p>
          <a:r>
            <a:rPr lang="ru-RU" sz="1400" dirty="0"/>
            <a:t>Поддержка развития двустороннего сотрудничества по безопасности ГТС между Таджикистаном и Узбекистаном</a:t>
          </a:r>
          <a:endParaRPr lang="en-US" sz="1400" dirty="0"/>
        </a:p>
      </dgm:t>
    </dgm:pt>
    <dgm:pt modelId="{6C1DF3A5-7BBC-4D89-986E-A5F78928153B}" type="parTrans" cxnId="{C4792983-85DD-46B4-9517-DC8CBDB1F584}">
      <dgm:prSet/>
      <dgm:spPr/>
      <dgm:t>
        <a:bodyPr/>
        <a:lstStyle/>
        <a:p>
          <a:endParaRPr lang="en-US"/>
        </a:p>
      </dgm:t>
    </dgm:pt>
    <dgm:pt modelId="{344FF08E-5DFC-417A-8137-E31846EE1A54}" type="sibTrans" cxnId="{C4792983-85DD-46B4-9517-DC8CBDB1F584}">
      <dgm:prSet/>
      <dgm:spPr/>
      <dgm:t>
        <a:bodyPr/>
        <a:lstStyle/>
        <a:p>
          <a:endParaRPr lang="en-US"/>
        </a:p>
      </dgm:t>
    </dgm:pt>
    <dgm:pt modelId="{DBC4ACB9-36C6-450E-9344-1608B6E7494A}">
      <dgm:prSet custT="1"/>
      <dgm:spPr/>
      <dgm:t>
        <a:bodyPr/>
        <a:lstStyle/>
        <a:p>
          <a:r>
            <a:rPr lang="ru-RU" sz="1400" dirty="0"/>
            <a:t>Поддержка развития двустороннего сотрудничества по безопасности ГТС между Узбекистаном и Казахстаном </a:t>
          </a:r>
          <a:endParaRPr lang="en-US" sz="1400" dirty="0"/>
        </a:p>
      </dgm:t>
    </dgm:pt>
    <dgm:pt modelId="{0AFCB2FF-218F-44F9-BA5E-581938EC42C1}" type="parTrans" cxnId="{C64CAC4A-A902-433C-8D3E-9900F3FF80DF}">
      <dgm:prSet/>
      <dgm:spPr/>
      <dgm:t>
        <a:bodyPr/>
        <a:lstStyle/>
        <a:p>
          <a:endParaRPr lang="en-US"/>
        </a:p>
      </dgm:t>
    </dgm:pt>
    <dgm:pt modelId="{34E4B35A-BE5D-446B-8603-358D33ED2E76}" type="sibTrans" cxnId="{C64CAC4A-A902-433C-8D3E-9900F3FF80DF}">
      <dgm:prSet/>
      <dgm:spPr/>
      <dgm:t>
        <a:bodyPr/>
        <a:lstStyle/>
        <a:p>
          <a:endParaRPr lang="en-US"/>
        </a:p>
      </dgm:t>
    </dgm:pt>
    <dgm:pt modelId="{3F309295-BACB-4EA8-BEEF-0471638FF09D}">
      <dgm:prSet custT="1"/>
      <dgm:spPr/>
      <dgm:t>
        <a:bodyPr/>
        <a:lstStyle/>
        <a:p>
          <a:r>
            <a:rPr lang="ru-RU" sz="1400" dirty="0"/>
            <a:t>Возможная поддержка</a:t>
          </a:r>
          <a:r>
            <a:rPr lang="en-US" sz="1400" dirty="0"/>
            <a:t> </a:t>
          </a:r>
          <a:r>
            <a:rPr lang="ru-RU" sz="1400" dirty="0"/>
            <a:t>сотрудничества между Кыргызстаном и Узбекистаном по межгосударственному использованию Орто-Токойского (Касансайского) водохранилища.</a:t>
          </a:r>
          <a:endParaRPr lang="en-US" sz="1400" dirty="0"/>
        </a:p>
      </dgm:t>
    </dgm:pt>
    <dgm:pt modelId="{232CF464-2163-4AF6-A6F0-3091F29FC5E7}" type="parTrans" cxnId="{17ECCB7B-016C-4694-951F-EB16A9D3F1D7}">
      <dgm:prSet/>
      <dgm:spPr/>
      <dgm:t>
        <a:bodyPr/>
        <a:lstStyle/>
        <a:p>
          <a:endParaRPr lang="en-US"/>
        </a:p>
      </dgm:t>
    </dgm:pt>
    <dgm:pt modelId="{C258FC6B-BFC0-44F9-84EF-0A4FA27B4577}" type="sibTrans" cxnId="{17ECCB7B-016C-4694-951F-EB16A9D3F1D7}">
      <dgm:prSet/>
      <dgm:spPr/>
      <dgm:t>
        <a:bodyPr/>
        <a:lstStyle/>
        <a:p>
          <a:endParaRPr lang="en-US"/>
        </a:p>
      </dgm:t>
    </dgm:pt>
    <dgm:pt modelId="{6B4841AA-2A45-41C6-84F2-AC32792DF726}">
      <dgm:prSet custT="1"/>
      <dgm:spPr/>
      <dgm:t>
        <a:bodyPr/>
        <a:lstStyle/>
        <a:p>
          <a:r>
            <a:rPr lang="ru-RU" sz="1400" dirty="0"/>
            <a:t>Возможная поддержка сотрудничества между Кыргызстаном и Узбекистаном по межгосдасртвенному использованию Андижанского/Кампарабадского водохранилища </a:t>
          </a:r>
          <a:endParaRPr lang="en-US" sz="1400" dirty="0"/>
        </a:p>
      </dgm:t>
    </dgm:pt>
    <dgm:pt modelId="{DDFCE047-8DDF-45A7-AFCB-E8215D782367}" type="parTrans" cxnId="{CE7DC00A-7C02-4D1E-811E-99FF6157FC8D}">
      <dgm:prSet/>
      <dgm:spPr/>
      <dgm:t>
        <a:bodyPr/>
        <a:lstStyle/>
        <a:p>
          <a:endParaRPr lang="en-US"/>
        </a:p>
      </dgm:t>
    </dgm:pt>
    <dgm:pt modelId="{9C025931-6414-4F40-908B-CBDE58BF50FB}" type="sibTrans" cxnId="{CE7DC00A-7C02-4D1E-811E-99FF6157FC8D}">
      <dgm:prSet/>
      <dgm:spPr/>
      <dgm:t>
        <a:bodyPr/>
        <a:lstStyle/>
        <a:p>
          <a:endParaRPr lang="en-US"/>
        </a:p>
      </dgm:t>
    </dgm:pt>
    <dgm:pt modelId="{EB153D9D-8739-4118-AF7F-741A51F45F32}" type="pres">
      <dgm:prSet presAssocID="{64E4E665-DC8E-4A00-BAC7-7F80A2354DDA}" presName="compositeShape" presStyleCnt="0">
        <dgm:presLayoutVars>
          <dgm:chMax val="7"/>
          <dgm:dir/>
          <dgm:resizeHandles val="exact"/>
        </dgm:presLayoutVars>
      </dgm:prSet>
      <dgm:spPr/>
    </dgm:pt>
    <dgm:pt modelId="{FE34416E-6FFC-415E-9AB8-370EECFFB6B5}" type="pres">
      <dgm:prSet presAssocID="{612C3099-A6E2-4DDF-ADD1-C8A899078349}" presName="circ1" presStyleLbl="vennNode1" presStyleIdx="0" presStyleCnt="5"/>
      <dgm:spPr/>
    </dgm:pt>
    <dgm:pt modelId="{A3AC9E26-6945-4002-B967-C3159FBCEB5E}" type="pres">
      <dgm:prSet presAssocID="{612C3099-A6E2-4DDF-ADD1-C8A899078349}" presName="circ1Tx" presStyleLbl="revTx" presStyleIdx="0" presStyleCnt="0" custScaleX="119967">
        <dgm:presLayoutVars>
          <dgm:chMax val="0"/>
          <dgm:chPref val="0"/>
          <dgm:bulletEnabled val="1"/>
        </dgm:presLayoutVars>
      </dgm:prSet>
      <dgm:spPr/>
    </dgm:pt>
    <dgm:pt modelId="{992BA14B-FBF6-4F83-A020-2C9C87B014BD}" type="pres">
      <dgm:prSet presAssocID="{45C8BCA7-05EA-48F3-B149-38FB523C0AF0}" presName="circ2" presStyleLbl="vennNode1" presStyleIdx="1" presStyleCnt="5"/>
      <dgm:spPr/>
    </dgm:pt>
    <dgm:pt modelId="{85C363F2-5DE6-41A4-B3FA-97B4E38A0A23}" type="pres">
      <dgm:prSet presAssocID="{45C8BCA7-05EA-48F3-B149-38FB523C0AF0}" presName="circ2Tx" presStyleLbl="revTx" presStyleIdx="0" presStyleCnt="0" custScaleX="110723">
        <dgm:presLayoutVars>
          <dgm:chMax val="0"/>
          <dgm:chPref val="0"/>
          <dgm:bulletEnabled val="1"/>
        </dgm:presLayoutVars>
      </dgm:prSet>
      <dgm:spPr/>
    </dgm:pt>
    <dgm:pt modelId="{57D67C5F-0992-4F8B-84B7-F8C16A4BB7A2}" type="pres">
      <dgm:prSet presAssocID="{DBC4ACB9-36C6-450E-9344-1608B6E7494A}" presName="circ3" presStyleLbl="vennNode1" presStyleIdx="2" presStyleCnt="5"/>
      <dgm:spPr/>
    </dgm:pt>
    <dgm:pt modelId="{BEC5D320-FE75-43B1-AA14-CF6ADDDA2B44}" type="pres">
      <dgm:prSet presAssocID="{DBC4ACB9-36C6-450E-9344-1608B6E7494A}" presName="circ3Tx" presStyleLbl="revTx" presStyleIdx="0" presStyleCnt="0" custScaleX="113861">
        <dgm:presLayoutVars>
          <dgm:chMax val="0"/>
          <dgm:chPref val="0"/>
          <dgm:bulletEnabled val="1"/>
        </dgm:presLayoutVars>
      </dgm:prSet>
      <dgm:spPr/>
    </dgm:pt>
    <dgm:pt modelId="{C6AF786E-3499-4129-9BAB-7C7C9A6CCEE2}" type="pres">
      <dgm:prSet presAssocID="{3F309295-BACB-4EA8-BEEF-0471638FF09D}" presName="circ4" presStyleLbl="vennNode1" presStyleIdx="3" presStyleCnt="5"/>
      <dgm:spPr/>
    </dgm:pt>
    <dgm:pt modelId="{ACA37D22-93F6-4788-BE07-67B8AC3038E9}" type="pres">
      <dgm:prSet presAssocID="{3F309295-BACB-4EA8-BEEF-0471638FF09D}" presName="circ4Tx" presStyleLbl="revTx" presStyleIdx="0" presStyleCnt="0" custScaleX="120491">
        <dgm:presLayoutVars>
          <dgm:chMax val="0"/>
          <dgm:chPref val="0"/>
          <dgm:bulletEnabled val="1"/>
        </dgm:presLayoutVars>
      </dgm:prSet>
      <dgm:spPr/>
    </dgm:pt>
    <dgm:pt modelId="{2617FA18-F541-4D21-AB9F-066B14FB2B85}" type="pres">
      <dgm:prSet presAssocID="{6B4841AA-2A45-41C6-84F2-AC32792DF726}" presName="circ5" presStyleLbl="vennNode1" presStyleIdx="4" presStyleCnt="5"/>
      <dgm:spPr/>
    </dgm:pt>
    <dgm:pt modelId="{ED4C5FF1-0C9B-4AE6-A694-70741539F97D}" type="pres">
      <dgm:prSet presAssocID="{6B4841AA-2A45-41C6-84F2-AC32792DF726}" presName="circ5Tx" presStyleLbl="revTx" presStyleIdx="0" presStyleCnt="0" custScaleX="121445">
        <dgm:presLayoutVars>
          <dgm:chMax val="0"/>
          <dgm:chPref val="0"/>
          <dgm:bulletEnabled val="1"/>
        </dgm:presLayoutVars>
      </dgm:prSet>
      <dgm:spPr/>
    </dgm:pt>
  </dgm:ptLst>
  <dgm:cxnLst>
    <dgm:cxn modelId="{CE7DC00A-7C02-4D1E-811E-99FF6157FC8D}" srcId="{64E4E665-DC8E-4A00-BAC7-7F80A2354DDA}" destId="{6B4841AA-2A45-41C6-84F2-AC32792DF726}" srcOrd="4" destOrd="0" parTransId="{DDFCE047-8DDF-45A7-AFCB-E8215D782367}" sibTransId="{9C025931-6414-4F40-908B-CBDE58BF50FB}"/>
    <dgm:cxn modelId="{62D6C33D-5F95-4563-B781-9BAB496537BA}" type="presOf" srcId="{612C3099-A6E2-4DDF-ADD1-C8A899078349}" destId="{A3AC9E26-6945-4002-B967-C3159FBCEB5E}" srcOrd="0" destOrd="0" presId="urn:microsoft.com/office/officeart/2005/8/layout/venn1"/>
    <dgm:cxn modelId="{5E2EB463-AACE-47A8-B178-5B5C6C22B353}" type="presOf" srcId="{6B4841AA-2A45-41C6-84F2-AC32792DF726}" destId="{ED4C5FF1-0C9B-4AE6-A694-70741539F97D}" srcOrd="0" destOrd="0" presId="urn:microsoft.com/office/officeart/2005/8/layout/venn1"/>
    <dgm:cxn modelId="{C64CAC4A-A902-433C-8D3E-9900F3FF80DF}" srcId="{64E4E665-DC8E-4A00-BAC7-7F80A2354DDA}" destId="{DBC4ACB9-36C6-450E-9344-1608B6E7494A}" srcOrd="2" destOrd="0" parTransId="{0AFCB2FF-218F-44F9-BA5E-581938EC42C1}" sibTransId="{34E4B35A-BE5D-446B-8603-358D33ED2E76}"/>
    <dgm:cxn modelId="{D1E8BC50-AC37-4FDD-A717-700CC19E0AEA}" type="presOf" srcId="{64E4E665-DC8E-4A00-BAC7-7F80A2354DDA}" destId="{EB153D9D-8739-4118-AF7F-741A51F45F32}" srcOrd="0" destOrd="0" presId="urn:microsoft.com/office/officeart/2005/8/layout/venn1"/>
    <dgm:cxn modelId="{17ECCB7B-016C-4694-951F-EB16A9D3F1D7}" srcId="{64E4E665-DC8E-4A00-BAC7-7F80A2354DDA}" destId="{3F309295-BACB-4EA8-BEEF-0471638FF09D}" srcOrd="3" destOrd="0" parTransId="{232CF464-2163-4AF6-A6F0-3091F29FC5E7}" sibTransId="{C258FC6B-BFC0-44F9-84EF-0A4FA27B4577}"/>
    <dgm:cxn modelId="{A1D4DF81-115B-4C33-9084-87D2402B5731}" type="presOf" srcId="{3F309295-BACB-4EA8-BEEF-0471638FF09D}" destId="{ACA37D22-93F6-4788-BE07-67B8AC3038E9}" srcOrd="0" destOrd="0" presId="urn:microsoft.com/office/officeart/2005/8/layout/venn1"/>
    <dgm:cxn modelId="{C4792983-85DD-46B4-9517-DC8CBDB1F584}" srcId="{64E4E665-DC8E-4A00-BAC7-7F80A2354DDA}" destId="{45C8BCA7-05EA-48F3-B149-38FB523C0AF0}" srcOrd="1" destOrd="0" parTransId="{6C1DF3A5-7BBC-4D89-986E-A5F78928153B}" sibTransId="{344FF08E-5DFC-417A-8137-E31846EE1A54}"/>
    <dgm:cxn modelId="{B098DD97-C8C3-4BB4-A535-CDCD4345C88E}" type="presOf" srcId="{DBC4ACB9-36C6-450E-9344-1608B6E7494A}" destId="{BEC5D320-FE75-43B1-AA14-CF6ADDDA2B44}" srcOrd="0" destOrd="0" presId="urn:microsoft.com/office/officeart/2005/8/layout/venn1"/>
    <dgm:cxn modelId="{B11281BD-B21B-42DC-BA72-90BD7BB1871C}" type="presOf" srcId="{45C8BCA7-05EA-48F3-B149-38FB523C0AF0}" destId="{85C363F2-5DE6-41A4-B3FA-97B4E38A0A23}" srcOrd="0" destOrd="0" presId="urn:microsoft.com/office/officeart/2005/8/layout/venn1"/>
    <dgm:cxn modelId="{CC7173D7-5448-4631-8F9B-4EB1195F5E84}" srcId="{64E4E665-DC8E-4A00-BAC7-7F80A2354DDA}" destId="{612C3099-A6E2-4DDF-ADD1-C8A899078349}" srcOrd="0" destOrd="0" parTransId="{A590033F-7CA7-4C61-895C-94354EC857A9}" sibTransId="{CD8FA541-9B90-4728-ABB8-C6DF37BB787B}"/>
    <dgm:cxn modelId="{37BFD496-B766-4128-85B6-209DD2386E6C}" type="presParOf" srcId="{EB153D9D-8739-4118-AF7F-741A51F45F32}" destId="{FE34416E-6FFC-415E-9AB8-370EECFFB6B5}" srcOrd="0" destOrd="0" presId="urn:microsoft.com/office/officeart/2005/8/layout/venn1"/>
    <dgm:cxn modelId="{066B5E74-383A-43C1-9B6B-A34CED3DA683}" type="presParOf" srcId="{EB153D9D-8739-4118-AF7F-741A51F45F32}" destId="{A3AC9E26-6945-4002-B967-C3159FBCEB5E}" srcOrd="1" destOrd="0" presId="urn:microsoft.com/office/officeart/2005/8/layout/venn1"/>
    <dgm:cxn modelId="{6220B01E-1787-4208-A935-E2FC5539355B}" type="presParOf" srcId="{EB153D9D-8739-4118-AF7F-741A51F45F32}" destId="{992BA14B-FBF6-4F83-A020-2C9C87B014BD}" srcOrd="2" destOrd="0" presId="urn:microsoft.com/office/officeart/2005/8/layout/venn1"/>
    <dgm:cxn modelId="{1CF0CF90-DA4A-42B9-B14C-D3F3B82FADB6}" type="presParOf" srcId="{EB153D9D-8739-4118-AF7F-741A51F45F32}" destId="{85C363F2-5DE6-41A4-B3FA-97B4E38A0A23}" srcOrd="3" destOrd="0" presId="urn:microsoft.com/office/officeart/2005/8/layout/venn1"/>
    <dgm:cxn modelId="{B323B611-CF24-4FE6-9F94-8D1DC881B70B}" type="presParOf" srcId="{EB153D9D-8739-4118-AF7F-741A51F45F32}" destId="{57D67C5F-0992-4F8B-84B7-F8C16A4BB7A2}" srcOrd="4" destOrd="0" presId="urn:microsoft.com/office/officeart/2005/8/layout/venn1"/>
    <dgm:cxn modelId="{02655ED9-2E71-468B-A144-2A23BC69B7DC}" type="presParOf" srcId="{EB153D9D-8739-4118-AF7F-741A51F45F32}" destId="{BEC5D320-FE75-43B1-AA14-CF6ADDDA2B44}" srcOrd="5" destOrd="0" presId="urn:microsoft.com/office/officeart/2005/8/layout/venn1"/>
    <dgm:cxn modelId="{DFDF79F7-87B5-4260-8C01-C8608334E745}" type="presParOf" srcId="{EB153D9D-8739-4118-AF7F-741A51F45F32}" destId="{C6AF786E-3499-4129-9BAB-7C7C9A6CCEE2}" srcOrd="6" destOrd="0" presId="urn:microsoft.com/office/officeart/2005/8/layout/venn1"/>
    <dgm:cxn modelId="{74758620-BDF9-4EA7-BEB7-D32D61059111}" type="presParOf" srcId="{EB153D9D-8739-4118-AF7F-741A51F45F32}" destId="{ACA37D22-93F6-4788-BE07-67B8AC3038E9}" srcOrd="7" destOrd="0" presId="urn:microsoft.com/office/officeart/2005/8/layout/venn1"/>
    <dgm:cxn modelId="{AEB446A3-695A-4305-8F55-A117E9E85196}" type="presParOf" srcId="{EB153D9D-8739-4118-AF7F-741A51F45F32}" destId="{2617FA18-F541-4D21-AB9F-066B14FB2B85}" srcOrd="8" destOrd="0" presId="urn:microsoft.com/office/officeart/2005/8/layout/venn1"/>
    <dgm:cxn modelId="{5FF315DA-17EC-49DE-8FB3-32C5C27981B1}" type="presParOf" srcId="{EB153D9D-8739-4118-AF7F-741A51F45F32}" destId="{ED4C5FF1-0C9B-4AE6-A694-70741539F97D}" srcOrd="9" destOrd="0" presId="urn:microsoft.com/office/officeart/2005/8/layout/venn1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CEF460-A200-427E-94CF-2C518FF8EA5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1A4D2E-2D4B-4FC2-BA81-BADCE2BA70AA}">
      <dgm:prSet/>
      <dgm:spPr>
        <a:solidFill>
          <a:srgbClr val="00B0F0"/>
        </a:solidFill>
      </dgm:spPr>
      <dgm:t>
        <a:bodyPr/>
        <a:lstStyle/>
        <a:p>
          <a:r>
            <a:rPr lang="ru-RU"/>
            <a:t>Решения и рекомендации национальных диалогов по водной политике и целевые запросы об оказании содействия в:</a:t>
          </a:r>
          <a:endParaRPr lang="en-US"/>
        </a:p>
      </dgm:t>
    </dgm:pt>
    <dgm:pt modelId="{495CAD2A-2547-40E1-8C13-B06EB1FDFDBB}" type="parTrans" cxnId="{6DBD465C-697B-4DD0-9F99-10E8E121DDD4}">
      <dgm:prSet/>
      <dgm:spPr/>
      <dgm:t>
        <a:bodyPr/>
        <a:lstStyle/>
        <a:p>
          <a:endParaRPr lang="en-US"/>
        </a:p>
      </dgm:t>
    </dgm:pt>
    <dgm:pt modelId="{40FDCB16-07A2-4E1B-853B-C8F5CF81FBED}" type="sibTrans" cxnId="{6DBD465C-697B-4DD0-9F99-10E8E121DDD4}">
      <dgm:prSet/>
      <dgm:spPr/>
      <dgm:t>
        <a:bodyPr/>
        <a:lstStyle/>
        <a:p>
          <a:endParaRPr lang="en-US"/>
        </a:p>
      </dgm:t>
    </dgm:pt>
    <dgm:pt modelId="{1AA82178-87A6-42BB-9436-FDD4DC525334}">
      <dgm:prSet/>
      <dgm:spPr/>
      <dgm:t>
        <a:bodyPr/>
        <a:lstStyle/>
        <a:p>
          <a:r>
            <a:rPr lang="ru-RU"/>
            <a:t>Выработке политик и интеграции возможностей усиления безопасности ГТС в действующие и предстоящие национальные,  межотраслевые и отраслевые  программы развития, включая бассейновые планы управления  </a:t>
          </a:r>
          <a:endParaRPr lang="en-US"/>
        </a:p>
      </dgm:t>
    </dgm:pt>
    <dgm:pt modelId="{C474E48D-E561-4B36-B59E-24FF55142EF4}" type="parTrans" cxnId="{F7C8F50E-3431-4DC4-8842-90D1564DB686}">
      <dgm:prSet/>
      <dgm:spPr/>
      <dgm:t>
        <a:bodyPr/>
        <a:lstStyle/>
        <a:p>
          <a:endParaRPr lang="en-US"/>
        </a:p>
      </dgm:t>
    </dgm:pt>
    <dgm:pt modelId="{7A2D593F-5BEB-4A21-ACAF-71C327743630}" type="sibTrans" cxnId="{F7C8F50E-3431-4DC4-8842-90D1564DB686}">
      <dgm:prSet/>
      <dgm:spPr/>
      <dgm:t>
        <a:bodyPr/>
        <a:lstStyle/>
        <a:p>
          <a:endParaRPr lang="en-US"/>
        </a:p>
      </dgm:t>
    </dgm:pt>
    <dgm:pt modelId="{AF5D3E9C-7D0E-4179-B078-14C55E2444FC}">
      <dgm:prSet/>
      <dgm:spPr/>
      <dgm:t>
        <a:bodyPr/>
        <a:lstStyle/>
        <a:p>
          <a:r>
            <a:rPr lang="ru-RU" dirty="0"/>
            <a:t>Привлечении лучших практик для рекомендованных объектов ГТС </a:t>
          </a:r>
          <a:endParaRPr lang="en-US" dirty="0"/>
        </a:p>
      </dgm:t>
    </dgm:pt>
    <dgm:pt modelId="{43B77EFE-F892-4DF1-94C8-43E4D08C7368}" type="parTrans" cxnId="{EB5D4BCA-B95B-423E-9A8B-A55BCB1F3C8A}">
      <dgm:prSet/>
      <dgm:spPr/>
      <dgm:t>
        <a:bodyPr/>
        <a:lstStyle/>
        <a:p>
          <a:endParaRPr lang="en-US"/>
        </a:p>
      </dgm:t>
    </dgm:pt>
    <dgm:pt modelId="{156EE474-F93C-4842-B978-E13106869376}" type="sibTrans" cxnId="{EB5D4BCA-B95B-423E-9A8B-A55BCB1F3C8A}">
      <dgm:prSet/>
      <dgm:spPr/>
      <dgm:t>
        <a:bodyPr/>
        <a:lstStyle/>
        <a:p>
          <a:endParaRPr lang="en-US"/>
        </a:p>
      </dgm:t>
    </dgm:pt>
    <dgm:pt modelId="{188A5B64-30F4-4FD3-94CE-726F8D67A7C7}">
      <dgm:prSet/>
      <dgm:spPr/>
      <dgm:t>
        <a:bodyPr/>
        <a:lstStyle/>
        <a:p>
          <a:r>
            <a:rPr lang="ru-RU" dirty="0"/>
            <a:t>Повышении потенциала национальных институтов и служб </a:t>
          </a:r>
          <a:endParaRPr lang="en-US" dirty="0"/>
        </a:p>
      </dgm:t>
    </dgm:pt>
    <dgm:pt modelId="{849644BD-53E7-4AB0-8416-AE0E44CCEEC1}" type="parTrans" cxnId="{950FCB8C-8D5C-45CA-B6D9-6516D18980F7}">
      <dgm:prSet/>
      <dgm:spPr/>
      <dgm:t>
        <a:bodyPr/>
        <a:lstStyle/>
        <a:p>
          <a:endParaRPr lang="en-US"/>
        </a:p>
      </dgm:t>
    </dgm:pt>
    <dgm:pt modelId="{52FB1D97-D1BA-465A-86B2-3330A94F2B01}" type="sibTrans" cxnId="{950FCB8C-8D5C-45CA-B6D9-6516D18980F7}">
      <dgm:prSet/>
      <dgm:spPr/>
      <dgm:t>
        <a:bodyPr/>
        <a:lstStyle/>
        <a:p>
          <a:endParaRPr lang="en-US"/>
        </a:p>
      </dgm:t>
    </dgm:pt>
    <dgm:pt modelId="{EDAB6049-8ECD-41D5-BAF2-BE6A6173C454}" type="pres">
      <dgm:prSet presAssocID="{FBCEF460-A200-427E-94CF-2C518FF8EA55}" presName="linearFlow" presStyleCnt="0">
        <dgm:presLayoutVars>
          <dgm:dir/>
          <dgm:animLvl val="lvl"/>
          <dgm:resizeHandles val="exact"/>
        </dgm:presLayoutVars>
      </dgm:prSet>
      <dgm:spPr/>
    </dgm:pt>
    <dgm:pt modelId="{223FF36A-90C5-4C8E-8AD8-B76C5B1C9CE2}" type="pres">
      <dgm:prSet presAssocID="{AC1A4D2E-2D4B-4FC2-BA81-BADCE2BA70AA}" presName="composite" presStyleCnt="0"/>
      <dgm:spPr/>
    </dgm:pt>
    <dgm:pt modelId="{5A53079B-2A7D-48E8-A5A1-CF04D59F6977}" type="pres">
      <dgm:prSet presAssocID="{AC1A4D2E-2D4B-4FC2-BA81-BADCE2BA70AA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ACA6C6CF-C480-4F27-BF99-9F5A8D89184F}" type="pres">
      <dgm:prSet presAssocID="{AC1A4D2E-2D4B-4FC2-BA81-BADCE2BA70AA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F7C8F50E-3431-4DC4-8842-90D1564DB686}" srcId="{AC1A4D2E-2D4B-4FC2-BA81-BADCE2BA70AA}" destId="{1AA82178-87A6-42BB-9436-FDD4DC525334}" srcOrd="0" destOrd="0" parTransId="{C474E48D-E561-4B36-B59E-24FF55142EF4}" sibTransId="{7A2D593F-5BEB-4A21-ACAF-71C327743630}"/>
    <dgm:cxn modelId="{CBB5C238-9502-47A2-ADC4-77A0F75236F7}" type="presOf" srcId="{AC1A4D2E-2D4B-4FC2-BA81-BADCE2BA70AA}" destId="{5A53079B-2A7D-48E8-A5A1-CF04D59F6977}" srcOrd="0" destOrd="0" presId="urn:microsoft.com/office/officeart/2005/8/layout/chevron2"/>
    <dgm:cxn modelId="{6DBD465C-697B-4DD0-9F99-10E8E121DDD4}" srcId="{FBCEF460-A200-427E-94CF-2C518FF8EA55}" destId="{AC1A4D2E-2D4B-4FC2-BA81-BADCE2BA70AA}" srcOrd="0" destOrd="0" parTransId="{495CAD2A-2547-40E1-8C13-B06EB1FDFDBB}" sibTransId="{40FDCB16-07A2-4E1B-853B-C8F5CF81FBED}"/>
    <dgm:cxn modelId="{6DC90778-55DF-4719-A7B8-7A04D0A579A5}" type="presOf" srcId="{AF5D3E9C-7D0E-4179-B078-14C55E2444FC}" destId="{ACA6C6CF-C480-4F27-BF99-9F5A8D89184F}" srcOrd="0" destOrd="1" presId="urn:microsoft.com/office/officeart/2005/8/layout/chevron2"/>
    <dgm:cxn modelId="{D380EC7B-DDD4-4B77-B578-7BDF6930457C}" type="presOf" srcId="{188A5B64-30F4-4FD3-94CE-726F8D67A7C7}" destId="{ACA6C6CF-C480-4F27-BF99-9F5A8D89184F}" srcOrd="0" destOrd="2" presId="urn:microsoft.com/office/officeart/2005/8/layout/chevron2"/>
    <dgm:cxn modelId="{950FCB8C-8D5C-45CA-B6D9-6516D18980F7}" srcId="{AC1A4D2E-2D4B-4FC2-BA81-BADCE2BA70AA}" destId="{188A5B64-30F4-4FD3-94CE-726F8D67A7C7}" srcOrd="2" destOrd="0" parTransId="{849644BD-53E7-4AB0-8416-AE0E44CCEEC1}" sibTransId="{52FB1D97-D1BA-465A-86B2-3330A94F2B01}"/>
    <dgm:cxn modelId="{F20EF0A6-DF0B-4BE6-8016-01BFACD34902}" type="presOf" srcId="{1AA82178-87A6-42BB-9436-FDD4DC525334}" destId="{ACA6C6CF-C480-4F27-BF99-9F5A8D89184F}" srcOrd="0" destOrd="0" presId="urn:microsoft.com/office/officeart/2005/8/layout/chevron2"/>
    <dgm:cxn modelId="{EB5D4BCA-B95B-423E-9A8B-A55BCB1F3C8A}" srcId="{AC1A4D2E-2D4B-4FC2-BA81-BADCE2BA70AA}" destId="{AF5D3E9C-7D0E-4179-B078-14C55E2444FC}" srcOrd="1" destOrd="0" parTransId="{43B77EFE-F892-4DF1-94C8-43E4D08C7368}" sibTransId="{156EE474-F93C-4842-B978-E13106869376}"/>
    <dgm:cxn modelId="{B3E8B8CC-8607-48FC-9D66-57396D8559B1}" type="presOf" srcId="{FBCEF460-A200-427E-94CF-2C518FF8EA55}" destId="{EDAB6049-8ECD-41D5-BAF2-BE6A6173C454}" srcOrd="0" destOrd="0" presId="urn:microsoft.com/office/officeart/2005/8/layout/chevron2"/>
    <dgm:cxn modelId="{7CEF1E2A-20E6-4FE4-8955-9C235EDA9ACA}" type="presParOf" srcId="{EDAB6049-8ECD-41D5-BAF2-BE6A6173C454}" destId="{223FF36A-90C5-4C8E-8AD8-B76C5B1C9CE2}" srcOrd="0" destOrd="0" presId="urn:microsoft.com/office/officeart/2005/8/layout/chevron2"/>
    <dgm:cxn modelId="{2173A32E-A162-47B3-B847-92EA6F64CDDC}" type="presParOf" srcId="{223FF36A-90C5-4C8E-8AD8-B76C5B1C9CE2}" destId="{5A53079B-2A7D-48E8-A5A1-CF04D59F6977}" srcOrd="0" destOrd="0" presId="urn:microsoft.com/office/officeart/2005/8/layout/chevron2"/>
    <dgm:cxn modelId="{7B027E08-9E90-4A1D-A0F2-ACEE1D543FA9}" type="presParOf" srcId="{223FF36A-90C5-4C8E-8AD8-B76C5B1C9CE2}" destId="{ACA6C6CF-C480-4F27-BF99-9F5A8D8918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5FB25-5D5E-4338-B0F6-F877BC8F375C}">
      <dsp:nvSpPr>
        <dsp:cNvPr id="0" name=""/>
        <dsp:cNvSpPr/>
      </dsp:nvSpPr>
      <dsp:spPr>
        <a:xfrm rot="5400000">
          <a:off x="-1252061" y="1252061"/>
          <a:ext cx="4576763" cy="2072640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Увеличение числа чрезвычайных </a:t>
          </a:r>
          <a:r>
            <a:rPr lang="ru-RU" sz="2000" b="1" kern="1200" dirty="0" err="1"/>
            <a:t>ситуаци</a:t>
          </a:r>
          <a:r>
            <a:rPr lang="ky-KG" sz="2000" b="1" kern="1200" dirty="0"/>
            <a:t>й</a:t>
          </a:r>
          <a:r>
            <a:rPr lang="ru-RU" sz="2000" b="1" kern="1200" dirty="0"/>
            <a:t>,  связанных с водой и ГТС:</a:t>
          </a:r>
          <a:endParaRPr lang="en-US" sz="2000" kern="1200" dirty="0"/>
        </a:p>
      </dsp:txBody>
      <dsp:txXfrm rot="-5400000">
        <a:off x="0" y="1036320"/>
        <a:ext cx="2072640" cy="2504123"/>
      </dsp:txXfrm>
    </dsp:sp>
    <dsp:sp modelId="{462CBC7D-0ED9-4110-B6E3-0CAF3219B7B9}">
      <dsp:nvSpPr>
        <dsp:cNvPr id="0" name=""/>
        <dsp:cNvSpPr/>
      </dsp:nvSpPr>
      <dsp:spPr>
        <a:xfrm rot="5400000">
          <a:off x="1856898" y="215741"/>
          <a:ext cx="3540443" cy="3108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Заиление и наносы  из-за паводоков, вызванных интенсивными снеготаянием и осадками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Размывы/прорывы дамб и другой инфраструктуры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Отселение и эвакуация населения из-за  подтоплений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/>
            <a:t>Засухи и падение воды в ГТС ниже критических уровней</a:t>
          </a:r>
          <a:endParaRPr lang="en-US" sz="1800" kern="1200"/>
        </a:p>
      </dsp:txBody>
      <dsp:txXfrm rot="-5400000">
        <a:off x="2072640" y="151767"/>
        <a:ext cx="2957193" cy="3236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BC2AD-AE32-4610-97F3-4D452654749F}">
      <dsp:nvSpPr>
        <dsp:cNvPr id="0" name=""/>
        <dsp:cNvSpPr/>
      </dsp:nvSpPr>
      <dsp:spPr>
        <a:xfrm rot="5400000">
          <a:off x="-1148641" y="1165320"/>
          <a:ext cx="4410562" cy="2113280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Потребности совершенствования национальных законодательств и</a:t>
          </a:r>
          <a:r>
            <a:rPr lang="en-US" sz="2000" b="1" kern="1200" dirty="0">
              <a:solidFill>
                <a:schemeClr val="tx1"/>
              </a:solidFill>
            </a:rPr>
            <a:t> </a:t>
          </a:r>
          <a:r>
            <a:rPr lang="ru-RU" sz="2000" b="1" kern="1200" dirty="0">
              <a:solidFill>
                <a:schemeClr val="tx1"/>
              </a:solidFill>
            </a:rPr>
            <a:t>практик:</a:t>
          </a:r>
          <a:endParaRPr lang="en-US" sz="2000" kern="1200" dirty="0">
            <a:solidFill>
              <a:schemeClr val="tx1"/>
            </a:solidFill>
          </a:endParaRPr>
        </a:p>
      </dsp:txBody>
      <dsp:txXfrm rot="-5400000">
        <a:off x="0" y="1073319"/>
        <a:ext cx="2113280" cy="2297282"/>
      </dsp:txXfrm>
    </dsp:sp>
    <dsp:sp modelId="{17BE15E7-FC76-460A-9505-3B8EE695E19F}">
      <dsp:nvSpPr>
        <dsp:cNvPr id="0" name=""/>
        <dsp:cNvSpPr/>
      </dsp:nvSpPr>
      <dsp:spPr>
        <a:xfrm rot="5400000">
          <a:off x="1508803" y="600767"/>
          <a:ext cx="4273567" cy="30720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Наличие законов по безопасности ГТС в одних и их отсутстве в других странах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Несовершенство регуляторных норм и регламентов безопасной эксплуатации ГТС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Потребность внесения предупреждения и смягчения ЧС на ГТС в Планы Действий по Сендайской Рамочной Программе СРСБ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Недостаточное внимание безопасности ГТС в национальных программах и планах, недостаток целевого финансирования </a:t>
          </a:r>
          <a:endParaRPr lang="en-US" sz="1600" kern="1200" dirty="0"/>
        </a:p>
      </dsp:txBody>
      <dsp:txXfrm rot="-5400000">
        <a:off x="2109570" y="149964"/>
        <a:ext cx="2922068" cy="3973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A02D9-DAFF-46DC-BFA3-9CF853192F87}">
      <dsp:nvSpPr>
        <dsp:cNvPr id="0" name=""/>
        <dsp:cNvSpPr/>
      </dsp:nvSpPr>
      <dsp:spPr>
        <a:xfrm rot="5400000">
          <a:off x="390875" y="2455253"/>
          <a:ext cx="1164403" cy="19375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FA7FF-C253-4E6C-8190-1727DA5C8077}">
      <dsp:nvSpPr>
        <dsp:cNvPr id="0" name=""/>
        <dsp:cNvSpPr/>
      </dsp:nvSpPr>
      <dsp:spPr>
        <a:xfrm>
          <a:off x="196507" y="3034160"/>
          <a:ext cx="1749222" cy="153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Российская Федерация (финансирование проектов, организация учебных курсов</a:t>
          </a:r>
          <a:r>
            <a:rPr lang="en-US" sz="1600" kern="1200" dirty="0"/>
            <a:t>, </a:t>
          </a:r>
          <a:r>
            <a:rPr lang="ru-RU" sz="1600" kern="1200" dirty="0"/>
            <a:t>экспертная поддержка</a:t>
          </a:r>
          <a:r>
            <a:rPr lang="ru-RU" sz="1400" kern="1200" dirty="0"/>
            <a:t>)</a:t>
          </a:r>
          <a:endParaRPr lang="en-GB" sz="1400" kern="1200" dirty="0"/>
        </a:p>
      </dsp:txBody>
      <dsp:txXfrm>
        <a:off x="196507" y="3034160"/>
        <a:ext cx="1749222" cy="1533296"/>
      </dsp:txXfrm>
    </dsp:sp>
    <dsp:sp modelId="{1A3F8856-8AAA-4482-807C-0DAA79EDDAA4}">
      <dsp:nvSpPr>
        <dsp:cNvPr id="0" name=""/>
        <dsp:cNvSpPr/>
      </dsp:nvSpPr>
      <dsp:spPr>
        <a:xfrm>
          <a:off x="1615688" y="2312609"/>
          <a:ext cx="330042" cy="330042"/>
        </a:xfrm>
        <a:prstGeom prst="triangle">
          <a:avLst>
            <a:gd name="adj" fmla="val 100000"/>
          </a:avLst>
        </a:prstGeom>
        <a:solidFill>
          <a:schemeClr val="accent4">
            <a:hueOff val="1225111"/>
            <a:satOff val="-5097"/>
            <a:lumOff val="1201"/>
            <a:alphaOff val="0"/>
          </a:schemeClr>
        </a:solidFill>
        <a:ln w="12700" cap="flat" cmpd="sng" algn="ctr">
          <a:solidFill>
            <a:schemeClr val="accent4">
              <a:hueOff val="1225111"/>
              <a:satOff val="-5097"/>
              <a:lumOff val="12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BE601-9318-4F90-886F-ABF3A4F448A4}">
      <dsp:nvSpPr>
        <dsp:cNvPr id="0" name=""/>
        <dsp:cNvSpPr/>
      </dsp:nvSpPr>
      <dsp:spPr>
        <a:xfrm rot="5400000">
          <a:off x="2532266" y="1925364"/>
          <a:ext cx="1164403" cy="19375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CDE90-2641-46FF-8717-09CCD994BB5D}">
      <dsp:nvSpPr>
        <dsp:cNvPr id="0" name=""/>
        <dsp:cNvSpPr/>
      </dsp:nvSpPr>
      <dsp:spPr>
        <a:xfrm>
          <a:off x="2337898" y="2504271"/>
          <a:ext cx="1749222" cy="153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ОБСЕ</a:t>
          </a:r>
          <a:r>
            <a:rPr lang="en-US" sz="1600" kern="1200" dirty="0"/>
            <a:t>,</a:t>
          </a:r>
          <a:r>
            <a:rPr lang="ru-RU" sz="1600" kern="1200" dirty="0"/>
            <a:t> </a:t>
          </a:r>
          <a:r>
            <a:rPr lang="en-US" sz="1600" kern="1200" dirty="0"/>
            <a:t>GIZ</a:t>
          </a:r>
          <a:r>
            <a:rPr lang="ru-RU" sz="1600" kern="1200" dirty="0"/>
            <a:t> – на регулярной основе, поддерживают отдельные направления деятельности, включая отдельные объекты </a:t>
          </a:r>
          <a:endParaRPr lang="en-GB" sz="1600" kern="1200" dirty="0"/>
        </a:p>
      </dsp:txBody>
      <dsp:txXfrm>
        <a:off x="2337898" y="2504271"/>
        <a:ext cx="1749222" cy="1533296"/>
      </dsp:txXfrm>
    </dsp:sp>
    <dsp:sp modelId="{CBBE867C-D110-4D35-B0CD-F21F3FCF47FC}">
      <dsp:nvSpPr>
        <dsp:cNvPr id="0" name=""/>
        <dsp:cNvSpPr/>
      </dsp:nvSpPr>
      <dsp:spPr>
        <a:xfrm>
          <a:off x="3757079" y="1782720"/>
          <a:ext cx="330042" cy="330042"/>
        </a:xfrm>
        <a:prstGeom prst="triangle">
          <a:avLst>
            <a:gd name="adj" fmla="val 100000"/>
          </a:avLst>
        </a:prstGeom>
        <a:solidFill>
          <a:schemeClr val="accent4">
            <a:hueOff val="3675334"/>
            <a:satOff val="-15291"/>
            <a:lumOff val="3603"/>
            <a:alphaOff val="0"/>
          </a:schemeClr>
        </a:solidFill>
        <a:ln w="12700" cap="flat" cmpd="sng" algn="ctr">
          <a:solidFill>
            <a:schemeClr val="accent4">
              <a:hueOff val="3675334"/>
              <a:satOff val="-15291"/>
              <a:lumOff val="36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7018D-83C6-4149-89A4-D0E2A920756B}">
      <dsp:nvSpPr>
        <dsp:cNvPr id="0" name=""/>
        <dsp:cNvSpPr/>
      </dsp:nvSpPr>
      <dsp:spPr>
        <a:xfrm rot="5400000">
          <a:off x="4673656" y="1395475"/>
          <a:ext cx="1164403" cy="19375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6D73-A887-47ED-AB3A-2DA1FA83310A}">
      <dsp:nvSpPr>
        <dsp:cNvPr id="0" name=""/>
        <dsp:cNvSpPr/>
      </dsp:nvSpPr>
      <dsp:spPr>
        <a:xfrm>
          <a:off x="4479289" y="1974382"/>
          <a:ext cx="1749222" cy="153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2060"/>
            </a:buClr>
            <a:buSzPct val="150000"/>
            <a:buFont typeface="Arial"/>
            <a:buNone/>
          </a:pPr>
          <a:r>
            <a:rPr lang="ru-RU" sz="1400" kern="1200" dirty="0">
              <a:latin typeface="Cambria" panose="02040503050406030204" pitchFamily="18" charset="0"/>
              <a:ea typeface="Cambria" panose="02040503050406030204" pitchFamily="18" charset="0"/>
              <a:cs typeface="Century Gothic"/>
              <a:sym typeface="Century Gothic"/>
            </a:rPr>
            <a:t>Международный центр оценки вод (МЦОВ) в качестве вспомогательного центра сотрудничества Конвенции по трансграничным водам оказывает содействие в выполнении мероприятий по обеспечению безопасности водных сооружений в странах Центральной Азии. </a:t>
          </a:r>
          <a:endParaRPr lang="en-GB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79289" y="1974382"/>
        <a:ext cx="1749222" cy="1533296"/>
      </dsp:txXfrm>
    </dsp:sp>
    <dsp:sp modelId="{8EDF47D8-3EF2-4B2F-94C6-292E9C981ED4}">
      <dsp:nvSpPr>
        <dsp:cNvPr id="0" name=""/>
        <dsp:cNvSpPr/>
      </dsp:nvSpPr>
      <dsp:spPr>
        <a:xfrm>
          <a:off x="5898469" y="1252831"/>
          <a:ext cx="330042" cy="330042"/>
        </a:xfrm>
        <a:prstGeom prst="triangle">
          <a:avLst>
            <a:gd name="adj" fmla="val 100000"/>
          </a:avLst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accent4">
              <a:hueOff val="6125556"/>
              <a:satOff val="-25486"/>
              <a:lumOff val="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F8BCD-1C51-4547-93A6-B7DA1A542AFD}">
      <dsp:nvSpPr>
        <dsp:cNvPr id="0" name=""/>
        <dsp:cNvSpPr/>
      </dsp:nvSpPr>
      <dsp:spPr>
        <a:xfrm rot="5400000">
          <a:off x="6815047" y="865585"/>
          <a:ext cx="1164403" cy="19375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948AA-FB9D-487F-823F-6C8004C7D492}">
      <dsp:nvSpPr>
        <dsp:cNvPr id="0" name=""/>
        <dsp:cNvSpPr/>
      </dsp:nvSpPr>
      <dsp:spPr>
        <a:xfrm>
          <a:off x="6620679" y="1444493"/>
          <a:ext cx="1749222" cy="153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Словакия является партнером МЦОВ в выполнении мероприятий в области безопасности ГТС. Сотрудничество МЦОВ и Словакии позволило сформировать определенную платформу для обмена опытом и развития регионального сотрудничества в странах Центральной Азии</a:t>
          </a:r>
          <a:endParaRPr lang="en-GB" sz="1600" kern="1200" dirty="0"/>
        </a:p>
      </dsp:txBody>
      <dsp:txXfrm>
        <a:off x="6620679" y="1444493"/>
        <a:ext cx="1749222" cy="1533296"/>
      </dsp:txXfrm>
    </dsp:sp>
    <dsp:sp modelId="{EACEB81E-4AC6-44C7-AACC-69AFFCB84619}">
      <dsp:nvSpPr>
        <dsp:cNvPr id="0" name=""/>
        <dsp:cNvSpPr/>
      </dsp:nvSpPr>
      <dsp:spPr>
        <a:xfrm>
          <a:off x="8039860" y="722942"/>
          <a:ext cx="330042" cy="330042"/>
        </a:xfrm>
        <a:prstGeom prst="triangle">
          <a:avLst>
            <a:gd name="adj" fmla="val 100000"/>
          </a:avLst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accent4">
              <a:hueOff val="8575779"/>
              <a:satOff val="-35680"/>
              <a:lumOff val="84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D26A9-5E37-467D-81C9-26E08317E8BD}">
      <dsp:nvSpPr>
        <dsp:cNvPr id="0" name=""/>
        <dsp:cNvSpPr/>
      </dsp:nvSpPr>
      <dsp:spPr>
        <a:xfrm rot="5400000">
          <a:off x="8956438" y="335696"/>
          <a:ext cx="1164403" cy="1937541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083B8-67F9-4255-8AF0-C92EBE093D4E}">
      <dsp:nvSpPr>
        <dsp:cNvPr id="0" name=""/>
        <dsp:cNvSpPr/>
      </dsp:nvSpPr>
      <dsp:spPr>
        <a:xfrm>
          <a:off x="8762070" y="914604"/>
          <a:ext cx="1749222" cy="1533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1600" kern="1200" dirty="0"/>
            <a:t>Евросоюз – регулярно поддерживает  деятельность ЕЭК ООН по инструментам экологической устойчивости в ЦА  в период после ТАСИС </a:t>
          </a:r>
          <a:endParaRPr lang="en-GB" sz="1600" kern="1200" dirty="0"/>
        </a:p>
      </dsp:txBody>
      <dsp:txXfrm>
        <a:off x="8762070" y="914604"/>
        <a:ext cx="1749222" cy="1533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BA005-E08A-4DBC-B822-042E3916214A}">
      <dsp:nvSpPr>
        <dsp:cNvPr id="0" name=""/>
        <dsp:cNvSpPr/>
      </dsp:nvSpPr>
      <dsp:spPr>
        <a:xfrm>
          <a:off x="5134" y="0"/>
          <a:ext cx="9454797" cy="3481070"/>
        </a:xfrm>
        <a:prstGeom prst="chevron">
          <a:avLst>
            <a:gd name="adj" fmla="val 4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C3342-8043-46DA-A3B2-D8DDD6183F9E}">
      <dsp:nvSpPr>
        <dsp:cNvPr id="0" name=""/>
        <dsp:cNvSpPr/>
      </dsp:nvSpPr>
      <dsp:spPr>
        <a:xfrm>
          <a:off x="2526413" y="870267"/>
          <a:ext cx="7984051" cy="3481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Разработка регионального соглашения о сотрудничестве в области безопасности ГТС:</a:t>
          </a:r>
          <a:endParaRPr lang="en-US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Первый вариант проекта Соглашения был подготовлен рабочей группой и рассмотрен в 2006 году.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Ввиду расхождения взглядов по ряду вопросов, в 2011 году работа приостановлена.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На последнем региональном совещании (Ташкент, май 2019) принято решение о возобновлении работы над Соглашением. Три страны региона подтвердили эту позицию.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В ходе онлайн-совещания (июнь 2020) рекомендовано направить проект соглашения в страны на рассмотрение</a:t>
          </a:r>
          <a:endParaRPr lang="en-US" sz="1600" kern="1200"/>
        </a:p>
      </dsp:txBody>
      <dsp:txXfrm>
        <a:off x="2628370" y="972224"/>
        <a:ext cx="7780137" cy="32771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4416E-6FFC-415E-9AB8-370EECFFB6B5}">
      <dsp:nvSpPr>
        <dsp:cNvPr id="0" name=""/>
        <dsp:cNvSpPr/>
      </dsp:nvSpPr>
      <dsp:spPr>
        <a:xfrm>
          <a:off x="4349112" y="1567243"/>
          <a:ext cx="1924684" cy="192468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AC9E26-6945-4002-B967-C3159FBCEB5E}">
      <dsp:nvSpPr>
        <dsp:cNvPr id="0" name=""/>
        <dsp:cNvSpPr/>
      </dsp:nvSpPr>
      <dsp:spPr>
        <a:xfrm>
          <a:off x="3972242" y="0"/>
          <a:ext cx="2678424" cy="129228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Поддержка развития двустороннего сотрудничества по безопасности ГТС между Кыргызстаном и Казахстаном в бассейнах рек Чу и Талас</a:t>
          </a:r>
          <a:endParaRPr lang="en-US" sz="1400" kern="1200" dirty="0"/>
        </a:p>
      </dsp:txBody>
      <dsp:txXfrm>
        <a:off x="3972242" y="0"/>
        <a:ext cx="2678424" cy="1292288"/>
      </dsp:txXfrm>
    </dsp:sp>
    <dsp:sp modelId="{992BA14B-FBF6-4F83-A020-2C9C87B014BD}">
      <dsp:nvSpPr>
        <dsp:cNvPr id="0" name=""/>
        <dsp:cNvSpPr/>
      </dsp:nvSpPr>
      <dsp:spPr>
        <a:xfrm>
          <a:off x="5081262" y="2099006"/>
          <a:ext cx="1924684" cy="192468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C363F2-5DE6-41A4-B3FA-97B4E38A0A23}">
      <dsp:nvSpPr>
        <dsp:cNvPr id="0" name=""/>
        <dsp:cNvSpPr/>
      </dsp:nvSpPr>
      <dsp:spPr>
        <a:xfrm>
          <a:off x="7051832" y="1704720"/>
          <a:ext cx="2216311" cy="14022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Поддержка развития двустороннего сотрудничества по безопасности ГТС между Таджикистаном и Узбекистаном</a:t>
          </a:r>
          <a:endParaRPr lang="en-US" sz="1400" kern="1200" dirty="0"/>
        </a:p>
      </dsp:txBody>
      <dsp:txXfrm>
        <a:off x="7051832" y="1704720"/>
        <a:ext cx="2216311" cy="1402270"/>
      </dsp:txXfrm>
    </dsp:sp>
    <dsp:sp modelId="{57D67C5F-0992-4F8B-84B7-F8C16A4BB7A2}">
      <dsp:nvSpPr>
        <dsp:cNvPr id="0" name=""/>
        <dsp:cNvSpPr/>
      </dsp:nvSpPr>
      <dsp:spPr>
        <a:xfrm>
          <a:off x="4801798" y="2960165"/>
          <a:ext cx="1924684" cy="192468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C5D320-FE75-43B1-AA14-CF6ADDDA2B44}">
      <dsp:nvSpPr>
        <dsp:cNvPr id="0" name=""/>
        <dsp:cNvSpPr/>
      </dsp:nvSpPr>
      <dsp:spPr>
        <a:xfrm>
          <a:off x="6712476" y="4096829"/>
          <a:ext cx="2279124" cy="14022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Поддержка развития двустороннего сотрудничества по безопасности ГТС между Узбекистаном и Казахстаном </a:t>
          </a:r>
          <a:endParaRPr lang="en-US" sz="1400" kern="1200" dirty="0"/>
        </a:p>
      </dsp:txBody>
      <dsp:txXfrm>
        <a:off x="6712476" y="4096829"/>
        <a:ext cx="2279124" cy="1402270"/>
      </dsp:txXfrm>
    </dsp:sp>
    <dsp:sp modelId="{C6AF786E-3499-4129-9BAB-7C7C9A6CCEE2}">
      <dsp:nvSpPr>
        <dsp:cNvPr id="0" name=""/>
        <dsp:cNvSpPr/>
      </dsp:nvSpPr>
      <dsp:spPr>
        <a:xfrm>
          <a:off x="3896426" y="2960165"/>
          <a:ext cx="1924684" cy="192468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CA37D22-93F6-4788-BE07-67B8AC3038E9}">
      <dsp:nvSpPr>
        <dsp:cNvPr id="0" name=""/>
        <dsp:cNvSpPr/>
      </dsp:nvSpPr>
      <dsp:spPr>
        <a:xfrm>
          <a:off x="1564953" y="4096829"/>
          <a:ext cx="2411835" cy="14022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Возможная поддержка</a:t>
          </a:r>
          <a:r>
            <a:rPr lang="en-US" sz="1400" kern="1200" dirty="0"/>
            <a:t> </a:t>
          </a:r>
          <a:r>
            <a:rPr lang="ru-RU" sz="1400" kern="1200" dirty="0"/>
            <a:t>сотрудничества между Кыргызстаном и Узбекистаном по межгосударственному использованию Орто-Токойского (Касансайского) водохранилища.</a:t>
          </a:r>
          <a:endParaRPr lang="en-US" sz="1400" kern="1200" dirty="0"/>
        </a:p>
      </dsp:txBody>
      <dsp:txXfrm>
        <a:off x="1564953" y="4096829"/>
        <a:ext cx="2411835" cy="1402270"/>
      </dsp:txXfrm>
    </dsp:sp>
    <dsp:sp modelId="{2617FA18-F541-4D21-AB9F-066B14FB2B85}">
      <dsp:nvSpPr>
        <dsp:cNvPr id="0" name=""/>
        <dsp:cNvSpPr/>
      </dsp:nvSpPr>
      <dsp:spPr>
        <a:xfrm>
          <a:off x="3616962" y="2099006"/>
          <a:ext cx="1924684" cy="192468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4C5FF1-0C9B-4AE6-A694-70741539F97D}">
      <dsp:nvSpPr>
        <dsp:cNvPr id="0" name=""/>
        <dsp:cNvSpPr/>
      </dsp:nvSpPr>
      <dsp:spPr>
        <a:xfrm>
          <a:off x="1247455" y="1704720"/>
          <a:ext cx="2430931" cy="140227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Возможная поддержка сотрудничества между Кыргызстаном и Узбекистаном по межгосдасртвенному использованию Андижанского/Кампарабадского водохранилища </a:t>
          </a:r>
          <a:endParaRPr lang="en-US" sz="1400" kern="1200" dirty="0"/>
        </a:p>
      </dsp:txBody>
      <dsp:txXfrm>
        <a:off x="1247455" y="1704720"/>
        <a:ext cx="2430931" cy="14022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3079B-2A7D-48E8-A5A1-CF04D59F6977}">
      <dsp:nvSpPr>
        <dsp:cNvPr id="0" name=""/>
        <dsp:cNvSpPr/>
      </dsp:nvSpPr>
      <dsp:spPr>
        <a:xfrm rot="5400000">
          <a:off x="-652700" y="652700"/>
          <a:ext cx="4351338" cy="3045936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Решения и рекомендации национальных диалогов по водной политике и целевые запросы об оказании содействия в:</a:t>
          </a:r>
          <a:endParaRPr lang="en-US" sz="1800" kern="1200"/>
        </a:p>
      </dsp:txBody>
      <dsp:txXfrm rot="-5400000">
        <a:off x="1" y="1522967"/>
        <a:ext cx="3045936" cy="1305402"/>
      </dsp:txXfrm>
    </dsp:sp>
    <dsp:sp modelId="{ACA6C6CF-C480-4F27-BF99-9F5A8D89184F}">
      <dsp:nvSpPr>
        <dsp:cNvPr id="0" name=""/>
        <dsp:cNvSpPr/>
      </dsp:nvSpPr>
      <dsp:spPr>
        <a:xfrm rot="5400000">
          <a:off x="5366583" y="-2320646"/>
          <a:ext cx="2828369" cy="74696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/>
            <a:t>Выработке политик и интеграции возможностей усиления безопасности ГТС в действующие и предстоящие национальные,  межотраслевые и отраслевые  программы развития, включая бассейновые планы управления 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Привлечении лучших практик для рекомендованных объектов ГТС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Повышении потенциала национальных институтов и служб </a:t>
          </a:r>
          <a:endParaRPr lang="en-US" sz="2100" kern="1200" dirty="0"/>
        </a:p>
      </dsp:txBody>
      <dsp:txXfrm rot="-5400000">
        <a:off x="3045936" y="138071"/>
        <a:ext cx="7331593" cy="2552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E6C8F-957F-4F92-BB28-0A7D9758454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E88E8-C459-4D03-9AD2-45CC45F40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77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3FF1D-3EE4-7309-9BA6-6978ADB7C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B28D9-40BF-3025-DA28-FE81BCE9D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67505-9E44-4A84-BB69-5B125243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3E3F-7388-E19D-1E1E-4818DC54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A09CA-AF27-4F7B-AAC4-106B8EBC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F8937-B38C-AA5D-0E32-F62B63B6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B0990-4175-15D9-D4CB-C0615EECC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024E8-123E-8195-765F-CC1FAA31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C4F88-A1D8-888E-8E11-5B3D1184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62577-8A94-1BBE-D32B-8DC9069D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9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F2E85-5FFF-B95E-5793-12D806BC8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044A2-5C68-F39E-FD68-7031ABD04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5C360-C532-8ED9-1F4B-F444534A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C9BC0-7298-4634-0FFF-46B2D477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EA4F0-E2FF-DBA2-5D67-4D003C5A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F1CB-46B4-5321-2A82-CB878EB6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3332-AEA1-5264-D501-48030FB23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BF7BF-5CC0-3526-A162-74905D06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5C65B-01DA-8EAF-40E5-EA4FBABB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8D3D4-0703-8420-4011-C3F08469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13D2-8CF9-8245-E8A4-5AFF92C6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C4255-FFE7-BDCF-0057-2C2F15130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1CCB0-391B-CC0B-8125-FC6EE711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29917-C559-ED22-F2AF-E547CF407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DB42-084E-1002-CE99-0B66A192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8AB5-A970-6308-1D94-8E33DF1A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D9BB-CCD0-A9D2-F997-771184B7B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C78C9-5142-68AB-0F6C-F40EBCCBA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3795D-D86C-A010-EC6D-604BDEAE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26648-8118-0952-1E96-BE6ADBC9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0BCB2-6D12-62ED-72C2-14EC3883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1CEB5-FBF0-C45F-79D8-7F99DDE9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D4446-EEB2-A04C-5583-50210FB4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6A594-0F3E-FD52-CFE0-A0269CC8E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ACF521-CF45-0533-CA76-D707EF061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9AD6C-7FAA-FBF7-D388-50EA78186D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424BD-9E0B-133A-1716-00FB4E10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A6070-DDA5-74C5-A7B7-947051D2F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AADB2-DB78-6999-A9C0-24DCF2D2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57647-7C1A-E27C-9125-EBF873B9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5FFA2-1FC1-232E-B4E0-F8A5C595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43782-DB90-8653-6E85-35351BBA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6561-72D5-10B4-6BBA-A7BF14CB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D4D3A-DE37-F53E-AAB7-2910D4ED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8977A-C169-976A-FD50-3777D668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81A50-51D7-4062-F96D-E50B4A2B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43DD-572D-0AD1-BCA2-DDE51D06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811BC-2DEE-B24E-E319-BEAE3FB06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E40B0-68E0-939F-8C65-B452A75F0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FE846-B4D6-6F9C-4798-88E42AF3B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7FE21-EA30-FEDA-F5B9-1D76C859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5B2CF-7DA9-84F1-1F6F-113D7AF5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90504-BACB-F8A1-5FAB-3013BFA4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9D702-4978-D108-9D72-21BB5FEFE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8E63D-E890-454B-937C-C2E994DCB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5545D-5BB2-DDE6-42D6-AB1FA880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8BFD7-68F4-857A-68AD-A81B8FFD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9B5D7-E99A-6F4C-AD1D-AB1CEA1E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6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D2C28-B99E-F76C-8959-37A28741E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817D-DCF7-8640-062D-B2E957CA9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B103B-ECF2-EB37-D345-A7058FF21C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B0386-37B1-4DF6-8949-644D439A86A5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DA553-A7E7-E212-A0F2-F0850DF8C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936AD-81D6-143E-CA9A-8D1CF16D75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9F88-A484-4D8A-84F4-18EE38EF2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fileadmin/DAM/env/water/publications/documents/Water_Series_Publication5_r.pdf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unece.org/sites/default/files/2021-07/Dam%20Safety%20Review_RU.pd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alaibek.makeev@un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93AC4-3C58-CFDE-4570-4F067CF48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5509"/>
            <a:ext cx="9144000" cy="1804453"/>
          </a:xfrm>
        </p:spPr>
        <p:txBody>
          <a:bodyPr>
            <a:normAutofit/>
          </a:bodyPr>
          <a:lstStyle/>
          <a:p>
            <a:r>
              <a:rPr lang="ru-RU" sz="3600" b="1" dirty="0"/>
              <a:t>Вызовы и возможности для усиления регионального сотрудничества по повышению безопасности ГТС в ЦА  </a:t>
            </a: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7F274-7032-24B4-15BA-AA1FE6267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8580"/>
            <a:ext cx="9144000" cy="97347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6CE91C8-1AD3-4EDD-9747-089951D6F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57500" cy="16002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843983-3B82-4BFF-BA4D-4E64693F7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pic>
        <p:nvPicPr>
          <p:cNvPr id="7" name="image001.png@01D8AE5C.854C8B40">
            <a:extLst>
              <a:ext uri="{FF2B5EF4-FFF2-40B4-BE49-F238E27FC236}">
                <a16:creationId xmlns:a16="http://schemas.microsoft.com/office/drawing/2014/main" id="{0EB72399-DE9D-4919-A003-392C8DD7B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548" y="6159940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91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C86F26-1F12-4D4D-9481-1873D8570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" y="0"/>
            <a:ext cx="2857500" cy="1600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58884A-1E38-06A4-B9CF-F5CB837B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419" y="130065"/>
            <a:ext cx="8620874" cy="1039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Вызовы последних </a:t>
            </a:r>
            <a:r>
              <a:rPr lang="ky-KG" dirty="0"/>
              <a:t>двух </a:t>
            </a:r>
            <a:r>
              <a:rPr lang="ru-RU" dirty="0"/>
              <a:t>десятилетий 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B7B7D37-372E-B17B-F287-9962D8EC00C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1516870"/>
              </p:ext>
            </p:extLst>
          </p:nvPr>
        </p:nvGraphicFramePr>
        <p:xfrm>
          <a:off x="838200" y="1600200"/>
          <a:ext cx="5181600" cy="457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9FA8987-145C-6F7E-67A8-90DE4F1BCD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7775040"/>
              </p:ext>
            </p:extLst>
          </p:nvPr>
        </p:nvGraphicFramePr>
        <p:xfrm>
          <a:off x="6172202" y="1600200"/>
          <a:ext cx="5283200" cy="4892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image001.png@01D8AE5C.854C8B40">
            <a:extLst>
              <a:ext uri="{FF2B5EF4-FFF2-40B4-BE49-F238E27FC236}">
                <a16:creationId xmlns:a16="http://schemas.microsoft.com/office/drawing/2014/main" id="{EFDCE98D-5A36-4B80-8EFF-07E921C922C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120" y="6174700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04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260A97-081D-43CE-B752-11574238F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5" y="3175"/>
            <a:ext cx="2857500" cy="1600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72CD5F-9C04-B116-F5C3-C3FA19D5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92" y="365125"/>
            <a:ext cx="8473907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Опыт и экспертиза ЕЭК ООН по безопасности ГТС  в рамках СПЕКА </a:t>
            </a:r>
            <a:endParaRPr lang="en-US" sz="28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BC93CA0-E106-C00B-CF90-70678FDD0AE7}"/>
              </a:ext>
            </a:extLst>
          </p:cNvPr>
          <p:cNvGrpSpPr/>
          <p:nvPr/>
        </p:nvGrpSpPr>
        <p:grpSpPr>
          <a:xfrm>
            <a:off x="1028481" y="1320800"/>
            <a:ext cx="5341779" cy="4856162"/>
            <a:chOff x="1028481" y="1320800"/>
            <a:chExt cx="5341779" cy="4856162"/>
          </a:xfrm>
        </p:grpSpPr>
        <p:sp>
          <p:nvSpPr>
            <p:cNvPr id="18" name="Shape 17">
              <a:extLst>
                <a:ext uri="{FF2B5EF4-FFF2-40B4-BE49-F238E27FC236}">
                  <a16:creationId xmlns:a16="http://schemas.microsoft.com/office/drawing/2014/main" id="{BD4B38F5-B6FA-7026-42A8-F5902230452B}"/>
                </a:ext>
              </a:extLst>
            </p:cNvPr>
            <p:cNvSpPr/>
            <p:nvPr/>
          </p:nvSpPr>
          <p:spPr>
            <a:xfrm rot="4396374">
              <a:off x="1309509" y="2287138"/>
              <a:ext cx="4192127" cy="2923486"/>
            </a:xfrm>
            <a:prstGeom prst="swooshArrow">
              <a:avLst>
                <a:gd name="adj1" fmla="val 16310"/>
                <a:gd name="adj2" fmla="val 31370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8C62906-0215-1A32-0E9F-5C4AE69EE885}"/>
                </a:ext>
              </a:extLst>
            </p:cNvPr>
            <p:cNvSpPr/>
            <p:nvPr/>
          </p:nvSpPr>
          <p:spPr>
            <a:xfrm>
              <a:off x="4607473" y="3601739"/>
              <a:ext cx="1762787" cy="776986"/>
            </a:xfrm>
            <a:custGeom>
              <a:avLst/>
              <a:gdLst>
                <a:gd name="connsiteX0" fmla="*/ 0 w 1762787"/>
                <a:gd name="connsiteY0" fmla="*/ 0 h 776986"/>
                <a:gd name="connsiteX1" fmla="*/ 1762787 w 1762787"/>
                <a:gd name="connsiteY1" fmla="*/ 0 h 776986"/>
                <a:gd name="connsiteX2" fmla="*/ 1762787 w 1762787"/>
                <a:gd name="connsiteY2" fmla="*/ 776986 h 776986"/>
                <a:gd name="connsiteX3" fmla="*/ 0 w 1762787"/>
                <a:gd name="connsiteY3" fmla="*/ 776986 h 776986"/>
                <a:gd name="connsiteX4" fmla="*/ 0 w 1762787"/>
                <a:gd name="connsiteY4" fmla="*/ 0 h 7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2787" h="776986">
                  <a:moveTo>
                    <a:pt x="0" y="0"/>
                  </a:moveTo>
                  <a:lnTo>
                    <a:pt x="1762787" y="0"/>
                  </a:lnTo>
                  <a:lnTo>
                    <a:pt x="1762787" y="776986"/>
                  </a:lnTo>
                  <a:lnTo>
                    <a:pt x="0" y="77698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/>
                <a:t>Вклад в уселение безопасности отдельных ГТС </a:t>
              </a:r>
              <a:endParaRPr lang="en-US" sz="1200" kern="120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292C589-30D0-88DE-A9E4-8007A6C3467C}"/>
                </a:ext>
              </a:extLst>
            </p:cNvPr>
            <p:cNvSpPr/>
            <p:nvPr/>
          </p:nvSpPr>
          <p:spPr>
            <a:xfrm>
              <a:off x="3699371" y="5399976"/>
              <a:ext cx="2670889" cy="776986"/>
            </a:xfrm>
            <a:custGeom>
              <a:avLst/>
              <a:gdLst>
                <a:gd name="connsiteX0" fmla="*/ 0 w 2670889"/>
                <a:gd name="connsiteY0" fmla="*/ 0 h 776986"/>
                <a:gd name="connsiteX1" fmla="*/ 2670889 w 2670889"/>
                <a:gd name="connsiteY1" fmla="*/ 0 h 776986"/>
                <a:gd name="connsiteX2" fmla="*/ 2670889 w 2670889"/>
                <a:gd name="connsiteY2" fmla="*/ 776986 h 776986"/>
                <a:gd name="connsiteX3" fmla="*/ 0 w 2670889"/>
                <a:gd name="connsiteY3" fmla="*/ 776986 h 776986"/>
                <a:gd name="connsiteX4" fmla="*/ 0 w 2670889"/>
                <a:gd name="connsiteY4" fmla="*/ 0 h 7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0889" h="776986">
                  <a:moveTo>
                    <a:pt x="0" y="0"/>
                  </a:moveTo>
                  <a:lnTo>
                    <a:pt x="2670889" y="0"/>
                  </a:lnTo>
                  <a:lnTo>
                    <a:pt x="2670889" y="776986"/>
                  </a:lnTo>
                  <a:lnTo>
                    <a:pt x="0" y="77698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t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/>
                <a:t>Продвижение вопросов безопасности ГТС в рамках национальных диалогов по водной политике и РГ СПЕКА по воде, энергетике и окружающей среде </a:t>
              </a:r>
              <a:endParaRPr lang="en-US" sz="1200" kern="1200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F952816-05CF-690C-C61B-AF5E83D30D6B}"/>
                </a:ext>
              </a:extLst>
            </p:cNvPr>
            <p:cNvSpPr/>
            <p:nvPr/>
          </p:nvSpPr>
          <p:spPr>
            <a:xfrm>
              <a:off x="3485700" y="2333309"/>
              <a:ext cx="2884560" cy="776986"/>
            </a:xfrm>
            <a:custGeom>
              <a:avLst/>
              <a:gdLst>
                <a:gd name="connsiteX0" fmla="*/ 0 w 2884560"/>
                <a:gd name="connsiteY0" fmla="*/ 0 h 776986"/>
                <a:gd name="connsiteX1" fmla="*/ 2884560 w 2884560"/>
                <a:gd name="connsiteY1" fmla="*/ 0 h 776986"/>
                <a:gd name="connsiteX2" fmla="*/ 2884560 w 2884560"/>
                <a:gd name="connsiteY2" fmla="*/ 776986 h 776986"/>
                <a:gd name="connsiteX3" fmla="*/ 0 w 2884560"/>
                <a:gd name="connsiteY3" fmla="*/ 776986 h 776986"/>
                <a:gd name="connsiteX4" fmla="*/ 0 w 2884560"/>
                <a:gd name="connsiteY4" fmla="*/ 0 h 7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84560" h="776986">
                  <a:moveTo>
                    <a:pt x="0" y="0"/>
                  </a:moveTo>
                  <a:lnTo>
                    <a:pt x="2884560" y="0"/>
                  </a:lnTo>
                  <a:lnTo>
                    <a:pt x="2884560" y="776986"/>
                  </a:lnTo>
                  <a:lnTo>
                    <a:pt x="0" y="77698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/>
                <a:t>Разработка проекта регионального соглашения по безопасности ГТС </a:t>
              </a:r>
              <a:endParaRPr lang="en-US" sz="1200" kern="12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DF49FB7-FF66-8EFD-84C6-4F861B1FF558}"/>
                </a:ext>
              </a:extLst>
            </p:cNvPr>
            <p:cNvSpPr/>
            <p:nvPr/>
          </p:nvSpPr>
          <p:spPr>
            <a:xfrm>
              <a:off x="1028481" y="2917992"/>
              <a:ext cx="2296965" cy="776986"/>
            </a:xfrm>
            <a:custGeom>
              <a:avLst/>
              <a:gdLst>
                <a:gd name="connsiteX0" fmla="*/ 0 w 2296965"/>
                <a:gd name="connsiteY0" fmla="*/ 0 h 776986"/>
                <a:gd name="connsiteX1" fmla="*/ 2296965 w 2296965"/>
                <a:gd name="connsiteY1" fmla="*/ 0 h 776986"/>
                <a:gd name="connsiteX2" fmla="*/ 2296965 w 2296965"/>
                <a:gd name="connsiteY2" fmla="*/ 776986 h 776986"/>
                <a:gd name="connsiteX3" fmla="*/ 0 w 2296965"/>
                <a:gd name="connsiteY3" fmla="*/ 776986 h 776986"/>
                <a:gd name="connsiteX4" fmla="*/ 0 w 2296965"/>
                <a:gd name="connsiteY4" fmla="*/ 0 h 7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965" h="776986">
                  <a:moveTo>
                    <a:pt x="0" y="0"/>
                  </a:moveTo>
                  <a:lnTo>
                    <a:pt x="2296965" y="0"/>
                  </a:lnTo>
                  <a:lnTo>
                    <a:pt x="2296965" y="776986"/>
                  </a:lnTo>
                  <a:lnTo>
                    <a:pt x="0" y="77698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/>
                <a:t>Повышение потенциала по обеспечению безопасности ГТС </a:t>
              </a:r>
              <a:endParaRPr lang="en-US" sz="1200" kern="1200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7C8D95D-2B0C-2CC4-E47C-18D322CADEAF}"/>
                </a:ext>
              </a:extLst>
            </p:cNvPr>
            <p:cNvSpPr/>
            <p:nvPr/>
          </p:nvSpPr>
          <p:spPr>
            <a:xfrm>
              <a:off x="2879893" y="2668870"/>
              <a:ext cx="105864" cy="1058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366861-DDF0-7BFA-D10E-D7613112E8E5}"/>
                </a:ext>
              </a:extLst>
            </p:cNvPr>
            <p:cNvSpPr/>
            <p:nvPr/>
          </p:nvSpPr>
          <p:spPr>
            <a:xfrm>
              <a:off x="3604773" y="3253552"/>
              <a:ext cx="105864" cy="1058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56A3E05-20AB-637A-C7E1-295B422FE8DA}"/>
                </a:ext>
              </a:extLst>
            </p:cNvPr>
            <p:cNvSpPr/>
            <p:nvPr/>
          </p:nvSpPr>
          <p:spPr>
            <a:xfrm>
              <a:off x="4148032" y="3937300"/>
              <a:ext cx="105864" cy="10586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922530A-5B9E-0132-DD8D-D269932A4262}"/>
                </a:ext>
              </a:extLst>
            </p:cNvPr>
            <p:cNvSpPr/>
            <p:nvPr/>
          </p:nvSpPr>
          <p:spPr>
            <a:xfrm>
              <a:off x="1028481" y="1320800"/>
              <a:ext cx="1976458" cy="776986"/>
            </a:xfrm>
            <a:custGeom>
              <a:avLst/>
              <a:gdLst>
                <a:gd name="connsiteX0" fmla="*/ 0 w 1976458"/>
                <a:gd name="connsiteY0" fmla="*/ 0 h 776986"/>
                <a:gd name="connsiteX1" fmla="*/ 1976458 w 1976458"/>
                <a:gd name="connsiteY1" fmla="*/ 0 h 776986"/>
                <a:gd name="connsiteX2" fmla="*/ 1976458 w 1976458"/>
                <a:gd name="connsiteY2" fmla="*/ 776986 h 776986"/>
                <a:gd name="connsiteX3" fmla="*/ 0 w 1976458"/>
                <a:gd name="connsiteY3" fmla="*/ 776986 h 776986"/>
                <a:gd name="connsiteX4" fmla="*/ 0 w 1976458"/>
                <a:gd name="connsiteY4" fmla="*/ 0 h 776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6458" h="776986">
                  <a:moveTo>
                    <a:pt x="0" y="0"/>
                  </a:moveTo>
                  <a:lnTo>
                    <a:pt x="1976458" y="0"/>
                  </a:lnTo>
                  <a:lnTo>
                    <a:pt x="1976458" y="776986"/>
                  </a:lnTo>
                  <a:lnTo>
                    <a:pt x="0" y="776986"/>
                  </a:lnTo>
                  <a:lnTo>
                    <a:pt x="0" y="0"/>
                  </a:lnTo>
                  <a:close/>
                </a:path>
              </a:pathLst>
            </a:custGeom>
            <a:noFill/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" tIns="15240" rIns="15240" bIns="15240" numCol="1" spcCol="1270" anchor="b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200" kern="1200" dirty="0"/>
                <a:t>Содействие в разработке национального законодательства по безопасности ГТС </a:t>
              </a:r>
              <a:endParaRPr lang="en-US" sz="1200" kern="1200" dirty="0"/>
            </a:p>
          </p:txBody>
        </p:sp>
      </p:grpSp>
      <p:pic>
        <p:nvPicPr>
          <p:cNvPr id="4" name="Picture 4" descr="D:\documents\Papa\Безопасность плотин\БЕЗОПАСНОСТЬ ПЛОТИН 2017\Совещание в Алматы\Материалы\Моя презентация\Обложка БП.jpg">
            <a:hlinkClick r:id="rId3"/>
            <a:extLst>
              <a:ext uri="{FF2B5EF4-FFF2-40B4-BE49-F238E27FC236}">
                <a16:creationId xmlns:a16="http://schemas.microsoft.com/office/drawing/2014/main" id="{A0E5A158-199A-F3C2-DBC8-9DE03D4C7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2688" y="2724150"/>
            <a:ext cx="2296869" cy="328930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hlinkClick r:id="rId5"/>
            <a:extLst>
              <a:ext uri="{FF2B5EF4-FFF2-40B4-BE49-F238E27FC236}">
                <a16:creationId xmlns:a16="http://schemas.microsoft.com/office/drawing/2014/main" id="{DCFDAC8D-DE2A-CAB6-26AD-DEEE0E42F7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02799" y="1028700"/>
            <a:ext cx="2296869" cy="3289300"/>
          </a:xfrm>
          <a:prstGeom prst="rect">
            <a:avLst/>
          </a:prstGeom>
        </p:spPr>
      </p:pic>
      <p:sp>
        <p:nvSpPr>
          <p:cNvPr id="7" name="Flowchart: Sequential Access Storage 6">
            <a:extLst>
              <a:ext uri="{FF2B5EF4-FFF2-40B4-BE49-F238E27FC236}">
                <a16:creationId xmlns:a16="http://schemas.microsoft.com/office/drawing/2014/main" id="{E6B2ED79-60C8-F5C5-F228-04AC5B3638DC}"/>
              </a:ext>
            </a:extLst>
          </p:cNvPr>
          <p:cNvSpPr/>
          <p:nvPr/>
        </p:nvSpPr>
        <p:spPr>
          <a:xfrm>
            <a:off x="6928842" y="1019175"/>
            <a:ext cx="2057400" cy="1168400"/>
          </a:xfrm>
          <a:prstGeom prst="flowChartMagnetic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Важные источники</a:t>
            </a:r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80D9DCE7-566D-7151-8477-19A4256FCFBD}"/>
              </a:ext>
            </a:extLst>
          </p:cNvPr>
          <p:cNvSpPr/>
          <p:nvPr/>
        </p:nvSpPr>
        <p:spPr>
          <a:xfrm>
            <a:off x="7785100" y="2187575"/>
            <a:ext cx="469900" cy="536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FC740F2-303E-09CD-7005-ABFF22393301}"/>
              </a:ext>
            </a:extLst>
          </p:cNvPr>
          <p:cNvSpPr/>
          <p:nvPr/>
        </p:nvSpPr>
        <p:spPr>
          <a:xfrm>
            <a:off x="8986241" y="1320800"/>
            <a:ext cx="71655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image001.png@01D8AE5C.854C8B40">
            <a:extLst>
              <a:ext uri="{FF2B5EF4-FFF2-40B4-BE49-F238E27FC236}">
                <a16:creationId xmlns:a16="http://schemas.microsoft.com/office/drawing/2014/main" id="{0DC2A803-9373-4C1B-9716-EADAE8482B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128" y="6176962"/>
            <a:ext cx="203454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29C69C6-28FD-4B4B-967A-671D62360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57" y="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8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8450" y="274638"/>
            <a:ext cx="737235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2"/>
                </a:solidFill>
              </a:rPr>
              <a:t>Поддержка деятельности и партнерство  </a:t>
            </a:r>
            <a:endParaRPr lang="ru-RU" sz="36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6106A58-A461-4060-9DB4-539D103DC5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053499"/>
              </p:ext>
            </p:extLst>
          </p:nvPr>
        </p:nvGraphicFramePr>
        <p:xfrm>
          <a:off x="838200" y="887240"/>
          <a:ext cx="10515600" cy="5289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001.png@01D8AE5C.854C8B40">
            <a:extLst>
              <a:ext uri="{FF2B5EF4-FFF2-40B4-BE49-F238E27FC236}">
                <a16:creationId xmlns:a16="http://schemas.microsoft.com/office/drawing/2014/main" id="{71F600A2-2C9D-42BB-B239-C3112C5D62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9879" y="6088062"/>
            <a:ext cx="203454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E8BAEAF-F497-4026-AE32-001F249D1F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0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0FF124-E95B-2D1D-9B9C-229D9A2F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365123"/>
            <a:ext cx="8855894" cy="9048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Благоприятные возможности для уселения регионального сотрудничества по обеспечнию безопасности ГТС </a:t>
            </a:r>
            <a:endParaRPr lang="en-US" sz="2800" b="1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E250A77-925A-F7DE-2207-F13E968670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534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E4D6614-FDA6-4CC4-9028-F2F82A0DFB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61"/>
            <a:ext cx="2857500" cy="1600200"/>
          </a:xfrm>
          <a:prstGeom prst="rect">
            <a:avLst/>
          </a:prstGeom>
        </p:spPr>
      </p:pic>
      <p:pic>
        <p:nvPicPr>
          <p:cNvPr id="6" name="image001.png@01D8AE5C.854C8B40">
            <a:extLst>
              <a:ext uri="{FF2B5EF4-FFF2-40B4-BE49-F238E27FC236}">
                <a16:creationId xmlns:a16="http://schemas.microsoft.com/office/drawing/2014/main" id="{3D89065D-40A3-44B4-A7FB-51A4D5DEFC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067" y="6280294"/>
            <a:ext cx="203454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01.png@01D8AE5C.854C8B40">
            <a:extLst>
              <a:ext uri="{FF2B5EF4-FFF2-40B4-BE49-F238E27FC236}">
                <a16:creationId xmlns:a16="http://schemas.microsoft.com/office/drawing/2014/main" id="{4AA7119E-EAAF-4DBE-A7B3-D3EE6854F5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067" y="6245227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852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955A-ADD1-BDBF-AA18-551D35B3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037" y="365125"/>
            <a:ext cx="8568647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Возможное развитие двустороннего сотрудничества</a:t>
            </a:r>
            <a:endParaRPr lang="en-US" sz="32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9135EC0-A261-48C4-8B03-5269EFFE4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8150A01-B36C-F822-D3B9-A1B3031007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354041"/>
              </p:ext>
            </p:extLst>
          </p:nvPr>
        </p:nvGraphicFramePr>
        <p:xfrm>
          <a:off x="838200" y="1193800"/>
          <a:ext cx="10515600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age001.png@01D8AE5C.854C8B40">
            <a:extLst>
              <a:ext uri="{FF2B5EF4-FFF2-40B4-BE49-F238E27FC236}">
                <a16:creationId xmlns:a16="http://schemas.microsoft.com/office/drawing/2014/main" id="{807EFBF0-92B2-43A2-8FC7-294FB1057C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761" y="6245225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42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CCA0-883E-BCD8-434A-BDEFD71D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328" y="365125"/>
            <a:ext cx="8343472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Возможная поддержка усилий и мер на национальном уровне </a:t>
            </a:r>
            <a:endParaRPr lang="en-US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EF4742-BA07-BAE3-8117-9C7B2C84A2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0022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6A0775-FB7E-4D8C-9D8E-1E5D9D3C84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5" y="0"/>
            <a:ext cx="2857500" cy="1600200"/>
          </a:xfrm>
          <a:prstGeom prst="rect">
            <a:avLst/>
          </a:prstGeom>
        </p:spPr>
      </p:pic>
      <p:pic>
        <p:nvPicPr>
          <p:cNvPr id="6" name="image001.png@01D8AE5C.854C8B40">
            <a:extLst>
              <a:ext uri="{FF2B5EF4-FFF2-40B4-BE49-F238E27FC236}">
                <a16:creationId xmlns:a16="http://schemas.microsoft.com/office/drawing/2014/main" id="{6D42F09C-3721-42B8-BDB6-F302325F7D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441" y="6245225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71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EB56EA6-830F-471E-AE1E-C1A8176A99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y-KG" dirty="0"/>
              <a:t>С уважением,</a:t>
            </a:r>
            <a:endParaRPr lang="en-GB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C663135-EF97-4470-B200-8D7735FEF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ky-KG" dirty="0"/>
              <a:t>Талайбек Макеев, </a:t>
            </a:r>
          </a:p>
          <a:p>
            <a:r>
              <a:rPr lang="ky-KG" dirty="0"/>
              <a:t>Отдел окружающей среды ЕЭК ООН,  </a:t>
            </a:r>
            <a:endParaRPr lang="en-US" dirty="0"/>
          </a:p>
          <a:p>
            <a:r>
              <a:rPr lang="en-US" dirty="0">
                <a:hlinkClick r:id="rId2"/>
              </a:rPr>
              <a:t>talaibek.makeev@un.org</a:t>
            </a:r>
            <a:r>
              <a:rPr lang="en-US" dirty="0"/>
              <a:t> </a:t>
            </a:r>
          </a:p>
          <a:p>
            <a:endParaRPr lang="en-GB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DF62F73-3AE9-46B6-A4B8-89AE016DC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5" y="0"/>
            <a:ext cx="2857500" cy="16002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5132022-7473-413A-B8F2-456CCAF689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25" y="152400"/>
            <a:ext cx="2857500" cy="1600200"/>
          </a:xfrm>
          <a:prstGeom prst="rect">
            <a:avLst/>
          </a:prstGeom>
        </p:spPr>
      </p:pic>
      <p:pic>
        <p:nvPicPr>
          <p:cNvPr id="8" name="image001.png@01D8AE5C.854C8B40">
            <a:extLst>
              <a:ext uri="{FF2B5EF4-FFF2-40B4-BE49-F238E27FC236}">
                <a16:creationId xmlns:a16="http://schemas.microsoft.com/office/drawing/2014/main" id="{44450B44-1785-4459-9FFF-2CD81A6413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772" y="6180342"/>
            <a:ext cx="203454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91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533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Вызовы и возможности для усиления регионального сотрудничества по повышению безопасности ГТС в ЦА  </vt:lpstr>
      <vt:lpstr>Вызовы последних двух десятилетий </vt:lpstr>
      <vt:lpstr>Опыт и экспертиза ЕЭК ООН по безопасности ГТС  в рамках СПЕКА </vt:lpstr>
      <vt:lpstr>Поддержка деятельности и партнерство  </vt:lpstr>
      <vt:lpstr>Благоприятные возможности для уселения регионального сотрудничества по обеспечнию безопасности ГТС </vt:lpstr>
      <vt:lpstr>Возможное развитие двустороннего сотрудничества</vt:lpstr>
      <vt:lpstr>Возможная поддержка усилий и мер на национальном уровне </vt:lpstr>
      <vt:lpstr>С уважением,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Вызовы и возможности для усиления регионального сотрудничества по повышению безопасности ГТС в ЦА</dc:title>
  <dc:creator>Talaibek Makeev</dc:creator>
  <cp:lastModifiedBy>Tamara Kutonova</cp:lastModifiedBy>
  <cp:revision>8</cp:revision>
  <dcterms:created xsi:type="dcterms:W3CDTF">2022-11-11T07:34:21Z</dcterms:created>
  <dcterms:modified xsi:type="dcterms:W3CDTF">2022-11-14T15:26:20Z</dcterms:modified>
</cp:coreProperties>
</file>