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300" r:id="rId3"/>
    <p:sldId id="282" r:id="rId4"/>
    <p:sldId id="298" r:id="rId5"/>
    <p:sldId id="306" r:id="rId6"/>
    <p:sldId id="310" r:id="rId7"/>
    <p:sldId id="314" r:id="rId8"/>
    <p:sldId id="312" r:id="rId9"/>
    <p:sldId id="315" r:id="rId10"/>
    <p:sldId id="318" r:id="rId11"/>
    <p:sldId id="31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Perpetua" panose="02020502060401020303" pitchFamily="18" charset="0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011" autoAdjust="0"/>
  </p:normalViewPr>
  <p:slideViewPr>
    <p:cSldViewPr snapToGrid="0">
      <p:cViewPr varScale="1">
        <p:scale>
          <a:sx n="140" d="100"/>
          <a:sy n="140" d="100"/>
        </p:scale>
        <p:origin x="8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E037B-0154-4511-AECC-5BBA4BA9FF9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D79C0-9B25-4889-B4EE-AC42CEBBDD0A}">
      <dgm:prSet phldrT="[Текст]"/>
      <dgm:spPr/>
      <dgm:t>
        <a:bodyPr/>
        <a:lstStyle/>
        <a:p>
          <a:r>
            <a:rPr lang="ru-RU" b="0" dirty="0"/>
            <a:t>1</a:t>
          </a:r>
        </a:p>
      </dgm:t>
    </dgm:pt>
    <dgm:pt modelId="{A07F973D-EE49-44D9-BF7B-E1671FE0749D}" type="parTrans" cxnId="{506AC43D-7EE6-4F14-A6BD-620A0C6658DC}">
      <dgm:prSet/>
      <dgm:spPr/>
      <dgm:t>
        <a:bodyPr/>
        <a:lstStyle/>
        <a:p>
          <a:endParaRPr lang="ru-RU" b="0"/>
        </a:p>
      </dgm:t>
    </dgm:pt>
    <dgm:pt modelId="{54E000C7-A2E2-445C-A0E4-877497D05A09}" type="sibTrans" cxnId="{506AC43D-7EE6-4F14-A6BD-620A0C6658DC}">
      <dgm:prSet/>
      <dgm:spPr/>
      <dgm:t>
        <a:bodyPr/>
        <a:lstStyle/>
        <a:p>
          <a:endParaRPr lang="ru-RU" b="0"/>
        </a:p>
      </dgm:t>
    </dgm:pt>
    <dgm:pt modelId="{62F0A307-FEDF-4E64-A2BC-FA2147165235}">
      <dgm:prSet phldrT="[Текст]" custT="1"/>
      <dgm:spPr/>
      <dgm:t>
        <a:bodyPr/>
        <a:lstStyle/>
        <a:p>
          <a:r>
            <a:rPr lang="ru-RU" sz="1100" b="0" dirty="0"/>
            <a:t> </a:t>
          </a:r>
          <a:r>
            <a:rPr lang="ru-RU" sz="1400" b="0" dirty="0"/>
            <a:t>Выявленные потребности для повышения эффективности и устойчивости</a:t>
          </a:r>
        </a:p>
      </dgm:t>
    </dgm:pt>
    <dgm:pt modelId="{B699285B-F40E-40C8-A254-645E1C544E29}" type="parTrans" cxnId="{B63A7CDE-505A-466D-AE5F-0A9AA1ED8B25}">
      <dgm:prSet/>
      <dgm:spPr/>
      <dgm:t>
        <a:bodyPr/>
        <a:lstStyle/>
        <a:p>
          <a:endParaRPr lang="ru-RU" b="0"/>
        </a:p>
      </dgm:t>
    </dgm:pt>
    <dgm:pt modelId="{563C425C-D759-4055-8C51-6E74E04812C5}" type="sibTrans" cxnId="{B63A7CDE-505A-466D-AE5F-0A9AA1ED8B25}">
      <dgm:prSet/>
      <dgm:spPr/>
      <dgm:t>
        <a:bodyPr/>
        <a:lstStyle/>
        <a:p>
          <a:endParaRPr lang="ru-RU" b="0"/>
        </a:p>
      </dgm:t>
    </dgm:pt>
    <dgm:pt modelId="{A0BE3647-4BC9-462D-B4EB-85B17AA3EC9C}">
      <dgm:prSet phldrT="[Текст]"/>
      <dgm:spPr/>
      <dgm:t>
        <a:bodyPr/>
        <a:lstStyle/>
        <a:p>
          <a:r>
            <a:rPr lang="ru-RU" b="0" dirty="0"/>
            <a:t>2</a:t>
          </a:r>
        </a:p>
      </dgm:t>
    </dgm:pt>
    <dgm:pt modelId="{C7227807-6CA3-4549-A591-7EE8AD850FBB}" type="parTrans" cxnId="{AD37A12C-E16D-4815-8BAB-F765D474C12F}">
      <dgm:prSet/>
      <dgm:spPr/>
      <dgm:t>
        <a:bodyPr/>
        <a:lstStyle/>
        <a:p>
          <a:endParaRPr lang="ru-RU" b="0"/>
        </a:p>
      </dgm:t>
    </dgm:pt>
    <dgm:pt modelId="{50C2005F-28BD-4CE2-B530-163623117ADF}" type="sibTrans" cxnId="{AD37A12C-E16D-4815-8BAB-F765D474C12F}">
      <dgm:prSet/>
      <dgm:spPr/>
      <dgm:t>
        <a:bodyPr/>
        <a:lstStyle/>
        <a:p>
          <a:endParaRPr lang="ru-RU" b="0"/>
        </a:p>
      </dgm:t>
    </dgm:pt>
    <dgm:pt modelId="{1CA25071-42AB-43C0-BDC3-AFF068DFCEFC}">
      <dgm:prSet phldrT="[Текст]" custT="1"/>
      <dgm:spPr/>
      <dgm:t>
        <a:bodyPr/>
        <a:lstStyle/>
        <a:p>
          <a:r>
            <a:rPr lang="ru-RU" sz="1100" b="0" dirty="0"/>
            <a:t> </a:t>
          </a:r>
          <a:r>
            <a:rPr lang="ru-RU" sz="1400" b="0" dirty="0"/>
            <a:t>Контекст и цели финансовых потоков и бюджетных структур в БВО</a:t>
          </a:r>
        </a:p>
      </dgm:t>
    </dgm:pt>
    <dgm:pt modelId="{BE3C6F5D-7778-48A9-81D7-2576287CB296}" type="parTrans" cxnId="{3127FD7D-7A58-4D9C-A5DA-481DA9569ACB}">
      <dgm:prSet/>
      <dgm:spPr/>
      <dgm:t>
        <a:bodyPr/>
        <a:lstStyle/>
        <a:p>
          <a:endParaRPr lang="ru-RU" b="0"/>
        </a:p>
      </dgm:t>
    </dgm:pt>
    <dgm:pt modelId="{8B19D7F9-87C3-4A51-A49D-1A08BA0A88DE}" type="sibTrans" cxnId="{3127FD7D-7A58-4D9C-A5DA-481DA9569ACB}">
      <dgm:prSet/>
      <dgm:spPr/>
      <dgm:t>
        <a:bodyPr/>
        <a:lstStyle/>
        <a:p>
          <a:endParaRPr lang="ru-RU" b="0"/>
        </a:p>
      </dgm:t>
    </dgm:pt>
    <dgm:pt modelId="{D36A152F-46BA-4500-A8A5-23D5F8D1A577}">
      <dgm:prSet phldrT="[Текст]"/>
      <dgm:spPr/>
      <dgm:t>
        <a:bodyPr/>
        <a:lstStyle/>
        <a:p>
          <a:r>
            <a:rPr lang="ru-RU" b="0" dirty="0"/>
            <a:t>4</a:t>
          </a:r>
        </a:p>
        <a:p>
          <a:endParaRPr lang="ru-RU" b="0" dirty="0"/>
        </a:p>
      </dgm:t>
    </dgm:pt>
    <dgm:pt modelId="{A4EBD442-2C84-4F70-AE6D-8347605FEEFC}" type="parTrans" cxnId="{8147CD5B-4AC1-4E1C-BEC2-2271112F8442}">
      <dgm:prSet/>
      <dgm:spPr/>
      <dgm:t>
        <a:bodyPr/>
        <a:lstStyle/>
        <a:p>
          <a:endParaRPr lang="ru-RU" b="0"/>
        </a:p>
      </dgm:t>
    </dgm:pt>
    <dgm:pt modelId="{4F2DD093-B3A8-4BF8-8CFD-55D900551616}" type="sibTrans" cxnId="{8147CD5B-4AC1-4E1C-BEC2-2271112F8442}">
      <dgm:prSet/>
      <dgm:spPr/>
      <dgm:t>
        <a:bodyPr/>
        <a:lstStyle/>
        <a:p>
          <a:endParaRPr lang="ru-RU" b="0"/>
        </a:p>
      </dgm:t>
    </dgm:pt>
    <dgm:pt modelId="{562AB6CD-BFBE-4666-A89E-AF445ED72213}">
      <dgm:prSet phldrT="[Текст]" custT="1"/>
      <dgm:spPr/>
      <dgm:t>
        <a:bodyPr/>
        <a:lstStyle/>
        <a:p>
          <a:r>
            <a:rPr lang="ru-RU" sz="1100" b="0" dirty="0"/>
            <a:t> </a:t>
          </a:r>
          <a:r>
            <a:rPr lang="ru-RU" sz="1400" b="0" dirty="0"/>
            <a:t>Извлеченные уроки и принципы обеспечения финансовой устойчивости </a:t>
          </a:r>
        </a:p>
      </dgm:t>
    </dgm:pt>
    <dgm:pt modelId="{D87E814A-FC01-480C-8BF8-CFBCB6B69170}" type="parTrans" cxnId="{C18AA1B5-462A-430D-95E2-2E968AF347ED}">
      <dgm:prSet/>
      <dgm:spPr/>
      <dgm:t>
        <a:bodyPr/>
        <a:lstStyle/>
        <a:p>
          <a:endParaRPr lang="ru-RU" b="0"/>
        </a:p>
      </dgm:t>
    </dgm:pt>
    <dgm:pt modelId="{C237EC96-C720-419D-9486-C8C4CACA47D1}" type="sibTrans" cxnId="{C18AA1B5-462A-430D-95E2-2E968AF347ED}">
      <dgm:prSet/>
      <dgm:spPr/>
      <dgm:t>
        <a:bodyPr/>
        <a:lstStyle/>
        <a:p>
          <a:endParaRPr lang="ru-RU" b="0"/>
        </a:p>
      </dgm:t>
    </dgm:pt>
    <dgm:pt modelId="{FBB94D59-DF72-464B-BD22-B504169D39ED}">
      <dgm:prSet/>
      <dgm:spPr/>
      <dgm:t>
        <a:bodyPr/>
        <a:lstStyle/>
        <a:p>
          <a:r>
            <a:rPr lang="ru-RU" b="0" dirty="0"/>
            <a:t>3</a:t>
          </a:r>
        </a:p>
      </dgm:t>
    </dgm:pt>
    <dgm:pt modelId="{F359D3D2-9967-476C-B095-935A1BEC6AB7}" type="parTrans" cxnId="{AC954869-B179-43F3-9A29-5A9B2385E7C5}">
      <dgm:prSet/>
      <dgm:spPr/>
      <dgm:t>
        <a:bodyPr/>
        <a:lstStyle/>
        <a:p>
          <a:endParaRPr lang="ru-RU" b="0"/>
        </a:p>
      </dgm:t>
    </dgm:pt>
    <dgm:pt modelId="{9C8D9646-6EA7-4549-A322-66D5D5123BEE}" type="sibTrans" cxnId="{AC954869-B179-43F3-9A29-5A9B2385E7C5}">
      <dgm:prSet/>
      <dgm:spPr/>
      <dgm:t>
        <a:bodyPr/>
        <a:lstStyle/>
        <a:p>
          <a:endParaRPr lang="ru-RU" b="0"/>
        </a:p>
      </dgm:t>
    </dgm:pt>
    <dgm:pt modelId="{BE9235F3-E888-4E66-803F-0C6059E75E06}">
      <dgm:prSet custT="1"/>
      <dgm:spPr/>
      <dgm:t>
        <a:bodyPr/>
        <a:lstStyle/>
        <a:p>
          <a:r>
            <a:rPr lang="ru-RU" sz="1100" b="0" dirty="0"/>
            <a:t> </a:t>
          </a:r>
          <a:r>
            <a:rPr lang="ru-RU" sz="1400" b="0" dirty="0"/>
            <a:t>Международная практика финансирования основных функций и задач</a:t>
          </a:r>
        </a:p>
      </dgm:t>
    </dgm:pt>
    <dgm:pt modelId="{8085EAC1-BBEC-4BB3-ABE5-F95CA8D58F77}" type="parTrans" cxnId="{C5929010-56FC-4FCC-96B6-CB6479D2624E}">
      <dgm:prSet/>
      <dgm:spPr/>
      <dgm:t>
        <a:bodyPr/>
        <a:lstStyle/>
        <a:p>
          <a:endParaRPr lang="ru-RU" b="0"/>
        </a:p>
      </dgm:t>
    </dgm:pt>
    <dgm:pt modelId="{B0E207F4-08F6-42D6-B6CB-178DAFE68AC4}" type="sibTrans" cxnId="{C5929010-56FC-4FCC-96B6-CB6479D2624E}">
      <dgm:prSet/>
      <dgm:spPr/>
      <dgm:t>
        <a:bodyPr/>
        <a:lstStyle/>
        <a:p>
          <a:endParaRPr lang="ru-RU" b="0"/>
        </a:p>
      </dgm:t>
    </dgm:pt>
    <dgm:pt modelId="{ADCF49CA-0630-41D0-BC87-EEF499DE1CA3}">
      <dgm:prSet/>
      <dgm:spPr/>
      <dgm:t>
        <a:bodyPr/>
        <a:lstStyle/>
        <a:p>
          <a:r>
            <a:rPr lang="ru-RU" dirty="0"/>
            <a:t>5</a:t>
          </a:r>
        </a:p>
      </dgm:t>
    </dgm:pt>
    <dgm:pt modelId="{1FEB92A8-474F-4FC8-8A98-2894C42E75E8}" type="parTrans" cxnId="{E486899D-2D64-4DCE-AFA1-64895A40E4D4}">
      <dgm:prSet/>
      <dgm:spPr/>
      <dgm:t>
        <a:bodyPr/>
        <a:lstStyle/>
        <a:p>
          <a:endParaRPr lang="ru-RU"/>
        </a:p>
      </dgm:t>
    </dgm:pt>
    <dgm:pt modelId="{AA4F3173-5C04-4818-A74C-1A7577425A0C}" type="sibTrans" cxnId="{E486899D-2D64-4DCE-AFA1-64895A40E4D4}">
      <dgm:prSet/>
      <dgm:spPr/>
      <dgm:t>
        <a:bodyPr/>
        <a:lstStyle/>
        <a:p>
          <a:endParaRPr lang="ru-RU"/>
        </a:p>
      </dgm:t>
    </dgm:pt>
    <dgm:pt modelId="{CB34636B-3387-4D3F-AD60-3991C4390ED7}">
      <dgm:prSet custT="1"/>
      <dgm:spPr/>
      <dgm:t>
        <a:bodyPr/>
        <a:lstStyle/>
        <a:p>
          <a:r>
            <a:rPr lang="ru-RU" sz="1100" dirty="0"/>
            <a:t> </a:t>
          </a:r>
          <a:r>
            <a:rPr lang="ru-RU" sz="1400" dirty="0"/>
            <a:t>Анализ на конкретных примерах </a:t>
          </a:r>
        </a:p>
      </dgm:t>
    </dgm:pt>
    <dgm:pt modelId="{FECB2259-D87D-4AE4-ACC4-99CEE64731AC}" type="parTrans" cxnId="{49E0F2BB-3E5C-40F2-AB9E-A39086877637}">
      <dgm:prSet/>
      <dgm:spPr/>
      <dgm:t>
        <a:bodyPr/>
        <a:lstStyle/>
        <a:p>
          <a:endParaRPr lang="ru-RU"/>
        </a:p>
      </dgm:t>
    </dgm:pt>
    <dgm:pt modelId="{AF2F27D9-3D44-413F-AB60-8630C1EC8C3F}" type="sibTrans" cxnId="{49E0F2BB-3E5C-40F2-AB9E-A39086877637}">
      <dgm:prSet/>
      <dgm:spPr/>
      <dgm:t>
        <a:bodyPr/>
        <a:lstStyle/>
        <a:p>
          <a:endParaRPr lang="ru-RU"/>
        </a:p>
      </dgm:t>
    </dgm:pt>
    <dgm:pt modelId="{034C1D55-680A-4434-923A-92D4F538BCFD}" type="pres">
      <dgm:prSet presAssocID="{C09E037B-0154-4511-AECC-5BBA4BA9FF97}" presName="linearFlow" presStyleCnt="0">
        <dgm:presLayoutVars>
          <dgm:dir/>
          <dgm:animLvl val="lvl"/>
          <dgm:resizeHandles val="exact"/>
        </dgm:presLayoutVars>
      </dgm:prSet>
      <dgm:spPr/>
    </dgm:pt>
    <dgm:pt modelId="{8BBBE7E2-494B-4DE7-8EB3-7E30A643F262}" type="pres">
      <dgm:prSet presAssocID="{742D79C0-9B25-4889-B4EE-AC42CEBBDD0A}" presName="composite" presStyleCnt="0"/>
      <dgm:spPr/>
    </dgm:pt>
    <dgm:pt modelId="{0CC608D4-00EC-49C7-A938-665E93E5D0F8}" type="pres">
      <dgm:prSet presAssocID="{742D79C0-9B25-4889-B4EE-AC42CEBBDD0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7093B5A-CB5E-45A4-8F7D-D576B1D5EF36}" type="pres">
      <dgm:prSet presAssocID="{742D79C0-9B25-4889-B4EE-AC42CEBBDD0A}" presName="descendantText" presStyleLbl="alignAcc1" presStyleIdx="0" presStyleCnt="5">
        <dgm:presLayoutVars>
          <dgm:bulletEnabled val="1"/>
        </dgm:presLayoutVars>
      </dgm:prSet>
      <dgm:spPr/>
    </dgm:pt>
    <dgm:pt modelId="{E7F9EAAA-78CD-46FF-ADA8-21109DDB02AD}" type="pres">
      <dgm:prSet presAssocID="{54E000C7-A2E2-445C-A0E4-877497D05A09}" presName="sp" presStyleCnt="0"/>
      <dgm:spPr/>
    </dgm:pt>
    <dgm:pt modelId="{A7B2EACB-C4BB-43E8-8C79-4899456C8997}" type="pres">
      <dgm:prSet presAssocID="{A0BE3647-4BC9-462D-B4EB-85B17AA3EC9C}" presName="composite" presStyleCnt="0"/>
      <dgm:spPr/>
    </dgm:pt>
    <dgm:pt modelId="{B4224F12-3F47-4502-B280-9BF4FD281906}" type="pres">
      <dgm:prSet presAssocID="{A0BE3647-4BC9-462D-B4EB-85B17AA3EC9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769C064-0272-4403-811A-13CF2D06E659}" type="pres">
      <dgm:prSet presAssocID="{A0BE3647-4BC9-462D-B4EB-85B17AA3EC9C}" presName="descendantText" presStyleLbl="alignAcc1" presStyleIdx="1" presStyleCnt="5">
        <dgm:presLayoutVars>
          <dgm:bulletEnabled val="1"/>
        </dgm:presLayoutVars>
      </dgm:prSet>
      <dgm:spPr/>
    </dgm:pt>
    <dgm:pt modelId="{2BCC9073-CDEC-45F6-8796-51F34DD255AE}" type="pres">
      <dgm:prSet presAssocID="{50C2005F-28BD-4CE2-B530-163623117ADF}" presName="sp" presStyleCnt="0"/>
      <dgm:spPr/>
    </dgm:pt>
    <dgm:pt modelId="{4F2BFCA8-165B-4B47-B8FC-F0C534FA249F}" type="pres">
      <dgm:prSet presAssocID="{FBB94D59-DF72-464B-BD22-B504169D39ED}" presName="composite" presStyleCnt="0"/>
      <dgm:spPr/>
    </dgm:pt>
    <dgm:pt modelId="{D6B55750-9EF2-4978-8EC4-68EABC048C0D}" type="pres">
      <dgm:prSet presAssocID="{FBB94D59-DF72-464B-BD22-B504169D39E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2C98A8B-66B2-455E-983A-2DD8C647DB55}" type="pres">
      <dgm:prSet presAssocID="{FBB94D59-DF72-464B-BD22-B504169D39ED}" presName="descendantText" presStyleLbl="alignAcc1" presStyleIdx="2" presStyleCnt="5">
        <dgm:presLayoutVars>
          <dgm:bulletEnabled val="1"/>
        </dgm:presLayoutVars>
      </dgm:prSet>
      <dgm:spPr/>
    </dgm:pt>
    <dgm:pt modelId="{C0DE5452-1698-46EE-82C2-4661F9D9EF6A}" type="pres">
      <dgm:prSet presAssocID="{9C8D9646-6EA7-4549-A322-66D5D5123BEE}" presName="sp" presStyleCnt="0"/>
      <dgm:spPr/>
    </dgm:pt>
    <dgm:pt modelId="{1317E2EE-21F5-4180-8735-0B20904AB37E}" type="pres">
      <dgm:prSet presAssocID="{D36A152F-46BA-4500-A8A5-23D5F8D1A577}" presName="composite" presStyleCnt="0"/>
      <dgm:spPr/>
    </dgm:pt>
    <dgm:pt modelId="{15BDAA12-79BD-4223-93BD-A9117962F0F1}" type="pres">
      <dgm:prSet presAssocID="{D36A152F-46BA-4500-A8A5-23D5F8D1A57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E8EE11F-46D5-4A90-A865-8BC6951A86A8}" type="pres">
      <dgm:prSet presAssocID="{D36A152F-46BA-4500-A8A5-23D5F8D1A577}" presName="descendantText" presStyleLbl="alignAcc1" presStyleIdx="3" presStyleCnt="5">
        <dgm:presLayoutVars>
          <dgm:bulletEnabled val="1"/>
        </dgm:presLayoutVars>
      </dgm:prSet>
      <dgm:spPr/>
    </dgm:pt>
    <dgm:pt modelId="{1AD8C8BC-B72E-4126-929D-E4DC08E5EE14}" type="pres">
      <dgm:prSet presAssocID="{4F2DD093-B3A8-4BF8-8CFD-55D900551616}" presName="sp" presStyleCnt="0"/>
      <dgm:spPr/>
    </dgm:pt>
    <dgm:pt modelId="{BA7143A7-B88F-4785-8ECD-2DFBD834E794}" type="pres">
      <dgm:prSet presAssocID="{ADCF49CA-0630-41D0-BC87-EEF499DE1CA3}" presName="composite" presStyleCnt="0"/>
      <dgm:spPr/>
    </dgm:pt>
    <dgm:pt modelId="{AE701666-1D08-4831-B2C0-97858A230010}" type="pres">
      <dgm:prSet presAssocID="{ADCF49CA-0630-41D0-BC87-EEF499DE1CA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15371BC-FF2C-48D8-9CF9-4116B1EB6B14}" type="pres">
      <dgm:prSet presAssocID="{ADCF49CA-0630-41D0-BC87-EEF499DE1CA3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F81F6F09-C326-4B81-B713-0AD87EAE1847}" type="presOf" srcId="{1CA25071-42AB-43C0-BDC3-AFF068DFCEFC}" destId="{5769C064-0272-4403-811A-13CF2D06E659}" srcOrd="0" destOrd="0" presId="urn:microsoft.com/office/officeart/2005/8/layout/chevron2"/>
    <dgm:cxn modelId="{C5929010-56FC-4FCC-96B6-CB6479D2624E}" srcId="{FBB94D59-DF72-464B-BD22-B504169D39ED}" destId="{BE9235F3-E888-4E66-803F-0C6059E75E06}" srcOrd="0" destOrd="0" parTransId="{8085EAC1-BBEC-4BB3-ABE5-F95CA8D58F77}" sibTransId="{B0E207F4-08F6-42D6-B6CB-178DAFE68AC4}"/>
    <dgm:cxn modelId="{A909CD21-E376-4EE6-B3A1-D860A76D559C}" type="presOf" srcId="{A0BE3647-4BC9-462D-B4EB-85B17AA3EC9C}" destId="{B4224F12-3F47-4502-B280-9BF4FD281906}" srcOrd="0" destOrd="0" presId="urn:microsoft.com/office/officeart/2005/8/layout/chevron2"/>
    <dgm:cxn modelId="{AD37A12C-E16D-4815-8BAB-F765D474C12F}" srcId="{C09E037B-0154-4511-AECC-5BBA4BA9FF97}" destId="{A0BE3647-4BC9-462D-B4EB-85B17AA3EC9C}" srcOrd="1" destOrd="0" parTransId="{C7227807-6CA3-4549-A591-7EE8AD850FBB}" sibTransId="{50C2005F-28BD-4CE2-B530-163623117ADF}"/>
    <dgm:cxn modelId="{506AC43D-7EE6-4F14-A6BD-620A0C6658DC}" srcId="{C09E037B-0154-4511-AECC-5BBA4BA9FF97}" destId="{742D79C0-9B25-4889-B4EE-AC42CEBBDD0A}" srcOrd="0" destOrd="0" parTransId="{A07F973D-EE49-44D9-BF7B-E1671FE0749D}" sibTransId="{54E000C7-A2E2-445C-A0E4-877497D05A09}"/>
    <dgm:cxn modelId="{8147CD5B-4AC1-4E1C-BEC2-2271112F8442}" srcId="{C09E037B-0154-4511-AECC-5BBA4BA9FF97}" destId="{D36A152F-46BA-4500-A8A5-23D5F8D1A577}" srcOrd="3" destOrd="0" parTransId="{A4EBD442-2C84-4F70-AE6D-8347605FEEFC}" sibTransId="{4F2DD093-B3A8-4BF8-8CFD-55D900551616}"/>
    <dgm:cxn modelId="{AC954869-B179-43F3-9A29-5A9B2385E7C5}" srcId="{C09E037B-0154-4511-AECC-5BBA4BA9FF97}" destId="{FBB94D59-DF72-464B-BD22-B504169D39ED}" srcOrd="2" destOrd="0" parTransId="{F359D3D2-9967-476C-B095-935A1BEC6AB7}" sibTransId="{9C8D9646-6EA7-4549-A322-66D5D5123BEE}"/>
    <dgm:cxn modelId="{CE3F6A57-4D2E-45C1-86B9-D89BF82ACCD5}" type="presOf" srcId="{BE9235F3-E888-4E66-803F-0C6059E75E06}" destId="{E2C98A8B-66B2-455E-983A-2DD8C647DB55}" srcOrd="0" destOrd="0" presId="urn:microsoft.com/office/officeart/2005/8/layout/chevron2"/>
    <dgm:cxn modelId="{3127FD7D-7A58-4D9C-A5DA-481DA9569ACB}" srcId="{A0BE3647-4BC9-462D-B4EB-85B17AA3EC9C}" destId="{1CA25071-42AB-43C0-BDC3-AFF068DFCEFC}" srcOrd="0" destOrd="0" parTransId="{BE3C6F5D-7778-48A9-81D7-2576287CB296}" sibTransId="{8B19D7F9-87C3-4A51-A49D-1A08BA0A88DE}"/>
    <dgm:cxn modelId="{46ACB689-4491-4974-B2D0-A38E867750E5}" type="presOf" srcId="{C09E037B-0154-4511-AECC-5BBA4BA9FF97}" destId="{034C1D55-680A-4434-923A-92D4F538BCFD}" srcOrd="0" destOrd="0" presId="urn:microsoft.com/office/officeart/2005/8/layout/chevron2"/>
    <dgm:cxn modelId="{5263D18B-A0DC-465C-A0E8-B3E0859A9C7D}" type="presOf" srcId="{D36A152F-46BA-4500-A8A5-23D5F8D1A577}" destId="{15BDAA12-79BD-4223-93BD-A9117962F0F1}" srcOrd="0" destOrd="0" presId="urn:microsoft.com/office/officeart/2005/8/layout/chevron2"/>
    <dgm:cxn modelId="{E486899D-2D64-4DCE-AFA1-64895A40E4D4}" srcId="{C09E037B-0154-4511-AECC-5BBA4BA9FF97}" destId="{ADCF49CA-0630-41D0-BC87-EEF499DE1CA3}" srcOrd="4" destOrd="0" parTransId="{1FEB92A8-474F-4FC8-8A98-2894C42E75E8}" sibTransId="{AA4F3173-5C04-4818-A74C-1A7577425A0C}"/>
    <dgm:cxn modelId="{C18AA1B5-462A-430D-95E2-2E968AF347ED}" srcId="{D36A152F-46BA-4500-A8A5-23D5F8D1A577}" destId="{562AB6CD-BFBE-4666-A89E-AF445ED72213}" srcOrd="0" destOrd="0" parTransId="{D87E814A-FC01-480C-8BF8-CFBCB6B69170}" sibTransId="{C237EC96-C720-419D-9486-C8C4CACA47D1}"/>
    <dgm:cxn modelId="{60267AB7-21B1-4676-8A0E-CF7D2CE4B2AC}" type="presOf" srcId="{62F0A307-FEDF-4E64-A2BC-FA2147165235}" destId="{D7093B5A-CB5E-45A4-8F7D-D576B1D5EF36}" srcOrd="0" destOrd="0" presId="urn:microsoft.com/office/officeart/2005/8/layout/chevron2"/>
    <dgm:cxn modelId="{49E0F2BB-3E5C-40F2-AB9E-A39086877637}" srcId="{ADCF49CA-0630-41D0-BC87-EEF499DE1CA3}" destId="{CB34636B-3387-4D3F-AD60-3991C4390ED7}" srcOrd="0" destOrd="0" parTransId="{FECB2259-D87D-4AE4-ACC4-99CEE64731AC}" sibTransId="{AF2F27D9-3D44-413F-AB60-8630C1EC8C3F}"/>
    <dgm:cxn modelId="{E38D7FBF-FE27-45DC-8838-9FF1276F77DB}" type="presOf" srcId="{CB34636B-3387-4D3F-AD60-3991C4390ED7}" destId="{015371BC-FF2C-48D8-9CF9-4116B1EB6B14}" srcOrd="0" destOrd="0" presId="urn:microsoft.com/office/officeart/2005/8/layout/chevron2"/>
    <dgm:cxn modelId="{33FFCBC5-B30D-40AC-BA5C-ECC814876B05}" type="presOf" srcId="{FBB94D59-DF72-464B-BD22-B504169D39ED}" destId="{D6B55750-9EF2-4978-8EC4-68EABC048C0D}" srcOrd="0" destOrd="0" presId="urn:microsoft.com/office/officeart/2005/8/layout/chevron2"/>
    <dgm:cxn modelId="{DE3D30CA-97C7-4F0A-A0A2-8C0479025A29}" type="presOf" srcId="{742D79C0-9B25-4889-B4EE-AC42CEBBDD0A}" destId="{0CC608D4-00EC-49C7-A938-665E93E5D0F8}" srcOrd="0" destOrd="0" presId="urn:microsoft.com/office/officeart/2005/8/layout/chevron2"/>
    <dgm:cxn modelId="{13343EDD-0015-4769-89EB-69A8046CE9D2}" type="presOf" srcId="{562AB6CD-BFBE-4666-A89E-AF445ED72213}" destId="{2E8EE11F-46D5-4A90-A865-8BC6951A86A8}" srcOrd="0" destOrd="0" presId="urn:microsoft.com/office/officeart/2005/8/layout/chevron2"/>
    <dgm:cxn modelId="{B63A7CDE-505A-466D-AE5F-0A9AA1ED8B25}" srcId="{742D79C0-9B25-4889-B4EE-AC42CEBBDD0A}" destId="{62F0A307-FEDF-4E64-A2BC-FA2147165235}" srcOrd="0" destOrd="0" parTransId="{B699285B-F40E-40C8-A254-645E1C544E29}" sibTransId="{563C425C-D759-4055-8C51-6E74E04812C5}"/>
    <dgm:cxn modelId="{51E107FF-7A70-494C-9AD8-3BC11C57CB2E}" type="presOf" srcId="{ADCF49CA-0630-41D0-BC87-EEF499DE1CA3}" destId="{AE701666-1D08-4831-B2C0-97858A230010}" srcOrd="0" destOrd="0" presId="urn:microsoft.com/office/officeart/2005/8/layout/chevron2"/>
    <dgm:cxn modelId="{D186EB24-605F-4439-A384-DCB0381A2F97}" type="presParOf" srcId="{034C1D55-680A-4434-923A-92D4F538BCFD}" destId="{8BBBE7E2-494B-4DE7-8EB3-7E30A643F262}" srcOrd="0" destOrd="0" presId="urn:microsoft.com/office/officeart/2005/8/layout/chevron2"/>
    <dgm:cxn modelId="{2D900EDC-F6E2-4649-967C-8BD59ACE4255}" type="presParOf" srcId="{8BBBE7E2-494B-4DE7-8EB3-7E30A643F262}" destId="{0CC608D4-00EC-49C7-A938-665E93E5D0F8}" srcOrd="0" destOrd="0" presId="urn:microsoft.com/office/officeart/2005/8/layout/chevron2"/>
    <dgm:cxn modelId="{B337EC5F-14BF-4CF4-A4DD-4805746F7F42}" type="presParOf" srcId="{8BBBE7E2-494B-4DE7-8EB3-7E30A643F262}" destId="{D7093B5A-CB5E-45A4-8F7D-D576B1D5EF36}" srcOrd="1" destOrd="0" presId="urn:microsoft.com/office/officeart/2005/8/layout/chevron2"/>
    <dgm:cxn modelId="{3A122FD3-33CD-4D4C-8FF5-9A5E5A571DA1}" type="presParOf" srcId="{034C1D55-680A-4434-923A-92D4F538BCFD}" destId="{E7F9EAAA-78CD-46FF-ADA8-21109DDB02AD}" srcOrd="1" destOrd="0" presId="urn:microsoft.com/office/officeart/2005/8/layout/chevron2"/>
    <dgm:cxn modelId="{B0C6D40A-1C3E-4100-A982-4C79EF3C4A24}" type="presParOf" srcId="{034C1D55-680A-4434-923A-92D4F538BCFD}" destId="{A7B2EACB-C4BB-43E8-8C79-4899456C8997}" srcOrd="2" destOrd="0" presId="urn:microsoft.com/office/officeart/2005/8/layout/chevron2"/>
    <dgm:cxn modelId="{AA8DF58C-AE8E-4852-9B48-818631EEC97C}" type="presParOf" srcId="{A7B2EACB-C4BB-43E8-8C79-4899456C8997}" destId="{B4224F12-3F47-4502-B280-9BF4FD281906}" srcOrd="0" destOrd="0" presId="urn:microsoft.com/office/officeart/2005/8/layout/chevron2"/>
    <dgm:cxn modelId="{4E2547FB-7B35-4B60-8973-1BCB8AE7AA84}" type="presParOf" srcId="{A7B2EACB-C4BB-43E8-8C79-4899456C8997}" destId="{5769C064-0272-4403-811A-13CF2D06E659}" srcOrd="1" destOrd="0" presId="urn:microsoft.com/office/officeart/2005/8/layout/chevron2"/>
    <dgm:cxn modelId="{26719782-F541-4968-9239-F81D0739F3E4}" type="presParOf" srcId="{034C1D55-680A-4434-923A-92D4F538BCFD}" destId="{2BCC9073-CDEC-45F6-8796-51F34DD255AE}" srcOrd="3" destOrd="0" presId="urn:microsoft.com/office/officeart/2005/8/layout/chevron2"/>
    <dgm:cxn modelId="{8A8EEB05-57E0-441F-AFD1-6541201275FF}" type="presParOf" srcId="{034C1D55-680A-4434-923A-92D4F538BCFD}" destId="{4F2BFCA8-165B-4B47-B8FC-F0C534FA249F}" srcOrd="4" destOrd="0" presId="urn:microsoft.com/office/officeart/2005/8/layout/chevron2"/>
    <dgm:cxn modelId="{186C4660-4C96-48C3-96B9-D8FDA91648F5}" type="presParOf" srcId="{4F2BFCA8-165B-4B47-B8FC-F0C534FA249F}" destId="{D6B55750-9EF2-4978-8EC4-68EABC048C0D}" srcOrd="0" destOrd="0" presId="urn:microsoft.com/office/officeart/2005/8/layout/chevron2"/>
    <dgm:cxn modelId="{C8D101DF-F4AA-4C5E-8E63-55CE9A9A139F}" type="presParOf" srcId="{4F2BFCA8-165B-4B47-B8FC-F0C534FA249F}" destId="{E2C98A8B-66B2-455E-983A-2DD8C647DB55}" srcOrd="1" destOrd="0" presId="urn:microsoft.com/office/officeart/2005/8/layout/chevron2"/>
    <dgm:cxn modelId="{3431D43B-720D-4E4A-B77D-A685E61D805C}" type="presParOf" srcId="{034C1D55-680A-4434-923A-92D4F538BCFD}" destId="{C0DE5452-1698-46EE-82C2-4661F9D9EF6A}" srcOrd="5" destOrd="0" presId="urn:microsoft.com/office/officeart/2005/8/layout/chevron2"/>
    <dgm:cxn modelId="{2DBD5A0C-1B2F-4D4E-814C-DEE0D8802E01}" type="presParOf" srcId="{034C1D55-680A-4434-923A-92D4F538BCFD}" destId="{1317E2EE-21F5-4180-8735-0B20904AB37E}" srcOrd="6" destOrd="0" presId="urn:microsoft.com/office/officeart/2005/8/layout/chevron2"/>
    <dgm:cxn modelId="{3016C1BB-90CB-4751-9A1A-7D2D6A6910CB}" type="presParOf" srcId="{1317E2EE-21F5-4180-8735-0B20904AB37E}" destId="{15BDAA12-79BD-4223-93BD-A9117962F0F1}" srcOrd="0" destOrd="0" presId="urn:microsoft.com/office/officeart/2005/8/layout/chevron2"/>
    <dgm:cxn modelId="{AA85FB27-703A-4BD3-8595-E49AE5B833B6}" type="presParOf" srcId="{1317E2EE-21F5-4180-8735-0B20904AB37E}" destId="{2E8EE11F-46D5-4A90-A865-8BC6951A86A8}" srcOrd="1" destOrd="0" presId="urn:microsoft.com/office/officeart/2005/8/layout/chevron2"/>
    <dgm:cxn modelId="{B00250C1-7CED-4A14-9B52-9304AC8D2FE9}" type="presParOf" srcId="{034C1D55-680A-4434-923A-92D4F538BCFD}" destId="{1AD8C8BC-B72E-4126-929D-E4DC08E5EE14}" srcOrd="7" destOrd="0" presId="urn:microsoft.com/office/officeart/2005/8/layout/chevron2"/>
    <dgm:cxn modelId="{7924CBFD-CBA8-4274-9861-2EF886EFB56C}" type="presParOf" srcId="{034C1D55-680A-4434-923A-92D4F538BCFD}" destId="{BA7143A7-B88F-4785-8ECD-2DFBD834E794}" srcOrd="8" destOrd="0" presId="urn:microsoft.com/office/officeart/2005/8/layout/chevron2"/>
    <dgm:cxn modelId="{D6B63F93-E599-43A1-80E6-EE004289D499}" type="presParOf" srcId="{BA7143A7-B88F-4785-8ECD-2DFBD834E794}" destId="{AE701666-1D08-4831-B2C0-97858A230010}" srcOrd="0" destOrd="0" presId="urn:microsoft.com/office/officeart/2005/8/layout/chevron2"/>
    <dgm:cxn modelId="{DC56C872-5C4A-4181-A109-AF6DB463EDCD}" type="presParOf" srcId="{BA7143A7-B88F-4785-8ECD-2DFBD834E794}" destId="{015371BC-FF2C-48D8-9CF9-4116B1EB6B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08D4-00EC-49C7-A938-665E93E5D0F8}">
      <dsp:nvSpPr>
        <dsp:cNvPr id="0" name=""/>
        <dsp:cNvSpPr/>
      </dsp:nvSpPr>
      <dsp:spPr>
        <a:xfrm rot="5400000">
          <a:off x="-119662" y="120441"/>
          <a:ext cx="797752" cy="558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0" kern="1200" dirty="0"/>
            <a:t>1</a:t>
          </a:r>
        </a:p>
      </dsp:txBody>
      <dsp:txXfrm rot="-5400000">
        <a:off x="1" y="279991"/>
        <a:ext cx="558426" cy="239326"/>
      </dsp:txXfrm>
    </dsp:sp>
    <dsp:sp modelId="{D7093B5A-CB5E-45A4-8F7D-D576B1D5EF36}">
      <dsp:nvSpPr>
        <dsp:cNvPr id="0" name=""/>
        <dsp:cNvSpPr/>
      </dsp:nvSpPr>
      <dsp:spPr>
        <a:xfrm rot="5400000">
          <a:off x="3743974" y="-3184768"/>
          <a:ext cx="518539" cy="688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kern="1200" dirty="0"/>
            <a:t> </a:t>
          </a:r>
          <a:r>
            <a:rPr lang="ru-RU" sz="1400" b="0" kern="1200" dirty="0"/>
            <a:t>Выявленные потребности для повышения эффективности и устойчивости</a:t>
          </a:r>
        </a:p>
      </dsp:txBody>
      <dsp:txXfrm rot="-5400000">
        <a:off x="558427" y="26092"/>
        <a:ext cx="6864321" cy="467913"/>
      </dsp:txXfrm>
    </dsp:sp>
    <dsp:sp modelId="{B4224F12-3F47-4502-B280-9BF4FD281906}">
      <dsp:nvSpPr>
        <dsp:cNvPr id="0" name=""/>
        <dsp:cNvSpPr/>
      </dsp:nvSpPr>
      <dsp:spPr>
        <a:xfrm rot="5400000">
          <a:off x="-119662" y="796175"/>
          <a:ext cx="797752" cy="558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0" kern="1200" dirty="0"/>
            <a:t>2</a:t>
          </a:r>
        </a:p>
      </dsp:txBody>
      <dsp:txXfrm rot="-5400000">
        <a:off x="1" y="955725"/>
        <a:ext cx="558426" cy="239326"/>
      </dsp:txXfrm>
    </dsp:sp>
    <dsp:sp modelId="{5769C064-0272-4403-811A-13CF2D06E659}">
      <dsp:nvSpPr>
        <dsp:cNvPr id="0" name=""/>
        <dsp:cNvSpPr/>
      </dsp:nvSpPr>
      <dsp:spPr>
        <a:xfrm rot="5400000">
          <a:off x="3743974" y="-2509034"/>
          <a:ext cx="518539" cy="688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kern="1200" dirty="0"/>
            <a:t> </a:t>
          </a:r>
          <a:r>
            <a:rPr lang="ru-RU" sz="1400" b="0" kern="1200" dirty="0"/>
            <a:t>Контекст и цели финансовых потоков и бюджетных структур в БВО</a:t>
          </a:r>
        </a:p>
      </dsp:txBody>
      <dsp:txXfrm rot="-5400000">
        <a:off x="558427" y="701826"/>
        <a:ext cx="6864321" cy="467913"/>
      </dsp:txXfrm>
    </dsp:sp>
    <dsp:sp modelId="{D6B55750-9EF2-4978-8EC4-68EABC048C0D}">
      <dsp:nvSpPr>
        <dsp:cNvPr id="0" name=""/>
        <dsp:cNvSpPr/>
      </dsp:nvSpPr>
      <dsp:spPr>
        <a:xfrm rot="5400000">
          <a:off x="-119662" y="1471909"/>
          <a:ext cx="797752" cy="558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0" kern="1200" dirty="0"/>
            <a:t>3</a:t>
          </a:r>
        </a:p>
      </dsp:txBody>
      <dsp:txXfrm rot="-5400000">
        <a:off x="1" y="1631459"/>
        <a:ext cx="558426" cy="239326"/>
      </dsp:txXfrm>
    </dsp:sp>
    <dsp:sp modelId="{E2C98A8B-66B2-455E-983A-2DD8C647DB55}">
      <dsp:nvSpPr>
        <dsp:cNvPr id="0" name=""/>
        <dsp:cNvSpPr/>
      </dsp:nvSpPr>
      <dsp:spPr>
        <a:xfrm rot="5400000">
          <a:off x="3743974" y="-1833300"/>
          <a:ext cx="518539" cy="688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kern="1200" dirty="0"/>
            <a:t> </a:t>
          </a:r>
          <a:r>
            <a:rPr lang="ru-RU" sz="1400" b="0" kern="1200" dirty="0"/>
            <a:t>Международная практика финансирования основных функций и задач</a:t>
          </a:r>
        </a:p>
      </dsp:txBody>
      <dsp:txXfrm rot="-5400000">
        <a:off x="558427" y="1377560"/>
        <a:ext cx="6864321" cy="467913"/>
      </dsp:txXfrm>
    </dsp:sp>
    <dsp:sp modelId="{15BDAA12-79BD-4223-93BD-A9117962F0F1}">
      <dsp:nvSpPr>
        <dsp:cNvPr id="0" name=""/>
        <dsp:cNvSpPr/>
      </dsp:nvSpPr>
      <dsp:spPr>
        <a:xfrm rot="5400000">
          <a:off x="-119662" y="2147643"/>
          <a:ext cx="797752" cy="558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0" kern="1200" dirty="0"/>
            <a:t>4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b="0" kern="1200" dirty="0"/>
        </a:p>
      </dsp:txBody>
      <dsp:txXfrm rot="-5400000">
        <a:off x="1" y="2307193"/>
        <a:ext cx="558426" cy="239326"/>
      </dsp:txXfrm>
    </dsp:sp>
    <dsp:sp modelId="{2E8EE11F-46D5-4A90-A865-8BC6951A86A8}">
      <dsp:nvSpPr>
        <dsp:cNvPr id="0" name=""/>
        <dsp:cNvSpPr/>
      </dsp:nvSpPr>
      <dsp:spPr>
        <a:xfrm rot="5400000">
          <a:off x="3743974" y="-1157566"/>
          <a:ext cx="518539" cy="688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0" kern="1200" dirty="0"/>
            <a:t> </a:t>
          </a:r>
          <a:r>
            <a:rPr lang="ru-RU" sz="1400" b="0" kern="1200" dirty="0"/>
            <a:t>Извлеченные уроки и принципы обеспечения финансовой устойчивости </a:t>
          </a:r>
        </a:p>
      </dsp:txBody>
      <dsp:txXfrm rot="-5400000">
        <a:off x="558427" y="2053294"/>
        <a:ext cx="6864321" cy="467913"/>
      </dsp:txXfrm>
    </dsp:sp>
    <dsp:sp modelId="{AE701666-1D08-4831-B2C0-97858A230010}">
      <dsp:nvSpPr>
        <dsp:cNvPr id="0" name=""/>
        <dsp:cNvSpPr/>
      </dsp:nvSpPr>
      <dsp:spPr>
        <a:xfrm rot="5400000">
          <a:off x="-119662" y="2823377"/>
          <a:ext cx="797752" cy="558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5</a:t>
          </a:r>
        </a:p>
      </dsp:txBody>
      <dsp:txXfrm rot="-5400000">
        <a:off x="1" y="2982927"/>
        <a:ext cx="558426" cy="239326"/>
      </dsp:txXfrm>
    </dsp:sp>
    <dsp:sp modelId="{015371BC-FF2C-48D8-9CF9-4116B1EB6B14}">
      <dsp:nvSpPr>
        <dsp:cNvPr id="0" name=""/>
        <dsp:cNvSpPr/>
      </dsp:nvSpPr>
      <dsp:spPr>
        <a:xfrm rot="5400000">
          <a:off x="3743974" y="-481832"/>
          <a:ext cx="518539" cy="688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 </a:t>
          </a:r>
          <a:r>
            <a:rPr lang="ru-RU" sz="1400" kern="1200" dirty="0"/>
            <a:t>Анализ на конкретных примерах </a:t>
          </a:r>
        </a:p>
      </dsp:txBody>
      <dsp:txXfrm rot="-5400000">
        <a:off x="558427" y="2729028"/>
        <a:ext cx="6864321" cy="467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45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aa6d39ba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aa6d39ba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4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39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66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703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04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9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ПРОГРЕСС В СОВЕРШЕНСТВОВАНИИ МФСА</a:t>
            </a:r>
            <a:endParaRPr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10" y="460690"/>
            <a:ext cx="1799163" cy="18149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0751" y="127989"/>
            <a:ext cx="8074174" cy="621819"/>
          </a:xfrm>
        </p:spPr>
        <p:txBody>
          <a:bodyPr/>
          <a:lstStyle/>
          <a:p>
            <a:r>
              <a:rPr lang="ru-RU" dirty="0"/>
              <a:t>Основные выводы и рекомендации</a:t>
            </a:r>
          </a:p>
        </p:txBody>
      </p:sp>
      <p:grpSp>
        <p:nvGrpSpPr>
          <p:cNvPr id="6" name="Google Shape;1375;p48"/>
          <p:cNvGrpSpPr/>
          <p:nvPr/>
        </p:nvGrpSpPr>
        <p:grpSpPr>
          <a:xfrm>
            <a:off x="1036792" y="749808"/>
            <a:ext cx="7362091" cy="3508792"/>
            <a:chOff x="6235196" y="5663946"/>
            <a:chExt cx="1168662" cy="594715"/>
          </a:xfrm>
        </p:grpSpPr>
        <p:grpSp>
          <p:nvGrpSpPr>
            <p:cNvPr id="7" name="Google Shape;1376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" name="Google Shape;137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379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" name="Google Shape;138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8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" name="Google Shape;1383;p48"/>
            <p:cNvSpPr/>
            <p:nvPr/>
          </p:nvSpPr>
          <p:spPr>
            <a:xfrm>
              <a:off x="6235196" y="6072860"/>
              <a:ext cx="1168662" cy="185801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-RU" sz="1600" b="0" i="0" u="none" strike="noStrike" cap="none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Рекомендовать установление экспертной связи между Рабочей Группой по совершенствованию организационной структуры и договорно-правовой базы МФСА и Рабочей группой СПЕКА по водным и энергетическим ресурсам и окружающей среде</a:t>
              </a:r>
              <a:endParaRPr sz="16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123422" y="794535"/>
            <a:ext cx="5715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Целесообразно скоординировать действия, предпринимаемые МФСА и Программой СПЕКА для осуществления взаимосвязи энергии, воды и земли в Центральной Азии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3066" y="2012231"/>
            <a:ext cx="7917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Совершенствование МФСА предполагает включение энергетических вопросов Центральной Азии в сферу его деятельности, что потребует дополнительных усилий   и более тесной взаимосвязи с другими процессами в ЦА по водным, энергетическим, экологическим, социально-экономическим взаимоотношениям</a:t>
            </a:r>
          </a:p>
        </p:txBody>
      </p:sp>
    </p:spTree>
    <p:extLst>
      <p:ext uri="{BB962C8B-B14F-4D97-AF65-F5344CB8AC3E}">
        <p14:creationId xmlns:p14="http://schemas.microsoft.com/office/powerpoint/2010/main" val="22127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"/>
          <p:cNvSpPr txBox="1">
            <a:spLocks noGrp="1"/>
          </p:cNvSpPr>
          <p:nvPr>
            <p:ph type="subTitle" idx="4294967295"/>
          </p:nvPr>
        </p:nvSpPr>
        <p:spPr>
          <a:xfrm>
            <a:off x="1349733" y="1887940"/>
            <a:ext cx="6478688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SzPts val="3200"/>
              <a:buFont typeface="Raleway"/>
              <a:buNone/>
            </a:pPr>
            <a:r>
              <a:rPr lang="ru-RU" sz="3200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Спасибо за внимание</a:t>
            </a:r>
            <a:endParaRPr sz="3200" b="1" dirty="0">
              <a:solidFill>
                <a:schemeClr val="bg1"/>
              </a:solidFill>
              <a:latin typeface="Perpetua" panose="02020502060401020303" pitchFamily="18" charset="0"/>
              <a:ea typeface="Raleway"/>
              <a:cs typeface="Raleway"/>
              <a:sym typeface="Raleway"/>
            </a:endParaRPr>
          </a:p>
        </p:txBody>
      </p:sp>
      <p:sp>
        <p:nvSpPr>
          <p:cNvPr id="359" name="Google Shape;359;p3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21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304800" y="1003300"/>
            <a:ext cx="3509108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30 января 2018 года</a:t>
            </a:r>
            <a:endParaRPr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Решением Правления МФСА при Исполнительном комитете МФСА была создана Рабочая Группа (РГ) по совершенствованию организационной структуры и договорно-правовой базы МФСА из числа представителей соответствующих министерств и ведомств государств-учредителей МФСА и структурных подразделений Фонда.</a:t>
            </a:r>
            <a:endParaRPr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705340" y="265723"/>
            <a:ext cx="7977552" cy="639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Хронология совершенствования МФСА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400062" y="905615"/>
            <a:ext cx="4174298" cy="17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24 августа 2018 года</a:t>
            </a:r>
          </a:p>
          <a:p>
            <a:pPr marL="0" lvl="0" indent="0">
              <a:buNone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На Саммите глав государств-учредителей МФСА г. Туркменбаши (Туркменистан), Президенты выразили готовность к дальнейшему совершенствованию организационной структуры и договорно-правовой базы МФСА с целью создания эффективного и устойчивого институционального механизма, способного реагировать на новые вызовы и решать имеющиеся экологические и социально-экономические проблемы и вопросы комплексного использования и охраны водных ресурсов региона.</a:t>
            </a: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22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"/>
          <p:cNvSpPr txBox="1">
            <a:spLocks noGrp="1"/>
          </p:cNvSpPr>
          <p:nvPr>
            <p:ph type="title"/>
          </p:nvPr>
        </p:nvSpPr>
        <p:spPr>
          <a:xfrm>
            <a:off x="787221" y="0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Хронология работы РГ</a:t>
            </a:r>
            <a:endParaRPr dirty="0"/>
          </a:p>
        </p:txBody>
      </p:sp>
      <p:sp>
        <p:nvSpPr>
          <p:cNvPr id="386" name="Google Shape;386;p3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ИЮНЬ,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2023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АПР,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2023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ЗИМА 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СЕНТ,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2022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ИЮНЬ,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ЯНВ,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ОКТ,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2021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МАЙ,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2021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НОЯБ,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2019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ИЮЛЬ,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2019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МАЙ,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2018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ЯНВ,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2018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" name="Google Shape;399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0" name="Google Shape;400;p38"/>
          <p:cNvCxnSpPr/>
          <p:nvPr/>
        </p:nvCxnSpPr>
        <p:spPr>
          <a:xfrm rot="10800000">
            <a:off x="71951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1" name="Google Shape;401;p38"/>
          <p:cNvSpPr txBox="1"/>
          <p:nvPr/>
        </p:nvSpPr>
        <p:spPr>
          <a:xfrm>
            <a:off x="63720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Создание Рабочей группы (РГ)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2" name="Google Shape;402;p38"/>
          <p:cNvCxnSpPr/>
          <p:nvPr/>
        </p:nvCxnSpPr>
        <p:spPr>
          <a:xfrm rot="10800000">
            <a:off x="204075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3" name="Google Shape;403;p38"/>
          <p:cNvSpPr txBox="1"/>
          <p:nvPr/>
        </p:nvSpPr>
        <p:spPr>
          <a:xfrm>
            <a:off x="199973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2-е Заседание РГ, </a:t>
            </a:r>
            <a:r>
              <a:rPr lang="ru-RU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г.Ашхабад</a:t>
            </a: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Туркменистан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4" name="Google Shape;404;p38"/>
          <p:cNvCxnSpPr/>
          <p:nvPr/>
        </p:nvCxnSpPr>
        <p:spPr>
          <a:xfrm rot="10800000">
            <a:off x="336198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5" name="Google Shape;405;p38"/>
          <p:cNvSpPr txBox="1"/>
          <p:nvPr/>
        </p:nvSpPr>
        <p:spPr>
          <a:xfrm>
            <a:off x="332096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4-е Заседание РГ в виртуальном формате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6" name="Google Shape;406;p38"/>
          <p:cNvCxnSpPr/>
          <p:nvPr/>
        </p:nvCxnSpPr>
        <p:spPr>
          <a:xfrm rot="10800000">
            <a:off x="46832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7" name="Google Shape;407;p38"/>
          <p:cNvSpPr txBox="1"/>
          <p:nvPr/>
        </p:nvSpPr>
        <p:spPr>
          <a:xfrm>
            <a:off x="4642190" y="1584807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6-е Заседание РГ в виртуальном формате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8" name="Google Shape;408;p38"/>
          <p:cNvCxnSpPr/>
          <p:nvPr/>
        </p:nvCxnSpPr>
        <p:spPr>
          <a:xfrm rot="10800000">
            <a:off x="600445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9" name="Google Shape;409;p38"/>
          <p:cNvSpPr txBox="1"/>
          <p:nvPr/>
        </p:nvSpPr>
        <p:spPr>
          <a:xfrm>
            <a:off x="5963421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8-е Заседание РГ, </a:t>
            </a:r>
            <a:r>
              <a:rPr lang="ru-RU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г.Ташкент</a:t>
            </a: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Республика Узбекистан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0" name="Google Shape;410;p38"/>
          <p:cNvCxnSpPr/>
          <p:nvPr/>
        </p:nvCxnSpPr>
        <p:spPr>
          <a:xfrm rot="10800000">
            <a:off x="732569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1" name="Google Shape;411;p38"/>
          <p:cNvSpPr txBox="1"/>
          <p:nvPr/>
        </p:nvSpPr>
        <p:spPr>
          <a:xfrm>
            <a:off x="7284651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10-е Заседание РГ</a:t>
            </a:r>
            <a:endParaRPr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2" name="Google Shape;412;p38"/>
          <p:cNvCxnSpPr/>
          <p:nvPr/>
        </p:nvCxnSpPr>
        <p:spPr>
          <a:xfrm rot="10800000">
            <a:off x="139028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3" name="Google Shape;413;p38"/>
          <p:cNvSpPr txBox="1"/>
          <p:nvPr/>
        </p:nvSpPr>
        <p:spPr>
          <a:xfrm>
            <a:off x="133912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1-е Заседание РГ, </a:t>
            </a:r>
            <a:r>
              <a:rPr lang="ru-RU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г.Ашхабад</a:t>
            </a: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Туркменистан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4" name="Google Shape;414;p38"/>
          <p:cNvCxnSpPr/>
          <p:nvPr/>
        </p:nvCxnSpPr>
        <p:spPr>
          <a:xfrm rot="10800000">
            <a:off x="271151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5" name="Google Shape;415;p38"/>
          <p:cNvSpPr txBox="1"/>
          <p:nvPr/>
        </p:nvSpPr>
        <p:spPr>
          <a:xfrm>
            <a:off x="266035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3-е Заседание РГ, </a:t>
            </a:r>
            <a:r>
              <a:rPr lang="ru-RU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г.Ашхабад</a:t>
            </a: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Туркменистан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6" name="Google Shape;416;p38"/>
          <p:cNvCxnSpPr/>
          <p:nvPr/>
        </p:nvCxnSpPr>
        <p:spPr>
          <a:xfrm rot="10800000">
            <a:off x="403275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7" name="Google Shape;417;p38"/>
          <p:cNvSpPr txBox="1"/>
          <p:nvPr/>
        </p:nvSpPr>
        <p:spPr>
          <a:xfrm>
            <a:off x="398158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5-е Заседание РГ, </a:t>
            </a:r>
            <a:r>
              <a:rPr lang="ru-RU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г.Душанбе</a:t>
            </a: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Республика Таджикистан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8" name="Google Shape;418;p38"/>
          <p:cNvCxnSpPr/>
          <p:nvPr/>
        </p:nvCxnSpPr>
        <p:spPr>
          <a:xfrm rot="10800000">
            <a:off x="535398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9" name="Google Shape;419;p38"/>
          <p:cNvSpPr txBox="1"/>
          <p:nvPr/>
        </p:nvSpPr>
        <p:spPr>
          <a:xfrm>
            <a:off x="5302816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7-е Заседание РГ,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Г.Алматы</a:t>
            </a:r>
            <a:r>
              <a:rPr lang="ru-RU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Республика Казахстан</a:t>
            </a: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0" name="Google Shape;420;p38"/>
          <p:cNvCxnSpPr/>
          <p:nvPr/>
        </p:nvCxnSpPr>
        <p:spPr>
          <a:xfrm rot="10800000">
            <a:off x="667522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1" name="Google Shape;421;p38"/>
          <p:cNvSpPr txBox="1"/>
          <p:nvPr/>
        </p:nvSpPr>
        <p:spPr>
          <a:xfrm>
            <a:off x="6624046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900">
                <a:solidFill>
                  <a:schemeClr val="dk2"/>
                </a:solidFill>
                <a:latin typeface="Lato"/>
                <a:ea typeface="Lato"/>
                <a:cs typeface="Lato"/>
              </a:defRPr>
            </a:lvl1pPr>
          </a:lstStyle>
          <a:p>
            <a:r>
              <a:rPr lang="ru-RU" sz="1400" dirty="0">
                <a:solidFill>
                  <a:schemeClr val="accent3"/>
                </a:solidFill>
              </a:rPr>
              <a:t>Ознакомительная поездка и 9-е Заседание РГ</a:t>
            </a:r>
            <a:endParaRPr sz="1400" dirty="0">
              <a:solidFill>
                <a:schemeClr val="accent3"/>
              </a:solidFill>
              <a:sym typeface="Lato"/>
            </a:endParaRPr>
          </a:p>
        </p:txBody>
      </p:sp>
      <p:cxnSp>
        <p:nvCxnSpPr>
          <p:cNvPr id="422" name="Google Shape;422;p38"/>
          <p:cNvCxnSpPr/>
          <p:nvPr/>
        </p:nvCxnSpPr>
        <p:spPr>
          <a:xfrm rot="10800000">
            <a:off x="799645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3" name="Google Shape;423;p38"/>
          <p:cNvSpPr txBox="1"/>
          <p:nvPr/>
        </p:nvSpPr>
        <p:spPr>
          <a:xfrm>
            <a:off x="7938900" y="3648150"/>
            <a:ext cx="1205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11-е Заседание РГ</a:t>
            </a:r>
            <a:endParaRPr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pSp>
        <p:nvGrpSpPr>
          <p:cNvPr id="5" name="Group 144">
            <a:extLst>
              <a:ext uri="{FF2B5EF4-FFF2-40B4-BE49-F238E27FC236}">
                <a16:creationId xmlns:a16="http://schemas.microsoft.com/office/drawing/2014/main" id="{9C87A134-D6D2-4229-B007-1E1E952DCC5E}"/>
              </a:ext>
            </a:extLst>
          </p:cNvPr>
          <p:cNvGrpSpPr/>
          <p:nvPr/>
        </p:nvGrpSpPr>
        <p:grpSpPr>
          <a:xfrm>
            <a:off x="114725" y="2031245"/>
            <a:ext cx="2086302" cy="2716504"/>
            <a:chOff x="805758" y="1941591"/>
            <a:chExt cx="2758392" cy="3965418"/>
          </a:xfrm>
        </p:grpSpPr>
        <p:sp>
          <p:nvSpPr>
            <p:cNvPr id="6" name="Rectangle: Rounded Corners 145">
              <a:extLst>
                <a:ext uri="{FF2B5EF4-FFF2-40B4-BE49-F238E27FC236}">
                  <a16:creationId xmlns:a16="http://schemas.microsoft.com/office/drawing/2014/main" id="{7B6A432F-5B63-4781-9DA6-A34B9CFF1BBC}"/>
                </a:ext>
              </a:extLst>
            </p:cNvPr>
            <p:cNvSpPr/>
            <p:nvPr/>
          </p:nvSpPr>
          <p:spPr>
            <a:xfrm>
              <a:off x="805758" y="1941591"/>
              <a:ext cx="2118511" cy="39654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Arrow: Right 146">
              <a:extLst>
                <a:ext uri="{FF2B5EF4-FFF2-40B4-BE49-F238E27FC236}">
                  <a16:creationId xmlns:a16="http://schemas.microsoft.com/office/drawing/2014/main" id="{5BE7E2B5-DF2B-474F-A0BE-6FE08C8B6FB4}"/>
                </a:ext>
              </a:extLst>
            </p:cNvPr>
            <p:cNvSpPr/>
            <p:nvPr/>
          </p:nvSpPr>
          <p:spPr>
            <a:xfrm>
              <a:off x="1074447" y="2539499"/>
              <a:ext cx="2489703" cy="96872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062F9F-FC6B-433E-A170-2D436D4E71E0}"/>
                </a:ext>
              </a:extLst>
            </p:cNvPr>
            <p:cNvSpPr txBox="1"/>
            <p:nvPr/>
          </p:nvSpPr>
          <p:spPr>
            <a:xfrm>
              <a:off x="858032" y="3226726"/>
              <a:ext cx="1971874" cy="2560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Рассмотрение целей МФСА с учетом существующих договоренностей, новых реалий и требований стран-учредителей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758053-822C-435A-A12E-6F949F9441C1}"/>
                </a:ext>
              </a:extLst>
            </p:cNvPr>
            <p:cNvSpPr txBox="1"/>
            <p:nvPr/>
          </p:nvSpPr>
          <p:spPr>
            <a:xfrm>
              <a:off x="1187855" y="2879022"/>
              <a:ext cx="1836000" cy="359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6">
            <a:extLst>
              <a:ext uri="{FF2B5EF4-FFF2-40B4-BE49-F238E27FC236}">
                <a16:creationId xmlns:a16="http://schemas.microsoft.com/office/drawing/2014/main" id="{A38E605F-76F7-41A7-8627-FCEDFA4018EB}"/>
              </a:ext>
            </a:extLst>
          </p:cNvPr>
          <p:cNvGrpSpPr/>
          <p:nvPr/>
        </p:nvGrpSpPr>
        <p:grpSpPr>
          <a:xfrm>
            <a:off x="2019852" y="2026563"/>
            <a:ext cx="1832259" cy="2697131"/>
            <a:chOff x="756537" y="1941591"/>
            <a:chExt cx="2807613" cy="3965418"/>
          </a:xfrm>
        </p:grpSpPr>
        <p:sp>
          <p:nvSpPr>
            <p:cNvPr id="14" name="Rectangle: Rounded Corners 137">
              <a:extLst>
                <a:ext uri="{FF2B5EF4-FFF2-40B4-BE49-F238E27FC236}">
                  <a16:creationId xmlns:a16="http://schemas.microsoft.com/office/drawing/2014/main" id="{32C0EA75-0EDE-4E97-9884-EA15C31ADA2D}"/>
                </a:ext>
              </a:extLst>
            </p:cNvPr>
            <p:cNvSpPr/>
            <p:nvPr/>
          </p:nvSpPr>
          <p:spPr>
            <a:xfrm>
              <a:off x="805758" y="1941591"/>
              <a:ext cx="2118511" cy="39654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Arrow: Right 138">
              <a:extLst>
                <a:ext uri="{FF2B5EF4-FFF2-40B4-BE49-F238E27FC236}">
                  <a16:creationId xmlns:a16="http://schemas.microsoft.com/office/drawing/2014/main" id="{31D9D423-C371-4FEA-910A-5C2A20FA96A9}"/>
                </a:ext>
              </a:extLst>
            </p:cNvPr>
            <p:cNvSpPr/>
            <p:nvPr/>
          </p:nvSpPr>
          <p:spPr>
            <a:xfrm>
              <a:off x="1074447" y="2539499"/>
              <a:ext cx="2489703" cy="96872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1ABB57-AFCF-4BEE-9724-BA73B0615633}"/>
                </a:ext>
              </a:extLst>
            </p:cNvPr>
            <p:cNvSpPr txBox="1"/>
            <p:nvPr/>
          </p:nvSpPr>
          <p:spPr>
            <a:xfrm>
              <a:off x="756537" y="3363103"/>
              <a:ext cx="2267319" cy="2307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Выявление проблем/недостатков в выполнении функций и задач структурными подразделениями МФСА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339D7C-9C4C-4160-84D4-DF11AFA73906}"/>
                </a:ext>
              </a:extLst>
            </p:cNvPr>
            <p:cNvSpPr txBox="1"/>
            <p:nvPr/>
          </p:nvSpPr>
          <p:spPr>
            <a:xfrm>
              <a:off x="1187855" y="2879024"/>
              <a:ext cx="1836000" cy="339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29">
            <a:extLst>
              <a:ext uri="{FF2B5EF4-FFF2-40B4-BE49-F238E27FC236}">
                <a16:creationId xmlns:a16="http://schemas.microsoft.com/office/drawing/2014/main" id="{DFD506A1-18BE-4767-9870-3828A9CF3F8A}"/>
              </a:ext>
            </a:extLst>
          </p:cNvPr>
          <p:cNvGrpSpPr/>
          <p:nvPr/>
        </p:nvGrpSpPr>
        <p:grpSpPr>
          <a:xfrm>
            <a:off x="3681037" y="2031245"/>
            <a:ext cx="1814970" cy="2697131"/>
            <a:chOff x="805758" y="1941591"/>
            <a:chExt cx="2758392" cy="3965418"/>
          </a:xfrm>
        </p:grpSpPr>
        <p:sp>
          <p:nvSpPr>
            <p:cNvPr id="21" name="Rectangle: Rounded Corners 130">
              <a:extLst>
                <a:ext uri="{FF2B5EF4-FFF2-40B4-BE49-F238E27FC236}">
                  <a16:creationId xmlns:a16="http://schemas.microsoft.com/office/drawing/2014/main" id="{EC2FB9DE-9993-448D-898A-C05EF747FF10}"/>
                </a:ext>
              </a:extLst>
            </p:cNvPr>
            <p:cNvSpPr/>
            <p:nvPr/>
          </p:nvSpPr>
          <p:spPr>
            <a:xfrm>
              <a:off x="805758" y="1941591"/>
              <a:ext cx="2118511" cy="39654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2" name="Arrow: Right 131">
              <a:extLst>
                <a:ext uri="{FF2B5EF4-FFF2-40B4-BE49-F238E27FC236}">
                  <a16:creationId xmlns:a16="http://schemas.microsoft.com/office/drawing/2014/main" id="{10E1B363-11C5-4E32-BFE6-D57D1CDA8121}"/>
                </a:ext>
              </a:extLst>
            </p:cNvPr>
            <p:cNvSpPr/>
            <p:nvPr/>
          </p:nvSpPr>
          <p:spPr>
            <a:xfrm>
              <a:off x="1074447" y="2539499"/>
              <a:ext cx="2489703" cy="96872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913E-DDDD-4DC2-A2BC-15520FA02470}"/>
                </a:ext>
              </a:extLst>
            </p:cNvPr>
            <p:cNvSpPr txBox="1"/>
            <p:nvPr/>
          </p:nvSpPr>
          <p:spPr>
            <a:xfrm>
              <a:off x="816647" y="3477692"/>
              <a:ext cx="2207209" cy="149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Рекомендации по совершенствованию организационной структуры МФСА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9937AC-EFFA-4FD9-B76F-0A7BF2A5775E}"/>
                </a:ext>
              </a:extLst>
            </p:cNvPr>
            <p:cNvSpPr txBox="1"/>
            <p:nvPr/>
          </p:nvSpPr>
          <p:spPr>
            <a:xfrm>
              <a:off x="1187855" y="2879023"/>
              <a:ext cx="1836000" cy="344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21">
            <a:extLst>
              <a:ext uri="{FF2B5EF4-FFF2-40B4-BE49-F238E27FC236}">
                <a16:creationId xmlns:a16="http://schemas.microsoft.com/office/drawing/2014/main" id="{CDFACA94-FCE3-4B67-88F3-2F985406E64A}"/>
              </a:ext>
            </a:extLst>
          </p:cNvPr>
          <p:cNvGrpSpPr/>
          <p:nvPr/>
        </p:nvGrpSpPr>
        <p:grpSpPr>
          <a:xfrm>
            <a:off x="5296441" y="2022688"/>
            <a:ext cx="2008912" cy="3220998"/>
            <a:chOff x="720720" y="1900586"/>
            <a:chExt cx="2843430" cy="4728832"/>
          </a:xfrm>
        </p:grpSpPr>
        <p:sp>
          <p:nvSpPr>
            <p:cNvPr id="28" name="Rectangle: Rounded Corners 122">
              <a:extLst>
                <a:ext uri="{FF2B5EF4-FFF2-40B4-BE49-F238E27FC236}">
                  <a16:creationId xmlns:a16="http://schemas.microsoft.com/office/drawing/2014/main" id="{17A85AA9-F9CA-46F8-A54D-3EF2EC01295B}"/>
                </a:ext>
              </a:extLst>
            </p:cNvPr>
            <p:cNvSpPr/>
            <p:nvPr/>
          </p:nvSpPr>
          <p:spPr>
            <a:xfrm>
              <a:off x="816577" y="1900586"/>
              <a:ext cx="2118512" cy="39654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9" name="Arrow: Right 123">
              <a:extLst>
                <a:ext uri="{FF2B5EF4-FFF2-40B4-BE49-F238E27FC236}">
                  <a16:creationId xmlns:a16="http://schemas.microsoft.com/office/drawing/2014/main" id="{49CFAC78-EBB0-4820-836A-7397D4F74ACB}"/>
                </a:ext>
              </a:extLst>
            </p:cNvPr>
            <p:cNvSpPr/>
            <p:nvPr/>
          </p:nvSpPr>
          <p:spPr>
            <a:xfrm>
              <a:off x="1074447" y="2539499"/>
              <a:ext cx="2489703" cy="96872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96301E-C88C-4EF7-AFE2-9B3DED3505AC}"/>
                </a:ext>
              </a:extLst>
            </p:cNvPr>
            <p:cNvSpPr txBox="1"/>
            <p:nvPr/>
          </p:nvSpPr>
          <p:spPr>
            <a:xfrm>
              <a:off x="720720" y="3240507"/>
              <a:ext cx="2310226" cy="3388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Выработка рекомендаций по совершенствованию механизмов финансирования и устойчивости организационной структуры управления МФСА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997FF6-7B76-4149-86D7-1ADCF0358948}"/>
                </a:ext>
              </a:extLst>
            </p:cNvPr>
            <p:cNvSpPr txBox="1"/>
            <p:nvPr/>
          </p:nvSpPr>
          <p:spPr>
            <a:xfrm>
              <a:off x="1187854" y="2879023"/>
              <a:ext cx="1836001" cy="361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21">
            <a:extLst>
              <a:ext uri="{FF2B5EF4-FFF2-40B4-BE49-F238E27FC236}">
                <a16:creationId xmlns:a16="http://schemas.microsoft.com/office/drawing/2014/main" id="{CDFACA94-FCE3-4B67-88F3-2F985406E64A}"/>
              </a:ext>
            </a:extLst>
          </p:cNvPr>
          <p:cNvGrpSpPr/>
          <p:nvPr/>
        </p:nvGrpSpPr>
        <p:grpSpPr>
          <a:xfrm>
            <a:off x="7146623" y="1983719"/>
            <a:ext cx="1824871" cy="2792181"/>
            <a:chOff x="805758" y="1941591"/>
            <a:chExt cx="2785828" cy="4099274"/>
          </a:xfrm>
        </p:grpSpPr>
        <p:sp>
          <p:nvSpPr>
            <p:cNvPr id="36" name="Rectangle: Rounded Corners 122">
              <a:extLst>
                <a:ext uri="{FF2B5EF4-FFF2-40B4-BE49-F238E27FC236}">
                  <a16:creationId xmlns:a16="http://schemas.microsoft.com/office/drawing/2014/main" id="{17A85AA9-F9CA-46F8-A54D-3EF2EC01295B}"/>
                </a:ext>
              </a:extLst>
            </p:cNvPr>
            <p:cNvSpPr/>
            <p:nvPr/>
          </p:nvSpPr>
          <p:spPr>
            <a:xfrm>
              <a:off x="805758" y="1941591"/>
              <a:ext cx="2118511" cy="39654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7" name="Arrow: Right 123">
              <a:extLst>
                <a:ext uri="{FF2B5EF4-FFF2-40B4-BE49-F238E27FC236}">
                  <a16:creationId xmlns:a16="http://schemas.microsoft.com/office/drawing/2014/main" id="{49CFAC78-EBB0-4820-836A-7397D4F74ACB}"/>
                </a:ext>
              </a:extLst>
            </p:cNvPr>
            <p:cNvSpPr/>
            <p:nvPr/>
          </p:nvSpPr>
          <p:spPr>
            <a:xfrm>
              <a:off x="1074447" y="2539499"/>
              <a:ext cx="2489703" cy="968720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796301E-C88C-4EF7-AFE2-9B3DED3505AC}"/>
                </a:ext>
              </a:extLst>
            </p:cNvPr>
            <p:cNvSpPr txBox="1"/>
            <p:nvPr/>
          </p:nvSpPr>
          <p:spPr>
            <a:xfrm>
              <a:off x="811528" y="3194180"/>
              <a:ext cx="2780058" cy="284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Подготовка предложений по совершенствованию нормативно-правовой базы для создания эффективного и устойчивого институционального механизма сотрудничества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997FF6-7B76-4149-86D7-1ADCF0358948}"/>
                </a:ext>
              </a:extLst>
            </p:cNvPr>
            <p:cNvSpPr txBox="1"/>
            <p:nvPr/>
          </p:nvSpPr>
          <p:spPr>
            <a:xfrm>
              <a:off x="1187854" y="2879023"/>
              <a:ext cx="1836001" cy="361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730014" y="-50472"/>
            <a:ext cx="7568336" cy="857400"/>
          </a:xfrm>
        </p:spPr>
        <p:txBody>
          <a:bodyPr/>
          <a:lstStyle/>
          <a:p>
            <a:r>
              <a:rPr lang="en-US" sz="3000" dirty="0"/>
              <a:t>5 </a:t>
            </a:r>
            <a:r>
              <a:rPr lang="ru-RU" sz="3000" dirty="0"/>
              <a:t>этапов совершенствования МФСА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5979" y="773885"/>
            <a:ext cx="78790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chemeClr val="accent6"/>
              </a:buClr>
              <a:buSzPts val="2000"/>
              <a:buFont typeface="Lato"/>
              <a:buNone/>
            </a:pPr>
            <a:r>
              <a:rPr lang="ru-RU" sz="16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На 2-м заседании Рабочей группы (31 июля 2019 г, г. Ашхабад, Туркменистан), согласованы 5 этапов подготовки предложений по совершенствованию организационной структуры и договорно-правовой базы МФСА</a:t>
            </a:r>
          </a:p>
        </p:txBody>
      </p:sp>
    </p:spTree>
    <p:extLst>
      <p:ext uri="{BB962C8B-B14F-4D97-AF65-F5344CB8AC3E}">
        <p14:creationId xmlns:p14="http://schemas.microsoft.com/office/powerpoint/2010/main" val="314810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EA6FEA7-C297-4761-B134-48A2EED99DEA}"/>
              </a:ext>
            </a:extLst>
          </p:cNvPr>
          <p:cNvGrpSpPr/>
          <p:nvPr/>
        </p:nvGrpSpPr>
        <p:grpSpPr>
          <a:xfrm>
            <a:off x="1976983" y="1628706"/>
            <a:ext cx="4264072" cy="2769811"/>
            <a:chOff x="3128793" y="1752477"/>
            <a:chExt cx="5934414" cy="3931922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ADFB90D7-0410-48BC-9155-427CECF87CB6}"/>
                </a:ext>
              </a:extLst>
            </p:cNvPr>
            <p:cNvSpPr/>
            <p:nvPr/>
          </p:nvSpPr>
          <p:spPr>
            <a:xfrm>
              <a:off x="3128793" y="2895476"/>
              <a:ext cx="2780201" cy="278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extrusionOk="0">
                  <a:moveTo>
                    <a:pt x="5090" y="0"/>
                  </a:moveTo>
                  <a:cubicBezTo>
                    <a:pt x="5012" y="0"/>
                    <a:pt x="4924" y="10"/>
                    <a:pt x="4836" y="30"/>
                  </a:cubicBezTo>
                  <a:cubicBezTo>
                    <a:pt x="4533" y="98"/>
                    <a:pt x="4288" y="285"/>
                    <a:pt x="4131" y="551"/>
                  </a:cubicBezTo>
                  <a:cubicBezTo>
                    <a:pt x="2125" y="3954"/>
                    <a:pt x="833" y="7682"/>
                    <a:pt x="285" y="11626"/>
                  </a:cubicBezTo>
                  <a:cubicBezTo>
                    <a:pt x="-175" y="14970"/>
                    <a:pt x="-77" y="18325"/>
                    <a:pt x="569" y="21600"/>
                  </a:cubicBezTo>
                  <a:lnTo>
                    <a:pt x="20114" y="17498"/>
                  </a:lnTo>
                  <a:cubicBezTo>
                    <a:pt x="19928" y="16475"/>
                    <a:pt x="19908" y="15433"/>
                    <a:pt x="20055" y="14390"/>
                  </a:cubicBezTo>
                  <a:cubicBezTo>
                    <a:pt x="20241" y="13023"/>
                    <a:pt x="20711" y="11734"/>
                    <a:pt x="21425" y="10574"/>
                  </a:cubicBezTo>
                  <a:lnTo>
                    <a:pt x="5687" y="177"/>
                  </a:lnTo>
                  <a:cubicBezTo>
                    <a:pt x="5511" y="59"/>
                    <a:pt x="5296" y="0"/>
                    <a:pt x="5090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 dirty="0"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5422C9E8-DBA6-414B-8AAB-BA51F56B6C90}"/>
                </a:ext>
              </a:extLst>
            </p:cNvPr>
            <p:cNvSpPr/>
            <p:nvPr/>
          </p:nvSpPr>
          <p:spPr>
            <a:xfrm>
              <a:off x="8119894" y="4444876"/>
              <a:ext cx="564353" cy="118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07" extrusionOk="0">
                  <a:moveTo>
                    <a:pt x="4386" y="11851"/>
                  </a:moveTo>
                  <a:lnTo>
                    <a:pt x="4386" y="11851"/>
                  </a:lnTo>
                  <a:cubicBezTo>
                    <a:pt x="3679" y="14300"/>
                    <a:pt x="2217" y="16633"/>
                    <a:pt x="0" y="18828"/>
                  </a:cubicBezTo>
                  <a:lnTo>
                    <a:pt x="9244" y="21207"/>
                  </a:lnTo>
                  <a:cubicBezTo>
                    <a:pt x="10564" y="21554"/>
                    <a:pt x="12168" y="21600"/>
                    <a:pt x="13583" y="21346"/>
                  </a:cubicBezTo>
                  <a:cubicBezTo>
                    <a:pt x="14997" y="21092"/>
                    <a:pt x="16129" y="20537"/>
                    <a:pt x="16695" y="19844"/>
                  </a:cubicBezTo>
                  <a:cubicBezTo>
                    <a:pt x="18440" y="17627"/>
                    <a:pt x="19666" y="15316"/>
                    <a:pt x="20327" y="12960"/>
                  </a:cubicBezTo>
                  <a:cubicBezTo>
                    <a:pt x="21600" y="8571"/>
                    <a:pt x="20940" y="4204"/>
                    <a:pt x="18393" y="0"/>
                  </a:cubicBezTo>
                  <a:lnTo>
                    <a:pt x="12828" y="855"/>
                  </a:lnTo>
                  <a:lnTo>
                    <a:pt x="3065" y="2356"/>
                  </a:lnTo>
                  <a:cubicBezTo>
                    <a:pt x="4858" y="5429"/>
                    <a:pt x="5282" y="8640"/>
                    <a:pt x="4386" y="11851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9F4D2774-2833-43B5-B13A-C76B02DCA0B7}"/>
                </a:ext>
              </a:extLst>
            </p:cNvPr>
            <p:cNvSpPr/>
            <p:nvPr/>
          </p:nvSpPr>
          <p:spPr>
            <a:xfrm>
              <a:off x="4233694" y="1752477"/>
              <a:ext cx="2419350" cy="245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extrusionOk="0">
                  <a:moveTo>
                    <a:pt x="17042" y="167"/>
                  </a:moveTo>
                  <a:cubicBezTo>
                    <a:pt x="16736" y="-12"/>
                    <a:pt x="16384" y="-45"/>
                    <a:pt x="16044" y="55"/>
                  </a:cubicBezTo>
                  <a:cubicBezTo>
                    <a:pt x="9502" y="1987"/>
                    <a:pt x="3821" y="6117"/>
                    <a:pt x="0" y="11698"/>
                  </a:cubicBezTo>
                  <a:lnTo>
                    <a:pt x="272" y="11877"/>
                  </a:lnTo>
                  <a:lnTo>
                    <a:pt x="15239" y="21555"/>
                  </a:lnTo>
                  <a:cubicBezTo>
                    <a:pt x="16770" y="19389"/>
                    <a:pt x="19003" y="17838"/>
                    <a:pt x="21600" y="17157"/>
                  </a:cubicBezTo>
                  <a:lnTo>
                    <a:pt x="18334" y="3773"/>
                  </a:lnTo>
                  <a:lnTo>
                    <a:pt x="18334" y="3773"/>
                  </a:lnTo>
                  <a:lnTo>
                    <a:pt x="17654" y="971"/>
                  </a:lnTo>
                  <a:cubicBezTo>
                    <a:pt x="17563" y="625"/>
                    <a:pt x="17348" y="335"/>
                    <a:pt x="17042" y="167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0D324A37-EFB7-4CB6-98FA-D11988E0A3E7}"/>
                </a:ext>
              </a:extLst>
            </p:cNvPr>
            <p:cNvSpPr/>
            <p:nvPr/>
          </p:nvSpPr>
          <p:spPr>
            <a:xfrm>
              <a:off x="6367293" y="2158877"/>
              <a:ext cx="1888641" cy="164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43" extrusionOk="0">
                  <a:moveTo>
                    <a:pt x="21470" y="4609"/>
                  </a:moveTo>
                  <a:cubicBezTo>
                    <a:pt x="21339" y="4116"/>
                    <a:pt x="21035" y="3721"/>
                    <a:pt x="20629" y="3507"/>
                  </a:cubicBezTo>
                  <a:cubicBezTo>
                    <a:pt x="17717" y="1929"/>
                    <a:pt x="14603" y="861"/>
                    <a:pt x="11372" y="351"/>
                  </a:cubicBezTo>
                  <a:cubicBezTo>
                    <a:pt x="7548" y="-257"/>
                    <a:pt x="3738" y="-76"/>
                    <a:pt x="0" y="894"/>
                  </a:cubicBezTo>
                  <a:lnTo>
                    <a:pt x="58" y="1140"/>
                  </a:lnTo>
                  <a:lnTo>
                    <a:pt x="4013" y="19798"/>
                  </a:lnTo>
                  <a:cubicBezTo>
                    <a:pt x="4998" y="19551"/>
                    <a:pt x="5998" y="19436"/>
                    <a:pt x="6997" y="19436"/>
                  </a:cubicBezTo>
                  <a:cubicBezTo>
                    <a:pt x="7664" y="19436"/>
                    <a:pt x="8330" y="19485"/>
                    <a:pt x="9011" y="19601"/>
                  </a:cubicBezTo>
                  <a:cubicBezTo>
                    <a:pt x="10691" y="19864"/>
                    <a:pt x="12285" y="20455"/>
                    <a:pt x="13777" y="21343"/>
                  </a:cubicBezTo>
                  <a:lnTo>
                    <a:pt x="15458" y="17957"/>
                  </a:lnTo>
                  <a:lnTo>
                    <a:pt x="19615" y="9590"/>
                  </a:lnTo>
                  <a:lnTo>
                    <a:pt x="19615" y="9590"/>
                  </a:lnTo>
                  <a:lnTo>
                    <a:pt x="21354" y="6072"/>
                  </a:lnTo>
                  <a:cubicBezTo>
                    <a:pt x="21557" y="5628"/>
                    <a:pt x="21600" y="5102"/>
                    <a:pt x="21470" y="460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73E1CF65-15CF-4558-B333-9412EF3E149F}"/>
                </a:ext>
              </a:extLst>
            </p:cNvPr>
            <p:cNvSpPr/>
            <p:nvPr/>
          </p:nvSpPr>
          <p:spPr>
            <a:xfrm>
              <a:off x="7624593" y="2984377"/>
              <a:ext cx="1438614" cy="153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extrusionOk="0">
                  <a:moveTo>
                    <a:pt x="8214" y="21600"/>
                  </a:moveTo>
                  <a:lnTo>
                    <a:pt x="14070" y="19861"/>
                  </a:lnTo>
                  <a:lnTo>
                    <a:pt x="15325" y="19485"/>
                  </a:lnTo>
                  <a:lnTo>
                    <a:pt x="15325" y="19485"/>
                  </a:lnTo>
                  <a:lnTo>
                    <a:pt x="20041" y="18087"/>
                  </a:lnTo>
                  <a:cubicBezTo>
                    <a:pt x="20611" y="17907"/>
                    <a:pt x="21087" y="17531"/>
                    <a:pt x="21334" y="17011"/>
                  </a:cubicBezTo>
                  <a:cubicBezTo>
                    <a:pt x="21600" y="16491"/>
                    <a:pt x="21600" y="15918"/>
                    <a:pt x="21372" y="15380"/>
                  </a:cubicBezTo>
                  <a:cubicBezTo>
                    <a:pt x="18577" y="8945"/>
                    <a:pt x="13538" y="3495"/>
                    <a:pt x="7187" y="0"/>
                  </a:cubicBezTo>
                  <a:lnTo>
                    <a:pt x="3727" y="5790"/>
                  </a:lnTo>
                  <a:lnTo>
                    <a:pt x="0" y="12028"/>
                  </a:lnTo>
                  <a:cubicBezTo>
                    <a:pt x="3860" y="14215"/>
                    <a:pt x="6750" y="17585"/>
                    <a:pt x="8214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8F5C67F-9114-4122-8288-B3F265B1957D}"/>
                </a:ext>
              </a:extLst>
            </p:cNvPr>
            <p:cNvSpPr/>
            <p:nvPr/>
          </p:nvSpPr>
          <p:spPr>
            <a:xfrm>
              <a:off x="7624593" y="3734810"/>
              <a:ext cx="566728" cy="779918"/>
            </a:xfrm>
            <a:custGeom>
              <a:avLst/>
              <a:gdLst>
                <a:gd name="connsiteX0" fmla="*/ 57310 w 566728"/>
                <a:gd name="connsiteY0" fmla="*/ 0 h 779918"/>
                <a:gd name="connsiteX1" fmla="*/ 83524 w 566728"/>
                <a:gd name="connsiteY1" fmla="*/ 19602 h 779918"/>
                <a:gd name="connsiteX2" fmla="*/ 551702 w 566728"/>
                <a:gd name="connsiteY2" fmla="*/ 715784 h 779918"/>
                <a:gd name="connsiteX3" fmla="*/ 566728 w 566728"/>
                <a:gd name="connsiteY3" fmla="*/ 774223 h 779918"/>
                <a:gd name="connsiteX4" fmla="*/ 548648 w 566728"/>
                <a:gd name="connsiteY4" fmla="*/ 779918 h 779918"/>
                <a:gd name="connsiteX5" fmla="*/ 0 w 566728"/>
                <a:gd name="connsiteY5" fmla="*/ 101746 h 77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728" h="779918">
                  <a:moveTo>
                    <a:pt x="57310" y="0"/>
                  </a:moveTo>
                  <a:lnTo>
                    <a:pt x="83524" y="19602"/>
                  </a:lnTo>
                  <a:cubicBezTo>
                    <a:pt x="301012" y="199089"/>
                    <a:pt x="465925" y="440004"/>
                    <a:pt x="551702" y="715784"/>
                  </a:cubicBezTo>
                  <a:lnTo>
                    <a:pt x="566728" y="774223"/>
                  </a:lnTo>
                  <a:lnTo>
                    <a:pt x="548648" y="779918"/>
                  </a:lnTo>
                  <a:cubicBezTo>
                    <a:pt x="450861" y="495457"/>
                    <a:pt x="257826" y="256694"/>
                    <a:pt x="0" y="101746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FAD341-0E59-4FEA-B2C9-1FCB5524D4A2}"/>
                </a:ext>
              </a:extLst>
            </p:cNvPr>
            <p:cNvSpPr/>
            <p:nvPr/>
          </p:nvSpPr>
          <p:spPr>
            <a:xfrm>
              <a:off x="6655772" y="3419221"/>
              <a:ext cx="979888" cy="388613"/>
            </a:xfrm>
            <a:custGeom>
              <a:avLst/>
              <a:gdLst>
                <a:gd name="connsiteX0" fmla="*/ 118641 w 979888"/>
                <a:gd name="connsiteY0" fmla="*/ 0 h 388613"/>
                <a:gd name="connsiteX1" fmla="*/ 939343 w 979888"/>
                <a:gd name="connsiteY1" fmla="*/ 250690 h 388613"/>
                <a:gd name="connsiteX2" fmla="*/ 979888 w 979888"/>
                <a:gd name="connsiteY2" fmla="*/ 281009 h 388613"/>
                <a:gd name="connsiteX3" fmla="*/ 919273 w 979888"/>
                <a:gd name="connsiteY3" fmla="*/ 388613 h 388613"/>
                <a:gd name="connsiteX4" fmla="*/ 501465 w 979888"/>
                <a:gd name="connsiteY4" fmla="*/ 254027 h 388613"/>
                <a:gd name="connsiteX5" fmla="*/ 324909 w 979888"/>
                <a:gd name="connsiteY5" fmla="*/ 241279 h 388613"/>
                <a:gd name="connsiteX6" fmla="*/ 63318 w 979888"/>
                <a:gd name="connsiteY6" fmla="*/ 269247 h 388613"/>
                <a:gd name="connsiteX7" fmla="*/ 0 w 979888"/>
                <a:gd name="connsiteY7" fmla="*/ 5991 h 38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9888" h="388613">
                  <a:moveTo>
                    <a:pt x="118641" y="0"/>
                  </a:moveTo>
                  <a:cubicBezTo>
                    <a:pt x="422648" y="0"/>
                    <a:pt x="705069" y="92418"/>
                    <a:pt x="939343" y="250690"/>
                  </a:cubicBezTo>
                  <a:lnTo>
                    <a:pt x="979888" y="281009"/>
                  </a:lnTo>
                  <a:lnTo>
                    <a:pt x="919273" y="388613"/>
                  </a:lnTo>
                  <a:cubicBezTo>
                    <a:pt x="788478" y="320006"/>
                    <a:pt x="648741" y="274346"/>
                    <a:pt x="501465" y="254027"/>
                  </a:cubicBezTo>
                  <a:cubicBezTo>
                    <a:pt x="441765" y="245064"/>
                    <a:pt x="383381" y="241279"/>
                    <a:pt x="324909" y="241279"/>
                  </a:cubicBezTo>
                  <a:cubicBezTo>
                    <a:pt x="237332" y="241279"/>
                    <a:pt x="149668" y="250164"/>
                    <a:pt x="63318" y="269247"/>
                  </a:cubicBezTo>
                  <a:lnTo>
                    <a:pt x="0" y="5991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DB80432-F3ED-48C3-B56B-F77B2AC30CFB}"/>
                </a:ext>
              </a:extLst>
            </p:cNvPr>
            <p:cNvSpPr/>
            <p:nvPr/>
          </p:nvSpPr>
          <p:spPr>
            <a:xfrm>
              <a:off x="5614055" y="3432394"/>
              <a:ext cx="1038989" cy="772468"/>
            </a:xfrm>
            <a:custGeom>
              <a:avLst/>
              <a:gdLst>
                <a:gd name="connsiteX0" fmla="*/ 973623 w 1038989"/>
                <a:gd name="connsiteY0" fmla="*/ 0 h 772468"/>
                <a:gd name="connsiteX1" fmla="*/ 1038989 w 1038989"/>
                <a:gd name="connsiteY1" fmla="*/ 272093 h 772468"/>
                <a:gd name="connsiteX2" fmla="*/ 326513 w 1038989"/>
                <a:gd name="connsiteY2" fmla="*/ 772468 h 772468"/>
                <a:gd name="connsiteX3" fmla="*/ 0 w 1038989"/>
                <a:gd name="connsiteY3" fmla="*/ 558007 h 772468"/>
                <a:gd name="connsiteX4" fmla="*/ 27676 w 1038989"/>
                <a:gd name="connsiteY4" fmla="*/ 520997 h 772468"/>
                <a:gd name="connsiteX5" fmla="*/ 864531 w 1038989"/>
                <a:gd name="connsiteY5" fmla="*/ 16649 h 77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989" h="772468">
                  <a:moveTo>
                    <a:pt x="973623" y="0"/>
                  </a:moveTo>
                  <a:lnTo>
                    <a:pt x="1038989" y="272093"/>
                  </a:lnTo>
                  <a:cubicBezTo>
                    <a:pt x="748107" y="349573"/>
                    <a:pt x="497996" y="526035"/>
                    <a:pt x="326513" y="772468"/>
                  </a:cubicBezTo>
                  <a:lnTo>
                    <a:pt x="0" y="558007"/>
                  </a:lnTo>
                  <a:lnTo>
                    <a:pt x="27676" y="520997"/>
                  </a:lnTo>
                  <a:cubicBezTo>
                    <a:pt x="237076" y="267262"/>
                    <a:pt x="530088" y="85086"/>
                    <a:pt x="864531" y="16649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4A5E84F-B995-4906-905E-DFA8CAC2105D}"/>
                </a:ext>
              </a:extLst>
            </p:cNvPr>
            <p:cNvSpPr/>
            <p:nvPr/>
          </p:nvSpPr>
          <p:spPr>
            <a:xfrm>
              <a:off x="5306539" y="4041679"/>
              <a:ext cx="602455" cy="1194290"/>
            </a:xfrm>
            <a:custGeom>
              <a:avLst/>
              <a:gdLst>
                <a:gd name="connsiteX0" fmla="*/ 269171 w 602455"/>
                <a:gd name="connsiteY0" fmla="*/ 0 h 1194290"/>
                <a:gd name="connsiteX1" fmla="*/ 602455 w 602455"/>
                <a:gd name="connsiteY1" fmla="*/ 219078 h 1194290"/>
                <a:gd name="connsiteX2" fmla="*/ 424678 w 602455"/>
                <a:gd name="connsiteY2" fmla="*/ 711788 h 1194290"/>
                <a:gd name="connsiteX3" fmla="*/ 432334 w 602455"/>
                <a:gd name="connsiteY3" fmla="*/ 1113083 h 1194290"/>
                <a:gd name="connsiteX4" fmla="*/ 43462 w 602455"/>
                <a:gd name="connsiteY4" fmla="*/ 1194290 h 1194290"/>
                <a:gd name="connsiteX5" fmla="*/ 29822 w 602455"/>
                <a:gd name="connsiteY5" fmla="*/ 1141244 h 1194290"/>
                <a:gd name="connsiteX6" fmla="*/ 0 w 602455"/>
                <a:gd name="connsiteY6" fmla="*/ 845416 h 1194290"/>
                <a:gd name="connsiteX7" fmla="*/ 250690 w 602455"/>
                <a:gd name="connsiteY7" fmla="*/ 24714 h 119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455" h="1194290">
                  <a:moveTo>
                    <a:pt x="269171" y="0"/>
                  </a:moveTo>
                  <a:lnTo>
                    <a:pt x="602455" y="219078"/>
                  </a:lnTo>
                  <a:cubicBezTo>
                    <a:pt x="509803" y="368854"/>
                    <a:pt x="448814" y="535285"/>
                    <a:pt x="424678" y="711788"/>
                  </a:cubicBezTo>
                  <a:cubicBezTo>
                    <a:pt x="405603" y="846457"/>
                    <a:pt x="408198" y="980996"/>
                    <a:pt x="432334" y="1113083"/>
                  </a:cubicBezTo>
                  <a:lnTo>
                    <a:pt x="43462" y="1194290"/>
                  </a:lnTo>
                  <a:lnTo>
                    <a:pt x="29822" y="1141244"/>
                  </a:lnTo>
                  <a:cubicBezTo>
                    <a:pt x="10269" y="1045689"/>
                    <a:pt x="0" y="946752"/>
                    <a:pt x="0" y="845416"/>
                  </a:cubicBezTo>
                  <a:cubicBezTo>
                    <a:pt x="0" y="541410"/>
                    <a:pt x="92418" y="258988"/>
                    <a:pt x="250690" y="24714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908" y="175"/>
            <a:ext cx="1877451" cy="611764"/>
          </a:xfrm>
        </p:spPr>
        <p:txBody>
          <a:bodyPr/>
          <a:lstStyle/>
          <a:p>
            <a:r>
              <a:rPr lang="ru-RU" dirty="0"/>
              <a:t>1-й этап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2913A-D75C-45C7-BD50-011BC28A5453}"/>
              </a:ext>
            </a:extLst>
          </p:cNvPr>
          <p:cNvSpPr txBox="1"/>
          <p:nvPr/>
        </p:nvSpPr>
        <p:spPr>
          <a:xfrm>
            <a:off x="2774712" y="3489304"/>
            <a:ext cx="2886291" cy="138499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1200" b="1" dirty="0">
                <a:solidFill>
                  <a:schemeClr val="accent3"/>
                </a:solidFill>
              </a:rPr>
              <a:t>                ОСНОВНАЯ ЦЕЛЬ</a:t>
            </a:r>
          </a:p>
          <a:p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Укрепление и развитие регионального сотрудничества в бассейне Аральского моря в водохозяйственной, энергетической, экологической и социально-экономических сферах для устойчивого развития стран бассейна</a:t>
            </a:r>
            <a:endParaRPr lang="en-US" sz="12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FDC5AA-75BC-4B78-B0BD-6C4D0E230A7B}"/>
              </a:ext>
            </a:extLst>
          </p:cNvPr>
          <p:cNvGrpSpPr/>
          <p:nvPr/>
        </p:nvGrpSpPr>
        <p:grpSpPr>
          <a:xfrm>
            <a:off x="6341269" y="1989863"/>
            <a:ext cx="2562924" cy="1937773"/>
            <a:chOff x="8921977" y="789402"/>
            <a:chExt cx="2926080" cy="398395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50D330-D27E-41E5-BF7B-E80666127014}"/>
                </a:ext>
              </a:extLst>
            </p:cNvPr>
            <p:cNvSpPr txBox="1"/>
            <p:nvPr/>
          </p:nvSpPr>
          <p:spPr>
            <a:xfrm>
              <a:off x="8921977" y="789402"/>
              <a:ext cx="2772416" cy="113898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1500" b="1" noProof="1">
                  <a:solidFill>
                    <a:schemeClr val="accent4">
                      <a:lumMod val="75000"/>
                    </a:schemeClr>
                  </a:solidFill>
                </a:rPr>
                <a:t>Социально-экономические вопросы</a:t>
              </a:r>
              <a:endParaRPr lang="en-US" sz="1500" b="1" noProof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3553CB7-330F-4859-8A81-7A3C0380617F}"/>
                </a:ext>
              </a:extLst>
            </p:cNvPr>
            <p:cNvSpPr txBox="1"/>
            <p:nvPr/>
          </p:nvSpPr>
          <p:spPr>
            <a:xfrm>
              <a:off x="8921977" y="1925882"/>
              <a:ext cx="2926080" cy="284747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just">
                <a:defRPr sz="8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ru-RU" sz="1200" dirty="0">
                  <a:solidFill>
                    <a:schemeClr val="tx2">
                      <a:lumMod val="10000"/>
                    </a:schemeClr>
                  </a:solidFill>
                </a:rPr>
                <a:t>Координация совместных действий государств-членов, направленных на улучшение социально-экономических условий проживания населения бассейна Аральского моря</a:t>
              </a:r>
            </a:p>
            <a:p>
              <a:pPr algn="l"/>
              <a:r>
                <a:rPr lang="ru-RU" sz="1200" noProof="1">
                  <a:solidFill>
                    <a:schemeClr val="tx2">
                      <a:lumMod val="10000"/>
                    </a:schemeClr>
                  </a:solidFill>
                </a:rPr>
                <a:t>5 Подзадач</a:t>
              </a:r>
              <a:endParaRPr lang="en-US" sz="1200" noProof="1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C2B9A-7F0B-4424-839E-00D5EB1B6F80}"/>
              </a:ext>
            </a:extLst>
          </p:cNvPr>
          <p:cNvGrpSpPr/>
          <p:nvPr/>
        </p:nvGrpSpPr>
        <p:grpSpPr>
          <a:xfrm>
            <a:off x="6092708" y="3991180"/>
            <a:ext cx="1645920" cy="529503"/>
            <a:chOff x="8921977" y="3960536"/>
            <a:chExt cx="2926080" cy="94133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26D74C-CCAF-40D4-9C94-133BE78C1435}"/>
                </a:ext>
              </a:extLst>
            </p:cNvPr>
            <p:cNvSpPr txBox="1"/>
            <p:nvPr/>
          </p:nvSpPr>
          <p:spPr>
            <a:xfrm>
              <a:off x="8921977" y="3960536"/>
              <a:ext cx="2926080" cy="57451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1500" b="1" noProof="1">
                  <a:solidFill>
                    <a:schemeClr val="accent5"/>
                  </a:solidFill>
                </a:rPr>
                <a:t>Общие задачи</a:t>
              </a:r>
              <a:endParaRPr lang="en-US" sz="1500" b="1" noProof="1">
                <a:solidFill>
                  <a:schemeClr val="accent5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805631-013A-48BF-9692-689727C34A9F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369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75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 Задач</a:t>
              </a:r>
              <a:endParaRPr lang="en-US" sz="75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AEB0C5-B114-403E-982F-717852A5DE4A}"/>
              </a:ext>
            </a:extLst>
          </p:cNvPr>
          <p:cNvGrpSpPr/>
          <p:nvPr/>
        </p:nvGrpSpPr>
        <p:grpSpPr>
          <a:xfrm>
            <a:off x="239807" y="2244491"/>
            <a:ext cx="1613736" cy="2163159"/>
            <a:chOff x="332936" y="2783176"/>
            <a:chExt cx="2926080" cy="160713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6401F82-4F41-496A-A7C9-F61D81B332D1}"/>
                </a:ext>
              </a:extLst>
            </p:cNvPr>
            <p:cNvSpPr txBox="1"/>
            <p:nvPr/>
          </p:nvSpPr>
          <p:spPr>
            <a:xfrm>
              <a:off x="917936" y="2783176"/>
              <a:ext cx="1043019" cy="30483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1500" b="1" noProof="1">
                  <a:solidFill>
                    <a:schemeClr val="accent3">
                      <a:lumMod val="75000"/>
                    </a:schemeClr>
                  </a:solidFill>
                </a:rPr>
                <a:t>Вода</a:t>
              </a:r>
              <a:endParaRPr lang="en-US" sz="1500" b="1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EF5825-A512-44C6-89B2-92A04EADAB1D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130339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just">
                <a:defRPr sz="75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ru-RU" sz="1200" dirty="0">
                  <a:solidFill>
                    <a:schemeClr val="tx2">
                      <a:lumMod val="10000"/>
                    </a:schemeClr>
                  </a:solidFill>
                </a:rPr>
                <a:t>Обеспечение комплексного и рационального использования и охраны водных ресурсов межгосударственных источников</a:t>
              </a:r>
            </a:p>
            <a:p>
              <a:pPr algn="l"/>
              <a:r>
                <a:rPr lang="ru-RU" sz="1200" noProof="1">
                  <a:solidFill>
                    <a:schemeClr val="tx2">
                      <a:lumMod val="10000"/>
                    </a:schemeClr>
                  </a:solidFill>
                </a:rPr>
                <a:t>10 Подзадач</a:t>
              </a:r>
              <a:endParaRPr lang="en-US" sz="1200" noProof="1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BFB45E-2576-4EA6-BE02-58F647701E92}"/>
              </a:ext>
            </a:extLst>
          </p:cNvPr>
          <p:cNvGrpSpPr/>
          <p:nvPr/>
        </p:nvGrpSpPr>
        <p:grpSpPr>
          <a:xfrm>
            <a:off x="4303952" y="52879"/>
            <a:ext cx="2607143" cy="2008071"/>
            <a:chOff x="8921977" y="1249745"/>
            <a:chExt cx="2926080" cy="26364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C0DD78-A07E-4AAB-89AB-C03E5A9A1E4E}"/>
                </a:ext>
              </a:extLst>
            </p:cNvPr>
            <p:cNvSpPr txBox="1"/>
            <p:nvPr/>
          </p:nvSpPr>
          <p:spPr>
            <a:xfrm>
              <a:off x="8921977" y="1249745"/>
              <a:ext cx="2159898" cy="4242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1500" b="1" noProof="1">
                  <a:solidFill>
                    <a:schemeClr val="accent2">
                      <a:lumMod val="75000"/>
                    </a:schemeClr>
                  </a:solidFill>
                </a:rPr>
                <a:t>Окружающая среда</a:t>
              </a:r>
              <a:endParaRPr lang="en-US" sz="1500" b="1" noProof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9508DB-36C0-486A-B503-C6475F6A3128}"/>
                </a:ext>
              </a:extLst>
            </p:cNvPr>
            <p:cNvSpPr txBox="1"/>
            <p:nvPr/>
          </p:nvSpPr>
          <p:spPr>
            <a:xfrm>
              <a:off x="8921977" y="1582897"/>
              <a:ext cx="2926080" cy="230332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just">
                <a:defRPr sz="8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ru-RU" sz="1200" dirty="0">
                  <a:solidFill>
                    <a:schemeClr val="tx2">
                      <a:lumMod val="10000"/>
                    </a:schemeClr>
                  </a:solidFill>
                </a:rPr>
                <a:t>Выработка и реализация согласованной государствами-учредителями региональной экологической политики и активизация совместных действий в области охраны окружающей среды, изменения климата и в целом устойчивого развития</a:t>
              </a:r>
            </a:p>
            <a:p>
              <a:pPr algn="l"/>
              <a:r>
                <a:rPr lang="ru-RU" sz="1200" noProof="1">
                  <a:solidFill>
                    <a:schemeClr val="tx2">
                      <a:lumMod val="10000"/>
                    </a:schemeClr>
                  </a:solidFill>
                </a:rPr>
                <a:t>13 Подзадач</a:t>
              </a:r>
              <a:endParaRPr lang="en-US" sz="1200" noProof="1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BD918B8-D162-4C5B-B415-1F745C00EF36}"/>
              </a:ext>
            </a:extLst>
          </p:cNvPr>
          <p:cNvSpPr txBox="1"/>
          <p:nvPr/>
        </p:nvSpPr>
        <p:spPr>
          <a:xfrm>
            <a:off x="1724004" y="79761"/>
            <a:ext cx="2182994" cy="236988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ru-RU" sz="1600" b="1" dirty="0">
                <a:solidFill>
                  <a:schemeClr val="tx1"/>
                </a:solidFill>
              </a:rPr>
              <a:t>Энергетика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algn="l"/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Координация и продвижение совместных действий государств-членов в области энергетики для обеспечения устойчивого и надежного энергоснабжения экономики и населения государств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– членов, в том числе за счет возобновляемых источников энергии</a:t>
            </a:r>
          </a:p>
          <a:p>
            <a:pPr algn="l"/>
            <a:r>
              <a:rPr lang="ru-RU" sz="1200" noProof="1">
                <a:solidFill>
                  <a:schemeClr val="tx2">
                    <a:lumMod val="10000"/>
                  </a:schemeClr>
                </a:solidFill>
              </a:rPr>
              <a:t>5 Подзадач</a:t>
            </a:r>
            <a:endParaRPr lang="en-US" sz="1200" noProof="1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379494" y="4676624"/>
            <a:ext cx="346604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Bef>
                <a:spcPts val="600"/>
              </a:spcBef>
              <a:buClr>
                <a:schemeClr val="accent6"/>
              </a:buClr>
              <a:buSzPts val="1400"/>
              <a:buFont typeface="Lato"/>
              <a:buNone/>
            </a:pPr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 </a:t>
            </a:r>
            <a:r>
              <a:rPr lang="ru-RU" sz="1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Были согласованы в ходе 5-го и 6-го Заседания РГ</a:t>
            </a: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6696000" y="4596985"/>
            <a:ext cx="2440770" cy="443479"/>
          </a:xfrm>
          <a:prstGeom prst="round2Same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Географический охват – бассейн Аральского моря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58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893700" y="434588"/>
            <a:ext cx="202143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2-й этап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221577" y="1552872"/>
            <a:ext cx="23712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Были выявлены институциональные пробелы по каждому основному направлению: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/>
              <a:t> Вода;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/>
              <a:t> Вода и энергетика;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/>
              <a:t> Энергетика;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/>
              <a:t> Окружающая среда;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/>
              <a:t> Социально-экономические вопросы.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3064040" y="863288"/>
            <a:ext cx="23712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dirty="0"/>
              <a:t>Многие функции уже включены в существующий мандат МФСА и его подструктур. Однако их эффективное выполнение сталкивается с проблемами, поэтому ключевым моментом является уточнение функций и согласование мандатов с адекватным бюджетом, кадровым обеспечением и развитием потенциала.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5757601" y="784607"/>
            <a:ext cx="3386399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Независимый бюджет; финансовые решения для учреждения МФСА</a:t>
            </a:r>
          </a:p>
          <a:p>
            <a:pPr lvl="0"/>
            <a:r>
              <a:rPr lang="ru-RU" dirty="0"/>
              <a:t>Расположение подразделений; международный персонал; ротация руководящих должностей в подструктурах</a:t>
            </a:r>
          </a:p>
          <a:p>
            <a:pPr lvl="0"/>
            <a:r>
              <a:rPr lang="ru-RU" dirty="0"/>
              <a:t>Координация с Афганистаном и/или интеграция с ним в будущем</a:t>
            </a:r>
          </a:p>
          <a:p>
            <a:pPr lvl="0"/>
            <a:r>
              <a:rPr lang="ru-RU" dirty="0"/>
              <a:t>Обновленная и четкая правовая база, исключающая дублирование мандатов, путем устранения любого дублирования, например, посредством четких координационных </a:t>
            </a:r>
            <a:r>
              <a:rPr lang="ru-RU" sz="1050" dirty="0"/>
              <a:t>мандатов.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348394" y="2262"/>
            <a:ext cx="279560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chemeClr val="accent6"/>
              </a:buClr>
              <a:buSzPts val="1400"/>
              <a:buFont typeface="Lato"/>
              <a:buNone/>
            </a:pPr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Другие выявленные и подлежащие решению вопросы:</a:t>
            </a:r>
          </a:p>
          <a:p>
            <a:pPr>
              <a:spcBef>
                <a:spcPts val="600"/>
              </a:spcBef>
              <a:buClr>
                <a:schemeClr val="accent6"/>
              </a:buClr>
              <a:buSzPts val="1400"/>
              <a:buFont typeface="Lato"/>
              <a:buNone/>
            </a:pPr>
            <a:endParaRPr lang="ru-RU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827113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3-й этап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Lato" panose="020B0604020202020204" charset="0"/>
              </a:rPr>
              <a:t>7</a:t>
            </a:fld>
            <a:endParaRPr lang="en">
              <a:latin typeface="Lato" panose="020B0604020202020204" charset="0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1428272" y="1319570"/>
            <a:ext cx="1130722" cy="985309"/>
            <a:chOff x="0" y="0"/>
            <a:chExt cx="812800" cy="708273"/>
          </a:xfrm>
          <a:solidFill>
            <a:schemeClr val="accent2"/>
          </a:solidFill>
        </p:grpSpPr>
        <p:sp>
          <p:nvSpPr>
            <p:cNvPr id="9" name="Freeform 7"/>
            <p:cNvSpPr/>
            <p:nvPr/>
          </p:nvSpPr>
          <p:spPr>
            <a:xfrm>
              <a:off x="0" y="0"/>
              <a:ext cx="812800" cy="708273"/>
            </a:xfrm>
            <a:custGeom>
              <a:avLst/>
              <a:gdLst/>
              <a:ahLst/>
              <a:cxnLst/>
              <a:rect l="l" t="t" r="r" b="b"/>
              <a:pathLst>
                <a:path w="812800" h="708273">
                  <a:moveTo>
                    <a:pt x="0" y="0"/>
                  </a:moveTo>
                  <a:lnTo>
                    <a:pt x="812800" y="0"/>
                  </a:lnTo>
                  <a:lnTo>
                    <a:pt x="812800" y="708273"/>
                  </a:lnTo>
                  <a:lnTo>
                    <a:pt x="0" y="708273"/>
                  </a:lnTo>
                  <a:close/>
                </a:path>
              </a:pathLst>
            </a:custGeom>
            <a:grpFill/>
          </p:spPr>
        </p:sp>
        <p:sp>
          <p:nvSpPr>
            <p:cNvPr id="10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sz="700">
                <a:latin typeface="Lato" panose="020B060402020202020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17483" y="1319570"/>
            <a:ext cx="1130722" cy="985309"/>
            <a:chOff x="0" y="0"/>
            <a:chExt cx="812800" cy="708273"/>
          </a:xfrm>
          <a:solidFill>
            <a:schemeClr val="accent3"/>
          </a:solidFill>
        </p:grpSpPr>
        <p:sp>
          <p:nvSpPr>
            <p:cNvPr id="12" name="Freeform 11"/>
            <p:cNvSpPr/>
            <p:nvPr/>
          </p:nvSpPr>
          <p:spPr>
            <a:xfrm>
              <a:off x="0" y="0"/>
              <a:ext cx="812800" cy="708273"/>
            </a:xfrm>
            <a:custGeom>
              <a:avLst/>
              <a:gdLst/>
              <a:ahLst/>
              <a:cxnLst/>
              <a:rect l="l" t="t" r="r" b="b"/>
              <a:pathLst>
                <a:path w="812800" h="708273">
                  <a:moveTo>
                    <a:pt x="0" y="0"/>
                  </a:moveTo>
                  <a:lnTo>
                    <a:pt x="812800" y="0"/>
                  </a:lnTo>
                  <a:lnTo>
                    <a:pt x="812800" y="708273"/>
                  </a:lnTo>
                  <a:lnTo>
                    <a:pt x="0" y="708273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sz="700">
                <a:latin typeface="Lato" panose="020B060402020202020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32734" y="1319569"/>
            <a:ext cx="1130722" cy="985309"/>
            <a:chOff x="0" y="0"/>
            <a:chExt cx="812800" cy="708273"/>
          </a:xfrm>
          <a:solidFill>
            <a:schemeClr val="accent4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08273"/>
            </a:xfrm>
            <a:custGeom>
              <a:avLst/>
              <a:gdLst/>
              <a:ahLst/>
              <a:cxnLst/>
              <a:rect l="l" t="t" r="r" b="b"/>
              <a:pathLst>
                <a:path w="812800" h="708273">
                  <a:moveTo>
                    <a:pt x="0" y="0"/>
                  </a:moveTo>
                  <a:lnTo>
                    <a:pt x="812800" y="0"/>
                  </a:lnTo>
                  <a:lnTo>
                    <a:pt x="812800" y="708273"/>
                  </a:lnTo>
                  <a:lnTo>
                    <a:pt x="0" y="708273"/>
                  </a:lnTo>
                  <a:close/>
                </a:path>
              </a:pathLst>
            </a:custGeom>
            <a:grpFill/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endParaRPr sz="700">
                <a:latin typeface="Lato" panose="020B0604020202020204" charset="0"/>
              </a:endParaRPr>
            </a:p>
          </p:txBody>
        </p:sp>
      </p:grpSp>
      <p:pic>
        <p:nvPicPr>
          <p:cNvPr id="2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7209" y="1516588"/>
            <a:ext cx="591269" cy="59126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5797" y="1557733"/>
            <a:ext cx="546338" cy="469850"/>
          </a:xfrm>
          <a:prstGeom prst="rect">
            <a:avLst/>
          </a:prstGeom>
        </p:spPr>
      </p:pic>
      <p:sp>
        <p:nvSpPr>
          <p:cNvPr id="26" name="TextBox 28"/>
          <p:cNvSpPr txBox="1"/>
          <p:nvPr/>
        </p:nvSpPr>
        <p:spPr>
          <a:xfrm>
            <a:off x="805799" y="3106818"/>
            <a:ext cx="233598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spcBef>
                <a:spcPts val="600"/>
              </a:spcBef>
              <a:buClr>
                <a:schemeClr val="accent6"/>
              </a:buClr>
              <a:buSzPts val="1400"/>
              <a:buFont typeface="Lato"/>
              <a:buNone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ru-RU" sz="1400" dirty="0"/>
              <a:t>5 предложений по усовершенствованию институциональной структуры МФСА</a:t>
            </a:r>
            <a:endParaRPr lang="en-US" sz="1400" dirty="0">
              <a:latin typeface="Lato" panose="020B0604020202020204" charset="0"/>
            </a:endParaRPr>
          </a:p>
        </p:txBody>
      </p:sp>
      <p:sp>
        <p:nvSpPr>
          <p:cNvPr id="27" name="TextBox 28"/>
          <p:cNvSpPr txBox="1"/>
          <p:nvPr/>
        </p:nvSpPr>
        <p:spPr>
          <a:xfrm>
            <a:off x="3642737" y="3111966"/>
            <a:ext cx="18802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Bef>
                <a:spcPts val="600"/>
              </a:spcBef>
              <a:buClr>
                <a:schemeClr val="accent6"/>
              </a:buClr>
              <a:buSzPts val="1400"/>
              <a:buFont typeface="Lato"/>
              <a:buNone/>
              <a:defRPr sz="12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ru-RU" sz="1400" dirty="0"/>
              <a:t>Оценка финансовых потоков в под-структурных подразделениях МФСА</a:t>
            </a:r>
            <a:endParaRPr lang="en-US" sz="1400" dirty="0">
              <a:latin typeface="Lato" panose="020B0604020202020204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457989" y="3216791"/>
            <a:ext cx="18802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Bef>
                <a:spcPts val="600"/>
              </a:spcBef>
              <a:buClr>
                <a:schemeClr val="accent6"/>
              </a:buClr>
              <a:buSzPts val="1400"/>
              <a:buFont typeface="Lato"/>
              <a:buNone/>
              <a:defRPr sz="12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ru-RU" sz="1400" dirty="0"/>
              <a:t>Согласование унифицированной институциональной структуры, приемлемой для всех стран</a:t>
            </a:r>
            <a:endParaRPr lang="en-US" sz="1400" dirty="0">
              <a:latin typeface="Lato" panose="020B0604020202020204" charset="0"/>
            </a:endParaRPr>
          </a:p>
        </p:txBody>
      </p:sp>
      <p:pic>
        <p:nvPicPr>
          <p:cNvPr id="29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18870" y="1557733"/>
            <a:ext cx="378907" cy="51840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053527" y="2570591"/>
            <a:ext cx="2016471" cy="457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ПРЕДЛОЖЕНИЯ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74607" y="2572308"/>
            <a:ext cx="2016471" cy="457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ОПРОС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35155" y="2585922"/>
            <a:ext cx="2125880" cy="4574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УНИФИЦИРОВАННАЯ 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271775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2162" y="135637"/>
            <a:ext cx="2083962" cy="569866"/>
          </a:xfrm>
        </p:spPr>
        <p:txBody>
          <a:bodyPr/>
          <a:lstStyle/>
          <a:p>
            <a:r>
              <a:rPr lang="ru-RU" dirty="0"/>
              <a:t>4-й этап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0" name="Прямоугольник 9"/>
          <p:cNvSpPr/>
          <p:nvPr/>
        </p:nvSpPr>
        <p:spPr>
          <a:xfrm>
            <a:off x="522955" y="590086"/>
            <a:ext cx="83943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chemeClr val="accent6"/>
              </a:buClr>
              <a:buSzPts val="2000"/>
              <a:buFont typeface="Lato"/>
              <a:buNone/>
            </a:pPr>
            <a:r>
              <a:rPr lang="ru-RU" sz="16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Подготовлен предварительный Отчет по 4-ому этапу совершенствования МФСА 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29017788"/>
              </p:ext>
            </p:extLst>
          </p:nvPr>
        </p:nvGraphicFramePr>
        <p:xfrm>
          <a:off x="742462" y="1398000"/>
          <a:ext cx="7448061" cy="350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91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700" y="84849"/>
            <a:ext cx="4616146" cy="857400"/>
          </a:xfrm>
        </p:spPr>
        <p:txBody>
          <a:bodyPr/>
          <a:lstStyle/>
          <a:p>
            <a:r>
              <a:rPr lang="ru-RU" dirty="0"/>
              <a:t>Последующие шаги: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3700" y="1165378"/>
            <a:ext cx="7812638" cy="3430954"/>
          </a:xfrm>
        </p:spPr>
        <p:txBody>
          <a:bodyPr/>
          <a:lstStyle/>
          <a:p>
            <a:r>
              <a:rPr lang="ru-RU" sz="1400" dirty="0"/>
              <a:t>Согласование унифицированной институциональной структуры, приемлемой для всех стран;</a:t>
            </a:r>
          </a:p>
          <a:p>
            <a:r>
              <a:rPr lang="ru-RU" sz="1400" dirty="0"/>
              <a:t>Согласование финансовой модели для устойчивого функционирования новой институциональной структуры;</a:t>
            </a:r>
          </a:p>
          <a:p>
            <a:r>
              <a:rPr lang="ru-RU" altLang="ko-KR" sz="1400" dirty="0">
                <a:cs typeface="Arial" pitchFamily="34" charset="0"/>
              </a:rPr>
              <a:t>Организация ознакомительной поездки (предположительно – </a:t>
            </a:r>
            <a:r>
              <a:rPr lang="ru-RU" sz="1400" dirty="0"/>
              <a:t>Комиссия по реке Меконг) и проведение 9-го Заседания РГ – зима 2022 года;</a:t>
            </a:r>
          </a:p>
          <a:p>
            <a:r>
              <a:rPr lang="ru-RU" sz="1400" dirty="0"/>
              <a:t>Подготовка предложений по совершенствованию нормативно-правовой базы для создания эффективного и устойчивого институционального механизма сотрудничества, согласно 5-ому Этапу; </a:t>
            </a:r>
          </a:p>
          <a:p>
            <a:r>
              <a:rPr lang="ru-RU" sz="1400" dirty="0"/>
              <a:t>Обсуждение проектов нормативно-правовых документов для новой институциональной структуры в ходе 10-го и 11-го Заседания РГ  - апрель и июнь 2022 года;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ru-RU" sz="1400" dirty="0"/>
          </a:p>
          <a:p>
            <a:endParaRPr lang="en-US" sz="1400" dirty="0">
              <a:latin typeface="Perpetua" panose="02020502060401020303" pitchFamily="18" charset="0"/>
            </a:endParaRP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7056277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677480"/>
    </a:dk1>
    <a:lt1>
      <a:srgbClr val="FFFFFF"/>
    </a:lt1>
    <a:dk2>
      <a:srgbClr val="2185C5"/>
    </a:dk2>
    <a:lt2>
      <a:srgbClr val="DEE2E6"/>
    </a:lt2>
    <a:accent1>
      <a:srgbClr val="2185C5"/>
    </a:accent1>
    <a:accent2>
      <a:srgbClr val="7ECEFD"/>
    </a:accent2>
    <a:accent3>
      <a:srgbClr val="F20253"/>
    </a:accent3>
    <a:accent4>
      <a:srgbClr val="FF9715"/>
    </a:accent4>
    <a:accent5>
      <a:srgbClr val="1C3AA9"/>
    </a:accent5>
    <a:accent6>
      <a:srgbClr val="97ABBC"/>
    </a:accent6>
    <a:hlink>
      <a:srgbClr val="2185C5"/>
    </a:hlink>
    <a:folHlink>
      <a:srgbClr val="6611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7" ma:contentTypeDescription="Create a new document." ma:contentTypeScope="" ma:versionID="df91b42384f9acd0dc9c7b2b0ca5a4fb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5bdeaf74bd075ed71d0bb4235c38229e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99a2c2c3-fdcf-4e63-9c12-39b3de610a76" xsi:nil="true"/>
    <TaxCatchAll xmlns="985ec44e-1bab-4c0b-9df0-6ba128686fc9" xsi:nil="true"/>
    <lcf76f155ced4ddcb4097134ff3c332f xmlns="99a2c2c3-fdcf-4e63-9c12-39b3de610a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A52C4B-ED1F-457C-984C-7D308D7C5903}"/>
</file>

<file path=customXml/itemProps2.xml><?xml version="1.0" encoding="utf-8"?>
<ds:datastoreItem xmlns:ds="http://schemas.openxmlformats.org/officeDocument/2006/customXml" ds:itemID="{39C050D9-789E-48B0-B8AE-52264D2ECEBE}"/>
</file>

<file path=customXml/itemProps3.xml><?xml version="1.0" encoding="utf-8"?>
<ds:datastoreItem xmlns:ds="http://schemas.openxmlformats.org/officeDocument/2006/customXml" ds:itemID="{0AD4171C-4E24-4743-B354-597F4B94CB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867</Words>
  <Application>Microsoft Office PowerPoint</Application>
  <PresentationFormat>On-screen Show (16:9)</PresentationFormat>
  <Paragraphs>136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Perpetua</vt:lpstr>
      <vt:lpstr>Wingdings</vt:lpstr>
      <vt:lpstr>Arial</vt:lpstr>
      <vt:lpstr>Lato</vt:lpstr>
      <vt:lpstr>Calibri</vt:lpstr>
      <vt:lpstr>Raleway</vt:lpstr>
      <vt:lpstr>Antonio template</vt:lpstr>
      <vt:lpstr>ПРОГРЕСС В СОВЕРШЕНСТВОВАНИИ МФСА</vt:lpstr>
      <vt:lpstr>Хронология совершенствования МФСА</vt:lpstr>
      <vt:lpstr>Хронология работы РГ</vt:lpstr>
      <vt:lpstr>5 этапов совершенствования МФСА</vt:lpstr>
      <vt:lpstr>1-й этап</vt:lpstr>
      <vt:lpstr>2-й этап</vt:lpstr>
      <vt:lpstr>3-й этап</vt:lpstr>
      <vt:lpstr>4-й этап</vt:lpstr>
      <vt:lpstr>Последующие шаги:</vt:lpstr>
      <vt:lpstr>Основные выводы и рекомендации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ПРОГРЕСС В СОВЕРШЕНСТВОВАНИИ МФСА</dc:title>
  <dc:creator>Envy</dc:creator>
  <cp:lastModifiedBy>Tamara Kutonova</cp:lastModifiedBy>
  <cp:revision>47</cp:revision>
  <dcterms:modified xsi:type="dcterms:W3CDTF">2022-11-09T08:42:39Z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0x010100B302F79B5BE87D40B73359BB004DC9B5</vt:lpwstr>
  </property>
</Properties>
</file>