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9144000" cy="6858000"/>
  <p:defaultTextStyle>
    <a:defPPr lvl="0">
      <a:defRPr lang="en-US"/>
    </a:defPPr>
    <a:lvl1pPr lvl="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lvl="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lvl="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lvl="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lvl="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5">
          <p15:clr>
            <a:srgbClr val="000000"/>
          </p15:clr>
        </p15:guide>
        <p15:guide id="2" pos="378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665"/>
        <p:guide pos="37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effectLst/>
              </a:rPr>
              <a:t>Water demand and water availability in ASB, Mm3 up to 2035</a:t>
            </a:r>
            <a:endParaRPr lang="en-US" sz="20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baseline="30000" dirty="0"/>
          </a:p>
        </c:rich>
      </c:tx>
      <c:layout>
        <c:manualLayout>
          <c:xMode val="edge"/>
          <c:yMode val="edge"/>
          <c:x val="0.21037458698508499"/>
          <c:y val="5.333641053489000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Раб.лист!$A$14</c:f>
              <c:strCache>
                <c:ptCount val="1"/>
                <c:pt idx="0">
                  <c:v>Тренд водных ресурсов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Раб.лист!$B$2:$AA$2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cat>
          <c:val>
            <c:numRef>
              <c:f>Раб.лист!$B$14:$AA$14</c:f>
              <c:numCache>
                <c:formatCode>General</c:formatCode>
                <c:ptCount val="26"/>
                <c:pt idx="0">
                  <c:v>111645.2</c:v>
                </c:pt>
                <c:pt idx="1">
                  <c:v>110995.05</c:v>
                </c:pt>
                <c:pt idx="2">
                  <c:v>110344.9</c:v>
                </c:pt>
                <c:pt idx="3">
                  <c:v>109694.75</c:v>
                </c:pt>
                <c:pt idx="4">
                  <c:v>109044.6</c:v>
                </c:pt>
                <c:pt idx="5">
                  <c:v>108394.45</c:v>
                </c:pt>
                <c:pt idx="6">
                  <c:v>107744.3</c:v>
                </c:pt>
                <c:pt idx="7">
                  <c:v>107094.15</c:v>
                </c:pt>
                <c:pt idx="8">
                  <c:v>106444</c:v>
                </c:pt>
                <c:pt idx="9">
                  <c:v>105794</c:v>
                </c:pt>
                <c:pt idx="10">
                  <c:v>105143.7</c:v>
                </c:pt>
                <c:pt idx="11">
                  <c:v>104493.55</c:v>
                </c:pt>
                <c:pt idx="12">
                  <c:v>103843.4</c:v>
                </c:pt>
                <c:pt idx="13">
                  <c:v>103193.25</c:v>
                </c:pt>
                <c:pt idx="14">
                  <c:v>102543.1</c:v>
                </c:pt>
                <c:pt idx="15">
                  <c:v>101892.95</c:v>
                </c:pt>
                <c:pt idx="16">
                  <c:v>101242.8</c:v>
                </c:pt>
                <c:pt idx="17">
                  <c:v>100592.65</c:v>
                </c:pt>
                <c:pt idx="18">
                  <c:v>99942.5</c:v>
                </c:pt>
                <c:pt idx="19">
                  <c:v>99292.35</c:v>
                </c:pt>
                <c:pt idx="20">
                  <c:v>98642.2</c:v>
                </c:pt>
                <c:pt idx="21">
                  <c:v>97992.05</c:v>
                </c:pt>
                <c:pt idx="22">
                  <c:v>97341.9</c:v>
                </c:pt>
                <c:pt idx="23">
                  <c:v>96691.75</c:v>
                </c:pt>
                <c:pt idx="24">
                  <c:v>96041.600000000006</c:v>
                </c:pt>
                <c:pt idx="25">
                  <c:v>95391.45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FC-4D14-9B97-82D002A708B5}"/>
            </c:ext>
          </c:extLst>
        </c:ser>
        <c:ser>
          <c:idx val="1"/>
          <c:order val="1"/>
          <c:tx>
            <c:strRef>
              <c:f>Раб.лист!$A$15</c:f>
              <c:strCache>
                <c:ptCount val="1"/>
                <c:pt idx="0">
                  <c:v>Тренд водных ресурсов с учетом изменения климата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dLbls>
            <c:dLbl>
              <c:idx val="25"/>
              <c:layout>
                <c:manualLayout>
                  <c:x val="0"/>
                  <c:y val="3.1661782358902497E-2"/>
                </c:manualLayout>
              </c:layout>
              <c:numFmt formatCode="0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C-4D14-9B97-82D002A708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Раб.лист!$B$2:$AA$2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cat>
          <c:val>
            <c:numRef>
              <c:f>Раб.лист!$B$15:$AA$15</c:f>
              <c:numCache>
                <c:formatCode>General</c:formatCode>
                <c:ptCount val="26"/>
                <c:pt idx="0">
                  <c:v>111645.2</c:v>
                </c:pt>
                <c:pt idx="1">
                  <c:v>110995.05</c:v>
                </c:pt>
                <c:pt idx="2">
                  <c:v>110344.9</c:v>
                </c:pt>
                <c:pt idx="3">
                  <c:v>109694.75</c:v>
                </c:pt>
                <c:pt idx="4">
                  <c:v>109044.6</c:v>
                </c:pt>
                <c:pt idx="5">
                  <c:v>108394.45</c:v>
                </c:pt>
                <c:pt idx="6">
                  <c:v>107744.3</c:v>
                </c:pt>
                <c:pt idx="7">
                  <c:v>107094.15</c:v>
                </c:pt>
                <c:pt idx="8">
                  <c:v>106444</c:v>
                </c:pt>
                <c:pt idx="9">
                  <c:v>105794</c:v>
                </c:pt>
                <c:pt idx="10">
                  <c:v>104845.74234375</c:v>
                </c:pt>
                <c:pt idx="11">
                  <c:v>103897.48468749999</c:v>
                </c:pt>
                <c:pt idx="12">
                  <c:v>102949.22703125</c:v>
                </c:pt>
                <c:pt idx="13">
                  <c:v>102000.969375</c:v>
                </c:pt>
                <c:pt idx="14">
                  <c:v>101052.71171875</c:v>
                </c:pt>
                <c:pt idx="15">
                  <c:v>100104.45406249999</c:v>
                </c:pt>
                <c:pt idx="16">
                  <c:v>99156.196406250034</c:v>
                </c:pt>
                <c:pt idx="17">
                  <c:v>98207.938750000016</c:v>
                </c:pt>
                <c:pt idx="18">
                  <c:v>97259.681093750027</c:v>
                </c:pt>
                <c:pt idx="19">
                  <c:v>96311.423437500009</c:v>
                </c:pt>
                <c:pt idx="20">
                  <c:v>95363.165781250005</c:v>
                </c:pt>
                <c:pt idx="21">
                  <c:v>94414.908125000002</c:v>
                </c:pt>
                <c:pt idx="22">
                  <c:v>93466.650468749998</c:v>
                </c:pt>
                <c:pt idx="23">
                  <c:v>92518.392812499966</c:v>
                </c:pt>
                <c:pt idx="24">
                  <c:v>91570.135156250006</c:v>
                </c:pt>
                <c:pt idx="25">
                  <c:v>90621.877500000002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FC-4D14-9B97-82D002A708B5}"/>
            </c:ext>
          </c:extLst>
        </c:ser>
        <c:ser>
          <c:idx val="2"/>
          <c:order val="2"/>
          <c:tx>
            <c:strRef>
              <c:f>Раб.лист!$A$17</c:f>
              <c:strCache>
                <c:ptCount val="1"/>
                <c:pt idx="0">
                  <c:v>Требуемое водопотребление стран с учетом роста населения</c:v>
                </c:pt>
              </c:strCache>
            </c:strRef>
          </c:tx>
          <c:spPr>
            <a:ln w="34925">
              <a:solidFill>
                <a:srgbClr val="0070C0"/>
              </a:solidFill>
              <a:prstDash val="sysDash"/>
            </a:ln>
          </c:spPr>
          <c:marker>
            <c:symbol val="none"/>
          </c:marker>
          <c:val>
            <c:numRef>
              <c:f>Раб.лист!$B$17:$AA$17</c:f>
              <c:numCache>
                <c:formatCode>General</c:formatCode>
                <c:ptCount val="26"/>
                <c:pt idx="0">
                  <c:v>105088.69500000001</c:v>
                </c:pt>
                <c:pt idx="1">
                  <c:v>94478.88943116364</c:v>
                </c:pt>
                <c:pt idx="2">
                  <c:v>106276.1182362112</c:v>
                </c:pt>
                <c:pt idx="3">
                  <c:v>101921.0100073504</c:v>
                </c:pt>
                <c:pt idx="4">
                  <c:v>102783.8087649504</c:v>
                </c:pt>
                <c:pt idx="5">
                  <c:v>107192.3089117152</c:v>
                </c:pt>
                <c:pt idx="6">
                  <c:v>101272.51903775999</c:v>
                </c:pt>
                <c:pt idx="7">
                  <c:v>103215.6</c:v>
                </c:pt>
                <c:pt idx="8">
                  <c:v>106444</c:v>
                </c:pt>
                <c:pt idx="9">
                  <c:v>107104</c:v>
                </c:pt>
                <c:pt idx="10">
                  <c:v>107764</c:v>
                </c:pt>
                <c:pt idx="11">
                  <c:v>108423</c:v>
                </c:pt>
                <c:pt idx="12">
                  <c:v>109198.61222598729</c:v>
                </c:pt>
                <c:pt idx="13">
                  <c:v>109588.59467118471</c:v>
                </c:pt>
                <c:pt idx="14">
                  <c:v>109978.57711638221</c:v>
                </c:pt>
                <c:pt idx="15">
                  <c:v>110368.5595615796</c:v>
                </c:pt>
                <c:pt idx="16">
                  <c:v>110758.5420067771</c:v>
                </c:pt>
                <c:pt idx="17">
                  <c:v>111148.5244519746</c:v>
                </c:pt>
                <c:pt idx="18">
                  <c:v>111538.506897172</c:v>
                </c:pt>
                <c:pt idx="19">
                  <c:v>111928.4893423695</c:v>
                </c:pt>
                <c:pt idx="20">
                  <c:v>112318.471787567</c:v>
                </c:pt>
                <c:pt idx="21">
                  <c:v>112708.4542327644</c:v>
                </c:pt>
                <c:pt idx="22">
                  <c:v>113098.4366779618</c:v>
                </c:pt>
                <c:pt idx="23">
                  <c:v>113488.4191231593</c:v>
                </c:pt>
                <c:pt idx="24">
                  <c:v>113878.4015683568</c:v>
                </c:pt>
                <c:pt idx="25">
                  <c:v>114268.3840135542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FC-4D14-9B97-82D002A708B5}"/>
            </c:ext>
          </c:extLst>
        </c:ser>
        <c:ser>
          <c:idx val="3"/>
          <c:order val="3"/>
          <c:tx>
            <c:strRef>
              <c:f>Раб.лист!$A$22</c:f>
              <c:strCache>
                <c:ptCount val="1"/>
                <c:pt idx="0">
                  <c:v>Требуемое водопотребление стран с учетом роста населения и требований Афганистана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9.8107099477766392E-3"/>
                  <c:y val="-2.902330049566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FC-4D14-9B97-82D002A708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Раб.лист!$B$22:$AA$22</c:f>
              <c:numCache>
                <c:formatCode>General</c:formatCode>
                <c:ptCount val="26"/>
                <c:pt idx="0">
                  <c:v>105088.69500000001</c:v>
                </c:pt>
                <c:pt idx="1">
                  <c:v>94478.88943116364</c:v>
                </c:pt>
                <c:pt idx="2">
                  <c:v>106276.1182362112</c:v>
                </c:pt>
                <c:pt idx="3">
                  <c:v>101921.0100073504</c:v>
                </c:pt>
                <c:pt idx="4">
                  <c:v>102783.8087649504</c:v>
                </c:pt>
                <c:pt idx="5">
                  <c:v>107192.3089117152</c:v>
                </c:pt>
                <c:pt idx="6">
                  <c:v>101272.51903775999</c:v>
                </c:pt>
                <c:pt idx="7">
                  <c:v>103215.6</c:v>
                </c:pt>
                <c:pt idx="8">
                  <c:v>106444</c:v>
                </c:pt>
                <c:pt idx="9">
                  <c:v>107104</c:v>
                </c:pt>
                <c:pt idx="10">
                  <c:v>107764</c:v>
                </c:pt>
                <c:pt idx="11">
                  <c:v>108423</c:v>
                </c:pt>
                <c:pt idx="12">
                  <c:v>109083</c:v>
                </c:pt>
                <c:pt idx="13">
                  <c:v>109742</c:v>
                </c:pt>
                <c:pt idx="14">
                  <c:v>110402</c:v>
                </c:pt>
                <c:pt idx="15">
                  <c:v>111062</c:v>
                </c:pt>
                <c:pt idx="16">
                  <c:v>111722</c:v>
                </c:pt>
                <c:pt idx="17">
                  <c:v>112381</c:v>
                </c:pt>
                <c:pt idx="18">
                  <c:v>113041</c:v>
                </c:pt>
                <c:pt idx="19">
                  <c:v>113701</c:v>
                </c:pt>
                <c:pt idx="20">
                  <c:v>114361</c:v>
                </c:pt>
                <c:pt idx="21">
                  <c:v>115020</c:v>
                </c:pt>
                <c:pt idx="22">
                  <c:v>115680</c:v>
                </c:pt>
                <c:pt idx="23">
                  <c:v>116010</c:v>
                </c:pt>
                <c:pt idx="24">
                  <c:v>116340</c:v>
                </c:pt>
                <c:pt idx="25">
                  <c:v>117000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CFC-4D14-9B97-82D002A70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5078656"/>
        <c:axId val="606569600"/>
      </c:lineChart>
      <c:catAx>
        <c:axId val="67507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606569600"/>
        <c:crosses val="autoZero"/>
        <c:auto val="1"/>
        <c:lblAlgn val="ctr"/>
        <c:lblOffset val="100"/>
        <c:noMultiLvlLbl val="0"/>
      </c:catAx>
      <c:valAx>
        <c:axId val="606569600"/>
        <c:scaling>
          <c:orientation val="minMax"/>
          <c:max val="120000"/>
          <c:min val="85000"/>
        </c:scaling>
        <c:delete val="0"/>
        <c:axPos val="l"/>
        <c:majorGridlines>
          <c:spPr>
            <a:ln>
              <a:solidFill>
                <a:schemeClr val="accent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7507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9472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2BE61594-FB97-7B4B-99E8-4855F870B9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cwc-aral.uz/index.htm" TargetMode="Externa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4"/>
          </p:nvPr>
        </p:nvSpPr>
        <p:spPr>
          <a:xfrm>
            <a:off x="2047875" y="1588168"/>
            <a:ext cx="8115300" cy="9772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Образец текста</a:t>
            </a:r>
          </a:p>
          <a:p>
            <a:pPr lvl="1"/>
            <a:r>
              <a:rPr lang="en-US" noProof="0" dirty="0"/>
              <a:t>Второй уровень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8118" y="2702651"/>
            <a:ext cx="8114951" cy="342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5B7E-7402-4EEA-A28E-B0B76EC500E7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8B4A-F8D7-411A-A67F-64192CF34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7CC1-D8E7-47DC-BD87-F19D3824BF6D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D3E0-DB21-4490-B4F4-AC3B6A89E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7584-12E0-4CF9-98D2-80A17C392BBB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7420-FFF1-4FBD-826A-BE45CC8D1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47B6F-0E6C-42AF-A5CF-BE7F84DF7440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A751-D2EB-473E-AF7A-5FED12137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915D-3958-4780-8313-F40C122E0614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AADA-8485-47B2-93AB-3EF4A0EFA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8AED0-AD1D-48A9-9313-F58055B53490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16C8-20EC-4948-9A0F-3B9560600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03210-38C1-43AC-9B77-8C6078E6C5B6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1523-1AE5-4542-8327-A581C19C0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6B05-1C02-4B86-BC5C-C98143A33B01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FFF6-0E87-429A-A7EF-231C1F854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E3D7-3AA3-4B55-9A2D-BE46C1443C1C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C12A-832F-4B7C-87B8-F277A9D86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68E8-B5CA-4C10-9506-A69A346573A9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D011-7A54-49E5-AD37-114B6B7FE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7261" y="1581875"/>
            <a:ext cx="8114951" cy="45442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WP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8"/>
          </p:nvPr>
        </p:nvSpPr>
        <p:spPr>
          <a:xfrm>
            <a:off x="2048117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9"/>
          </p:nvPr>
        </p:nvSpPr>
        <p:spPr>
          <a:xfrm>
            <a:off x="6095998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4552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93675" y="1556792"/>
            <a:ext cx="4092575" cy="468052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Вставка рисунка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http://cawater-info.net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go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3500" y="134938"/>
            <a:ext cx="1651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http://cawater-info.net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http://cawater-info.net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8C5AA-CBD5-4BB2-A11F-DC8CF90F4BFE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B672D-913C-45F4-9F77-738E8065E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95254-E8CF-47F1-8929-C1AA3BBFF6FC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5BF3-1910-4122-A333-76A1DF04A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EAD51-B280-48DD-8D6F-A08D02BDA44D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C7539-EC5A-444B-9847-30EC0E417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99264-E42C-483E-8A93-4803E53FDB36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C58B3-1AC5-409F-A5C9-DD7F72228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E5BAC-8498-44E3-A79A-937E1680CC85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A9E2-3E18-4DCB-983E-0F98AADD6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833EF-8A37-4358-8FE5-E4FB3D164750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84525-3FE4-4374-B891-8681F260F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8"/>
          </p:nvPr>
        </p:nvSpPr>
        <p:spPr>
          <a:xfrm>
            <a:off x="2048117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9"/>
          </p:nvPr>
        </p:nvSpPr>
        <p:spPr>
          <a:xfrm>
            <a:off x="6095998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EEF84-CD9C-425D-8D9F-94D64CD0312E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40CE-D72B-476D-8C89-8375C5EBA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7B3F5-17B3-418B-BCEF-7F489B1E592E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B38E4-2EDF-417C-89F4-8C5E5D0E7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FD96B-1C09-40CC-BAD7-73489D2F7FB7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3ADC-4B6D-4A74-849F-F13B6941F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20112-9E46-46E1-8C5B-E6BE8998424A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21E30-C8CB-41EE-BEBD-D7B87E777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A52B2-475A-4A2C-837F-1B5809C35E1D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EB35-8D51-446E-9DD6-2777D9BDD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age Overlay">
    <p:bg>
      <p:bgPr>
        <a:solidFill>
          <a:srgbClr val="454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"/>
          <p:cNvSpPr>
            <a:spLocks noGrp="1"/>
          </p:cNvSpPr>
          <p:nvPr>
            <p:ph type="body" idx="13"/>
          </p:nvPr>
        </p:nvSpPr>
        <p:spPr>
          <a:xfrm>
            <a:off x="0" y="-1"/>
            <a:ext cx="1219200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600"/>
                </a:lnTo>
                <a:lnTo>
                  <a:pt x="11949" y="19600"/>
                </a:lnTo>
                <a:cubicBezTo>
                  <a:pt x="9215" y="19600"/>
                  <a:pt x="6999" y="15660"/>
                  <a:pt x="6999" y="10800"/>
                </a:cubicBezTo>
                <a:cubicBezTo>
                  <a:pt x="6999" y="5940"/>
                  <a:pt x="9215" y="2000"/>
                  <a:pt x="11949" y="2000"/>
                </a:cubicBezTo>
                <a:lnTo>
                  <a:pt x="21600" y="20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929292"/>
              </a:gs>
            </a:gsLst>
            <a:lin ang="8100000"/>
          </a:gradFill>
          <a:effectLst>
            <a:outerShdw blurRad="1270000" dist="635000" rotWithShape="0">
              <a:srgbClr val="000000">
                <a:alpha val="25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51" name="Rounded Rectangle"/>
          <p:cNvSpPr>
            <a:spLocks noGrp="1"/>
          </p:cNvSpPr>
          <p:nvPr>
            <p:ph type="body" sz="quarter" idx="14"/>
          </p:nvPr>
        </p:nvSpPr>
        <p:spPr>
          <a:xfrm>
            <a:off x="3817689" y="2794000"/>
            <a:ext cx="317501" cy="1270000"/>
          </a:xfrm>
          <a:prstGeom prst="roundRect">
            <a:avLst>
              <a:gd name="adj" fmla="val 50000"/>
            </a:avLst>
          </a:prstGeom>
          <a:solidFill>
            <a:srgbClr val="4BA7B9"/>
          </a:solidFill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97028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8C583E-D09E-43A7-8CC6-1741DE8E6A2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E13C66-72B8-49A8-831E-D4BAC7AB9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0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DAE2-815A-4942-AB9F-4BF3EA46DC04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AC12-0176-4550-8610-C03538EEC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hyperlink" Target="http://www.icwc-aral.uz/index.htm" TargetMode="Externa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/>
          </p:cNvSpPr>
          <p:nvPr userDrawn="1"/>
        </p:nvSpPr>
        <p:spPr bwMode="auto">
          <a:xfrm>
            <a:off x="2762250" y="6629400"/>
            <a:ext cx="66675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Date Placeholder 3"/>
          <p:cNvSpPr>
            <a:spLocks/>
          </p:cNvSpPr>
          <p:nvPr userDrawn="1"/>
        </p:nvSpPr>
        <p:spPr bwMode="auto">
          <a:xfrm>
            <a:off x="25400" y="6629400"/>
            <a:ext cx="2628900" cy="22860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Date Placeholder 3"/>
          <p:cNvSpPr>
            <a:spLocks/>
          </p:cNvSpPr>
          <p:nvPr userDrawn="1"/>
        </p:nvSpPr>
        <p:spPr bwMode="auto">
          <a:xfrm>
            <a:off x="9537700" y="6629400"/>
            <a:ext cx="2628900" cy="22860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2" r:id="rId3"/>
    <p:sldLayoutId id="2147483721" r:id="rId4"/>
    <p:sldLayoutId id="2147483720" r:id="rId5"/>
    <p:sldLayoutId id="2147483749" r:id="rId6"/>
    <p:sldLayoutId id="2147483763" r:id="rId7"/>
    <p:sldLayoutId id="2147483764" r:id="rId8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9E51F9-F6AA-41EB-BBEC-C9502CFF7325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756AE0-BCDE-4CE9-956E-944A169F0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  <p:sldLayoutId id="21474837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8" descr="logo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3850" y="290513"/>
            <a:ext cx="1390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0805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66FF"/>
                </a:solidFill>
                <a:latin typeface="Garamond" pitchFamily="18" charset="0"/>
              </a:defRPr>
            </a:lvl1pPr>
          </a:lstStyle>
          <a:p>
            <a:r>
              <a:rPr lang="en-US"/>
              <a:t>http://cawater-info.net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0" r:id="rId2"/>
    <p:sldLayoutId id="2147483725" r:id="rId3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8023962-4732-4EB6-B2BA-8621DCCDCF7D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5A0A59-77F4-4EA2-AD3C-2ED1758E1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омер слайда 3"/>
          <p:cNvSpPr>
            <a:spLocks/>
          </p:cNvSpPr>
          <p:nvPr/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66FF"/>
                </a:solidFill>
                <a:latin typeface="Garamond" pitchFamily="18" charset="0"/>
              </a:rPr>
              <a:t>http://cawater-info.net</a:t>
            </a:r>
            <a:endParaRPr lang="ru-RU">
              <a:solidFill>
                <a:srgbClr val="0066FF"/>
              </a:solidFill>
              <a:latin typeface="Garamon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wc-aral.uz/index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oecd.publishing/docs/final_report_eng_issu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oecd.org/env/outreach/Water%20Food%20Security%20in%20Central%20Asia%20RUS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9"/>
          <p:cNvSpPr>
            <a:spLocks noGrp="1"/>
          </p:cNvSpPr>
          <p:nvPr>
            <p:ph sz="quarter" idx="4294967295"/>
          </p:nvPr>
        </p:nvSpPr>
        <p:spPr bwMode="auto">
          <a:xfrm>
            <a:off x="388620" y="2412542"/>
            <a:ext cx="11555730" cy="16682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/>
              <a:t>Водная, энергетическая, продовольственная и экологическая безопасность в Центральной Азии: преимущества межотраслевых и региональных решений</a:t>
            </a:r>
            <a:endParaRPr lang="en-GB" sz="3500" i="1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2278966" y="4824295"/>
            <a:ext cx="8980475" cy="140861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400" dirty="0" err="1">
                <a:latin typeface="Calibri"/>
                <a:cs typeface="Calibri"/>
              </a:rPr>
              <a:t>Зиганшина</a:t>
            </a:r>
            <a:r>
              <a:rPr lang="ru-RU" sz="2400" dirty="0">
                <a:latin typeface="Calibri"/>
                <a:cs typeface="Calibri"/>
              </a:rPr>
              <a:t> Д.Р. 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Calibri"/>
                <a:cs typeface="Calibri"/>
              </a:rPr>
              <a:t>НИЦ МКВК Центральной Азии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Calibri"/>
                <a:cs typeface="Calibri"/>
              </a:rPr>
              <a:t>Экспертная платформа перспективных исследований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Calibri"/>
                <a:cs typeface="Calibri"/>
              </a:rPr>
              <a:t>в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ru-RU" sz="2000" dirty="0">
                <a:latin typeface="Calibri"/>
                <a:cs typeface="Calibri"/>
              </a:rPr>
              <a:t>области водной безопасности и устойчивого развития 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ru-RU" sz="24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8966" y="451274"/>
            <a:ext cx="8684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n-lt"/>
              </a:rPr>
              <a:t>СПЕЦИАЛЬНАЯ ПРОГРАММА ООН ДЛЯ ЭКОНОМИК ЦЕНТРАЛЬНОЙ АЗИИ</a:t>
            </a:r>
          </a:p>
          <a:p>
            <a:r>
              <a:rPr lang="ru-RU" sz="2000" dirty="0">
                <a:latin typeface="+mn-lt"/>
              </a:rPr>
              <a:t>25-я сессия Рабочей группы по воде, энергии и окружающей среде</a:t>
            </a:r>
          </a:p>
          <a:p>
            <a:r>
              <a:rPr lang="ru-RU" sz="2000" dirty="0">
                <a:latin typeface="+mn-lt"/>
                <a:cs typeface="Calibri"/>
              </a:rPr>
              <a:t>15 ноября 2022 г. Алматы</a:t>
            </a:r>
            <a:endParaRPr lang="en-US" sz="2000" dirty="0">
              <a:latin typeface="+mn-lt"/>
              <a:cs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9" y="451274"/>
            <a:ext cx="121158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271" y="4618980"/>
            <a:ext cx="1261655" cy="75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cwc-aral.uz/30years/i/logo-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8" y="5528603"/>
            <a:ext cx="1348177" cy="88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Орошение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Орошаемое земледелие остается </a:t>
            </a:r>
            <a:r>
              <a:rPr lang="ru-RU" b="1" dirty="0"/>
              <a:t>крупнейшим </a:t>
            </a:r>
            <a:r>
              <a:rPr lang="ru-RU" b="1" dirty="0" err="1"/>
              <a:t>водопотребителем</a:t>
            </a:r>
            <a:endParaRPr lang="ru-RU" dirty="0"/>
          </a:p>
          <a:p>
            <a:r>
              <a:rPr lang="ru-RU" b="1" dirty="0"/>
              <a:t>Оросительные нормы в БАМ снижались и достигли в 2017 г. </a:t>
            </a:r>
            <a:r>
              <a:rPr lang="ru-RU" dirty="0"/>
              <a:t>по Южному Казахстану – 10.0 тыс. м</a:t>
            </a:r>
            <a:r>
              <a:rPr lang="ru-RU" baseline="30000" dirty="0"/>
              <a:t>3</a:t>
            </a:r>
            <a:r>
              <a:rPr lang="ru-RU" dirty="0"/>
              <a:t>/га, по Кыргызстану – 7.4 тыс. м</a:t>
            </a:r>
            <a:r>
              <a:rPr lang="ru-RU" baseline="30000" dirty="0"/>
              <a:t>3</a:t>
            </a:r>
            <a:r>
              <a:rPr lang="ru-RU" dirty="0"/>
              <a:t>/га, по Таджикистану – 13.0 тыс. м</a:t>
            </a:r>
            <a:r>
              <a:rPr lang="ru-RU" baseline="30000" dirty="0"/>
              <a:t>3</a:t>
            </a:r>
            <a:r>
              <a:rPr lang="ru-RU" dirty="0"/>
              <a:t>/га, по Туркменистану 12.7 тыс. м</a:t>
            </a:r>
            <a:r>
              <a:rPr lang="ru-RU" baseline="30000" dirty="0"/>
              <a:t>3</a:t>
            </a:r>
            <a:r>
              <a:rPr lang="ru-RU" dirty="0"/>
              <a:t>/га и по Узбекистану 11.9 тыс. м</a:t>
            </a:r>
            <a:r>
              <a:rPr lang="ru-RU" baseline="30000" dirty="0"/>
              <a:t>3</a:t>
            </a:r>
            <a:r>
              <a:rPr lang="ru-RU" dirty="0"/>
              <a:t>/га.</a:t>
            </a:r>
          </a:p>
          <a:p>
            <a:pPr lvl="0"/>
            <a:r>
              <a:rPr lang="ru-RU" dirty="0"/>
              <a:t>За счёт изменения структуры посевов, резкого увеличения производства зерна, овощей, фруктов и сокращения производства хлопка, к 2019 г. </a:t>
            </a:r>
            <a:r>
              <a:rPr lang="ru-RU" b="1" dirty="0"/>
              <a:t>продовольственной безопасности </a:t>
            </a:r>
            <a:r>
              <a:rPr lang="ru-RU" dirty="0"/>
              <a:t>достигли все страны региона, кроме Афганистана. 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35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413" y="452669"/>
            <a:ext cx="9217024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3200" dirty="0"/>
              <a:t>Продовольственная</a:t>
            </a:r>
            <a:r>
              <a:rPr lang="ru-RU" sz="3700" dirty="0"/>
              <a:t> </a:t>
            </a:r>
            <a:r>
              <a:rPr lang="ru-RU" sz="3200" dirty="0"/>
              <a:t>безопасность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616844"/>
              </p:ext>
            </p:extLst>
          </p:nvPr>
        </p:nvGraphicFramePr>
        <p:xfrm>
          <a:off x="837214" y="1412776"/>
          <a:ext cx="10465166" cy="411758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4677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err="1">
                          <a:effectLst/>
                        </a:rPr>
                        <a:t>Каз</a:t>
                      </a: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err="1">
                          <a:effectLst/>
                        </a:rPr>
                        <a:t>Кырг</a:t>
                      </a: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err="1">
                          <a:effectLst/>
                        </a:rPr>
                        <a:t>Тадж</a:t>
                      </a:r>
                      <a:r>
                        <a:rPr lang="ru-RU" sz="2200" dirty="0">
                          <a:effectLst/>
                        </a:rPr>
                        <a:t>  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err="1">
                          <a:effectLst/>
                        </a:rPr>
                        <a:t>Туркм</a:t>
                      </a: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err="1">
                          <a:effectLst/>
                        </a:rPr>
                        <a:t>Узб</a:t>
                      </a: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Степень общей обеспеченности  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effectLst/>
                        </a:rPr>
                        <a:t>продовольствием ,</a:t>
                      </a:r>
                      <a:r>
                        <a:rPr lang="ru-RU" sz="2200" baseline="0" dirty="0">
                          <a:effectLst/>
                        </a:rPr>
                        <a:t> %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100 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100 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92,5 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100 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100 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err="1">
                          <a:effectLst/>
                        </a:rPr>
                        <a:t>Самообеспечение</a:t>
                      </a:r>
                      <a:r>
                        <a:rPr lang="ru-RU" sz="2200" dirty="0">
                          <a:effectLst/>
                        </a:rPr>
                        <a:t> ,</a:t>
                      </a:r>
                      <a:r>
                        <a:rPr lang="ru-RU" sz="2200" baseline="0" dirty="0">
                          <a:effectLst/>
                        </a:rPr>
                        <a:t> %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73,3 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58 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87,7 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93,0 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85 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Доля экспорта , %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39,3 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31,2 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50,3 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15,8 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10,6 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Недоедающие, % 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2,5 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6,4 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26 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</a:rPr>
                        <a:t>&lt;4,0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2,6 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Финансовая возможность , %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50 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44,7 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53,4 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46 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47 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56" marR="35956" marT="18185" marB="1818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31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Будущие акценты в продовольственной безопасности до 2030 г. </a:t>
            </a:r>
            <a:r>
              <a:rPr lang="ru-RU" sz="3300" dirty="0"/>
              <a:t>(проф. </a:t>
            </a:r>
            <a:r>
              <a:rPr lang="ru-RU" sz="3300" dirty="0" err="1"/>
              <a:t>Ибатуллин</a:t>
            </a:r>
            <a:r>
              <a:rPr lang="ru-RU" sz="3300" dirty="0"/>
              <a:t> С.Р.)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/>
              <a:t>Темпы сокращения недоедания в ЦА намного </a:t>
            </a:r>
            <a:r>
              <a:rPr lang="ru-RU" sz="2200" b="1" dirty="0"/>
              <a:t>превышают среднемировые</a:t>
            </a:r>
            <a:r>
              <a:rPr lang="ru-RU" sz="2200" dirty="0"/>
              <a:t>. Необходимы значительные усилия, чтобы наметившиеся в ЦА положительные тенденции не пошли вспять от влияния пандемии и других рисков (климат, экономика, здоровье).  </a:t>
            </a:r>
          </a:p>
          <a:p>
            <a:r>
              <a:rPr lang="ru-RU" sz="2200" dirty="0"/>
              <a:t>По оценкам, к 2030 г. расходы, связанные с охраной здоровья, для улучшения  рационов питания, составят 69 </a:t>
            </a:r>
            <a:r>
              <a:rPr lang="ru-RU" sz="2200" dirty="0" err="1"/>
              <a:t>млрд.дол</a:t>
            </a:r>
            <a:r>
              <a:rPr lang="ru-RU" sz="2200" dirty="0"/>
              <a:t>. США. Для перехода к </a:t>
            </a:r>
            <a:r>
              <a:rPr lang="ru-RU" sz="2200" b="1" dirty="0"/>
              <a:t>здоровому рациону</a:t>
            </a:r>
            <a:r>
              <a:rPr lang="ru-RU" sz="2200" dirty="0"/>
              <a:t> странам необходимы соответствующие стратегии продовольственной безопасности.</a:t>
            </a:r>
          </a:p>
          <a:p>
            <a:r>
              <a:rPr lang="ru-RU" sz="2200" dirty="0"/>
              <a:t>Необходимо рассмотреть целесообразность создания условий для </a:t>
            </a:r>
            <a:r>
              <a:rPr lang="ru-RU" sz="2200" b="1" dirty="0"/>
              <a:t>рынка интегрированного продовольственного равновесия в ЦА</a:t>
            </a:r>
            <a:r>
              <a:rPr lang="ru-RU" sz="2200" dirty="0"/>
              <a:t>, не ограничиваясь двухсторонними договорами. Эти действия должны опережать процесс роста населения в странах ЦА и способствовать разработке национальных программ ликвидации неполноценного питания во всех его формах в рамках задачи 2.2 ЦУР.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3346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452669"/>
            <a:ext cx="9926240" cy="47552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Энергетическая безопасность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002261"/>
              </p:ext>
            </p:extLst>
          </p:nvPr>
        </p:nvGraphicFramePr>
        <p:xfrm>
          <a:off x="731689" y="1645249"/>
          <a:ext cx="10649755" cy="3931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6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5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5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1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Казахстан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Кыргызстан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Таджикистан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Туркменистан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Узбекистан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6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Энергообеспеченность</a:t>
                      </a:r>
                      <a:r>
                        <a:rPr lang="ru-RU" sz="1800" dirty="0">
                          <a:effectLst/>
                        </a:rPr>
                        <a:t>,</a:t>
                      </a:r>
                      <a:r>
                        <a:rPr lang="ru-RU" sz="1800" baseline="0" dirty="0">
                          <a:effectLst/>
                        </a:rPr>
                        <a:t> %</a:t>
                      </a:r>
                      <a:endParaRPr lang="ru-RU" sz="18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уровне 2018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6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уровне 2030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100*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6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Случаи необеспечения электроэнергией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зоны ограничения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Зимние отключения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Зимние отключения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Перебои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в 2020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период.  отключения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Холостые сбросы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недели в году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Потери в сети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12 %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13 %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30 %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12 %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12,7 %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Потери при передаче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19,45 %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12,5 %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15 %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3,5 %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2,72 %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5" marR="456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2988" y="6184481"/>
            <a:ext cx="5343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* за счет ввода АЭС, </a:t>
            </a:r>
            <a:r>
              <a:rPr lang="ru-RU" dirty="0" err="1"/>
              <a:t>Пскенской</a:t>
            </a:r>
            <a:r>
              <a:rPr lang="ru-RU" dirty="0"/>
              <a:t> ГЭС, ВИЭ и </a:t>
            </a:r>
            <a:r>
              <a:rPr lang="ru-RU" dirty="0" err="1"/>
              <a:t>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72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предпосылки для будущего</a:t>
            </a:r>
            <a:br>
              <a:rPr lang="ru-RU" dirty="0"/>
            </a:br>
            <a:r>
              <a:rPr lang="ru-RU" sz="3000" dirty="0"/>
              <a:t>(</a:t>
            </a:r>
            <a:r>
              <a:rPr lang="ru-RU" sz="3000" dirty="0" err="1"/>
              <a:t>Шамсиев</a:t>
            </a:r>
            <a:r>
              <a:rPr lang="ru-RU" sz="3000" dirty="0"/>
              <a:t> Х.А., КДЦ «Энергия)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lvl="1" indent="-268288" algn="just">
              <a:spcBef>
                <a:spcPct val="0"/>
              </a:spcBef>
              <a:spcAft>
                <a:spcPts val="600"/>
              </a:spcAft>
            </a:pPr>
            <a:r>
              <a:rPr lang="ru-RU" altLang="ru-RU" sz="2000" dirty="0"/>
              <a:t>В последние годы все энергосистемы ОЭС ЦА стали </a:t>
            </a:r>
            <a:r>
              <a:rPr lang="ru-RU" altLang="ru-RU" sz="2000" b="1" dirty="0" err="1"/>
              <a:t>энергоизбыточными</a:t>
            </a:r>
            <a:r>
              <a:rPr lang="ru-RU" altLang="ru-RU" sz="2000" b="1" dirty="0"/>
              <a:t> </a:t>
            </a:r>
            <a:r>
              <a:rPr lang="ru-RU" altLang="ru-RU" sz="2000" dirty="0"/>
              <a:t>и заявляют положительные балансы по электроэнергии, </a:t>
            </a:r>
            <a:r>
              <a:rPr lang="ru-RU" altLang="ru-RU" sz="2000" dirty="0" err="1"/>
              <a:t>т.ч</a:t>
            </a:r>
            <a:r>
              <a:rPr lang="ru-RU" altLang="ru-RU" sz="2000" dirty="0"/>
              <a:t>. до 2030г. – хорошая основа </a:t>
            </a:r>
            <a:r>
              <a:rPr lang="ru-RU" altLang="ru-RU" sz="2000" b="1" dirty="0"/>
              <a:t>для развития рынка электроэнергии</a:t>
            </a:r>
            <a:r>
              <a:rPr lang="ru-RU" altLang="ru-RU" sz="2000" dirty="0"/>
              <a:t>, который должен привести к снижению цен. </a:t>
            </a:r>
          </a:p>
          <a:p>
            <a:pPr marL="450850" lvl="1" indent="-268288" algn="just">
              <a:spcBef>
                <a:spcPct val="0"/>
              </a:spcBef>
              <a:spcAft>
                <a:spcPts val="600"/>
              </a:spcAft>
            </a:pPr>
            <a:r>
              <a:rPr lang="ru-RU" altLang="ru-RU" sz="2000" dirty="0"/>
              <a:t>Вместе с тем имеются страны, </a:t>
            </a:r>
            <a:r>
              <a:rPr lang="ru-RU" altLang="ru-RU" sz="2000" b="1" dirty="0"/>
              <a:t>несбалансированные по мощности </a:t>
            </a:r>
            <a:r>
              <a:rPr lang="ru-RU" altLang="ru-RU" sz="2000" dirty="0"/>
              <a:t>в часы максимумов нагрузки –индикатор для </a:t>
            </a:r>
            <a:r>
              <a:rPr lang="ru-RU" altLang="ru-RU" sz="2000" b="1" dirty="0"/>
              <a:t>развития рынка мощности </a:t>
            </a:r>
            <a:r>
              <a:rPr lang="ru-RU" altLang="ru-RU" sz="2000" dirty="0"/>
              <a:t>с участием регулирующих гидростанций.</a:t>
            </a:r>
          </a:p>
          <a:p>
            <a:pPr marL="450850" lvl="1" indent="-268288" algn="just">
              <a:spcBef>
                <a:spcPct val="0"/>
              </a:spcBef>
              <a:spcAft>
                <a:spcPts val="600"/>
              </a:spcAft>
            </a:pPr>
            <a:r>
              <a:rPr lang="ru-RU" altLang="ru-RU" sz="2000" dirty="0"/>
              <a:t>Массированное </a:t>
            </a:r>
            <a:r>
              <a:rPr lang="ru-RU" altLang="ru-RU" sz="2000" b="1" dirty="0"/>
              <a:t>внедрение ВИЭ </a:t>
            </a:r>
            <a:r>
              <a:rPr lang="ru-RU" altLang="ru-RU" sz="2000" dirty="0"/>
              <a:t>в </a:t>
            </a:r>
            <a:r>
              <a:rPr lang="ru-RU" altLang="ru-RU" sz="2000" dirty="0" err="1"/>
              <a:t>Каз</a:t>
            </a:r>
            <a:r>
              <a:rPr lang="ru-RU" altLang="ru-RU" sz="2000" dirty="0"/>
              <a:t> и </a:t>
            </a:r>
            <a:r>
              <a:rPr lang="ru-RU" altLang="ru-RU" sz="2000" dirty="0" err="1"/>
              <a:t>Узб</a:t>
            </a:r>
            <a:r>
              <a:rPr lang="ru-RU" altLang="ru-RU" sz="2000" dirty="0"/>
              <a:t> приведет: (а) к резкому увеличению проблемы с </a:t>
            </a:r>
            <a:r>
              <a:rPr lang="ru-RU" altLang="ru-RU" sz="2000" b="1" dirty="0"/>
              <a:t>регулированием небалансов </a:t>
            </a:r>
            <a:r>
              <a:rPr lang="ru-RU" altLang="ru-RU" sz="2000" dirty="0"/>
              <a:t>и необходимыми для этого </a:t>
            </a:r>
            <a:r>
              <a:rPr lang="ru-RU" altLang="ru-RU" sz="2000" b="1" dirty="0"/>
              <a:t>резервами мощности </a:t>
            </a:r>
            <a:r>
              <a:rPr lang="ru-RU" altLang="ru-RU" sz="2000" dirty="0"/>
              <a:t>(необходимо </a:t>
            </a:r>
            <a:r>
              <a:rPr lang="ru-RU" altLang="ru-RU" sz="2000" b="1" dirty="0"/>
              <a:t>строительство</a:t>
            </a:r>
            <a:r>
              <a:rPr lang="ru-RU" altLang="ru-RU" sz="2000" dirty="0"/>
              <a:t> </a:t>
            </a:r>
            <a:r>
              <a:rPr lang="ru-RU" altLang="ru-RU" sz="2000" b="1" dirty="0"/>
              <a:t>накопителей</a:t>
            </a:r>
            <a:r>
              <a:rPr lang="ru-RU" altLang="ru-RU" sz="2000" dirty="0"/>
              <a:t> электроэнергии); (б) к огромным </a:t>
            </a:r>
            <a:r>
              <a:rPr lang="ru-RU" altLang="ru-RU" sz="2000" b="1" dirty="0"/>
              <a:t>избыткам энергии</a:t>
            </a:r>
            <a:r>
              <a:rPr lang="ru-RU" altLang="ru-RU" sz="2000" dirty="0"/>
              <a:t>, выработанных на </a:t>
            </a:r>
            <a:r>
              <a:rPr lang="ru-RU" altLang="ru-RU" sz="2000" b="1" dirty="0"/>
              <a:t>солнечных станциях </a:t>
            </a:r>
            <a:r>
              <a:rPr lang="ru-RU" altLang="ru-RU" sz="2000" dirty="0"/>
              <a:t>в летнее время; (в) к необходимости решения проблемы с </a:t>
            </a:r>
            <a:r>
              <a:rPr lang="ru-RU" altLang="ru-RU" sz="2000" b="1" dirty="0"/>
              <a:t>избытками газа в дневные часы.</a:t>
            </a:r>
          </a:p>
          <a:p>
            <a:pPr marL="450850" lvl="1" indent="-268288" algn="just">
              <a:spcBef>
                <a:spcPct val="0"/>
              </a:spcBef>
              <a:spcAft>
                <a:spcPts val="600"/>
              </a:spcAft>
            </a:pPr>
            <a:r>
              <a:rPr lang="ru-RU" altLang="ru-RU" sz="2000" dirty="0"/>
              <a:t>Наряду с развитием электросетевого хозяйства в странах, необходимо </a:t>
            </a:r>
            <a:r>
              <a:rPr lang="ru-RU" altLang="ru-RU" sz="2000" b="1" dirty="0"/>
              <a:t>расширить зоны охвата </a:t>
            </a:r>
            <a:r>
              <a:rPr lang="ru-RU" altLang="ru-RU" sz="2000" dirty="0" err="1"/>
              <a:t>энергообъединения</a:t>
            </a:r>
            <a:r>
              <a:rPr lang="ru-RU" altLang="ru-RU" sz="2000" dirty="0"/>
              <a:t> (</a:t>
            </a:r>
            <a:r>
              <a:rPr lang="ru-RU" altLang="ru-RU" sz="2000" dirty="0" err="1"/>
              <a:t>реинтеграция</a:t>
            </a:r>
            <a:r>
              <a:rPr lang="ru-RU" altLang="ru-RU" sz="2000" dirty="0"/>
              <a:t> энергосистем </a:t>
            </a:r>
            <a:r>
              <a:rPr lang="ru-RU" altLang="ru-RU" sz="2000" dirty="0" err="1"/>
              <a:t>Тадж</a:t>
            </a:r>
            <a:r>
              <a:rPr lang="ru-RU" altLang="ru-RU" sz="2000" dirty="0"/>
              <a:t> и </a:t>
            </a:r>
            <a:r>
              <a:rPr lang="ru-RU" altLang="ru-RU" sz="2000" dirty="0" err="1"/>
              <a:t>Туркм</a:t>
            </a:r>
            <a:r>
              <a:rPr lang="ru-RU" altLang="ru-RU" sz="2000" dirty="0"/>
              <a:t> в ОЭС ЦА, расширения рынка в Южной Азии).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3286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выводы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68" y="1206301"/>
            <a:ext cx="10972800" cy="4927210"/>
          </a:xfrm>
        </p:spPr>
        <p:txBody>
          <a:bodyPr/>
          <a:lstStyle/>
          <a:p>
            <a:r>
              <a:rPr lang="ru-RU" sz="2200" dirty="0"/>
              <a:t>В Центральной Азии в целом достаточно ресурсов для обеспечения водной, энергетической, продовольственной и экологической безопасности сегодня и на перспективу при условии </a:t>
            </a:r>
            <a:r>
              <a:rPr lang="ru-RU" sz="2200" b="1" dirty="0"/>
              <a:t>слаженной работы и сотрудничества стран</a:t>
            </a:r>
            <a:r>
              <a:rPr lang="ru-RU" sz="2200" dirty="0"/>
              <a:t>. </a:t>
            </a:r>
          </a:p>
          <a:p>
            <a:r>
              <a:rPr lang="ru-RU" sz="2200" dirty="0"/>
              <a:t>Достижение каждого аспекта безопасности требует </a:t>
            </a:r>
            <a:r>
              <a:rPr lang="ru-RU" sz="2200" b="1" dirty="0"/>
              <a:t>скоординированных и межотраслевых подходов</a:t>
            </a:r>
            <a:r>
              <a:rPr lang="ru-RU" sz="2200" dirty="0"/>
              <a:t> в использовании водных, энергетических и земельных ресурсов как внутри стран, так и между ними</a:t>
            </a:r>
            <a:endParaRPr lang="en-GB" sz="2200" dirty="0"/>
          </a:p>
          <a:p>
            <a:r>
              <a:rPr lang="ru-RU" sz="2200" b="1" dirty="0"/>
              <a:t>Важна специфика</a:t>
            </a:r>
            <a:r>
              <a:rPr lang="ru-RU" sz="2200" dirty="0"/>
              <a:t>. Неравномерное распределение пахотных земель, продовольственного потенциала, водных ресурсов, ископаемого топлива, гидроэнергетического потенциала, климата и топографии, делает </a:t>
            </a:r>
            <a:r>
              <a:rPr lang="ru-RU" sz="2200" b="1" dirty="0"/>
              <a:t>невозможным выработать унифицированные мероприятия</a:t>
            </a:r>
            <a:r>
              <a:rPr lang="ru-RU" sz="2200" dirty="0"/>
              <a:t> в разрезе взаимосвязей энергетики, водных и земельных ресурсов для всех стран. Важно учитывать специфику каждой страны для нахождения наиболее эффективных решений для межотраслевой увязки внутри стран и в пределах региона.  </a:t>
            </a:r>
          </a:p>
          <a:p>
            <a:r>
              <a:rPr lang="ru-RU" sz="2200" b="1" dirty="0"/>
              <a:t>Важны практические инструменты в действии, </a:t>
            </a:r>
            <a:r>
              <a:rPr lang="ru-RU" sz="2200" dirty="0"/>
              <a:t>чтобы не упускать имеющиеся возможности и потенциал.</a:t>
            </a:r>
          </a:p>
          <a:p>
            <a:endParaRPr lang="en-GB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4348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324030-C031-6345-92F3-D30C32781244}"/>
              </a:ext>
            </a:extLst>
          </p:cNvPr>
          <p:cNvGrpSpPr/>
          <p:nvPr/>
        </p:nvGrpSpPr>
        <p:grpSpPr>
          <a:xfrm>
            <a:off x="4623854" y="1500100"/>
            <a:ext cx="2506355" cy="3858436"/>
            <a:chOff x="646557" y="3542442"/>
            <a:chExt cx="2506355" cy="3858436"/>
          </a:xfrm>
        </p:grpSpPr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76C726CE-6F04-544A-84DC-F17E04631C1D}"/>
                </a:ext>
              </a:extLst>
            </p:cNvPr>
            <p:cNvSpPr/>
            <p:nvPr/>
          </p:nvSpPr>
          <p:spPr>
            <a:xfrm rot="5400000">
              <a:off x="-321881" y="4510880"/>
              <a:ext cx="3858436" cy="192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19691" extrusionOk="0">
                  <a:moveTo>
                    <a:pt x="21496" y="0"/>
                  </a:moveTo>
                  <a:cubicBezTo>
                    <a:pt x="21548" y="5072"/>
                    <a:pt x="20468" y="10134"/>
                    <a:pt x="18350" y="13971"/>
                  </a:cubicBezTo>
                  <a:cubicBezTo>
                    <a:pt x="14137" y="21600"/>
                    <a:pt x="7376" y="21595"/>
                    <a:pt x="3157" y="13971"/>
                  </a:cubicBezTo>
                  <a:cubicBezTo>
                    <a:pt x="1035" y="10135"/>
                    <a:pt x="-52" y="5074"/>
                    <a:pt x="2" y="0"/>
                  </a:cubicBezTo>
                  <a:lnTo>
                    <a:pt x="21496" y="0"/>
                  </a:lnTo>
                  <a:close/>
                </a:path>
              </a:pathLst>
            </a:custGeom>
            <a:solidFill>
              <a:srgbClr val="D5D5D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3" name="Oval">
              <a:extLst>
                <a:ext uri="{FF2B5EF4-FFF2-40B4-BE49-F238E27FC236}">
                  <a16:creationId xmlns:a16="http://schemas.microsoft.com/office/drawing/2014/main" id="{878A5CB3-07E8-5F4F-860D-82CBBCE93A89}"/>
                </a:ext>
              </a:extLst>
            </p:cNvPr>
            <p:cNvSpPr/>
            <p:nvPr/>
          </p:nvSpPr>
          <p:spPr>
            <a:xfrm rot="5400000">
              <a:off x="640017" y="4887663"/>
              <a:ext cx="3856198" cy="1169593"/>
            </a:xfrm>
            <a:prstGeom prst="ellipse">
              <a:avLst/>
            </a:prstGeom>
            <a:solidFill>
              <a:schemeClr val="bg1"/>
            </a:solidFill>
            <a:ln w="22225" cap="flat">
              <a:solidFill>
                <a:srgbClr val="D5D5D4"/>
              </a:solidFill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2190" name="Shape"/>
          <p:cNvSpPr/>
          <p:nvPr/>
        </p:nvSpPr>
        <p:spPr>
          <a:xfrm>
            <a:off x="0" y="-1"/>
            <a:ext cx="1219200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600"/>
                </a:lnTo>
                <a:lnTo>
                  <a:pt x="11949" y="19600"/>
                </a:lnTo>
                <a:cubicBezTo>
                  <a:pt x="9215" y="19600"/>
                  <a:pt x="6999" y="15660"/>
                  <a:pt x="6999" y="10800"/>
                </a:cubicBezTo>
                <a:cubicBezTo>
                  <a:pt x="6999" y="5940"/>
                  <a:pt x="9215" y="2000"/>
                  <a:pt x="11949" y="2000"/>
                </a:cubicBezTo>
                <a:lnTo>
                  <a:pt x="21600" y="20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93" name="Oval"/>
          <p:cNvSpPr/>
          <p:nvPr/>
        </p:nvSpPr>
        <p:spPr>
          <a:xfrm rot="5400000">
            <a:off x="4639612" y="2845004"/>
            <a:ext cx="3856198" cy="1169593"/>
          </a:xfrm>
          <a:prstGeom prst="ellipse">
            <a:avLst/>
          </a:prstGeom>
          <a:solidFill>
            <a:srgbClr val="4CA7BA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94" name="Oval"/>
          <p:cNvSpPr/>
          <p:nvPr/>
        </p:nvSpPr>
        <p:spPr>
          <a:xfrm rot="5400000">
            <a:off x="4832422" y="2967398"/>
            <a:ext cx="3470578" cy="924807"/>
          </a:xfrm>
          <a:prstGeom prst="ellipse">
            <a:avLst/>
          </a:prstGeom>
          <a:solidFill>
            <a:srgbClr val="5E5D5E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195" name="Oval"/>
          <p:cNvSpPr/>
          <p:nvPr/>
        </p:nvSpPr>
        <p:spPr>
          <a:xfrm rot="5400000">
            <a:off x="5410852" y="3084008"/>
            <a:ext cx="2313719" cy="691586"/>
          </a:xfrm>
          <a:prstGeom prst="ellipse">
            <a:avLst/>
          </a:prstGeom>
          <a:solidFill>
            <a:srgbClr val="A0A1A0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196" name="Oval"/>
          <p:cNvSpPr/>
          <p:nvPr/>
        </p:nvSpPr>
        <p:spPr>
          <a:xfrm rot="5400000">
            <a:off x="5989281" y="3237050"/>
            <a:ext cx="1156860" cy="385503"/>
          </a:xfrm>
          <a:prstGeom prst="ellipse">
            <a:avLst/>
          </a:prstGeom>
          <a:solidFill>
            <a:srgbClr val="D5D5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2211" name="Group"/>
          <p:cNvGrpSpPr/>
          <p:nvPr/>
        </p:nvGrpSpPr>
        <p:grpSpPr>
          <a:xfrm>
            <a:off x="7184669" y="2794000"/>
            <a:ext cx="4394941" cy="1505621"/>
            <a:chOff x="1029063" y="1287414"/>
            <a:chExt cx="2222501" cy="3011241"/>
          </a:xfrm>
        </p:grpSpPr>
        <p:sp>
          <p:nvSpPr>
            <p:cNvPr id="2208" name="Rounded Rectangle"/>
            <p:cNvSpPr/>
            <p:nvPr/>
          </p:nvSpPr>
          <p:spPr>
            <a:xfrm>
              <a:off x="1174158" y="1287414"/>
              <a:ext cx="2077406" cy="3011241"/>
            </a:xfrm>
            <a:prstGeom prst="roundRect">
              <a:avLst>
                <a:gd name="adj" fmla="val 30432"/>
              </a:avLst>
            </a:prstGeom>
            <a:solidFill>
              <a:srgbClr val="454546">
                <a:alpha val="7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2209" name="79%"/>
            <p:cNvSpPr txBox="1"/>
            <p:nvPr/>
          </p:nvSpPr>
          <p:spPr>
            <a:xfrm>
              <a:off x="1029063" y="2250058"/>
              <a:ext cx="2222501" cy="10446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t">
              <a:spAutoFit/>
            </a:bodyPr>
            <a:lstStyle>
              <a:lvl1pPr algn="ctr">
                <a:lnSpc>
                  <a:spcPct val="90000"/>
                </a:lnSpc>
                <a:defRPr sz="5000" cap="all" spc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Montserrat ExtraBold"/>
                </a:defRPr>
              </a:lvl1pPr>
            </a:lstStyle>
            <a:p>
              <a:pPr>
                <a:lnSpc>
                  <a:spcPts val="4200"/>
                </a:lnSpc>
              </a:pPr>
              <a:r>
                <a:rPr lang="ru-RU" sz="2400" b="1" cap="none" dirty="0">
                  <a:latin typeface="Century Gothic" panose="020B0502020202020204" pitchFamily="34" charset="0"/>
                </a:rPr>
                <a:t>Благодарю</a:t>
              </a:r>
              <a:endParaRPr lang="en-US" sz="2400" b="1" cap="none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our…">
            <a:extLst>
              <a:ext uri="{FF2B5EF4-FFF2-40B4-BE49-F238E27FC236}">
                <a16:creationId xmlns:a16="http://schemas.microsoft.com/office/drawing/2014/main" id="{8E869AA8-5134-7B49-9730-C13C69E6D466}"/>
              </a:ext>
            </a:extLst>
          </p:cNvPr>
          <p:cNvSpPr txBox="1"/>
          <p:nvPr/>
        </p:nvSpPr>
        <p:spPr>
          <a:xfrm>
            <a:off x="206818" y="2836621"/>
            <a:ext cx="3404053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800" b="1" dirty="0" err="1">
                <a:latin typeface="Century Gothic" panose="020B0502020202020204" pitchFamily="34" charset="0"/>
              </a:rPr>
              <a:t>CAWater</a:t>
            </a:r>
            <a:r>
              <a:rPr lang="en-US" sz="3800" b="1" dirty="0">
                <a:latin typeface="Century Gothic" panose="020B0502020202020204" pitchFamily="34" charset="0"/>
              </a:rPr>
              <a:t>-Info</a:t>
            </a:r>
          </a:p>
          <a:p>
            <a:pPr algn="r">
              <a:lnSpc>
                <a:spcPts val="4200"/>
              </a:lnSpc>
            </a:pPr>
            <a:r>
              <a:rPr lang="en-US" sz="2200" b="1" dirty="0">
                <a:latin typeface="Century Gothic" panose="020B0502020202020204" pitchFamily="34" charset="0"/>
              </a:rPr>
              <a:t>www.cawater-info.net/</a:t>
            </a:r>
          </a:p>
        </p:txBody>
      </p:sp>
      <p:sp>
        <p:nvSpPr>
          <p:cNvPr id="2191" name="Rounded Rectangle"/>
          <p:cNvSpPr/>
          <p:nvPr/>
        </p:nvSpPr>
        <p:spPr>
          <a:xfrm>
            <a:off x="3817689" y="2794000"/>
            <a:ext cx="317501" cy="1270000"/>
          </a:xfrm>
          <a:prstGeom prst="roundRect">
            <a:avLst>
              <a:gd name="adj" fmla="val 50000"/>
            </a:avLst>
          </a:prstGeom>
          <a:solidFill>
            <a:srgbClr val="4BA7B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2796"/>
          <a:stretch/>
        </p:blipFill>
        <p:spPr>
          <a:xfrm>
            <a:off x="156327" y="120262"/>
            <a:ext cx="1917425" cy="2643856"/>
          </a:xfrm>
          <a:prstGeom prst="rect">
            <a:avLst/>
          </a:prstGeom>
        </p:spPr>
      </p:pic>
      <p:pic>
        <p:nvPicPr>
          <p:cNvPr id="16" name="Picture 15" descr="Screen Shot 2020-10-19 at 13.06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6" y="4079671"/>
            <a:ext cx="1826312" cy="26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2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0" grpId="0" animBg="1"/>
      <p:bldP spid="2193" grpId="0" animBg="1"/>
      <p:bldP spid="2194" grpId="0" animBg="1"/>
      <p:bldP spid="2195" grpId="0" animBg="1"/>
      <p:bldP spid="2196" grpId="0" animBg="1"/>
      <p:bldP spid="23" grpId="0" animBg="1"/>
      <p:bldP spid="21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Диагностический доклад о состоянии использования и управления водными ресурсами в 1998 по 2019 гг.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839286" y="2101189"/>
            <a:ext cx="6738426" cy="3525894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/>
              <a:t>Предшествующий ДД </a:t>
            </a:r>
            <a:r>
              <a:rPr lang="ru-RU" sz="2200" dirty="0"/>
              <a:t>был подготовлен в рамках СПЕКА в 2001 г. как основа для стратегии рационального использования водных и энергетических ресурсов региона </a:t>
            </a:r>
          </a:p>
          <a:p>
            <a:pPr marL="0" indent="0">
              <a:buNone/>
            </a:pPr>
            <a:r>
              <a:rPr lang="ru-RU" sz="2200" b="1" dirty="0"/>
              <a:t>Основные задачи</a:t>
            </a:r>
            <a:r>
              <a:rPr lang="ru-RU" sz="2200" dirty="0"/>
              <a:t>:</a:t>
            </a:r>
            <a:r>
              <a:rPr lang="en-US" sz="2200" dirty="0"/>
              <a:t> </a:t>
            </a:r>
            <a:r>
              <a:rPr lang="ru-RU" sz="2200" dirty="0"/>
              <a:t>отразить изменения за 20 лет и определить вызовы будущей </a:t>
            </a:r>
            <a:r>
              <a:rPr lang="ru-RU" sz="2200" dirty="0" err="1"/>
              <a:t>водообеспеченности</a:t>
            </a:r>
            <a:r>
              <a:rPr lang="ru-RU" sz="2200" dirty="0"/>
              <a:t> и развития стран</a:t>
            </a:r>
          </a:p>
          <a:p>
            <a:pPr marL="0" indent="0">
              <a:buNone/>
            </a:pPr>
            <a:r>
              <a:rPr lang="ru-RU" sz="2200" b="1" dirty="0"/>
              <a:t>Инициирована</a:t>
            </a:r>
            <a:r>
              <a:rPr lang="ru-RU" sz="2200" dirty="0"/>
              <a:t> ОЭСР при финансовой поддержке ФРГ</a:t>
            </a:r>
          </a:p>
          <a:p>
            <a:pPr marL="0" indent="0">
              <a:buNone/>
            </a:pPr>
            <a:r>
              <a:rPr lang="ru-RU" sz="2200" b="1" dirty="0"/>
              <a:t>Выполнена</a:t>
            </a:r>
            <a:r>
              <a:rPr lang="ru-RU" sz="2200" dirty="0"/>
              <a:t> НИЦ при участии экспертов стран ЦА</a:t>
            </a:r>
            <a:endParaRPr lang="en-US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0" t="10059" r="30019"/>
          <a:stretch/>
        </p:blipFill>
        <p:spPr bwMode="auto">
          <a:xfrm>
            <a:off x="1093488" y="1876100"/>
            <a:ext cx="2634463" cy="380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" y="5891238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500" dirty="0">
                <a:latin typeface="+mj-lt"/>
                <a:hlinkClick r:id="rId3"/>
              </a:rPr>
              <a:t>https://issuu.com/oecd.publishing/docs/final_report_eng_issuu</a:t>
            </a:r>
            <a:r>
              <a:rPr lang="en-GB" sz="1500" dirty="0">
                <a:latin typeface="+mj-lt"/>
              </a:rPr>
              <a:t> </a:t>
            </a:r>
            <a:endParaRPr lang="ru-RU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23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/>
              <a:t>Водная, продовольственная и энергетическая безопасность в Центральной Азии: вводный анализ - преимущества межотраслевых решений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0081" y="2062157"/>
            <a:ext cx="7029156" cy="3435102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/>
              <a:t>Основная задача</a:t>
            </a:r>
            <a:r>
              <a:rPr lang="ru-RU" sz="2200" dirty="0"/>
              <a:t>: оценить современное состояние водной, продовольственной и  энергетической безопасности и выявить факторы дестабилизации обеспеченности в виде динамических показателей на перспективу в странах ЦА</a:t>
            </a:r>
          </a:p>
          <a:p>
            <a:pPr marL="0" indent="0">
              <a:buNone/>
            </a:pPr>
            <a:r>
              <a:rPr lang="ru-RU" sz="2200" dirty="0"/>
              <a:t>Сбор статданных по более чем </a:t>
            </a:r>
            <a:r>
              <a:rPr lang="ru-RU" sz="2200" b="1" dirty="0"/>
              <a:t>110 показателям </a:t>
            </a:r>
            <a:r>
              <a:rPr lang="ru-RU" sz="2200" dirty="0"/>
              <a:t>по 5 странам</a:t>
            </a:r>
          </a:p>
          <a:p>
            <a:pPr marL="0" indent="0">
              <a:buNone/>
            </a:pPr>
            <a:r>
              <a:rPr lang="ru-RU" sz="2200" b="1" dirty="0"/>
              <a:t>Инициирована</a:t>
            </a:r>
            <a:r>
              <a:rPr lang="ru-RU" sz="2200" dirty="0"/>
              <a:t> ОЭСР при финансовой поддержке ФРГ</a:t>
            </a:r>
          </a:p>
          <a:p>
            <a:pPr marL="0" indent="0">
              <a:buNone/>
            </a:pPr>
            <a:r>
              <a:rPr lang="ru-RU" sz="2200" b="1" dirty="0"/>
              <a:t>Выполнена</a:t>
            </a:r>
            <a:r>
              <a:rPr lang="ru-RU" sz="2200" dirty="0"/>
              <a:t> НИЦ при участии экспертов стран ЦА</a:t>
            </a:r>
            <a:endParaRPr lang="en-US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3322" y="5883310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500" dirty="0">
                <a:latin typeface="+mj-lt"/>
                <a:hlinkClick r:id="rId2"/>
              </a:rPr>
              <a:t>www.oecd.org/env/outreach/Water%20Food%20Security%20in%20Central%20Asia%20RUS.pdf</a:t>
            </a:r>
            <a:r>
              <a:rPr lang="en-GB" sz="1500" dirty="0">
                <a:latin typeface="+mj-lt"/>
              </a:rPr>
              <a:t> </a:t>
            </a:r>
            <a:endParaRPr lang="ru-RU" sz="15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2" y="1876100"/>
            <a:ext cx="2685711" cy="380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0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9942"/>
            <a:ext cx="10972800" cy="733754"/>
          </a:xfrm>
        </p:spPr>
        <p:txBody>
          <a:bodyPr/>
          <a:lstStyle/>
          <a:p>
            <a:r>
              <a:rPr lang="ru-RU" cap="small" dirty="0"/>
              <a:t>Три вида безопасности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599" y="956219"/>
            <a:ext cx="3406149" cy="6397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Водная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599" y="1708024"/>
            <a:ext cx="3406149" cy="467845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b="1" dirty="0"/>
              <a:t>Показатели  </a:t>
            </a:r>
            <a:endParaRPr lang="en-GB" sz="2000" dirty="0"/>
          </a:p>
          <a:p>
            <a:pPr>
              <a:lnSpc>
                <a:spcPct val="80000"/>
              </a:lnSpc>
            </a:pPr>
            <a:r>
              <a:rPr lang="ru-RU" sz="2000" dirty="0" err="1"/>
              <a:t>Водообеспеченность</a:t>
            </a:r>
            <a:r>
              <a:rPr lang="ru-RU" sz="2000" b="1" dirty="0"/>
              <a:t> </a:t>
            </a:r>
            <a:endParaRPr lang="en-GB" sz="2000" dirty="0"/>
          </a:p>
          <a:p>
            <a:pPr>
              <a:lnSpc>
                <a:spcPct val="80000"/>
              </a:lnSpc>
            </a:pPr>
            <a:r>
              <a:rPr lang="uz-Cyrl-UZ" sz="2000" dirty="0"/>
              <a:t>Коммунально-питьевое в</a:t>
            </a:r>
            <a:r>
              <a:rPr lang="ru-RU" sz="2000" dirty="0" err="1"/>
              <a:t>одоснабжение</a:t>
            </a:r>
            <a:r>
              <a:rPr lang="ru-RU" sz="2000" dirty="0"/>
              <a:t> 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Водохранилища  (объем на душу населения, риски)</a:t>
            </a:r>
            <a:endParaRPr lang="en-GB" sz="20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/>
              <a:t>Взаимосвязи и </a:t>
            </a:r>
            <a:r>
              <a:rPr lang="ru-RU" sz="2000" b="1" dirty="0" err="1"/>
              <a:t>окр</a:t>
            </a:r>
            <a:r>
              <a:rPr lang="ru-RU" sz="2000" b="1" dirty="0"/>
              <a:t>. среда</a:t>
            </a:r>
            <a:endParaRPr lang="en-GB" sz="2000" dirty="0"/>
          </a:p>
          <a:p>
            <a:pPr lvl="0">
              <a:lnSpc>
                <a:spcPct val="80000"/>
              </a:lnSpc>
            </a:pPr>
            <a:r>
              <a:rPr lang="ru-RU" sz="2000" dirty="0"/>
              <a:t>Водопользование в орошаемом земледелии (КПД, структура посевов)</a:t>
            </a:r>
          </a:p>
          <a:p>
            <a:pPr lvl="0">
              <a:lnSpc>
                <a:spcPct val="80000"/>
              </a:lnSpc>
            </a:pPr>
            <a:r>
              <a:rPr lang="ru-RU" sz="2000" dirty="0"/>
              <a:t>Виртуальная вода </a:t>
            </a:r>
          </a:p>
          <a:p>
            <a:pPr lvl="0">
              <a:lnSpc>
                <a:spcPct val="80000"/>
              </a:lnSpc>
            </a:pPr>
            <a:r>
              <a:rPr lang="ru-RU" sz="2000" dirty="0"/>
              <a:t>Загрязнение </a:t>
            </a:r>
            <a:endParaRPr lang="en-GB" sz="2000" dirty="0"/>
          </a:p>
          <a:p>
            <a:pPr lvl="0">
              <a:lnSpc>
                <a:spcPct val="80000"/>
              </a:lnSpc>
            </a:pPr>
            <a:r>
              <a:rPr lang="ru-RU" sz="2000" dirty="0"/>
              <a:t>Экосистемы </a:t>
            </a:r>
            <a:endParaRPr lang="en-GB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0630" y="974893"/>
            <a:ext cx="3399370" cy="6397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Продовольственная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0630" y="1745373"/>
            <a:ext cx="3399370" cy="462243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b="1" dirty="0"/>
              <a:t>Показатели</a:t>
            </a:r>
            <a:endParaRPr lang="en-GB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Обеспеченность продуктами питания (производство, покрытие через экспорт) </a:t>
            </a:r>
            <a:endParaRPr lang="en-GB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Энергетическая ценность рациона питания </a:t>
            </a:r>
            <a:endParaRPr lang="en-GB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Доля расходов на </a:t>
            </a:r>
            <a:r>
              <a:rPr lang="ru-RU" sz="2000" dirty="0" err="1"/>
              <a:t>прод</a:t>
            </a:r>
            <a:r>
              <a:rPr lang="ru-RU" sz="2000" dirty="0"/>
              <a:t>. товары</a:t>
            </a:r>
            <a:endParaRPr lang="en-GB" sz="20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/>
              <a:t>Взаимосвязи и </a:t>
            </a:r>
            <a:r>
              <a:rPr lang="ru-RU" sz="2000" b="1" dirty="0" err="1"/>
              <a:t>окр</a:t>
            </a:r>
            <a:r>
              <a:rPr lang="ru-RU" sz="2000" b="1" dirty="0"/>
              <a:t>. среда</a:t>
            </a:r>
            <a:endParaRPr lang="en-GB" sz="2000" dirty="0"/>
          </a:p>
          <a:p>
            <a:pPr lvl="0">
              <a:lnSpc>
                <a:spcPct val="80000"/>
              </a:lnSpc>
            </a:pPr>
            <a:r>
              <a:rPr lang="ru-RU" sz="2000" dirty="0"/>
              <a:t>Наличие и деградация земель </a:t>
            </a:r>
            <a:endParaRPr lang="en-GB" sz="2000" dirty="0"/>
          </a:p>
          <a:p>
            <a:pPr lvl="0">
              <a:lnSpc>
                <a:spcPct val="80000"/>
              </a:lnSpc>
            </a:pPr>
            <a:r>
              <a:rPr lang="ru-RU" sz="2000" dirty="0"/>
              <a:t>Энергопотребление в сельском хозяйстве</a:t>
            </a:r>
          </a:p>
          <a:p>
            <a:pPr lvl="0">
              <a:lnSpc>
                <a:spcPct val="80000"/>
              </a:lnSpc>
            </a:pPr>
            <a:endParaRPr lang="ru-RU" sz="2000" dirty="0"/>
          </a:p>
          <a:p>
            <a:pPr lvl="0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8274310" y="977901"/>
            <a:ext cx="3439724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Энергетическая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8274310" y="1729707"/>
            <a:ext cx="3439724" cy="4656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000" b="1" dirty="0"/>
              <a:t>Показатели</a:t>
            </a:r>
            <a:endParaRPr lang="en-GB" sz="2000" dirty="0"/>
          </a:p>
          <a:p>
            <a:pPr lvl="0">
              <a:lnSpc>
                <a:spcPct val="80000"/>
              </a:lnSpc>
            </a:pPr>
            <a:r>
              <a:rPr lang="ru-RU" sz="2000" dirty="0"/>
              <a:t>Наличие и доступ к энергии (запасы, производство, экспорт-импорт)</a:t>
            </a:r>
            <a:endParaRPr lang="en-GB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Доступ к электричеству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Энергоемкость и </a:t>
            </a:r>
            <a:r>
              <a:rPr lang="ru-RU" sz="2000" dirty="0" err="1"/>
              <a:t>энергоэффективность</a:t>
            </a:r>
            <a:endParaRPr lang="en-GB" sz="20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/>
              <a:t>Взаимосвязи и </a:t>
            </a:r>
            <a:r>
              <a:rPr lang="ru-RU" sz="2000" b="1" dirty="0" err="1"/>
              <a:t>окр</a:t>
            </a:r>
            <a:r>
              <a:rPr lang="ru-RU" sz="2000" b="1" dirty="0"/>
              <a:t>. среда</a:t>
            </a:r>
            <a:endParaRPr lang="en-GB" sz="2000" dirty="0"/>
          </a:p>
          <a:p>
            <a:pPr lvl="0">
              <a:lnSpc>
                <a:spcPct val="80000"/>
              </a:lnSpc>
            </a:pPr>
            <a:r>
              <a:rPr lang="ru-RU" sz="2000" dirty="0"/>
              <a:t>Гидроэнергетика и ВИЭ</a:t>
            </a:r>
            <a:endParaRPr lang="en-GB" sz="2000" dirty="0"/>
          </a:p>
          <a:p>
            <a:pPr lvl="0">
              <a:lnSpc>
                <a:spcPct val="80000"/>
              </a:lnSpc>
            </a:pPr>
            <a:r>
              <a:rPr lang="ru-RU" sz="2000" dirty="0"/>
              <a:t>Энергопотребление в водном секторе, с</a:t>
            </a:r>
            <a:r>
              <a:rPr lang="en-GB" sz="2000" dirty="0"/>
              <a:t>/</a:t>
            </a:r>
            <a:r>
              <a:rPr lang="ru-RU" sz="2000" dirty="0"/>
              <a:t>х </a:t>
            </a:r>
            <a:endParaRPr lang="en-GB" sz="2000" dirty="0"/>
          </a:p>
          <a:p>
            <a:pPr lvl="0">
              <a:lnSpc>
                <a:spcPct val="80000"/>
              </a:lnSpc>
            </a:pPr>
            <a:r>
              <a:rPr lang="ru-RU" sz="2000" dirty="0"/>
              <a:t>Земля  для энергии (размещение водохранилищ, </a:t>
            </a:r>
            <a:r>
              <a:rPr lang="ru-RU" sz="2000" dirty="0" err="1"/>
              <a:t>биотопливо</a:t>
            </a:r>
            <a:r>
              <a:rPr lang="ru-RU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057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Водные ресурсы в Центральной Азии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8634"/>
            <a:ext cx="10972800" cy="4747529"/>
          </a:xfrm>
        </p:spPr>
        <p:txBody>
          <a:bodyPr/>
          <a:lstStyle/>
          <a:p>
            <a:pPr lvl="0"/>
            <a:r>
              <a:rPr lang="ru-RU" sz="2000" dirty="0"/>
              <a:t>За прошедшие 20 лет </a:t>
            </a:r>
            <a:r>
              <a:rPr lang="ru-RU" sz="2000" b="1" dirty="0"/>
              <a:t>водные ресурсы </a:t>
            </a:r>
            <a:r>
              <a:rPr lang="ru-RU" sz="2000" dirty="0"/>
              <a:t>зоны формирования, определяемые по годовому притоку к верхним регулирующим водохранилищам, сток рек </a:t>
            </a:r>
            <a:r>
              <a:rPr lang="ru-RU" sz="2000" b="1" dirty="0"/>
              <a:t>Амударья, Сырдарья, Чу-Талас, Сарыжаз, Иссык-Куль</a:t>
            </a:r>
            <a:r>
              <a:rPr lang="ru-RU" sz="2000" dirty="0"/>
              <a:t> существенно </a:t>
            </a:r>
            <a:r>
              <a:rPr lang="ru-RU" sz="2000" b="1" dirty="0"/>
              <a:t>не изменились</a:t>
            </a:r>
            <a:r>
              <a:rPr lang="ru-RU" sz="2000" dirty="0"/>
              <a:t>. </a:t>
            </a:r>
          </a:p>
          <a:p>
            <a:pPr lvl="0"/>
            <a:r>
              <a:rPr lang="ru-RU" sz="2000" dirty="0"/>
              <a:t>При общем небольшом снижении суммарных водных ресурсов бассейна Амударьи, в бассейне </a:t>
            </a:r>
            <a:r>
              <a:rPr lang="ru-RU" sz="2000" b="1" dirty="0"/>
              <a:t>р. Вахш</a:t>
            </a:r>
            <a:r>
              <a:rPr lang="ru-RU" sz="2000" dirty="0"/>
              <a:t> (приток Амударьи) произошло </a:t>
            </a:r>
            <a:r>
              <a:rPr lang="ru-RU" sz="2000" b="1" dirty="0"/>
              <a:t>незначительное увеличение </a:t>
            </a:r>
            <a:r>
              <a:rPr lang="ru-RU" sz="2000" dirty="0"/>
              <a:t>стока.  </a:t>
            </a:r>
          </a:p>
          <a:p>
            <a:pPr lvl="0"/>
            <a:r>
              <a:rPr lang="ru-RU" sz="2000" dirty="0"/>
              <a:t>Увеличился отбор воды в верхних течениях р. </a:t>
            </a:r>
            <a:r>
              <a:rPr lang="ru-RU" sz="2000" b="1" dirty="0"/>
              <a:t>Или, Иртыш и Урал,</a:t>
            </a:r>
            <a:r>
              <a:rPr lang="ru-RU" sz="2000" dirty="0"/>
              <a:t>  особенно  на территории Китая и России, хотя естественный приток </a:t>
            </a:r>
            <a:r>
              <a:rPr lang="ru-RU" sz="2000" b="1" dirty="0"/>
              <a:t>Иртыша</a:t>
            </a:r>
            <a:r>
              <a:rPr lang="ru-RU" sz="2000" dirty="0"/>
              <a:t> несколько </a:t>
            </a:r>
            <a:r>
              <a:rPr lang="ru-RU" sz="2000" b="1" dirty="0"/>
              <a:t>увеличился</a:t>
            </a:r>
            <a:r>
              <a:rPr lang="ru-RU" sz="2000" dirty="0"/>
              <a:t>. </a:t>
            </a:r>
          </a:p>
          <a:p>
            <a:pPr lvl="0"/>
            <a:r>
              <a:rPr lang="ru-RU" sz="2000" dirty="0"/>
              <a:t>При сохранении общих запасов </a:t>
            </a:r>
            <a:r>
              <a:rPr lang="ru-RU" sz="2000" b="1" dirty="0"/>
              <a:t>подземных вод</a:t>
            </a:r>
            <a:r>
              <a:rPr lang="ru-RU" sz="2000" dirty="0"/>
              <a:t> степень минерализации отдельных артезианских бассейнов повысилась до недопустимых для использования пределов.</a:t>
            </a:r>
          </a:p>
          <a:p>
            <a:pPr lvl="0"/>
            <a:r>
              <a:rPr lang="ru-RU" sz="2000" b="1" dirty="0"/>
              <a:t>Возвратные воды</a:t>
            </a:r>
            <a:r>
              <a:rPr lang="ru-RU" sz="2000" dirty="0"/>
              <a:t> в бассейне Аральского моря составили 31-32% от водозабора, снижаясь в маловодные годы на 4-5%.</a:t>
            </a:r>
          </a:p>
          <a:p>
            <a:pPr lvl="0"/>
            <a:r>
              <a:rPr lang="ru-RU" sz="2000" b="1" dirty="0"/>
              <a:t>Воздействие изменения климата</a:t>
            </a:r>
            <a:r>
              <a:rPr lang="ru-RU" sz="2000" dirty="0"/>
              <a:t>. Во многих районах ЦА увеличилась изменчивость и интенсивность выпадения осадков, но годовой речной сток за указанный период больших изменений не претерпел. Увеличились колебания стока от нормативных (средних многолетних) значений. </a:t>
            </a:r>
          </a:p>
          <a:p>
            <a:pPr lvl="0"/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1876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Изменение водозабора в странах ЦА по видам использования (сопоставление 2002 г. и 2018 г.)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46711"/>
              </p:ext>
            </p:extLst>
          </p:nvPr>
        </p:nvGraphicFramePr>
        <p:xfrm>
          <a:off x="478302" y="1631852"/>
          <a:ext cx="11127545" cy="3034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6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25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59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42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Государство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ВСЕГО*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Орошение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КБХ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Промышлен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Энергетика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2002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2018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2002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2018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2002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2018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2002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2018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2002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2018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Казахстан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13830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18732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10294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12301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600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895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2937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5536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65430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66650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Кыргызстан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4469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5526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4264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5240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128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204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77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82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3186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2739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Таджикистан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12691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12301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9623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10215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619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760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392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348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н.д.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н.д.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Туркменистан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28334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25380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24990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22385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623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558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1700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1523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2860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н.д.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Узбекистан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60554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</a:t>
                      </a:r>
                      <a:r>
                        <a:rPr lang="en-US" sz="1800">
                          <a:effectLst/>
                          <a:latin typeface="+mn-lt"/>
                        </a:rPr>
                        <a:t>1642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47434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42306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3002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</a:t>
                      </a:r>
                      <a:r>
                        <a:rPr lang="en-US" sz="1800">
                          <a:effectLst/>
                          <a:latin typeface="+mn-lt"/>
                        </a:rPr>
                        <a:t>200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4727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5454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64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130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ВСЕГО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>
                          <a:effectLst/>
                          <a:latin typeface="+mn-lt"/>
                        </a:rPr>
                        <a:t>119878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>
                          <a:effectLst/>
                          <a:latin typeface="+mn-lt"/>
                        </a:rPr>
                        <a:t>113581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u="sng">
                          <a:effectLst/>
                          <a:latin typeface="+mn-lt"/>
                        </a:rPr>
                        <a:t>96605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u="sng">
                          <a:effectLst/>
                          <a:latin typeface="+mn-lt"/>
                        </a:rPr>
                        <a:t>9</a:t>
                      </a:r>
                      <a:r>
                        <a:rPr lang="en-US" sz="1800" u="sng">
                          <a:effectLst/>
                          <a:latin typeface="+mn-lt"/>
                        </a:rPr>
                        <a:t>2447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u="sng">
                          <a:effectLst/>
                          <a:latin typeface="+mn-lt"/>
                        </a:rPr>
                        <a:t>4972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>
                          <a:effectLst/>
                          <a:latin typeface="+mn-lt"/>
                        </a:rPr>
                        <a:t>4617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u="sng">
                          <a:effectLst/>
                          <a:latin typeface="+mn-lt"/>
                        </a:rPr>
                        <a:t>9833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u="sng">
                          <a:effectLst/>
                          <a:latin typeface="+mn-lt"/>
                        </a:rPr>
                        <a:t>12</a:t>
                      </a:r>
                      <a:r>
                        <a:rPr lang="en-US" sz="1800" u="sng">
                          <a:effectLst/>
                          <a:latin typeface="+mn-lt"/>
                        </a:rPr>
                        <a:t>943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7680" y="4887074"/>
            <a:ext cx="11118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+mn-lt"/>
                <a:cs typeface="Arial" panose="020B0604020202020204" pitchFamily="34" charset="0"/>
              </a:rPr>
              <a:t>В 1990-2000 </a:t>
            </a:r>
            <a:r>
              <a:rPr lang="ru-RU" sz="2000" dirty="0" err="1">
                <a:latin typeface="+mn-lt"/>
                <a:cs typeface="Arial" panose="020B0604020202020204" pitchFamily="34" charset="0"/>
              </a:rPr>
              <a:t>гг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+mn-lt"/>
                <a:cs typeface="Arial" panose="020B0604020202020204" pitchFamily="34" charset="0"/>
              </a:rPr>
              <a:t>водозабор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 стран в БАМ </a:t>
            </a:r>
            <a:r>
              <a:rPr lang="ru-RU" sz="2000" b="1" dirty="0">
                <a:latin typeface="+mn-lt"/>
                <a:cs typeface="Arial" panose="020B0604020202020204" pitchFamily="34" charset="0"/>
              </a:rPr>
              <a:t>снизился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, вследствие падения экономики и нарушения экономических связей.  </a:t>
            </a:r>
          </a:p>
          <a:p>
            <a:r>
              <a:rPr lang="ru-RU" sz="2000" dirty="0">
                <a:latin typeface="+mn-lt"/>
                <a:cs typeface="Arial" panose="020B0604020202020204" pitchFamily="34" charset="0"/>
              </a:rPr>
              <a:t>С 2000 водозабор существенно </a:t>
            </a:r>
            <a:r>
              <a:rPr lang="ru-RU" sz="2000" b="1" dirty="0">
                <a:latin typeface="+mn-lt"/>
                <a:cs typeface="Arial" panose="020B0604020202020204" pitchFamily="34" charset="0"/>
              </a:rPr>
              <a:t>не снизился 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(в 2002 г. – 120 км</a:t>
            </a:r>
            <a:r>
              <a:rPr lang="ru-RU" sz="2000" baseline="30000" dirty="0">
                <a:latin typeface="+mn-lt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 и в 2018 г – 114 км</a:t>
            </a:r>
            <a:r>
              <a:rPr lang="ru-RU" sz="2000" baseline="30000" dirty="0">
                <a:latin typeface="+mn-lt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) и составил </a:t>
            </a:r>
            <a:r>
              <a:rPr lang="ru-RU" sz="2000" b="1" dirty="0">
                <a:latin typeface="+mn-lt"/>
                <a:cs typeface="Arial" panose="020B0604020202020204" pitchFamily="34" charset="0"/>
              </a:rPr>
              <a:t>в среднем 106 км</a:t>
            </a:r>
            <a:r>
              <a:rPr lang="ru-RU" sz="2000" b="1" baseline="30000" dirty="0">
                <a:latin typeface="+mn-lt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, в том числе на орошение – 90.1 км</a:t>
            </a:r>
            <a:r>
              <a:rPr lang="ru-RU" sz="2000" baseline="30000" dirty="0">
                <a:latin typeface="+mn-lt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200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Удельные показатели использования водных, земельных и энергетических ресурсов в странах ЦА и Северном Афганистане, млн.м</a:t>
            </a:r>
            <a:r>
              <a:rPr lang="ru-RU" sz="3200" baseline="30000" dirty="0"/>
              <a:t>3</a:t>
            </a:r>
            <a:r>
              <a:rPr lang="ru-RU" sz="3200" dirty="0"/>
              <a:t> (2018 г.)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65865"/>
              </p:ext>
            </p:extLst>
          </p:nvPr>
        </p:nvGraphicFramePr>
        <p:xfrm>
          <a:off x="337625" y="1876277"/>
          <a:ext cx="11366695" cy="382113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78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9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6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Страна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Орошаемая площадь на </a:t>
                      </a:r>
                      <a:r>
                        <a:rPr lang="ru-RU" sz="2100" dirty="0" err="1">
                          <a:effectLst/>
                        </a:rPr>
                        <a:t>д.н</a:t>
                      </a:r>
                      <a:r>
                        <a:rPr lang="ru-RU" sz="2100" dirty="0">
                          <a:effectLst/>
                        </a:rPr>
                        <a:t>, га/чел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ВВП на </a:t>
                      </a:r>
                      <a:r>
                        <a:rPr lang="ru-RU" sz="2100" dirty="0" err="1">
                          <a:effectLst/>
                        </a:rPr>
                        <a:t>д.н</a:t>
                      </a:r>
                      <a:r>
                        <a:rPr lang="ru-RU" sz="2100" dirty="0">
                          <a:effectLst/>
                        </a:rPr>
                        <a:t>, $/чел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Использование воды на </a:t>
                      </a:r>
                      <a:r>
                        <a:rPr lang="ru-RU" sz="2100" dirty="0" err="1">
                          <a:effectLst/>
                        </a:rPr>
                        <a:t>д.н</a:t>
                      </a:r>
                      <a:r>
                        <a:rPr lang="ru-RU" sz="2100" dirty="0">
                          <a:effectLst/>
                        </a:rPr>
                        <a:t>, м</a:t>
                      </a:r>
                      <a:r>
                        <a:rPr lang="ru-RU" sz="2100" baseline="30000" dirty="0">
                          <a:effectLst/>
                        </a:rPr>
                        <a:t>3</a:t>
                      </a:r>
                      <a:r>
                        <a:rPr lang="ru-RU" sz="2100" dirty="0">
                          <a:effectLst/>
                        </a:rPr>
                        <a:t>/чел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Водозабор в КБХ на </a:t>
                      </a:r>
                      <a:r>
                        <a:rPr lang="ru-RU" sz="2100" dirty="0" err="1">
                          <a:effectLst/>
                        </a:rPr>
                        <a:t>д.н</a:t>
                      </a:r>
                      <a:r>
                        <a:rPr lang="ru-RU" sz="2100" dirty="0">
                          <a:effectLst/>
                        </a:rPr>
                        <a:t>, м</a:t>
                      </a:r>
                      <a:r>
                        <a:rPr lang="ru-RU" sz="2100" baseline="30000" dirty="0">
                          <a:effectLst/>
                        </a:rPr>
                        <a:t>3</a:t>
                      </a:r>
                      <a:r>
                        <a:rPr lang="ru-RU" sz="2100" dirty="0">
                          <a:effectLst/>
                        </a:rPr>
                        <a:t>/чел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Про-во э/э на </a:t>
                      </a:r>
                      <a:r>
                        <a:rPr lang="ru-RU" sz="2100" dirty="0" err="1">
                          <a:effectLst/>
                        </a:rPr>
                        <a:t>д.н</a:t>
                      </a:r>
                      <a:r>
                        <a:rPr lang="ru-RU" sz="2100" dirty="0">
                          <a:effectLst/>
                        </a:rPr>
                        <a:t>, </a:t>
                      </a:r>
                      <a:r>
                        <a:rPr lang="ru-RU" sz="2100" dirty="0" err="1">
                          <a:effectLst/>
                        </a:rPr>
                        <a:t>кВтч</a:t>
                      </a:r>
                      <a:r>
                        <a:rPr lang="ru-RU" sz="2100" dirty="0">
                          <a:effectLst/>
                        </a:rPr>
                        <a:t>/чел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Казахстан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100">
                          <a:effectLst/>
                        </a:rPr>
                        <a:t>0,073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9268,54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1018,27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48,63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5822,1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Кыргызстан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100">
                          <a:effectLst/>
                        </a:rPr>
                        <a:t>0,164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1270,11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883,21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32,60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2493,3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Таджикистан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100">
                          <a:effectLst/>
                        </a:rPr>
                        <a:t>0,083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823,97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1348,79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83,27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2158,5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Туркменистан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100">
                          <a:effectLst/>
                        </a:rPr>
                        <a:t>0,265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696</a:t>
                      </a:r>
                      <a:r>
                        <a:rPr lang="en-US" sz="2100">
                          <a:effectLst/>
                        </a:rPr>
                        <a:t>6</a:t>
                      </a:r>
                      <a:r>
                        <a:rPr lang="ru-RU" sz="2100">
                          <a:effectLst/>
                        </a:rPr>
                        <a:t>,</a:t>
                      </a:r>
                      <a:r>
                        <a:rPr lang="en-US" sz="2100">
                          <a:effectLst/>
                        </a:rPr>
                        <a:t>64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4337,77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95,43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3623,4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Узбекистан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100">
                          <a:effectLst/>
                        </a:rPr>
                        <a:t>0,129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1518,47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15</a:t>
                      </a:r>
                      <a:r>
                        <a:rPr lang="en-US" sz="2100">
                          <a:effectLst/>
                        </a:rPr>
                        <a:t>52</a:t>
                      </a:r>
                      <a:r>
                        <a:rPr lang="ru-RU" sz="2100">
                          <a:effectLst/>
                        </a:rPr>
                        <a:t>,</a:t>
                      </a:r>
                      <a:r>
                        <a:rPr lang="en-US" sz="2100">
                          <a:effectLst/>
                        </a:rPr>
                        <a:t>88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6</a:t>
                      </a:r>
                      <a:r>
                        <a:rPr lang="ru-RU" sz="2100">
                          <a:effectLst/>
                        </a:rPr>
                        <a:t>6,</a:t>
                      </a:r>
                      <a:r>
                        <a:rPr lang="en-US" sz="2100">
                          <a:effectLst/>
                        </a:rPr>
                        <a:t>17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1888,4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Всего по ЦА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100" u="sng">
                          <a:effectLst/>
                        </a:rPr>
                        <a:t>0,14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u="sng">
                          <a:effectLst/>
                        </a:rPr>
                        <a:t>3969,</a:t>
                      </a:r>
                      <a:r>
                        <a:rPr lang="en-US" sz="2100" u="sng">
                          <a:effectLst/>
                        </a:rPr>
                        <a:t>54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u="sng">
                          <a:effectLst/>
                        </a:rPr>
                        <a:t>182</a:t>
                      </a:r>
                      <a:r>
                        <a:rPr lang="en-US" sz="2100" u="sng">
                          <a:effectLst/>
                        </a:rPr>
                        <a:t>8</a:t>
                      </a:r>
                      <a:r>
                        <a:rPr lang="ru-RU" sz="2100" u="sng">
                          <a:effectLst/>
                        </a:rPr>
                        <a:t>,</a:t>
                      </a:r>
                      <a:r>
                        <a:rPr lang="en-US" sz="2100" u="sng">
                          <a:effectLst/>
                        </a:rPr>
                        <a:t>18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u="sng">
                          <a:effectLst/>
                        </a:rPr>
                        <a:t>6</a:t>
                      </a:r>
                      <a:r>
                        <a:rPr lang="en-US" sz="2100" u="sng">
                          <a:effectLst/>
                        </a:rPr>
                        <a:t>5</a:t>
                      </a:r>
                      <a:r>
                        <a:rPr lang="ru-RU" sz="2100" u="sng">
                          <a:effectLst/>
                        </a:rPr>
                        <a:t>,2</a:t>
                      </a:r>
                      <a:r>
                        <a:rPr lang="en-US" sz="2100" u="sng">
                          <a:effectLst/>
                        </a:rPr>
                        <a:t>2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u="sng">
                          <a:effectLst/>
                        </a:rPr>
                        <a:t>3197,1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Афганистан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100">
                          <a:effectLst/>
                        </a:rPr>
                        <a:t>0,010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551,83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94,16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-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26,3</a:t>
                      </a:r>
                      <a:r>
                        <a:rPr lang="en-US" sz="2100" dirty="0">
                          <a:effectLst/>
                        </a:rPr>
                        <a:t>4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54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</a:t>
            </a:r>
            <a:r>
              <a:rPr lang="ru-RU" dirty="0" err="1"/>
              <a:t>водобеспеченности</a:t>
            </a:r>
            <a:r>
              <a:rPr lang="ru-RU" dirty="0"/>
              <a:t> стран ЦА</a:t>
            </a:r>
          </a:p>
        </p:txBody>
      </p:sp>
      <p:graphicFrame>
        <p:nvGraphicFramePr>
          <p:cNvPr id="4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013942"/>
              </p:ext>
            </p:extLst>
          </p:nvPr>
        </p:nvGraphicFramePr>
        <p:xfrm>
          <a:off x="618979" y="1127372"/>
          <a:ext cx="11043138" cy="5024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3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39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4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4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Казахстан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Кыргызстан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Таджикистан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Туркменистан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Узбекистан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2020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2030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2020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2030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2020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2030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2020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2030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2020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2030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818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Естественная </a:t>
                      </a:r>
                      <a:r>
                        <a:rPr lang="ru-RU" sz="2000" dirty="0" err="1">
                          <a:effectLst/>
                        </a:rPr>
                        <a:t>водообеспеченность</a:t>
                      </a:r>
                      <a:r>
                        <a:rPr lang="en-US" sz="2000" dirty="0">
                          <a:effectLst/>
                        </a:rPr>
                        <a:t>, %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40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средняя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304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228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835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451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402 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386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8,3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15,2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40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мин. 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214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628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292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40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макс.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443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1328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526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322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err="1">
                          <a:effectLst/>
                        </a:rPr>
                        <a:t>Водообеспеченность</a:t>
                      </a:r>
                      <a:r>
                        <a:rPr lang="ru-RU" sz="2000" dirty="0">
                          <a:effectLst/>
                        </a:rPr>
                        <a:t> с учетом </a:t>
                      </a:r>
                      <a:r>
                        <a:rPr lang="ru-RU" sz="2000" dirty="0" err="1">
                          <a:effectLst/>
                        </a:rPr>
                        <a:t>межгос</a:t>
                      </a:r>
                      <a:r>
                        <a:rPr lang="ru-RU" sz="2000" dirty="0">
                          <a:effectLst/>
                        </a:rPr>
                        <a:t>.  обязательств</a:t>
                      </a:r>
                      <a:r>
                        <a:rPr lang="en-US" sz="2000" dirty="0">
                          <a:effectLst/>
                        </a:rPr>
                        <a:t>, %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89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средняя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235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152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443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216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160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102,3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112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r>
                        <a:rPr kumimoji="0" lang="ru-RU" sz="20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*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94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90*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40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мин.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164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346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84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70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8818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Эффективность использования воды</a:t>
                      </a:r>
                      <a:r>
                        <a:rPr lang="en-US" sz="2000" dirty="0">
                          <a:effectLst/>
                        </a:rPr>
                        <a:t>, %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55-60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55-58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48-57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н.д.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50-55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8818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Стоимость 1 м</a:t>
                      </a:r>
                      <a:r>
                        <a:rPr lang="ru-RU" sz="2000" baseline="30000" dirty="0">
                          <a:effectLst/>
                        </a:rPr>
                        <a:t>3</a:t>
                      </a:r>
                      <a:r>
                        <a:rPr lang="ru-RU" sz="2000" dirty="0">
                          <a:effectLst/>
                        </a:rPr>
                        <a:t> экономии воды, долл.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2,01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0,04-0,6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8" marR="5899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50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317953"/>
              </p:ext>
            </p:extLst>
          </p:nvPr>
        </p:nvGraphicFramePr>
        <p:xfrm>
          <a:off x="231248" y="1088571"/>
          <a:ext cx="11792855" cy="368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cs typeface="Corbel"/>
              </a:rPr>
              <a:t>Сценарий водной ситуации в БАМ до 2035 г</a:t>
            </a:r>
            <a:endParaRPr lang="en-US" b="1" dirty="0"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8857" y="5046008"/>
            <a:ext cx="5733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К 2035 г. потребность в воде увеличится, что потребует еще 17,3 – 20 км</a:t>
            </a:r>
            <a:r>
              <a:rPr lang="ru-RU" baseline="30000" dirty="0">
                <a:latin typeface="+mn-lt"/>
              </a:rPr>
              <a:t>3</a:t>
            </a:r>
            <a:r>
              <a:rPr lang="ru-RU" dirty="0">
                <a:latin typeface="+mn-lt"/>
              </a:rPr>
              <a:t> для питьевого водоснабжения, </a:t>
            </a:r>
            <a:r>
              <a:rPr lang="ru-RU" dirty="0" err="1">
                <a:latin typeface="+mn-lt"/>
              </a:rPr>
              <a:t>неирригационного</a:t>
            </a:r>
            <a:r>
              <a:rPr lang="ru-RU" dirty="0">
                <a:latin typeface="+mn-lt"/>
              </a:rPr>
              <a:t> использования, технологических потребностей для регулирования стока, увеличенного водозабора в Афганистане.</a:t>
            </a:r>
            <a:endParaRPr lang="en-US" dirty="0">
              <a:latin typeface="+mn-lt"/>
              <a:cs typeface="Corbel"/>
            </a:endParaRPr>
          </a:p>
        </p:txBody>
      </p:sp>
      <p:pic>
        <p:nvPicPr>
          <p:cNvPr id="7" name="Рисунок 4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4" t="72530" r="9643" b="3828"/>
          <a:stretch/>
        </p:blipFill>
        <p:spPr>
          <a:xfrm>
            <a:off x="0" y="5098143"/>
            <a:ext cx="6168571" cy="1070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948" y="6333267"/>
            <a:ext cx="309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rbel"/>
                <a:cs typeface="Corbel"/>
              </a:rPr>
              <a:t>Source: OEDC/SIC-ICWC, 2020</a:t>
            </a:r>
          </a:p>
        </p:txBody>
      </p:sp>
    </p:spTree>
    <p:extLst>
      <p:ext uri="{BB962C8B-B14F-4D97-AF65-F5344CB8AC3E}">
        <p14:creationId xmlns:p14="http://schemas.microsoft.com/office/powerpoint/2010/main" val="3519979716"/>
      </p:ext>
    </p:extLst>
  </p:cSld>
  <p:clrMapOvr>
    <a:masterClrMapping/>
  </p:clrMapOvr>
</p:sld>
</file>

<file path=ppt/theme/theme1.xml><?xml version="1.0" encoding="utf-8"?>
<a:theme xmlns:a="http://schemas.openxmlformats.org/drawingml/2006/main" name="GW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449624-A580-4611-936A-8DF806367F58}" vid="{F416E20D-EAE0-4A22-869F-C60ED518D8B0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WP 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449624-A580-4611-936A-8DF806367F58}" vid="{316983D9-AB7E-4D31-A5D3-5013B75BA0B7}"/>
    </a:ext>
  </a:extLst>
</a:theme>
</file>

<file path=ppt/theme/theme4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2F79B5BE87D40B73359BB004DC9B5" ma:contentTypeVersion="17" ma:contentTypeDescription="Create a new document." ma:contentTypeScope="" ma:versionID="df91b42384f9acd0dc9c7b2b0ca5a4fb">
  <xsd:schema xmlns:xsd="http://www.w3.org/2001/XMLSchema" xmlns:xs="http://www.w3.org/2001/XMLSchema" xmlns:p="http://schemas.microsoft.com/office/2006/metadata/properties" xmlns:ns2="99a2c2c3-fdcf-4e63-9c12-39b3de610a76" xmlns:ns3="a20aa909-956d-4941-9e8e-d4bf2c5fe97e" xmlns:ns4="985ec44e-1bab-4c0b-9df0-6ba128686fc9" targetNamespace="http://schemas.microsoft.com/office/2006/metadata/properties" ma:root="true" ma:fieldsID="5bdeaf74bd075ed71d0bb4235c38229e" ns2:_="" ns3:_="" ns4:_="">
    <xsd:import namespace="99a2c2c3-fdcf-4e63-9c12-39b3de610a76"/>
    <xsd:import namespace="a20aa909-956d-4941-9e8e-d4bf2c5fe97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2c2c3-fdcf-4e63-9c12-39b3de610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aa909-956d-4941-9e8e-d4bf2c5fe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577e23-b539-4cbb-a753-31a04c3d9a02}" ma:internalName="TaxCatchAll" ma:showField="CatchAllData" ma:web="a20aa909-956d-4941-9e8e-d4bf2c5fe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99a2c2c3-fdcf-4e63-9c12-39b3de610a76" xsi:nil="true"/>
    <TaxCatchAll xmlns="985ec44e-1bab-4c0b-9df0-6ba128686fc9" xsi:nil="true"/>
    <lcf76f155ced4ddcb4097134ff3c332f xmlns="99a2c2c3-fdcf-4e63-9c12-39b3de610a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4DCF48-1E23-4796-9275-55ABAB8AB5F8}"/>
</file>

<file path=customXml/itemProps2.xml><?xml version="1.0" encoding="utf-8"?>
<ds:datastoreItem xmlns:ds="http://schemas.openxmlformats.org/officeDocument/2006/customXml" ds:itemID="{BC2AE6BA-2F6C-4AAA-9740-1C2CB69F0F5E}"/>
</file>

<file path=customXml/itemProps3.xml><?xml version="1.0" encoding="utf-8"?>
<ds:datastoreItem xmlns:ds="http://schemas.openxmlformats.org/officeDocument/2006/customXml" ds:itemID="{3A6A6593-BDCB-4B02-AC07-E8687876DF6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1727</Words>
  <Application>Microsoft Office PowerPoint</Application>
  <PresentationFormat>Widescreen</PresentationFormat>
  <Paragraphs>413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Helvetica Light</vt:lpstr>
      <vt:lpstr>Helvetica Neue Medium</vt:lpstr>
      <vt:lpstr>Arial</vt:lpstr>
      <vt:lpstr>Calibri</vt:lpstr>
      <vt:lpstr>Calibri Light</vt:lpstr>
      <vt:lpstr>Century Gothic</vt:lpstr>
      <vt:lpstr>Corbel</vt:lpstr>
      <vt:lpstr>Garamond</vt:lpstr>
      <vt:lpstr>GWP</vt:lpstr>
      <vt:lpstr>1_Специальное оформление</vt:lpstr>
      <vt:lpstr>GWP Titles</vt:lpstr>
      <vt:lpstr>2_Специальное оформление</vt:lpstr>
      <vt:lpstr>PowerPoint Presentation</vt:lpstr>
      <vt:lpstr>Диагностический доклад о состоянии использования и управления водными ресурсами в 1998 по 2019 гг.</vt:lpstr>
      <vt:lpstr>Водная, продовольственная и энергетическая безопасность в Центральной Азии: вводный анализ - преимущества межотраслевых решений</vt:lpstr>
      <vt:lpstr>Три вида безопасности</vt:lpstr>
      <vt:lpstr>Водные ресурсы в Центральной Азии</vt:lpstr>
      <vt:lpstr>Изменение водозабора в странах ЦА по видам использования (сопоставление 2002 г. и 2018 г.)</vt:lpstr>
      <vt:lpstr>Удельные показатели использования водных, земельных и энергетических ресурсов в странах ЦА и Северном Афганистане, млн.м3 (2018 г.) </vt:lpstr>
      <vt:lpstr>Показатели водобеспеченности стран ЦА</vt:lpstr>
      <vt:lpstr>Сценарий водной ситуации в БАМ до 2035 г</vt:lpstr>
      <vt:lpstr>Орошение</vt:lpstr>
      <vt:lpstr>PowerPoint Presentation</vt:lpstr>
      <vt:lpstr>Будущие акценты в продовольственной безопасности до 2030 г. (проф. Ибатуллин С.Р.)</vt:lpstr>
      <vt:lpstr>Энергетическая безопасность</vt:lpstr>
      <vt:lpstr>Основные предпосылки для будущего (Шамсиев Х.А., КДЦ «Энергия)</vt:lpstr>
      <vt:lpstr>Общие выводы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KUTONOVA</dc:creator>
  <cp:lastModifiedBy>Tamara Kutonova</cp:lastModifiedBy>
  <cp:revision>1</cp:revision>
  <dcterms:modified xsi:type="dcterms:W3CDTF">2022-11-08T17:39:46Z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0x010100B302F79B5BE87D40B73359BB004DC9B5</vt:lpwstr>
  </property>
</Properties>
</file>