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4"/>
  </p:sldMasterIdLst>
  <p:notesMasterIdLst>
    <p:notesMasterId r:id="rId18"/>
  </p:notesMasterIdLst>
  <p:sldIdLst>
    <p:sldId id="256" r:id="rId5"/>
    <p:sldId id="257" r:id="rId6"/>
    <p:sldId id="332" r:id="rId7"/>
    <p:sldId id="333" r:id="rId8"/>
    <p:sldId id="336" r:id="rId9"/>
    <p:sldId id="335" r:id="rId10"/>
    <p:sldId id="337" r:id="rId11"/>
    <p:sldId id="338" r:id="rId12"/>
    <p:sldId id="339" r:id="rId13"/>
    <p:sldId id="334" r:id="rId14"/>
    <p:sldId id="340" r:id="rId15"/>
    <p:sldId id="342" r:id="rId16"/>
    <p:sldId id="281" r:id="rId17"/>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88" autoAdjust="0"/>
  </p:normalViewPr>
  <p:slideViewPr>
    <p:cSldViewPr>
      <p:cViewPr varScale="1">
        <p:scale>
          <a:sx n="154" d="100"/>
          <a:sy n="154" d="100"/>
        </p:scale>
        <p:origin x="168" y="27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3A025-B680-4046-800B-5A6B5AC6AF73}" type="datetimeFigureOut">
              <a:rPr lang="nl-NL" smtClean="0"/>
              <a:t>16-6-2020</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3FEE08-4F1D-4773-84E0-0730640F7E20}" type="slidenum">
              <a:rPr lang="nl-NL" smtClean="0"/>
              <a:t>‹nr.›</a:t>
            </a:fld>
            <a:endParaRPr lang="nl-NL"/>
          </a:p>
        </p:txBody>
      </p:sp>
    </p:spTree>
    <p:extLst>
      <p:ext uri="{BB962C8B-B14F-4D97-AF65-F5344CB8AC3E}">
        <p14:creationId xmlns:p14="http://schemas.microsoft.com/office/powerpoint/2010/main" val="2823303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1">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492201" y="766684"/>
            <a:ext cx="2236528" cy="3436425"/>
          </a:xfrm>
          <a:prstGeom prst="rect">
            <a:avLst/>
          </a:prstGeom>
        </p:spPr>
      </p:pic>
    </p:spTree>
    <p:extLst>
      <p:ext uri="{BB962C8B-B14F-4D97-AF65-F5344CB8AC3E}">
        <p14:creationId xmlns:p14="http://schemas.microsoft.com/office/powerpoint/2010/main" val="23034337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clusie wit">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9" name="Tijdelijke aanduiding voor tekst 8"/>
          <p:cNvSpPr>
            <a:spLocks noGrp="1"/>
          </p:cNvSpPr>
          <p:nvPr>
            <p:ph type="body" sz="quarter" idx="11" hasCustomPrompt="1"/>
          </p:nvPr>
        </p:nvSpPr>
        <p:spPr>
          <a:xfrm>
            <a:off x="468313" y="1203325"/>
            <a:ext cx="7704087" cy="3455988"/>
          </a:xfrm>
          <a:prstGeom prst="rect">
            <a:avLst/>
          </a:prstGeom>
        </p:spPr>
        <p:txBody>
          <a:bodyPr/>
          <a:lstStyle>
            <a:lvl1pPr marL="342900" indent="-342900">
              <a:buFont typeface="Calibri" pitchFamily="34" charset="0"/>
              <a:buChar char="─"/>
              <a:defRPr lang="nl-NL" sz="2400" b="0" kern="1200" spc="40" baseline="0" dirty="0" smtClean="0">
                <a:solidFill>
                  <a:srgbClr val="271D6C"/>
                </a:solidFill>
                <a:latin typeface="Calibri" pitchFamily="34" charset="0"/>
                <a:ea typeface="+mn-ea"/>
                <a:cs typeface="+mn-cs"/>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Korte opsomming van conclusies</a:t>
            </a:r>
          </a:p>
        </p:txBody>
      </p:sp>
      <p:sp>
        <p:nvSpPr>
          <p:cNvPr id="6" name="Tijdelijke aanduiding voor tekst 5"/>
          <p:cNvSpPr>
            <a:spLocks noGrp="1"/>
          </p:cNvSpPr>
          <p:nvPr>
            <p:ph type="body" sz="quarter" idx="12" hasCustomPrompt="1"/>
          </p:nvPr>
        </p:nvSpPr>
        <p:spPr>
          <a:xfrm>
            <a:off x="468313" y="195263"/>
            <a:ext cx="7704087" cy="936327"/>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Conclusie / trends / …</a:t>
            </a:r>
            <a:endParaRPr lang="nl-NL" dirty="0"/>
          </a:p>
        </p:txBody>
      </p:sp>
    </p:spTree>
    <p:extLst>
      <p:ext uri="{BB962C8B-B14F-4D97-AF65-F5344CB8AC3E}">
        <p14:creationId xmlns:p14="http://schemas.microsoft.com/office/powerpoint/2010/main" val="40968249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inde_NL">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300" y="3672000"/>
            <a:ext cx="7166794" cy="842312"/>
          </a:xfrm>
          <a:prstGeom prst="rect">
            <a:avLst/>
          </a:prstGeom>
        </p:spPr>
      </p:pic>
    </p:spTree>
    <p:extLst>
      <p:ext uri="{BB962C8B-B14F-4D97-AF65-F5344CB8AC3E}">
        <p14:creationId xmlns:p14="http://schemas.microsoft.com/office/powerpoint/2010/main" val="5015838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inde_UK">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a:stretch>
            <a:fillRect/>
          </a:stretch>
        </p:blipFill>
        <p:spPr>
          <a:xfrm>
            <a:off x="3852914" y="1028651"/>
            <a:ext cx="1431167" cy="2198935"/>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735" y="3672000"/>
            <a:ext cx="7167542" cy="842400"/>
          </a:xfrm>
          <a:prstGeom prst="rect">
            <a:avLst/>
          </a:prstGeom>
        </p:spPr>
      </p:pic>
    </p:spTree>
    <p:extLst>
      <p:ext uri="{BB962C8B-B14F-4D97-AF65-F5344CB8AC3E}">
        <p14:creationId xmlns:p14="http://schemas.microsoft.com/office/powerpoint/2010/main" val="3308633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2">
    <p:spTree>
      <p:nvGrpSpPr>
        <p:cNvPr id="1" name=""/>
        <p:cNvGrpSpPr/>
        <p:nvPr/>
      </p:nvGrpSpPr>
      <p:grpSpPr>
        <a:xfrm>
          <a:off x="0" y="0"/>
          <a:ext cx="0" cy="0"/>
          <a:chOff x="0" y="0"/>
          <a:chExt cx="0" cy="0"/>
        </a:xfrm>
      </p:grpSpPr>
      <p:sp>
        <p:nvSpPr>
          <p:cNvPr id="5" name="Rechthoek 4"/>
          <p:cNvSpPr/>
          <p:nvPr userDrawn="1"/>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735" t="2279" r="85717" b="67123"/>
          <a:stretch/>
        </p:blipFill>
        <p:spPr>
          <a:xfrm>
            <a:off x="355278" y="121024"/>
            <a:ext cx="1511243" cy="2072915"/>
          </a:xfrm>
          <a:prstGeom prst="rect">
            <a:avLst/>
          </a:prstGeom>
        </p:spPr>
      </p:pic>
      <p:sp>
        <p:nvSpPr>
          <p:cNvPr id="9" name="Tijdelijke aanduiding voor tekst 6"/>
          <p:cNvSpPr>
            <a:spLocks noGrp="1"/>
          </p:cNvSpPr>
          <p:nvPr>
            <p:ph type="body" sz="quarter" idx="12" hasCustomPrompt="1"/>
          </p:nvPr>
        </p:nvSpPr>
        <p:spPr>
          <a:xfrm>
            <a:off x="539552" y="4227934"/>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Naam auteur</a:t>
            </a:r>
          </a:p>
        </p:txBody>
      </p:sp>
      <p:sp>
        <p:nvSpPr>
          <p:cNvPr id="10" name="Tijdelijke aanduiding voor tekst 6"/>
          <p:cNvSpPr>
            <a:spLocks noGrp="1"/>
          </p:cNvSpPr>
          <p:nvPr>
            <p:ph type="body" sz="quarter" idx="13" hasCustomPrompt="1"/>
          </p:nvPr>
        </p:nvSpPr>
        <p:spPr>
          <a:xfrm>
            <a:off x="539552" y="4515966"/>
            <a:ext cx="7992690" cy="288032"/>
          </a:xfrm>
          <a:prstGeom prst="rect">
            <a:avLst/>
          </a:prstGeom>
        </p:spPr>
        <p:txBody>
          <a:bodyPr lIns="0"/>
          <a:lstStyle>
            <a:lvl1pPr marL="0" indent="0">
              <a:spcBef>
                <a:spcPts val="0"/>
              </a:spcBef>
              <a:buNone/>
              <a:defRPr lang="nl-NL" sz="1600" b="0" kern="1200" spc="40" baseline="0" dirty="0">
                <a:solidFill>
                  <a:srgbClr val="271D6C"/>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Optioneel datum</a:t>
            </a:r>
            <a:endParaRPr lang="nl-NL" dirty="0"/>
          </a:p>
        </p:txBody>
      </p:sp>
      <p:sp>
        <p:nvSpPr>
          <p:cNvPr id="11" name="Tijdelijke aanduiding voor tekst 6"/>
          <p:cNvSpPr>
            <a:spLocks noGrp="1"/>
          </p:cNvSpPr>
          <p:nvPr>
            <p:ph type="body" sz="quarter" idx="14" hasCustomPrompt="1"/>
          </p:nvPr>
        </p:nvSpPr>
        <p:spPr>
          <a:xfrm>
            <a:off x="539552" y="2283718"/>
            <a:ext cx="7992690" cy="1025897"/>
          </a:xfrm>
          <a:prstGeom prst="rect">
            <a:avLst/>
          </a:prstGeom>
        </p:spPr>
        <p:txBody>
          <a:bodyPr lIns="0"/>
          <a:lstStyle>
            <a:lvl1pPr marL="0" indent="0">
              <a:spcBef>
                <a:spcPts val="0"/>
              </a:spcBef>
              <a:buNone/>
              <a:defRPr lang="nl-NL" sz="3000" b="1" kern="1200" spc="60" baseline="0" dirty="0">
                <a:solidFill>
                  <a:srgbClr val="271D6C"/>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a:p>
            <a:pPr lvl="0"/>
            <a:r>
              <a:rPr lang="nl-NL" dirty="0" smtClean="0"/>
              <a:t>regel2</a:t>
            </a:r>
            <a:endParaRPr lang="nl-NL" dirty="0"/>
          </a:p>
        </p:txBody>
      </p:sp>
      <p:sp>
        <p:nvSpPr>
          <p:cNvPr id="12" name="Tijdelijke aanduiding voor tekst 6"/>
          <p:cNvSpPr>
            <a:spLocks noGrp="1"/>
          </p:cNvSpPr>
          <p:nvPr>
            <p:ph type="body" sz="quarter" idx="15" hasCustomPrompt="1"/>
          </p:nvPr>
        </p:nvSpPr>
        <p:spPr>
          <a:xfrm>
            <a:off x="539552" y="3363838"/>
            <a:ext cx="7992690" cy="792088"/>
          </a:xfrm>
          <a:prstGeom prst="rect">
            <a:avLst/>
          </a:prstGeom>
        </p:spPr>
        <p:txBody>
          <a:bodyPr lIns="0"/>
          <a:lstStyle>
            <a:lvl1pPr marL="0" indent="0">
              <a:spcBef>
                <a:spcPts val="0"/>
              </a:spcBef>
              <a:buNone/>
              <a:defRPr lang="nl-NL" sz="2400" b="0" kern="1200" spc="40" baseline="0" dirty="0">
                <a:solidFill>
                  <a:srgbClr val="00A1CD"/>
                </a:solidFill>
                <a:latin typeface="Calibri"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a:p>
            <a:pPr lvl="0"/>
            <a:r>
              <a:rPr lang="nl-NL" dirty="0" smtClean="0"/>
              <a:t>regel2</a:t>
            </a:r>
            <a:endParaRPr lang="nl-NL" dirty="0"/>
          </a:p>
        </p:txBody>
      </p:sp>
    </p:spTree>
    <p:extLst>
      <p:ext uri="{BB962C8B-B14F-4D97-AF65-F5344CB8AC3E}">
        <p14:creationId xmlns:p14="http://schemas.microsoft.com/office/powerpoint/2010/main" val="30741253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1">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nchor="ctr"/>
          <a:lstStyle/>
          <a:p>
            <a:pPr algn="ctr"/>
            <a:fld id="{845CA951-4815-4987-9CD6-BB5D6648C0B5}" type="slidenum">
              <a:rPr lang="nl-NL" sz="1200" smtClean="0"/>
              <a:pPr algn="ctr"/>
              <a:t>‹nr.›</a:t>
            </a:fld>
            <a:endParaRPr lang="nl-NL" sz="1200" dirty="0"/>
          </a:p>
        </p:txBody>
      </p:sp>
      <p:sp>
        <p:nvSpPr>
          <p:cNvPr id="10" name="Tijdelijke aanduiding voor tekst 9"/>
          <p:cNvSpPr>
            <a:spLocks noGrp="1"/>
          </p:cNvSpPr>
          <p:nvPr>
            <p:ph type="body" sz="quarter" idx="11" hasCustomPrompt="1"/>
          </p:nvPr>
        </p:nvSpPr>
        <p:spPr>
          <a:xfrm>
            <a:off x="467544" y="1059582"/>
            <a:ext cx="7776864" cy="93610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2" name="Tijdelijke aanduiding voor tekst 9"/>
          <p:cNvSpPr>
            <a:spLocks noGrp="1"/>
          </p:cNvSpPr>
          <p:nvPr>
            <p:ph type="body" sz="quarter" idx="13" hasCustomPrompt="1"/>
          </p:nvPr>
        </p:nvSpPr>
        <p:spPr>
          <a:xfrm>
            <a:off x="467544" y="2211710"/>
            <a:ext cx="7776864" cy="2448272"/>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776864"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30870495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2">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10" name="Tijdelijke aanduiding voor tekst 9"/>
          <p:cNvSpPr>
            <a:spLocks noGrp="1"/>
          </p:cNvSpPr>
          <p:nvPr>
            <p:ph type="body" sz="quarter" idx="11" hasCustomPrompt="1"/>
          </p:nvPr>
        </p:nvSpPr>
        <p:spPr>
          <a:xfrm>
            <a:off x="467544" y="1563638"/>
            <a:ext cx="7632848" cy="3096344"/>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632848" cy="1080120"/>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 over 2 regels</a:t>
            </a:r>
          </a:p>
          <a:p>
            <a:pPr lvl="0"/>
            <a:r>
              <a:rPr lang="nl-NL" dirty="0" err="1" smtClean="0"/>
              <a:t>Calibri</a:t>
            </a:r>
            <a:r>
              <a:rPr lang="nl-NL" dirty="0" smtClean="0"/>
              <a:t> </a:t>
            </a:r>
            <a:r>
              <a:rPr lang="nl-NL" dirty="0" err="1" smtClean="0"/>
              <a:t>bold</a:t>
            </a:r>
            <a:r>
              <a:rPr lang="nl-NL" dirty="0" smtClean="0"/>
              <a:t> 30</a:t>
            </a:r>
          </a:p>
        </p:txBody>
      </p:sp>
    </p:spTree>
    <p:extLst>
      <p:ext uri="{BB962C8B-B14F-4D97-AF65-F5344CB8AC3E}">
        <p14:creationId xmlns:p14="http://schemas.microsoft.com/office/powerpoint/2010/main" val="1389383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3">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10" name="Tijdelijke aanduiding voor tekst 9"/>
          <p:cNvSpPr>
            <a:spLocks noGrp="1"/>
          </p:cNvSpPr>
          <p:nvPr>
            <p:ph type="body" sz="quarter" idx="11" hasCustomPrompt="1"/>
          </p:nvPr>
        </p:nvSpPr>
        <p:spPr>
          <a:xfrm>
            <a:off x="467544" y="987574"/>
            <a:ext cx="7632848" cy="3672408"/>
          </a:xfrm>
          <a:prstGeom prst="rect">
            <a:avLst/>
          </a:prstGeom>
        </p:spPr>
        <p:txBody>
          <a:bodyPr>
            <a:normAutofit/>
          </a:bodyPr>
          <a:lstStyle>
            <a:lvl1pPr marL="0" indent="0">
              <a:buNone/>
              <a:defRPr sz="2400" spc="40" baseline="0">
                <a:solidFill>
                  <a:srgbClr val="271D6C"/>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Tekst</a:t>
            </a:r>
          </a:p>
        </p:txBody>
      </p:sp>
      <p:sp>
        <p:nvSpPr>
          <p:cNvPr id="13" name="Tijdelijke aanduiding voor tekst 9"/>
          <p:cNvSpPr>
            <a:spLocks noGrp="1"/>
          </p:cNvSpPr>
          <p:nvPr>
            <p:ph type="body" sz="quarter" idx="14" hasCustomPrompt="1"/>
          </p:nvPr>
        </p:nvSpPr>
        <p:spPr>
          <a:xfrm>
            <a:off x="467544" y="339502"/>
            <a:ext cx="7632848" cy="504056"/>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 1 regel</a:t>
            </a:r>
          </a:p>
        </p:txBody>
      </p:sp>
    </p:spTree>
    <p:extLst>
      <p:ext uri="{BB962C8B-B14F-4D97-AF65-F5344CB8AC3E}">
        <p14:creationId xmlns:p14="http://schemas.microsoft.com/office/powerpoint/2010/main" val="22189854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oofdstuktitel blauw">
    <p:spTree>
      <p:nvGrpSpPr>
        <p:cNvPr id="1" name=""/>
        <p:cNvGrpSpPr/>
        <p:nvPr/>
      </p:nvGrpSpPr>
      <p:grpSpPr>
        <a:xfrm>
          <a:off x="0" y="0"/>
          <a:ext cx="0" cy="0"/>
          <a:chOff x="0" y="0"/>
          <a:chExt cx="0" cy="0"/>
        </a:xfrm>
      </p:grpSpPr>
      <p:sp>
        <p:nvSpPr>
          <p:cNvPr id="4" name="Rechthoek 3"/>
          <p:cNvSpPr/>
          <p:nvPr userDrawn="1"/>
        </p:nvSpPr>
        <p:spPr>
          <a:xfrm>
            <a:off x="-3398"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p>
            <a:pPr algn="ctr"/>
            <a:fld id="{845CA951-4815-4987-9CD6-BB5D6648C0B5}" type="slidenum">
              <a:rPr lang="nl-NL" sz="1200">
                <a:solidFill>
                  <a:schemeClr val="bg1"/>
                </a:solidFill>
              </a:rPr>
              <a:pPr algn="ctr"/>
              <a:t>‹nr.›</a:t>
            </a:fld>
            <a:endParaRPr lang="nl-NL" sz="1200" dirty="0">
              <a:solidFill>
                <a:schemeClr val="bg1"/>
              </a:solidFill>
            </a:endParaRPr>
          </a:p>
        </p:txBody>
      </p:sp>
      <p:sp>
        <p:nvSpPr>
          <p:cNvPr id="10" name="Titel 1"/>
          <p:cNvSpPr>
            <a:spLocks noGrp="1"/>
          </p:cNvSpPr>
          <p:nvPr>
            <p:ph type="title" hasCustomPrompt="1"/>
          </p:nvPr>
        </p:nvSpPr>
        <p:spPr>
          <a:xfrm>
            <a:off x="611560" y="2006575"/>
            <a:ext cx="7776863" cy="565175"/>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smtClean="0">
                <a:solidFill>
                  <a:schemeClr val="bg1"/>
                </a:solidFill>
              </a:rPr>
              <a:t>Hoofdstuk titel</a:t>
            </a:r>
            <a:endParaRPr lang="nl-NL" sz="3000" b="1" dirty="0">
              <a:solidFill>
                <a:schemeClr val="bg1"/>
              </a:solidFill>
            </a:endParaRPr>
          </a:p>
        </p:txBody>
      </p:sp>
    </p:spTree>
    <p:extLst>
      <p:ext uri="{BB962C8B-B14F-4D97-AF65-F5344CB8AC3E}">
        <p14:creationId xmlns:p14="http://schemas.microsoft.com/office/powerpoint/2010/main" val="2658246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somming streep">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9" name="Tijdelijke aanduiding voor tekst 8"/>
          <p:cNvSpPr>
            <a:spLocks noGrp="1"/>
          </p:cNvSpPr>
          <p:nvPr>
            <p:ph type="body" sz="quarter" idx="11" hasCustomPrompt="1"/>
          </p:nvPr>
        </p:nvSpPr>
        <p:spPr>
          <a:xfrm>
            <a:off x="468313" y="1203598"/>
            <a:ext cx="7632079" cy="3455715"/>
          </a:xfrm>
          <a:prstGeom prst="rect">
            <a:avLst/>
          </a:prstGeom>
        </p:spPr>
        <p:txBody>
          <a:bodyPr/>
          <a:lstStyle>
            <a:lvl1pPr marL="342900" indent="-342900">
              <a:buFont typeface="Calibri" pitchFamily="34" charset="0"/>
              <a:buChar char="─"/>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Opsomming tekst</a:t>
            </a:r>
          </a:p>
        </p:txBody>
      </p:sp>
      <p:sp>
        <p:nvSpPr>
          <p:cNvPr id="6"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32373999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somming nummerin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p:txBody>
          <a:bodyPr/>
          <a:lstStyle/>
          <a:p>
            <a:pPr algn="ctr"/>
            <a:fld id="{845CA951-4815-4987-9CD6-BB5D6648C0B5}" type="slidenum">
              <a:rPr lang="nl-NL" sz="1200" smtClean="0"/>
              <a:pPr algn="ctr"/>
              <a:t>‹nr.›</a:t>
            </a:fld>
            <a:endParaRPr lang="nl-NL" sz="1200" dirty="0"/>
          </a:p>
        </p:txBody>
      </p:sp>
      <p:sp>
        <p:nvSpPr>
          <p:cNvPr id="9" name="Tijdelijke aanduiding voor tekst 8"/>
          <p:cNvSpPr>
            <a:spLocks noGrp="1"/>
          </p:cNvSpPr>
          <p:nvPr>
            <p:ph type="body" sz="quarter" idx="11" hasCustomPrompt="1"/>
          </p:nvPr>
        </p:nvSpPr>
        <p:spPr>
          <a:xfrm>
            <a:off x="468313" y="1203599"/>
            <a:ext cx="7632079" cy="3455714"/>
          </a:xfrm>
          <a:prstGeom prst="rect">
            <a:avLst/>
          </a:prstGeom>
        </p:spPr>
        <p:txBody>
          <a:bodyPr/>
          <a:lstStyle>
            <a:lvl1pPr marL="457200" indent="-457200">
              <a:buFont typeface="+mj-lt"/>
              <a:buAutoNum type="arabicPeriod"/>
              <a:defRPr sz="2400" spc="40" baseline="0">
                <a:solidFill>
                  <a:srgbClr val="271D6C"/>
                </a:solidFill>
                <a:latin typeface="Calibri" pitchFamily="34" charset="0"/>
              </a:defRPr>
            </a:lvl1pPr>
            <a:lvl2pPr marL="742950" indent="-285750">
              <a:buFont typeface="Calibri" pitchFamily="34" charset="0"/>
              <a:buChar char="-"/>
              <a:defRPr sz="2400" baseline="0">
                <a:solidFill>
                  <a:srgbClr val="271D6C"/>
                </a:solidFill>
                <a:latin typeface="Calibri" pitchFamily="34" charset="0"/>
              </a:defRPr>
            </a:lvl2pPr>
            <a:lvl3pPr marL="1143000" indent="-228600">
              <a:buFont typeface="Calibri" pitchFamily="34" charset="0"/>
              <a:buChar char="-"/>
              <a:defRPr sz="2400" baseline="0">
                <a:solidFill>
                  <a:srgbClr val="271D6C"/>
                </a:solidFill>
                <a:latin typeface="Calibri" pitchFamily="34" charset="0"/>
              </a:defRPr>
            </a:lvl3pPr>
            <a:lvl4pPr marL="1600200" indent="-228600">
              <a:buFont typeface="Calibri" pitchFamily="34" charset="0"/>
              <a:buChar char="-"/>
              <a:defRPr sz="2400" baseline="0">
                <a:solidFill>
                  <a:srgbClr val="271D6C"/>
                </a:solidFill>
                <a:latin typeface="Calibri" pitchFamily="34" charset="0"/>
              </a:defRPr>
            </a:lvl4pPr>
            <a:lvl5pPr marL="2057400" indent="-228600">
              <a:buFont typeface="Calibri" pitchFamily="34" charset="0"/>
              <a:buChar char="-"/>
              <a:defRPr sz="2400" baseline="0">
                <a:solidFill>
                  <a:srgbClr val="271D6C"/>
                </a:solidFill>
                <a:latin typeface="Calibri" pitchFamily="34" charset="0"/>
              </a:defRPr>
            </a:lvl5pPr>
          </a:lstStyle>
          <a:p>
            <a:pPr lvl="0"/>
            <a:r>
              <a:rPr lang="nl-NL" sz="2400" dirty="0" smtClean="0">
                <a:solidFill>
                  <a:srgbClr val="271D6C"/>
                </a:solidFill>
              </a:rPr>
              <a:t>Opsomming met nummering</a:t>
            </a:r>
          </a:p>
        </p:txBody>
      </p:sp>
      <p:sp>
        <p:nvSpPr>
          <p:cNvPr id="7" name="Tijdelijke aanduiding voor tekst 9"/>
          <p:cNvSpPr>
            <a:spLocks noGrp="1"/>
          </p:cNvSpPr>
          <p:nvPr>
            <p:ph type="body" sz="quarter" idx="14" hasCustomPrompt="1"/>
          </p:nvPr>
        </p:nvSpPr>
        <p:spPr>
          <a:xfrm>
            <a:off x="467544" y="339502"/>
            <a:ext cx="7632848" cy="576064"/>
          </a:xfrm>
          <a:prstGeom prst="rect">
            <a:avLst/>
          </a:prstGeom>
        </p:spPr>
        <p:txBody>
          <a:bodyPr/>
          <a:lstStyle>
            <a:lvl1pPr marL="0" indent="0">
              <a:buNone/>
              <a:defRPr sz="3000" b="1" i="0" spc="60" baseline="0">
                <a:solidFill>
                  <a:srgbClr val="00A1CD"/>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nl-NL" dirty="0" smtClean="0"/>
              <a:t>Titel</a:t>
            </a:r>
          </a:p>
        </p:txBody>
      </p:sp>
    </p:spTree>
    <p:extLst>
      <p:ext uri="{BB962C8B-B14F-4D97-AF65-F5344CB8AC3E}">
        <p14:creationId xmlns:p14="http://schemas.microsoft.com/office/powerpoint/2010/main" val="1761211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clusie blauw">
    <p:spTree>
      <p:nvGrpSpPr>
        <p:cNvPr id="1" name=""/>
        <p:cNvGrpSpPr/>
        <p:nvPr/>
      </p:nvGrpSpPr>
      <p:grpSpPr>
        <a:xfrm>
          <a:off x="0" y="0"/>
          <a:ext cx="0" cy="0"/>
          <a:chOff x="0" y="0"/>
          <a:chExt cx="0" cy="0"/>
        </a:xfrm>
      </p:grpSpPr>
      <p:sp>
        <p:nvSpPr>
          <p:cNvPr id="4" name="Rechthoek 3"/>
          <p:cNvSpPr/>
          <p:nvPr userDrawn="1"/>
        </p:nvSpPr>
        <p:spPr>
          <a:xfrm>
            <a:off x="0" y="0"/>
            <a:ext cx="9144000"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5" name="Rechthoek 4"/>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p:spPr>
      </p:pic>
      <p:sp>
        <p:nvSpPr>
          <p:cNvPr id="7" name="Tijdelijke aanduiding voor dianummer 5"/>
          <p:cNvSpPr>
            <a:spLocks noGrp="1"/>
          </p:cNvSpPr>
          <p:nvPr>
            <p:ph type="sldNum" sz="quarter" idx="12"/>
          </p:nvPr>
        </p:nvSpPr>
        <p:spPr>
          <a:xfrm>
            <a:off x="8300494" y="4708252"/>
            <a:ext cx="589730" cy="324000"/>
          </a:xfrm>
          <a:prstGeom prst="rect">
            <a:avLst/>
          </a:prstGeom>
        </p:spPr>
        <p:txBody>
          <a:bodyPr/>
          <a:lstStyle>
            <a:lvl1pPr>
              <a:defRPr>
                <a:solidFill>
                  <a:schemeClr val="bg1"/>
                </a:solidFill>
              </a:defRPr>
            </a:lvl1pPr>
          </a:lstStyle>
          <a:p>
            <a:pPr algn="ctr"/>
            <a:fld id="{845CA951-4815-4987-9CD6-BB5D6648C0B5}" type="slidenum">
              <a:rPr lang="nl-NL" sz="1200" smtClean="0"/>
              <a:pPr algn="ctr"/>
              <a:t>‹nr.›</a:t>
            </a:fld>
            <a:endParaRPr lang="nl-NL" sz="1200" dirty="0"/>
          </a:p>
        </p:txBody>
      </p:sp>
      <p:sp>
        <p:nvSpPr>
          <p:cNvPr id="2" name="Titel 1"/>
          <p:cNvSpPr>
            <a:spLocks noGrp="1"/>
          </p:cNvSpPr>
          <p:nvPr>
            <p:ph type="title" hasCustomPrompt="1"/>
          </p:nvPr>
        </p:nvSpPr>
        <p:spPr>
          <a:xfrm>
            <a:off x="457200" y="206374"/>
            <a:ext cx="7715746" cy="936000"/>
          </a:xfrm>
          <a:prstGeom prst="rect">
            <a:avLst/>
          </a:prstGeom>
        </p:spPr>
        <p:txBody>
          <a:bodyPr/>
          <a:lstStyle>
            <a:lvl1pPr algn="l">
              <a:defRPr lang="nl-NL" sz="3000" b="1" kern="1200" spc="60" baseline="0" dirty="0">
                <a:solidFill>
                  <a:schemeClr val="bg1"/>
                </a:solidFill>
                <a:latin typeface="+mn-lt"/>
                <a:ea typeface="+mn-ea"/>
                <a:cs typeface="+mn-cs"/>
              </a:defRPr>
            </a:lvl1pPr>
          </a:lstStyle>
          <a:p>
            <a:r>
              <a:rPr lang="nl-NL" sz="3000" b="1" dirty="0" smtClean="0">
                <a:solidFill>
                  <a:schemeClr val="bg1"/>
                </a:solidFill>
              </a:rPr>
              <a:t>Conclusies / trends / …</a:t>
            </a:r>
            <a:endParaRPr lang="nl-NL" sz="3000" b="1" dirty="0">
              <a:solidFill>
                <a:schemeClr val="bg1"/>
              </a:solidFill>
            </a:endParaRPr>
          </a:p>
        </p:txBody>
      </p:sp>
      <p:sp>
        <p:nvSpPr>
          <p:cNvPr id="9" name="Tijdelijke aanduiding voor tekst 8"/>
          <p:cNvSpPr>
            <a:spLocks noGrp="1"/>
          </p:cNvSpPr>
          <p:nvPr>
            <p:ph type="body" sz="quarter" idx="13" hasCustomPrompt="1"/>
          </p:nvPr>
        </p:nvSpPr>
        <p:spPr>
          <a:xfrm>
            <a:off x="467544" y="1214041"/>
            <a:ext cx="7704137" cy="3382963"/>
          </a:xfrm>
          <a:prstGeom prst="rect">
            <a:avLst/>
          </a:prstGeom>
        </p:spPr>
        <p:txBody>
          <a:bodyPr/>
          <a:lstStyle>
            <a:lvl1pPr marL="342900" indent="-342900">
              <a:buFont typeface="Calibri" pitchFamily="34" charset="0"/>
              <a:buChar char="─"/>
              <a:defRPr sz="2400" b="0">
                <a:solidFill>
                  <a:schemeClr val="bg1"/>
                </a:solidFill>
              </a:defRPr>
            </a:lvl1pPr>
            <a:lvl2pPr marL="457200" indent="0">
              <a:buFont typeface="Calibri" pitchFamily="34" charset="0"/>
              <a:buNone/>
              <a:defRPr>
                <a:solidFill>
                  <a:schemeClr val="bg1"/>
                </a:solidFill>
              </a:defRPr>
            </a:lvl2pPr>
            <a:lvl3pPr marL="914400" indent="0">
              <a:buFont typeface="Calibri" pitchFamily="34" charset="0"/>
              <a:buNone/>
              <a:defRPr>
                <a:solidFill>
                  <a:schemeClr val="bg1"/>
                </a:solidFill>
              </a:defRPr>
            </a:lvl3pPr>
            <a:lvl4pPr marL="1371600" indent="0">
              <a:buFont typeface="Calibri" pitchFamily="34" charset="0"/>
              <a:buNone/>
              <a:defRPr>
                <a:solidFill>
                  <a:schemeClr val="bg1"/>
                </a:solidFill>
              </a:defRPr>
            </a:lvl4pPr>
            <a:lvl5pPr marL="1828800" indent="0">
              <a:buFont typeface="Calibri" pitchFamily="34" charset="0"/>
              <a:buNone/>
              <a:defRPr>
                <a:solidFill>
                  <a:schemeClr val="bg1"/>
                </a:solidFill>
              </a:defRPr>
            </a:lvl5pPr>
          </a:lstStyle>
          <a:p>
            <a:pPr lvl="0"/>
            <a:r>
              <a:rPr lang="nl-NL" dirty="0" smtClean="0"/>
              <a:t>Korte opsomming van conclusies</a:t>
            </a:r>
            <a:endParaRPr lang="nl-NL" dirty="0"/>
          </a:p>
        </p:txBody>
      </p:sp>
    </p:spTree>
    <p:extLst>
      <p:ext uri="{BB962C8B-B14F-4D97-AF65-F5344CB8AC3E}">
        <p14:creationId xmlns:p14="http://schemas.microsoft.com/office/powerpoint/2010/main" val="9963624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hthoek 10"/>
          <p:cNvSpPr/>
          <p:nvPr userDrawn="1"/>
        </p:nvSpPr>
        <p:spPr>
          <a:xfrm>
            <a:off x="8890224" y="0"/>
            <a:ext cx="253776"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4" name="Rechthoek 13"/>
          <p:cNvSpPr/>
          <p:nvPr userDrawn="1"/>
        </p:nvSpPr>
        <p:spPr>
          <a:xfrm>
            <a:off x="8890224" y="0"/>
            <a:ext cx="253776" cy="5143500"/>
          </a:xfrm>
          <a:prstGeom prst="rect">
            <a:avLst/>
          </a:prstGeom>
          <a:solidFill>
            <a:srgbClr val="00A1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5" name="Tijdelijke aanduiding voor dianummer 5"/>
          <p:cNvSpPr>
            <a:spLocks noGrp="1"/>
          </p:cNvSpPr>
          <p:nvPr>
            <p:ph type="sldNum" sz="quarter" idx="4"/>
          </p:nvPr>
        </p:nvSpPr>
        <p:spPr>
          <a:xfrm>
            <a:off x="8300494" y="4708252"/>
            <a:ext cx="589730" cy="324000"/>
          </a:xfrm>
          <a:prstGeom prst="rect">
            <a:avLst/>
          </a:prstGeom>
        </p:spPr>
        <p:txBody>
          <a:bodyPr anchor="ctr"/>
          <a:lstStyle>
            <a:lvl1pPr>
              <a:defRPr baseline="0">
                <a:solidFill>
                  <a:srgbClr val="271D6C"/>
                </a:solidFill>
              </a:defRPr>
            </a:lvl1pPr>
          </a:lstStyle>
          <a:p>
            <a:pPr algn="ctr"/>
            <a:fld id="{845CA951-4815-4987-9CD6-BB5D6648C0B5}" type="slidenum">
              <a:rPr lang="nl-NL" sz="1200" smtClean="0"/>
              <a:pPr algn="ctr"/>
              <a:t>‹nr.›</a:t>
            </a:fld>
            <a:endParaRPr lang="nl-NL" sz="1200" dirty="0"/>
          </a:p>
        </p:txBody>
      </p:sp>
      <p:pic>
        <p:nvPicPr>
          <p:cNvPr id="17" name="Afbeelding 1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300494" y="4049744"/>
            <a:ext cx="589730" cy="546416"/>
          </a:xfrm>
          <a:prstGeom prst="rect">
            <a:avLst/>
          </a:prstGeom>
          <a:ln>
            <a:noFill/>
          </a:ln>
          <a:effectLst/>
        </p:spPr>
      </p:pic>
    </p:spTree>
    <p:extLst>
      <p:ext uri="{BB962C8B-B14F-4D97-AF65-F5344CB8AC3E}">
        <p14:creationId xmlns:p14="http://schemas.microsoft.com/office/powerpoint/2010/main" val="2552854814"/>
      </p:ext>
    </p:extLst>
  </p:cSld>
  <p:clrMap bg1="lt1" tx1="dk1" bg2="lt2" tx2="dk2" accent1="accent1" accent2="accent2" accent3="accent3" accent4="accent4" accent5="accent5" accent6="accent6" hlink="hlink" folHlink="folHlink"/>
  <p:sldLayoutIdLst>
    <p:sldLayoutId id="2147483659" r:id="rId1"/>
    <p:sldLayoutId id="2147483653" r:id="rId2"/>
    <p:sldLayoutId id="2147483660" r:id="rId3"/>
    <p:sldLayoutId id="2147483661" r:id="rId4"/>
    <p:sldLayoutId id="2147483665" r:id="rId5"/>
    <p:sldLayoutId id="2147483654" r:id="rId6"/>
    <p:sldLayoutId id="2147483662" r:id="rId7"/>
    <p:sldLayoutId id="2147483663" r:id="rId8"/>
    <p:sldLayoutId id="2147483656" r:id="rId9"/>
    <p:sldLayoutId id="2147483657" r:id="rId10"/>
    <p:sldLayoutId id="2147483655" r:id="rId11"/>
    <p:sldLayoutId id="2147483666" r:id="rId1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498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10</a:t>
            </a:fld>
            <a:endParaRPr lang="nl-NL" sz="1200" dirty="0"/>
          </a:p>
        </p:txBody>
      </p:sp>
      <p:sp>
        <p:nvSpPr>
          <p:cNvPr id="3" name="Tijdelijke aanduiding voor tekst 2"/>
          <p:cNvSpPr>
            <a:spLocks noGrp="1"/>
          </p:cNvSpPr>
          <p:nvPr>
            <p:ph type="body" sz="quarter" idx="11"/>
          </p:nvPr>
        </p:nvSpPr>
        <p:spPr/>
        <p:txBody>
          <a:bodyPr/>
          <a:lstStyle/>
          <a:p>
            <a:pPr>
              <a:buFont typeface="Arial" panose="020B0604020202020204" pitchFamily="34" charset="0"/>
              <a:buChar char="•"/>
            </a:pPr>
            <a:r>
              <a:rPr lang="en-US" sz="2000" dirty="0"/>
              <a:t>the standard statistics are one month to a quarter </a:t>
            </a:r>
            <a:r>
              <a:rPr lang="en-US" sz="2000" dirty="0" smtClean="0"/>
              <a:t>behind.</a:t>
            </a:r>
          </a:p>
          <a:p>
            <a:pPr>
              <a:buFont typeface="Arial" panose="020B0604020202020204" pitchFamily="34" charset="0"/>
              <a:buChar char="•"/>
            </a:pPr>
            <a:r>
              <a:rPr lang="en-US" sz="2000" dirty="0" smtClean="0"/>
              <a:t>There are no “rapid” indicators</a:t>
            </a:r>
            <a:endParaRPr lang="en-US" sz="2000" dirty="0"/>
          </a:p>
          <a:p>
            <a:pPr>
              <a:buFont typeface="Arial" panose="020B0604020202020204" pitchFamily="34" charset="0"/>
              <a:buChar char="•"/>
            </a:pPr>
            <a:r>
              <a:rPr lang="en-US" sz="2000" dirty="0" smtClean="0"/>
              <a:t>There is a need for up-to-date </a:t>
            </a:r>
            <a:r>
              <a:rPr lang="en-US" sz="2000" dirty="0" smtClean="0"/>
              <a:t>transport data</a:t>
            </a:r>
            <a:endParaRPr lang="en-US" sz="2000" dirty="0" smtClean="0"/>
          </a:p>
        </p:txBody>
      </p:sp>
      <p:sp>
        <p:nvSpPr>
          <p:cNvPr id="4" name="Tijdelijke aanduiding voor tekst 3"/>
          <p:cNvSpPr>
            <a:spLocks noGrp="1"/>
          </p:cNvSpPr>
          <p:nvPr>
            <p:ph type="body" sz="quarter" idx="14"/>
          </p:nvPr>
        </p:nvSpPr>
        <p:spPr/>
        <p:txBody>
          <a:bodyPr/>
          <a:lstStyle/>
          <a:p>
            <a:r>
              <a:rPr lang="en-GB" dirty="0" smtClean="0"/>
              <a:t>Dashboard freight transport</a:t>
            </a:r>
            <a:endParaRPr lang="en-GB" dirty="0"/>
          </a:p>
        </p:txBody>
      </p:sp>
    </p:spTree>
    <p:extLst>
      <p:ext uri="{BB962C8B-B14F-4D97-AF65-F5344CB8AC3E}">
        <p14:creationId xmlns:p14="http://schemas.microsoft.com/office/powerpoint/2010/main" val="1635410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11</a:t>
            </a:fld>
            <a:endParaRPr lang="nl-NL" sz="1200" dirty="0"/>
          </a:p>
        </p:txBody>
      </p:sp>
      <p:sp>
        <p:nvSpPr>
          <p:cNvPr id="3" name="Tijdelijke aanduiding voor tekst 2"/>
          <p:cNvSpPr>
            <a:spLocks noGrp="1"/>
          </p:cNvSpPr>
          <p:nvPr>
            <p:ph type="body" sz="quarter" idx="11"/>
          </p:nvPr>
        </p:nvSpPr>
        <p:spPr>
          <a:xfrm>
            <a:off x="468313" y="1203598"/>
            <a:ext cx="4607743" cy="3744415"/>
          </a:xfrm>
        </p:spPr>
        <p:txBody>
          <a:bodyPr/>
          <a:lstStyle/>
          <a:p>
            <a:pPr marL="0" indent="0">
              <a:buNone/>
            </a:pPr>
            <a:r>
              <a:rPr lang="en-US" sz="1600" dirty="0" smtClean="0"/>
              <a:t>In </a:t>
            </a:r>
            <a:r>
              <a:rPr lang="en-US" sz="1600" dirty="0"/>
              <a:t>April 2020, there were fewer transport movements than one year previously. More information on a weekly basis can now be found on the new dashboard '</a:t>
            </a:r>
            <a:r>
              <a:rPr lang="en-US" sz="1600" dirty="0" err="1"/>
              <a:t>Snelle</a:t>
            </a:r>
            <a:r>
              <a:rPr lang="en-US" sz="1600" dirty="0"/>
              <a:t> </a:t>
            </a:r>
            <a:r>
              <a:rPr lang="en-US" sz="1600" dirty="0" err="1"/>
              <a:t>indicatoren</a:t>
            </a:r>
            <a:r>
              <a:rPr lang="en-US" sz="1600" dirty="0"/>
              <a:t> </a:t>
            </a:r>
            <a:r>
              <a:rPr lang="en-US" sz="1600" dirty="0" err="1"/>
              <a:t>Goederenvervoer</a:t>
            </a:r>
            <a:r>
              <a:rPr lang="en-US" sz="1600" dirty="0"/>
              <a:t>’ (rapid indicators for goods transport). It shows the number of movements for inland shipping, aviation, rail, road and maritime transport. This dashboard was created in collaboration with the Netherlands Institute for Transport Policy Analysis (</a:t>
            </a:r>
            <a:r>
              <a:rPr lang="en-US" sz="1600" dirty="0" err="1"/>
              <a:t>KiM</a:t>
            </a:r>
            <a:r>
              <a:rPr lang="en-US" sz="1600" dirty="0"/>
              <a:t>), </a:t>
            </a:r>
            <a:r>
              <a:rPr lang="en-US" sz="1600" dirty="0" err="1"/>
              <a:t>Panteia</a:t>
            </a:r>
            <a:r>
              <a:rPr lang="en-US" sz="1600" dirty="0"/>
              <a:t>, </a:t>
            </a:r>
            <a:r>
              <a:rPr lang="en-US" sz="1600" dirty="0" err="1"/>
              <a:t>Rijkswaterstaat</a:t>
            </a:r>
            <a:r>
              <a:rPr lang="en-US" sz="1600" dirty="0"/>
              <a:t>, </a:t>
            </a:r>
            <a:r>
              <a:rPr lang="en-US" sz="1600" dirty="0" err="1"/>
              <a:t>ProRail</a:t>
            </a:r>
            <a:r>
              <a:rPr lang="en-US" sz="1600" dirty="0"/>
              <a:t>, the National Data Warehouse for Traffic Information (NDW), Schiphol, Royal </a:t>
            </a:r>
            <a:r>
              <a:rPr lang="en-US" sz="1600" dirty="0" err="1"/>
              <a:t>Dirkzwager</a:t>
            </a:r>
            <a:r>
              <a:rPr lang="en-US" sz="1600" dirty="0"/>
              <a:t> and the port companies of Amsterdam, Groningen, </a:t>
            </a:r>
            <a:r>
              <a:rPr lang="en-US" sz="1600" dirty="0" err="1"/>
              <a:t>Moerdijk</a:t>
            </a:r>
            <a:r>
              <a:rPr lang="en-US" sz="1600" dirty="0"/>
              <a:t>, Rotterdam and Zeeland.</a:t>
            </a:r>
            <a:endParaRPr lang="nl-NL" sz="1600" dirty="0"/>
          </a:p>
        </p:txBody>
      </p:sp>
      <p:sp>
        <p:nvSpPr>
          <p:cNvPr id="4" name="Tijdelijke aanduiding voor tekst 3"/>
          <p:cNvSpPr>
            <a:spLocks noGrp="1"/>
          </p:cNvSpPr>
          <p:nvPr>
            <p:ph type="body" sz="quarter" idx="14"/>
          </p:nvPr>
        </p:nvSpPr>
        <p:spPr/>
        <p:txBody>
          <a:bodyPr/>
          <a:lstStyle/>
          <a:p>
            <a:r>
              <a:rPr lang="en-US" sz="3200" dirty="0"/>
              <a:t>How is goods transport developing?</a:t>
            </a:r>
          </a:p>
          <a:p>
            <a:endParaRPr lang="nl-NL" dirty="0"/>
          </a:p>
        </p:txBody>
      </p:sp>
    </p:spTree>
    <p:extLst>
      <p:ext uri="{BB962C8B-B14F-4D97-AF65-F5344CB8AC3E}">
        <p14:creationId xmlns:p14="http://schemas.microsoft.com/office/powerpoint/2010/main" val="4275285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12</a:t>
            </a:fld>
            <a:endParaRPr lang="nl-NL" sz="1200" dirty="0"/>
          </a:p>
        </p:txBody>
      </p:sp>
      <p:sp>
        <p:nvSpPr>
          <p:cNvPr id="4" name="Tijdelijke aanduiding voor tekst 3"/>
          <p:cNvSpPr>
            <a:spLocks noGrp="1"/>
          </p:cNvSpPr>
          <p:nvPr>
            <p:ph type="body" sz="quarter" idx="14"/>
          </p:nvPr>
        </p:nvSpPr>
        <p:spPr/>
        <p:txBody>
          <a:bodyPr/>
          <a:lstStyle/>
          <a:p>
            <a:r>
              <a:rPr lang="nl-NL" sz="2400" dirty="0" err="1" smtClean="0"/>
              <a:t>Number</a:t>
            </a:r>
            <a:r>
              <a:rPr lang="nl-NL" sz="2400" dirty="0" smtClean="0"/>
              <a:t> of </a:t>
            </a:r>
            <a:r>
              <a:rPr lang="nl-NL" sz="2400" dirty="0" err="1" smtClean="0"/>
              <a:t>movements</a:t>
            </a:r>
            <a:r>
              <a:rPr lang="nl-NL" sz="2400" dirty="0" smtClean="0"/>
              <a:t> in </a:t>
            </a:r>
            <a:r>
              <a:rPr lang="nl-NL" sz="2400" dirty="0" err="1" smtClean="0"/>
              <a:t>freight</a:t>
            </a:r>
            <a:r>
              <a:rPr lang="nl-NL" sz="2400" dirty="0" smtClean="0"/>
              <a:t> transport</a:t>
            </a:r>
            <a:endParaRPr lang="nl-NL" sz="2400" dirty="0"/>
          </a:p>
        </p:txBody>
      </p:sp>
      <p:pic>
        <p:nvPicPr>
          <p:cNvPr id="7" name="Afbeelding 6"/>
          <p:cNvPicPr>
            <a:picLocks noChangeAspect="1"/>
          </p:cNvPicPr>
          <p:nvPr/>
        </p:nvPicPr>
        <p:blipFill>
          <a:blip r:embed="rId2"/>
          <a:stretch>
            <a:fillRect/>
          </a:stretch>
        </p:blipFill>
        <p:spPr>
          <a:xfrm>
            <a:off x="323528" y="1059582"/>
            <a:ext cx="3439372" cy="1872208"/>
          </a:xfrm>
          <a:prstGeom prst="rect">
            <a:avLst/>
          </a:prstGeom>
        </p:spPr>
      </p:pic>
      <p:sp>
        <p:nvSpPr>
          <p:cNvPr id="8" name="Tekstvak 7"/>
          <p:cNvSpPr txBox="1"/>
          <p:nvPr/>
        </p:nvSpPr>
        <p:spPr>
          <a:xfrm>
            <a:off x="435630" y="761677"/>
            <a:ext cx="800594" cy="307777"/>
          </a:xfrm>
          <a:prstGeom prst="rect">
            <a:avLst/>
          </a:prstGeom>
          <a:noFill/>
        </p:spPr>
        <p:txBody>
          <a:bodyPr wrap="square" rtlCol="0">
            <a:spAutoFit/>
          </a:bodyPr>
          <a:lstStyle/>
          <a:p>
            <a:r>
              <a:rPr lang="nl-NL" sz="1400" dirty="0" err="1" smtClean="0"/>
              <a:t>road</a:t>
            </a:r>
            <a:endParaRPr lang="nl-NL" sz="1400" dirty="0"/>
          </a:p>
        </p:txBody>
      </p:sp>
      <p:pic>
        <p:nvPicPr>
          <p:cNvPr id="9" name="Afbeelding 8"/>
          <p:cNvPicPr>
            <a:picLocks noChangeAspect="1"/>
          </p:cNvPicPr>
          <p:nvPr/>
        </p:nvPicPr>
        <p:blipFill>
          <a:blip r:embed="rId3"/>
          <a:stretch>
            <a:fillRect/>
          </a:stretch>
        </p:blipFill>
        <p:spPr>
          <a:xfrm>
            <a:off x="4481028" y="932418"/>
            <a:ext cx="3795734" cy="2026643"/>
          </a:xfrm>
          <a:prstGeom prst="rect">
            <a:avLst/>
          </a:prstGeom>
        </p:spPr>
      </p:pic>
      <p:sp>
        <p:nvSpPr>
          <p:cNvPr id="10" name="Tekstvak 9"/>
          <p:cNvSpPr txBox="1"/>
          <p:nvPr/>
        </p:nvSpPr>
        <p:spPr>
          <a:xfrm>
            <a:off x="4377190" y="760450"/>
            <a:ext cx="1008112" cy="307777"/>
          </a:xfrm>
          <a:prstGeom prst="rect">
            <a:avLst/>
          </a:prstGeom>
          <a:noFill/>
        </p:spPr>
        <p:txBody>
          <a:bodyPr wrap="square" rtlCol="0">
            <a:spAutoFit/>
          </a:bodyPr>
          <a:lstStyle/>
          <a:p>
            <a:r>
              <a:rPr lang="nl-NL" sz="1400" dirty="0" err="1" smtClean="0"/>
              <a:t>maritime</a:t>
            </a:r>
            <a:endParaRPr lang="nl-NL" sz="1400" dirty="0"/>
          </a:p>
        </p:txBody>
      </p:sp>
      <p:pic>
        <p:nvPicPr>
          <p:cNvPr id="11" name="Afbeelding 10"/>
          <p:cNvPicPr>
            <a:picLocks noChangeAspect="1"/>
          </p:cNvPicPr>
          <p:nvPr/>
        </p:nvPicPr>
        <p:blipFill>
          <a:blip r:embed="rId4"/>
          <a:stretch>
            <a:fillRect/>
          </a:stretch>
        </p:blipFill>
        <p:spPr>
          <a:xfrm>
            <a:off x="276225" y="3007695"/>
            <a:ext cx="3486675" cy="1878630"/>
          </a:xfrm>
          <a:prstGeom prst="rect">
            <a:avLst/>
          </a:prstGeom>
        </p:spPr>
      </p:pic>
      <p:sp>
        <p:nvSpPr>
          <p:cNvPr id="12" name="Tekstvak 11"/>
          <p:cNvSpPr txBox="1"/>
          <p:nvPr/>
        </p:nvSpPr>
        <p:spPr>
          <a:xfrm>
            <a:off x="539552" y="2931790"/>
            <a:ext cx="800594" cy="307777"/>
          </a:xfrm>
          <a:prstGeom prst="rect">
            <a:avLst/>
          </a:prstGeom>
          <a:noFill/>
        </p:spPr>
        <p:txBody>
          <a:bodyPr wrap="square" rtlCol="0">
            <a:spAutoFit/>
          </a:bodyPr>
          <a:lstStyle/>
          <a:p>
            <a:r>
              <a:rPr lang="nl-NL" sz="1400" dirty="0" err="1" smtClean="0"/>
              <a:t>iww</a:t>
            </a:r>
            <a:endParaRPr lang="nl-NL" sz="1400" dirty="0"/>
          </a:p>
        </p:txBody>
      </p:sp>
      <p:pic>
        <p:nvPicPr>
          <p:cNvPr id="13" name="Afbeelding 12"/>
          <p:cNvPicPr>
            <a:picLocks noChangeAspect="1"/>
          </p:cNvPicPr>
          <p:nvPr/>
        </p:nvPicPr>
        <p:blipFill>
          <a:blip r:embed="rId5"/>
          <a:stretch>
            <a:fillRect/>
          </a:stretch>
        </p:blipFill>
        <p:spPr>
          <a:xfrm>
            <a:off x="4572000" y="3008281"/>
            <a:ext cx="3750401" cy="1993569"/>
          </a:xfrm>
          <a:prstGeom prst="rect">
            <a:avLst/>
          </a:prstGeom>
        </p:spPr>
      </p:pic>
      <p:sp>
        <p:nvSpPr>
          <p:cNvPr id="16" name="Tekstvak 15"/>
          <p:cNvSpPr txBox="1"/>
          <p:nvPr/>
        </p:nvSpPr>
        <p:spPr>
          <a:xfrm>
            <a:off x="4881246" y="2921327"/>
            <a:ext cx="800594" cy="307777"/>
          </a:xfrm>
          <a:prstGeom prst="rect">
            <a:avLst/>
          </a:prstGeom>
          <a:noFill/>
        </p:spPr>
        <p:txBody>
          <a:bodyPr wrap="square" rtlCol="0">
            <a:spAutoFit/>
          </a:bodyPr>
          <a:lstStyle/>
          <a:p>
            <a:r>
              <a:rPr lang="nl-NL" sz="1400" dirty="0" smtClean="0"/>
              <a:t>rail</a:t>
            </a:r>
            <a:endParaRPr lang="nl-NL" sz="1400" dirty="0"/>
          </a:p>
        </p:txBody>
      </p:sp>
    </p:spTree>
    <p:extLst>
      <p:ext uri="{BB962C8B-B14F-4D97-AF65-F5344CB8AC3E}">
        <p14:creationId xmlns:p14="http://schemas.microsoft.com/office/powerpoint/2010/main" val="386527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pPr algn="ctr"/>
            <a:fld id="{845CA951-4815-4987-9CD6-BB5D6648C0B5}" type="slidenum">
              <a:rPr lang="nl-NL" sz="1200" smtClean="0">
                <a:solidFill>
                  <a:schemeClr val="bg1"/>
                </a:solidFill>
              </a:rPr>
              <a:pPr algn="ctr"/>
              <a:t>13</a:t>
            </a:fld>
            <a:endParaRPr lang="nl-NL" sz="1200" dirty="0">
              <a:solidFill>
                <a:schemeClr val="bg1"/>
              </a:solidFill>
            </a:endParaRPr>
          </a:p>
        </p:txBody>
      </p:sp>
      <p:sp>
        <p:nvSpPr>
          <p:cNvPr id="3" name="Titel 2"/>
          <p:cNvSpPr>
            <a:spLocks noGrp="1"/>
          </p:cNvSpPr>
          <p:nvPr>
            <p:ph type="title"/>
          </p:nvPr>
        </p:nvSpPr>
        <p:spPr/>
        <p:txBody>
          <a:bodyPr/>
          <a:lstStyle/>
          <a:p>
            <a:r>
              <a:rPr lang="en-GB" dirty="0" smtClean="0"/>
              <a:t>Thank you for your attention</a:t>
            </a:r>
            <a:endParaRPr lang="en-GB" dirty="0"/>
          </a:p>
        </p:txBody>
      </p:sp>
    </p:spTree>
    <p:extLst>
      <p:ext uri="{BB962C8B-B14F-4D97-AF65-F5344CB8AC3E}">
        <p14:creationId xmlns:p14="http://schemas.microsoft.com/office/powerpoint/2010/main" val="4072961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395536" y="3579862"/>
            <a:ext cx="7992690" cy="288032"/>
          </a:xfrm>
        </p:spPr>
        <p:txBody>
          <a:bodyPr/>
          <a:lstStyle/>
          <a:p>
            <a:r>
              <a:rPr lang="en-GB" dirty="0" smtClean="0"/>
              <a:t>Peter Smeets</a:t>
            </a:r>
          </a:p>
        </p:txBody>
      </p:sp>
      <p:sp>
        <p:nvSpPr>
          <p:cNvPr id="3" name="Tijdelijke aanduiding voor tekst 2"/>
          <p:cNvSpPr>
            <a:spLocks noGrp="1"/>
          </p:cNvSpPr>
          <p:nvPr>
            <p:ph type="body" sz="quarter" idx="13"/>
          </p:nvPr>
        </p:nvSpPr>
        <p:spPr>
          <a:xfrm>
            <a:off x="395536" y="4066133"/>
            <a:ext cx="8064698" cy="288032"/>
          </a:xfrm>
        </p:spPr>
        <p:txBody>
          <a:bodyPr/>
          <a:lstStyle/>
          <a:p>
            <a:endParaRPr lang="en-GB" dirty="0" smtClean="0"/>
          </a:p>
          <a:p>
            <a:r>
              <a:rPr lang="en-GB" dirty="0" smtClean="0"/>
              <a:t>UNECE WP6. 17/19 June 2020</a:t>
            </a:r>
            <a:endParaRPr lang="en-GB" dirty="0"/>
          </a:p>
        </p:txBody>
      </p:sp>
      <p:sp>
        <p:nvSpPr>
          <p:cNvPr id="4" name="Tijdelijke aanduiding voor tekst 3"/>
          <p:cNvSpPr>
            <a:spLocks noGrp="1"/>
          </p:cNvSpPr>
          <p:nvPr>
            <p:ph type="body" sz="quarter" idx="14"/>
          </p:nvPr>
        </p:nvSpPr>
        <p:spPr>
          <a:xfrm>
            <a:off x="611560" y="2364476"/>
            <a:ext cx="7992690" cy="1025897"/>
          </a:xfrm>
        </p:spPr>
        <p:txBody>
          <a:bodyPr/>
          <a:lstStyle/>
          <a:p>
            <a:r>
              <a:rPr lang="en-GB" dirty="0" smtClean="0"/>
              <a:t>		COVID-19</a:t>
            </a:r>
          </a:p>
          <a:p>
            <a:r>
              <a:rPr lang="en-GB" sz="2200" b="0" i="1" dirty="0" smtClean="0"/>
              <a:t>	impact on statistics</a:t>
            </a:r>
          </a:p>
          <a:p>
            <a:r>
              <a:rPr lang="en-GB" b="0" i="1" dirty="0"/>
              <a:t>	</a:t>
            </a:r>
            <a:endParaRPr lang="en-GB" b="0" i="1" dirty="0" smtClean="0"/>
          </a:p>
        </p:txBody>
      </p:sp>
      <p:pic>
        <p:nvPicPr>
          <p:cNvPr id="6" name="Afbeelding 5"/>
          <p:cNvPicPr>
            <a:picLocks noChangeAspect="1"/>
          </p:cNvPicPr>
          <p:nvPr/>
        </p:nvPicPr>
        <p:blipFill>
          <a:blip r:embed="rId2"/>
          <a:stretch>
            <a:fillRect/>
          </a:stretch>
        </p:blipFill>
        <p:spPr>
          <a:xfrm>
            <a:off x="5364088" y="308087"/>
            <a:ext cx="2800350" cy="1866900"/>
          </a:xfrm>
          <a:prstGeom prst="rect">
            <a:avLst/>
          </a:prstGeom>
        </p:spPr>
      </p:pic>
    </p:spTree>
    <p:extLst>
      <p:ext uri="{BB962C8B-B14F-4D97-AF65-F5344CB8AC3E}">
        <p14:creationId xmlns:p14="http://schemas.microsoft.com/office/powerpoint/2010/main" val="335295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3</a:t>
            </a:fld>
            <a:endParaRPr lang="nl-NL" sz="1200" dirty="0"/>
          </a:p>
        </p:txBody>
      </p:sp>
      <p:pic>
        <p:nvPicPr>
          <p:cNvPr id="6" name="Afbeelding 5"/>
          <p:cNvPicPr>
            <a:picLocks noChangeAspect="1"/>
          </p:cNvPicPr>
          <p:nvPr/>
        </p:nvPicPr>
        <p:blipFill>
          <a:blip r:embed="rId2"/>
          <a:stretch>
            <a:fillRect/>
          </a:stretch>
        </p:blipFill>
        <p:spPr>
          <a:xfrm>
            <a:off x="251520" y="411510"/>
            <a:ext cx="4989346" cy="4036668"/>
          </a:xfrm>
          <a:prstGeom prst="rect">
            <a:avLst/>
          </a:prstGeom>
        </p:spPr>
      </p:pic>
      <p:sp>
        <p:nvSpPr>
          <p:cNvPr id="8" name="Rechthoek 7"/>
          <p:cNvSpPr/>
          <p:nvPr/>
        </p:nvSpPr>
        <p:spPr>
          <a:xfrm>
            <a:off x="1547664" y="4587974"/>
            <a:ext cx="2612446" cy="369332"/>
          </a:xfrm>
          <a:prstGeom prst="rect">
            <a:avLst/>
          </a:prstGeom>
        </p:spPr>
        <p:txBody>
          <a:bodyPr wrap="none">
            <a:spAutoFit/>
          </a:bodyPr>
          <a:lstStyle/>
          <a:p>
            <a:r>
              <a:rPr lang="nl-NL" dirty="0"/>
              <a:t>https://www.cbs.nl/en-gb</a:t>
            </a:r>
          </a:p>
        </p:txBody>
      </p:sp>
    </p:spTree>
    <p:extLst>
      <p:ext uri="{BB962C8B-B14F-4D97-AF65-F5344CB8AC3E}">
        <p14:creationId xmlns:p14="http://schemas.microsoft.com/office/powerpoint/2010/main" val="3139797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4</a:t>
            </a:fld>
            <a:endParaRPr lang="nl-NL" sz="1200" dirty="0"/>
          </a:p>
        </p:txBody>
      </p:sp>
      <p:pic>
        <p:nvPicPr>
          <p:cNvPr id="5" name="Afbeelding 4"/>
          <p:cNvPicPr>
            <a:picLocks noChangeAspect="1"/>
          </p:cNvPicPr>
          <p:nvPr/>
        </p:nvPicPr>
        <p:blipFill>
          <a:blip r:embed="rId2"/>
          <a:stretch>
            <a:fillRect/>
          </a:stretch>
        </p:blipFill>
        <p:spPr>
          <a:xfrm>
            <a:off x="139722" y="987574"/>
            <a:ext cx="5288088" cy="3384376"/>
          </a:xfrm>
          <a:prstGeom prst="rect">
            <a:avLst/>
          </a:prstGeom>
        </p:spPr>
      </p:pic>
      <p:pic>
        <p:nvPicPr>
          <p:cNvPr id="6" name="Afbeelding 5"/>
          <p:cNvPicPr>
            <a:picLocks noChangeAspect="1"/>
          </p:cNvPicPr>
          <p:nvPr/>
        </p:nvPicPr>
        <p:blipFill>
          <a:blip r:embed="rId3"/>
          <a:stretch>
            <a:fillRect/>
          </a:stretch>
        </p:blipFill>
        <p:spPr>
          <a:xfrm>
            <a:off x="467544" y="358383"/>
            <a:ext cx="3328985" cy="661987"/>
          </a:xfrm>
          <a:prstGeom prst="rect">
            <a:avLst/>
          </a:prstGeom>
        </p:spPr>
      </p:pic>
      <p:pic>
        <p:nvPicPr>
          <p:cNvPr id="7" name="Afbeelding 6"/>
          <p:cNvPicPr>
            <a:picLocks noChangeAspect="1"/>
          </p:cNvPicPr>
          <p:nvPr/>
        </p:nvPicPr>
        <p:blipFill>
          <a:blip r:embed="rId4"/>
          <a:stretch>
            <a:fillRect/>
          </a:stretch>
        </p:blipFill>
        <p:spPr>
          <a:xfrm>
            <a:off x="7059091" y="123478"/>
            <a:ext cx="1568114" cy="1457895"/>
          </a:xfrm>
          <a:prstGeom prst="rect">
            <a:avLst/>
          </a:prstGeom>
        </p:spPr>
      </p:pic>
      <p:pic>
        <p:nvPicPr>
          <p:cNvPr id="8" name="Afbeelding 7"/>
          <p:cNvPicPr>
            <a:picLocks noChangeAspect="1"/>
          </p:cNvPicPr>
          <p:nvPr/>
        </p:nvPicPr>
        <p:blipFill>
          <a:blip r:embed="rId5"/>
          <a:stretch>
            <a:fillRect/>
          </a:stretch>
        </p:blipFill>
        <p:spPr>
          <a:xfrm>
            <a:off x="3796935" y="3911538"/>
            <a:ext cx="4408511" cy="1152712"/>
          </a:xfrm>
          <a:prstGeom prst="rect">
            <a:avLst/>
          </a:prstGeom>
        </p:spPr>
      </p:pic>
    </p:spTree>
    <p:extLst>
      <p:ext uri="{BB962C8B-B14F-4D97-AF65-F5344CB8AC3E}">
        <p14:creationId xmlns:p14="http://schemas.microsoft.com/office/powerpoint/2010/main" val="3649341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5</a:t>
            </a:fld>
            <a:endParaRPr lang="nl-NL" sz="1200" dirty="0"/>
          </a:p>
        </p:txBody>
      </p:sp>
      <p:sp>
        <p:nvSpPr>
          <p:cNvPr id="3" name="Tijdelijke aanduiding voor tekst 2"/>
          <p:cNvSpPr>
            <a:spLocks noGrp="1"/>
          </p:cNvSpPr>
          <p:nvPr>
            <p:ph type="body" sz="quarter" idx="11"/>
          </p:nvPr>
        </p:nvSpPr>
        <p:spPr>
          <a:xfrm>
            <a:off x="120409" y="939512"/>
            <a:ext cx="7632079" cy="3455714"/>
          </a:xfrm>
        </p:spPr>
        <p:txBody>
          <a:bodyPr/>
          <a:lstStyle/>
          <a:p>
            <a:pPr>
              <a:buFont typeface="Arial" panose="020B0604020202020204" pitchFamily="34" charset="0"/>
              <a:buChar char="•"/>
            </a:pPr>
            <a:r>
              <a:rPr lang="en-US" sz="1600" dirty="0"/>
              <a:t>How many deaths are registered weekly in the Netherlands</a:t>
            </a:r>
            <a:r>
              <a:rPr lang="en-US" sz="1600" dirty="0" smtClean="0"/>
              <a:t>? </a:t>
            </a:r>
          </a:p>
          <a:p>
            <a:pPr>
              <a:buFont typeface="Arial" panose="020B0604020202020204" pitchFamily="34" charset="0"/>
              <a:buChar char="•"/>
            </a:pPr>
            <a:r>
              <a:rPr lang="en-US" sz="1600" dirty="0" smtClean="0"/>
              <a:t>What </a:t>
            </a:r>
            <a:r>
              <a:rPr lang="en-US" sz="1600" dirty="0"/>
              <a:t>is the number of deaths among people with long-term care</a:t>
            </a:r>
            <a:r>
              <a:rPr lang="en-US" sz="1600" dirty="0" smtClean="0"/>
              <a:t>?</a:t>
            </a:r>
          </a:p>
          <a:p>
            <a:pPr>
              <a:buFont typeface="Arial" panose="020B0604020202020204" pitchFamily="34" charset="0"/>
              <a:buChar char="•"/>
            </a:pPr>
            <a:r>
              <a:rPr lang="en-US" sz="1600" dirty="0"/>
              <a:t>What is the increase in employee sickness absence</a:t>
            </a:r>
            <a:r>
              <a:rPr lang="en-US" sz="1600" dirty="0" smtClean="0"/>
              <a:t>?</a:t>
            </a:r>
          </a:p>
          <a:p>
            <a:pPr>
              <a:buFont typeface="Arial" panose="020B0604020202020204" pitchFamily="34" charset="0"/>
              <a:buChar char="•"/>
            </a:pPr>
            <a:r>
              <a:rPr lang="en-US" sz="1600" dirty="0"/>
              <a:t>How many medical products are imported</a:t>
            </a:r>
            <a:r>
              <a:rPr lang="en-US" sz="1600" dirty="0" smtClean="0"/>
              <a:t>?</a:t>
            </a:r>
            <a:endParaRPr lang="en-US" sz="1600" dirty="0"/>
          </a:p>
          <a:p>
            <a:pPr>
              <a:buFont typeface="Arial" panose="020B0604020202020204" pitchFamily="34" charset="0"/>
              <a:buChar char="•"/>
            </a:pPr>
            <a:r>
              <a:rPr lang="en-US" sz="1600" dirty="0"/>
              <a:t>How many people are working in the care </a:t>
            </a:r>
            <a:r>
              <a:rPr lang="en-US" sz="1600" dirty="0" smtClean="0"/>
              <a:t>sector?</a:t>
            </a:r>
          </a:p>
          <a:p>
            <a:pPr>
              <a:buFont typeface="Arial" panose="020B0604020202020204" pitchFamily="34" charset="0"/>
              <a:buChar char="•"/>
            </a:pPr>
            <a:r>
              <a:rPr lang="en-US" sz="1600" dirty="0"/>
              <a:t>How many healthcare professionals are out of work</a:t>
            </a:r>
            <a:r>
              <a:rPr lang="en-US" sz="1600" dirty="0" smtClean="0"/>
              <a:t>?</a:t>
            </a:r>
          </a:p>
          <a:p>
            <a:pPr>
              <a:buFont typeface="Arial" panose="020B0604020202020204" pitchFamily="34" charset="0"/>
              <a:buChar char="•"/>
            </a:pPr>
            <a:r>
              <a:rPr lang="en-US" sz="1600" dirty="0"/>
              <a:t>Which healthcare professionals are most likely to be out of work</a:t>
            </a:r>
            <a:r>
              <a:rPr lang="en-US" sz="1600" dirty="0" smtClean="0"/>
              <a:t>?</a:t>
            </a:r>
          </a:p>
          <a:p>
            <a:pPr>
              <a:buFont typeface="Arial" panose="020B0604020202020204" pitchFamily="34" charset="0"/>
              <a:buChar char="•"/>
            </a:pPr>
            <a:r>
              <a:rPr lang="en-US" sz="1600" dirty="0"/>
              <a:t>What is the average distance to the nearest GP and hospital</a:t>
            </a:r>
            <a:r>
              <a:rPr lang="en-US" sz="1600" dirty="0" smtClean="0"/>
              <a:t>?</a:t>
            </a:r>
          </a:p>
          <a:p>
            <a:pPr>
              <a:buFont typeface="Arial" panose="020B0604020202020204" pitchFamily="34" charset="0"/>
              <a:buChar char="•"/>
            </a:pPr>
            <a:r>
              <a:rPr lang="en-US" sz="1600" dirty="0"/>
              <a:t>What is the difference in recent mortality between institutional and private households</a:t>
            </a:r>
            <a:r>
              <a:rPr lang="en-US" sz="1600" dirty="0" smtClean="0"/>
              <a:t>?</a:t>
            </a:r>
          </a:p>
          <a:p>
            <a:pPr>
              <a:buFont typeface="Arial" panose="020B0604020202020204" pitchFamily="34" charset="0"/>
              <a:buChar char="•"/>
            </a:pPr>
            <a:r>
              <a:rPr lang="en-US" sz="1600" dirty="0"/>
              <a:t>How many hospital beds are there in the Netherlands?</a:t>
            </a:r>
            <a:endParaRPr lang="en-US" sz="1600" dirty="0" smtClean="0"/>
          </a:p>
          <a:p>
            <a:endParaRPr lang="nl-NL" sz="1800" dirty="0"/>
          </a:p>
        </p:txBody>
      </p:sp>
      <p:sp>
        <p:nvSpPr>
          <p:cNvPr id="4" name="Tijdelijke aanduiding voor tekst 3"/>
          <p:cNvSpPr>
            <a:spLocks noGrp="1"/>
          </p:cNvSpPr>
          <p:nvPr>
            <p:ph type="body" sz="quarter" idx="14"/>
          </p:nvPr>
        </p:nvSpPr>
        <p:spPr/>
        <p:txBody>
          <a:bodyPr/>
          <a:lstStyle/>
          <a:p>
            <a:r>
              <a:rPr lang="en-US" dirty="0"/>
              <a:t>COVID-19 impact on public health</a:t>
            </a:r>
            <a:endParaRPr lang="nl-NL" dirty="0"/>
          </a:p>
        </p:txBody>
      </p:sp>
      <p:pic>
        <p:nvPicPr>
          <p:cNvPr id="5" name="Afbeelding 4"/>
          <p:cNvPicPr>
            <a:picLocks noChangeAspect="1"/>
          </p:cNvPicPr>
          <p:nvPr/>
        </p:nvPicPr>
        <p:blipFill>
          <a:blip r:embed="rId2"/>
          <a:stretch>
            <a:fillRect/>
          </a:stretch>
        </p:blipFill>
        <p:spPr>
          <a:xfrm>
            <a:off x="7092280" y="213743"/>
            <a:ext cx="1268760" cy="845840"/>
          </a:xfrm>
          <a:prstGeom prst="rect">
            <a:avLst/>
          </a:prstGeom>
        </p:spPr>
      </p:pic>
      <p:sp>
        <p:nvSpPr>
          <p:cNvPr id="6" name="Rechthoek 5"/>
          <p:cNvSpPr/>
          <p:nvPr/>
        </p:nvSpPr>
        <p:spPr>
          <a:xfrm>
            <a:off x="120409" y="4724116"/>
            <a:ext cx="6552728" cy="253916"/>
          </a:xfrm>
          <a:prstGeom prst="rect">
            <a:avLst/>
          </a:prstGeom>
        </p:spPr>
        <p:txBody>
          <a:bodyPr wrap="square">
            <a:spAutoFit/>
          </a:bodyPr>
          <a:lstStyle/>
          <a:p>
            <a:r>
              <a:rPr lang="nl-NL" sz="1050" dirty="0"/>
              <a:t>https://www.cbs.nl/en-gb/dossier/coronavirus-crisis-cbs-figures/covid-19-impact-on-public-health</a:t>
            </a:r>
          </a:p>
        </p:txBody>
      </p:sp>
    </p:spTree>
    <p:extLst>
      <p:ext uri="{BB962C8B-B14F-4D97-AF65-F5344CB8AC3E}">
        <p14:creationId xmlns:p14="http://schemas.microsoft.com/office/powerpoint/2010/main" val="3524173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6</a:t>
            </a:fld>
            <a:endParaRPr lang="nl-NL" sz="1200" dirty="0"/>
          </a:p>
        </p:txBody>
      </p:sp>
      <p:sp>
        <p:nvSpPr>
          <p:cNvPr id="4" name="Tijdelijke aanduiding voor tekst 3"/>
          <p:cNvSpPr>
            <a:spLocks noGrp="1"/>
          </p:cNvSpPr>
          <p:nvPr>
            <p:ph type="body" sz="quarter" idx="14"/>
          </p:nvPr>
        </p:nvSpPr>
        <p:spPr/>
        <p:txBody>
          <a:bodyPr/>
          <a:lstStyle/>
          <a:p>
            <a:r>
              <a:rPr lang="nl-NL" dirty="0" err="1" smtClean="0"/>
              <a:t>Mortality</a:t>
            </a:r>
            <a:endParaRPr lang="nl-NL" dirty="0"/>
          </a:p>
        </p:txBody>
      </p:sp>
      <p:pic>
        <p:nvPicPr>
          <p:cNvPr id="5" name="Afbeelding 4"/>
          <p:cNvPicPr>
            <a:picLocks noChangeAspect="1"/>
          </p:cNvPicPr>
          <p:nvPr/>
        </p:nvPicPr>
        <p:blipFill>
          <a:blip r:embed="rId2"/>
          <a:stretch>
            <a:fillRect/>
          </a:stretch>
        </p:blipFill>
        <p:spPr>
          <a:xfrm>
            <a:off x="7020272" y="195486"/>
            <a:ext cx="1499667" cy="1267395"/>
          </a:xfrm>
          <a:prstGeom prst="rect">
            <a:avLst/>
          </a:prstGeom>
        </p:spPr>
      </p:pic>
      <p:pic>
        <p:nvPicPr>
          <p:cNvPr id="6" name="Afbeelding 5"/>
          <p:cNvPicPr>
            <a:picLocks noChangeAspect="1"/>
          </p:cNvPicPr>
          <p:nvPr/>
        </p:nvPicPr>
        <p:blipFill>
          <a:blip r:embed="rId3"/>
          <a:stretch>
            <a:fillRect/>
          </a:stretch>
        </p:blipFill>
        <p:spPr>
          <a:xfrm>
            <a:off x="323527" y="929376"/>
            <a:ext cx="6110637" cy="3874622"/>
          </a:xfrm>
          <a:prstGeom prst="rect">
            <a:avLst/>
          </a:prstGeom>
        </p:spPr>
      </p:pic>
      <p:sp>
        <p:nvSpPr>
          <p:cNvPr id="7" name="Tekstvak 6"/>
          <p:cNvSpPr txBox="1"/>
          <p:nvPr/>
        </p:nvSpPr>
        <p:spPr>
          <a:xfrm>
            <a:off x="6548333" y="1602857"/>
            <a:ext cx="1931715" cy="1384995"/>
          </a:xfrm>
          <a:prstGeom prst="rect">
            <a:avLst/>
          </a:prstGeom>
          <a:noFill/>
        </p:spPr>
        <p:txBody>
          <a:bodyPr wrap="square" rtlCol="0">
            <a:spAutoFit/>
          </a:bodyPr>
          <a:lstStyle/>
          <a:p>
            <a:r>
              <a:rPr lang="en-US" sz="1200" dirty="0" smtClean="0"/>
              <a:t>“With </a:t>
            </a:r>
            <a:r>
              <a:rPr lang="en-US" sz="1200" dirty="0"/>
              <a:t>a total of 36 thousand deaths over weeks 11 through 19, there were almost 9 thousand more deaths than normal, representing 32 percent excess mortality</a:t>
            </a:r>
            <a:r>
              <a:rPr lang="en-US" sz="1200" dirty="0" smtClean="0"/>
              <a:t>.”</a:t>
            </a:r>
            <a:endParaRPr lang="nl-NL" sz="1200" dirty="0"/>
          </a:p>
        </p:txBody>
      </p:sp>
    </p:spTree>
    <p:extLst>
      <p:ext uri="{BB962C8B-B14F-4D97-AF65-F5344CB8AC3E}">
        <p14:creationId xmlns:p14="http://schemas.microsoft.com/office/powerpoint/2010/main" val="209037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7</a:t>
            </a:fld>
            <a:endParaRPr lang="nl-NL" sz="1200" dirty="0"/>
          </a:p>
        </p:txBody>
      </p:sp>
      <p:pic>
        <p:nvPicPr>
          <p:cNvPr id="5" name="Afbeelding 4"/>
          <p:cNvPicPr>
            <a:picLocks noChangeAspect="1"/>
          </p:cNvPicPr>
          <p:nvPr/>
        </p:nvPicPr>
        <p:blipFill>
          <a:blip r:embed="rId2"/>
          <a:stretch>
            <a:fillRect/>
          </a:stretch>
        </p:blipFill>
        <p:spPr>
          <a:xfrm>
            <a:off x="7020272" y="195486"/>
            <a:ext cx="1581475" cy="1055784"/>
          </a:xfrm>
          <a:prstGeom prst="rect">
            <a:avLst/>
          </a:prstGeom>
        </p:spPr>
      </p:pic>
      <p:sp>
        <p:nvSpPr>
          <p:cNvPr id="3" name="Tijdelijke aanduiding voor tekst 2"/>
          <p:cNvSpPr>
            <a:spLocks noGrp="1"/>
          </p:cNvSpPr>
          <p:nvPr>
            <p:ph type="body" sz="quarter" idx="11"/>
          </p:nvPr>
        </p:nvSpPr>
        <p:spPr>
          <a:xfrm>
            <a:off x="539552" y="925049"/>
            <a:ext cx="6840760" cy="3374893"/>
          </a:xfrm>
        </p:spPr>
        <p:txBody>
          <a:bodyPr/>
          <a:lstStyle/>
          <a:p>
            <a:pPr>
              <a:buFont typeface="Arial" panose="020B0604020202020204" pitchFamily="34" charset="0"/>
              <a:buChar char="•"/>
            </a:pPr>
            <a:r>
              <a:rPr lang="en-US" sz="1600" dirty="0"/>
              <a:t>How is the </a:t>
            </a:r>
            <a:r>
              <a:rPr lang="en-US" sz="1600" dirty="0" err="1"/>
              <a:t>labour</a:t>
            </a:r>
            <a:r>
              <a:rPr lang="en-US" sz="1600" dirty="0"/>
              <a:t> participation rate developing at the moment?</a:t>
            </a:r>
            <a:endParaRPr lang="nl-NL" sz="1600" dirty="0"/>
          </a:p>
          <a:p>
            <a:pPr>
              <a:buFont typeface="Arial" panose="020B0604020202020204" pitchFamily="34" charset="0"/>
              <a:buChar char="•"/>
            </a:pPr>
            <a:r>
              <a:rPr lang="en-US" sz="1600" dirty="0"/>
              <a:t>How many job losses were recorded in April?</a:t>
            </a:r>
            <a:endParaRPr lang="nl-NL" sz="1600" dirty="0"/>
          </a:p>
          <a:p>
            <a:pPr>
              <a:buFont typeface="Arial" panose="020B0604020202020204" pitchFamily="34" charset="0"/>
              <a:buChar char="•"/>
            </a:pPr>
            <a:r>
              <a:rPr lang="en-US" sz="1600" dirty="0"/>
              <a:t>How many people were unemployed in April?</a:t>
            </a:r>
            <a:endParaRPr lang="nl-NL" sz="1600" dirty="0"/>
          </a:p>
          <a:p>
            <a:pPr>
              <a:buFont typeface="Arial" panose="020B0604020202020204" pitchFamily="34" charset="0"/>
              <a:buChar char="•"/>
            </a:pPr>
            <a:r>
              <a:rPr lang="en-US" sz="1600" dirty="0"/>
              <a:t>How many more unemployment (WW) benefits?</a:t>
            </a:r>
            <a:endParaRPr lang="nl-NL" sz="1600" dirty="0"/>
          </a:p>
          <a:p>
            <a:pPr>
              <a:buFont typeface="Arial" panose="020B0604020202020204" pitchFamily="34" charset="0"/>
              <a:buChar char="•"/>
            </a:pPr>
            <a:r>
              <a:rPr lang="en-US" sz="1600" dirty="0"/>
              <a:t>Which sector recorded the largest increase in number of unemployment (WW) benefits?</a:t>
            </a:r>
            <a:endParaRPr lang="nl-NL" sz="1600" dirty="0"/>
          </a:p>
          <a:p>
            <a:pPr>
              <a:buFont typeface="Arial" panose="020B0604020202020204" pitchFamily="34" charset="0"/>
              <a:buChar char="•"/>
            </a:pPr>
            <a:r>
              <a:rPr lang="en-US" sz="1600" dirty="0"/>
              <a:t>How is the crime rate developing?</a:t>
            </a:r>
            <a:endParaRPr lang="nl-NL" sz="1600" dirty="0"/>
          </a:p>
          <a:p>
            <a:pPr>
              <a:buFont typeface="Arial" panose="020B0604020202020204" pitchFamily="34" charset="0"/>
              <a:buChar char="•"/>
            </a:pPr>
            <a:r>
              <a:rPr lang="en-US" sz="1600" dirty="0"/>
              <a:t>What is the living situation of the elderly in the Netherlands?</a:t>
            </a:r>
            <a:endParaRPr lang="nl-NL" sz="1600" dirty="0"/>
          </a:p>
          <a:p>
            <a:pPr>
              <a:buFont typeface="Arial" panose="020B0604020202020204" pitchFamily="34" charset="0"/>
              <a:buChar char="•"/>
            </a:pPr>
            <a:r>
              <a:rPr lang="en-US" sz="1600" dirty="0"/>
              <a:t>By how much has the number of asylum requests decreased?</a:t>
            </a:r>
            <a:endParaRPr lang="nl-NL" sz="1600" dirty="0"/>
          </a:p>
          <a:p>
            <a:pPr>
              <a:buFont typeface="Arial" panose="020B0604020202020204" pitchFamily="34" charset="0"/>
              <a:buChar char="•"/>
            </a:pPr>
            <a:r>
              <a:rPr lang="en-US" sz="1600" dirty="0"/>
              <a:t>How much population growth was recorded over Q1 2020?</a:t>
            </a:r>
            <a:endParaRPr lang="nl-NL" sz="1600" dirty="0"/>
          </a:p>
          <a:p>
            <a:pPr>
              <a:buFont typeface="Arial" panose="020B0604020202020204" pitchFamily="34" charset="0"/>
              <a:buChar char="•"/>
            </a:pPr>
            <a:r>
              <a:rPr lang="en-US" sz="1600" dirty="0"/>
              <a:t>How much contact do people normally have with family, friends or </a:t>
            </a:r>
            <a:r>
              <a:rPr lang="en-US" sz="1600" dirty="0" err="1"/>
              <a:t>neighbours</a:t>
            </a:r>
            <a:r>
              <a:rPr lang="en-US" sz="1600" dirty="0" smtClean="0"/>
              <a:t>?</a:t>
            </a:r>
          </a:p>
          <a:p>
            <a:pPr>
              <a:buFont typeface="Arial" panose="020B0604020202020204" pitchFamily="34" charset="0"/>
              <a:buChar char="•"/>
            </a:pPr>
            <a:r>
              <a:rPr lang="en-US" sz="1600" dirty="0" smtClean="0"/>
              <a:t>Etc.</a:t>
            </a:r>
            <a:endParaRPr lang="nl-NL" sz="1600" dirty="0"/>
          </a:p>
        </p:txBody>
      </p:sp>
      <p:sp>
        <p:nvSpPr>
          <p:cNvPr id="4" name="Tijdelijke aanduiding voor tekst 3"/>
          <p:cNvSpPr>
            <a:spLocks noGrp="1"/>
          </p:cNvSpPr>
          <p:nvPr>
            <p:ph type="body" sz="quarter" idx="14"/>
          </p:nvPr>
        </p:nvSpPr>
        <p:spPr/>
        <p:txBody>
          <a:bodyPr/>
          <a:lstStyle/>
          <a:p>
            <a:r>
              <a:rPr lang="nl-NL" dirty="0" err="1"/>
              <a:t>Social</a:t>
            </a:r>
            <a:r>
              <a:rPr lang="nl-NL" dirty="0"/>
              <a:t> impact of COVID-19</a:t>
            </a:r>
          </a:p>
        </p:txBody>
      </p:sp>
      <p:sp>
        <p:nvSpPr>
          <p:cNvPr id="6" name="Rechthoek 5"/>
          <p:cNvSpPr/>
          <p:nvPr/>
        </p:nvSpPr>
        <p:spPr>
          <a:xfrm>
            <a:off x="467544" y="4686869"/>
            <a:ext cx="5472608" cy="253916"/>
          </a:xfrm>
          <a:prstGeom prst="rect">
            <a:avLst/>
          </a:prstGeom>
        </p:spPr>
        <p:txBody>
          <a:bodyPr wrap="square">
            <a:spAutoFit/>
          </a:bodyPr>
          <a:lstStyle/>
          <a:p>
            <a:r>
              <a:rPr lang="nl-NL" sz="1050" dirty="0"/>
              <a:t>https://www.cbs.nl/en-gb/dossier/coronavirus-crisis-cbs-figures/social-impact-of-covid-19</a:t>
            </a:r>
          </a:p>
        </p:txBody>
      </p:sp>
    </p:spTree>
    <p:extLst>
      <p:ext uri="{BB962C8B-B14F-4D97-AF65-F5344CB8AC3E}">
        <p14:creationId xmlns:p14="http://schemas.microsoft.com/office/powerpoint/2010/main" val="454776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8</a:t>
            </a:fld>
            <a:endParaRPr lang="nl-NL" sz="1200" dirty="0"/>
          </a:p>
        </p:txBody>
      </p:sp>
      <p:pic>
        <p:nvPicPr>
          <p:cNvPr id="5" name="Afbeelding 4"/>
          <p:cNvPicPr>
            <a:picLocks noChangeAspect="1"/>
          </p:cNvPicPr>
          <p:nvPr/>
        </p:nvPicPr>
        <p:blipFill>
          <a:blip r:embed="rId2"/>
          <a:stretch>
            <a:fillRect/>
          </a:stretch>
        </p:blipFill>
        <p:spPr>
          <a:xfrm>
            <a:off x="7164288" y="215095"/>
            <a:ext cx="1479304" cy="987574"/>
          </a:xfrm>
          <a:prstGeom prst="rect">
            <a:avLst/>
          </a:prstGeom>
        </p:spPr>
      </p:pic>
      <p:sp>
        <p:nvSpPr>
          <p:cNvPr id="3" name="Tijdelijke aanduiding voor tekst 2"/>
          <p:cNvSpPr>
            <a:spLocks noGrp="1"/>
          </p:cNvSpPr>
          <p:nvPr>
            <p:ph type="body" sz="quarter" idx="11"/>
          </p:nvPr>
        </p:nvSpPr>
        <p:spPr/>
        <p:txBody>
          <a:bodyPr/>
          <a:lstStyle/>
          <a:p>
            <a:pPr>
              <a:buFont typeface="Arial" panose="020B0604020202020204" pitchFamily="34" charset="0"/>
              <a:buChar char="•"/>
            </a:pPr>
            <a:r>
              <a:rPr lang="en-US" sz="1600" dirty="0"/>
              <a:t>How many entrepreneurs expect they will not survive the COVID-19 crisis</a:t>
            </a:r>
            <a:r>
              <a:rPr lang="en-US" sz="1600" dirty="0" smtClean="0"/>
              <a:t>?</a:t>
            </a:r>
          </a:p>
          <a:p>
            <a:pPr>
              <a:buFont typeface="Arial" panose="020B0604020202020204" pitchFamily="34" charset="0"/>
              <a:buChar char="•"/>
            </a:pPr>
            <a:r>
              <a:rPr lang="en-US" sz="1600" dirty="0"/>
              <a:t>How is retail turnover developing</a:t>
            </a:r>
            <a:r>
              <a:rPr lang="en-US" sz="1600" dirty="0" smtClean="0"/>
              <a:t>?</a:t>
            </a:r>
          </a:p>
          <a:p>
            <a:pPr>
              <a:buFont typeface="Arial" panose="020B0604020202020204" pitchFamily="34" charset="0"/>
              <a:buChar char="•"/>
            </a:pPr>
            <a:r>
              <a:rPr lang="en-US" sz="1600" dirty="0"/>
              <a:t>How many job losses were recorded in </a:t>
            </a:r>
            <a:r>
              <a:rPr lang="en-US" sz="1600" dirty="0" smtClean="0"/>
              <a:t>month M?</a:t>
            </a:r>
          </a:p>
          <a:p>
            <a:pPr>
              <a:buFont typeface="Arial" panose="020B0604020202020204" pitchFamily="34" charset="0"/>
              <a:buChar char="•"/>
            </a:pPr>
            <a:r>
              <a:rPr lang="en-US" sz="1600" dirty="0"/>
              <a:t>How many people were unemployed in </a:t>
            </a:r>
            <a:r>
              <a:rPr lang="en-US" sz="1600" dirty="0" smtClean="0"/>
              <a:t>month M </a:t>
            </a:r>
            <a:r>
              <a:rPr lang="en-US" sz="1600" dirty="0"/>
              <a:t>2020</a:t>
            </a:r>
            <a:r>
              <a:rPr lang="en-US" sz="1600" dirty="0" smtClean="0"/>
              <a:t>?</a:t>
            </a:r>
          </a:p>
          <a:p>
            <a:pPr>
              <a:buFont typeface="Arial" panose="020B0604020202020204" pitchFamily="34" charset="0"/>
              <a:buChar char="•"/>
            </a:pPr>
            <a:r>
              <a:rPr lang="en-US" sz="1600" dirty="0"/>
              <a:t>Which occupations have the most home-based workers</a:t>
            </a:r>
            <a:r>
              <a:rPr lang="en-US" sz="1600" dirty="0" smtClean="0"/>
              <a:t>?</a:t>
            </a:r>
          </a:p>
          <a:p>
            <a:pPr>
              <a:buFont typeface="Arial" panose="020B0604020202020204" pitchFamily="34" charset="0"/>
              <a:buChar char="•"/>
            </a:pPr>
            <a:r>
              <a:rPr lang="en-US" sz="1600" dirty="0"/>
              <a:t>How many residents of Belgium and Germany are employed in the Netherlands</a:t>
            </a:r>
            <a:r>
              <a:rPr lang="en-US" sz="1600" dirty="0" smtClean="0"/>
              <a:t>?</a:t>
            </a:r>
          </a:p>
          <a:p>
            <a:pPr>
              <a:buFont typeface="Arial" panose="020B0604020202020204" pitchFamily="34" charset="0"/>
              <a:buChar char="•"/>
            </a:pPr>
            <a:r>
              <a:rPr lang="en-US" sz="1600" dirty="0"/>
              <a:t>How many people work in culture, sports and </a:t>
            </a:r>
            <a:r>
              <a:rPr lang="en-US" sz="1600" dirty="0" smtClean="0"/>
              <a:t>recreation?</a:t>
            </a:r>
            <a:br>
              <a:rPr lang="en-US" sz="1600" dirty="0" smtClean="0"/>
            </a:br>
            <a:r>
              <a:rPr lang="en-US" sz="1600" dirty="0" smtClean="0"/>
              <a:t/>
            </a:r>
            <a:br>
              <a:rPr lang="en-US" sz="1600" dirty="0" smtClean="0"/>
            </a:br>
            <a:r>
              <a:rPr lang="en-US" sz="1600" dirty="0" smtClean="0"/>
              <a:t>Etc.</a:t>
            </a:r>
            <a:endParaRPr lang="nl-NL" sz="1600" dirty="0"/>
          </a:p>
        </p:txBody>
      </p:sp>
      <p:sp>
        <p:nvSpPr>
          <p:cNvPr id="4" name="Tijdelijke aanduiding voor tekst 3"/>
          <p:cNvSpPr>
            <a:spLocks noGrp="1"/>
          </p:cNvSpPr>
          <p:nvPr>
            <p:ph type="body" sz="quarter" idx="14"/>
          </p:nvPr>
        </p:nvSpPr>
        <p:spPr/>
        <p:txBody>
          <a:bodyPr/>
          <a:lstStyle/>
          <a:p>
            <a:r>
              <a:rPr lang="nl-NL" dirty="0" err="1"/>
              <a:t>Economic</a:t>
            </a:r>
            <a:r>
              <a:rPr lang="nl-NL" dirty="0"/>
              <a:t> impact of </a:t>
            </a:r>
            <a:r>
              <a:rPr lang="nl-NL" dirty="0" smtClean="0"/>
              <a:t>COVID-19</a:t>
            </a:r>
            <a:endParaRPr lang="nl-NL" dirty="0"/>
          </a:p>
        </p:txBody>
      </p:sp>
    </p:spTree>
    <p:extLst>
      <p:ext uri="{BB962C8B-B14F-4D97-AF65-F5344CB8AC3E}">
        <p14:creationId xmlns:p14="http://schemas.microsoft.com/office/powerpoint/2010/main" val="989258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454697" y="1203598"/>
            <a:ext cx="4536504" cy="3261067"/>
          </a:xfrm>
          <a:prstGeom prst="rect">
            <a:avLst/>
          </a:prstGeom>
        </p:spPr>
      </p:pic>
      <p:sp>
        <p:nvSpPr>
          <p:cNvPr id="2" name="Tijdelijke aanduiding voor dianummer 1"/>
          <p:cNvSpPr>
            <a:spLocks noGrp="1"/>
          </p:cNvSpPr>
          <p:nvPr>
            <p:ph type="sldNum" sz="quarter" idx="10"/>
          </p:nvPr>
        </p:nvSpPr>
        <p:spPr/>
        <p:txBody>
          <a:bodyPr/>
          <a:lstStyle/>
          <a:p>
            <a:pPr algn="ctr"/>
            <a:fld id="{845CA951-4815-4987-9CD6-BB5D6648C0B5}" type="slidenum">
              <a:rPr lang="nl-NL" sz="1200" smtClean="0"/>
              <a:pPr algn="ctr"/>
              <a:t>9</a:t>
            </a:fld>
            <a:endParaRPr lang="nl-NL" sz="1200" dirty="0"/>
          </a:p>
        </p:txBody>
      </p:sp>
      <p:pic>
        <p:nvPicPr>
          <p:cNvPr id="5" name="Afbeelding 4"/>
          <p:cNvPicPr>
            <a:picLocks noChangeAspect="1"/>
          </p:cNvPicPr>
          <p:nvPr/>
        </p:nvPicPr>
        <p:blipFill>
          <a:blip r:embed="rId3"/>
          <a:stretch>
            <a:fillRect/>
          </a:stretch>
        </p:blipFill>
        <p:spPr>
          <a:xfrm>
            <a:off x="6948264" y="195486"/>
            <a:ext cx="1704231" cy="1136154"/>
          </a:xfrm>
          <a:prstGeom prst="rect">
            <a:avLst/>
          </a:prstGeom>
        </p:spPr>
      </p:pic>
      <p:sp>
        <p:nvSpPr>
          <p:cNvPr id="3" name="Tijdelijke aanduiding voor tekst 2"/>
          <p:cNvSpPr>
            <a:spLocks noGrp="1"/>
          </p:cNvSpPr>
          <p:nvPr>
            <p:ph type="body" sz="quarter" idx="11"/>
          </p:nvPr>
        </p:nvSpPr>
        <p:spPr>
          <a:xfrm>
            <a:off x="4384644" y="1475656"/>
            <a:ext cx="3744416" cy="3455714"/>
          </a:xfrm>
        </p:spPr>
        <p:txBody>
          <a:bodyPr/>
          <a:lstStyle/>
          <a:p>
            <a:pPr marL="180975" indent="-180975">
              <a:buFont typeface="Arial" panose="020B0604020202020204" pitchFamily="34" charset="0"/>
              <a:buChar char="•"/>
            </a:pPr>
            <a:r>
              <a:rPr lang="en-US" sz="1600" dirty="0"/>
              <a:t>How much increase is seen in the retail turnover at Dutch supermarkets</a:t>
            </a:r>
            <a:r>
              <a:rPr lang="en-US" sz="1600" dirty="0" smtClean="0"/>
              <a:t>?</a:t>
            </a:r>
          </a:p>
          <a:p>
            <a:pPr marL="180975" indent="-180975">
              <a:buFont typeface="Arial" panose="020B0604020202020204" pitchFamily="34" charset="0"/>
              <a:buChar char="•"/>
            </a:pPr>
            <a:r>
              <a:rPr lang="en-US" sz="1600" dirty="0"/>
              <a:t>What are the Netherlands' top imports from China</a:t>
            </a:r>
            <a:r>
              <a:rPr lang="en-US" sz="1600" dirty="0" smtClean="0"/>
              <a:t>?</a:t>
            </a:r>
          </a:p>
          <a:p>
            <a:pPr marL="180975" indent="-180975">
              <a:buFont typeface="Arial" panose="020B0604020202020204" pitchFamily="34" charset="0"/>
              <a:buChar char="•"/>
            </a:pPr>
            <a:r>
              <a:rPr lang="en-US" sz="1600" dirty="0"/>
              <a:t>How much is imported into the Netherlands from Italy? </a:t>
            </a:r>
            <a:endParaRPr lang="en-US" sz="1600" dirty="0" smtClean="0"/>
          </a:p>
          <a:p>
            <a:pPr marL="180975" indent="-180975">
              <a:buFont typeface="Arial" panose="020B0604020202020204" pitchFamily="34" charset="0"/>
              <a:buChar char="•"/>
            </a:pPr>
            <a:r>
              <a:rPr lang="en-US" sz="1600" dirty="0" smtClean="0"/>
              <a:t>Which </a:t>
            </a:r>
            <a:r>
              <a:rPr lang="en-US" sz="1600" dirty="0"/>
              <a:t>imported products are mostly from Italy</a:t>
            </a:r>
            <a:r>
              <a:rPr lang="en-US" sz="1600" dirty="0" smtClean="0"/>
              <a:t>?</a:t>
            </a:r>
            <a:endParaRPr lang="nl-NL" sz="1600" dirty="0"/>
          </a:p>
        </p:txBody>
      </p:sp>
      <p:sp>
        <p:nvSpPr>
          <p:cNvPr id="4" name="Tijdelijke aanduiding voor tekst 3"/>
          <p:cNvSpPr>
            <a:spLocks noGrp="1"/>
          </p:cNvSpPr>
          <p:nvPr>
            <p:ph type="body" sz="quarter" idx="14"/>
          </p:nvPr>
        </p:nvSpPr>
        <p:spPr/>
        <p:txBody>
          <a:bodyPr/>
          <a:lstStyle/>
          <a:p>
            <a:r>
              <a:rPr lang="en-US" dirty="0"/>
              <a:t>COVID-19 impact on supply </a:t>
            </a:r>
            <a:r>
              <a:rPr lang="en-US" dirty="0" smtClean="0"/>
              <a:t>chains</a:t>
            </a:r>
            <a:endParaRPr lang="nl-NL" dirty="0"/>
          </a:p>
        </p:txBody>
      </p:sp>
    </p:spTree>
    <p:extLst>
      <p:ext uri="{BB962C8B-B14F-4D97-AF65-F5344CB8AC3E}">
        <p14:creationId xmlns:p14="http://schemas.microsoft.com/office/powerpoint/2010/main" val="1570420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BS Powerpoint sjabloon.potx" id="{3F84EC74-2453-4463-BD10-B2CF18A54BA4}" vid="{0E4E9784-1400-4F35-9B79-2A92AF0134E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Werkdocument" ma:contentTypeID="0x0101008BBFF960507043A698762B5161B7A80200A02288072B7A431095D859DDC0BF738200AA21914F73FF69498D780CFB55E66D7C" ma:contentTypeVersion="18" ma:contentTypeDescription="Een nieuw document maken." ma:contentTypeScope="" ma:versionID="d9b74d537f0b0a7e39164f0d2e3913a2">
  <xsd:schema xmlns:xsd="http://www.w3.org/2001/XMLSchema" xmlns:xs="http://www.w3.org/2001/XMLSchema" xmlns:p="http://schemas.microsoft.com/office/2006/metadata/properties" xmlns:ns2="b74be9d0-744f-40c0-ac69-73a07a8fd844" xmlns:ns3="d49bbb81-d0c4-457b-845c-b6980f68270a" targetNamespace="http://schemas.microsoft.com/office/2006/metadata/properties" ma:root="true" ma:fieldsID="6ea33ffcaaba54a68c8dacd149b4ac7b" ns2:_="" ns3:_="">
    <xsd:import namespace="b74be9d0-744f-40c0-ac69-73a07a8fd844"/>
    <xsd:import namespace="d49bbb81-d0c4-457b-845c-b6980f68270a"/>
    <xsd:element name="properties">
      <xsd:complexType>
        <xsd:sequence>
          <xsd:element name="documentManagement">
            <xsd:complexType>
              <xsd:all>
                <xsd:element ref="ns3:UsedCbsCategorie" minOccurs="0"/>
                <xsd:element ref="ns3:UsedCbsOndernemingsTrefwoorden" minOccurs="0"/>
                <xsd:element ref="ns3:VergaderDatum" minOccurs="0"/>
                <xsd:element ref="ns3:PublicatieDatum" minOccurs="0"/>
                <xsd:element ref="ns2:TaxCatchAll" minOccurs="0"/>
                <xsd:element ref="ns2:TaxCatchAllLabel" minOccurs="0"/>
                <xsd:element ref="ns2:g23705cfe14e4ff3b444105588ed2ce0" minOccurs="0"/>
                <xsd:element ref="ns2:g23705cfe14e4ff3b444105588ed2ce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4be9d0-744f-40c0-ac69-73a07a8fd844" elementFormDefault="qualified">
    <xsd:import namespace="http://schemas.microsoft.com/office/2006/documentManagement/types"/>
    <xsd:import namespace="http://schemas.microsoft.com/office/infopath/2007/PartnerControls"/>
    <xsd:element name="TaxCatchAll" ma:index="12" nillable="true" ma:displayName="Catch-all-kolom van taxonomie" ma:description="" ma:hidden="true" ma:list="{690a9d37-479e-4187-bf9a-6200b55bbd9b}" ma:internalName="TaxCatchAll" ma:showField="CatchAllData" ma:web="5a7fde96-2cbb-461c-a31d-76e1f51a40f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Catch-all-kolom van taxonomie1" ma:description="" ma:hidden="true" ma:list="{690a9d37-479e-4187-bf9a-6200b55bbd9b}" ma:internalName="TaxCatchAllLabel" ma:readOnly="true" ma:showField="CatchAllDataLabel" ma:web="5a7fde96-2cbb-461c-a31d-76e1f51a40f9">
      <xsd:complexType>
        <xsd:complexContent>
          <xsd:extension base="dms:MultiChoiceLookup">
            <xsd:sequence>
              <xsd:element name="Value" type="dms:Lookup" maxOccurs="unbounded" minOccurs="0" nillable="true"/>
            </xsd:sequence>
          </xsd:extension>
        </xsd:complexContent>
      </xsd:complexType>
    </xsd:element>
    <xsd:element name="g23705cfe14e4ff3b444105588ed2ce0" ma:index="14" ma:taxonomy="true" ma:internalName="g23705cfe14e4ff3b444105588ed2ce0" ma:taxonomyFieldName="CbsCategorie" ma:displayName="Categorie" ma:fieldId="{023705cf-e14e-4ff3-b444-105588ed2ce0}" ma:sspId="ee8742b1-c3cb-4378-aa64-33684c4b490a" ma:termSetId="2f456da4-0526-4405-958a-772731a49f75" ma:anchorId="00000000-0000-0000-0000-000000000000" ma:open="false" ma:isKeyword="false">
      <xsd:complexType>
        <xsd:sequence>
          <xsd:element ref="pc:Terms" minOccurs="0" maxOccurs="1"/>
        </xsd:sequence>
      </xsd:complexType>
    </xsd:element>
    <xsd:element name="g23705cfe14e4ff3b444105588ed2ce1" ma:index="16" nillable="true" ma:taxonomy="true" ma:internalName="g23705cfe14e4ff3b444105588ed2ce1" ma:taxonomyFieldName="CbsOndernemingsTrefwoorden" ma:displayName="Ondernemingstrefwoorden" ma:fieldId="{023705cf-e14e-4ff3-b444-105588ed2ce1}" ma:taxonomyMulti="true" ma:sspId="ee8742b1-c3cb-4378-aa64-33684c4b490a" ma:termSetId="bd692f68-2805-4cda-b2b5-649d75cfaf20"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49bbb81-d0c4-457b-845c-b6980f68270a" elementFormDefault="qualified">
    <xsd:import namespace="http://schemas.microsoft.com/office/2006/documentManagement/types"/>
    <xsd:import namespace="http://schemas.microsoft.com/office/infopath/2007/PartnerControls"/>
    <xsd:element name="UsedCbsCategorie" ma:index="3" nillable="true" ma:displayName="Categorie" ma:description="A hidden fields which holds all the categorie terms currently in use, so that it can be used in keyfilters" ma:hidden="true" ma:internalName="UsedCbsCategorie">
      <xsd:complexType>
        <xsd:complexContent>
          <xsd:extension base="dms:MultiChoice">
            <xsd:sequence>
              <xsd:element name="Value" maxOccurs="unbounded" minOccurs="0" nillable="true">
                <xsd:simpleType>
                  <xsd:restriction base="dms:Choice">
                    <xsd:enumeration value="Communicatie"/>
                    <xsd:enumeration value="evenementen"/>
                    <xsd:enumeration value="huisstijl"/>
                  </xsd:restriction>
                </xsd:simpleType>
              </xsd:element>
            </xsd:sequence>
          </xsd:extension>
        </xsd:complexContent>
      </xsd:complexType>
    </xsd:element>
    <xsd:element name="UsedCbsOndernemingsTrefwoorden" ma:index="5" nillable="true" ma:displayName="Ondernemingstrefwoorden" ma:description="A hidden fields which holds all the trefwoorden/tag terms currently in use, so that it can be used in keyfilters" ma:hidden="true" ma:internalName="UsedCbsOndernemingsTrefwoorden">
      <xsd:complexType>
        <xsd:complexContent>
          <xsd:extension base="dms:MultiChoice">
            <xsd:sequence>
              <xsd:element name="Value" maxOccurs="unbounded" minOccurs="0" nillable="true">
                <xsd:simpleType>
                  <xsd:restriction base="dms:Choice">
                    <xsd:enumeration value="aanmelding"/>
                    <xsd:enumeration value="bijeenkomsten"/>
                    <xsd:enumeration value="communicatie"/>
                    <xsd:enumeration value="communicatiekalender"/>
                    <xsd:enumeration value="Draaiboek"/>
                    <xsd:enumeration value="evenementen"/>
                    <xsd:enumeration value="handleiding"/>
                    <xsd:enumeration value="instructie"/>
                    <xsd:enumeration value="intranet"/>
                  </xsd:restriction>
                </xsd:simpleType>
              </xsd:element>
            </xsd:sequence>
          </xsd:extension>
        </xsd:complexContent>
      </xsd:complexType>
    </xsd:element>
    <xsd:element name="VergaderDatum" ma:index="6" nillable="true" ma:displayName="Vergaderdatum" ma:format="DateOnly" ma:indexed="true" ma:internalName="VergaderDatum">
      <xsd:simpleType>
        <xsd:restriction base="dms:DateTime"/>
      </xsd:simpleType>
    </xsd:element>
    <xsd:element name="PublicatieDatum" ma:index="7" nillable="true" ma:displayName="Publicatiedatum" ma:format="DateOnly" ma:indexed="true" ma:internalName="PublicatieDatum">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23705cfe14e4ff3b444105588ed2ce1 xmlns="b74be9d0-744f-40c0-ac69-73a07a8fd844">
      <Terms xmlns="http://schemas.microsoft.com/office/infopath/2007/PartnerControls"/>
    </g23705cfe14e4ff3b444105588ed2ce1>
    <TaxCatchAll xmlns="b74be9d0-744f-40c0-ac69-73a07a8fd844">
      <Value>288</Value>
    </TaxCatchAll>
    <g23705cfe14e4ff3b444105588ed2ce0 xmlns="b74be9d0-744f-40c0-ac69-73a07a8fd844">
      <Terms xmlns="http://schemas.microsoft.com/office/infopath/2007/PartnerControls">
        <TermInfo xmlns="http://schemas.microsoft.com/office/infopath/2007/PartnerControls">
          <TermName xmlns="http://schemas.microsoft.com/office/infopath/2007/PartnerControls">communicatie</TermName>
          <TermId xmlns="http://schemas.microsoft.com/office/infopath/2007/PartnerControls">96754d7a-5047-40f9-a18b-9742c56bcd70</TermId>
        </TermInfo>
      </Terms>
    </g23705cfe14e4ff3b444105588ed2ce0>
    <UsedCbsCategorie xmlns="d49bbb81-d0c4-457b-845c-b6980f68270a"/>
    <PublicatieDatum xmlns="d49bbb81-d0c4-457b-845c-b6980f68270a" xsi:nil="true"/>
    <UsedCbsOndernemingsTrefwoorden xmlns="d49bbb81-d0c4-457b-845c-b6980f68270a"/>
    <VergaderDatum xmlns="d49bbb81-d0c4-457b-845c-b6980f68270a" xsi:nil="true"/>
  </documentManagement>
</p:properties>
</file>

<file path=customXml/itemProps1.xml><?xml version="1.0" encoding="utf-8"?>
<ds:datastoreItem xmlns:ds="http://schemas.openxmlformats.org/officeDocument/2006/customXml" ds:itemID="{2171E738-B662-4276-A23C-069C72F4F0D0}">
  <ds:schemaRefs>
    <ds:schemaRef ds:uri="http://schemas.microsoft.com/sharepoint/v3/contenttype/forms"/>
  </ds:schemaRefs>
</ds:datastoreItem>
</file>

<file path=customXml/itemProps2.xml><?xml version="1.0" encoding="utf-8"?>
<ds:datastoreItem xmlns:ds="http://schemas.openxmlformats.org/officeDocument/2006/customXml" ds:itemID="{E45A7D74-A68D-41DC-88EF-D535B58A21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4be9d0-744f-40c0-ac69-73a07a8fd844"/>
    <ds:schemaRef ds:uri="d49bbb81-d0c4-457b-845c-b6980f6827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6789DD-AD78-4312-967F-B011362B0010}">
  <ds:schemaRefs>
    <ds:schemaRef ds:uri="http://schemas.openxmlformats.org/package/2006/metadata/core-properties"/>
    <ds:schemaRef ds:uri="d49bbb81-d0c4-457b-845c-b6980f68270a"/>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b74be9d0-744f-40c0-ac69-73a07a8fd84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CBS Powerpoint sjabloon</Template>
  <TotalTime>0</TotalTime>
  <Words>572</Words>
  <Application>Microsoft Office PowerPoint</Application>
  <PresentationFormat>Diavoorstelling (16:9)</PresentationFormat>
  <Paragraphs>70</Paragraphs>
  <Slides>13</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13</vt:i4>
      </vt:variant>
    </vt:vector>
  </HeadingPairs>
  <TitlesOfParts>
    <vt:vector size="16" baseType="lpstr">
      <vt:lpstr>Arial</vt:lpstr>
      <vt:lpstr>Calibri</vt:lpstr>
      <vt:lpstr>1_Aangepast ontwerp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Thank you for your attention</vt:lpstr>
    </vt:vector>
  </TitlesOfParts>
  <Company>CBS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Smeets, P.S.G.M. (Peter)</dc:creator>
  <cp:lastModifiedBy>Smeets, P.S.G.M. (Peter)</cp:lastModifiedBy>
  <cp:revision>103</cp:revision>
  <dcterms:created xsi:type="dcterms:W3CDTF">2017-11-23T13:56:24Z</dcterms:created>
  <dcterms:modified xsi:type="dcterms:W3CDTF">2020-06-16T11:53:19Z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0x0101008BBFF960507043A698762B5161B7A80200A02288072B7A431095D859DDC0BF738200AA21914F73FF69498D780CFB55E66D7C</vt:lpwstr>
  </property>
  <property fmtid="{D5CDD505-2E9C-101B-9397-08002B2CF9AE}" pid="3" name="CbsCategorie">
    <vt:lpwstr>288;#communicatie|96754d7a-5047-40f9-a18b-9742c56bcd70</vt:lpwstr>
  </property>
  <property fmtid="{D5CDD505-2E9C-101B-9397-08002B2CF9AE}" pid="4" name="CbsOndernemingsTrefwoorden">
    <vt:lpwstr/>
  </property>
</Properties>
</file>