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33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737" autoAdjust="0"/>
  </p:normalViewPr>
  <p:slideViewPr>
    <p:cSldViewPr>
      <p:cViewPr varScale="1">
        <p:scale>
          <a:sx n="65" d="100"/>
          <a:sy n="65" d="100"/>
        </p:scale>
        <p:origin x="810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24/09/2020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810C45F-D7AC-40B8-B361-5609B0B61D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5616" y="128212"/>
            <a:ext cx="1512168" cy="12306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Calibri" panose="020F0502020204030204" pitchFamily="34" charset="0"/>
              <a:buChar char="−"/>
              <a:defRPr/>
            </a:lvl3pPr>
            <a:lvl4pPr marL="1600200" indent="-228600">
              <a:buFont typeface="Courier New" panose="02070309020205020404" pitchFamily="49" charset="0"/>
              <a:buChar char="o"/>
              <a:defRPr/>
            </a:lvl4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4CB5CF22-54B9-40F4-91F9-FB0988E05961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79512" y="20335"/>
            <a:ext cx="884497" cy="14047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alibri" panose="020F0502020204030204" pitchFamily="34" charset="0"/>
        <a:buChar char="−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7856" y="1249408"/>
            <a:ext cx="9676656" cy="451400"/>
          </a:xfrm>
        </p:spPr>
        <p:txBody>
          <a:bodyPr/>
          <a:lstStyle/>
          <a:p>
            <a:r>
              <a:rPr lang="de-DE" sz="4000" dirty="0"/>
              <a:t>Recommended UN-R152 </a:t>
            </a:r>
            <a:r>
              <a:rPr lang="de-DE" sz="4000" dirty="0" err="1"/>
              <a:t>implementation</a:t>
            </a:r>
            <a:endParaRPr lang="fr-FR" sz="4000" dirty="0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7B2CB38-F6A4-4B30-A420-FECCF9CA3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27373"/>
            <a:ext cx="10972800" cy="4525963"/>
          </a:xfrm>
        </p:spPr>
        <p:txBody>
          <a:bodyPr>
            <a:normAutofit/>
          </a:bodyPr>
          <a:lstStyle/>
          <a:p>
            <a:r>
              <a:rPr lang="en-GB" sz="2000" b="1" dirty="0"/>
              <a:t>Unlike other regulations </a:t>
            </a:r>
            <a:r>
              <a:rPr lang="en-GB" sz="2000" dirty="0"/>
              <a:t>the AEBS requirements are based </a:t>
            </a:r>
            <a:r>
              <a:rPr lang="en-GB" sz="2000" b="1" dirty="0"/>
              <a:t>on development outlook </a:t>
            </a:r>
            <a:r>
              <a:rPr lang="en-GB" sz="2000" dirty="0"/>
              <a:t>rather than technical knowhow at the time of drafting. </a:t>
            </a:r>
          </a:p>
          <a:p>
            <a:r>
              <a:rPr lang="en-GB" sz="2000" b="1" dirty="0"/>
              <a:t>Implementation and validation of the necessary adaptions </a:t>
            </a:r>
            <a:r>
              <a:rPr lang="en-GB" sz="2000" dirty="0"/>
              <a:t>to meet the requirements of UN-R152 requires </a:t>
            </a:r>
            <a:r>
              <a:rPr lang="en-GB" sz="2000" b="1" dirty="0"/>
              <a:t>sufficient lead time</a:t>
            </a:r>
            <a:r>
              <a:rPr lang="en-GB" sz="2000" dirty="0"/>
              <a:t>.</a:t>
            </a:r>
          </a:p>
          <a:p>
            <a:r>
              <a:rPr lang="en-GB" sz="2000" dirty="0"/>
              <a:t>When UN-R152 was drafted, OICA/CLEPA participated in the discussion, </a:t>
            </a:r>
            <a:r>
              <a:rPr lang="en-GB" sz="2000" b="1" dirty="0"/>
              <a:t>assuming this lead time will be given. </a:t>
            </a:r>
          </a:p>
          <a:p>
            <a:r>
              <a:rPr lang="en-GB" sz="2000" dirty="0"/>
              <a:t>Moving forward, </a:t>
            </a:r>
            <a:r>
              <a:rPr lang="en-GB" sz="2000" b="1" dirty="0"/>
              <a:t>sooner implementation dates </a:t>
            </a:r>
            <a:r>
              <a:rPr lang="en-GB" sz="2000" dirty="0"/>
              <a:t>will make </a:t>
            </a:r>
            <a:r>
              <a:rPr lang="en-GB" sz="2000" b="1" dirty="0"/>
              <a:t>compliance across all vehicle models</a:t>
            </a:r>
            <a:r>
              <a:rPr lang="en-GB" sz="2000" dirty="0"/>
              <a:t> extremely difficult and </a:t>
            </a:r>
            <a:r>
              <a:rPr lang="en-GB" sz="2000" b="1" dirty="0"/>
              <a:t>may result in a temporary limited offer</a:t>
            </a:r>
            <a:r>
              <a:rPr lang="en-GB" sz="2000" dirty="0"/>
              <a:t>.</a:t>
            </a:r>
          </a:p>
          <a:p>
            <a:r>
              <a:rPr lang="en-GB" sz="2000" dirty="0"/>
              <a:t>OICA/CLEPA therefore recommend to request compliance with the provisions of UN-R152 no earlier than: 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</p:txBody>
      </p:sp>
      <p:graphicFrame>
        <p:nvGraphicFramePr>
          <p:cNvPr id="6" name="Tabelle 3">
            <a:extLst>
              <a:ext uri="{FF2B5EF4-FFF2-40B4-BE49-F238E27FC236}">
                <a16:creationId xmlns:a16="http://schemas.microsoft.com/office/drawing/2014/main" id="{A92E92A7-6438-417E-8C69-9138E9F88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269513"/>
              </p:ext>
            </p:extLst>
          </p:nvPr>
        </p:nvGraphicFramePr>
        <p:xfrm>
          <a:off x="1211980" y="5330016"/>
          <a:ext cx="992458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8936">
                  <a:extLst>
                    <a:ext uri="{9D8B030D-6E8A-4147-A177-3AD203B41FA5}">
                      <a16:colId xmlns:a16="http://schemas.microsoft.com/office/drawing/2014/main" val="2459356516"/>
                    </a:ext>
                  </a:extLst>
                </a:gridCol>
                <a:gridCol w="2820255">
                  <a:extLst>
                    <a:ext uri="{9D8B030D-6E8A-4147-A177-3AD203B41FA5}">
                      <a16:colId xmlns:a16="http://schemas.microsoft.com/office/drawing/2014/main" val="413573467"/>
                    </a:ext>
                  </a:extLst>
                </a:gridCol>
                <a:gridCol w="5215389">
                  <a:extLst>
                    <a:ext uri="{9D8B030D-6E8A-4147-A177-3AD203B41FA5}">
                      <a16:colId xmlns:a16="http://schemas.microsoft.com/office/drawing/2014/main" val="347145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New </a:t>
                      </a:r>
                      <a:r>
                        <a:rPr lang="de-DE" dirty="0" err="1"/>
                        <a:t>Types</a:t>
                      </a:r>
                      <a:r>
                        <a:rPr lang="de-DE" dirty="0"/>
                        <a:t> not </a:t>
                      </a:r>
                      <a:r>
                        <a:rPr lang="de-DE" dirty="0" err="1"/>
                        <a:t>before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New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Registrations</a:t>
                      </a:r>
                      <a:r>
                        <a:rPr lang="de-DE" baseline="0" dirty="0"/>
                        <a:t> not </a:t>
                      </a:r>
                      <a:r>
                        <a:rPr lang="de-DE" baseline="0" dirty="0" err="1"/>
                        <a:t>before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812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Car2Car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July</a:t>
                      </a:r>
                      <a:r>
                        <a:rPr lang="de-DE" dirty="0"/>
                        <a:t> 2022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July</a:t>
                      </a:r>
                      <a:r>
                        <a:rPr lang="de-DE" dirty="0"/>
                        <a:t> 2024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282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Car2Pedestrian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July</a:t>
                      </a:r>
                      <a:r>
                        <a:rPr lang="de-DE" dirty="0"/>
                        <a:t>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July</a:t>
                      </a:r>
                      <a:r>
                        <a:rPr lang="de-DE" dirty="0"/>
                        <a:t> 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921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Car2Bicycle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July</a:t>
                      </a:r>
                      <a:r>
                        <a:rPr lang="de-DE" dirty="0"/>
                        <a:t> 2024</a:t>
                      </a: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July</a:t>
                      </a:r>
                      <a:r>
                        <a:rPr lang="de-DE" dirty="0"/>
                        <a:t> 2028</a:t>
                      </a:r>
                      <a:r>
                        <a:rPr lang="de-DE" baseline="0" dirty="0"/>
                        <a:t> (</a:t>
                      </a:r>
                      <a:r>
                        <a:rPr lang="de-DE" baseline="0" dirty="0" err="1"/>
                        <a:t>as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proposed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by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the</a:t>
                      </a:r>
                      <a:r>
                        <a:rPr lang="de-DE" baseline="0" dirty="0"/>
                        <a:t> 2-Step Approach)</a:t>
                      </a:r>
                      <a:endParaRPr lang="de-DE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58215"/>
                  </a:ext>
                </a:extLst>
              </a:tr>
            </a:tbl>
          </a:graphicData>
        </a:graphic>
      </p:graphicFrame>
      <p:pic>
        <p:nvPicPr>
          <p:cNvPr id="8" name="Image 7" descr="Une image contenant signe, arrière-plan, photo, avant&#10;&#10;Description générée automatiquement">
            <a:extLst>
              <a:ext uri="{FF2B5EF4-FFF2-40B4-BE49-F238E27FC236}">
                <a16:creationId xmlns:a16="http://schemas.microsoft.com/office/drawing/2014/main" id="{0A106176-2372-4553-9292-587E2E520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435283"/>
            <a:ext cx="2419350" cy="638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50537E-2922-44D0-B7A9-BB2114E0C621}"/>
              </a:ext>
            </a:extLst>
          </p:cNvPr>
          <p:cNvSpPr txBox="1"/>
          <p:nvPr/>
        </p:nvSpPr>
        <p:spPr>
          <a:xfrm>
            <a:off x="7536160" y="260648"/>
            <a:ext cx="36899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/>
              <a:t>Informal document</a:t>
            </a:r>
            <a:r>
              <a:rPr lang="fr-CH" dirty="0"/>
              <a:t> </a:t>
            </a:r>
            <a:r>
              <a:rPr lang="fr-CH" b="1" dirty="0"/>
              <a:t>GRVA-07-72</a:t>
            </a:r>
            <a:br>
              <a:rPr lang="fr-CH" b="1" dirty="0"/>
            </a:br>
            <a:r>
              <a:rPr lang="fr-CH" dirty="0"/>
              <a:t>7th GRVA, 21-25 </a:t>
            </a:r>
            <a:r>
              <a:rPr lang="fr-CH" dirty="0" err="1"/>
              <a:t>September</a:t>
            </a:r>
            <a:r>
              <a:rPr lang="fr-CH" dirty="0"/>
              <a:t> 2020</a:t>
            </a:r>
            <a:br>
              <a:rPr lang="fr-CH" dirty="0"/>
            </a:br>
            <a:r>
              <a:rPr lang="fr-CH"/>
              <a:t>Agenda item 7</a:t>
            </a:r>
            <a:endParaRPr lang="en-GB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que présentation avec nouveau logo et format 16x9" id="{85D48C29-F5D1-45D1-86B0-358C96AA2DC8}" vid="{438186FC-A8D2-4D68-B072-911AEBB13642}"/>
    </a:ext>
  </a:ext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avec nouveau logo et format 16x9</Template>
  <TotalTime>11</TotalTime>
  <Words>149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Masque présentation OICA</vt:lpstr>
      <vt:lpstr>Recommended UN-R152 implementation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Fontaine</dc:creator>
  <cp:lastModifiedBy>FG</cp:lastModifiedBy>
  <cp:revision>3</cp:revision>
  <dcterms:created xsi:type="dcterms:W3CDTF">2020-09-24T07:29:31Z</dcterms:created>
  <dcterms:modified xsi:type="dcterms:W3CDTF">2020-09-24T08:05:17Z</dcterms:modified>
</cp:coreProperties>
</file>