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30" d="100"/>
          <a:sy n="30" d="100"/>
        </p:scale>
        <p:origin x="10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"/>
          <p:cNvSpPr/>
          <p:nvPr/>
        </p:nvSpPr>
        <p:spPr>
          <a:xfrm>
            <a:off x="-104718" y="-10351"/>
            <a:ext cx="24653272" cy="1215290"/>
          </a:xfrm>
          <a:prstGeom prst="rect">
            <a:avLst/>
          </a:prstGeom>
          <a:solidFill>
            <a:srgbClr val="00A3E0"/>
          </a:soli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defRPr sz="36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" name="Rectangle 6"/>
          <p:cNvSpPr/>
          <p:nvPr/>
        </p:nvSpPr>
        <p:spPr>
          <a:xfrm>
            <a:off x="-104718" y="12296717"/>
            <a:ext cx="24653272" cy="1419287"/>
          </a:xfrm>
          <a:prstGeom prst="rect">
            <a:avLst/>
          </a:prstGeom>
          <a:solidFill>
            <a:srgbClr val="00A3E0"/>
          </a:soli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defRPr sz="36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" name="Triangle 13"/>
          <p:cNvSpPr/>
          <p:nvPr/>
        </p:nvSpPr>
        <p:spPr>
          <a:xfrm rot="10800000">
            <a:off x="887715" y="1125518"/>
            <a:ext cx="666765" cy="428641"/>
          </a:xfrm>
          <a:prstGeom prst="triangle">
            <a:avLst/>
          </a:prstGeom>
          <a:solidFill>
            <a:srgbClr val="00A3E0"/>
          </a:solidFill>
          <a:ln w="12700">
            <a:miter lim="400000"/>
          </a:ln>
        </p:spPr>
        <p:txBody>
          <a:bodyPr tIns="91439" bIns="91439" anchor="ctr"/>
          <a:lstStyle/>
          <a:p>
            <a:pPr defTabSz="914400">
              <a:defRPr sz="3600" b="0">
                <a:solidFill>
                  <a:srgbClr val="00A3E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852" y="12429163"/>
            <a:ext cx="1059011" cy="114306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200" y="12709996"/>
            <a:ext cx="534611" cy="528509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l" defTabSz="914400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2" name="ADA Website Logo.png" descr="ADA Website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7526" y="12663240"/>
            <a:ext cx="2316064" cy="68624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Placeholder 1"/>
          <p:cNvSpPr txBox="1"/>
          <p:nvPr/>
        </p:nvSpPr>
        <p:spPr>
          <a:xfrm>
            <a:off x="1042757" y="364958"/>
            <a:ext cx="21945601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l" defTabSz="914400">
              <a:defRPr sz="4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ADA/ITU Workshop - Budapest 10th September 2019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Screen — Headings mo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he vehicles will be used to transport packages between mail and distribution centres in the city and surrounding area.…"/>
          <p:cNvSpPr txBox="1">
            <a:spLocks noGrp="1"/>
          </p:cNvSpPr>
          <p:nvPr>
            <p:ph type="body" sz="quarter" idx="21"/>
          </p:nvPr>
        </p:nvSpPr>
        <p:spPr>
          <a:xfrm>
            <a:off x="1721218" y="4139895"/>
            <a:ext cx="8460589" cy="2809876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vehicles will be used to transport packages between mail and distribution centres in the city and surrounding area.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co-branded red Royal Mail electric trucks are the first to be produced.</a:t>
            </a:r>
          </a:p>
        </p:txBody>
      </p:sp>
      <p:sp>
        <p:nvSpPr>
          <p:cNvPr id="147" name="Designed from the core"/>
          <p:cNvSpPr txBox="1">
            <a:spLocks noGrp="1"/>
          </p:cNvSpPr>
          <p:nvPr>
            <p:ph type="body" sz="quarter" idx="22"/>
          </p:nvPr>
        </p:nvSpPr>
        <p:spPr>
          <a:xfrm>
            <a:off x="1721218" y="3141589"/>
            <a:ext cx="8460589" cy="9810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5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Designed from the core</a:t>
            </a:r>
          </a:p>
        </p:txBody>
      </p:sp>
      <p:sp>
        <p:nvSpPr>
          <p:cNvPr id="148" name="The vehicles will be used to transport packages between mail and distribution centres in the city and surrounding area.…"/>
          <p:cNvSpPr txBox="1">
            <a:spLocks noGrp="1"/>
          </p:cNvSpPr>
          <p:nvPr>
            <p:ph type="body" sz="quarter" idx="23"/>
          </p:nvPr>
        </p:nvSpPr>
        <p:spPr>
          <a:xfrm>
            <a:off x="12795618" y="4139895"/>
            <a:ext cx="8460589" cy="2809876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vehicles will be used to transport packages between mail and distribution centres in the city and surrounding area.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co-branded red Royal Mail electric trucks are the first to be produced.</a:t>
            </a:r>
          </a:p>
        </p:txBody>
      </p:sp>
      <p:sp>
        <p:nvSpPr>
          <p:cNvPr id="149" name="Designed from the core"/>
          <p:cNvSpPr txBox="1">
            <a:spLocks noGrp="1"/>
          </p:cNvSpPr>
          <p:nvPr>
            <p:ph type="body" sz="quarter" idx="24"/>
          </p:nvPr>
        </p:nvSpPr>
        <p:spPr>
          <a:xfrm>
            <a:off x="12795618" y="3141589"/>
            <a:ext cx="8460589" cy="9810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5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Designed from the core</a:t>
            </a:r>
          </a:p>
        </p:txBody>
      </p:sp>
      <p:sp>
        <p:nvSpPr>
          <p:cNvPr id="150" name="The vehicles will be used to transport packages between mail and distribution centres in the city and surrounding area.…"/>
          <p:cNvSpPr txBox="1">
            <a:spLocks noGrp="1"/>
          </p:cNvSpPr>
          <p:nvPr>
            <p:ph type="body" sz="quarter" idx="25"/>
          </p:nvPr>
        </p:nvSpPr>
        <p:spPr>
          <a:xfrm>
            <a:off x="1721218" y="8721708"/>
            <a:ext cx="8460589" cy="2809876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vehicles will be used to transport packages between mail and distribution centres in the city and surrounding area.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co-branded red Royal Mail electric trucks are the first to be produced.</a:t>
            </a:r>
          </a:p>
        </p:txBody>
      </p:sp>
      <p:sp>
        <p:nvSpPr>
          <p:cNvPr id="151" name="Designed from the core"/>
          <p:cNvSpPr txBox="1">
            <a:spLocks noGrp="1"/>
          </p:cNvSpPr>
          <p:nvPr>
            <p:ph type="body" sz="quarter" idx="26"/>
          </p:nvPr>
        </p:nvSpPr>
        <p:spPr>
          <a:xfrm>
            <a:off x="1721218" y="7723402"/>
            <a:ext cx="8460589" cy="9810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5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Designed from the core</a:t>
            </a:r>
          </a:p>
        </p:txBody>
      </p:sp>
      <p:sp>
        <p:nvSpPr>
          <p:cNvPr id="152" name="The vehicles will be used to transport packages between mail and distribution centres in the city and surrounding area.…"/>
          <p:cNvSpPr txBox="1">
            <a:spLocks noGrp="1"/>
          </p:cNvSpPr>
          <p:nvPr>
            <p:ph type="body" sz="quarter" idx="27"/>
          </p:nvPr>
        </p:nvSpPr>
        <p:spPr>
          <a:xfrm>
            <a:off x="12795618" y="8721708"/>
            <a:ext cx="8460589" cy="2809876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/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vehicles will be used to transport packages between mail and distribution centres in the city and surrounding area.</a:t>
            </a:r>
          </a:p>
          <a:p>
            <a:pPr marL="0" indent="0" defTabSz="821531">
              <a:spcBef>
                <a:spcPts val="0"/>
              </a:spcBef>
              <a:buSzTx/>
              <a:buNone/>
              <a:defRPr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The co-branded red Royal Mail electric trucks are the first to be produced.</a:t>
            </a:r>
          </a:p>
        </p:txBody>
      </p:sp>
      <p:sp>
        <p:nvSpPr>
          <p:cNvPr id="153" name="Designed from the core"/>
          <p:cNvSpPr txBox="1">
            <a:spLocks noGrp="1"/>
          </p:cNvSpPr>
          <p:nvPr>
            <p:ph type="body" sz="quarter" idx="28"/>
          </p:nvPr>
        </p:nvSpPr>
        <p:spPr>
          <a:xfrm>
            <a:off x="12795618" y="7723402"/>
            <a:ext cx="8460589" cy="9810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5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Designed from the core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3418" y="12744721"/>
            <a:ext cx="418163" cy="45275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26600" y="1295400"/>
            <a:ext cx="494606" cy="511175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defRPr>
                <a:solidFill>
                  <a:srgbClr val="B1B2B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6" name="Slide Title Here"/>
          <p:cNvSpPr txBox="1">
            <a:spLocks noGrp="1"/>
          </p:cNvSpPr>
          <p:nvPr>
            <p:ph type="body" sz="quarter" idx="29"/>
          </p:nvPr>
        </p:nvSpPr>
        <p:spPr>
          <a:xfrm>
            <a:off x="1653566" y="1100891"/>
            <a:ext cx="18079668" cy="904876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5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Slide Title Here</a:t>
            </a:r>
          </a:p>
        </p:txBody>
      </p:sp>
      <p:sp>
        <p:nvSpPr>
          <p:cNvPr id="157" name="ARRIVAL LTD — Private &amp; Confidential."/>
          <p:cNvSpPr txBox="1">
            <a:spLocks noGrp="1"/>
          </p:cNvSpPr>
          <p:nvPr>
            <p:ph type="body" sz="quarter" idx="30"/>
          </p:nvPr>
        </p:nvSpPr>
        <p:spPr>
          <a:xfrm>
            <a:off x="1637913" y="12766312"/>
            <a:ext cx="3754637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1600">
                <a:solidFill>
                  <a:srgbClr val="B1B2B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ARRIVAL LTD — Private &amp; Confidential.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Screen — 1 image w/ bottom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3418" y="12744721"/>
            <a:ext cx="418163" cy="45275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Drag in here, then fill space with image."/>
          <p:cNvSpPr>
            <a:spLocks noGrp="1"/>
          </p:cNvSpPr>
          <p:nvPr>
            <p:ph type="body" idx="21"/>
          </p:nvPr>
        </p:nvSpPr>
        <p:spPr>
          <a:xfrm>
            <a:off x="-22733" y="198"/>
            <a:ext cx="24429466" cy="12294395"/>
          </a:xfrm>
          <a:prstGeom prst="rect">
            <a:avLst/>
          </a:prstGeom>
          <a:solidFill>
            <a:srgbClr val="929292"/>
          </a:solidFill>
        </p:spPr>
        <p:txBody>
          <a:bodyPr lIns="71437" tIns="71437" rIns="71437" bIns="71437">
            <a:noAutofit/>
          </a:bodyPr>
          <a:lstStyle>
            <a:lvl1pPr marL="0" indent="0" algn="ctr" defTabSz="821531">
              <a:spcBef>
                <a:spcPts val="0"/>
              </a:spcBef>
              <a:buSzTx/>
              <a:buNone/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Drag in here, then fill space with image.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25600" y="1295400"/>
            <a:ext cx="494606" cy="511175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defRPr>
                <a:solidFill>
                  <a:srgbClr val="B1B2B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7" name="ARRIVAL LTD — Private &amp; Confidential."/>
          <p:cNvSpPr txBox="1">
            <a:spLocks noGrp="1"/>
          </p:cNvSpPr>
          <p:nvPr>
            <p:ph type="body" sz="quarter" idx="22"/>
          </p:nvPr>
        </p:nvSpPr>
        <p:spPr>
          <a:xfrm>
            <a:off x="1637913" y="12766312"/>
            <a:ext cx="3754637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>
            <a:lvl1pPr marL="0" indent="0" defTabSz="821531">
              <a:spcBef>
                <a:spcPts val="0"/>
              </a:spcBef>
              <a:buSzTx/>
              <a:buNone/>
              <a:defRPr sz="1600">
                <a:solidFill>
                  <a:srgbClr val="B1B2B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ARRIVAL LTD — Private &amp; Confidential.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bryn@ada.ngo" TargetMode="External"/><Relationship Id="rId7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tu.int/en/ITU-T/focusgroups/ai4ad" TargetMode="External"/><Relationship Id="rId5" Type="http://schemas.openxmlformats.org/officeDocument/2006/relationships/hyperlink" Target="mailto:tsbfgai4ad@itu.int" TargetMode="External"/><Relationship Id="rId4" Type="http://schemas.openxmlformats.org/officeDocument/2006/relationships/hyperlink" Target="mailto:fgai4ad@lists.itu.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Update on FG-AI4AD related activities…"/>
          <p:cNvSpPr txBox="1"/>
          <p:nvPr/>
        </p:nvSpPr>
        <p:spPr>
          <a:xfrm>
            <a:off x="5879375" y="7426378"/>
            <a:ext cx="12625251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5400"/>
            </a:pPr>
            <a:r>
              <a:rPr dirty="0"/>
              <a:t>Update on FG-AI4AD related activities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WP.1 &amp; WP.29/GRVA</a:t>
            </a:r>
            <a:r>
              <a:rPr dirty="0"/>
              <a:t> </a:t>
            </a:r>
          </a:p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dirty="0"/>
              <a:t>21-25</a:t>
            </a:r>
            <a:r>
              <a:rPr lang="en-GB" baseline="30000" dirty="0"/>
              <a:t>th</a:t>
            </a:r>
            <a:r>
              <a:rPr dirty="0"/>
              <a:t> September 2020 </a:t>
            </a:r>
          </a:p>
          <a:p>
            <a:pPr>
              <a:defRPr sz="48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Geneva, Switzerland</a:t>
            </a:r>
          </a:p>
        </p:txBody>
      </p:sp>
      <p:grpSp>
        <p:nvGrpSpPr>
          <p:cNvPr id="180" name="Group"/>
          <p:cNvGrpSpPr/>
          <p:nvPr/>
        </p:nvGrpSpPr>
        <p:grpSpPr>
          <a:xfrm>
            <a:off x="614012" y="855721"/>
            <a:ext cx="9178720" cy="2916517"/>
            <a:chOff x="0" y="0"/>
            <a:chExt cx="9178718" cy="2916515"/>
          </a:xfrm>
        </p:grpSpPr>
        <p:pic>
          <p:nvPicPr>
            <p:cNvPr id="177" name="AI assisted driving logo with colourwheel.ai" descr="AI assisted driving logo with colourwheel.a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797" y="395672"/>
              <a:ext cx="5960922" cy="2260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2916516" cy="2916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" name="Line"/>
            <p:cNvSpPr/>
            <p:nvPr/>
          </p:nvSpPr>
          <p:spPr>
            <a:xfrm flipV="1">
              <a:off x="2890685" y="395672"/>
              <a:ext cx="1" cy="2260709"/>
            </a:xfrm>
            <a:prstGeom prst="line">
              <a:avLst/>
            </a:prstGeom>
            <a:noFill/>
            <a:ln w="38100" cap="flat">
              <a:solidFill>
                <a:srgbClr val="0F205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DE4837-B022-4E19-8F82-A01C26AC992E}"/>
              </a:ext>
            </a:extLst>
          </p:cNvPr>
          <p:cNvSpPr txBox="1"/>
          <p:nvPr/>
        </p:nvSpPr>
        <p:spPr>
          <a:xfrm>
            <a:off x="17564192" y="826393"/>
            <a:ext cx="5975995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0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Informal document</a:t>
            </a:r>
            <a:r>
              <a:rPr kumimoji="0" lang="fr-CH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GRVA-07-33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7th GRVA, 21</a:t>
            </a:r>
            <a:r>
              <a:rPr lang="fr-CH" b="0" dirty="0"/>
              <a:t>-25 </a:t>
            </a:r>
            <a:r>
              <a:rPr lang="fr-CH" b="0" dirty="0" err="1"/>
              <a:t>September</a:t>
            </a:r>
            <a:r>
              <a:rPr lang="fr-CH" b="0" dirty="0"/>
              <a:t> 2020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Agenda item 12(b)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Would you expect the self-driving software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the self-driving software;</a:t>
            </a:r>
          </a:p>
          <a:p>
            <a:endParaRPr/>
          </a:p>
          <a:p>
            <a:r>
              <a:t>b) to bring the vehicle to a safe stop at the collision site?</a:t>
            </a:r>
          </a:p>
          <a:p>
            <a:pPr algn="l"/>
            <a:endParaRPr/>
          </a:p>
          <a:p>
            <a:pPr algn="l"/>
            <a:endParaRPr/>
          </a:p>
          <a:p>
            <a:r>
              <a:t>YES/NO</a:t>
            </a:r>
          </a:p>
        </p:txBody>
      </p:sp>
      <p:pic>
        <p:nvPicPr>
          <p:cNvPr id="467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  <p:grpSp>
        <p:nvGrpSpPr>
          <p:cNvPr id="485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470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1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2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3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4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7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8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9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1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2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3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4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Would you expect the self-driving software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the self-driving software;</a:t>
            </a:r>
          </a:p>
          <a:p>
            <a:endParaRPr/>
          </a:p>
          <a:p>
            <a:r>
              <a:t>c) to indicate a hazard to other drivers?</a:t>
            </a:r>
          </a:p>
          <a:p>
            <a:pPr algn="l"/>
            <a:endParaRPr/>
          </a:p>
          <a:p>
            <a:pPr algn="l"/>
            <a:endParaRPr/>
          </a:p>
          <a:p>
            <a:r>
              <a:t>YES/NO</a:t>
            </a:r>
          </a:p>
        </p:txBody>
      </p:sp>
      <p:pic>
        <p:nvPicPr>
          <p:cNvPr id="488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  <p:grpSp>
        <p:nvGrpSpPr>
          <p:cNvPr id="506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491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2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3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4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5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6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7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8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99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0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1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2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3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4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05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Would you expect the self-driving software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the self-driving software;</a:t>
            </a:r>
          </a:p>
          <a:p>
            <a:endParaRPr/>
          </a:p>
          <a:p>
            <a:r>
              <a:t>d) to alert the emergency services?</a:t>
            </a:r>
          </a:p>
          <a:p>
            <a:pPr algn="l"/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509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  <p:grpSp>
        <p:nvGrpSpPr>
          <p:cNvPr id="527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512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3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4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5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6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7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8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19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0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1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2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3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4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5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26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Would you expect the self-driving software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/>
          <a:lstStyle/>
          <a:p>
            <a:r>
              <a:t>Would you expect the self-driving software;</a:t>
            </a:r>
          </a:p>
          <a:p>
            <a:endParaRPr/>
          </a:p>
          <a:p>
            <a:r>
              <a:t>e) to be able to recall information about the collision </a:t>
            </a:r>
          </a:p>
          <a:p>
            <a:r>
              <a:t>required to explain what happened?</a:t>
            </a:r>
          </a:p>
          <a:p>
            <a:pPr algn="l"/>
            <a:endParaRPr/>
          </a:p>
          <a:p>
            <a:r>
              <a:t>YES/NO</a:t>
            </a:r>
          </a:p>
        </p:txBody>
      </p:sp>
      <p:pic>
        <p:nvPicPr>
          <p:cNvPr id="530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7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532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3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4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5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6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7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8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39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0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1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2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3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4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5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46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548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a: the time of the collision? 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551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553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4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5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6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7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8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59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0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1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2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3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4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5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6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7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569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b: the location of the collision?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572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9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574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5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6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7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8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9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0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1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2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3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4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5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6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7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8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590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c: the speed of the vehicle at the point of collision? 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593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0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595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6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7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8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99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0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1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2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3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4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5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6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7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8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9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611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d: if Molly was detected by the software?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614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1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616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17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18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19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0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1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2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3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4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5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6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7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8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9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0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632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e: when Molly was detected by the software?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63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2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637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8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39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0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1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2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3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4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5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6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7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8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49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0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1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653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f: when the risk of collision was identified?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656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3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658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59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0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1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2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3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4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5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6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7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8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69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0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1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72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674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"/>
          <p:cNvGrpSpPr/>
          <p:nvPr/>
        </p:nvGrpSpPr>
        <p:grpSpPr>
          <a:xfrm>
            <a:off x="23662377" y="13110902"/>
            <a:ext cx="647011" cy="523876"/>
            <a:chOff x="0" y="0"/>
            <a:chExt cx="647010" cy="523875"/>
          </a:xfrm>
        </p:grpSpPr>
        <p:grpSp>
          <p:nvGrpSpPr>
            <p:cNvPr id="189" name="Group"/>
            <p:cNvGrpSpPr/>
            <p:nvPr/>
          </p:nvGrpSpPr>
          <p:grpSpPr>
            <a:xfrm>
              <a:off x="0" y="142216"/>
              <a:ext cx="279004" cy="239442"/>
              <a:chOff x="0" y="0"/>
              <a:chExt cx="279003" cy="239441"/>
            </a:xfrm>
          </p:grpSpPr>
          <p:sp>
            <p:nvSpPr>
              <p:cNvPr id="182" name="Circle"/>
              <p:cNvSpPr/>
              <p:nvPr/>
            </p:nvSpPr>
            <p:spPr>
              <a:xfrm>
                <a:off x="41631" y="0"/>
                <a:ext cx="47779" cy="47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3" name="Rounded Rectangle"/>
              <p:cNvSpPr/>
              <p:nvPr/>
            </p:nvSpPr>
            <p:spPr>
              <a:xfrm>
                <a:off x="126659" y="0"/>
                <a:ext cx="109173" cy="47778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4" name="Circle"/>
              <p:cNvSpPr/>
              <p:nvPr/>
            </p:nvSpPr>
            <p:spPr>
              <a:xfrm>
                <a:off x="41631" y="191663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5" name="Rounded Rectangle"/>
              <p:cNvSpPr/>
              <p:nvPr/>
            </p:nvSpPr>
            <p:spPr>
              <a:xfrm>
                <a:off x="126659" y="191663"/>
                <a:ext cx="109173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6" name="Circle"/>
              <p:cNvSpPr/>
              <p:nvPr/>
            </p:nvSpPr>
            <p:spPr>
              <a:xfrm>
                <a:off x="231225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7" name="Rounded Rectangle"/>
              <p:cNvSpPr/>
              <p:nvPr/>
            </p:nvSpPr>
            <p:spPr>
              <a:xfrm>
                <a:off x="0" y="95831"/>
                <a:ext cx="109172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8" name="Circle"/>
              <p:cNvSpPr/>
              <p:nvPr/>
            </p:nvSpPr>
            <p:spPr>
              <a:xfrm>
                <a:off x="146309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90" name="©"/>
            <p:cNvSpPr txBox="1"/>
            <p:nvPr/>
          </p:nvSpPr>
          <p:spPr>
            <a:xfrm>
              <a:off x="237435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192" name="https://publications.tno.nl/publication/34626550/AyT8Zc/TNO-2018-streetwise.pdf"/>
          <p:cNvSpPr txBox="1"/>
          <p:nvPr/>
        </p:nvSpPr>
        <p:spPr>
          <a:xfrm>
            <a:off x="3085575" y="12935911"/>
            <a:ext cx="970130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https://publications.tno.nl/publication/34626550/AyT8Zc/TNO-2018-streetwise.pdf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2767983"/>
            <a:ext cx="2589071" cy="75495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perational Safety"/>
          <p:cNvSpPr txBox="1"/>
          <p:nvPr/>
        </p:nvSpPr>
        <p:spPr>
          <a:xfrm>
            <a:off x="4121756" y="693817"/>
            <a:ext cx="5909755" cy="9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500" b="0">
                <a:solidFill>
                  <a:srgbClr val="0F2050"/>
                </a:solidFill>
              </a:defRPr>
            </a:lvl1pPr>
          </a:lstStyle>
          <a:p>
            <a:r>
              <a:t>Operational Safety</a:t>
            </a:r>
          </a:p>
        </p:txBody>
      </p:sp>
      <p:pic>
        <p:nvPicPr>
          <p:cNvPr id="19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558800"/>
            <a:ext cx="3151137" cy="119508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Line"/>
          <p:cNvSpPr/>
          <p:nvPr/>
        </p:nvSpPr>
        <p:spPr>
          <a:xfrm flipV="1">
            <a:off x="12192000" y="4203564"/>
            <a:ext cx="1" cy="2167966"/>
          </a:xfrm>
          <a:prstGeom prst="line">
            <a:avLst/>
          </a:prstGeom>
          <a:ln w="63500">
            <a:solidFill>
              <a:srgbClr val="76B9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Line"/>
          <p:cNvSpPr/>
          <p:nvPr/>
        </p:nvSpPr>
        <p:spPr>
          <a:xfrm>
            <a:off x="5061117" y="5877795"/>
            <a:ext cx="14254857" cy="1"/>
          </a:xfrm>
          <a:prstGeom prst="line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8" name="Line"/>
          <p:cNvSpPr/>
          <p:nvPr/>
        </p:nvSpPr>
        <p:spPr>
          <a:xfrm flipV="1">
            <a:off x="5086497" y="5857915"/>
            <a:ext cx="1" cy="2167965"/>
          </a:xfrm>
          <a:prstGeom prst="line">
            <a:avLst/>
          </a:prstGeom>
          <a:ln w="63500">
            <a:solidFill>
              <a:srgbClr val="76B9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9" name="Line"/>
          <p:cNvSpPr/>
          <p:nvPr/>
        </p:nvSpPr>
        <p:spPr>
          <a:xfrm flipV="1">
            <a:off x="19297502" y="5857915"/>
            <a:ext cx="1" cy="2167965"/>
          </a:xfrm>
          <a:prstGeom prst="line">
            <a:avLst/>
          </a:prstGeom>
          <a:ln w="635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0" name="Line"/>
          <p:cNvSpPr/>
          <p:nvPr/>
        </p:nvSpPr>
        <p:spPr>
          <a:xfrm flipV="1">
            <a:off x="12192000" y="5857915"/>
            <a:ext cx="1" cy="2167965"/>
          </a:xfrm>
          <a:prstGeom prst="line">
            <a:avLst/>
          </a:prstGeom>
          <a:ln w="63500">
            <a:solidFill>
              <a:srgbClr val="76B9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SOTIF…"/>
          <p:cNvSpPr/>
          <p:nvPr/>
        </p:nvSpPr>
        <p:spPr>
          <a:xfrm>
            <a:off x="9159878" y="7378045"/>
            <a:ext cx="6064244" cy="1648908"/>
          </a:xfrm>
          <a:prstGeom prst="rect">
            <a:avLst/>
          </a:prstGeom>
          <a:solidFill>
            <a:srgbClr val="76B90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SOTIF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(ISO/WD PAS 21448)</a:t>
            </a:r>
          </a:p>
        </p:txBody>
      </p:sp>
      <p:sp>
        <p:nvSpPr>
          <p:cNvPr id="202" name="FUNCTIONAL SAFETY…"/>
          <p:cNvSpPr/>
          <p:nvPr/>
        </p:nvSpPr>
        <p:spPr>
          <a:xfrm>
            <a:off x="2054375" y="7378045"/>
            <a:ext cx="6064244" cy="1648908"/>
          </a:xfrm>
          <a:prstGeom prst="rect">
            <a:avLst/>
          </a:prstGeom>
          <a:solidFill>
            <a:srgbClr val="76B90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FUNCTIONAL SAFETY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(ISO 26262)</a:t>
            </a:r>
          </a:p>
        </p:txBody>
      </p:sp>
      <p:sp>
        <p:nvSpPr>
          <p:cNvPr id="203" name="OPERATIONAL SAFETY"/>
          <p:cNvSpPr/>
          <p:nvPr/>
        </p:nvSpPr>
        <p:spPr>
          <a:xfrm>
            <a:off x="9159878" y="2784529"/>
            <a:ext cx="6064244" cy="1648908"/>
          </a:xfrm>
          <a:prstGeom prst="rect">
            <a:avLst/>
          </a:prstGeom>
          <a:gradFill>
            <a:gsLst>
              <a:gs pos="0">
                <a:srgbClr val="76B902"/>
              </a:gs>
              <a:gs pos="63800">
                <a:srgbClr val="3BAD80"/>
              </a:gs>
              <a:gs pos="100000">
                <a:srgbClr val="01A2FF"/>
              </a:gs>
            </a:gsLst>
            <a:lin ang="27666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OPERATIONAL SAFETY</a:t>
            </a:r>
          </a:p>
        </p:txBody>
      </p:sp>
      <p:sp>
        <p:nvSpPr>
          <p:cNvPr id="204" name="BEHAVIOURAL SAFETY"/>
          <p:cNvSpPr/>
          <p:nvPr/>
        </p:nvSpPr>
        <p:spPr>
          <a:xfrm>
            <a:off x="16265380" y="7378045"/>
            <a:ext cx="6064245" cy="164890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BEHAVIOURAL SAFETY</a:t>
            </a:r>
          </a:p>
        </p:txBody>
      </p:sp>
      <p:pic>
        <p:nvPicPr>
          <p:cNvPr id="20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302" y="9232875"/>
            <a:ext cx="2589071" cy="98191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Line"/>
          <p:cNvSpPr/>
          <p:nvPr/>
        </p:nvSpPr>
        <p:spPr>
          <a:xfrm>
            <a:off x="5061117" y="5880340"/>
            <a:ext cx="7133483" cy="1"/>
          </a:xfrm>
          <a:prstGeom prst="line">
            <a:avLst/>
          </a:prstGeom>
          <a:ln w="63500">
            <a:solidFill>
              <a:srgbClr val="76B9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106" y="9182246"/>
            <a:ext cx="1176783" cy="1083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203" y="9182246"/>
            <a:ext cx="1176784" cy="1083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PRE-DEPLOYMENT…"/>
          <p:cNvSpPr/>
          <p:nvPr/>
        </p:nvSpPr>
        <p:spPr>
          <a:xfrm>
            <a:off x="676630" y="10544754"/>
            <a:ext cx="11514393" cy="1651001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PRE-DEPLOYMENT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VERIFICATION &amp; VALIDATION</a:t>
            </a:r>
          </a:p>
        </p:txBody>
      </p:sp>
      <p:sp>
        <p:nvSpPr>
          <p:cNvPr id="210" name="POST-DEPLOYMENT…"/>
          <p:cNvSpPr/>
          <p:nvPr/>
        </p:nvSpPr>
        <p:spPr>
          <a:xfrm>
            <a:off x="12192977" y="10544754"/>
            <a:ext cx="11514393" cy="165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POST-DEPLOYMENT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FIELD MONITORING</a:t>
            </a:r>
          </a:p>
        </p:txBody>
      </p:sp>
      <p:grpSp>
        <p:nvGrpSpPr>
          <p:cNvPr id="226" name="Group"/>
          <p:cNvGrpSpPr/>
          <p:nvPr/>
        </p:nvGrpSpPr>
        <p:grpSpPr>
          <a:xfrm>
            <a:off x="23593076" y="13040819"/>
            <a:ext cx="650040" cy="523876"/>
            <a:chOff x="0" y="0"/>
            <a:chExt cx="650039" cy="523875"/>
          </a:xfrm>
        </p:grpSpPr>
        <p:sp>
          <p:nvSpPr>
            <p:cNvPr id="211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2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3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4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5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6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7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8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9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0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1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2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3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4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5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g: when mitigating action was taken to avoid the collision? 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677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4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679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0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1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2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3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4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5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6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7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8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89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0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1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2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93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695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h: what mitigating action was taken to avoid the collision?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698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5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700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1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2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3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4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5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6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7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8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09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0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1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2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3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14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716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Would you expect this recalled information to confirm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this recalled information to confirm;</a:t>
            </a:r>
          </a:p>
          <a:p>
            <a:endParaRPr/>
          </a:p>
          <a:p>
            <a:r>
              <a:t>i: whether the mitigating action was executed successfully?</a:t>
            </a:r>
          </a:p>
          <a:p>
            <a:endParaRPr/>
          </a:p>
          <a:p>
            <a:endParaRPr/>
          </a:p>
          <a:p>
            <a:r>
              <a:t>YES/NO</a:t>
            </a:r>
          </a:p>
        </p:txBody>
      </p:sp>
      <p:pic>
        <p:nvPicPr>
          <p:cNvPr id="719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6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721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2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3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4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5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6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7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8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29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0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1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2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3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4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735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737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Question #1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3030318"/>
          </a:xfrm>
          <a:prstGeom prst="rect">
            <a:avLst/>
          </a:prstGeom>
        </p:spPr>
        <p:txBody>
          <a:bodyPr anchor="t"/>
          <a:lstStyle/>
          <a:p>
            <a:r>
              <a:t>Question #1</a:t>
            </a:r>
          </a:p>
          <a:p>
            <a:endParaRPr/>
          </a:p>
          <a:p>
            <a:r>
              <a:t>Is the data recorded by the EDR and DSSAD sufficient answer the questions posed by The Molly Problem?</a:t>
            </a:r>
          </a:p>
        </p:txBody>
      </p:sp>
      <p:pic>
        <p:nvPicPr>
          <p:cNvPr id="740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No.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5240118"/>
          </a:xfrm>
          <a:prstGeom prst="rect">
            <a:avLst/>
          </a:prstGeom>
        </p:spPr>
        <p:txBody>
          <a:bodyPr anchor="t"/>
          <a:lstStyle/>
          <a:p>
            <a:r>
              <a:t>No.</a:t>
            </a:r>
          </a:p>
          <a:p>
            <a:endParaRPr/>
          </a:p>
          <a:p>
            <a:r>
              <a:t>EDR will not trigger on pedestrian impact</a:t>
            </a:r>
          </a:p>
          <a:p>
            <a:r>
              <a:t>DSSAD records only the entity responsible for the DDT</a:t>
            </a:r>
          </a:p>
          <a:p>
            <a:endParaRPr/>
          </a:p>
          <a:p>
            <a:r>
              <a:t>Continual monitoring of perception, risk, action and outcome is required to identify and store both collision and near-miss events.</a:t>
            </a:r>
          </a:p>
        </p:txBody>
      </p:sp>
      <p:pic>
        <p:nvPicPr>
          <p:cNvPr id="74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Question #2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3766918"/>
          </a:xfrm>
          <a:prstGeom prst="rect">
            <a:avLst/>
          </a:prstGeom>
        </p:spPr>
        <p:txBody>
          <a:bodyPr anchor="t"/>
          <a:lstStyle/>
          <a:p>
            <a:r>
              <a:t>Question #2</a:t>
            </a:r>
          </a:p>
          <a:p>
            <a:endParaRPr/>
          </a:p>
          <a:p>
            <a:r>
              <a:t>Is The Molly Problem relevant to the expectations that automated vehicles “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shall not cause any traffic accidents resulting in injury or death that are reasonably foreseeable and preventable</a:t>
            </a:r>
            <a:r>
              <a:t>”?</a:t>
            </a:r>
          </a:p>
        </p:txBody>
      </p:sp>
      <p:pic>
        <p:nvPicPr>
          <p:cNvPr id="750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52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Yes.…"/>
          <p:cNvSpPr txBox="1">
            <a:spLocks noGrp="1"/>
          </p:cNvSpPr>
          <p:nvPr>
            <p:ph type="body" idx="22"/>
          </p:nvPr>
        </p:nvSpPr>
        <p:spPr>
          <a:xfrm>
            <a:off x="2381249" y="3501341"/>
            <a:ext cx="19621501" cy="6713318"/>
          </a:xfrm>
          <a:prstGeom prst="rect">
            <a:avLst/>
          </a:prstGeom>
        </p:spPr>
        <p:txBody>
          <a:bodyPr anchor="t"/>
          <a:lstStyle/>
          <a:p>
            <a:r>
              <a:t>Yes.</a:t>
            </a:r>
          </a:p>
          <a:p>
            <a:endParaRPr/>
          </a:p>
          <a:p>
            <a:r>
              <a:t>“Reasonable foreseeable” requires a record of the road traffic situation (scenario) encountered. Preventable requires the timing of decisions and the mitigating actions executed to be recorded.</a:t>
            </a:r>
          </a:p>
          <a:p>
            <a:endParaRPr/>
          </a:p>
          <a:p>
            <a:r>
              <a:t>Collision specific evidence is required for both the initial investigation and to provide new input into scenario databases to enhance training and testing. Scenario-based testing alone is not sufficient. </a:t>
            </a:r>
          </a:p>
        </p:txBody>
      </p:sp>
      <p:pic>
        <p:nvPicPr>
          <p:cNvPr id="75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Question #3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3766918"/>
          </a:xfrm>
          <a:prstGeom prst="rect">
            <a:avLst/>
          </a:prstGeom>
        </p:spPr>
        <p:txBody>
          <a:bodyPr anchor="t"/>
          <a:lstStyle/>
          <a:p>
            <a:r>
              <a:t>Question #3</a:t>
            </a:r>
          </a:p>
          <a:p>
            <a:endParaRPr/>
          </a:p>
          <a:p>
            <a:r>
              <a:t>Are the behavioral expectations of The Molly Problem </a:t>
            </a:r>
          </a:p>
          <a:p>
            <a:r>
              <a:t> covered by the 1968 Convention on Road Traffic Article 31 </a:t>
            </a:r>
          </a:p>
          <a:p>
            <a:r>
              <a:t>behaviour in case of accident?</a:t>
            </a:r>
          </a:p>
        </p:txBody>
      </p:sp>
      <p:pic>
        <p:nvPicPr>
          <p:cNvPr id="760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Yes.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6713318"/>
          </a:xfrm>
          <a:prstGeom prst="rect">
            <a:avLst/>
          </a:prstGeom>
        </p:spPr>
        <p:txBody>
          <a:bodyPr anchor="t"/>
          <a:lstStyle/>
          <a:p>
            <a:r>
              <a:t>Yes.</a:t>
            </a:r>
          </a:p>
          <a:p>
            <a:endParaRPr/>
          </a:p>
          <a:p>
            <a:r>
              <a:t>Article 31 covers the requirement to (a) Stop, (b) Endeavour to ensure traffic safety at the site, (c) Notify the police if a person is </a:t>
            </a:r>
          </a:p>
          <a:p>
            <a:r>
              <a:t>injured or killed.</a:t>
            </a:r>
          </a:p>
          <a:p>
            <a:endParaRPr/>
          </a:p>
          <a:p>
            <a:r>
              <a:t>The identification of the collision, it’s severity and execution of the appropriate action are covered by the expected ‘mental ability’ </a:t>
            </a:r>
          </a:p>
          <a:p>
            <a:r>
              <a:t>of a driver specified in Article 8.3.</a:t>
            </a:r>
          </a:p>
        </p:txBody>
      </p:sp>
      <p:pic>
        <p:nvPicPr>
          <p:cNvPr id="76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Question #4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3030318"/>
          </a:xfrm>
          <a:prstGeom prst="rect">
            <a:avLst/>
          </a:prstGeom>
        </p:spPr>
        <p:txBody>
          <a:bodyPr anchor="t"/>
          <a:lstStyle/>
          <a:p>
            <a:r>
              <a:t>Question #4</a:t>
            </a:r>
          </a:p>
          <a:p>
            <a:endParaRPr/>
          </a:p>
          <a:p>
            <a:r>
              <a:t>Is the ability to store and recall information described by </a:t>
            </a:r>
          </a:p>
          <a:p>
            <a:r>
              <a:t>The Molly Problem covered by the 1968 Convention on Road Traffic?</a:t>
            </a:r>
          </a:p>
        </p:txBody>
      </p:sp>
      <p:pic>
        <p:nvPicPr>
          <p:cNvPr id="770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"/>
          <p:cNvGrpSpPr/>
          <p:nvPr/>
        </p:nvGrpSpPr>
        <p:grpSpPr>
          <a:xfrm>
            <a:off x="23662377" y="13110902"/>
            <a:ext cx="647011" cy="523876"/>
            <a:chOff x="0" y="0"/>
            <a:chExt cx="647010" cy="523875"/>
          </a:xfrm>
        </p:grpSpPr>
        <p:grpSp>
          <p:nvGrpSpPr>
            <p:cNvPr id="235" name="Group"/>
            <p:cNvGrpSpPr/>
            <p:nvPr/>
          </p:nvGrpSpPr>
          <p:grpSpPr>
            <a:xfrm>
              <a:off x="0" y="142216"/>
              <a:ext cx="279004" cy="239442"/>
              <a:chOff x="0" y="0"/>
              <a:chExt cx="279003" cy="239441"/>
            </a:xfrm>
          </p:grpSpPr>
          <p:sp>
            <p:nvSpPr>
              <p:cNvPr id="228" name="Circle"/>
              <p:cNvSpPr/>
              <p:nvPr/>
            </p:nvSpPr>
            <p:spPr>
              <a:xfrm>
                <a:off x="41631" y="0"/>
                <a:ext cx="47779" cy="47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9" name="Rounded Rectangle"/>
              <p:cNvSpPr/>
              <p:nvPr/>
            </p:nvSpPr>
            <p:spPr>
              <a:xfrm>
                <a:off x="126659" y="0"/>
                <a:ext cx="109173" cy="47778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0" name="Circle"/>
              <p:cNvSpPr/>
              <p:nvPr/>
            </p:nvSpPr>
            <p:spPr>
              <a:xfrm>
                <a:off x="41631" y="191663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1" name="Rounded Rectangle"/>
              <p:cNvSpPr/>
              <p:nvPr/>
            </p:nvSpPr>
            <p:spPr>
              <a:xfrm>
                <a:off x="126659" y="191663"/>
                <a:ext cx="109173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2" name="Circle"/>
              <p:cNvSpPr/>
              <p:nvPr/>
            </p:nvSpPr>
            <p:spPr>
              <a:xfrm>
                <a:off x="231225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3" name="Rounded Rectangle"/>
              <p:cNvSpPr/>
              <p:nvPr/>
            </p:nvSpPr>
            <p:spPr>
              <a:xfrm>
                <a:off x="0" y="95831"/>
                <a:ext cx="109172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4" name="Circle"/>
              <p:cNvSpPr/>
              <p:nvPr/>
            </p:nvSpPr>
            <p:spPr>
              <a:xfrm>
                <a:off x="146309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36" name="©"/>
            <p:cNvSpPr txBox="1"/>
            <p:nvPr/>
          </p:nvSpPr>
          <p:spPr>
            <a:xfrm>
              <a:off x="237435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pic>
        <p:nvPicPr>
          <p:cNvPr id="238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2" y="556397"/>
            <a:ext cx="3151138" cy="11950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Group"/>
          <p:cNvGrpSpPr/>
          <p:nvPr/>
        </p:nvGrpSpPr>
        <p:grpSpPr>
          <a:xfrm>
            <a:off x="8399129" y="2537417"/>
            <a:ext cx="7590435" cy="7590435"/>
            <a:chOff x="0" y="0"/>
            <a:chExt cx="7590433" cy="7590433"/>
          </a:xfrm>
        </p:grpSpPr>
        <p:sp>
          <p:nvSpPr>
            <p:cNvPr id="239" name="Triangle"/>
            <p:cNvSpPr/>
            <p:nvPr/>
          </p:nvSpPr>
          <p:spPr>
            <a:xfrm rot="10800000" flipH="1">
              <a:off x="2921099" y="5842198"/>
              <a:ext cx="1748235" cy="174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Triangle"/>
            <p:cNvSpPr/>
            <p:nvPr/>
          </p:nvSpPr>
          <p:spPr>
            <a:xfrm rot="10800000" flipH="1">
              <a:off x="2478186" y="4905573"/>
              <a:ext cx="2634061" cy="263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1" name="Triangle"/>
            <p:cNvSpPr/>
            <p:nvPr/>
          </p:nvSpPr>
          <p:spPr>
            <a:xfrm rot="10800000" flipH="1">
              <a:off x="2044303" y="4088606"/>
              <a:ext cx="3501827" cy="3501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Triangle"/>
            <p:cNvSpPr/>
            <p:nvPr/>
          </p:nvSpPr>
          <p:spPr>
            <a:xfrm rot="10800000" flipH="1">
              <a:off x="1646039" y="3292078"/>
              <a:ext cx="4298355" cy="4298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3" name="Triangle"/>
            <p:cNvSpPr/>
            <p:nvPr/>
          </p:nvSpPr>
          <p:spPr>
            <a:xfrm rot="10800000" flipH="1">
              <a:off x="1236563" y="2473126"/>
              <a:ext cx="5117307" cy="5117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4" name="Triangle"/>
            <p:cNvSpPr/>
            <p:nvPr/>
          </p:nvSpPr>
          <p:spPr>
            <a:xfrm rot="10800000" flipH="1">
              <a:off x="842069" y="1684138"/>
              <a:ext cx="5906295" cy="5906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5" name="Triangle"/>
            <p:cNvSpPr/>
            <p:nvPr/>
          </p:nvSpPr>
          <p:spPr>
            <a:xfrm rot="10800000" flipH="1">
              <a:off x="414734" y="829468"/>
              <a:ext cx="6760965" cy="676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6" name="Triangle"/>
            <p:cNvSpPr/>
            <p:nvPr/>
          </p:nvSpPr>
          <p:spPr>
            <a:xfrm rot="10800000" flipH="1">
              <a:off x="0" y="-1"/>
              <a:ext cx="7590434" cy="759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7" name="SOCIETY &amp; ETHICS"/>
            <p:cNvSpPr txBox="1"/>
            <p:nvPr/>
          </p:nvSpPr>
          <p:spPr>
            <a:xfrm>
              <a:off x="1608657" y="101947"/>
              <a:ext cx="437311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SOCIETY &amp; ETHICS</a:t>
              </a:r>
            </a:p>
          </p:txBody>
        </p:sp>
        <p:sp>
          <p:nvSpPr>
            <p:cNvPr id="248" name="SYSTEM LIFECYCLE"/>
            <p:cNvSpPr txBox="1"/>
            <p:nvPr/>
          </p:nvSpPr>
          <p:spPr>
            <a:xfrm>
              <a:off x="1468525" y="931695"/>
              <a:ext cx="4653383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SYSTEM LIFECYCLE</a:t>
              </a:r>
            </a:p>
          </p:txBody>
        </p:sp>
        <p:sp>
          <p:nvSpPr>
            <p:cNvPr id="249" name="OPERATION"/>
            <p:cNvSpPr txBox="1"/>
            <p:nvPr/>
          </p:nvSpPr>
          <p:spPr>
            <a:xfrm>
              <a:off x="2404642" y="1748744"/>
              <a:ext cx="278114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OPERATION</a:t>
              </a:r>
            </a:p>
          </p:txBody>
        </p:sp>
        <p:sp>
          <p:nvSpPr>
            <p:cNvPr id="250" name="PERCEPTION"/>
            <p:cNvSpPr txBox="1"/>
            <p:nvPr/>
          </p:nvSpPr>
          <p:spPr>
            <a:xfrm>
              <a:off x="2248051" y="2565792"/>
              <a:ext cx="3094331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PERCEPTION</a:t>
              </a:r>
            </a:p>
          </p:txBody>
        </p:sp>
        <p:sp>
          <p:nvSpPr>
            <p:cNvPr id="251" name="SENSING"/>
            <p:cNvSpPr txBox="1"/>
            <p:nvPr/>
          </p:nvSpPr>
          <p:spPr>
            <a:xfrm>
              <a:off x="2713481" y="3336213"/>
              <a:ext cx="2163471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SENSING</a:t>
              </a:r>
            </a:p>
          </p:txBody>
        </p:sp>
        <p:sp>
          <p:nvSpPr>
            <p:cNvPr id="252" name="PLANNING"/>
            <p:cNvSpPr txBox="1"/>
            <p:nvPr/>
          </p:nvSpPr>
          <p:spPr>
            <a:xfrm>
              <a:off x="2544317" y="4199888"/>
              <a:ext cx="2501799" cy="647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PLANNING</a:t>
              </a:r>
            </a:p>
          </p:txBody>
        </p:sp>
        <p:sp>
          <p:nvSpPr>
            <p:cNvPr id="253" name="TRAJECTORY"/>
            <p:cNvSpPr txBox="1"/>
            <p:nvPr/>
          </p:nvSpPr>
          <p:spPr>
            <a:xfrm>
              <a:off x="2673806" y="4948530"/>
              <a:ext cx="2242821" cy="473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t>TRAJECTORY</a:t>
              </a:r>
            </a:p>
          </p:txBody>
        </p:sp>
        <p:sp>
          <p:nvSpPr>
            <p:cNvPr id="254" name="CONTROL"/>
            <p:cNvSpPr txBox="1"/>
            <p:nvPr/>
          </p:nvSpPr>
          <p:spPr>
            <a:xfrm>
              <a:off x="3107638" y="5862789"/>
              <a:ext cx="1375157" cy="41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t>CONTROL</a:t>
              </a:r>
            </a:p>
          </p:txBody>
        </p:sp>
      </p:grpSp>
      <p:sp>
        <p:nvSpPr>
          <p:cNvPr id="256" name="https://www.slideshare.net/PhilipKoopman1/the-big-picture-for-selfdriving-car-safety-standards"/>
          <p:cNvSpPr txBox="1"/>
          <p:nvPr/>
        </p:nvSpPr>
        <p:spPr>
          <a:xfrm>
            <a:off x="3990013" y="12939644"/>
            <a:ext cx="11514393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0"/>
            </a:lvl1pPr>
          </a:lstStyle>
          <a:p>
            <a:r>
              <a:t>https://www.slideshare.net/PhilipKoopman1/the-big-picture-for-selfdriving-car-safety-standards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2573961"/>
            <a:ext cx="3810000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Global Regulatory Landscape"/>
          <p:cNvSpPr txBox="1"/>
          <p:nvPr/>
        </p:nvSpPr>
        <p:spPr>
          <a:xfrm>
            <a:off x="4121756" y="693817"/>
            <a:ext cx="9363838" cy="9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500" b="0">
                <a:solidFill>
                  <a:srgbClr val="0F2050"/>
                </a:solidFill>
              </a:defRPr>
            </a:lvl1pPr>
          </a:lstStyle>
          <a:p>
            <a:r>
              <a:t>Global Regulatory Landscape</a:t>
            </a:r>
          </a:p>
        </p:txBody>
      </p:sp>
      <p:sp>
        <p:nvSpPr>
          <p:cNvPr id="259" name="PRE-DEPLOYMENT…"/>
          <p:cNvSpPr/>
          <p:nvPr/>
        </p:nvSpPr>
        <p:spPr>
          <a:xfrm>
            <a:off x="676630" y="10544754"/>
            <a:ext cx="11514393" cy="1651001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PRE-DEPLOYMENT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VERIFICATION &amp; VALIDATION</a:t>
            </a:r>
          </a:p>
        </p:txBody>
      </p:sp>
      <p:sp>
        <p:nvSpPr>
          <p:cNvPr id="260" name="POST-DEPLOYMENT…"/>
          <p:cNvSpPr/>
          <p:nvPr/>
        </p:nvSpPr>
        <p:spPr>
          <a:xfrm>
            <a:off x="12192977" y="10544754"/>
            <a:ext cx="11514393" cy="165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POST-DEPLOYMENT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FIELD MONITORING</a:t>
            </a:r>
          </a:p>
        </p:txBody>
      </p:sp>
      <p:sp>
        <p:nvSpPr>
          <p:cNvPr id="261" name="Ornament 15"/>
          <p:cNvSpPr/>
          <p:nvPr/>
        </p:nvSpPr>
        <p:spPr>
          <a:xfrm rot="16200000">
            <a:off x="12656959" y="6016066"/>
            <a:ext cx="7536243" cy="6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2" name="Ornament 15"/>
          <p:cNvSpPr/>
          <p:nvPr/>
        </p:nvSpPr>
        <p:spPr>
          <a:xfrm rot="5400000" flipH="1">
            <a:off x="4195489" y="6016066"/>
            <a:ext cx="7536243" cy="6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76B9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3" name="Arrow 5"/>
          <p:cNvSpPr/>
          <p:nvPr/>
        </p:nvSpPr>
        <p:spPr>
          <a:xfrm>
            <a:off x="17939456" y="4016104"/>
            <a:ext cx="1114529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2172" y="2742009"/>
            <a:ext cx="3580875" cy="1094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516" y="2633141"/>
            <a:ext cx="3580874" cy="109467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UNECE WP1…"/>
          <p:cNvSpPr/>
          <p:nvPr/>
        </p:nvSpPr>
        <p:spPr>
          <a:xfrm>
            <a:off x="17340552" y="4224434"/>
            <a:ext cx="6064244" cy="4216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FFFFFF"/>
                </a:solidFill>
              </a:defRPr>
            </a:pPr>
            <a:r>
              <a:t>UNECE WP1</a:t>
            </a:r>
          </a:p>
          <a:p>
            <a:pPr>
              <a:defRPr sz="3700" b="0">
                <a:solidFill>
                  <a:srgbClr val="FFFFFF"/>
                </a:solidFill>
              </a:defRPr>
            </a:pPr>
            <a:endParaRPr/>
          </a:p>
          <a:p>
            <a:pPr>
              <a:defRPr sz="3700" b="0">
                <a:solidFill>
                  <a:srgbClr val="FFFFFF"/>
                </a:solidFill>
              </a:defRPr>
            </a:pPr>
            <a:r>
              <a:t>Convention on Road Traffic</a:t>
            </a:r>
          </a:p>
          <a:p>
            <a:pPr>
              <a:defRPr sz="3700" b="0">
                <a:solidFill>
                  <a:srgbClr val="FFFFFF"/>
                </a:solidFill>
              </a:defRPr>
            </a:pPr>
            <a:endParaRPr/>
          </a:p>
          <a:p>
            <a:pPr>
              <a:defRPr sz="3700" b="0">
                <a:solidFill>
                  <a:srgbClr val="FFFFFF"/>
                </a:solidFill>
              </a:defRPr>
            </a:pPr>
            <a:r>
              <a:t>Road User &amp; Driver Behaviour</a:t>
            </a:r>
          </a:p>
        </p:txBody>
      </p:sp>
      <p:sp>
        <p:nvSpPr>
          <p:cNvPr id="267" name="UNECE WP29…"/>
          <p:cNvSpPr/>
          <p:nvPr/>
        </p:nvSpPr>
        <p:spPr>
          <a:xfrm>
            <a:off x="983896" y="4221439"/>
            <a:ext cx="6064244" cy="4222391"/>
          </a:xfrm>
          <a:prstGeom prst="rect">
            <a:avLst/>
          </a:prstGeom>
          <a:solidFill>
            <a:srgbClr val="76B90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700">
                <a:solidFill>
                  <a:srgbClr val="FFFFFF"/>
                </a:solidFill>
              </a:defRPr>
            </a:pPr>
            <a:r>
              <a:t>UNECE WP29</a:t>
            </a:r>
          </a:p>
          <a:p>
            <a:pPr>
              <a:defRPr sz="3700" b="0">
                <a:solidFill>
                  <a:srgbClr val="FFFFFF"/>
                </a:solidFill>
              </a:defRPr>
            </a:pPr>
            <a:endParaRPr/>
          </a:p>
          <a:p>
            <a:pPr>
              <a:defRPr sz="3700" b="0">
                <a:solidFill>
                  <a:srgbClr val="FFFFFF"/>
                </a:solidFill>
              </a:defRPr>
            </a:pPr>
            <a:r>
              <a:t>Agreement concerning the Establishing of Global Technical Regulations for Wheeled Vehicles…</a:t>
            </a:r>
          </a:p>
        </p:txBody>
      </p:sp>
      <p:grpSp>
        <p:nvGrpSpPr>
          <p:cNvPr id="283" name="Group"/>
          <p:cNvGrpSpPr/>
          <p:nvPr/>
        </p:nvGrpSpPr>
        <p:grpSpPr>
          <a:xfrm>
            <a:off x="23593076" y="13040819"/>
            <a:ext cx="650040" cy="523876"/>
            <a:chOff x="0" y="0"/>
            <a:chExt cx="650039" cy="523875"/>
          </a:xfrm>
        </p:grpSpPr>
        <p:sp>
          <p:nvSpPr>
            <p:cNvPr id="268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9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0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1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2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6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7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8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9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0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2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Implicitly, yes.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6713318"/>
          </a:xfrm>
          <a:prstGeom prst="rect">
            <a:avLst/>
          </a:prstGeom>
        </p:spPr>
        <p:txBody>
          <a:bodyPr anchor="t"/>
          <a:lstStyle/>
          <a:p>
            <a:r>
              <a:t>Implicitly, yes.</a:t>
            </a:r>
          </a:p>
          <a:p>
            <a:endParaRPr/>
          </a:p>
          <a:p>
            <a:r>
              <a:t>Article 8.3 specifies that every driver shall posses the necessary mental ability and be in a mental condition required to drive. </a:t>
            </a:r>
          </a:p>
          <a:p>
            <a:endParaRPr/>
          </a:p>
          <a:p>
            <a:r>
              <a:t>The mental ability to store and recall information is essential as evidence for collision investigation and as a foundation for continual learning. The mental condition to store and recall information is a key capability for a driver, without which a license may be revoked.</a:t>
            </a:r>
          </a:p>
        </p:txBody>
      </p:sp>
      <p:pic>
        <p:nvPicPr>
          <p:cNvPr id="77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Question #3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3766918"/>
          </a:xfrm>
          <a:prstGeom prst="rect">
            <a:avLst/>
          </a:prstGeom>
        </p:spPr>
        <p:txBody>
          <a:bodyPr anchor="t"/>
          <a:lstStyle/>
          <a:p>
            <a:r>
              <a:t>Question #3</a:t>
            </a:r>
          </a:p>
          <a:p>
            <a:endParaRPr/>
          </a:p>
          <a:p>
            <a:r>
              <a:t>Does the proposed Article 34 bis amendment to the 1968 Convention on Road Traffic harmonise behavioral expectations for </a:t>
            </a:r>
          </a:p>
          <a:p>
            <a:r>
              <a:t>human and non-human drivers?</a:t>
            </a:r>
          </a:p>
        </p:txBody>
      </p:sp>
      <p:pic>
        <p:nvPicPr>
          <p:cNvPr id="780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No.…"/>
          <p:cNvSpPr txBox="1">
            <a:spLocks noGrp="1"/>
          </p:cNvSpPr>
          <p:nvPr>
            <p:ph type="body" idx="22"/>
          </p:nvPr>
        </p:nvSpPr>
        <p:spPr>
          <a:xfrm>
            <a:off x="2387600" y="3505200"/>
            <a:ext cx="19621500" cy="5976718"/>
          </a:xfrm>
          <a:prstGeom prst="rect">
            <a:avLst/>
          </a:prstGeom>
        </p:spPr>
        <p:txBody>
          <a:bodyPr anchor="t"/>
          <a:lstStyle/>
          <a:p>
            <a:r>
              <a:t>No.</a:t>
            </a:r>
          </a:p>
          <a:p>
            <a:endParaRPr/>
          </a:p>
          <a:p>
            <a:r>
              <a:t>The proposed Article 34 bis deems an ADS to satisfy Article 8.1 but </a:t>
            </a:r>
            <a:r>
              <a:rPr b="1" i="1">
                <a:latin typeface="Helvetica Neue"/>
                <a:ea typeface="Helvetica Neue"/>
                <a:cs typeface="Helvetica Neue"/>
                <a:sym typeface="Helvetica Neue"/>
              </a:rPr>
              <a:t>only</a:t>
            </a:r>
            <a:r>
              <a:t> by exempting the ADS from the 32 Articles and 132 Clauses that specify the behaviour of drivers and road users specified.</a:t>
            </a:r>
          </a:p>
          <a:p>
            <a:endParaRPr/>
          </a:p>
          <a:p>
            <a:r>
              <a:t>e.g. an ADS would become exempt from Article 31 behavior in case of accident as well as Article 8.3 driver mental ability and condition.</a:t>
            </a:r>
          </a:p>
        </p:txBody>
      </p:sp>
      <p:pic>
        <p:nvPicPr>
          <p:cNvPr id="78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770" y="1524356"/>
            <a:ext cx="9822460" cy="3725216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THANK YOU. STAY SAFE. STAY HEALTHY.…"/>
          <p:cNvSpPr txBox="1"/>
          <p:nvPr/>
        </p:nvSpPr>
        <p:spPr>
          <a:xfrm>
            <a:off x="3398549" y="6413874"/>
            <a:ext cx="17586902" cy="6531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lnSpc>
                <a:spcPct val="130000"/>
              </a:lnSpc>
              <a:spcBef>
                <a:spcPts val="1300"/>
              </a:spcBef>
              <a:defRPr sz="4000" b="0"/>
            </a:pPr>
            <a:r>
              <a:t>THANK YOU. STAY SAFE. STAY HEALTHY.</a:t>
            </a:r>
          </a:p>
          <a:p>
            <a:pPr defTabSz="914400">
              <a:lnSpc>
                <a:spcPct val="130000"/>
              </a:lnSpc>
              <a:spcBef>
                <a:spcPts val="1300"/>
              </a:spcBef>
              <a:defRPr sz="4000" b="0"/>
            </a:pPr>
            <a:endParaRPr/>
          </a:p>
          <a:p>
            <a:pPr defTabSz="914400">
              <a:lnSpc>
                <a:spcPct val="130000"/>
              </a:lnSpc>
              <a:spcBef>
                <a:spcPts val="1300"/>
              </a:spcBef>
              <a:defRPr sz="4000" b="0"/>
            </a:pPr>
            <a:r>
              <a:t>Chair ITU FG-AI4AD Bryn Balcombe: </a:t>
            </a:r>
            <a:r>
              <a:rPr u="sng">
                <a:hlinkClick r:id="rId3"/>
              </a:rPr>
              <a:t>bryn@ada.ngo</a:t>
            </a:r>
          </a:p>
          <a:p>
            <a:pPr defTabSz="914400">
              <a:lnSpc>
                <a:spcPct val="130000"/>
              </a:lnSpc>
              <a:spcBef>
                <a:spcPts val="1300"/>
              </a:spcBef>
              <a:defRPr sz="4000" b="0"/>
            </a:pPr>
            <a:r>
              <a:t>General mailing list: </a:t>
            </a:r>
            <a:r>
              <a:rPr u="sng">
                <a:hlinkClick r:id="rId4"/>
              </a:rPr>
              <a:t>fgai4ad@lists.itu.int</a:t>
            </a:r>
            <a:r>
              <a:t>  </a:t>
            </a:r>
          </a:p>
          <a:p>
            <a:pPr defTabSz="914400">
              <a:lnSpc>
                <a:spcPct val="130000"/>
              </a:lnSpc>
              <a:spcBef>
                <a:spcPts val="1300"/>
              </a:spcBef>
              <a:defRPr sz="4000" b="0"/>
            </a:pPr>
            <a:r>
              <a:t>Dedicated secretariat email: </a:t>
            </a:r>
            <a:r>
              <a:rPr u="sng">
                <a:hlinkClick r:id="rId5"/>
              </a:rPr>
              <a:t>tsbfgai4ad@itu.int</a:t>
            </a:r>
          </a:p>
          <a:p>
            <a:pPr defTabSz="914400">
              <a:lnSpc>
                <a:spcPct val="130000"/>
              </a:lnSpc>
              <a:spcBef>
                <a:spcPts val="1300"/>
              </a:spcBef>
              <a:defRPr sz="4000" b="0"/>
            </a:pPr>
            <a:r>
              <a:t>Dedicated webpage: </a:t>
            </a:r>
            <a:r>
              <a:rPr u="sng">
                <a:hlinkClick r:id="rId6"/>
              </a:rPr>
              <a:t>www.itu.int/en/ITU-T/focusgroups/ai4ad</a:t>
            </a:r>
          </a:p>
        </p:txBody>
      </p:sp>
      <p:pic>
        <p:nvPicPr>
          <p:cNvPr id="79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"/>
          <p:cNvGrpSpPr/>
          <p:nvPr/>
        </p:nvGrpSpPr>
        <p:grpSpPr>
          <a:xfrm>
            <a:off x="23662377" y="13110902"/>
            <a:ext cx="647011" cy="523876"/>
            <a:chOff x="0" y="0"/>
            <a:chExt cx="647010" cy="523875"/>
          </a:xfrm>
        </p:grpSpPr>
        <p:grpSp>
          <p:nvGrpSpPr>
            <p:cNvPr id="292" name="Group"/>
            <p:cNvGrpSpPr/>
            <p:nvPr/>
          </p:nvGrpSpPr>
          <p:grpSpPr>
            <a:xfrm>
              <a:off x="0" y="142216"/>
              <a:ext cx="279004" cy="239442"/>
              <a:chOff x="0" y="0"/>
              <a:chExt cx="279003" cy="239441"/>
            </a:xfrm>
          </p:grpSpPr>
          <p:sp>
            <p:nvSpPr>
              <p:cNvPr id="285" name="Circle"/>
              <p:cNvSpPr/>
              <p:nvPr/>
            </p:nvSpPr>
            <p:spPr>
              <a:xfrm>
                <a:off x="41631" y="0"/>
                <a:ext cx="47779" cy="47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6" name="Rounded Rectangle"/>
              <p:cNvSpPr/>
              <p:nvPr/>
            </p:nvSpPr>
            <p:spPr>
              <a:xfrm>
                <a:off x="126659" y="0"/>
                <a:ext cx="109173" cy="47778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7" name="Circle"/>
              <p:cNvSpPr/>
              <p:nvPr/>
            </p:nvSpPr>
            <p:spPr>
              <a:xfrm>
                <a:off x="41631" y="191663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8" name="Rounded Rectangle"/>
              <p:cNvSpPr/>
              <p:nvPr/>
            </p:nvSpPr>
            <p:spPr>
              <a:xfrm>
                <a:off x="126659" y="191663"/>
                <a:ext cx="109173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9" name="Circle"/>
              <p:cNvSpPr/>
              <p:nvPr/>
            </p:nvSpPr>
            <p:spPr>
              <a:xfrm>
                <a:off x="231225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0" name="Rounded Rectangle"/>
              <p:cNvSpPr/>
              <p:nvPr/>
            </p:nvSpPr>
            <p:spPr>
              <a:xfrm>
                <a:off x="0" y="95831"/>
                <a:ext cx="109172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1" name="Circle"/>
              <p:cNvSpPr/>
              <p:nvPr/>
            </p:nvSpPr>
            <p:spPr>
              <a:xfrm>
                <a:off x="146309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93" name="©"/>
            <p:cNvSpPr txBox="1"/>
            <p:nvPr/>
          </p:nvSpPr>
          <p:spPr>
            <a:xfrm>
              <a:off x="237435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pic>
        <p:nvPicPr>
          <p:cNvPr id="29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2" y="556397"/>
            <a:ext cx="3151138" cy="11950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" name="Group"/>
          <p:cNvGrpSpPr/>
          <p:nvPr/>
        </p:nvGrpSpPr>
        <p:grpSpPr>
          <a:xfrm>
            <a:off x="8399129" y="2537417"/>
            <a:ext cx="7590435" cy="7590435"/>
            <a:chOff x="0" y="0"/>
            <a:chExt cx="7590433" cy="7590433"/>
          </a:xfrm>
        </p:grpSpPr>
        <p:sp>
          <p:nvSpPr>
            <p:cNvPr id="296" name="Triangle"/>
            <p:cNvSpPr/>
            <p:nvPr/>
          </p:nvSpPr>
          <p:spPr>
            <a:xfrm rot="10800000" flipH="1">
              <a:off x="2921099" y="5842198"/>
              <a:ext cx="1748235" cy="174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Triangle"/>
            <p:cNvSpPr/>
            <p:nvPr/>
          </p:nvSpPr>
          <p:spPr>
            <a:xfrm rot="10800000" flipH="1">
              <a:off x="2478186" y="4905573"/>
              <a:ext cx="2634061" cy="263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8" name="Triangle"/>
            <p:cNvSpPr/>
            <p:nvPr/>
          </p:nvSpPr>
          <p:spPr>
            <a:xfrm rot="10800000" flipH="1">
              <a:off x="2044303" y="4088606"/>
              <a:ext cx="3501827" cy="3501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9" name="Triangle"/>
            <p:cNvSpPr/>
            <p:nvPr/>
          </p:nvSpPr>
          <p:spPr>
            <a:xfrm rot="10800000" flipH="1">
              <a:off x="1646039" y="3292078"/>
              <a:ext cx="4298355" cy="4298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0" name="Triangle"/>
            <p:cNvSpPr/>
            <p:nvPr/>
          </p:nvSpPr>
          <p:spPr>
            <a:xfrm rot="10800000" flipH="1">
              <a:off x="1236563" y="2473126"/>
              <a:ext cx="5117307" cy="5117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1" name="Triangle"/>
            <p:cNvSpPr/>
            <p:nvPr/>
          </p:nvSpPr>
          <p:spPr>
            <a:xfrm rot="10800000" flipH="1">
              <a:off x="842069" y="1684138"/>
              <a:ext cx="5906295" cy="5906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2" name="Triangle"/>
            <p:cNvSpPr/>
            <p:nvPr/>
          </p:nvSpPr>
          <p:spPr>
            <a:xfrm rot="10800000" flipH="1">
              <a:off x="414734" y="829468"/>
              <a:ext cx="6760965" cy="676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3" name="Triangle"/>
            <p:cNvSpPr/>
            <p:nvPr/>
          </p:nvSpPr>
          <p:spPr>
            <a:xfrm rot="10800000" flipH="1">
              <a:off x="0" y="-1"/>
              <a:ext cx="7590434" cy="759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4" name="SOCIETY &amp; ETHICS"/>
            <p:cNvSpPr txBox="1"/>
            <p:nvPr/>
          </p:nvSpPr>
          <p:spPr>
            <a:xfrm>
              <a:off x="1608657" y="101947"/>
              <a:ext cx="437311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SOCIETY &amp; ETHICS</a:t>
              </a:r>
            </a:p>
          </p:txBody>
        </p:sp>
        <p:sp>
          <p:nvSpPr>
            <p:cNvPr id="305" name="SYSTEM LIFECYCLE"/>
            <p:cNvSpPr txBox="1"/>
            <p:nvPr/>
          </p:nvSpPr>
          <p:spPr>
            <a:xfrm>
              <a:off x="1468525" y="931695"/>
              <a:ext cx="4653383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SYSTEM LIFECYCLE</a:t>
              </a:r>
            </a:p>
          </p:txBody>
        </p:sp>
        <p:sp>
          <p:nvSpPr>
            <p:cNvPr id="306" name="OPERATION"/>
            <p:cNvSpPr txBox="1"/>
            <p:nvPr/>
          </p:nvSpPr>
          <p:spPr>
            <a:xfrm>
              <a:off x="2404642" y="1748744"/>
              <a:ext cx="278114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OPERATION</a:t>
              </a:r>
            </a:p>
          </p:txBody>
        </p:sp>
        <p:sp>
          <p:nvSpPr>
            <p:cNvPr id="307" name="PERCEPTION"/>
            <p:cNvSpPr txBox="1"/>
            <p:nvPr/>
          </p:nvSpPr>
          <p:spPr>
            <a:xfrm>
              <a:off x="2248051" y="2565792"/>
              <a:ext cx="3094331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PERCEPTION</a:t>
              </a:r>
            </a:p>
          </p:txBody>
        </p:sp>
        <p:sp>
          <p:nvSpPr>
            <p:cNvPr id="308" name="SENSING"/>
            <p:cNvSpPr txBox="1"/>
            <p:nvPr/>
          </p:nvSpPr>
          <p:spPr>
            <a:xfrm>
              <a:off x="2713481" y="3336213"/>
              <a:ext cx="2163471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SENSING</a:t>
              </a:r>
            </a:p>
          </p:txBody>
        </p:sp>
        <p:sp>
          <p:nvSpPr>
            <p:cNvPr id="309" name="PLANNING"/>
            <p:cNvSpPr txBox="1"/>
            <p:nvPr/>
          </p:nvSpPr>
          <p:spPr>
            <a:xfrm>
              <a:off x="2544317" y="4199888"/>
              <a:ext cx="2501799" cy="647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/>
              </a:lvl1pPr>
            </a:lstStyle>
            <a:p>
              <a:r>
                <a:t>PLANNING</a:t>
              </a:r>
            </a:p>
          </p:txBody>
        </p:sp>
        <p:sp>
          <p:nvSpPr>
            <p:cNvPr id="310" name="TRAJECTORY"/>
            <p:cNvSpPr txBox="1"/>
            <p:nvPr/>
          </p:nvSpPr>
          <p:spPr>
            <a:xfrm>
              <a:off x="2673806" y="4948530"/>
              <a:ext cx="2242821" cy="473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/>
              </a:lvl1pPr>
            </a:lstStyle>
            <a:p>
              <a:r>
                <a:t>TRAJECTORY</a:t>
              </a:r>
            </a:p>
          </p:txBody>
        </p:sp>
        <p:sp>
          <p:nvSpPr>
            <p:cNvPr id="311" name="CONTROL"/>
            <p:cNvSpPr txBox="1"/>
            <p:nvPr/>
          </p:nvSpPr>
          <p:spPr>
            <a:xfrm>
              <a:off x="3107638" y="5862789"/>
              <a:ext cx="1375157" cy="41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r>
                <a:t>CONTROL</a:t>
              </a:r>
            </a:p>
          </p:txBody>
        </p:sp>
      </p:grpSp>
      <p:sp>
        <p:nvSpPr>
          <p:cNvPr id="313" name="IEEE P700x"/>
          <p:cNvSpPr/>
          <p:nvPr/>
        </p:nvSpPr>
        <p:spPr>
          <a:xfrm>
            <a:off x="4331773" y="2510687"/>
            <a:ext cx="3094331" cy="865250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IEEE P700x</a:t>
            </a:r>
          </a:p>
        </p:txBody>
      </p:sp>
      <p:sp>
        <p:nvSpPr>
          <p:cNvPr id="314" name="ISO 21448…"/>
          <p:cNvSpPr/>
          <p:nvPr/>
        </p:nvSpPr>
        <p:spPr>
          <a:xfrm>
            <a:off x="4331773" y="4331020"/>
            <a:ext cx="3094331" cy="2999908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ISO 21448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(SOTIF)</a:t>
            </a:r>
          </a:p>
        </p:txBody>
      </p:sp>
      <p:sp>
        <p:nvSpPr>
          <p:cNvPr id="315" name="ISO 26262…"/>
          <p:cNvSpPr/>
          <p:nvPr/>
        </p:nvSpPr>
        <p:spPr>
          <a:xfrm>
            <a:off x="4331773" y="7534199"/>
            <a:ext cx="3094331" cy="2736805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ISO 26262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FUNCTIONAL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SAFETY</a:t>
            </a:r>
          </a:p>
        </p:txBody>
      </p:sp>
      <p:sp>
        <p:nvSpPr>
          <p:cNvPr id="316" name="UL 4600…"/>
          <p:cNvSpPr/>
          <p:nvPr/>
        </p:nvSpPr>
        <p:spPr>
          <a:xfrm>
            <a:off x="742828" y="3400150"/>
            <a:ext cx="3094331" cy="6863710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UL 4600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Safety Evaluation Autonomous Products</a:t>
            </a:r>
          </a:p>
        </p:txBody>
      </p:sp>
      <p:sp>
        <p:nvSpPr>
          <p:cNvPr id="317" name="https://www.slideshare.net/PhilipKoopman1/the-big-picture-for-selfdriving-car-safety-standards"/>
          <p:cNvSpPr txBox="1"/>
          <p:nvPr/>
        </p:nvSpPr>
        <p:spPr>
          <a:xfrm>
            <a:off x="3990013" y="12939644"/>
            <a:ext cx="11514393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0"/>
            </a:lvl1pPr>
          </a:lstStyle>
          <a:p>
            <a:r>
              <a:t>https://www.slideshare.net/PhilipKoopman1/the-big-picture-for-selfdriving-car-safety-standards</a:t>
            </a:r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2573961"/>
            <a:ext cx="3810000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afety Standard Landscape"/>
          <p:cNvSpPr txBox="1"/>
          <p:nvPr/>
        </p:nvSpPr>
        <p:spPr>
          <a:xfrm>
            <a:off x="4121756" y="693817"/>
            <a:ext cx="8795957" cy="9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500" b="0">
                <a:solidFill>
                  <a:srgbClr val="0F2050"/>
                </a:solidFill>
              </a:defRPr>
            </a:lvl1pPr>
          </a:lstStyle>
          <a:p>
            <a:r>
              <a:t>Safety Standard Landscape</a:t>
            </a:r>
          </a:p>
        </p:txBody>
      </p:sp>
      <p:sp>
        <p:nvSpPr>
          <p:cNvPr id="320" name="SITUATIONAL…"/>
          <p:cNvSpPr/>
          <p:nvPr/>
        </p:nvSpPr>
        <p:spPr>
          <a:xfrm>
            <a:off x="16949556" y="2577356"/>
            <a:ext cx="3094330" cy="586228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SITUATIONAL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AWARENESS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WORLD MODEL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+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RISK ASSESSMENT</a:t>
            </a:r>
          </a:p>
        </p:txBody>
      </p:sp>
      <p:sp>
        <p:nvSpPr>
          <p:cNvPr id="321" name="VEHCILE…"/>
          <p:cNvSpPr/>
          <p:nvPr/>
        </p:nvSpPr>
        <p:spPr>
          <a:xfrm>
            <a:off x="16949556" y="8700933"/>
            <a:ext cx="3094330" cy="161706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VEHCILE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DYNAMICS</a:t>
            </a:r>
          </a:p>
        </p:txBody>
      </p:sp>
      <p:sp>
        <p:nvSpPr>
          <p:cNvPr id="322" name="PRE-DEPLOYMENT…"/>
          <p:cNvSpPr/>
          <p:nvPr/>
        </p:nvSpPr>
        <p:spPr>
          <a:xfrm>
            <a:off x="676630" y="10544754"/>
            <a:ext cx="11514393" cy="1651001"/>
          </a:xfrm>
          <a:prstGeom prst="rect">
            <a:avLst/>
          </a:prstGeom>
          <a:solidFill>
            <a:srgbClr val="76B9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PRE-DEPLOYMENT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VERIFICATION &amp; VALIDATION</a:t>
            </a:r>
          </a:p>
        </p:txBody>
      </p:sp>
      <p:sp>
        <p:nvSpPr>
          <p:cNvPr id="323" name="POST-DEPLOYMENT…"/>
          <p:cNvSpPr/>
          <p:nvPr/>
        </p:nvSpPr>
        <p:spPr>
          <a:xfrm>
            <a:off x="12192977" y="10544754"/>
            <a:ext cx="11514393" cy="165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POST-DEPLOYMENT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FIELD MONITORING</a:t>
            </a:r>
          </a:p>
        </p:txBody>
      </p:sp>
      <p:sp>
        <p:nvSpPr>
          <p:cNvPr id="324" name="FG-AI4AD…"/>
          <p:cNvSpPr/>
          <p:nvPr/>
        </p:nvSpPr>
        <p:spPr>
          <a:xfrm>
            <a:off x="20538501" y="2585009"/>
            <a:ext cx="3094331" cy="771037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FG-AI4AD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BEHAVIOURAL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SAFETY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EVALUATION</a:t>
            </a:r>
          </a:p>
        </p:txBody>
      </p:sp>
      <p:sp>
        <p:nvSpPr>
          <p:cNvPr id="325" name="Ornament 15"/>
          <p:cNvSpPr/>
          <p:nvPr/>
        </p:nvSpPr>
        <p:spPr>
          <a:xfrm rot="16200000">
            <a:off x="12656959" y="6016066"/>
            <a:ext cx="7536243" cy="6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6" name="Ornament 15"/>
          <p:cNvSpPr/>
          <p:nvPr/>
        </p:nvSpPr>
        <p:spPr>
          <a:xfrm rot="5400000" flipH="1">
            <a:off x="4195489" y="6016066"/>
            <a:ext cx="7536243" cy="6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76B9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7" name="Arrow 5"/>
          <p:cNvSpPr/>
          <p:nvPr/>
        </p:nvSpPr>
        <p:spPr>
          <a:xfrm>
            <a:off x="17939456" y="4016104"/>
            <a:ext cx="1114529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13" extrusionOk="0">
                <a:moveTo>
                  <a:pt x="10529" y="0"/>
                </a:moveTo>
                <a:lnTo>
                  <a:pt x="10529" y="2252"/>
                </a:lnTo>
                <a:cubicBezTo>
                  <a:pt x="6127" y="2290"/>
                  <a:pt x="2426" y="5063"/>
                  <a:pt x="1275" y="8842"/>
                </a:cubicBezTo>
                <a:lnTo>
                  <a:pt x="4596" y="10276"/>
                </a:lnTo>
                <a:cubicBezTo>
                  <a:pt x="5122" y="7645"/>
                  <a:pt x="7572" y="5648"/>
                  <a:pt x="10529" y="5607"/>
                </a:cubicBezTo>
                <a:lnTo>
                  <a:pt x="10529" y="7662"/>
                </a:lnTo>
                <a:lnTo>
                  <a:pt x="16091" y="3831"/>
                </a:lnTo>
                <a:lnTo>
                  <a:pt x="10529" y="0"/>
                </a:lnTo>
                <a:close/>
                <a:moveTo>
                  <a:pt x="17685" y="4997"/>
                </a:moveTo>
                <a:lnTo>
                  <a:pt x="14789" y="7046"/>
                </a:lnTo>
                <a:cubicBezTo>
                  <a:pt x="16783" y="8706"/>
                  <a:pt x="17443" y="11456"/>
                  <a:pt x="16235" y="13805"/>
                </a:cubicBezTo>
                <a:lnTo>
                  <a:pt x="14269" y="12888"/>
                </a:lnTo>
                <a:lnTo>
                  <a:pt x="15451" y="19251"/>
                </a:lnTo>
                <a:lnTo>
                  <a:pt x="21600" y="16307"/>
                </a:lnTo>
                <a:lnTo>
                  <a:pt x="19446" y="15303"/>
                </a:lnTo>
                <a:cubicBezTo>
                  <a:pt x="21285" y="11775"/>
                  <a:pt x="20457" y="7668"/>
                  <a:pt x="17685" y="4997"/>
                </a:cubicBezTo>
                <a:close/>
                <a:moveTo>
                  <a:pt x="972" y="10677"/>
                </a:moveTo>
                <a:lnTo>
                  <a:pt x="0" y="17074"/>
                </a:lnTo>
                <a:lnTo>
                  <a:pt x="2120" y="16006"/>
                </a:lnTo>
                <a:cubicBezTo>
                  <a:pt x="4403" y="19887"/>
                  <a:pt x="9288" y="21600"/>
                  <a:pt x="13647" y="20265"/>
                </a:cubicBezTo>
                <a:lnTo>
                  <a:pt x="12998" y="16913"/>
                </a:lnTo>
                <a:cubicBezTo>
                  <a:pt x="10149" y="18031"/>
                  <a:pt x="6810" y="16983"/>
                  <a:pt x="5281" y="14416"/>
                </a:cubicBezTo>
                <a:lnTo>
                  <a:pt x="7215" y="13443"/>
                </a:lnTo>
                <a:lnTo>
                  <a:pt x="972" y="1067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43" name="Group"/>
          <p:cNvGrpSpPr/>
          <p:nvPr/>
        </p:nvGrpSpPr>
        <p:grpSpPr>
          <a:xfrm>
            <a:off x="23593076" y="13040819"/>
            <a:ext cx="650040" cy="523876"/>
            <a:chOff x="0" y="0"/>
            <a:chExt cx="650039" cy="523875"/>
          </a:xfrm>
        </p:grpSpPr>
        <p:sp>
          <p:nvSpPr>
            <p:cNvPr id="328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9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0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1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2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3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4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5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6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7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8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0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2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"/>
          <p:cNvGrpSpPr/>
          <p:nvPr/>
        </p:nvGrpSpPr>
        <p:grpSpPr>
          <a:xfrm>
            <a:off x="23662377" y="13110902"/>
            <a:ext cx="647011" cy="523876"/>
            <a:chOff x="0" y="0"/>
            <a:chExt cx="647010" cy="523875"/>
          </a:xfrm>
        </p:grpSpPr>
        <p:grpSp>
          <p:nvGrpSpPr>
            <p:cNvPr id="352" name="Group"/>
            <p:cNvGrpSpPr/>
            <p:nvPr/>
          </p:nvGrpSpPr>
          <p:grpSpPr>
            <a:xfrm>
              <a:off x="0" y="142216"/>
              <a:ext cx="279004" cy="239442"/>
              <a:chOff x="0" y="0"/>
              <a:chExt cx="279003" cy="239441"/>
            </a:xfrm>
          </p:grpSpPr>
          <p:sp>
            <p:nvSpPr>
              <p:cNvPr id="345" name="Circle"/>
              <p:cNvSpPr/>
              <p:nvPr/>
            </p:nvSpPr>
            <p:spPr>
              <a:xfrm>
                <a:off x="41631" y="0"/>
                <a:ext cx="47779" cy="47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6" name="Rounded Rectangle"/>
              <p:cNvSpPr/>
              <p:nvPr/>
            </p:nvSpPr>
            <p:spPr>
              <a:xfrm>
                <a:off x="126659" y="0"/>
                <a:ext cx="109173" cy="47778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7" name="Circle"/>
              <p:cNvSpPr/>
              <p:nvPr/>
            </p:nvSpPr>
            <p:spPr>
              <a:xfrm>
                <a:off x="41631" y="191663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8" name="Rounded Rectangle"/>
              <p:cNvSpPr/>
              <p:nvPr/>
            </p:nvSpPr>
            <p:spPr>
              <a:xfrm>
                <a:off x="126659" y="191663"/>
                <a:ext cx="109173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9" name="Circle"/>
              <p:cNvSpPr/>
              <p:nvPr/>
            </p:nvSpPr>
            <p:spPr>
              <a:xfrm>
                <a:off x="231225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0" name="Rounded Rectangle"/>
              <p:cNvSpPr/>
              <p:nvPr/>
            </p:nvSpPr>
            <p:spPr>
              <a:xfrm>
                <a:off x="0" y="95831"/>
                <a:ext cx="109172" cy="47779"/>
              </a:xfrm>
              <a:prstGeom prst="roundRect">
                <a:avLst>
                  <a:gd name="adj" fmla="val 477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1" name="Circle"/>
              <p:cNvSpPr/>
              <p:nvPr/>
            </p:nvSpPr>
            <p:spPr>
              <a:xfrm>
                <a:off x="146309" y="95831"/>
                <a:ext cx="47779" cy="47779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53" name="©"/>
            <p:cNvSpPr txBox="1"/>
            <p:nvPr/>
          </p:nvSpPr>
          <p:spPr>
            <a:xfrm>
              <a:off x="237435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pic>
        <p:nvPicPr>
          <p:cNvPr id="35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2" y="556397"/>
            <a:ext cx="3151138" cy="1195084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ext"/>
          <p:cNvSpPr txBox="1"/>
          <p:nvPr/>
        </p:nvSpPr>
        <p:spPr>
          <a:xfrm>
            <a:off x="3618770" y="-8663745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 b="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sp>
        <p:nvSpPr>
          <p:cNvPr id="357" name="Field Monitoring - Leading Measures &amp; Metrics"/>
          <p:cNvSpPr txBox="1"/>
          <p:nvPr/>
        </p:nvSpPr>
        <p:spPr>
          <a:xfrm>
            <a:off x="4121756" y="693817"/>
            <a:ext cx="14695488" cy="9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5500" b="0">
                <a:solidFill>
                  <a:srgbClr val="0F2050"/>
                </a:solidFill>
              </a:defRPr>
            </a:lvl1pPr>
          </a:lstStyle>
          <a:p>
            <a:r>
              <a:t>Field Monitoring - Leading Measures &amp; Metrics</a:t>
            </a:r>
          </a:p>
        </p:txBody>
      </p:sp>
      <p:sp>
        <p:nvSpPr>
          <p:cNvPr id="358" name="POST-DEPLOYMENT…"/>
          <p:cNvSpPr/>
          <p:nvPr/>
        </p:nvSpPr>
        <p:spPr>
          <a:xfrm>
            <a:off x="4441439" y="2910275"/>
            <a:ext cx="15496022" cy="165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POST-DEPLOYMENT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FIELD MONITORING</a:t>
            </a:r>
          </a:p>
        </p:txBody>
      </p:sp>
      <p:sp>
        <p:nvSpPr>
          <p:cNvPr id="359" name="LEADING MEASURES…"/>
          <p:cNvSpPr/>
          <p:nvPr/>
        </p:nvSpPr>
        <p:spPr>
          <a:xfrm>
            <a:off x="12701164" y="5632339"/>
            <a:ext cx="7241398" cy="411026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LEADING MEASURES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Reflect performance,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activity, and prevention</a:t>
            </a:r>
          </a:p>
        </p:txBody>
      </p:sp>
      <p:sp>
        <p:nvSpPr>
          <p:cNvPr id="360" name="LAGGING MEASURES…"/>
          <p:cNvSpPr/>
          <p:nvPr/>
        </p:nvSpPr>
        <p:spPr>
          <a:xfrm>
            <a:off x="4446426" y="5632339"/>
            <a:ext cx="7241398" cy="411026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LAGGING MEASURES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Observations of safety </a:t>
            </a:r>
          </a:p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outcomes or harm</a:t>
            </a:r>
          </a:p>
        </p:txBody>
      </p:sp>
      <p:sp>
        <p:nvSpPr>
          <p:cNvPr id="361" name="Ambulance"/>
          <p:cNvSpPr/>
          <p:nvPr/>
        </p:nvSpPr>
        <p:spPr>
          <a:xfrm>
            <a:off x="6670446" y="10813663"/>
            <a:ext cx="2793357" cy="1269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7" y="0"/>
                </a:moveTo>
                <a:cubicBezTo>
                  <a:pt x="642" y="0"/>
                  <a:pt x="493" y="329"/>
                  <a:pt x="493" y="735"/>
                </a:cubicBezTo>
                <a:lnTo>
                  <a:pt x="493" y="17049"/>
                </a:lnTo>
                <a:lnTo>
                  <a:pt x="0" y="17049"/>
                </a:lnTo>
                <a:lnTo>
                  <a:pt x="0" y="18708"/>
                </a:lnTo>
                <a:lnTo>
                  <a:pt x="3616" y="18708"/>
                </a:lnTo>
                <a:lnTo>
                  <a:pt x="3616" y="18363"/>
                </a:lnTo>
                <a:cubicBezTo>
                  <a:pt x="3616" y="15988"/>
                  <a:pt x="4492" y="14061"/>
                  <a:pt x="5572" y="14061"/>
                </a:cubicBezTo>
                <a:cubicBezTo>
                  <a:pt x="6652" y="14061"/>
                  <a:pt x="7526" y="15988"/>
                  <a:pt x="7526" y="18363"/>
                </a:cubicBezTo>
                <a:lnTo>
                  <a:pt x="7526" y="18708"/>
                </a:lnTo>
                <a:lnTo>
                  <a:pt x="8351" y="18708"/>
                </a:lnTo>
                <a:lnTo>
                  <a:pt x="8351" y="4517"/>
                </a:lnTo>
                <a:cubicBezTo>
                  <a:pt x="8351" y="3874"/>
                  <a:pt x="8590" y="3348"/>
                  <a:pt x="8883" y="3348"/>
                </a:cubicBezTo>
                <a:lnTo>
                  <a:pt x="11244" y="3348"/>
                </a:lnTo>
                <a:cubicBezTo>
                  <a:pt x="11537" y="3348"/>
                  <a:pt x="11775" y="3874"/>
                  <a:pt x="11775" y="4517"/>
                </a:cubicBezTo>
                <a:lnTo>
                  <a:pt x="11775" y="18708"/>
                </a:lnTo>
                <a:lnTo>
                  <a:pt x="14053" y="18708"/>
                </a:lnTo>
                <a:lnTo>
                  <a:pt x="14053" y="735"/>
                </a:lnTo>
                <a:cubicBezTo>
                  <a:pt x="14053" y="328"/>
                  <a:pt x="13904" y="0"/>
                  <a:pt x="13719" y="0"/>
                </a:cubicBezTo>
                <a:lnTo>
                  <a:pt x="827" y="0"/>
                </a:lnTo>
                <a:close/>
                <a:moveTo>
                  <a:pt x="1498" y="1440"/>
                </a:moveTo>
                <a:lnTo>
                  <a:pt x="2226" y="1440"/>
                </a:lnTo>
                <a:cubicBezTo>
                  <a:pt x="2329" y="1440"/>
                  <a:pt x="2413" y="1624"/>
                  <a:pt x="2413" y="1852"/>
                </a:cubicBezTo>
                <a:lnTo>
                  <a:pt x="2413" y="2758"/>
                </a:lnTo>
                <a:cubicBezTo>
                  <a:pt x="2413" y="2986"/>
                  <a:pt x="2329" y="3170"/>
                  <a:pt x="2226" y="3170"/>
                </a:cubicBezTo>
                <a:lnTo>
                  <a:pt x="1498" y="3170"/>
                </a:lnTo>
                <a:cubicBezTo>
                  <a:pt x="1395" y="3170"/>
                  <a:pt x="1311" y="2986"/>
                  <a:pt x="1311" y="2758"/>
                </a:cubicBezTo>
                <a:lnTo>
                  <a:pt x="1311" y="1852"/>
                </a:lnTo>
                <a:cubicBezTo>
                  <a:pt x="1311" y="1624"/>
                  <a:pt x="1395" y="1440"/>
                  <a:pt x="1498" y="1440"/>
                </a:cubicBezTo>
                <a:close/>
                <a:moveTo>
                  <a:pt x="6958" y="1440"/>
                </a:moveTo>
                <a:lnTo>
                  <a:pt x="7685" y="1440"/>
                </a:lnTo>
                <a:cubicBezTo>
                  <a:pt x="7788" y="1440"/>
                  <a:pt x="7872" y="1624"/>
                  <a:pt x="7872" y="1852"/>
                </a:cubicBezTo>
                <a:lnTo>
                  <a:pt x="7872" y="2758"/>
                </a:lnTo>
                <a:cubicBezTo>
                  <a:pt x="7872" y="2986"/>
                  <a:pt x="7788" y="3170"/>
                  <a:pt x="7685" y="3170"/>
                </a:cubicBezTo>
                <a:lnTo>
                  <a:pt x="6958" y="3170"/>
                </a:lnTo>
                <a:cubicBezTo>
                  <a:pt x="6854" y="3170"/>
                  <a:pt x="6770" y="2986"/>
                  <a:pt x="6770" y="2758"/>
                </a:cubicBezTo>
                <a:lnTo>
                  <a:pt x="6770" y="1852"/>
                </a:lnTo>
                <a:cubicBezTo>
                  <a:pt x="6770" y="1624"/>
                  <a:pt x="6854" y="1440"/>
                  <a:pt x="6958" y="1440"/>
                </a:cubicBezTo>
                <a:close/>
                <a:moveTo>
                  <a:pt x="12418" y="1440"/>
                </a:moveTo>
                <a:lnTo>
                  <a:pt x="13146" y="1440"/>
                </a:lnTo>
                <a:cubicBezTo>
                  <a:pt x="13249" y="1440"/>
                  <a:pt x="13333" y="1624"/>
                  <a:pt x="13333" y="1852"/>
                </a:cubicBezTo>
                <a:lnTo>
                  <a:pt x="13333" y="2758"/>
                </a:lnTo>
                <a:cubicBezTo>
                  <a:pt x="13333" y="2986"/>
                  <a:pt x="13249" y="3170"/>
                  <a:pt x="13146" y="3170"/>
                </a:cubicBezTo>
                <a:lnTo>
                  <a:pt x="12418" y="3170"/>
                </a:lnTo>
                <a:cubicBezTo>
                  <a:pt x="12315" y="3170"/>
                  <a:pt x="12231" y="2986"/>
                  <a:pt x="12231" y="2758"/>
                </a:cubicBezTo>
                <a:lnTo>
                  <a:pt x="12231" y="1852"/>
                </a:lnTo>
                <a:cubicBezTo>
                  <a:pt x="12231" y="1624"/>
                  <a:pt x="12315" y="1440"/>
                  <a:pt x="12418" y="1440"/>
                </a:cubicBezTo>
                <a:close/>
                <a:moveTo>
                  <a:pt x="8883" y="4009"/>
                </a:moveTo>
                <a:cubicBezTo>
                  <a:pt x="8755" y="4009"/>
                  <a:pt x="8650" y="4237"/>
                  <a:pt x="8650" y="4517"/>
                </a:cubicBezTo>
                <a:lnTo>
                  <a:pt x="8650" y="18708"/>
                </a:lnTo>
                <a:lnTo>
                  <a:pt x="11477" y="18708"/>
                </a:lnTo>
                <a:lnTo>
                  <a:pt x="11477" y="4517"/>
                </a:lnTo>
                <a:cubicBezTo>
                  <a:pt x="11477" y="4237"/>
                  <a:pt x="11371" y="4009"/>
                  <a:pt x="11244" y="4009"/>
                </a:cubicBezTo>
                <a:lnTo>
                  <a:pt x="8883" y="4009"/>
                </a:lnTo>
                <a:close/>
                <a:moveTo>
                  <a:pt x="4185" y="4250"/>
                </a:moveTo>
                <a:lnTo>
                  <a:pt x="4951" y="4250"/>
                </a:lnTo>
                <a:lnTo>
                  <a:pt x="4951" y="6028"/>
                </a:lnTo>
                <a:lnTo>
                  <a:pt x="5651" y="5141"/>
                </a:lnTo>
                <a:lnTo>
                  <a:pt x="6034" y="6600"/>
                </a:lnTo>
                <a:lnTo>
                  <a:pt x="5334" y="7487"/>
                </a:lnTo>
                <a:lnTo>
                  <a:pt x="6034" y="8374"/>
                </a:lnTo>
                <a:lnTo>
                  <a:pt x="5651" y="9837"/>
                </a:lnTo>
                <a:lnTo>
                  <a:pt x="4951" y="8946"/>
                </a:lnTo>
                <a:lnTo>
                  <a:pt x="4951" y="10724"/>
                </a:lnTo>
                <a:lnTo>
                  <a:pt x="4185" y="10724"/>
                </a:lnTo>
                <a:lnTo>
                  <a:pt x="4185" y="8946"/>
                </a:lnTo>
                <a:lnTo>
                  <a:pt x="3486" y="9837"/>
                </a:lnTo>
                <a:lnTo>
                  <a:pt x="3103" y="8374"/>
                </a:lnTo>
                <a:lnTo>
                  <a:pt x="3802" y="7487"/>
                </a:lnTo>
                <a:lnTo>
                  <a:pt x="3103" y="6600"/>
                </a:lnTo>
                <a:lnTo>
                  <a:pt x="3486" y="5141"/>
                </a:lnTo>
                <a:lnTo>
                  <a:pt x="4185" y="6028"/>
                </a:lnTo>
                <a:lnTo>
                  <a:pt x="4185" y="4250"/>
                </a:lnTo>
                <a:close/>
                <a:moveTo>
                  <a:pt x="14546" y="5152"/>
                </a:moveTo>
                <a:cubicBezTo>
                  <a:pt x="14507" y="5152"/>
                  <a:pt x="14475" y="5225"/>
                  <a:pt x="14475" y="5312"/>
                </a:cubicBezTo>
                <a:lnTo>
                  <a:pt x="14475" y="18549"/>
                </a:lnTo>
                <a:cubicBezTo>
                  <a:pt x="14475" y="18636"/>
                  <a:pt x="14507" y="18708"/>
                  <a:pt x="14546" y="18708"/>
                </a:cubicBezTo>
                <a:lnTo>
                  <a:pt x="17209" y="18708"/>
                </a:lnTo>
                <a:cubicBezTo>
                  <a:pt x="17245" y="18708"/>
                  <a:pt x="17275" y="18652"/>
                  <a:pt x="17280" y="18575"/>
                </a:cubicBezTo>
                <a:cubicBezTo>
                  <a:pt x="17331" y="17837"/>
                  <a:pt x="17619" y="14302"/>
                  <a:pt x="18497" y="14302"/>
                </a:cubicBezTo>
                <a:cubicBezTo>
                  <a:pt x="19477" y="14302"/>
                  <a:pt x="19256" y="14302"/>
                  <a:pt x="19553" y="14302"/>
                </a:cubicBezTo>
                <a:cubicBezTo>
                  <a:pt x="19847" y="14302"/>
                  <a:pt x="20600" y="14434"/>
                  <a:pt x="20771" y="18022"/>
                </a:cubicBezTo>
                <a:cubicBezTo>
                  <a:pt x="20775" y="18104"/>
                  <a:pt x="20806" y="18170"/>
                  <a:pt x="20844" y="18166"/>
                </a:cubicBezTo>
                <a:cubicBezTo>
                  <a:pt x="21172" y="18133"/>
                  <a:pt x="21600" y="17845"/>
                  <a:pt x="21600" y="17053"/>
                </a:cubicBezTo>
                <a:lnTo>
                  <a:pt x="21600" y="15078"/>
                </a:lnTo>
                <a:cubicBezTo>
                  <a:pt x="21600" y="14587"/>
                  <a:pt x="21387" y="14185"/>
                  <a:pt x="21165" y="14143"/>
                </a:cubicBezTo>
                <a:cubicBezTo>
                  <a:pt x="21162" y="14569"/>
                  <a:pt x="21160" y="14915"/>
                  <a:pt x="21160" y="14915"/>
                </a:cubicBezTo>
                <a:cubicBezTo>
                  <a:pt x="21160" y="14915"/>
                  <a:pt x="20670" y="14482"/>
                  <a:pt x="20670" y="13894"/>
                </a:cubicBezTo>
                <a:cubicBezTo>
                  <a:pt x="20670" y="13306"/>
                  <a:pt x="20670" y="12543"/>
                  <a:pt x="20670" y="12543"/>
                </a:cubicBezTo>
                <a:lnTo>
                  <a:pt x="21102" y="12543"/>
                </a:lnTo>
                <a:cubicBezTo>
                  <a:pt x="21102" y="12517"/>
                  <a:pt x="21103" y="12497"/>
                  <a:pt x="21102" y="12491"/>
                </a:cubicBezTo>
                <a:cubicBezTo>
                  <a:pt x="21076" y="12124"/>
                  <a:pt x="20982" y="11120"/>
                  <a:pt x="20726" y="10932"/>
                </a:cubicBezTo>
                <a:cubicBezTo>
                  <a:pt x="20485" y="10755"/>
                  <a:pt x="19562" y="10148"/>
                  <a:pt x="18969" y="9874"/>
                </a:cubicBezTo>
                <a:cubicBezTo>
                  <a:pt x="18773" y="9783"/>
                  <a:pt x="18592" y="9570"/>
                  <a:pt x="18454" y="9250"/>
                </a:cubicBezTo>
                <a:lnTo>
                  <a:pt x="16846" y="6128"/>
                </a:lnTo>
                <a:cubicBezTo>
                  <a:pt x="16578" y="5506"/>
                  <a:pt x="16205" y="5152"/>
                  <a:pt x="15815" y="5152"/>
                </a:cubicBezTo>
                <a:lnTo>
                  <a:pt x="14546" y="5152"/>
                </a:lnTo>
                <a:close/>
                <a:moveTo>
                  <a:pt x="9426" y="5973"/>
                </a:moveTo>
                <a:lnTo>
                  <a:pt x="9874" y="5973"/>
                </a:lnTo>
                <a:lnTo>
                  <a:pt x="9874" y="9814"/>
                </a:lnTo>
                <a:lnTo>
                  <a:pt x="9426" y="9814"/>
                </a:lnTo>
                <a:cubicBezTo>
                  <a:pt x="9258" y="9814"/>
                  <a:pt x="9121" y="9514"/>
                  <a:pt x="9121" y="9143"/>
                </a:cubicBezTo>
                <a:lnTo>
                  <a:pt x="9121" y="6644"/>
                </a:lnTo>
                <a:cubicBezTo>
                  <a:pt x="9121" y="6273"/>
                  <a:pt x="9258" y="5973"/>
                  <a:pt x="9426" y="5973"/>
                </a:cubicBezTo>
                <a:close/>
                <a:moveTo>
                  <a:pt x="10252" y="5973"/>
                </a:moveTo>
                <a:lnTo>
                  <a:pt x="10700" y="5973"/>
                </a:lnTo>
                <a:cubicBezTo>
                  <a:pt x="10869" y="5973"/>
                  <a:pt x="11006" y="6273"/>
                  <a:pt x="11006" y="6644"/>
                </a:cubicBezTo>
                <a:lnTo>
                  <a:pt x="11006" y="9143"/>
                </a:lnTo>
                <a:cubicBezTo>
                  <a:pt x="11006" y="9514"/>
                  <a:pt x="10869" y="9814"/>
                  <a:pt x="10700" y="9814"/>
                </a:cubicBezTo>
                <a:lnTo>
                  <a:pt x="10252" y="9814"/>
                </a:lnTo>
                <a:lnTo>
                  <a:pt x="10252" y="5973"/>
                </a:lnTo>
                <a:close/>
                <a:moveTo>
                  <a:pt x="15208" y="6396"/>
                </a:moveTo>
                <a:lnTo>
                  <a:pt x="15955" y="6396"/>
                </a:lnTo>
                <a:cubicBezTo>
                  <a:pt x="16152" y="6396"/>
                  <a:pt x="16340" y="6601"/>
                  <a:pt x="16473" y="6960"/>
                </a:cubicBezTo>
                <a:lnTo>
                  <a:pt x="17324" y="8593"/>
                </a:lnTo>
                <a:cubicBezTo>
                  <a:pt x="17359" y="8688"/>
                  <a:pt x="17378" y="8813"/>
                  <a:pt x="17378" y="8942"/>
                </a:cubicBezTo>
                <a:lnTo>
                  <a:pt x="17378" y="9952"/>
                </a:lnTo>
                <a:cubicBezTo>
                  <a:pt x="17378" y="10235"/>
                  <a:pt x="17286" y="10464"/>
                  <a:pt x="17172" y="10464"/>
                </a:cubicBezTo>
                <a:lnTo>
                  <a:pt x="15208" y="10464"/>
                </a:lnTo>
                <a:cubicBezTo>
                  <a:pt x="15094" y="10464"/>
                  <a:pt x="15002" y="10235"/>
                  <a:pt x="15002" y="9952"/>
                </a:cubicBezTo>
                <a:lnTo>
                  <a:pt x="15002" y="6908"/>
                </a:lnTo>
                <a:cubicBezTo>
                  <a:pt x="15002" y="6625"/>
                  <a:pt x="15094" y="6396"/>
                  <a:pt x="15208" y="6396"/>
                </a:cubicBezTo>
                <a:close/>
                <a:moveTo>
                  <a:pt x="5547" y="15123"/>
                </a:moveTo>
                <a:cubicBezTo>
                  <a:pt x="4734" y="15123"/>
                  <a:pt x="4075" y="16575"/>
                  <a:pt x="4075" y="18363"/>
                </a:cubicBezTo>
                <a:cubicBezTo>
                  <a:pt x="4075" y="20151"/>
                  <a:pt x="4734" y="21600"/>
                  <a:pt x="5547" y="21600"/>
                </a:cubicBezTo>
                <a:cubicBezTo>
                  <a:pt x="6360" y="21600"/>
                  <a:pt x="7018" y="20151"/>
                  <a:pt x="7018" y="18363"/>
                </a:cubicBezTo>
                <a:cubicBezTo>
                  <a:pt x="7018" y="16575"/>
                  <a:pt x="6360" y="15123"/>
                  <a:pt x="5547" y="15123"/>
                </a:cubicBezTo>
                <a:close/>
                <a:moveTo>
                  <a:pt x="19074" y="15123"/>
                </a:moveTo>
                <a:cubicBezTo>
                  <a:pt x="18261" y="15123"/>
                  <a:pt x="17602" y="16575"/>
                  <a:pt x="17602" y="18363"/>
                </a:cubicBezTo>
                <a:cubicBezTo>
                  <a:pt x="17602" y="20151"/>
                  <a:pt x="18261" y="21600"/>
                  <a:pt x="19074" y="21600"/>
                </a:cubicBezTo>
                <a:cubicBezTo>
                  <a:pt x="19887" y="21600"/>
                  <a:pt x="20547" y="20151"/>
                  <a:pt x="20547" y="18363"/>
                </a:cubicBezTo>
                <a:cubicBezTo>
                  <a:pt x="20547" y="16575"/>
                  <a:pt x="19887" y="15123"/>
                  <a:pt x="19074" y="15123"/>
                </a:cubicBezTo>
                <a:close/>
                <a:moveTo>
                  <a:pt x="5547" y="16990"/>
                </a:moveTo>
                <a:cubicBezTo>
                  <a:pt x="5892" y="16990"/>
                  <a:pt x="6171" y="17605"/>
                  <a:pt x="6171" y="18363"/>
                </a:cubicBezTo>
                <a:cubicBezTo>
                  <a:pt x="6171" y="19122"/>
                  <a:pt x="5892" y="19737"/>
                  <a:pt x="5547" y="19737"/>
                </a:cubicBezTo>
                <a:cubicBezTo>
                  <a:pt x="5202" y="19737"/>
                  <a:pt x="4922" y="19122"/>
                  <a:pt x="4922" y="18363"/>
                </a:cubicBezTo>
                <a:cubicBezTo>
                  <a:pt x="4922" y="17605"/>
                  <a:pt x="5202" y="16990"/>
                  <a:pt x="5547" y="16990"/>
                </a:cubicBezTo>
                <a:close/>
                <a:moveTo>
                  <a:pt x="19074" y="16990"/>
                </a:moveTo>
                <a:cubicBezTo>
                  <a:pt x="19419" y="16990"/>
                  <a:pt x="19698" y="17605"/>
                  <a:pt x="19698" y="18363"/>
                </a:cubicBezTo>
                <a:cubicBezTo>
                  <a:pt x="19698" y="19122"/>
                  <a:pt x="19419" y="19737"/>
                  <a:pt x="19074" y="19737"/>
                </a:cubicBezTo>
                <a:cubicBezTo>
                  <a:pt x="18729" y="19737"/>
                  <a:pt x="18449" y="19122"/>
                  <a:pt x="18449" y="18363"/>
                </a:cubicBezTo>
                <a:cubicBezTo>
                  <a:pt x="18449" y="17605"/>
                  <a:pt x="18729" y="16990"/>
                  <a:pt x="19074" y="1699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2" name="Bell"/>
          <p:cNvSpPr/>
          <p:nvPr/>
        </p:nvSpPr>
        <p:spPr>
          <a:xfrm>
            <a:off x="15690081" y="10813663"/>
            <a:ext cx="1263563" cy="127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03" y="0"/>
                </a:moveTo>
                <a:cubicBezTo>
                  <a:pt x="9575" y="0"/>
                  <a:pt x="9470" y="104"/>
                  <a:pt x="9470" y="231"/>
                </a:cubicBezTo>
                <a:lnTo>
                  <a:pt x="9470" y="1411"/>
                </a:lnTo>
                <a:cubicBezTo>
                  <a:pt x="7726" y="1796"/>
                  <a:pt x="4885" y="3013"/>
                  <a:pt x="4885" y="6864"/>
                </a:cubicBezTo>
                <a:cubicBezTo>
                  <a:pt x="4875" y="6874"/>
                  <a:pt x="4657" y="13994"/>
                  <a:pt x="1736" y="16276"/>
                </a:cubicBezTo>
                <a:cubicBezTo>
                  <a:pt x="1736" y="16276"/>
                  <a:pt x="683" y="17224"/>
                  <a:pt x="0" y="17750"/>
                </a:cubicBezTo>
                <a:lnTo>
                  <a:pt x="0" y="19776"/>
                </a:lnTo>
                <a:lnTo>
                  <a:pt x="8958" y="19776"/>
                </a:lnTo>
                <a:cubicBezTo>
                  <a:pt x="8958" y="20783"/>
                  <a:pt x="9783" y="21600"/>
                  <a:pt x="10800" y="21600"/>
                </a:cubicBezTo>
                <a:cubicBezTo>
                  <a:pt x="11817" y="21600"/>
                  <a:pt x="12642" y="20783"/>
                  <a:pt x="12642" y="19776"/>
                </a:cubicBezTo>
                <a:lnTo>
                  <a:pt x="21600" y="19776"/>
                </a:lnTo>
                <a:lnTo>
                  <a:pt x="21600" y="17750"/>
                </a:lnTo>
                <a:cubicBezTo>
                  <a:pt x="20918" y="17224"/>
                  <a:pt x="19864" y="16276"/>
                  <a:pt x="19864" y="16276"/>
                </a:cubicBezTo>
                <a:cubicBezTo>
                  <a:pt x="16943" y="13994"/>
                  <a:pt x="16725" y="6874"/>
                  <a:pt x="16715" y="6864"/>
                </a:cubicBezTo>
                <a:cubicBezTo>
                  <a:pt x="16715" y="3013"/>
                  <a:pt x="13874" y="1796"/>
                  <a:pt x="12130" y="1411"/>
                </a:cubicBezTo>
                <a:lnTo>
                  <a:pt x="12130" y="231"/>
                </a:lnTo>
                <a:cubicBezTo>
                  <a:pt x="12130" y="104"/>
                  <a:pt x="12025" y="0"/>
                  <a:pt x="11897" y="0"/>
                </a:cubicBezTo>
                <a:lnTo>
                  <a:pt x="9703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78" name="Group"/>
          <p:cNvGrpSpPr/>
          <p:nvPr/>
        </p:nvGrpSpPr>
        <p:grpSpPr>
          <a:xfrm>
            <a:off x="23593076" y="13040819"/>
            <a:ext cx="650040" cy="523876"/>
            <a:chOff x="0" y="0"/>
            <a:chExt cx="650039" cy="523875"/>
          </a:xfrm>
        </p:grpSpPr>
        <p:sp>
          <p:nvSpPr>
            <p:cNvPr id="363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4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5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6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7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8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9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0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1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2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3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4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5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6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7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he Molly Problem"/>
          <p:cNvSpPr txBox="1"/>
          <p:nvPr/>
        </p:nvSpPr>
        <p:spPr>
          <a:xfrm>
            <a:off x="9201023" y="7426378"/>
            <a:ext cx="5981955" cy="89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r>
              <a:t>The Molly Problem</a:t>
            </a:r>
          </a:p>
        </p:txBody>
      </p:sp>
      <p:grpSp>
        <p:nvGrpSpPr>
          <p:cNvPr id="384" name="Group"/>
          <p:cNvGrpSpPr/>
          <p:nvPr/>
        </p:nvGrpSpPr>
        <p:grpSpPr>
          <a:xfrm>
            <a:off x="7602640" y="3076407"/>
            <a:ext cx="9178720" cy="2916517"/>
            <a:chOff x="0" y="0"/>
            <a:chExt cx="9178718" cy="2916515"/>
          </a:xfrm>
        </p:grpSpPr>
        <p:pic>
          <p:nvPicPr>
            <p:cNvPr id="381" name="AI assisted driving logo with colourwheel.ai" descr="AI assisted driving logo with colourwheel.ai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7797" y="395672"/>
              <a:ext cx="5960922" cy="2260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Image" descr="Image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2916516" cy="2916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3" name="Line"/>
            <p:cNvSpPr/>
            <p:nvPr/>
          </p:nvSpPr>
          <p:spPr>
            <a:xfrm flipV="1">
              <a:off x="2890685" y="395672"/>
              <a:ext cx="1" cy="2260709"/>
            </a:xfrm>
            <a:prstGeom prst="line">
              <a:avLst/>
            </a:prstGeom>
            <a:noFill/>
            <a:ln w="38100" cap="flat">
              <a:solidFill>
                <a:srgbClr val="0F205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385" name="Self-Driving Ethics Revisited"/>
          <p:cNvSpPr txBox="1"/>
          <p:nvPr/>
        </p:nvSpPr>
        <p:spPr>
          <a:xfrm>
            <a:off x="2387600" y="8953500"/>
            <a:ext cx="19621500" cy="5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0" i="1"/>
            </a:lvl1pPr>
          </a:lstStyle>
          <a:p>
            <a:r>
              <a:t>Self-Driving Ethics Revisited</a:t>
            </a:r>
          </a:p>
        </p:txBody>
      </p:sp>
      <p:grpSp>
        <p:nvGrpSpPr>
          <p:cNvPr id="401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386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7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8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9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0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1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2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3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4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6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7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9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0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–  The Molly Problem"/>
          <p:cNvSpPr txBox="1">
            <a:spLocks noGrp="1"/>
          </p:cNvSpPr>
          <p:nvPr>
            <p:ph type="body" idx="21"/>
          </p:nvPr>
        </p:nvSpPr>
        <p:spPr>
          <a:xfrm>
            <a:off x="2387600" y="11112500"/>
            <a:ext cx="19621500" cy="585521"/>
          </a:xfrm>
          <a:prstGeom prst="rect">
            <a:avLst/>
          </a:prstGeom>
        </p:spPr>
        <p:txBody>
          <a:bodyPr/>
          <a:lstStyle/>
          <a:p>
            <a:r>
              <a:t>–  The Molly Problem</a:t>
            </a:r>
          </a:p>
        </p:txBody>
      </p:sp>
      <p:sp>
        <p:nvSpPr>
          <p:cNvPr id="404" name="A young girl called Molly is crossing the road alone and is hit by unoccupied self-driving vehicle. There are no eye-witnesses.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1557118"/>
          </a:xfrm>
          <a:prstGeom prst="rect">
            <a:avLst/>
          </a:prstGeom>
        </p:spPr>
        <p:txBody>
          <a:bodyPr anchor="t"/>
          <a:lstStyle/>
          <a:p>
            <a:r>
              <a:t>A young girl called Molly is crossing the road alone and is hit by unoccupied self-driving vehicle. There are no eye-witnesses.</a:t>
            </a:r>
          </a:p>
        </p:txBody>
      </p:sp>
      <p:pic>
        <p:nvPicPr>
          <p:cNvPr id="40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407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8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9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0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1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2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3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4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6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7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8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9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0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What are the reasonable expectations for what happens next?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825500"/>
          </a:xfrm>
          <a:prstGeom prst="rect">
            <a:avLst/>
          </a:prstGeom>
        </p:spPr>
        <p:txBody>
          <a:bodyPr anchor="t"/>
          <a:lstStyle/>
          <a:p>
            <a:r>
              <a:t>What are the reasonable expectations for what happens next?</a:t>
            </a:r>
          </a:p>
        </p:txBody>
      </p:sp>
      <p:pic>
        <p:nvPicPr>
          <p:cNvPr id="425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427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9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0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1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2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3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4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5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6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7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8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9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0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1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  <p:sp>
        <p:nvSpPr>
          <p:cNvPr id="443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Would you expect the self-driving software;…"/>
          <p:cNvSpPr txBox="1">
            <a:spLocks noGrp="1"/>
          </p:cNvSpPr>
          <p:nvPr>
            <p:ph type="body" idx="22"/>
          </p:nvPr>
        </p:nvSpPr>
        <p:spPr>
          <a:xfrm>
            <a:off x="2387600" y="4610100"/>
            <a:ext cx="19621500" cy="4503518"/>
          </a:xfrm>
          <a:prstGeom prst="rect">
            <a:avLst/>
          </a:prstGeom>
        </p:spPr>
        <p:txBody>
          <a:bodyPr anchor="t"/>
          <a:lstStyle/>
          <a:p>
            <a:r>
              <a:t>Would you expect the self-driving software;</a:t>
            </a:r>
          </a:p>
          <a:p>
            <a:endParaRPr/>
          </a:p>
          <a:p>
            <a:r>
              <a:t>a) to be aware of the collision?</a:t>
            </a:r>
          </a:p>
          <a:p>
            <a:pPr algn="l"/>
            <a:endParaRPr/>
          </a:p>
          <a:p>
            <a:pPr algn="l"/>
            <a:endParaRPr/>
          </a:p>
          <a:p>
            <a:r>
              <a:t>YES/NO</a:t>
            </a:r>
          </a:p>
        </p:txBody>
      </p:sp>
      <p:pic>
        <p:nvPicPr>
          <p:cNvPr id="446" name="AI assisted driving logo with colourwheel.ai" descr="AI assisted driving logo with colourwheel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886" y="12399809"/>
            <a:ext cx="2514264" cy="95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1" y="12399737"/>
            <a:ext cx="953691" cy="953692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–  The Molly Problem: A young girl called Molly is crossing the road alone and…"/>
          <p:cNvSpPr txBox="1"/>
          <p:nvPr/>
        </p:nvSpPr>
        <p:spPr>
          <a:xfrm>
            <a:off x="2387600" y="11116302"/>
            <a:ext cx="19621500" cy="108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0" i="1"/>
            </a:pPr>
            <a:r>
              <a:t>–  The Molly Problem: A young girl called Molly is crossing the road alone and </a:t>
            </a:r>
          </a:p>
          <a:p>
            <a:pPr>
              <a:defRPr sz="3200" b="0" i="1"/>
            </a:pPr>
            <a:r>
              <a:t>is hit by unoccupied self-driving vehicle. There are no eye-witnesses.</a:t>
            </a:r>
          </a:p>
        </p:txBody>
      </p:sp>
      <p:grpSp>
        <p:nvGrpSpPr>
          <p:cNvPr id="464" name="Group"/>
          <p:cNvGrpSpPr/>
          <p:nvPr/>
        </p:nvGrpSpPr>
        <p:grpSpPr>
          <a:xfrm>
            <a:off x="23669276" y="36019"/>
            <a:ext cx="650040" cy="523876"/>
            <a:chOff x="0" y="0"/>
            <a:chExt cx="650039" cy="523875"/>
          </a:xfrm>
        </p:grpSpPr>
        <p:sp>
          <p:nvSpPr>
            <p:cNvPr id="449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0" name="Rounded Rectangle"/>
            <p:cNvSpPr/>
            <p:nvPr/>
          </p:nvSpPr>
          <p:spPr>
            <a:xfrm>
              <a:off x="126660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1" name="Circle"/>
            <p:cNvSpPr/>
            <p:nvPr/>
          </p:nvSpPr>
          <p:spPr>
            <a:xfrm>
              <a:off x="41631" y="333880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2" name="Rounded Rectangle"/>
            <p:cNvSpPr/>
            <p:nvPr/>
          </p:nvSpPr>
          <p:spPr>
            <a:xfrm>
              <a:off x="126660" y="333880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3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4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5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6" name="Circle"/>
            <p:cNvSpPr/>
            <p:nvPr/>
          </p:nvSpPr>
          <p:spPr>
            <a:xfrm>
              <a:off x="41631" y="142216"/>
              <a:ext cx="47779" cy="47779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7" name="Rounded Rectangle"/>
            <p:cNvSpPr/>
            <p:nvPr/>
          </p:nvSpPr>
          <p:spPr>
            <a:xfrm>
              <a:off x="126658" y="142216"/>
              <a:ext cx="109173" cy="47779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8" name="Circle"/>
            <p:cNvSpPr/>
            <p:nvPr/>
          </p:nvSpPr>
          <p:spPr>
            <a:xfrm>
              <a:off x="41631" y="333881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9" name="Rounded Rectangle"/>
            <p:cNvSpPr/>
            <p:nvPr/>
          </p:nvSpPr>
          <p:spPr>
            <a:xfrm>
              <a:off x="126658" y="333881"/>
              <a:ext cx="109173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0" name="Circle"/>
            <p:cNvSpPr/>
            <p:nvPr/>
          </p:nvSpPr>
          <p:spPr>
            <a:xfrm>
              <a:off x="231226" y="238048"/>
              <a:ext cx="47778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1" name="Rounded Rectangle"/>
            <p:cNvSpPr/>
            <p:nvPr/>
          </p:nvSpPr>
          <p:spPr>
            <a:xfrm>
              <a:off x="0" y="238048"/>
              <a:ext cx="109172" cy="47778"/>
            </a:xfrm>
            <a:prstGeom prst="roundRect">
              <a:avLst>
                <a:gd name="adj" fmla="val 47757"/>
              </a:avLst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2" name="Circle"/>
            <p:cNvSpPr/>
            <p:nvPr/>
          </p:nvSpPr>
          <p:spPr>
            <a:xfrm>
              <a:off x="146310" y="238048"/>
              <a:ext cx="47779" cy="47778"/>
            </a:xfrm>
            <a:prstGeom prst="ellipse">
              <a:avLst/>
            </a:prstGeom>
            <a:solidFill>
              <a:srgbClr val="0F20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63" name="©"/>
            <p:cNvSpPr txBox="1"/>
            <p:nvPr/>
          </p:nvSpPr>
          <p:spPr>
            <a:xfrm>
              <a:off x="240464" y="0"/>
              <a:ext cx="409576" cy="52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2500" b="0">
                  <a:solidFill>
                    <a:srgbClr val="0F205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©</a:t>
              </a:r>
            </a:p>
          </p:txBody>
        </p:sp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1808</Words>
  <Application>Microsoft Office PowerPoint</Application>
  <PresentationFormat>Custom</PresentationFormat>
  <Paragraphs>311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Helvetica Light</vt:lpstr>
      <vt:lpstr>Helvetica Neue</vt:lpstr>
      <vt:lpstr>Helvetica Neue Light</vt:lpstr>
      <vt:lpstr>Helvetica Neue Medium</vt:lpstr>
      <vt:lpstr>Times Roman</vt:lpstr>
      <vt:lpstr>Arial</vt:lpstr>
      <vt:lpstr>Helvetica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FG</cp:lastModifiedBy>
  <cp:revision>3</cp:revision>
  <dcterms:modified xsi:type="dcterms:W3CDTF">2020-09-16T17:16:11Z</dcterms:modified>
</cp:coreProperties>
</file>