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8" r:id="rId4"/>
    <p:sldId id="292" r:id="rId5"/>
    <p:sldId id="282" r:id="rId6"/>
    <p:sldId id="290" r:id="rId7"/>
    <p:sldId id="293" r:id="rId8"/>
    <p:sldId id="294" r:id="rId9"/>
    <p:sldId id="296" r:id="rId10"/>
    <p:sldId id="297" r:id="rId11"/>
    <p:sldId id="295" r:id="rId12"/>
    <p:sldId id="283" r:id="rId13"/>
    <p:sldId id="291" r:id="rId14"/>
    <p:sldId id="287" r:id="rId15"/>
    <p:sldId id="299" r:id="rId16"/>
    <p:sldId id="300" r:id="rId17"/>
    <p:sldId id="288"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 initials="CI" lastIdx="2" clrIdx="0"/>
  <p:cmAuthor id="1" name="K.Watanabe" initials="K" lastIdx="1" clrIdx="1">
    <p:extLst>
      <p:ext uri="{19B8F6BF-5375-455C-9EA6-DF929625EA0E}">
        <p15:presenceInfo xmlns:p15="http://schemas.microsoft.com/office/powerpoint/2012/main" userId="S::watanabe@jasic.org::745d1cbe-7d6a-4daf-af6e-2e31fceb7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333" autoAdjust="0"/>
  </p:normalViewPr>
  <p:slideViewPr>
    <p:cSldViewPr snapToGrid="0">
      <p:cViewPr varScale="1">
        <p:scale>
          <a:sx n="127" d="100"/>
          <a:sy n="127" d="100"/>
        </p:scale>
        <p:origin x="1086" y="120"/>
      </p:cViewPr>
      <p:guideLst>
        <p:guide orient="horz" pos="2160"/>
        <p:guide pos="2880"/>
      </p:guideLst>
    </p:cSldViewPr>
  </p:slideViewPr>
  <p:notesTextViewPr>
    <p:cViewPr>
      <p:scale>
        <a:sx n="1" d="1"/>
        <a:sy n="1" d="1"/>
      </p:scale>
      <p:origin x="0" y="0"/>
    </p:cViewPr>
  </p:notesTextViewPr>
  <p:sorterViewPr>
    <p:cViewPr>
      <p:scale>
        <a:sx n="118" d="100"/>
        <a:sy n="11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310676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422290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242124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4219614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3991183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349486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6926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233388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254916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402666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F8FB05-7732-445A-A37B-D1573DFFCA58}" type="datetimeFigureOut">
              <a:rPr kumimoji="1" lang="ja-JP" altLang="en-US" smtClean="0"/>
              <a:t>2020/7/17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6589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8FB05-7732-445A-A37B-D1573DFFCA58}" type="datetimeFigureOut">
              <a:rPr kumimoji="1" lang="ja-JP" altLang="en-US" smtClean="0"/>
              <a:t>2020/7/17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8B23D-A3E3-4045-A274-3AD5EC4DD18E}" type="slidenum">
              <a:rPr kumimoji="1" lang="ja-JP" altLang="en-US" smtClean="0"/>
              <a:t>‹#›</a:t>
            </a:fld>
            <a:endParaRPr kumimoji="1" lang="ja-JP" altLang="en-US" dirty="0"/>
          </a:p>
        </p:txBody>
      </p:sp>
    </p:spTree>
    <p:extLst>
      <p:ext uri="{BB962C8B-B14F-4D97-AF65-F5344CB8AC3E}">
        <p14:creationId xmlns:p14="http://schemas.microsoft.com/office/powerpoint/2010/main" val="4203360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927" y="122734"/>
            <a:ext cx="4859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ja-JP" dirty="0"/>
              <a:t>                  Informal document: </a:t>
            </a:r>
            <a:r>
              <a:rPr lang="en-GB" altLang="ja-JP" b="1" dirty="0"/>
              <a:t>GRSP-67-</a:t>
            </a:r>
            <a:r>
              <a:rPr lang="en-GB" altLang="ja-JP" b="1" dirty="0">
                <a:solidFill>
                  <a:srgbClr val="FF0000"/>
                </a:solidFill>
              </a:rPr>
              <a:t>17</a:t>
            </a:r>
          </a:p>
        </p:txBody>
      </p:sp>
      <p:sp>
        <p:nvSpPr>
          <p:cNvPr id="5" name="TextBox 2"/>
          <p:cNvSpPr txBox="1">
            <a:spLocks noChangeArrowheads="1"/>
          </p:cNvSpPr>
          <p:nvPr/>
        </p:nvSpPr>
        <p:spPr bwMode="auto">
          <a:xfrm>
            <a:off x="447261" y="1503498"/>
            <a:ext cx="8209722"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ja-JP" sz="3200" b="1" dirty="0">
              <a:solidFill>
                <a:schemeClr val="accent5">
                  <a:lumMod val="50000"/>
                </a:schemeClr>
              </a:solidFill>
              <a:latin typeface="Times New Roman" panose="02020603050405020304" pitchFamily="18" charset="0"/>
              <a:cs typeface="Times New Roman" panose="02020603050405020304" pitchFamily="18" charset="0"/>
            </a:endParaRPr>
          </a:p>
          <a:p>
            <a:pPr algn="ctr" eaLnBrk="1" hangingPunct="1"/>
            <a:r>
              <a:rPr lang="en-GB" altLang="ja-JP" sz="3200" b="1" dirty="0">
                <a:solidFill>
                  <a:schemeClr val="accent5">
                    <a:lumMod val="50000"/>
                  </a:schemeClr>
                </a:solidFill>
                <a:latin typeface="Times New Roman" panose="02020603050405020304" pitchFamily="18" charset="0"/>
                <a:cs typeface="Times New Roman" panose="02020603050405020304" pitchFamily="18" charset="0"/>
              </a:rPr>
              <a:t>ECE/TRANS/WP.29/GRSP/2020/8</a:t>
            </a:r>
          </a:p>
          <a:p>
            <a:pPr algn="ctr" eaLnBrk="1" hangingPunct="1"/>
            <a:endParaRPr lang="en-GB" altLang="ja-JP" sz="2400" b="1" dirty="0">
              <a:latin typeface="Times New Roman" panose="02020603050405020304" pitchFamily="18" charset="0"/>
              <a:cs typeface="Times New Roman" panose="02020603050405020304" pitchFamily="18" charset="0"/>
            </a:endParaRPr>
          </a:p>
          <a:p>
            <a:pPr algn="ctr" eaLnBrk="1" hangingPunct="1"/>
            <a:r>
              <a:rPr lang="en-US" altLang="ja-JP" sz="2400" b="1" dirty="0">
                <a:latin typeface="Times New Roman" panose="02020603050405020304" pitchFamily="18" charset="0"/>
                <a:cs typeface="Times New Roman" panose="02020603050405020304" pitchFamily="18" charset="0"/>
              </a:rPr>
              <a:t>Alignment of GTR No. 7 head restraints</a:t>
            </a:r>
          </a:p>
          <a:p>
            <a:pPr algn="ctr" eaLnBrk="1" hangingPunct="1"/>
            <a:r>
              <a:rPr lang="en-US" altLang="ja-JP" sz="2400" b="1" dirty="0">
                <a:latin typeface="Times New Roman" panose="02020603050405020304" pitchFamily="18" charset="0"/>
                <a:cs typeface="Times New Roman" panose="02020603050405020304" pitchFamily="18" charset="0"/>
              </a:rPr>
              <a:t>With UNR No. 17</a:t>
            </a:r>
            <a:r>
              <a:rPr lang="en-GB" altLang="ja-JP" sz="2400" b="1" dirty="0">
                <a:latin typeface="Times New Roman" panose="02020603050405020304" pitchFamily="18" charset="0"/>
                <a:cs typeface="Times New Roman" panose="02020603050405020304" pitchFamily="18" charset="0"/>
              </a:rPr>
              <a:t> </a:t>
            </a:r>
          </a:p>
          <a:p>
            <a:pPr eaLnBrk="1" hangingPunct="1"/>
            <a:endParaRPr lang="en-GB" altLang="ja-JP" sz="3200" dirty="0">
              <a:latin typeface="Times New Roman" panose="02020603050405020304" pitchFamily="18" charset="0"/>
              <a:cs typeface="Times New Roman" panose="02020603050405020304" pitchFamily="18" charset="0"/>
            </a:endParaRPr>
          </a:p>
          <a:p>
            <a:pPr algn="ctr" eaLnBrk="1" hangingPunct="1"/>
            <a:r>
              <a:rPr lang="en-GB" altLang="ja-JP" sz="3200" b="1" dirty="0">
                <a:latin typeface="Times New Roman" panose="02020603050405020304" pitchFamily="18" charset="0"/>
                <a:cs typeface="Times New Roman" panose="02020603050405020304" pitchFamily="18" charset="0"/>
              </a:rPr>
              <a:t>July 2020</a:t>
            </a:r>
          </a:p>
        </p:txBody>
      </p:sp>
      <p:sp>
        <p:nvSpPr>
          <p:cNvPr id="7" name="TextBox 3"/>
          <p:cNvSpPr txBox="1">
            <a:spLocks noChangeArrowheads="1"/>
          </p:cNvSpPr>
          <p:nvPr/>
        </p:nvSpPr>
        <p:spPr bwMode="auto">
          <a:xfrm>
            <a:off x="4284617" y="544318"/>
            <a:ext cx="4859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ja-JP" dirty="0"/>
              <a:t>(67</a:t>
            </a:r>
            <a:r>
              <a:rPr lang="en-GB" altLang="ja-JP" baseline="30000" dirty="0"/>
              <a:t>th</a:t>
            </a:r>
            <a:r>
              <a:rPr lang="en-GB" altLang="ja-JP" dirty="0"/>
              <a:t> GRSP, 20-23 July 2020, agenda item 6)</a:t>
            </a:r>
          </a:p>
        </p:txBody>
      </p:sp>
    </p:spTree>
    <p:extLst>
      <p:ext uri="{BB962C8B-B14F-4D97-AF65-F5344CB8AC3E}">
        <p14:creationId xmlns:p14="http://schemas.microsoft.com/office/powerpoint/2010/main" val="305607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5" name="テキスト ボックス 4"/>
          <p:cNvSpPr txBox="1"/>
          <p:nvPr/>
        </p:nvSpPr>
        <p:spPr>
          <a:xfrm>
            <a:off x="770709" y="990273"/>
            <a:ext cx="7916091" cy="1077218"/>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Revised definition from 08/09 series to 10.</a:t>
            </a:r>
          </a:p>
          <a:p>
            <a:endParaRPr lang="en-US" altLang="ja-JP" sz="2000"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Clarification of the definition of  “Head restraint” </a:t>
            </a:r>
          </a:p>
        </p:txBody>
      </p:sp>
      <p:graphicFrame>
        <p:nvGraphicFramePr>
          <p:cNvPr id="8" name="表 7"/>
          <p:cNvGraphicFramePr>
            <a:graphicFrameLocks noGrp="1"/>
          </p:cNvGraphicFramePr>
          <p:nvPr>
            <p:extLst>
              <p:ext uri="{D42A27DB-BD31-4B8C-83A1-F6EECF244321}">
                <p14:modId xmlns:p14="http://schemas.microsoft.com/office/powerpoint/2010/main" val="3663221593"/>
              </p:ext>
            </p:extLst>
          </p:nvPr>
        </p:nvGraphicFramePr>
        <p:xfrm>
          <a:off x="264708" y="2374187"/>
          <a:ext cx="8614584" cy="3936658"/>
        </p:xfrm>
        <a:graphic>
          <a:graphicData uri="http://schemas.openxmlformats.org/drawingml/2006/table">
            <a:tbl>
              <a:tblPr/>
              <a:tblGrid>
                <a:gridCol w="4307292">
                  <a:extLst>
                    <a:ext uri="{9D8B030D-6E8A-4147-A177-3AD203B41FA5}">
                      <a16:colId xmlns:a16="http://schemas.microsoft.com/office/drawing/2014/main" val="2728841821"/>
                    </a:ext>
                  </a:extLst>
                </a:gridCol>
                <a:gridCol w="4307292">
                  <a:extLst>
                    <a:ext uri="{9D8B030D-6E8A-4147-A177-3AD203B41FA5}">
                      <a16:colId xmlns:a16="http://schemas.microsoft.com/office/drawing/2014/main" val="2112209555"/>
                    </a:ext>
                  </a:extLst>
                </a:gridCol>
              </a:tblGrid>
              <a:tr h="321812">
                <a:tc>
                  <a:txBody>
                    <a:bodyPr/>
                    <a:lstStyle/>
                    <a:p>
                      <a:pPr algn="ctr"/>
                      <a:r>
                        <a:rPr kumimoji="1" lang="en-US" altLang="ja-JP" sz="1600" baseline="0" dirty="0">
                          <a:latin typeface="Times New Roman" panose="02020603050405020304" pitchFamily="18" charset="0"/>
                          <a:cs typeface="Times New Roman" panose="02020603050405020304" pitchFamily="18" charset="0"/>
                        </a:rPr>
                        <a:t> UNR17 series 08/09</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2936134"/>
                  </a:ext>
                </a:extLst>
              </a:tr>
              <a:tr h="3601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2.12.  "</a:t>
                      </a:r>
                      <a:r>
                        <a:rPr kumimoji="1" lang="en-US" altLang="ja-JP" sz="1600" b="0" i="1" u="none" strike="noStrike" kern="1200" baseline="0" dirty="0">
                          <a:solidFill>
                            <a:schemeClr val="tx1"/>
                          </a:solidFill>
                          <a:latin typeface="Times New Roman" panose="02020603050405020304" pitchFamily="18" charset="0"/>
                          <a:ea typeface="+mn-ea"/>
                          <a:cs typeface="Times New Roman" panose="02020603050405020304" pitchFamily="18" charset="0"/>
                        </a:rPr>
                        <a:t>Head restraint</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means a device whose purpose is to limit the rearward displacement of an adult occupant's head in relation to his torso in order to reduce the danger of injury to the cervical vertebrae in the event of an accident; </a:t>
                      </a:r>
                    </a:p>
                    <a:p>
                      <a:endParaRPr kumimoji="1" lang="en-US" altLang="ja-JP" sz="16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2.13. "</a:t>
                      </a:r>
                      <a:r>
                        <a:rPr kumimoji="1" lang="en-US" altLang="ja-JP" sz="1600" b="0" i="1" u="none" strike="noStrike" kern="1200" baseline="0" dirty="0">
                          <a:solidFill>
                            <a:schemeClr val="tx1"/>
                          </a:solidFill>
                          <a:latin typeface="Times New Roman" panose="02020603050405020304" pitchFamily="18" charset="0"/>
                          <a:ea typeface="+mn-ea"/>
                          <a:cs typeface="Times New Roman" panose="02020603050405020304" pitchFamily="18" charset="0"/>
                        </a:rPr>
                        <a:t>Head restraint</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means</a:t>
                      </a:r>
                      <a:r>
                        <a:rPr kumimoji="1" lang="en-US" altLang="ja-JP" sz="1600" b="1" i="0" u="none" strike="noStrike" kern="1200" baseline="0" dirty="0">
                          <a:solidFill>
                            <a:schemeClr val="accent5">
                              <a:lumMod val="50000"/>
                            </a:schemeClr>
                          </a:solidFill>
                          <a:latin typeface="Times New Roman" panose="02020603050405020304" pitchFamily="18" charset="0"/>
                          <a:ea typeface="+mn-ea"/>
                          <a:cs typeface="Times New Roman" panose="02020603050405020304" pitchFamily="18" charset="0"/>
                        </a:rPr>
                        <a:t> at any designated seating position, a device that limits rearward displacement of a seated occupant's head relative to the occupant's torso and that has a height equal to or greater than 700 mm at any point between two vertical longitudinal planes passing at 85 mm on either side of the torso line, in any position of backset and height adjustment, as measured in accordance with Annex 10." </a:t>
                      </a:r>
                    </a:p>
                    <a:p>
                      <a:r>
                        <a:rPr kumimoji="1" lang="en-US" altLang="ja-JP" sz="1600" b="0" i="0" u="none" strike="noStrike" kern="1200" baseline="0" dirty="0">
                          <a:solidFill>
                            <a:srgbClr val="FF0000"/>
                          </a:solidFill>
                          <a:latin typeface="Times New Roman" panose="02020603050405020304" pitchFamily="18" charset="0"/>
                          <a:ea typeface="+mn-ea"/>
                          <a:cs typeface="Times New Roman" panose="02020603050405020304" pitchFamily="18" charset="0"/>
                        </a:rPr>
                        <a:t> (Same as that of GTR7 paragraph 3.4.)</a:t>
                      </a:r>
                      <a:endParaRPr lang="ja-JP" altLang="en-US" sz="1600" b="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283755"/>
                  </a:ext>
                </a:extLst>
              </a:tr>
            </a:tbl>
          </a:graphicData>
        </a:graphic>
      </p:graphicFrame>
    </p:spTree>
    <p:extLst>
      <p:ext uri="{BB962C8B-B14F-4D97-AF65-F5344CB8AC3E}">
        <p14:creationId xmlns:p14="http://schemas.microsoft.com/office/powerpoint/2010/main" val="1865658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5" name="テキスト ボックス 4"/>
          <p:cNvSpPr txBox="1"/>
          <p:nvPr/>
        </p:nvSpPr>
        <p:spPr>
          <a:xfrm>
            <a:off x="770709" y="990273"/>
            <a:ext cx="7916091" cy="1384995"/>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Revised definition from 08/09 series to 10.</a:t>
            </a:r>
          </a:p>
          <a:p>
            <a:endParaRPr lang="en-US" altLang="ja-JP" sz="2000"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Clarification of the definitions of “integrated head restraint” and “detachable head restraint”.</a:t>
            </a:r>
          </a:p>
        </p:txBody>
      </p:sp>
      <p:graphicFrame>
        <p:nvGraphicFramePr>
          <p:cNvPr id="8" name="表 7"/>
          <p:cNvGraphicFramePr>
            <a:graphicFrameLocks noGrp="1"/>
          </p:cNvGraphicFramePr>
          <p:nvPr>
            <p:extLst>
              <p:ext uri="{D42A27DB-BD31-4B8C-83A1-F6EECF244321}">
                <p14:modId xmlns:p14="http://schemas.microsoft.com/office/powerpoint/2010/main" val="408405659"/>
              </p:ext>
            </p:extLst>
          </p:nvPr>
        </p:nvGraphicFramePr>
        <p:xfrm>
          <a:off x="184605" y="2491754"/>
          <a:ext cx="8774790" cy="3936658"/>
        </p:xfrm>
        <a:graphic>
          <a:graphicData uri="http://schemas.openxmlformats.org/drawingml/2006/table">
            <a:tbl>
              <a:tblPr/>
              <a:tblGrid>
                <a:gridCol w="4387395">
                  <a:extLst>
                    <a:ext uri="{9D8B030D-6E8A-4147-A177-3AD203B41FA5}">
                      <a16:colId xmlns:a16="http://schemas.microsoft.com/office/drawing/2014/main" val="2728841821"/>
                    </a:ext>
                  </a:extLst>
                </a:gridCol>
                <a:gridCol w="4387395">
                  <a:extLst>
                    <a:ext uri="{9D8B030D-6E8A-4147-A177-3AD203B41FA5}">
                      <a16:colId xmlns:a16="http://schemas.microsoft.com/office/drawing/2014/main" val="2112209555"/>
                    </a:ext>
                  </a:extLst>
                </a:gridCol>
              </a:tblGrid>
              <a:tr h="321812">
                <a:tc>
                  <a:txBody>
                    <a:bodyPr/>
                    <a:lstStyle/>
                    <a:p>
                      <a:pPr algn="ctr"/>
                      <a:r>
                        <a:rPr kumimoji="1" lang="en-US" altLang="ja-JP" sz="1600" baseline="0" dirty="0">
                          <a:latin typeface="Times New Roman" panose="02020603050405020304" pitchFamily="18" charset="0"/>
                          <a:cs typeface="Times New Roman" panose="02020603050405020304" pitchFamily="18" charset="0"/>
                        </a:rPr>
                        <a:t> UNR17 series 08/09</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2936134"/>
                  </a:ext>
                </a:extLst>
              </a:tr>
              <a:tr h="3601378">
                <a:tc>
                  <a:txBody>
                    <a:bodyPr/>
                    <a:lstStyle/>
                    <a:p>
                      <a:r>
                        <a:rPr kumimoji="1" lang="en-US" altLang="ja-JP" sz="1600" b="0" dirty="0">
                          <a:latin typeface="Times New Roman" panose="02020603050405020304" pitchFamily="18" charset="0"/>
                          <a:cs typeface="Times New Roman" panose="02020603050405020304" pitchFamily="18" charset="0"/>
                        </a:rPr>
                        <a:t>"2.12.1. "Integrated head restraint" means a head restraint formed by the upper part of the seat-back. Head restraints meeting the definitions of paragraphs 2.12.2. or 2.12.3. below but which can only be detached from the seat or the vehicle structure by the use of tools or by partial or complete removal of the seat covering, meet the present definition;“</a:t>
                      </a:r>
                    </a:p>
                    <a:p>
                      <a:endParaRPr kumimoji="1" lang="en-US" altLang="ja-JP" sz="1600" b="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"2.12.2. "</a:t>
                      </a:r>
                      <a:r>
                        <a:rPr kumimoji="1" lang="en-US" altLang="ja-JP" sz="1600" b="0" i="1" u="none" strike="noStrike" kern="1200" baseline="0" dirty="0">
                          <a:solidFill>
                            <a:schemeClr val="tx1"/>
                          </a:solidFill>
                          <a:latin typeface="Times New Roman" panose="02020603050405020304" pitchFamily="18" charset="0"/>
                          <a:ea typeface="+mn-ea"/>
                          <a:cs typeface="Times New Roman" panose="02020603050405020304" pitchFamily="18" charset="0"/>
                        </a:rPr>
                        <a:t>Detachable head restraint</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means a head restraint consisting of a component separable from the seat designed for insertion and positive retention in the seat-back structure. </a:t>
                      </a:r>
                      <a:endParaRPr kumimoji="1" lang="en-US" altLang="ja-JP" sz="16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t>
                      </a:r>
                      <a:r>
                        <a:rPr kumimoji="1" lang="en-US" altLang="ja-JP" sz="1600" b="1" i="0" u="none" strike="noStrike" kern="1200" baseline="0" dirty="0">
                          <a:solidFill>
                            <a:srgbClr val="0070C0"/>
                          </a:solidFill>
                          <a:latin typeface="Times New Roman" panose="02020603050405020304" pitchFamily="18" charset="0"/>
                          <a:ea typeface="+mn-ea"/>
                          <a:cs typeface="Times New Roman" panose="02020603050405020304" pitchFamily="18" charset="0"/>
                        </a:rPr>
                        <a:t>2.13.1. </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t>
                      </a:r>
                      <a:r>
                        <a:rPr kumimoji="1" lang="en-US" altLang="ja-JP" sz="1600" b="0" i="1" u="none" strike="noStrike" kern="1200" baseline="0" dirty="0">
                          <a:solidFill>
                            <a:schemeClr val="tx1"/>
                          </a:solidFill>
                          <a:latin typeface="Times New Roman" panose="02020603050405020304" pitchFamily="18" charset="0"/>
                          <a:ea typeface="+mn-ea"/>
                          <a:cs typeface="Times New Roman" panose="02020603050405020304" pitchFamily="18" charset="0"/>
                        </a:rPr>
                        <a:t>Integrated head restraint</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means a head restraint formed by the upper part of the seat-back. </a:t>
                      </a:r>
                    </a:p>
                    <a:p>
                      <a:endPar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p>
                      <a:r>
                        <a:rPr kumimoji="1" lang="en-US" altLang="ja-JP" sz="1600" b="1" i="0" u="none" strike="noStrike" kern="1200" baseline="0" dirty="0">
                          <a:solidFill>
                            <a:srgbClr val="0070C0"/>
                          </a:solidFill>
                          <a:latin typeface="Times New Roman" panose="02020603050405020304" pitchFamily="18" charset="0"/>
                          <a:ea typeface="+mn-ea"/>
                          <a:cs typeface="Times New Roman" panose="02020603050405020304" pitchFamily="18" charset="0"/>
                        </a:rPr>
                        <a:t>2.13.2. </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t>
                      </a:r>
                      <a:r>
                        <a:rPr kumimoji="1" lang="en-US" altLang="ja-JP" sz="1600" b="0" i="1" u="none" strike="noStrike" kern="1200" baseline="0" dirty="0">
                          <a:solidFill>
                            <a:schemeClr val="tx1"/>
                          </a:solidFill>
                          <a:latin typeface="Times New Roman" panose="02020603050405020304" pitchFamily="18" charset="0"/>
                          <a:ea typeface="+mn-ea"/>
                          <a:cs typeface="Times New Roman" panose="02020603050405020304" pitchFamily="18" charset="0"/>
                        </a:rPr>
                        <a:t>Detachable head restraint</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means a head restraint consisting of a component separable from the seat designed for insertion and positive retention in the seat-back structure. </a:t>
                      </a:r>
                      <a:r>
                        <a:rPr kumimoji="1" lang="en-US" altLang="ja-JP" sz="1600" b="1" i="0" u="none" strike="noStrike" kern="1200" baseline="0" dirty="0">
                          <a:solidFill>
                            <a:srgbClr val="0070C0"/>
                          </a:solidFill>
                          <a:latin typeface="Times New Roman" panose="02020603050405020304" pitchFamily="18" charset="0"/>
                          <a:ea typeface="+mn-ea"/>
                          <a:cs typeface="Times New Roman" panose="02020603050405020304" pitchFamily="18" charset="0"/>
                        </a:rPr>
                        <a:t>A detachable head restraint, which can only be detached from the seat by the use of tools and/or after partial or complete </a:t>
                      </a:r>
                      <a:endParaRPr lang="ja-JP" altLang="en-US" sz="1600" b="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283755"/>
                  </a:ext>
                </a:extLst>
              </a:tr>
            </a:tbl>
          </a:graphicData>
        </a:graphic>
      </p:graphicFrame>
    </p:spTree>
    <p:extLst>
      <p:ext uri="{BB962C8B-B14F-4D97-AF65-F5344CB8AC3E}">
        <p14:creationId xmlns:p14="http://schemas.microsoft.com/office/powerpoint/2010/main" val="166610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2" name="テキスト ボックス 1"/>
          <p:cNvSpPr txBox="1"/>
          <p:nvPr/>
        </p:nvSpPr>
        <p:spPr>
          <a:xfrm>
            <a:off x="1058089" y="976947"/>
            <a:ext cx="7414701" cy="1077218"/>
          </a:xfrm>
          <a:prstGeom prst="rect">
            <a:avLst/>
          </a:prstGeom>
          <a:noFill/>
        </p:spPr>
        <p:txBody>
          <a:bodyPr wrap="square" rtlCol="0">
            <a:spAutoFit/>
          </a:bodyPr>
          <a:lstStyle/>
          <a:p>
            <a:r>
              <a:rPr lang="en-US" altLang="ja-JP" sz="2400" b="1" dirty="0">
                <a:latin typeface="Times New Roman" panose="02020603050405020304" pitchFamily="18" charset="0"/>
                <a:cs typeface="Times New Roman" panose="02020603050405020304" pitchFamily="18" charset="0"/>
              </a:rPr>
              <a:t>Requirement of draft amendment of UNR17 series 10</a:t>
            </a:r>
          </a:p>
          <a:p>
            <a:endParaRPr lang="en-US" altLang="ja-JP" sz="2000"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Update height of head restraint for UNR17 series 10.</a:t>
            </a:r>
          </a:p>
        </p:txBody>
      </p:sp>
      <p:graphicFrame>
        <p:nvGraphicFramePr>
          <p:cNvPr id="10" name="表 9"/>
          <p:cNvGraphicFramePr>
            <a:graphicFrameLocks noGrp="1"/>
          </p:cNvGraphicFramePr>
          <p:nvPr>
            <p:extLst>
              <p:ext uri="{D42A27DB-BD31-4B8C-83A1-F6EECF244321}">
                <p14:modId xmlns:p14="http://schemas.microsoft.com/office/powerpoint/2010/main" val="2658362513"/>
              </p:ext>
            </p:extLst>
          </p:nvPr>
        </p:nvGraphicFramePr>
        <p:xfrm>
          <a:off x="209005" y="2119947"/>
          <a:ext cx="8725989" cy="3444827"/>
        </p:xfrm>
        <a:graphic>
          <a:graphicData uri="http://schemas.openxmlformats.org/drawingml/2006/table">
            <a:tbl>
              <a:tblPr/>
              <a:tblGrid>
                <a:gridCol w="1528355">
                  <a:extLst>
                    <a:ext uri="{9D8B030D-6E8A-4147-A177-3AD203B41FA5}">
                      <a16:colId xmlns:a16="http://schemas.microsoft.com/office/drawing/2014/main" val="1145803682"/>
                    </a:ext>
                  </a:extLst>
                </a:gridCol>
                <a:gridCol w="2651760">
                  <a:extLst>
                    <a:ext uri="{9D8B030D-6E8A-4147-A177-3AD203B41FA5}">
                      <a16:colId xmlns:a16="http://schemas.microsoft.com/office/drawing/2014/main" val="3154694135"/>
                    </a:ext>
                  </a:extLst>
                </a:gridCol>
                <a:gridCol w="2272937">
                  <a:extLst>
                    <a:ext uri="{9D8B030D-6E8A-4147-A177-3AD203B41FA5}">
                      <a16:colId xmlns:a16="http://schemas.microsoft.com/office/drawing/2014/main" val="1304225091"/>
                    </a:ext>
                  </a:extLst>
                </a:gridCol>
                <a:gridCol w="2272937">
                  <a:extLst>
                    <a:ext uri="{9D8B030D-6E8A-4147-A177-3AD203B41FA5}">
                      <a16:colId xmlns:a16="http://schemas.microsoft.com/office/drawing/2014/main" val="2686421912"/>
                    </a:ext>
                  </a:extLst>
                </a:gridCol>
              </a:tblGrid>
              <a:tr h="526721">
                <a:tc>
                  <a:txBody>
                    <a:bodyPr/>
                    <a:lstStyle/>
                    <a:p>
                      <a:pPr algn="ctr"/>
                      <a:endParaRPr kumimoji="1" lang="ja-JP" alt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 UNR17 series 08/09</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78342456"/>
                  </a:ext>
                </a:extLst>
              </a:tr>
              <a:tr h="486351">
                <a:tc rowSpan="6">
                  <a:txBody>
                    <a:bodyPr/>
                    <a:lstStyle/>
                    <a:p>
                      <a:pPr algn="l"/>
                      <a:r>
                        <a:rPr kumimoji="1" lang="en-US" altLang="ja-JP" sz="1600" dirty="0">
                          <a:latin typeface="Times New Roman" panose="02020603050405020304" pitchFamily="18" charset="0"/>
                          <a:cs typeface="Times New Roman" panose="02020603050405020304" pitchFamily="18" charset="0"/>
                        </a:rPr>
                        <a:t>Height</a:t>
                      </a:r>
                      <a:r>
                        <a:rPr kumimoji="1" lang="en-US" altLang="ja-JP" sz="1600" baseline="0" dirty="0">
                          <a:latin typeface="Times New Roman" panose="02020603050405020304" pitchFamily="18" charset="0"/>
                          <a:cs typeface="Times New Roman" panose="02020603050405020304" pitchFamily="18" charset="0"/>
                        </a:rPr>
                        <a:t> of  </a:t>
                      </a:r>
                    </a:p>
                    <a:p>
                      <a:pPr algn="l"/>
                      <a:r>
                        <a:rPr kumimoji="1" lang="en-US" altLang="ja-JP" sz="1600" baseline="0" dirty="0">
                          <a:latin typeface="Times New Roman" panose="02020603050405020304" pitchFamily="18" charset="0"/>
                          <a:cs typeface="Times New Roman" panose="02020603050405020304" pitchFamily="18" charset="0"/>
                        </a:rPr>
                        <a:t>head restraint</a:t>
                      </a:r>
                    </a:p>
                    <a:p>
                      <a:pPr algn="l"/>
                      <a:r>
                        <a:rPr kumimoji="1" lang="en-US" altLang="ja-JP" sz="1600" baseline="0" dirty="0">
                          <a:latin typeface="Times New Roman" panose="02020603050405020304" pitchFamily="18" charset="0"/>
                          <a:cs typeface="Times New Roman" panose="02020603050405020304" pitchFamily="18" charset="0"/>
                        </a:rPr>
                        <a:t>(more than)</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600" dirty="0">
                          <a:latin typeface="Times New Roman" panose="02020603050405020304" pitchFamily="18" charset="0"/>
                          <a:cs typeface="Times New Roman" panose="02020603050405020304" pitchFamily="18" charset="0"/>
                        </a:rPr>
                        <a:t>Measurement procedure</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600" dirty="0">
                          <a:latin typeface="Times New Roman" panose="02020603050405020304" pitchFamily="18" charset="0"/>
                          <a:cs typeface="Times New Roman" panose="02020603050405020304" pitchFamily="18" charset="0"/>
                        </a:rPr>
                        <a:t>H-point 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600" dirty="0">
                          <a:solidFill>
                            <a:schemeClr val="accent5"/>
                          </a:solidFill>
                          <a:latin typeface="Times New Roman" panose="02020603050405020304" pitchFamily="18" charset="0"/>
                          <a:cs typeface="Times New Roman" panose="02020603050405020304" pitchFamily="18" charset="0"/>
                        </a:rPr>
                        <a:t>R-point method</a:t>
                      </a:r>
                      <a:endParaRPr kumimoji="1" lang="ja-JP" altLang="en-US" sz="1600" dirty="0">
                        <a:solidFill>
                          <a:schemeClr val="accent5"/>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765162"/>
                  </a:ext>
                </a:extLst>
              </a:tr>
              <a:tr h="486351">
                <a:tc vMerge="1">
                  <a:txBody>
                    <a:bodyPr/>
                    <a:lstStyle/>
                    <a:p>
                      <a:endParaRPr kumimoji="1" lang="ja-JP" altLang="en-US"/>
                    </a:p>
                  </a:txBody>
                  <a:tcPr/>
                </a:tc>
                <a:tc>
                  <a:txBody>
                    <a:bodyPr/>
                    <a:lstStyle/>
                    <a:p>
                      <a:pPr algn="l"/>
                      <a:r>
                        <a:rPr kumimoji="1" lang="en-US" altLang="ja-JP" sz="1600" dirty="0">
                          <a:latin typeface="Times New Roman" panose="02020603050405020304" pitchFamily="18" charset="0"/>
                          <a:cs typeface="Times New Roman" panose="02020603050405020304" pitchFamily="18" charset="0"/>
                        </a:rPr>
                        <a:t>Highest position (front)</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600" dirty="0">
                          <a:latin typeface="Times New Roman" panose="02020603050405020304" pitchFamily="18" charset="0"/>
                          <a:cs typeface="Times New Roman" panose="02020603050405020304" pitchFamily="18" charset="0"/>
                        </a:rPr>
                        <a:t>800mm</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600" dirty="0">
                          <a:solidFill>
                            <a:schemeClr val="accent5"/>
                          </a:solidFill>
                          <a:latin typeface="Times New Roman" panose="02020603050405020304" pitchFamily="18" charset="0"/>
                          <a:cs typeface="Times New Roman" panose="02020603050405020304" pitchFamily="18" charset="0"/>
                        </a:rPr>
                        <a:t>830mm</a:t>
                      </a:r>
                      <a:r>
                        <a:rPr kumimoji="1" lang="ja-JP" altLang="en-US" sz="1600" dirty="0">
                          <a:solidFill>
                            <a:schemeClr val="accent5"/>
                          </a:solidFill>
                          <a:latin typeface="Times New Roman" panose="02020603050405020304" pitchFamily="18" charset="0"/>
                          <a:cs typeface="Times New Roman" panose="02020603050405020304" pitchFamily="18" charset="0"/>
                        </a:rPr>
                        <a:t> </a:t>
                      </a:r>
                      <a:r>
                        <a:rPr kumimoji="1" lang="en-US" altLang="ja-JP" sz="1600" dirty="0">
                          <a:solidFill>
                            <a:schemeClr val="accent5"/>
                          </a:solidFill>
                          <a:latin typeface="Times New Roman" panose="02020603050405020304" pitchFamily="18" charset="0"/>
                          <a:cs typeface="Times New Roman" panose="02020603050405020304" pitchFamily="18" charset="0"/>
                        </a:rPr>
                        <a:t>(outboard)</a:t>
                      </a:r>
                      <a:endParaRPr kumimoji="1" lang="ja-JP" altLang="en-US" sz="1600" dirty="0">
                        <a:solidFill>
                          <a:schemeClr val="accent5"/>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4949952"/>
                  </a:ext>
                </a:extLst>
              </a:tr>
              <a:tr h="486351">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Highest position (other)</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600" dirty="0">
                          <a:latin typeface="Times New Roman" panose="02020603050405020304" pitchFamily="18" charset="0"/>
                          <a:cs typeface="Times New Roman" panose="02020603050405020304" pitchFamily="18" charset="0"/>
                        </a:rPr>
                        <a:t>750mm</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accent5"/>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874560745"/>
                  </a:ext>
                </a:extLst>
              </a:tr>
              <a:tr h="486351">
                <a:tc vMerge="1">
                  <a:txBody>
                    <a:bodyPr/>
                    <a:lstStyle/>
                    <a:p>
                      <a:endParaRPr kumimoji="1" lang="ja-JP" altLang="en-US"/>
                    </a:p>
                  </a:txBody>
                  <a:tcPr/>
                </a:tc>
                <a:tc>
                  <a:txBody>
                    <a:bodyPr/>
                    <a:lstStyle/>
                    <a:p>
                      <a:pPr algn="l"/>
                      <a:r>
                        <a:rPr kumimoji="1" lang="en-US" altLang="ja-JP" sz="1600" dirty="0">
                          <a:latin typeface="Times New Roman" panose="02020603050405020304" pitchFamily="18" charset="0"/>
                          <a:cs typeface="Times New Roman" panose="02020603050405020304" pitchFamily="18" charset="0"/>
                        </a:rPr>
                        <a:t>Lowest</a:t>
                      </a:r>
                      <a:r>
                        <a:rPr kumimoji="1" lang="en-US" altLang="ja-JP" sz="1600" baseline="0" dirty="0">
                          <a:latin typeface="Times New Roman" panose="02020603050405020304" pitchFamily="18" charset="0"/>
                          <a:cs typeface="Times New Roman" panose="02020603050405020304" pitchFamily="18" charset="0"/>
                        </a:rPr>
                        <a:t> position (front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en-US" altLang="ja-JP" sz="1600" dirty="0">
                          <a:latin typeface="Times New Roman" panose="02020603050405020304" pitchFamily="18" charset="0"/>
                          <a:cs typeface="Times New Roman" panose="02020603050405020304" pitchFamily="18" charset="0"/>
                        </a:rPr>
                        <a:t>700mm</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600" dirty="0">
                          <a:solidFill>
                            <a:schemeClr val="accent5"/>
                          </a:solidFill>
                          <a:latin typeface="Times New Roman" panose="02020603050405020304" pitchFamily="18" charset="0"/>
                          <a:cs typeface="Times New Roman" panose="02020603050405020304" pitchFamily="18" charset="0"/>
                        </a:rPr>
                        <a:t>720mm</a:t>
                      </a:r>
                      <a:endParaRPr kumimoji="1" lang="ja-JP" altLang="en-US" sz="1600" dirty="0">
                        <a:solidFill>
                          <a:schemeClr val="accent5"/>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3844423"/>
                  </a:ext>
                </a:extLst>
              </a:tr>
              <a:tr h="48635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Lowest</a:t>
                      </a:r>
                      <a:r>
                        <a:rPr kumimoji="1" lang="en-US" altLang="ja-JP" sz="1600" baseline="0" dirty="0">
                          <a:latin typeface="Times New Roman" panose="02020603050405020304" pitchFamily="18" charset="0"/>
                          <a:cs typeface="Times New Roman" panose="02020603050405020304" pitchFamily="18" charset="0"/>
                        </a:rPr>
                        <a:t> position (other)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accent5"/>
                          </a:solidFill>
                          <a:latin typeface="Times New Roman" panose="02020603050405020304" pitchFamily="18" charset="0"/>
                          <a:cs typeface="Times New Roman" panose="02020603050405020304" pitchFamily="18" charset="0"/>
                        </a:rPr>
                        <a:t>720mm</a:t>
                      </a:r>
                      <a:endParaRPr kumimoji="1" lang="ja-JP" altLang="en-US" sz="1600" dirty="0">
                        <a:solidFill>
                          <a:schemeClr val="accent5"/>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4840370"/>
                  </a:ext>
                </a:extLst>
              </a:tr>
              <a:tr h="48635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700mm</a:t>
                      </a:r>
                      <a:r>
                        <a:rPr kumimoji="1" lang="ja-JP" altLang="en-US" sz="1600" dirty="0">
                          <a:latin typeface="Times New Roman" panose="02020603050405020304" pitchFamily="18" charset="0"/>
                          <a:cs typeface="Times New Roman" panose="02020603050405020304" pitchFamily="18" charset="0"/>
                        </a:rPr>
                        <a:t> </a:t>
                      </a:r>
                      <a:r>
                        <a:rPr kumimoji="1" lang="en-US" altLang="ja-JP" sz="1600" dirty="0">
                          <a:latin typeface="Times New Roman" panose="02020603050405020304" pitchFamily="18" charset="0"/>
                          <a:cs typeface="Times New Roman" panose="02020603050405020304" pitchFamily="18" charset="0"/>
                        </a:rPr>
                        <a:t>(RR</a:t>
                      </a:r>
                      <a:r>
                        <a:rPr kumimoji="1" lang="en-US" altLang="ja-JP" sz="1600" baseline="0" dirty="0">
                          <a:latin typeface="Times New Roman" panose="02020603050405020304" pitchFamily="18" charset="0"/>
                          <a:cs typeface="Times New Roman" panose="02020603050405020304" pitchFamily="18" charset="0"/>
                        </a:rPr>
                        <a:t> CTR)</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9795581"/>
                  </a:ext>
                </a:extLst>
              </a:tr>
            </a:tbl>
          </a:graphicData>
        </a:graphic>
      </p:graphicFrame>
    </p:spTree>
    <p:extLst>
      <p:ext uri="{BB962C8B-B14F-4D97-AF65-F5344CB8AC3E}">
        <p14:creationId xmlns:p14="http://schemas.microsoft.com/office/powerpoint/2010/main" val="867509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15902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2" name="テキスト ボックス 1"/>
          <p:cNvSpPr txBox="1"/>
          <p:nvPr/>
        </p:nvSpPr>
        <p:spPr>
          <a:xfrm>
            <a:off x="1058089" y="766427"/>
            <a:ext cx="7362429" cy="461665"/>
          </a:xfrm>
          <a:prstGeom prst="rect">
            <a:avLst/>
          </a:prstGeom>
          <a:noFill/>
        </p:spPr>
        <p:txBody>
          <a:bodyPr wrap="square" rtlCol="0">
            <a:spAutoFit/>
          </a:bodyPr>
          <a:lstStyle/>
          <a:p>
            <a:r>
              <a:rPr lang="en-US" altLang="ja-JP" sz="2400" b="1" dirty="0">
                <a:latin typeface="Times New Roman" panose="02020603050405020304" pitchFamily="18" charset="0"/>
                <a:cs typeface="Times New Roman" panose="02020603050405020304" pitchFamily="18" charset="0"/>
              </a:rPr>
              <a:t>Requirement of draft amendment of UNR17 series 10</a:t>
            </a:r>
          </a:p>
        </p:txBody>
      </p:sp>
      <p:graphicFrame>
        <p:nvGraphicFramePr>
          <p:cNvPr id="10" name="表 9"/>
          <p:cNvGraphicFramePr>
            <a:graphicFrameLocks noGrp="1"/>
          </p:cNvGraphicFramePr>
          <p:nvPr>
            <p:extLst>
              <p:ext uri="{D42A27DB-BD31-4B8C-83A1-F6EECF244321}">
                <p14:modId xmlns:p14="http://schemas.microsoft.com/office/powerpoint/2010/main" val="3598903257"/>
              </p:ext>
            </p:extLst>
          </p:nvPr>
        </p:nvGraphicFramePr>
        <p:xfrm>
          <a:off x="124095" y="2062857"/>
          <a:ext cx="8921932" cy="4701884"/>
        </p:xfrm>
        <a:graphic>
          <a:graphicData uri="http://schemas.openxmlformats.org/drawingml/2006/table">
            <a:tbl>
              <a:tblPr/>
              <a:tblGrid>
                <a:gridCol w="992777">
                  <a:extLst>
                    <a:ext uri="{9D8B030D-6E8A-4147-A177-3AD203B41FA5}">
                      <a16:colId xmlns:a16="http://schemas.microsoft.com/office/drawing/2014/main" val="1145803682"/>
                    </a:ext>
                  </a:extLst>
                </a:gridCol>
                <a:gridCol w="1384663">
                  <a:extLst>
                    <a:ext uri="{9D8B030D-6E8A-4147-A177-3AD203B41FA5}">
                      <a16:colId xmlns:a16="http://schemas.microsoft.com/office/drawing/2014/main" val="60790267"/>
                    </a:ext>
                  </a:extLst>
                </a:gridCol>
                <a:gridCol w="2743200">
                  <a:extLst>
                    <a:ext uri="{9D8B030D-6E8A-4147-A177-3AD203B41FA5}">
                      <a16:colId xmlns:a16="http://schemas.microsoft.com/office/drawing/2014/main" val="3154694135"/>
                    </a:ext>
                  </a:extLst>
                </a:gridCol>
                <a:gridCol w="1900646">
                  <a:extLst>
                    <a:ext uri="{9D8B030D-6E8A-4147-A177-3AD203B41FA5}">
                      <a16:colId xmlns:a16="http://schemas.microsoft.com/office/drawing/2014/main" val="1304225091"/>
                    </a:ext>
                  </a:extLst>
                </a:gridCol>
                <a:gridCol w="731522">
                  <a:extLst>
                    <a:ext uri="{9D8B030D-6E8A-4147-A177-3AD203B41FA5}">
                      <a16:colId xmlns:a16="http://schemas.microsoft.com/office/drawing/2014/main" val="2686421912"/>
                    </a:ext>
                  </a:extLst>
                </a:gridCol>
                <a:gridCol w="1169124">
                  <a:extLst>
                    <a:ext uri="{9D8B030D-6E8A-4147-A177-3AD203B41FA5}">
                      <a16:colId xmlns:a16="http://schemas.microsoft.com/office/drawing/2014/main" val="2644630150"/>
                    </a:ext>
                  </a:extLst>
                </a:gridCol>
              </a:tblGrid>
              <a:tr h="301516">
                <a:tc>
                  <a:txBody>
                    <a:bodyPr/>
                    <a:lstStyle/>
                    <a:p>
                      <a:pPr algn="ctr"/>
                      <a:endParaRPr kumimoji="1" lang="ja-JP" alt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 UNR17 series 08/09 </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78342456"/>
                  </a:ext>
                </a:extLst>
              </a:tr>
              <a:tr h="593257">
                <a:tc rowSpan="3">
                  <a:txBody>
                    <a:bodyPr/>
                    <a:lstStyle/>
                    <a:p>
                      <a:r>
                        <a:rPr lang="en-US" altLang="ja-JP" sz="1600" dirty="0">
                          <a:latin typeface="Times New Roman" panose="02020603050405020304" pitchFamily="18" charset="0"/>
                          <a:cs typeface="Times New Roman" panose="02020603050405020304" pitchFamily="18" charset="0"/>
                        </a:rPr>
                        <a:t>Static</a:t>
                      </a:r>
                      <a:endParaRPr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a:r>
                        <a:rPr kumimoji="1" lang="en-US" altLang="ja-JP" sz="1600" dirty="0">
                          <a:latin typeface="Times New Roman" panose="02020603050405020304" pitchFamily="18" charset="0"/>
                          <a:cs typeface="Times New Roman" panose="02020603050405020304" pitchFamily="18" charset="0"/>
                        </a:rPr>
                        <a:t>Back-set</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Use the R point as a reference point for measurement.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(No</a:t>
                      </a:r>
                      <a:r>
                        <a:rPr lang="en-US" altLang="ja-JP" sz="1600" baseline="0" dirty="0">
                          <a:latin typeface="Times New Roman" panose="02020603050405020304" pitchFamily="18" charset="0"/>
                          <a:cs typeface="Times New Roman" panose="02020603050405020304" pitchFamily="18" charset="0"/>
                        </a:rPr>
                        <a:t> use HRMD)</a:t>
                      </a:r>
                      <a:endParaRPr lang="en-US" altLang="ja-JP"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2"/>
                    </a:solidFill>
                  </a:tcPr>
                </a:tc>
                <a:tc gridSpan="2">
                  <a:txBody>
                    <a:bodyPr/>
                    <a:lstStyle/>
                    <a:p>
                      <a:pPr algn="l"/>
                      <a:r>
                        <a:rPr kumimoji="1" lang="en-US" altLang="ja-JP" sz="1600" dirty="0">
                          <a:solidFill>
                            <a:schemeClr val="accent5">
                              <a:lumMod val="50000"/>
                            </a:schemeClr>
                          </a:solidFill>
                          <a:latin typeface="Times New Roman" panose="02020603050405020304" pitchFamily="18" charset="0"/>
                          <a:cs typeface="Times New Roman" panose="02020603050405020304" pitchFamily="18" charset="0"/>
                        </a:rPr>
                        <a:t>less than 45mm</a:t>
                      </a:r>
                      <a:endParaRPr kumimoji="1" lang="ja-JP" altLang="en-US" sz="16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extLst>
                  <a:ext uri="{0D108BD9-81ED-4DB2-BD59-A6C34878D82A}">
                    <a16:rowId xmlns:a16="http://schemas.microsoft.com/office/drawing/2014/main" val="2584321167"/>
                  </a:ext>
                </a:extLst>
              </a:tr>
              <a:tr h="655496">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aseline="0" dirty="0">
                          <a:latin typeface="Times New Roman" panose="02020603050405020304" pitchFamily="18" charset="0"/>
                          <a:cs typeface="Times New Roman" panose="02020603050405020304" pitchFamily="18" charset="0"/>
                        </a:rPr>
                        <a:t>Height retention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Application of initial load of 50±1N</a:t>
                      </a:r>
                      <a:r>
                        <a:rPr kumimoji="1" lang="en-US" altLang="ja-JP" sz="1600" baseline="0" dirty="0">
                          <a:latin typeface="Times New Roman" panose="02020603050405020304" pitchFamily="18" charset="0"/>
                          <a:cs typeface="Times New Roman" panose="02020603050405020304" pitchFamily="18" charset="0"/>
                        </a:rPr>
                        <a:t> </a:t>
                      </a:r>
                      <a:r>
                        <a:rPr kumimoji="1" lang="en-US" altLang="ja-JP" sz="1600" dirty="0">
                          <a:latin typeface="Times New Roman" panose="02020603050405020304" pitchFamily="18" charset="0"/>
                          <a:cs typeface="Times New Roman" panose="02020603050405020304" pitchFamily="18" charset="0"/>
                        </a:rPr>
                        <a:t>to 500N, </a:t>
                      </a:r>
                      <a:r>
                        <a:rPr kumimoji="1" lang="en-US" altLang="ja-JP" sz="1600" baseline="0" dirty="0">
                          <a:latin typeface="Times New Roman" panose="02020603050405020304" pitchFamily="18" charset="0"/>
                          <a:cs typeface="Times New Roman" panose="02020603050405020304" pitchFamily="18" charset="0"/>
                        </a:rPr>
                        <a:t>reduction to </a:t>
                      </a:r>
                      <a:r>
                        <a:rPr kumimoji="1" lang="en-US" altLang="ja-JP" sz="1600" dirty="0">
                          <a:latin typeface="Times New Roman" panose="02020603050405020304" pitchFamily="18" charset="0"/>
                          <a:cs typeface="Times New Roman" panose="02020603050405020304" pitchFamily="18" charset="0"/>
                        </a:rPr>
                        <a:t>50±1N after</a:t>
                      </a:r>
                      <a:r>
                        <a:rPr kumimoji="1" lang="en-US" altLang="ja-JP" sz="1600" baseline="0" dirty="0">
                          <a:latin typeface="Times New Roman" panose="02020603050405020304" pitchFamily="18" charset="0"/>
                          <a:cs typeface="Times New Roman" panose="02020603050405020304" pitchFamily="18" charset="0"/>
                        </a:rPr>
                        <a:t> 5 seconds </a:t>
                      </a:r>
                      <a:endParaRPr kumimoji="1" lang="en-US" altLang="ja-JP"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2"/>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Not to be displaced more than 25mm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extLst>
                  <a:ext uri="{0D108BD9-81ED-4DB2-BD59-A6C34878D82A}">
                    <a16:rowId xmlns:a16="http://schemas.microsoft.com/office/drawing/2014/main" val="1591074529"/>
                  </a:ext>
                </a:extLst>
              </a:tr>
              <a:tr h="678524">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Displacement</a:t>
                      </a:r>
                      <a:r>
                        <a:rPr kumimoji="1" lang="en-US" altLang="ja-JP" sz="1600" baseline="0" dirty="0">
                          <a:latin typeface="Times New Roman" panose="02020603050405020304" pitchFamily="18" charset="0"/>
                          <a:cs typeface="Times New Roman" panose="02020603050405020304" pitchFamily="18"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Application of a 373±7.5Nm moment about the R-point</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Not be displaced more than 102mm</a:t>
                      </a:r>
                      <a:r>
                        <a:rPr lang="ja-JP" altLang="en-US" sz="1600" dirty="0">
                          <a:latin typeface="Times New Roman" panose="02020603050405020304" pitchFamily="18" charset="0"/>
                          <a:cs typeface="Times New Roman" panose="02020603050405020304" pitchFamily="18" charset="0"/>
                        </a:rPr>
                        <a:t> </a:t>
                      </a:r>
                      <a:endParaRPr lang="en-US" altLang="ja-JP" sz="1600" dirty="0">
                        <a:solidFill>
                          <a:schemeClr val="accent5"/>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2"/>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tx1"/>
                          </a:solidFill>
                          <a:latin typeface="Times New Roman" panose="02020603050405020304" pitchFamily="18" charset="0"/>
                          <a:cs typeface="Times New Roman" panose="02020603050405020304" pitchFamily="18" charset="0"/>
                        </a:rPr>
                        <a:t>Not to be displaced more than 102mm</a:t>
                      </a:r>
                      <a:r>
                        <a:rPr lang="ja-JP" altLang="en-US" sz="1600" dirty="0">
                          <a:solidFill>
                            <a:schemeClr val="tx1"/>
                          </a:solidFill>
                          <a:latin typeface="Times New Roman" panose="02020603050405020304" pitchFamily="18" charset="0"/>
                          <a:cs typeface="Times New Roman" panose="02020603050405020304" pitchFamily="18" charset="0"/>
                        </a:rPr>
                        <a:t> </a:t>
                      </a:r>
                      <a:endParaRPr lang="en-US" altLang="ja-JP"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extLst>
                  <a:ext uri="{0D108BD9-81ED-4DB2-BD59-A6C34878D82A}">
                    <a16:rowId xmlns:a16="http://schemas.microsoft.com/office/drawing/2014/main" val="466208435"/>
                  </a:ext>
                </a:extLst>
              </a:tr>
              <a:tr h="408432">
                <a:tc rowSpan="5">
                  <a:txBody>
                    <a:bodyPr/>
                    <a:lstStyle/>
                    <a:p>
                      <a:r>
                        <a:rPr lang="en-US" altLang="ja-JP" sz="1600" dirty="0">
                          <a:latin typeface="Times New Roman" panose="02020603050405020304" pitchFamily="18" charset="0"/>
                          <a:cs typeface="Times New Roman" panose="02020603050405020304" pitchFamily="18" charset="0"/>
                        </a:rPr>
                        <a:t>Dynamic</a:t>
                      </a:r>
                      <a:endParaRPr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5">
                  <a:txBody>
                    <a:bodyPr/>
                    <a:lstStyle/>
                    <a:p>
                      <a:pPr algn="l"/>
                      <a:r>
                        <a:rPr kumimoji="1" lang="en-US" altLang="ja-JP" sz="1600" dirty="0">
                          <a:latin typeface="Times New Roman" panose="02020603050405020304" pitchFamily="18" charset="0"/>
                          <a:cs typeface="Times New Roman" panose="02020603050405020304" pitchFamily="18" charset="0"/>
                        </a:rPr>
                        <a:t>BioRID II</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5">
                  <a:txBody>
                    <a:bodyPr/>
                    <a:lstStyle/>
                    <a:p>
                      <a:pPr algn="l"/>
                      <a:r>
                        <a:rPr kumimoji="1" lang="en-US" altLang="ja-JP" sz="1600" strike="noStrike" baseline="0" dirty="0">
                          <a:solidFill>
                            <a:schemeClr val="tx1"/>
                          </a:solidFill>
                          <a:latin typeface="Times New Roman" panose="02020603050405020304" pitchFamily="18" charset="0"/>
                          <a:cs typeface="Times New Roman" panose="02020603050405020304" pitchFamily="18" charset="0"/>
                        </a:rPr>
                        <a:t>Test pulse: </a:t>
                      </a:r>
                      <a:r>
                        <a:rPr kumimoji="1" lang="ja-JP" altLang="en-US" sz="1400" strike="noStrike" baseline="0" dirty="0">
                          <a:solidFill>
                            <a:schemeClr val="tx1"/>
                          </a:solidFill>
                          <a:latin typeface="Times New Roman" panose="02020603050405020304" pitchFamily="18" charset="0"/>
                          <a:cs typeface="Times New Roman" panose="02020603050405020304" pitchFamily="18" charset="0"/>
                        </a:rPr>
                        <a:t>⊿</a:t>
                      </a:r>
                      <a:r>
                        <a:rPr kumimoji="1" lang="en-US" altLang="ja-JP" sz="1600" strike="noStrike" baseline="0" dirty="0">
                          <a:solidFill>
                            <a:schemeClr val="tx1"/>
                          </a:solidFill>
                          <a:latin typeface="Times New Roman" panose="02020603050405020304" pitchFamily="18" charset="0"/>
                          <a:cs typeface="Times New Roman" panose="02020603050405020304" pitchFamily="18" charset="0"/>
                        </a:rPr>
                        <a:t>v17.6km/h</a:t>
                      </a:r>
                    </a:p>
                    <a:p>
                      <a:pPr algn="l"/>
                      <a:r>
                        <a:rPr kumimoji="1" lang="en-US" altLang="ja-JP" sz="1600" strike="noStrike" baseline="0" dirty="0">
                          <a:solidFill>
                            <a:schemeClr val="tx1"/>
                          </a:solidFill>
                          <a:latin typeface="Times New Roman" panose="02020603050405020304" pitchFamily="18" charset="0"/>
                          <a:cs typeface="Times New Roman" panose="02020603050405020304" pitchFamily="18" charset="0"/>
                        </a:rPr>
                        <a:t>Use design torso angle</a:t>
                      </a:r>
                    </a:p>
                    <a:p>
                      <a:pPr algn="l"/>
                      <a:r>
                        <a:rPr kumimoji="1" lang="en-US" altLang="ja-JP" sz="1600" strike="noStrike" baseline="0" dirty="0">
                          <a:solidFill>
                            <a:schemeClr val="tx1"/>
                          </a:solidFill>
                          <a:latin typeface="Times New Roman" panose="02020603050405020304" pitchFamily="18" charset="0"/>
                          <a:cs typeface="Times New Roman" panose="02020603050405020304" pitchFamily="18" charset="0"/>
                        </a:rPr>
                        <a:t>between 20- 30 degrees.</a:t>
                      </a:r>
                    </a:p>
                    <a:p>
                      <a:pPr algn="l"/>
                      <a:r>
                        <a:rPr kumimoji="1" lang="en-US" altLang="ja-JP" sz="1600" strike="noStrike" baseline="0" dirty="0">
                          <a:solidFill>
                            <a:schemeClr val="tx1"/>
                          </a:solidFill>
                          <a:latin typeface="Times New Roman" panose="02020603050405020304" pitchFamily="18" charset="0"/>
                          <a:cs typeface="Times New Roman" panose="02020603050405020304" pitchFamily="18" charset="0"/>
                        </a:rPr>
                        <a:t>At the manufacturer’s request,</a:t>
                      </a:r>
                    </a:p>
                    <a:p>
                      <a:pPr algn="l"/>
                      <a:r>
                        <a:rPr kumimoji="1" lang="en-US" altLang="ja-JP" sz="1600" strike="noStrike" baseline="0" dirty="0">
                          <a:solidFill>
                            <a:schemeClr val="tx1"/>
                          </a:solidFill>
                          <a:latin typeface="Times New Roman" panose="02020603050405020304" pitchFamily="18" charset="0"/>
                          <a:cs typeface="Times New Roman" panose="02020603050405020304" pitchFamily="18" charset="0"/>
                        </a:rPr>
                        <a:t>seats having a design torso angle between 15-20 degrees </a:t>
                      </a:r>
                      <a:r>
                        <a:rPr lang="en-US" altLang="ja-JP" sz="1600" strike="noStrike" dirty="0">
                          <a:solidFill>
                            <a:schemeClr val="tx1"/>
                          </a:solidFill>
                          <a:latin typeface="Times New Roman" panose="02020603050405020304" pitchFamily="18" charset="0"/>
                          <a:cs typeface="Times New Roman" panose="02020603050405020304" pitchFamily="18" charset="0"/>
                        </a:rPr>
                        <a:t>may</a:t>
                      </a:r>
                      <a:r>
                        <a:rPr kumimoji="1" lang="en-US" altLang="ja-JP" sz="1600" strike="noStrike" baseline="0" dirty="0">
                          <a:solidFill>
                            <a:schemeClr val="tx1"/>
                          </a:solidFill>
                          <a:latin typeface="Times New Roman" panose="02020603050405020304" pitchFamily="18" charset="0"/>
                          <a:cs typeface="Times New Roman" panose="02020603050405020304" pitchFamily="18" charset="0"/>
                        </a:rPr>
                        <a:t> be tested at a 20 degrees or the closest locking position</a:t>
                      </a:r>
                      <a:r>
                        <a:rPr kumimoji="1" lang="en-US" altLang="ja-JP" sz="1600" baseline="0" dirty="0">
                          <a:solidFill>
                            <a:schemeClr val="tx1"/>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accent4">
                        <a:lumMod val="20000"/>
                        <a:lumOff val="80000"/>
                      </a:schemeClr>
                    </a:solidFill>
                  </a:tcPr>
                </a:tc>
                <a:tc>
                  <a:txBody>
                    <a:bodyPr/>
                    <a:lstStyle/>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NIC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kumimoji="1" lang="en-US" altLang="ja-JP" sz="1400" b="0" dirty="0">
                          <a:solidFill>
                            <a:schemeClr val="accent5">
                              <a:lumMod val="50000"/>
                            </a:schemeClr>
                          </a:solidFill>
                          <a:latin typeface="Times New Roman" panose="02020603050405020304" pitchFamily="18" charset="0"/>
                          <a:cs typeface="Times New Roman" panose="02020603050405020304" pitchFamily="18" charset="0"/>
                        </a:rPr>
                        <a:t>25  </a:t>
                      </a:r>
                      <a:r>
                        <a:rPr kumimoji="1" lang="en-GB" altLang="ja-JP" sz="1800" b="0" kern="1200" dirty="0">
                          <a:solidFill>
                            <a:schemeClr val="accent5">
                              <a:lumMod val="50000"/>
                            </a:schemeClr>
                          </a:solidFill>
                          <a:effectLst/>
                          <a:latin typeface="Times New Roman" panose="02020603050405020304" pitchFamily="18" charset="0"/>
                          <a:ea typeface="+mn-ea"/>
                          <a:cs typeface="Times New Roman" panose="02020603050405020304" pitchFamily="18" charset="0"/>
                        </a:rPr>
                        <a:t>m</a:t>
                      </a:r>
                      <a:r>
                        <a:rPr kumimoji="1" lang="en-GB" altLang="ja-JP" sz="1800" b="0" kern="1200" baseline="30000" dirty="0">
                          <a:solidFill>
                            <a:schemeClr val="accent5">
                              <a:lumMod val="50000"/>
                            </a:schemeClr>
                          </a:solidFill>
                          <a:effectLst/>
                          <a:latin typeface="Times New Roman" panose="02020603050405020304" pitchFamily="18" charset="0"/>
                          <a:ea typeface="+mn-ea"/>
                          <a:cs typeface="Times New Roman" panose="02020603050405020304" pitchFamily="18" charset="0"/>
                        </a:rPr>
                        <a:t>2</a:t>
                      </a:r>
                      <a:r>
                        <a:rPr kumimoji="1" lang="en-GB" altLang="ja-JP" sz="1800" b="0" kern="1200" dirty="0">
                          <a:solidFill>
                            <a:schemeClr val="accent5">
                              <a:lumMod val="50000"/>
                            </a:schemeClr>
                          </a:solidFill>
                          <a:effectLst/>
                          <a:latin typeface="Times New Roman" panose="02020603050405020304" pitchFamily="18" charset="0"/>
                          <a:ea typeface="+mn-ea"/>
                          <a:cs typeface="Times New Roman" panose="02020603050405020304" pitchFamily="18" charset="0"/>
                        </a:rPr>
                        <a:t>/s</a:t>
                      </a:r>
                      <a:r>
                        <a:rPr kumimoji="1" lang="en-GB" altLang="ja-JP" sz="1800" b="0" kern="1200" baseline="30000" dirty="0">
                          <a:solidFill>
                            <a:schemeClr val="accent5">
                              <a:lumMod val="50000"/>
                            </a:schemeClr>
                          </a:solidFill>
                          <a:effectLst/>
                          <a:latin typeface="Times New Roman" panose="02020603050405020304" pitchFamily="18" charset="0"/>
                          <a:ea typeface="+mn-ea"/>
                          <a:cs typeface="Times New Roman" panose="02020603050405020304" pitchFamily="18" charset="0"/>
                        </a:rPr>
                        <a:t>2</a:t>
                      </a:r>
                      <a:endParaRPr kumimoji="1" lang="ja-JP" altLang="en-US" sz="1400" b="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8900076"/>
                  </a:ext>
                </a:extLst>
              </a:tr>
              <a:tr h="4084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Upper</a:t>
                      </a:r>
                    </a:p>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Neck</a:t>
                      </a:r>
                      <a:endParaRPr kumimoji="1" lang="ja-JP" altLang="en-US" sz="14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Fx:±360 N</a:t>
                      </a:r>
                      <a:endParaRPr kumimoji="1" lang="ja-JP" altLang="en-US" sz="14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457395619"/>
                  </a:ext>
                </a:extLst>
              </a:tr>
              <a:tr h="4084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My:±30 Nm</a:t>
                      </a:r>
                      <a:endParaRPr kumimoji="1" lang="ja-JP" altLang="en-US" sz="14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4923521"/>
                  </a:ext>
                </a:extLst>
              </a:tr>
              <a:tr h="4084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Lower</a:t>
                      </a:r>
                    </a:p>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Neck</a:t>
                      </a:r>
                      <a:endParaRPr kumimoji="1" lang="ja-JP" altLang="en-US" sz="14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Fx: Monitor</a:t>
                      </a:r>
                      <a:endParaRPr kumimoji="1" lang="ja-JP" altLang="en-US" sz="14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44396459"/>
                  </a:ext>
                </a:extLst>
              </a:tr>
              <a:tr h="4084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5">
                              <a:lumMod val="50000"/>
                            </a:schemeClr>
                          </a:solidFill>
                          <a:latin typeface="Times New Roman" panose="02020603050405020304" pitchFamily="18" charset="0"/>
                          <a:cs typeface="Times New Roman" panose="02020603050405020304" pitchFamily="18" charset="0"/>
                        </a:rPr>
                        <a:t>My:±30 Nm</a:t>
                      </a:r>
                      <a:endParaRPr kumimoji="1" lang="ja-JP" altLang="en-US" sz="14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256409068"/>
                  </a:ext>
                </a:extLst>
              </a:tr>
            </a:tbl>
          </a:graphicData>
        </a:graphic>
      </p:graphicFrame>
      <p:sp>
        <p:nvSpPr>
          <p:cNvPr id="13" name="正方形/長方形 12"/>
          <p:cNvSpPr/>
          <p:nvPr/>
        </p:nvSpPr>
        <p:spPr>
          <a:xfrm>
            <a:off x="868680" y="1265405"/>
            <a:ext cx="7818120" cy="707886"/>
          </a:xfrm>
          <a:prstGeom prst="rect">
            <a:avLst/>
          </a:prstGeom>
        </p:spPr>
        <p:txBody>
          <a:bodyPr wrap="square">
            <a:spAutoFit/>
          </a:bodyPr>
          <a:lstStyle/>
          <a:p>
            <a:r>
              <a:rPr lang="en-US" altLang="ja-JP" sz="2000" dirty="0">
                <a:latin typeface="Times New Roman" panose="02020603050405020304" pitchFamily="18" charset="0"/>
                <a:cs typeface="Times New Roman" panose="02020603050405020304" pitchFamily="18" charset="0"/>
              </a:rPr>
              <a:t>The manufacturer can select either the static requirement or BioRID II dynamic requirement for the front outboard seat.</a:t>
            </a:r>
          </a:p>
        </p:txBody>
      </p:sp>
    </p:spTree>
    <p:extLst>
      <p:ext uri="{BB962C8B-B14F-4D97-AF65-F5344CB8AC3E}">
        <p14:creationId xmlns:p14="http://schemas.microsoft.com/office/powerpoint/2010/main" val="4050515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2" name="テキスト ボックス 1"/>
          <p:cNvSpPr txBox="1"/>
          <p:nvPr/>
        </p:nvSpPr>
        <p:spPr>
          <a:xfrm>
            <a:off x="805380" y="999307"/>
            <a:ext cx="7533240" cy="1077218"/>
          </a:xfrm>
          <a:prstGeom prst="rect">
            <a:avLst/>
          </a:prstGeom>
          <a:noFill/>
        </p:spPr>
        <p:txBody>
          <a:bodyPr wrap="square" rtlCol="0">
            <a:spAutoFit/>
          </a:bodyPr>
          <a:lstStyle/>
          <a:p>
            <a:r>
              <a:rPr lang="en-US" altLang="ja-JP" sz="2400" b="1" dirty="0">
                <a:latin typeface="Times New Roman" panose="02020603050405020304" pitchFamily="18" charset="0"/>
                <a:cs typeface="Times New Roman" panose="02020603050405020304" pitchFamily="18" charset="0"/>
              </a:rPr>
              <a:t>Requirement of draft amendment of UNR17 series 10</a:t>
            </a:r>
          </a:p>
          <a:p>
            <a:endParaRPr lang="en-US" altLang="ja-JP" sz="2000"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Clarification of Non-Use Position.	</a:t>
            </a:r>
          </a:p>
        </p:txBody>
      </p:sp>
      <p:graphicFrame>
        <p:nvGraphicFramePr>
          <p:cNvPr id="10" name="表 9"/>
          <p:cNvGraphicFramePr>
            <a:graphicFrameLocks noGrp="1"/>
          </p:cNvGraphicFramePr>
          <p:nvPr>
            <p:extLst>
              <p:ext uri="{D42A27DB-BD31-4B8C-83A1-F6EECF244321}">
                <p14:modId xmlns:p14="http://schemas.microsoft.com/office/powerpoint/2010/main" val="291714669"/>
              </p:ext>
            </p:extLst>
          </p:nvPr>
        </p:nvGraphicFramePr>
        <p:xfrm>
          <a:off x="209005" y="2379618"/>
          <a:ext cx="8725991" cy="3078480"/>
        </p:xfrm>
        <a:graphic>
          <a:graphicData uri="http://schemas.openxmlformats.org/drawingml/2006/table">
            <a:tbl>
              <a:tblPr/>
              <a:tblGrid>
                <a:gridCol w="966652">
                  <a:extLst>
                    <a:ext uri="{9D8B030D-6E8A-4147-A177-3AD203B41FA5}">
                      <a16:colId xmlns:a16="http://schemas.microsoft.com/office/drawing/2014/main" val="1145803682"/>
                    </a:ext>
                  </a:extLst>
                </a:gridCol>
                <a:gridCol w="1018903">
                  <a:extLst>
                    <a:ext uri="{9D8B030D-6E8A-4147-A177-3AD203B41FA5}">
                      <a16:colId xmlns:a16="http://schemas.microsoft.com/office/drawing/2014/main" val="3154694135"/>
                    </a:ext>
                  </a:extLst>
                </a:gridCol>
                <a:gridCol w="3370218">
                  <a:extLst>
                    <a:ext uri="{9D8B030D-6E8A-4147-A177-3AD203B41FA5}">
                      <a16:colId xmlns:a16="http://schemas.microsoft.com/office/drawing/2014/main" val="1304225091"/>
                    </a:ext>
                  </a:extLst>
                </a:gridCol>
                <a:gridCol w="3370218">
                  <a:extLst>
                    <a:ext uri="{9D8B030D-6E8A-4147-A177-3AD203B41FA5}">
                      <a16:colId xmlns:a16="http://schemas.microsoft.com/office/drawing/2014/main" val="2686421912"/>
                    </a:ext>
                  </a:extLst>
                </a:gridCol>
              </a:tblGrid>
              <a:tr h="179253">
                <a:tc gridSpan="2">
                  <a:txBody>
                    <a:bodyPr/>
                    <a:lstStyle/>
                    <a:p>
                      <a:pPr algn="ctr"/>
                      <a:endParaRPr kumimoji="1" lang="ja-JP" alt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 UNR17 series 08/09 </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78342456"/>
                  </a:ext>
                </a:extLst>
              </a:tr>
              <a:tr h="202473">
                <a:tc rowSpan="6">
                  <a:txBody>
                    <a:bodyPr/>
                    <a:lstStyle/>
                    <a:p>
                      <a:r>
                        <a:rPr kumimoji="1" lang="en-US" altLang="ja-JP" sz="1600" dirty="0">
                          <a:latin typeface="Times New Roman" panose="02020603050405020304" pitchFamily="18" charset="0"/>
                          <a:cs typeface="Times New Roman" panose="02020603050405020304" pitchFamily="18" charset="0"/>
                        </a:rPr>
                        <a:t>Non-</a:t>
                      </a:r>
                      <a:r>
                        <a:rPr kumimoji="1" lang="en-US" altLang="ja-JP" sz="1600" baseline="0" dirty="0">
                          <a:latin typeface="Times New Roman" panose="02020603050405020304" pitchFamily="18" charset="0"/>
                          <a:cs typeface="Times New Roman" panose="02020603050405020304" pitchFamily="18" charset="0"/>
                        </a:rPr>
                        <a:t>use position</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aseline="0" dirty="0">
                          <a:latin typeface="Times New Roman" panose="02020603050405020304" pitchFamily="18" charset="0"/>
                          <a:cs typeface="Times New Roman" panose="02020603050405020304" pitchFamily="18" charset="0"/>
                        </a:rPr>
                        <a:t>Front seat </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Automatic return to the position of use when the seat is occupied. </a:t>
                      </a:r>
                      <a:endParaRPr kumimoji="1" lang="en-US" altLang="ja-JP"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Not approved for driver’s seat.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accent5">
                              <a:lumMod val="50000"/>
                            </a:schemeClr>
                          </a:solidFill>
                          <a:latin typeface="Times New Roman" panose="02020603050405020304" pitchFamily="18" charset="0"/>
                          <a:ea typeface="+mn-ea"/>
                          <a:cs typeface="Times New Roman" panose="02020603050405020304" pitchFamily="18" charset="0"/>
                        </a:rPr>
                        <a:t>Automatic return </a:t>
                      </a: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for the passenger</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 </a:t>
                      </a: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seat</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 can be approved.</a:t>
                      </a:r>
                      <a:endParaRPr lang="en-US" altLang="ja-JP" sz="16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4949952"/>
                  </a:ext>
                </a:extLst>
              </a:tr>
              <a:tr h="207919">
                <a:tc vMerge="1">
                  <a:txBody>
                    <a:bodyPr/>
                    <a:lstStyle/>
                    <a:p>
                      <a:endParaRPr kumimoji="1" lang="en-US" altLang="ja-JP"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Other seat</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Provided that such position is clearly recognizable to the occupant as not being included for the use of the head restraint.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accent5">
                              <a:lumMod val="50000"/>
                            </a:schemeClr>
                          </a:solidFill>
                          <a:latin typeface="Times New Roman" panose="02020603050405020304" pitchFamily="18" charset="0"/>
                          <a:ea typeface="+mn-ea"/>
                          <a:cs typeface="Times New Roman" panose="02020603050405020304" pitchFamily="18" charset="0"/>
                        </a:rPr>
                        <a:t>Automatic return </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 </a:t>
                      </a:r>
                      <a:endParaRPr lang="en-US" altLang="ja-JP" sz="16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0410545"/>
                  </a:ext>
                </a:extLst>
              </a:tr>
              <a:tr h="215536">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Rotation of not less than </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60°</a:t>
                      </a:r>
                      <a:endParaRPr lang="en-US" altLang="ja-JP" sz="1600" dirty="0">
                        <a:solidFill>
                          <a:schemeClr val="accent5">
                            <a:lumMod val="50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3544285"/>
                  </a:ext>
                </a:extLst>
              </a:tr>
              <a:tr h="2590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Not</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 comfortable due to gap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445223"/>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Not</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 comfortable due to big difference of torso angle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9978950"/>
                  </a:ext>
                </a:extLst>
              </a:tr>
              <a:tr h="2423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Information label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649961"/>
                  </a:ext>
                </a:extLst>
              </a:tr>
            </a:tbl>
          </a:graphicData>
        </a:graphic>
      </p:graphicFrame>
    </p:spTree>
    <p:extLst>
      <p:ext uri="{BB962C8B-B14F-4D97-AF65-F5344CB8AC3E}">
        <p14:creationId xmlns:p14="http://schemas.microsoft.com/office/powerpoint/2010/main" val="4224684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355600" y="-17869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2" name="テキスト ボックス 1"/>
          <p:cNvSpPr txBox="1"/>
          <p:nvPr/>
        </p:nvSpPr>
        <p:spPr>
          <a:xfrm>
            <a:off x="805380" y="903745"/>
            <a:ext cx="7533240" cy="400110"/>
          </a:xfrm>
          <a:prstGeom prst="rect">
            <a:avLst/>
          </a:prstGeom>
          <a:noFill/>
        </p:spPr>
        <p:txBody>
          <a:bodyPr wrap="square" rtlCol="0">
            <a:spAutoFit/>
          </a:bodyPr>
          <a:lstStyle/>
          <a:p>
            <a:r>
              <a:rPr lang="en-US" altLang="ja-JP" sz="2000" dirty="0">
                <a:latin typeface="Times New Roman" panose="02020603050405020304" pitchFamily="18" charset="0"/>
                <a:cs typeface="Times New Roman" panose="02020603050405020304" pitchFamily="18" charset="0"/>
              </a:rPr>
              <a:t>	</a:t>
            </a:r>
          </a:p>
        </p:txBody>
      </p:sp>
      <p:sp>
        <p:nvSpPr>
          <p:cNvPr id="3" name="正方形/長方形 2"/>
          <p:cNvSpPr/>
          <p:nvPr/>
        </p:nvSpPr>
        <p:spPr>
          <a:xfrm>
            <a:off x="1640113" y="715848"/>
            <a:ext cx="6560457" cy="461665"/>
          </a:xfrm>
          <a:prstGeom prst="rect">
            <a:avLst/>
          </a:prstGeom>
        </p:spPr>
        <p:txBody>
          <a:bodyPr wrap="square">
            <a:spAutoFit/>
          </a:bodyPr>
          <a:lstStyle/>
          <a:p>
            <a:r>
              <a:rPr lang="en-US" altLang="ja-JP" sz="2400" b="1" dirty="0">
                <a:solidFill>
                  <a:srgbClr val="000000"/>
                </a:solidFill>
                <a:latin typeface="Times New Roman" panose="02020603050405020304" pitchFamily="18" charset="0"/>
              </a:rPr>
              <a:t>Transitional provisions </a:t>
            </a:r>
            <a:r>
              <a:rPr lang="en-US" altLang="ja-JP" sz="2400" b="1" dirty="0">
                <a:latin typeface="Times New Roman" panose="02020603050405020304" pitchFamily="18" charset="0"/>
                <a:cs typeface="Times New Roman" panose="02020603050405020304" pitchFamily="18" charset="0"/>
              </a:rPr>
              <a:t>to UNR17 series 10</a:t>
            </a:r>
            <a:r>
              <a:rPr lang="en-US" altLang="ja-JP" sz="2400" b="1" dirty="0">
                <a:solidFill>
                  <a:srgbClr val="000000"/>
                </a:solidFill>
                <a:latin typeface="Times New Roman" panose="02020603050405020304" pitchFamily="18" charset="0"/>
              </a:rPr>
              <a:t> </a:t>
            </a:r>
            <a:endParaRPr lang="ja-JP" altLang="en-US" sz="2400" b="1" dirty="0"/>
          </a:p>
        </p:txBody>
      </p:sp>
      <p:graphicFrame>
        <p:nvGraphicFramePr>
          <p:cNvPr id="7" name="表 6"/>
          <p:cNvGraphicFramePr>
            <a:graphicFrameLocks noGrp="1"/>
          </p:cNvGraphicFramePr>
          <p:nvPr>
            <p:extLst>
              <p:ext uri="{D42A27DB-BD31-4B8C-83A1-F6EECF244321}">
                <p14:modId xmlns:p14="http://schemas.microsoft.com/office/powerpoint/2010/main" val="2624009483"/>
              </p:ext>
            </p:extLst>
          </p:nvPr>
        </p:nvGraphicFramePr>
        <p:xfrm>
          <a:off x="199571" y="1553186"/>
          <a:ext cx="8744858" cy="5112180"/>
        </p:xfrm>
        <a:graphic>
          <a:graphicData uri="http://schemas.openxmlformats.org/drawingml/2006/table">
            <a:tbl>
              <a:tblPr/>
              <a:tblGrid>
                <a:gridCol w="936172">
                  <a:extLst>
                    <a:ext uri="{9D8B030D-6E8A-4147-A177-3AD203B41FA5}">
                      <a16:colId xmlns:a16="http://schemas.microsoft.com/office/drawing/2014/main" val="873186010"/>
                    </a:ext>
                  </a:extLst>
                </a:gridCol>
                <a:gridCol w="7808686">
                  <a:extLst>
                    <a:ext uri="{9D8B030D-6E8A-4147-A177-3AD203B41FA5}">
                      <a16:colId xmlns:a16="http://schemas.microsoft.com/office/drawing/2014/main" val="3892514266"/>
                    </a:ext>
                  </a:extLst>
                </a:gridCol>
              </a:tblGrid>
              <a:tr h="806733">
                <a:tc>
                  <a:txBody>
                    <a:bodyPr/>
                    <a:lstStyle/>
                    <a:p>
                      <a:r>
                        <a:rPr kumimoji="1" lang="en-US" altLang="ja-JP" sz="1600" b="0" dirty="0">
                          <a:solidFill>
                            <a:schemeClr val="tx1"/>
                          </a:solidFill>
                          <a:latin typeface="Times New Roman" panose="02020603050405020304" pitchFamily="18" charset="0"/>
                          <a:cs typeface="Times New Roman" panose="02020603050405020304" pitchFamily="18" charset="0"/>
                        </a:rPr>
                        <a:t>13.13.</a:t>
                      </a:r>
                      <a:endParaRPr kumimoji="1" lang="ja-JP" altLang="en-US" sz="1600" b="0" dirty="0">
                        <a:solidFill>
                          <a:schemeClr val="tx1"/>
                        </a:solidFill>
                        <a:latin typeface="Times New Roman" panose="02020603050405020304" pitchFamily="18" charset="0"/>
                        <a:cs typeface="Times New Roman" panose="02020603050405020304" pitchFamily="18"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a:solidFill>
                            <a:schemeClr val="tx1"/>
                          </a:solidFill>
                          <a:latin typeface="Times New Roman" panose="02020603050405020304" pitchFamily="18" charset="0"/>
                          <a:cs typeface="Times New Roman" panose="02020603050405020304" pitchFamily="18" charset="0"/>
                        </a:rPr>
                        <a:t>As from the official date of entry into force of the 10 series of amendments, no Contracting  Party applying this UN Regulation shall refuse to grant or refuse to accept UN type approvals under this UN Regulation as amended by the 10 series of amendments. </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240565"/>
                  </a:ext>
                </a:extLst>
              </a:tr>
              <a:tr h="770144">
                <a:tc>
                  <a:txBody>
                    <a:bodyPr/>
                    <a:lstStyle/>
                    <a:p>
                      <a:r>
                        <a:rPr lang="en-US" altLang="ja-JP" sz="1600" b="0" dirty="0">
                          <a:solidFill>
                            <a:schemeClr val="tx1"/>
                          </a:solidFill>
                          <a:latin typeface="Times New Roman" panose="02020603050405020304" pitchFamily="18" charset="0"/>
                          <a:cs typeface="Times New Roman" panose="02020603050405020304" pitchFamily="18" charset="0"/>
                        </a:rPr>
                        <a:t>13.13.1. </a:t>
                      </a:r>
                      <a:endParaRPr kumimoji="1" lang="ja-JP" altLang="en-US"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a:solidFill>
                            <a:schemeClr val="tx1"/>
                          </a:solidFill>
                          <a:latin typeface="Times New Roman" panose="02020603050405020304" pitchFamily="18" charset="0"/>
                          <a:cs typeface="Times New Roman" panose="02020603050405020304" pitchFamily="18" charset="0"/>
                        </a:rPr>
                        <a:t>As from 1 September 2022, Contracting Parties applying this UN Regulation shall not be obliged to accept UN type approvals to the preceding series of amendments that were first issued on or after 1 September 2022.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5418702"/>
                  </a:ext>
                </a:extLst>
              </a:tr>
              <a:tr h="779742">
                <a:tc>
                  <a:txBody>
                    <a:bodyPr/>
                    <a:lstStyle/>
                    <a:p>
                      <a:r>
                        <a:rPr lang="en-US" altLang="ja-JP" sz="1600" b="0" dirty="0">
                          <a:solidFill>
                            <a:schemeClr val="tx1"/>
                          </a:solidFill>
                          <a:latin typeface="Times New Roman" panose="02020603050405020304" pitchFamily="18" charset="0"/>
                        </a:rPr>
                        <a:t>13.13.2. </a:t>
                      </a:r>
                      <a:endParaRPr kumimoji="1" lang="ja-JP" altLang="en-US"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a:solidFill>
                            <a:schemeClr val="tx1"/>
                          </a:solidFill>
                          <a:latin typeface="Times New Roman" panose="02020603050405020304" pitchFamily="18" charset="0"/>
                        </a:rPr>
                        <a:t>Until 1 September 2025, Contracting Parties applying this UN Regulation shall accept UN type approvals to the preceding series of amendments that were first issued before 1 September 2022.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245195"/>
                  </a:ext>
                </a:extLst>
              </a:tr>
              <a:tr h="700131">
                <a:tc>
                  <a:txBody>
                    <a:bodyPr/>
                    <a:lstStyle/>
                    <a:p>
                      <a:r>
                        <a:rPr lang="en-US" altLang="ja-JP" sz="1600" b="0" dirty="0">
                          <a:solidFill>
                            <a:schemeClr val="tx1"/>
                          </a:solidFill>
                          <a:latin typeface="Times New Roman" panose="02020603050405020304" pitchFamily="18" charset="0"/>
                        </a:rPr>
                        <a:t>13.13.3. </a:t>
                      </a:r>
                      <a:endParaRPr kumimoji="1" lang="ja-JP" altLang="en-US"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a:solidFill>
                            <a:schemeClr val="tx1"/>
                          </a:solidFill>
                          <a:latin typeface="Times New Roman" panose="02020603050405020304" pitchFamily="18" charset="0"/>
                        </a:rPr>
                        <a:t>As from 1 September 2025, Contracting Parties applying this Regulation shall not be obliged to accept type approvals issued to the preceding series of amendments to this Regulation.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5130626"/>
                  </a:ext>
                </a:extLst>
              </a:tr>
              <a:tr h="11202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1" dirty="0">
                          <a:solidFill>
                            <a:srgbClr val="000000"/>
                          </a:solidFill>
                          <a:latin typeface="Times New Roman" panose="02020603050405020304" pitchFamily="18" charset="0"/>
                        </a:rPr>
                        <a:t>[</a:t>
                      </a:r>
                      <a:r>
                        <a:rPr lang="en-US" altLang="ja-JP" sz="1600" b="0" dirty="0">
                          <a:solidFill>
                            <a:srgbClr val="000000"/>
                          </a:solidFill>
                          <a:latin typeface="Times New Roman" panose="02020603050405020304" pitchFamily="18" charset="0"/>
                        </a:rPr>
                        <a:t> 13.13.4 </a:t>
                      </a:r>
                      <a:endParaRPr kumimoji="1" lang="ja-JP" altLang="en-US" sz="16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a:solidFill>
                            <a:srgbClr val="000000"/>
                          </a:solidFill>
                          <a:latin typeface="Times New Roman" panose="02020603050405020304" pitchFamily="18" charset="0"/>
                        </a:rPr>
                        <a:t>Notwithstanding paragraph 13.13.3., Contracting Parties applying the UN Regulation shall continue to accept UN type approvals to the preceding series of amendments to the UN Regulation, for vehicles which are not affected by the changes introduced by the 10 series of amendments</a:t>
                      </a:r>
                      <a:r>
                        <a:rPr lang="en-US" altLang="ja-JP" sz="1600" b="1" dirty="0">
                          <a:solidFill>
                            <a:srgbClr val="000000"/>
                          </a:solidFill>
                          <a:latin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7471369"/>
                  </a:ext>
                </a:extLst>
              </a:tr>
              <a:tr h="609924">
                <a:tc>
                  <a:txBody>
                    <a:bodyPr/>
                    <a:lstStyle/>
                    <a:p>
                      <a:r>
                        <a:rPr lang="en-US" altLang="ja-JP" sz="1600" b="0" dirty="0">
                          <a:solidFill>
                            <a:srgbClr val="000000"/>
                          </a:solidFill>
                          <a:latin typeface="Times New Roman" panose="02020603050405020304" pitchFamily="18" charset="0"/>
                        </a:rPr>
                        <a:t>13.13.5. </a:t>
                      </a:r>
                      <a:endParaRPr kumimoji="1" lang="ja-JP" altLang="en-US" sz="16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a:solidFill>
                            <a:srgbClr val="000000"/>
                          </a:solidFill>
                          <a:latin typeface="Times New Roman" panose="02020603050405020304" pitchFamily="18" charset="0"/>
                        </a:rPr>
                        <a:t>Contracting Parties applying this UN Regulation shall not refuse to grant UN type approvals according to any preceding series of amendments to this UN Regulation or extensions thereof." </a:t>
                      </a:r>
                      <a:endParaRPr lang="ja-JP" alt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8703156"/>
                  </a:ext>
                </a:extLst>
              </a:tr>
            </a:tbl>
          </a:graphicData>
        </a:graphic>
      </p:graphicFrame>
      <p:sp>
        <p:nvSpPr>
          <p:cNvPr id="11" name="正方形/長方形 10"/>
          <p:cNvSpPr/>
          <p:nvPr/>
        </p:nvSpPr>
        <p:spPr>
          <a:xfrm>
            <a:off x="199571" y="4728754"/>
            <a:ext cx="8744858" cy="111034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12487" y="1118314"/>
            <a:ext cx="9016999" cy="400110"/>
          </a:xfrm>
          <a:prstGeom prst="rect">
            <a:avLst/>
          </a:prstGeom>
        </p:spPr>
        <p:txBody>
          <a:bodyPr wrap="square">
            <a:spAutoFit/>
          </a:bodyPr>
          <a:lstStyle/>
          <a:p>
            <a:r>
              <a:rPr lang="en-US" altLang="ja-JP" sz="2000" dirty="0">
                <a:latin typeface="Times New Roman" panose="02020603050405020304" pitchFamily="18" charset="0"/>
                <a:cs typeface="Times New Roman" panose="02020603050405020304" pitchFamily="18" charset="0"/>
              </a:rPr>
              <a:t>“GRSP-66-26” proposal to remove paragraph 13.13.4. to clarify type approval work. </a:t>
            </a:r>
            <a:endParaRPr lang="ja-JP"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23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355600" y="-17869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2" name="テキスト ボックス 1"/>
          <p:cNvSpPr txBox="1"/>
          <p:nvPr/>
        </p:nvSpPr>
        <p:spPr>
          <a:xfrm>
            <a:off x="805380" y="903745"/>
            <a:ext cx="7533240" cy="400110"/>
          </a:xfrm>
          <a:prstGeom prst="rect">
            <a:avLst/>
          </a:prstGeom>
          <a:noFill/>
        </p:spPr>
        <p:txBody>
          <a:bodyPr wrap="square" rtlCol="0">
            <a:spAutoFit/>
          </a:bodyPr>
          <a:lstStyle/>
          <a:p>
            <a:r>
              <a:rPr lang="en-US" altLang="ja-JP" sz="2000" dirty="0">
                <a:latin typeface="Times New Roman" panose="02020603050405020304" pitchFamily="18" charset="0"/>
                <a:cs typeface="Times New Roman" panose="02020603050405020304" pitchFamily="18" charset="0"/>
              </a:rPr>
              <a:t>	</a:t>
            </a:r>
          </a:p>
        </p:txBody>
      </p:sp>
      <p:sp>
        <p:nvSpPr>
          <p:cNvPr id="3" name="正方形/長方形 2"/>
          <p:cNvSpPr/>
          <p:nvPr/>
        </p:nvSpPr>
        <p:spPr>
          <a:xfrm>
            <a:off x="248195" y="1224177"/>
            <a:ext cx="8895805" cy="461665"/>
          </a:xfrm>
          <a:prstGeom prst="rect">
            <a:avLst/>
          </a:prstGeom>
        </p:spPr>
        <p:txBody>
          <a:bodyPr wrap="square">
            <a:spAutoFit/>
          </a:bodyPr>
          <a:lstStyle/>
          <a:p>
            <a:r>
              <a:rPr lang="en-US" altLang="ja-JP" sz="2400" b="1" dirty="0"/>
              <a:t>Justification : </a:t>
            </a:r>
            <a:r>
              <a:rPr lang="en-US" altLang="ja-JP" sz="2400" dirty="0">
                <a:latin typeface="Times New Roman" panose="02020603050405020304" pitchFamily="18" charset="0"/>
                <a:cs typeface="Times New Roman" panose="02020603050405020304" pitchFamily="18" charset="0"/>
              </a:rPr>
              <a:t>“GRSP-66-26” proposal to remove paragraph 13.13.4.</a:t>
            </a:r>
            <a:r>
              <a:rPr lang="en-US" altLang="ja-JP" sz="2400" b="1" dirty="0"/>
              <a:t> </a:t>
            </a:r>
            <a:endParaRPr lang="ja-JP" altLang="en-US" sz="2400" b="1" dirty="0"/>
          </a:p>
        </p:txBody>
      </p:sp>
      <p:sp>
        <p:nvSpPr>
          <p:cNvPr id="4" name="正方形/長方形 3"/>
          <p:cNvSpPr/>
          <p:nvPr/>
        </p:nvSpPr>
        <p:spPr>
          <a:xfrm>
            <a:off x="124097" y="1858848"/>
            <a:ext cx="8895805" cy="4801314"/>
          </a:xfrm>
          <a:prstGeom prst="rect">
            <a:avLst/>
          </a:prstGeom>
        </p:spPr>
        <p:txBody>
          <a:bodyPr wrap="square">
            <a:spAutoFit/>
          </a:bodyPr>
          <a:lstStyle/>
          <a:p>
            <a:r>
              <a:rPr lang="en-US" altLang="ja-JP" dirty="0"/>
              <a:t>The experts of Japan, NL and the EC would like to delete paragraph 13.3.4. due to the fact that it becomes very difficult to judge whether an approval according to the preceding series of amendments is still valid. For category M1 vehicle types, update to ECE R17.10 always applies, because these vehicles are always fitted with head restraints, at least on the front outboard seats. (unless of course, you have an M1 vehicle type with only a front </a:t>
            </a:r>
            <a:r>
              <a:rPr lang="en-US" altLang="ja-JP" dirty="0" err="1"/>
              <a:t>centre</a:t>
            </a:r>
            <a:r>
              <a:rPr lang="en-US" altLang="ja-JP" dirty="0"/>
              <a:t> seat not equipped with a head restraint, but I guess this is a very theoretical example…)</a:t>
            </a:r>
          </a:p>
          <a:p>
            <a:endParaRPr lang="en-US" altLang="ja-JP" dirty="0"/>
          </a:p>
          <a:p>
            <a:r>
              <a:rPr lang="en-US" altLang="ja-JP" dirty="0"/>
              <a:t>For the other vehicle categories, you would have to go dig into the approval to verify whether there are any seats equipped with head restraints and if so, whether they are approved based upon the requirements in ECE R17 or those of ECE R25.04.</a:t>
            </a:r>
          </a:p>
          <a:p>
            <a:r>
              <a:rPr lang="en-US" altLang="ja-JP" dirty="0"/>
              <a:t>This is all very complicated and therefore it seems reasonable to have the approvals updated regardless. Also, because there are not many vehicle types with driver seats without head restraints or head restraints approved to ECE R25.04 these days.</a:t>
            </a:r>
          </a:p>
          <a:p>
            <a:endParaRPr lang="en-US" altLang="ja-JP" dirty="0"/>
          </a:p>
          <a:p>
            <a:r>
              <a:rPr lang="en-US" altLang="ja-JP" dirty="0"/>
              <a:t>Deletion of paragraph 13.13.4. would be a small additional burden and cost for manufacturers that have an existing ECE R17 approval which is not affected by the changes of ECE R17.10, but a simplification for all Contracting Parties that are signatory to ECE R17.10.</a:t>
            </a:r>
            <a:endParaRPr lang="ja-JP" altLang="en-US" dirty="0"/>
          </a:p>
        </p:txBody>
      </p:sp>
      <p:sp>
        <p:nvSpPr>
          <p:cNvPr id="9" name="正方形/長方形 8"/>
          <p:cNvSpPr/>
          <p:nvPr/>
        </p:nvSpPr>
        <p:spPr>
          <a:xfrm>
            <a:off x="1640113" y="715848"/>
            <a:ext cx="6560457" cy="461665"/>
          </a:xfrm>
          <a:prstGeom prst="rect">
            <a:avLst/>
          </a:prstGeom>
        </p:spPr>
        <p:txBody>
          <a:bodyPr wrap="square">
            <a:spAutoFit/>
          </a:bodyPr>
          <a:lstStyle/>
          <a:p>
            <a:r>
              <a:rPr lang="en-US" altLang="ja-JP" sz="2400" b="1" dirty="0">
                <a:solidFill>
                  <a:srgbClr val="000000"/>
                </a:solidFill>
                <a:latin typeface="Times New Roman" panose="02020603050405020304" pitchFamily="18" charset="0"/>
              </a:rPr>
              <a:t>Transitional provisions </a:t>
            </a:r>
            <a:r>
              <a:rPr lang="en-US" altLang="ja-JP" sz="2400" b="1" dirty="0">
                <a:latin typeface="Times New Roman" panose="02020603050405020304" pitchFamily="18" charset="0"/>
                <a:cs typeface="Times New Roman" panose="02020603050405020304" pitchFamily="18" charset="0"/>
              </a:rPr>
              <a:t>to UNR17 series 10</a:t>
            </a:r>
            <a:r>
              <a:rPr lang="en-US" altLang="ja-JP" sz="2400" b="1" dirty="0">
                <a:solidFill>
                  <a:srgbClr val="000000"/>
                </a:solidFill>
                <a:latin typeface="Times New Roman" panose="02020603050405020304" pitchFamily="18" charset="0"/>
              </a:rPr>
              <a:t> </a:t>
            </a:r>
            <a:endParaRPr lang="ja-JP" altLang="en-US" sz="2400" b="1" dirty="0"/>
          </a:p>
        </p:txBody>
      </p:sp>
    </p:spTree>
    <p:extLst>
      <p:ext uri="{BB962C8B-B14F-4D97-AF65-F5344CB8AC3E}">
        <p14:creationId xmlns:p14="http://schemas.microsoft.com/office/powerpoint/2010/main" val="349661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34812" y="2953777"/>
            <a:ext cx="5705471" cy="584775"/>
          </a:xfrm>
          <a:prstGeom prst="rect">
            <a:avLst/>
          </a:prstGeom>
          <a:noFill/>
        </p:spPr>
        <p:txBody>
          <a:bodyPr wrap="square" rtlCol="0">
            <a:spAutoFit/>
          </a:bodyPr>
          <a:lstStyle/>
          <a:p>
            <a:pPr algn="ctr"/>
            <a:r>
              <a:rPr kumimoji="1" lang="en-US" altLang="ja-JP" sz="3200" b="1" dirty="0">
                <a:latin typeface="Times New Roman" panose="02020603050405020304" pitchFamily="18" charset="0"/>
                <a:cs typeface="Times New Roman" panose="02020603050405020304" pitchFamily="18" charset="0"/>
              </a:rPr>
              <a:t>Thank you.</a:t>
            </a:r>
            <a:endParaRPr kumimoji="1" lang="ja-JP" altLang="en-US" sz="3200" b="1" dirty="0">
              <a:latin typeface="Times New Roman" panose="02020603050405020304" pitchFamily="18" charset="0"/>
              <a:cs typeface="Times New Roman" panose="02020603050405020304" pitchFamily="18" charset="0"/>
            </a:endParaRPr>
          </a:p>
        </p:txBody>
      </p:sp>
      <p:sp>
        <p:nvSpPr>
          <p:cNvPr id="3" name="正方形/長方形 2"/>
          <p:cNvSpPr/>
          <p:nvPr/>
        </p:nvSpPr>
        <p:spPr>
          <a:xfrm>
            <a:off x="981584" y="5693252"/>
            <a:ext cx="7056781" cy="584775"/>
          </a:xfrm>
          <a:prstGeom prst="rect">
            <a:avLst/>
          </a:prstGeom>
        </p:spPr>
        <p:txBody>
          <a:bodyPr wrap="square">
            <a:spAutoFit/>
          </a:bodyPr>
          <a:lstStyle/>
          <a:p>
            <a:pPr algn="ctr"/>
            <a:r>
              <a:rPr lang="en-US" altLang="ja-JP" sz="1600" dirty="0">
                <a:latin typeface="Times New Roman" panose="02020603050405020304" pitchFamily="18" charset="0"/>
                <a:cs typeface="Times New Roman" panose="02020603050405020304" pitchFamily="18" charset="0"/>
              </a:rPr>
              <a:t>Head Restraint Working Group, Passive Safety Subcommittee, JASIC</a:t>
            </a:r>
          </a:p>
          <a:p>
            <a:pPr algn="ctr"/>
            <a:r>
              <a:rPr lang="en-US" altLang="ja-JP" sz="1600" dirty="0">
                <a:latin typeface="Times New Roman" panose="02020603050405020304" pitchFamily="18" charset="0"/>
                <a:cs typeface="Times New Roman" panose="02020603050405020304" pitchFamily="18" charset="0"/>
              </a:rPr>
              <a:t>(Japan Automobile Standards Internationalization Center)</a:t>
            </a:r>
          </a:p>
        </p:txBody>
      </p:sp>
    </p:spTree>
    <p:extLst>
      <p:ext uri="{BB962C8B-B14F-4D97-AF65-F5344CB8AC3E}">
        <p14:creationId xmlns:p14="http://schemas.microsoft.com/office/powerpoint/2010/main" val="85439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0"/>
            <a:ext cx="8229600" cy="89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solidFill>
                  <a:schemeClr val="accent5">
                    <a:lumMod val="50000"/>
                  </a:schemeClr>
                </a:solidFill>
                <a:latin typeface="Times New Roman" panose="02020603050405020304" pitchFamily="18" charset="0"/>
                <a:cs typeface="Times New Roman" panose="02020603050405020304" pitchFamily="18" charset="0"/>
              </a:rPr>
              <a:t>Background</a:t>
            </a:r>
          </a:p>
        </p:txBody>
      </p:sp>
      <p:sp>
        <p:nvSpPr>
          <p:cNvPr id="9" name="テキスト ボックス 8"/>
          <p:cNvSpPr txBox="1"/>
          <p:nvPr/>
        </p:nvSpPr>
        <p:spPr>
          <a:xfrm>
            <a:off x="29568" y="1217021"/>
            <a:ext cx="9099918" cy="4370427"/>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History of alignment    GTR No. 7 and UNR No. 17</a:t>
            </a:r>
            <a:endParaRPr lang="en-GB" altLang="ja-JP" sz="2400" b="1" dirty="0">
              <a:latin typeface="Times New Roman" panose="02020603050405020304" pitchFamily="18" charset="0"/>
              <a:cs typeface="Times New Roman" panose="02020603050405020304" pitchFamily="18" charset="0"/>
            </a:endParaRPr>
          </a:p>
          <a:p>
            <a:pPr algn="ctr"/>
            <a:endParaRPr lang="en-US" altLang="ja-JP"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n-US" altLang="ja-JP" dirty="0">
                <a:latin typeface="Times New Roman" panose="02020603050405020304" pitchFamily="18" charset="0"/>
                <a:cs typeface="Times New Roman" panose="02020603050405020304" pitchFamily="18" charset="0"/>
              </a:rPr>
              <a:t>At the 58</a:t>
            </a:r>
            <a:r>
              <a:rPr lang="en-US" altLang="ja-JP" baseline="30000" dirty="0">
                <a:latin typeface="Times New Roman" panose="02020603050405020304" pitchFamily="18" charset="0"/>
                <a:cs typeface="Times New Roman" panose="02020603050405020304" pitchFamily="18" charset="0"/>
              </a:rPr>
              <a:t>th</a:t>
            </a:r>
            <a:r>
              <a:rPr lang="en-US" altLang="ja-JP" dirty="0">
                <a:latin typeface="Times New Roman" panose="02020603050405020304" pitchFamily="18" charset="0"/>
                <a:cs typeface="Times New Roman" panose="02020603050405020304" pitchFamily="18" charset="0"/>
              </a:rPr>
              <a:t> GRSP in December 2015, an informal document for draft amendment of UNR17 (GRSP-58-28Rev.1) was submitted, which was the first amendment to transpose GTR7 Phase 2 into UNR17.</a:t>
            </a:r>
          </a:p>
          <a:p>
            <a:pPr marL="342900" indent="-342900">
              <a:buFont typeface="Wingdings" panose="05000000000000000000" pitchFamily="2" charset="2"/>
              <a:buChar char="ü"/>
            </a:pPr>
            <a:endParaRPr lang="en-US" altLang="ja-JP"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US" altLang="ja-JP" dirty="0">
                <a:latin typeface="Times New Roman" panose="02020603050405020304" pitchFamily="18" charset="0"/>
                <a:cs typeface="Times New Roman" panose="02020603050405020304" pitchFamily="18" charset="0"/>
              </a:rPr>
              <a:t> At the 64</a:t>
            </a:r>
            <a:r>
              <a:rPr lang="en-US" altLang="ja-JP" baseline="30000" dirty="0">
                <a:latin typeface="Times New Roman" panose="02020603050405020304" pitchFamily="18" charset="0"/>
                <a:cs typeface="Times New Roman" panose="02020603050405020304" pitchFamily="18" charset="0"/>
              </a:rPr>
              <a:t>th</a:t>
            </a:r>
            <a:r>
              <a:rPr lang="en-US" altLang="ja-JP" dirty="0">
                <a:latin typeface="Times New Roman" panose="02020603050405020304" pitchFamily="18" charset="0"/>
                <a:cs typeface="Times New Roman" panose="02020603050405020304" pitchFamily="18" charset="0"/>
              </a:rPr>
              <a:t> GRSP in December 2018, a working document for draft amendment of UNR17 (GRSP/2018/34) was submitted. GRSP agreed to hand over the discussion to the next IWG.</a:t>
            </a:r>
          </a:p>
          <a:p>
            <a:pPr marL="285750" indent="-285750">
              <a:buFont typeface="Wingdings" panose="05000000000000000000" pitchFamily="2" charset="2"/>
              <a:buChar char="ü"/>
            </a:pPr>
            <a:endParaRPr lang="en-US" altLang="ja-JP"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US" altLang="ja-JP" dirty="0">
                <a:latin typeface="Times New Roman" panose="02020603050405020304" pitchFamily="18" charset="0"/>
                <a:cs typeface="Times New Roman" panose="02020603050405020304" pitchFamily="18" charset="0"/>
              </a:rPr>
              <a:t>The UNR17 Drafting Meeting was held on 29</a:t>
            </a:r>
            <a:r>
              <a:rPr lang="en-US" altLang="ja-JP" baseline="30000" dirty="0">
                <a:latin typeface="Times New Roman" panose="02020603050405020304" pitchFamily="18" charset="0"/>
                <a:cs typeface="Times New Roman" panose="02020603050405020304" pitchFamily="18" charset="0"/>
              </a:rPr>
              <a:t>th</a:t>
            </a:r>
            <a:r>
              <a:rPr lang="en-US" altLang="ja-JP" dirty="0">
                <a:latin typeface="Times New Roman" panose="02020603050405020304" pitchFamily="18" charset="0"/>
                <a:cs typeface="Times New Roman" panose="02020603050405020304" pitchFamily="18" charset="0"/>
              </a:rPr>
              <a:t> August at European Commission and a WebEx meeting on 9</a:t>
            </a:r>
            <a:r>
              <a:rPr lang="en-US" altLang="ja-JP" baseline="30000" dirty="0">
                <a:latin typeface="Times New Roman" panose="02020603050405020304" pitchFamily="18" charset="0"/>
                <a:cs typeface="Times New Roman" panose="02020603050405020304" pitchFamily="18" charset="0"/>
              </a:rPr>
              <a:t>th</a:t>
            </a:r>
            <a:r>
              <a:rPr lang="en-US" altLang="ja-JP" dirty="0">
                <a:latin typeface="Times New Roman" panose="02020603050405020304" pitchFamily="18" charset="0"/>
                <a:cs typeface="Times New Roman" panose="02020603050405020304" pitchFamily="18" charset="0"/>
              </a:rPr>
              <a:t> September for following the result of</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the 64</a:t>
            </a:r>
            <a:r>
              <a:rPr lang="en-US" altLang="ja-JP" baseline="30000" dirty="0">
                <a:latin typeface="Times New Roman" panose="02020603050405020304" pitchFamily="18" charset="0"/>
                <a:cs typeface="Times New Roman" panose="02020603050405020304" pitchFamily="18" charset="0"/>
              </a:rPr>
              <a:t>th</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session</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of GRSP, </a:t>
            </a:r>
          </a:p>
          <a:p>
            <a:pPr marL="285750" indent="-285750">
              <a:buFont typeface="Wingdings" panose="05000000000000000000" pitchFamily="2" charset="2"/>
              <a:buChar char="ü"/>
            </a:pPr>
            <a:endParaRPr lang="en-US" altLang="ja-JP"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US" altLang="ja-JP" dirty="0">
                <a:latin typeface="Times New Roman" panose="02020603050405020304" pitchFamily="18" charset="0"/>
                <a:cs typeface="Times New Roman" panose="02020603050405020304" pitchFamily="18" charset="0"/>
              </a:rPr>
              <a:t>The final draft of GTR7 Phase 2 was submitted to this 66</a:t>
            </a:r>
            <a:r>
              <a:rPr lang="en-US" altLang="ja-JP" baseline="30000" dirty="0">
                <a:latin typeface="Times New Roman" panose="02020603050405020304" pitchFamily="18" charset="0"/>
                <a:cs typeface="Times New Roman" panose="02020603050405020304" pitchFamily="18" charset="0"/>
              </a:rPr>
              <a:t>th</a:t>
            </a:r>
            <a:r>
              <a:rPr lang="en-US" altLang="ja-JP" dirty="0">
                <a:latin typeface="Times New Roman" panose="02020603050405020304" pitchFamily="18" charset="0"/>
                <a:cs typeface="Times New Roman" panose="02020603050405020304" pitchFamily="18" charset="0"/>
              </a:rPr>
              <a:t> session of GRSP, that was agreed to voting 181st session of WP 29 (AC.3).(At the 181</a:t>
            </a:r>
            <a:r>
              <a:rPr lang="en-US" altLang="ja-JP" baseline="30000" dirty="0">
                <a:latin typeface="Times New Roman" panose="02020603050405020304" pitchFamily="18" charset="0"/>
                <a:cs typeface="Times New Roman" panose="02020603050405020304" pitchFamily="18" charset="0"/>
              </a:rPr>
              <a:t>st</a:t>
            </a:r>
            <a:r>
              <a:rPr lang="en-US" altLang="ja-JP" dirty="0">
                <a:latin typeface="Times New Roman" panose="02020603050405020304" pitchFamily="18" charset="0"/>
                <a:cs typeface="Times New Roman" panose="02020603050405020304" pitchFamily="18" charset="0"/>
              </a:rPr>
              <a:t> session of WP.29, AC.3 agreed to postpone deliberations under this agenda item to its fifty-ninth session of AC.3.)</a:t>
            </a:r>
          </a:p>
        </p:txBody>
      </p:sp>
      <p:sp>
        <p:nvSpPr>
          <p:cNvPr id="2" name="正方形/長方形 1"/>
          <p:cNvSpPr/>
          <p:nvPr/>
        </p:nvSpPr>
        <p:spPr>
          <a:xfrm>
            <a:off x="1256089" y="5688135"/>
            <a:ext cx="6646875" cy="338554"/>
          </a:xfrm>
          <a:prstGeom prst="rect">
            <a:avLst/>
          </a:prstGeom>
        </p:spPr>
        <p:txBody>
          <a:bodyPr wrap="square">
            <a:spAutoFit/>
          </a:bodyPr>
          <a:lstStyle/>
          <a:p>
            <a:r>
              <a:rPr lang="en-US" altLang="ja-JP" sz="1600" dirty="0">
                <a:latin typeface="Times New Roman" panose="02020603050405020304" pitchFamily="18" charset="0"/>
                <a:cs typeface="Times New Roman" panose="02020603050405020304" pitchFamily="18" charset="0"/>
              </a:rPr>
              <a:t>*It is the second working document for alignment with GTR No. 7 Phase 2. </a:t>
            </a:r>
            <a:endParaRPr lang="en-GB" altLang="ja-JP" sz="1600" dirty="0">
              <a:latin typeface="Times New Roman" panose="02020603050405020304" pitchFamily="18" charset="0"/>
              <a:cs typeface="Times New Roman" panose="02020603050405020304" pitchFamily="18" charset="0"/>
            </a:endParaRPr>
          </a:p>
        </p:txBody>
      </p:sp>
      <p:sp>
        <p:nvSpPr>
          <p:cNvPr id="5" name="正方形/長方形 4"/>
          <p:cNvSpPr/>
          <p:nvPr/>
        </p:nvSpPr>
        <p:spPr>
          <a:xfrm>
            <a:off x="1412843" y="6302089"/>
            <a:ext cx="6646875" cy="369332"/>
          </a:xfrm>
          <a:prstGeom prst="rect">
            <a:avLst/>
          </a:prstGeom>
        </p:spPr>
        <p:txBody>
          <a:bodyPr wrap="square">
            <a:spAutoFit/>
          </a:bodyPr>
          <a:lstStyle/>
          <a:p>
            <a:r>
              <a:rPr lang="en-US" altLang="ja-JP" dirty="0">
                <a:latin typeface="Times New Roman" panose="02020603050405020304" pitchFamily="18" charset="0"/>
                <a:cs typeface="Times New Roman" panose="02020603050405020304" pitchFamily="18" charset="0"/>
              </a:rPr>
              <a:t>We have been to parallel consideration to GTR7 and UNR17..</a:t>
            </a:r>
            <a:endParaRPr lang="en-GB"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07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0"/>
            <a:ext cx="8229600" cy="89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solidFill>
                  <a:schemeClr val="accent5">
                    <a:lumMod val="50000"/>
                  </a:schemeClr>
                </a:solidFill>
                <a:latin typeface="Times New Roman" panose="02020603050405020304" pitchFamily="18" charset="0"/>
                <a:cs typeface="Times New Roman" panose="02020603050405020304" pitchFamily="18" charset="0"/>
              </a:rPr>
              <a:t>Background</a:t>
            </a:r>
          </a:p>
        </p:txBody>
      </p:sp>
      <p:sp>
        <p:nvSpPr>
          <p:cNvPr id="9" name="テキスト ボックス 8"/>
          <p:cNvSpPr txBox="1"/>
          <p:nvPr/>
        </p:nvSpPr>
        <p:spPr>
          <a:xfrm>
            <a:off x="22039" y="1187994"/>
            <a:ext cx="9099918" cy="4708981"/>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History of alignment    GTR No. 7 and UNR No. 17</a:t>
            </a:r>
          </a:p>
          <a:p>
            <a:pPr algn="ctr"/>
            <a:endParaRPr lang="en-GB" altLang="ja-JP" sz="2400"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US" altLang="ja-JP" dirty="0">
                <a:solidFill>
                  <a:schemeClr val="accent5">
                    <a:lumMod val="50000"/>
                  </a:schemeClr>
                </a:solidFill>
                <a:latin typeface="Times New Roman" panose="02020603050405020304" pitchFamily="18" charset="0"/>
                <a:cs typeface="Times New Roman" panose="02020603050405020304" pitchFamily="18" charset="0"/>
              </a:rPr>
              <a:t>At the 66th session of GRSP in December 2019, a working document (GRSP/2019/27*) to transpose GTR7 Phase 2 into UNR17 , and other three informal documents (GRSP-66-24, GRSP-66-26, GRSP-66-27) was submitted.</a:t>
            </a:r>
          </a:p>
          <a:p>
            <a:endParaRPr lang="en-US" altLang="ja-JP" dirty="0">
              <a:solidFill>
                <a:schemeClr val="accent5">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US" altLang="ja-JP" dirty="0">
                <a:solidFill>
                  <a:schemeClr val="accent5">
                    <a:lumMod val="50000"/>
                  </a:schemeClr>
                </a:solidFill>
                <a:latin typeface="Times New Roman" panose="02020603050405020304" pitchFamily="18" charset="0"/>
                <a:cs typeface="Times New Roman" panose="02020603050405020304" pitchFamily="18" charset="0"/>
              </a:rPr>
              <a:t>Following the 66th</a:t>
            </a:r>
            <a:r>
              <a:rPr lang="ja-JP" altLang="en-US" dirty="0">
                <a:solidFill>
                  <a:schemeClr val="accent5">
                    <a:lumMod val="50000"/>
                  </a:schemeClr>
                </a:solidFill>
                <a:latin typeface="Times New Roman" panose="02020603050405020304" pitchFamily="18" charset="0"/>
                <a:cs typeface="Times New Roman" panose="02020603050405020304" pitchFamily="18" charset="0"/>
              </a:rPr>
              <a:t> </a:t>
            </a:r>
            <a:r>
              <a:rPr lang="en-US" altLang="ja-JP" dirty="0">
                <a:solidFill>
                  <a:schemeClr val="accent5">
                    <a:lumMod val="50000"/>
                  </a:schemeClr>
                </a:solidFill>
                <a:latin typeface="Times New Roman" panose="02020603050405020304" pitchFamily="18" charset="0"/>
                <a:cs typeface="Times New Roman" panose="02020603050405020304" pitchFamily="18" charset="0"/>
              </a:rPr>
              <a:t>session</a:t>
            </a:r>
            <a:r>
              <a:rPr lang="ja-JP" altLang="en-US" dirty="0">
                <a:solidFill>
                  <a:schemeClr val="accent5">
                    <a:lumMod val="50000"/>
                  </a:schemeClr>
                </a:solidFill>
                <a:latin typeface="Times New Roman" panose="02020603050405020304" pitchFamily="18" charset="0"/>
                <a:cs typeface="Times New Roman" panose="02020603050405020304" pitchFamily="18" charset="0"/>
              </a:rPr>
              <a:t> </a:t>
            </a:r>
            <a:r>
              <a:rPr lang="en-US" altLang="ja-JP" dirty="0">
                <a:solidFill>
                  <a:schemeClr val="accent5">
                    <a:lumMod val="50000"/>
                  </a:schemeClr>
                </a:solidFill>
                <a:latin typeface="Times New Roman" panose="02020603050405020304" pitchFamily="18" charset="0"/>
                <a:cs typeface="Times New Roman" panose="02020603050405020304" pitchFamily="18" charset="0"/>
              </a:rPr>
              <a:t>of GRSP,  UNR17 Drafting Meeting was held on 31st January by WebEx, thanks to the European Commission. The experts from industry and ministries participated to this drafting meeting. </a:t>
            </a:r>
          </a:p>
          <a:p>
            <a:r>
              <a:rPr lang="en-US" altLang="ja-JP" dirty="0">
                <a:solidFill>
                  <a:schemeClr val="accent5">
                    <a:lumMod val="50000"/>
                  </a:schemeClr>
                </a:solidFill>
                <a:latin typeface="Times New Roman" panose="02020603050405020304" pitchFamily="18" charset="0"/>
                <a:cs typeface="Times New Roman" panose="02020603050405020304" pitchFamily="18" charset="0"/>
              </a:rPr>
              <a:t>    </a:t>
            </a:r>
            <a:r>
              <a:rPr lang="ja-JP" altLang="en-US" dirty="0">
                <a:solidFill>
                  <a:schemeClr val="accent5">
                    <a:lumMod val="50000"/>
                  </a:schemeClr>
                </a:solidFill>
                <a:latin typeface="Times New Roman" panose="02020603050405020304" pitchFamily="18" charset="0"/>
                <a:cs typeface="Times New Roman" panose="02020603050405020304" pitchFamily="18" charset="0"/>
              </a:rPr>
              <a:t> </a:t>
            </a:r>
            <a:r>
              <a:rPr lang="en-US" altLang="ja-JP" dirty="0">
                <a:solidFill>
                  <a:schemeClr val="accent5">
                    <a:lumMod val="50000"/>
                  </a:schemeClr>
                </a:solidFill>
                <a:latin typeface="Times New Roman" panose="02020603050405020304" pitchFamily="18" charset="0"/>
                <a:cs typeface="Times New Roman" panose="02020603050405020304" pitchFamily="18" charset="0"/>
              </a:rPr>
              <a:t>The five documents were consolidated into a final proposal , except    </a:t>
            </a:r>
          </a:p>
          <a:p>
            <a:r>
              <a:rPr lang="en-US" altLang="ja-JP" dirty="0">
                <a:solidFill>
                  <a:schemeClr val="accent5">
                    <a:lumMod val="50000"/>
                  </a:schemeClr>
                </a:solidFill>
                <a:latin typeface="Times New Roman" panose="02020603050405020304" pitchFamily="18" charset="0"/>
                <a:cs typeface="Times New Roman" panose="02020603050405020304" pitchFamily="18" charset="0"/>
              </a:rPr>
              <a:t>      GRSP-66-26, a proposal to remove of paragraph 13.13.4. (Square bracket)</a:t>
            </a:r>
          </a:p>
          <a:p>
            <a:endParaRPr lang="en-US" altLang="ja-JP" dirty="0">
              <a:solidFill>
                <a:schemeClr val="accent5">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US" altLang="ja-JP" dirty="0">
                <a:solidFill>
                  <a:schemeClr val="accent5">
                    <a:lumMod val="50000"/>
                  </a:schemeClr>
                </a:solidFill>
                <a:latin typeface="Times New Roman" panose="02020603050405020304" pitchFamily="18" charset="0"/>
                <a:cs typeface="Times New Roman" panose="02020603050405020304" pitchFamily="18" charset="0"/>
              </a:rPr>
              <a:t>The final draft 10 series of UNR17 was submitted to the 67th session of GRSP.</a:t>
            </a:r>
          </a:p>
          <a:p>
            <a:r>
              <a:rPr lang="en-US" altLang="ja-JP" dirty="0">
                <a:solidFill>
                  <a:schemeClr val="accent5">
                    <a:lumMod val="50000"/>
                  </a:schemeClr>
                </a:solidFill>
                <a:latin typeface="Times New Roman" panose="02020603050405020304" pitchFamily="18" charset="0"/>
                <a:cs typeface="Times New Roman" panose="02020603050405020304" pitchFamily="18" charset="0"/>
              </a:rPr>
              <a:t>     Hopefully it will be agreed and adopted.</a:t>
            </a:r>
          </a:p>
          <a:p>
            <a:pPr marL="285750" indent="-285750">
              <a:buFont typeface="Wingdings" panose="05000000000000000000" pitchFamily="2" charset="2"/>
              <a:buChar char="ü"/>
            </a:pPr>
            <a:endParaRPr lang="en-US" altLang="ja-JP" dirty="0">
              <a:latin typeface="Times New Roman" panose="02020603050405020304" pitchFamily="18" charset="0"/>
              <a:cs typeface="Times New Roman" panose="02020603050405020304" pitchFamily="18" charset="0"/>
            </a:endParaRPr>
          </a:p>
          <a:p>
            <a:endParaRPr lang="en-US"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52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07420" y="26126"/>
            <a:ext cx="791609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schemeClr val="accent5">
                    <a:lumMod val="50000"/>
                  </a:schemeClr>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Consolidation of the proposals </a:t>
            </a:r>
            <a:endParaRPr kumimoji="1" lang="ja-JP" altLang="en-US" sz="2400" b="1" i="0" u="none" strike="sngStrike" kern="1200" cap="none" spc="0" normalizeH="0" baseline="0" noProof="0" dirty="0">
              <a:ln>
                <a:noFill/>
              </a:ln>
              <a:solidFill>
                <a:srgbClr val="FF0000"/>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3900430856"/>
              </p:ext>
            </p:extLst>
          </p:nvPr>
        </p:nvGraphicFramePr>
        <p:xfrm>
          <a:off x="182878" y="892506"/>
          <a:ext cx="8765177" cy="5882986"/>
        </p:xfrm>
        <a:graphic>
          <a:graphicData uri="http://schemas.openxmlformats.org/drawingml/2006/table">
            <a:tbl>
              <a:tblPr/>
              <a:tblGrid>
                <a:gridCol w="1476105">
                  <a:extLst>
                    <a:ext uri="{9D8B030D-6E8A-4147-A177-3AD203B41FA5}">
                      <a16:colId xmlns:a16="http://schemas.microsoft.com/office/drawing/2014/main" val="190183451"/>
                    </a:ext>
                  </a:extLst>
                </a:gridCol>
                <a:gridCol w="1881051">
                  <a:extLst>
                    <a:ext uri="{9D8B030D-6E8A-4147-A177-3AD203B41FA5}">
                      <a16:colId xmlns:a16="http://schemas.microsoft.com/office/drawing/2014/main" val="835757313"/>
                    </a:ext>
                  </a:extLst>
                </a:gridCol>
                <a:gridCol w="5408021">
                  <a:extLst>
                    <a:ext uri="{9D8B030D-6E8A-4147-A177-3AD203B41FA5}">
                      <a16:colId xmlns:a16="http://schemas.microsoft.com/office/drawing/2014/main" val="2805515071"/>
                    </a:ext>
                  </a:extLst>
                </a:gridCol>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Document No.</a:t>
                      </a:r>
                      <a:endParaRPr kumimoji="1" lang="ja-JP" altLang="en-US" sz="16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t>Submitted from</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a:t>Summary</a:t>
                      </a:r>
                      <a:endParaRPr kumimoji="1" lang="ja-JP" altLang="en-US" sz="16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4318957"/>
                  </a:ext>
                </a:extLst>
              </a:tr>
              <a:tr h="2567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GRSP/2019/7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kumimoji="1" lang="en-US" altLang="ja-JP" sz="1600" dirty="0"/>
                        <a:t>CLEPA</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kumimoji="1" lang="en-GB" altLang="ja-JP" sz="1600" kern="1200" dirty="0">
                          <a:solidFill>
                            <a:schemeClr val="tx1"/>
                          </a:solidFill>
                          <a:effectLst/>
                          <a:latin typeface="+mn-lt"/>
                          <a:ea typeface="+mn-ea"/>
                          <a:cs typeface="+mn-cs"/>
                        </a:rPr>
                        <a:t>Included in GRSP/2019/27</a:t>
                      </a:r>
                      <a:r>
                        <a:rPr kumimoji="1" lang="en-GB" altLang="ja-JP" sz="1600" kern="1200" baseline="0" dirty="0">
                          <a:solidFill>
                            <a:schemeClr val="tx1"/>
                          </a:solidFill>
                          <a:effectLst/>
                          <a:latin typeface="+mn-lt"/>
                          <a:ea typeface="+mn-ea"/>
                          <a:cs typeface="+mn-cs"/>
                        </a:rPr>
                        <a:t> except injury criteria. </a:t>
                      </a:r>
                    </a:p>
                    <a:p>
                      <a:r>
                        <a:rPr kumimoji="1" lang="en-GB" altLang="ja-JP" sz="1600" kern="1200" baseline="0" dirty="0">
                          <a:solidFill>
                            <a:schemeClr val="tx1"/>
                          </a:solidFill>
                          <a:effectLst/>
                          <a:latin typeface="+mn-lt"/>
                          <a:ea typeface="+mn-ea"/>
                          <a:cs typeface="+mn-cs"/>
                        </a:rPr>
                        <a:t>CLEPA </a:t>
                      </a:r>
                      <a:r>
                        <a:rPr kumimoji="1" lang="fr-FR" altLang="ja-JP" sz="1600" strike="noStrike" kern="1200" dirty="0">
                          <a:solidFill>
                            <a:schemeClr val="tx1"/>
                          </a:solidFill>
                          <a:effectLst/>
                          <a:latin typeface="+mn-lt"/>
                          <a:ea typeface="+mn-ea"/>
                          <a:cs typeface="+mn-cs"/>
                        </a:rPr>
                        <a:t>withdrew </a:t>
                      </a:r>
                      <a:r>
                        <a:rPr kumimoji="1" lang="fr-FR" altLang="ja-JP" sz="1600" kern="1200" dirty="0">
                          <a:solidFill>
                            <a:schemeClr val="tx1"/>
                          </a:solidFill>
                          <a:effectLst/>
                          <a:latin typeface="+mn-lt"/>
                          <a:ea typeface="+mn-ea"/>
                          <a:cs typeface="+mn-cs"/>
                        </a:rPr>
                        <a:t>this document.</a:t>
                      </a:r>
                      <a:endParaRPr kumimoji="1" lang="ja-JP" altLang="en-US" sz="16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98338281"/>
                  </a:ext>
                </a:extLst>
              </a:tr>
              <a:tr h="1522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GRSP/2019/9</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kumimoji="1" lang="en-US" altLang="ja-JP" sz="1600" dirty="0"/>
                        <a:t>CLEPA</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kumimoji="1" lang="en-US" altLang="ja-JP" sz="1600" kern="1200" dirty="0">
                          <a:solidFill>
                            <a:schemeClr val="tx1"/>
                          </a:solidFill>
                          <a:effectLst/>
                          <a:latin typeface="+mn-lt"/>
                          <a:ea typeface="+mn-ea"/>
                          <a:cs typeface="+mn-cs"/>
                        </a:rPr>
                        <a:t>Replaced to GRSP-66-27. </a:t>
                      </a:r>
                      <a:endParaRPr kumimoji="1" lang="ja-JP" altLang="en-US" sz="16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76524086"/>
                  </a:ext>
                </a:extLst>
              </a:tr>
              <a:tr h="606667">
                <a:tc>
                  <a:txBody>
                    <a:bodyPr/>
                    <a:lstStyle/>
                    <a:p>
                      <a:pPr algn="ctr"/>
                      <a:r>
                        <a:rPr kumimoji="1" lang="en-US" altLang="ja-JP" sz="1600" dirty="0"/>
                        <a:t>GRSP/2019/16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a:t>Germany</a:t>
                      </a:r>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dirty="0">
                          <a:latin typeface="+mn-lt"/>
                        </a:rPr>
                        <a:t>Proposal to correction of definition of integrated head restraint paragraph 2.12.1 and detachable head restraint paragraph 2.12.2 for 08 and 09 series of UNR17 to avoid the misinterpretation. </a:t>
                      </a:r>
                    </a:p>
                    <a:p>
                      <a:r>
                        <a:rPr kumimoji="1" lang="en-US" altLang="ja-JP" sz="1600" b="0" dirty="0">
                          <a:latin typeface="+mn-lt"/>
                        </a:rPr>
                        <a:t>And to addition of paragraph 5.5.6 for 10 series of UNR17, for align of GTR7 ph2. </a:t>
                      </a:r>
                      <a:endParaRPr kumimoji="1" lang="ja-JP" altLang="en-US" sz="16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6812632"/>
                  </a:ext>
                </a:extLst>
              </a:tr>
              <a:tr h="606667">
                <a:tc>
                  <a:txBody>
                    <a:bodyPr/>
                    <a:lstStyle/>
                    <a:p>
                      <a:pPr algn="ctr"/>
                      <a:r>
                        <a:rPr kumimoji="1" lang="en-US" altLang="ja-JP" sz="1600" dirty="0"/>
                        <a:t>GRSP/2019/27</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t>EC on behalf of the drafting task force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dirty="0">
                          <a:latin typeface="+mn-lt"/>
                        </a:rPr>
                        <a:t>Proposal to transpose final GTR7 ph2 amendment to UNR17.</a:t>
                      </a:r>
                    </a:p>
                    <a:p>
                      <a:r>
                        <a:rPr kumimoji="1" lang="en-US" altLang="ja-JP" sz="1600" b="0" dirty="0">
                          <a:latin typeface="+mn-lt"/>
                        </a:rPr>
                        <a:t>(2</a:t>
                      </a:r>
                      <a:r>
                        <a:rPr kumimoji="1" lang="en-US" altLang="ja-JP" sz="1600" b="0" baseline="30000" dirty="0">
                          <a:latin typeface="+mn-lt"/>
                        </a:rPr>
                        <a:t>nd</a:t>
                      </a:r>
                      <a:r>
                        <a:rPr kumimoji="1" lang="en-US" altLang="ja-JP" sz="1600" b="0" dirty="0">
                          <a:latin typeface="+mn-lt"/>
                        </a:rPr>
                        <a:t> working document of proposal amendment of</a:t>
                      </a:r>
                      <a:r>
                        <a:rPr kumimoji="1" lang="en-US" altLang="ja-JP" sz="1600" b="0" baseline="0" dirty="0">
                          <a:latin typeface="+mn-lt"/>
                        </a:rPr>
                        <a:t> UNR17)</a:t>
                      </a:r>
                      <a:endParaRPr kumimoji="1" lang="ja-JP" altLang="en-US" sz="16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040017"/>
                  </a:ext>
                </a:extLst>
              </a:tr>
              <a:tr h="606667">
                <a:tc>
                  <a:txBody>
                    <a:bodyPr/>
                    <a:lstStyle/>
                    <a:p>
                      <a:pPr algn="ctr"/>
                      <a:r>
                        <a:rPr kumimoji="1" lang="en-US" altLang="ja-JP" sz="1600" dirty="0"/>
                        <a:t>GRSP-66-24</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a:t>Japan</a:t>
                      </a:r>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dirty="0">
                          <a:latin typeface="+mn-lt"/>
                        </a:rPr>
                        <a:t>Proposal</a:t>
                      </a:r>
                      <a:r>
                        <a:rPr kumimoji="1" lang="en-US" altLang="ja-JP" sz="1600" b="0" baseline="0" dirty="0">
                          <a:latin typeface="+mn-lt"/>
                        </a:rPr>
                        <a:t> to editorial correction of paragraph 5.6.3. </a:t>
                      </a:r>
                    </a:p>
                    <a:p>
                      <a:r>
                        <a:rPr kumimoji="1" lang="en-US" altLang="ja-JP" sz="1600" b="0" baseline="0" dirty="0">
                          <a:latin typeface="+mn-lt"/>
                        </a:rPr>
                        <a:t>And to clarify that paragraph 6.4.2 simultaneously loading conducted is aimed for displacement test.(not for height retention test)  </a:t>
                      </a:r>
                      <a:endParaRPr kumimoji="1" lang="ja-JP" altLang="en-US" sz="16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8870709"/>
                  </a:ext>
                </a:extLst>
              </a:tr>
              <a:tr h="468729">
                <a:tc>
                  <a:txBody>
                    <a:bodyPr/>
                    <a:lstStyle/>
                    <a:p>
                      <a:pPr algn="ctr"/>
                      <a:r>
                        <a:rPr kumimoji="1" lang="en-US" altLang="ja-JP" sz="1600" dirty="0"/>
                        <a:t>GRSP-66-26</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a:t>Japan, the</a:t>
                      </a:r>
                      <a:r>
                        <a:rPr kumimoji="1" lang="en-US" altLang="ja-JP" sz="1600" baseline="0" dirty="0"/>
                        <a:t> </a:t>
                      </a:r>
                      <a:r>
                        <a:rPr kumimoji="1" lang="en-US" altLang="ja-JP" sz="1600" dirty="0"/>
                        <a:t>Netherland, and EC.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0" dirty="0">
                          <a:latin typeface="+mn-lt"/>
                        </a:rPr>
                        <a:t>Proposal to remove transitional provisions paragraph 13.13.4 from working document GRSP/2019/27.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901176"/>
                  </a:ext>
                </a:extLst>
              </a:tr>
              <a:tr h="826239">
                <a:tc>
                  <a:txBody>
                    <a:bodyPr/>
                    <a:lstStyle/>
                    <a:p>
                      <a:pPr algn="ctr"/>
                      <a:r>
                        <a:rPr kumimoji="1" lang="en-US" altLang="ja-JP" sz="1600" dirty="0">
                          <a:solidFill>
                            <a:schemeClr val="tx1"/>
                          </a:solidFill>
                        </a:rPr>
                        <a:t>GRSP-66-27</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CLEPA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1"/>
                          </a:solidFill>
                          <a:latin typeface="+mn-lt"/>
                        </a:rPr>
                        <a:t>To clarify static test. According to the manufacturers experience (FMVSS 202a test etc… ). And proposal date of transitional provisions. </a:t>
                      </a:r>
                      <a:endParaRPr kumimoji="1" lang="ja-JP" altLang="en-US" sz="16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1090850"/>
                  </a:ext>
                </a:extLst>
              </a:tr>
            </a:tbl>
          </a:graphicData>
        </a:graphic>
      </p:graphicFrame>
      <p:sp>
        <p:nvSpPr>
          <p:cNvPr id="2" name="正方形/長方形 1"/>
          <p:cNvSpPr/>
          <p:nvPr/>
        </p:nvSpPr>
        <p:spPr>
          <a:xfrm>
            <a:off x="377687" y="487791"/>
            <a:ext cx="8229599" cy="400110"/>
          </a:xfrm>
          <a:prstGeom prst="rect">
            <a:avLst/>
          </a:prstGeom>
        </p:spPr>
        <p:txBody>
          <a:bodyPr wrap="square">
            <a:spAutoFit/>
          </a:bodyPr>
          <a:lstStyle/>
          <a:p>
            <a:pPr algn="ctr"/>
            <a:r>
              <a:rPr lang="en-GB" altLang="ja-JP" sz="2000" b="1" dirty="0">
                <a:latin typeface="Times New Roman" panose="02020603050405020304" pitchFamily="18" charset="0"/>
                <a:cs typeface="Times New Roman" panose="02020603050405020304" pitchFamily="18" charset="0"/>
              </a:rPr>
              <a:t>“ECE/TRANS/WP.29/GRSP/2020/8” consists of the five documents</a:t>
            </a:r>
          </a:p>
        </p:txBody>
      </p:sp>
      <p:sp>
        <p:nvSpPr>
          <p:cNvPr id="7" name="正方形/長方形 6"/>
          <p:cNvSpPr/>
          <p:nvPr/>
        </p:nvSpPr>
        <p:spPr>
          <a:xfrm>
            <a:off x="182878" y="5365821"/>
            <a:ext cx="8765177" cy="5828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633727" y="5627079"/>
            <a:ext cx="889785" cy="338554"/>
          </a:xfrm>
          <a:prstGeom prst="rect">
            <a:avLst/>
          </a:prstGeom>
          <a:noFill/>
        </p:spPr>
        <p:txBody>
          <a:bodyPr wrap="square" rtlCol="0">
            <a:spAutoFit/>
          </a:bodyPr>
          <a:lstStyle/>
          <a:p>
            <a:r>
              <a:rPr lang="en-US" altLang="ja-JP" sz="1600" b="1" dirty="0">
                <a:solidFill>
                  <a:srgbClr val="FF0000"/>
                </a:solidFill>
              </a:rPr>
              <a:t>Add [   ]</a:t>
            </a:r>
            <a:endParaRPr kumimoji="1" lang="ja-JP" altLang="en-US" sz="1600" b="1" dirty="0">
              <a:solidFill>
                <a:srgbClr val="FF0000"/>
              </a:solidFill>
            </a:endParaRPr>
          </a:p>
        </p:txBody>
      </p:sp>
    </p:spTree>
    <p:extLst>
      <p:ext uri="{BB962C8B-B14F-4D97-AF65-F5344CB8AC3E}">
        <p14:creationId xmlns:p14="http://schemas.microsoft.com/office/powerpoint/2010/main" val="399636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2" name="テキスト ボックス 1"/>
          <p:cNvSpPr txBox="1"/>
          <p:nvPr/>
        </p:nvSpPr>
        <p:spPr>
          <a:xfrm>
            <a:off x="832338" y="1021742"/>
            <a:ext cx="7385539" cy="1692771"/>
          </a:xfrm>
          <a:prstGeom prst="rect">
            <a:avLst/>
          </a:prstGeom>
          <a:noFill/>
        </p:spPr>
        <p:txBody>
          <a:bodyPr wrap="square" rtlCol="0">
            <a:spAutoFit/>
          </a:bodyPr>
          <a:lstStyle/>
          <a:p>
            <a:r>
              <a:rPr lang="en-US" altLang="ja-JP" sz="2400" b="1" dirty="0">
                <a:latin typeface="Times New Roman" panose="02020603050405020304" pitchFamily="18" charset="0"/>
                <a:cs typeface="Times New Roman" panose="02020603050405020304" pitchFamily="18" charset="0"/>
              </a:rPr>
              <a:t>Basic concept of transposing GTR7 into UNR17</a:t>
            </a:r>
          </a:p>
          <a:p>
            <a:endParaRPr lang="en-US" altLang="ja-JP" sz="2000" b="1"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While maintaining the current technical requirements of UNR17, </a:t>
            </a:r>
          </a:p>
          <a:p>
            <a:r>
              <a:rPr lang="en-US" altLang="ja-JP" sz="2000" dirty="0">
                <a:latin typeface="Times New Roman" panose="02020603050405020304" pitchFamily="18" charset="0"/>
                <a:cs typeface="Times New Roman" panose="02020603050405020304" pitchFamily="18" charset="0"/>
              </a:rPr>
              <a:t>new requirements of GTR7 Phase 2 are introduced.</a:t>
            </a:r>
            <a:br>
              <a:rPr lang="en-US" altLang="ja-JP" sz="2000" dirty="0">
                <a:latin typeface="Times New Roman" panose="02020603050405020304" pitchFamily="18" charset="0"/>
                <a:cs typeface="Times New Roman" panose="02020603050405020304" pitchFamily="18" charset="0"/>
              </a:rPr>
            </a:br>
            <a:r>
              <a:rPr lang="en-US" altLang="ja-JP" sz="2000" dirty="0">
                <a:solidFill>
                  <a:schemeClr val="accent5">
                    <a:lumMod val="50000"/>
                  </a:schemeClr>
                </a:solidFill>
                <a:latin typeface="Times New Roman" panose="02020603050405020304" pitchFamily="18" charset="0"/>
                <a:cs typeface="Times New Roman" panose="02020603050405020304" pitchFamily="18" charset="0"/>
              </a:rPr>
              <a:t>The exception of GTR7 Phase 2 does not apply.</a:t>
            </a:r>
          </a:p>
        </p:txBody>
      </p:sp>
      <p:graphicFrame>
        <p:nvGraphicFramePr>
          <p:cNvPr id="10" name="表 9"/>
          <p:cNvGraphicFramePr>
            <a:graphicFrameLocks noGrp="1"/>
          </p:cNvGraphicFramePr>
          <p:nvPr>
            <p:extLst>
              <p:ext uri="{D42A27DB-BD31-4B8C-83A1-F6EECF244321}">
                <p14:modId xmlns:p14="http://schemas.microsoft.com/office/powerpoint/2010/main" val="2679754907"/>
              </p:ext>
            </p:extLst>
          </p:nvPr>
        </p:nvGraphicFramePr>
        <p:xfrm>
          <a:off x="213459" y="3140673"/>
          <a:ext cx="8769334" cy="2720411"/>
        </p:xfrm>
        <a:graphic>
          <a:graphicData uri="http://schemas.openxmlformats.org/drawingml/2006/table">
            <a:tbl>
              <a:tblPr/>
              <a:tblGrid>
                <a:gridCol w="1489168">
                  <a:extLst>
                    <a:ext uri="{9D8B030D-6E8A-4147-A177-3AD203B41FA5}">
                      <a16:colId xmlns:a16="http://schemas.microsoft.com/office/drawing/2014/main" val="2619200528"/>
                    </a:ext>
                  </a:extLst>
                </a:gridCol>
                <a:gridCol w="3640083">
                  <a:extLst>
                    <a:ext uri="{9D8B030D-6E8A-4147-A177-3AD203B41FA5}">
                      <a16:colId xmlns:a16="http://schemas.microsoft.com/office/drawing/2014/main" val="2728841821"/>
                    </a:ext>
                  </a:extLst>
                </a:gridCol>
                <a:gridCol w="3640083">
                  <a:extLst>
                    <a:ext uri="{9D8B030D-6E8A-4147-A177-3AD203B41FA5}">
                      <a16:colId xmlns:a16="http://schemas.microsoft.com/office/drawing/2014/main" val="2112209555"/>
                    </a:ext>
                  </a:extLst>
                </a:gridCol>
              </a:tblGrid>
              <a:tr h="300229">
                <a:tc>
                  <a:txBody>
                    <a:bodyPr/>
                    <a:lstStyle/>
                    <a:p>
                      <a:endParaRPr kumimoji="1" lang="ja-JP" altLang="en-US" sz="1600" dirty="0">
                        <a:latin typeface="Times New Roman" panose="02020603050405020304" pitchFamily="18" charset="0"/>
                        <a:cs typeface="Times New Roman" panose="02020603050405020304" pitchFamily="18"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Times New Roman" panose="02020603050405020304" pitchFamily="18" charset="0"/>
                          <a:cs typeface="Times New Roman" panose="02020603050405020304" pitchFamily="18" charset="0"/>
                        </a:rPr>
                        <a:t>GTR7 Phase 2</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10 series</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2936134"/>
                  </a:ext>
                </a:extLst>
              </a:tr>
              <a:tr h="2385131">
                <a:tc>
                  <a:txBody>
                    <a:bodyPr/>
                    <a:lstStyle/>
                    <a:p>
                      <a:pPr algn="l"/>
                      <a:r>
                        <a:rPr kumimoji="1" lang="en-US" altLang="ja-JP" sz="1600" dirty="0">
                          <a:latin typeface="Times New Roman" panose="02020603050405020304" pitchFamily="18" charset="0"/>
                          <a:cs typeface="Times New Roman" panose="02020603050405020304" pitchFamily="18" charset="0"/>
                        </a:rPr>
                        <a:t>Front</a:t>
                      </a:r>
                      <a:r>
                        <a:rPr kumimoji="1" lang="en-US" altLang="ja-JP" sz="1600" baseline="0" dirty="0">
                          <a:latin typeface="Times New Roman" panose="02020603050405020304" pitchFamily="18" charset="0"/>
                          <a:cs typeface="Times New Roman" panose="02020603050405020304" pitchFamily="18" charset="0"/>
                        </a:rPr>
                        <a:t> outboard</a:t>
                      </a:r>
                      <a:endParaRPr kumimoji="1" lang="en-US" altLang="ja-JP" sz="1600" dirty="0">
                        <a:latin typeface="Times New Roman" panose="02020603050405020304" pitchFamily="18" charset="0"/>
                        <a:cs typeface="Times New Roman" panose="02020603050405020304" pitchFamily="18" charset="0"/>
                      </a:endParaRPr>
                    </a:p>
                    <a:p>
                      <a:pPr algn="l"/>
                      <a:r>
                        <a:rPr kumimoji="1" lang="en-US" altLang="ja-JP" sz="1600" dirty="0">
                          <a:latin typeface="Times New Roman" panose="02020603050405020304" pitchFamily="18" charset="0"/>
                          <a:cs typeface="Times New Roman" panose="02020603050405020304" pitchFamily="18" charset="0"/>
                        </a:rPr>
                        <a:t>height</a:t>
                      </a:r>
                      <a:r>
                        <a:rPr kumimoji="1" lang="en-US" altLang="ja-JP" sz="1600" baseline="0" dirty="0">
                          <a:latin typeface="Times New Roman" panose="02020603050405020304" pitchFamily="18" charset="0"/>
                          <a:cs typeface="Times New Roman" panose="02020603050405020304" pitchFamily="18" charset="0"/>
                        </a:rPr>
                        <a:t> of head restraint</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GB" altLang="ja-JP" sz="1600" kern="1200" dirty="0">
                          <a:solidFill>
                            <a:schemeClr val="tx1"/>
                          </a:solidFill>
                          <a:effectLst/>
                          <a:latin typeface="Times New Roman" panose="02020603050405020304" pitchFamily="18" charset="0"/>
                          <a:ea typeface="+mn-ea"/>
                          <a:cs typeface="Times New Roman" panose="02020603050405020304" pitchFamily="18" charset="0"/>
                        </a:rPr>
                        <a:t>(a) not less than </a:t>
                      </a:r>
                      <a:r>
                        <a:rPr kumimoji="1" lang="en-GB" altLang="ja-JP" sz="1600" b="0" u="sng" kern="1200" dirty="0">
                          <a:solidFill>
                            <a:schemeClr val="tx1"/>
                          </a:solidFill>
                          <a:effectLst/>
                          <a:latin typeface="Times New Roman" panose="02020603050405020304" pitchFamily="18" charset="0"/>
                          <a:ea typeface="+mn-ea"/>
                          <a:cs typeface="Times New Roman" panose="02020603050405020304" pitchFamily="18" charset="0"/>
                        </a:rPr>
                        <a:t>830mm </a:t>
                      </a:r>
                      <a:r>
                        <a:rPr kumimoji="1" lang="en-GB" altLang="ja-JP" sz="1600" kern="1200" dirty="0">
                          <a:solidFill>
                            <a:schemeClr val="tx1"/>
                          </a:solidFill>
                          <a:effectLst/>
                          <a:latin typeface="Times New Roman" panose="02020603050405020304" pitchFamily="18" charset="0"/>
                          <a:ea typeface="+mn-ea"/>
                          <a:cs typeface="Times New Roman" panose="02020603050405020304" pitchFamily="18" charset="0"/>
                        </a:rPr>
                        <a:t>in at least one position of head restraint adjustment; and</a:t>
                      </a:r>
                      <a:r>
                        <a:rPr kumimoji="1" lang="en-US" altLang="ja-JP" sz="16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ja-JP" sz="1600" kern="1200" dirty="0">
                        <a:solidFill>
                          <a:schemeClr val="tx1"/>
                        </a:solidFill>
                        <a:effectLst/>
                        <a:latin typeface="Times New Roman" panose="02020603050405020304" pitchFamily="18" charset="0"/>
                        <a:ea typeface="+mn-ea"/>
                        <a:cs typeface="Times New Roman" panose="02020603050405020304" pitchFamily="18" charset="0"/>
                      </a:endParaRPr>
                    </a:p>
                    <a:p>
                      <a:endParaRPr kumimoji="1" lang="en-GB" altLang="ja-JP" sz="1600" kern="1200" dirty="0">
                        <a:solidFill>
                          <a:schemeClr val="tx1"/>
                        </a:solidFill>
                        <a:effectLst/>
                        <a:latin typeface="Times New Roman" panose="02020603050405020304" pitchFamily="18" charset="0"/>
                        <a:ea typeface="+mn-ea"/>
                        <a:cs typeface="Times New Roman" panose="02020603050405020304" pitchFamily="18" charset="0"/>
                      </a:endParaRPr>
                    </a:p>
                    <a:p>
                      <a:r>
                        <a:rPr kumimoji="1" lang="en-US" altLang="ja-JP" sz="1600" dirty="0">
                          <a:solidFill>
                            <a:srgbClr val="FF0000"/>
                          </a:solidFill>
                          <a:latin typeface="Times New Roman" panose="02020603050405020304" pitchFamily="18" charset="0"/>
                          <a:cs typeface="Times New Roman" panose="02020603050405020304" pitchFamily="18" charset="0"/>
                        </a:rPr>
                        <a:t>Footnote</a:t>
                      </a:r>
                    </a:p>
                    <a:p>
                      <a:r>
                        <a:rPr kumimoji="1" lang="en-US" altLang="ja-JP" sz="1600" dirty="0">
                          <a:solidFill>
                            <a:srgbClr val="FF0000"/>
                          </a:solidFill>
                          <a:latin typeface="Times New Roman" panose="02020603050405020304" pitchFamily="18" charset="0"/>
                          <a:cs typeface="Times New Roman" panose="02020603050405020304" pitchFamily="18" charset="0"/>
                        </a:rPr>
                        <a:t>A contracting party may opt for a lower value in its domestic legislation if it decides that</a:t>
                      </a:r>
                      <a:r>
                        <a:rPr kumimoji="1" lang="en-US" altLang="ja-JP" sz="1600" baseline="0" dirty="0">
                          <a:solidFill>
                            <a:srgbClr val="FF0000"/>
                          </a:solidFill>
                          <a:latin typeface="Times New Roman" panose="02020603050405020304" pitchFamily="18" charset="0"/>
                          <a:cs typeface="Times New Roman" panose="02020603050405020304" pitchFamily="18" charset="0"/>
                        </a:rPr>
                        <a:t> such value is appropriate.</a:t>
                      </a:r>
                      <a:endParaRPr kumimoji="1" lang="ja-JP" altLang="en-US" sz="16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600" kern="1200" dirty="0">
                          <a:solidFill>
                            <a:schemeClr val="tx1"/>
                          </a:solidFill>
                          <a:effectLst/>
                          <a:latin typeface="Times New Roman" panose="02020603050405020304" pitchFamily="18" charset="0"/>
                          <a:ea typeface="+mn-ea"/>
                          <a:cs typeface="Times New Roman" panose="02020603050405020304" pitchFamily="18" charset="0"/>
                        </a:rPr>
                        <a:t>(a) not less than </a:t>
                      </a:r>
                      <a:r>
                        <a:rPr kumimoji="1" lang="en-GB" altLang="ja-JP" sz="1600" b="0" u="none" kern="1200" dirty="0">
                          <a:solidFill>
                            <a:schemeClr val="tx1"/>
                          </a:solidFill>
                          <a:effectLst/>
                          <a:latin typeface="Times New Roman" panose="02020603050405020304" pitchFamily="18" charset="0"/>
                          <a:ea typeface="+mn-ea"/>
                          <a:cs typeface="Times New Roman" panose="02020603050405020304" pitchFamily="18" charset="0"/>
                        </a:rPr>
                        <a:t>830mm </a:t>
                      </a:r>
                      <a:r>
                        <a:rPr kumimoji="1" lang="en-GB" altLang="ja-JP" sz="1600" kern="1200" dirty="0">
                          <a:solidFill>
                            <a:schemeClr val="tx1"/>
                          </a:solidFill>
                          <a:effectLst/>
                          <a:latin typeface="Times New Roman" panose="02020603050405020304" pitchFamily="18" charset="0"/>
                          <a:ea typeface="+mn-ea"/>
                          <a:cs typeface="Times New Roman" panose="02020603050405020304" pitchFamily="18" charset="0"/>
                        </a:rPr>
                        <a:t>in at least one position of head restraint adjustment; and</a:t>
                      </a:r>
                      <a:r>
                        <a:rPr kumimoji="1" lang="en-US" altLang="ja-JP" sz="16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ja-JP" sz="1600" kern="1200" dirty="0">
                        <a:solidFill>
                          <a:schemeClr val="tx1"/>
                        </a:solidFill>
                        <a:effectLst/>
                        <a:latin typeface="Times New Roman" panose="02020603050405020304" pitchFamily="18" charset="0"/>
                        <a:ea typeface="+mn-ea"/>
                        <a:cs typeface="Times New Roman" panose="02020603050405020304" pitchFamily="18" charset="0"/>
                      </a:endParaRPr>
                    </a:p>
                    <a:p>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4578645"/>
                  </a:ext>
                </a:extLst>
              </a:tr>
            </a:tbl>
          </a:graphicData>
        </a:graphic>
      </p:graphicFrame>
      <p:sp>
        <p:nvSpPr>
          <p:cNvPr id="12" name="正方形/長方形 11"/>
          <p:cNvSpPr/>
          <p:nvPr/>
        </p:nvSpPr>
        <p:spPr>
          <a:xfrm>
            <a:off x="5444013" y="4977828"/>
            <a:ext cx="3389839" cy="369332"/>
          </a:xfrm>
          <a:prstGeom prst="rect">
            <a:avLst/>
          </a:prstGeom>
          <a:solidFill>
            <a:schemeClr val="accent4">
              <a:lumMod val="20000"/>
              <a:lumOff val="80000"/>
            </a:schemeClr>
          </a:solidFill>
        </p:spPr>
        <p:txBody>
          <a:bodyPr wrap="none">
            <a:spAutoFit/>
          </a:bodyPr>
          <a:lstStyle/>
          <a:p>
            <a:r>
              <a:rPr lang="en-US" altLang="ja-JP" dirty="0">
                <a:solidFill>
                  <a:schemeClr val="accent5"/>
                </a:solidFill>
              </a:rPr>
              <a:t>Eliminate footnote (no exception) </a:t>
            </a:r>
            <a:endParaRPr lang="ja-JP" altLang="en-US" dirty="0">
              <a:solidFill>
                <a:schemeClr val="accent5"/>
              </a:solidFill>
            </a:endParaRPr>
          </a:p>
        </p:txBody>
      </p:sp>
    </p:spTree>
    <p:extLst>
      <p:ext uri="{BB962C8B-B14F-4D97-AF65-F5344CB8AC3E}">
        <p14:creationId xmlns:p14="http://schemas.microsoft.com/office/powerpoint/2010/main" val="42612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2" name="テキスト ボックス 1"/>
          <p:cNvSpPr txBox="1"/>
          <p:nvPr/>
        </p:nvSpPr>
        <p:spPr>
          <a:xfrm>
            <a:off x="744583" y="862467"/>
            <a:ext cx="8399417" cy="1384995"/>
          </a:xfrm>
          <a:prstGeom prst="rect">
            <a:avLst/>
          </a:prstGeom>
          <a:noFill/>
        </p:spPr>
        <p:txBody>
          <a:bodyPr wrap="square" rtlCol="0">
            <a:spAutoFit/>
          </a:bodyPr>
          <a:lstStyle/>
          <a:p>
            <a:r>
              <a:rPr lang="en-US" altLang="ja-JP" sz="2400" b="1" dirty="0">
                <a:latin typeface="Times New Roman" panose="02020603050405020304" pitchFamily="18" charset="0"/>
                <a:cs typeface="Times New Roman" panose="02020603050405020304" pitchFamily="18" charset="0"/>
              </a:rPr>
              <a:t>Basic concept of transposing GTR7 into UNR17</a:t>
            </a:r>
          </a:p>
          <a:p>
            <a:endParaRPr lang="en-US" altLang="ja-JP" sz="2000" b="1"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The alternative of GTR7 for dynamic performance and static performance requirements does not apply to UNR17.</a:t>
            </a:r>
          </a:p>
        </p:txBody>
      </p:sp>
      <p:sp>
        <p:nvSpPr>
          <p:cNvPr id="9" name="テキスト ボックス 8"/>
          <p:cNvSpPr txBox="1"/>
          <p:nvPr/>
        </p:nvSpPr>
        <p:spPr>
          <a:xfrm>
            <a:off x="1606730" y="7648249"/>
            <a:ext cx="802912" cy="369332"/>
          </a:xfrm>
          <a:prstGeom prst="rect">
            <a:avLst/>
          </a:prstGeom>
          <a:noFill/>
        </p:spPr>
        <p:txBody>
          <a:bodyPr wrap="none" rtlCol="0">
            <a:spAutoFit/>
          </a:bodyPr>
          <a:lstStyle/>
          <a:p>
            <a:r>
              <a:rPr lang="en-US" altLang="ja-JP" dirty="0"/>
              <a:t>Height</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747451966"/>
              </p:ext>
            </p:extLst>
          </p:nvPr>
        </p:nvGraphicFramePr>
        <p:xfrm>
          <a:off x="139386" y="2487598"/>
          <a:ext cx="8865227" cy="4213648"/>
        </p:xfrm>
        <a:graphic>
          <a:graphicData uri="http://schemas.openxmlformats.org/drawingml/2006/table">
            <a:tbl>
              <a:tblPr/>
              <a:tblGrid>
                <a:gridCol w="1276451">
                  <a:extLst>
                    <a:ext uri="{9D8B030D-6E8A-4147-A177-3AD203B41FA5}">
                      <a16:colId xmlns:a16="http://schemas.microsoft.com/office/drawing/2014/main" val="2619200528"/>
                    </a:ext>
                  </a:extLst>
                </a:gridCol>
                <a:gridCol w="3813611">
                  <a:extLst>
                    <a:ext uri="{9D8B030D-6E8A-4147-A177-3AD203B41FA5}">
                      <a16:colId xmlns:a16="http://schemas.microsoft.com/office/drawing/2014/main" val="2728841821"/>
                    </a:ext>
                  </a:extLst>
                </a:gridCol>
                <a:gridCol w="3775165">
                  <a:extLst>
                    <a:ext uri="{9D8B030D-6E8A-4147-A177-3AD203B41FA5}">
                      <a16:colId xmlns:a16="http://schemas.microsoft.com/office/drawing/2014/main" val="2112209555"/>
                    </a:ext>
                  </a:extLst>
                </a:gridCol>
              </a:tblGrid>
              <a:tr h="345638">
                <a:tc>
                  <a:txBody>
                    <a:bodyPr/>
                    <a:lstStyle/>
                    <a:p>
                      <a:endParaRPr kumimoji="1" lang="ja-JP" altLang="en-US" sz="1600" dirty="0">
                        <a:latin typeface="Times New Roman" panose="02020603050405020304" pitchFamily="18" charset="0"/>
                        <a:cs typeface="Times New Roman" panose="02020603050405020304" pitchFamily="18"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dirty="0">
                          <a:latin typeface="Times New Roman" panose="02020603050405020304" pitchFamily="18" charset="0"/>
                          <a:cs typeface="Times New Roman" panose="02020603050405020304" pitchFamily="18" charset="0"/>
                        </a:rPr>
                        <a:t>GTR7 Phase 2</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2936134"/>
                  </a:ext>
                </a:extLst>
              </a:tr>
              <a:tr h="1762760">
                <a:tc>
                  <a:txBody>
                    <a:bodyPr/>
                    <a:lstStyle/>
                    <a:p>
                      <a:pPr algn="l"/>
                      <a:r>
                        <a:rPr kumimoji="1" lang="en-US" altLang="ja-JP" sz="1600" dirty="0">
                          <a:latin typeface="Times New Roman" panose="02020603050405020304" pitchFamily="18" charset="0"/>
                          <a:cs typeface="Times New Roman" panose="02020603050405020304" pitchFamily="18" charset="0"/>
                        </a:rPr>
                        <a:t>Dynamic performance</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a:latin typeface="Times New Roman" panose="02020603050405020304" pitchFamily="18" charset="0"/>
                          <a:cs typeface="Times New Roman" panose="02020603050405020304" pitchFamily="18" charset="0"/>
                        </a:rPr>
                        <a:t>Based on the determination by each Contracting Party or regional economic integration organization, either</a:t>
                      </a:r>
                    </a:p>
                    <a:p>
                      <a:r>
                        <a:rPr kumimoji="1" lang="en-US" altLang="ja-JP" sz="1600" dirty="0">
                          <a:solidFill>
                            <a:srgbClr val="FF0000"/>
                          </a:solidFill>
                          <a:latin typeface="Times New Roman" panose="02020603050405020304" pitchFamily="18" charset="0"/>
                          <a:cs typeface="Times New Roman" panose="02020603050405020304" pitchFamily="18" charset="0"/>
                        </a:rPr>
                        <a:t>a Hybrid III 50th percentile male dummy</a:t>
                      </a:r>
                      <a:r>
                        <a:rPr kumimoji="1" lang="en-US" altLang="ja-JP" sz="1600" baseline="0" dirty="0">
                          <a:solidFill>
                            <a:srgbClr val="FF0000"/>
                          </a:solidFill>
                          <a:latin typeface="Times New Roman" panose="02020603050405020304" pitchFamily="18" charset="0"/>
                          <a:cs typeface="Times New Roman" panose="02020603050405020304" pitchFamily="18" charset="0"/>
                        </a:rPr>
                        <a:t> </a:t>
                      </a:r>
                      <a:r>
                        <a:rPr kumimoji="1" lang="en-US" altLang="ja-JP" sz="1600" dirty="0">
                          <a:solidFill>
                            <a:srgbClr val="FF0000"/>
                          </a:solidFill>
                          <a:latin typeface="Times New Roman" panose="02020603050405020304" pitchFamily="18" charset="0"/>
                          <a:cs typeface="Times New Roman" panose="02020603050405020304" pitchFamily="18" charset="0"/>
                        </a:rPr>
                        <a:t>or </a:t>
                      </a:r>
                    </a:p>
                    <a:p>
                      <a:r>
                        <a:rPr kumimoji="1" lang="en-US" altLang="ja-JP" sz="1600" dirty="0">
                          <a:solidFill>
                            <a:srgbClr val="FF0000"/>
                          </a:solidFill>
                          <a:latin typeface="Times New Roman" panose="02020603050405020304" pitchFamily="18" charset="0"/>
                          <a:cs typeface="Times New Roman" panose="02020603050405020304" pitchFamily="18" charset="0"/>
                        </a:rPr>
                        <a:t>a BioRID II 50th percentile male dummy </a:t>
                      </a:r>
                      <a:r>
                        <a:rPr kumimoji="1" lang="en-US" altLang="ja-JP" sz="1600" dirty="0">
                          <a:latin typeface="Times New Roman" panose="02020603050405020304" pitchFamily="18" charset="0"/>
                          <a:cs typeface="Times New Roman" panose="02020603050405020304" pitchFamily="18" charset="0"/>
                        </a:rPr>
                        <a:t>shall be used to determine compliance.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solidFill>
                            <a:schemeClr val="tx1"/>
                          </a:solidFill>
                          <a:latin typeface="Times New Roman" panose="02020603050405020304" pitchFamily="18" charset="0"/>
                          <a:cs typeface="Times New Roman" panose="02020603050405020304" pitchFamily="18" charset="0"/>
                        </a:rPr>
                        <a:t>Use the evaluation of cervical injury value </a:t>
                      </a:r>
                    </a:p>
                    <a:p>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only for a BioRID Ⅱ 50</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th</a:t>
                      </a: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 </a:t>
                      </a:r>
                      <a:r>
                        <a:rPr kumimoji="1" lang="en-US" altLang="ja-JP" sz="1600" dirty="0">
                          <a:solidFill>
                            <a:schemeClr val="accent5">
                              <a:lumMod val="50000"/>
                            </a:schemeClr>
                          </a:solidFill>
                          <a:latin typeface="Times New Roman" panose="02020603050405020304" pitchFamily="18" charset="0"/>
                          <a:cs typeface="Times New Roman" panose="02020603050405020304" pitchFamily="18" charset="0"/>
                        </a:rPr>
                        <a:t>percentile male dummy.</a:t>
                      </a:r>
                      <a:endParaRPr lang="ja-JP" altLang="en-US" sz="1600" dirty="0">
                        <a:solidFill>
                          <a:schemeClr val="accent5">
                            <a:lumMod val="50000"/>
                          </a:schemeClr>
                        </a:solidFill>
                        <a:latin typeface="Times New Roman" panose="02020603050405020304" pitchFamily="18" charset="0"/>
                        <a:cs typeface="Times New Roman" panose="02020603050405020304" pitchFamily="18" charset="0"/>
                      </a:endParaRPr>
                    </a:p>
                    <a:p>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283755"/>
                  </a:ext>
                </a:extLst>
              </a:tr>
              <a:tr h="2105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Times New Roman" panose="02020603050405020304" pitchFamily="18" charset="0"/>
                          <a:cs typeface="Times New Roman" panose="02020603050405020304" pitchFamily="18" charset="0"/>
                        </a:rPr>
                        <a:t>Static performance</a:t>
                      </a:r>
                      <a:endParaRPr kumimoji="1" lang="ja-JP" alt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solidFill>
                            <a:schemeClr val="tx1"/>
                          </a:solidFill>
                          <a:latin typeface="Times New Roman" panose="02020603050405020304" pitchFamily="18" charset="0"/>
                          <a:cs typeface="Times New Roman" panose="02020603050405020304" pitchFamily="18" charset="0"/>
                        </a:rPr>
                        <a:t>In the case of head restraints with an adjustable back-set, the head restraint shall conform to the </a:t>
                      </a:r>
                      <a:r>
                        <a:rPr lang="en-US" altLang="ja-JP" sz="1600" dirty="0">
                          <a:solidFill>
                            <a:srgbClr val="FF0000"/>
                          </a:solidFill>
                          <a:latin typeface="Times New Roman" panose="02020603050405020304" pitchFamily="18" charset="0"/>
                          <a:cs typeface="Times New Roman" panose="02020603050405020304" pitchFamily="18" charset="0"/>
                        </a:rPr>
                        <a:t>displacement and back-set retention requirement, </a:t>
                      </a:r>
                      <a:r>
                        <a:rPr lang="en-US" altLang="ja-JP" sz="1600" dirty="0">
                          <a:solidFill>
                            <a:schemeClr val="tx1"/>
                          </a:solidFill>
                          <a:latin typeface="Times New Roman" panose="02020603050405020304" pitchFamily="18" charset="0"/>
                          <a:cs typeface="Times New Roman" panose="02020603050405020304" pitchFamily="18" charset="0"/>
                        </a:rPr>
                        <a:t>based on the determination of each Contracting Party or regional economic integration organization, and the manufacturer may be allowed to apply the </a:t>
                      </a:r>
                      <a:r>
                        <a:rPr lang="en-US" altLang="ja-JP" sz="1600" dirty="0">
                          <a:solidFill>
                            <a:srgbClr val="FF0000"/>
                          </a:solidFill>
                          <a:latin typeface="Times New Roman" panose="02020603050405020304" pitchFamily="18" charset="0"/>
                          <a:cs typeface="Times New Roman" panose="02020603050405020304" pitchFamily="18" charset="0"/>
                        </a:rPr>
                        <a:t>displacement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tx1"/>
                          </a:solidFill>
                          <a:latin typeface="Times New Roman" panose="02020603050405020304" pitchFamily="18" charset="0"/>
                          <a:cs typeface="Times New Roman" panose="02020603050405020304" pitchFamily="18" charset="0"/>
                        </a:rPr>
                        <a:t>Shall conform to the </a:t>
                      </a: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displacement</a:t>
                      </a:r>
                      <a:r>
                        <a:rPr lang="en-US" altLang="ja-JP" sz="1600" baseline="0" dirty="0">
                          <a:solidFill>
                            <a:schemeClr val="accent5">
                              <a:lumMod val="50000"/>
                            </a:schemeClr>
                          </a:solidFill>
                          <a:latin typeface="Times New Roman" panose="02020603050405020304" pitchFamily="18" charset="0"/>
                          <a:cs typeface="Times New Roman" panose="02020603050405020304" pitchFamily="18" charset="0"/>
                        </a:rPr>
                        <a:t> </a:t>
                      </a:r>
                      <a:r>
                        <a:rPr lang="en-US" altLang="ja-JP" sz="1600" dirty="0">
                          <a:solidFill>
                            <a:schemeClr val="accent5">
                              <a:lumMod val="50000"/>
                            </a:schemeClr>
                          </a:solidFill>
                          <a:latin typeface="Times New Roman" panose="02020603050405020304" pitchFamily="18" charset="0"/>
                          <a:cs typeface="Times New Roman" panose="02020603050405020304" pitchFamily="18" charset="0"/>
                        </a:rPr>
                        <a:t>requirements only.</a:t>
                      </a:r>
                      <a:endParaRPr kumimoji="1" lang="en-US" altLang="ja-JP" sz="1600" baseline="0" dirty="0">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2388057"/>
                  </a:ext>
                </a:extLst>
              </a:tr>
            </a:tbl>
          </a:graphicData>
        </a:graphic>
      </p:graphicFrame>
      <p:sp>
        <p:nvSpPr>
          <p:cNvPr id="14" name="正方形/長方形 13"/>
          <p:cNvSpPr/>
          <p:nvPr/>
        </p:nvSpPr>
        <p:spPr>
          <a:xfrm>
            <a:off x="5913756" y="3766389"/>
            <a:ext cx="2494401" cy="584775"/>
          </a:xfrm>
          <a:prstGeom prst="rect">
            <a:avLst/>
          </a:prstGeom>
          <a:solidFill>
            <a:schemeClr val="accent4">
              <a:lumMod val="20000"/>
              <a:lumOff val="80000"/>
            </a:schemeClr>
          </a:solidFill>
        </p:spPr>
        <p:txBody>
          <a:bodyPr wrap="none">
            <a:spAutoFit/>
          </a:bodyPr>
          <a:lstStyle/>
          <a:p>
            <a:pPr algn="ctr"/>
            <a:r>
              <a:rPr lang="en-US" altLang="ja-JP" sz="1600" dirty="0">
                <a:solidFill>
                  <a:schemeClr val="accent5"/>
                </a:solidFill>
              </a:rPr>
              <a:t>Eliminate HY-3</a:t>
            </a:r>
            <a:r>
              <a:rPr lang="ja-JP" altLang="en-US" sz="1600" dirty="0">
                <a:solidFill>
                  <a:schemeClr val="accent5"/>
                </a:solidFill>
              </a:rPr>
              <a:t> </a:t>
            </a:r>
            <a:r>
              <a:rPr lang="en-US" altLang="ja-JP" sz="1600" dirty="0">
                <a:solidFill>
                  <a:schemeClr val="accent5"/>
                </a:solidFill>
              </a:rPr>
              <a:t>requirement</a:t>
            </a:r>
          </a:p>
          <a:p>
            <a:pPr algn="ctr"/>
            <a:r>
              <a:rPr lang="en-US" altLang="ja-JP" sz="1600" dirty="0">
                <a:solidFill>
                  <a:schemeClr val="accent5"/>
                </a:solidFill>
              </a:rPr>
              <a:t>(No alternative choice )</a:t>
            </a:r>
            <a:endParaRPr lang="ja-JP" altLang="en-US" sz="1600" dirty="0">
              <a:solidFill>
                <a:schemeClr val="accent5"/>
              </a:solidFill>
            </a:endParaRPr>
          </a:p>
        </p:txBody>
      </p:sp>
      <p:sp>
        <p:nvSpPr>
          <p:cNvPr id="8" name="正方形/長方形 7"/>
          <p:cNvSpPr/>
          <p:nvPr/>
        </p:nvSpPr>
        <p:spPr>
          <a:xfrm>
            <a:off x="5349979" y="5525452"/>
            <a:ext cx="3621953" cy="584775"/>
          </a:xfrm>
          <a:prstGeom prst="rect">
            <a:avLst/>
          </a:prstGeom>
          <a:solidFill>
            <a:schemeClr val="accent4">
              <a:lumMod val="20000"/>
              <a:lumOff val="80000"/>
            </a:schemeClr>
          </a:solidFill>
        </p:spPr>
        <p:txBody>
          <a:bodyPr wrap="none">
            <a:spAutoFit/>
          </a:bodyPr>
          <a:lstStyle/>
          <a:p>
            <a:pPr algn="ctr"/>
            <a:r>
              <a:rPr lang="en-US" altLang="ja-JP" sz="1600" dirty="0">
                <a:solidFill>
                  <a:schemeClr val="accent5"/>
                </a:solidFill>
              </a:rPr>
              <a:t>Eliminate back-set retention</a:t>
            </a:r>
            <a:r>
              <a:rPr lang="ja-JP" altLang="en-US" sz="1600" dirty="0">
                <a:solidFill>
                  <a:schemeClr val="accent5"/>
                </a:solidFill>
              </a:rPr>
              <a:t> </a:t>
            </a:r>
            <a:r>
              <a:rPr lang="en-US" altLang="ja-JP" sz="1600" dirty="0">
                <a:solidFill>
                  <a:schemeClr val="accent5"/>
                </a:solidFill>
              </a:rPr>
              <a:t>requirement</a:t>
            </a:r>
          </a:p>
          <a:p>
            <a:pPr algn="ctr"/>
            <a:r>
              <a:rPr lang="en-US" altLang="ja-JP" sz="1600" dirty="0">
                <a:solidFill>
                  <a:schemeClr val="accent5"/>
                </a:solidFill>
              </a:rPr>
              <a:t>(No alternative choice )</a:t>
            </a:r>
            <a:endParaRPr lang="ja-JP" altLang="en-US" sz="1600" dirty="0">
              <a:solidFill>
                <a:schemeClr val="accent5"/>
              </a:solidFill>
            </a:endParaRPr>
          </a:p>
        </p:txBody>
      </p:sp>
    </p:spTree>
    <p:extLst>
      <p:ext uri="{BB962C8B-B14F-4D97-AF65-F5344CB8AC3E}">
        <p14:creationId xmlns:p14="http://schemas.microsoft.com/office/powerpoint/2010/main" val="177287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sp>
        <p:nvSpPr>
          <p:cNvPr id="5" name="テキスト ボックス 4"/>
          <p:cNvSpPr txBox="1"/>
          <p:nvPr/>
        </p:nvSpPr>
        <p:spPr>
          <a:xfrm>
            <a:off x="289108" y="845360"/>
            <a:ext cx="8565783" cy="1384995"/>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Additional contents from GTR7 to UNR17</a:t>
            </a:r>
          </a:p>
          <a:p>
            <a:endParaRPr lang="en-US" altLang="ja-JP" sz="2000"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Clarification of static test procedure according to the manufacturers experience (reference to FMVSS 202a latest procedure). </a:t>
            </a:r>
            <a:endParaRPr lang="en-US" altLang="ja-JP" sz="2000" b="1" dirty="0">
              <a:latin typeface="Times New Roman" panose="02020603050405020304" pitchFamily="18" charset="0"/>
              <a:cs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326599123"/>
              </p:ext>
            </p:extLst>
          </p:nvPr>
        </p:nvGraphicFramePr>
        <p:xfrm>
          <a:off x="289108" y="2728895"/>
          <a:ext cx="8614584" cy="3661672"/>
        </p:xfrm>
        <a:graphic>
          <a:graphicData uri="http://schemas.openxmlformats.org/drawingml/2006/table">
            <a:tbl>
              <a:tblPr/>
              <a:tblGrid>
                <a:gridCol w="4307292">
                  <a:extLst>
                    <a:ext uri="{9D8B030D-6E8A-4147-A177-3AD203B41FA5}">
                      <a16:colId xmlns:a16="http://schemas.microsoft.com/office/drawing/2014/main" val="2728841821"/>
                    </a:ext>
                  </a:extLst>
                </a:gridCol>
                <a:gridCol w="4307292">
                  <a:extLst>
                    <a:ext uri="{9D8B030D-6E8A-4147-A177-3AD203B41FA5}">
                      <a16:colId xmlns:a16="http://schemas.microsoft.com/office/drawing/2014/main" val="2112209555"/>
                    </a:ext>
                  </a:extLst>
                </a:gridCol>
              </a:tblGrid>
              <a:tr h="309679">
                <a:tc>
                  <a:txBody>
                    <a:bodyPr/>
                    <a:lstStyle/>
                    <a:p>
                      <a:pPr algn="ctr"/>
                      <a:r>
                        <a:rPr kumimoji="1" lang="en-US" altLang="ja-JP" sz="1600" dirty="0">
                          <a:latin typeface="Times New Roman" panose="02020603050405020304" pitchFamily="18" charset="0"/>
                          <a:cs typeface="Times New Roman" panose="02020603050405020304" pitchFamily="18" charset="0"/>
                        </a:rPr>
                        <a:t>GTR7 Phase 2</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2936134"/>
                  </a:ext>
                </a:extLst>
              </a:tr>
              <a:tr h="3326392">
                <a:tc>
                  <a:txBody>
                    <a:bodyPr/>
                    <a:lstStyle/>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5.1.3. Gaps within head restraint </a:t>
                      </a:r>
                    </a:p>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If a head restraint has any gap greater than 60 mm when measured in accordance with Annex 3, the maximum rearward displacement of the head form shall be less than 102 mm when the head restraint is tested at that gap in accordance with Annex 5.</a:t>
                      </a:r>
                      <a:endParaRPr kumimoji="1" lang="en-US" altLang="ja-JP"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solidFill>
                            <a:srgbClr val="000000"/>
                          </a:solidFill>
                          <a:latin typeface="Times New Roman" panose="02020603050405020304" pitchFamily="18" charset="0"/>
                        </a:rPr>
                        <a:t>5.6.4.  Gaps within Head Restraint </a:t>
                      </a:r>
                    </a:p>
                    <a:p>
                      <a:r>
                        <a:rPr lang="en-US" altLang="ja-JP" sz="1600" dirty="0">
                          <a:solidFill>
                            <a:srgbClr val="000000"/>
                          </a:solidFill>
                          <a:latin typeface="Times New Roman" panose="02020603050405020304" pitchFamily="18" charset="0"/>
                        </a:rPr>
                        <a:t>If a head restraint has any gap greater than 60 mm, when measured in accordance with Annex 8, the maximum rearward displacement of the head form shall be less than 102 mm when the head restraint is tested at that gap in accordance with Annex 5. </a:t>
                      </a:r>
                    </a:p>
                    <a:p>
                      <a:r>
                        <a:rPr lang="en-US" altLang="ja-JP" sz="1600" b="1" dirty="0">
                          <a:solidFill>
                            <a:schemeClr val="accent5">
                              <a:lumMod val="50000"/>
                            </a:schemeClr>
                          </a:solidFill>
                          <a:latin typeface="Times New Roman" panose="02020603050405020304" pitchFamily="18" charset="0"/>
                        </a:rPr>
                        <a:t>In the case of head restraints integral with the seat‑back, the area to be considered is: </a:t>
                      </a:r>
                    </a:p>
                    <a:p>
                      <a:r>
                        <a:rPr lang="en-US" altLang="ja-JP" sz="1600" b="1" dirty="0">
                          <a:solidFill>
                            <a:schemeClr val="accent5">
                              <a:lumMod val="50000"/>
                            </a:schemeClr>
                          </a:solidFill>
                          <a:latin typeface="Times New Roman" panose="02020603050405020304" pitchFamily="18" charset="0"/>
                        </a:rPr>
                        <a:t>Above a plane perpendicular to the reference line at 540 mm from the R-point and between two vertical longitudinal planes passing at 85 mm on either side of the reference line." </a:t>
                      </a:r>
                      <a:endParaRPr lang="ja-JP" altLang="en-US" sz="1600" b="1" dirty="0">
                        <a:solidFill>
                          <a:schemeClr val="accent5">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283755"/>
                  </a:ext>
                </a:extLst>
              </a:tr>
            </a:tbl>
          </a:graphicData>
        </a:graphic>
      </p:graphicFrame>
      <p:sp>
        <p:nvSpPr>
          <p:cNvPr id="9" name="正方形/長方形 8"/>
          <p:cNvSpPr/>
          <p:nvPr/>
        </p:nvSpPr>
        <p:spPr>
          <a:xfrm>
            <a:off x="5500065" y="6467600"/>
            <a:ext cx="2552302" cy="338554"/>
          </a:xfrm>
          <a:prstGeom prst="rect">
            <a:avLst/>
          </a:prstGeom>
        </p:spPr>
        <p:txBody>
          <a:bodyPr wrap="none">
            <a:spAutoFit/>
          </a:bodyPr>
          <a:lstStyle/>
          <a:p>
            <a:r>
              <a:rPr lang="en-US" altLang="ja-JP" sz="1600" dirty="0">
                <a:latin typeface="Times New Roman" panose="02020603050405020304" pitchFamily="18" charset="0"/>
                <a:cs typeface="Times New Roman" panose="02020603050405020304" pitchFamily="18" charset="0"/>
              </a:rPr>
              <a:t>Continued on next page</a:t>
            </a:r>
            <a:r>
              <a:rPr lang="ja-JP" altLang="en-US" sz="1600" dirty="0">
                <a:latin typeface="Times New Roman" panose="02020603050405020304" pitchFamily="18" charset="0"/>
                <a:cs typeface="Times New Roman" panose="02020603050405020304" pitchFamily="18" charset="0"/>
              </a:rPr>
              <a:t>　→</a:t>
            </a:r>
            <a:endParaRPr lang="en-US" altLang="ja-JP" sz="1600" dirty="0">
              <a:latin typeface="Times New Roman" panose="02020603050405020304" pitchFamily="18" charset="0"/>
              <a:cs typeface="Times New Roman" panose="02020603050405020304" pitchFamily="18" charset="0"/>
            </a:endParaRPr>
          </a:p>
        </p:txBody>
      </p:sp>
      <p:sp>
        <p:nvSpPr>
          <p:cNvPr id="12" name="正方形/長方形 11"/>
          <p:cNvSpPr/>
          <p:nvPr/>
        </p:nvSpPr>
        <p:spPr>
          <a:xfrm>
            <a:off x="173267" y="2161610"/>
            <a:ext cx="6126480" cy="369332"/>
          </a:xfrm>
          <a:prstGeom prst="rect">
            <a:avLst/>
          </a:prstGeom>
        </p:spPr>
        <p:txBody>
          <a:bodyPr wrap="square">
            <a:spAutoFit/>
          </a:bodyPr>
          <a:lstStyle/>
          <a:p>
            <a:r>
              <a:rPr lang="ja-JP" altLang="en-US" b="1" dirty="0">
                <a:latin typeface="Times New Roman" panose="02020603050405020304" pitchFamily="18" charset="0"/>
                <a:cs typeface="Times New Roman" panose="02020603050405020304" pitchFamily="18" charset="0"/>
              </a:rPr>
              <a:t>・</a:t>
            </a:r>
            <a:r>
              <a:rPr lang="en-US" altLang="ja-JP" b="1" dirty="0">
                <a:latin typeface="Times New Roman" panose="02020603050405020304" pitchFamily="18" charset="0"/>
                <a:cs typeface="Times New Roman" panose="02020603050405020304" pitchFamily="18" charset="0"/>
              </a:rPr>
              <a:t>Procedure of gap measurement within Head Restraint </a:t>
            </a:r>
            <a:endParaRPr lang="ja-JP"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21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0"/>
            <a:ext cx="8229600" cy="75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graphicFrame>
        <p:nvGraphicFramePr>
          <p:cNvPr id="8" name="表 7"/>
          <p:cNvGraphicFramePr>
            <a:graphicFrameLocks noGrp="1"/>
          </p:cNvGraphicFramePr>
          <p:nvPr>
            <p:extLst>
              <p:ext uri="{D42A27DB-BD31-4B8C-83A1-F6EECF244321}">
                <p14:modId xmlns:p14="http://schemas.microsoft.com/office/powerpoint/2010/main" val="2942785508"/>
              </p:ext>
            </p:extLst>
          </p:nvPr>
        </p:nvGraphicFramePr>
        <p:xfrm>
          <a:off x="171542" y="731541"/>
          <a:ext cx="8800916" cy="6021955"/>
        </p:xfrm>
        <a:graphic>
          <a:graphicData uri="http://schemas.openxmlformats.org/drawingml/2006/table">
            <a:tbl>
              <a:tblPr/>
              <a:tblGrid>
                <a:gridCol w="4400458">
                  <a:extLst>
                    <a:ext uri="{9D8B030D-6E8A-4147-A177-3AD203B41FA5}">
                      <a16:colId xmlns:a16="http://schemas.microsoft.com/office/drawing/2014/main" val="2728841821"/>
                    </a:ext>
                  </a:extLst>
                </a:gridCol>
                <a:gridCol w="4400458">
                  <a:extLst>
                    <a:ext uri="{9D8B030D-6E8A-4147-A177-3AD203B41FA5}">
                      <a16:colId xmlns:a16="http://schemas.microsoft.com/office/drawing/2014/main" val="2112209555"/>
                    </a:ext>
                  </a:extLst>
                </a:gridCol>
              </a:tblGrid>
              <a:tr h="421842">
                <a:tc>
                  <a:txBody>
                    <a:bodyPr/>
                    <a:lstStyle/>
                    <a:p>
                      <a:pPr algn="ctr"/>
                      <a:r>
                        <a:rPr kumimoji="1" lang="en-US" altLang="ja-JP" sz="1600" dirty="0">
                          <a:latin typeface="Times New Roman" panose="02020603050405020304" pitchFamily="18" charset="0"/>
                          <a:cs typeface="Times New Roman" panose="02020603050405020304" pitchFamily="18" charset="0"/>
                        </a:rPr>
                        <a:t>GTR7 Phase 2</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2936134"/>
                  </a:ext>
                </a:extLst>
              </a:tr>
              <a:tr h="5600113">
                <a:tc>
                  <a:txBody>
                    <a:bodyPr/>
                    <a:lstStyle/>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Annex 3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 Gap Measurement using a Sphere</a:t>
                      </a:r>
                      <a:r>
                        <a:rPr kumimoji="1" lang="en-US" altLang="ja-JP"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2.3. The area of measurement is anywhere between two vertical longitudinal planes passing at 85 mm on either side of the torso line and above the top of the seat back. </a:t>
                      </a:r>
                    </a:p>
                    <a:p>
                      <a:endPar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endParaRPr>
                    </a:p>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2.5. Determine the gap dimension by measuring the straight line distance between the inner edges of the two furthest contact points, as shown in Figures 3-1 and 3-2. </a:t>
                      </a:r>
                      <a:endParaRPr kumimoji="1" lang="en-US" altLang="ja-JP"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solidFill>
                            <a:schemeClr val="tx1"/>
                          </a:solidFill>
                          <a:latin typeface="Times New Roman" panose="02020603050405020304" pitchFamily="18" charset="0"/>
                          <a:cs typeface="Times New Roman" panose="02020603050405020304" pitchFamily="18" charset="0"/>
                        </a:rPr>
                        <a:t>Annex 8 </a:t>
                      </a:r>
                    </a:p>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 Gap Measurement using a Sphere</a:t>
                      </a:r>
                      <a:r>
                        <a:rPr kumimoji="1" lang="en-US" altLang="ja-JP"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a:t>
                      </a:r>
                    </a:p>
                    <a:p>
                      <a:endParaRPr lang="en-US" altLang="ja-JP" sz="1600" b="0" dirty="0">
                        <a:solidFill>
                          <a:schemeClr val="tx1"/>
                        </a:solidFill>
                        <a:latin typeface="Times New Roman" panose="02020603050405020304" pitchFamily="18" charset="0"/>
                        <a:cs typeface="Times New Roman" panose="02020603050405020304" pitchFamily="18" charset="0"/>
                      </a:endParaRPr>
                    </a:p>
                    <a:p>
                      <a:r>
                        <a:rPr lang="en-US" altLang="ja-JP" sz="1600" dirty="0">
                          <a:solidFill>
                            <a:schemeClr val="tx1"/>
                          </a:solidFill>
                          <a:latin typeface="Times New Roman" panose="02020603050405020304" pitchFamily="18" charset="0"/>
                          <a:cs typeface="Times New Roman" panose="02020603050405020304" pitchFamily="18" charset="0"/>
                        </a:rPr>
                        <a:t>2.3. The area of measurement is anywhere between two vertical longitudinal planes passing at 85 mm on either side of the torso line and above the top of the seat back </a:t>
                      </a:r>
                      <a:r>
                        <a:rPr lang="en-US" altLang="ja-JP" sz="1600" b="1" dirty="0">
                          <a:solidFill>
                            <a:schemeClr val="accent5">
                              <a:lumMod val="50000"/>
                            </a:schemeClr>
                          </a:solidFill>
                          <a:latin typeface="Times New Roman" panose="02020603050405020304" pitchFamily="18" charset="0"/>
                          <a:cs typeface="Times New Roman" panose="02020603050405020304" pitchFamily="18" charset="0"/>
                        </a:rPr>
                        <a:t>at a height greater than 540 mm.</a:t>
                      </a:r>
                    </a:p>
                    <a:p>
                      <a:endParaRPr lang="en-US" altLang="ja-JP" sz="1600" dirty="0">
                        <a:solidFill>
                          <a:schemeClr val="accent5">
                            <a:lumMod val="50000"/>
                          </a:schemeClr>
                        </a:solidFill>
                        <a:latin typeface="Times New Roman" panose="02020603050405020304" pitchFamily="18" charset="0"/>
                        <a:cs typeface="Times New Roman" panose="02020603050405020304" pitchFamily="18" charset="0"/>
                      </a:endParaRPr>
                    </a:p>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2.5. Determine the gap dimension by measuring the straight line distance between the inner edges of the two furthest contact points, as shown in Figures 8-1, 8-2</a:t>
                      </a:r>
                      <a:r>
                        <a:rPr kumimoji="1" lang="en-US" altLang="ja-JP" sz="1600" b="0" i="0" u="none" strike="noStrike" kern="1200" baseline="0" dirty="0">
                          <a:solidFill>
                            <a:schemeClr val="accent5">
                              <a:lumMod val="50000"/>
                            </a:schemeClr>
                          </a:solidFill>
                          <a:latin typeface="Times New Roman" panose="02020603050405020304" pitchFamily="18" charset="0"/>
                          <a:ea typeface="+mn-ea"/>
                          <a:cs typeface="Times New Roman" panose="02020603050405020304" pitchFamily="18" charset="0"/>
                        </a:rPr>
                        <a:t> and </a:t>
                      </a:r>
                      <a:r>
                        <a:rPr kumimoji="1" lang="en-US" altLang="ja-JP" sz="1600" b="1" i="0" u="none" strike="noStrike" kern="1200" baseline="0" dirty="0">
                          <a:solidFill>
                            <a:schemeClr val="accent5">
                              <a:lumMod val="50000"/>
                            </a:schemeClr>
                          </a:solidFill>
                          <a:latin typeface="Times New Roman" panose="02020603050405020304" pitchFamily="18" charset="0"/>
                          <a:ea typeface="+mn-ea"/>
                          <a:cs typeface="Times New Roman" panose="02020603050405020304" pitchFamily="18" charset="0"/>
                        </a:rPr>
                        <a:t>8.3</a:t>
                      </a:r>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t>
                      </a:r>
                    </a:p>
                    <a:p>
                      <a:r>
                        <a:rPr kumimoji="1" lang="en-US" altLang="ja-JP" sz="1600" b="1" i="0" u="none" strike="noStrike" kern="1200" baseline="0" dirty="0">
                          <a:solidFill>
                            <a:srgbClr val="002060"/>
                          </a:solidFill>
                          <a:latin typeface="Times New Roman" panose="02020603050405020304" pitchFamily="18" charset="0"/>
                          <a:ea typeface="+mn-ea"/>
                          <a:cs typeface="Times New Roman" panose="02020603050405020304" pitchFamily="18" charset="0"/>
                        </a:rPr>
                        <a:t>  Figure 8-3  Portion of gap above 540mm</a:t>
                      </a:r>
                      <a:endParaRPr lang="ja-JP" altLang="en-US" sz="1600" b="1"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283755"/>
                  </a:ext>
                </a:extLst>
              </a:tr>
            </a:tbl>
          </a:graphicData>
        </a:graphic>
      </p:graphicFrame>
      <p:pic>
        <p:nvPicPr>
          <p:cNvPr id="3" name="図 2"/>
          <p:cNvPicPr>
            <a:picLocks noChangeAspect="1"/>
          </p:cNvPicPr>
          <p:nvPr/>
        </p:nvPicPr>
        <p:blipFill>
          <a:blip r:embed="rId2"/>
          <a:stretch>
            <a:fillRect/>
          </a:stretch>
        </p:blipFill>
        <p:spPr>
          <a:xfrm>
            <a:off x="5880128" y="4460909"/>
            <a:ext cx="2126247" cy="2220684"/>
          </a:xfrm>
          <a:prstGeom prst="rect">
            <a:avLst/>
          </a:prstGeom>
        </p:spPr>
      </p:pic>
    </p:spTree>
    <p:extLst>
      <p:ext uri="{BB962C8B-B14F-4D97-AF65-F5344CB8AC3E}">
        <p14:creationId xmlns:p14="http://schemas.microsoft.com/office/powerpoint/2010/main" val="2424645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kumimoji="0" lang="en-GB" altLang="ja-JP" b="1" kern="0" dirty="0">
                <a:latin typeface="Times New Roman" panose="02020603050405020304" pitchFamily="18" charset="0"/>
                <a:cs typeface="Times New Roman" panose="02020603050405020304" pitchFamily="18" charset="0"/>
              </a:rPr>
              <a:t>Draft UNR17 </a:t>
            </a:r>
          </a:p>
        </p:txBody>
      </p:sp>
      <p:graphicFrame>
        <p:nvGraphicFramePr>
          <p:cNvPr id="8" name="表 7"/>
          <p:cNvGraphicFramePr>
            <a:graphicFrameLocks noGrp="1"/>
          </p:cNvGraphicFramePr>
          <p:nvPr>
            <p:extLst>
              <p:ext uri="{D42A27DB-BD31-4B8C-83A1-F6EECF244321}">
                <p14:modId xmlns:p14="http://schemas.microsoft.com/office/powerpoint/2010/main" val="3624294018"/>
              </p:ext>
            </p:extLst>
          </p:nvPr>
        </p:nvGraphicFramePr>
        <p:xfrm>
          <a:off x="264708" y="2753013"/>
          <a:ext cx="8614584" cy="3936658"/>
        </p:xfrm>
        <a:graphic>
          <a:graphicData uri="http://schemas.openxmlformats.org/drawingml/2006/table">
            <a:tbl>
              <a:tblPr/>
              <a:tblGrid>
                <a:gridCol w="4307292">
                  <a:extLst>
                    <a:ext uri="{9D8B030D-6E8A-4147-A177-3AD203B41FA5}">
                      <a16:colId xmlns:a16="http://schemas.microsoft.com/office/drawing/2014/main" val="2728841821"/>
                    </a:ext>
                  </a:extLst>
                </a:gridCol>
                <a:gridCol w="4307292">
                  <a:extLst>
                    <a:ext uri="{9D8B030D-6E8A-4147-A177-3AD203B41FA5}">
                      <a16:colId xmlns:a16="http://schemas.microsoft.com/office/drawing/2014/main" val="2112209555"/>
                    </a:ext>
                  </a:extLst>
                </a:gridCol>
              </a:tblGrid>
              <a:tr h="321812">
                <a:tc>
                  <a:txBody>
                    <a:bodyPr/>
                    <a:lstStyle/>
                    <a:p>
                      <a:pPr algn="ctr"/>
                      <a:r>
                        <a:rPr kumimoji="1" lang="en-US" altLang="ja-JP" sz="1600" dirty="0">
                          <a:latin typeface="Times New Roman" panose="02020603050405020304" pitchFamily="18" charset="0"/>
                          <a:cs typeface="Times New Roman" panose="02020603050405020304" pitchFamily="18" charset="0"/>
                        </a:rPr>
                        <a:t>GTR7 Phase 2</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600" baseline="0" dirty="0">
                          <a:latin typeface="Times New Roman" panose="02020603050405020304" pitchFamily="18" charset="0"/>
                          <a:cs typeface="Times New Roman" panose="02020603050405020304" pitchFamily="18" charset="0"/>
                        </a:rPr>
                        <a:t>UNR17 series 10</a:t>
                      </a:r>
                      <a:endParaRPr kumimoji="1" lang="ja-JP" alt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2936134"/>
                  </a:ext>
                </a:extLst>
              </a:tr>
              <a:tr h="3601378">
                <a:tc>
                  <a:txBody>
                    <a:bodyPr/>
                    <a:lstStyle/>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Annex 7</a:t>
                      </a:r>
                    </a:p>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Height Retention Test Procedure </a:t>
                      </a:r>
                      <a:endParaRPr lang="en-US" altLang="ja-JP" sz="1600" b="0" i="0" u="none" strike="noStrike" baseline="0" dirty="0">
                        <a:solidFill>
                          <a:srgbClr val="000000"/>
                        </a:solidFill>
                        <a:latin typeface="Times New Roman" panose="02020603050405020304" pitchFamily="18" charset="0"/>
                        <a:cs typeface="Times New Roman" panose="02020603050405020304" pitchFamily="18" charset="0"/>
                      </a:endParaRPr>
                    </a:p>
                    <a:p>
                      <a:endParaRPr kumimoji="1" lang="en-US" altLang="ja-JP" sz="12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Annex 13 </a:t>
                      </a:r>
                    </a:p>
                    <a:p>
                      <a:r>
                        <a:rPr kumimoji="1" lang="en-US" altLang="ja-JP" sz="1600" b="0" i="0" u="none" strike="noStrike" kern="1200" baseline="0" dirty="0">
                          <a:solidFill>
                            <a:schemeClr val="tx1"/>
                          </a:solidFill>
                          <a:latin typeface="Times New Roman" panose="02020603050405020304" pitchFamily="18" charset="0"/>
                          <a:ea typeface="+mn-ea"/>
                          <a:cs typeface="Times New Roman" panose="02020603050405020304" pitchFamily="18" charset="0"/>
                        </a:rPr>
                        <a:t>Height Retention Test Procedure </a:t>
                      </a:r>
                      <a:endParaRPr lang="en-US" altLang="ja-JP" sz="1600" b="0" i="0" u="none" strike="noStrike" baseline="0" dirty="0">
                        <a:solidFill>
                          <a:srgbClr val="000000"/>
                        </a:solidFill>
                        <a:latin typeface="Times New Roman" panose="02020603050405020304" pitchFamily="18" charset="0"/>
                        <a:cs typeface="Times New Roman" panose="02020603050405020304" pitchFamily="18" charset="0"/>
                      </a:endParaRPr>
                    </a:p>
                    <a:p>
                      <a:endParaRPr lang="en-US" altLang="ja-JP" sz="1600" b="0" i="0" u="none" strike="noStrike" baseline="0" dirty="0">
                        <a:solidFill>
                          <a:srgbClr val="000000"/>
                        </a:solidFill>
                        <a:latin typeface="Times New Roman" panose="02020603050405020304" pitchFamily="18" charset="0"/>
                      </a:endParaRPr>
                    </a:p>
                    <a:p>
                      <a:r>
                        <a:rPr lang="en-US" altLang="ja-JP" sz="1600" b="1" i="0" u="none" strike="noStrike" baseline="0" dirty="0">
                          <a:solidFill>
                            <a:srgbClr val="002060"/>
                          </a:solidFill>
                          <a:latin typeface="Times New Roman" panose="02020603050405020304" pitchFamily="18" charset="0"/>
                        </a:rPr>
                        <a:t>2.10. Alternatively, when the manufacturer demonstrates that the difference of the reference positions of the cylinder measured in paragraphs 2.3. and 2.6. of this Annex is smaller than the value required by paragraph 5.7.4. of the Regulation, then the test result will also comply to paragraph 5.7.4. of the Regulation. In this case measurements of paragraphs 2.4. and 2.7. do not need to be recorded. </a:t>
                      </a:r>
                      <a:endParaRPr lang="ja-JP" altLang="en-US" sz="16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283755"/>
                  </a:ext>
                </a:extLst>
              </a:tr>
            </a:tbl>
          </a:graphicData>
        </a:graphic>
      </p:graphicFrame>
      <p:sp>
        <p:nvSpPr>
          <p:cNvPr id="6" name="正方形/長方形 5"/>
          <p:cNvSpPr/>
          <p:nvPr/>
        </p:nvSpPr>
        <p:spPr>
          <a:xfrm>
            <a:off x="264708" y="2290068"/>
            <a:ext cx="6126480" cy="369332"/>
          </a:xfrm>
          <a:prstGeom prst="rect">
            <a:avLst/>
          </a:prstGeom>
        </p:spPr>
        <p:txBody>
          <a:bodyPr wrap="square">
            <a:spAutoFit/>
          </a:bodyPr>
          <a:lstStyle/>
          <a:p>
            <a:r>
              <a:rPr lang="ja-JP" altLang="en-US" b="1" dirty="0">
                <a:latin typeface="Times New Roman" panose="02020603050405020304" pitchFamily="18" charset="0"/>
                <a:cs typeface="Times New Roman" panose="02020603050405020304" pitchFamily="18" charset="0"/>
              </a:rPr>
              <a:t>・</a:t>
            </a:r>
            <a:r>
              <a:rPr lang="en-US" altLang="ja-JP" b="1" dirty="0">
                <a:latin typeface="Times New Roman" panose="02020603050405020304" pitchFamily="18" charset="0"/>
                <a:cs typeface="Times New Roman" panose="02020603050405020304" pitchFamily="18" charset="0"/>
              </a:rPr>
              <a:t>Procedure of height retention test. </a:t>
            </a:r>
            <a:endParaRPr lang="ja-JP" altLang="en-US" b="1" dirty="0"/>
          </a:p>
        </p:txBody>
      </p:sp>
      <p:sp>
        <p:nvSpPr>
          <p:cNvPr id="7" name="テキスト ボックス 6"/>
          <p:cNvSpPr txBox="1"/>
          <p:nvPr/>
        </p:nvSpPr>
        <p:spPr>
          <a:xfrm>
            <a:off x="313509" y="910923"/>
            <a:ext cx="8565783" cy="1384995"/>
          </a:xfrm>
          <a:prstGeom prst="rect">
            <a:avLst/>
          </a:prstGeom>
          <a:noFill/>
        </p:spPr>
        <p:txBody>
          <a:bodyPr wrap="square" rtlCol="0">
            <a:spAutoFit/>
          </a:bodyPr>
          <a:lstStyle/>
          <a:p>
            <a:pPr algn="ctr"/>
            <a:r>
              <a:rPr lang="en-US" altLang="ja-JP" sz="2400" b="1" dirty="0">
                <a:latin typeface="Times New Roman" panose="02020603050405020304" pitchFamily="18" charset="0"/>
                <a:cs typeface="Times New Roman" panose="02020603050405020304" pitchFamily="18" charset="0"/>
              </a:rPr>
              <a:t>Additional contents from GTR7 to UNR17</a:t>
            </a:r>
          </a:p>
          <a:p>
            <a:endParaRPr lang="en-US" altLang="ja-JP" sz="2000"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 Clarification of static test procedure according to the manufacturers experience (reference to FMVSS 202a latest procedure). </a:t>
            </a:r>
            <a:endParaRPr lang="en-US" altLang="ja-JP"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9761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7750</TotalTime>
  <Words>2641</Words>
  <Application>Microsoft Office PowerPoint</Application>
  <PresentationFormat>On-screen Show (4:3)</PresentationFormat>
  <Paragraphs>266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HONDA R&amp;D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Harutomi Nishide (西出 治宝)</dc:creator>
  <cp:keywords>SecrecyB; --.99.9999; HM</cp:keywords>
  <cp:lastModifiedBy>Edoardo Gianotti</cp:lastModifiedBy>
  <cp:revision>223</cp:revision>
  <dcterms:created xsi:type="dcterms:W3CDTF">2018-12-03T13:56:52Z</dcterms:created>
  <dcterms:modified xsi:type="dcterms:W3CDTF">2020-07-17T08:53:05Z</dcterms:modified>
  <cp:category/>
</cp:coreProperties>
</file>