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2" r:id="rId7"/>
    <p:sldId id="263" r:id="rId8"/>
    <p:sldId id="260" r:id="rId9"/>
  </p:sldIdLst>
  <p:sldSz cx="12192000" cy="6858000"/>
  <p:notesSz cx="6761163" cy="98567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37" autoAdjust="0"/>
  </p:normalViewPr>
  <p:slideViewPr>
    <p:cSldViewPr>
      <p:cViewPr varScale="1">
        <p:scale>
          <a:sx n="82" d="100"/>
          <a:sy n="82" d="100"/>
        </p:scale>
        <p:origin x="600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9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55DF59-0F53-4050-AF5E-93585945D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9FE615-1A8E-46A9-928A-77BADCFDED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0299-3734-408F-BE89-7B5D604F3AE9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F20359-3716-4F65-9039-AF43318B20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B55E68-307C-4842-94B4-6ED33D51A7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363075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C91E-EDAE-45FA-B21E-72AE395D1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63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1538"/>
            <a:ext cx="540861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pour modifier les styles du texte du masque</a:t>
            </a:r>
          </a:p>
          <a:p>
            <a:pPr lvl="1"/>
            <a:r>
              <a:rPr lang="fr-FR" altLang="ja-JP"/>
              <a:t>Deuxième niveau</a:t>
            </a:r>
          </a:p>
          <a:p>
            <a:pPr lvl="2"/>
            <a:r>
              <a:rPr lang="fr-FR" altLang="ja-JP"/>
              <a:t>Troisième niveau</a:t>
            </a:r>
          </a:p>
          <a:p>
            <a:pPr lvl="3"/>
            <a:r>
              <a:rPr lang="fr-FR" altLang="ja-JP"/>
              <a:t>Quatrième niveau</a:t>
            </a:r>
          </a:p>
          <a:p>
            <a:pPr lvl="4"/>
            <a:r>
              <a:rPr lang="fr-FR" altLang="ja-JP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289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361488"/>
            <a:ext cx="2928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41FE2CFF-C77F-45F5-8196-7FFE9E57B434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1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74211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10C45F-D7AC-40B8-B361-5609B0B61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616" y="128212"/>
            <a:ext cx="1512168" cy="12306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−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/>
              <a:pPr/>
              <a:t>‹#›</a:t>
            </a:fld>
            <a:endParaRPr lang="fr-FR" altLang="ja-JP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B5CF22-54B9-40F4-91F9-FB0988E059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9512" y="20335"/>
            <a:ext cx="884497" cy="14047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CF181AD-2138-4110-A5E2-8649EDB8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442177"/>
            <a:ext cx="10363200" cy="990600"/>
          </a:xfrm>
        </p:spPr>
        <p:txBody>
          <a:bodyPr/>
          <a:lstStyle/>
          <a:p>
            <a:r>
              <a:rPr lang="en-US" sz="2800" dirty="0"/>
              <a:t>Driver Assistance Projections</a:t>
            </a:r>
            <a:br>
              <a:rPr lang="en-US" sz="2800" dirty="0"/>
            </a:br>
            <a:r>
              <a:rPr lang="en-US" sz="2800" dirty="0"/>
              <a:t>Informal Document to support ECE/TRANS/WP.29/GRE/2020/4</a:t>
            </a:r>
            <a:endParaRPr lang="fr-FR" sz="28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5054904-277D-4336-8282-11732B04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971800"/>
            <a:ext cx="7391400" cy="2362200"/>
          </a:xfrm>
        </p:spPr>
        <p:txBody>
          <a:bodyPr/>
          <a:lstStyle/>
          <a:p>
            <a:pPr algn="l"/>
            <a:r>
              <a:rPr lang="en-US" sz="2400" b="1" dirty="0"/>
              <a:t>Review: Feedback from 82nd GRE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Standardization of symbols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To conduct further investigations on distraction</a:t>
            </a:r>
          </a:p>
          <a:p>
            <a:pPr algn="l"/>
            <a:endParaRPr lang="fr-FR" sz="2400" dirty="0"/>
          </a:p>
          <a:p>
            <a:pPr algn="l"/>
            <a:r>
              <a:rPr lang="en-US" sz="2400" b="1" dirty="0"/>
              <a:t>Further studies on flashing Driver Assistance Projections and distraction potential </a:t>
            </a:r>
            <a:endParaRPr lang="fr-FR" sz="2400" dirty="0"/>
          </a:p>
          <a:p>
            <a:pPr algn="l"/>
            <a:r>
              <a:rPr lang="en-US" sz="2400" i="1" dirty="0">
                <a:sym typeface="Wingdings" panose="05000000000000000000" pitchFamily="2" charset="2"/>
              </a:rPr>
              <a:t>Leibniz </a:t>
            </a:r>
            <a:r>
              <a:rPr lang="en-US" sz="2400" i="1" dirty="0" err="1">
                <a:sym typeface="Wingdings" panose="05000000000000000000" pitchFamily="2" charset="2"/>
              </a:rPr>
              <a:t>Universität</a:t>
            </a:r>
            <a:r>
              <a:rPr lang="en-US" sz="2400" i="1" dirty="0">
                <a:sym typeface="Wingdings" panose="05000000000000000000" pitchFamily="2" charset="2"/>
              </a:rPr>
              <a:t> Hannover</a:t>
            </a:r>
            <a:endParaRPr lang="en-US" sz="2400" i="1" dirty="0"/>
          </a:p>
        </p:txBody>
      </p:sp>
      <p:pic>
        <p:nvPicPr>
          <p:cNvPr id="7" name="Bildplatzhalter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 t="3357" b="3357"/>
          <a:stretch>
            <a:fillRect/>
          </a:stretch>
        </p:blipFill>
        <p:spPr bwMode="auto">
          <a:xfrm>
            <a:off x="7924800" y="2971800"/>
            <a:ext cx="3674534" cy="1280160"/>
          </a:xfrm>
          <a:prstGeom prst="rect">
            <a:avLst/>
          </a:prstGeom>
          <a:solidFill>
            <a:srgbClr val="9F0002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4800600"/>
            <a:ext cx="3675888" cy="12953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225B81-452C-4C17-B18A-86BEAEF46C66}"/>
              </a:ext>
            </a:extLst>
          </p:cNvPr>
          <p:cNvSpPr/>
          <p:nvPr/>
        </p:nvSpPr>
        <p:spPr>
          <a:xfrm>
            <a:off x="609600" y="184953"/>
            <a:ext cx="1097279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by the expert of OICA							                         Informal </a:t>
            </a:r>
            <a:r>
              <a:rPr lang="en-GB" sz="1000">
                <a:latin typeface="Times New Roman" panose="02020603050405020304" pitchFamily="18" charset="0"/>
                <a:cs typeface="Times New Roman" panose="02020603050405020304" pitchFamily="18" charset="0"/>
              </a:rPr>
              <a:t>document </a:t>
            </a:r>
            <a:r>
              <a:rPr lang="en-GB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GRE-83-33</a:t>
            </a:r>
            <a:b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en-US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GRE, 19-23 October 2020</a:t>
            </a:r>
          </a:p>
          <a:p>
            <a:pPr algn="r"/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agenda item 6.(a)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of Symbols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Driver Assistance Projections - </a:t>
            </a:r>
            <a:r>
              <a:rPr lang="en-US" sz="2000" dirty="0"/>
              <a:t>Extension of the </a:t>
            </a:r>
            <a:r>
              <a:rPr lang="en-US" sz="2000" b="1" dirty="0"/>
              <a:t>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Optional additional means to provide safety-related assistance to the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Define </a:t>
            </a:r>
            <a:r>
              <a:rPr lang="en-US" sz="2000" i="1" dirty="0"/>
              <a:t>Pattern</a:t>
            </a:r>
            <a:r>
              <a:rPr lang="en-US" sz="2000" dirty="0"/>
              <a:t> and </a:t>
            </a:r>
            <a:r>
              <a:rPr lang="en-US" sz="2000" i="1" dirty="0"/>
              <a:t>Symbols - </a:t>
            </a:r>
            <a:r>
              <a:rPr lang="en-US" sz="2000" dirty="0"/>
              <a:t>Standardize </a:t>
            </a:r>
            <a:r>
              <a:rPr lang="en-US" sz="2000" i="1" dirty="0"/>
              <a:t>Symbols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Therefore proposed to have the similar approach as in UN R121: </a:t>
            </a:r>
            <a:r>
              <a:rPr lang="en-US" sz="2000" i="1" dirty="0"/>
              <a:t>If own conception of a symbol, </a:t>
            </a:r>
            <a:r>
              <a:rPr lang="en-US" sz="2000" b="1" i="1" dirty="0"/>
              <a:t>the design principles</a:t>
            </a:r>
            <a:r>
              <a:rPr lang="en-US" sz="2000" i="1" dirty="0"/>
              <a:t> laid down in paragraph 4. of </a:t>
            </a:r>
            <a:r>
              <a:rPr lang="en-US" sz="2000" b="1" i="1" dirty="0"/>
              <a:t>ISO 2575 </a:t>
            </a:r>
            <a:r>
              <a:rPr lang="en-US" sz="2000" i="1" dirty="0"/>
              <a:t>„Road vehicles — Symbols for controls, indicators and tell-tales” shall be followed.</a:t>
            </a:r>
          </a:p>
        </p:txBody>
      </p:sp>
      <p:sp>
        <p:nvSpPr>
          <p:cNvPr id="7" name="Rechteck 6"/>
          <p:cNvSpPr/>
          <p:nvPr/>
        </p:nvSpPr>
        <p:spPr>
          <a:xfrm>
            <a:off x="6248400" y="1752600"/>
            <a:ext cx="5867400" cy="38862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33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poS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286000"/>
            <a:ext cx="5742263" cy="318356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705600" y="1828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CorpoS"/>
              </a:rPr>
              <a:t>Approach in ECE/TRANS/WP.29/GRE/2020/4: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228600"/>
            <a:ext cx="8728699" cy="6477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313" y="1447800"/>
            <a:ext cx="2057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Leibniz </a:t>
            </a:r>
            <a:r>
              <a:rPr lang="en-US" sz="1400" b="1" i="1" dirty="0" err="1"/>
              <a:t>Universität</a:t>
            </a:r>
            <a:r>
              <a:rPr lang="en-US" sz="1400" b="1" i="1" dirty="0"/>
              <a:t> Hannover - </a:t>
            </a:r>
            <a:r>
              <a:rPr lang="en-US" sz="1400" b="1" i="1" dirty="0" err="1"/>
              <a:t>Glück</a:t>
            </a:r>
            <a:r>
              <a:rPr lang="en-US" sz="1400" b="1" i="1" dirty="0"/>
              <a:t>, </a:t>
            </a:r>
            <a:r>
              <a:rPr lang="en-US" sz="1400" b="1" i="1" dirty="0" err="1"/>
              <a:t>Knöchelmann</a:t>
            </a:r>
            <a:r>
              <a:rPr lang="en-US" sz="1400" b="1" i="1" dirty="0"/>
              <a:t>, Held</a:t>
            </a:r>
          </a:p>
          <a:p>
            <a:r>
              <a:rPr lang="en-US" sz="1400" b="1" i="1" dirty="0"/>
              <a:t>“Distraction potential of road projection</a:t>
            </a:r>
          </a:p>
          <a:p>
            <a:r>
              <a:rPr lang="en-US" sz="1400" b="1" i="1" dirty="0"/>
              <a:t>symbols”</a:t>
            </a:r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5600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8774025" cy="647395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313" y="14478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Leibniz </a:t>
            </a:r>
            <a:r>
              <a:rPr lang="en-US" sz="1400" b="1" i="1" dirty="0" err="1"/>
              <a:t>Universität</a:t>
            </a:r>
            <a:r>
              <a:rPr lang="en-US" sz="1400" b="1" i="1" dirty="0"/>
              <a:t> Hannover - </a:t>
            </a:r>
            <a:r>
              <a:rPr lang="en-US" sz="1400" b="1" i="1" dirty="0" err="1"/>
              <a:t>Glück</a:t>
            </a:r>
            <a:r>
              <a:rPr lang="en-US" sz="1400" b="1" i="1" dirty="0"/>
              <a:t>, </a:t>
            </a:r>
            <a:r>
              <a:rPr lang="en-US" sz="1400" b="1" i="1" dirty="0" err="1"/>
              <a:t>Knöchelmann</a:t>
            </a:r>
            <a:r>
              <a:rPr lang="en-US" sz="1400" b="1" i="1" dirty="0"/>
              <a:t>, Held</a:t>
            </a:r>
          </a:p>
          <a:p>
            <a:r>
              <a:rPr lang="en-US" sz="1400" b="1" i="1" dirty="0"/>
              <a:t>“Distraction potential of road projection</a:t>
            </a:r>
          </a:p>
          <a:p>
            <a:r>
              <a:rPr lang="en-US" sz="1400" b="1" i="1" dirty="0"/>
              <a:t>symbols”</a:t>
            </a:r>
          </a:p>
        </p:txBody>
      </p:sp>
    </p:spTree>
    <p:extLst>
      <p:ext uri="{BB962C8B-B14F-4D97-AF65-F5344CB8AC3E}">
        <p14:creationId xmlns:p14="http://schemas.microsoft.com/office/powerpoint/2010/main" val="80757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926080"/>
            <a:ext cx="109728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 présentation avec nouveau logo et format 16x9" id="{85D48C29-F5D1-45D1-86B0-358C96AA2DC8}" vid="{438186FC-A8D2-4D68-B072-911AEBB13642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2" ma:contentTypeDescription="Create a new document." ma:contentTypeScope="" ma:versionID="b46f68f7fd4ddbec8f9d92b9ae221ac3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49ff99f9a570207563b6136515cf8a36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B78AD7-5A0C-4D32-82E4-9B695949F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FAD605-912B-4E57-BCFB-081ADE5789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EB05B1-524D-49FA-9891-8E27BB47518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 2020 Draft Proposal for OICA Informal Document V01</Template>
  <TotalTime>6</TotalTime>
  <Words>216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CorpoS</vt:lpstr>
      <vt:lpstr>Arial</vt:lpstr>
      <vt:lpstr>Calibri</vt:lpstr>
      <vt:lpstr>Courier New</vt:lpstr>
      <vt:lpstr>Times New Roman</vt:lpstr>
      <vt:lpstr>Wingdings</vt:lpstr>
      <vt:lpstr>Masque présentation OICA</vt:lpstr>
      <vt:lpstr>Driver Assistance Projections Informal Document to support ECE/TRANS/WP.29/GRE/2020/4</vt:lpstr>
      <vt:lpstr>Standardization of Symbols</vt:lpstr>
      <vt:lpstr>PowerPoint Presentation</vt:lpstr>
      <vt:lpstr>PowerPoint Presentation</vt:lpstr>
      <vt:lpstr>Thank you</vt:lpstr>
    </vt:vector>
  </TitlesOfParts>
  <Company>Daimler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80th OICA GEE Meeting – Driver Assistance Projections Proposal to support ECE/TRANS/WP.29/GRE/2020/4</dc:title>
  <dc:creator>Dieli, Michele (059)</dc:creator>
  <cp:lastModifiedBy>E/ECE/324/Rev.2/Add.122/Rev.2/Amend.4</cp:lastModifiedBy>
  <cp:revision>32</cp:revision>
  <dcterms:created xsi:type="dcterms:W3CDTF">2020-10-05T06:28:07Z</dcterms:created>
  <dcterms:modified xsi:type="dcterms:W3CDTF">2020-10-09T13:00:31Z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