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64" r:id="rId4"/>
    <p:sldId id="281" r:id="rId5"/>
    <p:sldId id="280" r:id="rId6"/>
    <p:sldId id="282" r:id="rId7"/>
    <p:sldId id="278"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2" d="100"/>
          <a:sy n="82" d="100"/>
        </p:scale>
        <p:origin x="643" y="10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FF7699-B4E7-443D-A65D-2AF44088A05D}" type="datetimeFigureOut">
              <a:rPr lang="de-DE" smtClean="0"/>
              <a:pPr/>
              <a:t>23.01.2020</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24D98-EC5C-4250-A801-484C10BF4B3A}" type="slidenum">
              <a:rPr lang="de-DE" smtClean="0"/>
              <a:pPr/>
              <a:t>‹#›</a:t>
            </a:fld>
            <a:endParaRPr lang="de-DE"/>
          </a:p>
        </p:txBody>
      </p:sp>
    </p:spTree>
    <p:extLst>
      <p:ext uri="{BB962C8B-B14F-4D97-AF65-F5344CB8AC3E}">
        <p14:creationId xmlns:p14="http://schemas.microsoft.com/office/powerpoint/2010/main" val="3022342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
        <p:nvSpPr>
          <p:cNvPr id="4" name="Дата 3"/>
          <p:cNvSpPr>
            <a:spLocks noGrp="1"/>
          </p:cNvSpPr>
          <p:nvPr>
            <p:ph type="dt" sz="half" idx="10"/>
          </p:nvPr>
        </p:nvSpPr>
        <p:spPr/>
        <p:txBody>
          <a:bodyPr/>
          <a:lstStyle/>
          <a:p>
            <a:r>
              <a:rPr lang="de-DE"/>
              <a:t>71th GRBP, 28-31 January 2020</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359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a:t>71th GRBP, 28-31 January 2020</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46622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a:t>71th GRBP, 28-31 January 2020</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357615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de-DE"/>
              <a:t>71th GRBP, 28-31 January 2020</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85397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de-DE"/>
              <a:t>71th GRBP, 28-31 January 2020</a:t>
            </a:r>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21453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de-DE"/>
              <a:t>71th GRBP, 28-31 January 2020</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46869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de-DE"/>
              <a:t>71th GRBP, 28-31 January 2020</a:t>
            </a:r>
            <a:endParaRPr lang="ru-RU" dirty="0"/>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175155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de-DE"/>
              <a:t>71th GRBP, 28-31 January 2020</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82986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de-DE"/>
              <a:t>71th GRBP, 28-31 January 2020</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736304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r>
              <a:rPr lang="de-DE"/>
              <a:t>71th GRBP, 28-31 January 2020</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48511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r>
              <a:rPr lang="de-DE"/>
              <a:t>71th GRBP, 28-31 January 2020</a:t>
            </a:r>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8BB4F5-A6ED-407A-9472-720039099F89}" type="slidenum">
              <a:rPr lang="ru-RU" smtClean="0"/>
              <a:pPr/>
              <a:t>‹#›</a:t>
            </a:fld>
            <a:endParaRPr lang="ru-RU"/>
          </a:p>
        </p:txBody>
      </p:sp>
    </p:spTree>
    <p:extLst>
      <p:ext uri="{BB962C8B-B14F-4D97-AF65-F5344CB8AC3E}">
        <p14:creationId xmlns:p14="http://schemas.microsoft.com/office/powerpoint/2010/main" val="25454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71th GRBP, 28-31 January 2020</a:t>
            </a:r>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BB4F5-A6ED-407A-9472-720039099F89}" type="slidenum">
              <a:rPr lang="ru-RU" smtClean="0"/>
              <a:pPr/>
              <a:t>‹#›</a:t>
            </a:fld>
            <a:endParaRPr lang="ru-RU"/>
          </a:p>
        </p:txBody>
      </p:sp>
    </p:spTree>
    <p:extLst>
      <p:ext uri="{BB962C8B-B14F-4D97-AF65-F5344CB8AC3E}">
        <p14:creationId xmlns:p14="http://schemas.microsoft.com/office/powerpoint/2010/main" val="37074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r"/>
            <a:r>
              <a:rPr lang="de-DE" sz="1800" u="sng" dirty="0"/>
              <a:t>Informal document</a:t>
            </a:r>
            <a:r>
              <a:rPr lang="de-DE" sz="1800" dirty="0"/>
              <a:t> </a:t>
            </a:r>
            <a:r>
              <a:rPr lang="de-DE" sz="1800" b="1" dirty="0"/>
              <a:t>GRB</a:t>
            </a:r>
            <a:r>
              <a:rPr lang="en-US" altLang="ja-JP" sz="1800" b="1" dirty="0"/>
              <a:t>P</a:t>
            </a:r>
            <a:r>
              <a:rPr lang="de-DE" sz="1800" b="1" dirty="0"/>
              <a:t>-71-20</a:t>
            </a:r>
            <a:r>
              <a:rPr lang="de-DE" sz="1800" b="1" u="sng" dirty="0"/>
              <a:t> </a:t>
            </a:r>
            <a:br>
              <a:rPr lang="de-DE" sz="1800" b="1" u="sng" dirty="0"/>
            </a:br>
            <a:r>
              <a:rPr lang="de-DE" sz="1800" dirty="0"/>
              <a:t>(</a:t>
            </a:r>
            <a:r>
              <a:rPr lang="en-US" sz="1800" dirty="0"/>
              <a:t>71</a:t>
            </a:r>
            <a:r>
              <a:rPr lang="en-US" sz="1800" baseline="30000" dirty="0"/>
              <a:t>st</a:t>
            </a:r>
            <a:r>
              <a:rPr lang="en-US" sz="1800" dirty="0"/>
              <a:t> GRB</a:t>
            </a:r>
            <a:r>
              <a:rPr lang="en-US" altLang="ja-JP" sz="1800" dirty="0"/>
              <a:t>P</a:t>
            </a:r>
            <a:r>
              <a:rPr lang="en-US" sz="1800" dirty="0"/>
              <a:t> session, 28-31 January 2020, </a:t>
            </a:r>
            <a:br>
              <a:rPr lang="en-US" sz="1800" dirty="0"/>
            </a:br>
            <a:r>
              <a:rPr lang="en-US" sz="1800" dirty="0"/>
              <a:t>a</a:t>
            </a:r>
            <a:r>
              <a:rPr lang="de-DE" sz="1800" dirty="0" err="1"/>
              <a:t>genda</a:t>
            </a:r>
            <a:r>
              <a:rPr lang="de-DE" sz="1800" dirty="0"/>
              <a:t> item 5 (d))</a:t>
            </a:r>
            <a:br>
              <a:rPr lang="de-DE" dirty="0"/>
            </a:br>
            <a:endParaRPr lang="de-DE" dirty="0"/>
          </a:p>
        </p:txBody>
      </p:sp>
      <p:sp>
        <p:nvSpPr>
          <p:cNvPr id="3" name="Inhaltsplatzhalter 2"/>
          <p:cNvSpPr>
            <a:spLocks noGrp="1"/>
          </p:cNvSpPr>
          <p:nvPr>
            <p:ph idx="1"/>
          </p:nvPr>
        </p:nvSpPr>
        <p:spPr/>
        <p:txBody>
          <a:bodyPr/>
          <a:lstStyle/>
          <a:p>
            <a:endParaRPr lang="en-US" b="1" dirty="0"/>
          </a:p>
          <a:p>
            <a:pPr marL="0" indent="0">
              <a:buNone/>
            </a:pPr>
            <a:r>
              <a:rPr lang="en-US" b="1" dirty="0"/>
              <a:t>	</a:t>
            </a:r>
            <a:r>
              <a:rPr lang="en-US" sz="3600" b="1" dirty="0"/>
              <a:t>Snow </a:t>
            </a:r>
            <a:r>
              <a:rPr lang="en-US" sz="3600" b="1" dirty="0" err="1"/>
              <a:t>tyres</a:t>
            </a:r>
            <a:r>
              <a:rPr lang="en-US" sz="3600" b="1" dirty="0"/>
              <a:t> provisions - status report </a:t>
            </a:r>
            <a:endParaRPr lang="en-US" sz="2400" b="1" dirty="0"/>
          </a:p>
          <a:p>
            <a:endParaRPr lang="en-US" sz="2400" dirty="0"/>
          </a:p>
          <a:p>
            <a:pPr marL="0" indent="0">
              <a:buNone/>
            </a:pPr>
            <a:r>
              <a:rPr lang="en-US" sz="2400" dirty="0"/>
              <a:t>	</a:t>
            </a:r>
            <a:r>
              <a:rPr lang="en-US" dirty="0"/>
              <a:t>Submitted by the group of interested experts (GOIE) from</a:t>
            </a:r>
          </a:p>
          <a:p>
            <a:pPr marL="0" indent="0">
              <a:buNone/>
            </a:pPr>
            <a:r>
              <a:rPr lang="en-US" dirty="0"/>
              <a:t>	Finland, Germany, Japan, Norway, Russian Federation,</a:t>
            </a:r>
          </a:p>
          <a:p>
            <a:pPr marL="0" indent="0">
              <a:buNone/>
            </a:pPr>
            <a:r>
              <a:rPr lang="en-US" dirty="0"/>
              <a:t> 	BIPAVER, ETRTO and OICA</a:t>
            </a:r>
          </a:p>
          <a:p>
            <a:pPr marL="0" indent="0">
              <a:buNone/>
            </a:pPr>
            <a:endParaRPr lang="de-DE" dirty="0"/>
          </a:p>
        </p:txBody>
      </p:sp>
      <p:sp>
        <p:nvSpPr>
          <p:cNvPr id="4" name="Datumsplatzhalter 3"/>
          <p:cNvSpPr>
            <a:spLocks noGrp="1"/>
          </p:cNvSpPr>
          <p:nvPr>
            <p:ph type="dt" sz="half" idx="10"/>
          </p:nvPr>
        </p:nvSpPr>
        <p:spPr/>
        <p:txBody>
          <a:bodyPr/>
          <a:lstStyle/>
          <a:p>
            <a:pPr>
              <a:defRPr/>
            </a:pPr>
            <a:r>
              <a:rPr lang="de-DE"/>
              <a:t>71th GRBP, 28-31 January 2020</a:t>
            </a:r>
            <a:endParaRPr lang="de-DE" dirty="0"/>
          </a:p>
        </p:txBody>
      </p:sp>
      <p:sp>
        <p:nvSpPr>
          <p:cNvPr id="5" name="Foliennummernplatzhalter 4"/>
          <p:cNvSpPr>
            <a:spLocks noGrp="1"/>
          </p:cNvSpPr>
          <p:nvPr>
            <p:ph type="sldNum" sz="quarter" idx="11"/>
          </p:nvPr>
        </p:nvSpPr>
        <p:spPr>
          <a:xfrm>
            <a:off x="7307854" y="6356350"/>
            <a:ext cx="4114800" cy="365125"/>
          </a:xfrm>
        </p:spPr>
        <p:txBody>
          <a:bodyPr/>
          <a:lstStyle/>
          <a:p>
            <a:pPr algn="r">
              <a:defRPr/>
            </a:pPr>
            <a:fld id="{039723C8-AEA4-4169-8E87-F515E30F2E45}" type="slidenum">
              <a:rPr lang="de-DE" smtClean="0"/>
              <a:pPr algn="r">
                <a:defRPr/>
              </a:pPr>
              <a:t>1</a:t>
            </a:fld>
            <a:endParaRPr lang="de-DE" dirty="0"/>
          </a:p>
        </p:txBody>
      </p:sp>
    </p:spTree>
    <p:extLst>
      <p:ext uri="{BB962C8B-B14F-4D97-AF65-F5344CB8AC3E}">
        <p14:creationId xmlns:p14="http://schemas.microsoft.com/office/powerpoint/2010/main" val="12313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Objective of the considerations by the GOIE</a:t>
            </a:r>
            <a:endParaRPr lang="ru-RU" dirty="0"/>
          </a:p>
        </p:txBody>
      </p:sp>
      <p:sp>
        <p:nvSpPr>
          <p:cNvPr id="3" name="Объект 2"/>
          <p:cNvSpPr>
            <a:spLocks noGrp="1"/>
          </p:cNvSpPr>
          <p:nvPr>
            <p:ph idx="1"/>
          </p:nvPr>
        </p:nvSpPr>
        <p:spPr>
          <a:xfrm>
            <a:off x="838200" y="1825625"/>
            <a:ext cx="10662138" cy="4351338"/>
          </a:xfrm>
        </p:spPr>
        <p:txBody>
          <a:bodyPr>
            <a:normAutofit lnSpcReduction="10000"/>
          </a:bodyPr>
          <a:lstStyle/>
          <a:p>
            <a:pPr>
              <a:lnSpc>
                <a:spcPct val="100000"/>
              </a:lnSpc>
              <a:spcBef>
                <a:spcPts val="0"/>
              </a:spcBef>
            </a:pPr>
            <a:r>
              <a:rPr lang="en-US" dirty="0"/>
              <a:t>To develop snow </a:t>
            </a:r>
            <a:r>
              <a:rPr lang="en-US" dirty="0" err="1"/>
              <a:t>tyre</a:t>
            </a:r>
            <a:r>
              <a:rPr lang="en-US" dirty="0"/>
              <a:t> provisions in case if needed or required to </a:t>
            </a:r>
            <a:r>
              <a:rPr lang="en-US" b="1" dirty="0"/>
              <a:t>all </a:t>
            </a:r>
            <a:r>
              <a:rPr lang="en-US" dirty="0"/>
              <a:t>C1, C2 and C3 tyres (including retreaded tyres) for use on M , N and O vehicle categories, as it is already existing for snow tyres (R117) and to introduce the same provisions in R108 and R109.</a:t>
            </a:r>
          </a:p>
          <a:p>
            <a:pPr>
              <a:lnSpc>
                <a:spcPct val="100000"/>
              </a:lnSpc>
              <a:spcBef>
                <a:spcPts val="0"/>
              </a:spcBef>
              <a:buNone/>
            </a:pPr>
            <a:endParaRPr lang="en-US" dirty="0"/>
          </a:p>
          <a:p>
            <a:pPr>
              <a:lnSpc>
                <a:spcPct val="100000"/>
              </a:lnSpc>
              <a:spcBef>
                <a:spcPts val="0"/>
              </a:spcBef>
            </a:pPr>
            <a:r>
              <a:rPr lang="en-US" dirty="0"/>
              <a:t>Designation of </a:t>
            </a:r>
            <a:r>
              <a:rPr lang="en-US" dirty="0" err="1"/>
              <a:t>tyres</a:t>
            </a:r>
            <a:r>
              <a:rPr lang="en-US" dirty="0"/>
              <a:t> for use in winter/snow conditions.</a:t>
            </a:r>
          </a:p>
          <a:p>
            <a:pPr>
              <a:lnSpc>
                <a:spcPct val="100000"/>
              </a:lnSpc>
              <a:spcBef>
                <a:spcPts val="0"/>
              </a:spcBef>
              <a:buNone/>
            </a:pPr>
            <a:endParaRPr lang="en-US" dirty="0"/>
          </a:p>
          <a:p>
            <a:pPr>
              <a:lnSpc>
                <a:spcPct val="100000"/>
              </a:lnSpc>
              <a:spcBef>
                <a:spcPts val="0"/>
              </a:spcBef>
            </a:pPr>
            <a:r>
              <a:rPr lang="en-US" dirty="0"/>
              <a:t>Marking these </a:t>
            </a:r>
            <a:r>
              <a:rPr lang="en-US" dirty="0" err="1"/>
              <a:t>tyres</a:t>
            </a:r>
            <a:r>
              <a:rPr lang="en-US" dirty="0"/>
              <a:t> to reflect on their designation.</a:t>
            </a:r>
            <a:br>
              <a:rPr lang="en-US" dirty="0"/>
            </a:br>
            <a:endParaRPr lang="en-US" dirty="0"/>
          </a:p>
          <a:p>
            <a:pPr>
              <a:lnSpc>
                <a:spcPct val="100000"/>
              </a:lnSpc>
              <a:spcBef>
                <a:spcPts val="0"/>
              </a:spcBef>
            </a:pPr>
            <a:r>
              <a:rPr lang="en-US" b="1" dirty="0"/>
              <a:t>Appropriate qualification criteria for </a:t>
            </a:r>
            <a:r>
              <a:rPr lang="en-US" b="1" dirty="0" err="1"/>
              <a:t>tyres</a:t>
            </a:r>
            <a:r>
              <a:rPr lang="en-US" b="1" dirty="0"/>
              <a:t> designated for use </a:t>
            </a:r>
          </a:p>
          <a:p>
            <a:pPr>
              <a:lnSpc>
                <a:spcPct val="100000"/>
              </a:lnSpc>
              <a:spcBef>
                <a:spcPts val="0"/>
              </a:spcBef>
              <a:buNone/>
            </a:pPr>
            <a:r>
              <a:rPr lang="en-US" b="1" dirty="0"/>
              <a:t>	in winter / snow conditions.</a:t>
            </a:r>
          </a:p>
          <a:p>
            <a:pPr lvl="1"/>
            <a:endParaRPr lang="fr-CH" dirty="0"/>
          </a:p>
          <a:p>
            <a:pPr lvl="1"/>
            <a:endParaRPr lang="ru-RU" dirty="0"/>
          </a:p>
        </p:txBody>
      </p:sp>
      <p:sp>
        <p:nvSpPr>
          <p:cNvPr id="4" name="Datumsplatzhalter 3"/>
          <p:cNvSpPr>
            <a:spLocks noGrp="1"/>
          </p:cNvSpPr>
          <p:nvPr>
            <p:ph type="dt" sz="half" idx="10"/>
          </p:nvPr>
        </p:nvSpPr>
        <p:spPr/>
        <p:txBody>
          <a:bodyPr/>
          <a:lstStyle/>
          <a:p>
            <a:r>
              <a:rPr lang="de-DE"/>
              <a:t>71th GRBP, 28-31 January 2020</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2</a:t>
            </a:fld>
            <a:endParaRPr lang="ru-RU" dirty="0"/>
          </a:p>
        </p:txBody>
      </p:sp>
    </p:spTree>
    <p:extLst>
      <p:ext uri="{BB962C8B-B14F-4D97-AF65-F5344CB8AC3E}">
        <p14:creationId xmlns:p14="http://schemas.microsoft.com/office/powerpoint/2010/main" val="226061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10447"/>
            <a:ext cx="10515600" cy="1325563"/>
          </a:xfrm>
        </p:spPr>
        <p:txBody>
          <a:bodyPr>
            <a:normAutofit fontScale="90000"/>
          </a:bodyPr>
          <a:lstStyle/>
          <a:p>
            <a:r>
              <a:rPr lang="en-US" dirty="0"/>
              <a:t>Activities related to this subject since 70</a:t>
            </a:r>
            <a:r>
              <a:rPr lang="en-US" baseline="30000" dirty="0"/>
              <a:t>th</a:t>
            </a:r>
            <a:r>
              <a:rPr lang="en-US" dirty="0"/>
              <a:t> session of GRBP</a:t>
            </a:r>
            <a:br>
              <a:rPr lang="en-US" dirty="0"/>
            </a:br>
            <a:endParaRPr lang="de-DE" dirty="0"/>
          </a:p>
        </p:txBody>
      </p:sp>
      <p:sp>
        <p:nvSpPr>
          <p:cNvPr id="3" name="Inhaltsplatzhalter 2"/>
          <p:cNvSpPr>
            <a:spLocks noGrp="1"/>
          </p:cNvSpPr>
          <p:nvPr>
            <p:ph idx="1"/>
          </p:nvPr>
        </p:nvSpPr>
        <p:spPr>
          <a:xfrm>
            <a:off x="838200" y="1881380"/>
            <a:ext cx="10515600" cy="4351338"/>
          </a:xfrm>
        </p:spPr>
        <p:txBody>
          <a:bodyPr>
            <a:normAutofit/>
          </a:bodyPr>
          <a:lstStyle/>
          <a:p>
            <a:r>
              <a:rPr lang="de-DE" dirty="0"/>
              <a:t>Meeting (in </a:t>
            </a:r>
            <a:r>
              <a:rPr lang="de-DE" dirty="0" err="1"/>
              <a:t>person</a:t>
            </a:r>
            <a:r>
              <a:rPr lang="de-DE" dirty="0"/>
              <a:t> + </a:t>
            </a:r>
            <a:r>
              <a:rPr lang="de-DE" dirty="0" err="1"/>
              <a:t>Webex</a:t>
            </a:r>
            <a:r>
              <a:rPr lang="de-DE" dirty="0"/>
              <a:t>) </a:t>
            </a:r>
            <a:r>
              <a:rPr lang="de-DE" dirty="0" err="1"/>
              <a:t>of</a:t>
            </a:r>
            <a:r>
              <a:rPr lang="de-DE" dirty="0"/>
              <a:t> </a:t>
            </a:r>
            <a:r>
              <a:rPr lang="de-DE" dirty="0" err="1"/>
              <a:t>interested</a:t>
            </a:r>
            <a:r>
              <a:rPr lang="de-DE" dirty="0"/>
              <a:t> </a:t>
            </a:r>
            <a:r>
              <a:rPr lang="de-DE" dirty="0" err="1"/>
              <a:t>experts</a:t>
            </a:r>
            <a:r>
              <a:rPr lang="de-DE" dirty="0"/>
              <a:t>, </a:t>
            </a:r>
            <a:r>
              <a:rPr lang="en-US" dirty="0"/>
              <a:t>November 5</a:t>
            </a:r>
            <a:r>
              <a:rPr lang="en-US" baseline="30000" dirty="0"/>
              <a:t>th</a:t>
            </a:r>
            <a:r>
              <a:rPr lang="en-US" dirty="0"/>
              <a:t> 2019 (9:00 – 16:00) hosted by ETRTO in Brussels; </a:t>
            </a:r>
            <a:r>
              <a:rPr lang="de-DE" dirty="0" err="1"/>
              <a:t>attended</a:t>
            </a:r>
            <a:r>
              <a:rPr lang="de-DE" dirty="0"/>
              <a:t> </a:t>
            </a:r>
            <a:r>
              <a:rPr lang="de-DE" dirty="0" err="1"/>
              <a:t>by</a:t>
            </a:r>
            <a:r>
              <a:rPr lang="de-DE" dirty="0"/>
              <a:t> </a:t>
            </a:r>
            <a:r>
              <a:rPr lang="de-DE" dirty="0" err="1"/>
              <a:t>delegations</a:t>
            </a:r>
            <a:r>
              <a:rPr lang="de-DE" dirty="0"/>
              <a:t> of </a:t>
            </a:r>
            <a:r>
              <a:rPr lang="de-DE" dirty="0" err="1"/>
              <a:t>Finland</a:t>
            </a:r>
            <a:r>
              <a:rPr lang="de-DE" dirty="0"/>
              <a:t>, Germany, Japan, </a:t>
            </a:r>
            <a:r>
              <a:rPr lang="de-DE" dirty="0" err="1"/>
              <a:t>Norway</a:t>
            </a:r>
            <a:r>
              <a:rPr lang="de-DE" dirty="0"/>
              <a:t>, BIPAVER, ETRTO and OICA; </a:t>
            </a:r>
            <a:r>
              <a:rPr lang="de-DE" dirty="0" err="1"/>
              <a:t>input</a:t>
            </a:r>
            <a:r>
              <a:rPr lang="de-DE" dirty="0"/>
              <a:t> </a:t>
            </a:r>
            <a:r>
              <a:rPr lang="de-DE" dirty="0" err="1"/>
              <a:t>to</a:t>
            </a:r>
            <a:r>
              <a:rPr lang="de-DE" dirty="0"/>
              <a:t> </a:t>
            </a:r>
            <a:r>
              <a:rPr lang="de-DE" dirty="0" err="1"/>
              <a:t>the</a:t>
            </a:r>
            <a:r>
              <a:rPr lang="de-DE" dirty="0"/>
              <a:t> </a:t>
            </a:r>
            <a:r>
              <a:rPr lang="de-DE" dirty="0" err="1"/>
              <a:t>meeting</a:t>
            </a:r>
            <a:r>
              <a:rPr lang="de-DE" dirty="0"/>
              <a:t> </a:t>
            </a:r>
            <a:r>
              <a:rPr lang="de-DE" dirty="0" err="1"/>
              <a:t>received</a:t>
            </a:r>
            <a:r>
              <a:rPr lang="de-DE" dirty="0"/>
              <a:t> </a:t>
            </a:r>
            <a:r>
              <a:rPr lang="de-DE" dirty="0" err="1"/>
              <a:t>from</a:t>
            </a:r>
            <a:r>
              <a:rPr lang="de-DE" dirty="0"/>
              <a:t> </a:t>
            </a:r>
            <a:r>
              <a:rPr lang="de-DE" dirty="0" err="1"/>
              <a:t>Russian</a:t>
            </a:r>
            <a:r>
              <a:rPr lang="de-DE" dirty="0"/>
              <a:t> </a:t>
            </a:r>
            <a:r>
              <a:rPr lang="de-DE" dirty="0" err="1"/>
              <a:t>Federation</a:t>
            </a:r>
            <a:r>
              <a:rPr lang="de-DE" dirty="0"/>
              <a:t> in </a:t>
            </a:r>
            <a:r>
              <a:rPr lang="de-DE" dirty="0" err="1"/>
              <a:t>written</a:t>
            </a:r>
            <a:r>
              <a:rPr lang="de-DE" dirty="0"/>
              <a:t> form.</a:t>
            </a:r>
          </a:p>
          <a:p>
            <a:r>
              <a:rPr lang="de-DE" dirty="0"/>
              <a:t>Meeting (</a:t>
            </a:r>
            <a:r>
              <a:rPr lang="de-DE" dirty="0" err="1"/>
              <a:t>Webex</a:t>
            </a:r>
            <a:r>
              <a:rPr lang="de-DE" dirty="0"/>
              <a:t>) </a:t>
            </a:r>
            <a:r>
              <a:rPr lang="de-DE" dirty="0" err="1"/>
              <a:t>of</a:t>
            </a:r>
            <a:r>
              <a:rPr lang="de-DE" dirty="0"/>
              <a:t> </a:t>
            </a:r>
            <a:r>
              <a:rPr lang="de-DE" dirty="0" err="1"/>
              <a:t>interested</a:t>
            </a:r>
            <a:r>
              <a:rPr lang="de-DE" dirty="0"/>
              <a:t> </a:t>
            </a:r>
            <a:r>
              <a:rPr lang="de-DE" dirty="0" err="1"/>
              <a:t>experts</a:t>
            </a:r>
            <a:r>
              <a:rPr lang="de-DE" dirty="0"/>
              <a:t>, </a:t>
            </a:r>
            <a:r>
              <a:rPr lang="en-US" dirty="0"/>
              <a:t>December 13</a:t>
            </a:r>
            <a:r>
              <a:rPr lang="en-US" baseline="30000" dirty="0"/>
              <a:t>th</a:t>
            </a:r>
            <a:r>
              <a:rPr lang="en-US" dirty="0"/>
              <a:t> 2019 (08:00 – 10:00) hosted by ETRTO; </a:t>
            </a:r>
            <a:r>
              <a:rPr lang="de-DE" dirty="0" err="1"/>
              <a:t>attended</a:t>
            </a:r>
            <a:r>
              <a:rPr lang="de-DE" dirty="0"/>
              <a:t> </a:t>
            </a:r>
            <a:r>
              <a:rPr lang="de-DE" dirty="0" err="1"/>
              <a:t>by</a:t>
            </a:r>
            <a:r>
              <a:rPr lang="de-DE" dirty="0"/>
              <a:t> </a:t>
            </a:r>
            <a:r>
              <a:rPr lang="de-DE" dirty="0" err="1"/>
              <a:t>delegations</a:t>
            </a:r>
            <a:r>
              <a:rPr lang="de-DE" dirty="0"/>
              <a:t> </a:t>
            </a:r>
            <a:r>
              <a:rPr lang="de-DE" dirty="0" err="1"/>
              <a:t>of</a:t>
            </a:r>
            <a:r>
              <a:rPr lang="de-DE" dirty="0"/>
              <a:t> </a:t>
            </a:r>
            <a:r>
              <a:rPr lang="de-DE" dirty="0" err="1"/>
              <a:t>Finland</a:t>
            </a:r>
            <a:r>
              <a:rPr lang="de-DE" dirty="0"/>
              <a:t>, Germany, Japan, </a:t>
            </a:r>
            <a:r>
              <a:rPr lang="de-DE" dirty="0" err="1"/>
              <a:t>Norway</a:t>
            </a:r>
            <a:r>
              <a:rPr lang="de-DE" dirty="0"/>
              <a:t>, </a:t>
            </a:r>
            <a:r>
              <a:rPr lang="de-DE" dirty="0" err="1"/>
              <a:t>Russian</a:t>
            </a:r>
            <a:r>
              <a:rPr lang="de-DE" dirty="0"/>
              <a:t> </a:t>
            </a:r>
            <a:r>
              <a:rPr lang="de-DE" dirty="0" err="1"/>
              <a:t>Federation</a:t>
            </a:r>
            <a:r>
              <a:rPr lang="de-DE" dirty="0"/>
              <a:t>, BIPAVER, ETRTO and OICA; </a:t>
            </a:r>
            <a:r>
              <a:rPr lang="en-US" dirty="0"/>
              <a:t>input to the meeting received from Sweden in written form.</a:t>
            </a:r>
            <a:endParaRPr lang="de-DE" dirty="0"/>
          </a:p>
        </p:txBody>
      </p:sp>
      <p:sp>
        <p:nvSpPr>
          <p:cNvPr id="4" name="Datumsplatzhalter 3"/>
          <p:cNvSpPr>
            <a:spLocks noGrp="1"/>
          </p:cNvSpPr>
          <p:nvPr>
            <p:ph type="dt" sz="half" idx="10"/>
          </p:nvPr>
        </p:nvSpPr>
        <p:spPr/>
        <p:txBody>
          <a:bodyPr/>
          <a:lstStyle/>
          <a:p>
            <a:pPr>
              <a:defRPr/>
            </a:pPr>
            <a:r>
              <a:rPr lang="de-DE"/>
              <a:t>71th GRBP, 28-31 January 2020</a:t>
            </a:r>
            <a:endParaRPr lang="de-DE" dirty="0"/>
          </a:p>
        </p:txBody>
      </p:sp>
      <p:sp>
        <p:nvSpPr>
          <p:cNvPr id="5" name="Foliennummernplatzhalter 4"/>
          <p:cNvSpPr>
            <a:spLocks noGrp="1"/>
          </p:cNvSpPr>
          <p:nvPr>
            <p:ph type="sldNum" sz="quarter" idx="11"/>
          </p:nvPr>
        </p:nvSpPr>
        <p:spPr>
          <a:xfrm>
            <a:off x="7256098" y="6356350"/>
            <a:ext cx="4114800" cy="365125"/>
          </a:xfrm>
        </p:spPr>
        <p:txBody>
          <a:bodyPr/>
          <a:lstStyle/>
          <a:p>
            <a:pPr algn="r">
              <a:defRPr/>
            </a:pPr>
            <a:fld id="{039723C8-AEA4-4169-8E87-F515E30F2E45}" type="slidenum">
              <a:rPr lang="de-DE" smtClean="0"/>
              <a:pPr algn="r">
                <a:defRPr/>
              </a:pPr>
              <a:t>3</a:t>
            </a:fld>
            <a:endParaRPr lang="de-DE" dirty="0"/>
          </a:p>
        </p:txBody>
      </p:sp>
    </p:spTree>
    <p:extLst>
      <p:ext uri="{BB962C8B-B14F-4D97-AF65-F5344CB8AC3E}">
        <p14:creationId xmlns:p14="http://schemas.microsoft.com/office/powerpoint/2010/main" val="391954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10447"/>
            <a:ext cx="10515600" cy="1325563"/>
          </a:xfrm>
        </p:spPr>
        <p:txBody>
          <a:bodyPr>
            <a:normAutofit fontScale="90000"/>
          </a:bodyPr>
          <a:lstStyle/>
          <a:p>
            <a:r>
              <a:rPr lang="en-US" dirty="0"/>
              <a:t>Status of questions raised during 70</a:t>
            </a:r>
            <a:r>
              <a:rPr lang="en-US" baseline="30000" dirty="0"/>
              <a:t>th</a:t>
            </a:r>
            <a:r>
              <a:rPr lang="en-US" dirty="0"/>
              <a:t> session of GRBP</a:t>
            </a:r>
            <a:br>
              <a:rPr lang="en-US" dirty="0"/>
            </a:br>
            <a:endParaRPr lang="de-DE" dirty="0"/>
          </a:p>
        </p:txBody>
      </p:sp>
      <p:sp>
        <p:nvSpPr>
          <p:cNvPr id="3" name="Inhaltsplatzhalter 2"/>
          <p:cNvSpPr>
            <a:spLocks noGrp="1"/>
          </p:cNvSpPr>
          <p:nvPr>
            <p:ph idx="1"/>
          </p:nvPr>
        </p:nvSpPr>
        <p:spPr>
          <a:xfrm>
            <a:off x="838199" y="1881380"/>
            <a:ext cx="10671495" cy="4351338"/>
          </a:xfrm>
        </p:spPr>
        <p:txBody>
          <a:bodyPr>
            <a:normAutofit fontScale="77500" lnSpcReduction="20000"/>
          </a:bodyPr>
          <a:lstStyle/>
          <a:p>
            <a:r>
              <a:rPr lang="en-US" dirty="0"/>
              <a:t>EC raised the question on the new proposed noise limits (allowances) proposed by GOIE, that are considered as a less stringent and need to be aligned with the new GSR.</a:t>
            </a:r>
          </a:p>
          <a:p>
            <a:r>
              <a:rPr lang="de-DE" dirty="0" err="1"/>
              <a:t>Netherland</a:t>
            </a:r>
            <a:r>
              <a:rPr lang="de-DE" dirty="0"/>
              <a:t> </a:t>
            </a:r>
            <a:r>
              <a:rPr lang="de-DE" dirty="0" err="1"/>
              <a:t>raised</a:t>
            </a:r>
            <a:r>
              <a:rPr lang="de-DE" dirty="0"/>
              <a:t> </a:t>
            </a:r>
            <a:r>
              <a:rPr lang="de-DE" dirty="0" err="1"/>
              <a:t>the</a:t>
            </a:r>
            <a:r>
              <a:rPr lang="de-DE" dirty="0"/>
              <a:t> </a:t>
            </a:r>
            <a:r>
              <a:rPr lang="de-DE" dirty="0" err="1"/>
              <a:t>question</a:t>
            </a:r>
            <a:r>
              <a:rPr lang="de-DE" dirty="0"/>
              <a:t> </a:t>
            </a:r>
            <a:r>
              <a:rPr lang="en-US" dirty="0"/>
              <a:t>how GOIE established the new limit values and based on which data.</a:t>
            </a:r>
          </a:p>
          <a:p>
            <a:r>
              <a:rPr lang="de-DE" dirty="0" err="1"/>
              <a:t>Switzerland</a:t>
            </a:r>
            <a:r>
              <a:rPr lang="de-DE" dirty="0"/>
              <a:t> </a:t>
            </a:r>
            <a:r>
              <a:rPr lang="de-DE" dirty="0" err="1"/>
              <a:t>raised</a:t>
            </a:r>
            <a:r>
              <a:rPr lang="de-DE" dirty="0"/>
              <a:t> </a:t>
            </a:r>
            <a:r>
              <a:rPr lang="de-DE" dirty="0" err="1"/>
              <a:t>the</a:t>
            </a:r>
            <a:r>
              <a:rPr lang="de-DE" dirty="0"/>
              <a:t> </a:t>
            </a:r>
            <a:r>
              <a:rPr lang="de-DE" dirty="0" err="1"/>
              <a:t>question</a:t>
            </a:r>
            <a:r>
              <a:rPr lang="de-DE" dirty="0"/>
              <a:t> </a:t>
            </a:r>
            <a:r>
              <a:rPr lang="en-US" dirty="0"/>
              <a:t>why additional limit value benefits need to be introduced as these </a:t>
            </a:r>
            <a:r>
              <a:rPr lang="en-US" dirty="0" err="1"/>
              <a:t>tyres</a:t>
            </a:r>
            <a:r>
              <a:rPr lang="en-US" dirty="0"/>
              <a:t> already designed for harsh surfaces.</a:t>
            </a:r>
          </a:p>
          <a:p>
            <a:r>
              <a:rPr lang="en-US" dirty="0"/>
              <a:t>OICA asked for explanation, what is exactly this new class.</a:t>
            </a:r>
          </a:p>
          <a:p>
            <a:pPr marL="0" indent="0">
              <a:buNone/>
            </a:pPr>
            <a:r>
              <a:rPr lang="en-US" dirty="0"/>
              <a:t>=&gt; Action: GOIE has prepared additional explanations and evidence to be presented to EC   </a:t>
            </a:r>
            <a:br>
              <a:rPr lang="en-US" dirty="0"/>
            </a:br>
            <a:r>
              <a:rPr lang="en-US" dirty="0"/>
              <a:t>     and to GRBP.</a:t>
            </a:r>
          </a:p>
          <a:p>
            <a:r>
              <a:rPr lang="en-US" dirty="0"/>
              <a:t>China stated that selection of </a:t>
            </a:r>
            <a:r>
              <a:rPr lang="en-US" dirty="0" err="1"/>
              <a:t>tyres</a:t>
            </a:r>
            <a:r>
              <a:rPr lang="en-US" dirty="0"/>
              <a:t> used for R51 noise tests and wording for definitions in R54, R30 and R117 are confusing; GOIE need to consider Informal document GRB 68-02.</a:t>
            </a:r>
          </a:p>
          <a:p>
            <a:pPr marL="0" indent="0">
              <a:buNone/>
            </a:pPr>
            <a:r>
              <a:rPr lang="en-US" dirty="0"/>
              <a:t>=&gt; Action: OICA will prepare informal document considering the response to China </a:t>
            </a:r>
            <a:br>
              <a:rPr lang="en-US" dirty="0"/>
            </a:br>
            <a:r>
              <a:rPr lang="en-US" dirty="0"/>
              <a:t>     document GRB 68-02 and amendment proposal to R51 and R117.</a:t>
            </a:r>
            <a:endParaRPr lang="de-DE" dirty="0"/>
          </a:p>
        </p:txBody>
      </p:sp>
      <p:sp>
        <p:nvSpPr>
          <p:cNvPr id="4" name="Datumsplatzhalter 3"/>
          <p:cNvSpPr>
            <a:spLocks noGrp="1"/>
          </p:cNvSpPr>
          <p:nvPr>
            <p:ph type="dt" sz="half" idx="10"/>
          </p:nvPr>
        </p:nvSpPr>
        <p:spPr/>
        <p:txBody>
          <a:bodyPr/>
          <a:lstStyle/>
          <a:p>
            <a:pPr>
              <a:defRPr/>
            </a:pPr>
            <a:r>
              <a:rPr lang="de-DE"/>
              <a:t>71th GRBP, 28-31 January 2020</a:t>
            </a:r>
            <a:endParaRPr lang="de-DE" dirty="0"/>
          </a:p>
        </p:txBody>
      </p:sp>
      <p:sp>
        <p:nvSpPr>
          <p:cNvPr id="5" name="Foliennummernplatzhalter 4"/>
          <p:cNvSpPr>
            <a:spLocks noGrp="1"/>
          </p:cNvSpPr>
          <p:nvPr>
            <p:ph type="sldNum" sz="quarter" idx="11"/>
          </p:nvPr>
        </p:nvSpPr>
        <p:spPr>
          <a:xfrm>
            <a:off x="7256098" y="6356350"/>
            <a:ext cx="4114800" cy="365125"/>
          </a:xfrm>
        </p:spPr>
        <p:txBody>
          <a:bodyPr/>
          <a:lstStyle/>
          <a:p>
            <a:pPr algn="r">
              <a:defRPr/>
            </a:pPr>
            <a:fld id="{039723C8-AEA4-4169-8E87-F515E30F2E45}" type="slidenum">
              <a:rPr lang="de-DE" smtClean="0"/>
              <a:pPr algn="r">
                <a:defRPr/>
              </a:pPr>
              <a:t>4</a:t>
            </a:fld>
            <a:endParaRPr lang="de-DE" dirty="0"/>
          </a:p>
        </p:txBody>
      </p:sp>
    </p:spTree>
    <p:extLst>
      <p:ext uri="{BB962C8B-B14F-4D97-AF65-F5344CB8AC3E}">
        <p14:creationId xmlns:p14="http://schemas.microsoft.com/office/powerpoint/2010/main" val="1934712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Status of request directed to CP´s</a:t>
            </a:r>
            <a:r>
              <a:rPr lang="en-US" sz="4000" dirty="0"/>
              <a:t> by GOIE during 70th session of GRBP</a:t>
            </a:r>
            <a:endParaRPr lang="ru-RU" dirty="0"/>
          </a:p>
        </p:txBody>
      </p:sp>
      <p:sp>
        <p:nvSpPr>
          <p:cNvPr id="3" name="Объект 2"/>
          <p:cNvSpPr>
            <a:spLocks noGrp="1"/>
          </p:cNvSpPr>
          <p:nvPr>
            <p:ph idx="1"/>
          </p:nvPr>
        </p:nvSpPr>
        <p:spPr/>
        <p:txBody>
          <a:bodyPr>
            <a:normAutofit fontScale="92500" lnSpcReduction="10000"/>
          </a:bodyPr>
          <a:lstStyle/>
          <a:p>
            <a:r>
              <a:rPr lang="en-GB" dirty="0"/>
              <a:t>GOIE requests opinion of CP’s without representation in the GOIE on the necessity of integrating Professional Off Road (POR) tyres in Regulation No. 117 for snow performance only, in order to assess the cost-benefit ratio for developing new test methods =&gt; </a:t>
            </a:r>
            <a:r>
              <a:rPr lang="en-GB" b="1" dirty="0">
                <a:solidFill>
                  <a:srgbClr val="FF0000"/>
                </a:solidFill>
              </a:rPr>
              <a:t>no reply so far.</a:t>
            </a:r>
          </a:p>
          <a:p>
            <a:r>
              <a:rPr lang="en-US" dirty="0"/>
              <a:t>GOIE invites CP’s to share their experiences on use of POR </a:t>
            </a:r>
            <a:r>
              <a:rPr lang="en-US" dirty="0" err="1"/>
              <a:t>tyres</a:t>
            </a:r>
            <a:r>
              <a:rPr lang="en-US" dirty="0"/>
              <a:t> in winter conditions, if available, to GRB</a:t>
            </a:r>
            <a:r>
              <a:rPr lang="en-US" altLang="ja-JP" dirty="0"/>
              <a:t>P =&gt; </a:t>
            </a:r>
            <a:r>
              <a:rPr lang="en-US" altLang="ja-JP" b="1" dirty="0"/>
              <a:t>response from Norway, Russian Federation and Sweden was received.</a:t>
            </a:r>
            <a:endParaRPr lang="en-GB" b="1" dirty="0"/>
          </a:p>
          <a:p>
            <a:r>
              <a:rPr lang="en-GB" dirty="0"/>
              <a:t>GOIE requests opinion of CP’s without representation in the GOIE on integrating studded tyres in Regulation No. 117 for snow performance only, concerning potential issues for WVTA and road use / traffic regulations =&gt; </a:t>
            </a:r>
            <a:r>
              <a:rPr lang="en-US" altLang="ja-JP" dirty="0"/>
              <a:t>response from OICA was received during GOIE Meeting November 2019, and </a:t>
            </a:r>
            <a:r>
              <a:rPr lang="en-US" altLang="ja-JP" b="1" dirty="0">
                <a:solidFill>
                  <a:srgbClr val="FF0000"/>
                </a:solidFill>
              </a:rPr>
              <a:t>response from Russian Federation as the only CP.</a:t>
            </a:r>
            <a:endParaRPr lang="en-GB" b="1" dirty="0">
              <a:solidFill>
                <a:srgbClr val="FF0000"/>
              </a:solidFill>
            </a:endParaRPr>
          </a:p>
          <a:p>
            <a:pPr marL="0" indent="0">
              <a:buNone/>
            </a:pPr>
            <a:endParaRPr lang="en-GB" dirty="0"/>
          </a:p>
          <a:p>
            <a:pPr>
              <a:buNone/>
            </a:pPr>
            <a:endParaRPr lang="en-US" dirty="0"/>
          </a:p>
          <a:p>
            <a:pPr>
              <a:buNone/>
            </a:pPr>
            <a:endParaRPr lang="fr-CH" dirty="0"/>
          </a:p>
          <a:p>
            <a:pPr lvl="1"/>
            <a:endParaRPr lang="fr-CH" dirty="0"/>
          </a:p>
          <a:p>
            <a:pPr lvl="1"/>
            <a:endParaRPr lang="ru-RU" dirty="0"/>
          </a:p>
        </p:txBody>
      </p:sp>
      <p:sp>
        <p:nvSpPr>
          <p:cNvPr id="4" name="Datumsplatzhalter 3"/>
          <p:cNvSpPr>
            <a:spLocks noGrp="1"/>
          </p:cNvSpPr>
          <p:nvPr>
            <p:ph type="dt" sz="half" idx="10"/>
          </p:nvPr>
        </p:nvSpPr>
        <p:spPr/>
        <p:txBody>
          <a:bodyPr/>
          <a:lstStyle/>
          <a:p>
            <a:r>
              <a:rPr lang="de-DE"/>
              <a:t>71th GRBP, 28-31 January 2020</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5</a:t>
            </a:fld>
            <a:endParaRPr lang="ru-RU" dirty="0"/>
          </a:p>
        </p:txBody>
      </p:sp>
    </p:spTree>
    <p:extLst>
      <p:ext uri="{BB962C8B-B14F-4D97-AF65-F5344CB8AC3E}">
        <p14:creationId xmlns:p14="http://schemas.microsoft.com/office/powerpoint/2010/main" val="415709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Outcome of the GOIE meetings</a:t>
            </a:r>
            <a:endParaRPr lang="ru-RU" dirty="0"/>
          </a:p>
        </p:txBody>
      </p:sp>
      <p:sp>
        <p:nvSpPr>
          <p:cNvPr id="3" name="Объект 2"/>
          <p:cNvSpPr>
            <a:spLocks noGrp="1"/>
          </p:cNvSpPr>
          <p:nvPr>
            <p:ph idx="1"/>
          </p:nvPr>
        </p:nvSpPr>
        <p:spPr>
          <a:xfrm>
            <a:off x="838200" y="1825624"/>
            <a:ext cx="10515600" cy="4530725"/>
          </a:xfrm>
        </p:spPr>
        <p:txBody>
          <a:bodyPr>
            <a:normAutofit fontScale="85000" lnSpcReduction="20000"/>
          </a:bodyPr>
          <a:lstStyle/>
          <a:p>
            <a:pPr>
              <a:buNone/>
            </a:pPr>
            <a:r>
              <a:rPr lang="en-US" dirty="0"/>
              <a:t>GOIE agreed:</a:t>
            </a:r>
          </a:p>
          <a:p>
            <a:r>
              <a:rPr lang="en-GB" dirty="0"/>
              <a:t>not to integrate Professional Off Road (POR) tyres in Regulation No. 117 for snow performance only and to </a:t>
            </a:r>
            <a:r>
              <a:rPr lang="en-GB" u="sng" dirty="0"/>
              <a:t>keep the decision</a:t>
            </a:r>
            <a:r>
              <a:rPr lang="en-GB" dirty="0"/>
              <a:t>, taken by GRRF during 74</a:t>
            </a:r>
            <a:r>
              <a:rPr lang="en-GB" baseline="30000" dirty="0"/>
              <a:t>th</a:t>
            </a:r>
            <a:r>
              <a:rPr lang="en-GB" dirty="0"/>
              <a:t> session, to exclude (POR) tyres from Regulation No. 117 concerning application to all performance criteria.</a:t>
            </a:r>
          </a:p>
          <a:p>
            <a:r>
              <a:rPr lang="en-GB" dirty="0"/>
              <a:t>not to develop a new test method for snow performance for crane tyres not in the scope of Regulation No. 117.</a:t>
            </a:r>
          </a:p>
          <a:p>
            <a:r>
              <a:rPr lang="en-GB" dirty="0"/>
              <a:t>that all investigations to consider all tyre categories have been completed for new tyres, and need to be adapted for </a:t>
            </a:r>
            <a:r>
              <a:rPr lang="en-GB" dirty="0" err="1"/>
              <a:t>retreaded</a:t>
            </a:r>
            <a:r>
              <a:rPr lang="en-GB" dirty="0"/>
              <a:t> tyres (R108 and R109).</a:t>
            </a:r>
          </a:p>
          <a:p>
            <a:pPr marL="0" indent="0">
              <a:buNone/>
            </a:pPr>
            <a:r>
              <a:rPr lang="en-GB" dirty="0"/>
              <a:t> Subject for endorsement by GRBP:</a:t>
            </a:r>
          </a:p>
          <a:p>
            <a:r>
              <a:rPr lang="fr-CH" dirty="0">
                <a:sym typeface="Wingdings" panose="05000000000000000000" pitchFamily="2" charset="2"/>
              </a:rPr>
              <a:t>to </a:t>
            </a:r>
            <a:r>
              <a:rPr lang="fr-CH" dirty="0" err="1">
                <a:sym typeface="Wingdings" panose="05000000000000000000" pitchFamily="2" charset="2"/>
              </a:rPr>
              <a:t>establish</a:t>
            </a:r>
            <a:r>
              <a:rPr lang="fr-CH" dirty="0">
                <a:sym typeface="Wingdings" panose="05000000000000000000" pitchFamily="2" charset="2"/>
              </a:rPr>
              <a:t> a new </a:t>
            </a:r>
            <a:r>
              <a:rPr lang="fr-CH" dirty="0" err="1">
                <a:sym typeface="Wingdings" panose="05000000000000000000" pitchFamily="2" charset="2"/>
              </a:rPr>
              <a:t>Task</a:t>
            </a:r>
            <a:r>
              <a:rPr lang="fr-CH" dirty="0">
                <a:sym typeface="Wingdings" panose="05000000000000000000" pitchFamily="2" charset="2"/>
              </a:rPr>
              <a:t> Force </a:t>
            </a:r>
            <a:r>
              <a:rPr lang="en-GB" dirty="0"/>
              <a:t>for </a:t>
            </a:r>
            <a:r>
              <a:rPr lang="en-US" dirty="0"/>
              <a:t>drafting new “Regulation on Uniform provisions concerning the approval of studded tyres with regard to snow performance”; </a:t>
            </a:r>
            <a:br>
              <a:rPr lang="en-US" dirty="0"/>
            </a:br>
            <a:r>
              <a:rPr lang="en-US" dirty="0"/>
              <a:t>The proposal from the GOIE is to assign the duties of the Chair and Secretary to Finland / ETRTO.</a:t>
            </a:r>
          </a:p>
          <a:p>
            <a:pPr>
              <a:buNone/>
            </a:pPr>
            <a:endParaRPr lang="fr-CH" dirty="0"/>
          </a:p>
          <a:p>
            <a:pPr lvl="1"/>
            <a:endParaRPr lang="fr-CH" dirty="0"/>
          </a:p>
          <a:p>
            <a:pPr lvl="1"/>
            <a:endParaRPr lang="ru-RU" dirty="0"/>
          </a:p>
        </p:txBody>
      </p:sp>
      <p:sp>
        <p:nvSpPr>
          <p:cNvPr id="4" name="Datumsplatzhalter 3"/>
          <p:cNvSpPr>
            <a:spLocks noGrp="1"/>
          </p:cNvSpPr>
          <p:nvPr>
            <p:ph type="dt" sz="half" idx="10"/>
          </p:nvPr>
        </p:nvSpPr>
        <p:spPr/>
        <p:txBody>
          <a:bodyPr/>
          <a:lstStyle/>
          <a:p>
            <a:r>
              <a:rPr lang="de-DE"/>
              <a:t>71th GRBP, 28-31 January 2020</a:t>
            </a:r>
            <a:endParaRPr lang="ru-RU" dirty="0"/>
          </a:p>
        </p:txBody>
      </p:sp>
      <p:sp>
        <p:nvSpPr>
          <p:cNvPr id="5" name="Foliennummernplatzhalter 4"/>
          <p:cNvSpPr>
            <a:spLocks noGrp="1"/>
          </p:cNvSpPr>
          <p:nvPr>
            <p:ph type="sldNum" sz="quarter" idx="12"/>
          </p:nvPr>
        </p:nvSpPr>
        <p:spPr/>
        <p:txBody>
          <a:bodyPr/>
          <a:lstStyle/>
          <a:p>
            <a:fld id="{C58BB4F5-A6ED-407A-9472-720039099F89}" type="slidenum">
              <a:rPr lang="ru-RU" smtClean="0"/>
              <a:pPr/>
              <a:t>6</a:t>
            </a:fld>
            <a:endParaRPr lang="ru-RU" dirty="0"/>
          </a:p>
        </p:txBody>
      </p:sp>
    </p:spTree>
    <p:extLst>
      <p:ext uri="{BB962C8B-B14F-4D97-AF65-F5344CB8AC3E}">
        <p14:creationId xmlns:p14="http://schemas.microsoft.com/office/powerpoint/2010/main" val="1941562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F7345-9A94-46B9-B759-BCC9470562E3}"/>
              </a:ext>
            </a:extLst>
          </p:cNvPr>
          <p:cNvSpPr>
            <a:spLocks noGrp="1"/>
          </p:cNvSpPr>
          <p:nvPr>
            <p:ph type="title"/>
          </p:nvPr>
        </p:nvSpPr>
        <p:spPr/>
        <p:txBody>
          <a:bodyPr/>
          <a:lstStyle/>
          <a:p>
            <a:r>
              <a:rPr lang="fr-BE" dirty="0"/>
              <a:t>Next meeting(s)</a:t>
            </a:r>
            <a:endParaRPr lang="fr-FR" dirty="0"/>
          </a:p>
        </p:txBody>
      </p:sp>
      <p:sp>
        <p:nvSpPr>
          <p:cNvPr id="3" name="Espace réservé du contenu 2">
            <a:extLst>
              <a:ext uri="{FF2B5EF4-FFF2-40B4-BE49-F238E27FC236}">
                <a16:creationId xmlns:a16="http://schemas.microsoft.com/office/drawing/2014/main" id="{03C9CE0B-31B2-4414-8528-520873C90144}"/>
              </a:ext>
            </a:extLst>
          </p:cNvPr>
          <p:cNvSpPr>
            <a:spLocks noGrp="1"/>
          </p:cNvSpPr>
          <p:nvPr>
            <p:ph idx="1"/>
          </p:nvPr>
        </p:nvSpPr>
        <p:spPr/>
        <p:txBody>
          <a:bodyPr/>
          <a:lstStyle/>
          <a:p>
            <a:pPr hangingPunct="0"/>
            <a:r>
              <a:rPr lang="en-GB" dirty="0"/>
              <a:t>GOIE will have a </a:t>
            </a:r>
            <a:r>
              <a:rPr lang="en-GB" dirty="0" err="1"/>
              <a:t>webconference</a:t>
            </a:r>
            <a:r>
              <a:rPr lang="en-GB" dirty="0"/>
              <a:t> to prepare the amendment proposal to R108 and R109 (placeholder 28/2/2020).</a:t>
            </a:r>
          </a:p>
          <a:p>
            <a:pPr hangingPunct="0"/>
            <a:r>
              <a:rPr lang="en-GB" dirty="0"/>
              <a:t>GOIE may introduce the t</a:t>
            </a:r>
            <a:r>
              <a:rPr lang="en-US" dirty="0" err="1"/>
              <a:t>echnical</a:t>
            </a:r>
            <a:r>
              <a:rPr lang="en-US" dirty="0"/>
              <a:t> rationale by ETRTO for the proposed requirements for the new category of </a:t>
            </a:r>
            <a:r>
              <a:rPr lang="en-US" dirty="0" err="1"/>
              <a:t>tyres</a:t>
            </a:r>
            <a:r>
              <a:rPr lang="en-US" dirty="0"/>
              <a:t> ‘Special use  </a:t>
            </a:r>
            <a:r>
              <a:rPr lang="en-US" dirty="0" err="1"/>
              <a:t>tyre</a:t>
            </a:r>
            <a:r>
              <a:rPr lang="en-US" dirty="0"/>
              <a:t> that is classified as </a:t>
            </a:r>
            <a:r>
              <a:rPr lang="en-US" dirty="0" err="1"/>
              <a:t>tyre</a:t>
            </a:r>
            <a:r>
              <a:rPr lang="en-US" dirty="0"/>
              <a:t> for use in severe snow conditions’ to </a:t>
            </a:r>
            <a:br>
              <a:rPr lang="en-US" dirty="0"/>
            </a:br>
            <a:r>
              <a:rPr lang="en-US" dirty="0"/>
              <a:t>the European Commission - Working Group on Motor Vehicles.</a:t>
            </a:r>
          </a:p>
          <a:p>
            <a:pPr hangingPunct="0"/>
            <a:r>
              <a:rPr lang="en-GB" dirty="0"/>
              <a:t>All CP´s implementing rules for tyre use on roads under winter / snow conditions, in particular for studded tyres, are invited to participate  in the proposed new Task Force (if endorsed by GRBP).</a:t>
            </a:r>
          </a:p>
          <a:p>
            <a:pPr marL="0" indent="0" hangingPunct="0">
              <a:buNone/>
            </a:pPr>
            <a:endParaRPr lang="fr-FR" dirty="0"/>
          </a:p>
        </p:txBody>
      </p:sp>
      <p:sp>
        <p:nvSpPr>
          <p:cNvPr id="4" name="Espace réservé de la date 3">
            <a:extLst>
              <a:ext uri="{FF2B5EF4-FFF2-40B4-BE49-F238E27FC236}">
                <a16:creationId xmlns:a16="http://schemas.microsoft.com/office/drawing/2014/main" id="{AF66C291-ADB4-4863-A3D6-B516879A42F9}"/>
              </a:ext>
            </a:extLst>
          </p:cNvPr>
          <p:cNvSpPr>
            <a:spLocks noGrp="1"/>
          </p:cNvSpPr>
          <p:nvPr>
            <p:ph type="dt" sz="half" idx="10"/>
          </p:nvPr>
        </p:nvSpPr>
        <p:spPr/>
        <p:txBody>
          <a:bodyPr/>
          <a:lstStyle/>
          <a:p>
            <a:r>
              <a:rPr lang="de-DE"/>
              <a:t>71th GRBP, 28-31 January 2020</a:t>
            </a:r>
            <a:endParaRPr lang="ru-RU" dirty="0"/>
          </a:p>
        </p:txBody>
      </p:sp>
      <p:sp>
        <p:nvSpPr>
          <p:cNvPr id="5" name="Espace réservé du numéro de diapositive 4">
            <a:extLst>
              <a:ext uri="{FF2B5EF4-FFF2-40B4-BE49-F238E27FC236}">
                <a16:creationId xmlns:a16="http://schemas.microsoft.com/office/drawing/2014/main" id="{70E83799-342B-4948-9A4A-F45FA05D09DF}"/>
              </a:ext>
            </a:extLst>
          </p:cNvPr>
          <p:cNvSpPr>
            <a:spLocks noGrp="1"/>
          </p:cNvSpPr>
          <p:nvPr>
            <p:ph type="sldNum" sz="quarter" idx="12"/>
          </p:nvPr>
        </p:nvSpPr>
        <p:spPr/>
        <p:txBody>
          <a:bodyPr/>
          <a:lstStyle/>
          <a:p>
            <a:fld id="{C58BB4F5-A6ED-407A-9472-720039099F89}" type="slidenum">
              <a:rPr lang="ru-RU" smtClean="0"/>
              <a:pPr/>
              <a:t>7</a:t>
            </a:fld>
            <a:endParaRPr lang="ru-RU"/>
          </a:p>
        </p:txBody>
      </p:sp>
    </p:spTree>
    <p:extLst>
      <p:ext uri="{BB962C8B-B14F-4D97-AF65-F5344CB8AC3E}">
        <p14:creationId xmlns:p14="http://schemas.microsoft.com/office/powerpoint/2010/main" val="228292644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720</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Тема Office</vt:lpstr>
      <vt:lpstr>Informal document GRBP-71-20  (71st GRBP session, 28-31 January 2020,  agenda item 5 (d)) </vt:lpstr>
      <vt:lpstr>Objective of the considerations by the GOIE</vt:lpstr>
      <vt:lpstr>Activities related to this subject since 70th session of GRBP </vt:lpstr>
      <vt:lpstr>Status of questions raised during 70th session of GRBP </vt:lpstr>
      <vt:lpstr>Status of request directed to CP´s by GOIE during 70th session of GRBP</vt:lpstr>
      <vt:lpstr>Outcome of the GOIE meetings</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Бочаров</dc:creator>
  <cp:lastModifiedBy>Konstantin Glukhenkiy</cp:lastModifiedBy>
  <cp:revision>301</cp:revision>
  <dcterms:created xsi:type="dcterms:W3CDTF">2017-08-21T08:04:34Z</dcterms:created>
  <dcterms:modified xsi:type="dcterms:W3CDTF">2020-01-23T16:30:57Z</dcterms:modified>
</cp:coreProperties>
</file>