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00" r:id="rId2"/>
    <p:sldId id="585" r:id="rId3"/>
    <p:sldId id="583" r:id="rId4"/>
    <p:sldId id="573" r:id="rId5"/>
    <p:sldId id="574" r:id="rId6"/>
    <p:sldId id="575" r:id="rId7"/>
    <p:sldId id="580" r:id="rId8"/>
    <p:sldId id="602" r:id="rId9"/>
    <p:sldId id="601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2AD"/>
    <a:srgbClr val="0775C3"/>
    <a:srgbClr val="89AAD3"/>
    <a:srgbClr val="E9EDF4"/>
    <a:srgbClr val="D0D8E8"/>
    <a:srgbClr val="0070BF"/>
    <a:srgbClr val="386398"/>
    <a:srgbClr val="4F81BD"/>
    <a:srgbClr val="739BC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87407" autoAdjust="0"/>
  </p:normalViewPr>
  <p:slideViewPr>
    <p:cSldViewPr snapToGrid="0">
      <p:cViewPr varScale="1">
        <p:scale>
          <a:sx n="98" d="100"/>
          <a:sy n="98" d="100"/>
        </p:scale>
        <p:origin x="11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12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A47CA72-A346-42A7-8B8C-1E67B243DBE6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FAD2F3F-2DA3-4FEC-86ED-38DFF1A3F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50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D54D071-E37C-4F30-BB29-585D9FFD3CDA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2382DB7-C140-4AD9-97DB-AC7668F13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5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just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just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just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just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just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82DB7-C140-4AD9-97DB-AC7668F13E1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50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0184"/>
            <a:ext cx="12192000" cy="4131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25053" y="1020431"/>
            <a:ext cx="9649687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tr-TR" dirty="0"/>
              <a:t>Asıl Başlık Stili İçin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5052" y="2495445"/>
            <a:ext cx="964968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cap="none" baseline="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09010" y="430669"/>
            <a:ext cx="8585995" cy="1159234"/>
          </a:xfrm>
          <a:prstGeom prst="rect">
            <a:avLst/>
          </a:prstGeom>
          <a:solidFill>
            <a:srgbClr val="E015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00" y="474543"/>
            <a:ext cx="8445952" cy="1065933"/>
          </a:xfrm>
        </p:spPr>
        <p:txBody>
          <a:bodyPr anchor="ctr"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9347201" y="6450770"/>
            <a:ext cx="2844799" cy="365125"/>
          </a:xfrm>
        </p:spPr>
        <p:txBody>
          <a:bodyPr/>
          <a:lstStyle/>
          <a:p>
            <a:fld id="{BE5C761A-2153-4BC5-821B-1C43520264BA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6472408"/>
            <a:ext cx="4905208" cy="343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26000" y="6454423"/>
            <a:ext cx="5400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3005-9B72-4C9C-A5DF-928E81117CB3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9010" y="500404"/>
            <a:ext cx="9701797" cy="118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1" y="645077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Palatino Linotype" panose="02040502050505030304" pitchFamily="18" charset="0"/>
              </a:defRPr>
            </a:lvl1pPr>
          </a:lstStyle>
          <a:p>
            <a:fld id="{A16D0A75-3F61-4ABD-AE49-CA1FBFE01D3F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72408"/>
            <a:ext cx="4905208" cy="343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000" y="6454423"/>
            <a:ext cx="540000" cy="365125"/>
          </a:xfrm>
          <a:prstGeom prst="rect">
            <a:avLst/>
          </a:prstGeom>
          <a:solidFill>
            <a:srgbClr val="E0151E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252480"/>
            <a:ext cx="3703320" cy="94997"/>
          </a:xfrm>
          <a:prstGeom prst="rect">
            <a:avLst/>
          </a:prstGeom>
          <a:solidFill>
            <a:srgbClr val="E015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248923"/>
            <a:ext cx="3703320" cy="98554"/>
          </a:xfrm>
          <a:prstGeom prst="rect">
            <a:avLst/>
          </a:prstGeom>
          <a:solidFill>
            <a:srgbClr val="888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252480"/>
            <a:ext cx="3703320" cy="9144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447322"/>
            <a:ext cx="1215523" cy="1212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C00000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C00000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C00000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C00000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C00000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224C35-0385-428F-BD2D-8B434270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4C9A23B-C809-475A-BBF3-EB20DA6D008D}"/>
              </a:ext>
            </a:extLst>
          </p:cNvPr>
          <p:cNvSpPr/>
          <p:nvPr/>
        </p:nvSpPr>
        <p:spPr>
          <a:xfrm>
            <a:off x="1795848" y="414819"/>
            <a:ext cx="8872152" cy="1255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E436800-6BAB-4F52-B52F-198EF6C76081}"/>
              </a:ext>
            </a:extLst>
          </p:cNvPr>
          <p:cNvSpPr/>
          <p:nvPr/>
        </p:nvSpPr>
        <p:spPr>
          <a:xfrm>
            <a:off x="3096636" y="5724857"/>
            <a:ext cx="5454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Dr Murat Korçak</a:t>
            </a:r>
          </a:p>
          <a:p>
            <a:pPr algn="ctr"/>
            <a:r>
              <a:rPr lang="en-GB" dirty="0"/>
              <a:t> Head of Logistics and Co</a:t>
            </a:r>
            <a:r>
              <a:rPr lang="tr-TR" dirty="0"/>
              <a:t>m</a:t>
            </a:r>
            <a:r>
              <a:rPr lang="en-GB" dirty="0" err="1"/>
              <a:t>bined</a:t>
            </a:r>
            <a:r>
              <a:rPr lang="en-GB" dirty="0"/>
              <a:t> Transport Department</a:t>
            </a:r>
            <a:endParaRPr lang="tr-TR" dirty="0"/>
          </a:p>
          <a:p>
            <a:pPr algn="ctr"/>
            <a:r>
              <a:rPr lang="tr-TR" dirty="0"/>
              <a:t>murat.korcak@uab.gov.tr</a:t>
            </a:r>
            <a:endParaRPr lang="en-GB" dirty="0"/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294140E6-28A3-400E-AB05-7FB403ED8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881" y="474543"/>
            <a:ext cx="8000238" cy="15251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tr-TR" sz="2800" dirty="0" err="1">
                <a:solidFill>
                  <a:schemeClr val="tx2"/>
                </a:solidFill>
              </a:rPr>
              <a:t>Republic</a:t>
            </a:r>
            <a:r>
              <a:rPr lang="tr-TR" sz="2800" dirty="0">
                <a:solidFill>
                  <a:schemeClr val="tx2"/>
                </a:solidFill>
              </a:rPr>
              <a:t> of </a:t>
            </a:r>
            <a:r>
              <a:rPr lang="tr-TR" sz="2800" dirty="0" err="1">
                <a:solidFill>
                  <a:schemeClr val="tx2"/>
                </a:solidFill>
              </a:rPr>
              <a:t>Turkey</a:t>
            </a:r>
            <a:endParaRPr lang="tr-TR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sz="2800" dirty="0" err="1">
                <a:solidFill>
                  <a:schemeClr val="tx2"/>
                </a:solidFill>
              </a:rPr>
              <a:t>Ministry</a:t>
            </a:r>
            <a:r>
              <a:rPr lang="tr-TR" sz="2800" dirty="0">
                <a:solidFill>
                  <a:schemeClr val="tx2"/>
                </a:solidFill>
              </a:rPr>
              <a:t> of Transport </a:t>
            </a:r>
            <a:r>
              <a:rPr lang="tr-TR" sz="2800" dirty="0" err="1">
                <a:solidFill>
                  <a:schemeClr val="tx2"/>
                </a:solidFill>
              </a:rPr>
              <a:t>and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err="1">
                <a:solidFill>
                  <a:schemeClr val="tx2"/>
                </a:solidFill>
              </a:rPr>
              <a:t>Infrastructure</a:t>
            </a:r>
            <a:endParaRPr lang="tr-TR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sz="2800" dirty="0" err="1">
                <a:solidFill>
                  <a:schemeClr val="tx2"/>
                </a:solidFill>
              </a:rPr>
              <a:t>Directorete</a:t>
            </a:r>
            <a:r>
              <a:rPr lang="tr-TR" sz="2800" dirty="0">
                <a:solidFill>
                  <a:schemeClr val="tx2"/>
                </a:solidFill>
              </a:rPr>
              <a:t> General </a:t>
            </a:r>
            <a:r>
              <a:rPr lang="tr-TR" sz="2800" dirty="0" err="1">
                <a:solidFill>
                  <a:schemeClr val="tx2"/>
                </a:solidFill>
              </a:rPr>
              <a:t>for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err="1">
                <a:solidFill>
                  <a:schemeClr val="tx2"/>
                </a:solidFill>
              </a:rPr>
              <a:t>Regulation</a:t>
            </a:r>
            <a:r>
              <a:rPr lang="tr-TR" sz="2800" dirty="0">
                <a:solidFill>
                  <a:schemeClr val="tx2"/>
                </a:solidFill>
              </a:rPr>
              <a:t> of Transport Services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05DE599-5471-415B-A9CB-629F66756BB1}"/>
              </a:ext>
            </a:extLst>
          </p:cNvPr>
          <p:cNvSpPr/>
          <p:nvPr/>
        </p:nvSpPr>
        <p:spPr>
          <a:xfrm>
            <a:off x="423862" y="2154026"/>
            <a:ext cx="11344275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/>
              <a:t>Virtual meeting of the Friends of the Chair of WP.24 </a:t>
            </a:r>
            <a:endParaRPr lang="tr-TR" sz="3600" b="1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b="1" dirty="0"/>
              <a:t>on the COVID-19 impacts on intermodal transport and logistics</a:t>
            </a:r>
            <a:endParaRPr lang="tr-TR" sz="3600" dirty="0"/>
          </a:p>
          <a:p>
            <a:endParaRPr lang="tr-TR" sz="3600" b="1" dirty="0"/>
          </a:p>
          <a:p>
            <a:pPr algn="ctr"/>
            <a:r>
              <a:rPr lang="en-GB" sz="3600" b="1" dirty="0"/>
              <a:t>26 June 2020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82481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6CA8A40-81B8-4A18-8E30-94DA030C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/>
              <a:t>Session-3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2BF4C6-29D4-45A0-AAEC-2C0E33F60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Intermodal transport and sustainable logistics as part of economy recovery measures </a:t>
            </a:r>
            <a:endParaRPr lang="tr-TR" sz="3200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010A2F5-7E25-4AF4-BD53-61057DE5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8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09DCDE-07DE-4707-BB5A-43DD6040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/>
              <a:t>New </a:t>
            </a:r>
            <a:r>
              <a:rPr lang="tr-TR" sz="3600" b="1" dirty="0" err="1"/>
              <a:t>legislation</a:t>
            </a:r>
            <a:r>
              <a:rPr lang="tr-TR" sz="3600" b="1" dirty="0"/>
              <a:t> </a:t>
            </a:r>
            <a:r>
              <a:rPr lang="tr-TR" sz="3600" b="1" dirty="0" err="1"/>
              <a:t>for</a:t>
            </a:r>
            <a:r>
              <a:rPr lang="tr-TR" sz="3600" b="1" dirty="0"/>
              <a:t> </a:t>
            </a:r>
            <a:r>
              <a:rPr lang="tr-TR" sz="3600" b="1" dirty="0" err="1"/>
              <a:t>intermodal</a:t>
            </a:r>
            <a:r>
              <a:rPr lang="tr-TR" sz="3600" b="1" dirty="0"/>
              <a:t> transport on </a:t>
            </a:r>
            <a:r>
              <a:rPr lang="tr-TR" sz="3600" b="1" dirty="0" err="1"/>
              <a:t>incentives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</a:t>
            </a:r>
            <a:r>
              <a:rPr lang="tr-TR" sz="3600" b="1" dirty="0" err="1"/>
              <a:t>promotions</a:t>
            </a:r>
            <a:r>
              <a:rPr lang="tr-TR" sz="3600" b="1" dirty="0"/>
              <a:t> 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0BEADF-6486-4D7D-BBDF-0C15AC4B5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26" y="1724026"/>
            <a:ext cx="11849100" cy="4848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700" dirty="0" err="1"/>
              <a:t>There</a:t>
            </a:r>
            <a:r>
              <a:rPr lang="tr-TR" sz="1700" dirty="0"/>
              <a:t> </a:t>
            </a:r>
            <a:r>
              <a:rPr lang="tr-TR" sz="1700" dirty="0" err="1"/>
              <a:t>are</a:t>
            </a:r>
            <a:r>
              <a:rPr lang="tr-TR" sz="1700" dirty="0"/>
              <a:t> </a:t>
            </a:r>
            <a:r>
              <a:rPr lang="tr-TR" sz="1700" dirty="0" err="1"/>
              <a:t>two</a:t>
            </a:r>
            <a:r>
              <a:rPr lang="tr-TR" sz="1700" dirty="0"/>
              <a:t> </a:t>
            </a:r>
            <a:r>
              <a:rPr lang="tr-TR" sz="1700" dirty="0" err="1"/>
              <a:t>new</a:t>
            </a:r>
            <a:r>
              <a:rPr lang="tr-TR" sz="1700" dirty="0"/>
              <a:t> </a:t>
            </a:r>
            <a:r>
              <a:rPr lang="tr-TR" sz="1700" dirty="0" err="1"/>
              <a:t>legislation</a:t>
            </a:r>
            <a:r>
              <a:rPr lang="tr-TR" sz="1700" dirty="0"/>
              <a:t> </a:t>
            </a:r>
            <a:r>
              <a:rPr lang="tr-TR" sz="1700" dirty="0" err="1"/>
              <a:t>was</a:t>
            </a:r>
            <a:r>
              <a:rPr lang="tr-TR" sz="1700" dirty="0"/>
              <a:t> </a:t>
            </a:r>
            <a:r>
              <a:rPr lang="tr-TR" sz="1700" dirty="0" err="1"/>
              <a:t>drafted</a:t>
            </a:r>
            <a:r>
              <a:rPr lang="tr-TR" sz="1700" dirty="0"/>
              <a:t> </a:t>
            </a:r>
            <a:r>
              <a:rPr lang="tr-TR" sz="1700" dirty="0" err="1"/>
              <a:t>for</a:t>
            </a:r>
            <a:r>
              <a:rPr lang="tr-TR" sz="1700" dirty="0"/>
              <a:t> </a:t>
            </a:r>
            <a:r>
              <a:rPr lang="tr-TR" sz="1700" dirty="0" err="1"/>
              <a:t>the</a:t>
            </a:r>
            <a:r>
              <a:rPr lang="tr-TR" sz="1700" dirty="0"/>
              <a:t> </a:t>
            </a:r>
            <a:r>
              <a:rPr lang="tr-TR" sz="1700" dirty="0" err="1"/>
              <a:t>use</a:t>
            </a:r>
            <a:r>
              <a:rPr lang="tr-TR" sz="1700" dirty="0"/>
              <a:t> of </a:t>
            </a:r>
            <a:r>
              <a:rPr lang="tr-TR" sz="1700" dirty="0" err="1"/>
              <a:t>intermodal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combined</a:t>
            </a:r>
            <a:r>
              <a:rPr lang="tr-TR" sz="1700" dirty="0"/>
              <a:t> transport </a:t>
            </a:r>
            <a:r>
              <a:rPr lang="tr-TR" sz="1700" dirty="0" err="1"/>
              <a:t>activities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establishment</a:t>
            </a:r>
            <a:r>
              <a:rPr lang="tr-TR" sz="1700" dirty="0"/>
              <a:t> of </a:t>
            </a:r>
            <a:r>
              <a:rPr lang="tr-TR" sz="1700" dirty="0" err="1"/>
              <a:t>logistical</a:t>
            </a:r>
            <a:r>
              <a:rPr lang="tr-TR" sz="1700" dirty="0"/>
              <a:t> </a:t>
            </a:r>
            <a:r>
              <a:rPr lang="tr-TR" sz="1700" dirty="0" err="1"/>
              <a:t>centres</a:t>
            </a:r>
            <a:r>
              <a:rPr lang="tr-TR" sz="1700" dirty="0"/>
              <a:t>. </a:t>
            </a:r>
          </a:p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</a:rPr>
              <a:t>The</a:t>
            </a:r>
            <a:r>
              <a:rPr lang="tr-TR" b="1" dirty="0">
                <a:solidFill>
                  <a:srgbClr val="FF0000"/>
                </a:solidFill>
              </a:rPr>
              <a:t> 90% of </a:t>
            </a:r>
            <a:r>
              <a:rPr lang="tr-TR" b="1" dirty="0" err="1">
                <a:solidFill>
                  <a:srgbClr val="FF0000"/>
                </a:solidFill>
              </a:rPr>
              <a:t>goods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are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being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carried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road</a:t>
            </a:r>
            <a:r>
              <a:rPr lang="tr-TR" b="1" dirty="0">
                <a:solidFill>
                  <a:srgbClr val="FF0000"/>
                </a:solidFill>
              </a:rPr>
              <a:t> transport in </a:t>
            </a:r>
            <a:r>
              <a:rPr lang="tr-TR" b="1" dirty="0" err="1">
                <a:solidFill>
                  <a:srgbClr val="FF0000"/>
                </a:solidFill>
              </a:rPr>
              <a:t>Turkey</a:t>
            </a:r>
            <a:r>
              <a:rPr lang="tr-TR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Main </a:t>
            </a:r>
            <a:r>
              <a:rPr lang="tr-TR" b="1" dirty="0" err="1">
                <a:solidFill>
                  <a:srgbClr val="FF0000"/>
                </a:solidFill>
              </a:rPr>
              <a:t>Aim</a:t>
            </a:r>
            <a:r>
              <a:rPr lang="tr-TR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tr-TR" sz="2100" b="1" dirty="0"/>
              <a:t>To transfer at least 30</a:t>
            </a:r>
            <a:r>
              <a:rPr lang="en-US" sz="2100" b="1" dirty="0"/>
              <a:t>%</a:t>
            </a:r>
            <a:r>
              <a:rPr lang="tr-TR" sz="2100" b="1" dirty="0"/>
              <a:t> of goods from road transport to combined transport. </a:t>
            </a:r>
          </a:p>
          <a:p>
            <a:pPr lvl="1"/>
            <a:r>
              <a:rPr lang="tr-TR" b="1" dirty="0" err="1"/>
              <a:t>Decrease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traffic</a:t>
            </a:r>
            <a:r>
              <a:rPr lang="tr-TR" b="1" dirty="0"/>
              <a:t> </a:t>
            </a:r>
            <a:r>
              <a:rPr lang="tr-TR" b="1" dirty="0" err="1"/>
              <a:t>burden</a:t>
            </a:r>
            <a:r>
              <a:rPr lang="tr-TR" b="1" dirty="0"/>
              <a:t>,</a:t>
            </a:r>
          </a:p>
          <a:p>
            <a:pPr lvl="1"/>
            <a:r>
              <a:rPr lang="tr-TR" b="1" dirty="0" err="1"/>
              <a:t>Economical</a:t>
            </a:r>
            <a:r>
              <a:rPr lang="tr-TR" b="1" dirty="0"/>
              <a:t> transport,</a:t>
            </a:r>
          </a:p>
          <a:p>
            <a:pPr lvl="1"/>
            <a:r>
              <a:rPr lang="tr-TR" b="1" dirty="0"/>
              <a:t>Road </a:t>
            </a:r>
            <a:r>
              <a:rPr lang="tr-TR" b="1" dirty="0" err="1"/>
              <a:t>safety</a:t>
            </a:r>
            <a:r>
              <a:rPr lang="tr-TR" b="1" dirty="0"/>
              <a:t>,</a:t>
            </a:r>
          </a:p>
          <a:p>
            <a:pPr lvl="1"/>
            <a:r>
              <a:rPr lang="tr-TR" b="1" dirty="0" err="1"/>
              <a:t>Environmental</a:t>
            </a:r>
            <a:r>
              <a:rPr lang="tr-TR" b="1" dirty="0"/>
              <a:t> </a:t>
            </a:r>
            <a:r>
              <a:rPr lang="tr-TR" b="1" dirty="0" err="1"/>
              <a:t>friendly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energy-efficient</a:t>
            </a:r>
            <a:r>
              <a:rPr lang="tr-TR" b="1" dirty="0"/>
              <a:t> transport,</a:t>
            </a:r>
          </a:p>
          <a:p>
            <a:pPr lvl="1"/>
            <a:r>
              <a:rPr lang="tr-TR" b="1" dirty="0" err="1"/>
              <a:t>Infrastructure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sterilized</a:t>
            </a:r>
            <a:r>
              <a:rPr lang="tr-TR" b="1" dirty="0"/>
              <a:t> </a:t>
            </a:r>
            <a:r>
              <a:rPr lang="tr-TR" b="1" dirty="0" err="1"/>
              <a:t>transportation</a:t>
            </a:r>
            <a:r>
              <a:rPr lang="tr-TR" b="1" dirty="0"/>
              <a:t>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logistical</a:t>
            </a:r>
            <a:r>
              <a:rPr lang="tr-TR" b="1" dirty="0"/>
              <a:t> </a:t>
            </a:r>
            <a:r>
              <a:rPr lang="tr-TR" b="1" dirty="0" err="1"/>
              <a:t>centres</a:t>
            </a:r>
            <a:r>
              <a:rPr lang="tr-TR" b="1" dirty="0"/>
              <a:t>,  </a:t>
            </a:r>
          </a:p>
          <a:p>
            <a:pPr lvl="1"/>
            <a:r>
              <a:rPr lang="tr-TR" b="1" dirty="0" err="1"/>
              <a:t>Enlargement</a:t>
            </a:r>
            <a:r>
              <a:rPr lang="tr-TR" b="1" dirty="0"/>
              <a:t> </a:t>
            </a:r>
            <a:r>
              <a:rPr lang="tr-TR" b="1" dirty="0" err="1"/>
              <a:t>due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Turkish</a:t>
            </a:r>
            <a:r>
              <a:rPr lang="tr-TR" b="1" dirty="0"/>
              <a:t> </a:t>
            </a:r>
            <a:r>
              <a:rPr lang="tr-TR" b="1" dirty="0" err="1"/>
              <a:t>Logistical</a:t>
            </a:r>
            <a:r>
              <a:rPr lang="tr-TR" b="1" dirty="0"/>
              <a:t> Master Plan,</a:t>
            </a:r>
          </a:p>
          <a:p>
            <a:pPr lvl="1"/>
            <a:r>
              <a:rPr lang="tr-TR" b="1" dirty="0"/>
              <a:t>High </a:t>
            </a:r>
            <a:r>
              <a:rPr lang="tr-TR" b="1" dirty="0" err="1"/>
              <a:t>standards</a:t>
            </a:r>
            <a:r>
              <a:rPr lang="tr-TR" b="1" dirty="0"/>
              <a:t> in </a:t>
            </a:r>
            <a:r>
              <a:rPr lang="tr-TR" b="1" dirty="0" err="1"/>
              <a:t>transportation</a:t>
            </a:r>
            <a:r>
              <a:rPr lang="tr-TR" b="1" dirty="0"/>
              <a:t> </a:t>
            </a:r>
            <a:r>
              <a:rPr lang="tr-TR" b="1" dirty="0" err="1"/>
              <a:t>with</a:t>
            </a:r>
            <a:r>
              <a:rPr lang="tr-TR" b="1" dirty="0"/>
              <a:t> </a:t>
            </a:r>
            <a:r>
              <a:rPr lang="tr-TR" b="1" dirty="0" err="1"/>
              <a:t>effective</a:t>
            </a:r>
            <a:r>
              <a:rPr lang="tr-TR" b="1" dirty="0"/>
              <a:t> </a:t>
            </a:r>
            <a:r>
              <a:rPr lang="tr-TR" b="1" dirty="0" err="1"/>
              <a:t>inspections</a:t>
            </a:r>
            <a:r>
              <a:rPr lang="tr-TR" b="1" dirty="0"/>
              <a:t>.</a:t>
            </a:r>
          </a:p>
          <a:p>
            <a:pPr lvl="1"/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231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6266E7-16B3-459C-ADFD-4C49FF02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Combined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Transport Directive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EE42C9-4AF7-4322-BB74-AEE259A3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2846"/>
            <a:ext cx="11029615" cy="3678303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/>
              <a:t>Combined</a:t>
            </a:r>
            <a:r>
              <a:rPr lang="tr-TR" b="1" dirty="0"/>
              <a:t> transport </a:t>
            </a:r>
            <a:r>
              <a:rPr lang="tr-TR" b="1" dirty="0" err="1"/>
              <a:t>activity</a:t>
            </a:r>
            <a:r>
              <a:rPr lang="tr-TR" b="1" dirty="0"/>
              <a:t>:</a:t>
            </a:r>
          </a:p>
          <a:p>
            <a:pPr lvl="0"/>
            <a:r>
              <a:rPr lang="tr-TR" dirty="0" err="1"/>
              <a:t>Long-distance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train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maritime</a:t>
            </a:r>
            <a:endParaRPr lang="tr-TR" dirty="0"/>
          </a:p>
          <a:p>
            <a:pPr lvl="0"/>
            <a:r>
              <a:rPr lang="tr-TR" dirty="0" err="1"/>
              <a:t>Short-distance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road</a:t>
            </a:r>
            <a:r>
              <a:rPr lang="tr-TR" dirty="0"/>
              <a:t> </a:t>
            </a:r>
            <a:r>
              <a:rPr lang="tr-TR" dirty="0" err="1"/>
              <a:t>tranport</a:t>
            </a:r>
            <a:r>
              <a:rPr lang="tr-TR" dirty="0"/>
              <a:t> (</a:t>
            </a:r>
            <a:r>
              <a:rPr lang="tr-TR" dirty="0" err="1"/>
              <a:t>maximum</a:t>
            </a:r>
            <a:r>
              <a:rPr lang="tr-TR" dirty="0"/>
              <a:t> 100-150 km)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43F96FA-4140-48EF-8468-9A1E1684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40" y="4276953"/>
            <a:ext cx="6255460" cy="246374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B05F9A6-206E-47B4-84F3-855562A4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9005"/>
            <a:ext cx="5705475" cy="23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6266E7-16B3-459C-ADFD-4C49FF02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Combined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Transport Directive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EE42C9-4AF7-4322-BB74-AEE259A3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13796"/>
            <a:ext cx="11029615" cy="3678303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/>
              <a:t>Combined</a:t>
            </a:r>
            <a:r>
              <a:rPr lang="tr-TR" b="1" dirty="0"/>
              <a:t> transport </a:t>
            </a:r>
            <a:r>
              <a:rPr lang="tr-TR" b="1" dirty="0" err="1"/>
              <a:t>centres</a:t>
            </a:r>
            <a:r>
              <a:rPr lang="tr-TR" b="1" dirty="0"/>
              <a:t> </a:t>
            </a:r>
            <a:r>
              <a:rPr lang="tr-TR" b="1" dirty="0" err="1"/>
              <a:t>would</a:t>
            </a:r>
            <a:r>
              <a:rPr lang="tr-TR" b="1" dirty="0"/>
              <a:t> be </a:t>
            </a:r>
            <a:r>
              <a:rPr lang="tr-TR" b="1" dirty="0" err="1"/>
              <a:t>established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certified</a:t>
            </a: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https://www.hupac.com/imgcache/4_82790b5b45c/2198_2048_924_b8def32c6c.jpeg">
            <a:extLst>
              <a:ext uri="{FF2B5EF4-FFF2-40B4-BE49-F238E27FC236}">
                <a16:creationId xmlns:a16="http://schemas.microsoft.com/office/drawing/2014/main" id="{6D3605E5-C397-4978-A86B-61F03A73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07" y="2876550"/>
            <a:ext cx="7118425" cy="32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4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6266E7-16B3-459C-ADFD-4C49FF02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200" y="474543"/>
            <a:ext cx="8460625" cy="1065933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Combined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Transport Directive </a:t>
            </a:r>
            <a:r>
              <a:rPr lang="tr-TR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incentives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promotions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EE42C9-4AF7-4322-BB74-AEE259A3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540476"/>
            <a:ext cx="10844212" cy="496237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800" dirty="0"/>
          </a:p>
          <a:p>
            <a:pPr marL="342900" indent="-342900">
              <a:buAutoNum type="alphaLcParenR"/>
            </a:pPr>
            <a:r>
              <a:rPr lang="tr-TR" sz="2800" b="1" dirty="0" err="1"/>
              <a:t>Extention</a:t>
            </a:r>
            <a:r>
              <a:rPr lang="tr-TR" sz="2800" b="1" dirty="0"/>
              <a:t> on </a:t>
            </a:r>
            <a:r>
              <a:rPr lang="tr-TR" sz="2800" b="1" dirty="0" err="1"/>
              <a:t>certificates</a:t>
            </a:r>
            <a:r>
              <a:rPr lang="tr-TR" sz="2800" b="1" dirty="0"/>
              <a:t> (20%-50%) </a:t>
            </a:r>
          </a:p>
          <a:p>
            <a:pPr marL="342900" indent="-342900">
              <a:buFont typeface="Wingdings 2" panose="05020102010507070707" pitchFamily="18" charset="2"/>
              <a:buAutoNum type="alphaLcParenR"/>
            </a:pPr>
            <a:r>
              <a:rPr lang="tr-TR" sz="2800" b="1" dirty="0" err="1"/>
              <a:t>Discount</a:t>
            </a:r>
            <a:r>
              <a:rPr lang="tr-TR" sz="2800" b="1" dirty="0"/>
              <a:t> on </a:t>
            </a:r>
            <a:r>
              <a:rPr lang="tr-TR" sz="2800" b="1" dirty="0" err="1"/>
              <a:t>certificates</a:t>
            </a:r>
            <a:r>
              <a:rPr lang="tr-TR" sz="2800" b="1" dirty="0"/>
              <a:t> (20%-50%) </a:t>
            </a:r>
          </a:p>
          <a:p>
            <a:pPr marL="342900" indent="-342900">
              <a:buFont typeface="Wingdings 2" panose="05020102010507070707" pitchFamily="18" charset="2"/>
              <a:buAutoNum type="alphaLcParenR"/>
            </a:pPr>
            <a:r>
              <a:rPr lang="tr-TR" sz="2800" b="1" dirty="0" err="1"/>
              <a:t>Reimbursement</a:t>
            </a:r>
            <a:r>
              <a:rPr lang="tr-TR" sz="2800" b="1" dirty="0"/>
              <a:t> </a:t>
            </a:r>
            <a:r>
              <a:rPr lang="tr-TR" sz="2800" b="1" dirty="0" err="1"/>
              <a:t>from</a:t>
            </a:r>
            <a:r>
              <a:rPr lang="tr-TR" sz="2800" b="1" dirty="0"/>
              <a:t> </a:t>
            </a:r>
            <a:r>
              <a:rPr lang="tr-TR" sz="2800" b="1" dirty="0" err="1"/>
              <a:t>taxes</a:t>
            </a:r>
            <a:r>
              <a:rPr lang="tr-TR" sz="2800" b="1" dirty="0"/>
              <a:t> (%2-%4)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  <p:pic>
        <p:nvPicPr>
          <p:cNvPr id="5122" name="Picture 2" descr="Why Enterprise Blockchains Fail: No Economic Incentives - CoinDesk">
            <a:extLst>
              <a:ext uri="{FF2B5EF4-FFF2-40B4-BE49-F238E27FC236}">
                <a16:creationId xmlns:a16="http://schemas.microsoft.com/office/drawing/2014/main" id="{7163DE3F-90C4-4697-B76F-1D7AA12A7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6" y="3259753"/>
            <a:ext cx="4581524" cy="32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6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6266E7-16B3-459C-ADFD-4C49FF02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Logistical</a:t>
            </a:r>
            <a:r>
              <a:rPr lang="tr-TR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Centres</a:t>
            </a:r>
            <a:r>
              <a:rPr lang="tr-TR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Directive 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EE42C9-4AF7-4322-BB74-AEE259A3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46" y="1914728"/>
            <a:ext cx="11029615" cy="1248504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Main </a:t>
            </a:r>
            <a:r>
              <a:rPr lang="tr-TR" b="1" dirty="0" err="1"/>
              <a:t>Aim</a:t>
            </a:r>
            <a:endParaRPr lang="tr-TR" b="1" dirty="0"/>
          </a:p>
          <a:p>
            <a:pPr lvl="0"/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establish</a:t>
            </a:r>
            <a:r>
              <a:rPr lang="tr-TR" dirty="0"/>
              <a:t> </a:t>
            </a: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logistical</a:t>
            </a:r>
            <a:r>
              <a:rPr lang="tr-TR" dirty="0"/>
              <a:t> </a:t>
            </a:r>
            <a:r>
              <a:rPr lang="tr-TR" dirty="0" err="1"/>
              <a:t>centres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151F064-8BB6-4D31-83D7-D6A3380E2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1" r="86" b="6930"/>
          <a:stretch/>
        </p:blipFill>
        <p:spPr>
          <a:xfrm>
            <a:off x="581192" y="3694768"/>
            <a:ext cx="4982119" cy="2473373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A3009608-1E5D-4772-B5C4-797D2E6098B3}"/>
              </a:ext>
            </a:extLst>
          </p:cNvPr>
          <p:cNvSpPr/>
          <p:nvPr/>
        </p:nvSpPr>
        <p:spPr>
          <a:xfrm>
            <a:off x="5637854" y="1914728"/>
            <a:ext cx="6096000" cy="16595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Logistical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r-TR" sz="1100" b="1" dirty="0">
              <a:latin typeface="New York" panose="0202050206030506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Turkish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Logisical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Master Plan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km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railway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port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connection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2249805" algn="ctr"/>
              </a:tabLst>
            </a:pP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500.000 m</a:t>
            </a:r>
            <a:r>
              <a:rPr lang="tr-TR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2249805" algn="ctr"/>
              </a:tabLst>
            </a:pP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km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Logistical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3503BD1-52C8-4E18-8D71-87B9D95680BF}"/>
              </a:ext>
            </a:extLst>
          </p:cNvPr>
          <p:cNvSpPr/>
          <p:nvPr/>
        </p:nvSpPr>
        <p:spPr>
          <a:xfrm>
            <a:off x="5171128" y="4211840"/>
            <a:ext cx="7097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b="1" dirty="0" err="1">
                <a:solidFill>
                  <a:srgbClr val="FF0000"/>
                </a:solidFill>
              </a:rPr>
              <a:t>Environmental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friendly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and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energy-efficient</a:t>
            </a:r>
            <a:r>
              <a:rPr lang="tr-TR" b="1" dirty="0">
                <a:solidFill>
                  <a:srgbClr val="FF0000"/>
                </a:solidFill>
              </a:rPr>
              <a:t> transport,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b="1" dirty="0" err="1">
                <a:solidFill>
                  <a:srgbClr val="FF0000"/>
                </a:solidFill>
              </a:rPr>
              <a:t>Infrastructure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for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sterilized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transportation</a:t>
            </a:r>
            <a:r>
              <a:rPr lang="tr-TR" b="1" dirty="0">
                <a:solidFill>
                  <a:srgbClr val="FF0000"/>
                </a:solidFill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b="1" dirty="0" err="1">
                <a:solidFill>
                  <a:srgbClr val="FF0000"/>
                </a:solidFill>
              </a:rPr>
              <a:t>Enlargement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due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to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Turkish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Logistical</a:t>
            </a:r>
            <a:r>
              <a:rPr lang="tr-TR" b="1" dirty="0">
                <a:solidFill>
                  <a:srgbClr val="FF0000"/>
                </a:solidFill>
              </a:rPr>
              <a:t> Master Plan.</a:t>
            </a:r>
          </a:p>
        </p:txBody>
      </p:sp>
    </p:spTree>
    <p:extLst>
      <p:ext uri="{BB962C8B-B14F-4D97-AF65-F5344CB8AC3E}">
        <p14:creationId xmlns:p14="http://schemas.microsoft.com/office/powerpoint/2010/main" val="194024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F9FDB4-825C-456A-A948-BC21712E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/>
              <a:t>Logistical</a:t>
            </a:r>
            <a:r>
              <a:rPr lang="tr-TR" sz="3600" b="1" dirty="0"/>
              <a:t> </a:t>
            </a:r>
            <a:r>
              <a:rPr lang="tr-TR" sz="3600" b="1" dirty="0" err="1"/>
              <a:t>Centres</a:t>
            </a:r>
            <a:r>
              <a:rPr lang="tr-TR" sz="3600" b="1" dirty="0"/>
              <a:t> in </a:t>
            </a:r>
            <a:r>
              <a:rPr lang="tr-TR" sz="3600" b="1" dirty="0" err="1"/>
              <a:t>Turkey</a:t>
            </a:r>
            <a:endParaRPr lang="tr-TR" sz="3600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C068648-CE63-43E6-AE1E-6900E316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C1CBECF-58AD-4C03-ABA9-A235A700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1756566"/>
            <a:ext cx="8658793" cy="467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F73549-719B-47CB-BF35-F5CFE5F53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958" y="2705154"/>
            <a:ext cx="8858083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 err="1"/>
              <a:t>Thank</a:t>
            </a:r>
            <a:r>
              <a:rPr lang="tr-TR" sz="4800" dirty="0"/>
              <a:t> </a:t>
            </a:r>
            <a:r>
              <a:rPr lang="tr-TR" sz="4800" dirty="0" err="1"/>
              <a:t>you</a:t>
            </a:r>
            <a:r>
              <a:rPr lang="tr-TR" sz="4800" dirty="0"/>
              <a:t> </a:t>
            </a:r>
            <a:r>
              <a:rPr lang="tr-TR" sz="4800" dirty="0" err="1"/>
              <a:t>for</a:t>
            </a:r>
            <a:r>
              <a:rPr lang="tr-TR" sz="4800" dirty="0"/>
              <a:t> </a:t>
            </a:r>
            <a:r>
              <a:rPr lang="tr-TR" sz="4800" dirty="0" err="1"/>
              <a:t>your</a:t>
            </a:r>
            <a:r>
              <a:rPr lang="tr-TR" sz="4800" dirty="0"/>
              <a:t> </a:t>
            </a:r>
            <a:r>
              <a:rPr lang="tr-TR" sz="4800" dirty="0" err="1"/>
              <a:t>attention</a:t>
            </a:r>
            <a:r>
              <a:rPr lang="tr-TR" sz="4800" dirty="0"/>
              <a:t>….</a:t>
            </a:r>
          </a:p>
          <a:p>
            <a:pPr marL="0" indent="0">
              <a:buNone/>
            </a:pPr>
            <a:r>
              <a:rPr lang="tr-TR" sz="2800" dirty="0"/>
              <a:t>murat.korcak@uab.gov.tr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D04F40-12D1-4179-804C-F9F84CF2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45538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i="1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8288</TotalTime>
  <Words>319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New York</vt:lpstr>
      <vt:lpstr>Arial</vt:lpstr>
      <vt:lpstr>Calibri</vt:lpstr>
      <vt:lpstr>Gill Sans MT</vt:lpstr>
      <vt:lpstr>Palatino Linotype</vt:lpstr>
      <vt:lpstr>Times New Roman</vt:lpstr>
      <vt:lpstr>Wingdings 2</vt:lpstr>
      <vt:lpstr>Kar Payı</vt:lpstr>
      <vt:lpstr>PowerPoint Presentation</vt:lpstr>
      <vt:lpstr>Session-3</vt:lpstr>
      <vt:lpstr>New legislation for intermodal transport on incentives and promotions  </vt:lpstr>
      <vt:lpstr>National Combined Transport Directive</vt:lpstr>
      <vt:lpstr>Combined Transport Directive</vt:lpstr>
      <vt:lpstr>Combined Transport Directive incentives and promotions </vt:lpstr>
      <vt:lpstr>Logistical Centres Directive </vt:lpstr>
      <vt:lpstr>Logistical Centres in Turkey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İlktan Göktuğ Ehil</dc:creator>
  <cp:lastModifiedBy>Lukasz Wyrowski</cp:lastModifiedBy>
  <cp:revision>889</cp:revision>
  <cp:lastPrinted>2020-05-06T07:09:36Z</cp:lastPrinted>
  <dcterms:created xsi:type="dcterms:W3CDTF">2019-03-25T07:50:05Z</dcterms:created>
  <dcterms:modified xsi:type="dcterms:W3CDTF">2020-06-25T15:09:21Z</dcterms:modified>
</cp:coreProperties>
</file>