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481" r:id="rId3"/>
    <p:sldId id="482" r:id="rId4"/>
    <p:sldId id="483" r:id="rId5"/>
    <p:sldId id="484" r:id="rId6"/>
    <p:sldId id="485" r:id="rId7"/>
    <p:sldId id="486" r:id="rId8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 autoAdjust="0"/>
    <p:restoredTop sz="94624" autoAdjust="0"/>
  </p:normalViewPr>
  <p:slideViewPr>
    <p:cSldViewPr>
      <p:cViewPr varScale="1">
        <p:scale>
          <a:sx n="64" d="100"/>
          <a:sy n="64" d="100"/>
        </p:scale>
        <p:origin x="149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055C8C6-440C-B14E-8408-84C7CA1BFB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53E3470-5EFD-8844-BCF2-17BE7B4DBE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A7EB1BC-B06A-46CA-8465-322FFDEEDDC5}" type="datetimeFigureOut">
              <a:rPr lang="it-IT"/>
              <a:pPr>
                <a:defRPr/>
              </a:pPr>
              <a:t>25/06/2020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45A3A8D-7888-1A4F-ADFE-BB9693AADA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4CB1964-5E8D-1443-BD43-2E610F50C0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E922A4-8842-4ECA-ABDC-442F70FAAA01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C1683440-0D40-0646-A35C-27998FC8F7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5E8365B-3771-CE4F-91C2-3BB3359CED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46480A-1DC0-4BD1-870D-8D834213A0F4}" type="datetimeFigureOut">
              <a:rPr lang="it-IT"/>
              <a:pPr>
                <a:defRPr/>
              </a:pPr>
              <a:t>25/06/2020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48AAF492-C077-0342-BD7A-60403CF0C6D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DFF18040-92A0-9A40-9780-6E720091E7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6385633-0CB4-BA44-8FC3-743FA0A595A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3D360E8-39C0-7244-A31E-5F85FEBF53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505714-6464-48D3-A497-3FB6E8E44373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F7FF6B9-7B1A-4450-A2DE-2ECC6B5404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A9D5F93-904E-42A3-A7DE-143D7F689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C35E52-7BB6-48EB-A127-CA98BFD48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A710B-8121-4DB6-9EA4-82852C8EEB02}" type="datetime1">
              <a:rPr lang="it-IT"/>
              <a:pPr>
                <a:defRPr/>
              </a:pPr>
              <a:t>25/06/2020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E5B7-9D54-40A9-812F-9192883C1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2B8C1C-7593-4B88-B6F7-8341B5EE5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9C8FB-30E6-4D03-9B0A-2CDC180ECD6D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2997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5B307-8BF2-4D1D-BBEB-0EA6E1069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C1FC5-4119-4DA4-B90D-E9A3017F759D}" type="datetime1">
              <a:rPr lang="it-IT"/>
              <a:pPr>
                <a:defRPr/>
              </a:pPr>
              <a:t>25/06/2020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7EB9D7-EC86-4A3D-BD82-F76458A96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9C85D3-25E5-4D53-BA2F-E041EFC00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78B06-C941-441D-B918-728B22CC6701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1804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DE88E4-A9C7-4585-8ACF-0BFEF02FA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37737-5642-4273-A312-6556BCC1E443}" type="datetime1">
              <a:rPr lang="it-IT"/>
              <a:pPr>
                <a:defRPr/>
              </a:pPr>
              <a:t>25/06/2020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34CB20-9948-4B2A-83AD-5FC12E330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72EAB2-5CD6-40A7-8A45-44CB9085D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E80B0-28D4-4536-8354-EA0BC78737CC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6391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ABCFBF-0656-414E-B5B7-1B17B9AA9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B992-066B-489A-A9FF-5E0568346D49}" type="datetime1">
              <a:rPr lang="it-IT"/>
              <a:pPr>
                <a:defRPr/>
              </a:pPr>
              <a:t>25/06/2020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91FBAE-5DBB-4DB5-894F-F0BCE410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C1E5B6-17D9-49B3-9A55-F84A3C90C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8A704-0E9A-4A27-A9AF-36B29140FC9B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5892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19F798-67B2-41E8-B3F0-D32086C4C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EB6D9-762A-4A15-9436-4A700053B771}" type="datetime1">
              <a:rPr lang="it-IT"/>
              <a:pPr>
                <a:defRPr/>
              </a:pPr>
              <a:t>25/06/2020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C6CF47-F56C-402D-892C-EDF093625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C1D6981-88D8-4E70-9B3A-5602360D8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54B9A-5296-4AFD-9A18-CC8B22F4C8D7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7222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7A4958F1-1F4D-48BA-B08D-1F0FF595A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25B3F-5275-4D41-8C53-B6841F0EC42B}" type="datetime1">
              <a:rPr lang="it-IT"/>
              <a:pPr>
                <a:defRPr/>
              </a:pPr>
              <a:t>25/06/2020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A8AE3C63-6BBA-4FB3-B73C-3AA63369A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23F407D3-C6F8-40FE-8E32-C88B0BCEE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64B23-978C-41A6-BF0D-52FDEB1C6968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203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09BEF457-B2A3-4670-92D9-EA7D27B8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DADB3-14D3-4985-AB58-143135719E48}" type="datetime1">
              <a:rPr lang="it-IT"/>
              <a:pPr>
                <a:defRPr/>
              </a:pPr>
              <a:t>25/06/2020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38888EFD-6CBC-4199-93FB-8926FE918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99D67834-4D40-4A9F-8798-69EB014CF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2EE92-4435-4738-9874-15BC0F023EA4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35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CB4B0AF6-0BFF-47F5-AC0F-28E9B80F8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90FA4-EE1B-41EC-9CCB-2C92E269BA14}" type="datetime1">
              <a:rPr lang="it-IT"/>
              <a:pPr>
                <a:defRPr/>
              </a:pPr>
              <a:t>25/06/2020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37814007-CB91-4211-8EDC-DC7B010E1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AD9A63BA-AD0A-4900-AFD1-2100B589F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792CA-4C54-4027-95DF-BCBABCA94839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2381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EBBAFA0B-587B-4332-B579-3A7B9A56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26419-1AAD-45F1-AF5B-31C8359A986B}" type="datetime1">
              <a:rPr lang="it-IT"/>
              <a:pPr>
                <a:defRPr/>
              </a:pPr>
              <a:t>25/06/2020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C3920DC5-5DB1-4C70-800D-EF848100A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36DBD0D5-0F4D-4566-A82B-43EF04B2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A192F-FBCF-4A54-8429-B1FBFEE3C89E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18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CE96BCB5-3851-4536-A7E2-577F6F129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2417B-5EE1-4291-8F49-A2781C20AF92}" type="datetime1">
              <a:rPr lang="it-IT"/>
              <a:pPr>
                <a:defRPr/>
              </a:pPr>
              <a:t>25/06/2020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B749205F-D9E8-4859-AB50-9B1E9711D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2B1E26CA-8A13-43CA-8FE5-C457F4A0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CE4D2-5422-4197-8092-C3E1A988BF25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1911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4D14FEB3-308C-410A-99BF-9D64B1727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5F0D7-B177-4B73-86B3-0EC14AB72045}" type="datetime1">
              <a:rPr lang="it-IT"/>
              <a:pPr>
                <a:defRPr/>
              </a:pPr>
              <a:t>25/06/2020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C9B59054-69BC-4C28-99C6-17A47448F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8F747259-D386-4C4E-B494-AFE3BC5EE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A1CBB-35D5-41FD-8F41-DB0CE554607B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6393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38B9A60B-9DF5-4430-AEB2-5EF8EE0B76D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B718C31B-0F96-4D55-AEA5-618A25DEC0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6B639B-5926-A643-BD11-C7BA9E53C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F12951-0D67-4430-BA20-B0FF977BFE07}" type="datetime1">
              <a:rPr lang="it-IT"/>
              <a:pPr>
                <a:defRPr/>
              </a:pPr>
              <a:t>25/06/2020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D85D56-317B-804D-B031-21319930B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5E359D-F561-3348-ADE9-F603A20988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107C34-3C5B-4CFC-9FC0-20BB52F1AE89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">
            <a:extLst>
              <a:ext uri="{FF2B5EF4-FFF2-40B4-BE49-F238E27FC236}">
                <a16:creationId xmlns:a16="http://schemas.microsoft.com/office/drawing/2014/main" id="{7094936B-2F80-7745-B5A3-432EB4719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04813"/>
            <a:ext cx="8137525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it-IT" altLang="it-IT" sz="2400" dirty="0">
                <a:ea typeface="ＭＳ Ｐゴシック" pitchFamily="34" charset="-128"/>
                <a:cs typeface="Arial" charset="0"/>
              </a:rPr>
              <a:t>            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it-IT" altLang="it-IT" sz="2400" dirty="0">
                <a:ea typeface="ＭＳ Ｐゴシック" pitchFamily="34" charset="-128"/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it-IT" altLang="it-IT" sz="2400" dirty="0"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it-IT" altLang="it-IT" sz="2400" dirty="0"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it-IT" altLang="it-IT" sz="2400" dirty="0"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it-IT" altLang="it-IT" sz="2400" dirty="0"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it-IT" altLang="it-IT" sz="3600" dirty="0">
              <a:ea typeface="ＭＳ Ｐゴシック" pitchFamily="34" charset="-128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it-IT" altLang="it-IT" sz="3600" dirty="0">
                <a:ea typeface="ＭＳ Ｐゴシック" pitchFamily="34" charset="-128"/>
                <a:cs typeface="Arial" charset="0"/>
              </a:rPr>
              <a:t>    </a:t>
            </a:r>
            <a:r>
              <a:rPr lang="it-IT" sz="3600" b="1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COVID-19 </a:t>
            </a:r>
            <a:r>
              <a:rPr lang="it-IT" sz="3600" b="1" dirty="0" err="1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impacts</a:t>
            </a:r>
            <a:r>
              <a:rPr lang="it-IT" sz="3600" b="1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on </a:t>
            </a:r>
            <a:r>
              <a:rPr lang="it-IT" sz="3600" b="1" dirty="0" err="1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intermodal</a:t>
            </a:r>
            <a:r>
              <a:rPr lang="it-IT" sz="3600" b="1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sz="3600" b="1" dirty="0" err="1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transport</a:t>
            </a:r>
            <a:r>
              <a:rPr lang="it-IT" sz="3600" b="1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it-IT" sz="3600" b="1" dirty="0" err="1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logistics</a:t>
            </a:r>
            <a:endParaRPr lang="it-IT" sz="3600" b="1" dirty="0"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it-IT" altLang="it-IT" sz="4400" b="1" dirty="0">
              <a:solidFill>
                <a:srgbClr val="0070C0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it-IT" altLang="it-IT" sz="28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UNECE WP.24, 26.06.2020</a:t>
            </a:r>
            <a:endParaRPr lang="en-GB" altLang="de-DE" sz="2800" dirty="0">
              <a:latin typeface="+mn-lt"/>
              <a:ea typeface="ＭＳ Ｐゴシック" pitchFamily="34" charset="-128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GB" altLang="de-DE" dirty="0">
                <a:latin typeface="+mn-lt"/>
                <a:ea typeface="ＭＳ Ｐゴシック" pitchFamily="34" charset="-128"/>
                <a:cs typeface="Arial" charset="0"/>
              </a:rPr>
              <a:t> 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n-GB" altLang="de-DE" sz="2400" dirty="0">
              <a:solidFill>
                <a:schemeClr val="accent5"/>
              </a:solidFill>
              <a:latin typeface="+mn-lt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de-DE" altLang="de-DE" sz="1700" dirty="0">
              <a:solidFill>
                <a:schemeClr val="accent5"/>
              </a:solidFill>
              <a:latin typeface="+mn-lt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de-DE" altLang="de-DE" sz="1700" dirty="0"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GB" altLang="de-DE" sz="1700" dirty="0">
              <a:ea typeface="ＭＳ Ｐゴシック" pitchFamily="34" charset="-128"/>
              <a:cs typeface="Arial" charset="0"/>
            </a:endParaRPr>
          </a:p>
        </p:txBody>
      </p:sp>
      <p:pic>
        <p:nvPicPr>
          <p:cNvPr id="4099" name="Picture 6">
            <a:extLst>
              <a:ext uri="{FF2B5EF4-FFF2-40B4-BE49-F238E27FC236}">
                <a16:creationId xmlns:a16="http://schemas.microsoft.com/office/drawing/2014/main" id="{80754704-6D01-4F3B-93BF-CDBC34BE3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15888"/>
            <a:ext cx="12604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CA9ED113-DDF5-3546-83EC-2D5C37D784CE}"/>
              </a:ext>
            </a:extLst>
          </p:cNvPr>
          <p:cNvSpPr txBox="1"/>
          <p:nvPr/>
        </p:nvSpPr>
        <p:spPr bwMode="auto">
          <a:xfrm>
            <a:off x="-3636963" y="-1035050"/>
            <a:ext cx="184150" cy="1936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tIns="10800" bIns="10800">
            <a:sp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4101" name="Segnaposto numero diapositiva 3">
            <a:extLst>
              <a:ext uri="{FF2B5EF4-FFF2-40B4-BE49-F238E27FC236}">
                <a16:creationId xmlns:a16="http://schemas.microsoft.com/office/drawing/2014/main" id="{A1FC27A2-AF76-4C2A-80F3-B7ABD5E25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27D6EB-1825-4907-87FC-075985B82DC4}" type="slidenum">
              <a:rPr lang="it-IT" altLang="it-IT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sellaDiTesto 4">
            <a:extLst>
              <a:ext uri="{FF2B5EF4-FFF2-40B4-BE49-F238E27FC236}">
                <a16:creationId xmlns:a16="http://schemas.microsoft.com/office/drawing/2014/main" id="{9E0855DB-3F10-4D61-8D23-B558B15C3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6400" y="804863"/>
            <a:ext cx="158432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0800" bIns="10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de-DE" sz="1600">
                <a:solidFill>
                  <a:schemeClr val="bg1"/>
                </a:solidFill>
              </a:rPr>
              <a:t>Criticità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de-DE" sz="1600">
                <a:solidFill>
                  <a:schemeClr val="bg1"/>
                </a:solidFill>
              </a:rPr>
              <a:t>ed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de-DE" sz="1600">
                <a:solidFill>
                  <a:schemeClr val="bg1"/>
                </a:solidFill>
              </a:rPr>
              <a:t>Opportunità</a:t>
            </a:r>
            <a:endParaRPr lang="it-IT" altLang="it-IT" sz="160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147" name="Titolo 3">
            <a:extLst>
              <a:ext uri="{FF2B5EF4-FFF2-40B4-BE49-F238E27FC236}">
                <a16:creationId xmlns:a16="http://schemas.microsoft.com/office/drawing/2014/main" id="{5DC6C0E9-DE9A-4C31-B084-7BF3E9344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844675"/>
            <a:ext cx="7916863" cy="4537075"/>
          </a:xfrm>
        </p:spPr>
        <p:txBody>
          <a:bodyPr/>
          <a:lstStyle/>
          <a:p>
            <a:pPr algn="l"/>
            <a:br>
              <a:rPr lang="it-IT" altLang="it-IT" sz="1400"/>
            </a:br>
            <a:br>
              <a:rPr lang="it-IT" altLang="it-IT" sz="1400" b="1"/>
            </a:br>
            <a:br>
              <a:rPr lang="it-IT" altLang="it-IT" sz="1400"/>
            </a:br>
            <a:br>
              <a:rPr lang="it-IT" altLang="it-IT" sz="1400"/>
            </a:br>
            <a:br>
              <a:rPr lang="it-IT" altLang="it-IT" sz="1400"/>
            </a:br>
            <a:br>
              <a:rPr lang="it-IT" altLang="it-IT" sz="1400"/>
            </a:br>
            <a:br>
              <a:rPr lang="it-IT" altLang="it-IT" sz="1400"/>
            </a:br>
            <a:br>
              <a:rPr lang="it-IT" altLang="it-IT" sz="1400"/>
            </a:br>
            <a:br>
              <a:rPr lang="it-IT" altLang="it-IT" sz="1400"/>
            </a:br>
            <a:br>
              <a:rPr lang="it-IT" altLang="it-IT" sz="1400"/>
            </a:br>
            <a:br>
              <a:rPr lang="it-IT" altLang="it-IT" sz="1400"/>
            </a:br>
            <a:br>
              <a:rPr lang="it-IT" altLang="it-IT" sz="1400"/>
            </a:br>
            <a:br>
              <a:rPr lang="it-IT" altLang="it-IT" sz="1400"/>
            </a:br>
            <a:br>
              <a:rPr lang="it-IT" altLang="it-IT" sz="1400"/>
            </a:br>
            <a:endParaRPr lang="it-IT" altLang="it-IT" sz="1400"/>
          </a:p>
        </p:txBody>
      </p:sp>
      <p:sp>
        <p:nvSpPr>
          <p:cNvPr id="6148" name="Titolo 3">
            <a:extLst>
              <a:ext uri="{FF2B5EF4-FFF2-40B4-BE49-F238E27FC236}">
                <a16:creationId xmlns:a16="http://schemas.microsoft.com/office/drawing/2014/main" id="{D60ED874-E970-47ED-A4E6-87763959E48F}"/>
              </a:ext>
            </a:extLst>
          </p:cNvPr>
          <p:cNvSpPr txBox="1">
            <a:spLocks/>
          </p:cNvSpPr>
          <p:nvPr/>
        </p:nvSpPr>
        <p:spPr bwMode="auto">
          <a:xfrm>
            <a:off x="760413" y="1766888"/>
            <a:ext cx="7916862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en-US" altLang="it-IT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Titolo 3">
            <a:extLst>
              <a:ext uri="{FF2B5EF4-FFF2-40B4-BE49-F238E27FC236}">
                <a16:creationId xmlns:a16="http://schemas.microsoft.com/office/drawing/2014/main" id="{194F17EC-B9AD-41BE-A3A1-E96C5F8302DF}"/>
              </a:ext>
            </a:extLst>
          </p:cNvPr>
          <p:cNvSpPr txBox="1">
            <a:spLocks/>
          </p:cNvSpPr>
          <p:nvPr/>
        </p:nvSpPr>
        <p:spPr bwMode="auto">
          <a:xfrm>
            <a:off x="760413" y="1766888"/>
            <a:ext cx="8069262" cy="468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en-US" altLang="it-IT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0" name="Titolo 3">
            <a:extLst>
              <a:ext uri="{FF2B5EF4-FFF2-40B4-BE49-F238E27FC236}">
                <a16:creationId xmlns:a16="http://schemas.microsoft.com/office/drawing/2014/main" id="{3346FE84-0388-41EB-B137-CD5F44517448}"/>
              </a:ext>
            </a:extLst>
          </p:cNvPr>
          <p:cNvSpPr txBox="1">
            <a:spLocks/>
          </p:cNvSpPr>
          <p:nvPr/>
        </p:nvSpPr>
        <p:spPr bwMode="auto">
          <a:xfrm>
            <a:off x="760413" y="1919288"/>
            <a:ext cx="8221662" cy="468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en-US" altLang="it-IT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1" name="Titolo 3">
            <a:extLst>
              <a:ext uri="{FF2B5EF4-FFF2-40B4-BE49-F238E27FC236}">
                <a16:creationId xmlns:a16="http://schemas.microsoft.com/office/drawing/2014/main" id="{7F714AB7-572D-4310-B3EF-5DCBB8E24E31}"/>
              </a:ext>
            </a:extLst>
          </p:cNvPr>
          <p:cNvSpPr txBox="1">
            <a:spLocks/>
          </p:cNvSpPr>
          <p:nvPr/>
        </p:nvSpPr>
        <p:spPr bwMode="auto">
          <a:xfrm>
            <a:off x="760413" y="1905000"/>
            <a:ext cx="8221662" cy="468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en-US" altLang="it-IT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2" name="Titolo 3">
            <a:extLst>
              <a:ext uri="{FF2B5EF4-FFF2-40B4-BE49-F238E27FC236}">
                <a16:creationId xmlns:a16="http://schemas.microsoft.com/office/drawing/2014/main" id="{F1B33672-5CE8-4D29-BAB6-5BD3FCE63BD5}"/>
              </a:ext>
            </a:extLst>
          </p:cNvPr>
          <p:cNvSpPr txBox="1">
            <a:spLocks/>
          </p:cNvSpPr>
          <p:nvPr/>
        </p:nvSpPr>
        <p:spPr bwMode="auto">
          <a:xfrm>
            <a:off x="760413" y="1889125"/>
            <a:ext cx="8221662" cy="468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en-US" altLang="it-IT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olo 3">
            <a:extLst>
              <a:ext uri="{FF2B5EF4-FFF2-40B4-BE49-F238E27FC236}">
                <a16:creationId xmlns:a16="http://schemas.microsoft.com/office/drawing/2014/main" id="{A9E0A8C6-B669-FC46-97E8-CB7E2BAA405D}"/>
              </a:ext>
            </a:extLst>
          </p:cNvPr>
          <p:cNvSpPr txBox="1">
            <a:spLocks/>
          </p:cNvSpPr>
          <p:nvPr/>
        </p:nvSpPr>
        <p:spPr bwMode="auto">
          <a:xfrm>
            <a:off x="165100" y="1220788"/>
            <a:ext cx="3313113" cy="396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2400" b="1" dirty="0" err="1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Italian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it-IT" sz="2400" b="1" dirty="0" err="1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RUs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it-IT" sz="2400" b="1" dirty="0" err="1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belonging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 to FerCargo:</a:t>
            </a:r>
          </a:p>
          <a:p>
            <a:pPr algn="just">
              <a:defRPr/>
            </a:pPr>
            <a:endParaRPr lang="it-IT" sz="1800" b="1" dirty="0">
              <a:solidFill>
                <a:schemeClr val="accent5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sz="1800" b="1" dirty="0">
              <a:solidFill>
                <a:schemeClr val="accent5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sz="1800" b="1" dirty="0">
              <a:solidFill>
                <a:schemeClr val="accent5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it-IT" sz="1600" b="1" dirty="0" err="1">
                <a:cs typeface="Times New Roman" panose="02020603050405020304" pitchFamily="18" charset="0"/>
              </a:rPr>
              <a:t>Adriafer</a:t>
            </a:r>
            <a:endParaRPr lang="it-IT" sz="1600" b="1" dirty="0"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it-IT" sz="1600" b="1" dirty="0" err="1">
                <a:cs typeface="Times New Roman" panose="02020603050405020304" pitchFamily="18" charset="0"/>
              </a:rPr>
              <a:t>Captrain</a:t>
            </a:r>
            <a:r>
              <a:rPr lang="it-IT" sz="1600" b="1" dirty="0">
                <a:cs typeface="Times New Roman" panose="02020603050405020304" pitchFamily="18" charset="0"/>
              </a:rPr>
              <a:t> Italia </a:t>
            </a:r>
          </a:p>
          <a:p>
            <a:pPr marL="285750" indent="-285750" algn="just">
              <a:buFontTx/>
              <a:buChar char="-"/>
              <a:defRPr/>
            </a:pPr>
            <a:r>
              <a:rPr lang="it-IT" sz="1600" b="1" dirty="0">
                <a:cs typeface="Times New Roman" panose="02020603050405020304" pitchFamily="18" charset="0"/>
              </a:rPr>
              <a:t>Compagnia Ferroviaria Italiana</a:t>
            </a:r>
          </a:p>
          <a:p>
            <a:pPr marL="285750" indent="-285750" algn="just">
              <a:buFontTx/>
              <a:buChar char="-"/>
              <a:defRPr/>
            </a:pPr>
            <a:r>
              <a:rPr lang="it-IT" sz="1600" b="1" dirty="0">
                <a:cs typeface="Times New Roman" panose="02020603050405020304" pitchFamily="18" charset="0"/>
              </a:rPr>
              <a:t>DB Cargo Italia</a:t>
            </a:r>
          </a:p>
          <a:p>
            <a:pPr marL="285750" indent="-285750" algn="just">
              <a:buFontTx/>
              <a:buChar char="-"/>
              <a:defRPr/>
            </a:pPr>
            <a:r>
              <a:rPr lang="it-IT" sz="1600" b="1" dirty="0">
                <a:cs typeface="Times New Roman" panose="02020603050405020304" pitchFamily="18" charset="0"/>
              </a:rPr>
              <a:t>Dinazzano PO</a:t>
            </a:r>
          </a:p>
          <a:p>
            <a:pPr marL="285750" indent="-285750" algn="just">
              <a:buFontTx/>
              <a:buChar char="-"/>
              <a:defRPr/>
            </a:pPr>
            <a:r>
              <a:rPr lang="it-IT" sz="1600" b="1" dirty="0" err="1">
                <a:cs typeface="Times New Roman" panose="02020603050405020304" pitchFamily="18" charset="0"/>
              </a:rPr>
              <a:t>Ferrotramviaria</a:t>
            </a:r>
            <a:endParaRPr lang="it-IT" sz="1600" b="1" dirty="0"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it-IT" sz="1600" b="1" dirty="0">
                <a:cs typeface="Times New Roman" panose="02020603050405020304" pitchFamily="18" charset="0"/>
              </a:rPr>
              <a:t>Ferrovie della Calabria</a:t>
            </a:r>
          </a:p>
          <a:p>
            <a:pPr marL="285750" indent="-285750" algn="just">
              <a:buFontTx/>
              <a:buChar char="-"/>
              <a:defRPr/>
            </a:pPr>
            <a:r>
              <a:rPr lang="it-IT" sz="1600" b="1" dirty="0" err="1">
                <a:cs typeface="Times New Roman" panose="02020603050405020304" pitchFamily="18" charset="0"/>
              </a:rPr>
              <a:t>Fuorimuro</a:t>
            </a:r>
            <a:r>
              <a:rPr lang="it-IT" sz="1600" b="1" dirty="0"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buFontTx/>
              <a:buChar char="-"/>
              <a:defRPr/>
            </a:pPr>
            <a:r>
              <a:rPr lang="it-IT" sz="1600" b="1" dirty="0">
                <a:cs typeface="Times New Roman" panose="02020603050405020304" pitchFamily="18" charset="0"/>
              </a:rPr>
              <a:t>GTS </a:t>
            </a:r>
            <a:r>
              <a:rPr lang="it-IT" sz="1600" b="1" dirty="0" err="1">
                <a:cs typeface="Times New Roman" panose="02020603050405020304" pitchFamily="18" charset="0"/>
              </a:rPr>
              <a:t>Rail</a:t>
            </a:r>
            <a:r>
              <a:rPr lang="it-IT" sz="1600" b="1" dirty="0"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buFontTx/>
              <a:buChar char="-"/>
              <a:defRPr/>
            </a:pPr>
            <a:r>
              <a:rPr lang="it-IT" sz="1600" b="1" dirty="0" err="1">
                <a:cs typeface="Times New Roman" panose="02020603050405020304" pitchFamily="18" charset="0"/>
              </a:rPr>
              <a:t>Hupac</a:t>
            </a:r>
            <a:r>
              <a:rPr lang="it-IT" sz="1600" b="1" dirty="0"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buFontTx/>
              <a:buChar char="-"/>
              <a:defRPr/>
            </a:pPr>
            <a:r>
              <a:rPr lang="it-IT" sz="1600" b="1" dirty="0">
                <a:cs typeface="Times New Roman" panose="02020603050405020304" pitchFamily="18" charset="0"/>
              </a:rPr>
              <a:t>Interporto Servizi Cargo </a:t>
            </a:r>
          </a:p>
          <a:p>
            <a:pPr marL="285750" indent="-285750" algn="just">
              <a:buFontTx/>
              <a:buChar char="-"/>
              <a:defRPr/>
            </a:pPr>
            <a:r>
              <a:rPr lang="it-IT" sz="1600" b="1" dirty="0" err="1">
                <a:cs typeface="Times New Roman" panose="02020603050405020304" pitchFamily="18" charset="0"/>
              </a:rPr>
              <a:t>InRail</a:t>
            </a:r>
            <a:r>
              <a:rPr lang="it-IT" sz="1600" b="1" dirty="0"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buFontTx/>
              <a:buChar char="-"/>
              <a:defRPr/>
            </a:pPr>
            <a:r>
              <a:rPr lang="it-IT" sz="1600" b="1" dirty="0" err="1">
                <a:cs typeface="Times New Roman" panose="02020603050405020304" pitchFamily="18" charset="0"/>
              </a:rPr>
              <a:t>Medway</a:t>
            </a:r>
            <a:endParaRPr lang="it-IT" sz="1600" b="1" dirty="0"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it-IT" sz="1600" b="1" dirty="0" err="1">
                <a:cs typeface="Times New Roman" panose="02020603050405020304" pitchFamily="18" charset="0"/>
              </a:rPr>
              <a:t>OceanoGate</a:t>
            </a:r>
            <a:r>
              <a:rPr lang="it-IT" sz="1600" b="1" dirty="0"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buFontTx/>
              <a:buChar char="-"/>
              <a:defRPr/>
            </a:pPr>
            <a:r>
              <a:rPr lang="it-IT" sz="1600" b="1" dirty="0" err="1">
                <a:cs typeface="Times New Roman" panose="02020603050405020304" pitchFamily="18" charset="0"/>
              </a:rPr>
              <a:t>Rail</a:t>
            </a:r>
            <a:r>
              <a:rPr lang="it-IT" sz="1600" b="1" dirty="0">
                <a:cs typeface="Times New Roman" panose="02020603050405020304" pitchFamily="18" charset="0"/>
              </a:rPr>
              <a:t> Cargo Carrier Italia</a:t>
            </a:r>
          </a:p>
          <a:p>
            <a:pPr marL="285750" indent="-285750" algn="just">
              <a:buFontTx/>
              <a:buChar char="-"/>
              <a:defRPr/>
            </a:pPr>
            <a:r>
              <a:rPr lang="it-IT" sz="1600" b="1" dirty="0" err="1">
                <a:cs typeface="Times New Roman" panose="02020603050405020304" pitchFamily="18" charset="0"/>
              </a:rPr>
              <a:t>Rail</a:t>
            </a:r>
            <a:r>
              <a:rPr lang="it-IT" sz="1600" b="1" dirty="0">
                <a:cs typeface="Times New Roman" panose="02020603050405020304" pitchFamily="18" charset="0"/>
              </a:rPr>
              <a:t> </a:t>
            </a:r>
            <a:r>
              <a:rPr lang="it-IT" sz="1600" b="1" dirty="0" err="1">
                <a:cs typeface="Times New Roman" panose="02020603050405020304" pitchFamily="18" charset="0"/>
              </a:rPr>
              <a:t>Traction</a:t>
            </a:r>
            <a:r>
              <a:rPr lang="it-IT" sz="1600" b="1" dirty="0">
                <a:cs typeface="Times New Roman" panose="02020603050405020304" pitchFamily="18" charset="0"/>
              </a:rPr>
              <a:t> Company </a:t>
            </a:r>
          </a:p>
          <a:p>
            <a:pPr marL="285750" indent="-285750" algn="just">
              <a:buFontTx/>
              <a:buChar char="-"/>
              <a:defRPr/>
            </a:pPr>
            <a:r>
              <a:rPr lang="it-IT" sz="1600" b="1" dirty="0">
                <a:cs typeface="Times New Roman" panose="02020603050405020304" pitchFamily="18" charset="0"/>
              </a:rPr>
              <a:t>SBB Cargo Italia </a:t>
            </a:r>
          </a:p>
          <a:p>
            <a:pPr algn="just">
              <a:defRPr/>
            </a:pPr>
            <a:r>
              <a:rPr lang="it-IT" sz="1600" b="1" dirty="0">
                <a:cs typeface="Times New Roman" panose="02020603050405020304" pitchFamily="18" charset="0"/>
              </a:rPr>
              <a:t>-     </a:t>
            </a:r>
            <a:r>
              <a:rPr lang="it-IT" sz="1600" b="1" dirty="0" err="1">
                <a:cs typeface="Times New Roman" panose="02020603050405020304" pitchFamily="18" charset="0"/>
              </a:rPr>
              <a:t>Sangritana</a:t>
            </a:r>
            <a:endParaRPr lang="it-IT" sz="1200" i="1" dirty="0">
              <a:cs typeface="Times New Roman" panose="02020603050405020304" pitchFamily="18" charset="0"/>
            </a:endParaRP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CC19D74D-E618-45E6-952D-A2D0B8C6A1A0}"/>
              </a:ext>
            </a:extLst>
          </p:cNvPr>
          <p:cNvGrpSpPr>
            <a:grpSpLocks/>
          </p:cNvGrpSpPr>
          <p:nvPr/>
        </p:nvGrpSpPr>
        <p:grpSpPr bwMode="auto">
          <a:xfrm>
            <a:off x="3606800" y="260350"/>
            <a:ext cx="5326063" cy="6348413"/>
            <a:chOff x="3606705" y="260648"/>
            <a:chExt cx="5325528" cy="6347671"/>
          </a:xfrm>
        </p:grpSpPr>
        <p:grpSp>
          <p:nvGrpSpPr>
            <p:cNvPr id="6155" name="Gruppo 1">
              <a:extLst>
                <a:ext uri="{FF2B5EF4-FFF2-40B4-BE49-F238E27FC236}">
                  <a16:creationId xmlns:a16="http://schemas.microsoft.com/office/drawing/2014/main" id="{F05CCEB2-C247-4E8F-AA41-3A191B3293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6705" y="802907"/>
              <a:ext cx="5325528" cy="5805412"/>
              <a:chOff x="3606705" y="802907"/>
              <a:chExt cx="5325528" cy="5805412"/>
            </a:xfrm>
          </p:grpSpPr>
          <p:pic>
            <p:nvPicPr>
              <p:cNvPr id="6157" name="Grafico 8">
                <a:extLst>
                  <a:ext uri="{FF2B5EF4-FFF2-40B4-BE49-F238E27FC236}">
                    <a16:creationId xmlns:a16="http://schemas.microsoft.com/office/drawing/2014/main" id="{96F8D692-5CDB-4571-A6D3-2B5EB1651FC9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6705" y="802907"/>
                <a:ext cx="5325528" cy="30263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8" name="Grafico 7">
                <a:extLst>
                  <a:ext uri="{FF2B5EF4-FFF2-40B4-BE49-F238E27FC236}">
                    <a16:creationId xmlns:a16="http://schemas.microsoft.com/office/drawing/2014/main" id="{BD2A3577-94F5-4715-A0AC-D128900EF9E3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45865" y="3873752"/>
                <a:ext cx="5047208" cy="27345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FDCF1B5D-432B-4840-B84D-D1A4609E3233}"/>
                </a:ext>
              </a:extLst>
            </p:cNvPr>
            <p:cNvSpPr txBox="1"/>
            <p:nvPr/>
          </p:nvSpPr>
          <p:spPr bwMode="auto">
            <a:xfrm>
              <a:off x="5400400" y="260648"/>
              <a:ext cx="2411171" cy="317463"/>
            </a:xfrm>
            <a:prstGeom prst="rect">
              <a:avLst/>
            </a:prstGeom>
            <a:noFill/>
            <a:ln>
              <a:noFill/>
            </a:ln>
          </p:spPr>
          <p:txBody>
            <a:bodyPr tIns="10800" bIns="10800">
              <a:spAutoFit/>
            </a:bodyPr>
            <a:lstStyle/>
            <a:p>
              <a:pPr algn="ctr" eaLnBrk="1" hangingPunct="1">
                <a:lnSpc>
                  <a:spcPct val="80000"/>
                </a:lnSpc>
                <a:defRPr/>
              </a:pPr>
              <a:r>
                <a:rPr lang="it-IT" sz="2400" b="1" dirty="0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Market shares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E6C84F-43EA-4AB9-8EFE-C5813FA26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FerCargo 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</a:rPr>
              <a:t>is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</a:rPr>
              <a:t>not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</a:rPr>
              <a:t>only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</a:rPr>
              <a:t>RUs</a:t>
            </a: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171" name="Immagine 2">
            <a:extLst>
              <a:ext uri="{FF2B5EF4-FFF2-40B4-BE49-F238E27FC236}">
                <a16:creationId xmlns:a16="http://schemas.microsoft.com/office/drawing/2014/main" id="{4820E3A2-7F4B-49B7-8FCC-244AB8699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1417638"/>
            <a:ext cx="7974012" cy="544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9C5D7D-DD03-4DCA-9FE1-414A9D077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Impact of COVID-19 on 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</a:rPr>
              <a:t>RUs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</a:rPr>
              <a:t>volumes</a:t>
            </a: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F6DBDCE-298F-419C-AB1B-D69DA5972081}"/>
              </a:ext>
            </a:extLst>
          </p:cNvPr>
          <p:cNvSpPr txBox="1"/>
          <p:nvPr/>
        </p:nvSpPr>
        <p:spPr bwMode="auto">
          <a:xfrm>
            <a:off x="1223963" y="1989138"/>
            <a:ext cx="6696075" cy="4157662"/>
          </a:xfrm>
          <a:prstGeom prst="rect">
            <a:avLst/>
          </a:prstGeom>
          <a:noFill/>
          <a:ln>
            <a:noFill/>
          </a:ln>
        </p:spPr>
        <p:txBody>
          <a:bodyPr tIns="10800" bIns="10800"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400" b="1" dirty="0"/>
              <a:t>It was rather different over the months and the kind of products:</a:t>
            </a:r>
          </a:p>
          <a:p>
            <a:pPr marL="285750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International intermodal rail transport suffered at least: March was ok, April dropped -25%, May level, June increased back to 90%</a:t>
            </a:r>
          </a:p>
          <a:p>
            <a:pPr marL="285750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Conventional rail transport, both national and international, dropped immediately and remained in many cases close to zero until the second half of May</a:t>
            </a:r>
          </a:p>
          <a:p>
            <a:pPr marL="285750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FerCargo RUs lost between 25% and 60% or more of their turnover depending on their portfolio</a:t>
            </a:r>
          </a:p>
          <a:p>
            <a:pPr marL="285750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Additional costs and challenges came from the need to comply to more stringent safety regulations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4ED25D-C3A0-4713-BF93-6C8226D60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Why intermodal worked better?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0E801E2-3385-441F-982F-0FDA4D26F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3" y="1989138"/>
            <a:ext cx="7991475" cy="386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0800" bIns="10800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GB" altLang="it-IT" sz="2400" b="1"/>
              <a:t>Road transport was, all at once, no longer able to cross the national borders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GB" altLang="it-IT" sz="2400" b="1"/>
              <a:t>Intermodal has low personnel intensity per T in loading, unloading and travelling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GB" altLang="it-IT" sz="2400" b="1"/>
              <a:t>The terminals found rapidly, reasonable ways to apply to the new rules and kept working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GB" altLang="it-IT" sz="2400" b="1"/>
              <a:t>Even small quantities of a variety of goods coming from a variety of suppliers and addressed to a variety of markets can be easily packed into containers and switched to rail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GB" altLang="it-IT" sz="2400" b="1"/>
              <a:t>Railways are much more used to apply a system of rules than road. Intermodal railways live in an even more standardised world. International, intermodal railways know no operational borders at 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8ACDB7-25FF-4407-9626-C7F775743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err="1">
                <a:solidFill>
                  <a:schemeClr val="accent5">
                    <a:lumMod val="75000"/>
                  </a:schemeClr>
                </a:solidFill>
              </a:rPr>
              <a:t>Problems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A246535-63EE-4A8C-ACCE-A47FA841B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349500"/>
            <a:ext cx="7058025" cy="327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0800" bIns="10800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GB" altLang="it-IT" sz="2400" b="1"/>
              <a:t>Rules and regulations were different between Countries and between Regions. They were issued with no notice.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GB" altLang="it-IT" sz="2400" b="1"/>
              <a:t>Crossing borders was at the end not easy, we had to stop interoperability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GB" altLang="it-IT" sz="2400" b="1"/>
              <a:t>Until late April no availability of health protection devices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GB" altLang="it-IT" sz="2400" b="1"/>
              <a:t>Operators requested very fast reactions as they tried to keep the frequencies even with low payloads, but we were not allowed to work with spare shift and reserves.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5EFD52-E2CB-434C-8629-BECC22DC1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…and lessons learned</a:t>
            </a:r>
            <a:endParaRPr lang="en-GB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EDC8AC6-48BD-4A80-B7C1-B27BF2DD8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205038"/>
            <a:ext cx="7058025" cy="20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0800" bIns="10800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GB" altLang="it-IT" sz="2400" b="1"/>
              <a:t>Have a good and trained Crisis Management Organisation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GB" altLang="it-IT" sz="2400" b="1"/>
              <a:t>Have a good lobby connection, both for timely receiving information and in order to positively influence some operational regulations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GB" altLang="it-IT" sz="2400" b="1"/>
              <a:t>Communicate a lot with your people on the field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GB" altLang="it-IT" sz="2400" b="1"/>
              <a:t>Manage the Unions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8AE26A7-FD4B-4B5C-8F29-118D95197F51}"/>
              </a:ext>
            </a:extLst>
          </p:cNvPr>
          <p:cNvSpPr txBox="1"/>
          <p:nvPr/>
        </p:nvSpPr>
        <p:spPr bwMode="auto">
          <a:xfrm>
            <a:off x="1547813" y="5229225"/>
            <a:ext cx="6048375" cy="819150"/>
          </a:xfrm>
          <a:prstGeom prst="rect">
            <a:avLst/>
          </a:prstGeom>
          <a:noFill/>
          <a:ln>
            <a:noFill/>
          </a:ln>
        </p:spPr>
        <p:txBody>
          <a:bodyPr tIns="10800" bIns="10800">
            <a:sp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Thank you for your attention!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Any 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0C0C0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none" anchor="ctr"/>
      <a:lstStyle>
        <a:defPPr eaLnBrk="1" hangingPunct="1">
          <a:spcBef>
            <a:spcPct val="0"/>
          </a:spcBef>
          <a:buFontTx/>
          <a:buNone/>
          <a:defRPr sz="1800"/>
        </a:defPPr>
      </a:lstStyle>
    </a:spDef>
    <a:txDef>
      <a:spPr bwMode="auto">
        <a:noFill/>
        <a:ln>
          <a:noFill/>
        </a:ln>
      </a:spPr>
      <a:bodyPr wrap="square" tIns="10800" bIns="10800">
        <a:spAutoFit/>
      </a:bodyPr>
      <a:lstStyle>
        <a:defPPr algn="ctr" eaLnBrk="1" hangingPunct="1">
          <a:lnSpc>
            <a:spcPct val="80000"/>
          </a:lnSpc>
          <a:spcBef>
            <a:spcPct val="0"/>
          </a:spcBef>
          <a:buFontTx/>
          <a:buNone/>
          <a:defRPr sz="1400" b="1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416</Words>
  <Application>Microsoft Office PowerPoint</Application>
  <PresentationFormat>On-screen Show (4:3)</PresentationFormat>
  <Paragraphs>66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Arial</vt:lpstr>
      <vt:lpstr>ＭＳ Ｐゴシック</vt:lpstr>
      <vt:lpstr>Arial Unicode MS</vt:lpstr>
      <vt:lpstr>Times New Roman</vt:lpstr>
      <vt:lpstr>Tema di Office</vt:lpstr>
      <vt:lpstr>PowerPoint Presentation</vt:lpstr>
      <vt:lpstr>              </vt:lpstr>
      <vt:lpstr>FerCargo is not only RUs</vt:lpstr>
      <vt:lpstr>Impact of COVID-19 on RUs volumes</vt:lpstr>
      <vt:lpstr>Why intermodal worked better?</vt:lpstr>
      <vt:lpstr>Problems…</vt:lpstr>
      <vt:lpstr>…and lessons learned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Laguzzi</dc:creator>
  <cp:lastModifiedBy>Lukasz Wyrowski</cp:lastModifiedBy>
  <cp:revision>466</cp:revision>
  <dcterms:created xsi:type="dcterms:W3CDTF">2010-09-17T12:17:54Z</dcterms:created>
  <dcterms:modified xsi:type="dcterms:W3CDTF">2020-06-25T21:54:16Z</dcterms:modified>
</cp:coreProperties>
</file>