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336" r:id="rId6"/>
    <p:sldId id="334" r:id="rId7"/>
    <p:sldId id="338" r:id="rId8"/>
    <p:sldId id="331" r:id="rId9"/>
    <p:sldId id="335" r:id="rId10"/>
    <p:sldId id="339" r:id="rId11"/>
    <p:sldId id="274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SHALL Alexander (SG-EXT)" initials="MA(" lastIdx="0" clrIdx="0">
    <p:extLst>
      <p:ext uri="{19B8F6BF-5375-455C-9EA6-DF929625EA0E}">
        <p15:presenceInfo xmlns:p15="http://schemas.microsoft.com/office/powerpoint/2012/main" userId="S-1-5-21-1606980848-2025429265-839522115-1080840" providerId="AD"/>
      </p:ext>
    </p:extLst>
  </p:cmAuthor>
  <p:cmAuthor id="2" name="Annika.KROON@ec.europa.eu" initials="A" lastIdx="2" clrIdx="1">
    <p:extLst>
      <p:ext uri="{19B8F6BF-5375-455C-9EA6-DF929625EA0E}">
        <p15:presenceInfo xmlns:p15="http://schemas.microsoft.com/office/powerpoint/2012/main" userId="Annika.KROON@ec.europa.e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EA2"/>
    <a:srgbClr val="024B9C"/>
    <a:srgbClr val="0356B1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2209" autoAdjust="0"/>
  </p:normalViewPr>
  <p:slideViewPr>
    <p:cSldViewPr snapToGrid="0">
      <p:cViewPr varScale="1">
        <p:scale>
          <a:sx n="71" d="100"/>
          <a:sy n="71" d="100"/>
        </p:scale>
        <p:origin x="1998" y="7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EF39B-BE2B-4604-9F3A-655D2F2001C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AD3F7-21FA-4BA0-A645-876BF449A9EE}">
      <dgm:prSet/>
      <dgm:spPr/>
      <dgm:t>
        <a:bodyPr/>
        <a:lstStyle/>
        <a:p>
          <a:pPr rtl="0"/>
          <a:r>
            <a:rPr lang="en-US" b="1" dirty="0" smtClean="0"/>
            <a:t>Relief measures</a:t>
          </a:r>
          <a:r>
            <a:rPr lang="en-US" dirty="0" smtClean="0"/>
            <a:t>: immediate support for the economic operators (March – May 2020)</a:t>
          </a:r>
          <a:endParaRPr lang="en-US" dirty="0"/>
        </a:p>
      </dgm:t>
    </dgm:pt>
    <dgm:pt modelId="{52091F43-AB86-4E63-BCB8-79B4B99BA1DC}" type="parTrans" cxnId="{EE6CF23A-99F8-4634-9476-2DB68C7E4808}">
      <dgm:prSet/>
      <dgm:spPr/>
      <dgm:t>
        <a:bodyPr/>
        <a:lstStyle/>
        <a:p>
          <a:endParaRPr lang="en-US"/>
        </a:p>
      </dgm:t>
    </dgm:pt>
    <dgm:pt modelId="{AA4676C7-87FC-4B7D-B8C6-94FD99762919}" type="sibTrans" cxnId="{EE6CF23A-99F8-4634-9476-2DB68C7E4808}">
      <dgm:prSet/>
      <dgm:spPr/>
      <dgm:t>
        <a:bodyPr/>
        <a:lstStyle/>
        <a:p>
          <a:endParaRPr lang="en-US"/>
        </a:p>
      </dgm:t>
    </dgm:pt>
    <dgm:pt modelId="{457385D1-D62F-48CE-8D56-8DC29F08C3F7}">
      <dgm:prSet/>
      <dgm:spPr/>
      <dgm:t>
        <a:bodyPr/>
        <a:lstStyle/>
        <a:p>
          <a:pPr rtl="0"/>
          <a:r>
            <a:rPr lang="en-US" smtClean="0"/>
            <a:t>To maintain the flow of freight, preserve the supply chains, protect crews and relieve current financial pressures on economic operators (solvency issues);</a:t>
          </a:r>
          <a:endParaRPr lang="en-US"/>
        </a:p>
      </dgm:t>
    </dgm:pt>
    <dgm:pt modelId="{E35019F2-7C66-45AD-A178-8586864B3FA5}" type="parTrans" cxnId="{0585AC25-BE5D-4607-B2FA-2D4F6AFDB823}">
      <dgm:prSet/>
      <dgm:spPr/>
      <dgm:t>
        <a:bodyPr/>
        <a:lstStyle/>
        <a:p>
          <a:endParaRPr lang="en-US"/>
        </a:p>
      </dgm:t>
    </dgm:pt>
    <dgm:pt modelId="{0D01F3AE-309C-4907-9F3D-091AD535775E}" type="sibTrans" cxnId="{0585AC25-BE5D-4607-B2FA-2D4F6AFDB823}">
      <dgm:prSet/>
      <dgm:spPr/>
      <dgm:t>
        <a:bodyPr/>
        <a:lstStyle/>
        <a:p>
          <a:endParaRPr lang="en-US"/>
        </a:p>
      </dgm:t>
    </dgm:pt>
    <dgm:pt modelId="{491B1B0E-5851-4D8E-AA60-965B371E76B8}">
      <dgm:prSet/>
      <dgm:spPr/>
      <dgm:t>
        <a:bodyPr/>
        <a:lstStyle/>
        <a:p>
          <a:pPr rtl="0"/>
          <a:r>
            <a:rPr lang="en-US" b="1" dirty="0" smtClean="0"/>
            <a:t>Recovery package</a:t>
          </a:r>
          <a:r>
            <a:rPr lang="en-US" dirty="0" smtClean="0"/>
            <a:t>: medium term aid</a:t>
          </a:r>
        </a:p>
        <a:p>
          <a:pPr rtl="0"/>
          <a:r>
            <a:rPr lang="fr-BE" dirty="0" smtClean="0"/>
            <a:t>(2021 – 2024)</a:t>
          </a:r>
          <a:endParaRPr lang="en-US" dirty="0"/>
        </a:p>
      </dgm:t>
    </dgm:pt>
    <dgm:pt modelId="{92C6464A-3124-46D5-A29C-40283B565B9F}" type="parTrans" cxnId="{C7392D2D-1A35-4C50-B5BA-BC9C2EBC8821}">
      <dgm:prSet/>
      <dgm:spPr/>
      <dgm:t>
        <a:bodyPr/>
        <a:lstStyle/>
        <a:p>
          <a:endParaRPr lang="en-US"/>
        </a:p>
      </dgm:t>
    </dgm:pt>
    <dgm:pt modelId="{0ED1943A-B1C6-4E30-9A44-ED8AE3B09E5C}" type="sibTrans" cxnId="{C7392D2D-1A35-4C50-B5BA-BC9C2EBC8821}">
      <dgm:prSet/>
      <dgm:spPr/>
      <dgm:t>
        <a:bodyPr/>
        <a:lstStyle/>
        <a:p>
          <a:endParaRPr lang="en-US"/>
        </a:p>
      </dgm:t>
    </dgm:pt>
    <dgm:pt modelId="{6548B7A6-254F-42AE-82CA-307278DF99AA}">
      <dgm:prSet/>
      <dgm:spPr/>
      <dgm:t>
        <a:bodyPr/>
        <a:lstStyle/>
        <a:p>
          <a:pPr rtl="0"/>
          <a:r>
            <a:rPr lang="fr-BE" dirty="0" smtClean="0"/>
            <a:t>To </a:t>
          </a:r>
          <a:r>
            <a:rPr lang="en-US" dirty="0" smtClean="0"/>
            <a:t>address economic recovery and ensure the sustainable development of the EU industry over the years to come.</a:t>
          </a:r>
          <a:endParaRPr lang="en-US" dirty="0"/>
        </a:p>
      </dgm:t>
    </dgm:pt>
    <dgm:pt modelId="{C948B55B-AB71-43FC-91A3-CDEFB34C0399}" type="parTrans" cxnId="{05838470-D660-4493-88B8-92746C0B34B1}">
      <dgm:prSet/>
      <dgm:spPr/>
      <dgm:t>
        <a:bodyPr/>
        <a:lstStyle/>
        <a:p>
          <a:endParaRPr lang="en-US"/>
        </a:p>
      </dgm:t>
    </dgm:pt>
    <dgm:pt modelId="{05D4CDF8-9964-471F-96AA-17CB0C051F19}" type="sibTrans" cxnId="{05838470-D660-4493-88B8-92746C0B34B1}">
      <dgm:prSet/>
      <dgm:spPr/>
      <dgm:t>
        <a:bodyPr/>
        <a:lstStyle/>
        <a:p>
          <a:endParaRPr lang="en-US"/>
        </a:p>
      </dgm:t>
    </dgm:pt>
    <dgm:pt modelId="{A9754290-6D4D-4286-9B9F-D9B516BD0C31}" type="pres">
      <dgm:prSet presAssocID="{03CEF39B-BE2B-4604-9F3A-655D2F2001C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BCF614-9A97-4622-91E9-743BEEA38A61}" type="pres">
      <dgm:prSet presAssocID="{5C1AD3F7-21FA-4BA0-A645-876BF449A9EE}" presName="root" presStyleCnt="0"/>
      <dgm:spPr/>
      <dgm:t>
        <a:bodyPr/>
        <a:lstStyle/>
        <a:p>
          <a:endParaRPr lang="en-US"/>
        </a:p>
      </dgm:t>
    </dgm:pt>
    <dgm:pt modelId="{8D7CFED2-03C4-42E5-B9EF-770F7AA31526}" type="pres">
      <dgm:prSet presAssocID="{5C1AD3F7-21FA-4BA0-A645-876BF449A9EE}" presName="rootComposite" presStyleCnt="0"/>
      <dgm:spPr/>
      <dgm:t>
        <a:bodyPr/>
        <a:lstStyle/>
        <a:p>
          <a:endParaRPr lang="en-US"/>
        </a:p>
      </dgm:t>
    </dgm:pt>
    <dgm:pt modelId="{A2B94F20-04EC-40FA-AD0C-E22B7E9AA706}" type="pres">
      <dgm:prSet presAssocID="{5C1AD3F7-21FA-4BA0-A645-876BF449A9EE}" presName="rootText" presStyleLbl="node1" presStyleIdx="0" presStyleCnt="2"/>
      <dgm:spPr/>
      <dgm:t>
        <a:bodyPr/>
        <a:lstStyle/>
        <a:p>
          <a:endParaRPr lang="en-US"/>
        </a:p>
      </dgm:t>
    </dgm:pt>
    <dgm:pt modelId="{6B549D4C-FBF9-472E-AECF-07111AE1A23A}" type="pres">
      <dgm:prSet presAssocID="{5C1AD3F7-21FA-4BA0-A645-876BF449A9EE}" presName="rootConnector" presStyleLbl="node1" presStyleIdx="0" presStyleCnt="2"/>
      <dgm:spPr/>
      <dgm:t>
        <a:bodyPr/>
        <a:lstStyle/>
        <a:p>
          <a:endParaRPr lang="en-US"/>
        </a:p>
      </dgm:t>
    </dgm:pt>
    <dgm:pt modelId="{7B12E2BD-AC68-4078-86F0-2AA7D09CE228}" type="pres">
      <dgm:prSet presAssocID="{5C1AD3F7-21FA-4BA0-A645-876BF449A9EE}" presName="childShape" presStyleCnt="0"/>
      <dgm:spPr/>
      <dgm:t>
        <a:bodyPr/>
        <a:lstStyle/>
        <a:p>
          <a:endParaRPr lang="en-US"/>
        </a:p>
      </dgm:t>
    </dgm:pt>
    <dgm:pt modelId="{9F0C57B6-8D0C-42D8-8018-637E7A1988E5}" type="pres">
      <dgm:prSet presAssocID="{E35019F2-7C66-45AD-A178-8586864B3FA5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0024F79-6867-4856-B477-3FDFDB46BA9F}" type="pres">
      <dgm:prSet presAssocID="{457385D1-D62F-48CE-8D56-8DC29F08C3F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547CF-5B5E-4C37-AC8F-2EA5C72C7F4D}" type="pres">
      <dgm:prSet presAssocID="{491B1B0E-5851-4D8E-AA60-965B371E76B8}" presName="root" presStyleCnt="0"/>
      <dgm:spPr/>
      <dgm:t>
        <a:bodyPr/>
        <a:lstStyle/>
        <a:p>
          <a:endParaRPr lang="en-US"/>
        </a:p>
      </dgm:t>
    </dgm:pt>
    <dgm:pt modelId="{8A10244D-BC08-4A21-817D-E11AF2DB36AD}" type="pres">
      <dgm:prSet presAssocID="{491B1B0E-5851-4D8E-AA60-965B371E76B8}" presName="rootComposite" presStyleCnt="0"/>
      <dgm:spPr/>
      <dgm:t>
        <a:bodyPr/>
        <a:lstStyle/>
        <a:p>
          <a:endParaRPr lang="en-US"/>
        </a:p>
      </dgm:t>
    </dgm:pt>
    <dgm:pt modelId="{DC4EC2F8-5B3F-456F-80F3-304DD0E236D2}" type="pres">
      <dgm:prSet presAssocID="{491B1B0E-5851-4D8E-AA60-965B371E76B8}" presName="rootText" presStyleLbl="node1" presStyleIdx="1" presStyleCnt="2"/>
      <dgm:spPr/>
      <dgm:t>
        <a:bodyPr/>
        <a:lstStyle/>
        <a:p>
          <a:endParaRPr lang="en-US"/>
        </a:p>
      </dgm:t>
    </dgm:pt>
    <dgm:pt modelId="{5E4372F7-513D-495D-AD9B-1580F9455625}" type="pres">
      <dgm:prSet presAssocID="{491B1B0E-5851-4D8E-AA60-965B371E76B8}" presName="rootConnector" presStyleLbl="node1" presStyleIdx="1" presStyleCnt="2"/>
      <dgm:spPr/>
      <dgm:t>
        <a:bodyPr/>
        <a:lstStyle/>
        <a:p>
          <a:endParaRPr lang="en-US"/>
        </a:p>
      </dgm:t>
    </dgm:pt>
    <dgm:pt modelId="{35D58E54-DCEF-434C-B4B9-696997C4C1D6}" type="pres">
      <dgm:prSet presAssocID="{491B1B0E-5851-4D8E-AA60-965B371E76B8}" presName="childShape" presStyleCnt="0"/>
      <dgm:spPr/>
      <dgm:t>
        <a:bodyPr/>
        <a:lstStyle/>
        <a:p>
          <a:endParaRPr lang="en-US"/>
        </a:p>
      </dgm:t>
    </dgm:pt>
    <dgm:pt modelId="{F0BF4F12-B725-4916-BAD9-B767DA5FE940}" type="pres">
      <dgm:prSet presAssocID="{C948B55B-AB71-43FC-91A3-CDEFB34C0399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7EE5B93-B43E-4C22-AEC2-832B3CCADC24}" type="pres">
      <dgm:prSet presAssocID="{6548B7A6-254F-42AE-82CA-307278DF99A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EC67D6-F389-4A3B-B19E-37097C9E82B9}" type="presOf" srcId="{5C1AD3F7-21FA-4BA0-A645-876BF449A9EE}" destId="{6B549D4C-FBF9-472E-AECF-07111AE1A23A}" srcOrd="1" destOrd="0" presId="urn:microsoft.com/office/officeart/2005/8/layout/hierarchy3"/>
    <dgm:cxn modelId="{C7392D2D-1A35-4C50-B5BA-BC9C2EBC8821}" srcId="{03CEF39B-BE2B-4604-9F3A-655D2F2001CA}" destId="{491B1B0E-5851-4D8E-AA60-965B371E76B8}" srcOrd="1" destOrd="0" parTransId="{92C6464A-3124-46D5-A29C-40283B565B9F}" sibTransId="{0ED1943A-B1C6-4E30-9A44-ED8AE3B09E5C}"/>
    <dgm:cxn modelId="{969AF7BB-BA18-4C26-B7ED-9FD67B91F9AC}" type="presOf" srcId="{03CEF39B-BE2B-4604-9F3A-655D2F2001CA}" destId="{A9754290-6D4D-4286-9B9F-D9B516BD0C31}" srcOrd="0" destOrd="0" presId="urn:microsoft.com/office/officeart/2005/8/layout/hierarchy3"/>
    <dgm:cxn modelId="{0585AC25-BE5D-4607-B2FA-2D4F6AFDB823}" srcId="{5C1AD3F7-21FA-4BA0-A645-876BF449A9EE}" destId="{457385D1-D62F-48CE-8D56-8DC29F08C3F7}" srcOrd="0" destOrd="0" parTransId="{E35019F2-7C66-45AD-A178-8586864B3FA5}" sibTransId="{0D01F3AE-309C-4907-9F3D-091AD535775E}"/>
    <dgm:cxn modelId="{56424697-3586-4A3D-8A8E-BC31CC00E659}" type="presOf" srcId="{E35019F2-7C66-45AD-A178-8586864B3FA5}" destId="{9F0C57B6-8D0C-42D8-8018-637E7A1988E5}" srcOrd="0" destOrd="0" presId="urn:microsoft.com/office/officeart/2005/8/layout/hierarchy3"/>
    <dgm:cxn modelId="{698BEB29-B998-4DDA-BF96-404F2AB0FFA3}" type="presOf" srcId="{5C1AD3F7-21FA-4BA0-A645-876BF449A9EE}" destId="{A2B94F20-04EC-40FA-AD0C-E22B7E9AA706}" srcOrd="0" destOrd="0" presId="urn:microsoft.com/office/officeart/2005/8/layout/hierarchy3"/>
    <dgm:cxn modelId="{CEDE06BF-18B8-430F-8864-18BB7560CDC8}" type="presOf" srcId="{457385D1-D62F-48CE-8D56-8DC29F08C3F7}" destId="{00024F79-6867-4856-B477-3FDFDB46BA9F}" srcOrd="0" destOrd="0" presId="urn:microsoft.com/office/officeart/2005/8/layout/hierarchy3"/>
    <dgm:cxn modelId="{7984E4E5-56EF-48BD-9B91-383964138A58}" type="presOf" srcId="{491B1B0E-5851-4D8E-AA60-965B371E76B8}" destId="{5E4372F7-513D-495D-AD9B-1580F9455625}" srcOrd="1" destOrd="0" presId="urn:microsoft.com/office/officeart/2005/8/layout/hierarchy3"/>
    <dgm:cxn modelId="{B0340AD7-83FD-49B7-AC20-ED33FCEFE196}" type="presOf" srcId="{C948B55B-AB71-43FC-91A3-CDEFB34C0399}" destId="{F0BF4F12-B725-4916-BAD9-B767DA5FE940}" srcOrd="0" destOrd="0" presId="urn:microsoft.com/office/officeart/2005/8/layout/hierarchy3"/>
    <dgm:cxn modelId="{05838470-D660-4493-88B8-92746C0B34B1}" srcId="{491B1B0E-5851-4D8E-AA60-965B371E76B8}" destId="{6548B7A6-254F-42AE-82CA-307278DF99AA}" srcOrd="0" destOrd="0" parTransId="{C948B55B-AB71-43FC-91A3-CDEFB34C0399}" sibTransId="{05D4CDF8-9964-471F-96AA-17CB0C051F19}"/>
    <dgm:cxn modelId="{EE6CF23A-99F8-4634-9476-2DB68C7E4808}" srcId="{03CEF39B-BE2B-4604-9F3A-655D2F2001CA}" destId="{5C1AD3F7-21FA-4BA0-A645-876BF449A9EE}" srcOrd="0" destOrd="0" parTransId="{52091F43-AB86-4E63-BCB8-79B4B99BA1DC}" sibTransId="{AA4676C7-87FC-4B7D-B8C6-94FD99762919}"/>
    <dgm:cxn modelId="{E9EDDC12-CDBC-44C6-997E-6164E8B1BD44}" type="presOf" srcId="{6548B7A6-254F-42AE-82CA-307278DF99AA}" destId="{E7EE5B93-B43E-4C22-AEC2-832B3CCADC24}" srcOrd="0" destOrd="0" presId="urn:microsoft.com/office/officeart/2005/8/layout/hierarchy3"/>
    <dgm:cxn modelId="{F64F5CC9-A640-421C-92DC-FDFF2510B81F}" type="presOf" srcId="{491B1B0E-5851-4D8E-AA60-965B371E76B8}" destId="{DC4EC2F8-5B3F-456F-80F3-304DD0E236D2}" srcOrd="0" destOrd="0" presId="urn:microsoft.com/office/officeart/2005/8/layout/hierarchy3"/>
    <dgm:cxn modelId="{3A1FAC05-3631-45A6-B70B-A5803FCF82D4}" type="presParOf" srcId="{A9754290-6D4D-4286-9B9F-D9B516BD0C31}" destId="{4EBCF614-9A97-4622-91E9-743BEEA38A61}" srcOrd="0" destOrd="0" presId="urn:microsoft.com/office/officeart/2005/8/layout/hierarchy3"/>
    <dgm:cxn modelId="{F3D5DEA9-EC1C-4F82-AD49-2C8607F9A96B}" type="presParOf" srcId="{4EBCF614-9A97-4622-91E9-743BEEA38A61}" destId="{8D7CFED2-03C4-42E5-B9EF-770F7AA31526}" srcOrd="0" destOrd="0" presId="urn:microsoft.com/office/officeart/2005/8/layout/hierarchy3"/>
    <dgm:cxn modelId="{BA9C1686-CA6A-496B-BDDD-29D473E6118D}" type="presParOf" srcId="{8D7CFED2-03C4-42E5-B9EF-770F7AA31526}" destId="{A2B94F20-04EC-40FA-AD0C-E22B7E9AA706}" srcOrd="0" destOrd="0" presId="urn:microsoft.com/office/officeart/2005/8/layout/hierarchy3"/>
    <dgm:cxn modelId="{0576AF7C-2F8D-4F19-A7F2-668191171AC4}" type="presParOf" srcId="{8D7CFED2-03C4-42E5-B9EF-770F7AA31526}" destId="{6B549D4C-FBF9-472E-AECF-07111AE1A23A}" srcOrd="1" destOrd="0" presId="urn:microsoft.com/office/officeart/2005/8/layout/hierarchy3"/>
    <dgm:cxn modelId="{8D054842-6D7C-46D3-AC04-F540DA9BD1A0}" type="presParOf" srcId="{4EBCF614-9A97-4622-91E9-743BEEA38A61}" destId="{7B12E2BD-AC68-4078-86F0-2AA7D09CE228}" srcOrd="1" destOrd="0" presId="urn:microsoft.com/office/officeart/2005/8/layout/hierarchy3"/>
    <dgm:cxn modelId="{7F7E3FDA-3830-42A3-9846-BA72F7AC3352}" type="presParOf" srcId="{7B12E2BD-AC68-4078-86F0-2AA7D09CE228}" destId="{9F0C57B6-8D0C-42D8-8018-637E7A1988E5}" srcOrd="0" destOrd="0" presId="urn:microsoft.com/office/officeart/2005/8/layout/hierarchy3"/>
    <dgm:cxn modelId="{23FA6BF9-E634-4561-BAB1-DBC3A1523B39}" type="presParOf" srcId="{7B12E2BD-AC68-4078-86F0-2AA7D09CE228}" destId="{00024F79-6867-4856-B477-3FDFDB46BA9F}" srcOrd="1" destOrd="0" presId="urn:microsoft.com/office/officeart/2005/8/layout/hierarchy3"/>
    <dgm:cxn modelId="{8F54A665-CD9B-4011-8EE8-E5BF813999E9}" type="presParOf" srcId="{A9754290-6D4D-4286-9B9F-D9B516BD0C31}" destId="{CE9547CF-5B5E-4C37-AC8F-2EA5C72C7F4D}" srcOrd="1" destOrd="0" presId="urn:microsoft.com/office/officeart/2005/8/layout/hierarchy3"/>
    <dgm:cxn modelId="{00A078C7-0CE2-4958-B036-B0A41078F5DB}" type="presParOf" srcId="{CE9547CF-5B5E-4C37-AC8F-2EA5C72C7F4D}" destId="{8A10244D-BC08-4A21-817D-E11AF2DB36AD}" srcOrd="0" destOrd="0" presId="urn:microsoft.com/office/officeart/2005/8/layout/hierarchy3"/>
    <dgm:cxn modelId="{A9D5187A-5024-43D7-82A3-75AE398DB902}" type="presParOf" srcId="{8A10244D-BC08-4A21-817D-E11AF2DB36AD}" destId="{DC4EC2F8-5B3F-456F-80F3-304DD0E236D2}" srcOrd="0" destOrd="0" presId="urn:microsoft.com/office/officeart/2005/8/layout/hierarchy3"/>
    <dgm:cxn modelId="{6299609B-BA3E-493F-94F6-24119D71F468}" type="presParOf" srcId="{8A10244D-BC08-4A21-817D-E11AF2DB36AD}" destId="{5E4372F7-513D-495D-AD9B-1580F9455625}" srcOrd="1" destOrd="0" presId="urn:microsoft.com/office/officeart/2005/8/layout/hierarchy3"/>
    <dgm:cxn modelId="{2CB36AB8-64C0-4318-9FBB-46836C8CCF72}" type="presParOf" srcId="{CE9547CF-5B5E-4C37-AC8F-2EA5C72C7F4D}" destId="{35D58E54-DCEF-434C-B4B9-696997C4C1D6}" srcOrd="1" destOrd="0" presId="urn:microsoft.com/office/officeart/2005/8/layout/hierarchy3"/>
    <dgm:cxn modelId="{A1AD0042-4A1D-4292-892B-59D28B25F76E}" type="presParOf" srcId="{35D58E54-DCEF-434C-B4B9-696997C4C1D6}" destId="{F0BF4F12-B725-4916-BAD9-B767DA5FE940}" srcOrd="0" destOrd="0" presId="urn:microsoft.com/office/officeart/2005/8/layout/hierarchy3"/>
    <dgm:cxn modelId="{7F0BC3ED-BFBF-49E8-890F-5D5341517753}" type="presParOf" srcId="{35D58E54-DCEF-434C-B4B9-696997C4C1D6}" destId="{E7EE5B93-B43E-4C22-AEC2-832B3CCADC2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64F494-8B4B-4DB6-9BCD-18279DB65E0D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1A411-2362-45F0-972E-A3E0155A3A5E}">
      <dgm:prSet phldrT="[Text]"/>
      <dgm:spPr/>
      <dgm:t>
        <a:bodyPr/>
        <a:lstStyle/>
        <a:p>
          <a:r>
            <a:rPr lang="en-GB" dirty="0" smtClean="0"/>
            <a:t>Sustainable</a:t>
          </a:r>
          <a:endParaRPr lang="en-US" dirty="0"/>
        </a:p>
      </dgm:t>
    </dgm:pt>
    <dgm:pt modelId="{1E9FB9E6-25D1-4A37-8E4C-903FBC8D6F5F}" type="parTrans" cxnId="{80E7BB97-81E2-46E3-9221-3DF6584A9A01}">
      <dgm:prSet/>
      <dgm:spPr/>
      <dgm:t>
        <a:bodyPr/>
        <a:lstStyle/>
        <a:p>
          <a:endParaRPr lang="en-US"/>
        </a:p>
      </dgm:t>
    </dgm:pt>
    <dgm:pt modelId="{FEC4EEED-9365-4759-84F4-1C53E775A0A0}" type="sibTrans" cxnId="{80E7BB97-81E2-46E3-9221-3DF6584A9A01}">
      <dgm:prSet/>
      <dgm:spPr/>
      <dgm:t>
        <a:bodyPr/>
        <a:lstStyle/>
        <a:p>
          <a:endParaRPr lang="en-US"/>
        </a:p>
      </dgm:t>
    </dgm:pt>
    <dgm:pt modelId="{DCB43679-F7B4-4087-B2D3-CC125E066396}">
      <dgm:prSet phldrT="[Text]"/>
      <dgm:spPr/>
      <dgm:t>
        <a:bodyPr/>
        <a:lstStyle/>
        <a:p>
          <a:r>
            <a:rPr lang="en-GB" dirty="0" smtClean="0"/>
            <a:t>Smart </a:t>
          </a:r>
          <a:endParaRPr lang="en-US" dirty="0"/>
        </a:p>
      </dgm:t>
    </dgm:pt>
    <dgm:pt modelId="{2CBA805F-9564-4118-B782-B87642343DE1}" type="parTrans" cxnId="{78806D94-F5F5-4F95-9E56-D1D1478C6846}">
      <dgm:prSet/>
      <dgm:spPr/>
      <dgm:t>
        <a:bodyPr/>
        <a:lstStyle/>
        <a:p>
          <a:endParaRPr lang="en-US"/>
        </a:p>
      </dgm:t>
    </dgm:pt>
    <dgm:pt modelId="{33DB9143-5665-4B28-9CF9-F45744B08618}" type="sibTrans" cxnId="{78806D94-F5F5-4F95-9E56-D1D1478C6846}">
      <dgm:prSet/>
      <dgm:spPr/>
      <dgm:t>
        <a:bodyPr/>
        <a:lstStyle/>
        <a:p>
          <a:endParaRPr lang="en-US"/>
        </a:p>
      </dgm:t>
    </dgm:pt>
    <dgm:pt modelId="{75023E69-5FCD-4198-B392-B48AC94D1A28}">
      <dgm:prSet phldrT="[Text]"/>
      <dgm:spPr/>
      <dgm:t>
        <a:bodyPr/>
        <a:lstStyle/>
        <a:p>
          <a:r>
            <a:rPr lang="en-GB" dirty="0" smtClean="0"/>
            <a:t>Resilient</a:t>
          </a:r>
          <a:endParaRPr lang="en-US" dirty="0"/>
        </a:p>
      </dgm:t>
    </dgm:pt>
    <dgm:pt modelId="{A81FD70A-D3A9-4861-B5B5-13C729287A21}" type="parTrans" cxnId="{40D8B8AB-D9B9-4215-BE10-BF8F371E3B75}">
      <dgm:prSet/>
      <dgm:spPr/>
      <dgm:t>
        <a:bodyPr/>
        <a:lstStyle/>
        <a:p>
          <a:endParaRPr lang="en-US"/>
        </a:p>
      </dgm:t>
    </dgm:pt>
    <dgm:pt modelId="{02BD6334-769C-40F1-ABFD-14C1813308A1}" type="sibTrans" cxnId="{40D8B8AB-D9B9-4215-BE10-BF8F371E3B75}">
      <dgm:prSet/>
      <dgm:spPr/>
      <dgm:t>
        <a:bodyPr/>
        <a:lstStyle/>
        <a:p>
          <a:endParaRPr lang="en-US"/>
        </a:p>
      </dgm:t>
    </dgm:pt>
    <dgm:pt modelId="{D4816C3D-7E49-40DC-AF37-EC5DD0255933}" type="pres">
      <dgm:prSet presAssocID="{D364F494-8B4B-4DB6-9BCD-18279DB65E0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1F6494-8594-4DA3-960F-C9FA859C4E23}" type="pres">
      <dgm:prSet presAssocID="{0691A411-2362-45F0-972E-A3E0155A3A5E}" presName="Accent1" presStyleCnt="0"/>
      <dgm:spPr/>
    </dgm:pt>
    <dgm:pt modelId="{7ECA0F81-6C1D-4719-B3B4-8720961CD764}" type="pres">
      <dgm:prSet presAssocID="{0691A411-2362-45F0-972E-A3E0155A3A5E}" presName="Accent" presStyleLbl="node1" presStyleIdx="0" presStyleCnt="3"/>
      <dgm:spPr/>
    </dgm:pt>
    <dgm:pt modelId="{4E2BE26D-0B39-4B6C-9C5F-B9D2AB7C86E6}" type="pres">
      <dgm:prSet presAssocID="{0691A411-2362-45F0-972E-A3E0155A3A5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DC645-76CC-4A5A-A181-7F1EC806D0FE}" type="pres">
      <dgm:prSet presAssocID="{DCB43679-F7B4-4087-B2D3-CC125E066396}" presName="Accent2" presStyleCnt="0"/>
      <dgm:spPr/>
    </dgm:pt>
    <dgm:pt modelId="{98C8C120-95AE-4AB6-8677-53F9B67F58A2}" type="pres">
      <dgm:prSet presAssocID="{DCB43679-F7B4-4087-B2D3-CC125E066396}" presName="Accent" presStyleLbl="node1" presStyleIdx="1" presStyleCnt="3"/>
      <dgm:spPr/>
    </dgm:pt>
    <dgm:pt modelId="{F1D4F1A7-C6A5-40B9-9639-9E85B9C4BFA5}" type="pres">
      <dgm:prSet presAssocID="{DCB43679-F7B4-4087-B2D3-CC125E066396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D8346-71C1-4E34-894F-838F772195A0}" type="pres">
      <dgm:prSet presAssocID="{75023E69-5FCD-4198-B392-B48AC94D1A28}" presName="Accent3" presStyleCnt="0"/>
      <dgm:spPr/>
    </dgm:pt>
    <dgm:pt modelId="{A372706C-8118-475D-9D4A-65B4F34C642E}" type="pres">
      <dgm:prSet presAssocID="{75023E69-5FCD-4198-B392-B48AC94D1A28}" presName="Accent" presStyleLbl="node1" presStyleIdx="2" presStyleCnt="3"/>
      <dgm:spPr/>
    </dgm:pt>
    <dgm:pt modelId="{42D1A7AA-5592-4E45-9946-96462BF12BC6}" type="pres">
      <dgm:prSet presAssocID="{75023E69-5FCD-4198-B392-B48AC94D1A2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F0D816-8D0D-4106-B485-D225D722A685}" type="presOf" srcId="{75023E69-5FCD-4198-B392-B48AC94D1A28}" destId="{42D1A7AA-5592-4E45-9946-96462BF12BC6}" srcOrd="0" destOrd="0" presId="urn:microsoft.com/office/officeart/2009/layout/CircleArrowProcess"/>
    <dgm:cxn modelId="{80E7BB97-81E2-46E3-9221-3DF6584A9A01}" srcId="{D364F494-8B4B-4DB6-9BCD-18279DB65E0D}" destId="{0691A411-2362-45F0-972E-A3E0155A3A5E}" srcOrd="0" destOrd="0" parTransId="{1E9FB9E6-25D1-4A37-8E4C-903FBC8D6F5F}" sibTransId="{FEC4EEED-9365-4759-84F4-1C53E775A0A0}"/>
    <dgm:cxn modelId="{78806D94-F5F5-4F95-9E56-D1D1478C6846}" srcId="{D364F494-8B4B-4DB6-9BCD-18279DB65E0D}" destId="{DCB43679-F7B4-4087-B2D3-CC125E066396}" srcOrd="1" destOrd="0" parTransId="{2CBA805F-9564-4118-B782-B87642343DE1}" sibTransId="{33DB9143-5665-4B28-9CF9-F45744B08618}"/>
    <dgm:cxn modelId="{C7903318-8EB7-406D-9E23-55C8036F66BC}" type="presOf" srcId="{DCB43679-F7B4-4087-B2D3-CC125E066396}" destId="{F1D4F1A7-C6A5-40B9-9639-9E85B9C4BFA5}" srcOrd="0" destOrd="0" presId="urn:microsoft.com/office/officeart/2009/layout/CircleArrowProcess"/>
    <dgm:cxn modelId="{40D8B8AB-D9B9-4215-BE10-BF8F371E3B75}" srcId="{D364F494-8B4B-4DB6-9BCD-18279DB65E0D}" destId="{75023E69-5FCD-4198-B392-B48AC94D1A28}" srcOrd="2" destOrd="0" parTransId="{A81FD70A-D3A9-4861-B5B5-13C729287A21}" sibTransId="{02BD6334-769C-40F1-ABFD-14C1813308A1}"/>
    <dgm:cxn modelId="{644DAB4F-D2D6-4635-A192-A882315579C2}" type="presOf" srcId="{D364F494-8B4B-4DB6-9BCD-18279DB65E0D}" destId="{D4816C3D-7E49-40DC-AF37-EC5DD0255933}" srcOrd="0" destOrd="0" presId="urn:microsoft.com/office/officeart/2009/layout/CircleArrowProcess"/>
    <dgm:cxn modelId="{AF1BBE49-AAEF-4814-886B-0A8C009D5562}" type="presOf" srcId="{0691A411-2362-45F0-972E-A3E0155A3A5E}" destId="{4E2BE26D-0B39-4B6C-9C5F-B9D2AB7C86E6}" srcOrd="0" destOrd="0" presId="urn:microsoft.com/office/officeart/2009/layout/CircleArrowProcess"/>
    <dgm:cxn modelId="{F76F4EF3-9DFB-4818-8170-01CC64DE2253}" type="presParOf" srcId="{D4816C3D-7E49-40DC-AF37-EC5DD0255933}" destId="{221F6494-8594-4DA3-960F-C9FA859C4E23}" srcOrd="0" destOrd="0" presId="urn:microsoft.com/office/officeart/2009/layout/CircleArrowProcess"/>
    <dgm:cxn modelId="{A6CEB949-79B6-42D2-BA25-BBE66E0FA8B1}" type="presParOf" srcId="{221F6494-8594-4DA3-960F-C9FA859C4E23}" destId="{7ECA0F81-6C1D-4719-B3B4-8720961CD764}" srcOrd="0" destOrd="0" presId="urn:microsoft.com/office/officeart/2009/layout/CircleArrowProcess"/>
    <dgm:cxn modelId="{47158704-435D-474C-83F9-79C4D60A39AF}" type="presParOf" srcId="{D4816C3D-7E49-40DC-AF37-EC5DD0255933}" destId="{4E2BE26D-0B39-4B6C-9C5F-B9D2AB7C86E6}" srcOrd="1" destOrd="0" presId="urn:microsoft.com/office/officeart/2009/layout/CircleArrowProcess"/>
    <dgm:cxn modelId="{B2C17268-9AA1-41FB-9270-3172CDAFDEE4}" type="presParOf" srcId="{D4816C3D-7E49-40DC-AF37-EC5DD0255933}" destId="{751DC645-76CC-4A5A-A181-7F1EC806D0FE}" srcOrd="2" destOrd="0" presId="urn:microsoft.com/office/officeart/2009/layout/CircleArrowProcess"/>
    <dgm:cxn modelId="{BE0EF219-E5A6-4693-B26E-215930BE6A5B}" type="presParOf" srcId="{751DC645-76CC-4A5A-A181-7F1EC806D0FE}" destId="{98C8C120-95AE-4AB6-8677-53F9B67F58A2}" srcOrd="0" destOrd="0" presId="urn:microsoft.com/office/officeart/2009/layout/CircleArrowProcess"/>
    <dgm:cxn modelId="{6ABC5D42-460E-4BEC-8FBC-569FD2E2A805}" type="presParOf" srcId="{D4816C3D-7E49-40DC-AF37-EC5DD0255933}" destId="{F1D4F1A7-C6A5-40B9-9639-9E85B9C4BFA5}" srcOrd="3" destOrd="0" presId="urn:microsoft.com/office/officeart/2009/layout/CircleArrowProcess"/>
    <dgm:cxn modelId="{13495361-20E7-462A-A49A-EF2CA9E70C07}" type="presParOf" srcId="{D4816C3D-7E49-40DC-AF37-EC5DD0255933}" destId="{F24D8346-71C1-4E34-894F-838F772195A0}" srcOrd="4" destOrd="0" presId="urn:microsoft.com/office/officeart/2009/layout/CircleArrowProcess"/>
    <dgm:cxn modelId="{6F9AAE18-6006-4D88-9D40-EA315691462C}" type="presParOf" srcId="{F24D8346-71C1-4E34-894F-838F772195A0}" destId="{A372706C-8118-475D-9D4A-65B4F34C642E}" srcOrd="0" destOrd="0" presId="urn:microsoft.com/office/officeart/2009/layout/CircleArrowProcess"/>
    <dgm:cxn modelId="{87EBCB1C-1427-4C31-AC84-0A72B2E2C8F6}" type="presParOf" srcId="{D4816C3D-7E49-40DC-AF37-EC5DD0255933}" destId="{42D1A7AA-5592-4E45-9946-96462BF12BC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63313F-12C7-4D35-A827-170F7EE4217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4F8C52A-A9D7-41BC-BC05-4893BC81679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Supporting Member States to recover, repair and emerge stronger from the crisis</a:t>
          </a:r>
          <a:endParaRPr lang="en-US" dirty="0"/>
        </a:p>
      </dgm:t>
    </dgm:pt>
    <dgm:pt modelId="{7AC8E81F-89EA-461B-87D8-AD56ABC732F7}" type="parTrans" cxnId="{571B633F-D7B9-4B56-BEF4-72FCE827278B}">
      <dgm:prSet/>
      <dgm:spPr/>
      <dgm:t>
        <a:bodyPr/>
        <a:lstStyle/>
        <a:p>
          <a:endParaRPr lang="en-US"/>
        </a:p>
      </dgm:t>
    </dgm:pt>
    <dgm:pt modelId="{A13EEFDA-AAB4-419A-A862-9C26D3F46A94}" type="sibTrans" cxnId="{571B633F-D7B9-4B56-BEF4-72FCE827278B}">
      <dgm:prSet/>
      <dgm:spPr/>
      <dgm:t>
        <a:bodyPr/>
        <a:lstStyle/>
        <a:p>
          <a:endParaRPr lang="en-US"/>
        </a:p>
      </dgm:t>
    </dgm:pt>
    <dgm:pt modelId="{A876D0CF-68D8-48D1-81DC-E61B5190660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Kick starting the economy and helping private investment to get moving again</a:t>
          </a:r>
          <a:endParaRPr lang="en-US" dirty="0"/>
        </a:p>
      </dgm:t>
    </dgm:pt>
    <dgm:pt modelId="{A9C4BD54-4813-4540-BDEC-DD5FE00C3DA9}" type="parTrans" cxnId="{CC606B86-31C8-469A-AA7C-47FEF10F6CB1}">
      <dgm:prSet/>
      <dgm:spPr/>
      <dgm:t>
        <a:bodyPr/>
        <a:lstStyle/>
        <a:p>
          <a:endParaRPr lang="en-US"/>
        </a:p>
      </dgm:t>
    </dgm:pt>
    <dgm:pt modelId="{75A1B5C3-A64D-41C6-B4C2-2DF0AD6C5941}" type="sibTrans" cxnId="{CC606B86-31C8-469A-AA7C-47FEF10F6CB1}">
      <dgm:prSet/>
      <dgm:spPr/>
      <dgm:t>
        <a:bodyPr/>
        <a:lstStyle/>
        <a:p>
          <a:endParaRPr lang="en-US"/>
        </a:p>
      </dgm:t>
    </dgm:pt>
    <dgm:pt modelId="{EED237EE-4E92-4889-A3D2-B7A4F65CD1A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Learning the lessons of the crisis and addressing Europe’s strategic challenges</a:t>
          </a:r>
          <a:endParaRPr lang="en-US" dirty="0"/>
        </a:p>
      </dgm:t>
    </dgm:pt>
    <dgm:pt modelId="{59122566-C714-4FE7-A282-DD85B3F2AEC6}" type="parTrans" cxnId="{0EC8F92D-FDE7-4227-A5B2-71DD8A271F3D}">
      <dgm:prSet/>
      <dgm:spPr/>
      <dgm:t>
        <a:bodyPr/>
        <a:lstStyle/>
        <a:p>
          <a:endParaRPr lang="en-US"/>
        </a:p>
      </dgm:t>
    </dgm:pt>
    <dgm:pt modelId="{9E88DDCF-0F71-4274-B067-E083E2B19834}" type="sibTrans" cxnId="{0EC8F92D-FDE7-4227-A5B2-71DD8A271F3D}">
      <dgm:prSet/>
      <dgm:spPr/>
      <dgm:t>
        <a:bodyPr/>
        <a:lstStyle/>
        <a:p>
          <a:endParaRPr lang="en-US"/>
        </a:p>
      </dgm:t>
    </dgm:pt>
    <dgm:pt modelId="{AB057DE6-CE5B-4179-BF6A-D0A37315FCD4}" type="pres">
      <dgm:prSet presAssocID="{7F63313F-12C7-4D35-A827-170F7EE42174}" presName="linearFlow" presStyleCnt="0">
        <dgm:presLayoutVars>
          <dgm:dir/>
          <dgm:resizeHandles val="exact"/>
        </dgm:presLayoutVars>
      </dgm:prSet>
      <dgm:spPr/>
    </dgm:pt>
    <dgm:pt modelId="{34FE9570-1DA2-4E07-AECD-E4F474991E48}" type="pres">
      <dgm:prSet presAssocID="{34F8C52A-A9D7-41BC-BC05-4893BC816797}" presName="composite" presStyleCnt="0"/>
      <dgm:spPr/>
    </dgm:pt>
    <dgm:pt modelId="{94E23D70-24B9-4E34-B57A-589C088AD2E3}" type="pres">
      <dgm:prSet presAssocID="{34F8C52A-A9D7-41BC-BC05-4893BC816797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AEC6D9F3-0E52-4271-B31D-5C43DA170DEA}" type="pres">
      <dgm:prSet presAssocID="{34F8C52A-A9D7-41BC-BC05-4893BC816797}" presName="txShp" presStyleLbl="node1" presStyleIdx="0" presStyleCnt="3" custScaleX="108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4C083-4A93-4FCE-88F5-AB00184DFC16}" type="pres">
      <dgm:prSet presAssocID="{A13EEFDA-AAB4-419A-A862-9C26D3F46A94}" presName="spacing" presStyleCnt="0"/>
      <dgm:spPr/>
    </dgm:pt>
    <dgm:pt modelId="{A839C21B-A87C-4A68-8DBD-0587EA8062A6}" type="pres">
      <dgm:prSet presAssocID="{A876D0CF-68D8-48D1-81DC-E61B51906600}" presName="composite" presStyleCnt="0"/>
      <dgm:spPr/>
    </dgm:pt>
    <dgm:pt modelId="{EF310888-F90B-400A-B8F5-4AFDC12C237C}" type="pres">
      <dgm:prSet presAssocID="{A876D0CF-68D8-48D1-81DC-E61B5190660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A52826B-B9BE-4781-878D-C931DA52AFAB}" type="pres">
      <dgm:prSet presAssocID="{A876D0CF-68D8-48D1-81DC-E61B51906600}" presName="txShp" presStyleLbl="node1" presStyleIdx="1" presStyleCnt="3" custScaleX="108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536A-897E-4D4C-AF84-EEA40464F0AE}" type="pres">
      <dgm:prSet presAssocID="{75A1B5C3-A64D-41C6-B4C2-2DF0AD6C5941}" presName="spacing" presStyleCnt="0"/>
      <dgm:spPr/>
    </dgm:pt>
    <dgm:pt modelId="{D624E371-5CE4-440A-91BE-B2906454CB51}" type="pres">
      <dgm:prSet presAssocID="{EED237EE-4E92-4889-A3D2-B7A4F65CD1A1}" presName="composite" presStyleCnt="0"/>
      <dgm:spPr/>
    </dgm:pt>
    <dgm:pt modelId="{B0F550FE-097A-4AB4-844A-2C4ECC76945D}" type="pres">
      <dgm:prSet presAssocID="{EED237EE-4E92-4889-A3D2-B7A4F65CD1A1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63E0884-D248-4A8E-B9F2-3A048BD6233F}" type="pres">
      <dgm:prSet presAssocID="{EED237EE-4E92-4889-A3D2-B7A4F65CD1A1}" presName="txShp" presStyleLbl="node1" presStyleIdx="2" presStyleCnt="3" custScaleX="108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1B633F-D7B9-4B56-BEF4-72FCE827278B}" srcId="{7F63313F-12C7-4D35-A827-170F7EE42174}" destId="{34F8C52A-A9D7-41BC-BC05-4893BC816797}" srcOrd="0" destOrd="0" parTransId="{7AC8E81F-89EA-461B-87D8-AD56ABC732F7}" sibTransId="{A13EEFDA-AAB4-419A-A862-9C26D3F46A94}"/>
    <dgm:cxn modelId="{821BBAF8-AD9D-487E-B60A-6F0FA7259BE2}" type="presOf" srcId="{EED237EE-4E92-4889-A3D2-B7A4F65CD1A1}" destId="{563E0884-D248-4A8E-B9F2-3A048BD6233F}" srcOrd="0" destOrd="0" presId="urn:microsoft.com/office/officeart/2005/8/layout/vList3"/>
    <dgm:cxn modelId="{CC606B86-31C8-469A-AA7C-47FEF10F6CB1}" srcId="{7F63313F-12C7-4D35-A827-170F7EE42174}" destId="{A876D0CF-68D8-48D1-81DC-E61B51906600}" srcOrd="1" destOrd="0" parTransId="{A9C4BD54-4813-4540-BDEC-DD5FE00C3DA9}" sibTransId="{75A1B5C3-A64D-41C6-B4C2-2DF0AD6C5941}"/>
    <dgm:cxn modelId="{0EC8F92D-FDE7-4227-A5B2-71DD8A271F3D}" srcId="{7F63313F-12C7-4D35-A827-170F7EE42174}" destId="{EED237EE-4E92-4889-A3D2-B7A4F65CD1A1}" srcOrd="2" destOrd="0" parTransId="{59122566-C714-4FE7-A282-DD85B3F2AEC6}" sibTransId="{9E88DDCF-0F71-4274-B067-E083E2B19834}"/>
    <dgm:cxn modelId="{81AA295F-737C-48E8-AB74-685800F42F6E}" type="presOf" srcId="{34F8C52A-A9D7-41BC-BC05-4893BC816797}" destId="{AEC6D9F3-0E52-4271-B31D-5C43DA170DEA}" srcOrd="0" destOrd="0" presId="urn:microsoft.com/office/officeart/2005/8/layout/vList3"/>
    <dgm:cxn modelId="{6BFEBF93-2A58-4081-BC65-CA25A6109473}" type="presOf" srcId="{7F63313F-12C7-4D35-A827-170F7EE42174}" destId="{AB057DE6-CE5B-4179-BF6A-D0A37315FCD4}" srcOrd="0" destOrd="0" presId="urn:microsoft.com/office/officeart/2005/8/layout/vList3"/>
    <dgm:cxn modelId="{AC4884AD-6797-43A4-B4E0-4F2B0598D43F}" type="presOf" srcId="{A876D0CF-68D8-48D1-81DC-E61B51906600}" destId="{FA52826B-B9BE-4781-878D-C931DA52AFAB}" srcOrd="0" destOrd="0" presId="urn:microsoft.com/office/officeart/2005/8/layout/vList3"/>
    <dgm:cxn modelId="{51AA9230-F57B-4EDF-B28A-24EB854C97F3}" type="presParOf" srcId="{AB057DE6-CE5B-4179-BF6A-D0A37315FCD4}" destId="{34FE9570-1DA2-4E07-AECD-E4F474991E48}" srcOrd="0" destOrd="0" presId="urn:microsoft.com/office/officeart/2005/8/layout/vList3"/>
    <dgm:cxn modelId="{1AA47982-F526-43DF-AE95-889CD6E5D1B0}" type="presParOf" srcId="{34FE9570-1DA2-4E07-AECD-E4F474991E48}" destId="{94E23D70-24B9-4E34-B57A-589C088AD2E3}" srcOrd="0" destOrd="0" presId="urn:microsoft.com/office/officeart/2005/8/layout/vList3"/>
    <dgm:cxn modelId="{695A267C-EC82-4074-9270-6528A0A5158D}" type="presParOf" srcId="{34FE9570-1DA2-4E07-AECD-E4F474991E48}" destId="{AEC6D9F3-0E52-4271-B31D-5C43DA170DEA}" srcOrd="1" destOrd="0" presId="urn:microsoft.com/office/officeart/2005/8/layout/vList3"/>
    <dgm:cxn modelId="{60ECDFA2-906E-49CA-9C19-AD73BED248C6}" type="presParOf" srcId="{AB057DE6-CE5B-4179-BF6A-D0A37315FCD4}" destId="{0E34C083-4A93-4FCE-88F5-AB00184DFC16}" srcOrd="1" destOrd="0" presId="urn:microsoft.com/office/officeart/2005/8/layout/vList3"/>
    <dgm:cxn modelId="{EBA26698-9E7D-411B-B9EA-34B647A00C5C}" type="presParOf" srcId="{AB057DE6-CE5B-4179-BF6A-D0A37315FCD4}" destId="{A839C21B-A87C-4A68-8DBD-0587EA8062A6}" srcOrd="2" destOrd="0" presId="urn:microsoft.com/office/officeart/2005/8/layout/vList3"/>
    <dgm:cxn modelId="{B259E50A-4137-434F-94BD-47021AA67B43}" type="presParOf" srcId="{A839C21B-A87C-4A68-8DBD-0587EA8062A6}" destId="{EF310888-F90B-400A-B8F5-4AFDC12C237C}" srcOrd="0" destOrd="0" presId="urn:microsoft.com/office/officeart/2005/8/layout/vList3"/>
    <dgm:cxn modelId="{32BC7B5A-8196-41E5-BCD4-524207914D05}" type="presParOf" srcId="{A839C21B-A87C-4A68-8DBD-0587EA8062A6}" destId="{FA52826B-B9BE-4781-878D-C931DA52AFAB}" srcOrd="1" destOrd="0" presId="urn:microsoft.com/office/officeart/2005/8/layout/vList3"/>
    <dgm:cxn modelId="{28E41203-631B-4403-9D95-DC79D80DFC0E}" type="presParOf" srcId="{AB057DE6-CE5B-4179-BF6A-D0A37315FCD4}" destId="{DD29536A-897E-4D4C-AF84-EEA40464F0AE}" srcOrd="3" destOrd="0" presId="urn:microsoft.com/office/officeart/2005/8/layout/vList3"/>
    <dgm:cxn modelId="{185EEC55-B5B5-4535-B520-B79D749148AD}" type="presParOf" srcId="{AB057DE6-CE5B-4179-BF6A-D0A37315FCD4}" destId="{D624E371-5CE4-440A-91BE-B2906454CB51}" srcOrd="4" destOrd="0" presId="urn:microsoft.com/office/officeart/2005/8/layout/vList3"/>
    <dgm:cxn modelId="{E3D674BD-9DA2-4A01-A1F7-C42DBB85F51B}" type="presParOf" srcId="{D624E371-5CE4-440A-91BE-B2906454CB51}" destId="{B0F550FE-097A-4AB4-844A-2C4ECC76945D}" srcOrd="0" destOrd="0" presId="urn:microsoft.com/office/officeart/2005/8/layout/vList3"/>
    <dgm:cxn modelId="{12DF3F59-43FF-4432-8C10-3AFD153A84F3}" type="presParOf" srcId="{D624E371-5CE4-440A-91BE-B2906454CB51}" destId="{563E0884-D248-4A8E-B9F2-3A048BD6233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94F20-04EC-40FA-AD0C-E22B7E9AA706}">
      <dsp:nvSpPr>
        <dsp:cNvPr id="0" name=""/>
        <dsp:cNvSpPr/>
      </dsp:nvSpPr>
      <dsp:spPr>
        <a:xfrm>
          <a:off x="1531835" y="2775"/>
          <a:ext cx="3841021" cy="19205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Relief measures</a:t>
          </a:r>
          <a:r>
            <a:rPr lang="en-US" sz="2700" kern="1200" dirty="0" smtClean="0"/>
            <a:t>: immediate support for the economic operators (March – May 2020)</a:t>
          </a:r>
          <a:endParaRPr lang="en-US" sz="2700" kern="1200" dirty="0"/>
        </a:p>
      </dsp:txBody>
      <dsp:txXfrm>
        <a:off x="1588085" y="59025"/>
        <a:ext cx="3728521" cy="1808010"/>
      </dsp:txXfrm>
    </dsp:sp>
    <dsp:sp modelId="{9F0C57B6-8D0C-42D8-8018-637E7A1988E5}">
      <dsp:nvSpPr>
        <dsp:cNvPr id="0" name=""/>
        <dsp:cNvSpPr/>
      </dsp:nvSpPr>
      <dsp:spPr>
        <a:xfrm>
          <a:off x="1915938" y="1923286"/>
          <a:ext cx="384102" cy="1440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383"/>
              </a:lnTo>
              <a:lnTo>
                <a:pt x="384102" y="14403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24F79-6867-4856-B477-3FDFDB46BA9F}">
      <dsp:nvSpPr>
        <dsp:cNvPr id="0" name=""/>
        <dsp:cNvSpPr/>
      </dsp:nvSpPr>
      <dsp:spPr>
        <a:xfrm>
          <a:off x="2300040" y="2403413"/>
          <a:ext cx="3072817" cy="1920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To maintain the flow of freight, preserve the supply chains, protect crews and relieve current financial pressures on economic operators (solvency issues);</a:t>
          </a:r>
          <a:endParaRPr lang="en-US" sz="1900" kern="1200"/>
        </a:p>
      </dsp:txBody>
      <dsp:txXfrm>
        <a:off x="2356290" y="2459663"/>
        <a:ext cx="2960317" cy="1808010"/>
      </dsp:txXfrm>
    </dsp:sp>
    <dsp:sp modelId="{DC4EC2F8-5B3F-456F-80F3-304DD0E236D2}">
      <dsp:nvSpPr>
        <dsp:cNvPr id="0" name=""/>
        <dsp:cNvSpPr/>
      </dsp:nvSpPr>
      <dsp:spPr>
        <a:xfrm>
          <a:off x="6333112" y="2775"/>
          <a:ext cx="3841021" cy="1920510"/>
        </a:xfrm>
        <a:prstGeom prst="roundRect">
          <a:avLst>
            <a:gd name="adj" fmla="val 10000"/>
          </a:avLst>
        </a:prstGeom>
        <a:solidFill>
          <a:schemeClr val="accent3">
            <a:hueOff val="-7818965"/>
            <a:satOff val="11094"/>
            <a:lumOff val="12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Recovery package</a:t>
          </a:r>
          <a:r>
            <a:rPr lang="en-US" sz="2700" kern="1200" dirty="0" smtClean="0"/>
            <a:t>: medium term aid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/>
            <a:t>(2021 – 2024)</a:t>
          </a:r>
          <a:endParaRPr lang="en-US" sz="2700" kern="1200" dirty="0"/>
        </a:p>
      </dsp:txBody>
      <dsp:txXfrm>
        <a:off x="6389362" y="59025"/>
        <a:ext cx="3728521" cy="1808010"/>
      </dsp:txXfrm>
    </dsp:sp>
    <dsp:sp modelId="{F0BF4F12-B725-4916-BAD9-B767DA5FE940}">
      <dsp:nvSpPr>
        <dsp:cNvPr id="0" name=""/>
        <dsp:cNvSpPr/>
      </dsp:nvSpPr>
      <dsp:spPr>
        <a:xfrm>
          <a:off x="6717214" y="1923286"/>
          <a:ext cx="384102" cy="1440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383"/>
              </a:lnTo>
              <a:lnTo>
                <a:pt x="384102" y="14403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E5B93-B43E-4C22-AEC2-832B3CCADC24}">
      <dsp:nvSpPr>
        <dsp:cNvPr id="0" name=""/>
        <dsp:cNvSpPr/>
      </dsp:nvSpPr>
      <dsp:spPr>
        <a:xfrm>
          <a:off x="7101316" y="2403413"/>
          <a:ext cx="3072817" cy="1920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7818965"/>
              <a:satOff val="11094"/>
              <a:lumOff val="121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To </a:t>
          </a:r>
          <a:r>
            <a:rPr lang="en-US" sz="1900" kern="1200" dirty="0" smtClean="0"/>
            <a:t>address economic recovery and ensure the sustainable development of the EU industry over the years to come.</a:t>
          </a:r>
          <a:endParaRPr lang="en-US" sz="1900" kern="1200" dirty="0"/>
        </a:p>
      </dsp:txBody>
      <dsp:txXfrm>
        <a:off x="7157566" y="2459663"/>
        <a:ext cx="2960317" cy="180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A0F81-6C1D-4719-B3B4-8720961CD764}">
      <dsp:nvSpPr>
        <dsp:cNvPr id="0" name=""/>
        <dsp:cNvSpPr/>
      </dsp:nvSpPr>
      <dsp:spPr>
        <a:xfrm>
          <a:off x="1701107" y="0"/>
          <a:ext cx="1956586" cy="195688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BE26D-0B39-4B6C-9C5F-B9D2AB7C86E6}">
      <dsp:nvSpPr>
        <dsp:cNvPr id="0" name=""/>
        <dsp:cNvSpPr/>
      </dsp:nvSpPr>
      <dsp:spPr>
        <a:xfrm>
          <a:off x="2133577" y="706494"/>
          <a:ext cx="1087237" cy="54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Sustainable</a:t>
          </a:r>
          <a:endParaRPr lang="en-US" sz="1600" kern="1200" dirty="0"/>
        </a:p>
      </dsp:txBody>
      <dsp:txXfrm>
        <a:off x="2133577" y="706494"/>
        <a:ext cx="1087237" cy="543488"/>
      </dsp:txXfrm>
    </dsp:sp>
    <dsp:sp modelId="{98C8C120-95AE-4AB6-8677-53F9B67F58A2}">
      <dsp:nvSpPr>
        <dsp:cNvPr id="0" name=""/>
        <dsp:cNvSpPr/>
      </dsp:nvSpPr>
      <dsp:spPr>
        <a:xfrm>
          <a:off x="1157673" y="1124374"/>
          <a:ext cx="1956586" cy="195688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4F1A7-C6A5-40B9-9639-9E85B9C4BFA5}">
      <dsp:nvSpPr>
        <dsp:cNvPr id="0" name=""/>
        <dsp:cNvSpPr/>
      </dsp:nvSpPr>
      <dsp:spPr>
        <a:xfrm>
          <a:off x="1592347" y="1837373"/>
          <a:ext cx="1087237" cy="54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Smart </a:t>
          </a:r>
          <a:endParaRPr lang="en-US" sz="1600" kern="1200" dirty="0"/>
        </a:p>
      </dsp:txBody>
      <dsp:txXfrm>
        <a:off x="1592347" y="1837373"/>
        <a:ext cx="1087237" cy="543488"/>
      </dsp:txXfrm>
    </dsp:sp>
    <dsp:sp modelId="{A372706C-8118-475D-9D4A-65B4F34C642E}">
      <dsp:nvSpPr>
        <dsp:cNvPr id="0" name=""/>
        <dsp:cNvSpPr/>
      </dsp:nvSpPr>
      <dsp:spPr>
        <a:xfrm>
          <a:off x="1840365" y="2383300"/>
          <a:ext cx="1681010" cy="168168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1A7AA-5592-4E45-9946-96462BF12BC6}">
      <dsp:nvSpPr>
        <dsp:cNvPr id="0" name=""/>
        <dsp:cNvSpPr/>
      </dsp:nvSpPr>
      <dsp:spPr>
        <a:xfrm>
          <a:off x="2136149" y="2969878"/>
          <a:ext cx="1087237" cy="54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Resilient</a:t>
          </a:r>
          <a:endParaRPr lang="en-US" sz="1600" kern="1200" dirty="0"/>
        </a:p>
      </dsp:txBody>
      <dsp:txXfrm>
        <a:off x="2136149" y="2969878"/>
        <a:ext cx="1087237" cy="543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6D9F3-0E52-4271-B31D-5C43DA170DEA}">
      <dsp:nvSpPr>
        <dsp:cNvPr id="0" name=""/>
        <dsp:cNvSpPr/>
      </dsp:nvSpPr>
      <dsp:spPr>
        <a:xfrm rot="10800000">
          <a:off x="1213051" y="3035"/>
          <a:ext cx="5151670" cy="1341063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37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Supporting Member States to recover, repair and emerge stronger from the crisis</a:t>
          </a:r>
          <a:endParaRPr lang="en-US" sz="2200" kern="1200" dirty="0"/>
        </a:p>
      </dsp:txBody>
      <dsp:txXfrm rot="10800000">
        <a:off x="1548317" y="3035"/>
        <a:ext cx="4816404" cy="1341063"/>
      </dsp:txXfrm>
    </dsp:sp>
    <dsp:sp modelId="{94E23D70-24B9-4E34-B57A-589C088AD2E3}">
      <dsp:nvSpPr>
        <dsp:cNvPr id="0" name=""/>
        <dsp:cNvSpPr/>
      </dsp:nvSpPr>
      <dsp:spPr>
        <a:xfrm>
          <a:off x="752033" y="3035"/>
          <a:ext cx="1341063" cy="13410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2826B-B9BE-4781-878D-C931DA52AFAB}">
      <dsp:nvSpPr>
        <dsp:cNvPr id="0" name=""/>
        <dsp:cNvSpPr/>
      </dsp:nvSpPr>
      <dsp:spPr>
        <a:xfrm rot="10800000">
          <a:off x="1213051" y="1744416"/>
          <a:ext cx="5151670" cy="1341063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37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Kick starting the economy and helping private investment to get moving again</a:t>
          </a:r>
          <a:endParaRPr lang="en-US" sz="2200" kern="1200" dirty="0"/>
        </a:p>
      </dsp:txBody>
      <dsp:txXfrm rot="10800000">
        <a:off x="1548317" y="1744416"/>
        <a:ext cx="4816404" cy="1341063"/>
      </dsp:txXfrm>
    </dsp:sp>
    <dsp:sp modelId="{EF310888-F90B-400A-B8F5-4AFDC12C237C}">
      <dsp:nvSpPr>
        <dsp:cNvPr id="0" name=""/>
        <dsp:cNvSpPr/>
      </dsp:nvSpPr>
      <dsp:spPr>
        <a:xfrm>
          <a:off x="752033" y="1744416"/>
          <a:ext cx="1341063" cy="134106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E0884-D248-4A8E-B9F2-3A048BD6233F}">
      <dsp:nvSpPr>
        <dsp:cNvPr id="0" name=""/>
        <dsp:cNvSpPr/>
      </dsp:nvSpPr>
      <dsp:spPr>
        <a:xfrm rot="10800000">
          <a:off x="1213051" y="3485797"/>
          <a:ext cx="5151670" cy="1341063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37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Learning the lessons of the crisis and addressing Europe’s strategic challenges</a:t>
          </a:r>
          <a:endParaRPr lang="en-US" sz="2200" kern="1200" dirty="0"/>
        </a:p>
      </dsp:txBody>
      <dsp:txXfrm rot="10800000">
        <a:off x="1548317" y="3485797"/>
        <a:ext cx="4816404" cy="1341063"/>
      </dsp:txXfrm>
    </dsp:sp>
    <dsp:sp modelId="{B0F550FE-097A-4AB4-844A-2C4ECC76945D}">
      <dsp:nvSpPr>
        <dsp:cNvPr id="0" name=""/>
        <dsp:cNvSpPr/>
      </dsp:nvSpPr>
      <dsp:spPr>
        <a:xfrm>
          <a:off x="752033" y="3485797"/>
          <a:ext cx="1341063" cy="134106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2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05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20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1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1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7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8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7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covid-19-taxud-response/guidance-customs-issues-related-covid-19-emergency_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petition/state_aid/what_is_new/covid_19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eu_commission" TargetMode="External"/><Relationship Id="rId13" Type="http://schemas.openxmlformats.org/officeDocument/2006/relationships/image" Target="../media/image15.png"/><Relationship Id="rId18" Type="http://schemas.openxmlformats.org/officeDocument/2006/relationships/image" Target="../media/image17.png"/><Relationship Id="rId3" Type="http://schemas.openxmlformats.org/officeDocument/2006/relationships/hyperlink" Target="https://open.spotify.com/user/v7ra0as4ychfdatgcjt9nabh0?si=SEs1mANESea5kzyVy7HvDw" TargetMode="External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17" Type="http://schemas.openxmlformats.org/officeDocument/2006/relationships/hyperlink" Target="https://www.youtube.com/user/eutube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medium.com/@EuropeanCommissio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uropa.eu/" TargetMode="External"/><Relationship Id="rId11" Type="http://schemas.openxmlformats.org/officeDocument/2006/relationships/hyperlink" Target="https://www.linkedin.com/company/european-commission/" TargetMode="External"/><Relationship Id="rId5" Type="http://schemas.openxmlformats.org/officeDocument/2006/relationships/hyperlink" Target="ec.europa.eu/coronavirusresponse" TargetMode="External"/><Relationship Id="rId15" Type="http://schemas.openxmlformats.org/officeDocument/2006/relationships/image" Target="../media/image16.png"/><Relationship Id="rId10" Type="http://schemas.openxmlformats.org/officeDocument/2006/relationships/image" Target="../media/image13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hyperlink" Target="https://www.facebook.com/EuropeanCommission" TargetMode="External"/><Relationship Id="rId14" Type="http://schemas.openxmlformats.org/officeDocument/2006/relationships/hyperlink" Target="https://www.instagram.com/europeancommissio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284509" cy="2149523"/>
          </a:xfrm>
        </p:spPr>
        <p:txBody>
          <a:bodyPr>
            <a:noAutofit/>
          </a:bodyPr>
          <a:lstStyle/>
          <a:p>
            <a:r>
              <a:rPr lang="en-US" sz="4800" dirty="0" smtClean="0"/>
              <a:t>EU response to COVID-19</a:t>
            </a:r>
            <a:br>
              <a:rPr lang="en-US" sz="4800" dirty="0" smtClean="0"/>
            </a:br>
            <a:r>
              <a:rPr lang="en-US" sz="4800" dirty="0" smtClean="0"/>
              <a:t>Rail and </a:t>
            </a:r>
            <a:r>
              <a:rPr lang="en-US" sz="4800" dirty="0"/>
              <a:t>I</a:t>
            </a:r>
            <a:r>
              <a:rPr lang="en-US" sz="4800" dirty="0" smtClean="0"/>
              <a:t>ntermodal </a:t>
            </a:r>
            <a:r>
              <a:rPr lang="en-US" sz="4800" dirty="0"/>
              <a:t>T</a:t>
            </a:r>
            <a:r>
              <a:rPr lang="en-US" sz="4800" dirty="0" smtClean="0"/>
              <a:t>ransport</a:t>
            </a:r>
            <a:r>
              <a:rPr lang="en-GB" sz="4800" dirty="0" smtClean="0"/>
              <a:t>	</a:t>
            </a:r>
            <a:endParaRPr lang="en-GB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68914" y="5273826"/>
            <a:ext cx="7667399" cy="52358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2000" i="0" dirty="0" smtClean="0"/>
              <a:t>European Commission</a:t>
            </a:r>
          </a:p>
          <a:p>
            <a:pPr>
              <a:spcAft>
                <a:spcPts val="600"/>
              </a:spcAft>
            </a:pPr>
            <a:r>
              <a:rPr lang="en-GB" sz="2000" i="0" dirty="0" smtClean="0"/>
              <a:t>Directorate-General for Mobility and Transport</a:t>
            </a:r>
          </a:p>
          <a:p>
            <a:r>
              <a:rPr lang="en-GB" sz="2000" i="0" dirty="0" smtClean="0"/>
              <a:t>Annika Kroon, Laurent Prat</a:t>
            </a:r>
            <a:endParaRPr lang="en-GB" sz="2000" i="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71351" y="3858756"/>
            <a:ext cx="10065224" cy="897754"/>
          </a:xfrm>
        </p:spPr>
        <p:txBody>
          <a:bodyPr/>
          <a:lstStyle/>
          <a:p>
            <a:r>
              <a:rPr lang="en-US" sz="2400" i="1" dirty="0"/>
              <a:t>Virtual meeting of the Friends of the Chair of WP.24 on the COVID-19 impacts on intermodal transport and </a:t>
            </a:r>
            <a:r>
              <a:rPr lang="en-US" sz="2400" i="1" dirty="0" smtClean="0"/>
              <a:t>logistics, 26.6.2020</a:t>
            </a:r>
            <a:endParaRPr lang="fr-BE" sz="2400" i="1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Transport sector was one of the most severely impacted, in particular </a:t>
            </a:r>
            <a:r>
              <a:rPr lang="en-GB" sz="2000" b="1" dirty="0" smtClean="0"/>
              <a:t>passenger</a:t>
            </a:r>
            <a:r>
              <a:rPr lang="en-GB" sz="2000" dirty="0" smtClean="0"/>
              <a:t> transport</a:t>
            </a:r>
          </a:p>
          <a:p>
            <a:r>
              <a:rPr lang="en-GB" sz="2000" b="1" dirty="0" smtClean="0"/>
              <a:t>Freight</a:t>
            </a:r>
            <a:r>
              <a:rPr lang="en-GB" sz="2000" dirty="0" smtClean="0"/>
              <a:t> suffered from lower demand, but continued to run</a:t>
            </a:r>
          </a:p>
          <a:p>
            <a:r>
              <a:rPr lang="en-GB" sz="2000" dirty="0" smtClean="0"/>
              <a:t>Halting passenger services affected negatively also freight carried by air and ferries, while rail freight benefitted from extra capacity</a:t>
            </a:r>
          </a:p>
          <a:p>
            <a:r>
              <a:rPr lang="en-GB" sz="2000" b="1" dirty="0" smtClean="0"/>
              <a:t>Intermodal</a:t>
            </a:r>
            <a:r>
              <a:rPr lang="en-GB" sz="2000" dirty="0" smtClean="0"/>
              <a:t> transport was strong, terminals were kept open, some yard congestion and storage shortage due to supply chain disruptions</a:t>
            </a:r>
          </a:p>
          <a:p>
            <a:r>
              <a:rPr lang="en-GB" sz="2000" dirty="0" smtClean="0"/>
              <a:t>Operational </a:t>
            </a:r>
            <a:r>
              <a:rPr lang="en-GB" sz="2000" dirty="0"/>
              <a:t>and sanitary </a:t>
            </a:r>
            <a:r>
              <a:rPr lang="en-GB" sz="2000" dirty="0" smtClean="0"/>
              <a:t>rules were adapted, call to </a:t>
            </a:r>
            <a:r>
              <a:rPr lang="en-GB" sz="2000" b="1" dirty="0" smtClean="0"/>
              <a:t>accelerate digitalisation</a:t>
            </a:r>
            <a:endParaRPr lang="en-GB" sz="2000" b="1" dirty="0"/>
          </a:p>
          <a:p>
            <a:r>
              <a:rPr lang="en-GB" sz="2000" dirty="0" smtClean="0"/>
              <a:t>Important to ensure ‘essential’ </a:t>
            </a:r>
            <a:r>
              <a:rPr lang="en-GB" sz="2000" b="1" dirty="0" smtClean="0"/>
              <a:t>status of transport workers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Covid-19 impact: how the transport sector adapted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57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4556"/>
            <a:ext cx="10905699" cy="4454519"/>
          </a:xfrm>
        </p:spPr>
        <p:txBody>
          <a:bodyPr/>
          <a:lstStyle/>
          <a:p>
            <a:pPr lvl="0"/>
            <a:r>
              <a:rPr lang="en-US" sz="2000" b="1" dirty="0" smtClean="0"/>
              <a:t>Guidelines for </a:t>
            </a:r>
            <a:r>
              <a:rPr lang="en-US" sz="2000" b="1" dirty="0"/>
              <a:t>border management measures to protect health and ensure the availability of goods and essential </a:t>
            </a:r>
            <a:r>
              <a:rPr lang="en-US" sz="2000" b="1" dirty="0" smtClean="0"/>
              <a:t>services </a:t>
            </a:r>
            <a:r>
              <a:rPr lang="en-US" sz="2000" dirty="0" smtClean="0"/>
              <a:t>(addressed to MS, 16 March)</a:t>
            </a:r>
            <a:endParaRPr lang="en-US" sz="2000" dirty="0"/>
          </a:p>
          <a:p>
            <a:pPr lvl="0"/>
            <a:r>
              <a:rPr lang="en-US" sz="2000" b="1" dirty="0" smtClean="0"/>
              <a:t>Temporary </a:t>
            </a:r>
            <a:r>
              <a:rPr lang="en-US" sz="2000" b="1" dirty="0"/>
              <a:t>Restriction on Non-Essential Travel to the </a:t>
            </a:r>
            <a:r>
              <a:rPr lang="en-US" sz="2000" b="1" dirty="0" smtClean="0"/>
              <a:t>European Union </a:t>
            </a:r>
            <a:r>
              <a:rPr lang="en-US" sz="2000" dirty="0"/>
              <a:t>(EU Leaders agreed to temporary restriction of non-essential travel from third </a:t>
            </a:r>
            <a:r>
              <a:rPr lang="en-US" sz="2000" dirty="0" smtClean="0"/>
              <a:t>countries, 17 March)</a:t>
            </a:r>
            <a:endParaRPr lang="en-US" sz="2000" dirty="0"/>
          </a:p>
          <a:p>
            <a:pPr lvl="0"/>
            <a:r>
              <a:rPr lang="en-GB" sz="2000" b="1" dirty="0" smtClean="0"/>
              <a:t>Communication </a:t>
            </a:r>
            <a:r>
              <a:rPr lang="en-GB" sz="2000" b="1" dirty="0"/>
              <a:t>on Green Lanes</a:t>
            </a:r>
            <a:r>
              <a:rPr lang="en-GB" sz="2000" dirty="0"/>
              <a:t> </a:t>
            </a:r>
            <a:r>
              <a:rPr lang="en-GB" sz="2000" dirty="0" smtClean="0"/>
              <a:t>(26 March), to ensure the </a:t>
            </a:r>
            <a:r>
              <a:rPr lang="en-GB" sz="2000" dirty="0"/>
              <a:t>free movement within the EU of all workers involved in international transport in all transport </a:t>
            </a:r>
            <a:r>
              <a:rPr lang="en-GB" sz="2000" dirty="0" smtClean="0"/>
              <a:t>modes.</a:t>
            </a:r>
            <a:endParaRPr lang="en-US" sz="2000" dirty="0"/>
          </a:p>
          <a:p>
            <a:pPr lvl="0"/>
            <a:r>
              <a:rPr lang="en-GB" sz="2000" b="1" dirty="0" smtClean="0"/>
              <a:t>Enhanced cooperation between Infrastructure </a:t>
            </a:r>
            <a:r>
              <a:rPr lang="en-GB" sz="2000" b="1" dirty="0" smtClean="0"/>
              <a:t>Managers</a:t>
            </a:r>
          </a:p>
          <a:p>
            <a:pPr lvl="0"/>
            <a:r>
              <a:rPr lang="en-GB" sz="2000" b="1" dirty="0" smtClean="0"/>
              <a:t>Use </a:t>
            </a:r>
            <a:r>
              <a:rPr lang="en-GB" sz="2000" b="1" dirty="0" smtClean="0"/>
              <a:t>of electronic </a:t>
            </a:r>
            <a:r>
              <a:rPr lang="en-GB" sz="2000" b="1" dirty="0"/>
              <a:t>documents </a:t>
            </a:r>
            <a:r>
              <a:rPr lang="en-GB" sz="2000" dirty="0" smtClean="0"/>
              <a:t>to protect train drivers from unnecessary physical contact</a:t>
            </a:r>
            <a:r>
              <a:rPr lang="en-GB" sz="2000" dirty="0"/>
              <a:t> </a:t>
            </a:r>
            <a:r>
              <a:rPr lang="en-GB" sz="2000" dirty="0" smtClean="0"/>
              <a:t>&gt; </a:t>
            </a:r>
            <a:r>
              <a:rPr lang="en-GB" sz="2000" dirty="0" smtClean="0"/>
              <a:t>(</a:t>
            </a:r>
            <a:r>
              <a:rPr lang="en-GB" sz="2000" dirty="0" smtClean="0"/>
              <a:t>DG TAXUD, 30 March, updated 8 April) (</a:t>
            </a:r>
            <a:r>
              <a:rPr lang="en-GB" sz="2000" dirty="0">
                <a:hlinkClick r:id="rId3"/>
              </a:rPr>
              <a:t>https://ec.europa.eu/taxation_customs/covid-19-taxud-response/guidance-customs-issues-related-covid-19-emergency_en</a:t>
            </a:r>
            <a:r>
              <a:rPr lang="en-GB" sz="2000" dirty="0" smtClean="0"/>
              <a:t>).</a:t>
            </a:r>
          </a:p>
          <a:p>
            <a:r>
              <a:rPr lang="en-US" sz="2000" b="1" dirty="0"/>
              <a:t>Extension of validity of certificates and licenses</a:t>
            </a:r>
          </a:p>
          <a:p>
            <a:pPr lvl="0"/>
            <a:r>
              <a:rPr lang="en-GB" sz="2000" b="1" dirty="0" smtClean="0"/>
              <a:t>Support </a:t>
            </a:r>
            <a:r>
              <a:rPr lang="en-GB" sz="2000" b="1" dirty="0" smtClean="0"/>
              <a:t>to intermodal transport </a:t>
            </a:r>
            <a:r>
              <a:rPr lang="en-GB" sz="2000" dirty="0" smtClean="0"/>
              <a:t>at the national level (e.g. UK, FR, DE)</a:t>
            </a:r>
            <a:endParaRPr lang="en-GB" sz="2000" b="1" dirty="0" smtClean="0"/>
          </a:p>
          <a:p>
            <a:pPr marL="0" lvl="0" indent="0"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 measures to safeguard operational continuity during COVID-19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554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75823" y="1601134"/>
          <a:ext cx="11705970" cy="432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Relief </a:t>
            </a:r>
            <a:r>
              <a:rPr lang="en-US" sz="3600" dirty="0"/>
              <a:t>measures and recovery </a:t>
            </a:r>
            <a:r>
              <a:rPr lang="en-US" sz="3600" dirty="0" smtClean="0"/>
              <a:t>package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187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8783"/>
            <a:ext cx="10905699" cy="3881904"/>
          </a:xfrm>
        </p:spPr>
        <p:txBody>
          <a:bodyPr/>
          <a:lstStyle/>
          <a:p>
            <a:pPr lvl="0"/>
            <a:r>
              <a:rPr lang="en-GB" sz="2000" b="1" dirty="0" smtClean="0"/>
              <a:t>Temporary </a:t>
            </a:r>
            <a:r>
              <a:rPr lang="en-GB" sz="2000" b="1" dirty="0"/>
              <a:t>Framework for State Aid measures </a:t>
            </a:r>
            <a:r>
              <a:rPr lang="en-GB" sz="2000" dirty="0" smtClean="0"/>
              <a:t>(19 March) &gt; based </a:t>
            </a:r>
            <a:r>
              <a:rPr lang="en-GB" sz="2000" dirty="0"/>
              <a:t>on Article 107(3)(b) TFEU </a:t>
            </a:r>
            <a:r>
              <a:rPr lang="en-GB" sz="2000" dirty="0" smtClean="0"/>
              <a:t>which allows </a:t>
            </a:r>
            <a:r>
              <a:rPr lang="en-GB" sz="2000" dirty="0"/>
              <a:t>for State support to remedy a serious disturbance in the economy </a:t>
            </a:r>
            <a:r>
              <a:rPr lang="en-GB" sz="2000" dirty="0" smtClean="0"/>
              <a:t>of a Member State &gt; amended (3 April) with additional </a:t>
            </a:r>
            <a:r>
              <a:rPr lang="en-GB" sz="2000" dirty="0"/>
              <a:t>aid </a:t>
            </a:r>
            <a:r>
              <a:rPr lang="en-GB" sz="2000" dirty="0" smtClean="0"/>
              <a:t>measures &gt; </a:t>
            </a:r>
            <a:r>
              <a:rPr lang="en-GB" sz="2000" dirty="0"/>
              <a:t>applies to all sectors and undertakings including </a:t>
            </a:r>
            <a:r>
              <a:rPr lang="en-GB" sz="2000" dirty="0" smtClean="0"/>
              <a:t>transport</a:t>
            </a:r>
            <a:endParaRPr lang="en-US" sz="2000" dirty="0"/>
          </a:p>
          <a:p>
            <a:pPr lvl="0"/>
            <a:r>
              <a:rPr lang="en-GB" sz="2000" b="1" dirty="0" smtClean="0"/>
              <a:t>Article </a:t>
            </a:r>
            <a:r>
              <a:rPr lang="en-GB" sz="2000" b="1" dirty="0"/>
              <a:t>107(2)(b) TFEU </a:t>
            </a:r>
            <a:r>
              <a:rPr lang="en-GB" sz="2000" dirty="0"/>
              <a:t>enables Member States to compensate companies for damages caused by the COVID-19 crisis, including for lost </a:t>
            </a:r>
            <a:r>
              <a:rPr lang="en-GB" sz="2000" dirty="0" smtClean="0"/>
              <a:t>revenues. More </a:t>
            </a:r>
            <a:r>
              <a:rPr lang="en-GB" sz="2000" dirty="0"/>
              <a:t>information on </a:t>
            </a:r>
            <a:r>
              <a:rPr lang="en-GB" sz="2000" dirty="0" smtClean="0"/>
              <a:t>possibilities </a:t>
            </a:r>
            <a:r>
              <a:rPr lang="en-GB" sz="2000" dirty="0"/>
              <a:t>for State </a:t>
            </a:r>
            <a:r>
              <a:rPr lang="en-GB" sz="2000" dirty="0" smtClean="0"/>
              <a:t>support: </a:t>
            </a:r>
            <a:r>
              <a:rPr lang="en-GB" sz="2000" u="sng" dirty="0" smtClean="0">
                <a:hlinkClick r:id="rId3"/>
              </a:rPr>
              <a:t>https</a:t>
            </a:r>
            <a:r>
              <a:rPr lang="en-GB" sz="2000" u="sng" dirty="0">
                <a:hlinkClick r:id="rId3"/>
              </a:rPr>
              <a:t>://</a:t>
            </a:r>
            <a:r>
              <a:rPr lang="en-GB" sz="2000" u="sng" dirty="0" smtClean="0">
                <a:hlinkClick r:id="rId3"/>
              </a:rPr>
              <a:t>ec.europa.eu/competition/state_aid/what_is_new/covid_19.html</a:t>
            </a:r>
            <a:endParaRPr lang="en-GB" sz="2000" u="sng" dirty="0" smtClean="0"/>
          </a:p>
          <a:p>
            <a:r>
              <a:rPr lang="en-GB" sz="2000" b="1" dirty="0" smtClean="0"/>
              <a:t>State Aid Railway Guidelines </a:t>
            </a:r>
            <a:r>
              <a:rPr lang="en-GB" sz="2000" dirty="0" smtClean="0"/>
              <a:t>(Communication – </a:t>
            </a:r>
            <a:r>
              <a:rPr lang="en-GB" sz="2000" dirty="0"/>
              <a:t>Community guidelines on State aid for railway undertakings (2008/C 184/07) – OJ C184/13 of 22.07.2008 </a:t>
            </a:r>
            <a:r>
              <a:rPr lang="en-GB" sz="2000" dirty="0" smtClean="0"/>
              <a:t>)</a:t>
            </a:r>
          </a:p>
          <a:p>
            <a:pPr lvl="0"/>
            <a:r>
              <a:rPr lang="en-US" sz="2000" b="1" dirty="0" smtClean="0"/>
              <a:t>Extension </a:t>
            </a:r>
            <a:r>
              <a:rPr lang="en-US" sz="2000" b="1" dirty="0"/>
              <a:t>of transposition period of the technical pillar of the 4</a:t>
            </a:r>
            <a:r>
              <a:rPr lang="en-US" sz="2000" b="1" baseline="30000" dirty="0"/>
              <a:t>th</a:t>
            </a:r>
            <a:r>
              <a:rPr lang="en-US" sz="2000" b="1" dirty="0"/>
              <a:t> </a:t>
            </a:r>
            <a:r>
              <a:rPr lang="en-US" sz="2000" b="1" dirty="0" smtClean="0"/>
              <a:t>Railway Package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482860"/>
            <a:ext cx="10667903" cy="782357"/>
          </a:xfrm>
        </p:spPr>
        <p:txBody>
          <a:bodyPr/>
          <a:lstStyle/>
          <a:p>
            <a:r>
              <a:rPr lang="en-GB" sz="3600" dirty="0" smtClean="0"/>
              <a:t>Relief measures to address economic damage applicable to the rail transport sector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612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6388" y="1401676"/>
            <a:ext cx="10905699" cy="3881904"/>
          </a:xfrm>
        </p:spPr>
        <p:txBody>
          <a:bodyPr/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0340" algn="l"/>
                <a:tab pos="457200" algn="l"/>
              </a:tabLst>
            </a:pPr>
            <a:endParaRPr lang="en-GB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0340" algn="l"/>
                <a:tab pos="457200" algn="l"/>
              </a:tabLs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Transport policy outlook: </a:t>
            </a:r>
            <a:b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Strategy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on Sustainable and Smart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Mobility</a:t>
            </a:r>
          </a:p>
          <a:p>
            <a:pPr marL="457200" lvl="1" indent="0">
              <a:spcAft>
                <a:spcPts val="600"/>
              </a:spcAft>
              <a:buNone/>
              <a:tabLst>
                <a:tab pos="180340" algn="l"/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Strong focus on </a:t>
            </a:r>
            <a:r>
              <a:rPr lang="en-GB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greener freight transport:</a:t>
            </a:r>
          </a:p>
          <a:p>
            <a:pPr lvl="2">
              <a:spcAft>
                <a:spcPts val="600"/>
              </a:spcAft>
              <a:tabLst>
                <a:tab pos="180340" algn="l"/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Infrastructure</a:t>
            </a:r>
          </a:p>
          <a:p>
            <a:pPr lvl="2">
              <a:spcAft>
                <a:spcPts val="600"/>
              </a:spcAft>
              <a:tabLst>
                <a:tab pos="180340" algn="l"/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Fleets</a:t>
            </a:r>
          </a:p>
          <a:p>
            <a:pPr lvl="2">
              <a:spcAft>
                <a:spcPts val="600"/>
              </a:spcAft>
              <a:tabLst>
                <a:tab pos="180340" algn="l"/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Technologies</a:t>
            </a:r>
          </a:p>
          <a:p>
            <a:pPr lvl="2">
              <a:spcAft>
                <a:spcPts val="600"/>
              </a:spcAft>
              <a:tabLst>
                <a:tab pos="180340" algn="l"/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Market measures</a:t>
            </a:r>
          </a:p>
          <a:p>
            <a:pPr lvl="2">
              <a:spcAft>
                <a:spcPts val="600"/>
              </a:spcAft>
              <a:tabLst>
                <a:tab pos="180340" algn="l"/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igitalisation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0340" algn="l"/>
                <a:tab pos="457200" algn="l"/>
              </a:tabLst>
            </a:pPr>
            <a:endParaRPr lang="en-GB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Recovery: challenges and opportunities for rail and intermodal transport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3873492"/>
              </p:ext>
            </p:extLst>
          </p:nvPr>
        </p:nvGraphicFramePr>
        <p:xfrm>
          <a:off x="8007498" y="1310135"/>
          <a:ext cx="4815367" cy="4064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86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475" y="420107"/>
            <a:ext cx="10515600" cy="782357"/>
          </a:xfrm>
        </p:spPr>
        <p:txBody>
          <a:bodyPr/>
          <a:lstStyle/>
          <a:p>
            <a:r>
              <a:rPr lang="en-IE" sz="3600" dirty="0" smtClean="0"/>
              <a:t>Recovery Plan for Europe</a:t>
            </a:r>
            <a:endParaRPr lang="en-GB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332897"/>
              </p:ext>
            </p:extLst>
          </p:nvPr>
        </p:nvGraphicFramePr>
        <p:xfrm>
          <a:off x="671055" y="1448656"/>
          <a:ext cx="7116755" cy="482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056557"/>
              </p:ext>
            </p:extLst>
          </p:nvPr>
        </p:nvGraphicFramePr>
        <p:xfrm>
          <a:off x="7592595" y="2216764"/>
          <a:ext cx="3956480" cy="316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09">
                  <a:extLst>
                    <a:ext uri="{9D8B030D-6E8A-4147-A177-3AD203B41FA5}">
                      <a16:colId xmlns:a16="http://schemas.microsoft.com/office/drawing/2014/main" val="225849843"/>
                    </a:ext>
                  </a:extLst>
                </a:gridCol>
                <a:gridCol w="1850271">
                  <a:extLst>
                    <a:ext uri="{9D8B030D-6E8A-4147-A177-3AD203B41FA5}">
                      <a16:colId xmlns:a16="http://schemas.microsoft.com/office/drawing/2014/main" val="3002873113"/>
                    </a:ext>
                  </a:extLst>
                </a:gridCol>
              </a:tblGrid>
              <a:tr h="474651">
                <a:tc gridSpan="2">
                  <a:txBody>
                    <a:bodyPr/>
                    <a:lstStyle/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34238"/>
                  </a:ext>
                </a:extLst>
              </a:tr>
              <a:tr h="775584">
                <a:tc>
                  <a:txBody>
                    <a:bodyPr/>
                    <a:lstStyle/>
                    <a:p>
                      <a:r>
                        <a:rPr lang="fr-BE" sz="2000" dirty="0" smtClean="0">
                          <a:solidFill>
                            <a:srgbClr val="024EA2"/>
                          </a:solidFill>
                        </a:rPr>
                        <a:t>SURE / ESM / EIB </a:t>
                      </a:r>
                      <a:r>
                        <a:rPr lang="fr-BE" sz="2000" dirty="0" err="1" smtClean="0">
                          <a:solidFill>
                            <a:srgbClr val="024EA2"/>
                          </a:solidFill>
                        </a:rPr>
                        <a:t>Guarantee</a:t>
                      </a:r>
                      <a:endParaRPr lang="en-GB" sz="2000" dirty="0">
                        <a:solidFill>
                          <a:srgbClr val="024EA2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€540 billion</a:t>
                      </a:r>
                      <a:endParaRPr lang="en-GB" sz="2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86951"/>
                  </a:ext>
                </a:extLst>
              </a:tr>
              <a:tr h="7728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2000" kern="1200" dirty="0" err="1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  <a: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2000" kern="1200" dirty="0" err="1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Generation</a:t>
                      </a:r>
                      <a: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 EU</a:t>
                      </a:r>
                      <a:endParaRPr lang="en-GB" sz="2000" kern="1200" dirty="0">
                        <a:solidFill>
                          <a:srgbClr val="024E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€750</a:t>
                      </a:r>
                      <a:r>
                        <a:rPr lang="fr-BE" sz="2000" baseline="0" dirty="0" smtClean="0"/>
                        <a:t> billion</a:t>
                      </a:r>
                      <a:endParaRPr lang="en-GB" sz="2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62870"/>
                  </a:ext>
                </a:extLst>
              </a:tr>
              <a:tr h="4746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Long-</a:t>
                      </a:r>
                      <a:r>
                        <a:rPr lang="fr-BE" sz="2000" kern="1200" dirty="0" err="1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BE" sz="2000" kern="1200" dirty="0" smtClean="0">
                          <a:solidFill>
                            <a:srgbClr val="024EA2"/>
                          </a:solidFill>
                          <a:latin typeface="+mn-lt"/>
                          <a:ea typeface="+mn-ea"/>
                          <a:cs typeface="+mn-cs"/>
                        </a:rPr>
                        <a:t>EU budget</a:t>
                      </a:r>
                      <a:endParaRPr lang="en-GB" sz="2000" kern="1200" dirty="0">
                        <a:solidFill>
                          <a:srgbClr val="024E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€1100 billion</a:t>
                      </a:r>
                      <a:endParaRPr lang="en-GB" sz="2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651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844" y="2076458"/>
            <a:ext cx="98526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Keep in touch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0177" y="4714827"/>
            <a:ext cx="3617290" cy="361995"/>
          </a:xfrm>
        </p:spPr>
        <p:txBody>
          <a:bodyPr/>
          <a:lstStyle/>
          <a:p>
            <a:pPr marL="0" indent="0">
              <a:buNone/>
            </a:pPr>
            <a:r>
              <a:rPr lang="en-IE" sz="1600" dirty="0" smtClean="0">
                <a:hlinkClick r:id="rId3"/>
              </a:rPr>
              <a:t>EU Spotify</a:t>
            </a:r>
            <a:endParaRPr lang="en-GB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1630238"/>
            <a:ext cx="684199" cy="7501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19504" y="1774881"/>
            <a:ext cx="33425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hlinkClick r:id="rId5" action="ppaction://hlinkfile"/>
              </a:rPr>
              <a:t>ec.europa.eu/</a:t>
            </a:r>
            <a:r>
              <a:rPr lang="en-GB" sz="1600" dirty="0" err="1" smtClean="0">
                <a:hlinkClick r:id="rId5" action="ppaction://hlinkfile"/>
              </a:rPr>
              <a:t>coronavirusresponse</a:t>
            </a:r>
            <a:endParaRPr lang="en-IE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2635213"/>
            <a:ext cx="684199" cy="7501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19504" y="2841009"/>
            <a:ext cx="11657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hlinkClick r:id="rId6"/>
              </a:rPr>
              <a:t>europa.eu</a:t>
            </a:r>
            <a:r>
              <a:rPr lang="en-GB" sz="1600" dirty="0">
                <a:hlinkClick r:id="rId6"/>
              </a:rPr>
              <a:t>/</a:t>
            </a:r>
            <a:endParaRPr lang="en-GB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3587900"/>
            <a:ext cx="640631" cy="7022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19504" y="3736212"/>
            <a:ext cx="19752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hlinkClick r:id="rId8"/>
              </a:rPr>
              <a:t>@</a:t>
            </a:r>
            <a:r>
              <a:rPr lang="en-IE" sz="1600" dirty="0" err="1" smtClean="0">
                <a:hlinkClick r:id="rId8"/>
              </a:rPr>
              <a:t>EU_Commission</a:t>
            </a:r>
            <a:r>
              <a:rPr lang="en-IE" sz="1600" dirty="0" smtClean="0">
                <a:hlinkClick r:id="rId8"/>
              </a:rPr>
              <a:t> 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1819504" y="471065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600" dirty="0" smtClean="0">
                <a:hlinkClick r:id="rId9"/>
              </a:rPr>
              <a:t>@</a:t>
            </a:r>
            <a:r>
              <a:rPr lang="en-IE" sz="1600" dirty="0" err="1" smtClean="0">
                <a:hlinkClick r:id="rId9"/>
              </a:rPr>
              <a:t>EuropeanCommission</a:t>
            </a:r>
            <a:r>
              <a:rPr lang="en-IE" sz="1600" dirty="0" smtClean="0">
                <a:hlinkClick r:id="rId9"/>
              </a:rPr>
              <a:t> </a:t>
            </a:r>
            <a:endParaRPr lang="en-GB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22" y="4538287"/>
            <a:ext cx="620230" cy="68150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819504" y="566164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600" dirty="0" smtClean="0">
                <a:hlinkClick r:id="rId11"/>
              </a:rPr>
              <a:t>European Commission</a:t>
            </a:r>
            <a:endParaRPr lang="en-GB" sz="1200" dirty="0">
              <a:hlinkClick r:id="rId11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22" y="5491270"/>
            <a:ext cx="620230" cy="6815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060" y="1661642"/>
            <a:ext cx="647562" cy="71153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156397" y="1792054"/>
            <a:ext cx="37980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dirty="0" smtClean="0">
                <a:hlinkClick r:id="rId14"/>
              </a:rPr>
              <a:t>europeancommission</a:t>
            </a:r>
            <a:r>
              <a:rPr lang="en-IE" sz="1600" dirty="0" smtClean="0"/>
              <a:t> </a:t>
            </a:r>
            <a:endParaRPr lang="en-GB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348" y="2611751"/>
            <a:ext cx="568985" cy="623695"/>
          </a:xfrm>
          <a:prstGeom prst="rect">
            <a:avLst/>
          </a:prstGeom>
        </p:spPr>
      </p:pic>
      <p:sp>
        <p:nvSpPr>
          <p:cNvPr id="17" name="Rectangle 16">
            <a:hlinkClick r:id="rId16"/>
          </p:cNvPr>
          <p:cNvSpPr/>
          <p:nvPr/>
        </p:nvSpPr>
        <p:spPr>
          <a:xfrm>
            <a:off x="6156397" y="2749321"/>
            <a:ext cx="24657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hlinkClick r:id="rId16"/>
              </a:rPr>
              <a:t>@</a:t>
            </a:r>
            <a:r>
              <a:rPr lang="en-GB" sz="1600" dirty="0" err="1" smtClean="0">
                <a:hlinkClick r:id="rId16"/>
              </a:rPr>
              <a:t>EuropeanCommission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6270177" y="3733427"/>
            <a:ext cx="9272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hlinkClick r:id="rId17"/>
              </a:rPr>
              <a:t>EUTube</a:t>
            </a:r>
            <a:endParaRPr lang="en-IE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823" y="3542487"/>
            <a:ext cx="660728" cy="7260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61" y="4514763"/>
            <a:ext cx="695271" cy="76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  <a:p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DocumentLanguage xmlns="89EF56BE-1C30-494B-9561-22C3A07A1537">EN</EC_Collab_DocumentLanguage>
    <EC_Collab_Reference xmlns="89EF56BE-1C30-494B-9561-22C3A07A1537" xsi:nil="true"/>
    <EC_Collab_Status xmlns="89EF56BE-1C30-494B-9561-22C3A07A1537">Not Started</EC_Collab_Status>
    <Status xmlns="89EF56BE-1C30-494B-9561-22C3A07A1537">Draft</Status>
    <EC_ARES_DATE_TRANSFERRED xmlns="89ef56be-1c30-494b-9561-22c3a07a1537" xsi:nil="true"/>
    <EC_ARES_TRANSFERRED_BY xmlns="89ef56be-1c30-494b-9561-22c3a07a1537" xsi:nil="true"/>
    <EC_ARES_NUMBER xmlns="89ef56be-1c30-494b-9561-22c3a07a1537">
      <Url xsi:nil="true"/>
      <Description xsi:nil="true"/>
    </EC_ARES_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42262954A0C6874ABF249A90E0404D46" ma:contentTypeVersion="3" ma:contentTypeDescription="Create a new document in this library." ma:contentTypeScope="" ma:versionID="c3fbe899004e72b59e0c312cc428d9c8">
  <xsd:schema xmlns:xsd="http://www.w3.org/2001/XMLSchema" xmlns:xs="http://www.w3.org/2001/XMLSchema" xmlns:p="http://schemas.microsoft.com/office/2006/metadata/properties" xmlns:ns3="89EF56BE-1C30-494B-9561-22C3A07A1537" xmlns:ns4="89ef56be-1c30-494b-9561-22c3a07a1537" targetNamespace="http://schemas.microsoft.com/office/2006/metadata/properties" ma:root="true" ma:fieldsID="d97127456c65f028940722ca4ce79353" ns3:_="" ns4:_="">
    <xsd:import namespace="89EF56BE-1C30-494B-9561-22C3A07A1537"/>
    <xsd:import namespace="89ef56be-1c30-494b-9561-22c3a07a1537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/>
                <xsd:element ref="ns3:EC_Collab_Status"/>
                <xsd:element ref="ns3:Status" minOccurs="0"/>
                <xsd:element ref="ns4:EC_ARES_NUMBER" minOccurs="0"/>
                <xsd:element ref="ns4:EC_ARES_DATE_TRANSFERRED" minOccurs="0"/>
                <xsd:element ref="ns4:EC_ARES_TRANSFERRED_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F56BE-1C30-494B-9561-22C3A07A1537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  <xsd:element name="Status" ma:index="15" nillable="true" ma:displayName="Status" ma:default="Draft" ma:format="Dropdown" ma:internalName="Status">
      <xsd:simpleType>
        <xsd:restriction base="dms:Choice">
          <xsd:enumeration value="Draft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f56be-1c30-494b-9561-22c3a07a1537" elementFormDefault="qualified">
    <xsd:import namespace="http://schemas.microsoft.com/office/2006/documentManagement/types"/>
    <xsd:import namespace="http://schemas.microsoft.com/office/infopath/2007/PartnerControls"/>
    <xsd:element name="EC_ARES_NUMBER" ma:index="16" nillable="true" ma:displayName="Ares Number" ma:format="Hyperlink" ma:hidden="true" ma:internalName="EC_ARES_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C_ARES_DATE_TRANSFERRED" ma:index="17" nillable="true" ma:displayName="Transferred to Ares" ma:format="DateTime" ma:hidden="true" ma:internalName="EC_ARES_DATE_TRANSFERRED">
      <xsd:simpleType>
        <xsd:restriction base="dms:DateTime"/>
      </xsd:simpleType>
    </xsd:element>
    <xsd:element name="EC_ARES_TRANSFERRED_BY" ma:index="18" nillable="true" ma:displayName="Transferred By" ma:hidden="true" ma:internalName="EC_ARES_TRANSFERRED_B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0B5F11-6798-4B8F-A633-8ED962BC7BF0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89ef56be-1c30-494b-9561-22c3a07a1537"/>
    <ds:schemaRef ds:uri="89EF56BE-1C30-494B-9561-22C3A07A153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02DD40-DBDF-4D75-A69E-6E3799B5C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F56BE-1C30-494B-9561-22C3A07A1537"/>
    <ds:schemaRef ds:uri="89ef56be-1c30-494b-9561-22c3a07a1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724B73-3CDD-4BE9-A98C-BAD7A63F7F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428</TotalTime>
  <Words>678</Words>
  <Application>Microsoft Office PowerPoint</Application>
  <PresentationFormat>Widescreen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EU response to COVID-19 Rail and Intermodal Transport </vt:lpstr>
      <vt:lpstr>Covid-19 impact: how the transport sector adapted</vt:lpstr>
      <vt:lpstr>COM measures to safeguard operational continuity during COVID-19</vt:lpstr>
      <vt:lpstr>Relief measures and recovery package</vt:lpstr>
      <vt:lpstr>Relief measures to address economic damage applicable to the rail transport sector</vt:lpstr>
      <vt:lpstr>Recovery: challenges and opportunities for rail and intermodal transport</vt:lpstr>
      <vt:lpstr>Recovery Plan for Europe</vt:lpstr>
      <vt:lpstr>Keep in touch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PRAT Laurent (MOVE)</cp:lastModifiedBy>
  <cp:revision>237</cp:revision>
  <dcterms:created xsi:type="dcterms:W3CDTF">2020-04-07T16:01:29Z</dcterms:created>
  <dcterms:modified xsi:type="dcterms:W3CDTF">2020-06-26T07:55:56Z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0x010100258AA79CEB83498886A3A086811232500042262954A0C6874ABF249A90E0404D46</vt:lpwstr>
  </property>
</Properties>
</file>