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76" d="100"/>
          <a:sy n="76" d="100"/>
        </p:scale>
        <p:origin x="67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03/04/2019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1870653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FE2CFF-C77F-45F5-8196-7FFE9E57B434}" type="slidenum">
              <a:rPr lang="ja-JP" altLang="fr-FR" smtClean="0"/>
              <a:pPr/>
              <a:t>1</a:t>
            </a:fld>
            <a:endParaRPr lang="fr-FR" altLang="ja-JP"/>
          </a:p>
        </p:txBody>
      </p:sp>
    </p:spTree>
    <p:extLst>
      <p:ext uri="{BB962C8B-B14F-4D97-AF65-F5344CB8AC3E}">
        <p14:creationId xmlns:p14="http://schemas.microsoft.com/office/powerpoint/2010/main" val="3742118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4CF181AD-2138-4110-A5E2-8649EDB84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Event Data Recorder (EDR)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15054904-277D-4336-8282-11732B0470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GRSG-116 Agenda item 17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C04E04-039A-441B-895E-048094F2925E}"/>
              </a:ext>
            </a:extLst>
          </p:cNvPr>
          <p:cNvSpPr txBox="1"/>
          <p:nvPr/>
        </p:nvSpPr>
        <p:spPr>
          <a:xfrm>
            <a:off x="7701454" y="168315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/>
              <a:t>Informal document</a:t>
            </a:r>
            <a:r>
              <a:rPr lang="en-GB" dirty="0"/>
              <a:t> GRSG-116-42</a:t>
            </a:r>
          </a:p>
          <a:p>
            <a:r>
              <a:rPr lang="pt-BR" dirty="0"/>
              <a:t>(116th GRSG, 1-5 April 2019</a:t>
            </a:r>
            <a:endParaRPr lang="en-GB" dirty="0"/>
          </a:p>
          <a:p>
            <a:r>
              <a:rPr lang="pt-BR" dirty="0"/>
              <a:t>Agenda item 17.)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44624"/>
            <a:ext cx="10972800" cy="864096"/>
          </a:xfrm>
        </p:spPr>
        <p:txBody>
          <a:bodyPr/>
          <a:lstStyle/>
          <a:p>
            <a:r>
              <a:rPr lang="fr-FR" dirty="0"/>
              <a:t>Background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4110" y="764704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WP.29-177-19 : </a:t>
            </a:r>
            <a:r>
              <a:rPr lang="de-DE" b="1" dirty="0" err="1"/>
              <a:t>Priorities</a:t>
            </a:r>
            <a:r>
              <a:rPr lang="de-DE" b="1" dirty="0"/>
              <a:t> in Framework </a:t>
            </a:r>
            <a:r>
              <a:rPr lang="de-DE" b="1" dirty="0" err="1"/>
              <a:t>document</a:t>
            </a:r>
            <a:r>
              <a:rPr lang="de-DE" b="1" dirty="0"/>
              <a:t> on </a:t>
            </a:r>
            <a:r>
              <a:rPr lang="de-DE" b="1" dirty="0" err="1"/>
              <a:t>automated</a:t>
            </a:r>
            <a:r>
              <a:rPr lang="de-DE" b="1" dirty="0"/>
              <a:t>/</a:t>
            </a:r>
            <a:r>
              <a:rPr lang="de-DE" b="1" dirty="0" err="1"/>
              <a:t>autonomous</a:t>
            </a:r>
            <a:r>
              <a:rPr lang="de-DE" b="1" dirty="0"/>
              <a:t> Vehicles</a:t>
            </a:r>
          </a:p>
          <a:p>
            <a:pPr marL="400050" lvl="1" indent="0">
              <a:buNone/>
            </a:pPr>
            <a:r>
              <a:rPr lang="de-DE" sz="1600" i="1" dirty="0"/>
              <a:t>i. Event Data Recorder: </a:t>
            </a:r>
            <a:r>
              <a:rPr lang="de-DE" sz="1600" dirty="0"/>
              <a:t>[Description: TBD] </a:t>
            </a:r>
          </a:p>
          <a:p>
            <a:pPr marL="400050" lvl="1" indent="0">
              <a:buNone/>
            </a:pPr>
            <a:r>
              <a:rPr lang="en-US" sz="1600" i="1" dirty="0"/>
              <a:t>j. </a:t>
            </a:r>
            <a:r>
              <a:rPr lang="en-US" sz="1600" dirty="0"/>
              <a:t>Data </a:t>
            </a:r>
            <a:r>
              <a:rPr lang="en-US" sz="1600" i="1" dirty="0"/>
              <a:t>Storage System for Automated Driving vehicles (DSSAD): </a:t>
            </a:r>
            <a:r>
              <a:rPr lang="en-US" sz="1600" dirty="0"/>
              <a:t>The automated vehicles should have the function that collects and records the necessary data related to the system status, occurrence of malfunctions, degradations or failures in a way that can be used to establish the cause of any crash. </a:t>
            </a:r>
          </a:p>
          <a:p>
            <a:endParaRPr lang="fr-FR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599" y="2970406"/>
            <a:ext cx="9539793" cy="384296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73442"/>
              </p:ext>
            </p:extLst>
          </p:nvPr>
        </p:nvGraphicFramePr>
        <p:xfrm>
          <a:off x="3419400" y="609600"/>
          <a:ext cx="8477401" cy="6019800"/>
        </p:xfrm>
        <a:graphic>
          <a:graphicData uri="http://schemas.openxmlformats.org/drawingml/2006/table">
            <a:tbl>
              <a:tblPr/>
              <a:tblGrid>
                <a:gridCol w="2028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9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9205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b="1" dirty="0"/>
                        <a:t>Function</a:t>
                      </a:r>
                    </a:p>
                    <a:p>
                      <a:r>
                        <a:rPr lang="fr-FR" dirty="0"/>
                        <a:t>(GRXX)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AD </a:t>
                      </a:r>
                      <a:r>
                        <a:rPr lang="fr-FR" sz="2800" b="1" dirty="0" err="1"/>
                        <a:t>vehicles</a:t>
                      </a:r>
                      <a:endParaRPr lang="fr-F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/>
                        <a:t>Non-AD</a:t>
                      </a:r>
                      <a:r>
                        <a:rPr lang="fr-FR" sz="2800" b="1" baseline="0" dirty="0"/>
                        <a:t> </a:t>
                      </a:r>
                      <a:r>
                        <a:rPr lang="fr-FR" sz="2800" b="1" dirty="0" err="1"/>
                        <a:t>vehicles</a:t>
                      </a:r>
                      <a:endParaRPr lang="fr-FR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err="1"/>
                        <a:t>Who</a:t>
                      </a:r>
                      <a:r>
                        <a:rPr lang="fr-FR" b="1" dirty="0"/>
                        <a:t> </a:t>
                      </a:r>
                      <a:r>
                        <a:rPr lang="fr-FR" b="1" dirty="0" err="1"/>
                        <a:t>is</a:t>
                      </a:r>
                      <a:r>
                        <a:rPr lang="fr-FR" b="1" dirty="0"/>
                        <a:t> </a:t>
                      </a:r>
                      <a:r>
                        <a:rPr lang="fr-FR" b="1" dirty="0" err="1"/>
                        <a:t>driving</a:t>
                      </a:r>
                      <a:endParaRPr lang="fr-FR" b="1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(GRVA)</a:t>
                      </a:r>
                    </a:p>
                    <a:p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DSSAD </a:t>
                      </a:r>
                      <a:r>
                        <a:rPr lang="fr-FR" b="1" u="sng" dirty="0" err="1"/>
                        <a:t>regulation</a:t>
                      </a:r>
                      <a:endParaRPr lang="fr-FR" b="1" u="sng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/>
                        <a:t>No trigger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 err="1"/>
                        <a:t>Continuous</a:t>
                      </a:r>
                      <a:r>
                        <a:rPr lang="fr-FR" sz="1800" dirty="0"/>
                        <a:t> </a:t>
                      </a:r>
                      <a:r>
                        <a:rPr lang="fr-FR" sz="1800" baseline="0" dirty="0" err="1"/>
                        <a:t>storage</a:t>
                      </a:r>
                      <a:endParaRPr lang="fr-FR" sz="1800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baseline="0" dirty="0"/>
                        <a:t>W</a:t>
                      </a:r>
                      <a:r>
                        <a:rPr lang="fr-FR" sz="1800" dirty="0"/>
                        <a:t>ide time-</a:t>
                      </a:r>
                      <a:r>
                        <a:rPr lang="fr-FR" sz="1800" dirty="0" err="1"/>
                        <a:t>window</a:t>
                      </a:r>
                      <a:endParaRPr lang="fr-FR" sz="180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u="sng" dirty="0"/>
                        <a:t>OICA position</a:t>
                      </a:r>
                      <a:r>
                        <a:rPr lang="fr-FR" dirty="0"/>
                        <a:t>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dirty="0" err="1"/>
                        <a:t>sufficient</a:t>
                      </a:r>
                      <a:r>
                        <a:rPr lang="fr-FR" dirty="0"/>
                        <a:t> for ALKS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dirty="0"/>
                        <a:t>All </a:t>
                      </a:r>
                      <a:r>
                        <a:rPr lang="fr-FR" dirty="0" err="1"/>
                        <a:t>categories</a:t>
                      </a:r>
                      <a:endParaRPr lang="fr-FR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/>
                    </a:p>
                    <a:p>
                      <a:pPr algn="ctr"/>
                      <a:endParaRPr lang="fr-FR" sz="2800" dirty="0"/>
                    </a:p>
                    <a:p>
                      <a:pPr algn="ctr"/>
                      <a:r>
                        <a:rPr lang="fr-FR" sz="2800" dirty="0"/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0">
                <a:tc>
                  <a:txBody>
                    <a:bodyPr/>
                    <a:lstStyle/>
                    <a:p>
                      <a:endParaRPr lang="fr-FR" b="1" dirty="0"/>
                    </a:p>
                    <a:p>
                      <a:r>
                        <a:rPr lang="fr-FR" b="1" dirty="0"/>
                        <a:t>Accident reconstruction</a:t>
                      </a:r>
                    </a:p>
                    <a:p>
                      <a:r>
                        <a:rPr lang="fr-FR" dirty="0"/>
                        <a:t>(GRSG)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/>
                    </a:p>
                    <a:p>
                      <a:pPr marL="0" marR="0" indent="0" algn="ctr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u="sng" dirty="0"/>
                        <a:t>EDR </a:t>
                      </a:r>
                      <a:r>
                        <a:rPr lang="fr-FR" b="1" u="sng" dirty="0" err="1"/>
                        <a:t>regulation</a:t>
                      </a:r>
                      <a:endParaRPr lang="fr-FR" b="1" u="sng" dirty="0"/>
                    </a:p>
                    <a:p>
                      <a:pPr marL="285750" marR="0" indent="-285750" algn="l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 err="1"/>
                        <a:t>With</a:t>
                      </a:r>
                      <a:r>
                        <a:rPr lang="fr-FR" dirty="0"/>
                        <a:t> trigger</a:t>
                      </a:r>
                    </a:p>
                    <a:p>
                      <a:pPr marL="285750" marR="0" indent="-285750" algn="l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 err="1"/>
                        <a:t>Punctual</a:t>
                      </a:r>
                      <a:r>
                        <a:rPr lang="fr-FR" sz="1800" dirty="0"/>
                        <a:t> </a:t>
                      </a:r>
                      <a:r>
                        <a:rPr lang="fr-FR" sz="1800" dirty="0" err="1"/>
                        <a:t>storage</a:t>
                      </a:r>
                      <a:endParaRPr lang="fr-FR" sz="1800" dirty="0"/>
                    </a:p>
                    <a:p>
                      <a:pPr marL="285750" marR="0" indent="-285750" algn="l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800" dirty="0"/>
                        <a:t>Narrow time </a:t>
                      </a:r>
                      <a:r>
                        <a:rPr lang="fr-FR" sz="1800" dirty="0" err="1"/>
                        <a:t>window</a:t>
                      </a:r>
                      <a:endParaRPr lang="fr-FR" sz="1400" dirty="0"/>
                    </a:p>
                    <a:p>
                      <a:pPr marL="0" marR="0" indent="0" algn="ctr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u="sng" dirty="0"/>
                        <a:t>OICA position</a:t>
                      </a:r>
                      <a:r>
                        <a:rPr lang="fr-FR" dirty="0"/>
                        <a:t>:</a:t>
                      </a:r>
                    </a:p>
                    <a:p>
                      <a:pPr marL="0" marR="0" indent="0" algn="l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dirty="0"/>
                        <a:t>M1 N1 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dirty="0" err="1">
                          <a:sym typeface="Wingdings" panose="05000000000000000000" pitchFamily="2" charset="2"/>
                        </a:rPr>
                        <a:t>based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 on US </a:t>
                      </a:r>
                      <a:r>
                        <a:rPr lang="fr-FR" sz="1800" dirty="0"/>
                        <a:t>CFR</a:t>
                      </a:r>
                      <a:endParaRPr lang="fr-FR" dirty="0"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122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fr-FR" dirty="0">
                          <a:sym typeface="Wingdings" panose="05000000000000000000" pitchFamily="2" charset="2"/>
                        </a:rPr>
                        <a:t>HCV  to </a:t>
                      </a:r>
                      <a:r>
                        <a:rPr lang="fr-FR" dirty="0" err="1">
                          <a:sym typeface="Wingdings" panose="05000000000000000000" pitchFamily="2" charset="2"/>
                        </a:rPr>
                        <a:t>be</a:t>
                      </a:r>
                      <a:r>
                        <a:rPr lang="fr-FR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FR" dirty="0" err="1">
                          <a:sym typeface="Wingdings" panose="05000000000000000000" pitchFamily="2" charset="2"/>
                        </a:rPr>
                        <a:t>defined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ounded Rectangle 4"/>
          <p:cNvSpPr/>
          <p:nvPr/>
        </p:nvSpPr>
        <p:spPr>
          <a:xfrm>
            <a:off x="5476800" y="1828800"/>
            <a:ext cx="3139480" cy="22860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ounded Rectangle 5"/>
          <p:cNvSpPr/>
          <p:nvPr/>
        </p:nvSpPr>
        <p:spPr>
          <a:xfrm>
            <a:off x="5476799" y="4343400"/>
            <a:ext cx="6235825" cy="22098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6"/>
          <p:cNvSpPr txBox="1"/>
          <p:nvPr/>
        </p:nvSpPr>
        <p:spPr>
          <a:xfrm>
            <a:off x="6456040" y="3745468"/>
            <a:ext cx="184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Target: 03/2020</a:t>
            </a:r>
          </a:p>
        </p:txBody>
      </p:sp>
      <p:sp>
        <p:nvSpPr>
          <p:cNvPr id="9" name="TextBox 7"/>
          <p:cNvSpPr txBox="1"/>
          <p:nvPr/>
        </p:nvSpPr>
        <p:spPr>
          <a:xfrm>
            <a:off x="9264352" y="5811418"/>
            <a:ext cx="1988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Target: [11/2020]</a:t>
            </a:r>
          </a:p>
          <a:p>
            <a:r>
              <a:rPr lang="en-GB" b="1" dirty="0">
                <a:solidFill>
                  <a:srgbClr val="0070C0"/>
                </a:solidFill>
              </a:rPr>
              <a:t>Target: TBD</a:t>
            </a:r>
          </a:p>
        </p:txBody>
      </p:sp>
      <p:sp>
        <p:nvSpPr>
          <p:cNvPr id="10" name="Freeform 10"/>
          <p:cNvSpPr/>
          <p:nvPr/>
        </p:nvSpPr>
        <p:spPr>
          <a:xfrm>
            <a:off x="4410000" y="1347536"/>
            <a:ext cx="308009" cy="405063"/>
          </a:xfrm>
          <a:custGeom>
            <a:avLst/>
            <a:gdLst>
              <a:gd name="connsiteX0" fmla="*/ 0 w 308009"/>
              <a:gd name="connsiteY0" fmla="*/ 0 h 317634"/>
              <a:gd name="connsiteX1" fmla="*/ 308009 w 308009"/>
              <a:gd name="connsiteY1" fmla="*/ 0 h 317634"/>
              <a:gd name="connsiteX2" fmla="*/ 308009 w 308009"/>
              <a:gd name="connsiteY2" fmla="*/ 317634 h 3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009" h="317634">
                <a:moveTo>
                  <a:pt x="0" y="0"/>
                </a:moveTo>
                <a:lnTo>
                  <a:pt x="308009" y="0"/>
                </a:lnTo>
                <a:lnTo>
                  <a:pt x="308009" y="317634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xtfeld 10"/>
          <p:cNvSpPr txBox="1"/>
          <p:nvPr/>
        </p:nvSpPr>
        <p:spPr>
          <a:xfrm>
            <a:off x="295200" y="1700808"/>
            <a:ext cx="22701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Clear</a:t>
            </a:r>
          </a:p>
          <a:p>
            <a:r>
              <a:rPr lang="de-DE" sz="2400" b="1" dirty="0"/>
              <a:t>Differentiation</a:t>
            </a:r>
          </a:p>
          <a:p>
            <a:r>
              <a:rPr lang="de-DE" sz="2400" b="1" dirty="0"/>
              <a:t>DSSAD - EDR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ED50E04-7C79-4352-860A-8F51931A79FD}"/>
              </a:ext>
            </a:extLst>
          </p:cNvPr>
          <p:cNvSpPr txBox="1"/>
          <p:nvPr/>
        </p:nvSpPr>
        <p:spPr>
          <a:xfrm>
            <a:off x="295200" y="4077072"/>
            <a:ext cx="25604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Key: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/>
              <a:t>ALKS</a:t>
            </a:r>
            <a:r>
              <a:rPr lang="fr-FR" dirty="0"/>
              <a:t>: </a:t>
            </a:r>
            <a:r>
              <a:rPr lang="fr-FR" dirty="0" err="1"/>
              <a:t>Automated</a:t>
            </a:r>
            <a:r>
              <a:rPr lang="fr-FR" dirty="0"/>
              <a:t> Lane </a:t>
            </a:r>
            <a:r>
              <a:rPr lang="fr-FR" dirty="0" err="1"/>
              <a:t>Keep</a:t>
            </a:r>
            <a:r>
              <a:rPr lang="fr-FR" dirty="0"/>
              <a:t> System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/>
              <a:t>HCV</a:t>
            </a:r>
            <a:r>
              <a:rPr lang="fr-FR" dirty="0"/>
              <a:t>: Heavy Commercial Vehicles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b="1" dirty="0"/>
              <a:t>DSSAD</a:t>
            </a:r>
            <a:r>
              <a:rPr lang="fr-FR" dirty="0"/>
              <a:t>: Data Storage System for </a:t>
            </a:r>
            <a:r>
              <a:rPr lang="fr-FR" dirty="0" err="1"/>
              <a:t>Automated</a:t>
            </a:r>
            <a:r>
              <a:rPr lang="fr-FR" dirty="0"/>
              <a:t> Driving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International Backgound on EDR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9376" y="1279301"/>
            <a:ext cx="10972800" cy="4525963"/>
          </a:xfrm>
        </p:spPr>
        <p:txBody>
          <a:bodyPr/>
          <a:lstStyle/>
          <a:p>
            <a:r>
              <a:rPr lang="fr-FR" sz="2400" dirty="0"/>
              <a:t>US: 2006(2012), 49 CFR 563, if </a:t>
            </a:r>
            <a:r>
              <a:rPr lang="fr-FR" sz="2400" dirty="0" err="1"/>
              <a:t>fitted</a:t>
            </a:r>
            <a:endParaRPr lang="fr-FR" sz="2400" dirty="0"/>
          </a:p>
          <a:p>
            <a:r>
              <a:rPr lang="de-DE" sz="2400" dirty="0"/>
              <a:t>Korea: 2008(2019), KMVSS Art. 56-2 (MOLIT Ord. 534/2018),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fitted</a:t>
            </a:r>
            <a:endParaRPr lang="fr-FR" sz="2400" dirty="0"/>
          </a:p>
          <a:p>
            <a:r>
              <a:rPr lang="de-DE" sz="2400" dirty="0"/>
              <a:t>Japan:  2008(2015), J-EDR (</a:t>
            </a:r>
            <a:r>
              <a:rPr lang="de-DE" sz="2400" dirty="0" err="1"/>
              <a:t>Kokujigi</a:t>
            </a:r>
            <a:r>
              <a:rPr lang="de-DE" sz="2400" dirty="0"/>
              <a:t> 278/2008),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fitted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passenger </a:t>
            </a:r>
            <a:r>
              <a:rPr lang="de-DE" sz="2400" dirty="0" err="1"/>
              <a:t>cars</a:t>
            </a:r>
            <a:r>
              <a:rPr lang="de-DE" sz="2400" dirty="0"/>
              <a:t> &lt;10 </a:t>
            </a:r>
            <a:r>
              <a:rPr lang="de-DE" sz="2400" dirty="0" err="1"/>
              <a:t>persons</a:t>
            </a:r>
            <a:endParaRPr lang="de-DE" sz="2400" dirty="0"/>
          </a:p>
          <a:p>
            <a:r>
              <a:rPr lang="fr-FR" sz="2400" dirty="0" err="1"/>
              <a:t>Switzerland</a:t>
            </a:r>
            <a:r>
              <a:rPr lang="fr-FR" sz="2400" dirty="0"/>
              <a:t>: 2012 (2015), </a:t>
            </a:r>
            <a:r>
              <a:rPr lang="de-DE" sz="2400" dirty="0"/>
              <a:t>VTS Art. 102, </a:t>
            </a:r>
            <a:r>
              <a:rPr lang="de-DE" sz="2400" dirty="0" err="1"/>
              <a:t>mandatory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vehicles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blue</a:t>
            </a:r>
            <a:r>
              <a:rPr lang="de-DE" sz="2400" dirty="0"/>
              <a:t> light and </a:t>
            </a:r>
            <a:r>
              <a:rPr lang="de-DE" sz="2400" dirty="0" err="1"/>
              <a:t>sirene</a:t>
            </a:r>
            <a:endParaRPr lang="de-DE" sz="2400" dirty="0"/>
          </a:p>
          <a:p>
            <a:r>
              <a:rPr lang="de-DE" sz="2400" dirty="0"/>
              <a:t>Uruguay: 2003 (2005), </a:t>
            </a:r>
            <a:r>
              <a:rPr lang="de-DE" sz="2400" dirty="0" err="1"/>
              <a:t>Decree</a:t>
            </a:r>
            <a:r>
              <a:rPr lang="de-DE" sz="2400" dirty="0"/>
              <a:t> 560/003 Art. 11,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dangerous</a:t>
            </a:r>
            <a:r>
              <a:rPr lang="de-DE" sz="2400" dirty="0"/>
              <a:t> </a:t>
            </a:r>
            <a:r>
              <a:rPr lang="de-DE" sz="2400" dirty="0" err="1"/>
              <a:t>goods</a:t>
            </a:r>
            <a:r>
              <a:rPr lang="de-DE" sz="2400" dirty="0"/>
              <a:t> </a:t>
            </a:r>
            <a:r>
              <a:rPr lang="de-DE" sz="2400" dirty="0" err="1"/>
              <a:t>vehicles</a:t>
            </a:r>
            <a:endParaRPr lang="de-DE" sz="2400" dirty="0"/>
          </a:p>
          <a:p>
            <a:r>
              <a:rPr lang="de-DE" sz="2400" dirty="0"/>
              <a:t>China: DRAFT GB </a:t>
            </a:r>
            <a:r>
              <a:rPr lang="en-US" sz="2400" b="1" dirty="0"/>
              <a:t>mandatory</a:t>
            </a:r>
            <a:r>
              <a:rPr lang="en-US" sz="2400" dirty="0"/>
              <a:t> </a:t>
            </a:r>
            <a:r>
              <a:rPr lang="en-US" sz="2400" b="1" dirty="0"/>
              <a:t>for all passenger cars as of January 2021</a:t>
            </a:r>
            <a:r>
              <a:rPr lang="en-US" sz="2400" dirty="0"/>
              <a:t>: EDR or alternative of a video camera recorder (</a:t>
            </a:r>
            <a:r>
              <a:rPr lang="de-DE" sz="2400" dirty="0" err="1"/>
              <a:t>dashcam</a:t>
            </a:r>
            <a:r>
              <a:rPr lang="de-DE" sz="2400" dirty="0"/>
              <a:t>). EDR </a:t>
            </a:r>
            <a:r>
              <a:rPr lang="de-DE" sz="2400" dirty="0" err="1"/>
              <a:t>comes</a:t>
            </a:r>
            <a:r>
              <a:rPr lang="de-DE" sz="2400" dirty="0"/>
              <a:t> in </a:t>
            </a:r>
            <a:r>
              <a:rPr lang="de-DE" sz="2400" dirty="0" err="1"/>
              <a:t>two</a:t>
            </a:r>
            <a:r>
              <a:rPr lang="de-DE" sz="2400" dirty="0"/>
              <a:t> </a:t>
            </a:r>
            <a:r>
              <a:rPr lang="de-DE" sz="2400" dirty="0" err="1"/>
              <a:t>phases</a:t>
            </a:r>
            <a:r>
              <a:rPr lang="de-DE" sz="2400" dirty="0"/>
              <a:t>. 1st </a:t>
            </a:r>
            <a:r>
              <a:rPr lang="de-DE" sz="2400" dirty="0" err="1"/>
              <a:t>phase</a:t>
            </a:r>
            <a:r>
              <a:rPr lang="de-DE" sz="2400" dirty="0"/>
              <a:t> ~ US EDR, 2nd </a:t>
            </a:r>
            <a:r>
              <a:rPr lang="de-DE" sz="2400" dirty="0" err="1"/>
              <a:t>phase</a:t>
            </a:r>
            <a:r>
              <a:rPr lang="de-DE" sz="2400" dirty="0"/>
              <a:t> </a:t>
            </a:r>
            <a:r>
              <a:rPr lang="de-DE" sz="2400" dirty="0" err="1"/>
              <a:t>including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r>
              <a:rPr lang="de-DE" sz="2400" dirty="0"/>
              <a:t> </a:t>
            </a:r>
            <a:r>
              <a:rPr lang="de-DE" sz="2400" dirty="0" err="1"/>
              <a:t>elements</a:t>
            </a:r>
            <a:endParaRPr lang="de-DE" sz="2400" dirty="0"/>
          </a:p>
          <a:p>
            <a:r>
              <a:rPr lang="de-DE" sz="2400" dirty="0"/>
              <a:t>EC: DRAFT GSR-2 </a:t>
            </a:r>
            <a:r>
              <a:rPr lang="de-DE" sz="2400" dirty="0" err="1"/>
              <a:t>as</a:t>
            </a:r>
            <a:r>
              <a:rPr lang="de-DE" sz="2400" dirty="0"/>
              <a:t> of ~2022 </a:t>
            </a:r>
            <a:r>
              <a:rPr lang="de-DE" sz="2400" dirty="0" err="1"/>
              <a:t>mandation</a:t>
            </a:r>
            <a:r>
              <a:rPr lang="de-DE" sz="2400" dirty="0"/>
              <a:t> of EDR</a:t>
            </a:r>
          </a:p>
          <a:p>
            <a:endParaRPr lang="de-DE" sz="2400" dirty="0"/>
          </a:p>
          <a:p>
            <a:r>
              <a:rPr lang="de-DE" sz="2400" dirty="0" err="1"/>
              <a:t>Standardization</a:t>
            </a:r>
            <a:r>
              <a:rPr lang="de-DE" sz="2400" dirty="0"/>
              <a:t>: SAE J1698 (US)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7536160" y="6237312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Note: List may not be exhaustive!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OICA Position for EDR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360" y="1340768"/>
            <a:ext cx="11737304" cy="5184576"/>
          </a:xfrm>
        </p:spPr>
        <p:txBody>
          <a:bodyPr/>
          <a:lstStyle/>
          <a:p>
            <a:r>
              <a:rPr lang="fr-FR" dirty="0"/>
              <a:t>Support a GRSG/GRVA joint </a:t>
            </a:r>
            <a:r>
              <a:rPr lang="fr-FR" dirty="0" err="1"/>
              <a:t>informal</a:t>
            </a:r>
            <a:r>
              <a:rPr lang="fr-FR" dirty="0"/>
              <a:t> group on EDR/DSSAD</a:t>
            </a:r>
          </a:p>
          <a:p>
            <a:r>
              <a:rPr lang="fr-FR" dirty="0"/>
              <a:t>Support </a:t>
            </a:r>
            <a:r>
              <a:rPr lang="fr-FR" dirty="0" err="1"/>
              <a:t>approach</a:t>
            </a:r>
            <a:r>
              <a:rPr lang="fr-FR" dirty="0"/>
              <a:t> to </a:t>
            </a:r>
            <a:r>
              <a:rPr lang="fr-FR" dirty="0" err="1"/>
              <a:t>produce</a:t>
            </a:r>
            <a:r>
              <a:rPr lang="fr-FR" dirty="0"/>
              <a:t> UN </a:t>
            </a:r>
            <a:r>
              <a:rPr lang="fr-FR" dirty="0" err="1"/>
              <a:t>regulation</a:t>
            </a:r>
            <a:r>
              <a:rPr lang="fr-FR" dirty="0"/>
              <a:t> and GTR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Delivery of a UN </a:t>
            </a:r>
            <a:r>
              <a:rPr lang="fr-FR" dirty="0" err="1"/>
              <a:t>regulation</a:t>
            </a:r>
            <a:r>
              <a:rPr lang="fr-FR" dirty="0"/>
              <a:t> at </a:t>
            </a:r>
            <a:r>
              <a:rPr lang="fr-FR" dirty="0" err="1"/>
              <a:t>next</a:t>
            </a:r>
            <a:r>
              <a:rPr lang="fr-FR" dirty="0"/>
              <a:t> GRSG session (117th, Oct. 2019), </a:t>
            </a:r>
            <a:r>
              <a:rPr lang="fr-FR" dirty="0" err="1"/>
              <a:t>based</a:t>
            </a:r>
            <a:r>
              <a:rPr lang="fr-FR" dirty="0"/>
              <a:t> on US/</a:t>
            </a:r>
            <a:r>
              <a:rPr lang="fr-FR" dirty="0" err="1"/>
              <a:t>Korea</a:t>
            </a:r>
            <a:r>
              <a:rPr lang="fr-FR" dirty="0"/>
              <a:t>/Japan EDR for </a:t>
            </a:r>
            <a:r>
              <a:rPr lang="fr-FR" dirty="0" err="1"/>
              <a:t>passenger</a:t>
            </a:r>
            <a:r>
              <a:rPr lang="fr-FR" dirty="0"/>
              <a:t> cars </a:t>
            </a:r>
            <a:r>
              <a:rPr lang="fr-FR" dirty="0" err="1"/>
              <a:t>considering</a:t>
            </a:r>
            <a:r>
              <a:rPr lang="fr-FR" dirty="0"/>
              <a:t> minimal data for accident reconstruction </a:t>
            </a:r>
            <a:r>
              <a:rPr lang="fr-FR" dirty="0" err="1"/>
              <a:t>based</a:t>
            </a:r>
            <a:r>
              <a:rPr lang="fr-FR" dirty="0"/>
              <a:t> on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systems</a:t>
            </a:r>
            <a:r>
              <a:rPr lang="fr-FR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dirty="0"/>
              <a:t>Delivery of </a:t>
            </a:r>
            <a:r>
              <a:rPr lang="fr-FR" dirty="0" err="1"/>
              <a:t>harmonized</a:t>
            </a:r>
            <a:r>
              <a:rPr lang="fr-FR" dirty="0"/>
              <a:t> provisions per a GTR</a:t>
            </a:r>
          </a:p>
          <a:p>
            <a:pPr marL="457200" lvl="1" indent="0">
              <a:buNone/>
            </a:pPr>
            <a:endParaRPr lang="fr-FR" dirty="0"/>
          </a:p>
          <a:p>
            <a:pPr marL="514350" indent="-457200"/>
            <a:r>
              <a:rPr lang="fr-FR" b="1" dirty="0"/>
              <a:t>This </a:t>
            </a:r>
            <a:r>
              <a:rPr lang="fr-FR" b="1" dirty="0" err="1"/>
              <a:t>approach</a:t>
            </a:r>
            <a:r>
              <a:rPr lang="fr-FR" b="1" dirty="0"/>
              <a:t> </a:t>
            </a:r>
            <a:r>
              <a:rPr lang="fr-FR" b="1" dirty="0" err="1"/>
              <a:t>would</a:t>
            </a:r>
            <a:r>
              <a:rPr lang="fr-FR" b="1" dirty="0"/>
              <a:t> </a:t>
            </a:r>
            <a:r>
              <a:rPr lang="fr-FR" b="1" dirty="0" err="1"/>
              <a:t>allow</a:t>
            </a:r>
            <a:r>
              <a:rPr lang="fr-FR" b="1" dirty="0"/>
              <a:t> </a:t>
            </a:r>
            <a:r>
              <a:rPr lang="fr-FR" b="1" dirty="0" err="1"/>
              <a:t>both</a:t>
            </a:r>
            <a:r>
              <a:rPr lang="fr-FR" b="1" dirty="0"/>
              <a:t>, </a:t>
            </a:r>
            <a:r>
              <a:rPr lang="fr-FR" b="1" dirty="0" err="1"/>
              <a:t>readiness</a:t>
            </a:r>
            <a:r>
              <a:rPr lang="fr-FR" b="1" dirty="0"/>
              <a:t> for </a:t>
            </a:r>
            <a:r>
              <a:rPr lang="fr-FR" b="1" dirty="0" err="1"/>
              <a:t>automated</a:t>
            </a:r>
            <a:r>
              <a:rPr lang="fr-FR" b="1" dirty="0"/>
              <a:t> </a:t>
            </a:r>
            <a:r>
              <a:rPr lang="fr-FR" b="1" dirty="0" err="1"/>
              <a:t>vehicles</a:t>
            </a:r>
            <a:r>
              <a:rPr lang="fr-FR" b="1" dirty="0"/>
              <a:t> as </a:t>
            </a:r>
            <a:r>
              <a:rPr lang="fr-FR" b="1" dirty="0" err="1"/>
              <a:t>well</a:t>
            </a:r>
            <a:r>
              <a:rPr lang="fr-FR" b="1" dirty="0"/>
              <a:t> </a:t>
            </a:r>
            <a:r>
              <a:rPr lang="fr-FR" b="1" dirty="0" err="1"/>
              <a:t>pursuing</a:t>
            </a:r>
            <a:r>
              <a:rPr lang="fr-FR" b="1" dirty="0"/>
              <a:t> </a:t>
            </a:r>
            <a:r>
              <a:rPr lang="fr-FR" b="1" dirty="0" err="1"/>
              <a:t>harmonization</a:t>
            </a:r>
            <a:endParaRPr lang="fr-F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OICA PP Template (16_9)</Template>
  <TotalTime>47</TotalTime>
  <Words>434</Words>
  <Application>Microsoft Office PowerPoint</Application>
  <PresentationFormat>Widescreen</PresentationFormat>
  <Paragraphs>67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Courier New</vt:lpstr>
      <vt:lpstr>Wingdings</vt:lpstr>
      <vt:lpstr>Masque présentation OICA</vt:lpstr>
      <vt:lpstr>Event Data Recorder (EDR)</vt:lpstr>
      <vt:lpstr>Background</vt:lpstr>
      <vt:lpstr>PowerPoint Presentation</vt:lpstr>
      <vt:lpstr>International Backgound on EDR</vt:lpstr>
      <vt:lpstr>OICA Position for EDR</vt:lpstr>
    </vt:vector>
  </TitlesOfParts>
  <Company>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Alexandra Scholz</dc:creator>
  <cp:lastModifiedBy>Romain Hubert</cp:lastModifiedBy>
  <cp:revision>20</cp:revision>
  <dcterms:created xsi:type="dcterms:W3CDTF">2019-03-28T07:34:01Z</dcterms:created>
  <dcterms:modified xsi:type="dcterms:W3CDTF">2019-04-03T06:37:54Z</dcterms:modified>
</cp:coreProperties>
</file>