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6" r:id="rId2"/>
    <p:sldId id="258" r:id="rId3"/>
    <p:sldId id="264" r:id="rId4"/>
    <p:sldId id="265" r:id="rId5"/>
    <p:sldId id="260" r:id="rId6"/>
    <p:sldId id="266" r:id="rId7"/>
    <p:sldId id="267" r:id="rId8"/>
    <p:sldId id="268" r:id="rId9"/>
    <p:sldId id="269" r:id="rId10"/>
    <p:sldId id="274" r:id="rId11"/>
    <p:sldId id="275" r:id="rId12"/>
    <p:sldId id="270" r:id="rId13"/>
    <p:sldId id="279" r:id="rId14"/>
    <p:sldId id="278" r:id="rId15"/>
    <p:sldId id="277" r:id="rId16"/>
    <p:sldId id="271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5B0"/>
    <a:srgbClr val="006600"/>
    <a:srgbClr val="339933"/>
    <a:srgbClr val="DE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542C0-8E7F-4033-9914-21E9AA87C19F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28D55-1528-4272-B9DB-50B40BDDB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9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22808" indent="-278003"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12013" indent="-222403"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556818" indent="-222403"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01624" indent="-222403"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446429" indent="-222403" defTabSz="897333" eaLnBrk="0" fontAlgn="base" latinLnBrk="1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891235" indent="-222403" defTabSz="897333" eaLnBrk="0" fontAlgn="base" latinLnBrk="1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336041" indent="-222403" defTabSz="897333" eaLnBrk="0" fontAlgn="base" latinLnBrk="1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780845" indent="-222403" defTabSz="897333" eaLnBrk="0" fontAlgn="base" latinLnBrk="1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74709008-22A6-4203-9958-BEA34733006E}" type="slidenum">
              <a:rPr lang="en-US" altLang="ko-KR" sz="120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1</a:t>
            </a:fld>
            <a:endParaRPr lang="en-US" altLang="ko-KR" sz="120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5545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10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3037129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11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3871485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12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136589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13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967988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14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3287166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15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2748416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16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1434306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17</a:t>
            </a:fld>
            <a:endParaRPr lang="en-US" altLang="ko-KR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32578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2</a:t>
            </a:fld>
            <a:endParaRPr lang="en-US" altLang="ko-KR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49250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3</a:t>
            </a:fld>
            <a:endParaRPr lang="en-US" altLang="ko-KR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49077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4</a:t>
            </a:fld>
            <a:endParaRPr lang="en-US" altLang="ko-KR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271045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5</a:t>
            </a:fld>
            <a:endParaRPr lang="en-US" altLang="ko-KR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347458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6</a:t>
            </a:fld>
            <a:endParaRPr lang="en-US" altLang="ko-KR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46542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7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2739408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8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142789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9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396952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9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/>
          <p:cNvSpPr/>
          <p:nvPr userDrawn="1"/>
        </p:nvSpPr>
        <p:spPr>
          <a:xfrm>
            <a:off x="0" y="928670"/>
            <a:ext cx="12192000" cy="5929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858269" y="98048"/>
            <a:ext cx="33337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r>
              <a:rPr lang="en-US" altLang="ko-KR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VIAQ IWG</a:t>
            </a:r>
          </a:p>
          <a:p>
            <a:pPr eaLnBrk="1" hangingPunct="1"/>
            <a:r>
              <a:rPr lang="en-US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Vehicle Interior Air Quality</a:t>
            </a:r>
          </a:p>
          <a:p>
            <a:pPr eaLnBrk="1" hangingPunct="1"/>
            <a:r>
              <a:rPr lang="en-US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Informal Working Group</a:t>
            </a: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5651501" y="6553200"/>
            <a:ext cx="82761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ADDD4C19-1730-4E07-9EB5-4D889BF255D2}" type="slidenum">
              <a:rPr lang="ko-KR" altLang="en-US" sz="1000" b="1" i="1">
                <a:solidFill>
                  <a:srgbClr val="000000"/>
                </a:solidFill>
                <a:latin typeface="Arial" charset="0"/>
                <a:cs typeface="Arial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‹#›</a:t>
            </a:fld>
            <a:r>
              <a:rPr lang="en-US" altLang="ko-KR" sz="10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78894097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5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6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2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1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5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5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1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6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09720" y="1772816"/>
            <a:ext cx="8606760" cy="23574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altLang="ko-KR" sz="2800" b="1" kern="0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Status Report of the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altLang="ko-KR" sz="2800" b="1" kern="0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VIAQ (Vehicle Interior Air Quality)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altLang="ko-KR" sz="2800" b="1" kern="0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Informal Working Group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055879" y="254176"/>
            <a:ext cx="5461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b="1" dirty="0">
                <a:solidFill>
                  <a:prstClr val="white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Transmitted by the Chair and Secretary of VIAQ </a:t>
            </a:r>
            <a:endParaRPr lang="de-DE" altLang="ja-JP" b="1" dirty="0">
              <a:solidFill>
                <a:prstClr val="white"/>
              </a:solidFill>
              <a:latin typeface="Arial" pitchFamily="34" charset="0"/>
              <a:ea typeface="ＭＳ 明朝" charset="-128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30029" y="4320566"/>
            <a:ext cx="416614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altLang="ko-KR" sz="24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GENEVA, </a:t>
            </a:r>
            <a:r>
              <a:rPr lang="en-US" altLang="ko-KR" sz="24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January</a:t>
            </a:r>
            <a:r>
              <a:rPr lang="de-DE" altLang="ko-KR" sz="24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9</a:t>
            </a:r>
            <a:r>
              <a:rPr lang="de-DE" altLang="ko-KR" sz="2400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</a:t>
            </a:r>
            <a:r>
              <a:rPr lang="de-DE" altLang="ko-KR" sz="24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2019</a:t>
            </a:r>
          </a:p>
          <a:p>
            <a:pPr algn="ctr">
              <a:lnSpc>
                <a:spcPct val="150000"/>
              </a:lnSpc>
            </a:pPr>
            <a:endParaRPr lang="de-DE" altLang="ko-KR" sz="24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47730" y="5157192"/>
            <a:ext cx="61307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  <a:defRPr/>
            </a:pPr>
            <a:r>
              <a:rPr lang="en-US" altLang="ko-KR" spc="8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Chair:  Andrey KOZLOV, Russian Federation </a:t>
            </a:r>
          </a:p>
          <a:p>
            <a:pPr marL="609600" indent="-609600" algn="ctr">
              <a:lnSpc>
                <a:spcPct val="150000"/>
              </a:lnSpc>
              <a:defRPr/>
            </a:pPr>
            <a:r>
              <a:rPr lang="en-US" altLang="ko-KR" spc="8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Co-Chair: </a:t>
            </a:r>
            <a:r>
              <a:rPr lang="en-US" altLang="ko-KR" spc="8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Jongsoon</a:t>
            </a:r>
            <a:r>
              <a:rPr lang="en-US" altLang="ko-KR" spc="8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LIM, The Republic of Korea </a:t>
            </a:r>
          </a:p>
          <a:p>
            <a:pPr marL="609600" indent="-609600" algn="ctr">
              <a:lnSpc>
                <a:spcPct val="150000"/>
              </a:lnSpc>
              <a:defRPr/>
            </a:pPr>
            <a:r>
              <a:rPr lang="en-US" altLang="ko-KR" spc="8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Secretary:  Mark POLSTER, Ford </a:t>
            </a:r>
          </a:p>
        </p:txBody>
      </p:sp>
      <p:sp>
        <p:nvSpPr>
          <p:cNvPr id="9" name="Textfeld 12"/>
          <p:cNvSpPr txBox="1">
            <a:spLocks noChangeArrowheads="1"/>
          </p:cNvSpPr>
          <p:nvPr/>
        </p:nvSpPr>
        <p:spPr bwMode="auto">
          <a:xfrm>
            <a:off x="8339667" y="1074689"/>
            <a:ext cx="3757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document </a:t>
            </a: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GRPE-78-29</a:t>
            </a:r>
            <a:endParaRPr kumimoji="0"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kumimoji="0"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GRPE, 8-11 January 2019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 12</a:t>
            </a:r>
            <a:endParaRPr kumimoji="0"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4350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96240" y="1024468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spc="80" dirty="0">
                <a:latin typeface="Arial" pitchFamily="34" charset="0"/>
                <a:cs typeface="Arial" pitchFamily="34" charset="0"/>
              </a:rPr>
              <a:t>4. Meteorological Conditions</a:t>
            </a: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082053" y="151556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Working Items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224" y="1638382"/>
            <a:ext cx="11693403" cy="49112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air temperature: </a:t>
            </a:r>
          </a:p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-7°C to +30°C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humidity:</a:t>
            </a:r>
          </a:p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30% to 90%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pressure </a:t>
            </a:r>
          </a:p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84.0 to 108.7 </a:t>
            </a:r>
            <a:r>
              <a:rPr lang="en-US" sz="36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8968" y="1774269"/>
            <a:ext cx="1153658" cy="1089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0073" y="167469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Agreed Item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515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96240" y="1024468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spc="80" dirty="0">
                <a:latin typeface="Arial" pitchFamily="34" charset="0"/>
                <a:cs typeface="Arial" pitchFamily="34" charset="0"/>
              </a:rPr>
              <a:t>5. General Test Conditions</a:t>
            </a: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082053" y="151556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Working Items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224" y="1604514"/>
            <a:ext cx="11693403" cy="49112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lvl="0" indent="-449263">
              <a:buAutoNum type="arabicPeriod"/>
            </a:pPr>
            <a:endParaRPr lang="en-US" sz="3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0" indent="-449263">
              <a:buAutoNum type="arabicPeriod"/>
            </a:pPr>
            <a:endParaRPr lang="en-US" sz="3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0" indent="-449263">
              <a:buAutoNum type="arabicPeriod"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road: straight road with the slope up to 6.0%.</a:t>
            </a:r>
          </a:p>
          <a:p>
            <a:pPr marL="449263" lvl="0" indent="-449263">
              <a:buAutoNum type="arabicPeriod"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other vehicles with engine running or other sources of air pollution are permitted in the testing zone. </a:t>
            </a:r>
          </a:p>
          <a:p>
            <a:pPr marL="449263" lvl="0" indent="-449263">
              <a:buFont typeface="+mj-lt"/>
              <a:buAutoNum type="arabicPeriod"/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inspection should be checked before testing.</a:t>
            </a:r>
          </a:p>
          <a:p>
            <a:pPr marL="449263" lvl="0" indent="-449263">
              <a:buFont typeface="+mj-lt"/>
              <a:buAutoNum type="arabicPeriod"/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Windows, doors and ventilation hatches should be closed.</a:t>
            </a:r>
          </a:p>
          <a:p>
            <a:pPr marL="449263" lvl="0" indent="-449263">
              <a:buFont typeface="+mj-lt"/>
              <a:buAutoNum type="arabicPeriod"/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HVAC outside flaps have to be closed. </a:t>
            </a:r>
          </a:p>
          <a:p>
            <a:pPr marL="449263" lvl="0" indent="-449263">
              <a:buFont typeface="+mj-lt"/>
              <a:buAutoNum type="arabicPeriod"/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A/C should be turned off.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7435" y="1757335"/>
            <a:ext cx="1153658" cy="1089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0073" y="167469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Agreed Item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719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96240" y="1024468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spc="80" dirty="0">
                <a:latin typeface="Arial" pitchFamily="34" charset="0"/>
                <a:cs typeface="Arial" pitchFamily="34" charset="0"/>
              </a:rPr>
              <a:t>9. Measurement Methods</a:t>
            </a: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082053" y="151556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Working Items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009588"/>
              </p:ext>
            </p:extLst>
          </p:nvPr>
        </p:nvGraphicFramePr>
        <p:xfrm>
          <a:off x="140806" y="1884336"/>
          <a:ext cx="11879271" cy="4623449"/>
        </p:xfrm>
        <a:graphic>
          <a:graphicData uri="http://schemas.openxmlformats.org/drawingml/2006/table">
            <a:tbl>
              <a:tblPr firstRow="1" firstCol="1" bandCol="1"/>
              <a:tblGrid>
                <a:gridCol w="150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Substances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Proposed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measuring methods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Type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of analysis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7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sz="1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71463" indent="-271463" algn="l" fontAlgn="t">
                        <a:buAutoNum type="arabicParenR"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performance liquid chromatography (HPLC) UV detection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71463" indent="-271463" algn="l" fontAlgn="t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1) Stationary analysis at the laboratory after preliminary air sampling to the cartridges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marR="0" indent="-27146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2) Gas chromatography (GC) with nitrogen phosphorus detection (NPD), or mass spectrometer (MS) and capillary or packed columns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indent="-27146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2) Stationary analysis at the laboratory after preliminary air sampling to the cartridges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3) Photo-electric colorimetric method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3) On-line (express) analysis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44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NO, NO</a:t>
                      </a:r>
                      <a:r>
                        <a:rPr lang="en-US" sz="1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fontAlgn="t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1)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Chemiluminiscence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(CLD)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71463" marR="0" indent="-27146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1) On-line (express) analysis or stationary analysis at the laboratory after preliminary air  sampling  to the sealed bags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2) High-sensitivity electrochemical detection (ECD)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2) On-line (express) analysis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32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fontAlgn="t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1) Infrared photoacoustic spectroscopy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1) On-line (express) analysis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2) Electrochemical detection (ECD)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2) On-line (express) analysis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0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  <a:r>
                        <a:rPr lang="en-US" sz="1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  <a:endParaRPr lang="en-US" sz="12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  <a:r>
                        <a:rPr lang="en-US" sz="1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71463" indent="-271463" algn="l" fontAlgn="t">
                        <a:buAutoNum type="arabicParenR"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Light-scattering laser photometer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need additional discussion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1) On-line (express) analysis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2620" y="1100668"/>
            <a:ext cx="1153658" cy="10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901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96240" y="1024468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spc="80" dirty="0">
                <a:latin typeface="Arial" pitchFamily="34" charset="0"/>
                <a:cs typeface="Arial" pitchFamily="34" charset="0"/>
              </a:rPr>
              <a:t>10. Sampling Points</a:t>
            </a: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082053" y="151556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Working Items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5952" y="1547688"/>
            <a:ext cx="11748563" cy="49112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point between headrests of front seats</a:t>
            </a:r>
            <a:endParaRPr lang="ru-RU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0073" y="167469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Agreed Item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3201" y="1674697"/>
            <a:ext cx="1153658" cy="1089811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286487" y="2297489"/>
            <a:ext cx="5810909" cy="2802655"/>
            <a:chOff x="8519247" y="3676907"/>
            <a:chExt cx="2736927" cy="132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9247" y="3676907"/>
              <a:ext cx="2736927" cy="1320045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9947727" y="4277494"/>
              <a:ext cx="118871" cy="1188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273679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1" y="977877"/>
            <a:ext cx="1219199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300" b="1" spc="80" dirty="0">
                <a:latin typeface="Arial" pitchFamily="34" charset="0"/>
                <a:cs typeface="Arial" pitchFamily="34" charset="0"/>
              </a:rPr>
              <a:t>Test Modes Discussion</a:t>
            </a: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082053" y="151556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Working Items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75345" y="6366933"/>
            <a:ext cx="349513" cy="43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4267" y="1788573"/>
            <a:ext cx="779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Idling Test</a:t>
            </a:r>
          </a:p>
          <a:p>
            <a:endParaRPr lang="en-US" sz="2400" b="1" dirty="0"/>
          </a:p>
          <a:p>
            <a:r>
              <a:rPr lang="en-US" sz="2400" b="1" dirty="0"/>
              <a:t>2. Constant Speed Test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Movement at constant speed  50 km/h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Movement at constant speed  90 km/h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Movement at constant speed  130 km/h</a:t>
            </a:r>
          </a:p>
          <a:p>
            <a:endParaRPr lang="en-US" sz="2400" b="1" dirty="0"/>
          </a:p>
          <a:p>
            <a:r>
              <a:rPr lang="en-US" sz="2400" b="1" dirty="0"/>
              <a:t>3. Acceleration Test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Acceleration from a speed of 60 km/h at wide opened throttle to 130 km/h and deceleration at closed throttle to 60 km/h repeated by 8 times</a:t>
            </a:r>
          </a:p>
        </p:txBody>
      </p:sp>
    </p:spTree>
    <p:extLst>
      <p:ext uri="{BB962C8B-B14F-4D97-AF65-F5344CB8AC3E}">
        <p14:creationId xmlns:p14="http://schemas.microsoft.com/office/powerpoint/2010/main" val="6745313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1" y="977877"/>
            <a:ext cx="1219199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300" b="1" spc="80" dirty="0">
                <a:latin typeface="Arial" pitchFamily="34" charset="0"/>
                <a:cs typeface="Arial" pitchFamily="34" charset="0"/>
              </a:rPr>
              <a:t>Discussion of Idle Test Conditions and Facility (Russian Federation proposals) </a:t>
            </a: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082053" y="151556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Working Items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17" y="1437224"/>
            <a:ext cx="10789695" cy="5334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75345" y="6366933"/>
            <a:ext cx="349513" cy="43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625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96239" y="970182"/>
            <a:ext cx="12095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400" b="1" spc="80" dirty="0">
                <a:latin typeface="Arial" pitchFamily="34" charset="0"/>
                <a:cs typeface="Arial" pitchFamily="34" charset="0"/>
              </a:rPr>
              <a:t>Discussion of Idle Test Conditions and Facility (OICA proposals) </a:t>
            </a: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082053" y="151556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Working Items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824" y="1424273"/>
            <a:ext cx="8158352" cy="54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181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973666" y="158837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VIAQ IWG Meeting</a:t>
            </a:r>
            <a:endParaRPr kumimoji="0"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600" y="1029189"/>
            <a:ext cx="111675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en-US" altLang="ko-KR" sz="2000" b="1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16</a:t>
            </a:r>
            <a:r>
              <a:rPr kumimoji="1" lang="en-US" altLang="ko-KR" sz="2000" b="1" spc="80" baseline="3000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th</a:t>
            </a:r>
            <a:r>
              <a:rPr kumimoji="1" lang="en-US" altLang="ko-KR" sz="2000" b="1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 VIAQ IWG Meeting (TBD)</a:t>
            </a:r>
            <a:endParaRPr kumimoji="1" lang="en-US" altLang="ko-KR" sz="2000" spc="80" dirty="0">
              <a:solidFill>
                <a:srgbClr val="000000"/>
              </a:solidFill>
              <a:latin typeface="Arial" pitchFamily="34" charset="0"/>
              <a:ea typeface="HY울릉도M" pitchFamily="18" charset="-127"/>
              <a:cs typeface="Arial" pitchFamily="34" charset="0"/>
            </a:endParaRPr>
          </a:p>
          <a:p>
            <a:pPr marL="719138" lvl="1" indent="-261938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1" lang="en-US" altLang="ko-KR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10-12 April or 13-17 May 2019 (Paris)</a:t>
            </a:r>
          </a:p>
          <a:p>
            <a:pPr marL="719138" lvl="1" indent="-261938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1" lang="en-US" altLang="ko-KR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Two days</a:t>
            </a:r>
          </a:p>
          <a:p>
            <a:pPr marL="355600" indent="-355600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en-US" altLang="ko-KR" sz="2000" b="1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17</a:t>
            </a:r>
            <a:r>
              <a:rPr kumimoji="1" lang="en-US" altLang="ko-KR" sz="2000" b="1" spc="80" baseline="3000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th</a:t>
            </a:r>
            <a:r>
              <a:rPr kumimoji="1" lang="en-US" altLang="ko-KR" sz="2000" b="1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 VIAQ IWG Meeting (TBD)</a:t>
            </a:r>
          </a:p>
          <a:p>
            <a:pPr marL="719138" lvl="1" indent="-261938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46200" algn="l"/>
              </a:tabLst>
              <a:defRPr/>
            </a:pPr>
            <a:r>
              <a:rPr kumimoji="1" lang="en-US" altLang="ko-KR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15-25 October 2019 (Munich) </a:t>
            </a:r>
          </a:p>
          <a:p>
            <a:pPr marL="719138" lvl="1" indent="-261938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46200" algn="l"/>
              </a:tabLst>
              <a:defRPr/>
            </a:pPr>
            <a:r>
              <a:rPr kumimoji="1" lang="en-US" altLang="ko-KR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Two days</a:t>
            </a:r>
          </a:p>
        </p:txBody>
      </p:sp>
    </p:spTree>
    <p:extLst>
      <p:ext uri="{BB962C8B-B14F-4D97-AF65-F5344CB8AC3E}">
        <p14:creationId xmlns:p14="http://schemas.microsoft.com/office/powerpoint/2010/main" val="40648636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7873" y="205316"/>
            <a:ext cx="2282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Background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066" y="1414903"/>
            <a:ext cx="54271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During 173</a:t>
            </a:r>
            <a:r>
              <a:rPr lang="en-GB" sz="2400" baseline="30000" dirty="0"/>
              <a:t>rd</a:t>
            </a:r>
            <a:r>
              <a:rPr lang="en-GB" sz="2400" dirty="0"/>
              <a:t> WP.29 session in Geneva (14-17 November 2017)  Proposal for a new Mutual Resolution (M.R.3) for of the 1958 and the 1998 Agreements concerning Vehicle Interior Air Quality (VIAQ) was adopted (ECE/TRANS/WP.29/2017/136).</a:t>
            </a:r>
          </a:p>
          <a:p>
            <a:r>
              <a:rPr lang="en-GB" sz="2400" dirty="0"/>
              <a:t>Final text of Mutual Resolution M.R.3 was published at UNECE site on 1 of November 2018 as the document </a:t>
            </a:r>
            <a:r>
              <a:rPr lang="en-GB" sz="2400" b="1" dirty="0"/>
              <a:t>ECE/TRANS/WP.29/1143</a:t>
            </a:r>
            <a:endParaRPr lang="nl-NL" sz="2400" b="1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1102827"/>
            <a:ext cx="6167825" cy="55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693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316509" y="1022435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8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GB" sz="2800" b="1" dirty="0"/>
              <a:t>Terms of reference</a:t>
            </a:r>
            <a:endParaRPr lang="en-US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2297" y="187867"/>
            <a:ext cx="4398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Second Stage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509" y="1511203"/>
            <a:ext cx="11384424" cy="511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Identify and collect the information and research data on interior air quality and its relevance for vehicles, taking into account the activities being carried out by various governments, and non-governmental organizations.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Identify and understand the current regulatory requirements with respect to vehicle interior air quality in different markets.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Identify, review and assess existing test procedures suitable for the measurement of harmful substance into the vehicle cabin (including test modes, sample collection methods and analysis methods, etc.)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Develop provisions and test procedures in a recommendation by including Part 3 in the Mutual Resolution No. 3.</a:t>
            </a:r>
          </a:p>
        </p:txBody>
      </p:sp>
    </p:spTree>
    <p:extLst>
      <p:ext uri="{BB962C8B-B14F-4D97-AF65-F5344CB8AC3E}">
        <p14:creationId xmlns:p14="http://schemas.microsoft.com/office/powerpoint/2010/main" val="32756854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316509" y="1251036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8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GB" sz="2800" b="1" dirty="0"/>
              <a:t>Timeline</a:t>
            </a:r>
            <a:endParaRPr lang="en-US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2297" y="187867"/>
            <a:ext cx="4398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Second Stage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40"/>
          <p:cNvSpPr/>
          <p:nvPr/>
        </p:nvSpPr>
        <p:spPr>
          <a:xfrm>
            <a:off x="1584848" y="5687948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January 2020: 	Submit the draft document to GRPE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June 2020: 	Adoption of the draft document by GRPE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November 2020: Adoption of the draft document by WP.29</a:t>
            </a:r>
          </a:p>
        </p:txBody>
      </p:sp>
      <p:cxnSp>
        <p:nvCxnSpPr>
          <p:cNvPr id="7" name="直線コネクタ 3"/>
          <p:cNvCxnSpPr/>
          <p:nvPr/>
        </p:nvCxnSpPr>
        <p:spPr>
          <a:xfrm>
            <a:off x="2142284" y="2445796"/>
            <a:ext cx="7921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6"/>
          <p:cNvCxnSpPr/>
          <p:nvPr/>
        </p:nvCxnSpPr>
        <p:spPr>
          <a:xfrm>
            <a:off x="2315321" y="2202908"/>
            <a:ext cx="0" cy="275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2332783" y="1858421"/>
            <a:ext cx="8007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2018                                2019                                 2020</a:t>
            </a:r>
          </a:p>
          <a:p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1  2  3  4  5  6  7  8  9  10 11 12  1  2  3  4  5  6  7  8  9  10 11 12  1  2  3  4  5  6  7  8  9  10 11 12</a:t>
            </a:r>
            <a:endParaRPr lang="ja-JP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auto">
          <a:xfrm rot="-5400000">
            <a:off x="7693038" y="2601371"/>
            <a:ext cx="576262" cy="360362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180</a:t>
            </a:r>
          </a:p>
        </p:txBody>
      </p:sp>
      <p:sp>
        <p:nvSpPr>
          <p:cNvPr id="11" name="AutoShape 39"/>
          <p:cNvSpPr>
            <a:spLocks noChangeArrowheads="1"/>
          </p:cNvSpPr>
          <p:nvPr/>
        </p:nvSpPr>
        <p:spPr bwMode="auto">
          <a:xfrm rot="-5400000">
            <a:off x="8335980" y="2602958"/>
            <a:ext cx="576263" cy="36036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181</a:t>
            </a:r>
          </a:p>
        </p:txBody>
      </p:sp>
      <p:sp>
        <p:nvSpPr>
          <p:cNvPr id="12" name="AutoShape 42"/>
          <p:cNvSpPr>
            <a:spLocks noChangeArrowheads="1"/>
          </p:cNvSpPr>
          <p:nvPr/>
        </p:nvSpPr>
        <p:spPr bwMode="auto">
          <a:xfrm rot="-5400000">
            <a:off x="5976940" y="3336384"/>
            <a:ext cx="504825" cy="431800"/>
          </a:xfrm>
          <a:prstGeom prst="flowChartPunchedTap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13" name="AutoShape 44"/>
          <p:cNvSpPr>
            <a:spLocks noChangeArrowheads="1"/>
          </p:cNvSpPr>
          <p:nvPr/>
        </p:nvSpPr>
        <p:spPr bwMode="auto">
          <a:xfrm rot="-5400000">
            <a:off x="8407418" y="3336384"/>
            <a:ext cx="504825" cy="431800"/>
          </a:xfrm>
          <a:prstGeom prst="flowChartPunchedTap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latin typeface="Arial" pitchFamily="34" charset="0"/>
                <a:cs typeface="Arial" pitchFamily="34" charset="0"/>
              </a:rPr>
              <a:t>81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直線コネクタ 6"/>
          <p:cNvCxnSpPr/>
          <p:nvPr/>
        </p:nvCxnSpPr>
        <p:spPr>
          <a:xfrm>
            <a:off x="4914893" y="1944146"/>
            <a:ext cx="28575" cy="3038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6"/>
          <p:cNvCxnSpPr/>
          <p:nvPr/>
        </p:nvCxnSpPr>
        <p:spPr>
          <a:xfrm>
            <a:off x="7486661" y="1917158"/>
            <a:ext cx="28575" cy="3038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41"/>
          <p:cNvSpPr>
            <a:spLocks noChangeArrowheads="1"/>
          </p:cNvSpPr>
          <p:nvPr/>
        </p:nvSpPr>
        <p:spPr bwMode="auto">
          <a:xfrm rot="-5400000">
            <a:off x="4903783" y="3336384"/>
            <a:ext cx="504825" cy="431800"/>
          </a:xfrm>
          <a:prstGeom prst="flowChartPunchedTape">
            <a:avLst/>
          </a:prstGeom>
          <a:solidFill>
            <a:srgbClr val="DEF0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17" name="AutoShape 43"/>
          <p:cNvSpPr>
            <a:spLocks noChangeArrowheads="1"/>
          </p:cNvSpPr>
          <p:nvPr/>
        </p:nvSpPr>
        <p:spPr bwMode="auto">
          <a:xfrm rot="-5400000">
            <a:off x="7478724" y="3336384"/>
            <a:ext cx="504825" cy="431800"/>
          </a:xfrm>
          <a:prstGeom prst="flowChartPunchedTap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latin typeface="Arial" pitchFamily="34" charset="0"/>
                <a:cs typeface="Arial" pitchFamily="34" charset="0"/>
              </a:rPr>
              <a:t>80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auto">
          <a:xfrm rot="-5400000">
            <a:off x="3263882" y="3336384"/>
            <a:ext cx="504825" cy="4318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77</a:t>
            </a:r>
          </a:p>
        </p:txBody>
      </p:sp>
      <p:sp>
        <p:nvSpPr>
          <p:cNvPr id="19" name="AutoShape 48"/>
          <p:cNvSpPr>
            <a:spLocks noChangeArrowheads="1"/>
          </p:cNvSpPr>
          <p:nvPr/>
        </p:nvSpPr>
        <p:spPr bwMode="auto">
          <a:xfrm rot="-5400000">
            <a:off x="2323258" y="3336384"/>
            <a:ext cx="504825" cy="4318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76</a:t>
            </a: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8650678" y="3808447"/>
            <a:ext cx="1085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formal</a:t>
            </a:r>
          </a:p>
          <a:p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12"/>
          <p:cNvSpPr>
            <a:spLocks noChangeArrowheads="1"/>
          </p:cNvSpPr>
          <p:nvPr/>
        </p:nvSpPr>
        <p:spPr bwMode="auto">
          <a:xfrm>
            <a:off x="1587624" y="5168722"/>
            <a:ext cx="4427984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buFont typeface="Arial" charset="0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de-DE" sz="1300"/>
              <a:t> Half of working items almost closed</a:t>
            </a:r>
            <a:endParaRPr lang="en-US" altLang="de-DE" sz="1300" dirty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de-DE" sz="1300"/>
              <a:t> Make a drafting grup</a:t>
            </a:r>
            <a:endParaRPr lang="en-US" altLang="de-DE" sz="1300" dirty="0"/>
          </a:p>
        </p:txBody>
      </p:sp>
      <p:sp>
        <p:nvSpPr>
          <p:cNvPr id="22" name="모서리가 둥근 직사각형 78"/>
          <p:cNvSpPr/>
          <p:nvPr/>
        </p:nvSpPr>
        <p:spPr>
          <a:xfrm>
            <a:off x="2343200" y="4358751"/>
            <a:ext cx="457127" cy="3024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80"/>
          <p:cNvSpPr/>
          <p:nvPr/>
        </p:nvSpPr>
        <p:spPr>
          <a:xfrm>
            <a:off x="2845064" y="4358751"/>
            <a:ext cx="476127" cy="3039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echteck 12"/>
          <p:cNvSpPr>
            <a:spLocks noChangeArrowheads="1"/>
          </p:cNvSpPr>
          <p:nvPr/>
        </p:nvSpPr>
        <p:spPr bwMode="auto">
          <a:xfrm>
            <a:off x="6159624" y="5168722"/>
            <a:ext cx="4212976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buFont typeface="Arial" charset="0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de-DE" sz="1300" dirty="0"/>
              <a:t> Develop provisions and harmonized test procedures.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de-DE" sz="1300" dirty="0"/>
              <a:t> VIAQ recommendation (a new part of M.R.3)</a:t>
            </a:r>
          </a:p>
        </p:txBody>
      </p:sp>
      <p:cxnSp>
        <p:nvCxnSpPr>
          <p:cNvPr id="33" name="Gewinkelte Verbindung 16"/>
          <p:cNvCxnSpPr>
            <a:stCxn id="21" idx="0"/>
            <a:endCxn id="45" idx="2"/>
          </p:cNvCxnSpPr>
          <p:nvPr/>
        </p:nvCxnSpPr>
        <p:spPr>
          <a:xfrm rot="5400000" flipH="1" flipV="1">
            <a:off x="4246418" y="4216370"/>
            <a:ext cx="507551" cy="1397155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4"/>
          <p:cNvSpPr txBox="1">
            <a:spLocks noChangeArrowheads="1"/>
          </p:cNvSpPr>
          <p:nvPr/>
        </p:nvSpPr>
        <p:spPr bwMode="auto">
          <a:xfrm>
            <a:off x="1508125" y="2603011"/>
            <a:ext cx="84741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kumimoji="1" lang="en-US" altLang="ja-JP" sz="1800" b="1" dirty="0">
                <a:ea typeface="ＭＳ Ｐゴシック" pitchFamily="34" charset="-128"/>
              </a:rPr>
              <a:t>WP.29</a:t>
            </a:r>
          </a:p>
          <a:p>
            <a:pPr eaLnBrk="1" hangingPunct="1">
              <a:buFontTx/>
              <a:buNone/>
            </a:pPr>
            <a:endParaRPr kumimoji="1" lang="en-US" altLang="ja-JP" sz="18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kumimoji="1" lang="en-US" altLang="ja-JP" sz="18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kumimoji="1" lang="en-US" altLang="ja-JP" sz="1800" b="1" dirty="0">
                <a:ea typeface="ＭＳ Ｐゴシック" pitchFamily="34" charset="-128"/>
              </a:rPr>
              <a:t>GRPE</a:t>
            </a:r>
          </a:p>
          <a:p>
            <a:pPr eaLnBrk="1" hangingPunct="1">
              <a:buFontTx/>
              <a:buNone/>
            </a:pPr>
            <a:endParaRPr kumimoji="1" lang="en-US" altLang="ja-JP" sz="1800" b="1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kumimoji="1" lang="en-US" altLang="ja-JP" sz="1800" b="1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kumimoji="1" lang="en-US" altLang="ja-JP" sz="1800" b="1" dirty="0">
                <a:ea typeface="ＭＳ Ｐゴシック" pitchFamily="34" charset="-128"/>
              </a:rPr>
              <a:t>VIAQ</a:t>
            </a:r>
            <a:endParaRPr kumimoji="1" lang="en-US" altLang="ja-JP" sz="1800" dirty="0">
              <a:ea typeface="ＭＳ Ｐゴシック" pitchFamily="34" charset="-128"/>
            </a:endParaRPr>
          </a:p>
        </p:txBody>
      </p:sp>
      <p:cxnSp>
        <p:nvCxnSpPr>
          <p:cNvPr id="35" name="직선 연결선 92"/>
          <p:cNvCxnSpPr/>
          <p:nvPr/>
        </p:nvCxnSpPr>
        <p:spPr>
          <a:xfrm flipH="1">
            <a:off x="9700949" y="2496596"/>
            <a:ext cx="8235" cy="266051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AutoShape 51"/>
          <p:cNvCxnSpPr>
            <a:cxnSpLocks noChangeShapeType="1"/>
          </p:cNvCxnSpPr>
          <p:nvPr/>
        </p:nvCxnSpPr>
        <p:spPr bwMode="auto">
          <a:xfrm flipV="1">
            <a:off x="7722654" y="3804697"/>
            <a:ext cx="1587" cy="554054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37" name="Gewinkelte Verbindung 16"/>
          <p:cNvCxnSpPr>
            <a:stCxn id="32" idx="0"/>
            <a:endCxn id="49" idx="2"/>
          </p:cNvCxnSpPr>
          <p:nvPr/>
        </p:nvCxnSpPr>
        <p:spPr>
          <a:xfrm rot="16200000" flipV="1">
            <a:off x="7773730" y="4676339"/>
            <a:ext cx="507551" cy="477215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utoShape 40"/>
          <p:cNvSpPr>
            <a:spLocks noChangeArrowheads="1"/>
          </p:cNvSpPr>
          <p:nvPr/>
        </p:nvSpPr>
        <p:spPr bwMode="auto">
          <a:xfrm rot="-5400000">
            <a:off x="9302244" y="2604546"/>
            <a:ext cx="576262" cy="360362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182</a:t>
            </a:r>
          </a:p>
        </p:txBody>
      </p:sp>
      <p:sp>
        <p:nvSpPr>
          <p:cNvPr id="39" name="TextBox 38"/>
          <p:cNvSpPr txBox="1"/>
          <p:nvPr/>
        </p:nvSpPr>
        <p:spPr>
          <a:xfrm rot="10800000">
            <a:off x="9640584" y="3284901"/>
            <a:ext cx="369332" cy="1152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VIAQ Madate</a:t>
            </a:r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テキスト ボックス 2"/>
          <p:cNvSpPr txBox="1">
            <a:spLocks noChangeArrowheads="1"/>
          </p:cNvSpPr>
          <p:nvPr/>
        </p:nvSpPr>
        <p:spPr bwMode="auto">
          <a:xfrm>
            <a:off x="7667106" y="3808448"/>
            <a:ext cx="1085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Informal</a:t>
            </a:r>
          </a:p>
          <a:p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꺾인 연결선 113"/>
          <p:cNvCxnSpPr>
            <a:stCxn id="13" idx="2"/>
            <a:endCxn id="38" idx="1"/>
          </p:cNvCxnSpPr>
          <p:nvPr/>
        </p:nvCxnSpPr>
        <p:spPr>
          <a:xfrm flipV="1">
            <a:off x="8832551" y="3072858"/>
            <a:ext cx="757824" cy="479426"/>
          </a:xfrm>
          <a:prstGeom prst="bentConnector2">
            <a:avLst/>
          </a:prstGeom>
          <a:ln w="28575" cmpd="sng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꺾인 연결선 41"/>
          <p:cNvCxnSpPr>
            <a:stCxn id="50" idx="3"/>
            <a:endCxn id="13" idx="1"/>
          </p:cNvCxnSpPr>
          <p:nvPr/>
        </p:nvCxnSpPr>
        <p:spPr>
          <a:xfrm flipV="1">
            <a:off x="8538324" y="3804697"/>
            <a:ext cx="121507" cy="706011"/>
          </a:xfrm>
          <a:prstGeom prst="bentConnector2">
            <a:avLst/>
          </a:prstGeom>
          <a:ln w="28575" cmpd="sng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모서리가 둥근 직사각형 80"/>
          <p:cNvSpPr/>
          <p:nvPr/>
        </p:nvSpPr>
        <p:spPr>
          <a:xfrm>
            <a:off x="3379832" y="4358751"/>
            <a:ext cx="476127" cy="3039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모서리가 둥근 직사각형 80"/>
          <p:cNvSpPr/>
          <p:nvPr/>
        </p:nvSpPr>
        <p:spPr>
          <a:xfrm>
            <a:off x="4301359" y="4358751"/>
            <a:ext cx="476127" cy="3039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모서리가 둥근 직사각형 78"/>
          <p:cNvSpPr/>
          <p:nvPr/>
        </p:nvSpPr>
        <p:spPr>
          <a:xfrm>
            <a:off x="4970207" y="4358751"/>
            <a:ext cx="457127" cy="3024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15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모서리가 둥근 직사각형 80"/>
          <p:cNvSpPr/>
          <p:nvPr/>
        </p:nvSpPr>
        <p:spPr>
          <a:xfrm>
            <a:off x="5472071" y="4358751"/>
            <a:ext cx="476127" cy="30391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16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모서리가 둥근 직사각형 80"/>
          <p:cNvSpPr/>
          <p:nvPr/>
        </p:nvSpPr>
        <p:spPr>
          <a:xfrm>
            <a:off x="6006839" y="4358751"/>
            <a:ext cx="476127" cy="30391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17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모서리가 둥근 직사각형 80"/>
          <p:cNvSpPr/>
          <p:nvPr/>
        </p:nvSpPr>
        <p:spPr>
          <a:xfrm>
            <a:off x="6699764" y="4358751"/>
            <a:ext cx="476127" cy="30391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18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모서리가 둥근 직사각형 78"/>
          <p:cNvSpPr/>
          <p:nvPr/>
        </p:nvSpPr>
        <p:spPr>
          <a:xfrm>
            <a:off x="7560333" y="4358751"/>
            <a:ext cx="457127" cy="30242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19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모서리가 둥근 직사각형 80"/>
          <p:cNvSpPr/>
          <p:nvPr/>
        </p:nvSpPr>
        <p:spPr>
          <a:xfrm>
            <a:off x="8062197" y="4358751"/>
            <a:ext cx="476127" cy="30391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20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모서리가 둥근 직사각형 80"/>
          <p:cNvSpPr/>
          <p:nvPr/>
        </p:nvSpPr>
        <p:spPr>
          <a:xfrm>
            <a:off x="8740899" y="4358751"/>
            <a:ext cx="476127" cy="30391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21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861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599" y="1423370"/>
            <a:ext cx="87714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 spc="8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spc="8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spc="8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spc="80" dirty="0">
                <a:latin typeface="Arial" pitchFamily="34" charset="0"/>
                <a:cs typeface="Arial" pitchFamily="34" charset="0"/>
              </a:rPr>
              <a:t> VIAQ IWG Meeting</a:t>
            </a:r>
          </a:p>
          <a:p>
            <a:pPr lvl="1">
              <a:lnSpc>
                <a:spcPct val="200000"/>
              </a:lnSpc>
            </a:pPr>
            <a:r>
              <a:rPr lang="en-US" sz="2000" spc="80" dirty="0">
                <a:latin typeface="Arial" pitchFamily="34" charset="0"/>
                <a:cs typeface="Arial" pitchFamily="34" charset="0"/>
              </a:rPr>
              <a:t>•  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Moscow</a:t>
            </a:r>
            <a:r>
              <a:rPr lang="de-DE" altLang="ko-KR" sz="20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Russian Federation</a:t>
            </a:r>
            <a:r>
              <a:rPr lang="de-DE" altLang="ko-KR" sz="20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November</a:t>
            </a:r>
            <a:r>
              <a:rPr lang="de-DE" altLang="ko-KR" sz="20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7-8</a:t>
            </a:r>
            <a:r>
              <a:rPr lang="de-DE" altLang="ko-KR" sz="2000" baseline="30000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</a:t>
            </a:r>
            <a:r>
              <a:rPr lang="de-DE" altLang="ko-KR" sz="20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2018</a:t>
            </a:r>
            <a:endParaRPr lang="en-US" sz="2000" spc="8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spc="80" dirty="0">
                <a:latin typeface="Arial" pitchFamily="34" charset="0"/>
                <a:cs typeface="Arial" pitchFamily="34" charset="0"/>
              </a:rPr>
              <a:t>Two days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 spc="80" dirty="0">
                <a:latin typeface="Arial" pitchFamily="34" charset="0"/>
                <a:cs typeface="Arial" pitchFamily="34" charset="0"/>
              </a:rPr>
              <a:t>15th VIAQ IWG Meeting</a:t>
            </a:r>
          </a:p>
          <a:p>
            <a:pPr lvl="1">
              <a:lnSpc>
                <a:spcPct val="200000"/>
              </a:lnSpc>
            </a:pPr>
            <a:r>
              <a:rPr lang="en-US" sz="2000" spc="80" dirty="0">
                <a:latin typeface="Arial" pitchFamily="34" charset="0"/>
                <a:cs typeface="Arial" pitchFamily="34" charset="0"/>
              </a:rPr>
              <a:t>•   Geneva, Switzerland, January 9</a:t>
            </a:r>
            <a:r>
              <a:rPr lang="en-US" sz="2000" spc="8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spc="80" dirty="0">
                <a:latin typeface="Arial" pitchFamily="34" charset="0"/>
                <a:cs typeface="Arial" pitchFamily="34" charset="0"/>
              </a:rPr>
              <a:t> 2019</a:t>
            </a:r>
            <a:endParaRPr lang="ru-RU" sz="2000" spc="8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sz="2000" spc="8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2000" spc="8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spc="80" dirty="0">
                <a:latin typeface="Arial" pitchFamily="34" charset="0"/>
                <a:cs typeface="Arial" pitchFamily="34" charset="0"/>
              </a:rPr>
              <a:t>Half a day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6667" y="197313"/>
            <a:ext cx="9795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VIAQ IWG Meetings since the last GRPE sessions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835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1029481" y="221844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Working Items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1029481" y="1452740"/>
            <a:ext cx="10544452" cy="450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 spcCol="540000"/>
          <a:lstStyle/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Vehicle Category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Test Vehicle age/millage</a:t>
            </a:r>
            <a:endParaRPr lang="en-US" altLang="ko-KR" sz="2400" u="sng" spc="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Substances to be Measured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Meteorological Conditions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General Test Conditions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 Modes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endParaRPr lang="en-US" altLang="ko-KR" sz="2400" b="1" spc="8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HVAC Modes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 Procedure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Measurement Methods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Sampling Points 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Sampling Method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 Protocol</a:t>
            </a:r>
          </a:p>
          <a:p>
            <a:pPr marL="609600" indent="-609600">
              <a:lnSpc>
                <a:spcPct val="200000"/>
              </a:lnSpc>
              <a:buFont typeface="+mj-lt"/>
              <a:buAutoNum type="arabicPeriod"/>
              <a:defRPr/>
            </a:pPr>
            <a:endParaRPr lang="en-US" altLang="ko-KR" sz="2400" b="1" spc="8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137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1719" y="1647260"/>
            <a:ext cx="11748563" cy="49112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 1-1</a:t>
            </a:r>
            <a:endParaRPr lang="ru-RU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96240" y="1024468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spc="80" dirty="0">
                <a:latin typeface="Arial" pitchFamily="34" charset="0"/>
                <a:cs typeface="Arial" pitchFamily="34" charset="0"/>
              </a:rPr>
              <a:t>1. Vehicle Category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5840" y="177426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Agreed Item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082053" y="151556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Working Items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8968" y="1774269"/>
            <a:ext cx="1153658" cy="10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453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8224" y="1638382"/>
            <a:ext cx="11693403" cy="49112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cars from series production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Millage 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3 000 -15 000 km</a:t>
            </a:r>
          </a:p>
          <a:p>
            <a:pPr algn="ctr"/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96240" y="1024468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spc="80" dirty="0">
                <a:latin typeface="Arial" pitchFamily="34" charset="0"/>
                <a:cs typeface="Arial" pitchFamily="34" charset="0"/>
              </a:rPr>
              <a:t>2. Test Vehicle age/millage</a:t>
            </a:r>
            <a:endParaRPr lang="en-US" altLang="ko-KR" sz="2800" u="sng" spc="8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082053" y="151556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Working Items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4765" y="177426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Agreed Item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8968" y="1774269"/>
            <a:ext cx="1153658" cy="10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00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650" y="1638383"/>
            <a:ext cx="5741779" cy="2635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r>
              <a:rPr lang="en-US" sz="2200" b="1" dirty="0"/>
              <a:t>Formaldehyde </a:t>
            </a:r>
            <a:r>
              <a:rPr lang="ru-RU" sz="2200" b="1" dirty="0"/>
              <a:t>СН</a:t>
            </a:r>
            <a:r>
              <a:rPr lang="ru-RU" sz="2200" b="1" baseline="-25000" dirty="0"/>
              <a:t>2</a:t>
            </a:r>
            <a:r>
              <a:rPr lang="ru-RU" sz="2200" b="1" dirty="0"/>
              <a:t>О</a:t>
            </a:r>
            <a:br>
              <a:rPr lang="ru-RU" sz="2200" b="1" dirty="0"/>
            </a:br>
            <a:r>
              <a:rPr lang="en-US" sz="2200" b="1" dirty="0"/>
              <a:t>Nitrogen dioxide NO</a:t>
            </a:r>
            <a:r>
              <a:rPr lang="en-US" sz="2200" b="1" baseline="-25000" dirty="0"/>
              <a:t>2</a:t>
            </a:r>
            <a:br>
              <a:rPr lang="en-US" sz="2200" b="1" dirty="0"/>
            </a:br>
            <a:r>
              <a:rPr lang="en-US" sz="2200" b="1" dirty="0"/>
              <a:t>Nitrogen oxide NO</a:t>
            </a:r>
            <a:br>
              <a:rPr lang="en-US" sz="2200" b="1" dirty="0"/>
            </a:br>
            <a:r>
              <a:rPr lang="en-US" sz="2200" b="1" dirty="0"/>
              <a:t>Carbon monoxide </a:t>
            </a:r>
            <a:r>
              <a:rPr lang="ru-RU" sz="2200" b="1" dirty="0"/>
              <a:t>СО</a:t>
            </a:r>
            <a:br>
              <a:rPr lang="ru-RU" sz="2200" b="1" dirty="0"/>
            </a:br>
            <a:r>
              <a:rPr lang="en-US" sz="2200" b="1" dirty="0"/>
              <a:t>Saturated hydrocarbons (</a:t>
            </a:r>
            <a:r>
              <a:rPr lang="ru-RU" sz="2200" b="1" dirty="0"/>
              <a:t>С</a:t>
            </a:r>
            <a:r>
              <a:rPr lang="ru-RU" sz="2200" b="1" baseline="-25000" dirty="0"/>
              <a:t>2</a:t>
            </a:r>
            <a:r>
              <a:rPr lang="ru-RU" sz="2200" b="1" dirty="0"/>
              <a:t>Н</a:t>
            </a:r>
            <a:r>
              <a:rPr lang="ru-RU" sz="2200" b="1" baseline="-25000" dirty="0"/>
              <a:t>6</a:t>
            </a:r>
            <a:r>
              <a:rPr lang="en-US" sz="2200" b="1" dirty="0"/>
              <a:t>…</a:t>
            </a:r>
            <a:r>
              <a:rPr lang="ru-RU" sz="2200" b="1" dirty="0"/>
              <a:t>С</a:t>
            </a:r>
            <a:r>
              <a:rPr lang="ru-RU" sz="2200" b="1" baseline="-25000" dirty="0"/>
              <a:t>7</a:t>
            </a:r>
            <a:r>
              <a:rPr lang="ru-RU" sz="2200" b="1" dirty="0"/>
              <a:t>Н</a:t>
            </a:r>
            <a:r>
              <a:rPr lang="ru-RU" sz="2200" b="1" baseline="-25000" dirty="0"/>
              <a:t>16</a:t>
            </a:r>
            <a:r>
              <a:rPr lang="ru-RU" sz="2200" b="1" dirty="0"/>
              <a:t>)</a:t>
            </a:r>
            <a:br>
              <a:rPr lang="ru-RU" sz="2200" b="1" dirty="0"/>
            </a:br>
            <a:r>
              <a:rPr lang="en-US" sz="2200" b="1" dirty="0"/>
              <a:t>Methane CH</a:t>
            </a:r>
            <a:r>
              <a:rPr lang="en-US" sz="2200" b="1" baseline="-25000" dirty="0"/>
              <a:t>4</a:t>
            </a:r>
            <a:r>
              <a:rPr lang="en-US" sz="2200" b="1" dirty="0"/>
              <a:t>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64661" y="1638383"/>
            <a:ext cx="5896965" cy="26359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Carbon monoxide </a:t>
            </a:r>
            <a:r>
              <a:rPr lang="ru-RU" sz="2400" b="1" dirty="0">
                <a:solidFill>
                  <a:schemeClr val="tx1"/>
                </a:solidFill>
              </a:rPr>
              <a:t>СО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Nitrogen oxide NO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Nitrogen dioxide NO</a:t>
            </a:r>
            <a:r>
              <a:rPr lang="en-US" sz="2400" b="1" baseline="-25000" dirty="0">
                <a:solidFill>
                  <a:schemeClr val="tx1"/>
                </a:solidFill>
              </a:rPr>
              <a:t>2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Formaldehyde </a:t>
            </a:r>
            <a:r>
              <a:rPr lang="ru-RU" sz="2400" b="1" dirty="0">
                <a:solidFill>
                  <a:schemeClr val="tx1"/>
                </a:solidFill>
              </a:rPr>
              <a:t>СН</a:t>
            </a:r>
            <a:r>
              <a:rPr lang="ru-RU" sz="2400" b="1" baseline="-25000" dirty="0">
                <a:solidFill>
                  <a:schemeClr val="tx1"/>
                </a:solidFill>
              </a:rPr>
              <a:t>2</a:t>
            </a:r>
            <a:r>
              <a:rPr lang="ru-RU" sz="2400" b="1" dirty="0">
                <a:solidFill>
                  <a:schemeClr val="tx1"/>
                </a:solidFill>
              </a:rPr>
              <a:t>О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96240" y="1024468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ko-KR" sz="2800" b="1" spc="80" dirty="0"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sz="2800" b="1" spc="80" dirty="0">
                <a:latin typeface="Arial" pitchFamily="34" charset="0"/>
                <a:cs typeface="Arial" pitchFamily="34" charset="0"/>
              </a:rPr>
              <a:t>. Substances to be Measured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0494" y="171344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Russian Standard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082053" y="151556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Working Items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984" y="171344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Agreed substances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650" y="4377157"/>
            <a:ext cx="5741779" cy="21628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black"/>
                </a:solidFill>
              </a:rPr>
              <a:t>Carbon monoxide </a:t>
            </a:r>
            <a:r>
              <a:rPr lang="ru-RU" sz="2200" b="1" dirty="0">
                <a:solidFill>
                  <a:prstClr val="black"/>
                </a:solidFill>
              </a:rPr>
              <a:t>СО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prstClr val="black"/>
                </a:solidFill>
              </a:rPr>
              <a:t>Nitrogen oxide NO</a:t>
            </a:r>
            <a:br>
              <a:rPr lang="en-US" sz="2200" b="1" dirty="0">
                <a:solidFill>
                  <a:prstClr val="black"/>
                </a:solidFill>
              </a:rPr>
            </a:br>
            <a:r>
              <a:rPr lang="en-US" sz="2200" b="1" dirty="0">
                <a:solidFill>
                  <a:prstClr val="black"/>
                </a:solidFill>
              </a:rPr>
              <a:t>Nitrogen dioxide NO</a:t>
            </a:r>
            <a:r>
              <a:rPr lang="en-US" sz="2200" b="1" baseline="-25000" dirty="0">
                <a:solidFill>
                  <a:prstClr val="black"/>
                </a:solidFill>
              </a:rPr>
              <a:t>2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0494" y="4467851"/>
            <a:ext cx="284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64660" y="4377157"/>
            <a:ext cx="5896965" cy="2162834"/>
          </a:xfrm>
          <a:prstGeom prst="rect">
            <a:avLst/>
          </a:prstGeom>
          <a:gradFill>
            <a:gsLst>
              <a:gs pos="0">
                <a:srgbClr val="FFD685"/>
              </a:gs>
              <a:gs pos="50000">
                <a:srgbClr val="FFD685"/>
              </a:gs>
              <a:gs pos="100000">
                <a:srgbClr val="FFC247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>
              <a:lnSpc>
                <a:spcPct val="120000"/>
              </a:lnSpc>
              <a:tabLst>
                <a:tab pos="3225800" algn="l"/>
              </a:tabLst>
            </a:pPr>
            <a:endParaRPr lang="en-US" sz="2400" b="1" dirty="0"/>
          </a:p>
          <a:p>
            <a:pPr>
              <a:lnSpc>
                <a:spcPct val="120000"/>
              </a:lnSpc>
              <a:tabLst>
                <a:tab pos="3225800" algn="l"/>
              </a:tabLst>
            </a:pPr>
            <a:r>
              <a:rPr lang="en-US" sz="2400" b="1" dirty="0"/>
              <a:t>Particulate matter (PM)</a:t>
            </a:r>
          </a:p>
          <a:p>
            <a:pPr>
              <a:lnSpc>
                <a:spcPct val="120000"/>
              </a:lnSpc>
              <a:tabLst>
                <a:tab pos="3225800" algn="l"/>
              </a:tabLst>
            </a:pPr>
            <a:endParaRPr lang="ru-RU" sz="2400" b="1" dirty="0"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8416" y="1713441"/>
            <a:ext cx="902978" cy="8530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30798" y="4520694"/>
            <a:ext cx="484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discussion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(see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VIAQ-13-04 and VIAQ-1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-04)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856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7538</TotalTime>
  <Words>912</Words>
  <Application>Microsoft Office PowerPoint</Application>
  <PresentationFormat>Widescreen</PresentationFormat>
  <Paragraphs>203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 Unicode MS</vt:lpstr>
      <vt:lpstr>굴림</vt:lpstr>
      <vt:lpstr>HY울릉도M</vt:lpstr>
      <vt:lpstr>맑은 고딕</vt:lpstr>
      <vt:lpstr>ＭＳ 明朝</vt:lpstr>
      <vt:lpstr>ＭＳ Ｐゴシック</vt:lpstr>
      <vt:lpstr>Arial</vt:lpstr>
      <vt:lpstr>Calibri</vt:lpstr>
      <vt:lpstr>Calibri Light</vt:lpstr>
      <vt:lpstr>Tahoma</vt:lpstr>
      <vt:lpstr>Wingdings</vt:lpstr>
      <vt:lpstr>1_Тема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Kozlov Andrey</dc:creator>
  <cp:lastModifiedBy>Francois Cuenot</cp:lastModifiedBy>
  <cp:revision>59</cp:revision>
  <dcterms:created xsi:type="dcterms:W3CDTF">2017-12-11T10:49:37Z</dcterms:created>
  <dcterms:modified xsi:type="dcterms:W3CDTF">2019-01-10T11:22:58Z</dcterms:modified>
</cp:coreProperties>
</file>