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12"/>
  </p:notesMasterIdLst>
  <p:handoutMasterIdLst>
    <p:handoutMasterId r:id="rId13"/>
  </p:handoutMasterIdLst>
  <p:sldIdLst>
    <p:sldId id="359" r:id="rId3"/>
    <p:sldId id="360" r:id="rId4"/>
    <p:sldId id="361" r:id="rId5"/>
    <p:sldId id="367" r:id="rId6"/>
    <p:sldId id="363" r:id="rId7"/>
    <p:sldId id="364" r:id="rId8"/>
    <p:sldId id="366" r:id="rId9"/>
    <p:sldId id="362" r:id="rId10"/>
    <p:sldId id="365" r:id="rId11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1E4494"/>
    <a:srgbClr val="034EA2"/>
    <a:srgbClr val="0050A0"/>
    <a:srgbClr val="2E6437"/>
    <a:srgbClr val="500F28"/>
    <a:srgbClr val="3166CF"/>
    <a:srgbClr val="2D5EC1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0872" autoAdjust="0"/>
  </p:normalViewPr>
  <p:slideViewPr>
    <p:cSldViewPr>
      <p:cViewPr varScale="1">
        <p:scale>
          <a:sx n="114" d="100"/>
          <a:sy n="114" d="100"/>
        </p:scale>
        <p:origin x="11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5634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>
                <a:latin typeface="+mj-lt"/>
              </a:rPr>
              <a:t>JRC Role. Facts &amp; 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8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8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4176464" cy="1800200"/>
          </a:xfrm>
          <a:prstGeom prst="rect">
            <a:avLst/>
          </a:prstGeom>
        </p:spPr>
        <p:txBody>
          <a:bodyPr lIns="0" tIns="900000" rIns="0" bIns="0" anchor="t"/>
          <a:lstStyle>
            <a:lvl1pPr algn="r"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4017" y="4077072"/>
            <a:ext cx="4178464" cy="915318"/>
          </a:xfrm>
          <a:prstGeom prst="rect">
            <a:avLst/>
          </a:prstGeom>
        </p:spPr>
        <p:txBody>
          <a:bodyPr lIns="0" tIns="360000" rIns="0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8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8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6016" y="5517232"/>
            <a:ext cx="4178464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638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>
                <a:latin typeface="+mj-lt"/>
              </a:rPr>
              <a:t>JRC Role. Facts &amp; 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7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_unlogo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5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88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9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64" y="2636912"/>
            <a:ext cx="211378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96" y="4005064"/>
            <a:ext cx="213832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012" y="2959224"/>
            <a:ext cx="1834087" cy="1621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534" y="4869160"/>
            <a:ext cx="1682458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-252536" y="1268760"/>
            <a:ext cx="9342784" cy="1728192"/>
          </a:xfrm>
        </p:spPr>
        <p:txBody>
          <a:bodyPr/>
          <a:lstStyle/>
          <a:p>
            <a:pPr algn="r"/>
            <a:r>
              <a:rPr lang="en-IE" sz="2800" dirty="0"/>
              <a:t>UNECE IWG on EPPR for L-category vehicles</a:t>
            </a:r>
            <a:br>
              <a:rPr lang="en-IE" sz="2800" dirty="0"/>
            </a:br>
            <a:br>
              <a:rPr lang="en-IE" sz="2800" dirty="0"/>
            </a:br>
            <a:r>
              <a:rPr lang="en-IE" sz="2800" b="0" i="1" dirty="0"/>
              <a:t>State of play</a:t>
            </a:r>
            <a:br>
              <a:rPr lang="en-IE" sz="2800" dirty="0"/>
            </a:br>
            <a:br>
              <a:rPr lang="en-IE" sz="2800" dirty="0"/>
            </a:br>
            <a:br>
              <a:rPr lang="en-GB" sz="2800" dirty="0"/>
            </a:br>
            <a:br>
              <a:rPr lang="en-GB" sz="2800" dirty="0"/>
            </a:br>
            <a:br>
              <a:rPr lang="en-GB" sz="2800" b="0" dirty="0"/>
            </a:br>
            <a:br>
              <a:rPr lang="en-GB" sz="2800" b="0" dirty="0"/>
            </a:br>
            <a:r>
              <a:rPr lang="en-GB" sz="2800" b="0" dirty="0"/>
              <a:t> </a:t>
            </a:r>
            <a:endParaRPr lang="en-US" sz="280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6016" y="3717032"/>
            <a:ext cx="4178464" cy="1584176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en-GB" sz="2000" b="1" i="1" dirty="0">
                <a:solidFill>
                  <a:srgbClr val="1E4494"/>
                </a:solidFill>
              </a:rPr>
              <a:t>Adolfo </a:t>
            </a:r>
            <a:r>
              <a:rPr lang="en-GB" sz="2000" b="1" i="1" dirty="0" err="1">
                <a:solidFill>
                  <a:srgbClr val="1E4494"/>
                </a:solidFill>
              </a:rPr>
              <a:t>Perujo</a:t>
            </a:r>
            <a:r>
              <a:rPr lang="en-GB" sz="2000" b="1" i="1" dirty="0">
                <a:solidFill>
                  <a:srgbClr val="1E4494"/>
                </a:solidFill>
              </a:rPr>
              <a:t> </a:t>
            </a:r>
          </a:p>
          <a:p>
            <a:pPr algn="r">
              <a:lnSpc>
                <a:spcPct val="150000"/>
              </a:lnSpc>
            </a:pPr>
            <a:r>
              <a:rPr lang="en-GB" sz="2000" b="1" i="1" dirty="0">
                <a:solidFill>
                  <a:srgbClr val="1E4494"/>
                </a:solidFill>
              </a:rPr>
              <a:t>Chairman IWG EPPR (L-cat)    </a:t>
            </a:r>
          </a:p>
          <a:p>
            <a:pPr algn="r">
              <a:lnSpc>
                <a:spcPct val="150000"/>
              </a:lnSpc>
            </a:pPr>
            <a:endParaRPr lang="en-GB" sz="2000" b="1" i="1" dirty="0">
              <a:solidFill>
                <a:srgbClr val="1E4494"/>
              </a:solidFill>
            </a:endParaRPr>
          </a:p>
          <a:p>
            <a:pPr>
              <a:lnSpc>
                <a:spcPct val="150000"/>
              </a:lnSpc>
            </a:pPr>
            <a:endParaRPr lang="en-GB" sz="2000" b="0" dirty="0">
              <a:solidFill>
                <a:srgbClr val="1E4494"/>
              </a:solidFill>
            </a:endParaRPr>
          </a:p>
          <a:p>
            <a:endParaRPr lang="en-GB" sz="2000" dirty="0"/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80112" y="97353"/>
            <a:ext cx="3416300" cy="81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Informal document GRPE-78-26</a:t>
            </a:r>
          </a:p>
          <a:p>
            <a:pPr algn="r"/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78th GRPE, 7-11 January 2019,</a:t>
            </a:r>
          </a:p>
          <a:p>
            <a:pPr algn="r"/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 item 8(b)</a:t>
            </a:r>
          </a:p>
        </p:txBody>
      </p:sp>
    </p:spTree>
    <p:extLst>
      <p:ext uri="{BB962C8B-B14F-4D97-AF65-F5344CB8AC3E}">
        <p14:creationId xmlns:p14="http://schemas.microsoft.com/office/powerpoint/2010/main" val="4173285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1"/>
          </p:nvPr>
        </p:nvSpPr>
        <p:spPr>
          <a:xfrm>
            <a:off x="15326" y="404664"/>
            <a:ext cx="9144000" cy="6237313"/>
          </a:xfrm>
        </p:spPr>
        <p:txBody>
          <a:bodyPr/>
          <a:lstStyle/>
          <a:p>
            <a:r>
              <a:rPr lang="en-IE" dirty="0"/>
              <a:t>Topics to be covered by EPPR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Environmental performance:</a:t>
            </a:r>
          </a:p>
          <a:p>
            <a:pPr lvl="2"/>
            <a:r>
              <a:rPr lang="en-GB" dirty="0"/>
              <a:t>Type I: Tailpipe emissions test after cold start (revision); </a:t>
            </a:r>
          </a:p>
          <a:p>
            <a:pPr lvl="2"/>
            <a:r>
              <a:rPr lang="en-GB" dirty="0"/>
              <a:t>Type II: Tailpipe emissions test at (increased) idle / free acceleration;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Type III: Emission test of crankcase gases;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GB" dirty="0"/>
              <a:t>Type IV: Evaporative emissions test; </a:t>
            </a:r>
          </a:p>
          <a:p>
            <a:pPr lvl="2"/>
            <a:r>
              <a:rPr lang="en-GB" dirty="0"/>
              <a:t>Type V: Durability testing of pollution control devices;  </a:t>
            </a:r>
          </a:p>
          <a:p>
            <a:pPr lvl="2"/>
            <a:r>
              <a:rPr lang="en-GB" dirty="0"/>
              <a:t>Type VII: Measurement of CO2 emissions, fuel consumption, electric energy consumption and electric range determination; </a:t>
            </a:r>
          </a:p>
          <a:p>
            <a:pPr lvl="2">
              <a:buFont typeface="Wingdings" pitchFamily="2" charset="2"/>
              <a:buChar char="ü"/>
            </a:pPr>
            <a:r>
              <a:rPr lang="en-GB" dirty="0"/>
              <a:t>Type VIII: On-board diagnostics environmental verification tests.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Propulsion unit performance:</a:t>
            </a:r>
          </a:p>
          <a:p>
            <a:pPr lvl="2"/>
            <a:r>
              <a:rPr lang="en-IE" dirty="0"/>
              <a:t>Unified rules and test procedures to measure power and torque for propulsion technologies fitted on L-category vehicles </a:t>
            </a:r>
          </a:p>
          <a:p>
            <a:pPr lvl="2"/>
            <a:r>
              <a:rPr lang="en-IE" dirty="0"/>
              <a:t>unified measurement of maximum design vehicle speed and/or power for restricted L-category vehicles should be developed and agreed upon. </a:t>
            </a:r>
          </a:p>
          <a:p>
            <a:pPr lvl="2"/>
            <a:endParaRPr lang="en-GB" dirty="0"/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26715"/>
            <a:ext cx="9144000" cy="620688"/>
          </a:xfrm>
        </p:spPr>
        <p:txBody>
          <a:bodyPr/>
          <a:lstStyle/>
          <a:p>
            <a:r>
              <a:rPr lang="en-GB" dirty="0"/>
              <a:t>Background</a:t>
            </a:r>
          </a:p>
        </p:txBody>
      </p:sp>
      <p:sp>
        <p:nvSpPr>
          <p:cNvPr id="8" name="Right Bracket 7"/>
          <p:cNvSpPr/>
          <p:nvPr/>
        </p:nvSpPr>
        <p:spPr bwMode="auto">
          <a:xfrm>
            <a:off x="5292080" y="2276872"/>
            <a:ext cx="144016" cy="648072"/>
          </a:xfrm>
          <a:prstGeom prst="rightBracket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00B050"/>
              </a:solidFill>
              <a:effectLst/>
              <a:latin typeface="Verdana" charset="0"/>
              <a:ea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80112" y="2380818"/>
            <a:ext cx="11336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00B050"/>
                </a:solidFill>
              </a:rPr>
              <a:t>GTR17</a:t>
            </a:r>
          </a:p>
        </p:txBody>
      </p:sp>
      <p:sp>
        <p:nvSpPr>
          <p:cNvPr id="10" name="Rectangle 9"/>
          <p:cNvSpPr/>
          <p:nvPr/>
        </p:nvSpPr>
        <p:spPr>
          <a:xfrm>
            <a:off x="8193099" y="1572761"/>
            <a:ext cx="9509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GTR2</a:t>
            </a:r>
          </a:p>
        </p:txBody>
      </p:sp>
      <p:sp>
        <p:nvSpPr>
          <p:cNvPr id="11" name="Right Bracket 10"/>
          <p:cNvSpPr/>
          <p:nvPr/>
        </p:nvSpPr>
        <p:spPr bwMode="auto">
          <a:xfrm>
            <a:off x="7956376" y="1412776"/>
            <a:ext cx="144016" cy="792088"/>
          </a:xfrm>
          <a:prstGeom prst="rightBracke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Verdana" charset="0"/>
              <a:ea typeface="ＭＳ Ｐゴシック" charset="0"/>
            </a:endParaRPr>
          </a:p>
        </p:txBody>
      </p:sp>
      <p:cxnSp>
        <p:nvCxnSpPr>
          <p:cNvPr id="12" name="Elbow Connector 11"/>
          <p:cNvCxnSpPr/>
          <p:nvPr/>
        </p:nvCxnSpPr>
        <p:spPr bwMode="auto">
          <a:xfrm flipV="1">
            <a:off x="5796136" y="1972871"/>
            <a:ext cx="3024336" cy="1888179"/>
          </a:xfrm>
          <a:prstGeom prst="bentConnector3">
            <a:avLst>
              <a:gd name="adj1" fmla="val 100090"/>
            </a:avLst>
          </a:prstGeom>
          <a:noFill/>
          <a:ln w="57150" cap="flat" cmpd="sng" algn="ctr">
            <a:solidFill>
              <a:srgbClr val="FF0000"/>
            </a:solidFill>
            <a:prstDash val="dashDot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Rectangle 12"/>
          <p:cNvSpPr/>
          <p:nvPr/>
        </p:nvSpPr>
        <p:spPr>
          <a:xfrm>
            <a:off x="7541139" y="3709481"/>
            <a:ext cx="113364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dirty="0">
                <a:solidFill>
                  <a:srgbClr val="00B050"/>
                </a:solidFill>
              </a:rPr>
              <a:t>GTR18</a:t>
            </a:r>
          </a:p>
          <a:p>
            <a:pPr algn="ctr"/>
            <a:r>
              <a:rPr lang="en-GB" sz="2000" dirty="0">
                <a:solidFill>
                  <a:srgbClr val="00B050"/>
                </a:solidFill>
              </a:rPr>
              <a:t>&amp;</a:t>
            </a:r>
          </a:p>
          <a:p>
            <a:pPr algn="ctr"/>
            <a:r>
              <a:rPr lang="en-GB" sz="2000" dirty="0">
                <a:solidFill>
                  <a:srgbClr val="00B050"/>
                </a:solidFill>
              </a:rPr>
              <a:t>OBD 2</a:t>
            </a:r>
          </a:p>
        </p:txBody>
      </p:sp>
    </p:spTree>
    <p:extLst>
      <p:ext uri="{BB962C8B-B14F-4D97-AF65-F5344CB8AC3E}">
        <p14:creationId xmlns:p14="http://schemas.microsoft.com/office/powerpoint/2010/main" val="2763310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1"/>
          </p:nvPr>
        </p:nvSpPr>
        <p:spPr>
          <a:xfrm>
            <a:off x="133239" y="2348880"/>
            <a:ext cx="8856984" cy="280831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 GENERAL REQUIREMENTS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TEST TYPE I, EXHAUST EMISSIONS AFTER COLD START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TEST TYPE II, TAILPIPE EMISSIONS AT (INCREASED) IDLE AND AT FREE ACCELERATION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TEST TYPE VII, ENERGY EFFICIENCY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COMMON ANNEXES</a:t>
            </a:r>
          </a:p>
          <a:p>
            <a:pPr>
              <a:buFont typeface="Wingdings" panose="05000000000000000000" pitchFamily="2" charset="2"/>
              <a:buChar char="q"/>
            </a:pPr>
            <a:endParaRPr lang="en-IE" sz="1800" dirty="0"/>
          </a:p>
          <a:p>
            <a:endParaRPr lang="en-GB" sz="1800" dirty="0"/>
          </a:p>
        </p:txBody>
      </p:sp>
      <p:pic>
        <p:nvPicPr>
          <p:cNvPr id="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93" b="31693"/>
          <a:stretch>
            <a:fillRect/>
          </a:stretch>
        </p:blipFill>
        <p:spPr>
          <a:xfrm>
            <a:off x="-36512" y="3473"/>
            <a:ext cx="9217024" cy="2232248"/>
          </a:xfr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620688"/>
          </a:xfrm>
        </p:spPr>
        <p:txBody>
          <a:bodyPr/>
          <a:lstStyle/>
          <a:p>
            <a:r>
              <a:rPr lang="en-GB" dirty="0"/>
              <a:t>GTR2 - Completed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5373216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000" dirty="0">
                <a:solidFill>
                  <a:srgbClr val="00B050"/>
                </a:solidFill>
                <a:latin typeface="Verdana"/>
                <a:ea typeface="MS PGothic" pitchFamily="34" charset="-128"/>
                <a:cs typeface="ＭＳ Ｐゴシック" charset="0"/>
              </a:rPr>
              <a:t>Informal document submitted to this GRPE session for information to the CP and stake holders </a:t>
            </a:r>
            <a:endParaRPr lang="en-IE" sz="2000" b="0" i="1" dirty="0">
              <a:solidFill>
                <a:srgbClr val="00B050"/>
              </a:solidFill>
              <a:latin typeface="Verdana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62068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800" dirty="0">
                <a:solidFill>
                  <a:schemeClr val="tx1"/>
                </a:solidFill>
              </a:rPr>
              <a:t>Stay of Play</a:t>
            </a:r>
          </a:p>
        </p:txBody>
      </p:sp>
      <p:pic>
        <p:nvPicPr>
          <p:cNvPr id="10" name="Picture 2" descr="C:\Users\perujad\AppData\Local\Microsoft\Windows\Temporary Internet Files\Content.IE5\NA0310JT\primary-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012" y="2636912"/>
            <a:ext cx="452586" cy="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perujad\AppData\Local\Microsoft\Windows\Temporary Internet Files\Content.IE5\NA0310JT\primary-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846" y="3048422"/>
            <a:ext cx="452586" cy="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perujad\AppData\Local\Microsoft\Windows\Temporary Internet Files\Content.IE5\NA0310JT\primary-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02" y="3480470"/>
            <a:ext cx="452586" cy="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perujad\AppData\Local\Microsoft\Windows\Temporary Internet Files\Content.IE5\NA0310JT\primary-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912518"/>
            <a:ext cx="452586" cy="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perujad\AppData\Local\Microsoft\Windows\Temporary Internet Files\Content.IE5\NA0310JT\primary-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90" y="4272558"/>
            <a:ext cx="452586" cy="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perujad\AppData\Local\Microsoft\Windows\Temporary Internet Files\Content.IE5\NA0310JT\primary-ok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04606"/>
            <a:ext cx="452586" cy="45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81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496" y="3013501"/>
            <a:ext cx="8928992" cy="156966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IE" sz="3200" dirty="0">
                <a:solidFill>
                  <a:srgbClr val="FF0000"/>
                </a:solidFill>
                <a:latin typeface="Verdana"/>
                <a:ea typeface="MS PGothic" pitchFamily="34" charset="-128"/>
                <a:cs typeface="ＭＳ Ｐゴシック" charset="0"/>
              </a:rPr>
              <a:t>Working document will be submitted for consideration to the 79</a:t>
            </a:r>
            <a:r>
              <a:rPr lang="en-IE" sz="3200" baseline="30000" dirty="0">
                <a:solidFill>
                  <a:srgbClr val="FF0000"/>
                </a:solidFill>
                <a:latin typeface="Verdana"/>
                <a:ea typeface="MS PGothic" pitchFamily="34" charset="-128"/>
                <a:cs typeface="ＭＳ Ｐゴシック" charset="0"/>
              </a:rPr>
              <a:t>th</a:t>
            </a:r>
            <a:r>
              <a:rPr lang="en-IE" sz="3200" dirty="0">
                <a:solidFill>
                  <a:srgbClr val="FF0000"/>
                </a:solidFill>
                <a:latin typeface="Verdana"/>
                <a:ea typeface="MS PGothic" pitchFamily="34" charset="-128"/>
                <a:cs typeface="ＭＳ Ｐゴシック" charset="0"/>
              </a:rPr>
              <a:t> GRPE session. </a:t>
            </a:r>
            <a:endParaRPr lang="en-IE" sz="3200" b="0" i="1" dirty="0">
              <a:solidFill>
                <a:srgbClr val="FF0000"/>
              </a:solidFill>
              <a:latin typeface="Verdana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1064930"/>
            <a:ext cx="47484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F5494"/>
                </a:solidFill>
              </a:rPr>
              <a:t>GTR2 - Outlook</a:t>
            </a:r>
          </a:p>
        </p:txBody>
      </p:sp>
    </p:spTree>
    <p:extLst>
      <p:ext uri="{BB962C8B-B14F-4D97-AF65-F5344CB8AC3E}">
        <p14:creationId xmlns:p14="http://schemas.microsoft.com/office/powerpoint/2010/main" val="2438944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 txBox="1">
            <a:spLocks/>
          </p:cNvSpPr>
          <p:nvPr/>
        </p:nvSpPr>
        <p:spPr>
          <a:xfrm>
            <a:off x="35496" y="692696"/>
            <a:ext cx="8892480" cy="86409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Verdana" pitchFamily="34" charset="0"/>
              <a:defRPr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Verdana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Wingdings" pitchFamily="2" charset="2"/>
              <a:buChar char="§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Verdana" pitchFamily="34" charset="0"/>
              <a:buChar char="–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lvl="1">
              <a:buFont typeface="Wingdings" panose="05000000000000000000" pitchFamily="2" charset="2"/>
              <a:buChar char="§"/>
            </a:pPr>
            <a:r>
              <a:rPr lang="en-IE" sz="2200" b="0" kern="0" dirty="0"/>
              <a:t>The work of the OBD 2 (amendment to GTR 18) has two phases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IE" sz="2200" b="0" kern="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b="0" kern="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b="0" kern="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b="0" kern="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b="0" kern="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b="0" kern="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b="0" kern="0" dirty="0"/>
          </a:p>
          <a:p>
            <a:pPr lvl="1">
              <a:buFont typeface="Wingdings" panose="05000000000000000000" pitchFamily="2" charset="2"/>
              <a:buChar char="§"/>
            </a:pPr>
            <a:endParaRPr lang="en-IE" sz="2200" b="0" kern="0" dirty="0"/>
          </a:p>
        </p:txBody>
      </p:sp>
      <p:pic>
        <p:nvPicPr>
          <p:cNvPr id="7" name="図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6192688" cy="1220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632971"/>
            <a:ext cx="6192688" cy="1228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図 1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925" y="3861048"/>
            <a:ext cx="6206435" cy="232913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9512" y="44624"/>
            <a:ext cx="19784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F5494"/>
                </a:solidFill>
              </a:rPr>
              <a:t>OBD 2</a:t>
            </a:r>
          </a:p>
        </p:txBody>
      </p:sp>
    </p:spTree>
    <p:extLst>
      <p:ext uri="{BB962C8B-B14F-4D97-AF65-F5344CB8AC3E}">
        <p14:creationId xmlns:p14="http://schemas.microsoft.com/office/powerpoint/2010/main" val="17094463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1" y="661392"/>
            <a:ext cx="7255451" cy="3077088"/>
          </a:xfrm>
          <a:prstGeom prst="rect">
            <a:avLst/>
          </a:prstGeom>
        </p:spPr>
      </p:pic>
      <p:pic>
        <p:nvPicPr>
          <p:cNvPr id="24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693503"/>
            <a:ext cx="7225489" cy="2716348"/>
          </a:xfrm>
          <a:prstGeom prst="rect">
            <a:avLst/>
          </a:prstGeom>
        </p:spPr>
      </p:pic>
      <p:sp>
        <p:nvSpPr>
          <p:cNvPr id="25" name="スライド番号プレースホルダー 26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>
              <a:defRPr/>
            </a:pPr>
            <a:fld id="{436DCBC4-89E2-444E-9DAA-E317337FFBE7}" type="slidenum">
              <a:rPr lang="ja-JP" altLang="en-US" sz="1800" b="0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6</a:t>
            </a:fld>
            <a:endParaRPr lang="ja-JP" altLang="en-US" sz="1800" b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正方形/長方形 2"/>
          <p:cNvSpPr/>
          <p:nvPr/>
        </p:nvSpPr>
        <p:spPr>
          <a:xfrm>
            <a:off x="4548460" y="2492896"/>
            <a:ext cx="1344373" cy="711688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7" name="正方形/長方形 18"/>
          <p:cNvSpPr/>
          <p:nvPr/>
        </p:nvSpPr>
        <p:spPr>
          <a:xfrm>
            <a:off x="4548460" y="3437392"/>
            <a:ext cx="1320594" cy="20555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4548460" y="4005063"/>
            <a:ext cx="1320594" cy="9360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29" name="四角形吹き出し 25"/>
          <p:cNvSpPr/>
          <p:nvPr/>
        </p:nvSpPr>
        <p:spPr>
          <a:xfrm>
            <a:off x="6429820" y="4577382"/>
            <a:ext cx="2678684" cy="579810"/>
          </a:xfrm>
          <a:prstGeom prst="wedgeRectCallout">
            <a:avLst>
              <a:gd name="adj1" fmla="val -77100"/>
              <a:gd name="adj2" fmla="val -4893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Progress percentage;90%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(open item;3)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0" name="テキスト ボックス 5"/>
          <p:cNvSpPr txBox="1"/>
          <p:nvPr/>
        </p:nvSpPr>
        <p:spPr>
          <a:xfrm>
            <a:off x="4860032" y="836712"/>
            <a:ext cx="635358" cy="184666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19"/>
          <p:cNvSpPr txBox="1"/>
          <p:nvPr/>
        </p:nvSpPr>
        <p:spPr>
          <a:xfrm>
            <a:off x="4860032" y="2276872"/>
            <a:ext cx="635358" cy="184666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24"/>
          <p:cNvSpPr txBox="1"/>
          <p:nvPr/>
        </p:nvSpPr>
        <p:spPr>
          <a:xfrm>
            <a:off x="4788024" y="3789040"/>
            <a:ext cx="635358" cy="184666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28"/>
          <p:cNvSpPr txBox="1"/>
          <p:nvPr/>
        </p:nvSpPr>
        <p:spPr>
          <a:xfrm>
            <a:off x="6156176" y="836712"/>
            <a:ext cx="635358" cy="184666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テキスト ボックス 29"/>
          <p:cNvSpPr txBox="1"/>
          <p:nvPr/>
        </p:nvSpPr>
        <p:spPr>
          <a:xfrm>
            <a:off x="6156176" y="2276872"/>
            <a:ext cx="635358" cy="184666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1"/>
          <p:cNvSpPr txBox="1"/>
          <p:nvPr/>
        </p:nvSpPr>
        <p:spPr>
          <a:xfrm>
            <a:off x="6156176" y="3789040"/>
            <a:ext cx="635358" cy="184666"/>
          </a:xfrm>
          <a:prstGeom prst="rect">
            <a:avLst/>
          </a:prstGeom>
          <a:solidFill>
            <a:sysClr val="window" lastClr="FFFFFF"/>
          </a:solidFill>
        </p:spPr>
        <p:txBody>
          <a:bodyPr wrap="none" lIns="36000" tIns="0" rIns="36000" bIns="0" rtlCol="0" anchor="ctr" anchorCtr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kumimoji="1" lang="ja-JP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kumimoji="1" lang="ja-JP" altLang="en-US" sz="1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四角形吹き出し 1"/>
          <p:cNvSpPr/>
          <p:nvPr/>
        </p:nvSpPr>
        <p:spPr>
          <a:xfrm>
            <a:off x="6429820" y="976982"/>
            <a:ext cx="2678684" cy="579810"/>
          </a:xfrm>
          <a:prstGeom prst="wedgeRectCallout">
            <a:avLst>
              <a:gd name="adj1" fmla="val -76441"/>
              <a:gd name="adj2" fmla="val 231666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Progress percentage;100%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(open item;0)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7" name="四角形吹き出し 21"/>
          <p:cNvSpPr/>
          <p:nvPr/>
        </p:nvSpPr>
        <p:spPr>
          <a:xfrm>
            <a:off x="6429820" y="1769070"/>
            <a:ext cx="2678684" cy="579810"/>
          </a:xfrm>
          <a:prstGeom prst="wedgeRectCallout">
            <a:avLst>
              <a:gd name="adj1" fmla="val -75598"/>
              <a:gd name="adj2" fmla="val 144242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Progress percentage;100%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(open item;0)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8" name="四角形吹き出し 22"/>
          <p:cNvSpPr/>
          <p:nvPr/>
        </p:nvSpPr>
        <p:spPr>
          <a:xfrm>
            <a:off x="6429820" y="2561158"/>
            <a:ext cx="2678684" cy="579810"/>
          </a:xfrm>
          <a:prstGeom prst="wedgeRectCallout">
            <a:avLst>
              <a:gd name="adj1" fmla="val -76529"/>
              <a:gd name="adj2" fmla="val 44818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Progress percentage;90%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(open item;7)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39" name="四角形吹き出し 23"/>
          <p:cNvSpPr/>
          <p:nvPr/>
        </p:nvSpPr>
        <p:spPr>
          <a:xfrm>
            <a:off x="6429820" y="3281238"/>
            <a:ext cx="2678684" cy="579810"/>
          </a:xfrm>
          <a:prstGeom prst="wedgeRectCallout">
            <a:avLst>
              <a:gd name="adj1" fmla="val -87118"/>
              <a:gd name="adj2" fmla="val -3179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Progress percentage;90%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(open item;7)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0" name="正方形/長方形 32"/>
          <p:cNvSpPr/>
          <p:nvPr/>
        </p:nvSpPr>
        <p:spPr>
          <a:xfrm>
            <a:off x="4548460" y="5645565"/>
            <a:ext cx="1320594" cy="436684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1" name="四角形吹き出し 30"/>
          <p:cNvSpPr/>
          <p:nvPr/>
        </p:nvSpPr>
        <p:spPr>
          <a:xfrm>
            <a:off x="6429820" y="3929310"/>
            <a:ext cx="2678684" cy="579810"/>
          </a:xfrm>
          <a:prstGeom prst="wedgeRectCallout">
            <a:avLst>
              <a:gd name="adj1" fmla="val -76529"/>
              <a:gd name="adj2" fmla="val 44818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Progress percentage;95%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(open item;1)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2" name="四角形吹き出し 33"/>
          <p:cNvSpPr/>
          <p:nvPr/>
        </p:nvSpPr>
        <p:spPr>
          <a:xfrm>
            <a:off x="6444208" y="5369470"/>
            <a:ext cx="2678684" cy="579810"/>
          </a:xfrm>
          <a:prstGeom prst="wedgeRectCallout">
            <a:avLst>
              <a:gd name="adj1" fmla="val -77471"/>
              <a:gd name="adj2" fmla="val 15678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Progress percentage;95%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(open item;2)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3" name="四角形吹き出し 34"/>
          <p:cNvSpPr/>
          <p:nvPr/>
        </p:nvSpPr>
        <p:spPr>
          <a:xfrm>
            <a:off x="6429820" y="6017542"/>
            <a:ext cx="2678684" cy="579810"/>
          </a:xfrm>
          <a:prstGeom prst="wedgeRectCallout">
            <a:avLst>
              <a:gd name="adj1" fmla="val -78213"/>
              <a:gd name="adj2" fmla="val -61462"/>
            </a:avLst>
          </a:prstGeom>
          <a:solidFill>
            <a:sysClr val="window" lastClr="FFFFFF"/>
          </a:solidFill>
          <a:ln w="25400" cap="flat" cmpd="sng" algn="ctr">
            <a:solidFill>
              <a:srgbClr val="F79646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Progress percentage;90%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(open item;1)</a:t>
            </a:r>
            <a:endParaRPr kumimoji="1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/>
              <a:cs typeface="+mn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79512" y="44624"/>
            <a:ext cx="42450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F5494"/>
                </a:solidFill>
              </a:rPr>
              <a:t>OBD 2 -Status</a:t>
            </a:r>
          </a:p>
        </p:txBody>
      </p:sp>
    </p:spTree>
    <p:extLst>
      <p:ext uri="{BB962C8B-B14F-4D97-AF65-F5344CB8AC3E}">
        <p14:creationId xmlns:p14="http://schemas.microsoft.com/office/powerpoint/2010/main" val="2528809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2"/>
          <p:cNvSpPr txBox="1"/>
          <p:nvPr/>
        </p:nvSpPr>
        <p:spPr>
          <a:xfrm>
            <a:off x="179512" y="2060848"/>
            <a:ext cx="8856984" cy="230832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ja-JP" sz="2400" dirty="0">
                <a:solidFill>
                  <a:srgbClr val="0F5494"/>
                </a:solidFill>
              </a:rPr>
              <a:t>OBD2 GTR Phase 1 to be approved by EPPR IWG in March (2019)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>
                <a:solidFill>
                  <a:srgbClr val="0F5494"/>
                </a:solidFill>
              </a:rPr>
              <a:t>OBD2 GTR Phase 1 informal document to be submitted at 79th GRPE session (May 2019)</a:t>
            </a:r>
            <a:endParaRPr kumimoji="1" lang="ja-JP" altLang="en-US" sz="2400" dirty="0">
              <a:solidFill>
                <a:srgbClr val="0F549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1" y="704890"/>
            <a:ext cx="48349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>
                <a:solidFill>
                  <a:srgbClr val="0F5494"/>
                </a:solidFill>
              </a:rPr>
              <a:t>OBD 2 - Outlook</a:t>
            </a:r>
          </a:p>
        </p:txBody>
      </p:sp>
    </p:spTree>
    <p:extLst>
      <p:ext uri="{BB962C8B-B14F-4D97-AF65-F5344CB8AC3E}">
        <p14:creationId xmlns:p14="http://schemas.microsoft.com/office/powerpoint/2010/main" val="882805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9" b="33029"/>
          <a:stretch>
            <a:fillRect/>
          </a:stretch>
        </p:blipFill>
        <p:spPr>
          <a:xfrm>
            <a:off x="0" y="3473"/>
            <a:ext cx="9144000" cy="2232248"/>
          </a:xfrm>
        </p:spPr>
      </p:pic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620688"/>
          </a:xfrm>
        </p:spPr>
        <p:txBody>
          <a:bodyPr/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Meetings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2420888"/>
            <a:ext cx="55041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F5494"/>
                </a:solidFill>
              </a:rPr>
              <a:t>Combination of TELCO and F2F meeting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F5494"/>
                </a:solidFill>
              </a:rPr>
              <a:t>Last f2f: 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F5494"/>
                </a:solidFill>
              </a:rPr>
              <a:t>8/01/2019 (OBD 2)</a:t>
            </a:r>
          </a:p>
          <a:p>
            <a:pPr marL="635000" lvl="1" indent="-177800">
              <a:buFont typeface="Arial" panose="020B0604020202020204" pitchFamily="34" charset="0"/>
              <a:buChar char="•"/>
            </a:pPr>
            <a:r>
              <a:rPr lang="en-GB" sz="2000" b="0" dirty="0">
                <a:solidFill>
                  <a:srgbClr val="0F5494"/>
                </a:solidFill>
              </a:rPr>
              <a:t>9/01/2019 (General EPPR)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44327"/>
            <a:ext cx="8069032" cy="3038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0123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66" b="27366"/>
          <a:stretch>
            <a:fillRect/>
          </a:stretch>
        </p:blipFill>
        <p:spPr>
          <a:xfrm>
            <a:off x="0" y="2337098"/>
            <a:ext cx="9144000" cy="2232248"/>
          </a:xfrm>
        </p:spPr>
      </p:pic>
    </p:spTree>
    <p:extLst>
      <p:ext uri="{BB962C8B-B14F-4D97-AF65-F5344CB8AC3E}">
        <p14:creationId xmlns:p14="http://schemas.microsoft.com/office/powerpoint/2010/main" val="1227828763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12012</TotalTime>
  <Words>421</Words>
  <Application>Microsoft Office PowerPoint</Application>
  <PresentationFormat>On-screen Show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MS PGothic</vt:lpstr>
      <vt:lpstr>Arial</vt:lpstr>
      <vt:lpstr>Calibri</vt:lpstr>
      <vt:lpstr>Verdana</vt:lpstr>
      <vt:lpstr>Wingdings</vt:lpstr>
      <vt:lpstr>Slide_Master</vt:lpstr>
      <vt:lpstr>1_Slide_Master</vt:lpstr>
      <vt:lpstr>UNECE IWG on EPPR for L-category vehicles  State of play       </vt:lpstr>
      <vt:lpstr>Background</vt:lpstr>
      <vt:lpstr>GTR2 - Completed</vt:lpstr>
      <vt:lpstr>PowerPoint Presentation</vt:lpstr>
      <vt:lpstr>PowerPoint Presentation</vt:lpstr>
      <vt:lpstr>PowerPoint Presentation</vt:lpstr>
      <vt:lpstr>PowerPoint Presentation</vt:lpstr>
      <vt:lpstr>Meetings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Francois Cuenot</cp:lastModifiedBy>
  <cp:revision>369</cp:revision>
  <cp:lastPrinted>2015-02-12T17:08:05Z</cp:lastPrinted>
  <dcterms:created xsi:type="dcterms:W3CDTF">2011-10-28T10:25:18Z</dcterms:created>
  <dcterms:modified xsi:type="dcterms:W3CDTF">2019-01-10T07:29:26Z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Jive_VersionGuid">
    <vt:lpwstr>30c1ceaa-642b-44c9-8486-5218f90ea04b</vt:lpwstr>
  </property>
  <property fmtid="{D5CDD505-2E9C-101B-9397-08002B2CF9AE}" pid="4" name="Offisync_UniqueId">
    <vt:lpwstr>64605</vt:lpwstr>
  </property>
  <property fmtid="{D5CDD505-2E9C-101B-9397-08002B2CF9AE}" pid="5" name="Offisync_ProviderInitializationData">
    <vt:lpwstr>https://connected.cnect.cec.eu.int</vt:lpwstr>
  </property>
  <property fmtid="{D5CDD505-2E9C-101B-9397-08002B2CF9AE}" pid="6" name="Offisync_UpdateToken">
    <vt:lpwstr>3</vt:lpwstr>
  </property>
  <property fmtid="{D5CDD505-2E9C-101B-9397-08002B2CF9AE}" pid="7" name="Jive_LatestUserAccountName">
    <vt:lpwstr>perujao</vt:lpwstr>
  </property>
</Properties>
</file>