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87" r:id="rId2"/>
    <p:sldId id="285"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6" d="100"/>
          <a:sy n="86" d="100"/>
        </p:scale>
        <p:origin x="1656"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12-Apr-19</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12/04/2019</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unece.org/fileadmin/DAM/trans/doc/2013/wp29/ECE-TRANS-WP29-1106e.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Lighting and Light-Signalling</a:t>
            </a:r>
            <a:br>
              <a:rPr lang="en-GB" sz="2400" dirty="0">
                <a:solidFill>
                  <a:schemeClr val="bg1"/>
                </a:solidFill>
              </a:rPr>
            </a:br>
            <a:r>
              <a:rPr lang="en-GB" sz="1800" dirty="0">
                <a:solidFill>
                  <a:schemeClr val="bg1"/>
                </a:solidFill>
              </a:rPr>
              <a:t>General information and WP.29 highlights</a:t>
            </a:r>
            <a:endParaRPr lang="en-GB" sz="1800" b="1" dirty="0">
              <a:solidFill>
                <a:schemeClr val="bg1"/>
              </a:solidFill>
            </a:endParaRPr>
          </a:p>
        </p:txBody>
      </p:sp>
      <p:sp>
        <p:nvSpPr>
          <p:cNvPr id="3" name="Content Placeholder 2"/>
          <p:cNvSpPr>
            <a:spLocks noGrp="1"/>
          </p:cNvSpPr>
          <p:nvPr>
            <p:ph idx="1"/>
          </p:nvPr>
        </p:nvSpPr>
        <p:spPr>
          <a:xfrm>
            <a:off x="0" y="1556792"/>
            <a:ext cx="9906000" cy="5184576"/>
          </a:xfrm>
        </p:spPr>
        <p:txBody>
          <a:bodyPr>
            <a:noAutofit/>
          </a:bodyPr>
          <a:lstStyle/>
          <a:p>
            <a:pPr marL="266700" indent="-180975">
              <a:buFont typeface="Arial" pitchFamily="34" charset="0"/>
              <a:buChar char="•"/>
            </a:pPr>
            <a:r>
              <a:rPr lang="en-GB" sz="1800" dirty="0">
                <a:solidFill>
                  <a:srgbClr val="002060"/>
                </a:solidFill>
              </a:rPr>
              <a:t>Participants/Address list</a:t>
            </a:r>
          </a:p>
          <a:p>
            <a:pPr marL="266700"/>
            <a:r>
              <a:rPr lang="en-GB" sz="1800" dirty="0"/>
              <a:t>A provisional address list has been prepared: please check your contact data (especially the email-address) and correct them, if necessary, then sign to confirm your presence.</a:t>
            </a:r>
          </a:p>
          <a:p>
            <a:pPr marL="266700"/>
            <a:r>
              <a:rPr lang="en-GB" sz="1800" dirty="0"/>
              <a:t>If your name not listed, fill out one of the registration forms annexed to the file.</a:t>
            </a:r>
          </a:p>
          <a:p>
            <a:pPr marL="266700"/>
            <a:r>
              <a:rPr lang="en-GB" sz="1800" dirty="0"/>
              <a:t>At the end of the session, we will circulate the updated address list by email to all participants.</a:t>
            </a:r>
          </a:p>
          <a:p>
            <a:pPr marL="266700"/>
            <a:endParaRPr lang="en-GB" sz="1800" dirty="0">
              <a:solidFill>
                <a:srgbClr val="002060"/>
              </a:solidFill>
            </a:endParaRPr>
          </a:p>
          <a:p>
            <a:pPr marL="266700" indent="-180975">
              <a:spcBef>
                <a:spcPts val="600"/>
              </a:spcBef>
              <a:buFont typeface="Arial" pitchFamily="34" charset="0"/>
              <a:buChar char="•"/>
            </a:pPr>
            <a:r>
              <a:rPr lang="en-GB" sz="1800" dirty="0">
                <a:solidFill>
                  <a:srgbClr val="002060"/>
                </a:solidFill>
              </a:rPr>
              <a:t>Tax free petrol coupons</a:t>
            </a:r>
          </a:p>
          <a:p>
            <a:pPr marL="266700"/>
            <a:r>
              <a:rPr lang="en-GB" sz="1800" dirty="0"/>
              <a:t>For delegates of Contracting Parties: as usual, tax free petrol coupons are available</a:t>
            </a:r>
          </a:p>
          <a:p>
            <a:pPr marL="266700"/>
            <a:r>
              <a:rPr lang="en-GB" sz="1800" dirty="0"/>
              <a:t>Please fill in the details requested and return them to the secretariat</a:t>
            </a:r>
          </a:p>
          <a:p>
            <a:pPr marL="266700"/>
            <a:r>
              <a:rPr lang="en-GB" sz="1800" dirty="0"/>
              <a:t>Copies of passport and car registration papers are needed for this purpose</a:t>
            </a:r>
          </a:p>
          <a:p>
            <a:pPr marL="266700"/>
            <a:endParaRPr lang="en-GB" sz="1800" dirty="0">
              <a:solidFill>
                <a:srgbClr val="002060"/>
              </a:solidFill>
            </a:endParaRPr>
          </a:p>
          <a:p>
            <a:pPr marL="266700" indent="-180975">
              <a:spcBef>
                <a:spcPts val="600"/>
              </a:spcBef>
              <a:buFont typeface="Arial" pitchFamily="34" charset="0"/>
              <a:buChar char="•"/>
            </a:pPr>
            <a:r>
              <a:rPr lang="en-GB" sz="1800" dirty="0">
                <a:solidFill>
                  <a:srgbClr val="002060"/>
                </a:solidFill>
              </a:rPr>
              <a:t>Next session</a:t>
            </a:r>
          </a:p>
          <a:p>
            <a:pPr marL="447675" indent="-180975">
              <a:buFont typeface="Arial" pitchFamily="34" charset="0"/>
              <a:buChar char="•"/>
            </a:pPr>
            <a:r>
              <a:rPr lang="en-GB" sz="1800" dirty="0"/>
              <a:t>The </a:t>
            </a:r>
            <a:r>
              <a:rPr lang="en-GB" sz="1800" b="1" dirty="0"/>
              <a:t>next session</a:t>
            </a:r>
            <a:r>
              <a:rPr lang="en-GB" sz="1800" dirty="0"/>
              <a:t> will be held on </a:t>
            </a:r>
            <a:r>
              <a:rPr lang="en-GB" sz="1800" b="1" dirty="0"/>
              <a:t>22-25 (am) October 2019</a:t>
            </a:r>
            <a:endParaRPr lang="en-GB" sz="1800" dirty="0"/>
          </a:p>
          <a:p>
            <a:pPr marL="447675" indent="-180975">
              <a:buFont typeface="Arial" pitchFamily="34" charset="0"/>
              <a:buChar char="•"/>
            </a:pPr>
            <a:r>
              <a:rPr lang="en-GB" sz="1800" dirty="0"/>
              <a:t>The </a:t>
            </a:r>
            <a:r>
              <a:rPr lang="en-GB" sz="1800" b="1" dirty="0"/>
              <a:t>deadline for the submission of official working documents</a:t>
            </a:r>
            <a:r>
              <a:rPr lang="en-GB" sz="1800" dirty="0"/>
              <a:t> is </a:t>
            </a:r>
            <a:r>
              <a:rPr lang="en-GB" sz="1800" b="1" dirty="0"/>
              <a:t>29 July 2019</a:t>
            </a:r>
          </a:p>
          <a:p>
            <a:pPr marL="447675" indent="-180975">
              <a:buFont typeface="Arial" pitchFamily="34" charset="0"/>
              <a:buChar char="•"/>
            </a:pPr>
            <a:r>
              <a:rPr lang="en-US" sz="1800" dirty="0"/>
              <a:t>For new graphics with notes, all text should be editable. </a:t>
            </a:r>
            <a:r>
              <a:rPr lang="en-US" sz="1800" b="1" dirty="0"/>
              <a:t>No text as an embedded image! </a:t>
            </a:r>
            <a:endParaRPr lang="en-GB" sz="1800" b="1" dirty="0"/>
          </a:p>
        </p:txBody>
      </p:sp>
      <p:sp>
        <p:nvSpPr>
          <p:cNvPr id="4" name="Textfeld 12"/>
          <p:cNvSpPr txBox="1">
            <a:spLocks noChangeArrowheads="1"/>
          </p:cNvSpPr>
          <p:nvPr/>
        </p:nvSpPr>
        <p:spPr bwMode="auto">
          <a:xfrm>
            <a:off x="7329264" y="62508"/>
            <a:ext cx="257673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GRE-8</a:t>
            </a:r>
            <a:r>
              <a:rPr lang="ru-RU" sz="1200" b="1" dirty="0">
                <a:solidFill>
                  <a:schemeClr val="bg1"/>
                </a:solidFill>
                <a:latin typeface="Times New Roman" pitchFamily="18" charset="0"/>
                <a:cs typeface="Times New Roman" pitchFamily="18" charset="0"/>
              </a:rPr>
              <a:t>1</a:t>
            </a:r>
            <a:r>
              <a:rPr lang="en-US" sz="1200" b="1" dirty="0">
                <a:solidFill>
                  <a:schemeClr val="bg1"/>
                </a:solidFill>
                <a:latin typeface="Times New Roman" pitchFamily="18" charset="0"/>
                <a:cs typeface="Times New Roman" pitchFamily="18" charset="0"/>
              </a:rPr>
              <a:t>-15</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(8</a:t>
            </a:r>
            <a:r>
              <a:rPr lang="ru-RU" sz="1200" dirty="0">
                <a:solidFill>
                  <a:schemeClr val="bg1"/>
                </a:solidFill>
                <a:latin typeface="Times New Roman" pitchFamily="18" charset="0"/>
                <a:cs typeface="Times New Roman" pitchFamily="18" charset="0"/>
              </a:rPr>
              <a:t>1</a:t>
            </a:r>
            <a:r>
              <a:rPr lang="en-US" sz="1200" dirty="0" err="1">
                <a:solidFill>
                  <a:schemeClr val="bg1"/>
                </a:solidFill>
                <a:latin typeface="Times New Roman" pitchFamily="18" charset="0"/>
                <a:cs typeface="Times New Roman" pitchFamily="18" charset="0"/>
              </a:rPr>
              <a:t>st</a:t>
            </a:r>
            <a:r>
              <a:rPr lang="en-US" sz="1200" dirty="0">
                <a:solidFill>
                  <a:schemeClr val="bg1"/>
                </a:solidFill>
                <a:latin typeface="Times New Roman" pitchFamily="18" charset="0"/>
                <a:cs typeface="Times New Roman" pitchFamily="18" charset="0"/>
              </a:rPr>
              <a:t> GRE, 15-18 April 2019,</a:t>
            </a:r>
          </a:p>
          <a:p>
            <a:r>
              <a:rPr lang="en-US" sz="1200" dirty="0">
                <a:solidFill>
                  <a:schemeClr val="bg1"/>
                </a:solidFill>
                <a:latin typeface="Times New Roman" pitchFamily="18" charset="0"/>
                <a:cs typeface="Times New Roman" pitchFamily="18" charset="0"/>
              </a:rPr>
              <a:t>agenda item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endParaRPr lang="en-GB" sz="2200" b="1" dirty="0">
              <a:solidFill>
                <a:schemeClr val="tx1"/>
              </a:solidFill>
            </a:endParaRPr>
          </a:p>
        </p:txBody>
      </p:sp>
      <p:sp>
        <p:nvSpPr>
          <p:cNvPr id="5" name="Rectangle 4">
            <a:extLst>
              <a:ext uri="{FF2B5EF4-FFF2-40B4-BE49-F238E27FC236}">
                <a16:creationId xmlns:a16="http://schemas.microsoft.com/office/drawing/2014/main" id="{B763B19B-6BCF-4E8A-B5A0-ED01D7AC34BF}"/>
              </a:ext>
            </a:extLst>
          </p:cNvPr>
          <p:cNvSpPr/>
          <p:nvPr/>
        </p:nvSpPr>
        <p:spPr>
          <a:xfrm>
            <a:off x="128464" y="1560987"/>
            <a:ext cx="9649072" cy="2031325"/>
          </a:xfrm>
          <a:prstGeom prst="rect">
            <a:avLst/>
          </a:prstGeom>
        </p:spPr>
        <p:txBody>
          <a:bodyPr wrap="square">
            <a:spAutoFit/>
          </a:bodyPr>
          <a:lstStyle/>
          <a:p>
            <a:pPr>
              <a:spcBef>
                <a:spcPts val="0"/>
              </a:spcBef>
            </a:pPr>
            <a:r>
              <a:rPr lang="en-GB" dirty="0">
                <a:solidFill>
                  <a:schemeClr val="accent2"/>
                </a:solidFill>
              </a:rPr>
              <a:t>November 2018 (176th) </a:t>
            </a:r>
            <a:endParaRPr lang="en-GB" b="1" dirty="0">
              <a:solidFill>
                <a:schemeClr val="accent2"/>
              </a:solidFill>
            </a:endParaRPr>
          </a:p>
          <a:p>
            <a:pPr marL="171450" indent="-171450">
              <a:spcBef>
                <a:spcPts val="0"/>
              </a:spcBef>
              <a:buFont typeface="Arial" panose="020B0604020202020204" pitchFamily="34" charset="0"/>
              <a:buChar char="•"/>
            </a:pPr>
            <a:r>
              <a:rPr lang="en-US" dirty="0"/>
              <a:t>Nigeria acceded to the 1958, 1997 and 1998 Agreements</a:t>
            </a:r>
          </a:p>
          <a:p>
            <a:pPr marL="171450" indent="-171450">
              <a:spcBef>
                <a:spcPts val="0"/>
              </a:spcBef>
              <a:buFont typeface="Arial" panose="020B0604020202020204" pitchFamily="34" charset="0"/>
              <a:buChar char="•"/>
            </a:pPr>
            <a:r>
              <a:rPr lang="en-US" dirty="0"/>
              <a:t>Consideration of the SLR package postponed to the next WP.29 session in March 2019</a:t>
            </a:r>
          </a:p>
          <a:p>
            <a:pPr marL="171450" indent="-171450">
              <a:spcBef>
                <a:spcPts val="0"/>
              </a:spcBef>
              <a:buFont typeface="Arial" panose="020B0604020202020204" pitchFamily="34" charset="0"/>
              <a:buChar char="•"/>
            </a:pPr>
            <a:r>
              <a:rPr lang="en-US" dirty="0"/>
              <a:t>Consideration of amendments to UN Regulation No. 53 postponed</a:t>
            </a:r>
          </a:p>
          <a:p>
            <a:pPr marL="171450" indent="-171450">
              <a:spcBef>
                <a:spcPts val="0"/>
              </a:spcBef>
              <a:buFont typeface="Arial" panose="020B0604020202020204" pitchFamily="34" charset="0"/>
              <a:buChar char="•"/>
            </a:pPr>
            <a:r>
              <a:rPr lang="en-US" dirty="0"/>
              <a:t>WP.29 extended the mandate of IWG SLR until December 2022</a:t>
            </a:r>
          </a:p>
          <a:p>
            <a:pPr marL="171450" indent="-171450">
              <a:spcBef>
                <a:spcPts val="0"/>
              </a:spcBef>
              <a:buFont typeface="Arial" panose="020B0604020202020204" pitchFamily="34" charset="0"/>
              <a:buChar char="•"/>
            </a:pPr>
            <a:r>
              <a:rPr lang="en-US" dirty="0"/>
              <a:t>IWG IWVTA requested GRs to prioritize new candidate Regulations for IWVTA  </a:t>
            </a:r>
          </a:p>
          <a:p>
            <a:pPr marL="171450" indent="-171450">
              <a:spcBef>
                <a:spcPts val="0"/>
              </a:spcBef>
              <a:buFont typeface="Arial" panose="020B0604020202020204" pitchFamily="34" charset="0"/>
              <a:buChar char="•"/>
            </a:pPr>
            <a:r>
              <a:rPr lang="en-GB" dirty="0"/>
              <a:t>For more details see: </a:t>
            </a:r>
            <a:r>
              <a:rPr lang="en-US" dirty="0">
                <a:solidFill>
                  <a:srgbClr val="006600"/>
                </a:solidFill>
                <a:hlinkClick r:id="rId2" tooltip="APPLICATION, ECE-TRANS-WP29-1106e, ECE-TRANS-WP29-1106e.pdf, 657 KB"/>
              </a:rPr>
              <a:t>ECE/TRANS/WP.29/1142</a:t>
            </a:r>
            <a:endParaRPr lang="en-US" dirty="0">
              <a:solidFill>
                <a:srgbClr val="006600"/>
              </a:solidFill>
            </a:endParaRPr>
          </a:p>
        </p:txBody>
      </p:sp>
      <p:sp>
        <p:nvSpPr>
          <p:cNvPr id="7" name="Rectangle 6">
            <a:extLst>
              <a:ext uri="{FF2B5EF4-FFF2-40B4-BE49-F238E27FC236}">
                <a16:creationId xmlns:a16="http://schemas.microsoft.com/office/drawing/2014/main" id="{2F264CCF-66C7-4837-A498-01F4A192CDCC}"/>
              </a:ext>
            </a:extLst>
          </p:cNvPr>
          <p:cNvSpPr/>
          <p:nvPr/>
        </p:nvSpPr>
        <p:spPr>
          <a:xfrm>
            <a:off x="133638" y="3861048"/>
            <a:ext cx="9649072" cy="2031325"/>
          </a:xfrm>
          <a:prstGeom prst="rect">
            <a:avLst/>
          </a:prstGeom>
        </p:spPr>
        <p:txBody>
          <a:bodyPr wrap="square">
            <a:spAutoFit/>
          </a:bodyPr>
          <a:lstStyle/>
          <a:p>
            <a:pPr>
              <a:spcBef>
                <a:spcPts val="0"/>
              </a:spcBef>
            </a:pPr>
            <a:r>
              <a:rPr lang="en-GB" dirty="0">
                <a:solidFill>
                  <a:schemeClr val="accent2"/>
                </a:solidFill>
              </a:rPr>
              <a:t>March 2019 (177th) </a:t>
            </a:r>
            <a:endParaRPr lang="en-GB" b="1" dirty="0">
              <a:solidFill>
                <a:schemeClr val="accent2"/>
              </a:solidFill>
            </a:endParaRPr>
          </a:p>
          <a:p>
            <a:pPr marL="171450" indent="-171450">
              <a:spcBef>
                <a:spcPts val="0"/>
              </a:spcBef>
              <a:buFont typeface="Arial" panose="020B0604020202020204" pitchFamily="34" charset="0"/>
              <a:buChar char="•"/>
            </a:pPr>
            <a:r>
              <a:rPr lang="en-US" dirty="0"/>
              <a:t>Postponed SLR package adopted. Intensive work of IWG SLR and GRE recognized</a:t>
            </a:r>
          </a:p>
          <a:p>
            <a:pPr marL="171450" indent="-171450">
              <a:spcBef>
                <a:spcPts val="0"/>
              </a:spcBef>
              <a:buFont typeface="Arial" panose="020B0604020202020204" pitchFamily="34" charset="0"/>
              <a:buChar char="•"/>
            </a:pPr>
            <a:r>
              <a:rPr lang="en-US" dirty="0"/>
              <a:t>Other pending and new GRE proposals adopted, including UN Regulation No. 10 and R.E.5</a:t>
            </a:r>
          </a:p>
          <a:p>
            <a:pPr marL="171450" indent="-171450">
              <a:spcBef>
                <a:spcPts val="0"/>
              </a:spcBef>
              <a:buFont typeface="Arial" panose="020B0604020202020204" pitchFamily="34" charset="0"/>
              <a:buChar char="•"/>
            </a:pPr>
            <a:r>
              <a:rPr lang="en-US" dirty="0"/>
              <a:t>In view of expected entry into force of SLR package in October 2019, the second group of draft amendments originally intended for submission to the June 2019 session of WP.29 was postponed to November 2019</a:t>
            </a:r>
            <a:endParaRPr lang="en-GB" dirty="0"/>
          </a:p>
          <a:p>
            <a:pPr marL="171450" indent="-171450">
              <a:spcBef>
                <a:spcPts val="0"/>
              </a:spcBef>
              <a:buFont typeface="Arial" panose="020B0604020202020204" pitchFamily="34" charset="0"/>
              <a:buChar char="•"/>
            </a:pPr>
            <a:r>
              <a:rPr lang="en-GB" dirty="0"/>
              <a:t>For more details see: </a:t>
            </a:r>
            <a:r>
              <a:rPr lang="en-US" dirty="0">
                <a:solidFill>
                  <a:srgbClr val="006600"/>
                </a:solidFill>
                <a:hlinkClick r:id="rId2" tooltip="APPLICATION, ECE-TRANS-WP29-1106e, ECE-TRANS-WP29-1106e.pdf, 657 KB"/>
              </a:rPr>
              <a:t>ECE/TRANS/WP.29/1145</a:t>
            </a:r>
            <a:endParaRPr lang="en-US" dirty="0">
              <a:solidFill>
                <a:srgbClr val="006600"/>
              </a:solidFill>
            </a:endParaRPr>
          </a:p>
        </p:txBody>
      </p:sp>
    </p:spTree>
    <p:extLst>
      <p:ext uri="{BB962C8B-B14F-4D97-AF65-F5344CB8AC3E}">
        <p14:creationId xmlns:p14="http://schemas.microsoft.com/office/powerpoint/2010/main" val="1561336254"/>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16943</TotalTime>
  <Words>369</Words>
  <Application>Microsoft Office PowerPoint</Application>
  <PresentationFormat>A4 Paper (210x297 mm)</PresentationFormat>
  <Paragraphs>32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Verdana</vt:lpstr>
      <vt:lpstr>Office Theme</vt:lpstr>
      <vt:lpstr>Working Party on Lighting and Light-Signalling General information and WP.29 highlights</vt:lpstr>
      <vt:lpstr>Highlights of the recent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Konstantin Glukhenkiy</cp:lastModifiedBy>
  <cp:revision>185</cp:revision>
  <cp:lastPrinted>2014-10-16T12:37:31Z</cp:lastPrinted>
  <dcterms:created xsi:type="dcterms:W3CDTF">2014-03-30T12:17:15Z</dcterms:created>
  <dcterms:modified xsi:type="dcterms:W3CDTF">2019-04-12T12:40:46Z</dcterms:modified>
</cp:coreProperties>
</file>