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handoutMasterIdLst>
    <p:handoutMasterId r:id="rId21"/>
  </p:handoutMasterIdLst>
  <p:sldIdLst>
    <p:sldId id="307" r:id="rId2"/>
    <p:sldId id="327" r:id="rId3"/>
    <p:sldId id="338" r:id="rId4"/>
    <p:sldId id="339" r:id="rId5"/>
    <p:sldId id="322" r:id="rId6"/>
    <p:sldId id="323" r:id="rId7"/>
    <p:sldId id="335" r:id="rId8"/>
    <p:sldId id="320" r:id="rId9"/>
    <p:sldId id="337" r:id="rId10"/>
    <p:sldId id="329" r:id="rId11"/>
    <p:sldId id="331" r:id="rId12"/>
    <p:sldId id="332" r:id="rId13"/>
    <p:sldId id="333" r:id="rId14"/>
    <p:sldId id="334" r:id="rId15"/>
    <p:sldId id="313" r:id="rId16"/>
    <p:sldId id="340" r:id="rId17"/>
    <p:sldId id="341" r:id="rId18"/>
    <p:sldId id="293" r:id="rId19"/>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ронин Михаил" initials="ПМ" lastIdx="1" clrIdx="0">
    <p:extLst>
      <p:ext uri="{19B8F6BF-5375-455C-9EA6-DF929625EA0E}">
        <p15:presenceInfo xmlns:p15="http://schemas.microsoft.com/office/powerpoint/2012/main" userId="S-1-5-21-3892735234-629040388-1051393456-3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35" autoAdjust="0"/>
    <p:restoredTop sz="97478" autoAdjust="0"/>
  </p:normalViewPr>
  <p:slideViewPr>
    <p:cSldViewPr snapToGrid="0">
      <p:cViewPr varScale="1">
        <p:scale>
          <a:sx n="79" d="100"/>
          <a:sy n="79" d="100"/>
        </p:scale>
        <p:origin x="87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68" d="100"/>
          <a:sy n="168" d="100"/>
        </p:scale>
        <p:origin x="2388" y="13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Дата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CABCB36-3993-449F-AC94-477EC88A8EED}" type="datetimeFigureOut">
              <a:rPr lang="ru-RU" smtClean="0"/>
              <a:pPr/>
              <a:t>11.09.2019</a:t>
            </a:fld>
            <a:endParaRPr lang="ru-RU"/>
          </a:p>
        </p:txBody>
      </p:sp>
      <p:sp>
        <p:nvSpPr>
          <p:cNvPr id="5" name="Номер слайда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29A31743-522E-4076-B4FA-B15E4921B8C7}" type="slidenum">
              <a:rPr lang="ru-RU" smtClean="0"/>
              <a:pPr/>
              <a:t>‹#›</a:t>
            </a:fld>
            <a:endParaRPr lang="ru-RU"/>
          </a:p>
        </p:txBody>
      </p:sp>
      <p:sp>
        <p:nvSpPr>
          <p:cNvPr id="7" name="Нижний колонтитул 6"/>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ru-RU"/>
          </a:p>
        </p:txBody>
      </p:sp>
    </p:spTree>
    <p:extLst>
      <p:ext uri="{BB962C8B-B14F-4D97-AF65-F5344CB8AC3E}">
        <p14:creationId xmlns:p14="http://schemas.microsoft.com/office/powerpoint/2010/main" val="424373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71A68CC3-6939-464D-832F-47559150F51B}" type="datetimeFigureOut">
              <a:rPr lang="ru-RU" smtClean="0"/>
              <a:pPr/>
              <a:t>11.09.2019</a:t>
            </a:fld>
            <a:endParaRPr lang="ru-RU"/>
          </a:p>
        </p:txBody>
      </p:sp>
      <p:sp>
        <p:nvSpPr>
          <p:cNvPr id="4" name="Образ слайда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7060D1C5-7485-499D-871A-B9904EDE471B}" type="slidenum">
              <a:rPr lang="ru-RU" smtClean="0"/>
              <a:pPr/>
              <a:t>‹#›</a:t>
            </a:fld>
            <a:endParaRPr lang="ru-RU"/>
          </a:p>
        </p:txBody>
      </p:sp>
    </p:spTree>
    <p:extLst>
      <p:ext uri="{BB962C8B-B14F-4D97-AF65-F5344CB8AC3E}">
        <p14:creationId xmlns:p14="http://schemas.microsoft.com/office/powerpoint/2010/main" val="366730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060D1C5-7485-499D-871A-B9904EDE471B}" type="slidenum">
              <a:rPr lang="ru-RU" smtClean="0"/>
              <a:pPr/>
              <a:t>1</a:t>
            </a:fld>
            <a:endParaRPr lang="ru-RU"/>
          </a:p>
        </p:txBody>
      </p:sp>
    </p:spTree>
    <p:extLst>
      <p:ext uri="{BB962C8B-B14F-4D97-AF65-F5344CB8AC3E}">
        <p14:creationId xmlns:p14="http://schemas.microsoft.com/office/powerpoint/2010/main" val="31570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Текст 8"/>
          <p:cNvSpPr>
            <a:spLocks noGrp="1"/>
          </p:cNvSpPr>
          <p:nvPr>
            <p:ph type="body" sz="quarter" idx="13" hasCustomPrompt="1"/>
          </p:nvPr>
        </p:nvSpPr>
        <p:spPr>
          <a:xfrm>
            <a:off x="1530755" y="2354078"/>
            <a:ext cx="9144000" cy="750049"/>
          </a:xfrm>
          <a:prstGeom prst="rect">
            <a:avLst/>
          </a:prstGeom>
        </p:spPr>
        <p:txBody>
          <a:bodyPr anchor="b">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презентации</a:t>
            </a:r>
          </a:p>
        </p:txBody>
      </p:sp>
      <p:sp>
        <p:nvSpPr>
          <p:cNvPr id="5" name="Текст 8"/>
          <p:cNvSpPr>
            <a:spLocks noGrp="1"/>
          </p:cNvSpPr>
          <p:nvPr>
            <p:ph type="body" sz="quarter" idx="14" hasCustomPrompt="1"/>
          </p:nvPr>
        </p:nvSpPr>
        <p:spPr>
          <a:xfrm>
            <a:off x="1530755" y="3111371"/>
            <a:ext cx="9144000" cy="482991"/>
          </a:xfrm>
          <a:prstGeom prst="rect">
            <a:avLst/>
          </a:prstGeom>
        </p:spPr>
        <p:txBody>
          <a:bodyPr anchor="ctr">
            <a:noAutofit/>
          </a:bodyPr>
          <a:lstStyle>
            <a:lvl1pPr marL="0" indent="0" algn="ctr">
              <a:buNone/>
              <a:defRPr sz="2400" b="0" spc="-15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Дата 3"/>
          <p:cNvSpPr>
            <a:spLocks noGrp="1"/>
          </p:cNvSpPr>
          <p:nvPr>
            <p:ph type="dt" sz="half" idx="2"/>
          </p:nvPr>
        </p:nvSpPr>
        <p:spPr>
          <a:xfrm>
            <a:off x="4731155" y="6465167"/>
            <a:ext cx="2743200" cy="365125"/>
          </a:xfrm>
          <a:prstGeom prst="rect">
            <a:avLst/>
          </a:prstGeom>
        </p:spPr>
        <p:txBody>
          <a:bodyPr vert="horz" lIns="91440" tIns="45720" rIns="91440" bIns="45720" rtlCol="0" anchor="ctr"/>
          <a:lstStyle>
            <a:lvl1pPr algn="ctr">
              <a:defRPr sz="1100">
                <a:solidFill>
                  <a:schemeClr val="bg1">
                    <a:lumMod val="50000"/>
                  </a:schemeClr>
                </a:solidFill>
                <a:latin typeface="Myriad Pro Cond" panose="020B0506030403020204" pitchFamily="34" charset="0"/>
              </a:defRPr>
            </a:lvl1pPr>
          </a:lstStyle>
          <a:p>
            <a:endParaRPr lang="ru-RU" dirty="0"/>
          </a:p>
        </p:txBody>
      </p:sp>
    </p:spTree>
    <p:extLst>
      <p:ext uri="{BB962C8B-B14F-4D97-AF65-F5344CB8AC3E}">
        <p14:creationId xmlns:p14="http://schemas.microsoft.com/office/powerpoint/2010/main" val="34436682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азделитель">
    <p:spTree>
      <p:nvGrpSpPr>
        <p:cNvPr id="1" name=""/>
        <p:cNvGrpSpPr/>
        <p:nvPr/>
      </p:nvGrpSpPr>
      <p:grpSpPr>
        <a:xfrm>
          <a:off x="0" y="0"/>
          <a:ext cx="0" cy="0"/>
          <a:chOff x="0" y="0"/>
          <a:chExt cx="0" cy="0"/>
        </a:xfrm>
      </p:grpSpPr>
      <p:sp>
        <p:nvSpPr>
          <p:cNvPr id="7"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
        <p:nvSpPr>
          <p:cNvPr id="8" name="Текст 8"/>
          <p:cNvSpPr>
            <a:spLocks noGrp="1"/>
          </p:cNvSpPr>
          <p:nvPr>
            <p:ph type="body" sz="quarter" idx="13" hasCustomPrompt="1"/>
          </p:nvPr>
        </p:nvSpPr>
        <p:spPr>
          <a:xfrm>
            <a:off x="1530755" y="2355215"/>
            <a:ext cx="9144000" cy="750049"/>
          </a:xfrm>
          <a:prstGeom prst="rect">
            <a:avLst/>
          </a:prstGeom>
        </p:spPr>
        <p:txBody>
          <a:bodyPr anchor="ctr">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Заголовок разделителя</a:t>
            </a:r>
          </a:p>
        </p:txBody>
      </p:sp>
    </p:spTree>
    <p:extLst>
      <p:ext uri="{BB962C8B-B14F-4D97-AF65-F5344CB8AC3E}">
        <p14:creationId xmlns:p14="http://schemas.microsoft.com/office/powerpoint/2010/main" val="181342185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Слайд">
    <p:spTree>
      <p:nvGrpSpPr>
        <p:cNvPr id="1" name=""/>
        <p:cNvGrpSpPr/>
        <p:nvPr/>
      </p:nvGrpSpPr>
      <p:grpSpPr>
        <a:xfrm>
          <a:off x="0" y="0"/>
          <a:ext cx="0" cy="0"/>
          <a:chOff x="0" y="0"/>
          <a:chExt cx="0" cy="0"/>
        </a:xfrm>
      </p:grpSpPr>
      <p:sp>
        <p:nvSpPr>
          <p:cNvPr id="4" name="Текст 8"/>
          <p:cNvSpPr>
            <a:spLocks noGrp="1"/>
          </p:cNvSpPr>
          <p:nvPr>
            <p:ph type="body" sz="quarter" idx="15" hasCustomPrompt="1"/>
          </p:nvPr>
        </p:nvSpPr>
        <p:spPr>
          <a:xfrm>
            <a:off x="55478" y="160812"/>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7"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5756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Слайд с выводом">
    <p:spTree>
      <p:nvGrpSpPr>
        <p:cNvPr id="1" name=""/>
        <p:cNvGrpSpPr/>
        <p:nvPr/>
      </p:nvGrpSpPr>
      <p:grpSpPr>
        <a:xfrm>
          <a:off x="0" y="0"/>
          <a:ext cx="0" cy="0"/>
          <a:chOff x="0" y="0"/>
          <a:chExt cx="0" cy="0"/>
        </a:xfrm>
      </p:grpSpPr>
      <p:sp>
        <p:nvSpPr>
          <p:cNvPr id="7" name="Текст 2"/>
          <p:cNvSpPr>
            <a:spLocks noGrp="1"/>
          </p:cNvSpPr>
          <p:nvPr>
            <p:ph type="body" sz="quarter" idx="16" hasCustomPrompt="1"/>
          </p:nvPr>
        </p:nvSpPr>
        <p:spPr>
          <a:xfrm>
            <a:off x="55478" y="5151657"/>
            <a:ext cx="12084940" cy="988428"/>
          </a:xfrm>
          <a:prstGeom prst="roundRect">
            <a:avLst/>
          </a:prstGeom>
          <a:solidFill>
            <a:schemeClr val="bg1">
              <a:lumMod val="95000"/>
            </a:schemeClr>
          </a:solidFill>
          <a:ln w="3175">
            <a:solidFill>
              <a:schemeClr val="bg1">
                <a:lumMod val="85000"/>
              </a:schemeClr>
            </a:solidFill>
          </a:ln>
          <a:effectLst/>
          <a:scene3d>
            <a:camera prst="orthographicFront">
              <a:rot lat="0" lon="0" rev="0"/>
            </a:camera>
            <a:lightRig rig="twoPt" dir="tl"/>
          </a:scene3d>
        </p:spPr>
        <p:style>
          <a:lnRef idx="0">
            <a:schemeClr val="accent3"/>
          </a:lnRef>
          <a:fillRef idx="3">
            <a:schemeClr val="accent3"/>
          </a:fillRef>
          <a:effectRef idx="3">
            <a:schemeClr val="accent3"/>
          </a:effectRef>
          <a:fontRef idx="none"/>
        </p:style>
        <p:txBody>
          <a:bodyPr/>
          <a:lstStyle>
            <a:lvl1pPr marL="0" indent="0" algn="l">
              <a:buNone/>
              <a:defRPr sz="1200">
                <a:solidFill>
                  <a:schemeClr val="tx1">
                    <a:lumMod val="50000"/>
                  </a:schemeClr>
                </a:solidFill>
                <a:latin typeface="Myriad Pro Cond" panose="020B0506030403020204" pitchFamily="34" charset="0"/>
              </a:defRPr>
            </a:lvl1pPr>
            <a:lvl2pPr>
              <a:defRPr sz="1200"/>
            </a:lvl2pPr>
            <a:lvl3pPr>
              <a:defRPr sz="1100"/>
            </a:lvl3pPr>
            <a:lvl4pPr>
              <a:defRPr sz="1050"/>
            </a:lvl4pPr>
            <a:lvl5pPr>
              <a:defRPr sz="1050"/>
            </a:lvl5pPr>
          </a:lstStyle>
          <a:p>
            <a:pPr lvl="0"/>
            <a:r>
              <a:rPr lang="ru-RU" dirty="0"/>
              <a:t>Вывод</a:t>
            </a:r>
          </a:p>
        </p:txBody>
      </p:sp>
      <p:sp>
        <p:nvSpPr>
          <p:cNvPr id="6" name="Текст 8"/>
          <p:cNvSpPr>
            <a:spLocks noGrp="1"/>
          </p:cNvSpPr>
          <p:nvPr>
            <p:ph type="body" sz="quarter" idx="15" hasCustomPrompt="1"/>
          </p:nvPr>
        </p:nvSpPr>
        <p:spPr>
          <a:xfrm>
            <a:off x="55478" y="160808"/>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8005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7" name="Текст 8"/>
          <p:cNvSpPr>
            <a:spLocks noGrp="1"/>
          </p:cNvSpPr>
          <p:nvPr>
            <p:ph type="body" sz="quarter" idx="15" hasCustomPrompt="1"/>
          </p:nvPr>
        </p:nvSpPr>
        <p:spPr>
          <a:xfrm>
            <a:off x="55478" y="160811"/>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Content Placeholder 2"/>
          <p:cNvSpPr>
            <a:spLocks noGrp="1"/>
          </p:cNvSpPr>
          <p:nvPr>
            <p:ph idx="16"/>
          </p:nvPr>
        </p:nvSpPr>
        <p:spPr>
          <a:xfrm>
            <a:off x="1537914" y="742218"/>
            <a:ext cx="8534400" cy="3615267"/>
          </a:xfrm>
          <a:prstGeom prst="rect">
            <a:avLst/>
          </a:prstGeom>
        </p:spPr>
        <p:txBody>
          <a:bodyPr anchor="ctr">
            <a:normAutofit/>
          </a:bodyPr>
          <a:lstStyle>
            <a:lvl1pPr>
              <a:defRPr>
                <a:solidFill>
                  <a:schemeClr val="accent3">
                    <a:lumMod val="10000"/>
                  </a:schemeClr>
                </a:solidFill>
                <a:latin typeface="Myriad Pro Cond" panose="020B0506030403020204" pitchFamily="34" charset="0"/>
              </a:defRPr>
            </a:lvl1pPr>
            <a:lvl2pPr>
              <a:defRPr>
                <a:solidFill>
                  <a:schemeClr val="accent3">
                    <a:lumMod val="10000"/>
                  </a:schemeClr>
                </a:solidFill>
                <a:latin typeface="Myriad Pro Cond" panose="020B0506030403020204" pitchFamily="34" charset="0"/>
              </a:defRPr>
            </a:lvl2pPr>
            <a:lvl3pPr>
              <a:defRPr>
                <a:solidFill>
                  <a:schemeClr val="accent3">
                    <a:lumMod val="10000"/>
                  </a:schemeClr>
                </a:solidFill>
                <a:latin typeface="Myriad Pro Cond" panose="020B0506030403020204" pitchFamily="34" charset="0"/>
              </a:defRPr>
            </a:lvl3pPr>
            <a:lvl4pPr>
              <a:defRPr>
                <a:solidFill>
                  <a:schemeClr val="accent3">
                    <a:lumMod val="10000"/>
                  </a:schemeClr>
                </a:solidFill>
                <a:latin typeface="Myriad Pro Cond" panose="020B0506030403020204" pitchFamily="34" charset="0"/>
              </a:defRPr>
            </a:lvl4pPr>
            <a:lvl5pPr>
              <a:defRPr>
                <a:solidFill>
                  <a:schemeClr val="accent3">
                    <a:lumMod val="10000"/>
                  </a:schemeClr>
                </a:solidFill>
                <a:latin typeface="Myriad Pro Cond" panose="020B0506030403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Text Placeholder 3"/>
          <p:cNvSpPr>
            <a:spLocks noGrp="1"/>
          </p:cNvSpPr>
          <p:nvPr>
            <p:ph type="body" sz="half" idx="2"/>
          </p:nvPr>
        </p:nvSpPr>
        <p:spPr>
          <a:xfrm>
            <a:off x="1537914" y="4544291"/>
            <a:ext cx="8553534" cy="1627910"/>
          </a:xfrm>
          <a:prstGeom prst="rect">
            <a:avLst/>
          </a:prstGeom>
        </p:spPr>
        <p:txBody>
          <a:bodyPr anchor="t">
            <a:normAutofit/>
          </a:bodyPr>
          <a:lstStyle>
            <a:lvl1pPr marL="0" indent="0">
              <a:buNone/>
              <a:defRPr sz="1200">
                <a:solidFill>
                  <a:schemeClr val="accent3">
                    <a:lumMod val="10000"/>
                  </a:schemeClr>
                </a:solidFill>
                <a:latin typeface="Myriad Pro" panose="020B0503030403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333581"/>
      </p:ext>
    </p:extLst>
  </p:cSld>
  <p:clrMapOvr>
    <a:masterClrMapping/>
  </p:clrMapOvr>
  <p:extLst>
    <p:ext uri="{DCECCB84-F9BA-43D5-87BE-67443E8EF086}">
      <p15:sldGuideLst xmlns:p15="http://schemas.microsoft.com/office/powerpoint/2012/main">
        <p15:guide id="1" orient="horz" pos="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Финальный слайд">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53503" y="6334518"/>
            <a:ext cx="8714450" cy="457201"/>
          </a:xfrm>
          <a:prstGeom prst="rect">
            <a:avLst/>
          </a:prstGeom>
        </p:spPr>
        <p:txBody>
          <a:bodyPr anchor="b">
            <a:normAutofit/>
          </a:bodyPr>
          <a:lstStyle>
            <a:lvl1pPr marL="0" indent="0">
              <a:buNone/>
              <a:defRPr sz="1200">
                <a:solidFill>
                  <a:schemeClr val="bg1">
                    <a:lumMod val="6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ФИО исполнителя(ей), контактные данные (если требуется).</a:t>
            </a:r>
          </a:p>
        </p:txBody>
      </p:sp>
      <p:sp>
        <p:nvSpPr>
          <p:cNvPr id="2" name="TextBox 1"/>
          <p:cNvSpPr txBox="1"/>
          <p:nvPr userDrawn="1"/>
        </p:nvSpPr>
        <p:spPr>
          <a:xfrm>
            <a:off x="3265711" y="2509451"/>
            <a:ext cx="567640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Thank you for </a:t>
            </a:r>
            <a:r>
              <a:rPr lang="ru-RU" sz="4000" b="1" spc="-15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your</a:t>
            </a:r>
            <a:r>
              <a:rPr lang="en-US" sz="4000" b="1" spc="-150" baseline="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attention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Ready to answer your questions</a:t>
            </a:r>
            <a:endParaRPr lang="ru-RU" sz="4000" b="1" spc="-150" dirty="0">
              <a:solidFill>
                <a:schemeClr val="bg2">
                  <a:lumMod val="10000"/>
                </a:schemeClr>
              </a:solidFill>
              <a:latin typeface="Myriad Pro Cond" panose="020B0506030403020204" pitchFamily="34" charset="0"/>
            </a:endParaRPr>
          </a:p>
        </p:txBody>
      </p:sp>
    </p:spTree>
    <p:extLst>
      <p:ext uri="{BB962C8B-B14F-4D97-AF65-F5344CB8AC3E}">
        <p14:creationId xmlns:p14="http://schemas.microsoft.com/office/powerpoint/2010/main" val="426919640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875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6" r:id="rId5"/>
    <p:sldLayoutId id="214748367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834" userDrawn="1">
          <p15:clr>
            <a:srgbClr val="F26B43"/>
          </p15:clr>
        </p15:guide>
        <p15:guide id="2" orient="horz" pos="4224" userDrawn="1">
          <p15:clr>
            <a:srgbClr val="F26B43"/>
          </p15:clr>
        </p15:guide>
        <p15:guide id="3" orient="horz" pos="368" userDrawn="1">
          <p15:clr>
            <a:srgbClr val="F26B43"/>
          </p15:clr>
        </p15:guide>
        <p15:guide id="4" orient="horz" pos="96" userDrawn="1">
          <p15:clr>
            <a:srgbClr val="F26B43"/>
          </p15:clr>
        </p15:guide>
        <p15:guide id="5" pos="7355" userDrawn="1">
          <p15:clr>
            <a:srgbClr val="F26B43"/>
          </p15:clr>
        </p15:guide>
        <p15:guide id="6" pos="30" userDrawn="1">
          <p15:clr>
            <a:srgbClr val="F26B43"/>
          </p15:clr>
        </p15:guide>
        <p15:guide id="7" pos="6675" userDrawn="1">
          <p15:clr>
            <a:srgbClr val="F26B43"/>
          </p15:clr>
        </p15:guide>
        <p15:guide id="8" orient="horz" pos="1480" userDrawn="1">
          <p15:clr>
            <a:srgbClr val="F26B43"/>
          </p15:clr>
        </p15:guide>
        <p15:guide id="9" orient="horz" pos="1956" userDrawn="1">
          <p15:clr>
            <a:srgbClr val="F26B43"/>
          </p15:clr>
        </p15:guide>
        <p15:guide id="10" pos="3840" userDrawn="1">
          <p15:clr>
            <a:srgbClr val="F26B43"/>
          </p15:clr>
        </p15:guide>
        <p15:guide id="11" orient="horz" pos="4269" userDrawn="1">
          <p15:clr>
            <a:srgbClr val="F26B43"/>
          </p15:clr>
        </p15:guide>
        <p15:guide id="12"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3"/>
          </p:nvPr>
        </p:nvSpPr>
        <p:spPr>
          <a:xfrm>
            <a:off x="1625630" y="3429000"/>
            <a:ext cx="9144000" cy="750049"/>
          </a:xfrm>
        </p:spPr>
        <p:txBody>
          <a:bodyPr anchor="b"/>
          <a:lstStyle/>
          <a:p>
            <a:endParaRPr lang="en-US" dirty="0"/>
          </a:p>
          <a:p>
            <a:endParaRPr lang="en-US" dirty="0"/>
          </a:p>
          <a:p>
            <a:endParaRPr lang="en-US" dirty="0"/>
          </a:p>
          <a:p>
            <a:endParaRPr lang="en-US" dirty="0"/>
          </a:p>
          <a:p>
            <a:endParaRPr lang="en-US" dirty="0"/>
          </a:p>
          <a:p>
            <a:endParaRPr lang="en-US" dirty="0"/>
          </a:p>
          <a:p>
            <a:r>
              <a:rPr lang="en-US" dirty="0"/>
              <a:t>Amendment # 2 </a:t>
            </a:r>
            <a:br>
              <a:rPr lang="en-US" dirty="0"/>
            </a:br>
            <a:r>
              <a:rPr lang="en-US" dirty="0"/>
              <a:t>to UN GTR No. 16 on </a:t>
            </a:r>
            <a:r>
              <a:rPr lang="en-US" dirty="0" err="1"/>
              <a:t>Tyres</a:t>
            </a:r>
            <a:endParaRPr lang="en-US" dirty="0"/>
          </a:p>
        </p:txBody>
      </p:sp>
      <p:sp>
        <p:nvSpPr>
          <p:cNvPr id="2" name="TextBox 1"/>
          <p:cNvSpPr txBox="1"/>
          <p:nvPr/>
        </p:nvSpPr>
        <p:spPr>
          <a:xfrm>
            <a:off x="801989" y="361417"/>
            <a:ext cx="3681919" cy="461665"/>
          </a:xfrm>
          <a:prstGeom prst="rect">
            <a:avLst/>
          </a:prstGeom>
          <a:noFill/>
        </p:spPr>
        <p:txBody>
          <a:bodyPr wrap="square" rtlCol="0">
            <a:spAutoFit/>
          </a:bodyPr>
          <a:lstStyle/>
          <a:p>
            <a:r>
              <a:rPr lang="de-DE" sz="1200" dirty="0" err="1">
                <a:solidFill>
                  <a:schemeClr val="bg2">
                    <a:lumMod val="10000"/>
                  </a:schemeClr>
                </a:solidFill>
                <a:latin typeface="Verdana" panose="020B0604030504040204" pitchFamily="34" charset="0"/>
              </a:rPr>
              <a:t>Submitted</a:t>
            </a:r>
            <a:r>
              <a:rPr lang="de-DE" sz="1200" dirty="0">
                <a:solidFill>
                  <a:schemeClr val="bg2">
                    <a:lumMod val="10000"/>
                  </a:schemeClr>
                </a:solidFill>
                <a:latin typeface="Verdana" panose="020B0604030504040204" pitchFamily="34" charset="0"/>
              </a:rPr>
              <a:t> </a:t>
            </a:r>
            <a:r>
              <a:rPr lang="de-DE" sz="1200" dirty="0" err="1">
                <a:solidFill>
                  <a:schemeClr val="bg2">
                    <a:lumMod val="10000"/>
                  </a:schemeClr>
                </a:solidFill>
                <a:latin typeface="Verdana" panose="020B0604030504040204" pitchFamily="34" charset="0"/>
              </a:rPr>
              <a:t>by</a:t>
            </a:r>
            <a:r>
              <a:rPr lang="de-DE" sz="1200" dirty="0">
                <a:solidFill>
                  <a:schemeClr val="bg2">
                    <a:lumMod val="10000"/>
                  </a:schemeClr>
                </a:solidFill>
                <a:latin typeface="Verdana" panose="020B0604030504040204" pitchFamily="34" charset="0"/>
              </a:rPr>
              <a:t> </a:t>
            </a:r>
            <a:r>
              <a:rPr lang="de-DE" sz="1200" dirty="0" err="1">
                <a:solidFill>
                  <a:schemeClr val="bg2">
                    <a:lumMod val="10000"/>
                  </a:schemeClr>
                </a:solidFill>
                <a:latin typeface="Verdana" panose="020B0604030504040204" pitchFamily="34" charset="0"/>
              </a:rPr>
              <a:t>the</a:t>
            </a:r>
            <a:r>
              <a:rPr lang="de-DE" sz="1200" dirty="0">
                <a:solidFill>
                  <a:schemeClr val="bg2">
                    <a:lumMod val="10000"/>
                  </a:schemeClr>
                </a:solidFill>
                <a:latin typeface="Verdana" panose="020B0604030504040204" pitchFamily="34" charset="0"/>
              </a:rPr>
              <a:t> </a:t>
            </a:r>
            <a:r>
              <a:rPr lang="de-DE" sz="1200" dirty="0" err="1">
                <a:solidFill>
                  <a:schemeClr val="bg2">
                    <a:lumMod val="10000"/>
                  </a:schemeClr>
                </a:solidFill>
                <a:latin typeface="Verdana" panose="020B0604030504040204" pitchFamily="34" charset="0"/>
              </a:rPr>
              <a:t>experts</a:t>
            </a:r>
            <a:r>
              <a:rPr lang="de-DE" sz="1200" dirty="0">
                <a:solidFill>
                  <a:schemeClr val="bg2">
                    <a:lumMod val="10000"/>
                  </a:schemeClr>
                </a:solidFill>
                <a:latin typeface="Verdana" panose="020B0604030504040204" pitchFamily="34" charset="0"/>
              </a:rPr>
              <a:t> of </a:t>
            </a:r>
            <a:r>
              <a:rPr lang="de-DE" sz="1200" dirty="0" err="1">
                <a:solidFill>
                  <a:schemeClr val="bg2">
                    <a:lumMod val="10000"/>
                  </a:schemeClr>
                </a:solidFill>
                <a:latin typeface="Verdana" panose="020B0604030504040204" pitchFamily="34" charset="0"/>
              </a:rPr>
              <a:t>the</a:t>
            </a:r>
            <a:r>
              <a:rPr lang="de-DE" sz="1200" dirty="0">
                <a:solidFill>
                  <a:schemeClr val="bg2">
                    <a:lumMod val="10000"/>
                  </a:schemeClr>
                </a:solidFill>
                <a:latin typeface="Verdana" panose="020B0604030504040204" pitchFamily="34" charset="0"/>
              </a:rPr>
              <a:t> Informal Working Group (IWG) on TYRE GTR</a:t>
            </a:r>
            <a:r>
              <a:rPr lang="en-GB" sz="1200" dirty="0">
                <a:solidFill>
                  <a:schemeClr val="bg2">
                    <a:lumMod val="10000"/>
                  </a:schemeClr>
                </a:solidFill>
                <a:latin typeface="Verdana" panose="020B0604030504040204" pitchFamily="34" charset="0"/>
              </a:rPr>
              <a:t> </a:t>
            </a:r>
          </a:p>
        </p:txBody>
      </p:sp>
      <p:sp>
        <p:nvSpPr>
          <p:cNvPr id="7" name="TextBox 18">
            <a:extLst>
              <a:ext uri="{FF2B5EF4-FFF2-40B4-BE49-F238E27FC236}">
                <a16:creationId xmlns:a16="http://schemas.microsoft.com/office/drawing/2014/main" id="{0086AD73-F4CD-4E4C-B1EE-8EA66086144C}"/>
              </a:ext>
            </a:extLst>
          </p:cNvPr>
          <p:cNvSpPr txBox="1">
            <a:spLocks noChangeArrowheads="1"/>
          </p:cNvSpPr>
          <p:nvPr/>
        </p:nvSpPr>
        <p:spPr bwMode="auto">
          <a:xfrm>
            <a:off x="8151780" y="886897"/>
            <a:ext cx="38028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7600" b="1">
                <a:solidFill>
                  <a:srgbClr val="FFD624"/>
                </a:solidFill>
                <a:latin typeface="Verdana" panose="020B0604030504040204" pitchFamily="34" charset="0"/>
              </a:defRPr>
            </a:lvl1pPr>
            <a:lvl2pPr marL="742950" indent="-285750" eaLnBrk="0" hangingPunct="0">
              <a:defRPr sz="7600" b="1">
                <a:solidFill>
                  <a:srgbClr val="FFD624"/>
                </a:solidFill>
                <a:latin typeface="Verdana" panose="020B0604030504040204" pitchFamily="34" charset="0"/>
              </a:defRPr>
            </a:lvl2pPr>
            <a:lvl3pPr marL="1143000" indent="-228600" eaLnBrk="0" hangingPunct="0">
              <a:defRPr sz="7600" b="1">
                <a:solidFill>
                  <a:srgbClr val="FFD624"/>
                </a:solidFill>
                <a:latin typeface="Verdana" panose="020B0604030504040204" pitchFamily="34" charset="0"/>
              </a:defRPr>
            </a:lvl3pPr>
            <a:lvl4pPr marL="1600200" indent="-228600" eaLnBrk="0" hangingPunct="0">
              <a:defRPr sz="7600" b="1">
                <a:solidFill>
                  <a:srgbClr val="FFD624"/>
                </a:solidFill>
                <a:latin typeface="Verdana" panose="020B0604030504040204" pitchFamily="34" charset="0"/>
              </a:defRPr>
            </a:lvl4pPr>
            <a:lvl5pPr marL="2057400" indent="-228600" eaLnBrk="0" hangingPunct="0">
              <a:defRPr sz="7600" b="1">
                <a:solidFill>
                  <a:srgbClr val="FFD624"/>
                </a:solidFill>
                <a:latin typeface="Verdana" panose="020B0604030504040204" pitchFamily="34" charset="0"/>
              </a:defRPr>
            </a:lvl5pPr>
            <a:lvl6pPr marL="2514600" indent="-228600" eaLnBrk="0" fontAlgn="base" hangingPunct="0">
              <a:spcBef>
                <a:spcPct val="0"/>
              </a:spcBef>
              <a:spcAft>
                <a:spcPct val="0"/>
              </a:spcAft>
              <a:defRPr sz="7600" b="1">
                <a:solidFill>
                  <a:srgbClr val="FFD624"/>
                </a:solidFill>
                <a:latin typeface="Verdana" panose="020B0604030504040204" pitchFamily="34" charset="0"/>
              </a:defRPr>
            </a:lvl6pPr>
            <a:lvl7pPr marL="2971800" indent="-228600" eaLnBrk="0" fontAlgn="base" hangingPunct="0">
              <a:spcBef>
                <a:spcPct val="0"/>
              </a:spcBef>
              <a:spcAft>
                <a:spcPct val="0"/>
              </a:spcAft>
              <a:defRPr sz="7600" b="1">
                <a:solidFill>
                  <a:srgbClr val="FFD624"/>
                </a:solidFill>
                <a:latin typeface="Verdana" panose="020B0604030504040204" pitchFamily="34" charset="0"/>
              </a:defRPr>
            </a:lvl7pPr>
            <a:lvl8pPr marL="3429000" indent="-228600" eaLnBrk="0" fontAlgn="base" hangingPunct="0">
              <a:spcBef>
                <a:spcPct val="0"/>
              </a:spcBef>
              <a:spcAft>
                <a:spcPct val="0"/>
              </a:spcAft>
              <a:defRPr sz="7600" b="1">
                <a:solidFill>
                  <a:srgbClr val="FFD624"/>
                </a:solidFill>
                <a:latin typeface="Verdana" panose="020B0604030504040204" pitchFamily="34" charset="0"/>
              </a:defRPr>
            </a:lvl8pPr>
            <a:lvl9pPr marL="3886200" indent="-228600" eaLnBrk="0" fontAlgn="base" hangingPunct="0">
              <a:spcBef>
                <a:spcPct val="0"/>
              </a:spcBef>
              <a:spcAft>
                <a:spcPct val="0"/>
              </a:spcAft>
              <a:defRPr sz="7600" b="1">
                <a:solidFill>
                  <a:srgbClr val="FFD624"/>
                </a:solidFill>
                <a:latin typeface="Verdana" panose="020B0604030504040204" pitchFamily="34" charset="0"/>
              </a:defRPr>
            </a:lvl9pPr>
          </a:lstStyle>
          <a:p>
            <a:pPr eaLnBrk="1" hangingPunct="1"/>
            <a:r>
              <a:rPr lang="fr-CH" altLang="ja-JP" sz="1200" b="0" u="sng" dirty="0">
                <a:solidFill>
                  <a:schemeClr val="bg2">
                    <a:lumMod val="10000"/>
                  </a:schemeClr>
                </a:solidFill>
              </a:rPr>
              <a:t>Informal document</a:t>
            </a:r>
            <a:r>
              <a:rPr lang="fr-CH" altLang="ja-JP" sz="1200" b="0" dirty="0">
                <a:solidFill>
                  <a:schemeClr val="bg2">
                    <a:lumMod val="10000"/>
                  </a:schemeClr>
                </a:solidFill>
              </a:rPr>
              <a:t> </a:t>
            </a:r>
            <a:r>
              <a:rPr lang="en-US" altLang="ja-JP" sz="1200">
                <a:solidFill>
                  <a:schemeClr val="bg2">
                    <a:lumMod val="10000"/>
                  </a:schemeClr>
                </a:solidFill>
              </a:rPr>
              <a:t>GRBP-70-18-Rev.1</a:t>
            </a:r>
            <a:endParaRPr lang="fr-CH" altLang="ja-JP" sz="1200" dirty="0">
              <a:solidFill>
                <a:schemeClr val="bg2">
                  <a:lumMod val="10000"/>
                </a:schemeClr>
              </a:solidFill>
            </a:endParaRPr>
          </a:p>
          <a:p>
            <a:pPr eaLnBrk="1" hangingPunct="1"/>
            <a:r>
              <a:rPr lang="en-US" altLang="ja-JP" sz="1200" b="0" dirty="0">
                <a:solidFill>
                  <a:schemeClr val="bg2">
                    <a:lumMod val="10000"/>
                  </a:schemeClr>
                </a:solidFill>
              </a:rPr>
              <a:t>70</a:t>
            </a:r>
            <a:r>
              <a:rPr lang="en-US" altLang="ja-JP" sz="1200" b="0" baseline="30000" dirty="0">
                <a:solidFill>
                  <a:schemeClr val="bg2">
                    <a:lumMod val="10000"/>
                  </a:schemeClr>
                </a:solidFill>
              </a:rPr>
              <a:t>th</a:t>
            </a:r>
            <a:r>
              <a:rPr lang="en-US" altLang="ja-JP" sz="1200" b="0" dirty="0">
                <a:solidFill>
                  <a:schemeClr val="bg2">
                    <a:lumMod val="10000"/>
                  </a:schemeClr>
                </a:solidFill>
              </a:rPr>
              <a:t> GRBP</a:t>
            </a:r>
            <a:r>
              <a:rPr lang="fr-CH" altLang="ja-JP" sz="1200" b="0" dirty="0">
                <a:solidFill>
                  <a:schemeClr val="bg2">
                    <a:lumMod val="10000"/>
                  </a:schemeClr>
                </a:solidFill>
              </a:rPr>
              <a:t> 11-13 </a:t>
            </a:r>
            <a:r>
              <a:rPr lang="en-US" altLang="ja-JP" sz="1200" b="0" dirty="0">
                <a:solidFill>
                  <a:schemeClr val="bg2">
                    <a:lumMod val="10000"/>
                  </a:schemeClr>
                </a:solidFill>
              </a:rPr>
              <a:t>September </a:t>
            </a:r>
            <a:r>
              <a:rPr lang="fr-CH" altLang="ja-JP" sz="1200" b="0" dirty="0">
                <a:solidFill>
                  <a:schemeClr val="bg2">
                    <a:lumMod val="10000"/>
                  </a:schemeClr>
                </a:solidFill>
              </a:rPr>
              <a:t>2019</a:t>
            </a:r>
          </a:p>
          <a:p>
            <a:pPr eaLnBrk="1" hangingPunct="1"/>
            <a:r>
              <a:rPr lang="fr-CH" altLang="ja-JP" sz="1200" b="0" dirty="0">
                <a:solidFill>
                  <a:schemeClr val="bg2">
                    <a:lumMod val="10000"/>
                  </a:schemeClr>
                </a:solidFill>
              </a:rPr>
              <a:t>Agenda item 6 (e)</a:t>
            </a:r>
            <a:endParaRPr lang="en-US" altLang="ja-JP" sz="1200" b="0" dirty="0">
              <a:solidFill>
                <a:schemeClr val="bg2">
                  <a:lumMod val="10000"/>
                </a:schemeClr>
              </a:solidFill>
            </a:endParaRPr>
          </a:p>
        </p:txBody>
      </p:sp>
    </p:spTree>
    <p:extLst>
      <p:ext uri="{BB962C8B-B14F-4D97-AF65-F5344CB8AC3E}">
        <p14:creationId xmlns:p14="http://schemas.microsoft.com/office/powerpoint/2010/main" val="305421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122386" y="111891"/>
            <a:ext cx="8913593" cy="384615"/>
          </a:xfrm>
        </p:spPr>
        <p:txBody>
          <a:bodyPr/>
          <a:lstStyle/>
          <a:p>
            <a:endParaRPr lang="en-US" sz="2400" dirty="0">
              <a:latin typeface="Myriad Pro" panose="020B0503030403020204" pitchFamily="34" charset="0"/>
            </a:endParaRPr>
          </a:p>
          <a:p>
            <a:r>
              <a:rPr lang="en-US" sz="2400" dirty="0">
                <a:latin typeface="Myriad Pro" panose="020B0503030403020204" pitchFamily="34" charset="0"/>
              </a:rPr>
              <a:t>New Harmonized concepts:  </a:t>
            </a:r>
          </a:p>
        </p:txBody>
      </p:sp>
      <p:sp>
        <p:nvSpPr>
          <p:cNvPr id="3" name="Espace réservé du texte 2">
            <a:extLst>
              <a:ext uri="{FF2B5EF4-FFF2-40B4-BE49-F238E27FC236}">
                <a16:creationId xmlns:a16="http://schemas.microsoft.com/office/drawing/2014/main" id="{CAE8BC97-BACF-4DC2-B35F-E9D017B3DB67}"/>
              </a:ext>
            </a:extLst>
          </p:cNvPr>
          <p:cNvSpPr>
            <a:spLocks noGrp="1"/>
          </p:cNvSpPr>
          <p:nvPr>
            <p:ph type="body" sz="quarter" idx="14"/>
          </p:nvPr>
        </p:nvSpPr>
        <p:spPr>
          <a:xfrm>
            <a:off x="122386" y="947992"/>
            <a:ext cx="11145054" cy="480540"/>
          </a:xfrm>
        </p:spPr>
        <p:txBody>
          <a:bodyPr/>
          <a:lstStyle/>
          <a:p>
            <a:r>
              <a:rPr lang="en-US" sz="2400" b="1" dirty="0">
                <a:solidFill>
                  <a:schemeClr val="accent3">
                    <a:lumMod val="10000"/>
                  </a:schemeClr>
                </a:solidFill>
                <a:latin typeface="Myriad Pro" panose="020B0503030403020204" pitchFamily="34" charset="0"/>
              </a:rPr>
              <a:t>c. Replacement of load range by a table referring to a Reference Test Inflation Pressure to define the test conditions coming from FMVSS 139</a:t>
            </a:r>
          </a:p>
          <a:p>
            <a:endParaRPr lang="en-US" sz="2400" b="1" dirty="0">
              <a:solidFill>
                <a:schemeClr val="accent3">
                  <a:lumMod val="10000"/>
                </a:schemeClr>
              </a:solidFill>
              <a:latin typeface="Myriad Pro" panose="020B0503030403020204" pitchFamily="34" charset="0"/>
            </a:endParaRPr>
          </a:p>
          <a:p>
            <a:endParaRPr lang="fr-FR" sz="1600" dirty="0"/>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10</a:t>
            </a:fld>
            <a:endParaRPr lang="en-US" dirty="0"/>
          </a:p>
        </p:txBody>
      </p:sp>
      <p:graphicFrame>
        <p:nvGraphicFramePr>
          <p:cNvPr id="7" name="Таблица 6">
            <a:extLst>
              <a:ext uri="{FF2B5EF4-FFF2-40B4-BE49-F238E27FC236}">
                <a16:creationId xmlns:a16="http://schemas.microsoft.com/office/drawing/2014/main" id="{036C3868-B5D2-4FF8-BD85-8A95167C8BB7}"/>
              </a:ext>
            </a:extLst>
          </p:cNvPr>
          <p:cNvGraphicFramePr>
            <a:graphicFrameLocks noGrp="1"/>
          </p:cNvGraphicFramePr>
          <p:nvPr>
            <p:extLst>
              <p:ext uri="{D42A27DB-BD31-4B8C-83A1-F6EECF244321}">
                <p14:modId xmlns:p14="http://schemas.microsoft.com/office/powerpoint/2010/main" val="1470224206"/>
              </p:ext>
            </p:extLst>
          </p:nvPr>
        </p:nvGraphicFramePr>
        <p:xfrm>
          <a:off x="1537914" y="1634306"/>
          <a:ext cx="8721207" cy="3049518"/>
        </p:xfrm>
        <a:graphic>
          <a:graphicData uri="http://schemas.openxmlformats.org/drawingml/2006/table">
            <a:tbl>
              <a:tblPr firstRow="1" firstCol="1" bandRow="1">
                <a:tableStyleId>{5940675A-B579-460E-94D1-54222C63F5DA}</a:tableStyleId>
              </a:tblPr>
              <a:tblGrid>
                <a:gridCol w="4071149">
                  <a:extLst>
                    <a:ext uri="{9D8B030D-6E8A-4147-A177-3AD203B41FA5}">
                      <a16:colId xmlns:a16="http://schemas.microsoft.com/office/drawing/2014/main" val="2831577578"/>
                    </a:ext>
                  </a:extLst>
                </a:gridCol>
                <a:gridCol w="2442117">
                  <a:extLst>
                    <a:ext uri="{9D8B030D-6E8A-4147-A177-3AD203B41FA5}">
                      <a16:colId xmlns:a16="http://schemas.microsoft.com/office/drawing/2014/main" val="3411921164"/>
                    </a:ext>
                  </a:extLst>
                </a:gridCol>
                <a:gridCol w="2207941">
                  <a:extLst>
                    <a:ext uri="{9D8B030D-6E8A-4147-A177-3AD203B41FA5}">
                      <a16:colId xmlns:a16="http://schemas.microsoft.com/office/drawing/2014/main" val="3468236307"/>
                    </a:ext>
                  </a:extLst>
                </a:gridCol>
              </a:tblGrid>
              <a:tr h="453689">
                <a:tc rowSpan="2">
                  <a:txBody>
                    <a:bodyPr/>
                    <a:lstStyle/>
                    <a:p>
                      <a:pPr algn="ctr">
                        <a:lnSpc>
                          <a:spcPct val="100000"/>
                        </a:lnSpc>
                        <a:spcBef>
                          <a:spcPts val="400"/>
                        </a:spcBef>
                        <a:spcAft>
                          <a:spcPts val="400"/>
                        </a:spcAft>
                      </a:pPr>
                      <a:r>
                        <a:rPr lang="en-GB" sz="2000" dirty="0">
                          <a:solidFill>
                            <a:schemeClr val="bg2">
                              <a:lumMod val="10000"/>
                            </a:schemeClr>
                          </a:solidFill>
                          <a:effectLst/>
                        </a:rPr>
                        <a:t>Reference Test Inflation </a:t>
                      </a:r>
                      <a:br>
                        <a:rPr lang="en-GB" sz="2000" dirty="0">
                          <a:solidFill>
                            <a:schemeClr val="bg2">
                              <a:lumMod val="10000"/>
                            </a:schemeClr>
                          </a:solidFill>
                          <a:effectLst/>
                        </a:rPr>
                      </a:br>
                      <a:r>
                        <a:rPr lang="en-GB" sz="2000" dirty="0">
                          <a:solidFill>
                            <a:schemeClr val="bg2">
                              <a:lumMod val="10000"/>
                            </a:schemeClr>
                          </a:solidFill>
                          <a:effectLst/>
                        </a:rPr>
                        <a:t>Pressure Range (kPa)</a:t>
                      </a:r>
                      <a:endParaRPr lang="ru-RU" sz="2000" dirty="0">
                        <a:solidFill>
                          <a:schemeClr val="bg2">
                            <a:lumMod val="10000"/>
                          </a:schemeClr>
                        </a:solidFill>
                        <a:effectLst/>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gridSpan="2">
                  <a:txBody>
                    <a:bodyPr/>
                    <a:lstStyle/>
                    <a:p>
                      <a:pPr algn="ctr">
                        <a:lnSpc>
                          <a:spcPct val="100000"/>
                        </a:lnSpc>
                        <a:spcBef>
                          <a:spcPts val="400"/>
                        </a:spcBef>
                        <a:spcAft>
                          <a:spcPts val="400"/>
                        </a:spcAft>
                      </a:pPr>
                      <a:r>
                        <a:rPr lang="en-GB" sz="2000" dirty="0">
                          <a:solidFill>
                            <a:schemeClr val="bg2">
                              <a:lumMod val="10000"/>
                            </a:schemeClr>
                          </a:solidFill>
                          <a:effectLst/>
                        </a:rPr>
                        <a:t>Load range for Nominal section width</a:t>
                      </a:r>
                      <a:endParaRPr lang="ru-RU" sz="2000" i="1" dirty="0">
                        <a:solidFill>
                          <a:schemeClr val="bg2">
                            <a:lumMod val="10000"/>
                          </a:schemeClr>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687349561"/>
                  </a:ext>
                </a:extLst>
              </a:tr>
              <a:tr h="557909">
                <a:tc vMerge="1">
                  <a:txBody>
                    <a:bodyPr/>
                    <a:lstStyle/>
                    <a:p>
                      <a:endParaRPr lang="ru-RU"/>
                    </a:p>
                  </a:txBody>
                  <a:tcPr/>
                </a:tc>
                <a:tc>
                  <a:txBody>
                    <a:bodyPr/>
                    <a:lstStyle/>
                    <a:p>
                      <a:pPr algn="ctr">
                        <a:lnSpc>
                          <a:spcPts val="1000"/>
                        </a:lnSpc>
                        <a:spcBef>
                          <a:spcPts val="400"/>
                        </a:spcBef>
                        <a:spcAft>
                          <a:spcPts val="400"/>
                        </a:spcAft>
                      </a:pPr>
                      <a:endParaRPr lang="en-GB" sz="2000" dirty="0">
                        <a:solidFill>
                          <a:schemeClr val="bg2">
                            <a:lumMod val="10000"/>
                          </a:schemeClr>
                        </a:solidFill>
                        <a:effectLst/>
                      </a:endParaRPr>
                    </a:p>
                    <a:p>
                      <a:pPr algn="ctr">
                        <a:lnSpc>
                          <a:spcPts val="1000"/>
                        </a:lnSpc>
                        <a:spcBef>
                          <a:spcPts val="400"/>
                        </a:spcBef>
                        <a:spcAft>
                          <a:spcPts val="400"/>
                        </a:spcAft>
                      </a:pPr>
                      <a:r>
                        <a:rPr lang="en-GB" sz="2000" dirty="0">
                          <a:solidFill>
                            <a:schemeClr val="bg2">
                              <a:lumMod val="10000"/>
                            </a:schemeClr>
                          </a:solidFill>
                          <a:effectLst/>
                        </a:rPr>
                        <a:t>≤ 295mm</a:t>
                      </a:r>
                      <a:endParaRPr lang="ru-RU" sz="2000" i="1" dirty="0">
                        <a:solidFill>
                          <a:schemeClr val="bg2">
                            <a:lumMod val="10000"/>
                          </a:schemeClr>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ts val="1000"/>
                        </a:lnSpc>
                        <a:spcBef>
                          <a:spcPts val="400"/>
                        </a:spcBef>
                        <a:spcAft>
                          <a:spcPts val="400"/>
                        </a:spcAft>
                      </a:pPr>
                      <a:endParaRPr lang="en-GB" sz="2000" dirty="0">
                        <a:solidFill>
                          <a:schemeClr val="bg2">
                            <a:lumMod val="10000"/>
                          </a:schemeClr>
                        </a:solidFill>
                        <a:effectLst/>
                      </a:endParaRPr>
                    </a:p>
                    <a:p>
                      <a:pPr algn="ctr">
                        <a:lnSpc>
                          <a:spcPts val="1000"/>
                        </a:lnSpc>
                        <a:spcBef>
                          <a:spcPts val="400"/>
                        </a:spcBef>
                        <a:spcAft>
                          <a:spcPts val="400"/>
                        </a:spcAft>
                      </a:pPr>
                      <a:r>
                        <a:rPr lang="en-GB" sz="2000" dirty="0">
                          <a:solidFill>
                            <a:schemeClr val="bg2">
                              <a:lumMod val="10000"/>
                            </a:schemeClr>
                          </a:solidFill>
                          <a:effectLst/>
                        </a:rPr>
                        <a:t>&gt; 295mm</a:t>
                      </a:r>
                      <a:endParaRPr lang="ru-RU" sz="2000" i="1" dirty="0">
                        <a:solidFill>
                          <a:schemeClr val="bg2">
                            <a:lumMod val="10000"/>
                          </a:schemeClr>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008524209"/>
                  </a:ext>
                </a:extLst>
              </a:tr>
              <a:tr h="407584">
                <a:tc>
                  <a:txBody>
                    <a:bodyPr/>
                    <a:lstStyle/>
                    <a:p>
                      <a:pPr algn="ctr">
                        <a:lnSpc>
                          <a:spcPct val="100000"/>
                        </a:lnSpc>
                        <a:spcBef>
                          <a:spcPts val="200"/>
                        </a:spcBef>
                        <a:spcAft>
                          <a:spcPts val="200"/>
                        </a:spcAft>
                      </a:pPr>
                      <a:r>
                        <a:rPr lang="en-GB" sz="2000" dirty="0">
                          <a:solidFill>
                            <a:schemeClr val="bg2">
                              <a:lumMod val="10000"/>
                            </a:schemeClr>
                          </a:solidFill>
                          <a:effectLst/>
                        </a:rPr>
                        <a:t>170 – 199</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Not Applicable</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B</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653923318"/>
                  </a:ext>
                </a:extLst>
              </a:tr>
              <a:tr h="407584">
                <a:tc>
                  <a:txBody>
                    <a:bodyPr/>
                    <a:lstStyle/>
                    <a:p>
                      <a:pPr algn="ctr">
                        <a:lnSpc>
                          <a:spcPct val="100000"/>
                        </a:lnSpc>
                        <a:spcBef>
                          <a:spcPts val="200"/>
                        </a:spcBef>
                        <a:spcAft>
                          <a:spcPts val="200"/>
                        </a:spcAft>
                      </a:pPr>
                      <a:r>
                        <a:rPr lang="en-GB" sz="2000" dirty="0">
                          <a:solidFill>
                            <a:schemeClr val="bg2">
                              <a:lumMod val="10000"/>
                            </a:schemeClr>
                          </a:solidFill>
                          <a:effectLst/>
                        </a:rPr>
                        <a:t>200 – 299</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B</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C</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67700354"/>
                  </a:ext>
                </a:extLst>
              </a:tr>
              <a:tr h="407584">
                <a:tc>
                  <a:txBody>
                    <a:bodyPr/>
                    <a:lstStyle/>
                    <a:p>
                      <a:pPr algn="ctr">
                        <a:lnSpc>
                          <a:spcPct val="100000"/>
                        </a:lnSpc>
                        <a:spcBef>
                          <a:spcPts val="200"/>
                        </a:spcBef>
                        <a:spcAft>
                          <a:spcPts val="200"/>
                        </a:spcAft>
                      </a:pPr>
                      <a:r>
                        <a:rPr lang="en-GB" sz="2000" dirty="0">
                          <a:solidFill>
                            <a:schemeClr val="bg2">
                              <a:lumMod val="10000"/>
                            </a:schemeClr>
                          </a:solidFill>
                          <a:effectLst/>
                        </a:rPr>
                        <a:t>300 – 399</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C</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D</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707926766"/>
                  </a:ext>
                </a:extLst>
              </a:tr>
              <a:tr h="407584">
                <a:tc>
                  <a:txBody>
                    <a:bodyPr/>
                    <a:lstStyle/>
                    <a:p>
                      <a:pPr algn="ctr">
                        <a:lnSpc>
                          <a:spcPct val="100000"/>
                        </a:lnSpc>
                        <a:spcBef>
                          <a:spcPts val="200"/>
                        </a:spcBef>
                        <a:spcAft>
                          <a:spcPts val="200"/>
                        </a:spcAft>
                      </a:pPr>
                      <a:r>
                        <a:rPr lang="en-GB" sz="2000" dirty="0">
                          <a:solidFill>
                            <a:schemeClr val="bg2">
                              <a:lumMod val="10000"/>
                            </a:schemeClr>
                          </a:solidFill>
                          <a:effectLst/>
                        </a:rPr>
                        <a:t>400 – 499</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D</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a:solidFill>
                            <a:schemeClr val="bg2">
                              <a:lumMod val="10000"/>
                            </a:schemeClr>
                          </a:solidFill>
                          <a:effectLst/>
                        </a:rPr>
                        <a:t>E</a:t>
                      </a:r>
                      <a:endParaRPr lang="ru-RU" sz="20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32783760"/>
                  </a:ext>
                </a:extLst>
              </a:tr>
              <a:tr h="407584">
                <a:tc>
                  <a:txBody>
                    <a:bodyPr/>
                    <a:lstStyle/>
                    <a:p>
                      <a:pPr algn="ctr">
                        <a:lnSpc>
                          <a:spcPct val="100000"/>
                        </a:lnSpc>
                        <a:spcBef>
                          <a:spcPts val="200"/>
                        </a:spcBef>
                        <a:spcAft>
                          <a:spcPts val="200"/>
                        </a:spcAft>
                      </a:pPr>
                      <a:r>
                        <a:rPr lang="en-GB" sz="2000" dirty="0">
                          <a:solidFill>
                            <a:schemeClr val="bg2">
                              <a:lumMod val="10000"/>
                            </a:schemeClr>
                          </a:solidFill>
                          <a:effectLst/>
                        </a:rPr>
                        <a:t>500 – 599</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dirty="0">
                          <a:solidFill>
                            <a:schemeClr val="bg2">
                              <a:lumMod val="10000"/>
                            </a:schemeClr>
                          </a:solidFill>
                          <a:effectLst/>
                        </a:rPr>
                        <a:t>E</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2000" dirty="0">
                          <a:solidFill>
                            <a:schemeClr val="bg2">
                              <a:lumMod val="10000"/>
                            </a:schemeClr>
                          </a:solidFill>
                          <a:effectLst/>
                        </a:rPr>
                        <a:t>Not Applicable</a:t>
                      </a:r>
                      <a:endParaRPr lang="ru-RU" sz="20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2070692300"/>
                  </a:ext>
                </a:extLst>
              </a:tr>
            </a:tbl>
          </a:graphicData>
        </a:graphic>
      </p:graphicFrame>
    </p:spTree>
    <p:extLst>
      <p:ext uri="{BB962C8B-B14F-4D97-AF65-F5344CB8AC3E}">
        <p14:creationId xmlns:p14="http://schemas.microsoft.com/office/powerpoint/2010/main" val="4075445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133537" y="40519"/>
            <a:ext cx="8913593" cy="435226"/>
          </a:xfrm>
        </p:spPr>
        <p:txBody>
          <a:bodyPr/>
          <a:lstStyle/>
          <a:p>
            <a:r>
              <a:rPr lang="en-US" sz="2400" dirty="0">
                <a:latin typeface="Myriad Pro" panose="020B0503030403020204" pitchFamily="34" charset="0"/>
              </a:rPr>
              <a:t>New Harmonized concepts:  </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a:xfrm>
            <a:off x="381663" y="742218"/>
            <a:ext cx="9690651" cy="1030923"/>
          </a:xfrm>
        </p:spPr>
        <p:txBody>
          <a:bodyPr/>
          <a:lstStyle/>
          <a:p>
            <a:pPr marL="0" indent="0">
              <a:buNone/>
            </a:pPr>
            <a:endParaRPr lang="fr-BE" dirty="0"/>
          </a:p>
          <a:p>
            <a:endParaRPr lang="fr-BE" dirty="0"/>
          </a:p>
          <a:p>
            <a:endParaRPr lang="fr-FR"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11</a:t>
            </a:fld>
            <a:endParaRPr lang="en-US" dirty="0"/>
          </a:p>
        </p:txBody>
      </p:sp>
      <p:sp>
        <p:nvSpPr>
          <p:cNvPr id="7" name="Espace réservé du texte 2">
            <a:extLst>
              <a:ext uri="{FF2B5EF4-FFF2-40B4-BE49-F238E27FC236}">
                <a16:creationId xmlns:a16="http://schemas.microsoft.com/office/drawing/2014/main" id="{E89DD2CD-253C-4436-B2C8-094D84081F52}"/>
              </a:ext>
            </a:extLst>
          </p:cNvPr>
          <p:cNvSpPr txBox="1">
            <a:spLocks/>
          </p:cNvSpPr>
          <p:nvPr/>
        </p:nvSpPr>
        <p:spPr>
          <a:xfrm>
            <a:off x="133537" y="417887"/>
            <a:ext cx="11487067" cy="71368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3">
                    <a:lumMod val="10000"/>
                  </a:schemeClr>
                </a:solidFill>
                <a:latin typeface="Myriad Pro" panose="020B0503030403020204" pitchFamily="34" charset="0"/>
              </a:rPr>
              <a:t>d. Harmonized marking covering the maximum load rating and corresponding inflation pressure aligned to the reference test inflation pressure </a:t>
            </a:r>
          </a:p>
        </p:txBody>
      </p:sp>
      <p:sp>
        <p:nvSpPr>
          <p:cNvPr id="3" name="ZoneTexte 2">
            <a:extLst>
              <a:ext uri="{FF2B5EF4-FFF2-40B4-BE49-F238E27FC236}">
                <a16:creationId xmlns:a16="http://schemas.microsoft.com/office/drawing/2014/main" id="{76F16C88-A582-41D4-9F74-6E3CB95B5BAE}"/>
              </a:ext>
            </a:extLst>
          </p:cNvPr>
          <p:cNvSpPr txBox="1"/>
          <p:nvPr/>
        </p:nvSpPr>
        <p:spPr>
          <a:xfrm>
            <a:off x="997831" y="1175807"/>
            <a:ext cx="10474960" cy="2031325"/>
          </a:xfrm>
          <a:prstGeom prst="rect">
            <a:avLst/>
          </a:prstGeom>
          <a:noFill/>
        </p:spPr>
        <p:txBody>
          <a:bodyPr wrap="square" rtlCol="0">
            <a:spAutoFit/>
          </a:bodyPr>
          <a:lstStyle/>
          <a:p>
            <a:r>
              <a:rPr lang="en-GB" dirty="0">
                <a:solidFill>
                  <a:schemeClr val="bg2">
                    <a:lumMod val="10000"/>
                  </a:schemeClr>
                </a:solidFill>
              </a:rPr>
              <a:t>In the case of LT/C tyres, the maximum load rating and corresponding inflation pressure of the tyre, </a:t>
            </a:r>
            <a:br>
              <a:rPr lang="en-GB" dirty="0">
                <a:solidFill>
                  <a:schemeClr val="bg2">
                    <a:lumMod val="10000"/>
                  </a:schemeClr>
                </a:solidFill>
              </a:rPr>
            </a:br>
            <a:r>
              <a:rPr lang="en-GB" dirty="0">
                <a:solidFill>
                  <a:schemeClr val="bg2">
                    <a:lumMod val="10000"/>
                  </a:schemeClr>
                </a:solidFill>
              </a:rPr>
              <a:t>shown as follows:</a:t>
            </a:r>
            <a:endParaRPr lang="fr-FR" dirty="0">
              <a:solidFill>
                <a:schemeClr val="bg2">
                  <a:lumMod val="10000"/>
                </a:schemeClr>
              </a:solidFill>
            </a:endParaRPr>
          </a:p>
          <a:p>
            <a:r>
              <a:rPr lang="en-GB" dirty="0">
                <a:solidFill>
                  <a:schemeClr val="bg2">
                    <a:lumMod val="10000"/>
                  </a:schemeClr>
                </a:solidFill>
              </a:rPr>
              <a:t> 	"Max load single ______ kg (_____ lb) at ____ kPa (_____ psi) cold </a:t>
            </a:r>
            <a:br>
              <a:rPr lang="en-GB" dirty="0">
                <a:solidFill>
                  <a:schemeClr val="bg2">
                    <a:lumMod val="10000"/>
                  </a:schemeClr>
                </a:solidFill>
              </a:rPr>
            </a:br>
            <a:r>
              <a:rPr lang="en-GB" dirty="0">
                <a:solidFill>
                  <a:schemeClr val="bg2">
                    <a:lumMod val="10000"/>
                  </a:schemeClr>
                </a:solidFill>
              </a:rPr>
              <a:t>	Max load dual ______ kg (_____ lb) at ____ kPa (_____ psi) cold"</a:t>
            </a:r>
            <a:endParaRPr lang="fr-FR" dirty="0">
              <a:solidFill>
                <a:schemeClr val="bg2">
                  <a:lumMod val="10000"/>
                </a:schemeClr>
              </a:solidFill>
            </a:endParaRPr>
          </a:p>
          <a:p>
            <a:r>
              <a:rPr lang="en-GB" dirty="0">
                <a:solidFill>
                  <a:schemeClr val="bg2">
                    <a:lumMod val="10000"/>
                  </a:schemeClr>
                </a:solidFill>
              </a:rPr>
              <a:t>For LT/C tyres rated for single fitment only, mark as follows:</a:t>
            </a:r>
            <a:endParaRPr lang="fr-FR" dirty="0">
              <a:solidFill>
                <a:schemeClr val="bg2">
                  <a:lumMod val="10000"/>
                </a:schemeClr>
              </a:solidFill>
            </a:endParaRPr>
          </a:p>
          <a:p>
            <a:r>
              <a:rPr lang="en-GB" dirty="0">
                <a:solidFill>
                  <a:schemeClr val="bg2">
                    <a:lumMod val="10000"/>
                  </a:schemeClr>
                </a:solidFill>
              </a:rPr>
              <a:t>	"Max load single ______ kg (_____ lb) at ____ kPa (_____ psi) cold "</a:t>
            </a:r>
            <a:endParaRPr lang="fr-FR" dirty="0">
              <a:solidFill>
                <a:schemeClr val="bg2">
                  <a:lumMod val="10000"/>
                </a:schemeClr>
              </a:solidFill>
            </a:endParaRPr>
          </a:p>
          <a:p>
            <a:endParaRPr lang="fr-FR" dirty="0">
              <a:solidFill>
                <a:schemeClr val="bg2">
                  <a:lumMod val="10000"/>
                </a:schemeClr>
              </a:solidFill>
            </a:endParaRPr>
          </a:p>
        </p:txBody>
      </p:sp>
      <p:sp>
        <p:nvSpPr>
          <p:cNvPr id="8" name="ZoneTexte 7">
            <a:extLst>
              <a:ext uri="{FF2B5EF4-FFF2-40B4-BE49-F238E27FC236}">
                <a16:creationId xmlns:a16="http://schemas.microsoft.com/office/drawing/2014/main" id="{050E5C20-12D3-49F5-8C74-57684562AB57}"/>
              </a:ext>
            </a:extLst>
          </p:cNvPr>
          <p:cNvSpPr txBox="1"/>
          <p:nvPr/>
        </p:nvSpPr>
        <p:spPr>
          <a:xfrm>
            <a:off x="1002060" y="2994393"/>
            <a:ext cx="10856950" cy="3801041"/>
          </a:xfrm>
          <a:prstGeom prst="rect">
            <a:avLst/>
          </a:prstGeom>
          <a:noFill/>
        </p:spPr>
        <p:txBody>
          <a:bodyPr wrap="square" rtlCol="0">
            <a:spAutoFit/>
          </a:bodyPr>
          <a:lstStyle/>
          <a:p>
            <a:r>
              <a:rPr lang="en-GB" dirty="0">
                <a:solidFill>
                  <a:schemeClr val="bg2">
                    <a:lumMod val="10000"/>
                  </a:schemeClr>
                </a:solidFill>
              </a:rPr>
              <a:t>The inflation pressure marked for single application shall be taken as the Reference Test Inflation Pressure,</a:t>
            </a:r>
          </a:p>
          <a:p>
            <a:r>
              <a:rPr lang="en-GB" dirty="0">
                <a:solidFill>
                  <a:schemeClr val="bg2">
                    <a:lumMod val="10000"/>
                  </a:schemeClr>
                </a:solidFill>
              </a:rPr>
              <a:t> unless a different value for the Reference Test Inflation Pressure is marked </a:t>
            </a:r>
            <a:r>
              <a:rPr lang="en-GB" b="1" dirty="0">
                <a:solidFill>
                  <a:schemeClr val="bg2">
                    <a:lumMod val="10000"/>
                  </a:schemeClr>
                </a:solidFill>
              </a:rPr>
              <a:t>separately </a:t>
            </a:r>
            <a:r>
              <a:rPr lang="en-GB" dirty="0">
                <a:solidFill>
                  <a:schemeClr val="bg2">
                    <a:lumMod val="10000"/>
                  </a:schemeClr>
                </a:solidFill>
              </a:rPr>
              <a:t>as follows:</a:t>
            </a:r>
            <a:endParaRPr lang="fr-FR" dirty="0">
              <a:solidFill>
                <a:schemeClr val="bg2">
                  <a:lumMod val="10000"/>
                </a:schemeClr>
              </a:solidFill>
            </a:endParaRPr>
          </a:p>
          <a:p>
            <a:r>
              <a:rPr lang="en-GB" dirty="0">
                <a:solidFill>
                  <a:schemeClr val="bg2">
                    <a:lumMod val="10000"/>
                  </a:schemeClr>
                </a:solidFill>
              </a:rPr>
              <a:t>	"Max load single ______ kg (_____ lb) at ____ kPa (_____ psi) cold </a:t>
            </a:r>
            <a:br>
              <a:rPr lang="en-GB" dirty="0">
                <a:solidFill>
                  <a:schemeClr val="bg2">
                    <a:lumMod val="10000"/>
                  </a:schemeClr>
                </a:solidFill>
              </a:rPr>
            </a:br>
            <a:r>
              <a:rPr lang="en-GB" dirty="0">
                <a:solidFill>
                  <a:schemeClr val="bg2">
                    <a:lumMod val="10000"/>
                  </a:schemeClr>
                </a:solidFill>
              </a:rPr>
              <a:t>	 Max load dual ______ kg (_____ lb) at ____ kPa (_____ psi) cold</a:t>
            </a:r>
            <a:endParaRPr lang="fr-FR" dirty="0">
              <a:solidFill>
                <a:schemeClr val="bg2">
                  <a:lumMod val="10000"/>
                </a:schemeClr>
              </a:solidFill>
            </a:endParaRPr>
          </a:p>
          <a:p>
            <a:r>
              <a:rPr lang="en-GB" dirty="0">
                <a:solidFill>
                  <a:schemeClr val="bg2">
                    <a:lumMod val="10000"/>
                  </a:schemeClr>
                </a:solidFill>
              </a:rPr>
              <a:t>	 TEST AT: ______ kPa*“</a:t>
            </a:r>
          </a:p>
          <a:p>
            <a:r>
              <a:rPr lang="en-GB" dirty="0">
                <a:solidFill>
                  <a:schemeClr val="bg2">
                    <a:lumMod val="10000"/>
                  </a:schemeClr>
                </a:solidFill>
              </a:rPr>
              <a:t>For LT/C tyres rated for single fitment only, mark as follows:</a:t>
            </a:r>
            <a:endParaRPr lang="fr-FR" dirty="0">
              <a:solidFill>
                <a:schemeClr val="bg2">
                  <a:lumMod val="10000"/>
                </a:schemeClr>
              </a:solidFill>
            </a:endParaRPr>
          </a:p>
          <a:p>
            <a:r>
              <a:rPr lang="en-GB" dirty="0">
                <a:solidFill>
                  <a:schemeClr val="bg2">
                    <a:lumMod val="10000"/>
                  </a:schemeClr>
                </a:solidFill>
              </a:rPr>
              <a:t>	"Max load single ______ kg (_____ lb) at ____ kPa (_____ psi) cold </a:t>
            </a:r>
            <a:endParaRPr lang="fr-FR" dirty="0">
              <a:solidFill>
                <a:schemeClr val="bg2">
                  <a:lumMod val="10000"/>
                </a:schemeClr>
              </a:solidFill>
            </a:endParaRPr>
          </a:p>
          <a:p>
            <a:r>
              <a:rPr lang="en-GB" dirty="0">
                <a:solidFill>
                  <a:schemeClr val="bg2">
                    <a:lumMod val="10000"/>
                  </a:schemeClr>
                </a:solidFill>
              </a:rPr>
              <a:t>	TEST AT: ______ kPa*"</a:t>
            </a:r>
            <a:r>
              <a:rPr lang="en-GB" baseline="30000" dirty="0">
                <a:solidFill>
                  <a:schemeClr val="bg2">
                    <a:lumMod val="10000"/>
                  </a:schemeClr>
                </a:solidFill>
              </a:rPr>
              <a:t> </a:t>
            </a:r>
            <a:endParaRPr lang="fr-FR" dirty="0">
              <a:solidFill>
                <a:schemeClr val="bg2">
                  <a:lumMod val="10000"/>
                </a:schemeClr>
              </a:solidFill>
            </a:endParaRPr>
          </a:p>
          <a:p>
            <a:endParaRPr lang="fr-CH" sz="1100" dirty="0">
              <a:solidFill>
                <a:schemeClr val="bg2">
                  <a:lumMod val="10000"/>
                </a:schemeClr>
              </a:solidFill>
            </a:endParaRPr>
          </a:p>
          <a:p>
            <a:r>
              <a:rPr lang="fr-CH" sz="1400" dirty="0">
                <a:solidFill>
                  <a:schemeClr val="bg2">
                    <a:lumMod val="10000"/>
                  </a:schemeClr>
                </a:solidFill>
              </a:rPr>
              <a:t>*May be replaced by « TEST INFL : » or the symbol « @ »</a:t>
            </a:r>
            <a:endParaRPr lang="fr-FR" sz="1400" dirty="0">
              <a:solidFill>
                <a:schemeClr val="bg2">
                  <a:lumMod val="10000"/>
                </a:schemeClr>
              </a:solidFill>
            </a:endParaRPr>
          </a:p>
          <a:p>
            <a:endParaRPr lang="fr-FR" dirty="0">
              <a:solidFill>
                <a:schemeClr val="bg2">
                  <a:lumMod val="10000"/>
                </a:schemeClr>
              </a:solidFill>
            </a:endParaRPr>
          </a:p>
          <a:p>
            <a:r>
              <a:rPr lang="fr-CH" dirty="0">
                <a:solidFill>
                  <a:schemeClr val="bg2">
                    <a:lumMod val="10000"/>
                  </a:schemeClr>
                </a:solidFill>
              </a:rPr>
              <a:t>In line with the definition of the Reference Test inflation Pressure, the inflation pressure marked for single application (and dual application if applicable) shall be equal or higher than the Reference Test Inflation Pressure.</a:t>
            </a:r>
            <a:endParaRPr lang="fr-FR" dirty="0">
              <a:solidFill>
                <a:schemeClr val="bg2">
                  <a:lumMod val="10000"/>
                </a:schemeClr>
              </a:solidFill>
            </a:endParaRPr>
          </a:p>
        </p:txBody>
      </p:sp>
      <p:sp>
        <p:nvSpPr>
          <p:cNvPr id="5" name="Rectangle 4">
            <a:extLst>
              <a:ext uri="{FF2B5EF4-FFF2-40B4-BE49-F238E27FC236}">
                <a16:creationId xmlns:a16="http://schemas.microsoft.com/office/drawing/2014/main" id="{67A8F95C-42A4-4136-B804-EBE6E7F2BE88}"/>
              </a:ext>
            </a:extLst>
          </p:cNvPr>
          <p:cNvSpPr/>
          <p:nvPr/>
        </p:nvSpPr>
        <p:spPr>
          <a:xfrm>
            <a:off x="997831" y="1130321"/>
            <a:ext cx="10730343" cy="1818586"/>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a:extLst>
              <a:ext uri="{FF2B5EF4-FFF2-40B4-BE49-F238E27FC236}">
                <a16:creationId xmlns:a16="http://schemas.microsoft.com/office/drawing/2014/main" id="{1B5E5949-6A87-4C6F-B1E1-2C67FBFA9C1E}"/>
              </a:ext>
            </a:extLst>
          </p:cNvPr>
          <p:cNvSpPr/>
          <p:nvPr/>
        </p:nvSpPr>
        <p:spPr>
          <a:xfrm>
            <a:off x="997831" y="3038633"/>
            <a:ext cx="10730343" cy="222513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9414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0" y="146838"/>
            <a:ext cx="8913593" cy="396530"/>
          </a:xfrm>
        </p:spPr>
        <p:txBody>
          <a:bodyPr/>
          <a:lstStyle/>
          <a:p>
            <a:r>
              <a:rPr lang="en-US" sz="2400" dirty="0">
                <a:latin typeface="Myriad Pro" panose="020B0503030403020204" pitchFamily="34" charset="0"/>
              </a:rPr>
              <a:t>New Harmonized concepts:  </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742398" y="1466624"/>
            <a:ext cx="10523500" cy="1627910"/>
          </a:xfrm>
        </p:spPr>
        <p:txBody>
          <a:bodyPr>
            <a:noAutofit/>
          </a:bodyPr>
          <a:lstStyle/>
          <a:p>
            <a:r>
              <a:rPr lang="fr-BE" sz="2000" dirty="0"/>
              <a:t>The introduction of the concept of the Reference Test Inflation Pressure brought some </a:t>
            </a:r>
            <a:r>
              <a:rPr lang="en-US" sz="2000" dirty="0"/>
              <a:t>inconsistency</a:t>
            </a:r>
            <a:r>
              <a:rPr lang="fr-BE" sz="2000" dirty="0"/>
              <a:t> with FMVSS 139, which </a:t>
            </a:r>
            <a:r>
              <a:rPr lang="en-GB" sz="2000" dirty="0"/>
              <a:t>defines inflation pressure in relation to the tyre load carrying capacity. To harmonize these concepts, Reference Test Inflation Pressure was introduced to clearly define inflation pressure in relation to the maximum load rating. </a:t>
            </a:r>
          </a:p>
          <a:p>
            <a:r>
              <a:rPr lang="en-GB" sz="2000" i="1" dirty="0"/>
              <a:t>2.34.	"Load index" means a numerical code which indicates the maximum load rating. </a:t>
            </a:r>
            <a:br>
              <a:rPr lang="en-GB" sz="2000" i="1" dirty="0"/>
            </a:br>
            <a:r>
              <a:rPr lang="en-GB" sz="2000" i="1" dirty="0"/>
              <a:t>The list of these indices and their corresponding reference loads is given in Annex 2;</a:t>
            </a:r>
          </a:p>
          <a:p>
            <a:r>
              <a:rPr lang="en-GB" sz="2000" i="1" dirty="0"/>
              <a:t>2.40.	"Maximum load rating" means the reference mass corresponding to the load index used to define the load capacity of the tyre;</a:t>
            </a:r>
            <a:endParaRPr lang="fr-FR" sz="2000" i="1" dirty="0"/>
          </a:p>
          <a:p>
            <a:r>
              <a:rPr lang="en-GB" sz="2000" i="1" dirty="0"/>
              <a:t>2.61.	"Reference Test Inflation Pressure" applicable for LT/C tyres means the minimum cold inflation pressure for the maximum load rating of the tyre in single application;</a:t>
            </a:r>
            <a:endParaRPr lang="fr-FR" sz="2000" i="1" dirty="0"/>
          </a:p>
          <a:p>
            <a:endParaRPr lang="fr-FR" sz="2000" dirty="0"/>
          </a:p>
          <a:p>
            <a:endParaRPr lang="en-GB" sz="2000"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12</a:t>
            </a:fld>
            <a:endParaRPr lang="en-US" dirty="0"/>
          </a:p>
        </p:txBody>
      </p:sp>
      <p:sp>
        <p:nvSpPr>
          <p:cNvPr id="8" name="Espace réservé du texte 2">
            <a:extLst>
              <a:ext uri="{FF2B5EF4-FFF2-40B4-BE49-F238E27FC236}">
                <a16:creationId xmlns:a16="http://schemas.microsoft.com/office/drawing/2014/main" id="{BD1DDE37-3795-4AA5-92EA-F28460CD221F}"/>
              </a:ext>
            </a:extLst>
          </p:cNvPr>
          <p:cNvSpPr txBox="1">
            <a:spLocks/>
          </p:cNvSpPr>
          <p:nvPr/>
        </p:nvSpPr>
        <p:spPr>
          <a:xfrm>
            <a:off x="4792" y="402523"/>
            <a:ext cx="11998712" cy="48054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3">
                    <a:lumMod val="10000"/>
                  </a:schemeClr>
                </a:solidFill>
                <a:latin typeface="Myriad Pro" panose="020B0503030403020204" pitchFamily="34" charset="0"/>
              </a:rPr>
              <a:t>e. Clarification of the concept of maximum load rating and load capacity of a </a:t>
            </a:r>
            <a:r>
              <a:rPr lang="en-US" sz="2400" b="1" dirty="0" err="1">
                <a:solidFill>
                  <a:schemeClr val="accent3">
                    <a:lumMod val="10000"/>
                  </a:schemeClr>
                </a:solidFill>
                <a:latin typeface="Myriad Pro" panose="020B0503030403020204" pitchFamily="34" charset="0"/>
              </a:rPr>
              <a:t>tyre</a:t>
            </a:r>
            <a:r>
              <a:rPr lang="en-US" sz="2400" b="1" dirty="0">
                <a:solidFill>
                  <a:schemeClr val="accent3">
                    <a:lumMod val="10000"/>
                  </a:schemeClr>
                </a:solidFill>
                <a:latin typeface="Myriad Pro" panose="020B0503030403020204" pitchFamily="34" charset="0"/>
              </a:rPr>
              <a:t>.</a:t>
            </a:r>
            <a:endParaRPr lang="fr-FR" sz="1600" dirty="0"/>
          </a:p>
        </p:txBody>
      </p:sp>
    </p:spTree>
    <p:extLst>
      <p:ext uri="{BB962C8B-B14F-4D97-AF65-F5344CB8AC3E}">
        <p14:creationId xmlns:p14="http://schemas.microsoft.com/office/powerpoint/2010/main" val="346467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111234" y="148171"/>
            <a:ext cx="8913593" cy="351925"/>
          </a:xfrm>
        </p:spPr>
        <p:txBody>
          <a:bodyPr/>
          <a:lstStyle/>
          <a:p>
            <a:endParaRPr lang="en-US" sz="2400" dirty="0">
              <a:latin typeface="Myriad Pro" panose="020B0503030403020204" pitchFamily="34" charset="0"/>
            </a:endParaRPr>
          </a:p>
          <a:p>
            <a:r>
              <a:rPr lang="en-US" sz="2400" dirty="0">
                <a:latin typeface="Myriad Pro" panose="020B0503030403020204" pitchFamily="34" charset="0"/>
              </a:rPr>
              <a:t>New Harmonized concepts:  </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mc:AlternateContent xmlns:mc="http://schemas.openxmlformats.org/markup-compatibility/2006" xmlns:a14="http://schemas.microsoft.com/office/drawing/2010/main">
        <mc:Choice Requires="a14">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782313" y="1124363"/>
                <a:ext cx="10846402" cy="4246239"/>
              </a:xfrm>
            </p:spPr>
            <p:txBody>
              <a:bodyPr>
                <a:noAutofit/>
              </a:bodyPr>
              <a:lstStyle/>
              <a:p>
                <a:pPr>
                  <a:lnSpc>
                    <a:spcPts val="2000"/>
                  </a:lnSpc>
                </a:pPr>
                <a:r>
                  <a:rPr lang="en-GB" sz="2000" dirty="0"/>
                  <a:t>Tread wear indicator provisions have been introduced for LT/C tyres, in line with the FMVSS 139 requirements</a:t>
                </a:r>
              </a:p>
              <a:p>
                <a:pPr>
                  <a:lnSpc>
                    <a:spcPts val="2000"/>
                  </a:lnSpc>
                </a:pPr>
                <a:endParaRPr lang="en-GB" sz="2000" dirty="0"/>
              </a:p>
              <a:p>
                <a:pPr algn="just">
                  <a:lnSpc>
                    <a:spcPts val="2000"/>
                  </a:lnSpc>
                  <a:spcAft>
                    <a:spcPts val="600"/>
                  </a:spcAft>
                </a:pPr>
                <a:r>
                  <a:rPr lang="en-GB" sz="2000" dirty="0"/>
                  <a:t>3.4.	Tread wear indicators</a:t>
                </a:r>
                <a:endParaRPr lang="fr-FR" sz="2000" dirty="0"/>
              </a:p>
              <a:p>
                <a:pPr algn="just">
                  <a:lnSpc>
                    <a:spcPts val="2000"/>
                  </a:lnSpc>
                  <a:spcAft>
                    <a:spcPts val="600"/>
                  </a:spcAft>
                </a:pPr>
                <a:r>
                  <a:rPr lang="en-GB" sz="2000" dirty="0"/>
                  <a:t>3.4.1.	Except as noted below, each passenger car tyre and each LT/C tyre shall have at least six transverse rows of tread wear indicators, approximately equally spaced around the circumference of the tyre and situated in the principal grooves of the tread.</a:t>
                </a:r>
                <a:endParaRPr lang="fr-FR" sz="2000" dirty="0"/>
              </a:p>
              <a:p>
                <a:pPr algn="just">
                  <a:lnSpc>
                    <a:spcPts val="2000"/>
                  </a:lnSpc>
                  <a:spcAft>
                    <a:spcPts val="600"/>
                  </a:spcAft>
                </a:pPr>
                <a:r>
                  <a:rPr lang="en-GB" sz="2000" dirty="0"/>
                  <a:t>3.4.2.	For passenger car tyres designed for mounting on rims of nominal rim diameter code 12 or less, not less than three transverse rows of tread wear indicators is acceptable.</a:t>
                </a:r>
                <a:endParaRPr lang="fr-FR" sz="2000" dirty="0"/>
              </a:p>
              <a:p>
                <a:pPr algn="just">
                  <a:lnSpc>
                    <a:spcPts val="2000"/>
                  </a:lnSpc>
                  <a:spcAft>
                    <a:spcPts val="600"/>
                  </a:spcAft>
                </a:pPr>
                <a:r>
                  <a:rPr lang="en-GB" sz="2000" dirty="0"/>
                  <a:t>3.4.3.	The tread wear indicators may be identified by the acronym ‘TWI’, or by means of a triangle, or by an arrow radially arranged on the tyre, or else by a symbol determined by the manufacturer.  These indications may be moulded on both sides of the sidewall in the tyre shoulder region.</a:t>
                </a:r>
                <a:endParaRPr lang="fr-FR" sz="2000" dirty="0"/>
              </a:p>
              <a:p>
                <a:pPr algn="just">
                  <a:lnSpc>
                    <a:spcPts val="2000"/>
                  </a:lnSpc>
                  <a:spcAft>
                    <a:spcPts val="600"/>
                  </a:spcAft>
                </a:pPr>
                <a:r>
                  <a:rPr lang="en-GB" sz="2000" dirty="0"/>
                  <a:t>3.4.4.	The height of each tread wear indicator shall be </a:t>
                </a:r>
                <a14:m>
                  <m:oMath xmlns:m="http://schemas.openxmlformats.org/officeDocument/2006/math">
                    <m:sSubSup>
                      <m:sSubSupPr>
                        <m:ctrlPr>
                          <a:rPr lang="fr-FR" sz="2000" i="1">
                            <a:latin typeface="Cambria Math" panose="02040503050406030204" pitchFamily="18" charset="0"/>
                          </a:rPr>
                        </m:ctrlPr>
                      </m:sSubSupPr>
                      <m:e>
                        <m:r>
                          <a:rPr lang="en-GB" sz="2000">
                            <a:latin typeface="Cambria Math" panose="02040503050406030204" pitchFamily="18" charset="0"/>
                          </a:rPr>
                          <m:t>1.6</m:t>
                        </m:r>
                      </m:e>
                      <m:sub>
                        <m:r>
                          <a:rPr lang="en-GB" sz="2000">
                            <a:latin typeface="Cambria Math" panose="02040503050406030204" pitchFamily="18" charset="0"/>
                          </a:rPr>
                          <m:t>−0.0</m:t>
                        </m:r>
                      </m:sub>
                      <m:sup>
                        <m:r>
                          <a:rPr lang="en-GB" sz="2000">
                            <a:latin typeface="Cambria Math" panose="02040503050406030204" pitchFamily="18" charset="0"/>
                          </a:rPr>
                          <m:t>+0.6</m:t>
                        </m:r>
                      </m:sup>
                    </m:sSubSup>
                  </m:oMath>
                </a14:m>
                <a:r>
                  <a:rPr lang="en-GB" sz="2000" dirty="0"/>
                  <a:t>  mm.</a:t>
                </a:r>
                <a:endParaRPr lang="fr-FR" sz="2000" dirty="0"/>
              </a:p>
              <a:p>
                <a:endParaRPr lang="fr-FR" sz="2000" dirty="0"/>
              </a:p>
            </p:txBody>
          </p:sp>
        </mc:Choice>
        <mc:Fallback xmlns="">
          <p:sp>
            <p:nvSpPr>
              <p:cNvPr id="5" name="Espace réservé du texte 4">
                <a:extLst>
                  <a:ext uri="{FF2B5EF4-FFF2-40B4-BE49-F238E27FC236}">
                    <a16:creationId xmlns:a16="http://schemas.microsoft.com/office/drawing/2014/main" id="{7D87268F-9710-4F75-968D-F9FBE4CF7712}"/>
                  </a:ext>
                </a:extLst>
              </p:cNvPr>
              <p:cNvSpPr>
                <a:spLocks noGrp="1" noRot="1" noChangeAspect="1" noMove="1" noResize="1" noEditPoints="1" noAdjustHandles="1" noChangeArrowheads="1" noChangeShapeType="1" noTextEdit="1"/>
              </p:cNvSpPr>
              <p:nvPr>
                <p:ph type="body" sz="half" idx="2"/>
              </p:nvPr>
            </p:nvSpPr>
            <p:spPr>
              <a:xfrm>
                <a:off x="782313" y="1124363"/>
                <a:ext cx="10846402" cy="4246239"/>
              </a:xfrm>
              <a:blipFill>
                <a:blip r:embed="rId2"/>
                <a:stretch>
                  <a:fillRect l="-562" t="-1865" r="-1124" b="-13630"/>
                </a:stretch>
              </a:blipFill>
            </p:spPr>
            <p:txBody>
              <a:bodyPr/>
              <a:lstStyle/>
              <a:p>
                <a:r>
                  <a:rPr lang="ru-RU">
                    <a:noFill/>
                  </a:rPr>
                  <a:t> </a:t>
                </a:r>
              </a:p>
            </p:txBody>
          </p:sp>
        </mc:Fallback>
      </mc:AlternateContent>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13</a:t>
            </a:fld>
            <a:endParaRPr lang="en-US" dirty="0"/>
          </a:p>
        </p:txBody>
      </p:sp>
      <p:sp>
        <p:nvSpPr>
          <p:cNvPr id="9" name="Espace réservé du texte 2">
            <a:extLst>
              <a:ext uri="{FF2B5EF4-FFF2-40B4-BE49-F238E27FC236}">
                <a16:creationId xmlns:a16="http://schemas.microsoft.com/office/drawing/2014/main" id="{76FEA71D-C454-4D2E-81AA-2505D101271F}"/>
              </a:ext>
            </a:extLst>
          </p:cNvPr>
          <p:cNvSpPr txBox="1">
            <a:spLocks/>
          </p:cNvSpPr>
          <p:nvPr/>
        </p:nvSpPr>
        <p:spPr>
          <a:xfrm>
            <a:off x="111234" y="396531"/>
            <a:ext cx="12188561" cy="38214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3">
                    <a:lumMod val="10000"/>
                  </a:schemeClr>
                </a:solidFill>
                <a:latin typeface="Myriad Pro" panose="020B0503030403020204" pitchFamily="34" charset="0"/>
              </a:rPr>
              <a:t>f. Introduction of harmonized provisions of the Tread Wear Indicator for LT/C </a:t>
            </a:r>
            <a:r>
              <a:rPr lang="en-US" sz="2400" b="1" dirty="0" err="1">
                <a:solidFill>
                  <a:schemeClr val="accent3">
                    <a:lumMod val="10000"/>
                  </a:schemeClr>
                </a:solidFill>
                <a:latin typeface="Myriad Pro" panose="020B0503030403020204" pitchFamily="34" charset="0"/>
              </a:rPr>
              <a:t>tyres</a:t>
            </a:r>
            <a:r>
              <a:rPr lang="en-US" sz="2400" b="1" dirty="0">
                <a:solidFill>
                  <a:schemeClr val="accent3">
                    <a:lumMod val="10000"/>
                  </a:schemeClr>
                </a:solidFill>
                <a:latin typeface="Myriad Pro" panose="020B0503030403020204" pitchFamily="34" charset="0"/>
              </a:rPr>
              <a:t> </a:t>
            </a:r>
          </a:p>
        </p:txBody>
      </p:sp>
    </p:spTree>
    <p:extLst>
      <p:ext uri="{BB962C8B-B14F-4D97-AF65-F5344CB8AC3E}">
        <p14:creationId xmlns:p14="http://schemas.microsoft.com/office/powerpoint/2010/main" val="4241538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0" y="102363"/>
            <a:ext cx="8913593" cy="363077"/>
          </a:xfrm>
        </p:spPr>
        <p:txBody>
          <a:bodyPr/>
          <a:lstStyle/>
          <a:p>
            <a:r>
              <a:rPr lang="en-US" sz="2400" dirty="0">
                <a:latin typeface="Myriad Pro" panose="020B0503030403020204" pitchFamily="34" charset="0"/>
              </a:rPr>
              <a:t>New Harmonized concepts:  </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751841" y="1568446"/>
            <a:ext cx="9902245" cy="1622829"/>
          </a:xfrm>
        </p:spPr>
        <p:txBody>
          <a:bodyPr>
            <a:noAutofit/>
          </a:bodyPr>
          <a:lstStyle/>
          <a:p>
            <a:pPr>
              <a:lnSpc>
                <a:spcPts val="2200"/>
              </a:lnSpc>
            </a:pPr>
            <a:r>
              <a:rPr lang="en-GB" sz="2000" dirty="0"/>
              <a:t>Annex 11 of UN GTR No. 16 was added to provide Contracting Parties with guidance on harmonised tolerances for various values in the technical prescriptions of UN GTR No. 16. </a:t>
            </a:r>
          </a:p>
          <a:p>
            <a:pPr>
              <a:lnSpc>
                <a:spcPts val="2200"/>
              </a:lnSpc>
            </a:pPr>
            <a:r>
              <a:rPr lang="en-GB" sz="2000" dirty="0"/>
              <a:t>It is at the discretion of a Contracting Party whether and how tolerances are applied in its national regulations when transposing UN GTR No. 16, understanding that unique tolerances could preclude mutual recognition.</a:t>
            </a:r>
            <a:endParaRPr lang="fr-FR" sz="2000" dirty="0"/>
          </a:p>
          <a:p>
            <a:endParaRPr lang="fr-FR" sz="2000"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14</a:t>
            </a:fld>
            <a:endParaRPr lang="en-US" dirty="0"/>
          </a:p>
        </p:txBody>
      </p:sp>
      <p:sp>
        <p:nvSpPr>
          <p:cNvPr id="11" name="Espace réservé du texte 2">
            <a:extLst>
              <a:ext uri="{FF2B5EF4-FFF2-40B4-BE49-F238E27FC236}">
                <a16:creationId xmlns:a16="http://schemas.microsoft.com/office/drawing/2014/main" id="{EC7E9B1D-5222-4F2E-B62C-6E250C5F1166}"/>
              </a:ext>
            </a:extLst>
          </p:cNvPr>
          <p:cNvSpPr txBox="1">
            <a:spLocks/>
          </p:cNvSpPr>
          <p:nvPr/>
        </p:nvSpPr>
        <p:spPr>
          <a:xfrm>
            <a:off x="0" y="342776"/>
            <a:ext cx="10359483" cy="48054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solidFill>
                  <a:schemeClr val="accent3">
                    <a:lumMod val="10000"/>
                  </a:schemeClr>
                </a:solidFill>
                <a:latin typeface="Myriad Pro" panose="020B0503030403020204" pitchFamily="34" charset="0"/>
              </a:rPr>
              <a:t>g. Introduction of test equipment tolerances specification guidelines</a:t>
            </a:r>
            <a:endParaRPr lang="fr-FR" sz="1600" dirty="0"/>
          </a:p>
        </p:txBody>
      </p:sp>
    </p:spTree>
    <p:extLst>
      <p:ext uri="{BB962C8B-B14F-4D97-AF65-F5344CB8AC3E}">
        <p14:creationId xmlns:p14="http://schemas.microsoft.com/office/powerpoint/2010/main" val="140760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160812"/>
            <a:ext cx="9144000" cy="314024"/>
          </a:xfrm>
        </p:spPr>
        <p:txBody>
          <a:bodyPr/>
          <a:lstStyle/>
          <a:p>
            <a:r>
              <a:rPr lang="en-US" sz="2400" dirty="0">
                <a:latin typeface="Myriad Pro" panose="020B0503030403020204" pitchFamily="34" charset="0"/>
              </a:rPr>
              <a:t>Amendments reflecting Chinese and Indian proposals</a:t>
            </a:r>
            <a:endParaRPr lang="ru-RU" sz="2400" dirty="0"/>
          </a:p>
        </p:txBody>
      </p:sp>
      <p:sp>
        <p:nvSpPr>
          <p:cNvPr id="3" name="Текст 2"/>
          <p:cNvSpPr>
            <a:spLocks noGrp="1"/>
          </p:cNvSpPr>
          <p:nvPr>
            <p:ph type="body" sz="half" idx="2"/>
          </p:nvPr>
        </p:nvSpPr>
        <p:spPr>
          <a:xfrm>
            <a:off x="1194615" y="1090500"/>
            <a:ext cx="8788579" cy="521237"/>
          </a:xfrm>
        </p:spPr>
        <p:txBody>
          <a:bodyPr>
            <a:noAutofit/>
          </a:bodyPr>
          <a:lstStyle/>
          <a:p>
            <a:r>
              <a:rPr lang="en-GB" sz="2000" dirty="0"/>
              <a:t>A number of proposals made by China and India aimed at harmonization of the provisions of its domestic legislation with those of UN GTR No. 16 were considered and proper amendments in the GTR text were introduced as follows:</a:t>
            </a:r>
            <a:endParaRPr lang="en-US" sz="20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15</a:t>
            </a:fld>
            <a:endParaRPr lang="en-US" dirty="0"/>
          </a:p>
        </p:txBody>
      </p:sp>
      <p:sp>
        <p:nvSpPr>
          <p:cNvPr id="14" name="Объект 7">
            <a:extLst>
              <a:ext uri="{FF2B5EF4-FFF2-40B4-BE49-F238E27FC236}">
                <a16:creationId xmlns:a16="http://schemas.microsoft.com/office/drawing/2014/main" id="{BC4B57A2-F593-4563-8613-8AB063503BA2}"/>
              </a:ext>
            </a:extLst>
          </p:cNvPr>
          <p:cNvSpPr>
            <a:spLocks noGrp="1"/>
          </p:cNvSpPr>
          <p:nvPr>
            <p:ph idx="16"/>
          </p:nvPr>
        </p:nvSpPr>
        <p:spPr>
          <a:xfrm>
            <a:off x="1100220" y="1984864"/>
            <a:ext cx="8534400" cy="3992188"/>
          </a:xfrm>
        </p:spPr>
        <p:txBody>
          <a:bodyPr>
            <a:normAutofit fontScale="70000" lnSpcReduction="20000"/>
          </a:bodyPr>
          <a:lstStyle/>
          <a:p>
            <a:pPr>
              <a:lnSpc>
                <a:spcPct val="105000"/>
              </a:lnSpc>
              <a:spcBef>
                <a:spcPts val="600"/>
              </a:spcBef>
            </a:pPr>
            <a:r>
              <a:rPr lang="en-US" dirty="0"/>
              <a:t>Table added showing the relation between Load Range and Ply Rating</a:t>
            </a:r>
          </a:p>
          <a:p>
            <a:pPr>
              <a:lnSpc>
                <a:spcPct val="105000"/>
              </a:lnSpc>
              <a:spcBef>
                <a:spcPts val="600"/>
              </a:spcBef>
            </a:pPr>
            <a:r>
              <a:rPr lang="en-US" dirty="0"/>
              <a:t>Number of tread wear indicators</a:t>
            </a:r>
          </a:p>
          <a:p>
            <a:pPr>
              <a:lnSpc>
                <a:spcPct val="105000"/>
              </a:lnSpc>
              <a:spcBef>
                <a:spcPts val="600"/>
              </a:spcBef>
            </a:pPr>
            <a:r>
              <a:rPr lang="en-US" dirty="0"/>
              <a:t>Strength test: specific requirements for rim diameter codes 13 and below </a:t>
            </a:r>
          </a:p>
          <a:p>
            <a:pPr>
              <a:lnSpc>
                <a:spcPct val="105000"/>
              </a:lnSpc>
              <a:spcBef>
                <a:spcPts val="600"/>
              </a:spcBef>
            </a:pPr>
            <a:r>
              <a:rPr lang="en-US" dirty="0"/>
              <a:t>China requirements for High-Speed test were considered together with the new provisions for the harmonized High Speed test</a:t>
            </a:r>
          </a:p>
          <a:p>
            <a:pPr>
              <a:lnSpc>
                <a:spcPct val="105000"/>
              </a:lnSpc>
              <a:spcBef>
                <a:spcPts val="600"/>
              </a:spcBef>
            </a:pPr>
            <a:r>
              <a:rPr lang="en-US" dirty="0"/>
              <a:t>New Annex 11 was introduced as guidelines for the tolerances for test equipment</a:t>
            </a:r>
          </a:p>
          <a:p>
            <a:pPr>
              <a:lnSpc>
                <a:spcPct val="105000"/>
              </a:lnSpc>
              <a:spcBef>
                <a:spcPts val="600"/>
              </a:spcBef>
            </a:pPr>
            <a:r>
              <a:rPr lang="en-US" dirty="0"/>
              <a:t>Assessment of the required and optional </a:t>
            </a:r>
            <a:r>
              <a:rPr lang="en-US" dirty="0" err="1"/>
              <a:t>tyre</a:t>
            </a:r>
            <a:r>
              <a:rPr lang="en-US" dirty="0"/>
              <a:t> markings</a:t>
            </a:r>
          </a:p>
          <a:p>
            <a:pPr>
              <a:lnSpc>
                <a:spcPct val="105000"/>
              </a:lnSpc>
              <a:spcBef>
                <a:spcPts val="600"/>
              </a:spcBef>
            </a:pPr>
            <a:r>
              <a:rPr lang="en-US" dirty="0"/>
              <a:t>A new paragraph 1.2.(e) was introduced because some Class C3 tyres with Load Index between 122 and 131 that contain “LT” or “C” </a:t>
            </a:r>
            <a:endParaRPr lang="en-US" b="1" dirty="0"/>
          </a:p>
        </p:txBody>
      </p:sp>
    </p:spTree>
    <p:extLst>
      <p:ext uri="{BB962C8B-B14F-4D97-AF65-F5344CB8AC3E}">
        <p14:creationId xmlns:p14="http://schemas.microsoft.com/office/powerpoint/2010/main" val="252065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0" y="102363"/>
            <a:ext cx="8913593" cy="363077"/>
          </a:xfrm>
        </p:spPr>
        <p:txBody>
          <a:bodyPr/>
          <a:lstStyle/>
          <a:p>
            <a:r>
              <a:rPr lang="en-US" sz="2400" dirty="0">
                <a:latin typeface="Myriad Pro" panose="020B0503030403020204" pitchFamily="34" charset="0"/>
              </a:rPr>
              <a:t>Request to GRBP</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751841" y="1806171"/>
            <a:ext cx="9902245" cy="1622829"/>
          </a:xfrm>
        </p:spPr>
        <p:txBody>
          <a:bodyPr>
            <a:noAutofit/>
          </a:bodyPr>
          <a:lstStyle/>
          <a:p>
            <a:pPr>
              <a:lnSpc>
                <a:spcPts val="2200"/>
              </a:lnSpc>
            </a:pPr>
            <a:r>
              <a:rPr lang="en-GB" sz="2000" dirty="0"/>
              <a:t>GRBP is kindly requested to adopt the following documents and submit</a:t>
            </a:r>
            <a:r>
              <a:rPr lang="en-US" sz="2000" dirty="0"/>
              <a:t> those for consideration by WP.29 and AC.3: </a:t>
            </a:r>
          </a:p>
          <a:p>
            <a:pPr>
              <a:lnSpc>
                <a:spcPts val="2200"/>
              </a:lnSpc>
            </a:pPr>
            <a:endParaRPr lang="en-US" sz="2000" dirty="0"/>
          </a:p>
          <a:p>
            <a:pPr marL="457200" indent="-457200">
              <a:lnSpc>
                <a:spcPts val="2200"/>
              </a:lnSpc>
              <a:buFont typeface="+mj-lt"/>
              <a:buAutoNum type="arabicPeriod"/>
            </a:pPr>
            <a:r>
              <a:rPr lang="en-GB" sz="2000" dirty="0"/>
              <a:t>the draft Amendment No. 2 to UN GTR No. 16 (</a:t>
            </a:r>
            <a:r>
              <a:rPr lang="en-US" sz="2000" dirty="0"/>
              <a:t>ECE/TRANS/WP.29/GRBP/2019/21 as amended </a:t>
            </a:r>
            <a:r>
              <a:rPr lang="en-US" sz="2000"/>
              <a:t>by GRBP-70-17) </a:t>
            </a:r>
            <a:endParaRPr lang="en-US" sz="2000" dirty="0"/>
          </a:p>
          <a:p>
            <a:pPr>
              <a:lnSpc>
                <a:spcPts val="2200"/>
              </a:lnSpc>
            </a:pPr>
            <a:endParaRPr lang="en-US" sz="2000" dirty="0"/>
          </a:p>
          <a:p>
            <a:pPr>
              <a:lnSpc>
                <a:spcPts val="2200"/>
              </a:lnSpc>
            </a:pPr>
            <a:r>
              <a:rPr lang="en-US" sz="2000" dirty="0"/>
              <a:t>together with</a:t>
            </a:r>
          </a:p>
          <a:p>
            <a:pPr>
              <a:lnSpc>
                <a:spcPts val="2200"/>
              </a:lnSpc>
            </a:pPr>
            <a:endParaRPr lang="en-US" sz="2000" dirty="0"/>
          </a:p>
          <a:p>
            <a:pPr marL="457200" indent="-457200">
              <a:lnSpc>
                <a:spcPts val="2200"/>
              </a:lnSpc>
              <a:buFont typeface="+mj-lt"/>
              <a:buAutoNum type="arabicPeriod" startAt="2"/>
            </a:pPr>
            <a:r>
              <a:rPr lang="en-US" sz="2000" dirty="0"/>
              <a:t>the </a:t>
            </a:r>
            <a:r>
              <a:rPr lang="en-GB" sz="2000" dirty="0"/>
              <a:t>report (</a:t>
            </a:r>
            <a:r>
              <a:rPr lang="en-US" sz="2000" dirty="0"/>
              <a:t>ECE/TRANS/WP.29/GRBP/2019/20)</a:t>
            </a:r>
            <a:endParaRPr lang="en-GB" sz="2000"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15824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461176" y="142120"/>
            <a:ext cx="8913593" cy="363077"/>
          </a:xfrm>
        </p:spPr>
        <p:txBody>
          <a:bodyPr/>
          <a:lstStyle/>
          <a:p>
            <a:r>
              <a:rPr lang="en-US" sz="2400" dirty="0">
                <a:latin typeface="Myriad Pro" panose="020B0503030403020204" pitchFamily="34" charset="0"/>
              </a:rPr>
              <a:t>Future works</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751841" y="1806171"/>
            <a:ext cx="9902245" cy="1622829"/>
          </a:xfrm>
        </p:spPr>
        <p:txBody>
          <a:bodyPr>
            <a:noAutofit/>
          </a:bodyPr>
          <a:lstStyle/>
          <a:p>
            <a:pPr>
              <a:lnSpc>
                <a:spcPts val="2200"/>
              </a:lnSpc>
            </a:pPr>
            <a:r>
              <a:rPr lang="en-GB" sz="2000" dirty="0"/>
              <a:t>IWG TYRE GTR identified topics for future TYRE GTR developments:</a:t>
            </a:r>
          </a:p>
          <a:p>
            <a:r>
              <a:rPr lang="en-GB" dirty="0"/>
              <a:t> </a:t>
            </a:r>
            <a:endParaRPr lang="fr-FR" dirty="0"/>
          </a:p>
          <a:p>
            <a:pPr lvl="0"/>
            <a:r>
              <a:rPr lang="en-GB" sz="1800" dirty="0"/>
              <a:t>Extended Mobility Tyres</a:t>
            </a:r>
            <a:endParaRPr lang="fr-FR" sz="1800" dirty="0"/>
          </a:p>
          <a:p>
            <a:pPr lvl="0"/>
            <a:r>
              <a:rPr lang="en-GB" sz="1800" dirty="0"/>
              <a:t>Elimination of the Overall diameter measurement for Radial tyres after high speed test</a:t>
            </a:r>
            <a:endParaRPr lang="fr-FR" sz="1800" dirty="0"/>
          </a:p>
          <a:p>
            <a:r>
              <a:rPr lang="en-GB" sz="1800" dirty="0"/>
              <a:t>Provisions for North American All-Season tyres </a:t>
            </a:r>
          </a:p>
          <a:p>
            <a:r>
              <a:rPr lang="en-GB" sz="1800" dirty="0"/>
              <a:t>Updated Bead Unseating test</a:t>
            </a:r>
            <a:endParaRPr lang="fr-FR" sz="1800" dirty="0"/>
          </a:p>
          <a:p>
            <a:pPr lvl="0"/>
            <a:r>
              <a:rPr lang="en-GB" sz="1800" dirty="0"/>
              <a:t>Updated Strength test</a:t>
            </a:r>
            <a:endParaRPr lang="fr-FR" sz="1800" dirty="0"/>
          </a:p>
          <a:p>
            <a:pPr lvl="0"/>
            <a:r>
              <a:rPr lang="en-US" sz="1800" dirty="0"/>
              <a:t>LT/C Endurance test to be harmonized</a:t>
            </a:r>
            <a:endParaRPr lang="fr-FR" sz="1800" dirty="0"/>
          </a:p>
          <a:p>
            <a:pPr lvl="0"/>
            <a:r>
              <a:rPr lang="en-US" sz="1800" dirty="0"/>
              <a:t>Wet Grip for Worn tyres </a:t>
            </a:r>
            <a:endParaRPr lang="fr-FR" sz="1800" dirty="0"/>
          </a:p>
          <a:p>
            <a:pPr lvl="0"/>
            <a:r>
              <a:rPr lang="en-US" sz="1800" dirty="0"/>
              <a:t>New provisions for winter performance</a:t>
            </a:r>
          </a:p>
          <a:p>
            <a:pPr lvl="0"/>
            <a:endParaRPr lang="en-US" sz="1800" dirty="0"/>
          </a:p>
          <a:p>
            <a:pPr lvl="0"/>
            <a:r>
              <a:rPr lang="fr-FR" sz="1800" b="1" dirty="0" err="1"/>
              <a:t>Contracting</a:t>
            </a:r>
            <a:r>
              <a:rPr lang="fr-FR" sz="1800" b="1" dirty="0"/>
              <a:t> Parties to 1998 Agreement are </a:t>
            </a:r>
            <a:r>
              <a:rPr lang="fr-FR" sz="1800" b="1" dirty="0" err="1"/>
              <a:t>kindly</a:t>
            </a:r>
            <a:r>
              <a:rPr lang="fr-FR" sz="1800" b="1" dirty="0"/>
              <a:t> </a:t>
            </a:r>
            <a:r>
              <a:rPr lang="fr-FR" sz="1800" b="1" dirty="0" err="1"/>
              <a:t>requested</a:t>
            </a:r>
            <a:r>
              <a:rPr lang="fr-FR" sz="1800" b="1" dirty="0"/>
              <a:t> to </a:t>
            </a:r>
            <a:r>
              <a:rPr lang="fr-FR" sz="1800" b="1" dirty="0" err="1"/>
              <a:t>confirm</a:t>
            </a:r>
            <a:r>
              <a:rPr lang="fr-FR" sz="1800" b="1" dirty="0"/>
              <a:t> </a:t>
            </a:r>
            <a:r>
              <a:rPr lang="fr-FR" sz="1800" b="1" dirty="0" err="1"/>
              <a:t>their</a:t>
            </a:r>
            <a:r>
              <a:rPr lang="fr-FR" sz="1800" b="1" dirty="0"/>
              <a:t> </a:t>
            </a:r>
            <a:r>
              <a:rPr lang="fr-FR" sz="1800" b="1" dirty="0" err="1"/>
              <a:t>interest</a:t>
            </a:r>
            <a:r>
              <a:rPr lang="fr-FR" sz="1800" b="1" dirty="0"/>
              <a:t> in </a:t>
            </a:r>
            <a:r>
              <a:rPr lang="fr-FR" sz="1800" b="1" dirty="0" err="1"/>
              <a:t>further</a:t>
            </a:r>
            <a:r>
              <a:rPr lang="fr-FR" sz="1800" b="1" dirty="0"/>
              <a:t> </a:t>
            </a:r>
            <a:r>
              <a:rPr lang="fr-FR" sz="1800" b="1" dirty="0" err="1"/>
              <a:t>development</a:t>
            </a:r>
            <a:r>
              <a:rPr lang="fr-FR" sz="1800" b="1" dirty="0"/>
              <a:t> of UN GTR No 16 </a:t>
            </a:r>
            <a:r>
              <a:rPr lang="fr-FR" sz="1800" b="1" dirty="0" err="1"/>
              <a:t>with</a:t>
            </a:r>
            <a:r>
              <a:rPr lang="fr-FR" sz="1800" b="1" dirty="0"/>
              <a:t> regards to the topics as </a:t>
            </a:r>
            <a:r>
              <a:rPr lang="fr-FR" sz="1800" b="1" dirty="0" err="1"/>
              <a:t>above</a:t>
            </a:r>
            <a:r>
              <a:rPr lang="fr-FR" sz="1800" b="1" dirty="0"/>
              <a:t> and </a:t>
            </a:r>
            <a:r>
              <a:rPr lang="fr-FR" sz="1800" b="1" dirty="0" err="1"/>
              <a:t>their</a:t>
            </a:r>
            <a:r>
              <a:rPr lang="fr-FR" sz="1800" b="1" dirty="0"/>
              <a:t> </a:t>
            </a:r>
            <a:r>
              <a:rPr lang="fr-FR" sz="1800" b="1" dirty="0" err="1"/>
              <a:t>priorities</a:t>
            </a:r>
            <a:r>
              <a:rPr lang="fr-FR" sz="1800" b="1" dirty="0"/>
              <a:t>.</a:t>
            </a:r>
          </a:p>
          <a:p>
            <a:pPr>
              <a:lnSpc>
                <a:spcPts val="2200"/>
              </a:lnSpc>
            </a:pPr>
            <a:endParaRPr lang="en-GB" sz="2000"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723179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Текст 5">
            <a:extLst>
              <a:ext uri="{FF2B5EF4-FFF2-40B4-BE49-F238E27FC236}">
                <a16:creationId xmlns:a16="http://schemas.microsoft.com/office/drawing/2014/main" id="{EFC7C3BA-488F-4FA5-926C-56FF5A815256}"/>
              </a:ext>
            </a:extLst>
          </p:cNvPr>
          <p:cNvSpPr txBox="1">
            <a:spLocks/>
          </p:cNvSpPr>
          <p:nvPr/>
        </p:nvSpPr>
        <p:spPr>
          <a:xfrm>
            <a:off x="1614056" y="2771549"/>
            <a:ext cx="9144000" cy="750049"/>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marL="0" indent="0" algn="ctr">
              <a:buNone/>
            </a:pPr>
            <a:r>
              <a:rPr lang="en-US" sz="3200" b="1" dirty="0">
                <a:solidFill>
                  <a:schemeClr val="bg2">
                    <a:lumMod val="10000"/>
                  </a:schemeClr>
                </a:solidFill>
              </a:rPr>
              <a:t>Thank you for your attention!</a:t>
            </a:r>
            <a:endParaRPr lang="ru-RU" sz="3200" b="1" dirty="0">
              <a:solidFill>
                <a:schemeClr val="bg2">
                  <a:lumMod val="10000"/>
                </a:schemeClr>
              </a:solidFill>
            </a:endParaRPr>
          </a:p>
        </p:txBody>
      </p:sp>
    </p:spTree>
    <p:extLst>
      <p:ext uri="{BB962C8B-B14F-4D97-AF65-F5344CB8AC3E}">
        <p14:creationId xmlns:p14="http://schemas.microsoft.com/office/powerpoint/2010/main" val="57763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0448971" cy="314024"/>
          </a:xfrm>
        </p:spPr>
        <p:txBody>
          <a:bodyPr/>
          <a:lstStyle/>
          <a:p>
            <a:r>
              <a:rPr lang="en-US" sz="2400" dirty="0"/>
              <a:t>Subject of Amendment No. 2 to UN GTR No. 16 as authorized by AC.3</a:t>
            </a:r>
            <a:endParaRPr lang="ru-RU" sz="2400" dirty="0"/>
          </a:p>
        </p:txBody>
      </p:sp>
      <p:sp>
        <p:nvSpPr>
          <p:cNvPr id="6" name="Текст 5"/>
          <p:cNvSpPr>
            <a:spLocks noGrp="1"/>
          </p:cNvSpPr>
          <p:nvPr>
            <p:ph type="body" sz="quarter" idx="14"/>
          </p:nvPr>
        </p:nvSpPr>
        <p:spPr>
          <a:xfrm>
            <a:off x="55477" y="438793"/>
            <a:ext cx="9144000" cy="240014"/>
          </a:xfrm>
        </p:spPr>
        <p:txBody>
          <a:bodyPr/>
          <a:lstStyle/>
          <a:p>
            <a:r>
              <a:rPr lang="en-US" sz="1600" dirty="0">
                <a:solidFill>
                  <a:schemeClr val="bg2">
                    <a:lumMod val="25000"/>
                  </a:schemeClr>
                </a:solidFill>
              </a:rPr>
              <a:t>Reference: Authorization ECE/TRANS/WP.29/AC.3/48</a:t>
            </a:r>
            <a:endParaRPr lang="ru-RU" sz="1600" dirty="0">
              <a:solidFill>
                <a:schemeClr val="bg2">
                  <a:lumMod val="25000"/>
                </a:schemeClr>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a:t>
            </a:fld>
            <a:endParaRPr lang="en-US" dirty="0"/>
          </a:p>
        </p:txBody>
      </p:sp>
      <p:sp>
        <p:nvSpPr>
          <p:cNvPr id="12" name="Объект 7"/>
          <p:cNvSpPr>
            <a:spLocks noGrp="1"/>
          </p:cNvSpPr>
          <p:nvPr>
            <p:ph idx="16"/>
          </p:nvPr>
        </p:nvSpPr>
        <p:spPr>
          <a:xfrm>
            <a:off x="1417640" y="1466648"/>
            <a:ext cx="8534400" cy="4215161"/>
          </a:xfrm>
        </p:spPr>
        <p:txBody>
          <a:bodyPr>
            <a:normAutofit fontScale="77500" lnSpcReduction="20000"/>
          </a:bodyPr>
          <a:lstStyle/>
          <a:p>
            <a:pPr>
              <a:lnSpc>
                <a:spcPct val="100000"/>
              </a:lnSpc>
            </a:pPr>
            <a:r>
              <a:rPr lang="en-US" dirty="0"/>
              <a:t>Amendment of the GTR text:</a:t>
            </a:r>
          </a:p>
          <a:p>
            <a:pPr lvl="1">
              <a:lnSpc>
                <a:spcPct val="100000"/>
              </a:lnSpc>
            </a:pPr>
            <a:r>
              <a:rPr lang="en-US" dirty="0"/>
              <a:t>Amendment to the GTR 16 scope</a:t>
            </a:r>
          </a:p>
          <a:p>
            <a:pPr lvl="1">
              <a:lnSpc>
                <a:spcPct val="100000"/>
              </a:lnSpc>
            </a:pPr>
            <a:r>
              <a:rPr lang="en-US" dirty="0"/>
              <a:t>Addition of new definitions (Section 2)</a:t>
            </a:r>
          </a:p>
          <a:p>
            <a:pPr lvl="1">
              <a:lnSpc>
                <a:spcPct val="100000"/>
              </a:lnSpc>
            </a:pPr>
            <a:r>
              <a:rPr lang="en-US" b="1" dirty="0"/>
              <a:t>Harmonization of the Load Range concept in relationship to Inflation Pressure </a:t>
            </a:r>
            <a:r>
              <a:rPr lang="en-US" dirty="0"/>
              <a:t>(Section 2)</a:t>
            </a:r>
          </a:p>
          <a:p>
            <a:pPr lvl="1">
              <a:lnSpc>
                <a:spcPct val="100000"/>
              </a:lnSpc>
            </a:pPr>
            <a:r>
              <a:rPr lang="en-US" dirty="0"/>
              <a:t>Alignment of the provisions with the most recent developments in UN Regulations</a:t>
            </a:r>
            <a:r>
              <a:rPr lang="ru-RU" dirty="0"/>
              <a:t> </a:t>
            </a:r>
            <a:r>
              <a:rPr lang="en-US" dirty="0"/>
              <a:t>Nos. 30 and 54 (Sections 3.3 and 3.5, Annexes 3 and 6)</a:t>
            </a:r>
          </a:p>
          <a:p>
            <a:pPr lvl="1">
              <a:lnSpc>
                <a:spcPct val="100000"/>
              </a:lnSpc>
            </a:pPr>
            <a:r>
              <a:rPr lang="en-US" dirty="0"/>
              <a:t>Harmonization of FMVSS 139 requirements relative to UN Regulation No 54 “PSI” index (Sections 3.7 and 3.8)</a:t>
            </a:r>
          </a:p>
          <a:p>
            <a:pPr lvl="1">
              <a:lnSpc>
                <a:spcPct val="100000"/>
              </a:lnSpc>
            </a:pPr>
            <a:r>
              <a:rPr lang="en-US" b="1" dirty="0"/>
              <a:t>Addition of new harmonized provisions for physical dimensions of LT/C tyres </a:t>
            </a:r>
            <a:r>
              <a:rPr lang="en-US" dirty="0"/>
              <a:t>(new Section 3.5.2; old Sections 3.20 &amp; 3.21 deleted)</a:t>
            </a:r>
          </a:p>
          <a:p>
            <a:pPr lvl="1">
              <a:lnSpc>
                <a:spcPct val="100000"/>
              </a:lnSpc>
            </a:pPr>
            <a:r>
              <a:rPr lang="en-US" b="1" dirty="0"/>
              <a:t>Addition of new harmonized provisions for high speed test for LT/C tyres </a:t>
            </a:r>
            <a:br>
              <a:rPr lang="en-US" b="1" dirty="0"/>
            </a:br>
            <a:r>
              <a:rPr lang="en-US" dirty="0"/>
              <a:t>(new Section 3.6.2.2, old Section 3.16 modified with endurance test only renumbered 3.9, old Section 3.19 deleted</a:t>
            </a:r>
            <a:r>
              <a:rPr lang="en-US" b="1" dirty="0"/>
              <a:t>)</a:t>
            </a:r>
          </a:p>
          <a:p>
            <a:pPr lvl="1">
              <a:lnSpc>
                <a:spcPct val="100000"/>
              </a:lnSpc>
            </a:pPr>
            <a:endParaRPr lang="en-US" b="1" dirty="0"/>
          </a:p>
          <a:p>
            <a:pPr marL="457200" lvl="1" indent="0">
              <a:lnSpc>
                <a:spcPct val="100000"/>
              </a:lnSpc>
              <a:buNone/>
            </a:pPr>
            <a:endParaRPr lang="ru-RU" dirty="0"/>
          </a:p>
        </p:txBody>
      </p:sp>
    </p:spTree>
    <p:extLst>
      <p:ext uri="{BB962C8B-B14F-4D97-AF65-F5344CB8AC3E}">
        <p14:creationId xmlns:p14="http://schemas.microsoft.com/office/powerpoint/2010/main" val="326912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0448971" cy="314024"/>
          </a:xfrm>
        </p:spPr>
        <p:txBody>
          <a:bodyPr/>
          <a:lstStyle/>
          <a:p>
            <a:r>
              <a:rPr lang="en-US" sz="2400" dirty="0"/>
              <a:t>What is submitted to GRBP</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3</a:t>
            </a:fld>
            <a:endParaRPr lang="en-US" dirty="0"/>
          </a:p>
        </p:txBody>
      </p:sp>
      <p:sp>
        <p:nvSpPr>
          <p:cNvPr id="12" name="Объект 7"/>
          <p:cNvSpPr>
            <a:spLocks noGrp="1"/>
          </p:cNvSpPr>
          <p:nvPr>
            <p:ph idx="16"/>
          </p:nvPr>
        </p:nvSpPr>
        <p:spPr>
          <a:xfrm>
            <a:off x="1428791" y="1448728"/>
            <a:ext cx="8729970" cy="3100969"/>
          </a:xfrm>
        </p:spPr>
        <p:txBody>
          <a:bodyPr>
            <a:normAutofit fontScale="77500" lnSpcReduction="20000"/>
          </a:bodyPr>
          <a:lstStyle/>
          <a:p>
            <a:pPr>
              <a:lnSpc>
                <a:spcPct val="100000"/>
              </a:lnSpc>
            </a:pPr>
            <a:r>
              <a:rPr lang="en-US" dirty="0"/>
              <a:t>ECE/TRANS/WP.29/GRBP/2019/21: </a:t>
            </a:r>
            <a:r>
              <a:rPr lang="en-GB" dirty="0"/>
              <a:t>Proposal for Amendment No. 2 to UN GTR No. 16 (Tyres)</a:t>
            </a:r>
          </a:p>
          <a:p>
            <a:pPr>
              <a:lnSpc>
                <a:spcPct val="100000"/>
              </a:lnSpc>
            </a:pPr>
            <a:r>
              <a:rPr lang="en-US" dirty="0"/>
              <a:t>ECE/TRANS/WP.29/GRBP/2019/20: Proposal for the Technical Report on the development of Amendment No. 2 to UN GTR No. 16 (</a:t>
            </a:r>
            <a:r>
              <a:rPr lang="en-GB" dirty="0"/>
              <a:t>Tyres</a:t>
            </a:r>
            <a:r>
              <a:rPr lang="en-US" dirty="0"/>
              <a:t>) – complements ECE/TRANS/WP.29/GRBP/2019/21</a:t>
            </a:r>
          </a:p>
          <a:p>
            <a:pPr>
              <a:lnSpc>
                <a:spcPct val="100000"/>
              </a:lnSpc>
            </a:pPr>
            <a:r>
              <a:rPr lang="en-GB" dirty="0"/>
              <a:t>GRBP-70-02</a:t>
            </a:r>
            <a:r>
              <a:rPr lang="ru-RU" dirty="0"/>
              <a:t>: </a:t>
            </a:r>
            <a:r>
              <a:rPr lang="en-US" dirty="0"/>
              <a:t>Proposed </a:t>
            </a:r>
            <a:r>
              <a:rPr lang="en-GB" dirty="0"/>
              <a:t>modifications to the current version </a:t>
            </a:r>
            <a:br>
              <a:rPr lang="en-GB" dirty="0"/>
            </a:br>
            <a:r>
              <a:rPr lang="en-GB" dirty="0"/>
              <a:t>of UN GTR No. 16 (highlighted in green)</a:t>
            </a:r>
          </a:p>
          <a:p>
            <a:pPr>
              <a:lnSpc>
                <a:spcPct val="100000"/>
              </a:lnSpc>
            </a:pPr>
            <a:r>
              <a:rPr lang="en-GB" dirty="0"/>
              <a:t>GRBP-70-17: Proposal for </a:t>
            </a:r>
            <a:r>
              <a:rPr lang="en-US" dirty="0"/>
              <a:t>amendments</a:t>
            </a:r>
            <a:r>
              <a:rPr lang="de-DE" dirty="0"/>
              <a:t> </a:t>
            </a:r>
            <a:r>
              <a:rPr lang="en-US" dirty="0"/>
              <a:t>to</a:t>
            </a:r>
            <a:r>
              <a:rPr lang="de-DE" dirty="0"/>
              <a:t> ECE/TRANS/WP.29/GRBP/2019/21</a:t>
            </a:r>
            <a:endParaRPr lang="en-US" dirty="0"/>
          </a:p>
          <a:p>
            <a:pPr lvl="1">
              <a:lnSpc>
                <a:spcPct val="100000"/>
              </a:lnSpc>
            </a:pPr>
            <a:endParaRPr lang="en-US" b="1" dirty="0"/>
          </a:p>
          <a:p>
            <a:pPr marL="457200" lvl="1" indent="0">
              <a:lnSpc>
                <a:spcPct val="100000"/>
              </a:lnSpc>
              <a:buNone/>
            </a:pPr>
            <a:endParaRPr lang="ru-RU" dirty="0"/>
          </a:p>
        </p:txBody>
      </p:sp>
    </p:spTree>
    <p:extLst>
      <p:ext uri="{BB962C8B-B14F-4D97-AF65-F5344CB8AC3E}">
        <p14:creationId xmlns:p14="http://schemas.microsoft.com/office/powerpoint/2010/main" val="3422509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0448971" cy="314024"/>
          </a:xfrm>
        </p:spPr>
        <p:txBody>
          <a:bodyPr/>
          <a:lstStyle/>
          <a:p>
            <a:r>
              <a:rPr lang="en-US" sz="2400" dirty="0"/>
              <a:t>Part I: Statement on Technical Rationale and Justification - Updated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4</a:t>
            </a:fld>
            <a:endParaRPr lang="en-US" dirty="0"/>
          </a:p>
        </p:txBody>
      </p:sp>
      <p:sp>
        <p:nvSpPr>
          <p:cNvPr id="12" name="Объект 7"/>
          <p:cNvSpPr>
            <a:spLocks noGrp="1"/>
          </p:cNvSpPr>
          <p:nvPr>
            <p:ph idx="16"/>
          </p:nvPr>
        </p:nvSpPr>
        <p:spPr>
          <a:xfrm>
            <a:off x="1428791" y="2051824"/>
            <a:ext cx="8729970" cy="1984916"/>
          </a:xfrm>
        </p:spPr>
        <p:txBody>
          <a:bodyPr>
            <a:normAutofit fontScale="77500" lnSpcReduction="20000"/>
          </a:bodyPr>
          <a:lstStyle/>
          <a:p>
            <a:pPr>
              <a:lnSpc>
                <a:spcPct val="100000"/>
              </a:lnSpc>
            </a:pPr>
            <a:r>
              <a:rPr lang="en-US" dirty="0"/>
              <a:t>New Executive Summary</a:t>
            </a:r>
            <a:endParaRPr lang="en-GB" dirty="0"/>
          </a:p>
          <a:p>
            <a:pPr>
              <a:lnSpc>
                <a:spcPct val="100000"/>
              </a:lnSpc>
            </a:pPr>
            <a:r>
              <a:rPr lang="en-US" dirty="0"/>
              <a:t>New paragraphs 2bis, 3bis, 22bis (substituting 23bis), 28ter </a:t>
            </a:r>
            <a:br>
              <a:rPr lang="en-US" dirty="0"/>
            </a:br>
            <a:r>
              <a:rPr lang="en-US" dirty="0"/>
              <a:t>(old 28ter moved to 28quinquis), 28quater, 28sexies </a:t>
            </a:r>
            <a:br>
              <a:rPr lang="en-US" dirty="0"/>
            </a:br>
            <a:r>
              <a:rPr lang="en-US" dirty="0"/>
              <a:t>to update the content of the existing Part I</a:t>
            </a:r>
          </a:p>
          <a:p>
            <a:pPr>
              <a:lnSpc>
                <a:spcPct val="100000"/>
              </a:lnSpc>
            </a:pPr>
            <a:r>
              <a:rPr lang="en-US" dirty="0"/>
              <a:t>New paragraphs 49 to 93 – Justification of the content </a:t>
            </a:r>
            <a:br>
              <a:rPr lang="en-US" dirty="0"/>
            </a:br>
            <a:r>
              <a:rPr lang="en-US" dirty="0"/>
              <a:t>of Amendment No. 2</a:t>
            </a:r>
            <a:endParaRPr lang="en-US" b="1" dirty="0"/>
          </a:p>
          <a:p>
            <a:pPr marL="457200" lvl="1" indent="0">
              <a:lnSpc>
                <a:spcPct val="100000"/>
              </a:lnSpc>
              <a:buNone/>
            </a:pPr>
            <a:endParaRPr lang="ru-RU" dirty="0"/>
          </a:p>
        </p:txBody>
      </p:sp>
      <p:sp>
        <p:nvSpPr>
          <p:cNvPr id="5" name="Текст 5">
            <a:extLst>
              <a:ext uri="{FF2B5EF4-FFF2-40B4-BE49-F238E27FC236}">
                <a16:creationId xmlns:a16="http://schemas.microsoft.com/office/drawing/2014/main" id="{6AAB2D3D-3948-44C4-8A47-70D40B50D3AC}"/>
              </a:ext>
            </a:extLst>
          </p:cNvPr>
          <p:cNvSpPr>
            <a:spLocks noGrp="1"/>
          </p:cNvSpPr>
          <p:nvPr>
            <p:ph type="body" sz="quarter" idx="14"/>
          </p:nvPr>
        </p:nvSpPr>
        <p:spPr>
          <a:xfrm>
            <a:off x="55477" y="438793"/>
            <a:ext cx="9144000" cy="240014"/>
          </a:xfrm>
        </p:spPr>
        <p:txBody>
          <a:bodyPr/>
          <a:lstStyle/>
          <a:p>
            <a:r>
              <a:rPr lang="en-US" sz="1600" dirty="0">
                <a:solidFill>
                  <a:schemeClr val="bg2">
                    <a:lumMod val="25000"/>
                  </a:schemeClr>
                </a:solidFill>
              </a:rPr>
              <a:t>Not highlighted in GRBP-70-02</a:t>
            </a:r>
            <a:endParaRPr lang="ru-RU" sz="1600" dirty="0">
              <a:solidFill>
                <a:schemeClr val="bg2">
                  <a:lumMod val="25000"/>
                </a:schemeClr>
              </a:solidFill>
            </a:endParaRPr>
          </a:p>
        </p:txBody>
      </p:sp>
    </p:spTree>
    <p:extLst>
      <p:ext uri="{BB962C8B-B14F-4D97-AF65-F5344CB8AC3E}">
        <p14:creationId xmlns:p14="http://schemas.microsoft.com/office/powerpoint/2010/main" val="146971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111234" y="1022040"/>
            <a:ext cx="10448971" cy="314024"/>
          </a:xfrm>
        </p:spPr>
        <p:txBody>
          <a:bodyPr/>
          <a:lstStyle/>
          <a:p>
            <a:endParaRPr lang="en-US" sz="2400" dirty="0">
              <a:latin typeface="Myriad Pro" panose="020B0503030403020204" pitchFamily="34" charset="0"/>
            </a:endParaRPr>
          </a:p>
          <a:p>
            <a:endParaRPr lang="en-US" sz="2400" dirty="0">
              <a:latin typeface="Myriad Pro" panose="020B0503030403020204" pitchFamily="34" charset="0"/>
            </a:endParaRPr>
          </a:p>
          <a:p>
            <a:endParaRPr lang="en-US" sz="2400" dirty="0">
              <a:latin typeface="Myriad Pro" panose="020B0503030403020204" pitchFamily="34" charset="0"/>
            </a:endParaRPr>
          </a:p>
          <a:p>
            <a:r>
              <a:rPr lang="en-US" sz="2400" dirty="0">
                <a:latin typeface="Myriad Pro" panose="020B0503030403020204" pitchFamily="34" charset="0"/>
              </a:rPr>
              <a:t>Part II:</a:t>
            </a:r>
          </a:p>
          <a:p>
            <a:r>
              <a:rPr lang="en-US" sz="2400" dirty="0">
                <a:latin typeface="Myriad Pro" panose="020B0503030403020204" pitchFamily="34" charset="0"/>
              </a:rPr>
              <a:t>New Harmonized Provisions</a:t>
            </a:r>
            <a:br>
              <a:rPr lang="en-US" sz="2400" dirty="0">
                <a:latin typeface="Myriad Pro" panose="020B0503030403020204" pitchFamily="34" charset="0"/>
              </a:rPr>
            </a:br>
            <a:r>
              <a:rPr lang="en-US" sz="2400" dirty="0">
                <a:latin typeface="Myriad Pro" panose="020B0503030403020204" pitchFamily="34" charset="0"/>
              </a:rPr>
              <a:t>a. Physical Dimensions</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5</a:t>
            </a:fld>
            <a:endParaRPr lang="en-US" dirty="0"/>
          </a:p>
        </p:txBody>
      </p:sp>
      <p:sp>
        <p:nvSpPr>
          <p:cNvPr id="9" name="Rectangle 5">
            <a:extLst>
              <a:ext uri="{FF2B5EF4-FFF2-40B4-BE49-F238E27FC236}">
                <a16:creationId xmlns:a16="http://schemas.microsoft.com/office/drawing/2014/main" id="{42E29535-5BA9-4721-BC64-0620E2394D71}"/>
              </a:ext>
            </a:extLst>
          </p:cNvPr>
          <p:cNvSpPr/>
          <p:nvPr/>
        </p:nvSpPr>
        <p:spPr>
          <a:xfrm>
            <a:off x="1297788" y="1525750"/>
            <a:ext cx="10667472" cy="4801314"/>
          </a:xfrm>
          <a:prstGeom prst="rect">
            <a:avLst/>
          </a:prstGeom>
        </p:spPr>
        <p:txBody>
          <a:bodyPr wrap="square">
            <a:spAutoFit/>
          </a:bodyPr>
          <a:lstStyle/>
          <a:p>
            <a:endParaRPr lang="en-US" dirty="0">
              <a:solidFill>
                <a:schemeClr val="bg2">
                  <a:lumMod val="10000"/>
                </a:schemeClr>
              </a:solidFill>
              <a:latin typeface="Myriad Pro" panose="020B0503030403020204"/>
              <a:cs typeface="Times New Roman" panose="02020603050405020304" pitchFamily="18" charset="0"/>
            </a:endParaRPr>
          </a:p>
          <a:p>
            <a:r>
              <a:rPr lang="en-US" u="sng" dirty="0">
                <a:solidFill>
                  <a:schemeClr val="bg2">
                    <a:lumMod val="10000"/>
                  </a:schemeClr>
                </a:solidFill>
                <a:latin typeface="Myriad Pro" panose="020B0503030403020204"/>
                <a:cs typeface="Times New Roman" panose="02020603050405020304" pitchFamily="18" charset="0"/>
              </a:rPr>
              <a:t>Addition</a:t>
            </a:r>
            <a:r>
              <a:rPr lang="en-US" dirty="0">
                <a:solidFill>
                  <a:schemeClr val="bg2">
                    <a:lumMod val="10000"/>
                  </a:schemeClr>
                </a:solidFill>
                <a:latin typeface="Myriad Pro" panose="020B0503030403020204"/>
                <a:cs typeface="Times New Roman" panose="02020603050405020304" pitchFamily="18" charset="0"/>
              </a:rPr>
              <a:t> of new harmonized provisions for physical dimensions of LT/C tyres </a:t>
            </a:r>
          </a:p>
          <a:p>
            <a:r>
              <a:rPr lang="en-US" dirty="0">
                <a:solidFill>
                  <a:schemeClr val="bg2">
                    <a:lumMod val="10000"/>
                  </a:schemeClr>
                </a:solidFill>
                <a:latin typeface="Myriad Pro" panose="020B0503030403020204"/>
                <a:cs typeface="Times New Roman" panose="02020603050405020304" pitchFamily="18" charset="0"/>
              </a:rPr>
              <a:t>		(new Section 3.5.2 old Sections 3.20 &amp; 3.21 deleted)</a:t>
            </a:r>
          </a:p>
          <a:p>
            <a:endParaRPr lang="en-US" dirty="0">
              <a:solidFill>
                <a:schemeClr val="bg2">
                  <a:lumMod val="10000"/>
                </a:schemeClr>
              </a:solidFill>
              <a:latin typeface="Myriad Pro" panose="020B0503030403020204"/>
              <a:cs typeface="Times New Roman" panose="02020603050405020304" pitchFamily="18" charset="0"/>
            </a:endParaRPr>
          </a:p>
          <a:p>
            <a:r>
              <a:rPr lang="en-US" u="sng" dirty="0">
                <a:solidFill>
                  <a:schemeClr val="bg2">
                    <a:lumMod val="10000"/>
                  </a:schemeClr>
                </a:solidFill>
                <a:latin typeface="Myriad Pro" panose="020B0503030403020204"/>
                <a:cs typeface="Times New Roman" panose="02020603050405020304" pitchFamily="18" charset="0"/>
              </a:rPr>
              <a:t>Subdivision in 3 categories</a:t>
            </a:r>
            <a:r>
              <a:rPr lang="en-US" dirty="0">
                <a:solidFill>
                  <a:schemeClr val="bg2">
                    <a:lumMod val="10000"/>
                  </a:schemeClr>
                </a:solidFill>
                <a:latin typeface="Myriad Pro" panose="020B0503030403020204"/>
                <a:cs typeface="Times New Roman" panose="02020603050405020304" pitchFamily="18" charset="0"/>
              </a:rPr>
              <a:t>:</a:t>
            </a:r>
            <a:br>
              <a:rPr lang="en-US" dirty="0">
                <a:solidFill>
                  <a:schemeClr val="bg2">
                    <a:lumMod val="10000"/>
                  </a:schemeClr>
                </a:solidFill>
                <a:latin typeface="Myriad Pro" panose="020B0503030403020204"/>
                <a:cs typeface="Times New Roman" panose="02020603050405020304" pitchFamily="18" charset="0"/>
              </a:rPr>
            </a:br>
            <a:endParaRPr lang="en-US" dirty="0">
              <a:solidFill>
                <a:schemeClr val="bg2">
                  <a:lumMod val="10000"/>
                </a:schemeClr>
              </a:solidFill>
              <a:latin typeface="Myriad Pro" panose="020B0503030403020204"/>
              <a:cs typeface="Times New Roman" panose="02020603050405020304" pitchFamily="18" charset="0"/>
            </a:endParaRPr>
          </a:p>
          <a:p>
            <a:pPr lvl="1"/>
            <a:r>
              <a:rPr lang="en-GB" i="1" dirty="0">
                <a:solidFill>
                  <a:schemeClr val="bg2">
                    <a:lumMod val="10000"/>
                  </a:schemeClr>
                </a:solidFill>
                <a:latin typeface="Myriad Pro" panose="020B0503030403020204"/>
                <a:cs typeface="Times New Roman" panose="02020603050405020304" pitchFamily="18" charset="0"/>
              </a:rPr>
              <a:t>Physical dimension for metric sizes (excluding all sizes listed in Annex 6)</a:t>
            </a:r>
            <a:br>
              <a:rPr lang="en-GB" i="1" dirty="0">
                <a:solidFill>
                  <a:schemeClr val="bg2">
                    <a:lumMod val="10000"/>
                  </a:schemeClr>
                </a:solidFill>
                <a:latin typeface="Myriad Pro" panose="020B0503030403020204"/>
                <a:cs typeface="Times New Roman" panose="02020603050405020304" pitchFamily="18" charset="0"/>
              </a:rPr>
            </a:br>
            <a:r>
              <a:rPr lang="en-GB" i="1" dirty="0">
                <a:solidFill>
                  <a:schemeClr val="bg2">
                    <a:lumMod val="10000"/>
                  </a:schemeClr>
                </a:solidFill>
                <a:latin typeface="Myriad Pro" panose="020B0503030403020204"/>
                <a:cs typeface="Times New Roman" panose="02020603050405020304" pitchFamily="18" charset="0"/>
              </a:rPr>
              <a:t>	M</a:t>
            </a:r>
            <a:r>
              <a:rPr lang="en-GB" dirty="0">
                <a:solidFill>
                  <a:schemeClr val="bg2">
                    <a:lumMod val="10000"/>
                  </a:schemeClr>
                </a:solidFill>
                <a:latin typeface="Myriad Pro" panose="020B0503030403020204"/>
                <a:cs typeface="Times New Roman" panose="02020603050405020304" pitchFamily="18" charset="0"/>
              </a:rPr>
              <a:t>ost stringent requirements from FMVSS 139/R54 retained</a:t>
            </a:r>
            <a:br>
              <a:rPr lang="en-GB" dirty="0">
                <a:solidFill>
                  <a:schemeClr val="bg2">
                    <a:lumMod val="10000"/>
                  </a:schemeClr>
                </a:solidFill>
                <a:latin typeface="Myriad Pro" panose="020B0503030403020204"/>
                <a:cs typeface="Times New Roman" panose="02020603050405020304" pitchFamily="18" charset="0"/>
              </a:rPr>
            </a:br>
            <a:endParaRPr lang="en-US" dirty="0">
              <a:solidFill>
                <a:schemeClr val="bg2">
                  <a:lumMod val="10000"/>
                </a:schemeClr>
              </a:solidFill>
              <a:latin typeface="Myriad Pro" panose="020B0503030403020204"/>
              <a:cs typeface="Times New Roman" panose="02020603050405020304" pitchFamily="18" charset="0"/>
            </a:endParaRPr>
          </a:p>
          <a:p>
            <a:pPr lvl="1"/>
            <a:r>
              <a:rPr lang="en-GB" i="1" dirty="0">
                <a:solidFill>
                  <a:schemeClr val="bg2">
                    <a:lumMod val="10000"/>
                  </a:schemeClr>
                </a:solidFill>
                <a:latin typeface="Myriad Pro" panose="020B0503030403020204"/>
                <a:cs typeface="Times New Roman" panose="02020603050405020304" pitchFamily="18" charset="0"/>
              </a:rPr>
              <a:t>Physical dimension for high flotation sizes (excluding all sizes listed in Annex 6)</a:t>
            </a:r>
          </a:p>
          <a:p>
            <a:pPr lvl="1"/>
            <a:r>
              <a:rPr lang="en-GB" i="1" dirty="0">
                <a:solidFill>
                  <a:schemeClr val="bg2">
                    <a:lumMod val="10000"/>
                  </a:schemeClr>
                </a:solidFill>
                <a:latin typeface="Myriad Pro" panose="020B0503030403020204"/>
                <a:cs typeface="Times New Roman" panose="02020603050405020304" pitchFamily="18" charset="0"/>
              </a:rPr>
              <a:t>	</a:t>
            </a:r>
            <a:r>
              <a:rPr lang="en-GB" dirty="0">
                <a:solidFill>
                  <a:schemeClr val="bg2">
                    <a:lumMod val="10000"/>
                  </a:schemeClr>
                </a:solidFill>
                <a:latin typeface="Myriad Pro" panose="020B0503030403020204"/>
                <a:cs typeface="Times New Roman" panose="02020603050405020304" pitchFamily="18" charset="0"/>
              </a:rPr>
              <a:t>Requirements as per </a:t>
            </a:r>
            <a:r>
              <a:rPr lang="en-GB" dirty="0">
                <a:solidFill>
                  <a:schemeClr val="bg2">
                    <a:lumMod val="10000"/>
                  </a:schemeClr>
                </a:solidFill>
              </a:rPr>
              <a:t>ECE/TRANS/</a:t>
            </a:r>
            <a:r>
              <a:rPr lang="en-US" dirty="0">
                <a:solidFill>
                  <a:schemeClr val="bg2">
                    <a:lumMod val="10000"/>
                  </a:schemeClr>
                </a:solidFill>
                <a:latin typeface="Myriad Pro" panose="020B0503030403020204"/>
                <a:cs typeface="Times New Roman" panose="02020603050405020304" pitchFamily="18" charset="0"/>
              </a:rPr>
              <a:t>WP.29/GRRF/2018/5 amended by GRRF-86-26, </a:t>
            </a:r>
          </a:p>
          <a:p>
            <a:pPr lvl="1"/>
            <a:r>
              <a:rPr lang="en-US" dirty="0">
                <a:solidFill>
                  <a:schemeClr val="bg2">
                    <a:lumMod val="10000"/>
                  </a:schemeClr>
                </a:solidFill>
                <a:latin typeface="Myriad Pro" panose="020B0503030403020204"/>
                <a:cs typeface="Times New Roman" panose="02020603050405020304" pitchFamily="18" charset="0"/>
              </a:rPr>
              <a:t>	approved at the 86</a:t>
            </a:r>
            <a:r>
              <a:rPr lang="en-US" baseline="30000" dirty="0">
                <a:solidFill>
                  <a:schemeClr val="bg2">
                    <a:lumMod val="10000"/>
                  </a:schemeClr>
                </a:solidFill>
                <a:latin typeface="Myriad Pro" panose="020B0503030403020204"/>
                <a:cs typeface="Times New Roman" panose="02020603050405020304" pitchFamily="18" charset="0"/>
              </a:rPr>
              <a:t>th</a:t>
            </a:r>
            <a:r>
              <a:rPr lang="en-US" dirty="0">
                <a:solidFill>
                  <a:schemeClr val="bg2">
                    <a:lumMod val="10000"/>
                  </a:schemeClr>
                </a:solidFill>
                <a:latin typeface="Myriad Pro" panose="020B0503030403020204"/>
                <a:cs typeface="Times New Roman" panose="02020603050405020304" pitchFamily="18" charset="0"/>
              </a:rPr>
              <a:t> GRRF session and submitted for adoption by WP.29/AC.1 </a:t>
            </a:r>
            <a:br>
              <a:rPr lang="en-US" dirty="0">
                <a:solidFill>
                  <a:schemeClr val="bg2">
                    <a:lumMod val="10000"/>
                  </a:schemeClr>
                </a:solidFill>
                <a:latin typeface="Myriad Pro" panose="020B0503030403020204"/>
                <a:cs typeface="Times New Roman" panose="02020603050405020304" pitchFamily="18" charset="0"/>
              </a:rPr>
            </a:br>
            <a:r>
              <a:rPr lang="en-US" dirty="0">
                <a:solidFill>
                  <a:schemeClr val="bg2">
                    <a:lumMod val="10000"/>
                  </a:schemeClr>
                </a:solidFill>
                <a:latin typeface="Myriad Pro" panose="020B0503030403020204"/>
                <a:cs typeface="Times New Roman" panose="02020603050405020304" pitchFamily="18" charset="0"/>
              </a:rPr>
              <a:t>	at the June 2018 session (</a:t>
            </a:r>
            <a:r>
              <a:rPr lang="en-GB" dirty="0">
                <a:solidFill>
                  <a:schemeClr val="bg2">
                    <a:lumMod val="10000"/>
                  </a:schemeClr>
                </a:solidFill>
              </a:rPr>
              <a:t>ECE/TRANS/WP.29/2018/XX)</a:t>
            </a:r>
            <a:r>
              <a:rPr lang="en-US" dirty="0">
                <a:solidFill>
                  <a:schemeClr val="bg2">
                    <a:lumMod val="10000"/>
                  </a:schemeClr>
                </a:solidFill>
                <a:latin typeface="Myriad Pro" panose="020B0503030403020204"/>
              </a:rPr>
              <a:t>	</a:t>
            </a:r>
          </a:p>
          <a:p>
            <a:pPr lvl="1"/>
            <a:endParaRPr lang="en-US" i="1" dirty="0">
              <a:solidFill>
                <a:schemeClr val="bg2">
                  <a:lumMod val="10000"/>
                </a:schemeClr>
              </a:solidFill>
              <a:latin typeface="Myriad Pro" panose="020B0503030403020204"/>
              <a:cs typeface="Times New Roman" panose="02020603050405020304" pitchFamily="18" charset="0"/>
            </a:endParaRPr>
          </a:p>
          <a:p>
            <a:pPr lvl="1"/>
            <a:r>
              <a:rPr lang="en-GB" i="1" dirty="0">
                <a:solidFill>
                  <a:schemeClr val="bg2">
                    <a:lumMod val="10000"/>
                  </a:schemeClr>
                </a:solidFill>
                <a:latin typeface="Myriad Pro" panose="020B0503030403020204"/>
                <a:cs typeface="Times New Roman" panose="02020603050405020304" pitchFamily="18" charset="0"/>
              </a:rPr>
              <a:t>Physical dimension for sizes listed in Annex 6 </a:t>
            </a:r>
            <a:r>
              <a:rPr lang="en-GB" dirty="0">
                <a:solidFill>
                  <a:schemeClr val="bg2">
                    <a:lumMod val="10000"/>
                  </a:schemeClr>
                </a:solidFill>
                <a:latin typeface="Myriad Pro" panose="020B0503030403020204"/>
                <a:cs typeface="Times New Roman" panose="02020603050405020304" pitchFamily="18" charset="0"/>
              </a:rPr>
              <a:t>(Legacy)</a:t>
            </a:r>
            <a:endParaRPr lang="en-US" dirty="0">
              <a:solidFill>
                <a:schemeClr val="bg2">
                  <a:lumMod val="10000"/>
                </a:schemeClr>
              </a:solidFill>
              <a:latin typeface="Myriad Pro" panose="020B0503030403020204"/>
              <a:cs typeface="Times New Roman" panose="02020603050405020304" pitchFamily="18" charset="0"/>
            </a:endParaRPr>
          </a:p>
          <a:p>
            <a:endParaRPr lang="en-US" dirty="0">
              <a:solidFill>
                <a:schemeClr val="bg2">
                  <a:lumMod val="10000"/>
                </a:schemeClr>
              </a:solidFill>
              <a:latin typeface="Myriad Pro" panose="020B0503030403020204"/>
              <a:cs typeface="Times New Roman" panose="02020603050405020304" pitchFamily="18" charset="0"/>
            </a:endParaRPr>
          </a:p>
          <a:p>
            <a:endParaRPr lang="en-US" dirty="0">
              <a:solidFill>
                <a:schemeClr val="bg2">
                  <a:lumMod val="10000"/>
                </a:schemeClr>
              </a:solidFill>
              <a:latin typeface="Myriad Pro" panose="020B0503030403020204"/>
              <a:cs typeface="Times New Roman" panose="02020603050405020304" pitchFamily="18" charset="0"/>
            </a:endParaRPr>
          </a:p>
        </p:txBody>
      </p:sp>
    </p:spTree>
    <p:extLst>
      <p:ext uri="{BB962C8B-B14F-4D97-AF65-F5344CB8AC3E}">
        <p14:creationId xmlns:p14="http://schemas.microsoft.com/office/powerpoint/2010/main" val="339137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439586"/>
            <a:ext cx="10448971" cy="314024"/>
          </a:xfrm>
        </p:spPr>
        <p:txBody>
          <a:bodyPr/>
          <a:lstStyle/>
          <a:p>
            <a:r>
              <a:rPr lang="en-US" sz="2400" dirty="0">
                <a:latin typeface="Myriad Pro" panose="020B0503030403020204" pitchFamily="34" charset="0"/>
              </a:rPr>
              <a:t>New Harmonized Provisions</a:t>
            </a:r>
            <a:br>
              <a:rPr lang="en-US" sz="2400" dirty="0">
                <a:latin typeface="Myriad Pro" panose="020B0503030403020204" pitchFamily="34" charset="0"/>
              </a:rPr>
            </a:br>
            <a:r>
              <a:rPr lang="en-US" sz="2400" dirty="0">
                <a:latin typeface="Myriad Pro" panose="020B0503030403020204" pitchFamily="34" charset="0"/>
              </a:rPr>
              <a:t>b. High Speed Test</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6</a:t>
            </a:fld>
            <a:endParaRPr lang="en-US" dirty="0"/>
          </a:p>
        </p:txBody>
      </p:sp>
      <p:sp>
        <p:nvSpPr>
          <p:cNvPr id="8" name="Прямоугольник 7">
            <a:extLst>
              <a:ext uri="{FF2B5EF4-FFF2-40B4-BE49-F238E27FC236}">
                <a16:creationId xmlns:a16="http://schemas.microsoft.com/office/drawing/2014/main" id="{5842F521-BCC1-4545-A381-AE8141ABC89F}"/>
              </a:ext>
            </a:extLst>
          </p:cNvPr>
          <p:cNvSpPr/>
          <p:nvPr/>
        </p:nvSpPr>
        <p:spPr>
          <a:xfrm>
            <a:off x="1507278" y="946084"/>
            <a:ext cx="9281062" cy="341632"/>
          </a:xfrm>
          <a:prstGeom prst="rect">
            <a:avLst/>
          </a:prstGeom>
        </p:spPr>
        <p:txBody>
          <a:bodyPr wrap="square">
            <a:spAutoFit/>
          </a:bodyPr>
          <a:lstStyle/>
          <a:p>
            <a:pPr>
              <a:lnSpc>
                <a:spcPct val="90000"/>
              </a:lnSpc>
            </a:pPr>
            <a:r>
              <a:rPr lang="en-US" dirty="0">
                <a:solidFill>
                  <a:schemeClr val="accent3">
                    <a:lumMod val="10000"/>
                  </a:schemeClr>
                </a:solidFill>
                <a:latin typeface="Myriad Pro" panose="020B0503030403020204" pitchFamily="34" charset="0"/>
              </a:rPr>
              <a:t>Assessment of FMVSS139 High Speed test </a:t>
            </a:r>
            <a:r>
              <a:rPr lang="en-US" dirty="0" err="1">
                <a:solidFill>
                  <a:schemeClr val="accent3">
                    <a:lumMod val="10000"/>
                  </a:schemeClr>
                </a:solidFill>
                <a:latin typeface="Myriad Pro" panose="020B0503030403020204" pitchFamily="34" charset="0"/>
              </a:rPr>
              <a:t>vs</a:t>
            </a:r>
            <a:r>
              <a:rPr lang="en-US" dirty="0">
                <a:solidFill>
                  <a:schemeClr val="accent3">
                    <a:lumMod val="10000"/>
                  </a:schemeClr>
                </a:solidFill>
                <a:latin typeface="Myriad Pro" panose="020B0503030403020204" pitchFamily="34" charset="0"/>
              </a:rPr>
              <a:t> R54 Load/Speed test made by </a:t>
            </a:r>
            <a:r>
              <a:rPr lang="en-US" dirty="0" err="1">
                <a:solidFill>
                  <a:schemeClr val="accent3">
                    <a:lumMod val="10000"/>
                  </a:schemeClr>
                </a:solidFill>
                <a:latin typeface="Myriad Pro" panose="020B0503030403020204" pitchFamily="34" charset="0"/>
              </a:rPr>
              <a:t>tyre</a:t>
            </a:r>
            <a:r>
              <a:rPr lang="en-US" dirty="0">
                <a:solidFill>
                  <a:schemeClr val="accent3">
                    <a:lumMod val="10000"/>
                  </a:schemeClr>
                </a:solidFill>
                <a:latin typeface="Myriad Pro" panose="020B0503030403020204" pitchFamily="34" charset="0"/>
              </a:rPr>
              <a:t> industry:</a:t>
            </a:r>
          </a:p>
        </p:txBody>
      </p:sp>
      <p:grpSp>
        <p:nvGrpSpPr>
          <p:cNvPr id="10" name="Group 25">
            <a:extLst>
              <a:ext uri="{FF2B5EF4-FFF2-40B4-BE49-F238E27FC236}">
                <a16:creationId xmlns:a16="http://schemas.microsoft.com/office/drawing/2014/main" id="{3E132782-A61E-45C4-B306-0776D66CF50B}"/>
              </a:ext>
            </a:extLst>
          </p:cNvPr>
          <p:cNvGrpSpPr/>
          <p:nvPr/>
        </p:nvGrpSpPr>
        <p:grpSpPr>
          <a:xfrm>
            <a:off x="3234525" y="1364575"/>
            <a:ext cx="5375619" cy="3240211"/>
            <a:chOff x="1620028" y="812656"/>
            <a:chExt cx="8052432" cy="4954729"/>
          </a:xfrm>
        </p:grpSpPr>
        <p:pic>
          <p:nvPicPr>
            <p:cNvPr id="12" name="Picture 3">
              <a:extLst>
                <a:ext uri="{FF2B5EF4-FFF2-40B4-BE49-F238E27FC236}">
                  <a16:creationId xmlns:a16="http://schemas.microsoft.com/office/drawing/2014/main" id="{F50C95AD-3E9B-4E4B-B9EB-B7DB76ACABC1}"/>
                </a:ext>
              </a:extLst>
            </p:cNvPr>
            <p:cNvPicPr>
              <a:picLocks noChangeAspect="1"/>
            </p:cNvPicPr>
            <p:nvPr/>
          </p:nvPicPr>
          <p:blipFill>
            <a:blip r:embed="rId2" cstate="print"/>
            <a:stretch>
              <a:fillRect/>
            </a:stretch>
          </p:blipFill>
          <p:spPr>
            <a:xfrm>
              <a:off x="1620028" y="812656"/>
              <a:ext cx="8052432" cy="4954729"/>
            </a:xfrm>
            <a:prstGeom prst="rect">
              <a:avLst/>
            </a:prstGeom>
          </p:spPr>
        </p:pic>
        <p:cxnSp>
          <p:nvCxnSpPr>
            <p:cNvPr id="13" name="Straight Connector 6">
              <a:extLst>
                <a:ext uri="{FF2B5EF4-FFF2-40B4-BE49-F238E27FC236}">
                  <a16:creationId xmlns:a16="http://schemas.microsoft.com/office/drawing/2014/main" id="{65C4CA53-665B-4395-B7C6-2742662FD074}"/>
                </a:ext>
              </a:extLst>
            </p:cNvPr>
            <p:cNvCxnSpPr/>
            <p:nvPr/>
          </p:nvCxnSpPr>
          <p:spPr>
            <a:xfrm>
              <a:off x="4291487" y="2179320"/>
              <a:ext cx="9048" cy="2971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A34FF3B-C7BD-4D19-B297-0E33205974B1}"/>
                </a:ext>
              </a:extLst>
            </p:cNvPr>
            <p:cNvSpPr txBox="1"/>
            <p:nvPr/>
          </p:nvSpPr>
          <p:spPr>
            <a:xfrm>
              <a:off x="2578418" y="2585705"/>
              <a:ext cx="1417319" cy="658886"/>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defPPr>
                <a:defRPr lang="en-US"/>
              </a:defPPr>
              <a:lvl1pPr>
                <a:defRPr sz="1400">
                  <a:solidFill>
                    <a:schemeClr val="accent6"/>
                  </a:solidFill>
                </a:defRPr>
              </a:lvl1pPr>
            </a:lstStyle>
            <a:p>
              <a:r>
                <a:rPr lang="en-US" sz="1100" dirty="0">
                  <a:solidFill>
                    <a:schemeClr val="bg2">
                      <a:lumMod val="25000"/>
                    </a:schemeClr>
                  </a:solidFill>
                </a:rPr>
                <a:t>FMVSS 139 more severe</a:t>
              </a:r>
            </a:p>
          </p:txBody>
        </p:sp>
        <p:sp>
          <p:nvSpPr>
            <p:cNvPr id="15" name="TextBox 14">
              <a:extLst>
                <a:ext uri="{FF2B5EF4-FFF2-40B4-BE49-F238E27FC236}">
                  <a16:creationId xmlns:a16="http://schemas.microsoft.com/office/drawing/2014/main" id="{411DF3E3-9F34-4782-A0C8-D68B69E7C2BA}"/>
                </a:ext>
              </a:extLst>
            </p:cNvPr>
            <p:cNvSpPr txBox="1"/>
            <p:nvPr/>
          </p:nvSpPr>
          <p:spPr>
            <a:xfrm>
              <a:off x="6809144" y="3913905"/>
              <a:ext cx="1041212" cy="917733"/>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p>
              <a:r>
                <a:rPr lang="en-US" sz="1100" dirty="0">
                  <a:solidFill>
                    <a:schemeClr val="bg2">
                      <a:lumMod val="25000"/>
                    </a:schemeClr>
                  </a:solidFill>
                </a:rPr>
                <a:t>R54 more severe</a:t>
              </a:r>
            </a:p>
          </p:txBody>
        </p:sp>
        <p:cxnSp>
          <p:nvCxnSpPr>
            <p:cNvPr id="16" name="Straight Connector 14">
              <a:extLst>
                <a:ext uri="{FF2B5EF4-FFF2-40B4-BE49-F238E27FC236}">
                  <a16:creationId xmlns:a16="http://schemas.microsoft.com/office/drawing/2014/main" id="{42599FBE-B54E-466C-8E87-478FFEBC0E1D}"/>
                </a:ext>
              </a:extLst>
            </p:cNvPr>
            <p:cNvCxnSpPr/>
            <p:nvPr/>
          </p:nvCxnSpPr>
          <p:spPr>
            <a:xfrm>
              <a:off x="6507478" y="2179320"/>
              <a:ext cx="0" cy="2971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A0D6528-053B-4075-AD7B-DB09BB5C3873}"/>
                </a:ext>
              </a:extLst>
            </p:cNvPr>
            <p:cNvCxnSpPr/>
            <p:nvPr/>
          </p:nvCxnSpPr>
          <p:spPr>
            <a:xfrm flipH="1">
              <a:off x="2529840" y="3336188"/>
              <a:ext cx="1722119"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6036C47-25C5-4B68-8CD6-AA1732E5B0BE}"/>
                </a:ext>
              </a:extLst>
            </p:cNvPr>
            <p:cNvCxnSpPr/>
            <p:nvPr/>
          </p:nvCxnSpPr>
          <p:spPr>
            <a:xfrm>
              <a:off x="6507479" y="3334816"/>
              <a:ext cx="1676399"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DEA0FD8-F291-45E5-B0EF-87F9405A35A5}"/>
                </a:ext>
              </a:extLst>
            </p:cNvPr>
            <p:cNvSpPr txBox="1"/>
            <p:nvPr/>
          </p:nvSpPr>
          <p:spPr>
            <a:xfrm>
              <a:off x="5111116" y="2504409"/>
              <a:ext cx="535129" cy="894202"/>
            </a:xfrm>
            <a:prstGeom prst="rect">
              <a:avLst/>
            </a:prstGeom>
            <a:solidFill>
              <a:srgbClr val="FFFF00"/>
            </a:solidFill>
          </p:spPr>
          <p:txBody>
            <a:bodyPr wrap="square" rtlCol="0">
              <a:spAutoFit/>
            </a:bodyPr>
            <a:lstStyle/>
            <a:p>
              <a:r>
                <a:rPr lang="en-US" sz="3200" dirty="0">
                  <a:solidFill>
                    <a:schemeClr val="accent2"/>
                  </a:solidFill>
                </a:rPr>
                <a:t>?</a:t>
              </a:r>
            </a:p>
          </p:txBody>
        </p:sp>
      </p:grpSp>
      <p:sp>
        <p:nvSpPr>
          <p:cNvPr id="20" name="Прямоугольник 19">
            <a:extLst>
              <a:ext uri="{FF2B5EF4-FFF2-40B4-BE49-F238E27FC236}">
                <a16:creationId xmlns:a16="http://schemas.microsoft.com/office/drawing/2014/main" id="{B9D79E5C-50A6-4579-ACFC-E35AADF5C1A7}"/>
              </a:ext>
            </a:extLst>
          </p:cNvPr>
          <p:cNvSpPr/>
          <p:nvPr/>
        </p:nvSpPr>
        <p:spPr>
          <a:xfrm>
            <a:off x="1767768" y="4830081"/>
            <a:ext cx="9118029" cy="1588127"/>
          </a:xfrm>
          <a:prstGeom prst="rect">
            <a:avLst/>
          </a:prstGeom>
        </p:spPr>
        <p:txBody>
          <a:bodyPr wrap="square">
            <a:spAutoFit/>
          </a:bodyPr>
          <a:lstStyle/>
          <a:p>
            <a:pPr>
              <a:lnSpc>
                <a:spcPct val="90000"/>
              </a:lnSpc>
            </a:pPr>
            <a:r>
              <a:rPr lang="en-US" dirty="0">
                <a:solidFill>
                  <a:schemeClr val="accent3">
                    <a:lumMod val="10000"/>
                  </a:schemeClr>
                </a:solidFill>
                <a:latin typeface="Myriad Pro" panose="020B0503030403020204" pitchFamily="34" charset="0"/>
              </a:rPr>
              <a:t>Since available results did not allow to decide between R54 and FMVSS139 High Speed tests for ‘Q’ and ‘R’ Speed Symbols, one of the reasons of the </a:t>
            </a:r>
            <a:r>
              <a:rPr lang="en-GB" dirty="0">
                <a:solidFill>
                  <a:schemeClr val="accent3">
                    <a:lumMod val="10000"/>
                  </a:schemeClr>
                </a:solidFill>
                <a:latin typeface="Myriad Pro" panose="020B0503030403020204" pitchFamily="34" charset="0"/>
              </a:rPr>
              <a:t>extension of the IWG mandate by </a:t>
            </a:r>
            <a:r>
              <a:rPr lang="ru-RU" dirty="0">
                <a:solidFill>
                  <a:schemeClr val="accent3">
                    <a:lumMod val="10000"/>
                  </a:schemeClr>
                </a:solidFill>
                <a:latin typeface="Myriad Pro" panose="020B0503030403020204" pitchFamily="34" charset="0"/>
              </a:rPr>
              <a:t>2</a:t>
            </a:r>
            <a:r>
              <a:rPr lang="en-GB" dirty="0">
                <a:solidFill>
                  <a:schemeClr val="accent3">
                    <a:lumMod val="10000"/>
                  </a:schemeClr>
                </a:solidFill>
                <a:latin typeface="Myriad Pro" panose="020B0503030403020204" pitchFamily="34" charset="0"/>
              </a:rPr>
              <a:t> year</a:t>
            </a:r>
            <a:r>
              <a:rPr lang="en-US" dirty="0">
                <a:solidFill>
                  <a:schemeClr val="accent3">
                    <a:lumMod val="10000"/>
                  </a:schemeClr>
                </a:solidFill>
                <a:latin typeface="Myriad Pro" panose="020B0503030403020204" pitchFamily="34" charset="0"/>
              </a:rPr>
              <a:t>s</a:t>
            </a:r>
            <a:r>
              <a:rPr lang="en-GB" dirty="0">
                <a:solidFill>
                  <a:schemeClr val="accent3">
                    <a:lumMod val="10000"/>
                  </a:schemeClr>
                </a:solidFill>
                <a:latin typeface="Myriad Pro" panose="020B0503030403020204" pitchFamily="34" charset="0"/>
              </a:rPr>
              <a:t> was requested and confirmed in order to give tyre industry the possibility to confirm the initial results on the High Speed harmonised test method.</a:t>
            </a:r>
            <a:r>
              <a:rPr lang="en-GB" dirty="0">
                <a:solidFill>
                  <a:srgbClr val="0000CC"/>
                </a:solidFill>
              </a:rPr>
              <a:t> </a:t>
            </a:r>
            <a:br>
              <a:rPr lang="en-GB" dirty="0">
                <a:solidFill>
                  <a:srgbClr val="0000CC"/>
                </a:solidFill>
              </a:rPr>
            </a:br>
            <a:r>
              <a:rPr lang="en-GB" dirty="0">
                <a:solidFill>
                  <a:schemeClr val="bg2">
                    <a:lumMod val="25000"/>
                  </a:schemeClr>
                </a:solidFill>
              </a:rPr>
              <a:t>17</a:t>
            </a:r>
            <a:r>
              <a:rPr lang="en-GB" baseline="30000" dirty="0">
                <a:solidFill>
                  <a:schemeClr val="bg2">
                    <a:lumMod val="25000"/>
                  </a:schemeClr>
                </a:solidFill>
              </a:rPr>
              <a:t>th</a:t>
            </a:r>
            <a:r>
              <a:rPr lang="en-GB" dirty="0">
                <a:solidFill>
                  <a:schemeClr val="bg2">
                    <a:lumMod val="25000"/>
                  </a:schemeClr>
                </a:solidFill>
              </a:rPr>
              <a:t> IWG meeting endorsed the Industry High speed test program. Updated</a:t>
            </a:r>
            <a:r>
              <a:rPr lang="en-US" dirty="0">
                <a:solidFill>
                  <a:schemeClr val="bg2">
                    <a:lumMod val="25000"/>
                  </a:schemeClr>
                </a:solidFill>
              </a:rPr>
              <a:t> results and proposal were presented to IWG at its 18</a:t>
            </a:r>
            <a:r>
              <a:rPr lang="en-US" baseline="30000" dirty="0">
                <a:solidFill>
                  <a:schemeClr val="bg2">
                    <a:lumMod val="25000"/>
                  </a:schemeClr>
                </a:solidFill>
              </a:rPr>
              <a:t>th</a:t>
            </a:r>
            <a:r>
              <a:rPr lang="en-US" dirty="0">
                <a:solidFill>
                  <a:schemeClr val="bg2">
                    <a:lumMod val="25000"/>
                  </a:schemeClr>
                </a:solidFill>
              </a:rPr>
              <a:t> session in June 2018.</a:t>
            </a:r>
            <a:endParaRPr lang="en-US" dirty="0">
              <a:solidFill>
                <a:schemeClr val="bg2">
                  <a:lumMod val="25000"/>
                </a:schemeClr>
              </a:solidFill>
              <a:latin typeface="Myriad Pro" panose="020B0503030403020204" pitchFamily="34" charset="0"/>
            </a:endParaRPr>
          </a:p>
        </p:txBody>
      </p:sp>
    </p:spTree>
    <p:extLst>
      <p:ext uri="{BB962C8B-B14F-4D97-AF65-F5344CB8AC3E}">
        <p14:creationId xmlns:p14="http://schemas.microsoft.com/office/powerpoint/2010/main" val="30916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439586"/>
            <a:ext cx="10448971" cy="314024"/>
          </a:xfrm>
        </p:spPr>
        <p:txBody>
          <a:bodyPr/>
          <a:lstStyle/>
          <a:p>
            <a:r>
              <a:rPr lang="en-US" sz="2400" dirty="0">
                <a:latin typeface="Myriad Pro" panose="020B0503030403020204" pitchFamily="34" charset="0"/>
              </a:rPr>
              <a:t>New Harmonized Provisions</a:t>
            </a:r>
            <a:br>
              <a:rPr lang="en-US" sz="2400" dirty="0">
                <a:latin typeface="Myriad Pro" panose="020B0503030403020204" pitchFamily="34" charset="0"/>
              </a:rPr>
            </a:br>
            <a:r>
              <a:rPr lang="en-US" sz="2400" dirty="0">
                <a:latin typeface="Myriad Pro" panose="020B0503030403020204" pitchFamily="34" charset="0"/>
              </a:rPr>
              <a:t>b. High Speed Test (Continued)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7</a:t>
            </a:fld>
            <a:endParaRPr lang="en-US" dirty="0"/>
          </a:p>
        </p:txBody>
      </p:sp>
      <p:sp>
        <p:nvSpPr>
          <p:cNvPr id="22" name="Content Placeholder 2">
            <a:extLst>
              <a:ext uri="{FF2B5EF4-FFF2-40B4-BE49-F238E27FC236}">
                <a16:creationId xmlns:a16="http://schemas.microsoft.com/office/drawing/2014/main" id="{86D0D519-45DE-4E7B-BB0B-8E3A94E8E742}"/>
              </a:ext>
            </a:extLst>
          </p:cNvPr>
          <p:cNvSpPr txBox="1">
            <a:spLocks/>
          </p:cNvSpPr>
          <p:nvPr/>
        </p:nvSpPr>
        <p:spPr>
          <a:xfrm>
            <a:off x="970548" y="1483112"/>
            <a:ext cx="11221452" cy="4109359"/>
          </a:xfr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2">
                    <a:lumMod val="10000"/>
                  </a:schemeClr>
                </a:solidFill>
              </a:rPr>
              <a:t>IWG TYRE GTR conclusion:</a:t>
            </a:r>
          </a:p>
          <a:p>
            <a:pPr marL="0" indent="0">
              <a:buNone/>
            </a:pPr>
            <a:endParaRPr lang="en-US" dirty="0">
              <a:solidFill>
                <a:schemeClr val="bg2">
                  <a:lumMod val="10000"/>
                </a:schemeClr>
              </a:solidFill>
            </a:endParaRPr>
          </a:p>
          <a:p>
            <a:pPr lvl="1"/>
            <a:r>
              <a:rPr lang="en-US" dirty="0">
                <a:solidFill>
                  <a:schemeClr val="bg2">
                    <a:lumMod val="10000"/>
                  </a:schemeClr>
                </a:solidFill>
              </a:rPr>
              <a:t>Tyres with Speed Symbol S, T and H: Existing UN Reg 54 HS test</a:t>
            </a:r>
          </a:p>
          <a:p>
            <a:pPr lvl="2"/>
            <a:r>
              <a:rPr lang="en-US" sz="2300" dirty="0">
                <a:solidFill>
                  <a:schemeClr val="bg2">
                    <a:lumMod val="10000"/>
                  </a:schemeClr>
                </a:solidFill>
              </a:rPr>
              <a:t>Final test speeds are based on the speed symbol of the </a:t>
            </a:r>
            <a:r>
              <a:rPr lang="en-US" sz="2300" dirty="0" err="1">
                <a:solidFill>
                  <a:schemeClr val="bg2">
                    <a:lumMod val="10000"/>
                  </a:schemeClr>
                </a:solidFill>
              </a:rPr>
              <a:t>tyre</a:t>
            </a:r>
            <a:endParaRPr lang="en-US" sz="2300" dirty="0">
              <a:solidFill>
                <a:schemeClr val="bg2">
                  <a:lumMod val="10000"/>
                </a:schemeClr>
              </a:solidFill>
            </a:endParaRPr>
          </a:p>
          <a:p>
            <a:pPr lvl="2"/>
            <a:r>
              <a:rPr lang="en-US" sz="2300" dirty="0">
                <a:solidFill>
                  <a:schemeClr val="bg2">
                    <a:lumMod val="10000"/>
                  </a:schemeClr>
                </a:solidFill>
              </a:rPr>
              <a:t>25°C ambient temperature</a:t>
            </a:r>
          </a:p>
          <a:p>
            <a:pPr marL="914400" lvl="2" indent="0">
              <a:buNone/>
            </a:pPr>
            <a:endParaRPr lang="en-US" dirty="0">
              <a:solidFill>
                <a:schemeClr val="bg2">
                  <a:lumMod val="10000"/>
                </a:schemeClr>
              </a:solidFill>
            </a:endParaRPr>
          </a:p>
          <a:p>
            <a:pPr lvl="1"/>
            <a:r>
              <a:rPr lang="en-US" dirty="0">
                <a:solidFill>
                  <a:schemeClr val="bg2">
                    <a:lumMod val="10000"/>
                  </a:schemeClr>
                </a:solidFill>
              </a:rPr>
              <a:t>Tyres with SS = Q and R: test to 160 resp 170 km/h at 35°C ambient temperature*</a:t>
            </a:r>
          </a:p>
          <a:p>
            <a:pPr marL="0" indent="0">
              <a:buNone/>
            </a:pPr>
            <a:r>
              <a:rPr lang="en-US" sz="2667" dirty="0">
                <a:solidFill>
                  <a:schemeClr val="bg2">
                    <a:lumMod val="10000"/>
                  </a:schemeClr>
                </a:solidFill>
              </a:rPr>
              <a:t>	Modified UN Reg 54</a:t>
            </a:r>
          </a:p>
          <a:p>
            <a:pPr marL="0" indent="0">
              <a:buNone/>
            </a:pPr>
            <a:endParaRPr lang="en-US" sz="1200" dirty="0">
              <a:solidFill>
                <a:schemeClr val="bg2">
                  <a:lumMod val="10000"/>
                </a:schemeClr>
              </a:solidFill>
            </a:endParaRPr>
          </a:p>
          <a:p>
            <a:pPr lvl="2">
              <a:buFont typeface="Wingdings" panose="05000000000000000000" pitchFamily="2" charset="2"/>
              <a:buChar char="Ø"/>
            </a:pPr>
            <a:r>
              <a:rPr lang="en-US" sz="2300" b="1" dirty="0">
                <a:solidFill>
                  <a:schemeClr val="bg2">
                    <a:lumMod val="10000"/>
                  </a:schemeClr>
                </a:solidFill>
              </a:rPr>
              <a:t>Test severity is equivalent to existing FMVSS 139 requirement</a:t>
            </a:r>
          </a:p>
          <a:p>
            <a:pPr lvl="2">
              <a:buFont typeface="Wingdings" panose="05000000000000000000" pitchFamily="2" charset="2"/>
              <a:buChar char="Ø"/>
            </a:pPr>
            <a:r>
              <a:rPr lang="en-US" sz="2300" b="1" dirty="0">
                <a:solidFill>
                  <a:schemeClr val="bg2">
                    <a:lumMod val="10000"/>
                  </a:schemeClr>
                </a:solidFill>
              </a:rPr>
              <a:t>Test efficiency (duration – impacting test lab capacity) is significantly improved </a:t>
            </a:r>
          </a:p>
          <a:p>
            <a:pPr lvl="1"/>
            <a:endParaRPr lang="en-US" dirty="0">
              <a:solidFill>
                <a:schemeClr val="bg2">
                  <a:lumMod val="10000"/>
                </a:schemeClr>
              </a:solidFill>
            </a:endParaRPr>
          </a:p>
          <a:p>
            <a:pPr lvl="1"/>
            <a:r>
              <a:rPr lang="en-US" dirty="0">
                <a:solidFill>
                  <a:schemeClr val="bg2">
                    <a:lumMod val="10000"/>
                  </a:schemeClr>
                </a:solidFill>
              </a:rPr>
              <a:t>All tyres with SS &lt; Q: test to 160 km/h  (99 mph) at 35°C ambient temperature: existing FMVSS test</a:t>
            </a:r>
          </a:p>
          <a:p>
            <a:pPr lvl="1"/>
            <a:endParaRPr lang="en-US" dirty="0">
              <a:solidFill>
                <a:schemeClr val="bg2">
                  <a:lumMod val="10000"/>
                </a:schemeClr>
              </a:solidFill>
            </a:endParaRPr>
          </a:p>
          <a:p>
            <a:pPr marL="457200" lvl="1" indent="0">
              <a:buNone/>
            </a:pPr>
            <a:r>
              <a:rPr lang="en-US" dirty="0">
                <a:solidFill>
                  <a:schemeClr val="bg2">
                    <a:lumMod val="10000"/>
                  </a:schemeClr>
                </a:solidFill>
              </a:rPr>
              <a:t>*UN Reg 54 with higher temperature is more severe because it uses 35°C instead of 25°C ambient temperature</a:t>
            </a:r>
          </a:p>
          <a:p>
            <a:pPr marL="457200" lvl="1" indent="0">
              <a:buNone/>
            </a:pPr>
            <a:endParaRPr lang="en-US" dirty="0">
              <a:solidFill>
                <a:schemeClr val="bg2">
                  <a:lumMod val="10000"/>
                </a:schemeClr>
              </a:solidFill>
            </a:endParaRPr>
          </a:p>
        </p:txBody>
      </p:sp>
      <p:sp>
        <p:nvSpPr>
          <p:cNvPr id="23" name="Slide Number Placeholder 3">
            <a:extLst>
              <a:ext uri="{FF2B5EF4-FFF2-40B4-BE49-F238E27FC236}">
                <a16:creationId xmlns:a16="http://schemas.microsoft.com/office/drawing/2014/main" id="{7B1849F5-F6E6-438D-8DF7-D42CAD0DFE45}"/>
              </a:ext>
            </a:extLst>
          </p:cNvPr>
          <p:cNvSpPr txBox="1">
            <a:spLocks/>
          </p:cNvSpPr>
          <p:nvPr/>
        </p:nvSpPr>
        <p:spPr>
          <a:xfrm>
            <a:off x="968713" y="4251158"/>
            <a:ext cx="10254575" cy="1642396"/>
          </a:xfrm>
          <a:ln w="25400" cmpd="dbl">
            <a:solidFill>
              <a:schemeClr val="accent1"/>
            </a:solid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82179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244587" y="581942"/>
            <a:ext cx="10448971" cy="314024"/>
          </a:xfrm>
        </p:spPr>
        <p:txBody>
          <a:bodyPr/>
          <a:lstStyle/>
          <a:p>
            <a:pPr>
              <a:spcBef>
                <a:spcPts val="0"/>
              </a:spcBef>
            </a:pPr>
            <a:r>
              <a:rPr lang="en-US" sz="2400" dirty="0">
                <a:latin typeface="Myriad Pro" panose="020B0503030403020204" pitchFamily="34" charset="0"/>
              </a:rPr>
              <a:t>a. Reference Test Inflation Pressure</a:t>
            </a: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8</a:t>
            </a:fld>
            <a:endParaRPr lang="en-US" dirty="0"/>
          </a:p>
        </p:txBody>
      </p:sp>
      <p:grpSp>
        <p:nvGrpSpPr>
          <p:cNvPr id="8" name="Группа 7">
            <a:extLst>
              <a:ext uri="{FF2B5EF4-FFF2-40B4-BE49-F238E27FC236}">
                <a16:creationId xmlns:a16="http://schemas.microsoft.com/office/drawing/2014/main" id="{155B2FC2-BB7A-4988-AA8D-78BD079D4441}"/>
              </a:ext>
            </a:extLst>
          </p:cNvPr>
          <p:cNvGrpSpPr/>
          <p:nvPr/>
        </p:nvGrpSpPr>
        <p:grpSpPr>
          <a:xfrm>
            <a:off x="1311355" y="1798709"/>
            <a:ext cx="9528864" cy="2339427"/>
            <a:chOff x="1987516" y="3702330"/>
            <a:chExt cx="9528864" cy="2339427"/>
          </a:xfrm>
        </p:grpSpPr>
        <p:pic>
          <p:nvPicPr>
            <p:cNvPr id="9" name="Picture 41">
              <a:extLst>
                <a:ext uri="{FF2B5EF4-FFF2-40B4-BE49-F238E27FC236}">
                  <a16:creationId xmlns:a16="http://schemas.microsoft.com/office/drawing/2014/main" id="{FA6251F0-A3E5-4C14-A141-3B07E75146FF}"/>
                </a:ext>
              </a:extLst>
            </p:cNvPr>
            <p:cNvPicPr>
              <a:picLocks noChangeAspect="1"/>
            </p:cNvPicPr>
            <p:nvPr/>
          </p:nvPicPr>
          <p:blipFill>
            <a:blip r:embed="rId2" cstate="print"/>
            <a:stretch>
              <a:fillRect/>
            </a:stretch>
          </p:blipFill>
          <p:spPr>
            <a:xfrm>
              <a:off x="5207409" y="5091875"/>
              <a:ext cx="937825" cy="915037"/>
            </a:xfrm>
            <a:prstGeom prst="rect">
              <a:avLst/>
            </a:prstGeom>
            <a:solidFill>
              <a:srgbClr val="FFFFFF"/>
            </a:solidFill>
            <a:ln w="9525" cap="flat" cmpd="sng" algn="ctr">
              <a:solidFill>
                <a:schemeClr val="accent1">
                  <a:lumMod val="20000"/>
                  <a:lumOff val="80000"/>
                </a:schemeClr>
              </a:solidFill>
              <a:prstDash val="solid"/>
              <a:miter lim="800000"/>
              <a:headEnd/>
              <a:tailEnd/>
            </a:ln>
          </p:spPr>
        </p:pic>
        <p:sp>
          <p:nvSpPr>
            <p:cNvPr id="10" name="Rectangle: Rounded Corners 46">
              <a:extLst>
                <a:ext uri="{FF2B5EF4-FFF2-40B4-BE49-F238E27FC236}">
                  <a16:creationId xmlns:a16="http://schemas.microsoft.com/office/drawing/2014/main" id="{A42CD3E2-7FA4-4D9B-A292-892F7368D197}"/>
                </a:ext>
              </a:extLst>
            </p:cNvPr>
            <p:cNvSpPr/>
            <p:nvPr/>
          </p:nvSpPr>
          <p:spPr>
            <a:xfrm>
              <a:off x="7049925" y="4105326"/>
              <a:ext cx="2064074" cy="1353557"/>
            </a:xfrm>
            <a:prstGeom prst="roundRect">
              <a:avLst/>
            </a:prstGeom>
            <a:solidFill>
              <a:srgbClr val="5B9BD5">
                <a:lumMod val="50000"/>
                <a:alpha val="12941"/>
              </a:srgbClr>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13" name="TextBox 12">
              <a:extLst>
                <a:ext uri="{FF2B5EF4-FFF2-40B4-BE49-F238E27FC236}">
                  <a16:creationId xmlns:a16="http://schemas.microsoft.com/office/drawing/2014/main" id="{5EA11F10-5472-4998-966E-5D95B53D1262}"/>
                </a:ext>
              </a:extLst>
            </p:cNvPr>
            <p:cNvSpPr txBox="1"/>
            <p:nvPr/>
          </p:nvSpPr>
          <p:spPr>
            <a:xfrm>
              <a:off x="7473379" y="4092646"/>
              <a:ext cx="1576086" cy="523220"/>
            </a:xfrm>
            <a:prstGeom prst="rect">
              <a:avLst/>
            </a:prstGeom>
            <a:noFill/>
          </p:spPr>
          <p:txBody>
            <a:bodyPr wrap="square" rtlCol="0">
              <a:spAutoFit/>
            </a:bodyPr>
            <a:lstStyle/>
            <a:p>
              <a:r>
                <a:rPr lang="en-US" sz="1400" dirty="0">
                  <a:solidFill>
                    <a:prstClr val="black"/>
                  </a:solidFill>
                  <a:latin typeface="Calibri" panose="020F0502020204030204"/>
                </a:rPr>
                <a:t>Test Condition </a:t>
              </a:r>
            </a:p>
            <a:p>
              <a:r>
                <a:rPr lang="en-US" sz="1400" dirty="0">
                  <a:solidFill>
                    <a:prstClr val="black"/>
                  </a:solidFill>
                  <a:latin typeface="Calibri" panose="020F0502020204030204"/>
                </a:rPr>
                <a:t>UN R 54</a:t>
              </a:r>
            </a:p>
          </p:txBody>
        </p:sp>
        <p:pic>
          <p:nvPicPr>
            <p:cNvPr id="14" name="Picture 48">
              <a:extLst>
                <a:ext uri="{FF2B5EF4-FFF2-40B4-BE49-F238E27FC236}">
                  <a16:creationId xmlns:a16="http://schemas.microsoft.com/office/drawing/2014/main" id="{36AE7F8B-9D06-4CA4-AE50-56FC7A50D14A}"/>
                </a:ext>
              </a:extLst>
            </p:cNvPr>
            <p:cNvPicPr>
              <a:picLocks noChangeAspect="1"/>
            </p:cNvPicPr>
            <p:nvPr/>
          </p:nvPicPr>
          <p:blipFill>
            <a:blip r:embed="rId3" cstate="print"/>
            <a:stretch>
              <a:fillRect/>
            </a:stretch>
          </p:blipFill>
          <p:spPr>
            <a:xfrm>
              <a:off x="7288099" y="4648294"/>
              <a:ext cx="1622184" cy="590266"/>
            </a:xfrm>
            <a:prstGeom prst="rect">
              <a:avLst/>
            </a:prstGeom>
            <a:ln w="9525" cap="flat" cmpd="sng" algn="ctr">
              <a:solidFill>
                <a:schemeClr val="accent2">
                  <a:shade val="95000"/>
                  <a:satMod val="105000"/>
                </a:schemeClr>
              </a:solidFill>
              <a:prstDash val="solid"/>
              <a:miter lim="800000"/>
              <a:headEnd/>
              <a:tailEnd/>
            </a:ln>
          </p:spPr>
        </p:pic>
        <p:sp>
          <p:nvSpPr>
            <p:cNvPr id="15" name="Arrow: Left-Right 49">
              <a:extLst>
                <a:ext uri="{FF2B5EF4-FFF2-40B4-BE49-F238E27FC236}">
                  <a16:creationId xmlns:a16="http://schemas.microsoft.com/office/drawing/2014/main" id="{2A390D2D-2792-4B5B-BF80-53C71F2C0980}"/>
                </a:ext>
              </a:extLst>
            </p:cNvPr>
            <p:cNvSpPr/>
            <p:nvPr/>
          </p:nvSpPr>
          <p:spPr>
            <a:xfrm rot="19320323">
              <a:off x="3871738" y="4374930"/>
              <a:ext cx="1052894" cy="218797"/>
            </a:xfrm>
            <a:prstGeom prst="lef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16" name="Arrow: Left-Right 50">
              <a:extLst>
                <a:ext uri="{FF2B5EF4-FFF2-40B4-BE49-F238E27FC236}">
                  <a16:creationId xmlns:a16="http://schemas.microsoft.com/office/drawing/2014/main" id="{CE8083AA-480E-499E-95A3-949DA37E58E3}"/>
                </a:ext>
              </a:extLst>
            </p:cNvPr>
            <p:cNvSpPr/>
            <p:nvPr/>
          </p:nvSpPr>
          <p:spPr>
            <a:xfrm rot="1911800">
              <a:off x="3896835" y="5142018"/>
              <a:ext cx="1081559" cy="218797"/>
            </a:xfrm>
            <a:prstGeom prst="lef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17" name="Arrow: Left-Right 52">
              <a:extLst>
                <a:ext uri="{FF2B5EF4-FFF2-40B4-BE49-F238E27FC236}">
                  <a16:creationId xmlns:a16="http://schemas.microsoft.com/office/drawing/2014/main" id="{A320ABAE-E79B-4ED5-9902-61C38440B3EA}"/>
                </a:ext>
              </a:extLst>
            </p:cNvPr>
            <p:cNvSpPr/>
            <p:nvPr/>
          </p:nvSpPr>
          <p:spPr>
            <a:xfrm rot="19320323">
              <a:off x="6285321" y="5109054"/>
              <a:ext cx="1052894" cy="218797"/>
            </a:xfrm>
            <a:prstGeom prst="lef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18" name="Arrow: Left-Right 53">
              <a:extLst>
                <a:ext uri="{FF2B5EF4-FFF2-40B4-BE49-F238E27FC236}">
                  <a16:creationId xmlns:a16="http://schemas.microsoft.com/office/drawing/2014/main" id="{1E6A2EC5-F329-4ECB-9D9D-8545323330B3}"/>
                </a:ext>
              </a:extLst>
            </p:cNvPr>
            <p:cNvSpPr/>
            <p:nvPr/>
          </p:nvSpPr>
          <p:spPr>
            <a:xfrm>
              <a:off x="7556539" y="5586441"/>
              <a:ext cx="641441" cy="146897"/>
            </a:xfrm>
            <a:prstGeom prst="lef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19" name="Arrow: Left-Right 54">
              <a:extLst>
                <a:ext uri="{FF2B5EF4-FFF2-40B4-BE49-F238E27FC236}">
                  <a16:creationId xmlns:a16="http://schemas.microsoft.com/office/drawing/2014/main" id="{49B6D057-19C2-41EC-BFD5-80F1EC7C245B}"/>
                </a:ext>
              </a:extLst>
            </p:cNvPr>
            <p:cNvSpPr/>
            <p:nvPr/>
          </p:nvSpPr>
          <p:spPr>
            <a:xfrm>
              <a:off x="7556539" y="5854955"/>
              <a:ext cx="641441" cy="146897"/>
            </a:xfrm>
            <a:prstGeom prst="leftRightArrow">
              <a:avLst/>
            </a:prstGeom>
            <a:solidFill>
              <a:srgbClr val="ED7D31"/>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20" name="TextBox 19">
              <a:extLst>
                <a:ext uri="{FF2B5EF4-FFF2-40B4-BE49-F238E27FC236}">
                  <a16:creationId xmlns:a16="http://schemas.microsoft.com/office/drawing/2014/main" id="{BDA8D909-F8CE-498A-9C2A-50DAFA79D05B}"/>
                </a:ext>
              </a:extLst>
            </p:cNvPr>
            <p:cNvSpPr txBox="1"/>
            <p:nvPr/>
          </p:nvSpPr>
          <p:spPr>
            <a:xfrm>
              <a:off x="8197980" y="5494657"/>
              <a:ext cx="2045823" cy="307777"/>
            </a:xfrm>
            <a:prstGeom prst="rect">
              <a:avLst/>
            </a:prstGeom>
            <a:noFill/>
          </p:spPr>
          <p:txBody>
            <a:bodyPr wrap="square" rtlCol="0">
              <a:spAutoFit/>
            </a:bodyPr>
            <a:lstStyle/>
            <a:p>
              <a:r>
                <a:rPr lang="en-US" sz="1400" dirty="0">
                  <a:solidFill>
                    <a:prstClr val="black"/>
                  </a:solidFill>
                  <a:latin typeface="Calibri" panose="020F0502020204030204"/>
                </a:rPr>
                <a:t>Defined by the regulation</a:t>
              </a:r>
            </a:p>
          </p:txBody>
        </p:sp>
        <p:sp>
          <p:nvSpPr>
            <p:cNvPr id="21" name="TextBox 20">
              <a:extLst>
                <a:ext uri="{FF2B5EF4-FFF2-40B4-BE49-F238E27FC236}">
                  <a16:creationId xmlns:a16="http://schemas.microsoft.com/office/drawing/2014/main" id="{E3EFCF16-EB11-42E1-8EA6-B6DF56100B9C}"/>
                </a:ext>
              </a:extLst>
            </p:cNvPr>
            <p:cNvSpPr txBox="1"/>
            <p:nvPr/>
          </p:nvSpPr>
          <p:spPr>
            <a:xfrm>
              <a:off x="8189303" y="5733980"/>
              <a:ext cx="3327077" cy="307777"/>
            </a:xfrm>
            <a:prstGeom prst="rect">
              <a:avLst/>
            </a:prstGeom>
            <a:noFill/>
          </p:spPr>
          <p:txBody>
            <a:bodyPr wrap="square" rtlCol="0">
              <a:spAutoFit/>
            </a:bodyPr>
            <a:lstStyle/>
            <a:p>
              <a:r>
                <a:rPr lang="en-US" sz="1400" dirty="0">
                  <a:solidFill>
                    <a:prstClr val="black"/>
                  </a:solidFill>
                  <a:latin typeface="Calibri" panose="020F0502020204030204"/>
                </a:rPr>
                <a:t>Loose relationship/Manufacturer’s decision</a:t>
              </a:r>
            </a:p>
          </p:txBody>
        </p:sp>
        <p:grpSp>
          <p:nvGrpSpPr>
            <p:cNvPr id="22" name="Group 4">
              <a:extLst>
                <a:ext uri="{FF2B5EF4-FFF2-40B4-BE49-F238E27FC236}">
                  <a16:creationId xmlns:a16="http://schemas.microsoft.com/office/drawing/2014/main" id="{054AD91A-CBE5-409D-AA00-3C0676A8CD16}"/>
                </a:ext>
              </a:extLst>
            </p:cNvPr>
            <p:cNvGrpSpPr/>
            <p:nvPr/>
          </p:nvGrpSpPr>
          <p:grpSpPr>
            <a:xfrm>
              <a:off x="4788022" y="3702330"/>
              <a:ext cx="1868351" cy="1179533"/>
              <a:chOff x="4743632" y="3702330"/>
              <a:chExt cx="1868351" cy="1179533"/>
            </a:xfrm>
          </p:grpSpPr>
          <p:sp>
            <p:nvSpPr>
              <p:cNvPr id="30" name="TextBox 29">
                <a:extLst>
                  <a:ext uri="{FF2B5EF4-FFF2-40B4-BE49-F238E27FC236}">
                    <a16:creationId xmlns:a16="http://schemas.microsoft.com/office/drawing/2014/main" id="{53D524B9-ECB9-4AB4-A1AB-2E6851219173}"/>
                  </a:ext>
                </a:extLst>
              </p:cNvPr>
              <p:cNvSpPr txBox="1"/>
              <p:nvPr/>
            </p:nvSpPr>
            <p:spPr>
              <a:xfrm>
                <a:off x="4818694" y="3702330"/>
                <a:ext cx="1793289" cy="307777"/>
              </a:xfrm>
              <a:prstGeom prst="rect">
                <a:avLst/>
              </a:prstGeom>
              <a:noFill/>
            </p:spPr>
            <p:txBody>
              <a:bodyPr wrap="square" rtlCol="0">
                <a:spAutoFit/>
              </a:bodyPr>
              <a:lstStyle/>
              <a:p>
                <a:pPr>
                  <a:defRPr/>
                </a:pPr>
                <a:r>
                  <a:rPr lang="en-US" sz="1400" kern="0" dirty="0">
                    <a:solidFill>
                      <a:prstClr val="black"/>
                    </a:solidFill>
                    <a:latin typeface="Calibri" panose="020F0502020204030204"/>
                  </a:rPr>
                  <a:t>Industry Standards</a:t>
                </a:r>
              </a:p>
            </p:txBody>
          </p:sp>
          <p:pic>
            <p:nvPicPr>
              <p:cNvPr id="31" name="Picture 36">
                <a:extLst>
                  <a:ext uri="{FF2B5EF4-FFF2-40B4-BE49-F238E27FC236}">
                    <a16:creationId xmlns:a16="http://schemas.microsoft.com/office/drawing/2014/main" id="{1FA2EB5C-207D-4FA7-B567-F1F6DBA4EE2A}"/>
                  </a:ext>
                </a:extLst>
              </p:cNvPr>
              <p:cNvPicPr>
                <a:picLocks noChangeAspect="1"/>
              </p:cNvPicPr>
              <p:nvPr/>
            </p:nvPicPr>
            <p:blipFill>
              <a:blip r:embed="rId4" cstate="print"/>
              <a:stretch>
                <a:fillRect/>
              </a:stretch>
            </p:blipFill>
            <p:spPr>
              <a:xfrm>
                <a:off x="5969156" y="3967276"/>
                <a:ext cx="406183" cy="372673"/>
              </a:xfrm>
              <a:prstGeom prst="rect">
                <a:avLst/>
              </a:prstGeom>
              <a:ln w="9525" cap="flat" cmpd="sng" algn="ctr">
                <a:noFill/>
                <a:prstDash val="solid"/>
                <a:miter lim="800000"/>
                <a:headEnd/>
                <a:tailEnd/>
              </a:ln>
            </p:spPr>
          </p:pic>
          <p:pic>
            <p:nvPicPr>
              <p:cNvPr id="32" name="Picture 37">
                <a:extLst>
                  <a:ext uri="{FF2B5EF4-FFF2-40B4-BE49-F238E27FC236}">
                    <a16:creationId xmlns:a16="http://schemas.microsoft.com/office/drawing/2014/main" id="{071F9B0A-8127-4CA7-800F-B8A5BD84FD92}"/>
                  </a:ext>
                </a:extLst>
              </p:cNvPr>
              <p:cNvPicPr>
                <a:picLocks noChangeAspect="1"/>
              </p:cNvPicPr>
              <p:nvPr/>
            </p:nvPicPr>
            <p:blipFill>
              <a:blip r:embed="rId5" cstate="print"/>
              <a:stretch>
                <a:fillRect/>
              </a:stretch>
            </p:blipFill>
            <p:spPr>
              <a:xfrm>
                <a:off x="4849867" y="3927391"/>
                <a:ext cx="592789" cy="450241"/>
              </a:xfrm>
              <a:prstGeom prst="rect">
                <a:avLst/>
              </a:prstGeom>
              <a:ln w="9525" cap="flat" cmpd="sng" algn="ctr">
                <a:noFill/>
                <a:prstDash val="solid"/>
                <a:miter lim="800000"/>
                <a:headEnd/>
                <a:tailEnd/>
              </a:ln>
            </p:spPr>
          </p:pic>
          <p:pic>
            <p:nvPicPr>
              <p:cNvPr id="33" name="Picture 38">
                <a:extLst>
                  <a:ext uri="{FF2B5EF4-FFF2-40B4-BE49-F238E27FC236}">
                    <a16:creationId xmlns:a16="http://schemas.microsoft.com/office/drawing/2014/main" id="{1F47DC31-D459-4239-9EEC-61C8F1432437}"/>
                  </a:ext>
                </a:extLst>
              </p:cNvPr>
              <p:cNvPicPr>
                <a:picLocks noChangeAspect="1"/>
              </p:cNvPicPr>
              <p:nvPr/>
            </p:nvPicPr>
            <p:blipFill>
              <a:blip r:embed="rId6" cstate="print"/>
              <a:stretch>
                <a:fillRect/>
              </a:stretch>
            </p:blipFill>
            <p:spPr>
              <a:xfrm>
                <a:off x="5118580" y="4449714"/>
                <a:ext cx="395193" cy="248172"/>
              </a:xfrm>
              <a:prstGeom prst="rect">
                <a:avLst/>
              </a:prstGeom>
              <a:ln w="9525" cap="flat" cmpd="sng" algn="ctr">
                <a:solidFill>
                  <a:schemeClr val="accent2">
                    <a:shade val="95000"/>
                    <a:satMod val="105000"/>
                  </a:schemeClr>
                </a:solidFill>
                <a:prstDash val="solid"/>
                <a:miter lim="800000"/>
                <a:headEnd/>
                <a:tailEnd/>
              </a:ln>
            </p:spPr>
          </p:pic>
          <p:pic>
            <p:nvPicPr>
              <p:cNvPr id="34" name="Picture 2">
                <a:extLst>
                  <a:ext uri="{FF2B5EF4-FFF2-40B4-BE49-F238E27FC236}">
                    <a16:creationId xmlns:a16="http://schemas.microsoft.com/office/drawing/2014/main" id="{32772017-C4F6-4B3B-82E1-39649D095188}"/>
                  </a:ext>
                </a:extLst>
              </p:cNvPr>
              <p:cNvPicPr>
                <a:picLocks noChangeAspect="1"/>
              </p:cNvPicPr>
              <p:nvPr/>
            </p:nvPicPr>
            <p:blipFill>
              <a:blip r:embed="rId7" cstate="print"/>
              <a:stretch>
                <a:fillRect/>
              </a:stretch>
            </p:blipFill>
            <p:spPr>
              <a:xfrm>
                <a:off x="5558043" y="4140356"/>
                <a:ext cx="392474" cy="366613"/>
              </a:xfrm>
              <a:prstGeom prst="rect">
                <a:avLst/>
              </a:prstGeom>
            </p:spPr>
          </p:pic>
          <p:pic>
            <p:nvPicPr>
              <p:cNvPr id="35" name="Picture 3">
                <a:extLst>
                  <a:ext uri="{FF2B5EF4-FFF2-40B4-BE49-F238E27FC236}">
                    <a16:creationId xmlns:a16="http://schemas.microsoft.com/office/drawing/2014/main" id="{216B4916-DA61-4DC7-BC5F-894C2D5EAD05}"/>
                  </a:ext>
                </a:extLst>
              </p:cNvPr>
              <p:cNvPicPr>
                <a:picLocks noChangeAspect="1"/>
              </p:cNvPicPr>
              <p:nvPr/>
            </p:nvPicPr>
            <p:blipFill>
              <a:blip r:embed="rId8" cstate="print"/>
              <a:stretch>
                <a:fillRect/>
              </a:stretch>
            </p:blipFill>
            <p:spPr>
              <a:xfrm>
                <a:off x="5979114" y="4368683"/>
                <a:ext cx="401197" cy="395848"/>
              </a:xfrm>
              <a:prstGeom prst="rect">
                <a:avLst/>
              </a:prstGeom>
            </p:spPr>
          </p:pic>
          <p:sp>
            <p:nvSpPr>
              <p:cNvPr id="36" name="Rectangle: Rounded Corners 39">
                <a:extLst>
                  <a:ext uri="{FF2B5EF4-FFF2-40B4-BE49-F238E27FC236}">
                    <a16:creationId xmlns:a16="http://schemas.microsoft.com/office/drawing/2014/main" id="{D5FE628E-A9EC-4FD3-9AC4-32E954E81968}"/>
                  </a:ext>
                </a:extLst>
              </p:cNvPr>
              <p:cNvSpPr/>
              <p:nvPr/>
            </p:nvSpPr>
            <p:spPr>
              <a:xfrm>
                <a:off x="4743632" y="3745090"/>
                <a:ext cx="1775545" cy="1136773"/>
              </a:xfrm>
              <a:prstGeom prst="roundRect">
                <a:avLst/>
              </a:prstGeom>
              <a:solidFill>
                <a:srgbClr val="5B9BD5">
                  <a:alpha val="12157"/>
                </a:srgbClr>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grpSp>
        <p:sp>
          <p:nvSpPr>
            <p:cNvPr id="23" name="TextBox 22">
              <a:extLst>
                <a:ext uri="{FF2B5EF4-FFF2-40B4-BE49-F238E27FC236}">
                  <a16:creationId xmlns:a16="http://schemas.microsoft.com/office/drawing/2014/main" id="{37995EB0-2FD1-4A18-B765-F5E761DFB300}"/>
                </a:ext>
              </a:extLst>
            </p:cNvPr>
            <p:cNvSpPr txBox="1"/>
            <p:nvPr/>
          </p:nvSpPr>
          <p:spPr>
            <a:xfrm>
              <a:off x="5043637" y="4860746"/>
              <a:ext cx="1626945" cy="307777"/>
            </a:xfrm>
            <a:prstGeom prst="rect">
              <a:avLst/>
            </a:prstGeom>
            <a:noFill/>
          </p:spPr>
          <p:txBody>
            <a:bodyPr wrap="square" rtlCol="0">
              <a:spAutoFit/>
            </a:bodyPr>
            <a:lstStyle/>
            <a:p>
              <a:r>
                <a:rPr lang="en-US" sz="1400" dirty="0">
                  <a:solidFill>
                    <a:prstClr val="black"/>
                  </a:solidFill>
                  <a:latin typeface="Calibri" panose="020F0502020204030204"/>
                </a:rPr>
                <a:t>Tire Stamping</a:t>
              </a:r>
            </a:p>
          </p:txBody>
        </p:sp>
        <p:sp>
          <p:nvSpPr>
            <p:cNvPr id="24" name="Rectangle: Rounded Corners 42">
              <a:extLst>
                <a:ext uri="{FF2B5EF4-FFF2-40B4-BE49-F238E27FC236}">
                  <a16:creationId xmlns:a16="http://schemas.microsoft.com/office/drawing/2014/main" id="{600568B4-3BFD-46FF-BB64-0719C22A375A}"/>
                </a:ext>
              </a:extLst>
            </p:cNvPr>
            <p:cNvSpPr/>
            <p:nvPr/>
          </p:nvSpPr>
          <p:spPr>
            <a:xfrm>
              <a:off x="4755326" y="4911050"/>
              <a:ext cx="1868698" cy="1105393"/>
            </a:xfrm>
            <a:prstGeom prst="roundRect">
              <a:avLst/>
            </a:prstGeom>
            <a:solidFill>
              <a:srgbClr val="44ECD8">
                <a:alpha val="12941"/>
              </a:srgbClr>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25" name="Arrow: Left-Right 57">
              <a:extLst>
                <a:ext uri="{FF2B5EF4-FFF2-40B4-BE49-F238E27FC236}">
                  <a16:creationId xmlns:a16="http://schemas.microsoft.com/office/drawing/2014/main" id="{21DCF035-DB03-4752-AB4F-DBD3CB967BFB}"/>
                </a:ext>
              </a:extLst>
            </p:cNvPr>
            <p:cNvSpPr/>
            <p:nvPr/>
          </p:nvSpPr>
          <p:spPr>
            <a:xfrm rot="1911800">
              <a:off x="6286178" y="4262911"/>
              <a:ext cx="1081559" cy="218797"/>
            </a:xfrm>
            <a:prstGeom prst="leftRightArrow">
              <a:avLst/>
            </a:prstGeom>
            <a:solidFill>
              <a:srgbClr val="ED7D31"/>
            </a:solidFill>
            <a:ln w="9525"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grpSp>
          <p:nvGrpSpPr>
            <p:cNvPr id="26" name="Group 6">
              <a:extLst>
                <a:ext uri="{FF2B5EF4-FFF2-40B4-BE49-F238E27FC236}">
                  <a16:creationId xmlns:a16="http://schemas.microsoft.com/office/drawing/2014/main" id="{02BCB64B-C81D-4AF7-9AC4-03241F08450D}"/>
                </a:ext>
              </a:extLst>
            </p:cNvPr>
            <p:cNvGrpSpPr/>
            <p:nvPr/>
          </p:nvGrpSpPr>
          <p:grpSpPr>
            <a:xfrm>
              <a:off x="1987516" y="4092646"/>
              <a:ext cx="2064074" cy="1353557"/>
              <a:chOff x="655166" y="4021107"/>
              <a:chExt cx="2064074" cy="1353557"/>
            </a:xfrm>
          </p:grpSpPr>
          <p:sp>
            <p:nvSpPr>
              <p:cNvPr id="27" name="Rectangle: Rounded Corners 44">
                <a:extLst>
                  <a:ext uri="{FF2B5EF4-FFF2-40B4-BE49-F238E27FC236}">
                    <a16:creationId xmlns:a16="http://schemas.microsoft.com/office/drawing/2014/main" id="{7FDEFF9C-CF49-43B2-B29E-2AD4EEA8A871}"/>
                  </a:ext>
                </a:extLst>
              </p:cNvPr>
              <p:cNvSpPr/>
              <p:nvPr/>
            </p:nvSpPr>
            <p:spPr>
              <a:xfrm>
                <a:off x="655166" y="4021107"/>
                <a:ext cx="2064074" cy="1353557"/>
              </a:xfrm>
              <a:prstGeom prst="roundRect">
                <a:avLst/>
              </a:prstGeom>
              <a:solidFill>
                <a:srgbClr val="ED7D31">
                  <a:alpha val="12941"/>
                </a:srgbClr>
              </a:solidFill>
              <a:ln w="12700" cap="flat" cmpd="sng" algn="ctr">
                <a:solidFill>
                  <a:srgbClr val="5B9BD5">
                    <a:shade val="50000"/>
                  </a:srgbClr>
                </a:solidFill>
                <a:prstDash val="solid"/>
                <a:miter lim="800000"/>
              </a:ln>
              <a:effectLst/>
            </p:spPr>
            <p:txBody>
              <a:bodyPr rtlCol="0" anchor="ctr"/>
              <a:lstStyle/>
              <a:p>
                <a:pPr>
                  <a:defRPr/>
                </a:pPr>
                <a:endParaRPr lang="en-US" sz="1400" kern="0">
                  <a:solidFill>
                    <a:prstClr val="white"/>
                  </a:solidFill>
                  <a:latin typeface="Calibri" panose="020F0502020204030204"/>
                </a:endParaRPr>
              </a:p>
            </p:txBody>
          </p:sp>
          <p:sp>
            <p:nvSpPr>
              <p:cNvPr id="28" name="TextBox 27">
                <a:extLst>
                  <a:ext uri="{FF2B5EF4-FFF2-40B4-BE49-F238E27FC236}">
                    <a16:creationId xmlns:a16="http://schemas.microsoft.com/office/drawing/2014/main" id="{A81F4C46-5755-49BD-BBF0-9885982F7899}"/>
                  </a:ext>
                </a:extLst>
              </p:cNvPr>
              <p:cNvSpPr txBox="1"/>
              <p:nvPr/>
            </p:nvSpPr>
            <p:spPr>
              <a:xfrm>
                <a:off x="990608" y="4021107"/>
                <a:ext cx="1576086" cy="523220"/>
              </a:xfrm>
              <a:prstGeom prst="rect">
                <a:avLst/>
              </a:prstGeom>
              <a:noFill/>
            </p:spPr>
            <p:txBody>
              <a:bodyPr wrap="square" rtlCol="0">
                <a:spAutoFit/>
              </a:bodyPr>
              <a:lstStyle/>
              <a:p>
                <a:r>
                  <a:rPr lang="en-US" sz="1400" dirty="0">
                    <a:solidFill>
                      <a:prstClr val="black"/>
                    </a:solidFill>
                    <a:latin typeface="Calibri" panose="020F0502020204030204"/>
                  </a:rPr>
                  <a:t>Test Conditions</a:t>
                </a:r>
              </a:p>
              <a:p>
                <a:r>
                  <a:rPr lang="en-US" sz="1400" dirty="0">
                    <a:solidFill>
                      <a:prstClr val="black"/>
                    </a:solidFill>
                    <a:latin typeface="Calibri" panose="020F0502020204030204"/>
                  </a:rPr>
                  <a:t>FMVSS 139</a:t>
                </a:r>
              </a:p>
            </p:txBody>
          </p:sp>
          <p:sp>
            <p:nvSpPr>
              <p:cNvPr id="29" name="Rectangle 5">
                <a:extLst>
                  <a:ext uri="{FF2B5EF4-FFF2-40B4-BE49-F238E27FC236}">
                    <a16:creationId xmlns:a16="http://schemas.microsoft.com/office/drawing/2014/main" id="{97C0C2A2-A4E4-40E6-944F-DC1B77945B84}"/>
                  </a:ext>
                </a:extLst>
              </p:cNvPr>
              <p:cNvSpPr/>
              <p:nvPr/>
            </p:nvSpPr>
            <p:spPr>
              <a:xfrm>
                <a:off x="937094" y="4519111"/>
                <a:ext cx="1500219" cy="830997"/>
              </a:xfrm>
              <a:prstGeom prst="rect">
                <a:avLst/>
              </a:prstGeom>
              <a:ln>
                <a:solidFill>
                  <a:schemeClr val="accent2"/>
                </a:solidFill>
              </a:ln>
            </p:spPr>
            <p:txBody>
              <a:bodyPr wrap="none">
                <a:spAutoFit/>
              </a:bodyPr>
              <a:lstStyle/>
              <a:p>
                <a:r>
                  <a:rPr lang="en-US" sz="1600" dirty="0"/>
                  <a:t>US CFR </a:t>
                </a:r>
              </a:p>
              <a:p>
                <a:r>
                  <a:rPr lang="en-US" sz="1600" dirty="0"/>
                  <a:t>Title 49 </a:t>
                </a:r>
              </a:p>
              <a:p>
                <a:r>
                  <a:rPr lang="en-US" sz="1600" dirty="0"/>
                  <a:t> Transportation </a:t>
                </a:r>
              </a:p>
            </p:txBody>
          </p:sp>
        </p:grpSp>
      </p:grpSp>
      <p:sp>
        <p:nvSpPr>
          <p:cNvPr id="37" name="TextBox 36">
            <a:extLst>
              <a:ext uri="{FF2B5EF4-FFF2-40B4-BE49-F238E27FC236}">
                <a16:creationId xmlns:a16="http://schemas.microsoft.com/office/drawing/2014/main" id="{DB13511A-7369-4493-BBB5-081F08154BFB}"/>
              </a:ext>
            </a:extLst>
          </p:cNvPr>
          <p:cNvSpPr txBox="1"/>
          <p:nvPr/>
        </p:nvSpPr>
        <p:spPr>
          <a:xfrm>
            <a:off x="6725748" y="897877"/>
            <a:ext cx="4788835" cy="830997"/>
          </a:xfrm>
          <a:prstGeom prst="rect">
            <a:avLst/>
          </a:prstGeom>
          <a:solidFill>
            <a:schemeClr val="bg1"/>
          </a:solidFill>
          <a:ln w="6350">
            <a:solidFill>
              <a:schemeClr val="accent5"/>
            </a:solidFill>
          </a:ln>
        </p:spPr>
        <p:txBody>
          <a:bodyPr wrap="square" rtlCol="0">
            <a:spAutoFit/>
          </a:bodyPr>
          <a:lstStyle/>
          <a:p>
            <a:r>
              <a:rPr lang="en-US" sz="1600" dirty="0">
                <a:solidFill>
                  <a:schemeClr val="bg2">
                    <a:lumMod val="10000"/>
                  </a:schemeClr>
                </a:solidFill>
              </a:rPr>
              <a:t>Proposal by the industry: </a:t>
            </a:r>
            <a:br>
              <a:rPr lang="en-US" sz="1600" dirty="0">
                <a:solidFill>
                  <a:schemeClr val="bg2">
                    <a:lumMod val="10000"/>
                  </a:schemeClr>
                </a:solidFill>
              </a:rPr>
            </a:br>
            <a:r>
              <a:rPr lang="en-US" sz="1600" dirty="0">
                <a:solidFill>
                  <a:schemeClr val="bg2">
                    <a:lumMod val="10000"/>
                  </a:schemeClr>
                </a:solidFill>
              </a:rPr>
              <a:t>Create a strong link between the test inflation and the tyre load</a:t>
            </a:r>
            <a:r>
              <a:rPr lang="en-US" sz="1600" dirty="0">
                <a:solidFill>
                  <a:schemeClr val="tx2"/>
                </a:solidFill>
              </a:rPr>
              <a:t> </a:t>
            </a:r>
            <a:r>
              <a:rPr lang="en-US" sz="1600" dirty="0">
                <a:solidFill>
                  <a:schemeClr val="bg2">
                    <a:lumMod val="10000"/>
                  </a:schemeClr>
                </a:solidFill>
              </a:rPr>
              <a:t>rating</a:t>
            </a:r>
            <a:endParaRPr lang="en-US" sz="1600" strike="sngStrike" dirty="0">
              <a:solidFill>
                <a:schemeClr val="bg2">
                  <a:lumMod val="10000"/>
                </a:schemeClr>
              </a:solidFill>
            </a:endParaRPr>
          </a:p>
        </p:txBody>
      </p:sp>
      <p:cxnSp>
        <p:nvCxnSpPr>
          <p:cNvPr id="38" name="Straight Arrow Connector 35">
            <a:extLst>
              <a:ext uri="{FF2B5EF4-FFF2-40B4-BE49-F238E27FC236}">
                <a16:creationId xmlns:a16="http://schemas.microsoft.com/office/drawing/2014/main" id="{F5932C2B-1DA2-4FC5-892F-2ADC8DC95060}"/>
              </a:ext>
            </a:extLst>
          </p:cNvPr>
          <p:cNvCxnSpPr>
            <a:cxnSpLocks/>
            <a:stCxn id="37" idx="1"/>
          </p:cNvCxnSpPr>
          <p:nvPr/>
        </p:nvCxnSpPr>
        <p:spPr bwMode="auto">
          <a:xfrm flipH="1">
            <a:off x="5879500" y="1313376"/>
            <a:ext cx="846248" cy="720159"/>
          </a:xfrm>
          <a:prstGeom prst="straightConnector1">
            <a:avLst/>
          </a:prstGeom>
          <a:noFill/>
          <a:ln w="6350" cap="flat" cmpd="sng" algn="ctr">
            <a:solidFill>
              <a:schemeClr val="accent5"/>
            </a:solidFill>
            <a:prstDash val="solid"/>
            <a:round/>
            <a:headEnd type="none" w="med" len="med"/>
            <a:tailEnd type="triangle"/>
          </a:ln>
          <a:effectLst/>
        </p:spPr>
      </p:cxnSp>
      <p:sp>
        <p:nvSpPr>
          <p:cNvPr id="39" name="TextBox 38">
            <a:extLst>
              <a:ext uri="{FF2B5EF4-FFF2-40B4-BE49-F238E27FC236}">
                <a16:creationId xmlns:a16="http://schemas.microsoft.com/office/drawing/2014/main" id="{1633C0B6-9D1B-4247-A91A-3E89414DF8B8}"/>
              </a:ext>
            </a:extLst>
          </p:cNvPr>
          <p:cNvSpPr txBox="1"/>
          <p:nvPr/>
        </p:nvSpPr>
        <p:spPr>
          <a:xfrm>
            <a:off x="1311355" y="4713872"/>
            <a:ext cx="9528865" cy="1261884"/>
          </a:xfrm>
          <a:prstGeom prst="rect">
            <a:avLst/>
          </a:prstGeom>
          <a:noFill/>
          <a:ln>
            <a:solidFill>
              <a:srgbClr val="0070C0"/>
            </a:solidFill>
          </a:ln>
        </p:spPr>
        <p:txBody>
          <a:bodyPr wrap="square" rtlCol="0">
            <a:spAutoFit/>
          </a:bodyPr>
          <a:lstStyle/>
          <a:p>
            <a:r>
              <a:rPr lang="en-US" sz="2000" u="sng" dirty="0">
                <a:solidFill>
                  <a:schemeClr val="bg2">
                    <a:lumMod val="10000"/>
                  </a:schemeClr>
                </a:solidFill>
              </a:rPr>
              <a:t>Proposal </a:t>
            </a:r>
            <a:r>
              <a:rPr lang="en-US" sz="2000" i="1" dirty="0">
                <a:solidFill>
                  <a:schemeClr val="bg2">
                    <a:lumMod val="10000"/>
                  </a:schemeClr>
                </a:solidFill>
              </a:rPr>
              <a:t>to para 2.61: “Reference Test Inflation Pressure” applicable for LT/C tyres </a:t>
            </a:r>
            <a:r>
              <a:rPr lang="en-GB" sz="2000" i="1" dirty="0">
                <a:solidFill>
                  <a:schemeClr val="bg2">
                    <a:lumMod val="10000"/>
                  </a:schemeClr>
                </a:solidFill>
              </a:rPr>
              <a:t>means the minimum cold inflation pressure for the maximum load rating of the tyre in single application;</a:t>
            </a:r>
            <a:endParaRPr lang="fr-FR" sz="2000" i="1" dirty="0">
              <a:solidFill>
                <a:schemeClr val="bg2">
                  <a:lumMod val="10000"/>
                </a:schemeClr>
              </a:solidFill>
            </a:endParaRPr>
          </a:p>
          <a:p>
            <a:endParaRPr lang="en-US" sz="1600" i="1" dirty="0">
              <a:solidFill>
                <a:schemeClr val="bg2">
                  <a:lumMod val="10000"/>
                </a:schemeClr>
              </a:solidFill>
            </a:endParaRPr>
          </a:p>
        </p:txBody>
      </p:sp>
      <p:sp>
        <p:nvSpPr>
          <p:cNvPr id="44" name="TextBox 43">
            <a:extLst>
              <a:ext uri="{FF2B5EF4-FFF2-40B4-BE49-F238E27FC236}">
                <a16:creationId xmlns:a16="http://schemas.microsoft.com/office/drawing/2014/main" id="{63FD2446-04DE-4858-9DC0-649756A51020}"/>
              </a:ext>
            </a:extLst>
          </p:cNvPr>
          <p:cNvSpPr txBox="1"/>
          <p:nvPr/>
        </p:nvSpPr>
        <p:spPr>
          <a:xfrm>
            <a:off x="489343" y="7250014"/>
            <a:ext cx="11172890" cy="369332"/>
          </a:xfrm>
          <a:prstGeom prst="rect">
            <a:avLst/>
          </a:prstGeom>
          <a:noFill/>
          <a:ln>
            <a:noFill/>
          </a:ln>
        </p:spPr>
        <p:txBody>
          <a:bodyPr wrap="square" rtlCol="0">
            <a:spAutoFit/>
          </a:bodyPr>
          <a:lstStyle/>
          <a:p>
            <a:r>
              <a:rPr lang="en-US" i="1" dirty="0">
                <a:solidFill>
                  <a:schemeClr val="bg2">
                    <a:lumMod val="10000"/>
                  </a:schemeClr>
                </a:solidFill>
                <a:latin typeface="Myriad Pro" panose="020B0503030403020204"/>
                <a:cs typeface="Times New Roman" panose="02020603050405020304" pitchFamily="18" charset="0"/>
              </a:rPr>
              <a:t>This proposal brings clarity and coherence without changing the technical provisions intent</a:t>
            </a:r>
          </a:p>
        </p:txBody>
      </p:sp>
      <p:sp>
        <p:nvSpPr>
          <p:cNvPr id="2" name="ZoneTexte 1">
            <a:extLst>
              <a:ext uri="{FF2B5EF4-FFF2-40B4-BE49-F238E27FC236}">
                <a16:creationId xmlns:a16="http://schemas.microsoft.com/office/drawing/2014/main" id="{1189B340-AE79-4C63-ACC4-6C5F79987CFD}"/>
              </a:ext>
            </a:extLst>
          </p:cNvPr>
          <p:cNvSpPr txBox="1"/>
          <p:nvPr/>
        </p:nvSpPr>
        <p:spPr>
          <a:xfrm>
            <a:off x="244421" y="133037"/>
            <a:ext cx="5303520" cy="738664"/>
          </a:xfrm>
          <a:prstGeom prst="rect">
            <a:avLst/>
          </a:prstGeom>
          <a:noFill/>
        </p:spPr>
        <p:txBody>
          <a:bodyPr wrap="square" rtlCol="0">
            <a:spAutoFit/>
          </a:bodyPr>
          <a:lstStyle/>
          <a:p>
            <a:r>
              <a:rPr lang="en-US" sz="2400" b="1" dirty="0">
                <a:solidFill>
                  <a:schemeClr val="accent3">
                    <a:lumMod val="10000"/>
                  </a:schemeClr>
                </a:solidFill>
                <a:latin typeface="Myriad Pro" panose="020B0503030403020204" pitchFamily="34" charset="0"/>
                <a:cs typeface="Times New Roman" panose="02020603050405020304" pitchFamily="18" charset="0"/>
              </a:rPr>
              <a:t>New Harmonized concepts:  </a:t>
            </a:r>
          </a:p>
          <a:p>
            <a:endParaRPr lang="fr-FR" dirty="0"/>
          </a:p>
        </p:txBody>
      </p:sp>
    </p:spTree>
    <p:extLst>
      <p:ext uri="{BB962C8B-B14F-4D97-AF65-F5344CB8AC3E}">
        <p14:creationId xmlns:p14="http://schemas.microsoft.com/office/powerpoint/2010/main" val="107649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3FF4A62-27B5-4747-ABBC-37B0CCAD5A29}"/>
              </a:ext>
            </a:extLst>
          </p:cNvPr>
          <p:cNvSpPr>
            <a:spLocks noGrp="1"/>
          </p:cNvSpPr>
          <p:nvPr>
            <p:ph type="body" sz="quarter" idx="15"/>
          </p:nvPr>
        </p:nvSpPr>
        <p:spPr>
          <a:xfrm>
            <a:off x="146918" y="214377"/>
            <a:ext cx="9144000" cy="314024"/>
          </a:xfrm>
        </p:spPr>
        <p:txBody>
          <a:bodyPr/>
          <a:lstStyle/>
          <a:p>
            <a:r>
              <a:rPr lang="en-US" sz="2400" dirty="0">
                <a:latin typeface="Myriad Pro" panose="020B0503030403020204" pitchFamily="34" charset="0"/>
              </a:rPr>
              <a:t>New Harmonized concepts:  </a:t>
            </a:r>
          </a:p>
        </p:txBody>
      </p:sp>
      <p:sp>
        <p:nvSpPr>
          <p:cNvPr id="6" name="Espace réservé du numéro de diapositive 5">
            <a:extLst>
              <a:ext uri="{FF2B5EF4-FFF2-40B4-BE49-F238E27FC236}">
                <a16:creationId xmlns:a16="http://schemas.microsoft.com/office/drawing/2014/main" id="{C0B67523-7D59-4F8E-BB01-65193F885885}"/>
              </a:ext>
            </a:extLst>
          </p:cNvPr>
          <p:cNvSpPr>
            <a:spLocks noGrp="1"/>
          </p:cNvSpPr>
          <p:nvPr>
            <p:ph type="sldNum" sz="quarter" idx="4"/>
          </p:nvPr>
        </p:nvSpPr>
        <p:spPr/>
        <p:txBody>
          <a:bodyPr/>
          <a:lstStyle/>
          <a:p>
            <a:fld id="{D57F1E4F-1CFF-5643-939E-217C01CDF565}" type="slidenum">
              <a:rPr lang="en-US" smtClean="0"/>
              <a:pPr/>
              <a:t>9</a:t>
            </a:fld>
            <a:endParaRPr lang="en-US" dirty="0"/>
          </a:p>
        </p:txBody>
      </p:sp>
      <p:sp>
        <p:nvSpPr>
          <p:cNvPr id="7" name="Текст 6">
            <a:extLst>
              <a:ext uri="{FF2B5EF4-FFF2-40B4-BE49-F238E27FC236}">
                <a16:creationId xmlns:a16="http://schemas.microsoft.com/office/drawing/2014/main" id="{1557E27C-F17E-4E2B-A9CD-2458625F2352}"/>
              </a:ext>
            </a:extLst>
          </p:cNvPr>
          <p:cNvSpPr txBox="1">
            <a:spLocks/>
          </p:cNvSpPr>
          <p:nvPr/>
        </p:nvSpPr>
        <p:spPr>
          <a:xfrm>
            <a:off x="158813" y="531895"/>
            <a:ext cx="10448971" cy="314024"/>
          </a:xfrm>
          <a:prstGeom prst="rect">
            <a:avLst/>
          </a:prstGeom>
        </p:spPr>
        <p:txBody>
          <a:bodyPr anchor="b">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spc="0" baseline="0">
                <a:solidFill>
                  <a:schemeClr val="accent3">
                    <a:lumMod val="10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2400" dirty="0">
                <a:latin typeface="Myriad Pro" panose="020B0503030403020204" pitchFamily="34" charset="0"/>
              </a:rPr>
              <a:t>b. Measuring Rim</a:t>
            </a:r>
          </a:p>
        </p:txBody>
      </p:sp>
      <p:sp>
        <p:nvSpPr>
          <p:cNvPr id="8" name="TextBox 41">
            <a:extLst>
              <a:ext uri="{FF2B5EF4-FFF2-40B4-BE49-F238E27FC236}">
                <a16:creationId xmlns:a16="http://schemas.microsoft.com/office/drawing/2014/main" id="{5BBD5A1C-0D5D-46BE-9BA2-ADD64DFCEC23}"/>
              </a:ext>
            </a:extLst>
          </p:cNvPr>
          <p:cNvSpPr txBox="1">
            <a:spLocks noGrp="1"/>
          </p:cNvSpPr>
          <p:nvPr>
            <p:ph idx="16"/>
          </p:nvPr>
        </p:nvSpPr>
        <p:spPr>
          <a:xfrm>
            <a:off x="1138168" y="1464596"/>
            <a:ext cx="8904288" cy="923330"/>
          </a:xfrm>
          <a:prstGeom prst="rect">
            <a:avLst/>
          </a:prstGeom>
          <a:noFill/>
        </p:spPr>
        <p:txBody>
          <a:bodyPr wrap="square" rtlCol="0">
            <a:spAutoFit/>
          </a:bodyPr>
          <a:lstStyle/>
          <a:p>
            <a:pPr marL="0" defTabSz="457200"/>
            <a:r>
              <a:rPr lang="en-US" sz="2000" dirty="0">
                <a:solidFill>
                  <a:schemeClr val="bg2">
                    <a:lumMod val="10000"/>
                  </a:schemeClr>
                </a:solidFill>
                <a:latin typeface="Myriad Pro" panose="020B0503030403020204"/>
                <a:cs typeface="Times New Roman" panose="02020603050405020304" pitchFamily="18" charset="0"/>
              </a:rPr>
              <a:t>Inconsistent usage of the term ‘Measuring rim’ in definitions and different sections of the GTR:</a:t>
            </a:r>
            <a:br>
              <a:rPr lang="en-US" sz="2000" dirty="0">
                <a:solidFill>
                  <a:schemeClr val="bg2">
                    <a:lumMod val="10000"/>
                  </a:schemeClr>
                </a:solidFill>
                <a:latin typeface="Myriad Pro" panose="020B0503030403020204"/>
                <a:cs typeface="Times New Roman" panose="02020603050405020304" pitchFamily="18" charset="0"/>
              </a:rPr>
            </a:br>
            <a:r>
              <a:rPr lang="en-US" sz="2000" dirty="0">
                <a:solidFill>
                  <a:schemeClr val="bg2">
                    <a:lumMod val="10000"/>
                  </a:schemeClr>
                </a:solidFill>
                <a:latin typeface="Myriad Pro" panose="020B0503030403020204"/>
                <a:cs typeface="Times New Roman" panose="02020603050405020304" pitchFamily="18" charset="0"/>
              </a:rPr>
              <a:t>in some cases – a unique rim width; in other cases – any rim width</a:t>
            </a:r>
          </a:p>
        </p:txBody>
      </p:sp>
      <p:sp>
        <p:nvSpPr>
          <p:cNvPr id="9" name="TextBox 42">
            <a:extLst>
              <a:ext uri="{FF2B5EF4-FFF2-40B4-BE49-F238E27FC236}">
                <a16:creationId xmlns:a16="http://schemas.microsoft.com/office/drawing/2014/main" id="{73F95EBE-CC99-4E88-B3F9-3E9E2FBCF5E5}"/>
              </a:ext>
            </a:extLst>
          </p:cNvPr>
          <p:cNvSpPr txBox="1"/>
          <p:nvPr/>
        </p:nvSpPr>
        <p:spPr>
          <a:xfrm>
            <a:off x="623508" y="2387926"/>
            <a:ext cx="10944983" cy="2554545"/>
          </a:xfrm>
          <a:prstGeom prst="rect">
            <a:avLst/>
          </a:prstGeom>
          <a:noFill/>
        </p:spPr>
        <p:txBody>
          <a:bodyPr wrap="square" rtlCol="0">
            <a:spAutoFit/>
          </a:bodyPr>
          <a:lstStyle/>
          <a:p>
            <a:endParaRPr lang="en-US" sz="2000" dirty="0">
              <a:solidFill>
                <a:schemeClr val="bg2">
                  <a:lumMod val="10000"/>
                </a:schemeClr>
              </a:solidFill>
              <a:latin typeface="Myriad Pro" panose="020B0503030403020204"/>
              <a:cs typeface="Times New Roman" panose="02020603050405020304" pitchFamily="18" charset="0"/>
            </a:endParaRPr>
          </a:p>
          <a:p>
            <a:pPr marL="800100" lvl="1" indent="-342900">
              <a:buFont typeface="Arial" panose="020B0604020202020204" pitchFamily="34" charset="0"/>
              <a:buChar char="•"/>
            </a:pPr>
            <a:r>
              <a:rPr lang="en-US" sz="2000" dirty="0">
                <a:solidFill>
                  <a:schemeClr val="bg2">
                    <a:lumMod val="10000"/>
                  </a:schemeClr>
                </a:solidFill>
                <a:latin typeface="Myriad Pro" panose="020B0503030403020204"/>
                <a:cs typeface="Times New Roman" panose="02020603050405020304" pitchFamily="18" charset="0"/>
              </a:rPr>
              <a:t>IWG removed the concept of  'measuring rim' in the sense of rims on which a test is to be performed from GTR and replaced it by 'test rim' in line with the ISO definition.</a:t>
            </a:r>
          </a:p>
          <a:p>
            <a:pPr lvl="1"/>
            <a:endParaRPr lang="en-US" sz="2000" dirty="0">
              <a:solidFill>
                <a:schemeClr val="bg2">
                  <a:lumMod val="10000"/>
                </a:schemeClr>
              </a:solidFill>
              <a:latin typeface="Myriad Pro" panose="020B0503030403020204"/>
              <a:cs typeface="Times New Roman" panose="02020603050405020304" pitchFamily="18" charset="0"/>
            </a:endParaRPr>
          </a:p>
          <a:p>
            <a:pPr marL="800100" lvl="1" indent="-342900">
              <a:buFont typeface="Arial" panose="020B0604020202020204" pitchFamily="34" charset="0"/>
              <a:buChar char="•"/>
            </a:pPr>
            <a:r>
              <a:rPr lang="en-US" sz="2000" dirty="0">
                <a:solidFill>
                  <a:schemeClr val="bg2">
                    <a:lumMod val="10000"/>
                  </a:schemeClr>
                </a:solidFill>
                <a:latin typeface="Myriad Pro" panose="020B0503030403020204"/>
                <a:cs typeface="Times New Roman" panose="02020603050405020304" pitchFamily="18" charset="0"/>
              </a:rPr>
              <a:t>The GTR was made self consistent with regards to the rims to use for testing without referring to Standards Organisation</a:t>
            </a:r>
          </a:p>
          <a:p>
            <a:pPr lvl="1"/>
            <a:endParaRPr lang="en-US" sz="2000" dirty="0">
              <a:solidFill>
                <a:schemeClr val="bg2">
                  <a:lumMod val="10000"/>
                </a:schemeClr>
              </a:solidFill>
              <a:latin typeface="Myriad Pro" panose="020B0503030403020204"/>
              <a:cs typeface="Times New Roman" panose="02020603050405020304" pitchFamily="18" charset="0"/>
            </a:endParaRPr>
          </a:p>
          <a:p>
            <a:pPr lvl="1"/>
            <a:endParaRPr lang="en-US" sz="2000" dirty="0">
              <a:solidFill>
                <a:schemeClr val="bg2">
                  <a:lumMod val="10000"/>
                </a:schemeClr>
              </a:solidFill>
              <a:latin typeface="Myriad Pro" panose="020B0503030403020204"/>
              <a:cs typeface="Times New Roman" panose="02020603050405020304" pitchFamily="18" charset="0"/>
            </a:endParaRPr>
          </a:p>
        </p:txBody>
      </p:sp>
    </p:spTree>
    <p:extLst>
      <p:ext uri="{BB962C8B-B14F-4D97-AF65-F5344CB8AC3E}">
        <p14:creationId xmlns:p14="http://schemas.microsoft.com/office/powerpoint/2010/main" val="360646537"/>
      </p:ext>
    </p:extLst>
  </p:cSld>
  <p:clrMapOvr>
    <a:masterClrMapping/>
  </p:clrMapOvr>
</p:sld>
</file>

<file path=ppt/theme/theme1.xml><?xml version="1.0" encoding="utf-8"?>
<a:theme xmlns:a="http://schemas.openxmlformats.org/drawingml/2006/main" name="Car_theme">
  <a:themeElements>
    <a:clrScheme name="НАМИ">
      <a:dk1>
        <a:srgbClr val="D4271A"/>
      </a:dk1>
      <a:lt1>
        <a:srgbClr val="FFFFFF"/>
      </a:lt1>
      <a:dk2>
        <a:srgbClr val="194161"/>
      </a:dk2>
      <a:lt2>
        <a:srgbClr val="F2F2F2"/>
      </a:lt2>
      <a:accent1>
        <a:srgbClr val="244F94"/>
      </a:accent1>
      <a:accent2>
        <a:srgbClr val="CF4141"/>
      </a:accent2>
      <a:accent3>
        <a:srgbClr val="BFBFBF"/>
      </a:accent3>
      <a:accent4>
        <a:srgbClr val="258B40"/>
      </a:accent4>
      <a:accent5>
        <a:srgbClr val="3382C3"/>
      </a:accent5>
      <a:accent6>
        <a:srgbClr val="D99025"/>
      </a:accent6>
      <a:hlink>
        <a:srgbClr val="81B4DE"/>
      </a:hlink>
      <a:folHlink>
        <a:srgbClr val="D8D8D8"/>
      </a:folHlink>
    </a:clrScheme>
    <a:fontScheme name="Myriad Pro Cond">
      <a:majorFont>
        <a:latin typeface="Myriad Pro Cond"/>
        <a:ea typeface=""/>
        <a:cs typeface=""/>
      </a:majorFont>
      <a:minorFont>
        <a:latin typeface="Myriad Pro Cond"/>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_theme" id="{772A3DBD-E005-4335-8F67-7BDF96985F3A}" vid="{1E2E543E-E5ED-4746-B63A-1B2E41C84F4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Car_theme</Template>
  <TotalTime>19875</TotalTime>
  <Words>1225</Words>
  <Application>Microsoft Office PowerPoint</Application>
  <PresentationFormat>Widescreen</PresentationFormat>
  <Paragraphs>214</Paragraphs>
  <Slides>18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MS Mincho</vt:lpstr>
      <vt:lpstr>Myriad Pro</vt:lpstr>
      <vt:lpstr>Myriad Pro Cond</vt:lpstr>
      <vt:lpstr>Arial</vt:lpstr>
      <vt:lpstr>Calibri</vt:lpstr>
      <vt:lpstr>Cambria Math</vt:lpstr>
      <vt:lpstr>Times New Roman</vt:lpstr>
      <vt:lpstr>Verdana</vt:lpstr>
      <vt:lpstr>Wingdings</vt:lpstr>
      <vt:lpstr>Car_theme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НАМИ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Car</dc:title>
  <dc:creator>Мелинковская Татьяна</dc:creator>
  <cp:lastModifiedBy>Konstantin Glukhenkiy</cp:lastModifiedBy>
  <cp:revision>479</cp:revision>
  <cp:lastPrinted>2015-05-19T16:24:21Z</cp:lastPrinted>
  <dcterms:created xsi:type="dcterms:W3CDTF">2015-04-29T12:21:37Z</dcterms:created>
  <dcterms:modified xsi:type="dcterms:W3CDTF">2019-09-11T07:05:49Z</dcterms:modified>
</cp:coreProperties>
</file>