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4" r:id="rId4"/>
    <p:sldId id="263" r:id="rId5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02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84" y="144"/>
      </p:cViewPr>
      <p:guideLst>
        <p:guide orient="horz" pos="2160"/>
        <p:guide orient="horz" pos="40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970B-EFF1-4C3B-B77D-D7785813EEBF}" type="datetimeFigureOut">
              <a:rPr lang="ko-KR" altLang="en-US" smtClean="0"/>
              <a:t>2019-05-10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66B8-95AD-4F43-937E-A38FF74770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8737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970B-EFF1-4C3B-B77D-D7785813EEBF}" type="datetimeFigureOut">
              <a:rPr lang="ko-KR" altLang="en-US" smtClean="0"/>
              <a:t>2019-05-10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66B8-95AD-4F43-937E-A38FF74770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2280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970B-EFF1-4C3B-B77D-D7785813EEBF}" type="datetimeFigureOut">
              <a:rPr lang="ko-KR" altLang="en-US" smtClean="0"/>
              <a:t>2019-05-10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66B8-95AD-4F43-937E-A38FF74770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2587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970B-EFF1-4C3B-B77D-D7785813EEBF}" type="datetimeFigureOut">
              <a:rPr lang="ko-KR" altLang="en-US" smtClean="0"/>
              <a:t>2019-05-10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66B8-95AD-4F43-937E-A38FF74770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5932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970B-EFF1-4C3B-B77D-D7785813EEBF}" type="datetimeFigureOut">
              <a:rPr lang="ko-KR" altLang="en-US" smtClean="0"/>
              <a:t>2019-05-10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66B8-95AD-4F43-937E-A38FF74770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5691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970B-EFF1-4C3B-B77D-D7785813EEBF}" type="datetimeFigureOut">
              <a:rPr lang="ko-KR" altLang="en-US" smtClean="0"/>
              <a:t>2019-05-10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66B8-95AD-4F43-937E-A38FF74770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9985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970B-EFF1-4C3B-B77D-D7785813EEBF}" type="datetimeFigureOut">
              <a:rPr lang="ko-KR" altLang="en-US" smtClean="0"/>
              <a:t>2019-05-10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66B8-95AD-4F43-937E-A38FF74770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7026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970B-EFF1-4C3B-B77D-D7785813EEBF}" type="datetimeFigureOut">
              <a:rPr lang="ko-KR" altLang="en-US" smtClean="0"/>
              <a:t>2019-05-10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66B8-95AD-4F43-937E-A38FF74770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2665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970B-EFF1-4C3B-B77D-D7785813EEBF}" type="datetimeFigureOut">
              <a:rPr lang="ko-KR" altLang="en-US" smtClean="0"/>
              <a:t>2019-05-10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66B8-95AD-4F43-937E-A38FF74770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3860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970B-EFF1-4C3B-B77D-D7785813EEBF}" type="datetimeFigureOut">
              <a:rPr lang="ko-KR" altLang="en-US" smtClean="0"/>
              <a:t>2019-05-10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66B8-95AD-4F43-937E-A38FF74770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281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970B-EFF1-4C3B-B77D-D7785813EEBF}" type="datetimeFigureOut">
              <a:rPr lang="ko-KR" altLang="en-US" smtClean="0"/>
              <a:t>2019-05-10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66B8-95AD-4F43-937E-A38FF74770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5555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C970B-EFF1-4C3B-B77D-D7785813EEBF}" type="datetimeFigureOut">
              <a:rPr lang="ko-KR" altLang="en-US" smtClean="0"/>
              <a:t>2019-05-10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066B8-95AD-4F43-937E-A38FF74770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161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63" y="0"/>
            <a:ext cx="3664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latin typeface="Calibri" pitchFamily="34" charset="0"/>
                <a:cs typeface="Arial" pitchFamily="34" charset="0"/>
              </a:rPr>
              <a:t>Submitted by the expert from Republic of Korea</a:t>
            </a:r>
            <a:endParaRPr lang="ko-KR" altLang="en-US" sz="140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Textfeld 128"/>
          <p:cNvSpPr txBox="1">
            <a:spLocks noChangeArrowheads="1"/>
          </p:cNvSpPr>
          <p:nvPr/>
        </p:nvSpPr>
        <p:spPr bwMode="auto">
          <a:xfrm>
            <a:off x="6084168" y="43542"/>
            <a:ext cx="302433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ts val="1200"/>
              </a:lnSpc>
            </a:pPr>
            <a:r>
              <a:rPr lang="en-US" altLang="ko-KR" sz="1200" u="sng" dirty="0">
                <a:latin typeface="Calibri" pitchFamily="34" charset="0"/>
                <a:ea typeface="Arial Unicode MS" pitchFamily="50" charset="-127"/>
                <a:cs typeface="Arial" pitchFamily="34" charset="0"/>
              </a:rPr>
              <a:t>Informal </a:t>
            </a:r>
            <a:r>
              <a:rPr lang="en-US" altLang="ko-KR" sz="1200" u="sng">
                <a:latin typeface="Calibri" pitchFamily="34" charset="0"/>
                <a:ea typeface="Arial Unicode MS" pitchFamily="50" charset="-127"/>
                <a:cs typeface="Arial" pitchFamily="34" charset="0"/>
              </a:rPr>
              <a:t>document </a:t>
            </a:r>
            <a:r>
              <a:rPr lang="en-US" altLang="ko-KR" sz="1200" b="1">
                <a:latin typeface="Calibri" pitchFamily="34" charset="0"/>
                <a:ea typeface="Arial Unicode MS" pitchFamily="50" charset="-127"/>
                <a:cs typeface="Arial" pitchFamily="34" charset="0"/>
              </a:rPr>
              <a:t>GRSP-65-23</a:t>
            </a:r>
            <a:endParaRPr lang="en-US" altLang="ko-KR" sz="1200" b="1" dirty="0">
              <a:latin typeface="Calibri" pitchFamily="34" charset="0"/>
              <a:ea typeface="Arial Unicode MS" pitchFamily="50" charset="-127"/>
              <a:cs typeface="Arial" pitchFamily="34" charset="0"/>
            </a:endParaRPr>
          </a:p>
          <a:p>
            <a:pPr algn="r">
              <a:lnSpc>
                <a:spcPts val="1200"/>
              </a:lnSpc>
            </a:pPr>
            <a:r>
              <a:rPr lang="en-US" altLang="ko-KR" sz="1200" dirty="0">
                <a:latin typeface="Calibri" pitchFamily="34" charset="0"/>
                <a:ea typeface="Arial Unicode MS" pitchFamily="50" charset="-127"/>
                <a:cs typeface="Arial" pitchFamily="34" charset="0"/>
              </a:rPr>
              <a:t>(65th </a:t>
            </a:r>
            <a:r>
              <a:rPr lang="en-US" altLang="ko-KR" sz="1200" b="1" dirty="0">
                <a:latin typeface="Calibri" pitchFamily="34" charset="0"/>
                <a:ea typeface="Arial Unicode MS" pitchFamily="50" charset="-127"/>
                <a:cs typeface="Arial" pitchFamily="34" charset="0"/>
              </a:rPr>
              <a:t>GRSP, 13-17 May 2019,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altLang="ko-KR" sz="1200" dirty="0">
                <a:latin typeface="Calibri" pitchFamily="34" charset="0"/>
                <a:ea typeface="Arial Unicode MS" pitchFamily="50" charset="-127"/>
                <a:cs typeface="Arial" pitchFamily="34" charset="0"/>
              </a:rPr>
              <a:t>agenda item28(a))</a:t>
            </a:r>
            <a:r>
              <a:rPr lang="en-AU" altLang="ko-KR" sz="1200" dirty="0">
                <a:latin typeface="Calibri" pitchFamily="34" charset="0"/>
                <a:ea typeface="Arial Unicode MS" pitchFamily="50" charset="-127"/>
                <a:cs typeface="Arial" pitchFamily="34" charset="0"/>
              </a:rPr>
              <a:t> 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1" y="1885419"/>
            <a:ext cx="9144000" cy="20161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>
              <a:latin typeface="Calibri" pitchFamily="34" charset="0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9811" y="2255358"/>
            <a:ext cx="66247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Korean Safety Regulations on Micro Mobility related to passive safety</a:t>
            </a:r>
            <a:endParaRPr lang="ko-KR" altLang="en-US" sz="3200" b="1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3" name="_x145219488" descr="EMB0000096415d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130" y="6303474"/>
            <a:ext cx="3789741" cy="448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516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H="1" flipV="1">
            <a:off x="347916" y="975985"/>
            <a:ext cx="6672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l"/>
            </a:pPr>
            <a:r>
              <a:rPr lang="en-US" altLang="ko-KR" b="1" dirty="0">
                <a:latin typeface="Calibri" pitchFamily="34" charset="0"/>
                <a:ea typeface="Ebrima" pitchFamily="2" charset="0"/>
                <a:cs typeface="Arial" pitchFamily="34" charset="0"/>
              </a:rPr>
              <a:t>Implementation of Safety Regulations on Micro Mobility</a:t>
            </a:r>
            <a:endParaRPr lang="ko-KR" altLang="en-US" b="1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0800000" flipH="1" flipV="1">
            <a:off x="611560" y="1884804"/>
            <a:ext cx="734481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buFont typeface="Wingdings" pitchFamily="2" charset="2"/>
              <a:buChar char="§"/>
            </a:pPr>
            <a:r>
              <a:rPr lang="en-US" altLang="ko-KR" sz="1700" b="1" dirty="0">
                <a:latin typeface="Calibri" pitchFamily="34" charset="0"/>
                <a:cs typeface="Arial" pitchFamily="34" charset="0"/>
              </a:rPr>
              <a:t>Classification and safety regulations on Micro Mobility  </a:t>
            </a:r>
            <a:endParaRPr lang="ko-KR" altLang="en-US" sz="1700" b="1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64475" y="2275805"/>
            <a:ext cx="827202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6050" indent="-146050" fontAlgn="base"/>
            <a:r>
              <a:rPr lang="ko-KR" altLang="en-US" sz="1400" dirty="0">
                <a:latin typeface="Calibri" pitchFamily="34" charset="0"/>
                <a:cs typeface="Arial" pitchFamily="34" charset="0"/>
              </a:rPr>
              <a:t>* </a:t>
            </a:r>
            <a:r>
              <a:rPr lang="en-US" altLang="ko-KR" sz="1400" dirty="0">
                <a:latin typeface="Calibri" pitchFamily="34" charset="0"/>
                <a:cs typeface="Arial" pitchFamily="34" charset="0"/>
              </a:rPr>
              <a:t>Research : Reference GRSP-61-24_Introduction plan for implementing safety requirements of  micro mobility</a:t>
            </a:r>
            <a:endParaRPr lang="ko-KR" altLang="en-US" sz="1400" dirty="0">
              <a:latin typeface="Calibri" pitchFamily="34" charset="0"/>
              <a:cs typeface="Arial" pitchFamily="34" charset="0"/>
            </a:endParaRPr>
          </a:p>
        </p:txBody>
      </p:sp>
      <p:pic>
        <p:nvPicPr>
          <p:cNvPr id="13" name="_x145219488" descr="EMB0000096415d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7" y="6538041"/>
            <a:ext cx="2398926" cy="28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8534860" y="6583469"/>
            <a:ext cx="6207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fld id="{C8F1E231-AFA3-4187-95A2-97149B9CF3C5}" type="slidenum">
              <a:rPr lang="ko-KR" altLang="en-US" sz="1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algn="ctr">
                <a:lnSpc>
                  <a:spcPct val="150000"/>
                </a:lnSpc>
                <a:buFont typeface="Wingdings" pitchFamily="2" charset="2"/>
                <a:buNone/>
                <a:defRPr/>
              </a:pPr>
              <a:t>2</a:t>
            </a:fld>
            <a:r>
              <a:rPr lang="en-US" altLang="ko-KR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4270"/>
            <a:ext cx="9144000" cy="624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 rot="10800000" flipH="1" flipV="1">
            <a:off x="62272" y="108154"/>
            <a:ext cx="66723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latin typeface="Calibri" pitchFamily="34" charset="0"/>
                <a:ea typeface="Ebrima" pitchFamily="2" charset="0"/>
                <a:cs typeface="Arial" pitchFamily="34" charset="0"/>
              </a:rPr>
              <a:t>Safety Regulations on Micro Mobility</a:t>
            </a:r>
            <a:endParaRPr lang="ko-KR" altLang="en-US" sz="2000" b="1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0800000" flipH="1" flipV="1">
            <a:off x="539553" y="2525607"/>
            <a:ext cx="7704856" cy="687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indent="-179388" fontAlgn="base">
              <a:lnSpc>
                <a:spcPts val="2600"/>
              </a:lnSpc>
              <a:buFont typeface="Arial" pitchFamily="34" charset="0"/>
              <a:buChar char="•"/>
            </a:pPr>
            <a:r>
              <a:rPr lang="en-US" altLang="ko-KR" sz="1700" b="1" dirty="0">
                <a:latin typeface="Calibri" pitchFamily="34" charset="0"/>
              </a:rPr>
              <a:t>Enforcement date</a:t>
            </a:r>
            <a:r>
              <a:rPr lang="en-US" altLang="ko-KR" sz="1700" dirty="0">
                <a:latin typeface="Calibri" pitchFamily="34" charset="0"/>
              </a:rPr>
              <a:t>: 11 July 2018</a:t>
            </a:r>
            <a:endParaRPr lang="ko-KR" altLang="en-US" sz="1700" dirty="0">
              <a:latin typeface="Calibri" pitchFamily="34" charset="0"/>
            </a:endParaRPr>
          </a:p>
          <a:p>
            <a:pPr marL="285750" indent="-285750" fontAlgn="base">
              <a:buFont typeface="Wingdings" pitchFamily="2" charset="2"/>
              <a:buChar char="§"/>
            </a:pPr>
            <a:endParaRPr lang="ko-KR" altLang="en-US" sz="1700" dirty="0"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0800000" flipH="1" flipV="1">
            <a:off x="611561" y="3075056"/>
            <a:ext cx="734481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buFont typeface="Wingdings" pitchFamily="2" charset="2"/>
              <a:buChar char="§"/>
            </a:pPr>
            <a:r>
              <a:rPr lang="en-US" altLang="ko-KR" sz="1700" b="1" dirty="0">
                <a:latin typeface="Calibri" pitchFamily="34" charset="0"/>
                <a:cs typeface="Arial" pitchFamily="34" charset="0"/>
              </a:rPr>
              <a:t>Classification of Micro Mobility </a:t>
            </a:r>
            <a:endParaRPr lang="ko-KR" altLang="en-US" sz="1700" b="1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10800000" flipH="1" flipV="1">
            <a:off x="539553" y="3444389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indent="-179388" fontAlgn="base">
              <a:buFont typeface="Arial" pitchFamily="34" charset="0"/>
              <a:buChar char="•"/>
            </a:pPr>
            <a:r>
              <a:rPr lang="en-US" altLang="ko-KR" sz="1600" dirty="0">
                <a:latin typeface="Calibri" pitchFamily="34" charset="0"/>
              </a:rPr>
              <a:t>Power :  Maximum continuous related power  : 15kw or less</a:t>
            </a:r>
          </a:p>
          <a:p>
            <a:pPr marL="265112" fontAlgn="base"/>
            <a:r>
              <a:rPr lang="en-US" altLang="ko-KR" sz="1600" dirty="0">
                <a:latin typeface="Calibri" pitchFamily="34" charset="0"/>
              </a:rPr>
              <a:t>                   (Internal-combustion engine : 250cc or less)</a:t>
            </a:r>
            <a:endParaRPr lang="ko-KR" altLang="en-US" sz="1600" dirty="0">
              <a:latin typeface="Calibr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10800000" flipH="1" flipV="1">
            <a:off x="539552" y="4043807"/>
            <a:ext cx="7704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indent="-179388" fontAlgn="base">
              <a:buFont typeface="Arial" pitchFamily="34" charset="0"/>
              <a:buChar char="•"/>
            </a:pPr>
            <a:r>
              <a:rPr lang="en-US" altLang="ko-KR" sz="1600" dirty="0">
                <a:latin typeface="Calibri" pitchFamily="34" charset="0"/>
              </a:rPr>
              <a:t>Dimensions : Length : 3.6m or less, Width : 1.5m or less, Height : 2.0m or less </a:t>
            </a:r>
          </a:p>
        </p:txBody>
      </p:sp>
      <p:sp>
        <p:nvSpPr>
          <p:cNvPr id="20" name="TextBox 19"/>
          <p:cNvSpPr txBox="1"/>
          <p:nvPr/>
        </p:nvSpPr>
        <p:spPr>
          <a:xfrm rot="10800000" flipH="1" flipV="1">
            <a:off x="539552" y="4365104"/>
            <a:ext cx="84249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indent="-179388" fontAlgn="base">
              <a:buFont typeface="Arial" pitchFamily="34" charset="0"/>
              <a:buChar char="•"/>
            </a:pPr>
            <a:r>
              <a:rPr lang="en-US" altLang="ko-KR" sz="1600" dirty="0">
                <a:latin typeface="Calibri" pitchFamily="34" charset="0"/>
              </a:rPr>
              <a:t>Vehicle Type :  passenger vehicle(600kg or less), vehicle for the carriage of goods(750kg or less)</a:t>
            </a:r>
          </a:p>
        </p:txBody>
      </p:sp>
      <p:sp>
        <p:nvSpPr>
          <p:cNvPr id="21" name="TextBox 20"/>
          <p:cNvSpPr txBox="1"/>
          <p:nvPr/>
        </p:nvSpPr>
        <p:spPr>
          <a:xfrm rot="10800000" flipH="1" flipV="1">
            <a:off x="628187" y="1412776"/>
            <a:ext cx="734481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buFont typeface="Wingdings" pitchFamily="2" charset="2"/>
              <a:buChar char="§"/>
            </a:pPr>
            <a:r>
              <a:rPr lang="en-US" altLang="ko-KR" sz="1700" b="1" dirty="0">
                <a:latin typeface="Calibri" pitchFamily="34" charset="0"/>
                <a:cs typeface="Arial" pitchFamily="34" charset="0"/>
              </a:rPr>
              <a:t>Reference : L7 category vehicle in EU regulation 168/2013 </a:t>
            </a:r>
            <a:endParaRPr lang="ko-KR" altLang="en-US" sz="1700" b="1" dirty="0">
              <a:latin typeface="Calibri" pitchFamily="34" charset="0"/>
              <a:cs typeface="Arial" pitchFamily="34" charset="0"/>
            </a:endParaRPr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550" y="4921642"/>
            <a:ext cx="1548206" cy="1112996"/>
          </a:xfrm>
          <a:prstGeom prst="rect">
            <a:avLst/>
          </a:prstGeom>
        </p:spPr>
      </p:pic>
      <p:pic>
        <p:nvPicPr>
          <p:cNvPr id="23" name="그림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529" y="4974124"/>
            <a:ext cx="1599202" cy="1119172"/>
          </a:xfrm>
          <a:prstGeom prst="rect">
            <a:avLst/>
          </a:prstGeom>
        </p:spPr>
      </p:pic>
      <p:pic>
        <p:nvPicPr>
          <p:cNvPr id="24" name="내용 개체 틀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595" y="4921642"/>
            <a:ext cx="1521435" cy="1112996"/>
          </a:xfrm>
          <a:prstGeom prst="rect">
            <a:avLst/>
          </a:prstGeom>
        </p:spPr>
      </p:pic>
      <p:pic>
        <p:nvPicPr>
          <p:cNvPr id="7" name="Picture 2" descr="F:\회사(C)\2019년\제65차 GRSP\발언자료\마스타자동차_M_city_2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8677" y="4799759"/>
            <a:ext cx="1454904" cy="129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9097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H="1" flipV="1">
            <a:off x="347916" y="836713"/>
            <a:ext cx="6672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l"/>
            </a:pPr>
            <a:r>
              <a:rPr lang="en-US" altLang="ko-KR" b="1" dirty="0">
                <a:latin typeface="Calibri" pitchFamily="34" charset="0"/>
                <a:ea typeface="Ebrima" pitchFamily="2" charset="0"/>
                <a:cs typeface="Arial" pitchFamily="34" charset="0"/>
              </a:rPr>
              <a:t>Major requirements related to passive safety</a:t>
            </a:r>
            <a:endParaRPr lang="ko-KR" altLang="en-US" b="1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0800000" flipH="1" flipV="1">
            <a:off x="611560" y="2782863"/>
            <a:ext cx="734481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buFont typeface="Wingdings" pitchFamily="2" charset="2"/>
              <a:buChar char="§"/>
            </a:pPr>
            <a:r>
              <a:rPr lang="en-US" altLang="ko-KR" sz="1700" b="1" dirty="0">
                <a:latin typeface="Calibri" pitchFamily="34" charset="0"/>
                <a:cs typeface="Arial" pitchFamily="34" charset="0"/>
              </a:rPr>
              <a:t>Seatbelt Anchorage </a:t>
            </a:r>
            <a:endParaRPr lang="ko-KR" altLang="en-US" sz="1700" b="1" dirty="0">
              <a:latin typeface="Calibri" pitchFamily="34" charset="0"/>
              <a:cs typeface="Arial" pitchFamily="34" charset="0"/>
            </a:endParaRPr>
          </a:p>
        </p:txBody>
      </p:sp>
      <p:pic>
        <p:nvPicPr>
          <p:cNvPr id="13" name="_x145219488" descr="EMB0000096415d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7" y="6538041"/>
            <a:ext cx="2398926" cy="28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8534860" y="6583469"/>
            <a:ext cx="6207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fld id="{C8F1E231-AFA3-4187-95A2-97149B9CF3C5}" type="slidenum">
              <a:rPr lang="ko-KR" altLang="en-US" sz="1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algn="ctr">
                <a:lnSpc>
                  <a:spcPct val="150000"/>
                </a:lnSpc>
                <a:buFont typeface="Wingdings" pitchFamily="2" charset="2"/>
                <a:buNone/>
                <a:defRPr/>
              </a:pPr>
              <a:t>3</a:t>
            </a:fld>
            <a:r>
              <a:rPr lang="en-US" altLang="ko-KR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4270"/>
            <a:ext cx="9144000" cy="624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 rot="10800000" flipH="1" flipV="1">
            <a:off x="62272" y="108154"/>
            <a:ext cx="66723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latin typeface="Calibri" pitchFamily="34" charset="0"/>
                <a:ea typeface="Ebrima" pitchFamily="2" charset="0"/>
                <a:cs typeface="Arial" pitchFamily="34" charset="0"/>
              </a:rPr>
              <a:t>Safety Regulations on Micro Mobility</a:t>
            </a:r>
            <a:endParaRPr lang="ko-KR" altLang="en-US" sz="2000" b="1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10800000" flipH="1" flipV="1">
            <a:off x="572696" y="3070895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indent="-179388" fontAlgn="base">
              <a:buFont typeface="Arial" pitchFamily="34" charset="0"/>
              <a:buChar char="•"/>
            </a:pPr>
            <a:r>
              <a:rPr lang="en-US" altLang="ko-KR" sz="1400" dirty="0">
                <a:latin typeface="Calibri" pitchFamily="34" charset="0"/>
              </a:rPr>
              <a:t>2 points-seatbelt : 1,820kg </a:t>
            </a:r>
            <a:r>
              <a:rPr lang="en-US" altLang="ko-KR" sz="1200" dirty="0">
                <a:latin typeface="Calibri" pitchFamily="34" charset="0"/>
              </a:rPr>
              <a:t>(0.2s or more)</a:t>
            </a:r>
          </a:p>
          <a:p>
            <a:pPr marL="444500" indent="-179388" fontAlgn="base">
              <a:buFont typeface="Arial" pitchFamily="34" charset="0"/>
              <a:buChar char="•"/>
            </a:pPr>
            <a:r>
              <a:rPr lang="en-US" altLang="ko-KR" sz="1400" dirty="0">
                <a:latin typeface="Calibri" pitchFamily="34" charset="0"/>
              </a:rPr>
              <a:t>3 points-seatbelt : 1,100kg </a:t>
            </a:r>
            <a:r>
              <a:rPr lang="en-US" altLang="ko-KR" sz="1200" dirty="0">
                <a:latin typeface="Calibri" pitchFamily="34" charset="0"/>
              </a:rPr>
              <a:t>(0.2s or more at pelvic &amp; torso)</a:t>
            </a:r>
            <a:endParaRPr lang="ko-KR" altLang="en-US" sz="1200" dirty="0">
              <a:latin typeface="Calibri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10800000" flipH="1" flipV="1">
            <a:off x="628187" y="1129489"/>
            <a:ext cx="7344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buFont typeface="Wingdings" pitchFamily="2" charset="2"/>
              <a:buChar char="§"/>
            </a:pPr>
            <a:r>
              <a:rPr lang="en-US" altLang="ko-KR" sz="1600" b="1" dirty="0">
                <a:latin typeface="Calibri" pitchFamily="34" charset="0"/>
                <a:cs typeface="Arial" pitchFamily="34" charset="0"/>
              </a:rPr>
              <a:t>Door latch &amp; hinge : </a:t>
            </a:r>
            <a:r>
              <a:rPr lang="en-US" altLang="ko-KR" sz="1600" dirty="0">
                <a:latin typeface="Calibri" pitchFamily="34" charset="0"/>
                <a:cs typeface="Arial" pitchFamily="34" charset="0"/>
              </a:rPr>
              <a:t>similar to UN R11, apply about 80% of load    </a:t>
            </a:r>
            <a:endParaRPr lang="ko-KR" altLang="en-US" sz="1600" dirty="0"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168958"/>
              </p:ext>
            </p:extLst>
          </p:nvPr>
        </p:nvGraphicFramePr>
        <p:xfrm>
          <a:off x="971601" y="1524776"/>
          <a:ext cx="5472606" cy="1188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4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4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42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449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Applied</a:t>
                      </a:r>
                      <a:r>
                        <a:rPr lang="en-US" altLang="ko-KR" sz="1100" baseline="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Load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Striker &amp;</a:t>
                      </a:r>
                      <a:r>
                        <a:rPr lang="en-US" altLang="ko-KR" sz="1100" baseline="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Latch </a:t>
                      </a:r>
                      <a:r>
                        <a:rPr lang="en-US" altLang="ko-KR" sz="1100" b="0" baseline="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(direction)</a:t>
                      </a:r>
                      <a:endParaRPr lang="ko-KR" altLang="en-US" sz="11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Hinge 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(direction)</a:t>
                      </a:r>
                      <a:endParaRPr lang="ko-KR" altLang="en-US" sz="11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52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99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Calibri" pitchFamily="34" charset="0"/>
                        </a:rPr>
                        <a:t>UN R11</a:t>
                      </a:r>
                      <a:endParaRPr lang="ko-KR" altLang="en-US" sz="11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    1,130 kg</a:t>
                      </a:r>
                      <a:r>
                        <a:rPr lang="en-US" altLang="ko-KR" sz="1100" baseline="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(Vertical)</a:t>
                      </a:r>
                    </a:p>
                    <a:p>
                      <a:pPr algn="l" latinLnBrk="1"/>
                      <a:r>
                        <a:rPr lang="en-US" altLang="ko-KR" sz="1100" baseline="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       905 kg (Width)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  1,130 kg</a:t>
                      </a:r>
                      <a:r>
                        <a:rPr lang="en-US" altLang="ko-KR" sz="1100" baseline="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(Longitudinal)</a:t>
                      </a:r>
                    </a:p>
                    <a:p>
                      <a:pPr algn="l" latinLnBrk="1"/>
                      <a:r>
                        <a:rPr lang="en-US" altLang="ko-KR" sz="1100" baseline="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     905 kg (Width)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9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Calibri" pitchFamily="34" charset="0"/>
                        </a:rPr>
                        <a:t>Korean</a:t>
                      </a:r>
                      <a:r>
                        <a:rPr lang="en-US" altLang="ko-KR" sz="1100" baseline="0" dirty="0">
                          <a:latin typeface="Calibri" pitchFamily="34" charset="0"/>
                        </a:rPr>
                        <a:t> Requirements</a:t>
                      </a:r>
                      <a:endParaRPr lang="ko-KR" altLang="en-US" sz="11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       910 kg</a:t>
                      </a:r>
                      <a:r>
                        <a:rPr lang="en-US" altLang="ko-KR" sz="1100" baseline="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(Vertical)</a:t>
                      </a:r>
                    </a:p>
                    <a:p>
                      <a:pPr algn="l" latinLnBrk="1"/>
                      <a:r>
                        <a:rPr lang="en-US" altLang="ko-KR" sz="1100" baseline="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       730 kg (Width)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    910 kg</a:t>
                      </a:r>
                      <a:r>
                        <a:rPr lang="en-US" altLang="ko-KR" sz="1100" baseline="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(Longitudinal)</a:t>
                      </a:r>
                    </a:p>
                    <a:p>
                      <a:pPr algn="l" latinLnBrk="1"/>
                      <a:r>
                        <a:rPr lang="en-US" altLang="ko-KR" sz="1100" baseline="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    905 kg (Width)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3" name="표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715164"/>
              </p:ext>
            </p:extLst>
          </p:nvPr>
        </p:nvGraphicFramePr>
        <p:xfrm>
          <a:off x="971600" y="3653731"/>
          <a:ext cx="5472606" cy="1148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4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4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42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449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Applied</a:t>
                      </a:r>
                      <a:r>
                        <a:rPr lang="en-US" altLang="ko-KR" sz="1100" baseline="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Load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 points-seatbelt</a:t>
                      </a:r>
                      <a:endParaRPr lang="ko-KR" altLang="en-US" sz="11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 points-seatbelt</a:t>
                      </a:r>
                      <a:endParaRPr lang="ko-KR" altLang="en-US" sz="11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5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99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Calibri" pitchFamily="34" charset="0"/>
                        </a:rPr>
                        <a:t>UN R14</a:t>
                      </a:r>
                    </a:p>
                    <a:p>
                      <a:pPr algn="ctr" latinLnBrk="1"/>
                      <a:r>
                        <a:rPr lang="en-US" altLang="ko-KR" sz="1100" dirty="0">
                          <a:latin typeface="Calibri" pitchFamily="34" charset="0"/>
                        </a:rPr>
                        <a:t>(Seatbelt</a:t>
                      </a:r>
                      <a:r>
                        <a:rPr lang="en-US" altLang="ko-KR" sz="1100" baseline="0" dirty="0">
                          <a:latin typeface="Calibri" pitchFamily="34" charset="0"/>
                        </a:rPr>
                        <a:t> anchorage)</a:t>
                      </a:r>
                      <a:endParaRPr lang="ko-KR" altLang="en-US" sz="11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    2,270 kg</a:t>
                      </a:r>
                      <a:r>
                        <a:rPr lang="en-US" altLang="ko-KR" sz="1100" baseline="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(pelvic)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  1,360 kg</a:t>
                      </a:r>
                      <a:r>
                        <a:rPr lang="en-US" altLang="ko-KR" sz="1100" baseline="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(pelvic &amp;  torso)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99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Calibri" pitchFamily="34" charset="0"/>
                        </a:rPr>
                        <a:t>Korean</a:t>
                      </a:r>
                      <a:r>
                        <a:rPr lang="en-US" altLang="ko-KR" sz="1100" baseline="0" dirty="0">
                          <a:latin typeface="Calibri" pitchFamily="34" charset="0"/>
                        </a:rPr>
                        <a:t> Requirement</a:t>
                      </a:r>
                      <a:endParaRPr lang="ko-KR" altLang="en-US" sz="11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    1,820 kg</a:t>
                      </a:r>
                      <a:r>
                        <a:rPr lang="en-US" altLang="ko-KR" sz="1100" baseline="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(pelvic)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   1,100 kg</a:t>
                      </a:r>
                      <a:r>
                        <a:rPr lang="en-US" altLang="ko-KR" sz="1100" baseline="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(pelvic &amp;  torso)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 rot="10800000" flipH="1" flipV="1">
            <a:off x="611561" y="4810209"/>
            <a:ext cx="734481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buFont typeface="Wingdings" pitchFamily="2" charset="2"/>
              <a:buChar char="§"/>
            </a:pPr>
            <a:r>
              <a:rPr lang="en-US" altLang="ko-KR" sz="1700" b="1" dirty="0">
                <a:latin typeface="Calibri" pitchFamily="34" charset="0"/>
                <a:cs typeface="Arial" pitchFamily="34" charset="0"/>
              </a:rPr>
              <a:t>Seat Anchorage </a:t>
            </a:r>
            <a:endParaRPr lang="ko-KR" altLang="en-US" sz="1700" b="1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 rot="10800000" flipH="1" flipV="1">
            <a:off x="564492" y="5111891"/>
            <a:ext cx="77048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indent="-179388" fontAlgn="base">
              <a:buFont typeface="Arial" pitchFamily="34" charset="0"/>
              <a:buChar char="•"/>
            </a:pPr>
            <a:r>
              <a:rPr lang="en-US" altLang="ko-KR" sz="1400" dirty="0">
                <a:latin typeface="Calibri" pitchFamily="34" charset="0"/>
              </a:rPr>
              <a:t> Applied load :  20 times of seat weight</a:t>
            </a:r>
            <a:endParaRPr lang="ko-KR" altLang="en-US" sz="1400" dirty="0">
              <a:latin typeface="Calibri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 rot="10800000" flipH="1" flipV="1">
            <a:off x="628187" y="5438535"/>
            <a:ext cx="734481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buFont typeface="Wingdings" pitchFamily="2" charset="2"/>
              <a:buChar char="§"/>
            </a:pPr>
            <a:r>
              <a:rPr lang="en-US" altLang="ko-KR" sz="1700" b="1" dirty="0">
                <a:latin typeface="Calibri" pitchFamily="34" charset="0"/>
                <a:cs typeface="Arial" pitchFamily="34" charset="0"/>
              </a:rPr>
              <a:t>Electrical Safety of high voltage system   </a:t>
            </a:r>
            <a:endParaRPr lang="ko-KR" altLang="en-US" sz="1700" b="1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 rot="10800000" flipH="1" flipV="1">
            <a:off x="564492" y="5740217"/>
            <a:ext cx="77048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indent="-179388" fontAlgn="base">
              <a:buFont typeface="Arial" pitchFamily="34" charset="0"/>
              <a:buChar char="•"/>
            </a:pPr>
            <a:r>
              <a:rPr lang="en-US" altLang="ko-KR" sz="1400" dirty="0">
                <a:latin typeface="Calibri" pitchFamily="34" charset="0"/>
              </a:rPr>
              <a:t> After collision test*, Check the safety insulation &amp; prevention against electrical shock </a:t>
            </a:r>
            <a:endParaRPr lang="ko-KR" altLang="en-US" sz="1400" dirty="0">
              <a:latin typeface="Calibri" pitchFamily="34" charset="0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899592" y="6006622"/>
            <a:ext cx="827202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6050" indent="-146050" fontAlgn="base"/>
            <a:r>
              <a:rPr lang="ko-KR" altLang="en-US" sz="1200" dirty="0">
                <a:latin typeface="Calibri" pitchFamily="34" charset="0"/>
                <a:cs typeface="Arial" pitchFamily="34" charset="0"/>
              </a:rPr>
              <a:t>* </a:t>
            </a:r>
            <a:r>
              <a:rPr lang="en-US" altLang="ko-KR" sz="1200" dirty="0">
                <a:latin typeface="Calibri" pitchFamily="34" charset="0"/>
                <a:cs typeface="Arial" pitchFamily="34" charset="0"/>
              </a:rPr>
              <a:t>Frontal : 48.3km/h, Rear : 48.3km/h, Lateral : 50km/h</a:t>
            </a:r>
            <a:endParaRPr lang="ko-KR" altLang="en-US" sz="1200" dirty="0"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351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_x145219488" descr="EMB0000096415d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7" y="6538041"/>
            <a:ext cx="2398926" cy="28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8534860" y="6583469"/>
            <a:ext cx="6207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fld id="{C8F1E231-AFA3-4187-95A2-97149B9CF3C5}" type="slidenum">
              <a:rPr lang="ko-KR" altLang="en-US" sz="1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algn="ctr">
                <a:lnSpc>
                  <a:spcPct val="150000"/>
                </a:lnSpc>
                <a:buFont typeface="Wingdings" pitchFamily="2" charset="2"/>
                <a:buNone/>
                <a:defRPr/>
              </a:pPr>
              <a:t>4</a:t>
            </a:fld>
            <a:r>
              <a:rPr lang="en-US" altLang="ko-KR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4270"/>
            <a:ext cx="9144000" cy="624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 rot="10800000" flipH="1" flipV="1">
            <a:off x="1691681" y="2638652"/>
            <a:ext cx="6096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latin typeface="Calibri" pitchFamily="34" charset="0"/>
                <a:cs typeface="Arial" pitchFamily="34" charset="0"/>
              </a:rPr>
              <a:t>Thank you for your attention </a:t>
            </a:r>
            <a:endParaRPr lang="ko-KR" altLang="en-US" sz="3600" b="1" dirty="0"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170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363</Words>
  <Application>Microsoft Office PowerPoint</Application>
  <PresentationFormat>On-screen Show (4:3)</PresentationFormat>
  <Paragraphs>53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 Unicode MS</vt:lpstr>
      <vt:lpstr>맑은 고딕</vt:lpstr>
      <vt:lpstr>Arial</vt:lpstr>
      <vt:lpstr>Calibri</vt:lpstr>
      <vt:lpstr>Ebrima</vt:lpstr>
      <vt:lpstr>Wingdings</vt:lpstr>
      <vt:lpstr>Office 테마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Edoardo Gianotti</cp:lastModifiedBy>
  <cp:revision>47</cp:revision>
  <cp:lastPrinted>2019-05-10T01:22:23Z</cp:lastPrinted>
  <dcterms:created xsi:type="dcterms:W3CDTF">2019-05-03T00:03:39Z</dcterms:created>
  <dcterms:modified xsi:type="dcterms:W3CDTF">2019-05-10T10:44:54Z</dcterms:modified>
</cp:coreProperties>
</file>