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84" y="108"/>
      </p:cViewPr>
      <p:guideLst>
        <p:guide orient="horz" pos="2160"/>
        <p:guide orient="horz" pos="40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3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228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58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6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8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702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66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86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81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55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970B-EFF1-4C3B-B77D-D7785813EEBF}" type="datetimeFigureOut">
              <a:rPr lang="ko-KR" altLang="en-US" smtClean="0"/>
              <a:t>2019-05-10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" y="0"/>
            <a:ext cx="3664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alibri" pitchFamily="34" charset="0"/>
                <a:cs typeface="Arial" pitchFamily="34" charset="0"/>
              </a:rPr>
              <a:t>Submitted by the expert from Republic of Korea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feld 128"/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document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GRSP-65-22</a:t>
            </a: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(65th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13-17 May 2019,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items  28(a))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1885419"/>
            <a:ext cx="9144000" cy="2016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9811" y="225535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Status of Korean Safety Regulation on Sleeping Child Check System</a:t>
            </a:r>
            <a:endParaRPr lang="ko-KR" altLang="en-US" sz="32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_x145219488" descr="EMB0000096415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30" y="6303474"/>
            <a:ext cx="3789741" cy="4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347916" y="975985"/>
            <a:ext cx="667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b="1" dirty="0">
                <a:latin typeface="Calibri" pitchFamily="34" charset="0"/>
                <a:ea typeface="Ebrima" pitchFamily="2" charset="0"/>
                <a:cs typeface="Arial" pitchFamily="34" charset="0"/>
              </a:rPr>
              <a:t>Background of establishing Safety Regulation</a:t>
            </a:r>
            <a:endParaRPr lang="ko-KR" altLang="en-US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611560" y="1393959"/>
            <a:ext cx="73448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dirty="0">
                <a:latin typeface="Calibri" pitchFamily="34" charset="0"/>
                <a:cs typeface="Arial" pitchFamily="34" charset="0"/>
              </a:rPr>
              <a:t>For securing the traffic safety of children, Safety Regulations on school buses have been reinforced</a:t>
            </a:r>
            <a:r>
              <a:rPr lang="ko-KR" altLang="en-US" sz="1700" baseline="30000" dirty="0">
                <a:latin typeface="Calibri" pitchFamily="34" charset="0"/>
                <a:cs typeface="Arial" pitchFamily="34" charset="0"/>
              </a:rPr>
              <a:t>*</a:t>
            </a:r>
            <a:endParaRPr lang="ko-KR" altLang="en-US" sz="17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64475" y="1973956"/>
            <a:ext cx="71813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indent="-146050" fontAlgn="base"/>
            <a:r>
              <a:rPr lang="ko-KR" altLang="en-US" sz="1400" dirty="0">
                <a:latin typeface="Calibri" pitchFamily="34" charset="0"/>
                <a:cs typeface="Arial" pitchFamily="34" charset="0"/>
              </a:rPr>
              <a:t>* </a:t>
            </a:r>
            <a:r>
              <a:rPr lang="en-US" altLang="ko-KR" sz="1400" dirty="0">
                <a:latin typeface="Calibri" pitchFamily="34" charset="0"/>
                <a:cs typeface="Arial" pitchFamily="34" charset="0"/>
              </a:rPr>
              <a:t>Enhance regulation on visible light transmission of window glass, install more than 2 rear safety devices to secure safety when driving in reverse, install speed limiter, assistant stairs for getting on/off, and stop sign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36987" y="2860181"/>
            <a:ext cx="76853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dirty="0">
                <a:latin typeface="Calibri" pitchFamily="34" charset="0"/>
                <a:cs typeface="Arial" pitchFamily="34" charset="0"/>
              </a:rPr>
              <a:t>Despite the </a:t>
            </a: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Road Traffic Act </a:t>
            </a:r>
            <a:r>
              <a:rPr lang="en-US" altLang="ko-KR" sz="1700" dirty="0">
                <a:latin typeface="Calibri" pitchFamily="34" charset="0"/>
                <a:cs typeface="Arial" pitchFamily="34" charset="0"/>
              </a:rPr>
              <a:t>requires drivers to check if all children has got off school bus, accidents continued taking place</a:t>
            </a:r>
            <a:endParaRPr lang="ko-KR" altLang="en-US" sz="17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91229" y="3622895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sz="1400" dirty="0">
                <a:latin typeface="Calibri" pitchFamily="34" charset="0"/>
                <a:cs typeface="Arial" pitchFamily="34" charset="0"/>
              </a:rPr>
              <a:t>〈Number of accident and death by locked in school buses〉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11560" y="5063054"/>
            <a:ext cx="76853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dirty="0">
                <a:latin typeface="Calibri" pitchFamily="34" charset="0"/>
                <a:cs typeface="Arial" pitchFamily="34" charset="0"/>
              </a:rPr>
              <a:t>As the </a:t>
            </a: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Article 53 Paragraph 5 of the Road Traffic Act</a:t>
            </a:r>
            <a:r>
              <a:rPr lang="ko-KR" altLang="en-US" sz="1700" b="1" dirty="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700" dirty="0">
                <a:latin typeface="Calibri" pitchFamily="34" charset="0"/>
                <a:cs typeface="Arial" pitchFamily="34" charset="0"/>
              </a:rPr>
              <a:t>mandates operation of device in school buses that can check if all children has got off (16 Oct. 2018), </a:t>
            </a:r>
            <a:r>
              <a:rPr lang="en-US" altLang="ko-KR" sz="1700" b="1" dirty="0">
                <a:latin typeface="Calibri" pitchFamily="34" charset="0"/>
                <a:cs typeface="Arial" pitchFamily="34" charset="0"/>
              </a:rPr>
              <a:t>Vehicle Safety Regulation</a:t>
            </a:r>
            <a:r>
              <a:rPr lang="en-US" altLang="ko-KR" sz="1700" dirty="0">
                <a:latin typeface="Calibri" pitchFamily="34" charset="0"/>
                <a:cs typeface="Arial" pitchFamily="34" charset="0"/>
              </a:rPr>
              <a:t> was also amended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45169"/>
              </p:ext>
            </p:extLst>
          </p:nvPr>
        </p:nvGraphicFramePr>
        <p:xfrm>
          <a:off x="1055795" y="3982935"/>
          <a:ext cx="6684556" cy="914400"/>
        </p:xfrm>
        <a:graphic>
          <a:graphicData uri="http://schemas.openxmlformats.org/drawingml/2006/table">
            <a:tbl>
              <a:tblPr/>
              <a:tblGrid>
                <a:gridCol w="1050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2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2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2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4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355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Year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ea typeface="+mj-ea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2011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2012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2013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2014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2015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2016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2017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n-ea"/>
                          <a:cs typeface="Times New Roman" pitchFamily="18" charset="0"/>
                        </a:rPr>
                        <a:t>2018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Sum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982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Accident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ea typeface="+mj-ea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55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Death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Calibri Light" pitchFamily="34" charset="0"/>
                        <a:ea typeface="+mj-ea"/>
                        <a:cs typeface="Times New Roman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baseline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>
                          <a:solidFill>
                            <a:srgbClr val="000000"/>
                          </a:solidFill>
                          <a:effectLst/>
                          <a:latin typeface="Calibri Light" pitchFamily="34" charset="0"/>
                          <a:ea typeface="+mj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7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2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108154"/>
            <a:ext cx="6672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Background</a:t>
            </a:r>
            <a:endParaRPr lang="ko-KR" altLang="en-US" sz="20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9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347916" y="975985"/>
            <a:ext cx="6672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b="1" dirty="0">
                <a:latin typeface="Calibri" pitchFamily="34" charset="0"/>
                <a:ea typeface="Ebrima" pitchFamily="2" charset="0"/>
                <a:cs typeface="Arial" pitchFamily="34" charset="0"/>
              </a:rPr>
              <a:t>Amended Vehicle Safety Regulation </a:t>
            </a:r>
            <a:r>
              <a:rPr lang="en-US" altLang="ko-KR" sz="1600" dirty="0">
                <a:latin typeface="Calibri" pitchFamily="34" charset="0"/>
                <a:ea typeface="Ebrima" pitchFamily="2" charset="0"/>
                <a:cs typeface="Arial" pitchFamily="34" charset="0"/>
              </a:rPr>
              <a:t>(KMVSS*)</a:t>
            </a:r>
            <a:endParaRPr lang="ko-KR" altLang="en-US" sz="1600" dirty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3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108154"/>
            <a:ext cx="6672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Regulation in KMVSS</a:t>
            </a:r>
            <a:endParaRPr lang="ko-KR" altLang="en-US" sz="20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H="1" flipV="1">
            <a:off x="528983" y="1700808"/>
            <a:ext cx="7704856" cy="2282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itchFamily="2" charset="2"/>
              <a:buChar char="§"/>
            </a:pPr>
            <a:r>
              <a:rPr lang="en-US" altLang="ko-KR" sz="1700" dirty="0">
                <a:latin typeface="Calibri" pitchFamily="34" charset="0"/>
              </a:rPr>
              <a:t>Article 53-4 (</a:t>
            </a:r>
            <a:r>
              <a:rPr lang="en-US" altLang="ko-KR" sz="1700" dirty="0">
                <a:solidFill>
                  <a:srgbClr val="0000FF"/>
                </a:solidFill>
                <a:latin typeface="Calibri" pitchFamily="34" charset="0"/>
              </a:rPr>
              <a:t>unloading child confirmation alert system</a:t>
            </a:r>
            <a:r>
              <a:rPr lang="en-US" altLang="ko-KR" sz="1700" dirty="0">
                <a:latin typeface="Calibri" pitchFamily="34" charset="0"/>
              </a:rPr>
              <a:t>)</a:t>
            </a:r>
          </a:p>
          <a:p>
            <a:pPr marL="444500" indent="-179388" fontAlgn="base">
              <a:lnSpc>
                <a:spcPts val="2600"/>
              </a:lnSpc>
              <a:buFont typeface="Arial" pitchFamily="34" charset="0"/>
              <a:buChar char="•"/>
            </a:pPr>
            <a:r>
              <a:rPr lang="en-US" altLang="ko-KR" sz="1700" dirty="0">
                <a:latin typeface="Calibri" pitchFamily="34" charset="0"/>
              </a:rPr>
              <a:t>Application: school bus</a:t>
            </a:r>
          </a:p>
          <a:p>
            <a:pPr marL="444500" indent="-179388" fontAlgn="base">
              <a:lnSpc>
                <a:spcPts val="2600"/>
              </a:lnSpc>
              <a:buFont typeface="Arial" pitchFamily="34" charset="0"/>
              <a:buChar char="•"/>
            </a:pPr>
            <a:r>
              <a:rPr lang="en-US" altLang="ko-KR" sz="1700" dirty="0">
                <a:latin typeface="Calibri" pitchFamily="34" charset="0"/>
              </a:rPr>
              <a:t>Regulation: After turning off the engine of school bus, if the device installed at the back of the bus is not pushed within 3 minutes, alarm and light will go off. </a:t>
            </a:r>
          </a:p>
          <a:p>
            <a:pPr marL="444500" indent="-179388" fontAlgn="base">
              <a:lnSpc>
                <a:spcPts val="2600"/>
              </a:lnSpc>
              <a:buFont typeface="Arial" pitchFamily="34" charset="0"/>
              <a:buChar char="•"/>
            </a:pPr>
            <a:r>
              <a:rPr lang="en-US" altLang="ko-KR" sz="1700" dirty="0">
                <a:latin typeface="Calibri" pitchFamily="34" charset="0"/>
              </a:rPr>
              <a:t>Enactment date: 21 March 2019</a:t>
            </a:r>
          </a:p>
          <a:p>
            <a:pPr marL="444500" indent="-179388" fontAlgn="base">
              <a:lnSpc>
                <a:spcPts val="2600"/>
              </a:lnSpc>
              <a:buFont typeface="Arial" pitchFamily="34" charset="0"/>
              <a:buChar char="•"/>
            </a:pPr>
            <a:r>
              <a:rPr lang="en-US" altLang="ko-KR" sz="1700" b="1" dirty="0">
                <a:latin typeface="Calibri" pitchFamily="34" charset="0"/>
              </a:rPr>
              <a:t>Enforcement date</a:t>
            </a:r>
            <a:r>
              <a:rPr lang="en-US" altLang="ko-KR" sz="1700" dirty="0">
                <a:latin typeface="Calibri" pitchFamily="34" charset="0"/>
              </a:rPr>
              <a:t>: 17 April 2019</a:t>
            </a:r>
            <a:endParaRPr lang="ko-KR" altLang="en-US" sz="1700" dirty="0">
              <a:latin typeface="Calibri" pitchFamily="34" charset="0"/>
            </a:endParaRPr>
          </a:p>
          <a:p>
            <a:pPr marL="285750" indent="-285750" fontAlgn="base">
              <a:buFont typeface="Wingdings" pitchFamily="2" charset="2"/>
              <a:buChar char="§"/>
            </a:pPr>
            <a:endParaRPr lang="ko-KR" altLang="en-US" sz="17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H="1" flipV="1">
            <a:off x="4561431" y="3920131"/>
            <a:ext cx="42479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altLang="ko-KR" sz="1700" b="1" dirty="0">
                <a:latin typeface="Calibri" pitchFamily="34" charset="0"/>
              </a:rPr>
              <a:t>Option</a:t>
            </a:r>
          </a:p>
          <a:p>
            <a:pPr marL="444500" indent="-174625">
              <a:buFont typeface="Arial" pitchFamily="34" charset="0"/>
              <a:buChar char="•"/>
            </a:pPr>
            <a:r>
              <a:rPr lang="en-US" altLang="ko-KR" sz="1700" dirty="0">
                <a:latin typeface="Calibri" pitchFamily="34" charset="0"/>
              </a:rPr>
              <a:t>Regulation</a:t>
            </a:r>
            <a:r>
              <a:rPr lang="ko-KR" altLang="en-US" sz="1700" dirty="0">
                <a:latin typeface="Calibri" pitchFamily="34" charset="0"/>
              </a:rPr>
              <a:t> </a:t>
            </a:r>
            <a:r>
              <a:rPr lang="en-US" altLang="ko-KR" sz="1700" dirty="0">
                <a:latin typeface="Calibri" pitchFamily="34" charset="0"/>
              </a:rPr>
              <a:t>+ emergency button</a:t>
            </a:r>
          </a:p>
          <a:p>
            <a:pPr marL="444500" indent="-174625">
              <a:buFont typeface="Arial" pitchFamily="34" charset="0"/>
              <a:buChar char="•"/>
            </a:pPr>
            <a:r>
              <a:rPr lang="en-US" altLang="ko-KR" sz="1700" dirty="0">
                <a:latin typeface="Calibri" pitchFamily="34" charset="0"/>
              </a:rPr>
              <a:t>Regulation</a:t>
            </a:r>
            <a:r>
              <a:rPr lang="ko-KR" altLang="en-US" sz="1700" dirty="0">
                <a:latin typeface="Calibri" pitchFamily="34" charset="0"/>
              </a:rPr>
              <a:t> </a:t>
            </a:r>
            <a:r>
              <a:rPr lang="en-US" altLang="ko-KR" sz="1700" dirty="0">
                <a:latin typeface="Calibri" pitchFamily="34" charset="0"/>
              </a:rPr>
              <a:t>+ motion sensor</a:t>
            </a:r>
            <a:endParaRPr lang="ko-KR" altLang="en-US" sz="1700" dirty="0">
              <a:latin typeface="Calibri" pitchFamily="34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ko-KR" altLang="en-US" sz="1700" dirty="0">
              <a:latin typeface="Calibri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78" y="3865546"/>
            <a:ext cx="357205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직사각형 18"/>
          <p:cNvSpPr/>
          <p:nvPr/>
        </p:nvSpPr>
        <p:spPr>
          <a:xfrm>
            <a:off x="764475" y="1280023"/>
            <a:ext cx="71813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6050" indent="-146050" fontAlgn="base"/>
            <a:r>
              <a:rPr lang="ko-KR" altLang="en-US" sz="1400" dirty="0">
                <a:latin typeface="Calibri" pitchFamily="34" charset="0"/>
                <a:cs typeface="Arial" pitchFamily="34" charset="0"/>
              </a:rPr>
              <a:t>* </a:t>
            </a:r>
            <a:r>
              <a:rPr lang="en-US" altLang="ko-KR" sz="1400" dirty="0">
                <a:latin typeface="Calibri" pitchFamily="34" charset="0"/>
                <a:cs typeface="Arial" pitchFamily="34" charset="0"/>
              </a:rPr>
              <a:t>KMVSS : Korean Motor Vehicle Safety Standards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7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4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 rot="10800000" flipH="1" flipV="1">
            <a:off x="1691681" y="2638652"/>
            <a:ext cx="6096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Calibri" pitchFamily="34" charset="0"/>
                <a:cs typeface="Arial" pitchFamily="34" charset="0"/>
              </a:rPr>
              <a:t>Thank you for your attention </a:t>
            </a:r>
            <a:endParaRPr lang="ko-KR" altLang="en-US" sz="3600" b="1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0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300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 Unicode MS</vt:lpstr>
      <vt:lpstr>맑은 고딕</vt:lpstr>
      <vt:lpstr>Arial</vt:lpstr>
      <vt:lpstr>Calibri</vt:lpstr>
      <vt:lpstr>Calibri Light</vt:lpstr>
      <vt:lpstr>Ebrima</vt:lpstr>
      <vt:lpstr>Times New Roman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Edoardo Gianotti</cp:lastModifiedBy>
  <cp:revision>41</cp:revision>
  <cp:lastPrinted>2019-05-10T01:22:33Z</cp:lastPrinted>
  <dcterms:created xsi:type="dcterms:W3CDTF">2019-05-03T00:03:39Z</dcterms:created>
  <dcterms:modified xsi:type="dcterms:W3CDTF">2019-05-10T10:43:00Z</dcterms:modified>
</cp:coreProperties>
</file>