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0"/>
  </p:notesMasterIdLst>
  <p:sldIdLst>
    <p:sldId id="267" r:id="rId2"/>
    <p:sldId id="282" r:id="rId3"/>
    <p:sldId id="293" r:id="rId4"/>
    <p:sldId id="294" r:id="rId5"/>
    <p:sldId id="300" r:id="rId6"/>
    <p:sldId id="295" r:id="rId7"/>
    <p:sldId id="297" r:id="rId8"/>
    <p:sldId id="298" r:id="rId9"/>
    <p:sldId id="301" r:id="rId10"/>
    <p:sldId id="296" r:id="rId11"/>
    <p:sldId id="304" r:id="rId12"/>
    <p:sldId id="292" r:id="rId13"/>
    <p:sldId id="270" r:id="rId14"/>
    <p:sldId id="303" r:id="rId15"/>
    <p:sldId id="287" r:id="rId16"/>
    <p:sldId id="299" r:id="rId17"/>
    <p:sldId id="306" r:id="rId18"/>
    <p:sldId id="291"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6666"/>
    <a:srgbClr val="008080"/>
    <a:srgbClr val="009999"/>
    <a:srgbClr val="0C04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660"/>
  </p:normalViewPr>
  <p:slideViewPr>
    <p:cSldViewPr>
      <p:cViewPr>
        <p:scale>
          <a:sx n="100" d="100"/>
          <a:sy n="100" d="100"/>
        </p:scale>
        <p:origin x="-1872" y="-78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D9FDCA-82FD-47F4-8731-7A5E3FE7427C}" type="datetimeFigureOut">
              <a:rPr lang="en-GB" smtClean="0"/>
              <a:pPr/>
              <a:t>31/01/2018</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D091BB-0885-4D5D-8A97-8013748950C6}" type="slidenum">
              <a:rPr lang="en-GB" smtClean="0"/>
              <a:pPr/>
              <a:t>‹#›</a:t>
            </a:fld>
            <a:endParaRPr lang="en-GB"/>
          </a:p>
        </p:txBody>
      </p:sp>
    </p:spTree>
    <p:extLst>
      <p:ext uri="{BB962C8B-B14F-4D97-AF65-F5344CB8AC3E}">
        <p14:creationId xmlns:p14="http://schemas.microsoft.com/office/powerpoint/2010/main" val="103690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p:cNvSpPr/>
          <p:nvPr userDrawn="1"/>
        </p:nvSpPr>
        <p:spPr>
          <a:xfrm>
            <a:off x="0" y="0"/>
            <a:ext cx="9144000"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Snip Single Corner Rectangle 3"/>
          <p:cNvSpPr/>
          <p:nvPr userDrawn="1"/>
        </p:nvSpPr>
        <p:spPr>
          <a:xfrm>
            <a:off x="179512" y="195486"/>
            <a:ext cx="8784976" cy="4752528"/>
          </a:xfrm>
          <a:prstGeom prst="snip1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396227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7504" y="27846"/>
            <a:ext cx="8928992" cy="461665"/>
          </a:xfrm>
          <a:prstGeom prst="rect">
            <a:avLst/>
          </a:prstGeom>
        </p:spPr>
        <p:txBody>
          <a:bodyPr wrap="none">
            <a:noAutofit/>
          </a:bodyPr>
          <a:lstStyle>
            <a:lvl1pPr>
              <a:defRPr sz="2400"/>
            </a:lvl1pPr>
          </a:lstStyle>
          <a:p>
            <a:r>
              <a:rPr lang="en-US" smtClean="0"/>
              <a:t>Click to edit Master title style</a:t>
            </a:r>
            <a:endParaRPr lang="en-GB"/>
          </a:p>
        </p:txBody>
      </p:sp>
      <p:sp>
        <p:nvSpPr>
          <p:cNvPr id="6" name="Content Placeholder 2"/>
          <p:cNvSpPr>
            <a:spLocks noGrp="1"/>
          </p:cNvSpPr>
          <p:nvPr>
            <p:ph idx="1"/>
          </p:nvPr>
        </p:nvSpPr>
        <p:spPr>
          <a:xfrm>
            <a:off x="107504" y="599017"/>
            <a:ext cx="8928992" cy="4015315"/>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50180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7800" y="519429"/>
            <a:ext cx="5334000" cy="4267201"/>
          </a:xfrm>
          <a:prstGeom prst="rect">
            <a:avLst/>
          </a:prstGeom>
        </p:spPr>
      </p:pic>
      <p:sp>
        <p:nvSpPr>
          <p:cNvPr id="7" name="Content Placeholder 2"/>
          <p:cNvSpPr>
            <a:spLocks noGrp="1"/>
          </p:cNvSpPr>
          <p:nvPr>
            <p:ph idx="1"/>
          </p:nvPr>
        </p:nvSpPr>
        <p:spPr>
          <a:xfrm>
            <a:off x="1181100" y="1879600"/>
            <a:ext cx="3683000" cy="1930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1161194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8" name="直線コネクタ 8"/>
          <p:cNvCxnSpPr/>
          <p:nvPr userDrawn="1"/>
        </p:nvCxnSpPr>
        <p:spPr>
          <a:xfrm>
            <a:off x="1043608" y="4941094"/>
            <a:ext cx="7948001" cy="0"/>
          </a:xfrm>
          <a:prstGeom prst="line">
            <a:avLst/>
          </a:prstGeom>
          <a:ln w="5080" cap="sq">
            <a:solidFill>
              <a:schemeClr val="accent1"/>
            </a:solidFill>
            <a:round/>
          </a:ln>
          <a:effectLst/>
        </p:spPr>
        <p:style>
          <a:lnRef idx="2">
            <a:schemeClr val="accent1"/>
          </a:lnRef>
          <a:fillRef idx="0">
            <a:schemeClr val="accent1"/>
          </a:fillRef>
          <a:effectRef idx="1">
            <a:schemeClr val="accent1"/>
          </a:effectRef>
          <a:fontRef idx="minor">
            <a:schemeClr val="tx1"/>
          </a:fontRef>
        </p:style>
      </p:cxnSp>
      <p:sp>
        <p:nvSpPr>
          <p:cNvPr id="9" name="Rectangle 6"/>
          <p:cNvSpPr>
            <a:spLocks noGrp="1" noChangeArrowheads="1"/>
          </p:cNvSpPr>
          <p:nvPr userDrawn="1"/>
        </p:nvSpPr>
        <p:spPr bwMode="auto">
          <a:xfrm>
            <a:off x="8328036" y="4981594"/>
            <a:ext cx="663575" cy="117872"/>
          </a:xfrm>
          <a:prstGeom prst="rect">
            <a:avLst/>
          </a:prstGeom>
          <a:noFill/>
          <a:ln w="9525">
            <a:noFill/>
            <a:miter lim="800000"/>
            <a:headEnd/>
            <a:tailEnd/>
          </a:ln>
        </p:spPr>
        <p:txBody>
          <a:bodyPr lIns="0" tIns="0" rIns="0" bIns="0" anchor="ctr"/>
          <a:lstStyle/>
          <a:p>
            <a:pPr algn="ctr">
              <a:spcBef>
                <a:spcPct val="5000"/>
              </a:spcBef>
              <a:defRPr/>
            </a:pPr>
            <a:fld id="{3ECE5C8C-2374-41BE-BCE8-44016C4F79CC}" type="slidenum">
              <a:rPr lang="en-US" altLang="ja-JP" sz="1100" smtClean="0">
                <a:solidFill>
                  <a:srgbClr val="000000"/>
                </a:solidFill>
                <a:latin typeface="Calibri" pitchFamily="34" charset="0"/>
                <a:cs typeface="Calibri" pitchFamily="34" charset="0"/>
              </a:rPr>
              <a:pPr algn="ctr">
                <a:spcBef>
                  <a:spcPct val="5000"/>
                </a:spcBef>
                <a:defRPr/>
              </a:pPr>
              <a:t>‹#›</a:t>
            </a:fld>
            <a:r>
              <a:rPr lang="en-US" altLang="ja-JP" sz="1100" dirty="0" smtClean="0">
                <a:solidFill>
                  <a:srgbClr val="000000"/>
                </a:solidFill>
                <a:latin typeface="Calibri" pitchFamily="34" charset="0"/>
                <a:cs typeface="Calibri" pitchFamily="34" charset="0"/>
              </a:rPr>
              <a:t> / 18</a:t>
            </a:r>
            <a:endParaRPr lang="en-US" altLang="ja-JP" sz="1100" dirty="0">
              <a:solidFill>
                <a:srgbClr val="000000"/>
              </a:solidFill>
              <a:latin typeface="Calibri" pitchFamily="34" charset="0"/>
              <a:cs typeface="Calibri" pitchFamily="34" charset="0"/>
            </a:endParaRPr>
          </a:p>
        </p:txBody>
      </p:sp>
      <p:sp>
        <p:nvSpPr>
          <p:cNvPr id="10" name="Rectangle 6"/>
          <p:cNvSpPr>
            <a:spLocks noChangeArrowheads="1"/>
          </p:cNvSpPr>
          <p:nvPr userDrawn="1"/>
        </p:nvSpPr>
        <p:spPr bwMode="auto">
          <a:xfrm>
            <a:off x="1370137" y="4931569"/>
            <a:ext cx="4936880"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7911" tIns="38956" rIns="77911" bIns="38956"/>
          <a:lstStyle/>
          <a:p>
            <a:r>
              <a:rPr kumimoji="1" lang="en-US" altLang="ja-JP" sz="1100" dirty="0" smtClean="0">
                <a:solidFill>
                  <a:srgbClr val="000000"/>
                </a:solidFill>
                <a:latin typeface="Calibri" pitchFamily="34" charset="0"/>
                <a:ea typeface="ＭＳ Ｐゴシック" pitchFamily="34" charset="-128"/>
                <a:cs typeface="Calibri" pitchFamily="34" charset="0"/>
              </a:rPr>
              <a:t>ETRTO		   	February 2018</a:t>
            </a:r>
            <a:endParaRPr kumimoji="1" lang="en-US" altLang="ja-JP" sz="1100" dirty="0">
              <a:solidFill>
                <a:srgbClr val="000000"/>
              </a:solidFill>
              <a:latin typeface="Calibri" pitchFamily="34" charset="0"/>
              <a:ea typeface="ＭＳ Ｐゴシック" pitchFamily="34" charset="-128"/>
              <a:cs typeface="Calibri" pitchFamily="34" charset="0"/>
            </a:endParaRPr>
          </a:p>
        </p:txBody>
      </p:sp>
      <p:cxnSp>
        <p:nvCxnSpPr>
          <p:cNvPr id="3" name="Straight Connector 2"/>
          <p:cNvCxnSpPr/>
          <p:nvPr userDrawn="1"/>
        </p:nvCxnSpPr>
        <p:spPr>
          <a:xfrm>
            <a:off x="133360" y="411510"/>
            <a:ext cx="889635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0" y="4679513"/>
            <a:ext cx="1115616" cy="461665"/>
          </a:xfrm>
          <a:prstGeom prst="rect">
            <a:avLst/>
          </a:prstGeom>
          <a:noFill/>
        </p:spPr>
        <p:txBody>
          <a:bodyPr wrap="square" rtlCol="0">
            <a:spAutoFit/>
          </a:bodyPr>
          <a:lstStyle/>
          <a:p>
            <a:r>
              <a:rPr lang="en-US" sz="2400" b="1" dirty="0" smtClean="0">
                <a:solidFill>
                  <a:schemeClr val="tx2"/>
                </a:solidFill>
              </a:rPr>
              <a:t>ETRTO</a:t>
            </a:r>
            <a:endParaRPr lang="en-GB" sz="2400" b="1" dirty="0">
              <a:solidFill>
                <a:schemeClr val="tx2"/>
              </a:solidFill>
            </a:endParaRPr>
          </a:p>
        </p:txBody>
      </p:sp>
    </p:spTree>
    <p:extLst>
      <p:ext uri="{BB962C8B-B14F-4D97-AF65-F5344CB8AC3E}">
        <p14:creationId xmlns:p14="http://schemas.microsoft.com/office/powerpoint/2010/main" val="4279531129"/>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Lst>
  <p:timing>
    <p:tnLst>
      <p:par>
        <p:cTn id="1" dur="indefinite" restart="never" nodeType="tmRoot"/>
      </p:par>
    </p:tnLst>
  </p:timing>
  <p:txStyles>
    <p:titleStyle>
      <a:lvl1pPr algn="l" defTabSz="914400" rtl="0" eaLnBrk="1" latinLnBrk="0" hangingPunct="1">
        <a:spcBef>
          <a:spcPct val="0"/>
        </a:spcBef>
        <a:buNone/>
        <a:defRPr lang="en-GB" sz="2800" b="1" kern="120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2.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0321" y="2337723"/>
            <a:ext cx="7072129" cy="523220"/>
          </a:xfrm>
          <a:prstGeom prst="rect">
            <a:avLst/>
          </a:prstGeom>
          <a:noFill/>
        </p:spPr>
        <p:txBody>
          <a:bodyPr wrap="none" rtlCol="0">
            <a:spAutoFit/>
          </a:bodyPr>
          <a:lstStyle/>
          <a:p>
            <a:pPr algn="ctr"/>
            <a:r>
              <a:rPr lang="en-US" sz="2800" b="1" dirty="0" smtClean="0">
                <a:solidFill>
                  <a:sysClr val="windowText" lastClr="000000"/>
                </a:solidFill>
                <a:latin typeface="Calibri" pitchFamily="34" charset="0"/>
                <a:cs typeface="Calibri" pitchFamily="34" charset="0"/>
              </a:rPr>
              <a:t>ETRTO proposal for UN R30 &amp; 64 amendments</a:t>
            </a:r>
          </a:p>
        </p:txBody>
      </p:sp>
      <p:sp>
        <p:nvSpPr>
          <p:cNvPr id="3" name="ZoneTexte 2"/>
          <p:cNvSpPr txBox="1"/>
          <p:nvPr/>
        </p:nvSpPr>
        <p:spPr>
          <a:xfrm>
            <a:off x="5076056" y="483518"/>
            <a:ext cx="3168352" cy="830997"/>
          </a:xfrm>
          <a:prstGeom prst="rect">
            <a:avLst/>
          </a:prstGeom>
          <a:noFill/>
        </p:spPr>
        <p:txBody>
          <a:bodyPr wrap="square" rtlCol="0">
            <a:spAutoFit/>
          </a:bodyPr>
          <a:lstStyle/>
          <a:p>
            <a:r>
              <a:rPr lang="en-GB" sz="1600" u="sng" dirty="0" smtClean="0"/>
              <a:t>Informal document</a:t>
            </a:r>
            <a:r>
              <a:rPr lang="en-GB" sz="1600" dirty="0" smtClean="0"/>
              <a:t> </a:t>
            </a:r>
            <a:r>
              <a:rPr lang="en-GB" sz="1600" b="1" dirty="0" smtClean="0"/>
              <a:t>GRRF-8</a:t>
            </a:r>
            <a:r>
              <a:rPr lang="fr-BE" sz="1600" b="1" dirty="0" smtClean="0"/>
              <a:t>6</a:t>
            </a:r>
            <a:r>
              <a:rPr lang="en-GB" sz="1600" b="1" dirty="0" smtClean="0"/>
              <a:t>-04</a:t>
            </a:r>
            <a:endParaRPr lang="fr-BE" sz="1600" dirty="0" smtClean="0"/>
          </a:p>
          <a:p>
            <a:r>
              <a:rPr lang="en-GB" sz="1600" dirty="0" smtClean="0"/>
              <a:t>8</a:t>
            </a:r>
            <a:r>
              <a:rPr lang="fr-BE" sz="1600" dirty="0" smtClean="0"/>
              <a:t>6</a:t>
            </a:r>
            <a:r>
              <a:rPr lang="fr-BE" sz="1600" baseline="30000" dirty="0" smtClean="0"/>
              <a:t>th</a:t>
            </a:r>
            <a:r>
              <a:rPr lang="fr-BE" sz="1600" dirty="0" smtClean="0"/>
              <a:t> </a:t>
            </a:r>
            <a:r>
              <a:rPr lang="en-GB" sz="1600" dirty="0" smtClean="0"/>
              <a:t>GRRF, </a:t>
            </a:r>
            <a:r>
              <a:rPr lang="fr-BE" sz="1600" dirty="0" smtClean="0"/>
              <a:t>12</a:t>
            </a:r>
            <a:r>
              <a:rPr lang="en-GB" sz="1600" dirty="0" smtClean="0"/>
              <a:t>-</a:t>
            </a:r>
            <a:r>
              <a:rPr lang="fr-BE" sz="1600" dirty="0" smtClean="0"/>
              <a:t>16</a:t>
            </a:r>
            <a:r>
              <a:rPr lang="en-GB" sz="1600" dirty="0" smtClean="0"/>
              <a:t> February 201</a:t>
            </a:r>
            <a:r>
              <a:rPr lang="fr-BE" sz="1600" dirty="0" smtClean="0"/>
              <a:t>8</a:t>
            </a:r>
          </a:p>
          <a:p>
            <a:r>
              <a:rPr lang="en-GB" sz="1600" dirty="0" smtClean="0"/>
              <a:t>Agenda </a:t>
            </a:r>
            <a:r>
              <a:rPr lang="en-GB" sz="1600" dirty="0" smtClean="0"/>
              <a:t>item </a:t>
            </a:r>
            <a:r>
              <a:rPr lang="fr-BE" sz="1600" smtClean="0"/>
              <a:t>7(b)</a:t>
            </a:r>
            <a:endParaRPr lang="fr-BE" sz="1600" dirty="0"/>
          </a:p>
        </p:txBody>
      </p:sp>
      <p:sp>
        <p:nvSpPr>
          <p:cNvPr id="4" name="ZoneTexte 3"/>
          <p:cNvSpPr txBox="1"/>
          <p:nvPr/>
        </p:nvSpPr>
        <p:spPr>
          <a:xfrm>
            <a:off x="539552" y="483518"/>
            <a:ext cx="3312368" cy="338554"/>
          </a:xfrm>
          <a:prstGeom prst="rect">
            <a:avLst/>
          </a:prstGeom>
          <a:noFill/>
        </p:spPr>
        <p:txBody>
          <a:bodyPr wrap="square" rtlCol="0">
            <a:spAutoFit/>
          </a:bodyPr>
          <a:lstStyle/>
          <a:p>
            <a:r>
              <a:rPr lang="fr-BE" sz="1600" dirty="0" err="1" smtClean="0"/>
              <a:t>Submitted</a:t>
            </a:r>
            <a:r>
              <a:rPr lang="fr-BE" sz="1600" dirty="0" smtClean="0"/>
              <a:t> by the experts of ETRTO</a:t>
            </a:r>
            <a:endParaRPr lang="fr-BE" sz="1600" dirty="0"/>
          </a:p>
        </p:txBody>
      </p:sp>
    </p:spTree>
    <p:extLst>
      <p:ext uri="{BB962C8B-B14F-4D97-AF65-F5344CB8AC3E}">
        <p14:creationId xmlns:p14="http://schemas.microsoft.com/office/powerpoint/2010/main" val="844535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ETRTO DESIGN OF EXPERIMENT – TYRES SELECTION</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134420353"/>
              </p:ext>
            </p:extLst>
          </p:nvPr>
        </p:nvGraphicFramePr>
        <p:xfrm>
          <a:off x="179512" y="627534"/>
          <a:ext cx="3500434" cy="4006854"/>
        </p:xfrm>
        <a:graphic>
          <a:graphicData uri="http://schemas.openxmlformats.org/drawingml/2006/table">
            <a:tbl>
              <a:tblPr/>
              <a:tblGrid>
                <a:gridCol w="284198"/>
                <a:gridCol w="400100"/>
                <a:gridCol w="308014"/>
                <a:gridCol w="282611"/>
                <a:gridCol w="1004570"/>
                <a:gridCol w="400100"/>
                <a:gridCol w="261971"/>
                <a:gridCol w="558870"/>
              </a:tblGrid>
              <a:tr h="283854">
                <a:tc>
                  <a:txBody>
                    <a:bodyPr/>
                    <a:lstStyle/>
                    <a:p>
                      <a:pPr algn="ctr" rtl="0" fontAlgn="b"/>
                      <a:r>
                        <a:rPr lang="en-US" sz="1800" b="0" i="0" u="none" strike="noStrike" dirty="0">
                          <a:solidFill>
                            <a:srgbClr val="000000"/>
                          </a:solidFill>
                          <a:effectLst/>
                          <a:latin typeface="Calibri"/>
                        </a:rPr>
                        <a:t>ID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b"/>
                      <a:r>
                        <a:rPr lang="en-US" sz="1800" b="0" i="0" u="none" strike="noStrike" dirty="0">
                          <a:solidFill>
                            <a:srgbClr val="000000"/>
                          </a:solidFill>
                          <a:effectLst/>
                          <a:latin typeface="Calibri"/>
                        </a:rPr>
                        <a:t>SW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b"/>
                      <a:r>
                        <a:rPr lang="en-US" sz="1800" b="0" i="0" u="none" strike="noStrike" dirty="0">
                          <a:solidFill>
                            <a:srgbClr val="000000"/>
                          </a:solidFill>
                          <a:effectLst/>
                          <a:latin typeface="Calibri"/>
                        </a:rPr>
                        <a:t>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b"/>
                      <a:r>
                        <a:rPr lang="en-US" sz="1800" b="0" i="0" u="none" strike="noStrike">
                          <a:solidFill>
                            <a:srgbClr val="000000"/>
                          </a:solidFill>
                          <a:effectLst/>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b"/>
                      <a:r>
                        <a:rPr lang="en-US" sz="1800" b="0" i="0" u="none" strike="noStrike">
                          <a:solidFill>
                            <a:srgbClr val="000000"/>
                          </a:solidFill>
                          <a:effectLst/>
                          <a:latin typeface="Calibri"/>
                        </a:rPr>
                        <a:t>RIM CODE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b"/>
                      <a:r>
                        <a:rPr lang="en-US" sz="1800" b="0" i="0" u="none" strike="noStrike">
                          <a:solidFill>
                            <a:srgbClr val="000000"/>
                          </a:solidFill>
                          <a:effectLst/>
                          <a:latin typeface="Calibri"/>
                        </a:rPr>
                        <a:t>LI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b"/>
                      <a:r>
                        <a:rPr lang="en-US" sz="1800" b="0" i="0" u="none" strike="noStrike">
                          <a:solidFill>
                            <a:srgbClr val="000000"/>
                          </a:solidFill>
                          <a:effectLst/>
                          <a:latin typeface="Calibri"/>
                        </a:rPr>
                        <a:t>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b"/>
                      <a:r>
                        <a:rPr lang="en-US" sz="1800" b="0" i="0" u="none" strike="noStrike" dirty="0">
                          <a:solidFill>
                            <a:srgbClr val="000000"/>
                          </a:solidFill>
                          <a:effectLst/>
                          <a:latin typeface="Calibri"/>
                        </a:rPr>
                        <a:t>SL/XL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0250">
                <a:tc>
                  <a:txBody>
                    <a:bodyPr/>
                    <a:lstStyle/>
                    <a:p>
                      <a:pPr algn="ctr" rtl="0" fontAlgn="b"/>
                      <a:r>
                        <a:rPr lang="en-US" sz="1800" b="0" i="0" u="none" strike="noStrike">
                          <a:solidFill>
                            <a:srgbClr val="000000"/>
                          </a:solidFill>
                          <a:effectLst/>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225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SL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50">
                <a:tc>
                  <a:txBody>
                    <a:bodyPr/>
                    <a:lstStyle/>
                    <a:p>
                      <a:pPr algn="ctr" rtl="0" fontAlgn="b"/>
                      <a:r>
                        <a:rPr lang="en-US" sz="1800" b="0" i="0" u="none" strike="noStrike">
                          <a:solidFill>
                            <a:srgbClr val="000000"/>
                          </a:solidFill>
                          <a:effectLst/>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225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SL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50">
                <a:tc>
                  <a:txBody>
                    <a:bodyPr/>
                    <a:lstStyle/>
                    <a:p>
                      <a:pPr algn="ctr" rtl="0" fontAlgn="b"/>
                      <a:r>
                        <a:rPr lang="en-US" sz="1800" b="0" i="0" u="none" strike="noStrike">
                          <a:solidFill>
                            <a:srgbClr val="000000"/>
                          </a:solidFill>
                          <a:effectLst/>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255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SL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50">
                <a:tc>
                  <a:txBody>
                    <a:bodyPr/>
                    <a:lstStyle/>
                    <a:p>
                      <a:pPr algn="ctr" rtl="0" fontAlgn="b"/>
                      <a:r>
                        <a:rPr lang="en-US" sz="1800" b="0" i="0" u="none" strike="noStrike">
                          <a:solidFill>
                            <a:srgbClr val="000000"/>
                          </a:solidFill>
                          <a:effectLst/>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195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SL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50">
                <a:tc>
                  <a:txBody>
                    <a:bodyPr/>
                    <a:lstStyle/>
                    <a:p>
                      <a:pPr algn="ctr" rtl="0" fontAlgn="b"/>
                      <a:r>
                        <a:rPr lang="en-US" sz="1800" b="0" i="0" u="none" strike="noStrike">
                          <a:solidFill>
                            <a:srgbClr val="000000"/>
                          </a:solidFill>
                          <a:effectLst/>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195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RF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SL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50">
                <a:tc>
                  <a:txBody>
                    <a:bodyPr/>
                    <a:lstStyle/>
                    <a:p>
                      <a:pPr algn="ctr" rtl="0" fontAlgn="b"/>
                      <a:r>
                        <a:rPr lang="en-US" sz="1800" b="0" i="0" u="none" strike="noStrike">
                          <a:solidFill>
                            <a:srgbClr val="000000"/>
                          </a:solidFill>
                          <a:effectLst/>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225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RF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SL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50">
                <a:tc>
                  <a:txBody>
                    <a:bodyPr/>
                    <a:lstStyle/>
                    <a:p>
                      <a:pPr algn="ctr" rtl="0" fontAlgn="b"/>
                      <a:r>
                        <a:rPr lang="en-US" sz="1800" b="0" i="0" u="none" strike="noStrike">
                          <a:solidFill>
                            <a:srgbClr val="000000"/>
                          </a:solidFill>
                          <a:effectLst/>
                          <a:latin typeface="Calibri"/>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225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SL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50">
                <a:tc>
                  <a:txBody>
                    <a:bodyPr/>
                    <a:lstStyle/>
                    <a:p>
                      <a:pPr algn="ctr" rtl="0" fontAlgn="b"/>
                      <a:r>
                        <a:rPr lang="en-US" sz="1800" b="0" i="0" u="none" strike="noStrike">
                          <a:solidFill>
                            <a:srgbClr val="000000"/>
                          </a:solidFill>
                          <a:effectLst/>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245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SL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50">
                <a:tc>
                  <a:txBody>
                    <a:bodyPr/>
                    <a:lstStyle/>
                    <a:p>
                      <a:pPr algn="ctr" rtl="0" fontAlgn="b"/>
                      <a:r>
                        <a:rPr lang="en-US" sz="1800" b="0" i="0" u="none" strike="noStrike" dirty="0">
                          <a:solidFill>
                            <a:srgbClr val="000000"/>
                          </a:solidFill>
                          <a:effectLst/>
                          <a:latin typeface="Calibri"/>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255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109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XL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50">
                <a:tc>
                  <a:txBody>
                    <a:bodyPr/>
                    <a:lstStyle/>
                    <a:p>
                      <a:pPr algn="ctr" rtl="0" fontAlgn="b"/>
                      <a:r>
                        <a:rPr lang="en-US" sz="1800" b="0" i="0" u="none" strike="noStrike" dirty="0">
                          <a:solidFill>
                            <a:srgbClr val="000000"/>
                          </a:solidFill>
                          <a:effectLst/>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255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103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SL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50">
                <a:tc>
                  <a:txBody>
                    <a:bodyPr/>
                    <a:lstStyle/>
                    <a:p>
                      <a:pPr algn="ctr" rtl="0" fontAlgn="b"/>
                      <a:r>
                        <a:rPr lang="en-US" sz="1800" b="0" i="0" u="none" strike="noStrike" dirty="0">
                          <a:solidFill>
                            <a:srgbClr val="000000"/>
                          </a:solidFill>
                          <a:effectLst/>
                          <a:latin typeface="Calibri"/>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315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110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XL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50">
                <a:tc>
                  <a:txBody>
                    <a:bodyPr/>
                    <a:lstStyle/>
                    <a:p>
                      <a:pPr algn="ctr" rtl="0" fontAlgn="b"/>
                      <a:r>
                        <a:rPr lang="en-US" sz="1800" b="0" i="0" u="none" strike="noStrike" dirty="0">
                          <a:solidFill>
                            <a:srgbClr val="000000"/>
                          </a:solidFill>
                          <a:effectLst/>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285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dirty="0">
                          <a:solidFill>
                            <a:srgbClr val="000000"/>
                          </a:solidFill>
                          <a:effectLst/>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ZR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103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a:rPr>
                        <a: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dirty="0">
                          <a:solidFill>
                            <a:srgbClr val="000000"/>
                          </a:solidFill>
                          <a:effectLst/>
                          <a:latin typeface="Calibri"/>
                        </a:rPr>
                        <a:t>SL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TextBox 6"/>
          <p:cNvSpPr txBox="1">
            <a:spLocks noChangeArrowheads="1"/>
          </p:cNvSpPr>
          <p:nvPr/>
        </p:nvSpPr>
        <p:spPr bwMode="auto">
          <a:xfrm>
            <a:off x="3995936" y="3075806"/>
            <a:ext cx="5039965" cy="92333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ltLang="en-US" b="1" dirty="0">
                <a:latin typeface="Calibri" pitchFamily="34" charset="0"/>
                <a:ea typeface="ＭＳ Ｐゴシック" pitchFamily="34" charset="-128"/>
                <a:cs typeface="Calibri" pitchFamily="34" charset="0"/>
              </a:rPr>
              <a:t>note:</a:t>
            </a:r>
            <a:endParaRPr lang="en-US" altLang="en-US" b="1" dirty="0">
              <a:latin typeface="Calibri" pitchFamily="34" charset="0"/>
              <a:ea typeface="ＭＳ Ｐゴシック" pitchFamily="34" charset="-128"/>
              <a:cs typeface="Calibri" pitchFamily="34" charset="0"/>
            </a:endParaRPr>
          </a:p>
          <a:p>
            <a:pPr eaLnBrk="1" hangingPunct="1"/>
            <a:r>
              <a:rPr lang="en-US" altLang="en-US" dirty="0">
                <a:latin typeface="Calibri" pitchFamily="34" charset="0"/>
                <a:ea typeface="ＭＳ Ｐゴシック" pitchFamily="34" charset="-128"/>
                <a:cs typeface="Calibri" pitchFamily="34" charset="0"/>
              </a:rPr>
              <a:t>each </a:t>
            </a:r>
            <a:r>
              <a:rPr lang="en-US" altLang="en-US" dirty="0" smtClean="0">
                <a:latin typeface="Calibri" pitchFamily="34" charset="0"/>
                <a:ea typeface="ＭＳ Ｐゴシック" pitchFamily="34" charset="-128"/>
                <a:cs typeface="Calibri" pitchFamily="34" charset="0"/>
              </a:rPr>
              <a:t>tyre was </a:t>
            </a:r>
            <a:r>
              <a:rPr lang="en-US" altLang="en-US" dirty="0">
                <a:latin typeface="Calibri" pitchFamily="34" charset="0"/>
                <a:ea typeface="ＭＳ Ｐゴシック" pitchFamily="34" charset="-128"/>
                <a:cs typeface="Calibri" pitchFamily="34" charset="0"/>
              </a:rPr>
              <a:t>tested </a:t>
            </a:r>
            <a:r>
              <a:rPr lang="en-US" altLang="en-US" dirty="0" smtClean="0">
                <a:latin typeface="Calibri" pitchFamily="34" charset="0"/>
                <a:ea typeface="ＭＳ Ｐゴシック" pitchFamily="34" charset="-128"/>
                <a:cs typeface="Calibri" pitchFamily="34" charset="0"/>
              </a:rPr>
              <a:t>under </a:t>
            </a:r>
            <a:r>
              <a:rPr lang="en-US" altLang="en-US" dirty="0">
                <a:latin typeface="Calibri" pitchFamily="34" charset="0"/>
                <a:ea typeface="ＭＳ Ｐゴシック" pitchFamily="34" charset="-128"/>
                <a:cs typeface="Calibri" pitchFamily="34" charset="0"/>
              </a:rPr>
              <a:t>different </a:t>
            </a:r>
            <a:r>
              <a:rPr lang="en-US" altLang="en-US" dirty="0" smtClean="0">
                <a:latin typeface="Calibri" pitchFamily="34" charset="0"/>
                <a:ea typeface="ＭＳ Ｐゴシック" pitchFamily="34" charset="-128"/>
                <a:cs typeface="Calibri" pitchFamily="34" charset="0"/>
              </a:rPr>
              <a:t>sets of testing conditions </a:t>
            </a:r>
            <a:r>
              <a:rPr lang="en-US" altLang="en-US" dirty="0">
                <a:latin typeface="Calibri" pitchFamily="34" charset="0"/>
                <a:ea typeface="ＭＳ Ｐゴシック" pitchFamily="34" charset="-128"/>
                <a:cs typeface="Calibri" pitchFamily="34" charset="0"/>
              </a:rPr>
              <a:t>by 3 different labs </a:t>
            </a:r>
            <a:r>
              <a:rPr lang="en-US" altLang="en-US" dirty="0" smtClean="0">
                <a:latin typeface="Calibri" pitchFamily="34" charset="0"/>
                <a:ea typeface="ＭＳ Ｐゴシック" pitchFamily="34" charset="-128"/>
                <a:cs typeface="Calibri" pitchFamily="34" charset="0"/>
              </a:rPr>
              <a:t>(1 Lab tested </a:t>
            </a:r>
            <a:r>
              <a:rPr lang="en-US" altLang="en-US" dirty="0">
                <a:latin typeface="Calibri" pitchFamily="34" charset="0"/>
                <a:ea typeface="ＭＳ Ｐゴシック" pitchFamily="34" charset="-128"/>
                <a:cs typeface="Calibri" pitchFamily="34" charset="0"/>
              </a:rPr>
              <a:t>all)</a:t>
            </a:r>
            <a:endParaRPr lang="en-US" altLang="en-US" sz="1600" dirty="0">
              <a:latin typeface="Calibri" pitchFamily="34" charset="0"/>
              <a:ea typeface="ＭＳ Ｐゴシック" pitchFamily="34" charset="-128"/>
              <a:cs typeface="Calibri" pitchFamily="34" charset="0"/>
            </a:endParaRPr>
          </a:p>
        </p:txBody>
      </p:sp>
      <p:sp>
        <p:nvSpPr>
          <p:cNvPr id="8" name="TextBox 6"/>
          <p:cNvSpPr txBox="1">
            <a:spLocks noChangeArrowheads="1"/>
          </p:cNvSpPr>
          <p:nvPr/>
        </p:nvSpPr>
        <p:spPr bwMode="auto">
          <a:xfrm>
            <a:off x="3995936" y="1563638"/>
            <a:ext cx="5039965" cy="1323439"/>
          </a:xfrm>
          <a:prstGeom prst="rect">
            <a:avLst/>
          </a:prstGeom>
          <a:solidFill>
            <a:schemeClr val="accent1">
              <a:lumMod val="90000"/>
            </a:schemeClr>
          </a:solid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2000" smtClean="0">
                <a:solidFill>
                  <a:schemeClr val="bg1"/>
                </a:solidFill>
                <a:latin typeface="Calibri" pitchFamily="34" charset="0"/>
                <a:ea typeface="ＭＳ Ｐゴシック" pitchFamily="34" charset="-128"/>
                <a:cs typeface="Calibri" pitchFamily="34" charset="0"/>
              </a:rPr>
              <a:t>Different brands / sizes / vehicle applications were selected to investigate the current market performance level and the impact of different testing conditions on those products.</a:t>
            </a:r>
            <a:endParaRPr lang="en-US" altLang="en-US" smtClean="0">
              <a:solidFill>
                <a:schemeClr val="bg1"/>
              </a:solidFill>
              <a:latin typeface="Calibri" pitchFamily="34" charset="0"/>
              <a:ea typeface="ＭＳ Ｐゴシック" pitchFamily="34" charset="-128"/>
              <a:cs typeface="Calibri" pitchFamily="34" charset="0"/>
            </a:endParaRPr>
          </a:p>
        </p:txBody>
      </p:sp>
      <p:sp>
        <p:nvSpPr>
          <p:cNvPr id="9" name="TextBox 6"/>
          <p:cNvSpPr txBox="1">
            <a:spLocks noChangeArrowheads="1"/>
          </p:cNvSpPr>
          <p:nvPr/>
        </p:nvSpPr>
        <p:spPr bwMode="auto">
          <a:xfrm>
            <a:off x="3995936" y="627534"/>
            <a:ext cx="5039965" cy="707886"/>
          </a:xfrm>
          <a:prstGeom prst="rect">
            <a:avLst/>
          </a:prstGeom>
          <a:solidFill>
            <a:schemeClr val="bg1">
              <a:lumMod val="50000"/>
            </a:schemeClr>
          </a:solid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2000" dirty="0" smtClean="0">
                <a:solidFill>
                  <a:schemeClr val="bg1"/>
                </a:solidFill>
                <a:latin typeface="Calibri" pitchFamily="34" charset="0"/>
                <a:ea typeface="ＭＳ Ｐゴシック" pitchFamily="34" charset="-128"/>
                <a:cs typeface="Calibri" pitchFamily="34" charset="0"/>
              </a:rPr>
              <a:t>ALL THESE TYRES GRANT A MINIMUM VEHICLE EXTENDED MOBILITY EQUAL TO 80 km</a:t>
            </a:r>
            <a:endParaRPr lang="en-US" altLang="en-US" dirty="0" smtClean="0">
              <a:solidFill>
                <a:schemeClr val="bg1"/>
              </a:solidFill>
              <a:latin typeface="Calibri" pitchFamily="34" charset="0"/>
              <a:ea typeface="ＭＳ Ｐゴシック" pitchFamily="34" charset="-128"/>
              <a:cs typeface="Calibri" pitchFamily="34" charset="0"/>
            </a:endParaRPr>
          </a:p>
        </p:txBody>
      </p:sp>
      <p:sp>
        <p:nvSpPr>
          <p:cNvPr id="12" name="TextBox 6"/>
          <p:cNvSpPr txBox="1">
            <a:spLocks noChangeArrowheads="1"/>
          </p:cNvSpPr>
          <p:nvPr/>
        </p:nvSpPr>
        <p:spPr bwMode="auto">
          <a:xfrm>
            <a:off x="3995936" y="4155926"/>
            <a:ext cx="5039965" cy="707886"/>
          </a:xfrm>
          <a:prstGeom prst="rect">
            <a:avLst/>
          </a:prstGeom>
          <a:solidFill>
            <a:srgbClr val="00B050"/>
          </a:solid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2000" dirty="0" smtClean="0">
                <a:solidFill>
                  <a:schemeClr val="bg1"/>
                </a:solidFill>
                <a:latin typeface="Calibri" pitchFamily="34" charset="0"/>
                <a:ea typeface="ＭＳ Ｐゴシック" pitchFamily="34" charset="-128"/>
                <a:cs typeface="Calibri" pitchFamily="34" charset="0"/>
              </a:rPr>
              <a:t>THE INVESTIGATION OUTCOME WAS THE BASIS FOR ISO 16992 REVISION</a:t>
            </a:r>
            <a:endParaRPr lang="en-US" altLang="en-US" dirty="0" smtClean="0">
              <a:solidFill>
                <a:schemeClr val="bg1"/>
              </a:solidFill>
              <a:latin typeface="Calibri" pitchFamily="34" charset="0"/>
              <a:ea typeface="ＭＳ Ｐゴシック" pitchFamily="34" charset="-128"/>
              <a:cs typeface="Calibri" pitchFamily="34" charset="0"/>
            </a:endParaRPr>
          </a:p>
        </p:txBody>
      </p:sp>
    </p:spTree>
    <p:extLst>
      <p:ext uri="{BB962C8B-B14F-4D97-AF65-F5344CB8AC3E}">
        <p14:creationId xmlns:p14="http://schemas.microsoft.com/office/powerpoint/2010/main" val="2460737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NEW ISO 16992 EMT TEST DESCRIPTION 1/2</a:t>
            </a:r>
            <a:endParaRPr lang="en-GB" dirty="0"/>
          </a:p>
        </p:txBody>
      </p:sp>
      <p:sp>
        <p:nvSpPr>
          <p:cNvPr id="5" name="TextBox 4"/>
          <p:cNvSpPr txBox="1"/>
          <p:nvPr/>
        </p:nvSpPr>
        <p:spPr>
          <a:xfrm>
            <a:off x="129473" y="436971"/>
            <a:ext cx="8774119" cy="36933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3.3 new </a:t>
            </a:r>
            <a:r>
              <a:rPr lang="en-US" dirty="0"/>
              <a:t>"Extended Mobility Tyres" </a:t>
            </a:r>
            <a:r>
              <a:rPr lang="en-US" dirty="0" smtClean="0"/>
              <a:t>definition</a:t>
            </a:r>
          </a:p>
        </p:txBody>
      </p:sp>
      <p:graphicFrame>
        <p:nvGraphicFramePr>
          <p:cNvPr id="7" name="Table 6"/>
          <p:cNvGraphicFramePr>
            <a:graphicFrameLocks noGrp="1"/>
          </p:cNvGraphicFramePr>
          <p:nvPr>
            <p:extLst>
              <p:ext uri="{D42A27DB-BD31-4B8C-83A1-F6EECF244321}">
                <p14:modId xmlns:p14="http://schemas.microsoft.com/office/powerpoint/2010/main" val="119306503"/>
              </p:ext>
            </p:extLst>
          </p:nvPr>
        </p:nvGraphicFramePr>
        <p:xfrm>
          <a:off x="48551" y="1003038"/>
          <a:ext cx="8855042" cy="3512927"/>
        </p:xfrm>
        <a:graphic>
          <a:graphicData uri="http://schemas.openxmlformats.org/drawingml/2006/table">
            <a:tbl>
              <a:tblPr/>
              <a:tblGrid>
                <a:gridCol w="1533068"/>
                <a:gridCol w="2827594"/>
                <a:gridCol w="4494380"/>
              </a:tblGrid>
              <a:tr h="184891">
                <a:tc gridSpan="2">
                  <a:txBody>
                    <a:bodyPr/>
                    <a:lstStyle/>
                    <a:p>
                      <a:pPr algn="ctr">
                        <a:lnSpc>
                          <a:spcPts val="1050"/>
                        </a:lnSpc>
                        <a:spcBef>
                          <a:spcPts val="300"/>
                        </a:spcBef>
                        <a:spcAft>
                          <a:spcPts val="300"/>
                        </a:spcAft>
                      </a:pPr>
                      <a:r>
                        <a:rPr lang="en-GB" sz="1400" b="1" dirty="0">
                          <a:effectLst/>
                          <a:latin typeface="Cambria"/>
                          <a:ea typeface="Calibri"/>
                          <a:cs typeface="Times New Roman"/>
                        </a:rPr>
                        <a:t>Test criteria</a:t>
                      </a:r>
                      <a:endParaRPr lang="en-GB" sz="1400" dirty="0">
                        <a:effectLst/>
                        <a:latin typeface="Cambria"/>
                        <a:ea typeface="Calibri"/>
                        <a:cs typeface="Times New Roman"/>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a:lnSpc>
                          <a:spcPts val="1050"/>
                        </a:lnSpc>
                        <a:spcBef>
                          <a:spcPts val="300"/>
                        </a:spcBef>
                        <a:spcAft>
                          <a:spcPts val="300"/>
                        </a:spcAft>
                      </a:pPr>
                      <a:r>
                        <a:rPr lang="en-GB" sz="1400" b="1" dirty="0">
                          <a:effectLst/>
                          <a:latin typeface="Cambria"/>
                          <a:ea typeface="Calibri"/>
                          <a:cs typeface="Times New Roman"/>
                        </a:rPr>
                        <a:t>Comments</a:t>
                      </a:r>
                      <a:endParaRPr lang="en-GB" sz="1400" dirty="0">
                        <a:effectLst/>
                        <a:latin typeface="Cambria"/>
                        <a:ea typeface="Calibri"/>
                        <a:cs typeface="Times New Roman"/>
                      </a:endParaRP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69782">
                <a:tc>
                  <a:txBody>
                    <a:bodyPr/>
                    <a:lstStyle/>
                    <a:p>
                      <a:pPr algn="ctr">
                        <a:lnSpc>
                          <a:spcPts val="1050"/>
                        </a:lnSpc>
                        <a:spcBef>
                          <a:spcPts val="300"/>
                        </a:spcBef>
                        <a:spcAft>
                          <a:spcPts val="300"/>
                        </a:spcAft>
                      </a:pPr>
                      <a:r>
                        <a:rPr lang="en-GB" sz="1400" b="1" dirty="0">
                          <a:effectLst/>
                          <a:latin typeface="Cambria"/>
                          <a:ea typeface="Calibri"/>
                          <a:cs typeface="Times New Roman"/>
                        </a:rPr>
                        <a:t>Drum diameter</a:t>
                      </a:r>
                      <a:r>
                        <a:rPr lang="en-GB" sz="1400" dirty="0">
                          <a:effectLst/>
                          <a:latin typeface="Cambria"/>
                          <a:ea typeface="Calibri"/>
                          <a:cs typeface="Times New Roman"/>
                        </a:rPr>
                        <a:t>, </a:t>
                      </a:r>
                      <a:r>
                        <a:rPr lang="en-GB" sz="1400" i="1" dirty="0">
                          <a:effectLst/>
                          <a:latin typeface="Cambria"/>
                          <a:ea typeface="Calibri"/>
                          <a:cs typeface="Times New Roman"/>
                        </a:rPr>
                        <a:t>d</a:t>
                      </a:r>
                      <a:endParaRPr lang="en-GB" sz="1400" dirty="0">
                        <a:effectLst/>
                        <a:latin typeface="Cambria"/>
                        <a:ea typeface="Calibri"/>
                        <a:cs typeface="Times New Roman"/>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effectLst/>
                          <a:latin typeface="Cambria"/>
                          <a:ea typeface="Calibri"/>
                          <a:cs typeface="Times New Roman"/>
                        </a:rPr>
                        <a:t>1,7 m </a:t>
                      </a:r>
                      <a:r>
                        <a:rPr lang="en-GB" sz="1400" i="1" dirty="0">
                          <a:effectLst/>
                          <a:latin typeface="Cambria"/>
                          <a:ea typeface="Calibri"/>
                          <a:cs typeface="Times New Roman"/>
                        </a:rPr>
                        <a:t>or</a:t>
                      </a:r>
                      <a:r>
                        <a:rPr lang="en-GB" sz="1400" dirty="0">
                          <a:effectLst/>
                          <a:latin typeface="Cambria"/>
                          <a:ea typeface="Calibri"/>
                          <a:cs typeface="Times New Roman"/>
                        </a:rPr>
                        <a:t> 2,0 m</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effectLst/>
                          <a:latin typeface="Cambria"/>
                          <a:ea typeface="Calibri"/>
                          <a:cs typeface="Times New Roman"/>
                        </a:rPr>
                        <a:t>—</a:t>
                      </a: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891">
                <a:tc>
                  <a:txBody>
                    <a:bodyPr/>
                    <a:lstStyle/>
                    <a:p>
                      <a:pPr algn="ctr">
                        <a:lnSpc>
                          <a:spcPts val="1050"/>
                        </a:lnSpc>
                        <a:spcBef>
                          <a:spcPts val="300"/>
                        </a:spcBef>
                        <a:spcAft>
                          <a:spcPts val="300"/>
                        </a:spcAft>
                      </a:pPr>
                      <a:r>
                        <a:rPr lang="en-GB" sz="1400" b="1" dirty="0">
                          <a:effectLst/>
                          <a:latin typeface="Cambria"/>
                          <a:ea typeface="Calibri"/>
                          <a:cs typeface="Times New Roman"/>
                        </a:rPr>
                        <a:t>Conditioning</a:t>
                      </a:r>
                      <a:endParaRPr lang="en-GB" sz="1400" dirty="0">
                        <a:effectLst/>
                        <a:latin typeface="Cambria"/>
                        <a:ea typeface="Calibri"/>
                        <a:cs typeface="Times New Roman"/>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effectLst/>
                          <a:latin typeface="Cambria"/>
                          <a:ea typeface="Calibri"/>
                          <a:cs typeface="Times New Roman"/>
                        </a:rPr>
                        <a:t>3 h at </a:t>
                      </a:r>
                      <a:r>
                        <a:rPr lang="en-GB" sz="1400" b="1" dirty="0">
                          <a:solidFill>
                            <a:schemeClr val="accent6">
                              <a:lumMod val="50000"/>
                            </a:schemeClr>
                          </a:solidFill>
                          <a:effectLst/>
                          <a:latin typeface="Cambria"/>
                          <a:ea typeface="Calibri"/>
                          <a:cs typeface="Times New Roman"/>
                        </a:rPr>
                        <a:t>25</a:t>
                      </a:r>
                      <a:r>
                        <a:rPr lang="en-GB" sz="1400" dirty="0">
                          <a:effectLst/>
                          <a:latin typeface="Cambria"/>
                          <a:ea typeface="Calibri"/>
                          <a:cs typeface="Times New Roman"/>
                        </a:rPr>
                        <a:t> ± 3 °C and 250 </a:t>
                      </a:r>
                      <a:r>
                        <a:rPr lang="en-GB" sz="1400" dirty="0" err="1">
                          <a:effectLst/>
                          <a:latin typeface="Cambria"/>
                          <a:ea typeface="Calibri"/>
                          <a:cs typeface="Times New Roman"/>
                        </a:rPr>
                        <a:t>kPa</a:t>
                      </a:r>
                      <a:endParaRPr lang="en-GB" sz="1400" dirty="0">
                        <a:effectLst/>
                        <a:latin typeface="Cambria"/>
                        <a:ea typeface="Calibri"/>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effectLst/>
                          <a:latin typeface="Cambria"/>
                          <a:ea typeface="Calibri"/>
                          <a:cs typeface="Times New Roman"/>
                        </a:rPr>
                        <a:t>—</a:t>
                      </a: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891">
                <a:tc>
                  <a:txBody>
                    <a:bodyPr/>
                    <a:lstStyle/>
                    <a:p>
                      <a:pPr algn="ctr">
                        <a:lnSpc>
                          <a:spcPts val="1050"/>
                        </a:lnSpc>
                        <a:spcBef>
                          <a:spcPts val="300"/>
                        </a:spcBef>
                        <a:spcAft>
                          <a:spcPts val="300"/>
                        </a:spcAft>
                      </a:pPr>
                      <a:r>
                        <a:rPr lang="en-GB" sz="1400" b="1" dirty="0">
                          <a:effectLst/>
                          <a:latin typeface="Cambria"/>
                          <a:ea typeface="Calibri"/>
                          <a:cs typeface="Times New Roman"/>
                        </a:rPr>
                        <a:t>Inflation</a:t>
                      </a:r>
                      <a:endParaRPr lang="en-GB" sz="1400" dirty="0">
                        <a:effectLst/>
                        <a:latin typeface="Cambria"/>
                        <a:ea typeface="Calibri"/>
                        <a:cs typeface="Times New Roman"/>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effectLst/>
                          <a:latin typeface="Cambria"/>
                          <a:ea typeface="Calibri"/>
                          <a:cs typeface="Times New Roman"/>
                        </a:rPr>
                        <a:t>Valve core removed</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effectLst/>
                          <a:latin typeface="Cambria"/>
                          <a:ea typeface="Calibri"/>
                          <a:cs typeface="Times New Roman"/>
                        </a:rPr>
                        <a:t>—</a:t>
                      </a: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4672">
                <a:tc>
                  <a:txBody>
                    <a:bodyPr/>
                    <a:lstStyle/>
                    <a:p>
                      <a:pPr algn="ctr">
                        <a:lnSpc>
                          <a:spcPts val="1050"/>
                        </a:lnSpc>
                        <a:spcBef>
                          <a:spcPts val="300"/>
                        </a:spcBef>
                        <a:spcAft>
                          <a:spcPts val="300"/>
                        </a:spcAft>
                      </a:pPr>
                      <a:r>
                        <a:rPr lang="en-GB" sz="1400" b="1" dirty="0">
                          <a:effectLst/>
                          <a:latin typeface="Cambria"/>
                          <a:ea typeface="Calibri"/>
                          <a:cs typeface="Times New Roman"/>
                        </a:rPr>
                        <a:t>Rim</a:t>
                      </a:r>
                      <a:endParaRPr lang="en-GB" sz="1400" dirty="0">
                        <a:effectLst/>
                        <a:latin typeface="Cambria"/>
                        <a:ea typeface="Calibri"/>
                        <a:cs typeface="Times New Roman"/>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solidFill>
                            <a:srgbClr val="00B050"/>
                          </a:solidFill>
                          <a:effectLst/>
                          <a:latin typeface="Cambria"/>
                          <a:ea typeface="Calibri"/>
                          <a:cs typeface="Times New Roman"/>
                        </a:rPr>
                        <a:t>Rim contour with hump (round or flat) on both rim </a:t>
                      </a:r>
                      <a:r>
                        <a:rPr lang="en-GB" sz="1400" dirty="0" smtClean="0">
                          <a:solidFill>
                            <a:srgbClr val="00B050"/>
                          </a:solidFill>
                          <a:effectLst/>
                          <a:latin typeface="Cambria"/>
                          <a:ea typeface="Calibri"/>
                          <a:cs typeface="Times New Roman"/>
                        </a:rPr>
                        <a:t>sides</a:t>
                      </a:r>
                      <a:br>
                        <a:rPr lang="en-GB" sz="1400" dirty="0" smtClean="0">
                          <a:solidFill>
                            <a:srgbClr val="00B050"/>
                          </a:solidFill>
                          <a:effectLst/>
                          <a:latin typeface="Cambria"/>
                          <a:ea typeface="Calibri"/>
                          <a:cs typeface="Times New Roman"/>
                        </a:rPr>
                      </a:br>
                      <a:r>
                        <a:rPr lang="en-GB" sz="1400" dirty="0" smtClean="0">
                          <a:solidFill>
                            <a:srgbClr val="00B050"/>
                          </a:solidFill>
                          <a:effectLst/>
                          <a:latin typeface="Cambria"/>
                          <a:ea typeface="Calibri"/>
                          <a:cs typeface="Times New Roman"/>
                        </a:rPr>
                        <a:t>Measuring </a:t>
                      </a:r>
                      <a:r>
                        <a:rPr lang="en-GB" sz="1400" dirty="0">
                          <a:solidFill>
                            <a:srgbClr val="00B050"/>
                          </a:solidFill>
                          <a:effectLst/>
                          <a:latin typeface="Cambria"/>
                          <a:ea typeface="Calibri"/>
                          <a:cs typeface="Times New Roman"/>
                        </a:rPr>
                        <a:t>rim width</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solidFill>
                            <a:srgbClr val="00B050"/>
                          </a:solidFill>
                          <a:effectLst/>
                          <a:latin typeface="Cambria"/>
                          <a:ea typeface="Calibri"/>
                          <a:cs typeface="Times New Roman"/>
                        </a:rPr>
                        <a:t>Rim contour according to ISO </a:t>
                      </a:r>
                      <a:r>
                        <a:rPr lang="en-GB" sz="1400" dirty="0" smtClean="0">
                          <a:solidFill>
                            <a:srgbClr val="00B050"/>
                          </a:solidFill>
                          <a:effectLst/>
                          <a:latin typeface="Cambria"/>
                          <a:ea typeface="Calibri"/>
                          <a:cs typeface="Times New Roman"/>
                        </a:rPr>
                        <a:t>4000‑2</a:t>
                      </a:r>
                      <a:br>
                        <a:rPr lang="en-GB" sz="1400" dirty="0" smtClean="0">
                          <a:solidFill>
                            <a:srgbClr val="00B050"/>
                          </a:solidFill>
                          <a:effectLst/>
                          <a:latin typeface="Cambria"/>
                          <a:ea typeface="Calibri"/>
                          <a:cs typeface="Times New Roman"/>
                        </a:rPr>
                      </a:br>
                      <a:r>
                        <a:rPr lang="en-GB" sz="1400" dirty="0" smtClean="0">
                          <a:solidFill>
                            <a:srgbClr val="00B050"/>
                          </a:solidFill>
                          <a:effectLst/>
                          <a:latin typeface="Cambria"/>
                          <a:ea typeface="Calibri"/>
                          <a:cs typeface="Times New Roman"/>
                        </a:rPr>
                        <a:t>Rim </a:t>
                      </a:r>
                      <a:r>
                        <a:rPr lang="en-GB" sz="1400" dirty="0">
                          <a:solidFill>
                            <a:srgbClr val="00B050"/>
                          </a:solidFill>
                          <a:effectLst/>
                          <a:latin typeface="Cambria"/>
                          <a:ea typeface="Calibri"/>
                          <a:cs typeface="Times New Roman"/>
                        </a:rPr>
                        <a:t>width according to ISO 4000‑1</a:t>
                      </a: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782">
                <a:tc>
                  <a:txBody>
                    <a:bodyPr/>
                    <a:lstStyle/>
                    <a:p>
                      <a:pPr algn="ctr">
                        <a:lnSpc>
                          <a:spcPts val="1050"/>
                        </a:lnSpc>
                        <a:spcBef>
                          <a:spcPts val="300"/>
                        </a:spcBef>
                        <a:spcAft>
                          <a:spcPts val="300"/>
                        </a:spcAft>
                      </a:pPr>
                      <a:r>
                        <a:rPr lang="en-GB" sz="1400" b="1" dirty="0">
                          <a:effectLst/>
                          <a:latin typeface="Cambria"/>
                          <a:ea typeface="Calibri"/>
                          <a:cs typeface="Times New Roman"/>
                        </a:rPr>
                        <a:t>Speed</a:t>
                      </a:r>
                      <a:endParaRPr lang="en-GB" sz="1400" dirty="0">
                        <a:effectLst/>
                        <a:latin typeface="Cambria"/>
                        <a:ea typeface="Calibri"/>
                        <a:cs typeface="Times New Roman"/>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solidFill>
                            <a:srgbClr val="00B050"/>
                          </a:solidFill>
                          <a:effectLst/>
                          <a:latin typeface="Cambria"/>
                          <a:ea typeface="Calibri"/>
                          <a:cs typeface="Times New Roman"/>
                        </a:rPr>
                        <a:t>V = 80 km/h if d = 2,0 </a:t>
                      </a:r>
                      <a:r>
                        <a:rPr lang="en-GB" sz="1400" dirty="0" smtClean="0">
                          <a:solidFill>
                            <a:srgbClr val="00B050"/>
                          </a:solidFill>
                          <a:effectLst/>
                          <a:latin typeface="Cambria"/>
                          <a:ea typeface="Calibri"/>
                          <a:cs typeface="Times New Roman"/>
                        </a:rPr>
                        <a:t>m</a:t>
                      </a:r>
                      <a:br>
                        <a:rPr lang="en-GB" sz="1400" dirty="0" smtClean="0">
                          <a:solidFill>
                            <a:srgbClr val="00B050"/>
                          </a:solidFill>
                          <a:effectLst/>
                          <a:latin typeface="Cambria"/>
                          <a:ea typeface="Calibri"/>
                          <a:cs typeface="Times New Roman"/>
                        </a:rPr>
                      </a:br>
                      <a:r>
                        <a:rPr lang="en-GB" sz="1400" dirty="0" smtClean="0">
                          <a:solidFill>
                            <a:srgbClr val="00B050"/>
                          </a:solidFill>
                          <a:effectLst/>
                          <a:latin typeface="Cambria"/>
                          <a:ea typeface="Calibri"/>
                          <a:cs typeface="Times New Roman"/>
                        </a:rPr>
                        <a:t>V </a:t>
                      </a:r>
                      <a:r>
                        <a:rPr lang="en-GB" sz="1400" dirty="0">
                          <a:solidFill>
                            <a:srgbClr val="00B050"/>
                          </a:solidFill>
                          <a:effectLst/>
                          <a:latin typeface="Cambria"/>
                          <a:ea typeface="Calibri"/>
                          <a:cs typeface="Times New Roman"/>
                        </a:rPr>
                        <a:t>= 75 km/h if d= 1,7 m</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effectLst/>
                          <a:latin typeface="Cambria"/>
                          <a:ea typeface="Calibri"/>
                          <a:cs typeface="Times New Roman"/>
                        </a:rPr>
                        <a:t>to be reached in 5 min, with a speed tolerance </a:t>
                      </a:r>
                      <a:r>
                        <a:rPr lang="en-GB" sz="1400" dirty="0" smtClean="0">
                          <a:effectLst/>
                          <a:latin typeface="Cambria"/>
                          <a:ea typeface="Calibri"/>
                          <a:cs typeface="Times New Roman"/>
                        </a:rPr>
                        <a:t>of up </a:t>
                      </a:r>
                      <a:r>
                        <a:rPr lang="en-GB" sz="1400" dirty="0">
                          <a:effectLst/>
                          <a:latin typeface="Cambria"/>
                          <a:ea typeface="Calibri"/>
                          <a:cs typeface="Times New Roman"/>
                        </a:rPr>
                        <a:t>to ±2 km/h</a:t>
                      </a: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891">
                <a:tc>
                  <a:txBody>
                    <a:bodyPr/>
                    <a:lstStyle/>
                    <a:p>
                      <a:pPr algn="ctr">
                        <a:lnSpc>
                          <a:spcPts val="1050"/>
                        </a:lnSpc>
                        <a:spcBef>
                          <a:spcPts val="300"/>
                        </a:spcBef>
                        <a:spcAft>
                          <a:spcPts val="300"/>
                        </a:spcAft>
                      </a:pPr>
                      <a:r>
                        <a:rPr lang="en-GB" sz="1400" b="1" dirty="0">
                          <a:effectLst/>
                          <a:latin typeface="Cambria"/>
                          <a:ea typeface="Calibri"/>
                          <a:cs typeface="Times New Roman"/>
                        </a:rPr>
                        <a:t>Load</a:t>
                      </a:r>
                      <a:endParaRPr lang="en-GB" sz="1400" dirty="0">
                        <a:effectLst/>
                        <a:latin typeface="Cambria"/>
                        <a:ea typeface="Calibri"/>
                        <a:cs typeface="Times New Roman"/>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b="1" dirty="0">
                          <a:solidFill>
                            <a:schemeClr val="accent6">
                              <a:lumMod val="50000"/>
                            </a:schemeClr>
                          </a:solidFill>
                          <a:effectLst/>
                          <a:latin typeface="Cambria"/>
                          <a:ea typeface="Calibri"/>
                          <a:cs typeface="Times New Roman"/>
                        </a:rPr>
                        <a:t>60 %</a:t>
                      </a:r>
                      <a:r>
                        <a:rPr lang="en-GB" sz="1400" dirty="0">
                          <a:effectLst/>
                          <a:latin typeface="Cambria"/>
                          <a:ea typeface="Calibri"/>
                          <a:cs typeface="Times New Roman"/>
                        </a:rPr>
                        <a:t> load index</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effectLst/>
                          <a:latin typeface="Cambria"/>
                          <a:ea typeface="Calibri"/>
                          <a:cs typeface="Times New Roman"/>
                        </a:rPr>
                        <a:t>—</a:t>
                      </a: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891">
                <a:tc>
                  <a:txBody>
                    <a:bodyPr/>
                    <a:lstStyle/>
                    <a:p>
                      <a:pPr algn="ctr">
                        <a:lnSpc>
                          <a:spcPts val="1050"/>
                        </a:lnSpc>
                        <a:spcBef>
                          <a:spcPts val="300"/>
                        </a:spcBef>
                        <a:spcAft>
                          <a:spcPts val="300"/>
                        </a:spcAft>
                      </a:pPr>
                      <a:r>
                        <a:rPr lang="en-GB" sz="1400" b="1" dirty="0">
                          <a:effectLst/>
                          <a:latin typeface="Cambria"/>
                          <a:ea typeface="Calibri"/>
                          <a:cs typeface="Times New Roman"/>
                        </a:rPr>
                        <a:t>Duration</a:t>
                      </a:r>
                      <a:endParaRPr lang="en-GB" sz="1400" dirty="0">
                        <a:effectLst/>
                        <a:latin typeface="Cambria"/>
                        <a:ea typeface="Calibri"/>
                        <a:cs typeface="Times New Roman"/>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effectLst/>
                          <a:latin typeface="Cambria"/>
                          <a:ea typeface="Calibri"/>
                          <a:cs typeface="Times New Roman"/>
                        </a:rPr>
                        <a:t>60 min</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solidFill>
                            <a:srgbClr val="00B050"/>
                          </a:solidFill>
                          <a:effectLst/>
                          <a:latin typeface="Cambria"/>
                          <a:ea typeface="Calibri"/>
                          <a:cs typeface="Times New Roman"/>
                        </a:rPr>
                        <a:t>After reaching the test speed and load condition</a:t>
                      </a: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782">
                <a:tc>
                  <a:txBody>
                    <a:bodyPr/>
                    <a:lstStyle/>
                    <a:p>
                      <a:pPr algn="ctr">
                        <a:lnSpc>
                          <a:spcPts val="1050"/>
                        </a:lnSpc>
                        <a:spcBef>
                          <a:spcPts val="300"/>
                        </a:spcBef>
                        <a:spcAft>
                          <a:spcPts val="300"/>
                        </a:spcAft>
                      </a:pPr>
                      <a:r>
                        <a:rPr lang="en-GB" sz="1400" b="1" dirty="0">
                          <a:effectLst/>
                          <a:latin typeface="Cambria"/>
                          <a:ea typeface="Calibri"/>
                          <a:cs typeface="Times New Roman"/>
                        </a:rPr>
                        <a:t>Ambient temperature</a:t>
                      </a:r>
                      <a:endParaRPr lang="en-GB" sz="1400" dirty="0">
                        <a:effectLst/>
                        <a:latin typeface="Cambria"/>
                        <a:ea typeface="Calibri"/>
                        <a:cs typeface="Times New Roman"/>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effectLst/>
                          <a:latin typeface="Cambria"/>
                          <a:ea typeface="Calibri"/>
                          <a:cs typeface="Times New Roman"/>
                        </a:rPr>
                        <a:t>(</a:t>
                      </a:r>
                      <a:r>
                        <a:rPr lang="en-GB" sz="1400" b="1" dirty="0">
                          <a:solidFill>
                            <a:schemeClr val="accent6">
                              <a:lumMod val="50000"/>
                            </a:schemeClr>
                          </a:solidFill>
                          <a:effectLst/>
                          <a:latin typeface="Cambria"/>
                          <a:ea typeface="Calibri"/>
                          <a:cs typeface="Times New Roman"/>
                        </a:rPr>
                        <a:t>25</a:t>
                      </a:r>
                      <a:r>
                        <a:rPr lang="en-GB" sz="1400" dirty="0">
                          <a:effectLst/>
                          <a:latin typeface="Cambria"/>
                          <a:ea typeface="Calibri"/>
                          <a:cs typeface="Times New Roman"/>
                        </a:rPr>
                        <a:t> ± 3) °C</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solidFill>
                            <a:srgbClr val="00B050"/>
                          </a:solidFill>
                          <a:effectLst/>
                          <a:latin typeface="Cambria"/>
                          <a:ea typeface="Calibri"/>
                          <a:cs typeface="Times New Roman"/>
                        </a:rPr>
                        <a:t>The sensor shall be at a distance not less than 0,15 m and not more than 1,00 m from the tyre sidewall</a:t>
                      </a: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4454">
                <a:tc>
                  <a:txBody>
                    <a:bodyPr/>
                    <a:lstStyle/>
                    <a:p>
                      <a:pPr algn="ctr">
                        <a:lnSpc>
                          <a:spcPts val="1050"/>
                        </a:lnSpc>
                        <a:spcBef>
                          <a:spcPts val="300"/>
                        </a:spcBef>
                        <a:spcAft>
                          <a:spcPts val="300"/>
                        </a:spcAft>
                      </a:pPr>
                      <a:r>
                        <a:rPr lang="en-GB" sz="1400" b="1" dirty="0">
                          <a:effectLst/>
                          <a:latin typeface="Cambria"/>
                          <a:ea typeface="Calibri"/>
                          <a:cs typeface="Times New Roman"/>
                        </a:rPr>
                        <a:t>Pass/fail criteria</a:t>
                      </a:r>
                      <a:endParaRPr lang="en-GB" sz="1400" dirty="0">
                        <a:effectLst/>
                        <a:latin typeface="Cambria"/>
                        <a:ea typeface="Calibri"/>
                        <a:cs typeface="Times New Roman"/>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ts val="1050"/>
                        </a:lnSpc>
                        <a:spcBef>
                          <a:spcPts val="300"/>
                        </a:spcBef>
                        <a:spcAft>
                          <a:spcPts val="300"/>
                        </a:spcAft>
                      </a:pPr>
                      <a:r>
                        <a:rPr lang="en-GB" sz="1400" dirty="0">
                          <a:effectLst/>
                          <a:latin typeface="Cambria"/>
                          <a:ea typeface="Calibri"/>
                          <a:cs typeface="Times New Roman"/>
                        </a:rPr>
                        <a:t>Decrease of no more than 20 % of the deflected section height </a:t>
                      </a:r>
                      <a:r>
                        <a:rPr lang="en-GB" sz="1400" dirty="0">
                          <a:solidFill>
                            <a:srgbClr val="00B050"/>
                          </a:solidFill>
                          <a:effectLst/>
                          <a:latin typeface="Cambria"/>
                          <a:ea typeface="Calibri"/>
                          <a:cs typeface="Times New Roman"/>
                        </a:rPr>
                        <a:t>(Z in </a:t>
                      </a:r>
                      <a:r>
                        <a:rPr lang="en-GB" sz="1400" dirty="0" smtClean="0">
                          <a:solidFill>
                            <a:srgbClr val="00B050"/>
                          </a:solidFill>
                          <a:effectLst/>
                          <a:latin typeface="Cambria"/>
                          <a:ea typeface="Calibri"/>
                          <a:cs typeface="Times New Roman"/>
                        </a:rPr>
                        <a:t>the figure)</a:t>
                      </a:r>
                      <a:r>
                        <a:rPr lang="en-GB" sz="1400" dirty="0" smtClean="0">
                          <a:effectLst/>
                          <a:latin typeface="Cambria"/>
                          <a:ea typeface="Calibri"/>
                          <a:cs typeface="Times New Roman"/>
                        </a:rPr>
                        <a:t> </a:t>
                      </a:r>
                      <a:r>
                        <a:rPr lang="en-GB" sz="1400" dirty="0">
                          <a:effectLst/>
                          <a:latin typeface="Cambria"/>
                          <a:ea typeface="Calibri"/>
                          <a:cs typeface="Times New Roman"/>
                        </a:rPr>
                        <a:t>compared to the start of test, and tread connected to the two sidewalls.</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ts val="1050"/>
                        </a:lnSpc>
                        <a:spcBef>
                          <a:spcPts val="300"/>
                        </a:spcBef>
                        <a:spcAft>
                          <a:spcPts val="300"/>
                        </a:spcAft>
                      </a:pPr>
                      <a:r>
                        <a:rPr lang="en-GB" sz="1400" dirty="0">
                          <a:effectLst/>
                          <a:latin typeface="Cambria"/>
                          <a:ea typeface="Calibri"/>
                          <a:cs typeface="Times New Roman"/>
                        </a:rPr>
                        <a:t>The deflected section height is defined as the difference between the deflected radius, measured from the centre of the rim to the surface of the drum, and one half of the nominal rim diameter as defined in ISO 4000‑1.</a:t>
                      </a: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10" name="TextBox 9"/>
          <p:cNvSpPr txBox="1"/>
          <p:nvPr/>
        </p:nvSpPr>
        <p:spPr>
          <a:xfrm>
            <a:off x="1137876" y="4485189"/>
            <a:ext cx="7765716" cy="307777"/>
          </a:xfrm>
          <a:prstGeom prst="rect">
            <a:avLst/>
          </a:prstGeom>
          <a:noFill/>
        </p:spPr>
        <p:txBody>
          <a:bodyPr wrap="none" rtlCol="0" anchor="ctr">
            <a:spAutoFit/>
          </a:bodyPr>
          <a:lstStyle/>
          <a:p>
            <a:pPr fontAlgn="auto">
              <a:spcBef>
                <a:spcPts val="0"/>
              </a:spcBef>
              <a:spcAft>
                <a:spcPts val="0"/>
              </a:spcAft>
            </a:pPr>
            <a:r>
              <a:rPr lang="en-US" sz="1400" i="1" dirty="0" smtClean="0">
                <a:solidFill>
                  <a:schemeClr val="accent6">
                    <a:lumMod val="50000"/>
                  </a:schemeClr>
                </a:solidFill>
                <a:latin typeface="Calibri" pitchFamily="34" charset="0"/>
                <a:cs typeface="Calibri" pitchFamily="34" charset="0"/>
              </a:rPr>
              <a:t>In orange main differences compared to RF test,</a:t>
            </a:r>
            <a:r>
              <a:rPr lang="en-US" sz="1400" i="1" dirty="0" smtClean="0">
                <a:solidFill>
                  <a:srgbClr val="FF0000"/>
                </a:solidFill>
                <a:latin typeface="Calibri" pitchFamily="34" charset="0"/>
                <a:cs typeface="Calibri" pitchFamily="34" charset="0"/>
              </a:rPr>
              <a:t> </a:t>
            </a:r>
            <a:r>
              <a:rPr lang="en-US" sz="1400" i="1" dirty="0" smtClean="0">
                <a:solidFill>
                  <a:srgbClr val="00B050"/>
                </a:solidFill>
                <a:latin typeface="Calibri" pitchFamily="34" charset="0"/>
                <a:cs typeface="Calibri" pitchFamily="34" charset="0"/>
              </a:rPr>
              <a:t>in green new requirements implemented also for RF test</a:t>
            </a:r>
            <a:endParaRPr lang="en-US" sz="1400" i="1" dirty="0">
              <a:solidFill>
                <a:srgbClr val="00B050"/>
              </a:solidFill>
              <a:latin typeface="Calibri" pitchFamily="34" charset="0"/>
              <a:cs typeface="Calibri" pitchFamily="34" charset="0"/>
            </a:endParaRPr>
          </a:p>
        </p:txBody>
      </p:sp>
      <p:pic>
        <p:nvPicPr>
          <p:cNvPr id="1026" name="Picture 2" descr="C:\Users\riccardo.giovannotti\Documents\Work\ProjectManagement\logos_initials (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8063797" y="9414"/>
            <a:ext cx="1040926" cy="796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5216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NEW ISO 16992 EMT TEST DESCRIPTION 2/2</a:t>
            </a:r>
            <a:endParaRPr lang="en-GB" dirty="0"/>
          </a:p>
        </p:txBody>
      </p:sp>
      <p:pic>
        <p:nvPicPr>
          <p:cNvPr id="8" name="Picture 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83518"/>
            <a:ext cx="5760640" cy="314691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e 8"/>
          <p:cNvGraphicFramePr>
            <a:graphicFrameLocks noGrp="1"/>
          </p:cNvGraphicFramePr>
          <p:nvPr>
            <p:extLst>
              <p:ext uri="{D42A27DB-BD31-4B8C-83A1-F6EECF244321}">
                <p14:modId xmlns:p14="http://schemas.microsoft.com/office/powerpoint/2010/main" val="2139896487"/>
              </p:ext>
            </p:extLst>
          </p:nvPr>
        </p:nvGraphicFramePr>
        <p:xfrm>
          <a:off x="207661" y="3939902"/>
          <a:ext cx="5732492" cy="698500"/>
        </p:xfrm>
        <a:graphic>
          <a:graphicData uri="http://schemas.openxmlformats.org/drawingml/2006/table">
            <a:tbl>
              <a:tblPr firstRow="1" firstCol="1" bandRow="1"/>
              <a:tblGrid>
                <a:gridCol w="323663"/>
                <a:gridCol w="2429134"/>
                <a:gridCol w="340346"/>
                <a:gridCol w="2639349"/>
              </a:tblGrid>
              <a:tr h="108000">
                <a:tc>
                  <a:txBody>
                    <a:bodyPr/>
                    <a:lstStyle/>
                    <a:p>
                      <a:pPr marL="219710" indent="-219710" algn="just">
                        <a:lnSpc>
                          <a:spcPts val="1100"/>
                        </a:lnSpc>
                        <a:spcAft>
                          <a:spcPts val="300"/>
                        </a:spcAft>
                        <a:tabLst>
                          <a:tab pos="219710" algn="l"/>
                        </a:tabLst>
                      </a:pPr>
                      <a:r>
                        <a:rPr lang="en-GB" sz="1400" dirty="0">
                          <a:effectLst/>
                          <a:latin typeface="Cambria"/>
                          <a:ea typeface="Calibri"/>
                          <a:cs typeface="Times New Roman"/>
                        </a:rPr>
                        <a:t>(1)</a:t>
                      </a:r>
                    </a:p>
                  </a:txBody>
                  <a:tcPr marL="0" marR="0" marT="0" marB="0">
                    <a:lnL>
                      <a:noFill/>
                    </a:lnL>
                    <a:lnR>
                      <a:noFill/>
                    </a:lnR>
                    <a:lnT>
                      <a:noFill/>
                    </a:lnT>
                    <a:lnB>
                      <a:noFill/>
                    </a:lnB>
                  </a:tcPr>
                </a:tc>
                <a:tc>
                  <a:txBody>
                    <a:bodyPr/>
                    <a:lstStyle/>
                    <a:p>
                      <a:pPr marL="219710" indent="-219710" algn="just">
                        <a:lnSpc>
                          <a:spcPts val="1100"/>
                        </a:lnSpc>
                        <a:spcAft>
                          <a:spcPts val="300"/>
                        </a:spcAft>
                        <a:tabLst>
                          <a:tab pos="219710" algn="l"/>
                        </a:tabLst>
                      </a:pPr>
                      <a:r>
                        <a:rPr lang="en-GB" sz="1400" dirty="0">
                          <a:effectLst/>
                          <a:latin typeface="Cambria"/>
                          <a:ea typeface="Calibri"/>
                          <a:cs typeface="Times New Roman"/>
                        </a:rPr>
                        <a:t>Attachment</a:t>
                      </a:r>
                    </a:p>
                  </a:txBody>
                  <a:tcPr marL="0" marR="0" marT="0" marB="0">
                    <a:lnL>
                      <a:noFill/>
                    </a:lnL>
                    <a:lnR>
                      <a:noFill/>
                    </a:lnR>
                    <a:lnT>
                      <a:noFill/>
                    </a:lnT>
                    <a:lnB>
                      <a:noFill/>
                    </a:lnB>
                  </a:tcPr>
                </a:tc>
                <a:tc>
                  <a:txBody>
                    <a:bodyPr/>
                    <a:lstStyle/>
                    <a:p>
                      <a:pPr marL="219710" indent="-219710" algn="just">
                        <a:lnSpc>
                          <a:spcPts val="1100"/>
                        </a:lnSpc>
                        <a:spcAft>
                          <a:spcPts val="300"/>
                        </a:spcAft>
                        <a:tabLst>
                          <a:tab pos="219710" algn="l"/>
                        </a:tabLst>
                      </a:pPr>
                      <a:r>
                        <a:rPr lang="en-GB" sz="1400">
                          <a:effectLst/>
                          <a:latin typeface="Cambria"/>
                          <a:ea typeface="Calibri"/>
                          <a:cs typeface="Times New Roman"/>
                        </a:rPr>
                        <a:t>(A)</a:t>
                      </a:r>
                    </a:p>
                  </a:txBody>
                  <a:tcPr marL="0" marR="0" marT="0" marB="0">
                    <a:lnL>
                      <a:noFill/>
                    </a:lnL>
                    <a:lnR>
                      <a:noFill/>
                    </a:lnR>
                    <a:lnT>
                      <a:noFill/>
                    </a:lnT>
                    <a:lnB>
                      <a:noFill/>
                    </a:lnB>
                  </a:tcPr>
                </a:tc>
                <a:tc>
                  <a:txBody>
                    <a:bodyPr/>
                    <a:lstStyle/>
                    <a:p>
                      <a:pPr marL="219710" indent="-219710" algn="just">
                        <a:lnSpc>
                          <a:spcPts val="1100"/>
                        </a:lnSpc>
                        <a:spcAft>
                          <a:spcPts val="300"/>
                        </a:spcAft>
                        <a:tabLst>
                          <a:tab pos="219710" algn="l"/>
                        </a:tabLst>
                      </a:pPr>
                      <a:r>
                        <a:rPr lang="en-GB" sz="1400">
                          <a:effectLst/>
                          <a:latin typeface="Cambria"/>
                          <a:ea typeface="Calibri"/>
                          <a:cs typeface="Times New Roman"/>
                        </a:rPr>
                        <a:t> Deflected section height Z graph</a:t>
                      </a:r>
                    </a:p>
                  </a:txBody>
                  <a:tcPr marL="0" marR="0" marT="0" marB="0">
                    <a:lnL>
                      <a:noFill/>
                    </a:lnL>
                    <a:lnR>
                      <a:noFill/>
                    </a:lnR>
                    <a:lnT>
                      <a:noFill/>
                    </a:lnT>
                    <a:lnB>
                      <a:noFill/>
                    </a:lnB>
                  </a:tcPr>
                </a:tc>
              </a:tr>
              <a:tr h="108000">
                <a:tc>
                  <a:txBody>
                    <a:bodyPr/>
                    <a:lstStyle/>
                    <a:p>
                      <a:pPr marL="219710" indent="-219710" algn="just">
                        <a:lnSpc>
                          <a:spcPts val="1100"/>
                        </a:lnSpc>
                        <a:spcAft>
                          <a:spcPts val="300"/>
                        </a:spcAft>
                        <a:tabLst>
                          <a:tab pos="219710" algn="l"/>
                        </a:tabLst>
                      </a:pPr>
                      <a:r>
                        <a:rPr lang="en-GB" sz="1400">
                          <a:effectLst/>
                          <a:latin typeface="Cambria"/>
                          <a:ea typeface="Calibri"/>
                          <a:cs typeface="Times New Roman"/>
                        </a:rPr>
                        <a:t>(2)</a:t>
                      </a:r>
                    </a:p>
                  </a:txBody>
                  <a:tcPr marL="0" marR="0" marT="0" marB="0">
                    <a:lnL>
                      <a:noFill/>
                    </a:lnL>
                    <a:lnR>
                      <a:noFill/>
                    </a:lnR>
                    <a:lnT>
                      <a:noFill/>
                    </a:lnT>
                    <a:lnB>
                      <a:noFill/>
                    </a:lnB>
                  </a:tcPr>
                </a:tc>
                <a:tc>
                  <a:txBody>
                    <a:bodyPr/>
                    <a:lstStyle/>
                    <a:p>
                      <a:pPr marL="219710" indent="-219710" algn="just">
                        <a:lnSpc>
                          <a:spcPts val="1100"/>
                        </a:lnSpc>
                        <a:spcAft>
                          <a:spcPts val="300"/>
                        </a:spcAft>
                        <a:tabLst>
                          <a:tab pos="219710" algn="l"/>
                        </a:tabLst>
                      </a:pPr>
                      <a:r>
                        <a:rPr lang="en-GB" sz="1400" dirty="0">
                          <a:effectLst/>
                          <a:latin typeface="Cambria"/>
                          <a:ea typeface="Calibri"/>
                          <a:cs typeface="Times New Roman"/>
                        </a:rPr>
                        <a:t>Apply load</a:t>
                      </a:r>
                    </a:p>
                  </a:txBody>
                  <a:tcPr marL="0" marR="0" marT="0" marB="0">
                    <a:lnL>
                      <a:noFill/>
                    </a:lnL>
                    <a:lnR>
                      <a:noFill/>
                    </a:lnR>
                    <a:lnT>
                      <a:noFill/>
                    </a:lnT>
                    <a:lnB>
                      <a:noFill/>
                    </a:lnB>
                  </a:tcPr>
                </a:tc>
                <a:tc>
                  <a:txBody>
                    <a:bodyPr/>
                    <a:lstStyle/>
                    <a:p>
                      <a:pPr marL="219710" indent="-219710" algn="just">
                        <a:lnSpc>
                          <a:spcPts val="1100"/>
                        </a:lnSpc>
                        <a:spcAft>
                          <a:spcPts val="300"/>
                        </a:spcAft>
                        <a:tabLst>
                          <a:tab pos="219710" algn="l"/>
                        </a:tabLst>
                      </a:pPr>
                      <a:r>
                        <a:rPr lang="en-GB" sz="1400">
                          <a:effectLst/>
                          <a:latin typeface="Cambria"/>
                          <a:ea typeface="Calibri"/>
                          <a:cs typeface="Times New Roman"/>
                        </a:rPr>
                        <a:t>(B)</a:t>
                      </a:r>
                    </a:p>
                  </a:txBody>
                  <a:tcPr marL="0" marR="0" marT="0" marB="0">
                    <a:lnL>
                      <a:noFill/>
                    </a:lnL>
                    <a:lnR>
                      <a:noFill/>
                    </a:lnR>
                    <a:lnT>
                      <a:noFill/>
                    </a:lnT>
                    <a:lnB>
                      <a:noFill/>
                    </a:lnB>
                  </a:tcPr>
                </a:tc>
                <a:tc>
                  <a:txBody>
                    <a:bodyPr/>
                    <a:lstStyle/>
                    <a:p>
                      <a:pPr marL="219710" indent="-219710" algn="just">
                        <a:lnSpc>
                          <a:spcPts val="1100"/>
                        </a:lnSpc>
                        <a:spcAft>
                          <a:spcPts val="300"/>
                        </a:spcAft>
                        <a:tabLst>
                          <a:tab pos="219710" algn="l"/>
                        </a:tabLst>
                      </a:pPr>
                      <a:r>
                        <a:rPr lang="en-GB" sz="1400">
                          <a:effectLst/>
                          <a:latin typeface="Cambria"/>
                          <a:ea typeface="Calibri"/>
                          <a:cs typeface="Times New Roman"/>
                        </a:rPr>
                        <a:t> Speed graph</a:t>
                      </a:r>
                    </a:p>
                  </a:txBody>
                  <a:tcPr marL="0" marR="0" marT="0" marB="0">
                    <a:lnL>
                      <a:noFill/>
                    </a:lnL>
                    <a:lnR>
                      <a:noFill/>
                    </a:lnR>
                    <a:lnT>
                      <a:noFill/>
                    </a:lnT>
                    <a:lnB>
                      <a:noFill/>
                    </a:lnB>
                  </a:tcPr>
                </a:tc>
              </a:tr>
              <a:tr h="108000">
                <a:tc>
                  <a:txBody>
                    <a:bodyPr/>
                    <a:lstStyle/>
                    <a:p>
                      <a:pPr marL="219710" indent="-219710" algn="just">
                        <a:lnSpc>
                          <a:spcPts val="1100"/>
                        </a:lnSpc>
                        <a:spcAft>
                          <a:spcPts val="300"/>
                        </a:spcAft>
                        <a:tabLst>
                          <a:tab pos="219710" algn="l"/>
                        </a:tabLst>
                      </a:pPr>
                      <a:r>
                        <a:rPr lang="en-GB" sz="1400">
                          <a:effectLst/>
                          <a:latin typeface="Cambria"/>
                          <a:ea typeface="Calibri"/>
                          <a:cs typeface="Times New Roman"/>
                        </a:rPr>
                        <a:t>(3)</a:t>
                      </a:r>
                    </a:p>
                  </a:txBody>
                  <a:tcPr marL="0" marR="0" marT="0" marB="0">
                    <a:lnL>
                      <a:noFill/>
                    </a:lnL>
                    <a:lnR>
                      <a:noFill/>
                    </a:lnR>
                    <a:lnT>
                      <a:noFill/>
                    </a:lnT>
                    <a:lnB>
                      <a:noFill/>
                    </a:lnB>
                  </a:tcPr>
                </a:tc>
                <a:tc>
                  <a:txBody>
                    <a:bodyPr/>
                    <a:lstStyle/>
                    <a:p>
                      <a:pPr marL="219710" indent="-219710" algn="just">
                        <a:lnSpc>
                          <a:spcPts val="1100"/>
                        </a:lnSpc>
                        <a:spcAft>
                          <a:spcPts val="300"/>
                        </a:spcAft>
                        <a:tabLst>
                          <a:tab pos="219710" algn="l"/>
                        </a:tabLst>
                      </a:pPr>
                      <a:r>
                        <a:rPr lang="en-GB" sz="1400" dirty="0">
                          <a:effectLst/>
                          <a:latin typeface="Cambria"/>
                          <a:ea typeface="Calibri"/>
                          <a:cs typeface="Times New Roman"/>
                        </a:rPr>
                        <a:t>Acceleration</a:t>
                      </a:r>
                    </a:p>
                  </a:txBody>
                  <a:tcPr marL="0" marR="0" marT="0" marB="0">
                    <a:lnL>
                      <a:noFill/>
                    </a:lnL>
                    <a:lnR>
                      <a:noFill/>
                    </a:lnR>
                    <a:lnT>
                      <a:noFill/>
                    </a:lnT>
                    <a:lnB>
                      <a:noFill/>
                    </a:lnB>
                  </a:tcPr>
                </a:tc>
                <a:tc>
                  <a:txBody>
                    <a:bodyPr/>
                    <a:lstStyle/>
                    <a:p>
                      <a:pPr marL="219710" indent="-219710" algn="just">
                        <a:lnSpc>
                          <a:spcPts val="1100"/>
                        </a:lnSpc>
                        <a:spcAft>
                          <a:spcPts val="300"/>
                        </a:spcAft>
                        <a:tabLst>
                          <a:tab pos="219710" algn="l"/>
                        </a:tabLst>
                      </a:pPr>
                      <a:r>
                        <a:rPr lang="en-GB" sz="1400">
                          <a:effectLst/>
                          <a:latin typeface="Cambria"/>
                          <a:ea typeface="Calibri"/>
                          <a:cs typeface="Times New Roman"/>
                        </a:rPr>
                        <a:t>(C)</a:t>
                      </a:r>
                    </a:p>
                  </a:txBody>
                  <a:tcPr marL="0" marR="0" marT="0" marB="0">
                    <a:lnL>
                      <a:noFill/>
                    </a:lnL>
                    <a:lnR>
                      <a:noFill/>
                    </a:lnR>
                    <a:lnT>
                      <a:noFill/>
                    </a:lnT>
                    <a:lnB>
                      <a:noFill/>
                    </a:lnB>
                  </a:tcPr>
                </a:tc>
                <a:tc>
                  <a:txBody>
                    <a:bodyPr/>
                    <a:lstStyle/>
                    <a:p>
                      <a:pPr marL="219710" indent="-219710" algn="just">
                        <a:lnSpc>
                          <a:spcPts val="1100"/>
                        </a:lnSpc>
                        <a:spcAft>
                          <a:spcPts val="300"/>
                        </a:spcAft>
                        <a:tabLst>
                          <a:tab pos="219710" algn="l"/>
                        </a:tabLst>
                      </a:pPr>
                      <a:r>
                        <a:rPr lang="en-GB" sz="1400">
                          <a:effectLst/>
                          <a:latin typeface="Cambria"/>
                          <a:ea typeface="Calibri"/>
                          <a:cs typeface="Times New Roman"/>
                        </a:rPr>
                        <a:t> Load graph</a:t>
                      </a:r>
                    </a:p>
                  </a:txBody>
                  <a:tcPr marL="0" marR="0" marT="0" marB="0">
                    <a:lnL>
                      <a:noFill/>
                    </a:lnL>
                    <a:lnR>
                      <a:noFill/>
                    </a:lnR>
                    <a:lnT>
                      <a:noFill/>
                    </a:lnT>
                    <a:lnB>
                      <a:noFill/>
                    </a:lnB>
                  </a:tcPr>
                </a:tc>
              </a:tr>
              <a:tr h="108000">
                <a:tc>
                  <a:txBody>
                    <a:bodyPr/>
                    <a:lstStyle/>
                    <a:p>
                      <a:pPr marL="219710" indent="-219710" algn="just">
                        <a:lnSpc>
                          <a:spcPts val="1100"/>
                        </a:lnSpc>
                        <a:spcAft>
                          <a:spcPts val="300"/>
                        </a:spcAft>
                        <a:tabLst>
                          <a:tab pos="219710" algn="l"/>
                        </a:tabLst>
                      </a:pPr>
                      <a:r>
                        <a:rPr lang="en-GB" sz="1400">
                          <a:effectLst/>
                          <a:latin typeface="Cambria"/>
                          <a:ea typeface="Calibri"/>
                          <a:cs typeface="Times New Roman"/>
                        </a:rPr>
                        <a:t>(4)</a:t>
                      </a:r>
                    </a:p>
                  </a:txBody>
                  <a:tcPr marL="0" marR="0" marT="0" marB="0">
                    <a:lnL>
                      <a:noFill/>
                    </a:lnL>
                    <a:lnR>
                      <a:noFill/>
                    </a:lnR>
                    <a:lnT>
                      <a:noFill/>
                    </a:lnT>
                    <a:lnB>
                      <a:noFill/>
                    </a:lnB>
                  </a:tcPr>
                </a:tc>
                <a:tc>
                  <a:txBody>
                    <a:bodyPr/>
                    <a:lstStyle/>
                    <a:p>
                      <a:pPr marL="219710" indent="-219710" algn="just">
                        <a:lnSpc>
                          <a:spcPts val="1100"/>
                        </a:lnSpc>
                        <a:spcAft>
                          <a:spcPts val="300"/>
                        </a:spcAft>
                        <a:tabLst>
                          <a:tab pos="219710" algn="l"/>
                        </a:tabLst>
                      </a:pPr>
                      <a:r>
                        <a:rPr lang="en-GB" sz="1400" dirty="0">
                          <a:effectLst/>
                          <a:latin typeface="Cambria"/>
                          <a:ea typeface="Calibri"/>
                          <a:cs typeface="Times New Roman"/>
                        </a:rPr>
                        <a:t>Start of the test </a:t>
                      </a:r>
                      <a:r>
                        <a:rPr lang="en-GB" sz="1400" dirty="0" err="1">
                          <a:effectLst/>
                          <a:latin typeface="Cambria"/>
                          <a:ea typeface="Calibri"/>
                          <a:cs typeface="Times New Roman"/>
                        </a:rPr>
                        <a:t>Z</a:t>
                      </a:r>
                      <a:r>
                        <a:rPr lang="en-GB" sz="1400" baseline="-25000" dirty="0" err="1">
                          <a:effectLst/>
                          <a:latin typeface="Cambria"/>
                          <a:ea typeface="Calibri"/>
                          <a:cs typeface="Times New Roman"/>
                        </a:rPr>
                        <a:t>start</a:t>
                      </a:r>
                      <a:r>
                        <a:rPr lang="en-GB" sz="1400" dirty="0">
                          <a:effectLst/>
                          <a:latin typeface="Cambria"/>
                          <a:ea typeface="Calibri"/>
                          <a:cs typeface="Times New Roman"/>
                        </a:rPr>
                        <a:t> triggered</a:t>
                      </a:r>
                    </a:p>
                  </a:txBody>
                  <a:tcPr marL="0" marR="0" marT="0" marB="0">
                    <a:lnL>
                      <a:noFill/>
                    </a:lnL>
                    <a:lnR>
                      <a:noFill/>
                    </a:lnR>
                    <a:lnT>
                      <a:noFill/>
                    </a:lnT>
                    <a:lnB>
                      <a:noFill/>
                    </a:lnB>
                  </a:tcPr>
                </a:tc>
                <a:tc>
                  <a:txBody>
                    <a:bodyPr/>
                    <a:lstStyle/>
                    <a:p>
                      <a:pPr marL="219710" indent="-219710" algn="just">
                        <a:lnSpc>
                          <a:spcPts val="1100"/>
                        </a:lnSpc>
                        <a:spcAft>
                          <a:spcPts val="300"/>
                        </a:spcAft>
                        <a:tabLst>
                          <a:tab pos="219710" algn="l"/>
                        </a:tabLst>
                      </a:pPr>
                      <a:r>
                        <a:rPr lang="en-GB" sz="1400">
                          <a:effectLst/>
                          <a:latin typeface="Cambria"/>
                          <a:ea typeface="Calibri"/>
                          <a:cs typeface="Times New Roman"/>
                        </a:rPr>
                        <a:t> </a:t>
                      </a:r>
                    </a:p>
                  </a:txBody>
                  <a:tcPr marL="0" marR="0" marT="0" marB="0">
                    <a:lnL>
                      <a:noFill/>
                    </a:lnL>
                    <a:lnR>
                      <a:noFill/>
                    </a:lnR>
                    <a:lnT>
                      <a:noFill/>
                    </a:lnT>
                    <a:lnB>
                      <a:noFill/>
                    </a:lnB>
                  </a:tcPr>
                </a:tc>
                <a:tc>
                  <a:txBody>
                    <a:bodyPr/>
                    <a:lstStyle/>
                    <a:p>
                      <a:pPr marL="219710" indent="-219710" algn="just">
                        <a:lnSpc>
                          <a:spcPts val="1100"/>
                        </a:lnSpc>
                        <a:spcAft>
                          <a:spcPts val="300"/>
                        </a:spcAft>
                        <a:tabLst>
                          <a:tab pos="219710" algn="l"/>
                        </a:tabLst>
                      </a:pPr>
                      <a:r>
                        <a:rPr lang="en-GB" sz="1400" dirty="0">
                          <a:effectLst/>
                          <a:latin typeface="Cambria"/>
                          <a:ea typeface="Calibri"/>
                          <a:cs typeface="Times New Roman"/>
                        </a:rPr>
                        <a:t> </a:t>
                      </a:r>
                    </a:p>
                  </a:txBody>
                  <a:tcPr marL="0" marR="0" marT="0" marB="0">
                    <a:lnL>
                      <a:noFill/>
                    </a:lnL>
                    <a:lnR>
                      <a:noFill/>
                    </a:lnR>
                    <a:lnT>
                      <a:noFill/>
                    </a:lnT>
                    <a:lnB>
                      <a:noFill/>
                    </a:lnB>
                  </a:tcPr>
                </a:tc>
              </a:tr>
              <a:tr h="108000">
                <a:tc>
                  <a:txBody>
                    <a:bodyPr/>
                    <a:lstStyle/>
                    <a:p>
                      <a:pPr marL="219710" indent="-219710" algn="just">
                        <a:lnSpc>
                          <a:spcPts val="1100"/>
                        </a:lnSpc>
                        <a:spcAft>
                          <a:spcPts val="300"/>
                        </a:spcAft>
                        <a:tabLst>
                          <a:tab pos="219710" algn="l"/>
                        </a:tabLst>
                      </a:pPr>
                      <a:r>
                        <a:rPr lang="en-GB" sz="1400">
                          <a:effectLst/>
                          <a:latin typeface="Cambria"/>
                          <a:ea typeface="Calibri"/>
                          <a:cs typeface="Times New Roman"/>
                        </a:rPr>
                        <a:t>(5)</a:t>
                      </a:r>
                    </a:p>
                  </a:txBody>
                  <a:tcPr marL="0" marR="0" marT="0" marB="0">
                    <a:lnL>
                      <a:noFill/>
                    </a:lnL>
                    <a:lnR>
                      <a:noFill/>
                    </a:lnR>
                    <a:lnT>
                      <a:noFill/>
                    </a:lnT>
                    <a:lnB>
                      <a:noFill/>
                    </a:lnB>
                  </a:tcPr>
                </a:tc>
                <a:tc>
                  <a:txBody>
                    <a:bodyPr/>
                    <a:lstStyle/>
                    <a:p>
                      <a:pPr marL="219710" indent="-219710" algn="just">
                        <a:lnSpc>
                          <a:spcPts val="1100"/>
                        </a:lnSpc>
                        <a:spcAft>
                          <a:spcPts val="300"/>
                        </a:spcAft>
                        <a:tabLst>
                          <a:tab pos="219710" algn="l"/>
                        </a:tabLst>
                      </a:pPr>
                      <a:r>
                        <a:rPr lang="en-GB" sz="1400" dirty="0">
                          <a:effectLst/>
                          <a:latin typeface="Cambria"/>
                          <a:ea typeface="Calibri"/>
                          <a:cs typeface="Times New Roman"/>
                        </a:rPr>
                        <a:t>Test continued until Z</a:t>
                      </a:r>
                      <a:r>
                        <a:rPr lang="en-GB" sz="1400" baseline="-25000" dirty="0">
                          <a:effectLst/>
                          <a:latin typeface="Cambria"/>
                          <a:ea typeface="Calibri"/>
                          <a:cs typeface="Times New Roman"/>
                        </a:rPr>
                        <a:t>end</a:t>
                      </a:r>
                      <a:endParaRPr lang="en-GB" sz="1400" dirty="0">
                        <a:effectLst/>
                        <a:latin typeface="Cambria"/>
                        <a:ea typeface="Calibri"/>
                        <a:cs typeface="Times New Roman"/>
                      </a:endParaRPr>
                    </a:p>
                  </a:txBody>
                  <a:tcPr marL="0" marR="0" marT="0" marB="0">
                    <a:lnL>
                      <a:noFill/>
                    </a:lnL>
                    <a:lnR>
                      <a:noFill/>
                    </a:lnR>
                    <a:lnT>
                      <a:noFill/>
                    </a:lnT>
                    <a:lnB>
                      <a:noFill/>
                    </a:lnB>
                  </a:tcPr>
                </a:tc>
                <a:tc>
                  <a:txBody>
                    <a:bodyPr/>
                    <a:lstStyle/>
                    <a:p>
                      <a:pPr marL="219710" indent="-219710" algn="just">
                        <a:lnSpc>
                          <a:spcPts val="1100"/>
                        </a:lnSpc>
                        <a:spcAft>
                          <a:spcPts val="300"/>
                        </a:spcAft>
                        <a:tabLst>
                          <a:tab pos="219710" algn="l"/>
                        </a:tabLst>
                      </a:pPr>
                      <a:r>
                        <a:rPr lang="en-GB" sz="1400" dirty="0">
                          <a:effectLst/>
                          <a:latin typeface="Cambria"/>
                          <a:ea typeface="Calibri"/>
                          <a:cs typeface="Times New Roman"/>
                        </a:rPr>
                        <a:t> </a:t>
                      </a:r>
                    </a:p>
                  </a:txBody>
                  <a:tcPr marL="0" marR="0" marT="0" marB="0">
                    <a:lnL>
                      <a:noFill/>
                    </a:lnL>
                    <a:lnR>
                      <a:noFill/>
                    </a:lnR>
                    <a:lnT>
                      <a:noFill/>
                    </a:lnT>
                    <a:lnB>
                      <a:noFill/>
                    </a:lnB>
                  </a:tcPr>
                </a:tc>
                <a:tc>
                  <a:txBody>
                    <a:bodyPr/>
                    <a:lstStyle/>
                    <a:p>
                      <a:pPr marL="219710" indent="-219710" algn="just">
                        <a:lnSpc>
                          <a:spcPts val="1100"/>
                        </a:lnSpc>
                        <a:spcAft>
                          <a:spcPts val="300"/>
                        </a:spcAft>
                        <a:tabLst>
                          <a:tab pos="219710" algn="l"/>
                        </a:tabLst>
                      </a:pPr>
                      <a:r>
                        <a:rPr lang="en-GB" sz="1400" dirty="0">
                          <a:effectLst/>
                          <a:latin typeface="Cambria"/>
                          <a:ea typeface="Calibri"/>
                          <a:cs typeface="Times New Roman"/>
                        </a:rPr>
                        <a:t> </a:t>
                      </a:r>
                    </a:p>
                  </a:txBody>
                  <a:tcPr marL="0" marR="0" marT="0" marB="0">
                    <a:lnL>
                      <a:noFill/>
                    </a:lnL>
                    <a:lnR>
                      <a:noFill/>
                    </a:lnR>
                    <a:lnT>
                      <a:noFill/>
                    </a:lnT>
                    <a:lnB>
                      <a:noFill/>
                    </a:lnB>
                  </a:tcPr>
                </a:tc>
              </a:tr>
            </a:tbl>
          </a:graphicData>
        </a:graphic>
      </p:graphicFrame>
      <p:sp>
        <p:nvSpPr>
          <p:cNvPr id="5" name="TextBox 6"/>
          <p:cNvSpPr txBox="1">
            <a:spLocks noChangeArrowheads="1"/>
          </p:cNvSpPr>
          <p:nvPr/>
        </p:nvSpPr>
        <p:spPr bwMode="auto">
          <a:xfrm>
            <a:off x="5121776" y="528231"/>
            <a:ext cx="3899520" cy="1323439"/>
          </a:xfrm>
          <a:prstGeom prst="rect">
            <a:avLst/>
          </a:prstGeom>
          <a:solidFill>
            <a:srgbClr val="00B050"/>
          </a:solid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2000" dirty="0" smtClean="0">
                <a:solidFill>
                  <a:schemeClr val="bg1"/>
                </a:solidFill>
                <a:latin typeface="Calibri" pitchFamily="34" charset="0"/>
                <a:ea typeface="ＭＳ Ｐゴシック" pitchFamily="34" charset="-128"/>
                <a:cs typeface="Calibri" pitchFamily="34" charset="0"/>
              </a:rPr>
              <a:t>Higher testing quality was achieved by introducing more detailed requirements and preventing interpretations.</a:t>
            </a:r>
            <a:endParaRPr lang="en-US" altLang="en-US" dirty="0" smtClean="0">
              <a:solidFill>
                <a:schemeClr val="bg1"/>
              </a:solidFill>
              <a:latin typeface="Calibri" pitchFamily="34" charset="0"/>
              <a:ea typeface="ＭＳ Ｐゴシック" pitchFamily="34" charset="-128"/>
              <a:cs typeface="Calibri" pitchFamily="34" charset="0"/>
            </a:endParaRPr>
          </a:p>
        </p:txBody>
      </p:sp>
      <p:pic>
        <p:nvPicPr>
          <p:cNvPr id="6" name="Picture 2" descr="C:\Users\riccardo.giovannotti\Documents\Work\ProjectManagement\logos_initials (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179513" y="2427734"/>
            <a:ext cx="646071" cy="494605"/>
          </a:xfrm>
          <a:prstGeom prst="rect">
            <a:avLst/>
          </a:prstGeom>
          <a:noFill/>
          <a:extLst>
            <a:ext uri="{909E8E84-426E-40DD-AFC4-6F175D3DCCD1}">
              <a14:hiddenFill xmlns:a14="http://schemas.microsoft.com/office/drawing/2010/main">
                <a:solidFill>
                  <a:srgbClr val="FFFFFF"/>
                </a:solidFill>
              </a14:hiddenFill>
            </a:ext>
          </a:extLst>
        </p:spPr>
      </p:pic>
      <p:sp>
        <p:nvSpPr>
          <p:cNvPr id="4" name="Round Single Corner Rectangle 3"/>
          <p:cNvSpPr/>
          <p:nvPr/>
        </p:nvSpPr>
        <p:spPr>
          <a:xfrm>
            <a:off x="6948137" y="2355726"/>
            <a:ext cx="2042247" cy="2016224"/>
          </a:xfrm>
          <a:prstGeom prst="round1Rect">
            <a:avLst>
              <a:gd name="adj" fmla="val 17801"/>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descr="C:\Users\riccardo.giovannotti\Documents\Work\ISOTC31SC3WG19\Misc\FDIS-preparation\Figure2-c.tiff"/>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7321652" y="2428662"/>
            <a:ext cx="1295216" cy="129521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997152" y="3723878"/>
            <a:ext cx="1944216" cy="523220"/>
          </a:xfrm>
          <a:prstGeom prst="rect">
            <a:avLst/>
          </a:prstGeom>
          <a:noFill/>
        </p:spPr>
        <p:txBody>
          <a:bodyPr wrap="square" rtlCol="0">
            <a:spAutoFit/>
          </a:bodyPr>
          <a:lstStyle/>
          <a:p>
            <a:r>
              <a:rPr lang="en-US" sz="1400" dirty="0"/>
              <a:t>ISO 16992 symbol for an extended mobility tyre</a:t>
            </a:r>
            <a:endParaRPr lang="en-GB" sz="1400" dirty="0"/>
          </a:p>
        </p:txBody>
      </p:sp>
    </p:spTree>
    <p:extLst>
      <p:ext uri="{BB962C8B-B14F-4D97-AF65-F5344CB8AC3E}">
        <p14:creationId xmlns:p14="http://schemas.microsoft.com/office/powerpoint/2010/main" val="1477633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EMT TEST PARAMETERS DESCRIPTION</a:t>
            </a:r>
            <a:endParaRPr lang="en-GB" dirty="0"/>
          </a:p>
        </p:txBody>
      </p:sp>
      <p:sp>
        <p:nvSpPr>
          <p:cNvPr id="7" name="TextBox 6"/>
          <p:cNvSpPr txBox="1"/>
          <p:nvPr/>
        </p:nvSpPr>
        <p:spPr>
          <a:xfrm>
            <a:off x="140904" y="3499136"/>
            <a:ext cx="8895593" cy="1261884"/>
          </a:xfrm>
          <a:prstGeom prst="rect">
            <a:avLst/>
          </a:prstGeom>
          <a:noFill/>
        </p:spPr>
        <p:txBody>
          <a:bodyPr wrap="square" rtlCol="0">
            <a:spAutoFit/>
          </a:bodyPr>
          <a:lstStyle/>
          <a:p>
            <a:r>
              <a:rPr lang="en-US" sz="1900" dirty="0" smtClean="0"/>
              <a:t>By keeping the zero inflation pressure condition, the test is kept more severe than what observed in real world application, </a:t>
            </a:r>
            <a:r>
              <a:rPr lang="en-US" sz="1900" dirty="0"/>
              <a:t>where </a:t>
            </a:r>
            <a:r>
              <a:rPr lang="en-US" sz="1900" dirty="0" smtClean="0"/>
              <a:t>it </a:t>
            </a:r>
            <a:r>
              <a:rPr lang="en-US" sz="1900" dirty="0"/>
              <a:t>is really rare that the tyre loses completely the pressure; instead at least 0.1 bar are still observed, turning into a supporting factor for tyre structure capability.</a:t>
            </a:r>
            <a:endParaRPr lang="en-US" sz="1900" dirty="0" smtClean="0"/>
          </a:p>
        </p:txBody>
      </p:sp>
      <p:sp>
        <p:nvSpPr>
          <p:cNvPr id="8" name="Rounded Rectangle 7"/>
          <p:cNvSpPr/>
          <p:nvPr/>
        </p:nvSpPr>
        <p:spPr>
          <a:xfrm>
            <a:off x="140903" y="3410165"/>
            <a:ext cx="8895593" cy="1350855"/>
          </a:xfrm>
          <a:prstGeom prst="roundRect">
            <a:avLst>
              <a:gd name="adj" fmla="val 2527"/>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330475" y="3219822"/>
            <a:ext cx="2945381" cy="384721"/>
          </a:xfrm>
          <a:prstGeom prst="rect">
            <a:avLst/>
          </a:prstGeom>
          <a:solidFill>
            <a:schemeClr val="bg1"/>
          </a:solidFill>
        </p:spPr>
        <p:txBody>
          <a:bodyPr wrap="square" rtlCol="0">
            <a:spAutoFit/>
          </a:bodyPr>
          <a:lstStyle/>
          <a:p>
            <a:r>
              <a:rPr lang="en-US" sz="1900" b="1" dirty="0" smtClean="0"/>
              <a:t>Inflation pressure meaning:</a:t>
            </a:r>
            <a:endParaRPr lang="en-US" sz="1900" b="1" dirty="0"/>
          </a:p>
        </p:txBody>
      </p:sp>
      <p:sp>
        <p:nvSpPr>
          <p:cNvPr id="10" name="TextBox 9"/>
          <p:cNvSpPr txBox="1"/>
          <p:nvPr/>
        </p:nvSpPr>
        <p:spPr>
          <a:xfrm>
            <a:off x="140904" y="792039"/>
            <a:ext cx="8895593" cy="2292935"/>
          </a:xfrm>
          <a:prstGeom prst="rect">
            <a:avLst/>
          </a:prstGeom>
          <a:noFill/>
        </p:spPr>
        <p:txBody>
          <a:bodyPr wrap="square" rtlCol="0">
            <a:spAutoFit/>
          </a:bodyPr>
          <a:lstStyle/>
          <a:p>
            <a:r>
              <a:rPr lang="en-US" sz="1900" dirty="0" smtClean="0"/>
              <a:t>Current RF testing Load value was obtained starting from the vehicle normal load </a:t>
            </a:r>
            <a:r>
              <a:rPr lang="en-US" sz="1900" dirty="0"/>
              <a:t>on the road </a:t>
            </a:r>
            <a:r>
              <a:rPr lang="en-US" sz="1900" dirty="0" smtClean="0"/>
              <a:t>corresponding to 88</a:t>
            </a:r>
            <a:r>
              <a:rPr lang="en-US" sz="1900" dirty="0"/>
              <a:t>% </a:t>
            </a:r>
            <a:r>
              <a:rPr lang="en-US" sz="1900" dirty="0" smtClean="0"/>
              <a:t>LI (max value), </a:t>
            </a:r>
          </a:p>
          <a:p>
            <a:pPr marL="342900" indent="-342900">
              <a:buFontTx/>
              <a:buChar char="-"/>
            </a:pPr>
            <a:r>
              <a:rPr lang="en-US" sz="1900" dirty="0" smtClean="0"/>
              <a:t>It was reduced </a:t>
            </a:r>
            <a:r>
              <a:rPr lang="en-US" sz="1900" dirty="0"/>
              <a:t>by 20% for drum curvature </a:t>
            </a:r>
            <a:r>
              <a:rPr lang="en-US" sz="1900" dirty="0" smtClean="0"/>
              <a:t>correction,</a:t>
            </a:r>
          </a:p>
          <a:p>
            <a:pPr marL="342900" indent="-342900">
              <a:buFontTx/>
              <a:buChar char="-"/>
            </a:pPr>
            <a:r>
              <a:rPr lang="en-US" sz="1900" dirty="0" smtClean="0"/>
              <a:t>Further reduced </a:t>
            </a:r>
            <a:r>
              <a:rPr lang="en-US" sz="1900" dirty="0"/>
              <a:t>by 7% to consider load transfer from a deflated tyre</a:t>
            </a:r>
          </a:p>
          <a:p>
            <a:r>
              <a:rPr lang="en-US" sz="1900" dirty="0"/>
              <a:t>	So: 88% x 80% x 93% = </a:t>
            </a:r>
            <a:r>
              <a:rPr lang="en-US" sz="1900" dirty="0" smtClean="0"/>
              <a:t>65%</a:t>
            </a:r>
            <a:endParaRPr lang="en-US" sz="1900" dirty="0"/>
          </a:p>
          <a:p>
            <a:endParaRPr lang="en-US" sz="1000" dirty="0"/>
          </a:p>
          <a:p>
            <a:r>
              <a:rPr lang="en-US" sz="1900" dirty="0" smtClean="0"/>
              <a:t>ISO load 60</a:t>
            </a:r>
            <a:r>
              <a:rPr lang="en-US" sz="1900" dirty="0"/>
              <a:t>% LI on the drum </a:t>
            </a:r>
            <a:r>
              <a:rPr lang="en-US" sz="1900" dirty="0" smtClean="0"/>
              <a:t>corresponds </a:t>
            </a:r>
            <a:r>
              <a:rPr lang="en-US" sz="1900" dirty="0"/>
              <a:t>to 81% on the road </a:t>
            </a:r>
            <a:r>
              <a:rPr lang="en-US" sz="1900" dirty="0" smtClean="0"/>
              <a:t>well reflecting current applications on the market, as per exchanges with Vehicle Industry.</a:t>
            </a:r>
          </a:p>
        </p:txBody>
      </p:sp>
      <p:sp>
        <p:nvSpPr>
          <p:cNvPr id="11" name="Rounded Rectangle 10"/>
          <p:cNvSpPr/>
          <p:nvPr/>
        </p:nvSpPr>
        <p:spPr>
          <a:xfrm>
            <a:off x="140903" y="673861"/>
            <a:ext cx="8895593" cy="2411113"/>
          </a:xfrm>
          <a:prstGeom prst="roundRect">
            <a:avLst>
              <a:gd name="adj" fmla="val 2527"/>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330475" y="483518"/>
            <a:ext cx="2513333" cy="384721"/>
          </a:xfrm>
          <a:prstGeom prst="rect">
            <a:avLst/>
          </a:prstGeom>
          <a:solidFill>
            <a:schemeClr val="bg1"/>
          </a:solidFill>
        </p:spPr>
        <p:txBody>
          <a:bodyPr wrap="square" rtlCol="0">
            <a:spAutoFit/>
          </a:bodyPr>
          <a:lstStyle/>
          <a:p>
            <a:r>
              <a:rPr lang="en-US" sz="1900" b="1" dirty="0"/>
              <a:t>Testing Load meaning:</a:t>
            </a:r>
          </a:p>
        </p:txBody>
      </p:sp>
    </p:spTree>
    <p:extLst>
      <p:ext uri="{BB962C8B-B14F-4D97-AF65-F5344CB8AC3E}">
        <p14:creationId xmlns:p14="http://schemas.microsoft.com/office/powerpoint/2010/main" val="906229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EMT TEST PARAMETERS DESCRIPTION</a:t>
            </a:r>
            <a:endParaRPr lang="en-GB" dirty="0"/>
          </a:p>
        </p:txBody>
      </p:sp>
      <p:sp>
        <p:nvSpPr>
          <p:cNvPr id="10" name="TextBox 9"/>
          <p:cNvSpPr txBox="1"/>
          <p:nvPr/>
        </p:nvSpPr>
        <p:spPr>
          <a:xfrm>
            <a:off x="140904" y="727348"/>
            <a:ext cx="8895593" cy="3462486"/>
          </a:xfrm>
          <a:prstGeom prst="rect">
            <a:avLst/>
          </a:prstGeom>
          <a:noFill/>
        </p:spPr>
        <p:txBody>
          <a:bodyPr wrap="square" rtlCol="0">
            <a:spAutoFit/>
          </a:bodyPr>
          <a:lstStyle/>
          <a:p>
            <a:pPr lvl="0" fontAlgn="base">
              <a:spcBef>
                <a:spcPct val="0"/>
              </a:spcBef>
              <a:spcAft>
                <a:spcPct val="0"/>
              </a:spcAft>
              <a:defRPr/>
            </a:pPr>
            <a:r>
              <a:rPr lang="en-US" sz="1900" dirty="0" smtClean="0">
                <a:solidFill>
                  <a:srgbClr val="000000"/>
                </a:solidFill>
                <a:latin typeface="Calibri" pitchFamily="34" charset="0"/>
                <a:cs typeface="Calibri" pitchFamily="34" charset="0"/>
              </a:rPr>
              <a:t>In accordance to UNECE R30 &amp; 54, where the high speed and endurance tests are made in the range of 20-30°C, also the Extended Mobility Tyres test shall be done at this temperature range allowing a direct link with other performances like e.g. Rolling Resistance, for which the measurement is performed at 25°C.</a:t>
            </a:r>
          </a:p>
          <a:p>
            <a:pPr lvl="0" fontAlgn="base">
              <a:spcBef>
                <a:spcPct val="0"/>
              </a:spcBef>
              <a:spcAft>
                <a:spcPct val="0"/>
              </a:spcAft>
              <a:defRPr/>
            </a:pPr>
            <a:endParaRPr lang="en-US" sz="1000" dirty="0" smtClean="0">
              <a:solidFill>
                <a:srgbClr val="000000"/>
              </a:solidFill>
              <a:latin typeface="Calibri" pitchFamily="34" charset="0"/>
              <a:cs typeface="Calibri" pitchFamily="34" charset="0"/>
            </a:endParaRPr>
          </a:p>
          <a:p>
            <a:pPr lvl="0" fontAlgn="base">
              <a:spcBef>
                <a:spcPct val="0"/>
              </a:spcBef>
              <a:spcAft>
                <a:spcPct val="0"/>
              </a:spcAft>
              <a:defRPr/>
            </a:pPr>
            <a:r>
              <a:rPr lang="en-US" sz="1900" dirty="0" smtClean="0">
                <a:solidFill>
                  <a:srgbClr val="000000"/>
                </a:solidFill>
                <a:latin typeface="Calibri" pitchFamily="34" charset="0"/>
                <a:cs typeface="Calibri" pitchFamily="34" charset="0"/>
              </a:rPr>
              <a:t>In addition, to be noted that due to the way the indoor test is conducted, it results much more severe than the outdoor test where</a:t>
            </a:r>
          </a:p>
          <a:p>
            <a:pPr marL="800100" lvl="1" indent="-342900" fontAlgn="base">
              <a:spcBef>
                <a:spcPct val="0"/>
              </a:spcBef>
              <a:spcAft>
                <a:spcPct val="0"/>
              </a:spcAft>
              <a:buFont typeface="Arial" panose="020B0604020202020204" pitchFamily="34" charset="0"/>
              <a:buChar char="•"/>
              <a:defRPr/>
            </a:pPr>
            <a:r>
              <a:rPr lang="en-US" sz="1900" dirty="0" smtClean="0">
                <a:solidFill>
                  <a:srgbClr val="000000"/>
                </a:solidFill>
                <a:latin typeface="Calibri" pitchFamily="34" charset="0"/>
                <a:cs typeface="Calibri" pitchFamily="34" charset="0"/>
              </a:rPr>
              <a:t>there isn’t the chance to maintain an high temperature constant value;</a:t>
            </a:r>
          </a:p>
          <a:p>
            <a:pPr marL="800100" lvl="1" indent="-342900" fontAlgn="base">
              <a:spcBef>
                <a:spcPct val="0"/>
              </a:spcBef>
              <a:spcAft>
                <a:spcPct val="0"/>
              </a:spcAft>
              <a:buFont typeface="Arial" panose="020B0604020202020204" pitchFamily="34" charset="0"/>
              <a:buChar char="•"/>
              <a:defRPr/>
            </a:pPr>
            <a:r>
              <a:rPr lang="en-US" sz="1900" dirty="0" smtClean="0">
                <a:solidFill>
                  <a:srgbClr val="000000"/>
                </a:solidFill>
                <a:latin typeface="Calibri" pitchFamily="34" charset="0"/>
                <a:cs typeface="Calibri" pitchFamily="34" charset="0"/>
              </a:rPr>
              <a:t>there is a cooling effect due to the movement of the tyre and to the air that flows next to it.</a:t>
            </a:r>
          </a:p>
          <a:p>
            <a:pPr lvl="0" indent="-247650" fontAlgn="base">
              <a:spcBef>
                <a:spcPct val="0"/>
              </a:spcBef>
              <a:spcAft>
                <a:spcPct val="0"/>
              </a:spcAft>
              <a:defRPr/>
            </a:pPr>
            <a:r>
              <a:rPr lang="en-US" sz="1900" dirty="0" smtClean="0">
                <a:solidFill>
                  <a:srgbClr val="000000"/>
                </a:solidFill>
                <a:latin typeface="Calibri" pitchFamily="34" charset="0"/>
                <a:cs typeface="Calibri" pitchFamily="34" charset="0"/>
              </a:rPr>
              <a:t>As result, in the indoor test the tyre  is heated up much more dramatically than in an outdoor test performed at the same temperature.</a:t>
            </a:r>
            <a:endParaRPr lang="en-US" sz="1900" dirty="0" smtClean="0"/>
          </a:p>
        </p:txBody>
      </p:sp>
      <p:sp>
        <p:nvSpPr>
          <p:cNvPr id="11" name="Rounded Rectangle 10"/>
          <p:cNvSpPr/>
          <p:nvPr/>
        </p:nvSpPr>
        <p:spPr>
          <a:xfrm>
            <a:off x="140903" y="604925"/>
            <a:ext cx="8895593" cy="3584909"/>
          </a:xfrm>
          <a:prstGeom prst="roundRect">
            <a:avLst>
              <a:gd name="adj" fmla="val 2527"/>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330475" y="447967"/>
            <a:ext cx="2945381" cy="317951"/>
          </a:xfrm>
          <a:prstGeom prst="rect">
            <a:avLst/>
          </a:prstGeom>
          <a:solidFill>
            <a:schemeClr val="bg1"/>
          </a:solidFill>
        </p:spPr>
        <p:txBody>
          <a:bodyPr wrap="square" rtlCol="0" anchor="ctr">
            <a:spAutoFit/>
          </a:bodyPr>
          <a:lstStyle/>
          <a:p>
            <a:r>
              <a:rPr lang="en-US" sz="1900" b="1" dirty="0" smtClean="0"/>
              <a:t>TEMPERATURE MEANING:</a:t>
            </a:r>
            <a:endParaRPr lang="en-US" sz="1900" dirty="0"/>
          </a:p>
        </p:txBody>
      </p:sp>
      <p:sp>
        <p:nvSpPr>
          <p:cNvPr id="6" name="TextBox 6"/>
          <p:cNvSpPr txBox="1">
            <a:spLocks noChangeArrowheads="1"/>
          </p:cNvSpPr>
          <p:nvPr/>
        </p:nvSpPr>
        <p:spPr bwMode="auto">
          <a:xfrm>
            <a:off x="140904" y="4330422"/>
            <a:ext cx="8880392" cy="400110"/>
          </a:xfrm>
          <a:prstGeom prst="rect">
            <a:avLst/>
          </a:prstGeom>
          <a:noFill/>
          <a:ln w="19050">
            <a:solidFill>
              <a:srgbClr val="00B050"/>
            </a:solid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altLang="en-US" sz="2000" b="1" dirty="0" smtClean="0">
                <a:latin typeface="Calibri" pitchFamily="34" charset="0"/>
                <a:ea typeface="ＭＳ Ｐゴシック" pitchFamily="34" charset="-128"/>
                <a:cs typeface="Calibri" pitchFamily="34" charset="0"/>
              </a:rPr>
              <a:t>Higher testing quality was achieved, introducing more detailed requirements.</a:t>
            </a:r>
            <a:endParaRPr lang="en-US" altLang="en-US" b="1" dirty="0" smtClean="0">
              <a:latin typeface="Calibri" pitchFamily="34" charset="0"/>
              <a:ea typeface="ＭＳ Ｐゴシック" pitchFamily="34" charset="-128"/>
              <a:cs typeface="Calibri" pitchFamily="34" charset="0"/>
            </a:endParaRPr>
          </a:p>
        </p:txBody>
      </p:sp>
    </p:spTree>
    <p:extLst>
      <p:ext uri="{BB962C8B-B14F-4D97-AF65-F5344CB8AC3E}">
        <p14:creationId xmlns:p14="http://schemas.microsoft.com/office/powerpoint/2010/main" val="2072863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a:t>EMT as an emergency mobility equipment.</a:t>
            </a:r>
            <a:endParaRPr lang="en-GB" dirty="0"/>
          </a:p>
        </p:txBody>
      </p:sp>
    </p:spTree>
    <p:extLst>
      <p:ext uri="{BB962C8B-B14F-4D97-AF65-F5344CB8AC3E}">
        <p14:creationId xmlns:p14="http://schemas.microsoft.com/office/powerpoint/2010/main" val="7571193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Rounded Rectangle 107"/>
          <p:cNvSpPr/>
          <p:nvPr/>
        </p:nvSpPr>
        <p:spPr>
          <a:xfrm>
            <a:off x="5724128" y="4049363"/>
            <a:ext cx="3291242" cy="597286"/>
          </a:xfrm>
          <a:prstGeom prst="roundRect">
            <a:avLst>
              <a:gd name="adj" fmla="val 7048"/>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b="1" dirty="0" smtClean="0">
                <a:solidFill>
                  <a:schemeClr val="tx1"/>
                </a:solidFill>
              </a:rPr>
              <a:t>CHECK</a:t>
            </a:r>
            <a:endParaRPr lang="en-GB" sz="1600" b="1" dirty="0">
              <a:solidFill>
                <a:schemeClr val="tx1"/>
              </a:solidFill>
            </a:endParaRPr>
          </a:p>
        </p:txBody>
      </p:sp>
      <p:sp>
        <p:nvSpPr>
          <p:cNvPr id="109" name="Rounded Rectangle 108"/>
          <p:cNvSpPr/>
          <p:nvPr/>
        </p:nvSpPr>
        <p:spPr>
          <a:xfrm>
            <a:off x="5724128" y="3389006"/>
            <a:ext cx="3291242" cy="597286"/>
          </a:xfrm>
          <a:prstGeom prst="roundRect">
            <a:avLst>
              <a:gd name="adj" fmla="val 7048"/>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600" b="1" dirty="0">
              <a:solidFill>
                <a:schemeClr val="tx1"/>
              </a:solidFill>
            </a:endParaRPr>
          </a:p>
        </p:txBody>
      </p:sp>
      <p:sp>
        <p:nvSpPr>
          <p:cNvPr id="107" name="Rounded Rectangle 106"/>
          <p:cNvSpPr/>
          <p:nvPr/>
        </p:nvSpPr>
        <p:spPr>
          <a:xfrm>
            <a:off x="107505" y="4049363"/>
            <a:ext cx="5472607" cy="597286"/>
          </a:xfrm>
          <a:prstGeom prst="roundRect">
            <a:avLst>
              <a:gd name="adj" fmla="val 7048"/>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NEED TO REPAIR</a:t>
            </a:r>
            <a:endParaRPr lang="en-GB" sz="1400" b="1" dirty="0">
              <a:solidFill>
                <a:schemeClr val="tx1"/>
              </a:solidFill>
            </a:endParaRPr>
          </a:p>
        </p:txBody>
      </p:sp>
      <p:sp>
        <p:nvSpPr>
          <p:cNvPr id="106" name="Rounded Rectangle 105"/>
          <p:cNvSpPr/>
          <p:nvPr/>
        </p:nvSpPr>
        <p:spPr>
          <a:xfrm>
            <a:off x="107505" y="3389006"/>
            <a:ext cx="5472607" cy="597286"/>
          </a:xfrm>
          <a:prstGeom prst="roundRect">
            <a:avLst>
              <a:gd name="adj" fmla="val 7048"/>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DOES IT WORK?</a:t>
            </a:r>
            <a:endParaRPr lang="en-GB" sz="1400" b="1" dirty="0">
              <a:solidFill>
                <a:schemeClr val="tx1"/>
              </a:solidFill>
            </a:endParaRPr>
          </a:p>
        </p:txBody>
      </p:sp>
      <p:sp>
        <p:nvSpPr>
          <p:cNvPr id="105" name="Rounded Rectangle 104"/>
          <p:cNvSpPr/>
          <p:nvPr/>
        </p:nvSpPr>
        <p:spPr>
          <a:xfrm>
            <a:off x="107505" y="1700773"/>
            <a:ext cx="5472607" cy="1634628"/>
          </a:xfrm>
          <a:prstGeom prst="roundRect">
            <a:avLst>
              <a:gd name="adj" fmla="val 7048"/>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SIDE ROAD RISK</a:t>
            </a:r>
            <a:endParaRPr lang="en-GB" sz="1400" b="1" dirty="0"/>
          </a:p>
        </p:txBody>
      </p:sp>
      <p:sp>
        <p:nvSpPr>
          <p:cNvPr id="103" name="Rounded Rectangle 102"/>
          <p:cNvSpPr/>
          <p:nvPr/>
        </p:nvSpPr>
        <p:spPr>
          <a:xfrm>
            <a:off x="107504" y="829673"/>
            <a:ext cx="8907338" cy="3347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t>SOLUTION</a:t>
            </a:r>
            <a:endParaRPr lang="en-GB" sz="1600" b="1" dirty="0"/>
          </a:p>
        </p:txBody>
      </p:sp>
      <p:sp>
        <p:nvSpPr>
          <p:cNvPr id="2" name="Title 1"/>
          <p:cNvSpPr>
            <a:spLocks noGrp="1"/>
          </p:cNvSpPr>
          <p:nvPr>
            <p:ph type="title"/>
          </p:nvPr>
        </p:nvSpPr>
        <p:spPr/>
        <p:txBody>
          <a:bodyPr/>
          <a:lstStyle/>
          <a:p>
            <a:r>
              <a:rPr lang="en-US" dirty="0" smtClean="0"/>
              <a:t>SOLUTIONS AT A GLANCE </a:t>
            </a:r>
            <a:endParaRPr lang="en-US" dirty="0"/>
          </a:p>
        </p:txBody>
      </p:sp>
      <p:sp>
        <p:nvSpPr>
          <p:cNvPr id="6" name="Textfeld 12"/>
          <p:cNvSpPr txBox="1"/>
          <p:nvPr/>
        </p:nvSpPr>
        <p:spPr>
          <a:xfrm>
            <a:off x="3831254" y="287516"/>
            <a:ext cx="1208878" cy="246221"/>
          </a:xfrm>
          <a:prstGeom prst="rect">
            <a:avLst/>
          </a:prstGeom>
          <a:solidFill>
            <a:schemeClr val="accent2"/>
          </a:solidFill>
          <a:ln>
            <a:solidFill>
              <a:schemeClr val="tx1"/>
            </a:solidFill>
          </a:ln>
        </p:spPr>
        <p:txBody>
          <a:bodyPr wrap="square" rtlCol="0" anchor="ctr">
            <a:noAutofit/>
          </a:bodyPr>
          <a:lstStyle/>
          <a:p>
            <a:pPr algn="ctr"/>
            <a:r>
              <a:rPr lang="en-US" sz="1400" b="1" dirty="0" smtClean="0">
                <a:solidFill>
                  <a:schemeClr val="bg1"/>
                </a:solidFill>
                <a:latin typeface="+mn-lt"/>
              </a:rPr>
              <a:t>Solution</a:t>
            </a:r>
            <a:endParaRPr lang="en-US" sz="1400" b="1" dirty="0">
              <a:solidFill>
                <a:schemeClr val="bg1"/>
              </a:solidFill>
              <a:latin typeface="+mn-lt"/>
            </a:endParaRPr>
          </a:p>
        </p:txBody>
      </p:sp>
      <p:sp>
        <p:nvSpPr>
          <p:cNvPr id="11" name="Textfeld 6"/>
          <p:cNvSpPr txBox="1"/>
          <p:nvPr/>
        </p:nvSpPr>
        <p:spPr>
          <a:xfrm>
            <a:off x="1544549" y="1253877"/>
            <a:ext cx="1185536" cy="369332"/>
          </a:xfrm>
          <a:prstGeom prst="rect">
            <a:avLst/>
          </a:prstGeom>
          <a:solidFill>
            <a:schemeClr val="bg1"/>
          </a:solidFill>
          <a:ln>
            <a:solidFill>
              <a:schemeClr val="tx1"/>
            </a:solidFill>
          </a:ln>
        </p:spPr>
        <p:txBody>
          <a:bodyPr wrap="square" lIns="36000" rIns="36000" rtlCol="0">
            <a:noAutofit/>
          </a:bodyPr>
          <a:lstStyle/>
          <a:p>
            <a:pPr algn="ctr"/>
            <a:r>
              <a:rPr lang="en-US" sz="900" dirty="0" smtClean="0"/>
              <a:t>Search the spare tyre</a:t>
            </a:r>
            <a:endParaRPr lang="en-US" sz="900" dirty="0"/>
          </a:p>
        </p:txBody>
      </p:sp>
      <p:sp>
        <p:nvSpPr>
          <p:cNvPr id="12" name="Textfeld 7"/>
          <p:cNvSpPr txBox="1"/>
          <p:nvPr/>
        </p:nvSpPr>
        <p:spPr>
          <a:xfrm>
            <a:off x="1544549" y="1735220"/>
            <a:ext cx="1185536" cy="230832"/>
          </a:xfrm>
          <a:prstGeom prst="rect">
            <a:avLst/>
          </a:prstGeom>
          <a:solidFill>
            <a:schemeClr val="bg1"/>
          </a:solidFill>
          <a:ln>
            <a:solidFill>
              <a:schemeClr val="tx1"/>
            </a:solidFill>
          </a:ln>
        </p:spPr>
        <p:txBody>
          <a:bodyPr wrap="square" lIns="36000" rIns="36000" rtlCol="0">
            <a:noAutofit/>
          </a:bodyPr>
          <a:lstStyle/>
          <a:p>
            <a:pPr algn="ctr"/>
            <a:r>
              <a:rPr lang="en-US" sz="900" dirty="0" smtClean="0">
                <a:latin typeface="+mn-lt"/>
              </a:rPr>
              <a:t>Lift the vehicle</a:t>
            </a:r>
            <a:endParaRPr lang="en-US" sz="900" dirty="0">
              <a:latin typeface="+mn-lt"/>
            </a:endParaRPr>
          </a:p>
        </p:txBody>
      </p:sp>
      <p:sp>
        <p:nvSpPr>
          <p:cNvPr id="13" name="Textfeld 13"/>
          <p:cNvSpPr txBox="1"/>
          <p:nvPr/>
        </p:nvSpPr>
        <p:spPr>
          <a:xfrm>
            <a:off x="1544549" y="2470525"/>
            <a:ext cx="1185536" cy="369332"/>
          </a:xfrm>
          <a:prstGeom prst="rect">
            <a:avLst/>
          </a:prstGeom>
          <a:solidFill>
            <a:schemeClr val="bg1"/>
          </a:solidFill>
          <a:ln>
            <a:solidFill>
              <a:schemeClr val="tx1"/>
            </a:solidFill>
          </a:ln>
        </p:spPr>
        <p:txBody>
          <a:bodyPr wrap="square" lIns="36000" rIns="36000" rtlCol="0">
            <a:noAutofit/>
          </a:bodyPr>
          <a:lstStyle/>
          <a:p>
            <a:pPr algn="ctr"/>
            <a:r>
              <a:rPr lang="en-US" sz="900" dirty="0" smtClean="0">
                <a:latin typeface="+mn-lt"/>
              </a:rPr>
              <a:t>Mount the spare tyre</a:t>
            </a:r>
            <a:endParaRPr lang="en-US" sz="900" dirty="0">
              <a:latin typeface="+mn-lt"/>
            </a:endParaRPr>
          </a:p>
        </p:txBody>
      </p:sp>
      <p:sp>
        <p:nvSpPr>
          <p:cNvPr id="14" name="Textfeld 14"/>
          <p:cNvSpPr txBox="1"/>
          <p:nvPr/>
        </p:nvSpPr>
        <p:spPr>
          <a:xfrm>
            <a:off x="1544549" y="2896518"/>
            <a:ext cx="1185536" cy="401043"/>
          </a:xfrm>
          <a:prstGeom prst="rect">
            <a:avLst/>
          </a:prstGeom>
          <a:solidFill>
            <a:schemeClr val="bg1"/>
          </a:solidFill>
          <a:ln>
            <a:solidFill>
              <a:schemeClr val="tx1"/>
            </a:solidFill>
          </a:ln>
        </p:spPr>
        <p:txBody>
          <a:bodyPr wrap="square" lIns="36000" rIns="36000" rtlCol="0">
            <a:noAutofit/>
          </a:bodyPr>
          <a:lstStyle/>
          <a:p>
            <a:pPr algn="ctr"/>
            <a:r>
              <a:rPr lang="en-US" sz="900" dirty="0" smtClean="0">
                <a:latin typeface="+mn-lt"/>
              </a:rPr>
              <a:t>Put the damaged tyre back in the car</a:t>
            </a:r>
            <a:endParaRPr lang="en-US" sz="900" dirty="0">
              <a:latin typeface="+mn-lt"/>
            </a:endParaRPr>
          </a:p>
        </p:txBody>
      </p:sp>
      <p:sp>
        <p:nvSpPr>
          <p:cNvPr id="15" name="Textfeld 15"/>
          <p:cNvSpPr txBox="1"/>
          <p:nvPr/>
        </p:nvSpPr>
        <p:spPr>
          <a:xfrm>
            <a:off x="1544549" y="2034375"/>
            <a:ext cx="1185536" cy="369332"/>
          </a:xfrm>
          <a:prstGeom prst="rect">
            <a:avLst/>
          </a:prstGeom>
          <a:solidFill>
            <a:schemeClr val="bg1"/>
          </a:solidFill>
          <a:ln>
            <a:solidFill>
              <a:schemeClr val="tx1"/>
            </a:solidFill>
          </a:ln>
        </p:spPr>
        <p:txBody>
          <a:bodyPr wrap="square" lIns="36000" rIns="36000" rtlCol="0">
            <a:noAutofit/>
          </a:bodyPr>
          <a:lstStyle/>
          <a:p>
            <a:pPr algn="ctr"/>
            <a:r>
              <a:rPr lang="en-US" sz="900" dirty="0" smtClean="0">
                <a:latin typeface="+mn-lt"/>
              </a:rPr>
              <a:t>Dismount  the damaged tyre</a:t>
            </a:r>
            <a:endParaRPr lang="en-US" sz="900" dirty="0">
              <a:latin typeface="+mn-lt"/>
            </a:endParaRPr>
          </a:p>
        </p:txBody>
      </p:sp>
      <p:sp>
        <p:nvSpPr>
          <p:cNvPr id="16" name="Textfeld 16"/>
          <p:cNvSpPr txBox="1"/>
          <p:nvPr/>
        </p:nvSpPr>
        <p:spPr>
          <a:xfrm>
            <a:off x="1544549" y="3434835"/>
            <a:ext cx="1185536" cy="507831"/>
          </a:xfrm>
          <a:prstGeom prst="rect">
            <a:avLst/>
          </a:prstGeom>
          <a:solidFill>
            <a:schemeClr val="accent6">
              <a:lumMod val="60000"/>
              <a:lumOff val="40000"/>
            </a:schemeClr>
          </a:solidFill>
          <a:ln>
            <a:solidFill>
              <a:schemeClr val="tx1"/>
            </a:solidFill>
          </a:ln>
        </p:spPr>
        <p:txBody>
          <a:bodyPr wrap="square" lIns="36000" rIns="36000" rtlCol="0">
            <a:noAutofit/>
          </a:bodyPr>
          <a:lstStyle/>
          <a:p>
            <a:pPr algn="ctr"/>
            <a:r>
              <a:rPr lang="en-US" sz="900" dirty="0" smtClean="0"/>
              <a:t>restart driving</a:t>
            </a:r>
          </a:p>
          <a:p>
            <a:pPr algn="ctr"/>
            <a:r>
              <a:rPr lang="en-US" sz="900" dirty="0" smtClean="0"/>
              <a:t>If spare not underinflated</a:t>
            </a:r>
          </a:p>
        </p:txBody>
      </p:sp>
      <p:sp>
        <p:nvSpPr>
          <p:cNvPr id="10" name="Textfeld 39"/>
          <p:cNvSpPr txBox="1"/>
          <p:nvPr/>
        </p:nvSpPr>
        <p:spPr>
          <a:xfrm>
            <a:off x="1544549" y="872359"/>
            <a:ext cx="1185536" cy="253916"/>
          </a:xfrm>
          <a:prstGeom prst="rect">
            <a:avLst/>
          </a:prstGeom>
          <a:solidFill>
            <a:schemeClr val="bg1"/>
          </a:solidFill>
          <a:ln>
            <a:solidFill>
              <a:schemeClr val="tx1"/>
            </a:solidFill>
          </a:ln>
        </p:spPr>
        <p:txBody>
          <a:bodyPr wrap="square" lIns="36000" rIns="36000" rtlCol="0">
            <a:noAutofit/>
          </a:bodyPr>
          <a:lstStyle/>
          <a:p>
            <a:pPr algn="ctr"/>
            <a:r>
              <a:rPr lang="en-US" sz="1050" b="1" dirty="0" smtClean="0">
                <a:latin typeface="+mn-lt"/>
              </a:rPr>
              <a:t>Spare Tyre</a:t>
            </a:r>
            <a:endParaRPr lang="en-US" sz="1050" b="1" dirty="0">
              <a:latin typeface="+mn-lt"/>
            </a:endParaRPr>
          </a:p>
        </p:txBody>
      </p:sp>
      <p:sp>
        <p:nvSpPr>
          <p:cNvPr id="17" name="Textfeld 17"/>
          <p:cNvSpPr txBox="1"/>
          <p:nvPr/>
        </p:nvSpPr>
        <p:spPr>
          <a:xfrm>
            <a:off x="2886567" y="1253877"/>
            <a:ext cx="1185535" cy="369332"/>
          </a:xfrm>
          <a:prstGeom prst="rect">
            <a:avLst/>
          </a:prstGeom>
          <a:solidFill>
            <a:schemeClr val="bg1"/>
          </a:solidFill>
          <a:ln>
            <a:solidFill>
              <a:schemeClr val="tx1"/>
            </a:solidFill>
          </a:ln>
        </p:spPr>
        <p:txBody>
          <a:bodyPr wrap="square" rtlCol="0">
            <a:noAutofit/>
          </a:bodyPr>
          <a:lstStyle/>
          <a:p>
            <a:pPr algn="ctr"/>
            <a:r>
              <a:rPr lang="en-US" sz="900" dirty="0" smtClean="0">
                <a:latin typeface="+mn-lt"/>
              </a:rPr>
              <a:t>Search the emergency wheel</a:t>
            </a:r>
            <a:endParaRPr lang="en-US" sz="900" dirty="0">
              <a:latin typeface="+mn-lt"/>
            </a:endParaRPr>
          </a:p>
        </p:txBody>
      </p:sp>
      <p:sp>
        <p:nvSpPr>
          <p:cNvPr id="18" name="Textfeld 18"/>
          <p:cNvSpPr txBox="1"/>
          <p:nvPr/>
        </p:nvSpPr>
        <p:spPr>
          <a:xfrm>
            <a:off x="2886567" y="1746343"/>
            <a:ext cx="1185535" cy="219709"/>
          </a:xfrm>
          <a:prstGeom prst="rect">
            <a:avLst/>
          </a:prstGeom>
          <a:solidFill>
            <a:schemeClr val="bg1"/>
          </a:solidFill>
          <a:ln>
            <a:solidFill>
              <a:schemeClr val="tx1"/>
            </a:solidFill>
          </a:ln>
        </p:spPr>
        <p:txBody>
          <a:bodyPr wrap="square" rtlCol="0">
            <a:noAutofit/>
          </a:bodyPr>
          <a:lstStyle/>
          <a:p>
            <a:pPr algn="ctr"/>
            <a:r>
              <a:rPr lang="en-US" sz="900" dirty="0" smtClean="0">
                <a:latin typeface="+mn-lt"/>
              </a:rPr>
              <a:t>Lift the vehicle</a:t>
            </a:r>
            <a:endParaRPr lang="en-US" sz="900" dirty="0">
              <a:latin typeface="+mn-lt"/>
            </a:endParaRPr>
          </a:p>
        </p:txBody>
      </p:sp>
      <p:sp>
        <p:nvSpPr>
          <p:cNvPr id="19" name="Textfeld 19"/>
          <p:cNvSpPr txBox="1"/>
          <p:nvPr/>
        </p:nvSpPr>
        <p:spPr>
          <a:xfrm>
            <a:off x="2886567" y="2470526"/>
            <a:ext cx="1185535" cy="369332"/>
          </a:xfrm>
          <a:prstGeom prst="rect">
            <a:avLst/>
          </a:prstGeom>
          <a:solidFill>
            <a:schemeClr val="bg1"/>
          </a:solidFill>
          <a:ln>
            <a:solidFill>
              <a:schemeClr val="tx1"/>
            </a:solidFill>
          </a:ln>
        </p:spPr>
        <p:txBody>
          <a:bodyPr wrap="square" rtlCol="0">
            <a:noAutofit/>
          </a:bodyPr>
          <a:lstStyle/>
          <a:p>
            <a:pPr algn="ctr"/>
            <a:r>
              <a:rPr lang="en-US" sz="900" dirty="0" smtClean="0">
                <a:latin typeface="+mn-lt"/>
              </a:rPr>
              <a:t>Mount the emergency wheel</a:t>
            </a:r>
            <a:endParaRPr lang="en-US" sz="900" dirty="0">
              <a:latin typeface="+mn-lt"/>
            </a:endParaRPr>
          </a:p>
        </p:txBody>
      </p:sp>
      <p:sp>
        <p:nvSpPr>
          <p:cNvPr id="20" name="Textfeld 20"/>
          <p:cNvSpPr txBox="1"/>
          <p:nvPr/>
        </p:nvSpPr>
        <p:spPr>
          <a:xfrm>
            <a:off x="2886567" y="2900904"/>
            <a:ext cx="1185535" cy="397580"/>
          </a:xfrm>
          <a:prstGeom prst="rect">
            <a:avLst/>
          </a:prstGeom>
          <a:solidFill>
            <a:schemeClr val="bg1"/>
          </a:solidFill>
          <a:ln>
            <a:solidFill>
              <a:schemeClr val="tx1"/>
            </a:solidFill>
          </a:ln>
        </p:spPr>
        <p:txBody>
          <a:bodyPr wrap="square" rtlCol="0">
            <a:noAutofit/>
          </a:bodyPr>
          <a:lstStyle/>
          <a:p>
            <a:pPr algn="ctr"/>
            <a:r>
              <a:rPr lang="en-US" sz="900" dirty="0" smtClean="0">
                <a:latin typeface="+mn-lt"/>
              </a:rPr>
              <a:t>Put the damaged tyre back in the car</a:t>
            </a:r>
            <a:endParaRPr lang="en-US" sz="900" dirty="0">
              <a:latin typeface="+mn-lt"/>
            </a:endParaRPr>
          </a:p>
        </p:txBody>
      </p:sp>
      <p:sp>
        <p:nvSpPr>
          <p:cNvPr id="21" name="Textfeld 21"/>
          <p:cNvSpPr txBox="1"/>
          <p:nvPr/>
        </p:nvSpPr>
        <p:spPr>
          <a:xfrm>
            <a:off x="2886567" y="2034375"/>
            <a:ext cx="1185535" cy="369332"/>
          </a:xfrm>
          <a:prstGeom prst="rect">
            <a:avLst/>
          </a:prstGeom>
          <a:solidFill>
            <a:schemeClr val="bg1"/>
          </a:solidFill>
          <a:ln>
            <a:solidFill>
              <a:schemeClr val="tx1"/>
            </a:solidFill>
          </a:ln>
        </p:spPr>
        <p:txBody>
          <a:bodyPr wrap="square" lIns="36000" rIns="36000" rtlCol="0">
            <a:noAutofit/>
          </a:bodyPr>
          <a:lstStyle/>
          <a:p>
            <a:pPr algn="ctr"/>
            <a:r>
              <a:rPr lang="en-US" sz="900" dirty="0" smtClean="0">
                <a:latin typeface="+mn-lt"/>
              </a:rPr>
              <a:t>Dismount  the damaged tyre</a:t>
            </a:r>
            <a:endParaRPr lang="en-US" sz="900" dirty="0">
              <a:latin typeface="+mn-lt"/>
            </a:endParaRPr>
          </a:p>
        </p:txBody>
      </p:sp>
      <p:sp>
        <p:nvSpPr>
          <p:cNvPr id="22" name="Textfeld 22"/>
          <p:cNvSpPr txBox="1"/>
          <p:nvPr/>
        </p:nvSpPr>
        <p:spPr>
          <a:xfrm>
            <a:off x="2886567" y="3434835"/>
            <a:ext cx="1185535" cy="507831"/>
          </a:xfrm>
          <a:prstGeom prst="rect">
            <a:avLst/>
          </a:prstGeom>
          <a:solidFill>
            <a:schemeClr val="accent6">
              <a:lumMod val="60000"/>
              <a:lumOff val="40000"/>
            </a:schemeClr>
          </a:solidFill>
          <a:ln>
            <a:solidFill>
              <a:schemeClr val="tx1"/>
            </a:solidFill>
          </a:ln>
        </p:spPr>
        <p:txBody>
          <a:bodyPr wrap="square" rtlCol="0">
            <a:noAutofit/>
          </a:bodyPr>
          <a:lstStyle/>
          <a:p>
            <a:pPr algn="ctr"/>
            <a:r>
              <a:rPr lang="en-US" sz="900" dirty="0" smtClean="0"/>
              <a:t>restart driving </a:t>
            </a:r>
            <a:r>
              <a:rPr lang="en-US" sz="900" dirty="0"/>
              <a:t>@</a:t>
            </a:r>
            <a:r>
              <a:rPr lang="en-US" sz="900" dirty="0" smtClean="0"/>
              <a:t> limited speed</a:t>
            </a:r>
          </a:p>
          <a:p>
            <a:pPr algn="ctr"/>
            <a:r>
              <a:rPr lang="en-US" sz="900" dirty="0" smtClean="0"/>
              <a:t>If not underinflated</a:t>
            </a:r>
          </a:p>
        </p:txBody>
      </p:sp>
      <p:sp>
        <p:nvSpPr>
          <p:cNvPr id="23" name="Textfeld 40"/>
          <p:cNvSpPr txBox="1"/>
          <p:nvPr/>
        </p:nvSpPr>
        <p:spPr>
          <a:xfrm>
            <a:off x="2886567" y="872359"/>
            <a:ext cx="1185536" cy="253916"/>
          </a:xfrm>
          <a:prstGeom prst="rect">
            <a:avLst/>
          </a:prstGeom>
          <a:solidFill>
            <a:schemeClr val="bg1"/>
          </a:solidFill>
          <a:ln>
            <a:solidFill>
              <a:schemeClr val="tx1"/>
            </a:solidFill>
          </a:ln>
        </p:spPr>
        <p:txBody>
          <a:bodyPr wrap="square" rtlCol="0">
            <a:noAutofit/>
          </a:bodyPr>
          <a:lstStyle/>
          <a:p>
            <a:pPr algn="ctr"/>
            <a:r>
              <a:rPr lang="en-US" sz="1050" b="1" dirty="0" err="1" smtClean="0">
                <a:latin typeface="+mn-lt"/>
              </a:rPr>
              <a:t>Tempa</a:t>
            </a:r>
            <a:r>
              <a:rPr lang="en-US" sz="1050" b="1" dirty="0" smtClean="0">
                <a:latin typeface="+mn-lt"/>
              </a:rPr>
              <a:t> spare</a:t>
            </a:r>
            <a:endParaRPr lang="en-US" sz="1050" b="1" dirty="0">
              <a:latin typeface="+mn-lt"/>
            </a:endParaRPr>
          </a:p>
        </p:txBody>
      </p:sp>
      <p:sp>
        <p:nvSpPr>
          <p:cNvPr id="24" name="Textfeld 23"/>
          <p:cNvSpPr txBox="1"/>
          <p:nvPr/>
        </p:nvSpPr>
        <p:spPr>
          <a:xfrm>
            <a:off x="4322569" y="1253878"/>
            <a:ext cx="1185534" cy="369332"/>
          </a:xfrm>
          <a:prstGeom prst="rect">
            <a:avLst/>
          </a:prstGeom>
          <a:solidFill>
            <a:schemeClr val="bg1"/>
          </a:solidFill>
          <a:ln>
            <a:solidFill>
              <a:schemeClr val="tx1"/>
            </a:solidFill>
          </a:ln>
        </p:spPr>
        <p:txBody>
          <a:bodyPr wrap="square" rtlCol="0">
            <a:noAutofit/>
          </a:bodyPr>
          <a:lstStyle/>
          <a:p>
            <a:pPr algn="ctr"/>
            <a:r>
              <a:rPr lang="en-US" sz="900" dirty="0" smtClean="0"/>
              <a:t>Search the tyre repair kit </a:t>
            </a:r>
            <a:endParaRPr lang="en-US" sz="900" dirty="0"/>
          </a:p>
        </p:txBody>
      </p:sp>
      <p:sp>
        <p:nvSpPr>
          <p:cNvPr id="25" name="Textfeld 24"/>
          <p:cNvSpPr txBox="1"/>
          <p:nvPr/>
        </p:nvSpPr>
        <p:spPr>
          <a:xfrm>
            <a:off x="4322569" y="1735221"/>
            <a:ext cx="1185534" cy="230832"/>
          </a:xfrm>
          <a:prstGeom prst="rect">
            <a:avLst/>
          </a:prstGeom>
          <a:solidFill>
            <a:schemeClr val="bg1"/>
          </a:solidFill>
          <a:ln>
            <a:solidFill>
              <a:schemeClr val="tx1"/>
            </a:solidFill>
          </a:ln>
        </p:spPr>
        <p:txBody>
          <a:bodyPr wrap="square" lIns="36000" rIns="36000" rtlCol="0" anchor="ctr">
            <a:noAutofit/>
          </a:bodyPr>
          <a:lstStyle/>
          <a:p>
            <a:pPr algn="ctr"/>
            <a:r>
              <a:rPr lang="en-US" sz="900" dirty="0" smtClean="0">
                <a:latin typeface="+mn-lt"/>
              </a:rPr>
              <a:t>Connect the repair kit</a:t>
            </a:r>
            <a:endParaRPr lang="en-US" sz="900" dirty="0">
              <a:latin typeface="+mn-lt"/>
            </a:endParaRPr>
          </a:p>
        </p:txBody>
      </p:sp>
      <p:sp>
        <p:nvSpPr>
          <p:cNvPr id="26" name="Textfeld 26"/>
          <p:cNvSpPr txBox="1"/>
          <p:nvPr/>
        </p:nvSpPr>
        <p:spPr>
          <a:xfrm>
            <a:off x="4322569" y="2900904"/>
            <a:ext cx="1185534" cy="396657"/>
          </a:xfrm>
          <a:prstGeom prst="rect">
            <a:avLst/>
          </a:prstGeom>
          <a:solidFill>
            <a:schemeClr val="bg1"/>
          </a:solidFill>
          <a:ln>
            <a:solidFill>
              <a:schemeClr val="tx1"/>
            </a:solidFill>
          </a:ln>
        </p:spPr>
        <p:txBody>
          <a:bodyPr wrap="square" rtlCol="0">
            <a:noAutofit/>
          </a:bodyPr>
          <a:lstStyle/>
          <a:p>
            <a:pPr algn="ctr"/>
            <a:r>
              <a:rPr lang="en-US" sz="900" dirty="0" smtClean="0">
                <a:latin typeface="+mn-lt"/>
              </a:rPr>
              <a:t>Put the tyre repair kit back in the car</a:t>
            </a:r>
            <a:endParaRPr lang="en-US" sz="900" dirty="0">
              <a:latin typeface="+mn-lt"/>
            </a:endParaRPr>
          </a:p>
        </p:txBody>
      </p:sp>
      <p:sp>
        <p:nvSpPr>
          <p:cNvPr id="27" name="Textfeld 29"/>
          <p:cNvSpPr txBox="1"/>
          <p:nvPr/>
        </p:nvSpPr>
        <p:spPr>
          <a:xfrm>
            <a:off x="4322569" y="2034375"/>
            <a:ext cx="1185534" cy="369332"/>
          </a:xfrm>
          <a:prstGeom prst="rect">
            <a:avLst/>
          </a:prstGeom>
          <a:solidFill>
            <a:schemeClr val="accent6">
              <a:lumMod val="60000"/>
              <a:lumOff val="40000"/>
            </a:schemeClr>
          </a:solidFill>
          <a:ln>
            <a:solidFill>
              <a:schemeClr val="tx1"/>
            </a:solidFill>
          </a:ln>
        </p:spPr>
        <p:txBody>
          <a:bodyPr wrap="square" rtlCol="0">
            <a:noAutofit/>
          </a:bodyPr>
          <a:lstStyle/>
          <a:p>
            <a:pPr algn="ctr"/>
            <a:r>
              <a:rPr lang="en-US" sz="900" dirty="0" smtClean="0">
                <a:latin typeface="+mn-lt"/>
              </a:rPr>
              <a:t>Able to use the tyre repair kit??? </a:t>
            </a:r>
            <a:endParaRPr lang="en-US" sz="900" dirty="0">
              <a:latin typeface="+mn-lt"/>
            </a:endParaRPr>
          </a:p>
        </p:txBody>
      </p:sp>
      <p:sp>
        <p:nvSpPr>
          <p:cNvPr id="28" name="Textfeld 30"/>
          <p:cNvSpPr txBox="1"/>
          <p:nvPr/>
        </p:nvSpPr>
        <p:spPr>
          <a:xfrm>
            <a:off x="4322569" y="2470525"/>
            <a:ext cx="1185534" cy="369332"/>
          </a:xfrm>
          <a:prstGeom prst="rect">
            <a:avLst/>
          </a:prstGeom>
          <a:solidFill>
            <a:schemeClr val="bg1"/>
          </a:solidFill>
          <a:ln>
            <a:solidFill>
              <a:schemeClr val="tx1"/>
            </a:solidFill>
          </a:ln>
        </p:spPr>
        <p:txBody>
          <a:bodyPr wrap="square" rtlCol="0">
            <a:noAutofit/>
          </a:bodyPr>
          <a:lstStyle/>
          <a:p>
            <a:pPr algn="ctr"/>
            <a:r>
              <a:rPr lang="en-US" sz="900" dirty="0" smtClean="0">
                <a:latin typeface="+mn-lt"/>
              </a:rPr>
              <a:t>Remove the tyre repair kit </a:t>
            </a:r>
            <a:endParaRPr lang="en-US" sz="900" dirty="0">
              <a:latin typeface="+mn-lt"/>
            </a:endParaRPr>
          </a:p>
        </p:txBody>
      </p:sp>
      <p:sp>
        <p:nvSpPr>
          <p:cNvPr id="29" name="Textfeld 31"/>
          <p:cNvSpPr txBox="1"/>
          <p:nvPr/>
        </p:nvSpPr>
        <p:spPr>
          <a:xfrm>
            <a:off x="4322569" y="3434834"/>
            <a:ext cx="1185534" cy="507831"/>
          </a:xfrm>
          <a:prstGeom prst="rect">
            <a:avLst/>
          </a:prstGeom>
          <a:solidFill>
            <a:schemeClr val="accent6">
              <a:lumMod val="60000"/>
              <a:lumOff val="40000"/>
            </a:schemeClr>
          </a:solidFill>
          <a:ln>
            <a:solidFill>
              <a:schemeClr val="tx1"/>
            </a:solidFill>
          </a:ln>
        </p:spPr>
        <p:txBody>
          <a:bodyPr wrap="square" rtlCol="0">
            <a:noAutofit/>
          </a:bodyPr>
          <a:lstStyle/>
          <a:p>
            <a:pPr algn="ctr"/>
            <a:r>
              <a:rPr lang="en-US" sz="900" dirty="0" smtClean="0"/>
              <a:t>Restart driving with limited speed if able to use the kit</a:t>
            </a:r>
          </a:p>
        </p:txBody>
      </p:sp>
      <p:sp>
        <p:nvSpPr>
          <p:cNvPr id="30" name="Textfeld 41"/>
          <p:cNvSpPr txBox="1"/>
          <p:nvPr/>
        </p:nvSpPr>
        <p:spPr>
          <a:xfrm>
            <a:off x="4322568" y="872359"/>
            <a:ext cx="1185535" cy="253916"/>
          </a:xfrm>
          <a:prstGeom prst="rect">
            <a:avLst/>
          </a:prstGeom>
          <a:solidFill>
            <a:schemeClr val="bg1"/>
          </a:solidFill>
          <a:ln>
            <a:solidFill>
              <a:schemeClr val="tx1"/>
            </a:solidFill>
          </a:ln>
        </p:spPr>
        <p:txBody>
          <a:bodyPr wrap="square" rtlCol="0">
            <a:noAutofit/>
          </a:bodyPr>
          <a:lstStyle/>
          <a:p>
            <a:pPr algn="ctr"/>
            <a:r>
              <a:rPr lang="en-US" sz="1050" b="1" dirty="0" smtClean="0">
                <a:latin typeface="+mn-lt"/>
              </a:rPr>
              <a:t>Tyre repair Kit</a:t>
            </a:r>
            <a:endParaRPr lang="en-US" sz="1050" b="1" dirty="0">
              <a:latin typeface="+mn-lt"/>
            </a:endParaRPr>
          </a:p>
        </p:txBody>
      </p:sp>
      <p:sp>
        <p:nvSpPr>
          <p:cNvPr id="32" name="Textfeld 42"/>
          <p:cNvSpPr txBox="1"/>
          <p:nvPr/>
        </p:nvSpPr>
        <p:spPr>
          <a:xfrm>
            <a:off x="5771098" y="872359"/>
            <a:ext cx="1176008" cy="253916"/>
          </a:xfrm>
          <a:prstGeom prst="rect">
            <a:avLst/>
          </a:prstGeom>
          <a:solidFill>
            <a:schemeClr val="bg1"/>
          </a:solidFill>
          <a:ln>
            <a:solidFill>
              <a:schemeClr val="tx1"/>
            </a:solidFill>
          </a:ln>
        </p:spPr>
        <p:txBody>
          <a:bodyPr wrap="square" rtlCol="0">
            <a:noAutofit/>
          </a:bodyPr>
          <a:lstStyle/>
          <a:p>
            <a:pPr algn="ctr"/>
            <a:r>
              <a:rPr lang="en-US" sz="1050" b="1" dirty="0" smtClean="0">
                <a:latin typeface="+mn-lt"/>
              </a:rPr>
              <a:t>„RF“ tyre</a:t>
            </a:r>
            <a:endParaRPr lang="en-US" sz="1050" b="1" dirty="0">
              <a:latin typeface="+mn-lt"/>
            </a:endParaRPr>
          </a:p>
        </p:txBody>
      </p:sp>
      <p:sp>
        <p:nvSpPr>
          <p:cNvPr id="34" name="Textfeld 43"/>
          <p:cNvSpPr txBox="1"/>
          <p:nvPr/>
        </p:nvSpPr>
        <p:spPr>
          <a:xfrm>
            <a:off x="7067241" y="872359"/>
            <a:ext cx="1182087" cy="230832"/>
          </a:xfrm>
          <a:prstGeom prst="rect">
            <a:avLst/>
          </a:prstGeom>
          <a:solidFill>
            <a:srgbClr val="00B0F0"/>
          </a:solidFill>
          <a:ln>
            <a:solidFill>
              <a:schemeClr val="tx1"/>
            </a:solidFill>
          </a:ln>
        </p:spPr>
        <p:txBody>
          <a:bodyPr wrap="square" rtlCol="0">
            <a:noAutofit/>
          </a:bodyPr>
          <a:lstStyle/>
          <a:p>
            <a:pPr algn="ctr"/>
            <a:r>
              <a:rPr lang="en-US" sz="1050" b="1" dirty="0" smtClean="0">
                <a:solidFill>
                  <a:schemeClr val="bg1"/>
                </a:solidFill>
                <a:latin typeface="+mn-lt"/>
              </a:rPr>
              <a:t>EMT</a:t>
            </a:r>
            <a:endParaRPr lang="en-US" sz="1050" b="1" dirty="0">
              <a:solidFill>
                <a:schemeClr val="bg1"/>
              </a:solidFill>
              <a:latin typeface="+mn-lt"/>
            </a:endParaRPr>
          </a:p>
        </p:txBody>
      </p:sp>
      <p:cxnSp>
        <p:nvCxnSpPr>
          <p:cNvPr id="35" name="Gewinkelte Verbindung 55"/>
          <p:cNvCxnSpPr>
            <a:stCxn id="6" idx="2"/>
            <a:endCxn id="10" idx="0"/>
          </p:cNvCxnSpPr>
          <p:nvPr/>
        </p:nvCxnSpPr>
        <p:spPr>
          <a:xfrm rot="5400000">
            <a:off x="3117194" y="-446140"/>
            <a:ext cx="338622" cy="2298376"/>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Gewinkelte Verbindung 57"/>
          <p:cNvCxnSpPr>
            <a:stCxn id="6" idx="2"/>
            <a:endCxn id="23" idx="0"/>
          </p:cNvCxnSpPr>
          <p:nvPr/>
        </p:nvCxnSpPr>
        <p:spPr>
          <a:xfrm rot="5400000">
            <a:off x="3788203" y="224869"/>
            <a:ext cx="338622" cy="95635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Gewinkelte Verbindung 59"/>
          <p:cNvCxnSpPr>
            <a:stCxn id="6" idx="2"/>
            <a:endCxn id="32" idx="0"/>
          </p:cNvCxnSpPr>
          <p:nvPr/>
        </p:nvCxnSpPr>
        <p:spPr>
          <a:xfrm rot="16200000" flipH="1">
            <a:off x="5228086" y="-258657"/>
            <a:ext cx="338622" cy="1923409"/>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Gewinkelte Verbindung 61"/>
          <p:cNvCxnSpPr>
            <a:stCxn id="6" idx="2"/>
            <a:endCxn id="34" idx="0"/>
          </p:cNvCxnSpPr>
          <p:nvPr/>
        </p:nvCxnSpPr>
        <p:spPr>
          <a:xfrm rot="16200000" flipH="1">
            <a:off x="5877678" y="-908248"/>
            <a:ext cx="338622" cy="3222592"/>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feld 52"/>
          <p:cNvSpPr txBox="1"/>
          <p:nvPr/>
        </p:nvSpPr>
        <p:spPr>
          <a:xfrm>
            <a:off x="2886567" y="4076968"/>
            <a:ext cx="1185535" cy="542076"/>
          </a:xfrm>
          <a:prstGeom prst="rect">
            <a:avLst/>
          </a:prstGeom>
          <a:solidFill>
            <a:schemeClr val="accent6">
              <a:lumMod val="60000"/>
              <a:lumOff val="40000"/>
            </a:schemeClr>
          </a:solidFill>
          <a:ln>
            <a:solidFill>
              <a:schemeClr val="tx1"/>
            </a:solidFill>
          </a:ln>
        </p:spPr>
        <p:txBody>
          <a:bodyPr wrap="square" lIns="36000" rIns="36000" rtlCol="0">
            <a:noAutofit/>
          </a:bodyPr>
          <a:lstStyle/>
          <a:p>
            <a:pPr algn="ctr"/>
            <a:r>
              <a:rPr lang="en-US" sz="900" dirty="0" smtClean="0">
                <a:latin typeface="+mn-lt"/>
              </a:rPr>
              <a:t>Go to the garage </a:t>
            </a:r>
            <a:r>
              <a:rPr lang="en-US" sz="900" dirty="0"/>
              <a:t>to repair or substitute the damaged tyre</a:t>
            </a:r>
          </a:p>
        </p:txBody>
      </p:sp>
      <p:cxnSp>
        <p:nvCxnSpPr>
          <p:cNvPr id="42" name="Gewinkelte Verbindung 62"/>
          <p:cNvCxnSpPr>
            <a:stCxn id="6" idx="2"/>
            <a:endCxn id="30" idx="0"/>
          </p:cNvCxnSpPr>
          <p:nvPr/>
        </p:nvCxnSpPr>
        <p:spPr>
          <a:xfrm rot="16200000" flipH="1">
            <a:off x="4506203" y="463226"/>
            <a:ext cx="338622" cy="479643"/>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Textfeld 52"/>
          <p:cNvSpPr txBox="1"/>
          <p:nvPr/>
        </p:nvSpPr>
        <p:spPr>
          <a:xfrm>
            <a:off x="1544548" y="4076967"/>
            <a:ext cx="1185536" cy="542076"/>
          </a:xfrm>
          <a:prstGeom prst="rect">
            <a:avLst/>
          </a:prstGeom>
          <a:solidFill>
            <a:schemeClr val="accent6">
              <a:lumMod val="60000"/>
              <a:lumOff val="40000"/>
            </a:schemeClr>
          </a:solidFill>
          <a:ln>
            <a:solidFill>
              <a:schemeClr val="tx1"/>
            </a:solidFill>
          </a:ln>
        </p:spPr>
        <p:txBody>
          <a:bodyPr wrap="square" lIns="36000" rIns="36000" rtlCol="0">
            <a:noAutofit/>
          </a:bodyPr>
          <a:lstStyle/>
          <a:p>
            <a:pPr algn="ctr"/>
            <a:r>
              <a:rPr lang="en-US" sz="900" dirty="0" smtClean="0">
                <a:latin typeface="+mn-lt"/>
              </a:rPr>
              <a:t>Go to the garage to repair or substitute the damaged tyre</a:t>
            </a:r>
          </a:p>
        </p:txBody>
      </p:sp>
      <p:sp>
        <p:nvSpPr>
          <p:cNvPr id="60" name="Textfeld 52"/>
          <p:cNvSpPr txBox="1"/>
          <p:nvPr/>
        </p:nvSpPr>
        <p:spPr>
          <a:xfrm>
            <a:off x="4322569" y="4076968"/>
            <a:ext cx="1185535" cy="542076"/>
          </a:xfrm>
          <a:prstGeom prst="rect">
            <a:avLst/>
          </a:prstGeom>
          <a:solidFill>
            <a:schemeClr val="accent6">
              <a:lumMod val="60000"/>
              <a:lumOff val="40000"/>
            </a:schemeClr>
          </a:solidFill>
          <a:ln>
            <a:solidFill>
              <a:schemeClr val="tx1"/>
            </a:solidFill>
          </a:ln>
        </p:spPr>
        <p:txBody>
          <a:bodyPr wrap="square" lIns="36000" rIns="36000" rtlCol="0">
            <a:noAutofit/>
          </a:bodyPr>
          <a:lstStyle/>
          <a:p>
            <a:pPr algn="ctr"/>
            <a:r>
              <a:rPr lang="en-US" sz="900" dirty="0" smtClean="0">
                <a:latin typeface="+mn-lt"/>
              </a:rPr>
              <a:t>Go to the garage </a:t>
            </a:r>
            <a:r>
              <a:rPr lang="en-US" sz="900" dirty="0"/>
              <a:t>to repair or substitute the damaged tyre</a:t>
            </a:r>
          </a:p>
        </p:txBody>
      </p:sp>
      <p:sp>
        <p:nvSpPr>
          <p:cNvPr id="62" name="Textfeld 33"/>
          <p:cNvSpPr txBox="1"/>
          <p:nvPr/>
        </p:nvSpPr>
        <p:spPr>
          <a:xfrm>
            <a:off x="5771098" y="3435803"/>
            <a:ext cx="1176008" cy="506864"/>
          </a:xfrm>
          <a:prstGeom prst="rect">
            <a:avLst/>
          </a:prstGeom>
          <a:solidFill>
            <a:srgbClr val="92D050"/>
          </a:solidFill>
          <a:ln>
            <a:solidFill>
              <a:schemeClr val="tx1"/>
            </a:solidFill>
          </a:ln>
        </p:spPr>
        <p:txBody>
          <a:bodyPr wrap="square" rtlCol="0">
            <a:noAutofit/>
          </a:bodyPr>
          <a:lstStyle/>
          <a:p>
            <a:pPr algn="ctr"/>
            <a:r>
              <a:rPr lang="en-US" sz="900" dirty="0" smtClean="0">
                <a:latin typeface="+mn-lt"/>
              </a:rPr>
              <a:t>Keep driving with limited speed for at least 80 km</a:t>
            </a:r>
          </a:p>
        </p:txBody>
      </p:sp>
      <p:sp>
        <p:nvSpPr>
          <p:cNvPr id="64" name="Textfeld 52"/>
          <p:cNvSpPr txBox="1"/>
          <p:nvPr/>
        </p:nvSpPr>
        <p:spPr>
          <a:xfrm>
            <a:off x="5766334" y="4076968"/>
            <a:ext cx="1185535" cy="542076"/>
          </a:xfrm>
          <a:prstGeom prst="rect">
            <a:avLst/>
          </a:prstGeom>
          <a:solidFill>
            <a:srgbClr val="FFFFCC"/>
          </a:solidFill>
          <a:ln>
            <a:solidFill>
              <a:schemeClr val="tx1"/>
            </a:solidFill>
          </a:ln>
        </p:spPr>
        <p:txBody>
          <a:bodyPr wrap="square" lIns="36000" rIns="36000" rtlCol="0">
            <a:noAutofit/>
          </a:bodyPr>
          <a:lstStyle/>
          <a:p>
            <a:pPr algn="ctr"/>
            <a:r>
              <a:rPr lang="en-US" sz="900" dirty="0" smtClean="0">
                <a:latin typeface="+mn-lt"/>
              </a:rPr>
              <a:t>Go to the garage and </a:t>
            </a:r>
            <a:r>
              <a:rPr lang="en-US" sz="900" b="1" dirty="0" smtClean="0">
                <a:latin typeface="+mn-lt"/>
              </a:rPr>
              <a:t>check</a:t>
            </a:r>
            <a:r>
              <a:rPr lang="en-US" sz="900" dirty="0" smtClean="0">
                <a:latin typeface="+mn-lt"/>
              </a:rPr>
              <a:t> the damaged tyre</a:t>
            </a:r>
          </a:p>
        </p:txBody>
      </p:sp>
      <p:sp>
        <p:nvSpPr>
          <p:cNvPr id="65" name="Textfeld 33"/>
          <p:cNvSpPr txBox="1"/>
          <p:nvPr/>
        </p:nvSpPr>
        <p:spPr>
          <a:xfrm>
            <a:off x="7068558" y="3435803"/>
            <a:ext cx="1176008" cy="506864"/>
          </a:xfrm>
          <a:prstGeom prst="rect">
            <a:avLst/>
          </a:prstGeom>
          <a:solidFill>
            <a:srgbClr val="92D050"/>
          </a:solidFill>
          <a:ln>
            <a:solidFill>
              <a:schemeClr val="tx1"/>
            </a:solidFill>
          </a:ln>
        </p:spPr>
        <p:txBody>
          <a:bodyPr wrap="square" rtlCol="0">
            <a:noAutofit/>
          </a:bodyPr>
          <a:lstStyle/>
          <a:p>
            <a:pPr algn="ctr"/>
            <a:r>
              <a:rPr lang="en-US" sz="900" dirty="0" smtClean="0">
                <a:latin typeface="+mn-lt"/>
              </a:rPr>
              <a:t>Keep driving with limited speed for at least 80 km</a:t>
            </a:r>
          </a:p>
        </p:txBody>
      </p:sp>
      <p:sp>
        <p:nvSpPr>
          <p:cNvPr id="66" name="Textfeld 52"/>
          <p:cNvSpPr txBox="1"/>
          <p:nvPr/>
        </p:nvSpPr>
        <p:spPr>
          <a:xfrm>
            <a:off x="7063794" y="4076968"/>
            <a:ext cx="1185535" cy="542076"/>
          </a:xfrm>
          <a:prstGeom prst="rect">
            <a:avLst/>
          </a:prstGeom>
          <a:solidFill>
            <a:srgbClr val="FFFFCC"/>
          </a:solidFill>
          <a:ln>
            <a:solidFill>
              <a:schemeClr val="tx1"/>
            </a:solidFill>
          </a:ln>
        </p:spPr>
        <p:txBody>
          <a:bodyPr wrap="square" lIns="36000" rIns="36000" rtlCol="0">
            <a:noAutofit/>
          </a:bodyPr>
          <a:lstStyle/>
          <a:p>
            <a:pPr algn="ctr"/>
            <a:r>
              <a:rPr lang="en-US" sz="900" dirty="0" smtClean="0">
                <a:latin typeface="+mn-lt"/>
              </a:rPr>
              <a:t>Go to the garage and </a:t>
            </a:r>
            <a:r>
              <a:rPr lang="en-US" sz="900" b="1" dirty="0" smtClean="0">
                <a:latin typeface="+mn-lt"/>
              </a:rPr>
              <a:t>check</a:t>
            </a:r>
            <a:r>
              <a:rPr lang="en-US" sz="900" dirty="0" smtClean="0">
                <a:latin typeface="+mn-lt"/>
              </a:rPr>
              <a:t> the damaged tyre</a:t>
            </a:r>
          </a:p>
        </p:txBody>
      </p:sp>
      <p:cxnSp>
        <p:nvCxnSpPr>
          <p:cNvPr id="68" name="Straight Connector 67"/>
          <p:cNvCxnSpPr>
            <a:stCxn id="32" idx="2"/>
            <a:endCxn id="62" idx="0"/>
          </p:cNvCxnSpPr>
          <p:nvPr/>
        </p:nvCxnSpPr>
        <p:spPr>
          <a:xfrm>
            <a:off x="6359102" y="1126275"/>
            <a:ext cx="0" cy="2309528"/>
          </a:xfrm>
          <a:prstGeom prst="line">
            <a:avLst/>
          </a:prstGeom>
          <a:ln w="19050">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34" idx="2"/>
            <a:endCxn id="65" idx="0"/>
          </p:cNvCxnSpPr>
          <p:nvPr/>
        </p:nvCxnSpPr>
        <p:spPr>
          <a:xfrm flipH="1">
            <a:off x="7656562" y="1103191"/>
            <a:ext cx="1723" cy="2332612"/>
          </a:xfrm>
          <a:prstGeom prst="line">
            <a:avLst/>
          </a:prstGeom>
          <a:ln w="19050">
            <a:solidFill>
              <a:srgbClr val="00B050"/>
            </a:solidFill>
            <a:prstDash val="sysDot"/>
          </a:ln>
        </p:spPr>
        <p:style>
          <a:lnRef idx="1">
            <a:schemeClr val="accent1"/>
          </a:lnRef>
          <a:fillRef idx="0">
            <a:schemeClr val="accent1"/>
          </a:fillRef>
          <a:effectRef idx="0">
            <a:schemeClr val="accent1"/>
          </a:effectRef>
          <a:fontRef idx="minor">
            <a:schemeClr val="tx1"/>
          </a:fontRef>
        </p:style>
      </p:cxnSp>
      <p:pic>
        <p:nvPicPr>
          <p:cNvPr id="95" name="Picture 9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3068" y="3305178"/>
            <a:ext cx="711774" cy="711774"/>
          </a:xfrm>
          <a:prstGeom prst="rect">
            <a:avLst/>
          </a:prstGeom>
        </p:spPr>
      </p:pic>
      <p:pic>
        <p:nvPicPr>
          <p:cNvPr id="97" name="Picture 6" descr="C:\Users\riccardo.giovannotti\Documents\Work\ProjectManagement\How-to-Handle-Incident-Investigatio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1111" y="1192231"/>
            <a:ext cx="535445" cy="535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7614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fade">
                                      <p:cBhvr>
                                        <p:cTn id="7" dur="500"/>
                                        <p:tgtEl>
                                          <p:spTgt spid="9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500"/>
                                        <p:tgtEl>
                                          <p:spTgt spid="2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500"/>
                                        <p:tgtEl>
                                          <p:spTgt spid="28"/>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fade">
                                      <p:cBhvr>
                                        <p:cTn id="54" dur="500"/>
                                        <p:tgtEl>
                                          <p:spTgt spid="26"/>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05"/>
                                        </p:tgtEl>
                                        <p:attrNameLst>
                                          <p:attrName>style.visibility</p:attrName>
                                        </p:attrNameLst>
                                      </p:cBhvr>
                                      <p:to>
                                        <p:strVal val="visible"/>
                                      </p:to>
                                    </p:set>
                                    <p:animEffect transition="in" filter="fade">
                                      <p:cBhvr>
                                        <p:cTn id="57" dur="500"/>
                                        <p:tgtEl>
                                          <p:spTgt spid="10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6"/>
                                        </p:tgtEl>
                                        <p:attrNameLst>
                                          <p:attrName>style.visibility</p:attrName>
                                        </p:attrNameLst>
                                      </p:cBhvr>
                                      <p:to>
                                        <p:strVal val="visible"/>
                                      </p:to>
                                    </p:set>
                                    <p:animEffect transition="in" filter="fade">
                                      <p:cBhvr>
                                        <p:cTn id="62" dur="500"/>
                                        <p:tgtEl>
                                          <p:spTgt spid="106"/>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500"/>
                                        <p:tgtEl>
                                          <p:spTgt spid="22"/>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fade">
                                      <p:cBhvr>
                                        <p:cTn id="71" dur="500"/>
                                        <p:tgtEl>
                                          <p:spTgt spid="29"/>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07"/>
                                        </p:tgtEl>
                                        <p:attrNameLst>
                                          <p:attrName>style.visibility</p:attrName>
                                        </p:attrNameLst>
                                      </p:cBhvr>
                                      <p:to>
                                        <p:strVal val="visible"/>
                                      </p:to>
                                    </p:set>
                                    <p:animEffect transition="in" filter="fade">
                                      <p:cBhvr>
                                        <p:cTn id="76" dur="500"/>
                                        <p:tgtEl>
                                          <p:spTgt spid="10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8"/>
                                        </p:tgtEl>
                                        <p:attrNameLst>
                                          <p:attrName>style.visibility</p:attrName>
                                        </p:attrNameLst>
                                      </p:cBhvr>
                                      <p:to>
                                        <p:strVal val="visible"/>
                                      </p:to>
                                    </p:set>
                                    <p:animEffect transition="in" filter="fade">
                                      <p:cBhvr>
                                        <p:cTn id="79" dur="500"/>
                                        <p:tgtEl>
                                          <p:spTgt spid="4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9"/>
                                        </p:tgtEl>
                                        <p:attrNameLst>
                                          <p:attrName>style.visibility</p:attrName>
                                        </p:attrNameLst>
                                      </p:cBhvr>
                                      <p:to>
                                        <p:strVal val="visible"/>
                                      </p:to>
                                    </p:set>
                                    <p:animEffect transition="in" filter="fade">
                                      <p:cBhvr>
                                        <p:cTn id="82" dur="500"/>
                                        <p:tgtEl>
                                          <p:spTgt spid="3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60"/>
                                        </p:tgtEl>
                                        <p:attrNameLst>
                                          <p:attrName>style.visibility</p:attrName>
                                        </p:attrNameLst>
                                      </p:cBhvr>
                                      <p:to>
                                        <p:strVal val="visible"/>
                                      </p:to>
                                    </p:set>
                                    <p:animEffect transition="in" filter="fade">
                                      <p:cBhvr>
                                        <p:cTn id="85" dur="500"/>
                                        <p:tgtEl>
                                          <p:spTgt spid="60"/>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68"/>
                                        </p:tgtEl>
                                        <p:attrNameLst>
                                          <p:attrName>style.visibility</p:attrName>
                                        </p:attrNameLst>
                                      </p:cBhvr>
                                      <p:to>
                                        <p:strVal val="visible"/>
                                      </p:to>
                                    </p:set>
                                    <p:animEffect transition="in" filter="fade">
                                      <p:cBhvr>
                                        <p:cTn id="90" dur="500"/>
                                        <p:tgtEl>
                                          <p:spTgt spid="68"/>
                                        </p:tgtEl>
                                      </p:cBhvr>
                                    </p:animEffect>
                                  </p:childTnLst>
                                </p:cTn>
                              </p:par>
                              <p:par>
                                <p:cTn id="91" presetID="10" presetClass="entr" presetSubtype="0" fill="hold" nodeType="withEffect">
                                  <p:stCondLst>
                                    <p:cond delay="0"/>
                                  </p:stCondLst>
                                  <p:childTnLst>
                                    <p:set>
                                      <p:cBhvr>
                                        <p:cTn id="92" dur="1" fill="hold">
                                          <p:stCondLst>
                                            <p:cond delay="0"/>
                                          </p:stCondLst>
                                        </p:cTn>
                                        <p:tgtEl>
                                          <p:spTgt spid="69"/>
                                        </p:tgtEl>
                                        <p:attrNameLst>
                                          <p:attrName>style.visibility</p:attrName>
                                        </p:attrNameLst>
                                      </p:cBhvr>
                                      <p:to>
                                        <p:strVal val="visible"/>
                                      </p:to>
                                    </p:set>
                                    <p:animEffect transition="in" filter="fade">
                                      <p:cBhvr>
                                        <p:cTn id="93" dur="500"/>
                                        <p:tgtEl>
                                          <p:spTgt spid="69"/>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09"/>
                                        </p:tgtEl>
                                        <p:attrNameLst>
                                          <p:attrName>style.visibility</p:attrName>
                                        </p:attrNameLst>
                                      </p:cBhvr>
                                      <p:to>
                                        <p:strVal val="visible"/>
                                      </p:to>
                                    </p:set>
                                    <p:animEffect transition="in" filter="fade">
                                      <p:cBhvr>
                                        <p:cTn id="96" dur="500"/>
                                        <p:tgtEl>
                                          <p:spTgt spid="109"/>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62"/>
                                        </p:tgtEl>
                                        <p:attrNameLst>
                                          <p:attrName>style.visibility</p:attrName>
                                        </p:attrNameLst>
                                      </p:cBhvr>
                                      <p:to>
                                        <p:strVal val="visible"/>
                                      </p:to>
                                    </p:set>
                                    <p:animEffect transition="in" filter="fade">
                                      <p:cBhvr>
                                        <p:cTn id="99" dur="500"/>
                                        <p:tgtEl>
                                          <p:spTgt spid="62"/>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65"/>
                                        </p:tgtEl>
                                        <p:attrNameLst>
                                          <p:attrName>style.visibility</p:attrName>
                                        </p:attrNameLst>
                                      </p:cBhvr>
                                      <p:to>
                                        <p:strVal val="visible"/>
                                      </p:to>
                                    </p:set>
                                    <p:animEffect transition="in" filter="fade">
                                      <p:cBhvr>
                                        <p:cTn id="102" dur="500"/>
                                        <p:tgtEl>
                                          <p:spTgt spid="65"/>
                                        </p:tgtEl>
                                      </p:cBhvr>
                                    </p:animEffect>
                                  </p:childTnLst>
                                </p:cTn>
                              </p:par>
                              <p:par>
                                <p:cTn id="103" presetID="10" presetClass="entr" presetSubtype="0" fill="hold" nodeType="withEffect">
                                  <p:stCondLst>
                                    <p:cond delay="0"/>
                                  </p:stCondLst>
                                  <p:childTnLst>
                                    <p:set>
                                      <p:cBhvr>
                                        <p:cTn id="104" dur="1" fill="hold">
                                          <p:stCondLst>
                                            <p:cond delay="0"/>
                                          </p:stCondLst>
                                        </p:cTn>
                                        <p:tgtEl>
                                          <p:spTgt spid="95"/>
                                        </p:tgtEl>
                                        <p:attrNameLst>
                                          <p:attrName>style.visibility</p:attrName>
                                        </p:attrNameLst>
                                      </p:cBhvr>
                                      <p:to>
                                        <p:strVal val="visible"/>
                                      </p:to>
                                    </p:set>
                                    <p:animEffect transition="in" filter="fade">
                                      <p:cBhvr>
                                        <p:cTn id="105" dur="500"/>
                                        <p:tgtEl>
                                          <p:spTgt spid="95"/>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108"/>
                                        </p:tgtEl>
                                        <p:attrNameLst>
                                          <p:attrName>style.visibility</p:attrName>
                                        </p:attrNameLst>
                                      </p:cBhvr>
                                      <p:to>
                                        <p:strVal val="visible"/>
                                      </p:to>
                                    </p:set>
                                    <p:animEffect transition="in" filter="fade">
                                      <p:cBhvr>
                                        <p:cTn id="110" dur="500"/>
                                        <p:tgtEl>
                                          <p:spTgt spid="108"/>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64"/>
                                        </p:tgtEl>
                                        <p:attrNameLst>
                                          <p:attrName>style.visibility</p:attrName>
                                        </p:attrNameLst>
                                      </p:cBhvr>
                                      <p:to>
                                        <p:strVal val="visible"/>
                                      </p:to>
                                    </p:set>
                                    <p:animEffect transition="in" filter="fade">
                                      <p:cBhvr>
                                        <p:cTn id="113" dur="500"/>
                                        <p:tgtEl>
                                          <p:spTgt spid="64"/>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66"/>
                                        </p:tgtEl>
                                        <p:attrNameLst>
                                          <p:attrName>style.visibility</p:attrName>
                                        </p:attrNameLst>
                                      </p:cBhvr>
                                      <p:to>
                                        <p:strVal val="visible"/>
                                      </p:to>
                                    </p:set>
                                    <p:animEffect transition="in" filter="fade">
                                      <p:cBhvr>
                                        <p:cTn id="116"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P spid="109" grpId="0" animBg="1"/>
      <p:bldP spid="107" grpId="0" animBg="1"/>
      <p:bldP spid="106" grpId="0" animBg="1"/>
      <p:bldP spid="105"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4" grpId="0" animBg="1"/>
      <p:bldP spid="25" grpId="0" animBg="1"/>
      <p:bldP spid="26" grpId="0" animBg="1"/>
      <p:bldP spid="27" grpId="0" animBg="1"/>
      <p:bldP spid="28" grpId="0" animBg="1"/>
      <p:bldP spid="29" grpId="0" animBg="1"/>
      <p:bldP spid="39" grpId="0" animBg="1"/>
      <p:bldP spid="48" grpId="0" animBg="1"/>
      <p:bldP spid="60" grpId="0" animBg="1"/>
      <p:bldP spid="62" grpId="0" animBg="1"/>
      <p:bldP spid="64" grpId="0" animBg="1"/>
      <p:bldP spid="65" grpId="0" animBg="1"/>
      <p:bldP spid="6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 R.30 AMENDMENT AT A </a:t>
            </a:r>
            <a:r>
              <a:rPr lang="en-US" dirty="0" smtClean="0"/>
              <a:t>GLANCE</a:t>
            </a:r>
            <a:endParaRPr lang="en-GB"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77071" y="2483978"/>
            <a:ext cx="1499482" cy="1184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C:\Users\riccardo.giovannotti\Documents\Work\ISOTC31SC3WG19\Misc\FDIS-preparation\Figure2-c.tiff"/>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7669272" y="2428662"/>
            <a:ext cx="1295216" cy="1295216"/>
          </a:xfrm>
          <a:prstGeom prst="rect">
            <a:avLst/>
          </a:prstGeom>
          <a:noFill/>
          <a:extLst>
            <a:ext uri="{909E8E84-426E-40DD-AFC4-6F175D3DCCD1}">
              <a14:hiddenFill xmlns:a14="http://schemas.microsoft.com/office/drawing/2010/main">
                <a:solidFill>
                  <a:srgbClr val="FFFFFF"/>
                </a:solidFill>
              </a14:hiddenFill>
            </a:ext>
          </a:extLst>
        </p:spPr>
      </p:pic>
      <p:sp>
        <p:nvSpPr>
          <p:cNvPr id="7" name="Rounded Rectangle 6"/>
          <p:cNvSpPr/>
          <p:nvPr/>
        </p:nvSpPr>
        <p:spPr>
          <a:xfrm>
            <a:off x="179512" y="555526"/>
            <a:ext cx="8856984" cy="1224136"/>
          </a:xfrm>
          <a:prstGeom prst="roundRect">
            <a:avLst>
              <a:gd name="adj" fmla="val 6296"/>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285750" indent="-285750">
              <a:buFont typeface="Arial" panose="020B0604020202020204" pitchFamily="34" charset="0"/>
              <a:buChar char="•"/>
            </a:pPr>
            <a:r>
              <a:rPr lang="en-US" sz="1600" dirty="0"/>
              <a:t>"Extended Mobility Tyre" describes a pneumatic </a:t>
            </a:r>
            <a:r>
              <a:rPr lang="en-US" sz="1600" b="1" dirty="0"/>
              <a:t>radial tyre</a:t>
            </a:r>
            <a:r>
              <a:rPr lang="en-US" sz="1600" dirty="0"/>
              <a:t> designed to operate in an inflated mode and allowing the pneumatic tyre, mounted on the appropriate wheel and in the absence of any supplementary component, to </a:t>
            </a:r>
            <a:r>
              <a:rPr lang="en-US" sz="1600" b="1" dirty="0"/>
              <a:t>supply the vehicle with the basic tyre functions at a speed of 80 km/h (50 mph) and a distance of 80 km when operating in flat tyre running mode</a:t>
            </a:r>
            <a:r>
              <a:rPr lang="en-US" sz="1600" dirty="0" smtClean="0"/>
              <a:t>.</a:t>
            </a:r>
            <a:endParaRPr lang="en-GB" sz="1600" dirty="0"/>
          </a:p>
        </p:txBody>
      </p:sp>
      <p:sp>
        <p:nvSpPr>
          <p:cNvPr id="8" name="Rounded Rectangle 7"/>
          <p:cNvSpPr/>
          <p:nvPr/>
        </p:nvSpPr>
        <p:spPr>
          <a:xfrm>
            <a:off x="179512" y="2787774"/>
            <a:ext cx="5328592" cy="648072"/>
          </a:xfrm>
          <a:prstGeom prst="roundRect">
            <a:avLst>
              <a:gd name="adj" fmla="val 10354"/>
            </a:avLst>
          </a:prstGeom>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342900" indent="-342900">
              <a:buFont typeface="Arial" panose="020B0604020202020204" pitchFamily="34" charset="0"/>
              <a:buChar char="•"/>
            </a:pPr>
            <a:r>
              <a:rPr lang="en-US" sz="1600" b="1" dirty="0">
                <a:solidFill>
                  <a:schemeClr val="bg1"/>
                </a:solidFill>
              </a:rPr>
              <a:t>Procedure to assess the "flat tyre running </a:t>
            </a:r>
            <a:r>
              <a:rPr lang="en-US" sz="1600" b="1" dirty="0" smtClean="0">
                <a:solidFill>
                  <a:schemeClr val="bg1"/>
                </a:solidFill>
              </a:rPr>
              <a:t>mode“ of </a:t>
            </a:r>
            <a:r>
              <a:rPr lang="en-US" sz="1600" b="1" dirty="0">
                <a:solidFill>
                  <a:schemeClr val="bg1"/>
                </a:solidFill>
              </a:rPr>
              <a:t>"extended mobility </a:t>
            </a:r>
            <a:r>
              <a:rPr lang="en-US" sz="1600" b="1" dirty="0" err="1">
                <a:solidFill>
                  <a:schemeClr val="bg1"/>
                </a:solidFill>
              </a:rPr>
              <a:t>tyres</a:t>
            </a:r>
            <a:r>
              <a:rPr lang="en-US" sz="1600" b="1" dirty="0">
                <a:solidFill>
                  <a:schemeClr val="bg1"/>
                </a:solidFill>
              </a:rPr>
              <a:t>"</a:t>
            </a:r>
            <a:endParaRPr lang="en-GB" sz="1600" b="1" dirty="0">
              <a:solidFill>
                <a:schemeClr val="bg1"/>
              </a:solidFill>
            </a:endParaRPr>
          </a:p>
        </p:txBody>
      </p:sp>
    </p:spTree>
    <p:extLst>
      <p:ext uri="{BB962C8B-B14F-4D97-AF65-F5344CB8AC3E}">
        <p14:creationId xmlns:p14="http://schemas.microsoft.com/office/powerpoint/2010/main" val="3531854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6652" y="373410"/>
            <a:ext cx="8829700" cy="44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13"/>
          <p:cNvSpPr txBox="1">
            <a:spLocks noChangeArrowheads="1"/>
          </p:cNvSpPr>
          <p:nvPr/>
        </p:nvSpPr>
        <p:spPr bwMode="auto">
          <a:xfrm>
            <a:off x="4894661" y="3509963"/>
            <a:ext cx="38242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altLang="en-US" sz="3200" b="1" dirty="0">
                <a:solidFill>
                  <a:schemeClr val="bg1"/>
                </a:solidFill>
              </a:rPr>
              <a:t>Thank you!</a:t>
            </a:r>
          </a:p>
        </p:txBody>
      </p:sp>
    </p:spTree>
    <p:extLst>
      <p:ext uri="{BB962C8B-B14F-4D97-AF65-F5344CB8AC3E}">
        <p14:creationId xmlns:p14="http://schemas.microsoft.com/office/powerpoint/2010/main" val="3288403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BACKGROUND</a:t>
            </a:r>
            <a:r>
              <a:rPr lang="en-GB" dirty="0"/>
              <a:t/>
            </a:r>
            <a:br>
              <a:rPr lang="en-GB" dirty="0"/>
            </a:br>
            <a:r>
              <a:rPr lang="en-GB" dirty="0" smtClean="0"/>
              <a:t>REAL WORLD vs. RUN FLAT TEST</a:t>
            </a:r>
            <a:endParaRPr lang="en-US" dirty="0" smtClean="0"/>
          </a:p>
        </p:txBody>
      </p:sp>
    </p:spTree>
    <p:extLst>
      <p:ext uri="{BB962C8B-B14F-4D97-AF65-F5344CB8AC3E}">
        <p14:creationId xmlns:p14="http://schemas.microsoft.com/office/powerpoint/2010/main" val="3683142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UN R30 FLAT RUNNING MODE TEST </a:t>
            </a:r>
            <a:r>
              <a:rPr lang="en-US" dirty="0" smtClean="0">
                <a:solidFill>
                  <a:srgbClr val="00B050"/>
                </a:solidFill>
              </a:rPr>
              <a:t>DESCRIPTION</a:t>
            </a:r>
            <a:endParaRPr lang="en-GB" dirty="0">
              <a:solidFill>
                <a:srgbClr val="00B05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534171745"/>
              </p:ext>
            </p:extLst>
          </p:nvPr>
        </p:nvGraphicFramePr>
        <p:xfrm>
          <a:off x="48551" y="987574"/>
          <a:ext cx="8855042" cy="2958255"/>
        </p:xfrm>
        <a:graphic>
          <a:graphicData uri="http://schemas.openxmlformats.org/drawingml/2006/table">
            <a:tbl>
              <a:tblPr/>
              <a:tblGrid>
                <a:gridCol w="1533068"/>
                <a:gridCol w="2827594"/>
                <a:gridCol w="4494380"/>
              </a:tblGrid>
              <a:tr h="184891">
                <a:tc gridSpan="2">
                  <a:txBody>
                    <a:bodyPr/>
                    <a:lstStyle/>
                    <a:p>
                      <a:pPr algn="ctr">
                        <a:lnSpc>
                          <a:spcPts val="1050"/>
                        </a:lnSpc>
                        <a:spcBef>
                          <a:spcPts val="300"/>
                        </a:spcBef>
                        <a:spcAft>
                          <a:spcPts val="300"/>
                        </a:spcAft>
                      </a:pPr>
                      <a:r>
                        <a:rPr lang="en-GB" sz="1400" b="1" dirty="0">
                          <a:effectLst/>
                          <a:latin typeface="Cambria"/>
                          <a:ea typeface="Calibri"/>
                          <a:cs typeface="Times New Roman"/>
                        </a:rPr>
                        <a:t>Test criteria</a:t>
                      </a:r>
                      <a:endParaRPr lang="en-GB" sz="1400" dirty="0">
                        <a:effectLst/>
                        <a:latin typeface="Cambria"/>
                        <a:ea typeface="Calibri"/>
                        <a:cs typeface="Times New Roman"/>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a:lnSpc>
                          <a:spcPts val="1050"/>
                        </a:lnSpc>
                        <a:spcBef>
                          <a:spcPts val="300"/>
                        </a:spcBef>
                        <a:spcAft>
                          <a:spcPts val="300"/>
                        </a:spcAft>
                      </a:pPr>
                      <a:r>
                        <a:rPr lang="en-GB" sz="1400" b="1" dirty="0">
                          <a:effectLst/>
                          <a:latin typeface="Cambria"/>
                          <a:ea typeface="Calibri"/>
                          <a:cs typeface="Times New Roman"/>
                        </a:rPr>
                        <a:t>Comments</a:t>
                      </a:r>
                      <a:endParaRPr lang="en-GB" sz="1400" dirty="0">
                        <a:effectLst/>
                        <a:latin typeface="Cambria"/>
                        <a:ea typeface="Calibri"/>
                        <a:cs typeface="Times New Roman"/>
                      </a:endParaRP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69782">
                <a:tc>
                  <a:txBody>
                    <a:bodyPr/>
                    <a:lstStyle/>
                    <a:p>
                      <a:pPr algn="ctr">
                        <a:lnSpc>
                          <a:spcPts val="1050"/>
                        </a:lnSpc>
                        <a:spcBef>
                          <a:spcPts val="300"/>
                        </a:spcBef>
                        <a:spcAft>
                          <a:spcPts val="300"/>
                        </a:spcAft>
                      </a:pPr>
                      <a:r>
                        <a:rPr lang="en-GB" sz="1400" b="1" dirty="0">
                          <a:solidFill>
                            <a:srgbClr val="FF0000"/>
                          </a:solidFill>
                          <a:effectLst/>
                          <a:latin typeface="Cambria"/>
                          <a:ea typeface="Calibri"/>
                          <a:cs typeface="Times New Roman"/>
                        </a:rPr>
                        <a:t>Drum</a:t>
                      </a:r>
                      <a:r>
                        <a:rPr lang="en-GB" sz="1400" b="1" dirty="0">
                          <a:effectLst/>
                          <a:latin typeface="Cambria"/>
                          <a:ea typeface="Calibri"/>
                          <a:cs typeface="Times New Roman"/>
                        </a:rPr>
                        <a:t> diameter</a:t>
                      </a:r>
                      <a:r>
                        <a:rPr lang="en-GB" sz="1400" dirty="0">
                          <a:effectLst/>
                          <a:latin typeface="Cambria"/>
                          <a:ea typeface="Calibri"/>
                          <a:cs typeface="Times New Roman"/>
                        </a:rPr>
                        <a:t>, </a:t>
                      </a:r>
                      <a:r>
                        <a:rPr lang="en-GB" sz="1400" i="1" dirty="0">
                          <a:effectLst/>
                          <a:latin typeface="Cambria"/>
                          <a:ea typeface="Calibri"/>
                          <a:cs typeface="Times New Roman"/>
                        </a:rPr>
                        <a:t>d</a:t>
                      </a:r>
                      <a:endParaRPr lang="en-GB" sz="1400" dirty="0">
                        <a:effectLst/>
                        <a:latin typeface="Cambria"/>
                        <a:ea typeface="Calibri"/>
                        <a:cs typeface="Times New Roman"/>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effectLst/>
                          <a:latin typeface="Cambria"/>
                          <a:ea typeface="Calibri"/>
                          <a:cs typeface="Times New Roman"/>
                        </a:rPr>
                        <a:t>1,7 m </a:t>
                      </a:r>
                      <a:r>
                        <a:rPr lang="en-GB" sz="1400" i="1" dirty="0">
                          <a:effectLst/>
                          <a:latin typeface="Cambria"/>
                          <a:ea typeface="Calibri"/>
                          <a:cs typeface="Times New Roman"/>
                        </a:rPr>
                        <a:t>or</a:t>
                      </a:r>
                      <a:r>
                        <a:rPr lang="en-GB" sz="1400" dirty="0">
                          <a:effectLst/>
                          <a:latin typeface="Cambria"/>
                          <a:ea typeface="Calibri"/>
                          <a:cs typeface="Times New Roman"/>
                        </a:rPr>
                        <a:t> 2,0 m</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effectLst/>
                          <a:latin typeface="Cambria"/>
                          <a:ea typeface="Calibri"/>
                          <a:cs typeface="Times New Roman"/>
                        </a:rPr>
                        <a:t>—</a:t>
                      </a: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891">
                <a:tc>
                  <a:txBody>
                    <a:bodyPr/>
                    <a:lstStyle/>
                    <a:p>
                      <a:pPr algn="ctr">
                        <a:lnSpc>
                          <a:spcPts val="1050"/>
                        </a:lnSpc>
                        <a:spcBef>
                          <a:spcPts val="300"/>
                        </a:spcBef>
                        <a:spcAft>
                          <a:spcPts val="300"/>
                        </a:spcAft>
                      </a:pPr>
                      <a:r>
                        <a:rPr lang="en-GB" sz="1400" b="1" dirty="0">
                          <a:effectLst/>
                          <a:latin typeface="Cambria"/>
                          <a:ea typeface="Calibri"/>
                          <a:cs typeface="Times New Roman"/>
                        </a:rPr>
                        <a:t>Conditioning</a:t>
                      </a:r>
                      <a:endParaRPr lang="en-GB" sz="1400" dirty="0">
                        <a:effectLst/>
                        <a:latin typeface="Cambria"/>
                        <a:ea typeface="Calibri"/>
                        <a:cs typeface="Times New Roman"/>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effectLst/>
                          <a:latin typeface="Cambria"/>
                          <a:ea typeface="Calibri"/>
                          <a:cs typeface="Times New Roman"/>
                        </a:rPr>
                        <a:t>3 h </a:t>
                      </a:r>
                      <a:r>
                        <a:rPr lang="en-GB" sz="1400" b="0" dirty="0">
                          <a:effectLst/>
                          <a:latin typeface="Cambria"/>
                          <a:ea typeface="Calibri"/>
                          <a:cs typeface="Times New Roman"/>
                        </a:rPr>
                        <a:t>at </a:t>
                      </a:r>
                      <a:r>
                        <a:rPr lang="en-GB" sz="1400" b="0" dirty="0" smtClean="0">
                          <a:effectLst/>
                          <a:latin typeface="Cambria"/>
                          <a:ea typeface="Calibri"/>
                          <a:cs typeface="Times New Roman"/>
                        </a:rPr>
                        <a:t>35 </a:t>
                      </a:r>
                      <a:r>
                        <a:rPr lang="en-GB" sz="1400" b="0" dirty="0">
                          <a:effectLst/>
                          <a:latin typeface="Cambria"/>
                          <a:ea typeface="Calibri"/>
                          <a:cs typeface="Times New Roman"/>
                        </a:rPr>
                        <a:t>± </a:t>
                      </a:r>
                      <a:r>
                        <a:rPr lang="en-GB" sz="1400" dirty="0">
                          <a:effectLst/>
                          <a:latin typeface="Cambria"/>
                          <a:ea typeface="Calibri"/>
                          <a:cs typeface="Times New Roman"/>
                        </a:rPr>
                        <a:t>3 °C and 250 </a:t>
                      </a:r>
                      <a:r>
                        <a:rPr lang="en-GB" sz="1400" dirty="0" err="1">
                          <a:effectLst/>
                          <a:latin typeface="Cambria"/>
                          <a:ea typeface="Calibri"/>
                          <a:cs typeface="Times New Roman"/>
                        </a:rPr>
                        <a:t>kPa</a:t>
                      </a:r>
                      <a:endParaRPr lang="en-GB" sz="1400" dirty="0">
                        <a:effectLst/>
                        <a:latin typeface="Cambria"/>
                        <a:ea typeface="Calibri"/>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effectLst/>
                          <a:latin typeface="Cambria"/>
                          <a:ea typeface="Calibri"/>
                          <a:cs typeface="Times New Roman"/>
                        </a:rPr>
                        <a:t>—</a:t>
                      </a: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891">
                <a:tc>
                  <a:txBody>
                    <a:bodyPr/>
                    <a:lstStyle/>
                    <a:p>
                      <a:pPr algn="ctr">
                        <a:lnSpc>
                          <a:spcPts val="1050"/>
                        </a:lnSpc>
                        <a:spcBef>
                          <a:spcPts val="300"/>
                        </a:spcBef>
                        <a:spcAft>
                          <a:spcPts val="300"/>
                        </a:spcAft>
                      </a:pPr>
                      <a:r>
                        <a:rPr lang="en-GB" sz="1400" b="1" dirty="0">
                          <a:effectLst/>
                          <a:latin typeface="Cambria"/>
                          <a:ea typeface="Calibri"/>
                          <a:cs typeface="Times New Roman"/>
                        </a:rPr>
                        <a:t>Inflation</a:t>
                      </a:r>
                      <a:endParaRPr lang="en-GB" sz="1400" dirty="0">
                        <a:effectLst/>
                        <a:latin typeface="Cambria"/>
                        <a:ea typeface="Calibri"/>
                        <a:cs typeface="Times New Roman"/>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effectLst/>
                          <a:latin typeface="Cambria"/>
                          <a:ea typeface="Calibri"/>
                          <a:cs typeface="Times New Roman"/>
                        </a:rPr>
                        <a:t>Valve core removed</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effectLst/>
                          <a:latin typeface="Cambria"/>
                          <a:ea typeface="Calibri"/>
                          <a:cs typeface="Times New Roman"/>
                        </a:rPr>
                        <a:t>—</a:t>
                      </a: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782">
                <a:tc>
                  <a:txBody>
                    <a:bodyPr/>
                    <a:lstStyle/>
                    <a:p>
                      <a:pPr algn="ctr">
                        <a:lnSpc>
                          <a:spcPts val="1050"/>
                        </a:lnSpc>
                        <a:spcBef>
                          <a:spcPts val="300"/>
                        </a:spcBef>
                        <a:spcAft>
                          <a:spcPts val="300"/>
                        </a:spcAft>
                      </a:pPr>
                      <a:r>
                        <a:rPr lang="en-GB" sz="1400" b="1" dirty="0">
                          <a:effectLst/>
                          <a:latin typeface="Cambria"/>
                          <a:ea typeface="Calibri"/>
                          <a:cs typeface="Times New Roman"/>
                        </a:rPr>
                        <a:t>Speed</a:t>
                      </a:r>
                      <a:endParaRPr lang="en-GB" sz="1400" dirty="0">
                        <a:effectLst/>
                        <a:latin typeface="Cambria"/>
                        <a:ea typeface="Calibri"/>
                        <a:cs typeface="Times New Roman"/>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solidFill>
                            <a:schemeClr val="tx1"/>
                          </a:solidFill>
                          <a:effectLst/>
                          <a:latin typeface="Cambria"/>
                          <a:ea typeface="Calibri"/>
                          <a:cs typeface="Times New Roman"/>
                        </a:rPr>
                        <a:t>V = 80 </a:t>
                      </a:r>
                      <a:r>
                        <a:rPr lang="en-GB" sz="1400" dirty="0" smtClean="0">
                          <a:solidFill>
                            <a:schemeClr val="tx1"/>
                          </a:solidFill>
                          <a:effectLst/>
                          <a:latin typeface="Cambria"/>
                          <a:ea typeface="Calibri"/>
                          <a:cs typeface="Times New Roman"/>
                        </a:rPr>
                        <a:t>km/h</a:t>
                      </a:r>
                      <a:endParaRPr lang="en-GB" sz="1400" dirty="0">
                        <a:solidFill>
                          <a:schemeClr val="tx1"/>
                        </a:solidFill>
                        <a:effectLst/>
                        <a:latin typeface="Cambria"/>
                        <a:ea typeface="Calibri"/>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effectLst/>
                          <a:latin typeface="Cambria"/>
                          <a:ea typeface="Calibri"/>
                          <a:cs typeface="Times New Roman"/>
                        </a:rPr>
                        <a:t>to be reached in 5 min, with a speed tolerance </a:t>
                      </a:r>
                      <a:r>
                        <a:rPr lang="en-GB" sz="1400" dirty="0" smtClean="0">
                          <a:effectLst/>
                          <a:latin typeface="Cambria"/>
                          <a:ea typeface="Calibri"/>
                          <a:cs typeface="Times New Roman"/>
                        </a:rPr>
                        <a:t>of up </a:t>
                      </a:r>
                      <a:r>
                        <a:rPr lang="en-GB" sz="1400" dirty="0">
                          <a:effectLst/>
                          <a:latin typeface="Cambria"/>
                          <a:ea typeface="Calibri"/>
                          <a:cs typeface="Times New Roman"/>
                        </a:rPr>
                        <a:t>to ±2 km/h</a:t>
                      </a: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891">
                <a:tc>
                  <a:txBody>
                    <a:bodyPr/>
                    <a:lstStyle/>
                    <a:p>
                      <a:pPr algn="ctr">
                        <a:lnSpc>
                          <a:spcPts val="1050"/>
                        </a:lnSpc>
                        <a:spcBef>
                          <a:spcPts val="300"/>
                        </a:spcBef>
                        <a:spcAft>
                          <a:spcPts val="300"/>
                        </a:spcAft>
                      </a:pPr>
                      <a:r>
                        <a:rPr lang="en-GB" sz="1400" b="1" dirty="0">
                          <a:solidFill>
                            <a:srgbClr val="FF0000"/>
                          </a:solidFill>
                          <a:effectLst/>
                          <a:latin typeface="Cambria"/>
                          <a:ea typeface="Calibri"/>
                          <a:cs typeface="Times New Roman"/>
                        </a:rPr>
                        <a:t>Load</a:t>
                      </a:r>
                      <a:endParaRPr lang="en-GB" sz="1400" dirty="0">
                        <a:solidFill>
                          <a:srgbClr val="FF0000"/>
                        </a:solidFill>
                        <a:effectLst/>
                        <a:latin typeface="Cambria"/>
                        <a:ea typeface="Calibri"/>
                        <a:cs typeface="Times New Roman"/>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b="0" dirty="0" smtClean="0">
                          <a:solidFill>
                            <a:schemeClr val="tx1"/>
                          </a:solidFill>
                          <a:effectLst/>
                          <a:latin typeface="Cambria"/>
                          <a:ea typeface="Calibri"/>
                          <a:cs typeface="Times New Roman"/>
                        </a:rPr>
                        <a:t>65 </a:t>
                      </a:r>
                      <a:r>
                        <a:rPr lang="en-GB" sz="1400" b="0" dirty="0">
                          <a:solidFill>
                            <a:schemeClr val="tx1"/>
                          </a:solidFill>
                          <a:effectLst/>
                          <a:latin typeface="Cambria"/>
                          <a:ea typeface="Calibri"/>
                          <a:cs typeface="Times New Roman"/>
                        </a:rPr>
                        <a:t>% load index</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effectLst/>
                          <a:latin typeface="Cambria"/>
                          <a:ea typeface="Calibri"/>
                          <a:cs typeface="Times New Roman"/>
                        </a:rPr>
                        <a:t>—</a:t>
                      </a: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891">
                <a:tc>
                  <a:txBody>
                    <a:bodyPr/>
                    <a:lstStyle/>
                    <a:p>
                      <a:pPr algn="ctr">
                        <a:lnSpc>
                          <a:spcPts val="1050"/>
                        </a:lnSpc>
                        <a:spcBef>
                          <a:spcPts val="300"/>
                        </a:spcBef>
                        <a:spcAft>
                          <a:spcPts val="300"/>
                        </a:spcAft>
                      </a:pPr>
                      <a:r>
                        <a:rPr lang="en-GB" sz="1400" b="1" dirty="0">
                          <a:effectLst/>
                          <a:latin typeface="Cambria"/>
                          <a:ea typeface="Calibri"/>
                          <a:cs typeface="Times New Roman"/>
                        </a:rPr>
                        <a:t>Duration</a:t>
                      </a:r>
                      <a:endParaRPr lang="en-GB" sz="1400" dirty="0">
                        <a:effectLst/>
                        <a:latin typeface="Cambria"/>
                        <a:ea typeface="Calibri"/>
                        <a:cs typeface="Times New Roman"/>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a:effectLst/>
                          <a:latin typeface="Cambria"/>
                          <a:ea typeface="Calibri"/>
                          <a:cs typeface="Times New Roman"/>
                        </a:rPr>
                        <a:t>60 min</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endParaRPr lang="en-GB" sz="1400" dirty="0">
                        <a:solidFill>
                          <a:schemeClr val="tx2"/>
                        </a:solidFill>
                        <a:effectLst/>
                        <a:latin typeface="Cambria"/>
                        <a:ea typeface="Calibri"/>
                        <a:cs typeface="Times New Roman"/>
                      </a:endParaRP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782">
                <a:tc>
                  <a:txBody>
                    <a:bodyPr/>
                    <a:lstStyle/>
                    <a:p>
                      <a:pPr algn="ctr">
                        <a:lnSpc>
                          <a:spcPts val="1050"/>
                        </a:lnSpc>
                        <a:spcBef>
                          <a:spcPts val="300"/>
                        </a:spcBef>
                        <a:spcAft>
                          <a:spcPts val="300"/>
                        </a:spcAft>
                      </a:pPr>
                      <a:r>
                        <a:rPr lang="en-GB" sz="1400" b="1" dirty="0">
                          <a:solidFill>
                            <a:srgbClr val="FF0000"/>
                          </a:solidFill>
                          <a:effectLst/>
                          <a:latin typeface="Cambria"/>
                          <a:ea typeface="Calibri"/>
                          <a:cs typeface="Times New Roman"/>
                        </a:rPr>
                        <a:t>Ambient temperature</a:t>
                      </a:r>
                      <a:endParaRPr lang="en-GB" sz="1400" dirty="0">
                        <a:solidFill>
                          <a:srgbClr val="FF0000"/>
                        </a:solidFill>
                        <a:effectLst/>
                        <a:latin typeface="Cambria"/>
                        <a:ea typeface="Calibri"/>
                        <a:cs typeface="Times New Roman"/>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r>
                        <a:rPr lang="en-GB" sz="1400" dirty="0" smtClean="0">
                          <a:effectLst/>
                          <a:latin typeface="Cambria"/>
                          <a:ea typeface="Calibri"/>
                          <a:cs typeface="Times New Roman"/>
                        </a:rPr>
                        <a:t>(</a:t>
                      </a:r>
                      <a:r>
                        <a:rPr lang="en-GB" sz="1400" b="0" dirty="0">
                          <a:solidFill>
                            <a:schemeClr val="tx1"/>
                          </a:solidFill>
                          <a:effectLst/>
                          <a:latin typeface="Cambria"/>
                          <a:ea typeface="Calibri"/>
                          <a:cs typeface="Times New Roman"/>
                        </a:rPr>
                        <a:t>3</a:t>
                      </a:r>
                      <a:r>
                        <a:rPr lang="en-GB" sz="1400" b="0" dirty="0" smtClean="0">
                          <a:solidFill>
                            <a:schemeClr val="tx1"/>
                          </a:solidFill>
                          <a:effectLst/>
                          <a:latin typeface="Cambria"/>
                          <a:ea typeface="Calibri"/>
                          <a:cs typeface="Times New Roman"/>
                        </a:rPr>
                        <a:t>5</a:t>
                      </a:r>
                      <a:r>
                        <a:rPr lang="en-GB" sz="1400" dirty="0" smtClean="0">
                          <a:effectLst/>
                          <a:latin typeface="Cambria"/>
                          <a:ea typeface="Calibri"/>
                          <a:cs typeface="Times New Roman"/>
                        </a:rPr>
                        <a:t> </a:t>
                      </a:r>
                      <a:r>
                        <a:rPr lang="en-GB" sz="1400" dirty="0">
                          <a:effectLst/>
                          <a:latin typeface="Cambria"/>
                          <a:ea typeface="Calibri"/>
                          <a:cs typeface="Times New Roman"/>
                        </a:rPr>
                        <a:t>± 3) °C</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50"/>
                        </a:lnSpc>
                        <a:spcBef>
                          <a:spcPts val="300"/>
                        </a:spcBef>
                        <a:spcAft>
                          <a:spcPts val="300"/>
                        </a:spcAft>
                      </a:pPr>
                      <a:endParaRPr lang="en-GB" sz="1400" dirty="0">
                        <a:solidFill>
                          <a:schemeClr val="tx2"/>
                        </a:solidFill>
                        <a:effectLst/>
                        <a:latin typeface="Cambria"/>
                        <a:ea typeface="Calibri"/>
                        <a:cs typeface="Times New Roman"/>
                      </a:endParaRP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4454">
                <a:tc>
                  <a:txBody>
                    <a:bodyPr/>
                    <a:lstStyle/>
                    <a:p>
                      <a:pPr algn="ctr">
                        <a:lnSpc>
                          <a:spcPts val="1050"/>
                        </a:lnSpc>
                        <a:spcBef>
                          <a:spcPts val="300"/>
                        </a:spcBef>
                        <a:spcAft>
                          <a:spcPts val="300"/>
                        </a:spcAft>
                      </a:pPr>
                      <a:r>
                        <a:rPr lang="en-GB" sz="1400" b="1" dirty="0">
                          <a:effectLst/>
                          <a:latin typeface="Cambria"/>
                          <a:ea typeface="Calibri"/>
                          <a:cs typeface="Times New Roman"/>
                        </a:rPr>
                        <a:t>Pass/fail criteria</a:t>
                      </a:r>
                      <a:endParaRPr lang="en-GB" sz="1400" dirty="0">
                        <a:effectLst/>
                        <a:latin typeface="Cambria"/>
                        <a:ea typeface="Calibri"/>
                        <a:cs typeface="Times New Roman"/>
                      </a:endParaRPr>
                    </a:p>
                  </a:txBody>
                  <a:tcPr marL="36195" marR="3619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ts val="1050"/>
                        </a:lnSpc>
                        <a:spcBef>
                          <a:spcPts val="300"/>
                        </a:spcBef>
                        <a:spcAft>
                          <a:spcPts val="300"/>
                        </a:spcAft>
                      </a:pPr>
                      <a:r>
                        <a:rPr lang="en-GB" sz="1400" dirty="0">
                          <a:effectLst/>
                          <a:latin typeface="Cambria"/>
                          <a:ea typeface="Calibri"/>
                          <a:cs typeface="Times New Roman"/>
                        </a:rPr>
                        <a:t>Decrease of no more than 20 % of the deflected section height </a:t>
                      </a:r>
                      <a:r>
                        <a:rPr lang="en-GB" sz="1400" dirty="0" smtClean="0">
                          <a:effectLst/>
                          <a:latin typeface="Cambria"/>
                          <a:ea typeface="Calibri"/>
                          <a:cs typeface="Times New Roman"/>
                        </a:rPr>
                        <a:t>compared </a:t>
                      </a:r>
                      <a:r>
                        <a:rPr lang="en-GB" sz="1400" dirty="0">
                          <a:effectLst/>
                          <a:latin typeface="Cambria"/>
                          <a:ea typeface="Calibri"/>
                          <a:cs typeface="Times New Roman"/>
                        </a:rPr>
                        <a:t>to the start of test, and tread connected to the two sidewalls.</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ts val="1050"/>
                        </a:lnSpc>
                        <a:spcBef>
                          <a:spcPts val="300"/>
                        </a:spcBef>
                        <a:spcAft>
                          <a:spcPts val="300"/>
                        </a:spcAft>
                      </a:pPr>
                      <a:r>
                        <a:rPr lang="en-GB" sz="1400" dirty="0">
                          <a:effectLst/>
                          <a:latin typeface="Cambria"/>
                          <a:ea typeface="Calibri"/>
                          <a:cs typeface="Times New Roman"/>
                        </a:rPr>
                        <a:t>The deflected section height is defined as the difference between the deflected radius, measured from the centre of the rim to the surface of the drum, and one half of the nominal rim diameter as defined in ISO 4000‑1.</a:t>
                      </a:r>
                    </a:p>
                  </a:txBody>
                  <a:tcPr marL="36195" marR="361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66560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R30 FLAT RUNNING MODE TEST </a:t>
            </a:r>
            <a:r>
              <a:rPr lang="en-US" dirty="0" smtClean="0">
                <a:solidFill>
                  <a:schemeClr val="accent2"/>
                </a:solidFill>
              </a:rPr>
              <a:t>MEANING</a:t>
            </a:r>
            <a:endParaRPr lang="en-GB" dirty="0">
              <a:solidFill>
                <a:schemeClr val="accent2"/>
              </a:solidFill>
            </a:endParaRPr>
          </a:p>
        </p:txBody>
      </p:sp>
      <p:sp>
        <p:nvSpPr>
          <p:cNvPr id="3" name="Content Placeholder 2"/>
          <p:cNvSpPr>
            <a:spLocks noGrp="1"/>
          </p:cNvSpPr>
          <p:nvPr>
            <p:ph idx="1"/>
          </p:nvPr>
        </p:nvSpPr>
        <p:spPr/>
        <p:txBody>
          <a:bodyPr/>
          <a:lstStyle/>
          <a:p>
            <a:r>
              <a:rPr lang="en-US" sz="1600" dirty="0" smtClean="0"/>
              <a:t>When </a:t>
            </a:r>
            <a:r>
              <a:rPr lang="en-US" sz="1600" dirty="0"/>
              <a:t>introduced, </a:t>
            </a:r>
            <a:r>
              <a:rPr lang="en-US" sz="1600" dirty="0" smtClean="0"/>
              <a:t>Run Flat </a:t>
            </a:r>
            <a:r>
              <a:rPr lang="en-US" sz="1600" dirty="0" err="1" smtClean="0"/>
              <a:t>tyres</a:t>
            </a:r>
            <a:r>
              <a:rPr lang="en-US" sz="1600" dirty="0" smtClean="0"/>
              <a:t> </a:t>
            </a:r>
            <a:r>
              <a:rPr lang="en-US" sz="1600" dirty="0"/>
              <a:t>were supposed to focus mainly on </a:t>
            </a:r>
            <a:r>
              <a:rPr lang="en-US" sz="1600" dirty="0" err="1"/>
              <a:t>tyre</a:t>
            </a:r>
            <a:r>
              <a:rPr lang="en-US" sz="1600" dirty="0"/>
              <a:t> durability performance in flat running mode condition (i.e. zero inflation pressure) and as a consequence, the above mentioned load and speed durability test was designed with this regard</a:t>
            </a:r>
            <a:r>
              <a:rPr lang="en-US" sz="1600" dirty="0" smtClean="0"/>
              <a:t>.</a:t>
            </a:r>
          </a:p>
          <a:p>
            <a:endParaRPr lang="en-US" sz="1600" dirty="0"/>
          </a:p>
          <a:p>
            <a:r>
              <a:rPr lang="en-US" sz="1600" dirty="0"/>
              <a:t>The parameters describing the test are resembling an </a:t>
            </a:r>
            <a:r>
              <a:rPr lang="en-US" sz="1600" b="1" dirty="0">
                <a:solidFill>
                  <a:schemeClr val="accent2"/>
                </a:solidFill>
              </a:rPr>
              <a:t>extreme event </a:t>
            </a:r>
            <a:r>
              <a:rPr lang="en-US" sz="1600" dirty="0"/>
              <a:t>such as a </a:t>
            </a:r>
            <a:r>
              <a:rPr lang="en-US" sz="1600" dirty="0" err="1"/>
              <a:t>tyre</a:t>
            </a:r>
            <a:r>
              <a:rPr lang="en-US" sz="1600" dirty="0"/>
              <a:t> </a:t>
            </a:r>
            <a:r>
              <a:rPr lang="en-US" sz="1600" b="1" dirty="0">
                <a:solidFill>
                  <a:schemeClr val="accent2"/>
                </a:solidFill>
              </a:rPr>
              <a:t>pressure loss occurring at very high ambient condition, for a fully laden vehicle where the </a:t>
            </a:r>
            <a:r>
              <a:rPr lang="en-US" sz="1600" b="1" dirty="0" err="1">
                <a:solidFill>
                  <a:schemeClr val="accent2"/>
                </a:solidFill>
              </a:rPr>
              <a:t>tyre</a:t>
            </a:r>
            <a:r>
              <a:rPr lang="en-US" sz="1600" b="1" dirty="0">
                <a:solidFill>
                  <a:schemeClr val="accent2"/>
                </a:solidFill>
              </a:rPr>
              <a:t> loses its valve, or the </a:t>
            </a:r>
            <a:r>
              <a:rPr lang="en-US" sz="1600" b="1" dirty="0" err="1">
                <a:solidFill>
                  <a:schemeClr val="accent2"/>
                </a:solidFill>
              </a:rPr>
              <a:t>tyre</a:t>
            </a:r>
            <a:r>
              <a:rPr lang="en-US" sz="1600" b="1" dirty="0">
                <a:solidFill>
                  <a:schemeClr val="accent2"/>
                </a:solidFill>
              </a:rPr>
              <a:t> has a big hole on the tread</a:t>
            </a:r>
            <a:r>
              <a:rPr lang="en-US" sz="1600" dirty="0"/>
              <a:t>.</a:t>
            </a:r>
          </a:p>
          <a:p>
            <a:endParaRPr lang="en-US" sz="1600" dirty="0"/>
          </a:p>
          <a:p>
            <a:r>
              <a:rPr lang="en-US" sz="1600" dirty="0" smtClean="0"/>
              <a:t>In fact, being </a:t>
            </a:r>
            <a:r>
              <a:rPr lang="en-US" sz="1600" dirty="0"/>
              <a:t>the test </a:t>
            </a:r>
            <a:r>
              <a:rPr lang="en-US" sz="1600" dirty="0" smtClean="0"/>
              <a:t>an indoor one where </a:t>
            </a:r>
            <a:r>
              <a:rPr lang="en-US" sz="1600" dirty="0"/>
              <a:t>the </a:t>
            </a:r>
            <a:r>
              <a:rPr lang="en-US" sz="1600" dirty="0" err="1"/>
              <a:t>tyre</a:t>
            </a:r>
            <a:r>
              <a:rPr lang="en-US" sz="1600" dirty="0"/>
              <a:t> is just rolling on a drum test bench, the conditions turn to be </a:t>
            </a:r>
            <a:r>
              <a:rPr lang="en-US" sz="1600" b="1" dirty="0">
                <a:solidFill>
                  <a:schemeClr val="accent2"/>
                </a:solidFill>
              </a:rPr>
              <a:t>more severe </a:t>
            </a:r>
            <a:r>
              <a:rPr lang="en-US" sz="1600" b="1" dirty="0" smtClean="0">
                <a:solidFill>
                  <a:schemeClr val="accent2"/>
                </a:solidFill>
              </a:rPr>
              <a:t>than </a:t>
            </a:r>
            <a:r>
              <a:rPr lang="en-US" sz="1600" b="1" dirty="0">
                <a:solidFill>
                  <a:schemeClr val="accent2"/>
                </a:solidFill>
              </a:rPr>
              <a:t>what really occurring on the road</a:t>
            </a:r>
            <a:r>
              <a:rPr lang="en-US" sz="1600" dirty="0"/>
              <a:t>; for instance the temperature cooling effect due to the air flow is missing and for this reason the </a:t>
            </a:r>
            <a:r>
              <a:rPr lang="en-US" sz="1600" dirty="0" err="1"/>
              <a:t>tyre</a:t>
            </a:r>
            <a:r>
              <a:rPr lang="en-US" sz="1600" dirty="0"/>
              <a:t> heats up much more dramatically than in an outdoor test performed at the same temperature</a:t>
            </a:r>
            <a:r>
              <a:rPr lang="en-US" sz="1600" dirty="0" smtClean="0"/>
              <a:t>.</a:t>
            </a:r>
          </a:p>
          <a:p>
            <a:endParaRPr lang="en-US" sz="1600" dirty="0"/>
          </a:p>
          <a:p>
            <a:r>
              <a:rPr lang="en-US" sz="1600" dirty="0"/>
              <a:t>At the same extent it is </a:t>
            </a:r>
            <a:r>
              <a:rPr lang="en-US" sz="1600" b="1" dirty="0">
                <a:solidFill>
                  <a:schemeClr val="accent2"/>
                </a:solidFill>
              </a:rPr>
              <a:t>really rare that the </a:t>
            </a:r>
            <a:r>
              <a:rPr lang="en-US" sz="1600" b="1" dirty="0" err="1">
                <a:solidFill>
                  <a:schemeClr val="accent2"/>
                </a:solidFill>
              </a:rPr>
              <a:t>tyre</a:t>
            </a:r>
            <a:r>
              <a:rPr lang="en-US" sz="1600" b="1" dirty="0">
                <a:solidFill>
                  <a:schemeClr val="accent2"/>
                </a:solidFill>
              </a:rPr>
              <a:t> loses completely the </a:t>
            </a:r>
            <a:r>
              <a:rPr lang="en-US" sz="1600" b="1" dirty="0" smtClean="0">
                <a:solidFill>
                  <a:schemeClr val="accent2"/>
                </a:solidFill>
              </a:rPr>
              <a:t>pressure</a:t>
            </a:r>
            <a:r>
              <a:rPr lang="en-US" sz="1600" dirty="0" smtClean="0"/>
              <a:t>; </a:t>
            </a:r>
            <a:r>
              <a:rPr lang="en-US" sz="1600" dirty="0"/>
              <a:t>instead at least 0.1 bar are still observed, turning into a </a:t>
            </a:r>
            <a:r>
              <a:rPr lang="en-US" sz="1600" dirty="0" smtClean="0"/>
              <a:t>supporting </a:t>
            </a:r>
            <a:r>
              <a:rPr lang="en-US" sz="1600" dirty="0"/>
              <a:t>factor for </a:t>
            </a:r>
            <a:r>
              <a:rPr lang="en-US" sz="1600" dirty="0" err="1"/>
              <a:t>tyre</a:t>
            </a:r>
            <a:r>
              <a:rPr lang="en-US" sz="1600" dirty="0"/>
              <a:t> structure capability.</a:t>
            </a:r>
          </a:p>
          <a:p>
            <a:endParaRPr lang="en-GB" sz="1600" dirty="0"/>
          </a:p>
        </p:txBody>
      </p:sp>
    </p:spTree>
    <p:extLst>
      <p:ext uri="{BB962C8B-B14F-4D97-AF65-F5344CB8AC3E}">
        <p14:creationId xmlns:p14="http://schemas.microsoft.com/office/powerpoint/2010/main" val="564162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1007" y="2417866"/>
            <a:ext cx="5470988" cy="2343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err="1" smtClean="0"/>
              <a:t>ACEA</a:t>
            </a:r>
            <a:r>
              <a:rPr lang="en-US" dirty="0" smtClean="0"/>
              <a:t> DATA ON RF vs. EMT</a:t>
            </a:r>
            <a:endParaRPr lang="en-GB" dirty="0"/>
          </a:p>
        </p:txBody>
      </p:sp>
      <p:sp>
        <p:nvSpPr>
          <p:cNvPr id="80" name="Rectangle 79"/>
          <p:cNvSpPr/>
          <p:nvPr/>
        </p:nvSpPr>
        <p:spPr bwMode="auto">
          <a:xfrm>
            <a:off x="204064" y="1207944"/>
            <a:ext cx="8848996" cy="1126866"/>
          </a:xfrm>
          <a:prstGeom prst="rect">
            <a:avLst/>
          </a:prstGeom>
          <a:noFill/>
          <a:ln w="28575" cap="flat" cmpd="sng" algn="ctr">
            <a:solidFill>
              <a:srgbClr val="00B050"/>
            </a:solidFill>
            <a:prstDash val="solid"/>
            <a:round/>
            <a:headEnd type="none" w="med" len="med"/>
            <a:tailEnd type="none" w="med" len="med"/>
          </a:ln>
          <a:effectLst/>
          <a:extLst/>
        </p:spPr>
        <p:txBody>
          <a:bodyPr vert="horz" wrap="square" lIns="91429" tIns="45715" rIns="91429" bIns="45715" numCol="1" rtlCol="0" anchor="t" anchorCtr="0" compatLnSpc="1">
            <a:prstTxWarp prst="textNoShape">
              <a:avLst/>
            </a:prstTxWarp>
          </a:bodyPr>
          <a:lstStyle/>
          <a:p>
            <a:endParaRPr kumimoji="1" lang="en-US" smtClean="0">
              <a:solidFill>
                <a:srgbClr val="000000"/>
              </a:solidFill>
              <a:latin typeface="Arial Narrow" pitchFamily="34" charset="0"/>
              <a:ea typeface="ＭＳ Ｐゴシック" pitchFamily="34" charset="-128"/>
            </a:endParaRPr>
          </a:p>
        </p:txBody>
      </p:sp>
      <p:cxnSp>
        <p:nvCxnSpPr>
          <p:cNvPr id="81" name="Straight Arrow Connector 80"/>
          <p:cNvCxnSpPr>
            <a:stCxn id="80" idx="2"/>
          </p:cNvCxnSpPr>
          <p:nvPr/>
        </p:nvCxnSpPr>
        <p:spPr bwMode="auto">
          <a:xfrm>
            <a:off x="4628562" y="2334810"/>
            <a:ext cx="0" cy="457760"/>
          </a:xfrm>
          <a:prstGeom prst="straightConnector1">
            <a:avLst/>
          </a:prstGeom>
          <a:solidFill>
            <a:schemeClr val="accent1"/>
          </a:solidFill>
          <a:ln w="28575" cap="flat" cmpd="sng" algn="ctr">
            <a:solidFill>
              <a:srgbClr val="00B05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3" name="TextBox 82"/>
          <p:cNvSpPr txBox="1"/>
          <p:nvPr/>
        </p:nvSpPr>
        <p:spPr>
          <a:xfrm>
            <a:off x="4914899" y="3940467"/>
            <a:ext cx="482888" cy="338544"/>
          </a:xfrm>
          <a:prstGeom prst="rect">
            <a:avLst/>
          </a:prstGeom>
          <a:solidFill>
            <a:srgbClr val="FF00FF"/>
          </a:solidFill>
        </p:spPr>
        <p:txBody>
          <a:bodyPr wrap="square" lIns="0" tIns="45715" rIns="0" bIns="45715" rtlCol="0">
            <a:spAutoFit/>
          </a:bodyPr>
          <a:lstStyle/>
          <a:p>
            <a:pPr algn="ctr"/>
            <a:r>
              <a:rPr lang="en-US" sz="1600" b="1" dirty="0" smtClean="0">
                <a:solidFill>
                  <a:srgbClr val="FFFFFF"/>
                </a:solidFill>
                <a:latin typeface="Calibri" pitchFamily="34" charset="0"/>
                <a:cs typeface="Calibri" pitchFamily="34" charset="0"/>
              </a:rPr>
              <a:t>-38%</a:t>
            </a:r>
            <a:endParaRPr lang="en-US" sz="1600" b="1" dirty="0">
              <a:solidFill>
                <a:srgbClr val="FFFFFF"/>
              </a:solidFill>
              <a:latin typeface="Calibri" pitchFamily="34" charset="0"/>
              <a:cs typeface="Calibri" pitchFamily="34" charset="0"/>
            </a:endParaRPr>
          </a:p>
        </p:txBody>
      </p:sp>
      <p:sp>
        <p:nvSpPr>
          <p:cNvPr id="87" name="Rounded Rectangle 86"/>
          <p:cNvSpPr/>
          <p:nvPr/>
        </p:nvSpPr>
        <p:spPr bwMode="auto">
          <a:xfrm>
            <a:off x="4121327" y="2792570"/>
            <a:ext cx="4411113" cy="1980940"/>
          </a:xfrm>
          <a:prstGeom prst="roundRect">
            <a:avLst>
              <a:gd name="adj" fmla="val 11955"/>
            </a:avLst>
          </a:prstGeom>
          <a:noFill/>
          <a:ln w="28575" cap="flat" cmpd="sng" algn="ctr">
            <a:solidFill>
              <a:srgbClr val="00B050"/>
            </a:solidFill>
            <a:prstDash val="dash"/>
            <a:round/>
            <a:headEnd type="none" w="med" len="med"/>
            <a:tailEnd type="none" w="med" len="med"/>
          </a:ln>
          <a:effectLst/>
          <a:extLst/>
        </p:spPr>
        <p:txBody>
          <a:bodyPr vert="horz" wrap="square" lIns="91429" tIns="45715" rIns="91429" bIns="45715" numCol="1" rtlCol="0" anchor="t" anchorCtr="0" compatLnSpc="1">
            <a:prstTxWarp prst="textNoShape">
              <a:avLst/>
            </a:prstTxWarp>
          </a:bodyPr>
          <a:lstStyle/>
          <a:p>
            <a:endParaRPr kumimoji="1" lang="en-US" smtClean="0">
              <a:solidFill>
                <a:srgbClr val="000000"/>
              </a:solidFill>
              <a:latin typeface="Arial Narrow" pitchFamily="34" charset="0"/>
              <a:ea typeface="ＭＳ Ｐゴシック" pitchFamily="34" charset="-128"/>
            </a:endParaRPr>
          </a:p>
        </p:txBody>
      </p:sp>
      <p:sp>
        <p:nvSpPr>
          <p:cNvPr id="89" name="Rounded Rectangle 88"/>
          <p:cNvSpPr/>
          <p:nvPr/>
        </p:nvSpPr>
        <p:spPr bwMode="auto">
          <a:xfrm>
            <a:off x="8532440" y="3315068"/>
            <a:ext cx="520620" cy="794671"/>
          </a:xfrm>
          <a:prstGeom prst="roundRect">
            <a:avLst/>
          </a:prstGeom>
          <a:noFill/>
          <a:ln w="28575" cap="flat" cmpd="sng" algn="ctr">
            <a:solidFill>
              <a:srgbClr val="6600CC"/>
            </a:solidFill>
            <a:prstDash val="dash"/>
            <a:round/>
            <a:headEnd type="none" w="med" len="med"/>
            <a:tailEnd type="none" w="med" len="med"/>
          </a:ln>
          <a:effectLst/>
          <a:extLst/>
        </p:spPr>
        <p:txBody>
          <a:bodyPr vert="horz" wrap="square" lIns="91429" tIns="45715" rIns="91429" bIns="45715" numCol="1" rtlCol="0" anchor="t" anchorCtr="0" compatLnSpc="1">
            <a:prstTxWarp prst="textNoShape">
              <a:avLst/>
            </a:prstTxWarp>
          </a:bodyPr>
          <a:lstStyle/>
          <a:p>
            <a:endParaRPr kumimoji="1" lang="en-US" smtClean="0">
              <a:solidFill>
                <a:srgbClr val="000000"/>
              </a:solidFill>
              <a:latin typeface="Arial Narrow" pitchFamily="34" charset="0"/>
              <a:ea typeface="ＭＳ Ｐゴシック" pitchFamily="34" charset="-128"/>
            </a:endParaRPr>
          </a:p>
        </p:txBody>
      </p:sp>
      <p:sp>
        <p:nvSpPr>
          <p:cNvPr id="91" name="TextBox 90"/>
          <p:cNvSpPr txBox="1"/>
          <p:nvPr/>
        </p:nvSpPr>
        <p:spPr>
          <a:xfrm>
            <a:off x="7850642" y="2505183"/>
            <a:ext cx="1142590" cy="430877"/>
          </a:xfrm>
          <a:prstGeom prst="rect">
            <a:avLst/>
          </a:prstGeom>
          <a:solidFill>
            <a:schemeClr val="bg1"/>
          </a:solidFill>
          <a:ln w="28575">
            <a:solidFill>
              <a:srgbClr val="BBE0E3"/>
            </a:solidFill>
          </a:ln>
        </p:spPr>
        <p:txBody>
          <a:bodyPr wrap="square" lIns="91429" tIns="45715" rIns="91429" bIns="45715" rtlCol="0">
            <a:spAutoFit/>
          </a:bodyPr>
          <a:lstStyle/>
          <a:p>
            <a:r>
              <a:rPr lang="en-US" sz="1100" dirty="0">
                <a:latin typeface="Calibri" pitchFamily="34" charset="0"/>
                <a:cs typeface="Calibri" pitchFamily="34" charset="0"/>
              </a:rPr>
              <a:t>80 km on </a:t>
            </a:r>
            <a:r>
              <a:rPr lang="en-US" sz="1100" dirty="0" smtClean="0">
                <a:latin typeface="Calibri" pitchFamily="34" charset="0"/>
                <a:cs typeface="Calibri" pitchFamily="34" charset="0"/>
              </a:rPr>
              <a:t>vehicle always kept</a:t>
            </a:r>
            <a:endParaRPr lang="en-US" sz="1100" dirty="0">
              <a:latin typeface="Calibri" pitchFamily="34" charset="0"/>
              <a:cs typeface="Calibri" pitchFamily="34" charset="0"/>
            </a:endParaRPr>
          </a:p>
        </p:txBody>
      </p:sp>
      <p:cxnSp>
        <p:nvCxnSpPr>
          <p:cNvPr id="92" name="Straight Arrow Connector 91"/>
          <p:cNvCxnSpPr>
            <a:stCxn id="91" idx="2"/>
            <a:endCxn id="89" idx="0"/>
          </p:cNvCxnSpPr>
          <p:nvPr/>
        </p:nvCxnSpPr>
        <p:spPr>
          <a:xfrm>
            <a:off x="8421937" y="2936060"/>
            <a:ext cx="370813" cy="379008"/>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78535" y="1038666"/>
            <a:ext cx="2958579" cy="338554"/>
          </a:xfrm>
          <a:prstGeom prst="rect">
            <a:avLst/>
          </a:prstGeom>
          <a:solidFill>
            <a:schemeClr val="bg1"/>
          </a:solidFill>
        </p:spPr>
        <p:txBody>
          <a:bodyPr wrap="square" lIns="0" rIns="0" rtlCol="0" anchor="ctr">
            <a:spAutoFit/>
          </a:bodyPr>
          <a:lstStyle/>
          <a:p>
            <a:pPr algn="ctr"/>
            <a:r>
              <a:rPr lang="en-US" sz="1600" b="1" dirty="0" smtClean="0"/>
              <a:t>OEMs / Tyre Manufacturers needs</a:t>
            </a:r>
            <a:endParaRPr lang="en-GB" sz="1600" b="1" dirty="0"/>
          </a:p>
        </p:txBody>
      </p:sp>
      <p:sp>
        <p:nvSpPr>
          <p:cNvPr id="7" name="TextBox 6"/>
          <p:cNvSpPr txBox="1"/>
          <p:nvPr/>
        </p:nvSpPr>
        <p:spPr>
          <a:xfrm>
            <a:off x="266564" y="1326698"/>
            <a:ext cx="8786496" cy="954107"/>
          </a:xfrm>
          <a:prstGeom prst="rect">
            <a:avLst/>
          </a:prstGeom>
          <a:noFill/>
        </p:spPr>
        <p:txBody>
          <a:bodyPr wrap="square" rtlCol="0">
            <a:spAutoFit/>
          </a:bodyPr>
          <a:lstStyle/>
          <a:p>
            <a:pPr marL="87313" indent="-87313">
              <a:buFontTx/>
              <a:buChar char="-"/>
            </a:pPr>
            <a:r>
              <a:rPr lang="en-US" sz="1400" b="1" dirty="0"/>
              <a:t>Rolling resistance </a:t>
            </a:r>
            <a:r>
              <a:rPr lang="en-US" sz="1400" b="1" dirty="0" smtClean="0"/>
              <a:t>improvement </a:t>
            </a:r>
            <a:r>
              <a:rPr lang="en-US" sz="1400" dirty="0" smtClean="0">
                <a:sym typeface="Wingdings" panose="05000000000000000000" pitchFamily="2" charset="2"/>
              </a:rPr>
              <a:t> </a:t>
            </a:r>
            <a:r>
              <a:rPr lang="en-US" sz="1400" dirty="0">
                <a:sym typeface="Wingdings" panose="05000000000000000000" pitchFamily="2" charset="2"/>
              </a:rPr>
              <a:t>Fuel consumption / CO</a:t>
            </a:r>
            <a:r>
              <a:rPr lang="en-US" sz="1400" baseline="-25000" dirty="0">
                <a:sym typeface="Wingdings" panose="05000000000000000000" pitchFamily="2" charset="2"/>
              </a:rPr>
              <a:t>2</a:t>
            </a:r>
            <a:r>
              <a:rPr lang="en-US" sz="1400" dirty="0">
                <a:sym typeface="Wingdings" panose="05000000000000000000" pitchFamily="2" charset="2"/>
              </a:rPr>
              <a:t> reduction.</a:t>
            </a:r>
          </a:p>
          <a:p>
            <a:pPr marL="87313" indent="-87313">
              <a:buFontTx/>
              <a:buChar char="-"/>
            </a:pPr>
            <a:r>
              <a:rPr lang="en-US" sz="1400" b="1" dirty="0">
                <a:sym typeface="Wingdings" panose="05000000000000000000" pitchFamily="2" charset="2"/>
              </a:rPr>
              <a:t>Weight and stiffness </a:t>
            </a:r>
            <a:r>
              <a:rPr lang="en-US" sz="1400" b="1" dirty="0" smtClean="0">
                <a:sym typeface="Wingdings" panose="05000000000000000000" pitchFamily="2" charset="2"/>
              </a:rPr>
              <a:t>improvement </a:t>
            </a:r>
            <a:r>
              <a:rPr lang="en-US" sz="1400" dirty="0" smtClean="0">
                <a:sym typeface="Wingdings" panose="05000000000000000000" pitchFamily="2" charset="2"/>
              </a:rPr>
              <a:t> </a:t>
            </a:r>
            <a:r>
              <a:rPr lang="en-US" sz="1400" dirty="0">
                <a:sym typeface="Wingdings" panose="05000000000000000000" pitchFamily="2" charset="2"/>
              </a:rPr>
              <a:t>better </a:t>
            </a:r>
            <a:r>
              <a:rPr lang="en-US" sz="1400" dirty="0" err="1">
                <a:sym typeface="Wingdings" panose="05000000000000000000" pitchFamily="2" charset="2"/>
              </a:rPr>
              <a:t>NVH</a:t>
            </a:r>
            <a:r>
              <a:rPr lang="en-US" sz="1400" dirty="0">
                <a:sym typeface="Wingdings" panose="05000000000000000000" pitchFamily="2" charset="2"/>
              </a:rPr>
              <a:t> (comfort, acoustics).</a:t>
            </a:r>
          </a:p>
          <a:p>
            <a:pPr marL="87313" indent="-87313">
              <a:buFontTx/>
              <a:buChar char="-"/>
            </a:pPr>
            <a:r>
              <a:rPr lang="en-US" sz="1400" b="1" dirty="0">
                <a:sym typeface="Wingdings" panose="05000000000000000000" pitchFamily="2" charset="2"/>
              </a:rPr>
              <a:t>Chassis loads </a:t>
            </a:r>
            <a:r>
              <a:rPr lang="en-US" sz="1400" b="1" dirty="0" smtClean="0">
                <a:sym typeface="Wingdings" panose="05000000000000000000" pitchFamily="2" charset="2"/>
              </a:rPr>
              <a:t>reduction </a:t>
            </a:r>
            <a:r>
              <a:rPr lang="en-US" sz="1400" dirty="0" smtClean="0">
                <a:sym typeface="Wingdings" panose="05000000000000000000" pitchFamily="2" charset="2"/>
              </a:rPr>
              <a:t> </a:t>
            </a:r>
            <a:r>
              <a:rPr lang="en-US" sz="1400" dirty="0">
                <a:sym typeface="Wingdings" panose="05000000000000000000" pitchFamily="2" charset="2"/>
              </a:rPr>
              <a:t>enabler for light-weight chassis components and consequent reduction of fuel consumption/CO</a:t>
            </a:r>
            <a:r>
              <a:rPr lang="en-US" sz="1400" baseline="-25000" dirty="0">
                <a:sym typeface="Wingdings" panose="05000000000000000000" pitchFamily="2" charset="2"/>
              </a:rPr>
              <a:t>2</a:t>
            </a:r>
            <a:r>
              <a:rPr lang="en-US" sz="1400" dirty="0">
                <a:sym typeface="Wingdings" panose="05000000000000000000" pitchFamily="2" charset="2"/>
              </a:rPr>
              <a:t> and safety </a:t>
            </a:r>
            <a:r>
              <a:rPr lang="en-US" sz="1400" dirty="0" smtClean="0">
                <a:sym typeface="Wingdings" panose="05000000000000000000" pitchFamily="2" charset="2"/>
              </a:rPr>
              <a:t>increase due to reduced inertia.</a:t>
            </a:r>
            <a:endParaRPr lang="en-GB" sz="1400" dirty="0"/>
          </a:p>
        </p:txBody>
      </p:sp>
      <p:sp>
        <p:nvSpPr>
          <p:cNvPr id="26" name="TextBox 25"/>
          <p:cNvSpPr txBox="1"/>
          <p:nvPr/>
        </p:nvSpPr>
        <p:spPr>
          <a:xfrm>
            <a:off x="266563" y="2686208"/>
            <a:ext cx="3153309" cy="1815882"/>
          </a:xfrm>
          <a:prstGeom prst="rect">
            <a:avLst/>
          </a:prstGeom>
          <a:noFill/>
        </p:spPr>
        <p:txBody>
          <a:bodyPr wrap="square" rtlCol="0">
            <a:spAutoFit/>
          </a:bodyPr>
          <a:lstStyle/>
          <a:p>
            <a:r>
              <a:rPr lang="en-US" sz="1400" dirty="0" smtClean="0"/>
              <a:t>All the performance improvements were obtained without compromising vehicle dynamics </a:t>
            </a:r>
            <a:r>
              <a:rPr lang="en-US" sz="1400" b="1" dirty="0" smtClean="0">
                <a:solidFill>
                  <a:schemeClr val="tx2"/>
                </a:solidFill>
              </a:rPr>
              <a:t>in flat mode</a:t>
            </a:r>
            <a:r>
              <a:rPr lang="en-US" sz="1400" dirty="0" smtClean="0"/>
              <a:t>. Running EMT projects still show margin for improvement in weight and rolling resistance. EMT completely fulfils customer expectations as no complaint from the market was received.</a:t>
            </a:r>
            <a:endParaRPr lang="en-GB" sz="1400" dirty="0"/>
          </a:p>
        </p:txBody>
      </p:sp>
      <p:sp>
        <p:nvSpPr>
          <p:cNvPr id="27" name="Rectangle 26"/>
          <p:cNvSpPr/>
          <p:nvPr/>
        </p:nvSpPr>
        <p:spPr bwMode="auto">
          <a:xfrm>
            <a:off x="204064" y="2568475"/>
            <a:ext cx="3287816" cy="1933615"/>
          </a:xfrm>
          <a:prstGeom prst="rect">
            <a:avLst/>
          </a:prstGeom>
          <a:noFill/>
          <a:ln w="28575" cap="flat" cmpd="sng" algn="ctr">
            <a:solidFill>
              <a:srgbClr val="6600CC"/>
            </a:solidFill>
            <a:prstDash val="solid"/>
            <a:round/>
            <a:headEnd type="none" w="med" len="med"/>
            <a:tailEnd type="arrow"/>
          </a:ln>
          <a:effectLst/>
          <a:extLst/>
        </p:spPr>
        <p:txBody>
          <a:bodyPr vert="horz" wrap="square" lIns="91429" tIns="45715" rIns="91429" bIns="45715" numCol="1" rtlCol="0" anchor="t" anchorCtr="0" compatLnSpc="1">
            <a:prstTxWarp prst="textNoShape">
              <a:avLst/>
            </a:prstTxWarp>
          </a:bodyPr>
          <a:lstStyle/>
          <a:p>
            <a:endParaRPr kumimoji="1" lang="en-US" smtClean="0">
              <a:solidFill>
                <a:srgbClr val="000000"/>
              </a:solidFill>
              <a:latin typeface="Arial Narrow" pitchFamily="34" charset="0"/>
              <a:ea typeface="ＭＳ Ｐゴシック" pitchFamily="34" charset="-128"/>
            </a:endParaRPr>
          </a:p>
        </p:txBody>
      </p:sp>
      <p:sp>
        <p:nvSpPr>
          <p:cNvPr id="28" name="TextBox 27"/>
          <p:cNvSpPr txBox="1"/>
          <p:nvPr/>
        </p:nvSpPr>
        <p:spPr>
          <a:xfrm>
            <a:off x="378535" y="2399198"/>
            <a:ext cx="1380199" cy="338554"/>
          </a:xfrm>
          <a:prstGeom prst="rect">
            <a:avLst/>
          </a:prstGeom>
          <a:solidFill>
            <a:schemeClr val="bg1"/>
          </a:solidFill>
        </p:spPr>
        <p:txBody>
          <a:bodyPr wrap="square" lIns="0" rIns="0" rtlCol="0" anchor="ctr">
            <a:spAutoFit/>
          </a:bodyPr>
          <a:lstStyle/>
          <a:p>
            <a:pPr algn="ctr"/>
            <a:r>
              <a:rPr lang="en-US" sz="1600" b="1" dirty="0" smtClean="0"/>
              <a:t>Considerations</a:t>
            </a:r>
            <a:endParaRPr lang="en-GB" sz="1600" b="1" dirty="0"/>
          </a:p>
        </p:txBody>
      </p:sp>
      <p:cxnSp>
        <p:nvCxnSpPr>
          <p:cNvPr id="16" name="Elbow Connector 15"/>
          <p:cNvCxnSpPr>
            <a:stCxn id="27" idx="2"/>
            <a:endCxn id="89" idx="2"/>
          </p:cNvCxnSpPr>
          <p:nvPr/>
        </p:nvCxnSpPr>
        <p:spPr>
          <a:xfrm rot="5400000" flipH="1" flipV="1">
            <a:off x="5124185" y="833526"/>
            <a:ext cx="392351" cy="6944778"/>
          </a:xfrm>
          <a:prstGeom prst="bentConnector3">
            <a:avLst>
              <a:gd name="adj1" fmla="val -97107"/>
            </a:avLst>
          </a:prstGeom>
          <a:solidFill>
            <a:schemeClr val="accent1"/>
          </a:solidFill>
          <a:ln w="28575" cap="flat" cmpd="sng" algn="ctr">
            <a:solidFill>
              <a:srgbClr val="6600CC"/>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Box 46"/>
          <p:cNvSpPr txBox="1"/>
          <p:nvPr/>
        </p:nvSpPr>
        <p:spPr>
          <a:xfrm>
            <a:off x="7164288" y="3940467"/>
            <a:ext cx="482888" cy="338544"/>
          </a:xfrm>
          <a:prstGeom prst="rect">
            <a:avLst/>
          </a:prstGeom>
          <a:solidFill>
            <a:srgbClr val="FF00FF"/>
          </a:solidFill>
        </p:spPr>
        <p:txBody>
          <a:bodyPr wrap="square" lIns="0" tIns="45715" rIns="0" bIns="45715" rtlCol="0">
            <a:spAutoFit/>
          </a:bodyPr>
          <a:lstStyle/>
          <a:p>
            <a:pPr algn="ctr"/>
            <a:r>
              <a:rPr lang="en-US" sz="1600" b="1" dirty="0" smtClean="0">
                <a:solidFill>
                  <a:srgbClr val="FFFFFF"/>
                </a:solidFill>
                <a:latin typeface="Calibri" pitchFamily="34" charset="0"/>
                <a:cs typeface="Calibri" pitchFamily="34" charset="0"/>
              </a:rPr>
              <a:t>-13%</a:t>
            </a:r>
            <a:endParaRPr lang="en-US" sz="1600" b="1" dirty="0">
              <a:solidFill>
                <a:srgbClr val="FFFFFF"/>
              </a:solidFill>
              <a:latin typeface="Calibri" pitchFamily="34" charset="0"/>
              <a:cs typeface="Calibri" pitchFamily="34" charset="0"/>
            </a:endParaRPr>
          </a:p>
        </p:txBody>
      </p:sp>
      <p:sp>
        <p:nvSpPr>
          <p:cNvPr id="34" name="Content Placeholder 2"/>
          <p:cNvSpPr txBox="1">
            <a:spLocks/>
          </p:cNvSpPr>
          <p:nvPr/>
        </p:nvSpPr>
        <p:spPr>
          <a:xfrm>
            <a:off x="204064" y="555526"/>
            <a:ext cx="8832432" cy="413350"/>
          </a:xfrm>
          <a:prstGeom prst="rect">
            <a:avLst/>
          </a:prstGeom>
          <a:solidFill>
            <a:schemeClr val="bg1"/>
          </a:solidFill>
          <a:ln w="19050">
            <a:solidFill>
              <a:schemeClr val="accent1"/>
            </a:solid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200" b="1" dirty="0" smtClean="0"/>
              <a:t>In addition to the performances set for conventional inflated </a:t>
            </a:r>
            <a:r>
              <a:rPr lang="en-US" sz="2200" b="1" dirty="0" err="1" smtClean="0"/>
              <a:t>tyres</a:t>
            </a:r>
            <a:r>
              <a:rPr lang="en-US" sz="2200" b="1" dirty="0" smtClean="0"/>
              <a:t>,</a:t>
            </a:r>
            <a:endParaRPr lang="en-US" sz="2200" dirty="0"/>
          </a:p>
        </p:txBody>
      </p:sp>
    </p:spTree>
    <p:extLst>
      <p:ext uri="{BB962C8B-B14F-4D97-AF65-F5344CB8AC3E}">
        <p14:creationId xmlns:p14="http://schemas.microsoft.com/office/powerpoint/2010/main" val="1370051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Tyre Industry </a:t>
            </a:r>
            <a:r>
              <a:rPr lang="en-US" dirty="0"/>
              <a:t>investigation &amp; OEMs experience</a:t>
            </a:r>
            <a:endParaRPr lang="en-GB" dirty="0"/>
          </a:p>
        </p:txBody>
      </p:sp>
    </p:spTree>
    <p:extLst>
      <p:ext uri="{BB962C8B-B14F-4D97-AF65-F5344CB8AC3E}">
        <p14:creationId xmlns:p14="http://schemas.microsoft.com/office/powerpoint/2010/main" val="1378559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TYRE INDUSTRY STARTING POINT</a:t>
            </a:r>
            <a:endParaRPr lang="en-GB" dirty="0"/>
          </a:p>
        </p:txBody>
      </p:sp>
      <p:sp>
        <p:nvSpPr>
          <p:cNvPr id="3" name="Content Placeholder 2"/>
          <p:cNvSpPr>
            <a:spLocks noGrp="1"/>
          </p:cNvSpPr>
          <p:nvPr>
            <p:ph idx="1"/>
          </p:nvPr>
        </p:nvSpPr>
        <p:spPr>
          <a:xfrm>
            <a:off x="107504" y="483518"/>
            <a:ext cx="8928992" cy="2448272"/>
          </a:xfrm>
        </p:spPr>
        <p:txBody>
          <a:bodyPr/>
          <a:lstStyle/>
          <a:p>
            <a:pPr marL="0" indent="0">
              <a:buNone/>
            </a:pPr>
            <a:r>
              <a:rPr lang="en-US" sz="2200" dirty="0"/>
              <a:t>EMT performance in flat running mode condition needs to be properly described through a laboratory </a:t>
            </a:r>
            <a:r>
              <a:rPr lang="en-US" sz="2200" dirty="0" smtClean="0"/>
              <a:t>test on tyre, </a:t>
            </a:r>
            <a:r>
              <a:rPr lang="en-US" sz="2200" dirty="0"/>
              <a:t>considering that:</a:t>
            </a:r>
          </a:p>
          <a:p>
            <a:pPr marL="715963" indent="-266700"/>
            <a:r>
              <a:rPr lang="en-US" sz="2200" dirty="0" smtClean="0"/>
              <a:t>in </a:t>
            </a:r>
            <a:r>
              <a:rPr lang="en-US" sz="2200" dirty="0"/>
              <a:t>any case safety shall be ensured</a:t>
            </a:r>
            <a:br>
              <a:rPr lang="en-US" sz="2200" dirty="0"/>
            </a:br>
            <a:r>
              <a:rPr lang="en-US" sz="2200" dirty="0" smtClean="0">
                <a:sym typeface="Wingdings" panose="05000000000000000000" pitchFamily="2" charset="2"/>
              </a:rPr>
              <a:t></a:t>
            </a:r>
            <a:r>
              <a:rPr lang="en-US" sz="2200" dirty="0" smtClean="0"/>
              <a:t> </a:t>
            </a:r>
            <a:r>
              <a:rPr lang="en-US" sz="2200" dirty="0"/>
              <a:t>sufficient </a:t>
            </a:r>
            <a:r>
              <a:rPr lang="en-US" sz="2200" dirty="0" smtClean="0"/>
              <a:t>flat running mode range</a:t>
            </a:r>
            <a:r>
              <a:rPr lang="en-US" sz="2200" dirty="0"/>
              <a:t>, safe </a:t>
            </a:r>
            <a:r>
              <a:rPr lang="en-US" sz="2200" dirty="0" smtClean="0"/>
              <a:t>vehicle handling</a:t>
            </a:r>
            <a:r>
              <a:rPr lang="en-US" sz="2200" dirty="0"/>
              <a:t>, etc</a:t>
            </a:r>
            <a:r>
              <a:rPr lang="en-US" sz="2200" dirty="0" smtClean="0"/>
              <a:t>.</a:t>
            </a:r>
          </a:p>
          <a:p>
            <a:pPr marL="715963" indent="-266700"/>
            <a:endParaRPr lang="en-US" sz="1000" dirty="0"/>
          </a:p>
          <a:p>
            <a:pPr marL="715963" indent="-266700"/>
            <a:r>
              <a:rPr lang="en-US" sz="2200" dirty="0" smtClean="0"/>
              <a:t>driver </a:t>
            </a:r>
            <a:r>
              <a:rPr lang="en-US" sz="2200" dirty="0"/>
              <a:t>satisfaction shall be guaranteed</a:t>
            </a:r>
            <a:br>
              <a:rPr lang="en-US" sz="2200" dirty="0"/>
            </a:br>
            <a:r>
              <a:rPr lang="en-US" sz="2200" dirty="0" smtClean="0">
                <a:sym typeface="Wingdings" panose="05000000000000000000" pitchFamily="2" charset="2"/>
              </a:rPr>
              <a:t></a:t>
            </a:r>
            <a:r>
              <a:rPr lang="en-US" sz="2200" dirty="0" smtClean="0"/>
              <a:t> no </a:t>
            </a:r>
            <a:r>
              <a:rPr lang="en-US" sz="2200" dirty="0"/>
              <a:t>need for immediate </a:t>
            </a:r>
            <a:r>
              <a:rPr lang="en-US" sz="2200" dirty="0" smtClean="0"/>
              <a:t>action (side road accidents prevention)</a:t>
            </a:r>
            <a:endParaRPr lang="en-US" sz="2200" dirty="0"/>
          </a:p>
        </p:txBody>
      </p:sp>
      <p:sp>
        <p:nvSpPr>
          <p:cNvPr id="5" name="Content Placeholder 2"/>
          <p:cNvSpPr txBox="1">
            <a:spLocks/>
          </p:cNvSpPr>
          <p:nvPr/>
        </p:nvSpPr>
        <p:spPr>
          <a:xfrm>
            <a:off x="107504" y="483518"/>
            <a:ext cx="8928992" cy="244827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2200" dirty="0"/>
          </a:p>
        </p:txBody>
      </p:sp>
      <p:sp>
        <p:nvSpPr>
          <p:cNvPr id="6" name="Content Placeholder 2"/>
          <p:cNvSpPr txBox="1">
            <a:spLocks/>
          </p:cNvSpPr>
          <p:nvPr/>
        </p:nvSpPr>
        <p:spPr>
          <a:xfrm>
            <a:off x="107504" y="2859782"/>
            <a:ext cx="8928992" cy="1925518"/>
          </a:xfrm>
          <a:prstGeom prst="rect">
            <a:avLst/>
          </a:prstGeom>
          <a:noFill/>
          <a:ln>
            <a:no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200" b="1" dirty="0" smtClean="0"/>
              <a:t>POSSIBLE OPTIONS:</a:t>
            </a:r>
          </a:p>
          <a:p>
            <a:pPr marL="457200" indent="-457200">
              <a:buFont typeface="+mj-lt"/>
              <a:buAutoNum type="arabicPeriod"/>
            </a:pPr>
            <a:r>
              <a:rPr lang="en-US" sz="2200" dirty="0" smtClean="0"/>
              <a:t>To amend current RUN FLAT definition </a:t>
            </a:r>
            <a:r>
              <a:rPr lang="en-US" sz="2200" dirty="0" smtClean="0">
                <a:sym typeface="Wingdings" panose="05000000000000000000" pitchFamily="2" charset="2"/>
              </a:rPr>
              <a:t> leading to market confusion</a:t>
            </a:r>
            <a:endParaRPr lang="en-US" sz="2200" dirty="0" smtClean="0"/>
          </a:p>
          <a:p>
            <a:pPr marL="457200" indent="-457200">
              <a:buFont typeface="+mj-lt"/>
              <a:buAutoNum type="arabicPeriod"/>
            </a:pPr>
            <a:r>
              <a:rPr lang="en-US" sz="2200" dirty="0" smtClean="0"/>
              <a:t>To work on a new definition for EMT </a:t>
            </a:r>
            <a:r>
              <a:rPr lang="en-US" sz="2200" dirty="0" smtClean="0">
                <a:sym typeface="Wingdings" panose="05000000000000000000" pitchFamily="2" charset="2"/>
              </a:rPr>
              <a:t> clear regulatory framework</a:t>
            </a:r>
          </a:p>
          <a:p>
            <a:pPr marL="0" indent="0">
              <a:buNone/>
            </a:pPr>
            <a:r>
              <a:rPr lang="en-US" sz="2200" dirty="0" smtClean="0">
                <a:sym typeface="Wingdings" panose="05000000000000000000" pitchFamily="2" charset="2"/>
              </a:rPr>
              <a:t>Option 2 was chosen to prevent market confusion, while ensuring a clear regulatory framework</a:t>
            </a:r>
            <a:endParaRPr lang="en-US" sz="2200" dirty="0"/>
          </a:p>
        </p:txBody>
      </p:sp>
    </p:spTree>
    <p:extLst>
      <p:ext uri="{BB962C8B-B14F-4D97-AF65-F5344CB8AC3E}">
        <p14:creationId xmlns:p14="http://schemas.microsoft.com/office/powerpoint/2010/main" val="86494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VEHICLE MANUFACTURERS ON ROAD TESTS</a:t>
            </a:r>
            <a:endParaRPr lang="en-GB" dirty="0"/>
          </a:p>
        </p:txBody>
      </p:sp>
      <p:sp>
        <p:nvSpPr>
          <p:cNvPr id="3" name="Content Placeholder 2"/>
          <p:cNvSpPr>
            <a:spLocks noGrp="1"/>
          </p:cNvSpPr>
          <p:nvPr>
            <p:ph idx="1"/>
          </p:nvPr>
        </p:nvSpPr>
        <p:spPr>
          <a:xfrm>
            <a:off x="395536" y="940222"/>
            <a:ext cx="8640960" cy="2906245"/>
          </a:xfrm>
        </p:spPr>
        <p:txBody>
          <a:bodyPr/>
          <a:lstStyle/>
          <a:p>
            <a:pPr marL="0" indent="0">
              <a:buNone/>
            </a:pPr>
            <a:r>
              <a:rPr lang="en-US" sz="2000" dirty="0" smtClean="0"/>
              <a:t>OEMs’ testing procedures rough overview:</a:t>
            </a:r>
          </a:p>
          <a:p>
            <a:pPr>
              <a:buFontTx/>
              <a:buChar char="-"/>
            </a:pPr>
            <a:r>
              <a:rPr lang="en-US" sz="1800" dirty="0" smtClean="0"/>
              <a:t>Test performed on a defined testing track representing real driving conditions, instead of a drum test in a laboratory </a:t>
            </a:r>
          </a:p>
          <a:p>
            <a:pPr>
              <a:buFontTx/>
              <a:buChar char="-"/>
            </a:pPr>
            <a:r>
              <a:rPr lang="en-US" sz="1800" dirty="0" smtClean="0"/>
              <a:t>Tyre valves removed (no pressure remaining)</a:t>
            </a:r>
          </a:p>
          <a:p>
            <a:pPr>
              <a:buFontTx/>
              <a:buChar char="-"/>
            </a:pPr>
            <a:r>
              <a:rPr lang="en-US" sz="1800" dirty="0" smtClean="0"/>
              <a:t>Speed: max. 80 km/h with moderate acceleration/braking</a:t>
            </a:r>
          </a:p>
          <a:p>
            <a:pPr>
              <a:buFontTx/>
              <a:buChar char="-"/>
            </a:pPr>
            <a:r>
              <a:rPr lang="en-US" sz="1800" dirty="0" smtClean="0"/>
              <a:t>Max Lateral acceleration range: 0.3 – 0.4 g</a:t>
            </a:r>
          </a:p>
          <a:p>
            <a:pPr>
              <a:buFontTx/>
              <a:buChar char="-"/>
            </a:pPr>
            <a:r>
              <a:rPr lang="en-US" sz="1800" dirty="0" smtClean="0"/>
              <a:t>Pass/fail criteria:</a:t>
            </a:r>
            <a:br>
              <a:rPr lang="en-US" sz="1800" dirty="0" smtClean="0"/>
            </a:br>
            <a:r>
              <a:rPr lang="en-US" sz="1800" dirty="0" smtClean="0"/>
              <a:t>=&gt; Run flat distance to be achieved without impairment of   </a:t>
            </a:r>
            <a:br>
              <a:rPr lang="en-US" sz="1800" dirty="0" smtClean="0"/>
            </a:br>
            <a:r>
              <a:rPr lang="en-US" sz="1800" dirty="0" smtClean="0"/>
              <a:t>      vehicle handling in flat running mode e.g. due to strong vibrations, shaking, ...</a:t>
            </a:r>
            <a:endParaRPr lang="en-US" sz="1800" dirty="0"/>
          </a:p>
        </p:txBody>
      </p:sp>
      <p:sp>
        <p:nvSpPr>
          <p:cNvPr id="4" name="Text Placeholder 3"/>
          <p:cNvSpPr txBox="1">
            <a:spLocks/>
          </p:cNvSpPr>
          <p:nvPr/>
        </p:nvSpPr>
        <p:spPr>
          <a:xfrm>
            <a:off x="107504" y="3850139"/>
            <a:ext cx="8928992" cy="881851"/>
          </a:xfrm>
          <a:prstGeom prst="rect">
            <a:avLst/>
          </a:prstGeom>
        </p:spPr>
        <p:style>
          <a:lnRef idx="2">
            <a:schemeClr val="accent3"/>
          </a:lnRef>
          <a:fillRef idx="1">
            <a:schemeClr val="lt1"/>
          </a:fillRef>
          <a:effectRef idx="0">
            <a:schemeClr val="accent3"/>
          </a:effectRef>
          <a:fontRef idx="minor">
            <a:schemeClr val="dk1"/>
          </a:fontRef>
        </p:style>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800" b="1" dirty="0" smtClean="0"/>
              <a:t>Customers Feedback:</a:t>
            </a:r>
            <a:br>
              <a:rPr lang="en-GB" sz="1800" b="1" dirty="0" smtClean="0"/>
            </a:br>
            <a:r>
              <a:rPr lang="en-GB" sz="1800" dirty="0" smtClean="0"/>
              <a:t>Since 2009 more than 7 million vehicles had been sold worldwide fitting EMT, without any customer complaints on insufficient </a:t>
            </a:r>
            <a:r>
              <a:rPr lang="en-GB" sz="1800" dirty="0"/>
              <a:t>flat running mode </a:t>
            </a:r>
            <a:r>
              <a:rPr lang="en-GB" sz="1800" dirty="0" smtClean="0"/>
              <a:t>performance.</a:t>
            </a:r>
          </a:p>
        </p:txBody>
      </p:sp>
      <p:sp>
        <p:nvSpPr>
          <p:cNvPr id="5" name="Rectangle 4"/>
          <p:cNvSpPr/>
          <p:nvPr/>
        </p:nvSpPr>
        <p:spPr>
          <a:xfrm>
            <a:off x="107504" y="431041"/>
            <a:ext cx="9036496" cy="461665"/>
          </a:xfrm>
          <a:prstGeom prst="rect">
            <a:avLst/>
          </a:prstGeom>
        </p:spPr>
        <p:txBody>
          <a:bodyPr wrap="square">
            <a:spAutoFit/>
          </a:bodyPr>
          <a:lstStyle/>
          <a:p>
            <a:pPr>
              <a:spcBef>
                <a:spcPct val="20000"/>
              </a:spcBef>
              <a:buSzPct val="100000"/>
            </a:pPr>
            <a:r>
              <a:rPr lang="en-GB" sz="2400" b="1" dirty="0">
                <a:solidFill>
                  <a:srgbClr val="003478"/>
                </a:solidFill>
                <a:cs typeface="Corbel"/>
              </a:rPr>
              <a:t>OEMs experience was useful for Tyre Industry better understanding</a:t>
            </a:r>
            <a:endParaRPr lang="en-US" sz="2400" b="1" dirty="0">
              <a:solidFill>
                <a:srgbClr val="003478"/>
              </a:solidFill>
              <a:cs typeface="Corbel"/>
            </a:endParaRPr>
          </a:p>
        </p:txBody>
      </p:sp>
    </p:spTree>
    <p:extLst>
      <p:ext uri="{BB962C8B-B14F-4D97-AF65-F5344CB8AC3E}">
        <p14:creationId xmlns:p14="http://schemas.microsoft.com/office/powerpoint/2010/main" val="1873487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ETRTO DESIGN OF EXPERIMENT – </a:t>
            </a:r>
            <a:r>
              <a:rPr lang="en-US" dirty="0" smtClean="0"/>
              <a:t>APPROACH</a:t>
            </a:r>
            <a:endParaRPr lang="en-GB" dirty="0"/>
          </a:p>
        </p:txBody>
      </p:sp>
      <p:sp>
        <p:nvSpPr>
          <p:cNvPr id="3" name="Content Placeholder 2"/>
          <p:cNvSpPr>
            <a:spLocks noGrp="1"/>
          </p:cNvSpPr>
          <p:nvPr>
            <p:ph idx="1"/>
          </p:nvPr>
        </p:nvSpPr>
        <p:spPr>
          <a:xfrm>
            <a:off x="107504" y="599017"/>
            <a:ext cx="9036496" cy="4204981"/>
          </a:xfrm>
        </p:spPr>
        <p:txBody>
          <a:bodyPr/>
          <a:lstStyle/>
          <a:p>
            <a:pPr marL="0" indent="0">
              <a:buNone/>
            </a:pPr>
            <a:r>
              <a:rPr lang="en-US" sz="2400" dirty="0" smtClean="0"/>
              <a:t>ETRTO did not want to reinvent the wheel</a:t>
            </a:r>
            <a:r>
              <a:rPr lang="en-US" sz="2400" dirty="0"/>
              <a:t>, hence </a:t>
            </a:r>
            <a:r>
              <a:rPr lang="en-US" sz="2400" dirty="0" smtClean="0"/>
              <a:t>starting </a:t>
            </a:r>
            <a:r>
              <a:rPr lang="en-US" sz="2400" dirty="0"/>
              <a:t>from the RF test, ETRTO was searching for </a:t>
            </a:r>
            <a:endParaRPr lang="en-US" sz="2400" dirty="0" smtClean="0"/>
          </a:p>
          <a:p>
            <a:endParaRPr lang="en-US" sz="1000" dirty="0" smtClean="0"/>
          </a:p>
          <a:p>
            <a:r>
              <a:rPr lang="en-US" sz="2400" dirty="0" smtClean="0"/>
              <a:t>the </a:t>
            </a:r>
            <a:r>
              <a:rPr lang="en-US" sz="2400" b="1" dirty="0" smtClean="0">
                <a:solidFill>
                  <a:srgbClr val="00B050"/>
                </a:solidFill>
              </a:rPr>
              <a:t>best parameters combination capable to properly reflect these products capability</a:t>
            </a:r>
            <a:r>
              <a:rPr lang="en-US" sz="2400" dirty="0" smtClean="0"/>
              <a:t> to grant </a:t>
            </a:r>
            <a:r>
              <a:rPr lang="en-US" sz="2400" dirty="0"/>
              <a:t>a minimum performance on vehicle: also known as 80 km x 80 </a:t>
            </a:r>
            <a:r>
              <a:rPr lang="en-US" sz="2400" dirty="0" smtClean="0"/>
              <a:t>km/h</a:t>
            </a:r>
            <a:r>
              <a:rPr lang="en-US" sz="2400" dirty="0"/>
              <a:t>;</a:t>
            </a:r>
            <a:endParaRPr lang="en-US" sz="2400" dirty="0" smtClean="0"/>
          </a:p>
          <a:p>
            <a:endParaRPr lang="en-US" sz="1000" dirty="0"/>
          </a:p>
          <a:p>
            <a:r>
              <a:rPr lang="en-US" sz="2400" dirty="0" smtClean="0"/>
              <a:t>more reasonable testing conditions to be </a:t>
            </a:r>
            <a:r>
              <a:rPr lang="en-US" sz="2400" b="1" dirty="0" smtClean="0">
                <a:solidFill>
                  <a:srgbClr val="00B050"/>
                </a:solidFill>
              </a:rPr>
              <a:t>closer to real life</a:t>
            </a:r>
            <a:r>
              <a:rPr lang="en-US" sz="2400" b="1" dirty="0" smtClean="0">
                <a:solidFill>
                  <a:schemeClr val="tx2"/>
                </a:solidFill>
              </a:rPr>
              <a:t> </a:t>
            </a:r>
            <a:r>
              <a:rPr lang="en-US" sz="2400" dirty="0" smtClean="0"/>
              <a:t>applications;</a:t>
            </a:r>
          </a:p>
          <a:p>
            <a:endParaRPr lang="en-US" sz="1000" b="1" dirty="0" smtClean="0">
              <a:solidFill>
                <a:schemeClr val="tx2"/>
              </a:solidFill>
            </a:endParaRPr>
          </a:p>
          <a:p>
            <a:r>
              <a:rPr lang="en-US" sz="2400" b="1" dirty="0" smtClean="0">
                <a:solidFill>
                  <a:srgbClr val="00B050"/>
                </a:solidFill>
              </a:rPr>
              <a:t>improved testing quality</a:t>
            </a:r>
            <a:r>
              <a:rPr lang="en-US" sz="2400" dirty="0" smtClean="0"/>
              <a:t> in terms of repeatability and reproducibility</a:t>
            </a:r>
            <a:endParaRPr lang="en-GB" sz="2400" dirty="0"/>
          </a:p>
        </p:txBody>
      </p:sp>
    </p:spTree>
    <p:extLst>
      <p:ext uri="{BB962C8B-B14F-4D97-AF65-F5344CB8AC3E}">
        <p14:creationId xmlns:p14="http://schemas.microsoft.com/office/powerpoint/2010/main" val="2985846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SEMEA-R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TotalTime>
  <Words>1815</Words>
  <Application>Microsoft Office PowerPoint</Application>
  <PresentationFormat>On-screen Show (16:9)</PresentationFormat>
  <Paragraphs>305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1_BSEMEA-RG</vt:lpstr>
      <vt:lpstr>PowerPoint Presentation</vt:lpstr>
      <vt:lpstr>PowerPoint Presentation</vt:lpstr>
      <vt:lpstr>UN R30 FLAT RUNNING MODE TEST DESCRIPTION</vt:lpstr>
      <vt:lpstr>UN R30 FLAT RUNNING MODE TEST MEANING</vt:lpstr>
      <vt:lpstr>ACEA DATA ON RF vs. EMT</vt:lpstr>
      <vt:lpstr>PowerPoint Presentation</vt:lpstr>
      <vt:lpstr>TYRE INDUSTRY STARTING POINT</vt:lpstr>
      <vt:lpstr>VEHICLE MANUFACTURERS ON ROAD TESTS</vt:lpstr>
      <vt:lpstr>ETRTO DESIGN OF EXPERIMENT – APPROACH</vt:lpstr>
      <vt:lpstr>ETRTO DESIGN OF EXPERIMENT – TYRES SELECTION</vt:lpstr>
      <vt:lpstr>NEW ISO 16992 EMT TEST DESCRIPTION 1/2</vt:lpstr>
      <vt:lpstr>NEW ISO 16992 EMT TEST DESCRIPTION 2/2</vt:lpstr>
      <vt:lpstr>EMT TEST PARAMETERS DESCRIPTION</vt:lpstr>
      <vt:lpstr>EMT TEST PARAMETERS DESCRIPTION</vt:lpstr>
      <vt:lpstr>PowerPoint Presentation</vt:lpstr>
      <vt:lpstr>SOLUTIONS AT A GLANCE </vt:lpstr>
      <vt:lpstr>UN R.30 AMENDMENT AT A GLANCE</vt:lpstr>
      <vt:lpstr>PowerPoint Presentation</vt:lpstr>
    </vt:vector>
  </TitlesOfParts>
  <Company>Bridgestone Europe NV/SA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GIOVANNOTTI Riccardo</dc:creator>
  <cp:lastModifiedBy>Francois E. Gucihard</cp:lastModifiedBy>
  <cp:revision>218</cp:revision>
  <dcterms:created xsi:type="dcterms:W3CDTF">2017-08-18T12:54:42Z</dcterms:created>
  <dcterms:modified xsi:type="dcterms:W3CDTF">2018-01-31T11:02:15Z</dcterms:modified>
</cp:coreProperties>
</file>