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7" r:id="rId2"/>
    <p:sldId id="301" r:id="rId3"/>
    <p:sldId id="302" r:id="rId4"/>
    <p:sldId id="303" r:id="rId5"/>
    <p:sldId id="304" r:id="rId6"/>
    <p:sldId id="345" r:id="rId7"/>
    <p:sldId id="346" r:id="rId8"/>
    <p:sldId id="347" r:id="rId9"/>
    <p:sldId id="348" r:id="rId10"/>
    <p:sldId id="349" r:id="rId11"/>
    <p:sldId id="322" r:id="rId12"/>
    <p:sldId id="324" r:id="rId13"/>
    <p:sldId id="340" r:id="rId14"/>
    <p:sldId id="326" r:id="rId15"/>
    <p:sldId id="327" r:id="rId16"/>
    <p:sldId id="328" r:id="rId17"/>
    <p:sldId id="341" r:id="rId18"/>
    <p:sldId id="329" r:id="rId19"/>
    <p:sldId id="350" r:id="rId20"/>
    <p:sldId id="351" r:id="rId21"/>
    <p:sldId id="356" r:id="rId22"/>
    <p:sldId id="367" r:id="rId23"/>
    <p:sldId id="368" r:id="rId24"/>
    <p:sldId id="371" r:id="rId25"/>
    <p:sldId id="372" r:id="rId26"/>
    <p:sldId id="376" r:id="rId27"/>
    <p:sldId id="377" r:id="rId28"/>
    <p:sldId id="379" r:id="rId29"/>
    <p:sldId id="380" r:id="rId30"/>
    <p:sldId id="336" r:id="rId31"/>
    <p:sldId id="339" r:id="rId32"/>
    <p:sldId id="338" r:id="rId33"/>
    <p:sldId id="382" r:id="rId34"/>
    <p:sldId id="383" r:id="rId35"/>
    <p:sldId id="384" r:id="rId36"/>
    <p:sldId id="385" r:id="rId37"/>
    <p:sldId id="266"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3">
          <p15:clr>
            <a:srgbClr val="A4A3A4"/>
          </p15:clr>
        </p15:guide>
        <p15:guide id="2" pos="37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p:restoredTop sz="93166" autoAdjust="0"/>
  </p:normalViewPr>
  <p:slideViewPr>
    <p:cSldViewPr snapToGrid="0" snapToObjects="1">
      <p:cViewPr varScale="1">
        <p:scale>
          <a:sx n="114" d="100"/>
          <a:sy n="114" d="100"/>
        </p:scale>
        <p:origin x="852" y="108"/>
      </p:cViewPr>
      <p:guideLst>
        <p:guide orient="horz" pos="3773"/>
        <p:guide pos="37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ahdete\Documents\DATA\testdata\PMPLABDATA\combine_regulated_PMP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pPr>
            <a:r>
              <a:rPr lang="en-IE" sz="2000" b="1" baseline="0"/>
              <a:t>WLTC CO2 (g/km)</a:t>
            </a:r>
          </a:p>
        </c:rich>
      </c:tx>
      <c:layout>
        <c:manualLayout>
          <c:xMode val="edge"/>
          <c:yMode val="edge"/>
          <c:x val="0.19703333890581501"/>
          <c:y val="6.1845675224819298E-2"/>
        </c:manualLayout>
      </c:layout>
      <c:overlay val="0"/>
    </c:title>
    <c:autoTitleDeleted val="0"/>
    <c:plotArea>
      <c:layout>
        <c:manualLayout>
          <c:layoutTarget val="inner"/>
          <c:xMode val="edge"/>
          <c:yMode val="edge"/>
          <c:x val="6.8811682954990502E-2"/>
          <c:y val="0.19646353038176101"/>
          <c:w val="0.90004879568030605"/>
          <c:h val="0.69919371848215806"/>
        </c:manualLayout>
      </c:layout>
      <c:barChart>
        <c:barDir val="col"/>
        <c:grouping val="clustered"/>
        <c:varyColors val="0"/>
        <c:ser>
          <c:idx val="0"/>
          <c:order val="0"/>
          <c:tx>
            <c:strRef>
              <c:f>Sheet1!$L$17</c:f>
              <c:strCache>
                <c:ptCount val="1"/>
                <c:pt idx="0">
                  <c:v>COLD START</c:v>
                </c:pt>
              </c:strCache>
            </c:strRef>
          </c:tx>
          <c:spPr>
            <a:noFill/>
            <a:ln w="22225">
              <a:solidFill>
                <a:schemeClr val="tx1"/>
              </a:solidFill>
            </a:ln>
          </c:spPr>
          <c:invertIfNegative val="0"/>
          <c:errBars>
            <c:errBarType val="both"/>
            <c:errValType val="cust"/>
            <c:noEndCap val="0"/>
            <c:plus>
              <c:numRef>
                <c:f>Sheet1!$M$15:$R$15</c:f>
                <c:numCache>
                  <c:formatCode>General</c:formatCode>
                  <c:ptCount val="6"/>
                  <c:pt idx="0">
                    <c:v>2.158390604130775</c:v>
                  </c:pt>
                  <c:pt idx="1">
                    <c:v>0.427102641839949</c:v>
                  </c:pt>
                  <c:pt idx="2">
                    <c:v>1.4271865500007981</c:v>
                  </c:pt>
                  <c:pt idx="3">
                    <c:v>0.75797977105812797</c:v>
                  </c:pt>
                  <c:pt idx="4">
                    <c:v>3.0486298080225711</c:v>
                  </c:pt>
                  <c:pt idx="5">
                    <c:v>4.3933754980273054</c:v>
                  </c:pt>
                </c:numCache>
              </c:numRef>
            </c:plus>
            <c:minus>
              <c:numRef>
                <c:f>Sheet1!$M$15:$R$15</c:f>
                <c:numCache>
                  <c:formatCode>General</c:formatCode>
                  <c:ptCount val="6"/>
                  <c:pt idx="0">
                    <c:v>2.158390604130775</c:v>
                  </c:pt>
                  <c:pt idx="1">
                    <c:v>0.427102641839949</c:v>
                  </c:pt>
                  <c:pt idx="2">
                    <c:v>1.4271865500007981</c:v>
                  </c:pt>
                  <c:pt idx="3">
                    <c:v>0.75797977105812797</c:v>
                  </c:pt>
                  <c:pt idx="4">
                    <c:v>3.0486298080225711</c:v>
                  </c:pt>
                  <c:pt idx="5">
                    <c:v>4.3933754980273054</c:v>
                  </c:pt>
                </c:numCache>
              </c:numRef>
            </c:minus>
            <c:spPr>
              <a:ln>
                <a:solidFill>
                  <a:schemeClr val="bg2">
                    <a:lumMod val="90000"/>
                  </a:schemeClr>
                </a:solidFill>
              </a:ln>
            </c:spPr>
          </c:errBars>
          <c:cat>
            <c:strRef>
              <c:f>Sheet1!$M$17:$R$17</c:f>
              <c:strCache>
                <c:ptCount val="6"/>
                <c:pt idx="0">
                  <c:v>Lab1</c:v>
                </c:pt>
                <c:pt idx="1">
                  <c:v>Lab2</c:v>
                </c:pt>
                <c:pt idx="2">
                  <c:v>Lab3</c:v>
                </c:pt>
                <c:pt idx="3">
                  <c:v>Lab4</c:v>
                </c:pt>
                <c:pt idx="4">
                  <c:v>Lab5</c:v>
                </c:pt>
                <c:pt idx="5">
                  <c:v>Lab6</c:v>
                </c:pt>
              </c:strCache>
            </c:strRef>
          </c:cat>
          <c:val>
            <c:numRef>
              <c:f>Sheet1!$M$18:$R$18</c:f>
              <c:numCache>
                <c:formatCode>General</c:formatCode>
                <c:ptCount val="6"/>
                <c:pt idx="0">
                  <c:v>139.24333333333331</c:v>
                </c:pt>
                <c:pt idx="1">
                  <c:v>139.41</c:v>
                </c:pt>
                <c:pt idx="2">
                  <c:v>137.25274510699211</c:v>
                </c:pt>
                <c:pt idx="3">
                  <c:v>140.395375</c:v>
                </c:pt>
                <c:pt idx="4" formatCode="0.000">
                  <c:v>137.66359582691041</c:v>
                </c:pt>
                <c:pt idx="5" formatCode="0.00E+00">
                  <c:v>142.80000000000001</c:v>
                </c:pt>
              </c:numCache>
            </c:numRef>
          </c:val>
          <c:extLst>
            <c:ext xmlns:c16="http://schemas.microsoft.com/office/drawing/2014/chart" uri="{C3380CC4-5D6E-409C-BE32-E72D297353CC}">
              <c16:uniqueId val="{00000000-4037-4BD1-8CF8-C4D9D2B254F4}"/>
            </c:ext>
          </c:extLst>
        </c:ser>
        <c:ser>
          <c:idx val="5"/>
          <c:order val="1"/>
          <c:tx>
            <c:strRef>
              <c:f>Sheet1!$L$13</c:f>
              <c:strCache>
                <c:ptCount val="1"/>
                <c:pt idx="0">
                  <c:v>HOT START</c:v>
                </c:pt>
              </c:strCache>
            </c:strRef>
          </c:tx>
          <c:spPr>
            <a:solidFill>
              <a:schemeClr val="bg2">
                <a:lumMod val="75000"/>
              </a:schemeClr>
            </a:solidFill>
            <a:ln w="15875">
              <a:solidFill>
                <a:schemeClr val="tx1"/>
              </a:solidFill>
            </a:ln>
          </c:spPr>
          <c:invertIfNegative val="0"/>
          <c:errBars>
            <c:errBarType val="both"/>
            <c:errValType val="cust"/>
            <c:noEndCap val="0"/>
            <c:plus>
              <c:numRef>
                <c:f>Sheet1!$M$19:$R$19</c:f>
                <c:numCache>
                  <c:formatCode>General</c:formatCode>
                  <c:ptCount val="6"/>
                  <c:pt idx="0">
                    <c:v>2.0051516983344042</c:v>
                  </c:pt>
                  <c:pt idx="1">
                    <c:v>1.388356342346343</c:v>
                  </c:pt>
                  <c:pt idx="2">
                    <c:v>1.404940501322701</c:v>
                  </c:pt>
                  <c:pt idx="3">
                    <c:v>0.52753305583631804</c:v>
                  </c:pt>
                  <c:pt idx="4">
                    <c:v>1.1217895569763869</c:v>
                  </c:pt>
                  <c:pt idx="5">
                    <c:v>3.881971148785111</c:v>
                  </c:pt>
                </c:numCache>
              </c:numRef>
            </c:plus>
            <c:minus>
              <c:numRef>
                <c:f>Sheet1!$M$15:$R$15</c:f>
                <c:numCache>
                  <c:formatCode>General</c:formatCode>
                  <c:ptCount val="6"/>
                  <c:pt idx="0">
                    <c:v>2.158390604130775</c:v>
                  </c:pt>
                  <c:pt idx="1">
                    <c:v>0.427102641839949</c:v>
                  </c:pt>
                  <c:pt idx="2">
                    <c:v>1.4271865500007981</c:v>
                  </c:pt>
                  <c:pt idx="3">
                    <c:v>0.75797977105812797</c:v>
                  </c:pt>
                  <c:pt idx="4">
                    <c:v>3.0486298080225711</c:v>
                  </c:pt>
                  <c:pt idx="5">
                    <c:v>4.3933754980273054</c:v>
                  </c:pt>
                </c:numCache>
              </c:numRef>
            </c:minus>
            <c:spPr>
              <a:ln>
                <a:solidFill>
                  <a:schemeClr val="bg2">
                    <a:lumMod val="90000"/>
                  </a:schemeClr>
                </a:solidFill>
              </a:ln>
            </c:spPr>
          </c:errBars>
          <c:cat>
            <c:strRef>
              <c:f>Sheet1!$M$17:$R$17</c:f>
              <c:strCache>
                <c:ptCount val="6"/>
                <c:pt idx="0">
                  <c:v>Lab1</c:v>
                </c:pt>
                <c:pt idx="1">
                  <c:v>Lab2</c:v>
                </c:pt>
                <c:pt idx="2">
                  <c:v>Lab3</c:v>
                </c:pt>
                <c:pt idx="3">
                  <c:v>Lab4</c:v>
                </c:pt>
                <c:pt idx="4">
                  <c:v>Lab5</c:v>
                </c:pt>
                <c:pt idx="5">
                  <c:v>Lab6</c:v>
                </c:pt>
              </c:strCache>
            </c:strRef>
          </c:cat>
          <c:val>
            <c:numRef>
              <c:f>Sheet1!$M$14:$R$14</c:f>
              <c:numCache>
                <c:formatCode>General</c:formatCode>
                <c:ptCount val="6"/>
                <c:pt idx="0">
                  <c:v>137.86000000000001</c:v>
                </c:pt>
                <c:pt idx="1">
                  <c:v>135.98166666666671</c:v>
                </c:pt>
                <c:pt idx="2">
                  <c:v>134.89798305492269</c:v>
                </c:pt>
                <c:pt idx="3">
                  <c:v>136.69</c:v>
                </c:pt>
                <c:pt idx="4" formatCode="0.000">
                  <c:v>137.92396584138481</c:v>
                </c:pt>
                <c:pt idx="5" formatCode="0.00E+00">
                  <c:v>143.8756666666666</c:v>
                </c:pt>
              </c:numCache>
            </c:numRef>
          </c:val>
          <c:extLst>
            <c:ext xmlns:c16="http://schemas.microsoft.com/office/drawing/2014/chart" uri="{C3380CC4-5D6E-409C-BE32-E72D297353CC}">
              <c16:uniqueId val="{00000001-4037-4BD1-8CF8-C4D9D2B254F4}"/>
            </c:ext>
          </c:extLst>
        </c:ser>
        <c:dLbls>
          <c:showLegendKey val="0"/>
          <c:showVal val="0"/>
          <c:showCatName val="0"/>
          <c:showSerName val="0"/>
          <c:showPercent val="0"/>
          <c:showBubbleSize val="0"/>
        </c:dLbls>
        <c:gapWidth val="150"/>
        <c:axId val="39827968"/>
        <c:axId val="36484736"/>
      </c:barChart>
      <c:scatterChart>
        <c:scatterStyle val="lineMarker"/>
        <c:varyColors val="0"/>
        <c:dLbls>
          <c:showLegendKey val="0"/>
          <c:showVal val="0"/>
          <c:showCatName val="0"/>
          <c:showSerName val="0"/>
          <c:showPercent val="0"/>
          <c:showBubbleSize val="0"/>
        </c:dLbls>
        <c:axId val="39827968"/>
        <c:axId val="36484736"/>
        <c:extLst>
          <c:ext xmlns:c15="http://schemas.microsoft.com/office/drawing/2012/chart" uri="{02D57815-91ED-43cb-92C2-25804820EDAC}">
            <c15:filteredScatterSeries>
              <c15:ser>
                <c:idx val="2"/>
                <c:order val="2"/>
                <c:tx>
                  <c:v>+std</c:v>
                </c:tx>
                <c:marker>
                  <c:symbol val="none"/>
                </c:marker>
                <c:xVal>
                  <c:numRef>
                    <c:extLst>
                      <c:ext uri="{02D57815-91ED-43cb-92C2-25804820EDAC}">
                        <c15:formulaRef>
                          <c15:sqref>Sheet1!$S$13:$T$13</c15:sqref>
                        </c15:formulaRef>
                      </c:ext>
                    </c:extLst>
                    <c:numCache>
                      <c:formatCode>General</c:formatCode>
                      <c:ptCount val="2"/>
                      <c:pt idx="0">
                        <c:v>0.5</c:v>
                      </c:pt>
                      <c:pt idx="1">
                        <c:v>6.5</c:v>
                      </c:pt>
                    </c:numCache>
                  </c:numRef>
                </c:xVal>
                <c:yVal>
                  <c:numRef>
                    <c:extLst>
                      <c:ext uri="{02D57815-91ED-43cb-92C2-25804820EDAC}">
                        <c15:formulaRef>
                          <c15:sqref>Sheet1!$S$15:$T$15</c15:sqref>
                        </c15:formulaRef>
                      </c:ext>
                    </c:extLst>
                    <c:numCache>
                      <c:formatCode>General</c:formatCode>
                      <c:ptCount val="2"/>
                      <c:pt idx="0">
                        <c:v>139.16076020351275</c:v>
                      </c:pt>
                      <c:pt idx="1">
                        <c:v>139.16076020351275</c:v>
                      </c:pt>
                    </c:numCache>
                  </c:numRef>
                </c:yVal>
                <c:smooth val="0"/>
                <c:extLst>
                  <c:ext xmlns:c16="http://schemas.microsoft.com/office/drawing/2014/chart" uri="{C3380CC4-5D6E-409C-BE32-E72D297353CC}">
                    <c16:uniqueId val="{00000002-4037-4BD1-8CF8-C4D9D2B254F4}"/>
                  </c:ext>
                </c:extLst>
              </c15:ser>
            </c15:filteredScatterSeries>
            <c15:filteredScatterSeries>
              <c15:ser>
                <c:idx val="6"/>
                <c:order val="3"/>
                <c:marker>
                  <c:symbol val="none"/>
                </c:marker>
                <c:xVal>
                  <c:numRef>
                    <c:extLst xmlns:c15="http://schemas.microsoft.com/office/drawing/2012/chart">
                      <c:ext xmlns:c15="http://schemas.microsoft.com/office/drawing/2012/chart" uri="{02D57815-91ED-43cb-92C2-25804820EDAC}">
                        <c15:formulaRef>
                          <c15:sqref>Sheet1!$U$12:$V$12</c15:sqref>
                        </c15:formulaRef>
                      </c:ext>
                    </c:extLst>
                    <c:numCache>
                      <c:formatCode>General</c:formatCode>
                      <c:ptCount val="2"/>
                      <c:pt idx="0">
                        <c:v>0.6</c:v>
                      </c:pt>
                      <c:pt idx="1">
                        <c:v>5.5</c:v>
                      </c:pt>
                    </c:numCache>
                  </c:numRef>
                </c:xVal>
                <c:yVal>
                  <c:numRef>
                    <c:extLst xmlns:c15="http://schemas.microsoft.com/office/drawing/2012/chart">
                      <c:ext xmlns:c15="http://schemas.microsoft.com/office/drawing/2012/chart" uri="{02D57815-91ED-43cb-92C2-25804820EDAC}">
                        <c15:formulaRef>
                          <c15:sqref>Sheet1!$S$16:$T$16</c15:sqref>
                        </c15:formulaRef>
                      </c:ext>
                    </c:extLst>
                    <c:numCache>
                      <c:formatCode>General</c:formatCode>
                      <c:ptCount val="2"/>
                      <c:pt idx="0">
                        <c:v>136.58233387303423</c:v>
                      </c:pt>
                      <c:pt idx="1">
                        <c:v>136.58233387303423</c:v>
                      </c:pt>
                    </c:numCache>
                  </c:numRef>
                </c:yVal>
                <c:smooth val="0"/>
                <c:extLst xmlns:c15="http://schemas.microsoft.com/office/drawing/2012/chart">
                  <c:ext xmlns:c16="http://schemas.microsoft.com/office/drawing/2014/chart" uri="{C3380CC4-5D6E-409C-BE32-E72D297353CC}">
                    <c16:uniqueId val="{00000003-4037-4BD1-8CF8-C4D9D2B254F4}"/>
                  </c:ext>
                </c:extLst>
              </c15:ser>
            </c15:filteredScatterSeries>
          </c:ext>
        </c:extLst>
      </c:scatterChart>
      <c:catAx>
        <c:axId val="39827968"/>
        <c:scaling>
          <c:orientation val="minMax"/>
        </c:scaling>
        <c:delete val="0"/>
        <c:axPos val="b"/>
        <c:numFmt formatCode="General" sourceLinked="1"/>
        <c:majorTickMark val="none"/>
        <c:minorTickMark val="none"/>
        <c:tickLblPos val="nextTo"/>
        <c:txPr>
          <a:bodyPr/>
          <a:lstStyle/>
          <a:p>
            <a:pPr>
              <a:defRPr sz="1600" b="1"/>
            </a:pPr>
            <a:endParaRPr lang="en-US"/>
          </a:p>
        </c:txPr>
        <c:crossAx val="36484736"/>
        <c:crosses val="autoZero"/>
        <c:auto val="1"/>
        <c:lblAlgn val="ctr"/>
        <c:lblOffset val="100"/>
        <c:noMultiLvlLbl val="0"/>
      </c:catAx>
      <c:valAx>
        <c:axId val="36484736"/>
        <c:scaling>
          <c:orientation val="minMax"/>
          <c:max val="145"/>
        </c:scaling>
        <c:delete val="1"/>
        <c:axPos val="l"/>
        <c:majorGridlines>
          <c:spPr>
            <a:ln w="6350">
              <a:prstDash val="sysDash"/>
            </a:ln>
          </c:spPr>
        </c:majorGridlines>
        <c:title>
          <c:tx>
            <c:rich>
              <a:bodyPr/>
              <a:lstStyle/>
              <a:p>
                <a:pPr>
                  <a:defRPr sz="2000"/>
                </a:pPr>
                <a:r>
                  <a:rPr lang="en-IE" sz="2000" b="0" i="0" baseline="0">
                    <a:effectLst/>
                  </a:rPr>
                  <a:t>CO2 (g/km)</a:t>
                </a:r>
                <a:endParaRPr lang="en-IE" sz="2000">
                  <a:effectLst/>
                </a:endParaRPr>
              </a:p>
            </c:rich>
          </c:tx>
          <c:layout>
            <c:manualLayout>
              <c:xMode val="edge"/>
              <c:yMode val="edge"/>
              <c:x val="1.1066818792911199E-3"/>
              <c:y val="0.36167837900024902"/>
            </c:manualLayout>
          </c:layout>
          <c:overlay val="0"/>
        </c:title>
        <c:numFmt formatCode="General" sourceLinked="1"/>
        <c:majorTickMark val="none"/>
        <c:minorTickMark val="none"/>
        <c:tickLblPos val="nextTo"/>
        <c:crossAx val="39827968"/>
        <c:crosses val="autoZero"/>
        <c:crossBetween val="between"/>
      </c:valAx>
    </c:plotArea>
    <c:legend>
      <c:legendPos val="t"/>
      <c:layout>
        <c:manualLayout>
          <c:xMode val="edge"/>
          <c:yMode val="edge"/>
          <c:x val="0.56805583390543102"/>
          <c:y val="1.9390782888807901E-2"/>
          <c:w val="0.43194417599121199"/>
          <c:h val="8.4484833087262498E-2"/>
        </c:manualLayout>
      </c:layout>
      <c:overlay val="0"/>
      <c:txPr>
        <a:bodyPr/>
        <a:lstStyle/>
        <a:p>
          <a:pPr>
            <a:defRPr sz="1800"/>
          </a:pPr>
          <a:endParaRPr lang="en-US"/>
        </a:p>
      </c:txPr>
    </c:legend>
    <c:plotVisOnly val="1"/>
    <c:dispBlanksAs val="gap"/>
    <c:showDLblsOverMax val="0"/>
  </c:chart>
  <c:spPr>
    <a:solidFill>
      <a:schemeClr val="bg1"/>
    </a:solidFill>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9DE467-252D-C340-B6D3-74553E62F086}" type="datetimeFigureOut">
              <a:rPr lang="nl-NL" smtClean="0"/>
              <a:t>5-6-2018</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94EF4-DA67-D04B-9845-EB080743160F}" type="slidenum">
              <a:rPr lang="nl-NL" smtClean="0"/>
              <a:t>‹#›</a:t>
            </a:fld>
            <a:endParaRPr lang="nl-NL"/>
          </a:p>
        </p:txBody>
      </p:sp>
    </p:spTree>
    <p:extLst>
      <p:ext uri="{BB962C8B-B14F-4D97-AF65-F5344CB8AC3E}">
        <p14:creationId xmlns:p14="http://schemas.microsoft.com/office/powerpoint/2010/main" val="1215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Standaard"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Standaard" charset="0"/>
              </a:defRPr>
            </a:lvl1pPr>
          </a:lstStyle>
          <a:p>
            <a:fld id="{F0136DB9-5D27-1549-BD29-2B9C3D92BA6B}" type="datetimeFigureOut">
              <a:rPr lang="nl-NL" smtClean="0"/>
              <a:pPr/>
              <a:t>5-6-2018</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Standaard"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Standaard" charset="0"/>
              </a:defRPr>
            </a:lvl1pPr>
          </a:lstStyle>
          <a:p>
            <a:fld id="{B724C359-F21C-5144-9CEB-BDBE24445460}" type="slidenum">
              <a:rPr lang="nl-NL" smtClean="0"/>
              <a:pPr/>
              <a:t>‹#›</a:t>
            </a:fld>
            <a:endParaRPr lang="nl-NL" dirty="0"/>
          </a:p>
        </p:txBody>
      </p:sp>
    </p:spTree>
    <p:extLst>
      <p:ext uri="{BB962C8B-B14F-4D97-AF65-F5344CB8AC3E}">
        <p14:creationId xmlns:p14="http://schemas.microsoft.com/office/powerpoint/2010/main" val="18980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Standaard" charset="0"/>
        <a:ea typeface="+mn-ea"/>
        <a:cs typeface="+mn-cs"/>
      </a:defRPr>
    </a:lvl1pPr>
    <a:lvl2pPr marL="457200" algn="l" defTabSz="914400" rtl="0" eaLnBrk="1" latinLnBrk="0" hangingPunct="1">
      <a:defRPr sz="1200" b="0" i="0" kern="1200">
        <a:solidFill>
          <a:schemeClr val="tx1"/>
        </a:solidFill>
        <a:latin typeface="Verdana Standaard" charset="0"/>
        <a:ea typeface="+mn-ea"/>
        <a:cs typeface="+mn-cs"/>
      </a:defRPr>
    </a:lvl2pPr>
    <a:lvl3pPr marL="914400" algn="l" defTabSz="914400" rtl="0" eaLnBrk="1" latinLnBrk="0" hangingPunct="1">
      <a:defRPr sz="1200" b="0" i="0" kern="1200">
        <a:solidFill>
          <a:schemeClr val="tx1"/>
        </a:solidFill>
        <a:latin typeface="Verdana Standaard" charset="0"/>
        <a:ea typeface="+mn-ea"/>
        <a:cs typeface="+mn-cs"/>
      </a:defRPr>
    </a:lvl3pPr>
    <a:lvl4pPr marL="1371600" algn="l" defTabSz="914400" rtl="0" eaLnBrk="1" latinLnBrk="0" hangingPunct="1">
      <a:defRPr sz="1200" b="0" i="0" kern="1200">
        <a:solidFill>
          <a:schemeClr val="tx1"/>
        </a:solidFill>
        <a:latin typeface="Verdana Standaard" charset="0"/>
        <a:ea typeface="+mn-ea"/>
        <a:cs typeface="+mn-cs"/>
      </a:defRPr>
    </a:lvl4pPr>
    <a:lvl5pPr marL="1828800" algn="l" defTabSz="914400" rtl="0" eaLnBrk="1" latinLnBrk="0" hangingPunct="1">
      <a:defRPr sz="1200" b="0" i="0" kern="1200">
        <a:solidFill>
          <a:schemeClr val="tx1"/>
        </a:solidFill>
        <a:latin typeface="Verdana Standaar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a:t>
            </a:fld>
            <a:endParaRPr lang="nl-NL" dirty="0"/>
          </a:p>
        </p:txBody>
      </p:sp>
    </p:spTree>
    <p:extLst>
      <p:ext uri="{BB962C8B-B14F-4D97-AF65-F5344CB8AC3E}">
        <p14:creationId xmlns:p14="http://schemas.microsoft.com/office/powerpoint/2010/main" val="189747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20</a:t>
            </a:fld>
            <a:endParaRPr lang="nl-NL" dirty="0"/>
          </a:p>
        </p:txBody>
      </p:sp>
    </p:spTree>
    <p:extLst>
      <p:ext uri="{BB962C8B-B14F-4D97-AF65-F5344CB8AC3E}">
        <p14:creationId xmlns:p14="http://schemas.microsoft.com/office/powerpoint/2010/main" val="192621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24C359-F21C-5144-9CEB-BDBE24445460}" type="slidenum">
              <a:rPr lang="nl-NL" smtClean="0"/>
              <a:pPr/>
              <a:t>24</a:t>
            </a:fld>
            <a:endParaRPr lang="nl-NL" dirty="0"/>
          </a:p>
        </p:txBody>
      </p:sp>
    </p:spTree>
    <p:extLst>
      <p:ext uri="{BB962C8B-B14F-4D97-AF65-F5344CB8AC3E}">
        <p14:creationId xmlns:p14="http://schemas.microsoft.com/office/powerpoint/2010/main" val="108765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24C359-F21C-5144-9CEB-BDBE24445460}" type="slidenum">
              <a:rPr lang="nl-NL" smtClean="0"/>
              <a:pPr/>
              <a:t>25</a:t>
            </a:fld>
            <a:endParaRPr lang="nl-NL" dirty="0"/>
          </a:p>
        </p:txBody>
      </p:sp>
    </p:spTree>
    <p:extLst>
      <p:ext uri="{BB962C8B-B14F-4D97-AF65-F5344CB8AC3E}">
        <p14:creationId xmlns:p14="http://schemas.microsoft.com/office/powerpoint/2010/main" val="231284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24C359-F21C-5144-9CEB-BDBE24445460}" type="slidenum">
              <a:rPr lang="nl-NL" smtClean="0"/>
              <a:pPr/>
              <a:t>26</a:t>
            </a:fld>
            <a:endParaRPr lang="nl-NL" dirty="0"/>
          </a:p>
        </p:txBody>
      </p:sp>
    </p:spTree>
    <p:extLst>
      <p:ext uri="{BB962C8B-B14F-4D97-AF65-F5344CB8AC3E}">
        <p14:creationId xmlns:p14="http://schemas.microsoft.com/office/powerpoint/2010/main" val="297243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24C359-F21C-5144-9CEB-BDBE24445460}" type="slidenum">
              <a:rPr lang="nl-NL" smtClean="0"/>
              <a:pPr/>
              <a:t>27</a:t>
            </a:fld>
            <a:endParaRPr lang="nl-NL" dirty="0"/>
          </a:p>
        </p:txBody>
      </p:sp>
    </p:spTree>
    <p:extLst>
      <p:ext uri="{BB962C8B-B14F-4D97-AF65-F5344CB8AC3E}">
        <p14:creationId xmlns:p14="http://schemas.microsoft.com/office/powerpoint/2010/main" val="389822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24C359-F21C-5144-9CEB-BDBE24445460}" type="slidenum">
              <a:rPr lang="nl-NL" smtClean="0"/>
              <a:pPr/>
              <a:t>28</a:t>
            </a:fld>
            <a:endParaRPr lang="nl-NL" dirty="0"/>
          </a:p>
        </p:txBody>
      </p:sp>
    </p:spTree>
    <p:extLst>
      <p:ext uri="{BB962C8B-B14F-4D97-AF65-F5344CB8AC3E}">
        <p14:creationId xmlns:p14="http://schemas.microsoft.com/office/powerpoint/2010/main" val="147238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24C359-F21C-5144-9CEB-BDBE24445460}" type="slidenum">
              <a:rPr lang="nl-NL" smtClean="0"/>
              <a:pPr/>
              <a:t>29</a:t>
            </a:fld>
            <a:endParaRPr lang="nl-NL" dirty="0"/>
          </a:p>
        </p:txBody>
      </p:sp>
    </p:spTree>
    <p:extLst>
      <p:ext uri="{BB962C8B-B14F-4D97-AF65-F5344CB8AC3E}">
        <p14:creationId xmlns:p14="http://schemas.microsoft.com/office/powerpoint/2010/main" val="2565141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5994400"/>
          </a:xfrm>
          <a:prstGeom prst="rect">
            <a:avLst/>
          </a:prstGeom>
        </p:spPr>
      </p:pic>
      <p:sp>
        <p:nvSpPr>
          <p:cNvPr id="14" name="Rechthoek 13"/>
          <p:cNvSpPr/>
          <p:nvPr userDrawn="1"/>
        </p:nvSpPr>
        <p:spPr>
          <a:xfrm>
            <a:off x="8901" y="922706"/>
            <a:ext cx="12183100" cy="1200329"/>
          </a:xfrm>
          <a:prstGeom prst="rect">
            <a:avLst/>
          </a:prstGeom>
        </p:spPr>
        <p:txBody>
          <a:bodyPr wrap="square">
            <a:spAutoFit/>
          </a:bodyPr>
          <a:lstStyle/>
          <a:p>
            <a:pPr algn="ctr"/>
            <a:r>
              <a:rPr lang="nl-NL" sz="3600" b="1" dirty="0">
                <a:solidFill>
                  <a:srgbClr val="093B37"/>
                </a:solidFill>
                <a:latin typeface="Verdana"/>
                <a:ea typeface="Arial" charset="0"/>
                <a:cs typeface="Verdana"/>
              </a:rPr>
              <a:t>The European </a:t>
            </a:r>
            <a:r>
              <a:rPr lang="nl-NL" sz="3600" b="1" dirty="0" err="1">
                <a:solidFill>
                  <a:srgbClr val="093B37"/>
                </a:solidFill>
                <a:latin typeface="Verdana"/>
                <a:ea typeface="Arial" charset="0"/>
                <a:cs typeface="Verdana"/>
              </a:rPr>
              <a:t>Commission’s</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science</a:t>
            </a:r>
            <a:r>
              <a:rPr lang="nl-NL" sz="3600" b="1" dirty="0">
                <a:solidFill>
                  <a:srgbClr val="093B37"/>
                </a:solidFill>
                <a:latin typeface="Verdana"/>
                <a:ea typeface="Arial" charset="0"/>
                <a:cs typeface="Verdana"/>
              </a:rPr>
              <a:t> </a:t>
            </a:r>
          </a:p>
          <a:p>
            <a:pPr algn="ctr"/>
            <a:r>
              <a:rPr lang="nl-NL" sz="3600" b="1" dirty="0" err="1">
                <a:solidFill>
                  <a:srgbClr val="093B37"/>
                </a:solidFill>
                <a:latin typeface="Verdana"/>
                <a:ea typeface="Arial" charset="0"/>
                <a:cs typeface="Verdana"/>
              </a:rPr>
              <a:t>and</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knowledge</a:t>
            </a:r>
            <a:r>
              <a:rPr lang="nl-NL" sz="3600" b="1" dirty="0">
                <a:solidFill>
                  <a:srgbClr val="093B37"/>
                </a:solidFill>
                <a:latin typeface="Verdana"/>
                <a:ea typeface="Arial" charset="0"/>
                <a:cs typeface="Verdana"/>
              </a:rPr>
              <a:t> service</a:t>
            </a:r>
          </a:p>
        </p:txBody>
      </p:sp>
      <p:sp>
        <p:nvSpPr>
          <p:cNvPr id="15" name="Rechthoek 14"/>
          <p:cNvSpPr/>
          <p:nvPr userDrawn="1"/>
        </p:nvSpPr>
        <p:spPr>
          <a:xfrm>
            <a:off x="3756500" y="2581248"/>
            <a:ext cx="4687902" cy="584776"/>
          </a:xfrm>
          <a:prstGeom prst="rect">
            <a:avLst/>
          </a:prstGeom>
        </p:spPr>
        <p:txBody>
          <a:bodyPr wrap="none">
            <a:spAutoFit/>
          </a:bodyPr>
          <a:lstStyle/>
          <a:p>
            <a:r>
              <a:rPr lang="nl-NL" sz="3200" b="0" dirty="0">
                <a:solidFill>
                  <a:srgbClr val="093B37"/>
                </a:solidFill>
                <a:latin typeface="Verdana"/>
                <a:ea typeface="Arial" charset="0"/>
                <a:cs typeface="Verdana"/>
              </a:rPr>
              <a:t>Joint Research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17" y="0"/>
            <a:ext cx="12191983"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1" dirty="0">
              <a:solidFill>
                <a:srgbClr val="093B37"/>
              </a:solidFill>
            </a:endParaRPr>
          </a:p>
        </p:txBody>
      </p:sp>
      <p:sp>
        <p:nvSpPr>
          <p:cNvPr id="3" name="Tijdelijke aanduiding voor tekst 2"/>
          <p:cNvSpPr>
            <a:spLocks noGrp="1"/>
          </p:cNvSpPr>
          <p:nvPr>
            <p:ph type="body" sz="quarter" idx="10" hasCustomPrompt="1"/>
          </p:nvPr>
        </p:nvSpPr>
        <p:spPr>
          <a:xfrm>
            <a:off x="0" y="1993900"/>
            <a:ext cx="12192000" cy="1146175"/>
          </a:xfrm>
          <a:prstGeom prst="rect">
            <a:avLst/>
          </a:prstGeom>
        </p:spPr>
        <p:txBody>
          <a:bodyPr/>
          <a:lstStyle>
            <a:lvl1pPr marL="0" indent="0" algn="ctr">
              <a:buNone/>
              <a:defRPr sz="9600" b="1">
                <a:solidFill>
                  <a:schemeClr val="bg1"/>
                </a:solidFill>
                <a:latin typeface="Verdana"/>
                <a:cs typeface="Verdana"/>
              </a:defRPr>
            </a:lvl1pPr>
          </a:lstStyle>
          <a:p>
            <a:pPr lvl="0"/>
            <a:r>
              <a:rPr lang="nl-NL" dirty="0"/>
              <a:t>TEXT</a:t>
            </a:r>
          </a:p>
        </p:txBody>
      </p:sp>
      <p:sp>
        <p:nvSpPr>
          <p:cNvPr id="7" name="Tijdelijke aanduiding voor tekst 6"/>
          <p:cNvSpPr>
            <a:spLocks noGrp="1"/>
          </p:cNvSpPr>
          <p:nvPr>
            <p:ph type="body" sz="quarter" idx="11" hasCustomPrompt="1"/>
          </p:nvPr>
        </p:nvSpPr>
        <p:spPr>
          <a:xfrm>
            <a:off x="0" y="3140075"/>
            <a:ext cx="12192000" cy="990600"/>
          </a:xfrm>
          <a:prstGeom prst="rect">
            <a:avLst/>
          </a:prstGeom>
        </p:spPr>
        <p:txBody>
          <a:bodyPr/>
          <a:lstStyle>
            <a:lvl1pPr marL="0" indent="0" algn="ctr">
              <a:buNone/>
              <a:defRPr sz="3600" b="1">
                <a:solidFill>
                  <a:srgbClr val="093B37"/>
                </a:solidFill>
                <a:latin typeface="Verdana"/>
                <a:cs typeface="Verdana"/>
              </a:defRPr>
            </a:lvl1pPr>
          </a:lstStyle>
          <a:p>
            <a:pPr lvl="0"/>
            <a:r>
              <a:rPr lang="nl-NL" dirty="0" err="1"/>
              <a:t>Heading</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647700" y="974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13" name="Tijdelijke aanduiding voor tekst 12"/>
          <p:cNvSpPr>
            <a:spLocks noGrp="1"/>
          </p:cNvSpPr>
          <p:nvPr>
            <p:ph type="body" sz="quarter" idx="12" hasCustomPrompt="1"/>
          </p:nvPr>
        </p:nvSpPr>
        <p:spPr>
          <a:xfrm>
            <a:off x="647700" y="15246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5" name="Tijdelijke aanduiding voor tekst 10"/>
          <p:cNvSpPr>
            <a:spLocks noGrp="1"/>
          </p:cNvSpPr>
          <p:nvPr>
            <p:ph type="body" sz="quarter" idx="13" hasCustomPrompt="1"/>
          </p:nvPr>
        </p:nvSpPr>
        <p:spPr>
          <a:xfrm>
            <a:off x="647700" y="20278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6" name="Tijdelijke aanduiding voor tekst 12"/>
          <p:cNvSpPr>
            <a:spLocks noGrp="1"/>
          </p:cNvSpPr>
          <p:nvPr>
            <p:ph type="body" sz="quarter" idx="14" hasCustomPrompt="1"/>
          </p:nvPr>
        </p:nvSpPr>
        <p:spPr>
          <a:xfrm>
            <a:off x="647700" y="34550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7" name="Tijdelijke aanduiding voor tekst 10"/>
          <p:cNvSpPr>
            <a:spLocks noGrp="1"/>
          </p:cNvSpPr>
          <p:nvPr>
            <p:ph type="body" sz="quarter" idx="15" hasCustomPrompt="1"/>
          </p:nvPr>
        </p:nvSpPr>
        <p:spPr>
          <a:xfrm>
            <a:off x="647700" y="3975820"/>
            <a:ext cx="7747000" cy="1134865"/>
          </a:xfrm>
          <a:prstGeom prst="rect">
            <a:avLst/>
          </a:prstGeom>
        </p:spPr>
        <p:txBody>
          <a:bodyPr anchor="t"/>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8" name="Tijdelijke aanduiding voor tekst 12"/>
          <p:cNvSpPr>
            <a:spLocks noGrp="1"/>
          </p:cNvSpPr>
          <p:nvPr>
            <p:ph type="body" sz="quarter" idx="16" hasCustomPrompt="1"/>
          </p:nvPr>
        </p:nvSpPr>
        <p:spPr>
          <a:xfrm>
            <a:off x="647700" y="5326252"/>
            <a:ext cx="7747000" cy="404091"/>
          </a:xfrm>
          <a:prstGeom prst="rect">
            <a:avLst/>
          </a:prstGeom>
        </p:spPr>
        <p:txBody>
          <a:bodyPr/>
          <a:lstStyle>
            <a:lvl1pPr marL="0" indent="0">
              <a:buFontTx/>
              <a:buNone/>
              <a:defRPr sz="1800">
                <a:solidFill>
                  <a:schemeClr val="bg1"/>
                </a:solidFill>
                <a:latin typeface="Verdana "/>
                <a:cs typeface="Verdan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Tree>
    <p:extLst>
      <p:ext uri="{BB962C8B-B14F-4D97-AF65-F5344CB8AC3E}">
        <p14:creationId xmlns:p14="http://schemas.microsoft.com/office/powerpoint/2010/main" val="160268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0"/>
            <a:ext cx="12192000"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a:alphaModFix/>
          </a:blip>
          <a:stretch>
            <a:fillRect/>
          </a:stretch>
        </p:blipFill>
        <p:spPr>
          <a:xfrm>
            <a:off x="700017" y="2406354"/>
            <a:ext cx="1393799" cy="1393799"/>
          </a:xfrm>
          <a:prstGeom prst="ellipse">
            <a:avLst/>
          </a:prstGeom>
          <a:noFill/>
          <a:ln>
            <a:noFill/>
          </a:ln>
        </p:spPr>
      </p:pic>
      <p:sp>
        <p:nvSpPr>
          <p:cNvPr id="3" name="Tijdelijke aanduiding voor tekst 2"/>
          <p:cNvSpPr>
            <a:spLocks noGrp="1"/>
          </p:cNvSpPr>
          <p:nvPr>
            <p:ph type="body" sz="quarter" idx="10" hasCustomPrompt="1"/>
          </p:nvPr>
        </p:nvSpPr>
        <p:spPr>
          <a:xfrm>
            <a:off x="2419349" y="1987138"/>
            <a:ext cx="9029700" cy="1378362"/>
          </a:xfrm>
          <a:prstGeom prst="rect">
            <a:avLst/>
          </a:prstGeom>
        </p:spPr>
        <p:txBody>
          <a:bodyPr/>
          <a:lstStyle>
            <a:lvl1pPr marL="0" indent="0">
              <a:buNone/>
              <a:defRPr sz="9600" b="1">
                <a:solidFill>
                  <a:schemeClr val="bg1"/>
                </a:solidFill>
              </a:defRPr>
            </a:lvl1pPr>
          </a:lstStyle>
          <a:p>
            <a:pPr lvl="0"/>
            <a:r>
              <a:rPr lang="nl-NL" dirty="0" err="1"/>
              <a:t>Thanks</a:t>
            </a:r>
            <a:endParaRPr lang="nl-NL" dirty="0"/>
          </a:p>
        </p:txBody>
      </p:sp>
    </p:spTree>
    <p:extLst>
      <p:ext uri="{BB962C8B-B14F-4D97-AF65-F5344CB8AC3E}">
        <p14:creationId xmlns:p14="http://schemas.microsoft.com/office/powerpoint/2010/main" val="36875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2"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21" name="Titel 20"/>
          <p:cNvSpPr>
            <a:spLocks noGrp="1"/>
          </p:cNvSpPr>
          <p:nvPr>
            <p:ph type="title" hasCustomPrompt="1"/>
          </p:nvPr>
        </p:nvSpPr>
        <p:spPr>
          <a:xfrm>
            <a:off x="0" y="1694215"/>
            <a:ext cx="12192000" cy="1518885"/>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b="1">
                <a:solidFill>
                  <a:schemeClr val="bg1"/>
                </a:solidFill>
              </a:defRPr>
            </a:lvl1pPr>
          </a:lstStyle>
          <a:p>
            <a:pPr algn="ctr"/>
            <a:r>
              <a:rPr lang="nl-NL" sz="3600" b="1" dirty="0">
                <a:solidFill>
                  <a:schemeClr val="bg1"/>
                </a:solidFill>
                <a:latin typeface="Verdana"/>
                <a:ea typeface="Arial" charset="0"/>
                <a:cs typeface="Verdana"/>
              </a:rPr>
              <a:t>A modern JRC </a:t>
            </a:r>
            <a:br>
              <a:rPr lang="nl-NL" sz="3600" b="1" dirty="0">
                <a:solidFill>
                  <a:schemeClr val="bg1"/>
                </a:solidFill>
                <a:latin typeface="Verdana"/>
                <a:ea typeface="Arial" charset="0"/>
                <a:cs typeface="Verdana"/>
              </a:rPr>
            </a:br>
            <a:r>
              <a:rPr lang="nl-NL" sz="3600" b="1" dirty="0">
                <a:solidFill>
                  <a:schemeClr val="bg1"/>
                </a:solidFill>
                <a:latin typeface="Verdana"/>
                <a:ea typeface="Arial" charset="0"/>
                <a:cs typeface="Verdana"/>
              </a:rPr>
              <a:t>in a modern </a:t>
            </a:r>
            <a:r>
              <a:rPr lang="nl-NL" sz="3600" b="1" dirty="0" err="1">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4266571"/>
            <a:ext cx="12192000" cy="356859"/>
          </a:xfrm>
          <a:prstGeom prst="rect">
            <a:avLst/>
          </a:prstGeom>
        </p:spPr>
        <p:txBody>
          <a:bodyPr wrap="none">
            <a:noAutofit/>
          </a:bodyPr>
          <a:lstStyle>
            <a:lvl1pPr marL="0" indent="0" algn="ctr">
              <a:buNone/>
              <a:defRPr lang="nl-NL" sz="1800" b="1" dirty="0" smtClean="0">
                <a:solidFill>
                  <a:schemeClr val="bg1"/>
                </a:solidFill>
                <a:latin typeface="Verdana"/>
                <a:cs typeface="Verdana"/>
              </a:defRPr>
            </a:lvl1pPr>
            <a:lvl2pPr marL="457200" indent="0" algn="ctr">
              <a:buNone/>
              <a:defRPr sz="1100">
                <a:solidFill>
                  <a:schemeClr val="bg1"/>
                </a:solidFill>
              </a:defRPr>
            </a:lvl2pPr>
            <a:lvl3pPr marL="914400" indent="0" algn="ctr">
              <a:buNone/>
              <a:defRPr lang="nl-NL" dirty="0" smtClean="0"/>
            </a:lvl3pPr>
            <a:lvl4pPr marL="1371600" indent="0" algn="ctr">
              <a:buNone/>
              <a:defRPr lang="nl-NL" dirty="0" smtClean="0"/>
            </a:lvl4pPr>
            <a:lvl5pPr marL="1828800" indent="0" algn="ctr">
              <a:buNone/>
              <a:defRPr lang="nl-NL" dirty="0"/>
            </a:lvl5pPr>
          </a:lstStyle>
          <a:p>
            <a:pPr lvl="0"/>
            <a:r>
              <a:rPr lang="nl-NL" dirty="0"/>
              <a:t>Name</a:t>
            </a:r>
          </a:p>
        </p:txBody>
      </p:sp>
      <p:sp>
        <p:nvSpPr>
          <p:cNvPr id="42" name="Tijdelijke aanduiding voor tekst 41"/>
          <p:cNvSpPr>
            <a:spLocks noGrp="1"/>
          </p:cNvSpPr>
          <p:nvPr>
            <p:ph type="body" sz="quarter" idx="11" hasCustomPrompt="1"/>
          </p:nvPr>
        </p:nvSpPr>
        <p:spPr>
          <a:xfrm>
            <a:off x="0" y="4708289"/>
            <a:ext cx="12192000" cy="451323"/>
          </a:xfrm>
          <a:prstGeom prst="rect">
            <a:avLst/>
          </a:prstGeom>
        </p:spPr>
        <p:txBody>
          <a:bodyPr/>
          <a:lstStyle>
            <a:lvl1pPr marL="0" indent="0" algn="ctr">
              <a:buNone/>
              <a:defRPr lang="nl-NL" sz="1600" b="0" i="0" kern="1200" baseline="0" dirty="0" smtClean="0">
                <a:solidFill>
                  <a:schemeClr val="bg1"/>
                </a:solidFill>
                <a:latin typeface="Verdana"/>
                <a:ea typeface="+mn-ea"/>
                <a:cs typeface="Verdana"/>
              </a:defRPr>
            </a:lvl1pPr>
          </a:lstStyle>
          <a:p>
            <a:pPr lvl="0"/>
            <a:r>
              <a:rPr lang="nl-NL" dirty="0" err="1"/>
              <a:t>Title</a:t>
            </a:r>
            <a:r>
              <a:rPr lang="nl-NL" dirty="0"/>
              <a:t>, </a:t>
            </a:r>
            <a:r>
              <a:rPr lang="nl-NL" dirty="0" err="1"/>
              <a:t>Location</a:t>
            </a:r>
            <a:r>
              <a:rPr lang="nl-NL" dirty="0"/>
              <a:t>, Date</a:t>
            </a:r>
          </a:p>
        </p:txBody>
      </p:sp>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337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7" name="Rechthoek 6"/>
          <p:cNvSpPr/>
          <p:nvPr userDrawn="1"/>
        </p:nvSpPr>
        <p:spPr>
          <a:xfrm>
            <a:off x="-3" y="0"/>
            <a:ext cx="12192003"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2514600"/>
            <a:ext cx="12192000" cy="3475038"/>
          </a:xfrm>
          <a:prstGeom prst="rect">
            <a:avLst/>
          </a:prstGeom>
        </p:spPr>
        <p:txBody>
          <a:bodyPr anchor="ctr"/>
          <a:lstStyle>
            <a:lvl1pPr marL="0" indent="0" algn="ctr">
              <a:buNone/>
              <a:defRPr sz="1800" i="0"/>
            </a:lvl1pPr>
          </a:lstStyle>
          <a:p>
            <a:r>
              <a:rPr lang="nl-NL" dirty="0"/>
              <a:t>Image</a:t>
            </a:r>
          </a:p>
        </p:txBody>
      </p:sp>
      <p:sp>
        <p:nvSpPr>
          <p:cNvPr id="23" name="Tijdelijke aanduiding voor tekst 22"/>
          <p:cNvSpPr>
            <a:spLocks noGrp="1"/>
          </p:cNvSpPr>
          <p:nvPr>
            <p:ph type="body" sz="quarter" idx="16" hasCustomPrompt="1"/>
          </p:nvPr>
        </p:nvSpPr>
        <p:spPr>
          <a:xfrm>
            <a:off x="939800" y="1562100"/>
            <a:ext cx="11252200" cy="952500"/>
          </a:xfrm>
          <a:prstGeom prst="rect">
            <a:avLst/>
          </a:prstGeom>
        </p:spPr>
        <p:txBody>
          <a:bodyPr anchor="ctr"/>
          <a:lstStyle>
            <a:lvl1pPr marL="0" indent="0">
              <a:buNone/>
              <a:defRPr sz="2400">
                <a:solidFill>
                  <a:srgbClr val="093B37"/>
                </a:solidFill>
                <a:latin typeface="Verdana"/>
                <a:cs typeface="Verdana"/>
              </a:defRPr>
            </a:lvl1pPr>
            <a:lvl3pPr marL="914400" indent="0" algn="l">
              <a:buNone/>
              <a:defRPr sz="2400">
                <a:solidFill>
                  <a:srgbClr val="093B37"/>
                </a:solidFill>
              </a:defRPr>
            </a:lvl3pPr>
          </a:lstStyle>
          <a:p>
            <a:pPr lvl="0"/>
            <a:r>
              <a:rPr lang="nl-NL" dirty="0"/>
              <a:t>Heading2</a:t>
            </a:r>
          </a:p>
        </p:txBody>
      </p:sp>
      <p:sp>
        <p:nvSpPr>
          <p:cNvPr id="2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12192000"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9998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dirty="0"/>
              <a:t>Image</a:t>
            </a:r>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0" y="0"/>
            <a:ext cx="6297612"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9" name="Rechthoek 8"/>
          <p:cNvSpPr/>
          <p:nvPr userDrawn="1"/>
        </p:nvSpPr>
        <p:spPr>
          <a:xfrm>
            <a:off x="0" y="2115454"/>
            <a:ext cx="6297612"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Verdana Standaard" charset="0"/>
            </a:endParaRPr>
          </a:p>
        </p:txBody>
      </p:sp>
      <p:sp>
        <p:nvSpPr>
          <p:cNvPr id="16" name="Tijdelijke aanduiding voor afbeelding 15"/>
          <p:cNvSpPr>
            <a:spLocks noGrp="1"/>
          </p:cNvSpPr>
          <p:nvPr>
            <p:ph type="pic" sz="quarter" idx="10" hasCustomPrompt="1"/>
          </p:nvPr>
        </p:nvSpPr>
        <p:spPr>
          <a:xfrm>
            <a:off x="6415397" y="0"/>
            <a:ext cx="5776603" cy="5989638"/>
          </a:xfrm>
          <a:prstGeom prst="rect">
            <a:avLst/>
          </a:prstGeom>
        </p:spPr>
        <p:txBody>
          <a:bodyPr anchor="ctr"/>
          <a:lstStyle>
            <a:lvl1pPr marL="0" indent="0" algn="ctr">
              <a:buNone/>
              <a:defRPr sz="1800">
                <a:latin typeface="Verdana"/>
                <a:cs typeface="Verdana"/>
              </a:defRPr>
            </a:lvl1pPr>
          </a:lstStyle>
          <a:p>
            <a:r>
              <a:rPr lang="nl-NL" dirty="0"/>
              <a:t>Image</a:t>
            </a:r>
          </a:p>
        </p:txBody>
      </p:sp>
      <p:sp>
        <p:nvSpPr>
          <p:cNvPr id="26" name="Tijdelijke aanduiding voor tekst 25"/>
          <p:cNvSpPr>
            <a:spLocks noGrp="1"/>
          </p:cNvSpPr>
          <p:nvPr>
            <p:ph type="body" sz="quarter" idx="13" hasCustomPrompt="1"/>
          </p:nvPr>
        </p:nvSpPr>
        <p:spPr>
          <a:xfrm>
            <a:off x="729507" y="2433638"/>
            <a:ext cx="5296644" cy="3522662"/>
          </a:xfrm>
          <a:prstGeom prst="rect">
            <a:avLst/>
          </a:prstGeom>
        </p:spPr>
        <p:txBody>
          <a:bodyPr/>
          <a:lstStyle>
            <a:lvl1pPr marL="457200" indent="-457200">
              <a:buFont typeface="Arial" charset="0"/>
              <a:buChar char="•"/>
              <a:defRPr>
                <a:solidFill>
                  <a:srgbClr val="093B37"/>
                </a:solidFill>
                <a:latin typeface="Verdana"/>
                <a:cs typeface="Verdana"/>
              </a:defRPr>
            </a:lvl1pPr>
          </a:lstStyle>
          <a:p>
            <a:pPr lvl="0"/>
            <a:r>
              <a:rPr lang="nl-NL" dirty="0" err="1"/>
              <a:t>Text</a:t>
            </a:r>
            <a:endParaRPr lang="nl-NL" dirty="0"/>
          </a:p>
          <a:p>
            <a:pPr lvl="0"/>
            <a:r>
              <a:rPr lang="nl-NL" dirty="0" err="1"/>
              <a:t>Text</a:t>
            </a:r>
            <a:endParaRPr lang="nl-NL" dirty="0"/>
          </a:p>
        </p:txBody>
      </p:sp>
      <p:sp>
        <p:nvSpPr>
          <p:cNvPr id="27" name="Tijdelijke aanduiding voor tekst 17"/>
          <p:cNvSpPr>
            <a:spLocks noGrp="1"/>
          </p:cNvSpPr>
          <p:nvPr>
            <p:ph type="body" sz="quarter" idx="14" hasCustomPrompt="1"/>
          </p:nvPr>
        </p:nvSpPr>
        <p:spPr>
          <a:xfrm>
            <a:off x="939800" y="445746"/>
            <a:ext cx="5357809" cy="1579468"/>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9524" y="0"/>
            <a:ext cx="4176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0" y="558799"/>
            <a:ext cx="3226676" cy="1993901"/>
          </a:xfrm>
          <a:prstGeom prst="rect">
            <a:avLst/>
          </a:prstGeom>
        </p:spPr>
        <p:txBody>
          <a:bodyPr anchor="t"/>
          <a:lstStyle>
            <a:lvl1pPr marL="0" indent="0">
              <a:buFont typeface="Arial" charset="0"/>
              <a:buNone/>
              <a:defRPr sz="3600">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
        <p:nvSpPr>
          <p:cNvPr id="7" name="Tijdelijke aanduiding voor afbeelding 15"/>
          <p:cNvSpPr>
            <a:spLocks noGrp="1"/>
          </p:cNvSpPr>
          <p:nvPr>
            <p:ph type="pic" sz="quarter" idx="10" hasCustomPrompt="1"/>
          </p:nvPr>
        </p:nvSpPr>
        <p:spPr>
          <a:xfrm>
            <a:off x="4249736" y="0"/>
            <a:ext cx="7942263"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17" y="0"/>
            <a:ext cx="12191983" cy="3149600"/>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3149600"/>
            <a:ext cx="12192000" cy="2840038"/>
          </a:xfrm>
          <a:prstGeom prst="rect">
            <a:avLst/>
          </a:prstGeom>
        </p:spPr>
        <p:txBody>
          <a:bodyPr anchor="ctr"/>
          <a:lstStyle>
            <a:lvl1pPr marL="0" indent="0" algn="ctr">
              <a:buNone/>
              <a:defRPr sz="1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Image</a:t>
            </a:r>
          </a:p>
        </p:txBody>
      </p:sp>
      <p:sp>
        <p:nvSpPr>
          <p:cNvPr id="6" name="Tijdelijke aanduiding voor tekst 20"/>
          <p:cNvSpPr>
            <a:spLocks noGrp="1"/>
          </p:cNvSpPr>
          <p:nvPr>
            <p:ph type="body" sz="quarter" idx="15" hasCustomPrompt="1"/>
          </p:nvPr>
        </p:nvSpPr>
        <p:spPr>
          <a:xfrm>
            <a:off x="965200" y="1990725"/>
            <a:ext cx="11226800" cy="1438275"/>
          </a:xfrm>
          <a:prstGeom prst="rect">
            <a:avLst/>
          </a:prstGeom>
        </p:spPr>
        <p:txBody>
          <a:bodyPr anchor="ctr"/>
          <a:lstStyle>
            <a:lvl1pPr marL="0" indent="0" algn="l">
              <a:buFont typeface="Arial" charset="0"/>
              <a:buNone/>
              <a:defRPr sz="9600" b="1">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EC-JRC-logo_horizontal_EN_pos_transparent-background.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86451" y="6059233"/>
            <a:ext cx="2463229" cy="72008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50" r:id="rId4"/>
    <p:sldLayoutId id="2147483651" r:id="rId5"/>
    <p:sldLayoutId id="2147483652" r:id="rId6"/>
    <p:sldLayoutId id="2147483656" r:id="rId7"/>
    <p:sldLayoutId id="2147483657" r:id="rId8"/>
    <p:sldLayoutId id="2147483653" r:id="rId9"/>
    <p:sldLayoutId id="2147483666" r:id="rId10"/>
    <p:sldLayoutId id="2147483654" r:id="rId11"/>
    <p:sldLayoutId id="2147483655" r:id="rId12"/>
  </p:sldLayoutIdLst>
  <p:txStyles>
    <p:title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chosier@ford.com" TargetMode="External"/><Relationship Id="rId2" Type="http://schemas.openxmlformats.org/officeDocument/2006/relationships/hyperlink" Target="mailto:Giorgio.martini@ec.europa.eu"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77th UNECE GRPE session</a:t>
            </a:r>
            <a:br>
              <a:rPr lang="en-US" dirty="0"/>
            </a:br>
            <a:br>
              <a:rPr lang="en-US" dirty="0"/>
            </a:br>
            <a:r>
              <a:rPr lang="en-US" sz="3200" dirty="0"/>
              <a:t>PMP IWG Progress Report</a:t>
            </a:r>
            <a:br>
              <a:rPr lang="en-US" dirty="0"/>
            </a:br>
            <a:endParaRPr lang="en-US" dirty="0"/>
          </a:p>
        </p:txBody>
      </p:sp>
      <p:sp>
        <p:nvSpPr>
          <p:cNvPr id="4" name="Text Placeholder 3"/>
          <p:cNvSpPr>
            <a:spLocks noGrp="1"/>
          </p:cNvSpPr>
          <p:nvPr>
            <p:ph type="body" sz="quarter" idx="11"/>
          </p:nvPr>
        </p:nvSpPr>
        <p:spPr/>
        <p:txBody>
          <a:bodyPr/>
          <a:lstStyle/>
          <a:p>
            <a:r>
              <a:rPr lang="it-IT" dirty="0"/>
              <a:t>Geneva, 7</a:t>
            </a:r>
            <a:r>
              <a:rPr lang="it-IT" baseline="30000" dirty="0"/>
              <a:t>th</a:t>
            </a:r>
            <a:r>
              <a:rPr lang="it-IT" dirty="0"/>
              <a:t> -8</a:t>
            </a:r>
            <a:r>
              <a:rPr lang="it-IT" baseline="30000" dirty="0"/>
              <a:t>th</a:t>
            </a:r>
            <a:r>
              <a:rPr lang="it-IT" dirty="0"/>
              <a:t> </a:t>
            </a:r>
            <a:r>
              <a:rPr lang="it-IT" dirty="0" err="1"/>
              <a:t>June</a:t>
            </a:r>
            <a:r>
              <a:rPr lang="it-IT" dirty="0"/>
              <a:t> 2018</a:t>
            </a:r>
            <a:endParaRPr lang="en-US" dirty="0"/>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90470" y="3809493"/>
            <a:ext cx="1969717" cy="1493763"/>
          </a:xfrm>
          <a:prstGeom prst="rect">
            <a:avLst/>
          </a:prstGeo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6" name="Rectangle 5"/>
          <p:cNvSpPr/>
          <p:nvPr/>
        </p:nvSpPr>
        <p:spPr>
          <a:xfrm>
            <a:off x="890470" y="5412861"/>
            <a:ext cx="2496277" cy="338554"/>
          </a:xfrm>
          <a:prstGeom prst="rect">
            <a:avLst/>
          </a:prstGeom>
        </p:spPr>
        <p:txBody>
          <a:bodyPr wrap="square">
            <a:spAutoFit/>
          </a:bodyPr>
          <a:lstStyle/>
          <a:p>
            <a:r>
              <a:rPr lang="en-IE" sz="1600" b="1" dirty="0">
                <a:solidFill>
                  <a:schemeClr val="bg1"/>
                </a:solidFill>
              </a:rPr>
              <a:t>UNITED NATIONS</a:t>
            </a:r>
            <a:endParaRPr lang="en-IE" sz="1600" dirty="0">
              <a:solidFill>
                <a:schemeClr val="bg1"/>
              </a:solidFill>
            </a:endParaRPr>
          </a:p>
        </p:txBody>
      </p:sp>
      <p:sp>
        <p:nvSpPr>
          <p:cNvPr id="7" name="Textfeld 12">
            <a:extLst>
              <a:ext uri="{FF2B5EF4-FFF2-40B4-BE49-F238E27FC236}">
                <a16:creationId xmlns:a16="http://schemas.microsoft.com/office/drawing/2014/main" id="{A708FDE0-3D2E-4B02-9EBC-321314442363}"/>
              </a:ext>
            </a:extLst>
          </p:cNvPr>
          <p:cNvSpPr txBox="1">
            <a:spLocks noChangeArrowheads="1"/>
          </p:cNvSpPr>
          <p:nvPr/>
        </p:nvSpPr>
        <p:spPr bwMode="auto">
          <a:xfrm>
            <a:off x="8649312" y="62508"/>
            <a:ext cx="336232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eaLnBrk="1" hangingPunct="1"/>
            <a:r>
              <a:rPr lang="en-US" sz="1200" dirty="0">
                <a:solidFill>
                  <a:schemeClr val="bg1"/>
                </a:solidFill>
                <a:latin typeface="Times New Roman" pitchFamily="18" charset="0"/>
                <a:cs typeface="Times New Roman" pitchFamily="18" charset="0"/>
              </a:rPr>
              <a:t>Informal document </a:t>
            </a:r>
            <a:r>
              <a:rPr lang="en-US" sz="1200" b="1" dirty="0">
                <a:solidFill>
                  <a:schemeClr val="bg1"/>
                </a:solidFill>
                <a:latin typeface="Times New Roman" pitchFamily="18" charset="0"/>
                <a:cs typeface="Times New Roman" pitchFamily="18" charset="0"/>
              </a:rPr>
              <a:t>GRPE-77-14</a:t>
            </a:r>
            <a:endParaRPr lang="de-DE" sz="1200" dirty="0">
              <a:solidFill>
                <a:schemeClr val="bg1"/>
              </a:solidFill>
              <a:latin typeface="Times New Roman" pitchFamily="18" charset="0"/>
              <a:cs typeface="Times New Roman" pitchFamily="18" charset="0"/>
            </a:endParaRPr>
          </a:p>
          <a:p>
            <a:pPr algn="r"/>
            <a:r>
              <a:rPr lang="en-US" sz="1200" dirty="0">
                <a:solidFill>
                  <a:schemeClr val="bg1"/>
                </a:solidFill>
                <a:latin typeface="Times New Roman" pitchFamily="18" charset="0"/>
                <a:cs typeface="Times New Roman" pitchFamily="18" charset="0"/>
              </a:rPr>
              <a:t>77</a:t>
            </a:r>
            <a:r>
              <a:rPr lang="en-US" sz="1200" baseline="30000" dirty="0">
                <a:solidFill>
                  <a:schemeClr val="bg1"/>
                </a:solidFill>
                <a:latin typeface="Times New Roman" pitchFamily="18" charset="0"/>
                <a:cs typeface="Times New Roman" pitchFamily="18" charset="0"/>
              </a:rPr>
              <a:t>th</a:t>
            </a:r>
            <a:r>
              <a:rPr lang="en-US" sz="1200" dirty="0">
                <a:solidFill>
                  <a:schemeClr val="bg1"/>
                </a:solidFill>
                <a:latin typeface="Times New Roman" pitchFamily="18" charset="0"/>
                <a:cs typeface="Times New Roman" pitchFamily="18" charset="0"/>
              </a:rPr>
              <a:t> GRPE, 6–8 June 2018</a:t>
            </a:r>
          </a:p>
          <a:p>
            <a:pPr algn="r" eaLnBrk="1" hangingPunct="1"/>
            <a:r>
              <a:rPr lang="en-US" sz="1200" dirty="0">
                <a:solidFill>
                  <a:schemeClr val="bg1"/>
                </a:solidFill>
                <a:latin typeface="Times New Roman" pitchFamily="18" charset="0"/>
                <a:cs typeface="Times New Roman" pitchFamily="18" charset="0"/>
              </a:rPr>
              <a:t>Agenda item 7</a:t>
            </a:r>
            <a:endParaRPr lang="de-DE" sz="1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0489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Average CO2 emission in (WLTP)</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843817621"/>
              </p:ext>
            </p:extLst>
          </p:nvPr>
        </p:nvGraphicFramePr>
        <p:xfrm>
          <a:off x="2265449" y="1471025"/>
          <a:ext cx="7259206" cy="41433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72632722"/>
              </p:ext>
            </p:extLst>
          </p:nvPr>
        </p:nvGraphicFramePr>
        <p:xfrm>
          <a:off x="3224462" y="5594876"/>
          <a:ext cx="4880968" cy="1219200"/>
        </p:xfrm>
        <a:graphic>
          <a:graphicData uri="http://schemas.openxmlformats.org/drawingml/2006/table">
            <a:tbl>
              <a:tblPr/>
              <a:tblGrid>
                <a:gridCol w="610121">
                  <a:extLst>
                    <a:ext uri="{9D8B030D-6E8A-4147-A177-3AD203B41FA5}">
                      <a16:colId xmlns:a16="http://schemas.microsoft.com/office/drawing/2014/main" val="1609023093"/>
                    </a:ext>
                  </a:extLst>
                </a:gridCol>
                <a:gridCol w="610121">
                  <a:extLst>
                    <a:ext uri="{9D8B030D-6E8A-4147-A177-3AD203B41FA5}">
                      <a16:colId xmlns:a16="http://schemas.microsoft.com/office/drawing/2014/main" val="3307147434"/>
                    </a:ext>
                  </a:extLst>
                </a:gridCol>
                <a:gridCol w="610121">
                  <a:extLst>
                    <a:ext uri="{9D8B030D-6E8A-4147-A177-3AD203B41FA5}">
                      <a16:colId xmlns:a16="http://schemas.microsoft.com/office/drawing/2014/main" val="3778835489"/>
                    </a:ext>
                  </a:extLst>
                </a:gridCol>
                <a:gridCol w="610121">
                  <a:extLst>
                    <a:ext uri="{9D8B030D-6E8A-4147-A177-3AD203B41FA5}">
                      <a16:colId xmlns:a16="http://schemas.microsoft.com/office/drawing/2014/main" val="2283444904"/>
                    </a:ext>
                  </a:extLst>
                </a:gridCol>
                <a:gridCol w="610121">
                  <a:extLst>
                    <a:ext uri="{9D8B030D-6E8A-4147-A177-3AD203B41FA5}">
                      <a16:colId xmlns:a16="http://schemas.microsoft.com/office/drawing/2014/main" val="2838721002"/>
                    </a:ext>
                  </a:extLst>
                </a:gridCol>
                <a:gridCol w="610121">
                  <a:extLst>
                    <a:ext uri="{9D8B030D-6E8A-4147-A177-3AD203B41FA5}">
                      <a16:colId xmlns:a16="http://schemas.microsoft.com/office/drawing/2014/main" val="1018653416"/>
                    </a:ext>
                  </a:extLst>
                </a:gridCol>
                <a:gridCol w="610121">
                  <a:extLst>
                    <a:ext uri="{9D8B030D-6E8A-4147-A177-3AD203B41FA5}">
                      <a16:colId xmlns:a16="http://schemas.microsoft.com/office/drawing/2014/main" val="2937085418"/>
                    </a:ext>
                  </a:extLst>
                </a:gridCol>
                <a:gridCol w="610121">
                  <a:extLst>
                    <a:ext uri="{9D8B030D-6E8A-4147-A177-3AD203B41FA5}">
                      <a16:colId xmlns:a16="http://schemas.microsoft.com/office/drawing/2014/main" val="494917240"/>
                    </a:ext>
                  </a:extLst>
                </a:gridCol>
              </a:tblGrid>
              <a:tr h="295275">
                <a:tc gridSpan="8">
                  <a:txBody>
                    <a:bodyPr/>
                    <a:lstStyle/>
                    <a:p>
                      <a:pPr algn="l" fontAlgn="b"/>
                      <a:r>
                        <a:rPr lang="en-IE" sz="2000" b="1" i="1" u="none" strike="noStrike" dirty="0">
                          <a:solidFill>
                            <a:srgbClr val="000000"/>
                          </a:solidFill>
                          <a:effectLst/>
                          <a:latin typeface="Calibri" panose="020F0502020204030204" pitchFamily="34" charset="0"/>
                        </a:rPr>
                        <a:t>CO2 variability, normalized to</a:t>
                      </a:r>
                      <a:r>
                        <a:rPr lang="en-IE" sz="2000" b="1" i="1" u="none" strike="noStrike" baseline="0" dirty="0">
                          <a:solidFill>
                            <a:srgbClr val="000000"/>
                          </a:solidFill>
                          <a:effectLst/>
                          <a:latin typeface="Calibri" panose="020F0502020204030204" pitchFamily="34" charset="0"/>
                        </a:rPr>
                        <a:t> mean (100)</a:t>
                      </a:r>
                      <a:endParaRPr lang="en-IE" sz="2000" b="1" i="1"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IE" sz="2000" b="1" i="1"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60637598"/>
                  </a:ext>
                </a:extLst>
              </a:tr>
              <a:tr h="295275">
                <a:tc>
                  <a:txBody>
                    <a:bodyPr/>
                    <a:lstStyle/>
                    <a:p>
                      <a:pPr algn="ctr" fontAlgn="b"/>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panose="020F0502020204030204" pitchFamily="34" charset="0"/>
                        </a:rPr>
                        <a:t>STD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panose="020F0502020204030204" pitchFamily="34" charset="0"/>
                        </a:rPr>
                        <a:t>Lab1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panose="020F0502020204030204" pitchFamily="34" charset="0"/>
                        </a:rPr>
                        <a:t>Lab2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panose="020F0502020204030204" pitchFamily="34" charset="0"/>
                        </a:rPr>
                        <a:t>Lab3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panose="020F0502020204030204" pitchFamily="34" charset="0"/>
                        </a:rPr>
                        <a:t>Lab4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panose="020F0502020204030204" pitchFamily="34" charset="0"/>
                        </a:rPr>
                        <a:t>Lab5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panose="020F0502020204030204" pitchFamily="34" charset="0"/>
                        </a:rPr>
                        <a:t>Lab6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445771"/>
                  </a:ext>
                </a:extLst>
              </a:tr>
              <a:tr h="295275">
                <a:tc>
                  <a:txBody>
                    <a:bodyPr/>
                    <a:lstStyle/>
                    <a:p>
                      <a:pPr algn="ctr" fontAlgn="b"/>
                      <a:r>
                        <a:rPr lang="it-IT" sz="2000" b="1" i="0" u="none" strike="noStrike" dirty="0">
                          <a:solidFill>
                            <a:srgbClr val="000000"/>
                          </a:solidFill>
                          <a:effectLst/>
                          <a:latin typeface="Calibri" panose="020F0502020204030204" pitchFamily="34" charset="0"/>
                        </a:rPr>
                        <a:t>HOT</a:t>
                      </a:r>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9C0006"/>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35678449"/>
                  </a:ext>
                </a:extLst>
              </a:tr>
              <a:tr h="295275">
                <a:tc>
                  <a:txBody>
                    <a:bodyPr/>
                    <a:lstStyle/>
                    <a:p>
                      <a:pPr algn="ctr" fontAlgn="b"/>
                      <a:r>
                        <a:rPr lang="it-IT" sz="2000" b="1" i="0" u="none" strike="noStrike" dirty="0">
                          <a:solidFill>
                            <a:srgbClr val="000000"/>
                          </a:solidFill>
                          <a:effectLst/>
                          <a:latin typeface="Calibri" panose="020F0502020204030204" pitchFamily="34" charset="0"/>
                        </a:rPr>
                        <a:t>COLD</a:t>
                      </a:r>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9C0006"/>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IE" sz="2000" b="1" i="0" u="none" strike="noStrike" dirty="0">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9C0006"/>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542875744"/>
                  </a:ext>
                </a:extLst>
              </a:tr>
            </a:tbl>
          </a:graphicData>
        </a:graphic>
      </p:graphicFrame>
      <p:sp>
        <p:nvSpPr>
          <p:cNvPr id="6" name="TextBox 5"/>
          <p:cNvSpPr txBox="1"/>
          <p:nvPr/>
        </p:nvSpPr>
        <p:spPr>
          <a:xfrm>
            <a:off x="10200105" y="2011232"/>
            <a:ext cx="1361206" cy="369332"/>
          </a:xfrm>
          <a:prstGeom prst="rect">
            <a:avLst/>
          </a:prstGeom>
          <a:noFill/>
        </p:spPr>
        <p:txBody>
          <a:bodyPr wrap="none" rtlCol="0">
            <a:spAutoFit/>
          </a:bodyPr>
          <a:lstStyle/>
          <a:p>
            <a:r>
              <a:rPr lang="en-US" dirty="0">
                <a:solidFill>
                  <a:srgbClr val="FF7C80"/>
                </a:solidFill>
              </a:rPr>
              <a:t>To be solved</a:t>
            </a:r>
            <a:endParaRPr lang="en-IE" dirty="0">
              <a:solidFill>
                <a:srgbClr val="FF7C80"/>
              </a:solidFill>
            </a:endParaRPr>
          </a:p>
        </p:txBody>
      </p:sp>
      <p:cxnSp>
        <p:nvCxnSpPr>
          <p:cNvPr id="7" name="Straight Arrow Connector 6"/>
          <p:cNvCxnSpPr/>
          <p:nvPr/>
        </p:nvCxnSpPr>
        <p:spPr>
          <a:xfrm flipH="1">
            <a:off x="9349090" y="2341254"/>
            <a:ext cx="1372030" cy="397362"/>
          </a:xfrm>
          <a:prstGeom prst="straightConnector1">
            <a:avLst/>
          </a:prstGeom>
          <a:ln>
            <a:solidFill>
              <a:srgbClr val="FF0000">
                <a:alpha val="60000"/>
              </a:srgb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249809" y="2322850"/>
            <a:ext cx="1046748" cy="672682"/>
          </a:xfrm>
          <a:prstGeom prst="ellipse">
            <a:avLst/>
          </a:prstGeom>
          <a:noFill/>
          <a:ln w="22225">
            <a:solidFill>
              <a:srgbClr val="FF0000">
                <a:alpha val="73000"/>
              </a:srgb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E"/>
          </a:p>
        </p:txBody>
      </p:sp>
      <p:sp>
        <p:nvSpPr>
          <p:cNvPr id="9" name="Rectangle 8"/>
          <p:cNvSpPr/>
          <p:nvPr/>
        </p:nvSpPr>
        <p:spPr>
          <a:xfrm>
            <a:off x="8614081" y="5525762"/>
            <a:ext cx="3499271" cy="646331"/>
          </a:xfrm>
          <a:prstGeom prst="rect">
            <a:avLst/>
          </a:prstGeom>
        </p:spPr>
        <p:txBody>
          <a:bodyPr wrap="square">
            <a:spAutoFit/>
          </a:bodyPr>
          <a:lstStyle/>
          <a:p>
            <a:r>
              <a:rPr lang="it-IT" dirty="0"/>
              <a:t>Emissions normalized to mean </a:t>
            </a:r>
          </a:p>
          <a:p>
            <a:pPr lvl="1"/>
            <a:r>
              <a:rPr lang="it-IT" dirty="0">
                <a:solidFill>
                  <a:srgbClr val="C00000"/>
                </a:solidFill>
              </a:rPr>
              <a:t>Reddish color </a:t>
            </a:r>
            <a:r>
              <a:rPr lang="it-IT" dirty="0"/>
              <a:t>|deviation| &gt; std</a:t>
            </a:r>
          </a:p>
        </p:txBody>
      </p:sp>
      <p:sp>
        <p:nvSpPr>
          <p:cNvPr id="10" name="TextBox 9"/>
          <p:cNvSpPr txBox="1"/>
          <p:nvPr/>
        </p:nvSpPr>
        <p:spPr>
          <a:xfrm>
            <a:off x="215870" y="1656594"/>
            <a:ext cx="2049579" cy="1569660"/>
          </a:xfrm>
          <a:prstGeom prst="rect">
            <a:avLst/>
          </a:prstGeom>
          <a:noFill/>
        </p:spPr>
        <p:txBody>
          <a:bodyPr wrap="square" rtlCol="0">
            <a:spAutoFit/>
          </a:bodyPr>
          <a:lstStyle/>
          <a:p>
            <a:r>
              <a:rPr lang="it-IT" sz="2400" dirty="0">
                <a:solidFill>
                  <a:schemeClr val="bg2">
                    <a:lumMod val="50000"/>
                  </a:schemeClr>
                </a:solidFill>
              </a:rPr>
              <a:t>Things to do: recheck labs </a:t>
            </a:r>
          </a:p>
          <a:p>
            <a:r>
              <a:rPr lang="it-IT" sz="2400" dirty="0">
                <a:solidFill>
                  <a:schemeClr val="bg2">
                    <a:lumMod val="50000"/>
                  </a:schemeClr>
                </a:solidFill>
              </a:rPr>
              <a:t>normalization temperature</a:t>
            </a:r>
            <a:endParaRPr lang="en-IE" sz="2400" dirty="0">
              <a:solidFill>
                <a:schemeClr val="bg2">
                  <a:lumMod val="50000"/>
                </a:schemeClr>
              </a:solidFill>
            </a:endParaRPr>
          </a:p>
        </p:txBody>
      </p:sp>
      <p:sp>
        <p:nvSpPr>
          <p:cNvPr id="11" name="TextBox 10"/>
          <p:cNvSpPr txBox="1"/>
          <p:nvPr/>
        </p:nvSpPr>
        <p:spPr>
          <a:xfrm>
            <a:off x="649553" y="5160074"/>
            <a:ext cx="1511952" cy="369332"/>
          </a:xfrm>
          <a:prstGeom prst="rect">
            <a:avLst/>
          </a:prstGeom>
          <a:noFill/>
        </p:spPr>
        <p:txBody>
          <a:bodyPr wrap="none" rtlCol="0">
            <a:spAutoFit/>
          </a:bodyPr>
          <a:lstStyle/>
          <a:p>
            <a:r>
              <a:rPr lang="en-US" dirty="0"/>
              <a:t>Random order</a:t>
            </a:r>
            <a:endParaRPr lang="en-IE" dirty="0"/>
          </a:p>
        </p:txBody>
      </p:sp>
      <p:cxnSp>
        <p:nvCxnSpPr>
          <p:cNvPr id="12" name="Straight Arrow Connector 11"/>
          <p:cNvCxnSpPr/>
          <p:nvPr/>
        </p:nvCxnSpPr>
        <p:spPr>
          <a:xfrm>
            <a:off x="2161505" y="5344740"/>
            <a:ext cx="691018"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20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IE" altLang="en-US" dirty="0"/>
              <a:t>PN Counting from Raw Exhaust via Fixed Dilution</a:t>
            </a:r>
            <a:endParaRPr lang="en-US" altLang="en-US" dirty="0"/>
          </a:p>
        </p:txBody>
      </p:sp>
      <p:sp>
        <p:nvSpPr>
          <p:cNvPr id="5" name="Content Placeholder 2"/>
          <p:cNvSpPr>
            <a:spLocks noGrp="1"/>
          </p:cNvSpPr>
          <p:nvPr>
            <p:ph type="body" sz="quarter" idx="12"/>
          </p:nvPr>
        </p:nvSpPr>
        <p:spPr/>
        <p:txBody>
          <a:bodyPr/>
          <a:lstStyle/>
          <a:p>
            <a:r>
              <a:rPr lang="en-IE" altLang="en-US" sz="2400" dirty="0"/>
              <a:t>Interest in this approach confirmed by some engine manufacturers and some instrument manufacturers</a:t>
            </a:r>
          </a:p>
          <a:p>
            <a:r>
              <a:rPr lang="en-IE" altLang="en-US" sz="2400" dirty="0"/>
              <a:t>01 Series of amendments to Reg. 132 already includes such possibility but the procedure is not defined</a:t>
            </a:r>
          </a:p>
          <a:p>
            <a:r>
              <a:rPr lang="en-IE" altLang="en-US" sz="2400" dirty="0"/>
              <a:t>Preliminary results generated by the JRC show 20% differences - Data presented by the industry during the 43rd meeting confirms good correlation</a:t>
            </a:r>
          </a:p>
          <a:p>
            <a:endParaRPr lang="en-IE" altLang="en-US" sz="1800" dirty="0"/>
          </a:p>
          <a:p>
            <a:r>
              <a:rPr lang="en-IE" altLang="en-US" sz="2400" dirty="0"/>
              <a:t>ACEA and JRC have discussed and agreed to carry out a joint experimental programme to investigate all the open issues – Indicative timing: 4</a:t>
            </a:r>
            <a:r>
              <a:rPr lang="en-IE" altLang="en-US" sz="2400" baseline="30000" dirty="0"/>
              <a:t>th</a:t>
            </a:r>
            <a:r>
              <a:rPr lang="en-IE" altLang="en-US" sz="2400" dirty="0"/>
              <a:t> quarter 2018</a:t>
            </a:r>
          </a:p>
        </p:txBody>
      </p:sp>
    </p:spTree>
    <p:extLst>
      <p:ext uri="{BB962C8B-B14F-4D97-AF65-F5344CB8AC3E}">
        <p14:creationId xmlns:p14="http://schemas.microsoft.com/office/powerpoint/2010/main" val="187795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PNC Calibration Round Robin</a:t>
            </a:r>
          </a:p>
        </p:txBody>
      </p:sp>
      <p:sp>
        <p:nvSpPr>
          <p:cNvPr id="5" name="Content Placeholder 2"/>
          <p:cNvSpPr>
            <a:spLocks noGrp="1"/>
          </p:cNvSpPr>
          <p:nvPr>
            <p:ph type="body" sz="quarter" idx="12"/>
          </p:nvPr>
        </p:nvSpPr>
        <p:spPr/>
        <p:txBody>
          <a:bodyPr/>
          <a:lstStyle/>
          <a:p>
            <a:pPr marL="0" indent="0">
              <a:buNone/>
            </a:pPr>
            <a:endParaRPr lang="en-IE" altLang="en-US" sz="2000" dirty="0"/>
          </a:p>
          <a:p>
            <a:r>
              <a:rPr lang="en-IE" altLang="en-US" sz="2000" dirty="0"/>
              <a:t>Draft final report finished – Uploaded on the PMP website for comments</a:t>
            </a:r>
          </a:p>
          <a:p>
            <a:pPr lvl="1"/>
            <a:r>
              <a:rPr lang="en-IE" altLang="en-US" sz="2000" dirty="0"/>
              <a:t>Main message: soot can work well as material for calibration. Generation of soot particles critical</a:t>
            </a:r>
          </a:p>
          <a:p>
            <a:pPr lvl="1"/>
            <a:endParaRPr lang="en-IE" altLang="en-US" sz="2000" dirty="0"/>
          </a:p>
          <a:p>
            <a:r>
              <a:rPr lang="en-IE" altLang="en-US" sz="2000" dirty="0"/>
              <a:t>Open issues:</a:t>
            </a:r>
          </a:p>
          <a:p>
            <a:pPr lvl="1">
              <a:spcBef>
                <a:spcPts val="600"/>
              </a:spcBef>
              <a:spcAft>
                <a:spcPts val="600"/>
              </a:spcAft>
              <a:buFont typeface="Courier New" panose="02070309020205020404" pitchFamily="49" charset="0"/>
              <a:buChar char="o"/>
            </a:pPr>
            <a:r>
              <a:rPr lang="en-IE" altLang="en-US" sz="2000" dirty="0"/>
              <a:t>Emery oil or soot? “Academic calibration exercise” vs real world?</a:t>
            </a:r>
          </a:p>
          <a:p>
            <a:pPr lvl="1">
              <a:spcBef>
                <a:spcPts val="600"/>
              </a:spcBef>
              <a:spcAft>
                <a:spcPts val="600"/>
              </a:spcAft>
              <a:buFont typeface="Courier New" panose="02070309020205020404" pitchFamily="49" charset="0"/>
              <a:buChar char="o"/>
            </a:pPr>
            <a:r>
              <a:rPr lang="en-IE" altLang="en-US" sz="2000" dirty="0"/>
              <a:t>Emery oil not suitable for the calibration of the whole system (RDE)</a:t>
            </a:r>
          </a:p>
          <a:p>
            <a:pPr lvl="1">
              <a:spcBef>
                <a:spcPts val="600"/>
              </a:spcBef>
              <a:spcAft>
                <a:spcPts val="600"/>
              </a:spcAft>
              <a:buFont typeface="Courier New" panose="02070309020205020404" pitchFamily="49" charset="0"/>
              <a:buChar char="o"/>
            </a:pPr>
            <a:r>
              <a:rPr lang="en-IE" altLang="en-US" sz="2000" dirty="0"/>
              <a:t>Differences up to ±15% in the field among CPC calibrated according to the procedure (need to tighten tolerances?)</a:t>
            </a:r>
          </a:p>
          <a:p>
            <a:endParaRPr lang="en-IE" altLang="en-US" sz="2000" dirty="0"/>
          </a:p>
          <a:p>
            <a:endParaRPr lang="en-IE" altLang="en-US" sz="2400" dirty="0"/>
          </a:p>
        </p:txBody>
      </p:sp>
    </p:spTree>
    <p:extLst>
      <p:ext uri="{BB962C8B-B14F-4D97-AF65-F5344CB8AC3E}">
        <p14:creationId xmlns:p14="http://schemas.microsoft.com/office/powerpoint/2010/main" val="3883726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PNC Calibration</a:t>
            </a:r>
          </a:p>
        </p:txBody>
      </p:sp>
      <p:sp>
        <p:nvSpPr>
          <p:cNvPr id="5" name="Content Placeholder 2"/>
          <p:cNvSpPr>
            <a:spLocks noGrp="1"/>
          </p:cNvSpPr>
          <p:nvPr>
            <p:ph type="body" sz="quarter" idx="12"/>
          </p:nvPr>
        </p:nvSpPr>
        <p:spPr/>
        <p:txBody>
          <a:bodyPr/>
          <a:lstStyle/>
          <a:p>
            <a:pPr marL="0" indent="0">
              <a:buNone/>
            </a:pPr>
            <a:endParaRPr lang="en-IE" altLang="en-US" sz="2000" dirty="0"/>
          </a:p>
          <a:p>
            <a:r>
              <a:rPr lang="en-IE" altLang="en-US" sz="2400" dirty="0"/>
              <a:t>Options: </a:t>
            </a:r>
          </a:p>
          <a:p>
            <a:pPr marL="914400" lvl="1" indent="-457200">
              <a:buFont typeface="+mj-lt"/>
              <a:buAutoNum type="arabicPeriod"/>
            </a:pPr>
            <a:r>
              <a:rPr lang="en-IE" altLang="en-US" sz="2000" dirty="0"/>
              <a:t>Continue working for the improvement of the current calibration procedure to reduce the differences between PMP systems (up to ± 20% in the field)</a:t>
            </a:r>
          </a:p>
          <a:p>
            <a:pPr marL="914400" lvl="2" indent="0">
              <a:buNone/>
            </a:pPr>
            <a:r>
              <a:rPr lang="en-IE" altLang="en-US" sz="2000" dirty="0"/>
              <a:t>However impact on the existing systems and on limits should be considered</a:t>
            </a:r>
          </a:p>
          <a:p>
            <a:pPr marL="914400" lvl="2" indent="0">
              <a:buNone/>
            </a:pPr>
            <a:endParaRPr lang="en-IE" altLang="en-US" sz="2000" dirty="0"/>
          </a:p>
          <a:p>
            <a:pPr marL="914400" lvl="1" indent="-457200">
              <a:buFont typeface="+mj-lt"/>
              <a:buAutoNum type="arabicPeriod"/>
            </a:pPr>
            <a:r>
              <a:rPr lang="en-IE" altLang="en-US" sz="2000" dirty="0"/>
              <a:t>Focusing the attention on the calibration procedure for systems able to measure below 23 nm </a:t>
            </a:r>
          </a:p>
          <a:p>
            <a:endParaRPr lang="en-IE" altLang="en-US" sz="2000" dirty="0"/>
          </a:p>
          <a:p>
            <a:r>
              <a:rPr lang="en-IE" altLang="en-US" sz="2000" dirty="0"/>
              <a:t>The PMP group will prepare a roadmap in the November meeting</a:t>
            </a:r>
            <a:r>
              <a:rPr lang="en-IE" altLang="en-US" sz="2000" dirty="0">
                <a:solidFill>
                  <a:srgbClr val="0070C0"/>
                </a:solidFill>
              </a:rPr>
              <a:t> </a:t>
            </a:r>
            <a:r>
              <a:rPr lang="en-IE" altLang="en-US" sz="2000" dirty="0"/>
              <a:t>for one or both options to be presented in the next GRPE plenary session</a:t>
            </a:r>
          </a:p>
          <a:p>
            <a:endParaRPr lang="en-IE" altLang="en-US" sz="2400" dirty="0"/>
          </a:p>
        </p:txBody>
      </p:sp>
    </p:spTree>
    <p:extLst>
      <p:ext uri="{BB962C8B-B14F-4D97-AF65-F5344CB8AC3E}">
        <p14:creationId xmlns:p14="http://schemas.microsoft.com/office/powerpoint/2010/main" val="217981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HORIZON 2020 projects</a:t>
            </a:r>
          </a:p>
        </p:txBody>
      </p:sp>
      <p:sp>
        <p:nvSpPr>
          <p:cNvPr id="5" name="Content Placeholder 2"/>
          <p:cNvSpPr>
            <a:spLocks noGrp="1"/>
          </p:cNvSpPr>
          <p:nvPr>
            <p:ph type="body" sz="quarter" idx="12"/>
          </p:nvPr>
        </p:nvSpPr>
        <p:spPr/>
        <p:txBody>
          <a:bodyPr/>
          <a:lstStyle/>
          <a:p>
            <a:r>
              <a:rPr lang="en-IE" altLang="en-US" sz="2400" dirty="0"/>
              <a:t>The group is monitoring the progress of the three projects funded by EU under the H2020 scheme</a:t>
            </a:r>
          </a:p>
          <a:p>
            <a:pPr lvl="1"/>
            <a:r>
              <a:rPr lang="en-IE" altLang="en-US" sz="2400" dirty="0" err="1"/>
              <a:t>DownToTen</a:t>
            </a:r>
            <a:endParaRPr lang="en-IE" altLang="en-US" sz="2400" dirty="0"/>
          </a:p>
          <a:p>
            <a:pPr lvl="1"/>
            <a:r>
              <a:rPr lang="en-IE" altLang="en-US" sz="2400" dirty="0"/>
              <a:t>PEMS4nano</a:t>
            </a:r>
          </a:p>
          <a:p>
            <a:pPr lvl="1"/>
            <a:r>
              <a:rPr lang="en-IE" altLang="en-US" sz="2400" dirty="0"/>
              <a:t>SUREAL-23</a:t>
            </a:r>
          </a:p>
          <a:p>
            <a:endParaRPr lang="en-IE" altLang="en-US" sz="2400" dirty="0"/>
          </a:p>
          <a:p>
            <a:r>
              <a:rPr lang="en-IE" altLang="en-US" sz="2400" dirty="0"/>
              <a:t>These projects have the objective of investigating (nature, composition,</a:t>
            </a:r>
            <a:r>
              <a:rPr lang="mr-IN" altLang="en-US" sz="2400" dirty="0"/>
              <a:t>…</a:t>
            </a:r>
            <a:r>
              <a:rPr lang="en-IE" altLang="en-US" sz="2400" dirty="0"/>
              <a:t>) sub23 nm emissions and to develop new test procedures to measure these particles</a:t>
            </a:r>
          </a:p>
          <a:p>
            <a:r>
              <a:rPr lang="en-IE" altLang="en-US" sz="2400" dirty="0"/>
              <a:t>Representative of the consortia provide regular updates to PMP group – Presentations available on the PMP website</a:t>
            </a:r>
          </a:p>
        </p:txBody>
      </p:sp>
    </p:spTree>
    <p:extLst>
      <p:ext uri="{BB962C8B-B14F-4D97-AF65-F5344CB8AC3E}">
        <p14:creationId xmlns:p14="http://schemas.microsoft.com/office/powerpoint/2010/main" val="41329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Gas engine testing</a:t>
            </a:r>
          </a:p>
        </p:txBody>
      </p:sp>
      <p:sp>
        <p:nvSpPr>
          <p:cNvPr id="5" name="Content Placeholder 2"/>
          <p:cNvSpPr>
            <a:spLocks noGrp="1"/>
          </p:cNvSpPr>
          <p:nvPr>
            <p:ph type="body" sz="quarter" idx="12"/>
          </p:nvPr>
        </p:nvSpPr>
        <p:spPr>
          <a:xfrm>
            <a:off x="939800" y="1684835"/>
            <a:ext cx="10896600" cy="3614738"/>
          </a:xfrm>
        </p:spPr>
        <p:txBody>
          <a:bodyPr/>
          <a:lstStyle/>
          <a:p>
            <a:pPr marL="0" indent="0">
              <a:buNone/>
            </a:pPr>
            <a:endParaRPr lang="en-IE" altLang="en-US" sz="2400" dirty="0"/>
          </a:p>
          <a:p>
            <a:r>
              <a:rPr lang="en-IE" altLang="en-US" sz="2400" dirty="0"/>
              <a:t>Further investigations on light duty and heavy duty will be carried out during 2018</a:t>
            </a:r>
          </a:p>
          <a:p>
            <a:endParaRPr lang="en-IE" altLang="en-US" sz="2400" dirty="0"/>
          </a:p>
          <a:p>
            <a:r>
              <a:rPr lang="en-IE" altLang="en-US" sz="2400" dirty="0"/>
              <a:t>Gas engine tested in the joint project ACEA/JRC? </a:t>
            </a:r>
          </a:p>
          <a:p>
            <a:endParaRPr lang="en-IE" altLang="en-US" sz="2400" dirty="0"/>
          </a:p>
          <a:p>
            <a:pPr marL="0" indent="0">
              <a:buNone/>
            </a:pPr>
            <a:endParaRPr lang="en-IE" altLang="en-US" sz="2400" dirty="0"/>
          </a:p>
          <a:p>
            <a:pPr marL="0" indent="0">
              <a:buNone/>
            </a:pPr>
            <a:endParaRPr lang="en-IE" altLang="en-US" sz="2400" dirty="0"/>
          </a:p>
        </p:txBody>
      </p:sp>
    </p:spTree>
    <p:extLst>
      <p:ext uri="{BB962C8B-B14F-4D97-AF65-F5344CB8AC3E}">
        <p14:creationId xmlns:p14="http://schemas.microsoft.com/office/powerpoint/2010/main" val="1528978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Additional topics to be addressed? </a:t>
            </a:r>
          </a:p>
        </p:txBody>
      </p:sp>
      <p:sp>
        <p:nvSpPr>
          <p:cNvPr id="5" name="Content Placeholder 2"/>
          <p:cNvSpPr>
            <a:spLocks noGrp="1"/>
          </p:cNvSpPr>
          <p:nvPr>
            <p:ph type="body" sz="quarter" idx="12"/>
          </p:nvPr>
        </p:nvSpPr>
        <p:spPr/>
        <p:txBody>
          <a:bodyPr/>
          <a:lstStyle/>
          <a:p>
            <a:pPr marL="0" indent="0">
              <a:buNone/>
            </a:pPr>
            <a:r>
              <a:rPr lang="en-IE" altLang="en-US" sz="2400" dirty="0"/>
              <a:t>In the informal meeting during the GRPE of January 2018 a few additional points were raised: </a:t>
            </a:r>
          </a:p>
          <a:p>
            <a:pPr>
              <a:spcBef>
                <a:spcPts val="1600"/>
              </a:spcBef>
            </a:pPr>
            <a:r>
              <a:rPr lang="en-IE" altLang="en-US" sz="2400" dirty="0"/>
              <a:t>Impact of fuel quality on PN emissions </a:t>
            </a:r>
          </a:p>
          <a:p>
            <a:pPr>
              <a:spcBef>
                <a:spcPts val="1600"/>
              </a:spcBef>
            </a:pPr>
            <a:r>
              <a:rPr lang="en-IE" altLang="en-US" sz="2400" dirty="0"/>
              <a:t>Effect of biofuels of different nature blended with conventional fuels on PN emissions</a:t>
            </a:r>
          </a:p>
          <a:p>
            <a:pPr marL="0" indent="0">
              <a:buNone/>
            </a:pPr>
            <a:r>
              <a:rPr lang="en-IE" altLang="en-US" sz="2400" dirty="0"/>
              <a:t>These topics are not included in the current mandate of PMP. </a:t>
            </a:r>
          </a:p>
        </p:txBody>
      </p:sp>
    </p:spTree>
    <p:extLst>
      <p:ext uri="{BB962C8B-B14F-4D97-AF65-F5344CB8AC3E}">
        <p14:creationId xmlns:p14="http://schemas.microsoft.com/office/powerpoint/2010/main" val="116009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Additional topics to be addressed? </a:t>
            </a:r>
          </a:p>
        </p:txBody>
      </p:sp>
      <p:sp>
        <p:nvSpPr>
          <p:cNvPr id="5" name="Content Placeholder 2"/>
          <p:cNvSpPr>
            <a:spLocks noGrp="1"/>
          </p:cNvSpPr>
          <p:nvPr>
            <p:ph type="body" sz="quarter" idx="12"/>
          </p:nvPr>
        </p:nvSpPr>
        <p:spPr>
          <a:xfrm>
            <a:off x="939800" y="1765300"/>
            <a:ext cx="10896600" cy="3940556"/>
          </a:xfrm>
        </p:spPr>
        <p:txBody>
          <a:bodyPr/>
          <a:lstStyle/>
          <a:p>
            <a:pPr marL="0" indent="0">
              <a:spcBef>
                <a:spcPts val="1200"/>
              </a:spcBef>
              <a:buNone/>
            </a:pPr>
            <a:r>
              <a:rPr lang="en-IE" altLang="en-US" sz="2400" dirty="0"/>
              <a:t>The PMP IWG has discussed in the last meeting the issue and has proposed the following approach</a:t>
            </a:r>
          </a:p>
          <a:p>
            <a:pPr>
              <a:spcBef>
                <a:spcPts val="1200"/>
              </a:spcBef>
            </a:pPr>
            <a:r>
              <a:rPr lang="en-IE" altLang="en-US" sz="2400" dirty="0"/>
              <a:t>First step: Literature survey and knowledge gap analysis</a:t>
            </a:r>
          </a:p>
          <a:p>
            <a:pPr>
              <a:spcBef>
                <a:spcPts val="1200"/>
              </a:spcBef>
            </a:pPr>
            <a:r>
              <a:rPr lang="en-IE" altLang="en-US" sz="2400" dirty="0"/>
              <a:t>Further steps to be decided on the basis of the result of the survey</a:t>
            </a:r>
          </a:p>
          <a:p>
            <a:pPr>
              <a:spcBef>
                <a:spcPts val="1200"/>
              </a:spcBef>
            </a:pPr>
            <a:r>
              <a:rPr lang="en-IE" altLang="en-US" sz="2400" dirty="0"/>
              <a:t>Scope of the literature survey to be defined (guidance from GRPE) </a:t>
            </a:r>
          </a:p>
          <a:p>
            <a:pPr lvl="1">
              <a:spcBef>
                <a:spcPts val="1200"/>
              </a:spcBef>
              <a:buFont typeface="Courier New" panose="02070309020205020404" pitchFamily="49" charset="0"/>
              <a:buChar char="o"/>
            </a:pPr>
            <a:r>
              <a:rPr lang="en-IE" altLang="en-US" sz="2400" dirty="0"/>
              <a:t>Engine out, tailpipe emissions or both?</a:t>
            </a:r>
          </a:p>
          <a:p>
            <a:pPr lvl="1">
              <a:spcBef>
                <a:spcPts val="1200"/>
              </a:spcBef>
              <a:buFont typeface="Courier New" panose="02070309020205020404" pitchFamily="49" charset="0"/>
              <a:buChar char="o"/>
            </a:pPr>
            <a:r>
              <a:rPr lang="en-IE" altLang="en-US" sz="2400" dirty="0"/>
              <a:t>Only light duty? (i.e. exclude motorcycles and HD ?)</a:t>
            </a:r>
          </a:p>
          <a:p>
            <a:pPr lvl="1">
              <a:spcBef>
                <a:spcPts val="1200"/>
              </a:spcBef>
              <a:buFont typeface="Courier New" panose="02070309020205020404" pitchFamily="49" charset="0"/>
              <a:buChar char="o"/>
            </a:pPr>
            <a:r>
              <a:rPr lang="en-IE" altLang="en-US" sz="2400" dirty="0"/>
              <a:t>PI, Diesel or both?</a:t>
            </a:r>
          </a:p>
          <a:p>
            <a:pPr>
              <a:spcBef>
                <a:spcPts val="1200"/>
              </a:spcBef>
            </a:pPr>
            <a:r>
              <a:rPr lang="en-IE" altLang="en-US" sz="2400" dirty="0"/>
              <a:t>Guidance from GRPE is welcome</a:t>
            </a:r>
          </a:p>
          <a:p>
            <a:pPr>
              <a:spcBef>
                <a:spcPts val="1200"/>
              </a:spcBef>
            </a:pPr>
            <a:endParaRPr lang="en-IE" altLang="en-US" sz="2400" dirty="0"/>
          </a:p>
        </p:txBody>
      </p:sp>
    </p:spTree>
    <p:extLst>
      <p:ext uri="{BB962C8B-B14F-4D97-AF65-F5344CB8AC3E}">
        <p14:creationId xmlns:p14="http://schemas.microsoft.com/office/powerpoint/2010/main" val="378567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algn="ctr"/>
            <a:r>
              <a:rPr lang="en-US" sz="3600" dirty="0"/>
              <a:t>NON-EXHAUST PARTICLE EMISSIONS</a:t>
            </a:r>
          </a:p>
        </p:txBody>
      </p:sp>
    </p:spTree>
    <p:extLst>
      <p:ext uri="{BB962C8B-B14F-4D97-AF65-F5344CB8AC3E}">
        <p14:creationId xmlns:p14="http://schemas.microsoft.com/office/powerpoint/2010/main" val="146285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000" y="1830818"/>
            <a:ext cx="11736000" cy="3785652"/>
          </a:xfrm>
          <a:prstGeom prst="rect">
            <a:avLst/>
          </a:prstGeom>
        </p:spPr>
        <p:txBody>
          <a:bodyPr wrap="square">
            <a:spAutoFit/>
          </a:bodyPr>
          <a:lstStyle/>
          <a:p>
            <a:pPr indent="182563" algn="just">
              <a:lnSpc>
                <a:spcPct val="150000"/>
              </a:lnSpc>
              <a:spcBef>
                <a:spcPts val="600"/>
              </a:spcBef>
              <a:spcAft>
                <a:spcPts val="1800"/>
              </a:spcAft>
              <a:buFont typeface="Arial" pitchFamily="34" charset="0"/>
              <a:buChar char="•"/>
            </a:pPr>
            <a:r>
              <a:rPr lang="en-US" altLang="en-US" sz="2000" dirty="0">
                <a:solidFill>
                  <a:srgbClr val="002060"/>
                </a:solidFill>
                <a:latin typeface="Verdana" pitchFamily="34" charset="0"/>
              </a:rPr>
              <a:t>WLTP Database Analysis </a:t>
            </a:r>
            <a:r>
              <a:rPr lang="en-US" altLang="en-US" sz="2000" dirty="0">
                <a:solidFill>
                  <a:srgbClr val="C00000"/>
                </a:solidFill>
                <a:latin typeface="Verdana" pitchFamily="34" charset="0"/>
              </a:rPr>
              <a:t>(Concluded)</a:t>
            </a:r>
          </a:p>
          <a:p>
            <a:pPr indent="182563" algn="just">
              <a:lnSpc>
                <a:spcPct val="150000"/>
              </a:lnSpc>
              <a:spcBef>
                <a:spcPts val="600"/>
              </a:spcBef>
              <a:spcAft>
                <a:spcPts val="1800"/>
              </a:spcAft>
              <a:buFont typeface="Arial" pitchFamily="34" charset="0"/>
              <a:buChar char="•"/>
            </a:pPr>
            <a:r>
              <a:rPr lang="en-US" altLang="en-US" sz="2000" dirty="0">
                <a:solidFill>
                  <a:srgbClr val="002060"/>
                </a:solidFill>
                <a:latin typeface="Verdana" pitchFamily="34" charset="0"/>
              </a:rPr>
              <a:t>Comparison of WLTP data with Existing Industrial Cycles </a:t>
            </a:r>
            <a:r>
              <a:rPr lang="en-US" altLang="en-US" sz="2000" dirty="0">
                <a:solidFill>
                  <a:srgbClr val="C00000"/>
                </a:solidFill>
                <a:latin typeface="Verdana" pitchFamily="34" charset="0"/>
              </a:rPr>
              <a:t>(Concluded)</a:t>
            </a:r>
            <a:r>
              <a:rPr lang="en-US" altLang="en-US" sz="2000" dirty="0">
                <a:solidFill>
                  <a:srgbClr val="002060"/>
                </a:solidFill>
                <a:latin typeface="Verdana" pitchFamily="34" charset="0"/>
              </a:rPr>
              <a:t> </a:t>
            </a:r>
          </a:p>
          <a:p>
            <a:pPr indent="182563" algn="just" defTabSz="182563">
              <a:lnSpc>
                <a:spcPct val="150000"/>
              </a:lnSpc>
              <a:spcBef>
                <a:spcPts val="600"/>
              </a:spcBef>
              <a:spcAft>
                <a:spcPts val="1800"/>
              </a:spcAft>
              <a:buFont typeface="Arial" pitchFamily="34" charset="0"/>
              <a:buChar char="•"/>
            </a:pPr>
            <a:r>
              <a:rPr lang="en-US" altLang="en-US" sz="2000" dirty="0">
                <a:solidFill>
                  <a:srgbClr val="002060"/>
                </a:solidFill>
                <a:latin typeface="Verdana" pitchFamily="34" charset="0"/>
              </a:rPr>
              <a:t>Development of a first version of the new (WLTP based) and backup (LACT based) 	braking schedule </a:t>
            </a:r>
            <a:r>
              <a:rPr lang="en-US" altLang="en-US" sz="2000" dirty="0">
                <a:solidFill>
                  <a:srgbClr val="C00000"/>
                </a:solidFill>
                <a:latin typeface="Verdana" pitchFamily="34" charset="0"/>
              </a:rPr>
              <a:t>(Concluded)</a:t>
            </a:r>
          </a:p>
          <a:p>
            <a:pPr indent="182563" algn="just" defTabSz="182563">
              <a:lnSpc>
                <a:spcPct val="150000"/>
              </a:lnSpc>
              <a:spcBef>
                <a:spcPts val="600"/>
              </a:spcBef>
              <a:spcAft>
                <a:spcPts val="1800"/>
              </a:spcAft>
              <a:buFont typeface="Arial" pitchFamily="34" charset="0"/>
              <a:buChar char="•"/>
            </a:pPr>
            <a:r>
              <a:rPr lang="en-US" altLang="en-US" sz="2000" dirty="0">
                <a:solidFill>
                  <a:srgbClr val="002060"/>
                </a:solidFill>
                <a:latin typeface="Verdana" pitchFamily="34" charset="0"/>
              </a:rPr>
              <a:t>Validation of the cycles - Round robin (</a:t>
            </a:r>
            <a:r>
              <a:rPr lang="en-IE" altLang="en-US" sz="2000" dirty="0">
                <a:solidFill>
                  <a:srgbClr val="002060"/>
                </a:solidFill>
                <a:latin typeface="Verdana" pitchFamily="34" charset="0"/>
              </a:rPr>
              <a:t>reproducibility assessment on different dynos)</a:t>
            </a:r>
            <a:r>
              <a:rPr lang="en-US" altLang="en-US" sz="2000" dirty="0">
                <a:solidFill>
                  <a:srgbClr val="002060"/>
                </a:solidFill>
                <a:latin typeface="Verdana" pitchFamily="34" charset="0"/>
              </a:rPr>
              <a:t> 	</a:t>
            </a:r>
            <a:r>
              <a:rPr lang="en-US" altLang="en-US" sz="2000" strike="sngStrike" dirty="0">
                <a:solidFill>
                  <a:srgbClr val="C00000"/>
                </a:solidFill>
                <a:latin typeface="Verdana" pitchFamily="34" charset="0"/>
              </a:rPr>
              <a:t>(Deadline: March – April 2018) </a:t>
            </a:r>
            <a:r>
              <a:rPr lang="en-US" altLang="en-US" sz="2000" dirty="0">
                <a:solidFill>
                  <a:srgbClr val="C00000"/>
                </a:solidFill>
                <a:latin typeface="Verdana" pitchFamily="34" charset="0"/>
              </a:rPr>
              <a:t>(Deadline: December 2018)</a:t>
            </a:r>
          </a:p>
        </p:txBody>
      </p:sp>
      <p:sp>
        <p:nvSpPr>
          <p:cNvPr id="5" name="Text Placeholder 1"/>
          <p:cNvSpPr>
            <a:spLocks noGrp="1"/>
          </p:cNvSpPr>
          <p:nvPr>
            <p:ph type="body" sz="quarter" idx="11"/>
          </p:nvPr>
        </p:nvSpPr>
        <p:spPr>
          <a:xfrm>
            <a:off x="0" y="66675"/>
            <a:ext cx="12192000" cy="1365309"/>
          </a:xfrm>
        </p:spPr>
        <p:txBody>
          <a:bodyPr/>
          <a:lstStyle/>
          <a:p>
            <a:pPr algn="ctr">
              <a:spcBef>
                <a:spcPts val="0"/>
              </a:spcBef>
            </a:pPr>
            <a:r>
              <a:rPr lang="en-IE" sz="3200" dirty="0"/>
              <a:t>NON-EXHAUST PARTICLE EMISSIONS</a:t>
            </a:r>
          </a:p>
          <a:p>
            <a:pPr algn="ctr">
              <a:spcBef>
                <a:spcPts val="0"/>
              </a:spcBef>
            </a:pPr>
            <a:r>
              <a:rPr lang="en-US" altLang="en-US" sz="3200" b="1" cap="all" dirty="0">
                <a:latin typeface="Calibri" panose="020F0502020204030204" pitchFamily="34" charset="0"/>
                <a:ea typeface="Verdana" charset="0"/>
                <a:cs typeface="Verdana" charset="0"/>
              </a:rPr>
              <a:t>Development of a </a:t>
            </a:r>
            <a:r>
              <a:rPr lang="en-US" sz="3200" b="1" dirty="0">
                <a:solidFill>
                  <a:prstClr val="white"/>
                </a:solidFill>
                <a:latin typeface="Calibri"/>
              </a:rPr>
              <a:t>NEW REAL-WORLD BRAKING CYCLE FOR STUDYING BRAKE PARTICLE EMISSIONS</a:t>
            </a:r>
            <a:r>
              <a:rPr lang="en-US" sz="3200" dirty="0"/>
              <a:t> </a:t>
            </a:r>
          </a:p>
        </p:txBody>
      </p:sp>
    </p:spTree>
    <p:extLst>
      <p:ext uri="{BB962C8B-B14F-4D97-AF65-F5344CB8AC3E}">
        <p14:creationId xmlns:p14="http://schemas.microsoft.com/office/powerpoint/2010/main" val="174666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PMP meetings in 2018</a:t>
            </a:r>
            <a:endParaRPr lang="en-IE" altLang="en-US" dirty="0"/>
          </a:p>
        </p:txBody>
      </p:sp>
      <p:sp>
        <p:nvSpPr>
          <p:cNvPr id="5" name="Content Placeholder 2"/>
          <p:cNvSpPr>
            <a:spLocks noGrp="1"/>
          </p:cNvSpPr>
          <p:nvPr>
            <p:ph type="body" sz="quarter" idx="12"/>
          </p:nvPr>
        </p:nvSpPr>
        <p:spPr/>
        <p:txBody>
          <a:bodyPr/>
          <a:lstStyle/>
          <a:p>
            <a:r>
              <a:rPr lang="en-US" altLang="en-US" sz="2000" dirty="0"/>
              <a:t>2018-01-09:  		PMP 46</a:t>
            </a:r>
            <a:r>
              <a:rPr lang="en-US" altLang="en-US" sz="2000" baseline="30000" dirty="0"/>
              <a:t>th</a:t>
            </a:r>
            <a:r>
              <a:rPr lang="en-US" altLang="en-US" sz="2000" dirty="0"/>
              <a:t> (GRPE Geneva summary)</a:t>
            </a:r>
          </a:p>
          <a:p>
            <a:r>
              <a:rPr lang="en-US" altLang="en-US" sz="2000" dirty="0"/>
              <a:t>2018-05-16/17: 		PMP 47</a:t>
            </a:r>
            <a:r>
              <a:rPr lang="en-US" altLang="en-US" sz="2000" baseline="30000" dirty="0"/>
              <a:t>th</a:t>
            </a:r>
            <a:r>
              <a:rPr lang="en-US" altLang="en-US" sz="2000" dirty="0"/>
              <a:t>   </a:t>
            </a:r>
          </a:p>
          <a:p>
            <a:pPr defTabSz="825500">
              <a:spcAft>
                <a:spcPct val="40000"/>
              </a:spcAft>
              <a:buClr>
                <a:srgbClr val="002060"/>
              </a:buClr>
              <a:buSzPct val="115000"/>
            </a:pPr>
            <a:endParaRPr lang="en-US" altLang="en-US" sz="2000" kern="1200" baseline="30000" dirty="0">
              <a:solidFill>
                <a:srgbClr val="0F5494"/>
              </a:solidFill>
              <a:latin typeface="Verdana" pitchFamily="34" charset="0"/>
            </a:endParaRPr>
          </a:p>
          <a:p>
            <a:pPr defTabSz="825500">
              <a:spcAft>
                <a:spcPct val="40000"/>
              </a:spcAft>
              <a:buClr>
                <a:srgbClr val="002060"/>
              </a:buClr>
              <a:buSzPct val="115000"/>
            </a:pPr>
            <a:r>
              <a:rPr lang="en-US" altLang="en-US" sz="2000" dirty="0"/>
              <a:t>NEXT F-2-F MEETING: </a:t>
            </a:r>
            <a:r>
              <a:rPr lang="en-US" altLang="en-US" sz="2000" b="1" dirty="0"/>
              <a:t>13</a:t>
            </a:r>
            <a:r>
              <a:rPr lang="en-US" altLang="en-US" sz="2000" b="1" baseline="30000" dirty="0"/>
              <a:t>th</a:t>
            </a:r>
            <a:r>
              <a:rPr lang="it-IT" altLang="en-US" sz="2000" b="1" dirty="0"/>
              <a:t>/</a:t>
            </a:r>
            <a:r>
              <a:rPr lang="en-US" altLang="en-US" sz="2000" b="1" dirty="0"/>
              <a:t>14</a:t>
            </a:r>
            <a:r>
              <a:rPr lang="en-US" altLang="en-US" sz="2000" b="1" baseline="30000" dirty="0"/>
              <a:t>th</a:t>
            </a:r>
            <a:r>
              <a:rPr lang="en-US" altLang="en-US" sz="2000" b="1" dirty="0"/>
              <a:t> (tbc) November 2018 </a:t>
            </a:r>
            <a:r>
              <a:rPr lang="en-US" altLang="en-US" sz="2000" dirty="0"/>
              <a:t>(Location: tbc)</a:t>
            </a:r>
          </a:p>
          <a:p>
            <a:pPr marL="0" indent="0" defTabSz="825500">
              <a:spcAft>
                <a:spcPct val="40000"/>
              </a:spcAft>
              <a:buClr>
                <a:srgbClr val="002060"/>
              </a:buClr>
              <a:buSzPct val="115000"/>
              <a:buNone/>
            </a:pPr>
            <a:r>
              <a:rPr lang="en-IE" altLang="en-US" sz="2000" kern="1200" dirty="0">
                <a:solidFill>
                  <a:srgbClr val="0F5494"/>
                </a:solidFill>
                <a:latin typeface="Verdana" pitchFamily="34" charset="0"/>
                <a:cs typeface="+mn-cs"/>
              </a:rPr>
              <a:t> </a:t>
            </a:r>
          </a:p>
        </p:txBody>
      </p:sp>
    </p:spTree>
    <p:extLst>
      <p:ext uri="{BB962C8B-B14F-4D97-AF65-F5344CB8AC3E}">
        <p14:creationId xmlns:p14="http://schemas.microsoft.com/office/powerpoint/2010/main" val="2344566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0" y="66675"/>
            <a:ext cx="12192000" cy="1365309"/>
          </a:xfrm>
        </p:spPr>
        <p:txBody>
          <a:bodyPr/>
          <a:lstStyle/>
          <a:p>
            <a:pPr algn="ctr">
              <a:spcBef>
                <a:spcPts val="0"/>
              </a:spcBef>
            </a:pPr>
            <a:r>
              <a:rPr lang="en-IE" sz="3200" dirty="0"/>
              <a:t>NON-EXHAUST PARTICLE EMISSIONS</a:t>
            </a:r>
          </a:p>
          <a:p>
            <a:pPr algn="ctr">
              <a:spcBef>
                <a:spcPts val="0"/>
              </a:spcBef>
            </a:pPr>
            <a:r>
              <a:rPr lang="en-US" altLang="en-US" sz="3200" b="1" cap="all" dirty="0">
                <a:latin typeface="Calibri" panose="020F0502020204030204" pitchFamily="34" charset="0"/>
                <a:ea typeface="Verdana" charset="0"/>
                <a:cs typeface="Verdana" charset="0"/>
              </a:rPr>
              <a:t>Development of a </a:t>
            </a:r>
            <a:r>
              <a:rPr lang="en-US" sz="3200" b="1" dirty="0">
                <a:solidFill>
                  <a:prstClr val="white"/>
                </a:solidFill>
                <a:latin typeface="Calibri"/>
              </a:rPr>
              <a:t>NEW REAL-WORLD BRAKING CYCLE FOR STUDYING BRAKE PARTICLE EMISSIONS</a:t>
            </a:r>
            <a:r>
              <a:rPr lang="en-US" sz="3200" dirty="0"/>
              <a:t> </a:t>
            </a:r>
          </a:p>
        </p:txBody>
      </p:sp>
      <p:pic>
        <p:nvPicPr>
          <p:cNvPr id="2" name="Picture 1"/>
          <p:cNvPicPr>
            <a:picLocks noChangeAspect="1"/>
          </p:cNvPicPr>
          <p:nvPr/>
        </p:nvPicPr>
        <p:blipFill rotWithShape="1">
          <a:blip r:embed="rId3"/>
          <a:srcRect l="29039" t="18333" r="9809" b="10695"/>
          <a:stretch/>
        </p:blipFill>
        <p:spPr>
          <a:xfrm>
            <a:off x="0" y="1576934"/>
            <a:ext cx="7272000" cy="4417571"/>
          </a:xfrm>
          <a:prstGeom prst="rect">
            <a:avLst/>
          </a:prstGeom>
        </p:spPr>
      </p:pic>
      <p:sp>
        <p:nvSpPr>
          <p:cNvPr id="7" name="Rectangle 6"/>
          <p:cNvSpPr/>
          <p:nvPr/>
        </p:nvSpPr>
        <p:spPr>
          <a:xfrm>
            <a:off x="7264400" y="1599885"/>
            <a:ext cx="4841574" cy="4401205"/>
          </a:xfrm>
          <a:prstGeom prst="rect">
            <a:avLst/>
          </a:prstGeom>
        </p:spPr>
        <p:txBody>
          <a:bodyPr wrap="square">
            <a:spAutoFit/>
          </a:bodyPr>
          <a:lstStyle/>
          <a:p>
            <a:pPr marL="361950" indent="-361950" algn="just" defTabSz="365125">
              <a:lnSpc>
                <a:spcPct val="150000"/>
              </a:lnSpc>
              <a:spcAft>
                <a:spcPts val="600"/>
              </a:spcAft>
              <a:buFont typeface="Arial" pitchFamily="34" charset="0"/>
              <a:buChar char="•"/>
            </a:pPr>
            <a:r>
              <a:rPr lang="en-US" altLang="en-US" sz="2000" dirty="0">
                <a:solidFill>
                  <a:srgbClr val="002060"/>
                </a:solidFill>
                <a:latin typeface="Verdana" pitchFamily="34" charset="0"/>
              </a:rPr>
              <a:t>FORD has concluded the development of the schedule in collaboration with Heinz Steven</a:t>
            </a:r>
          </a:p>
          <a:p>
            <a:pPr marL="361950" indent="-361950" algn="just" defTabSz="365125">
              <a:lnSpc>
                <a:spcPct val="150000"/>
              </a:lnSpc>
              <a:spcAft>
                <a:spcPts val="600"/>
              </a:spcAft>
              <a:buFont typeface="Arial" pitchFamily="34" charset="0"/>
              <a:buChar char="•"/>
            </a:pPr>
            <a:r>
              <a:rPr lang="en-US" altLang="en-US" sz="2000" dirty="0">
                <a:solidFill>
                  <a:srgbClr val="002060"/>
                </a:solidFill>
                <a:latin typeface="Verdana" pitchFamily="34" charset="0"/>
              </a:rPr>
              <a:t>Technical details regarding the cycle have been presented in EuroBrake 2018</a:t>
            </a:r>
          </a:p>
          <a:p>
            <a:pPr marL="361950" indent="-361950" algn="just" defTabSz="365125">
              <a:lnSpc>
                <a:spcPct val="150000"/>
              </a:lnSpc>
              <a:spcAft>
                <a:spcPts val="600"/>
              </a:spcAft>
              <a:buFont typeface="Arial" pitchFamily="34" charset="0"/>
              <a:buChar char="•"/>
            </a:pPr>
            <a:r>
              <a:rPr lang="en-US" altLang="en-US" sz="2000" dirty="0">
                <a:solidFill>
                  <a:srgbClr val="002060"/>
                </a:solidFill>
                <a:latin typeface="Verdana" pitchFamily="34" charset="0"/>
              </a:rPr>
              <a:t>The cycle will become available to the public after its acceptance to the WEAR Journal (June 2018)</a:t>
            </a:r>
          </a:p>
        </p:txBody>
      </p:sp>
    </p:spTree>
    <p:extLst>
      <p:ext uri="{BB962C8B-B14F-4D97-AF65-F5344CB8AC3E}">
        <p14:creationId xmlns:p14="http://schemas.microsoft.com/office/powerpoint/2010/main" val="53241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64600" y="1589518"/>
            <a:ext cx="3251200" cy="4362733"/>
          </a:xfrm>
          <a:prstGeom prst="rect">
            <a:avLst/>
          </a:prstGeom>
        </p:spPr>
        <p:txBody>
          <a:bodyPr wrap="square">
            <a:spAutoFit/>
          </a:bodyPr>
          <a:lstStyle/>
          <a:p>
            <a:pPr marL="342900" indent="-342900" algn="just" fontAlgn="auto">
              <a:lnSpc>
                <a:spcPct val="150000"/>
              </a:lnSpc>
              <a:spcBef>
                <a:spcPts val="0"/>
              </a:spcBef>
              <a:spcAft>
                <a:spcPts val="300"/>
              </a:spcAft>
              <a:buFont typeface="Arial" panose="020B0604020202020204" pitchFamily="34" charset="0"/>
              <a:buChar char="•"/>
              <a:defRPr/>
            </a:pPr>
            <a:r>
              <a:rPr lang="en-IE" altLang="ja-JP" sz="2000" dirty="0">
                <a:solidFill>
                  <a:srgbClr val="002060"/>
                </a:solidFill>
                <a:latin typeface="Verdana" pitchFamily="34" charset="0"/>
              </a:rPr>
              <a:t>303 stops at a distance of 192 km</a:t>
            </a:r>
          </a:p>
          <a:p>
            <a:pPr marL="342900" indent="-342900" algn="just" fontAlgn="auto">
              <a:lnSpc>
                <a:spcPct val="150000"/>
              </a:lnSpc>
              <a:spcBef>
                <a:spcPts val="0"/>
              </a:spcBef>
              <a:spcAft>
                <a:spcPts val="300"/>
              </a:spcAft>
              <a:buFont typeface="Arial" panose="020B0604020202020204" pitchFamily="34" charset="0"/>
              <a:buChar char="•"/>
              <a:defRPr/>
            </a:pPr>
            <a:r>
              <a:rPr lang="en-IE" altLang="ja-JP" sz="2000" dirty="0">
                <a:solidFill>
                  <a:srgbClr val="002060"/>
                </a:solidFill>
                <a:latin typeface="Verdana" pitchFamily="34" charset="0"/>
              </a:rPr>
              <a:t>4h 24min duration</a:t>
            </a:r>
          </a:p>
          <a:p>
            <a:pPr marL="342900" indent="-342900" algn="just" fontAlgn="auto">
              <a:lnSpc>
                <a:spcPct val="150000"/>
              </a:lnSpc>
              <a:spcBef>
                <a:spcPts val="0"/>
              </a:spcBef>
              <a:spcAft>
                <a:spcPts val="300"/>
              </a:spcAft>
              <a:buFont typeface="Arial" panose="020B0604020202020204" pitchFamily="34" charset="0"/>
              <a:buChar char="•"/>
              <a:defRPr/>
            </a:pPr>
            <a:r>
              <a:rPr lang="en-IE" altLang="ja-JP" sz="2000" dirty="0">
                <a:solidFill>
                  <a:srgbClr val="002060"/>
                </a:solidFill>
                <a:latin typeface="Verdana" pitchFamily="34" charset="0"/>
              </a:rPr>
              <a:t>Average speed of 44 km/h and maximum speed of 133 km/h</a:t>
            </a:r>
          </a:p>
          <a:p>
            <a:pPr marL="342900" indent="-342900" algn="just" fontAlgn="auto">
              <a:lnSpc>
                <a:spcPct val="150000"/>
              </a:lnSpc>
              <a:spcBef>
                <a:spcPts val="0"/>
              </a:spcBef>
              <a:spcAft>
                <a:spcPts val="300"/>
              </a:spcAft>
              <a:buFont typeface="Arial" panose="020B0604020202020204" pitchFamily="34" charset="0"/>
              <a:buChar char="•"/>
              <a:defRPr/>
            </a:pPr>
            <a:r>
              <a:rPr lang="en-IE" altLang="ja-JP" sz="2000" dirty="0">
                <a:solidFill>
                  <a:srgbClr val="002060"/>
                </a:solidFill>
                <a:latin typeface="Verdana" pitchFamily="34" charset="0"/>
              </a:rPr>
              <a:t>Deceleration 0.49 – 2.18 m/s² (mean of 0.97 m/s²)</a:t>
            </a:r>
          </a:p>
        </p:txBody>
      </p:sp>
      <p:sp>
        <p:nvSpPr>
          <p:cNvPr id="5" name="Text Placeholder 1"/>
          <p:cNvSpPr>
            <a:spLocks noGrp="1"/>
          </p:cNvSpPr>
          <p:nvPr>
            <p:ph type="body" sz="quarter" idx="11"/>
          </p:nvPr>
        </p:nvSpPr>
        <p:spPr>
          <a:xfrm>
            <a:off x="0" y="66675"/>
            <a:ext cx="12192000" cy="1365309"/>
          </a:xfrm>
        </p:spPr>
        <p:txBody>
          <a:bodyPr/>
          <a:lstStyle/>
          <a:p>
            <a:pPr algn="ctr">
              <a:spcBef>
                <a:spcPts val="0"/>
              </a:spcBef>
            </a:pPr>
            <a:r>
              <a:rPr lang="en-US" altLang="en-US" sz="3200" b="1" cap="all" dirty="0">
                <a:latin typeface="Calibri" panose="020F0502020204030204" pitchFamily="34" charset="0"/>
                <a:ea typeface="Verdana" charset="0"/>
                <a:cs typeface="Verdana" charset="0"/>
              </a:rPr>
              <a:t>Development of a </a:t>
            </a:r>
            <a:r>
              <a:rPr lang="en-US" sz="3200" b="1" dirty="0">
                <a:solidFill>
                  <a:prstClr val="white"/>
                </a:solidFill>
                <a:latin typeface="Calibri"/>
              </a:rPr>
              <a:t>NEW REAL-WORLD BRAKING CYCLE FOR STUDYING BRAKE PARTICLE EMISSIONS</a:t>
            </a:r>
            <a:r>
              <a:rPr lang="en-US" sz="3200" dirty="0"/>
              <a:t> </a:t>
            </a:r>
          </a:p>
          <a:p>
            <a:pPr algn="ctr">
              <a:spcBef>
                <a:spcPts val="0"/>
              </a:spcBef>
            </a:pPr>
            <a:r>
              <a:rPr lang="en-US" sz="3200" b="1" dirty="0"/>
              <a:t>NOVEL CYCLE</a:t>
            </a: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l="10067" t="5797" r="8951" b="2657"/>
          <a:stretch/>
        </p:blipFill>
        <p:spPr>
          <a:xfrm>
            <a:off x="0" y="1446825"/>
            <a:ext cx="8864600" cy="4993585"/>
          </a:xfrm>
          <a:prstGeom prst="rect">
            <a:avLst/>
          </a:prstGeom>
        </p:spPr>
      </p:pic>
    </p:spTree>
    <p:extLst>
      <p:ext uri="{BB962C8B-B14F-4D97-AF65-F5344CB8AC3E}">
        <p14:creationId xmlns:p14="http://schemas.microsoft.com/office/powerpoint/2010/main" val="28377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3850" y="586596"/>
            <a:ext cx="11544300" cy="560717"/>
          </a:xfrm>
        </p:spPr>
        <p:txBody>
          <a:bodyPr/>
          <a:lstStyle/>
          <a:p>
            <a:pPr algn="ctr"/>
            <a:r>
              <a:rPr lang="en-IE" sz="3200" dirty="0"/>
              <a:t>BRAKING TEST CYCLE – OPEN ISSUES</a:t>
            </a:r>
          </a:p>
        </p:txBody>
      </p:sp>
      <p:sp>
        <p:nvSpPr>
          <p:cNvPr id="6" name="Rectangle 5"/>
          <p:cNvSpPr/>
          <p:nvPr/>
        </p:nvSpPr>
        <p:spPr>
          <a:xfrm>
            <a:off x="196277" y="1817055"/>
            <a:ext cx="11799446" cy="3723392"/>
          </a:xfrm>
          <a:prstGeom prst="rect">
            <a:avLst/>
          </a:prstGeom>
        </p:spPr>
        <p:txBody>
          <a:bodyPr wrap="square">
            <a:spAutoFit/>
          </a:bodyPr>
          <a:lstStyle/>
          <a:p>
            <a:pPr marL="361950" indent="-361950" algn="just" defTabSz="365125">
              <a:lnSpc>
                <a:spcPct val="150000"/>
              </a:lnSpc>
              <a:spcBef>
                <a:spcPts val="600"/>
              </a:spcBef>
              <a:spcAft>
                <a:spcPts val="1200"/>
              </a:spcAft>
              <a:buFont typeface="Wingdings" pitchFamily="2" charset="2"/>
              <a:buChar char="ü"/>
            </a:pPr>
            <a:r>
              <a:rPr lang="en-IE" altLang="en-US" sz="2000" dirty="0">
                <a:solidFill>
                  <a:srgbClr val="002060"/>
                </a:solidFill>
                <a:latin typeface="Verdana" pitchFamily="34" charset="0"/>
              </a:rPr>
              <a:t>Low flow dynamometer testing will lead to higher maximum temperatures than observed in the field. How can we reproduce correct temperature levels?</a:t>
            </a:r>
          </a:p>
          <a:p>
            <a:pPr marL="361950" indent="-361950" algn="just" defTabSz="365125">
              <a:lnSpc>
                <a:spcPct val="150000"/>
              </a:lnSpc>
              <a:spcBef>
                <a:spcPts val="600"/>
              </a:spcBef>
              <a:spcAft>
                <a:spcPts val="1200"/>
              </a:spcAft>
              <a:buFont typeface="Wingdings" pitchFamily="2" charset="2"/>
              <a:buChar char="ü"/>
            </a:pPr>
            <a:r>
              <a:rPr lang="en-IE" altLang="en-US" sz="2000" dirty="0">
                <a:solidFill>
                  <a:srgbClr val="002060"/>
                </a:solidFill>
                <a:latin typeface="Verdana" pitchFamily="34" charset="0"/>
              </a:rPr>
              <a:t>Which temperature will be achieved for other vehicles (vehicle classes)</a:t>
            </a:r>
          </a:p>
          <a:p>
            <a:pPr marL="361950" indent="-361950" algn="just" defTabSz="365125">
              <a:lnSpc>
                <a:spcPct val="150000"/>
              </a:lnSpc>
              <a:spcBef>
                <a:spcPts val="600"/>
              </a:spcBef>
              <a:spcAft>
                <a:spcPts val="1200"/>
              </a:spcAft>
              <a:buFont typeface="Wingdings" pitchFamily="2" charset="2"/>
              <a:buChar char="ü"/>
            </a:pPr>
            <a:r>
              <a:rPr lang="en-IE" altLang="en-US" sz="2000" dirty="0">
                <a:solidFill>
                  <a:srgbClr val="002060"/>
                </a:solidFill>
                <a:latin typeface="Verdana" pitchFamily="34" charset="0"/>
              </a:rPr>
              <a:t>How to adapt cycle to other vehicle classes?</a:t>
            </a:r>
          </a:p>
          <a:p>
            <a:pPr marL="361950" indent="-361950" algn="just" defTabSz="365125">
              <a:lnSpc>
                <a:spcPct val="150000"/>
              </a:lnSpc>
              <a:spcBef>
                <a:spcPts val="600"/>
              </a:spcBef>
              <a:spcAft>
                <a:spcPts val="1200"/>
              </a:spcAft>
              <a:buFont typeface="Wingdings" pitchFamily="2" charset="2"/>
              <a:buChar char="ü"/>
            </a:pPr>
            <a:r>
              <a:rPr lang="en-IE" altLang="en-US" sz="2000" dirty="0">
                <a:solidFill>
                  <a:srgbClr val="002060"/>
                </a:solidFill>
                <a:latin typeface="Verdana" pitchFamily="34" charset="0"/>
              </a:rPr>
              <a:t>Influence of breaks between the trips</a:t>
            </a:r>
          </a:p>
          <a:p>
            <a:pPr marL="361950" indent="-361950" algn="just" defTabSz="365125">
              <a:lnSpc>
                <a:spcPct val="150000"/>
              </a:lnSpc>
              <a:spcBef>
                <a:spcPts val="600"/>
              </a:spcBef>
              <a:spcAft>
                <a:spcPts val="1200"/>
              </a:spcAft>
              <a:buFont typeface="Wingdings" pitchFamily="2" charset="2"/>
              <a:buChar char="ü"/>
            </a:pPr>
            <a:r>
              <a:rPr lang="en-IE" altLang="en-US" sz="2000" dirty="0">
                <a:solidFill>
                  <a:srgbClr val="002060"/>
                </a:solidFill>
                <a:latin typeface="Verdana" pitchFamily="34" charset="0"/>
              </a:rPr>
              <a:t>Temperature level and cooling influence on other test setups for emission testing</a:t>
            </a:r>
          </a:p>
        </p:txBody>
      </p:sp>
    </p:spTree>
    <p:extLst>
      <p:ext uri="{BB962C8B-B14F-4D97-AF65-F5344CB8AC3E}">
        <p14:creationId xmlns:p14="http://schemas.microsoft.com/office/powerpoint/2010/main" val="916238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3850" y="586596"/>
            <a:ext cx="11544300" cy="560717"/>
          </a:xfrm>
        </p:spPr>
        <p:txBody>
          <a:bodyPr/>
          <a:lstStyle/>
          <a:p>
            <a:pPr algn="ctr"/>
            <a:r>
              <a:rPr lang="en-IE" sz="3200" dirty="0"/>
              <a:t>BRAKING TEST CYCLE – NEXT STEP</a:t>
            </a:r>
          </a:p>
        </p:txBody>
      </p:sp>
      <p:sp>
        <p:nvSpPr>
          <p:cNvPr id="3" name="Rectangle 2"/>
          <p:cNvSpPr/>
          <p:nvPr/>
        </p:nvSpPr>
        <p:spPr>
          <a:xfrm>
            <a:off x="402431" y="1762126"/>
            <a:ext cx="11387138" cy="3708708"/>
          </a:xfrm>
          <a:prstGeom prst="rect">
            <a:avLst/>
          </a:prstGeom>
        </p:spPr>
        <p:txBody>
          <a:bodyPr wrap="square">
            <a:spAutoFit/>
          </a:bodyPr>
          <a:lstStyle/>
          <a:p>
            <a:pPr marL="447675" indent="-447675" algn="just" defTabSz="365125">
              <a:lnSpc>
                <a:spcPct val="150000"/>
              </a:lnSpc>
              <a:spcBef>
                <a:spcPts val="600"/>
              </a:spcBef>
              <a:spcAft>
                <a:spcPts val="2400"/>
              </a:spcAft>
              <a:buFont typeface="Wingdings" pitchFamily="2" charset="2"/>
              <a:buChar char="ü"/>
            </a:pPr>
            <a:r>
              <a:rPr lang="en-US" altLang="en-US" sz="2000" dirty="0">
                <a:solidFill>
                  <a:srgbClr val="002060"/>
                </a:solidFill>
                <a:latin typeface="Verdana" pitchFamily="34" charset="0"/>
              </a:rPr>
              <a:t>A round robin has been scheduled for the next months with the purpose of validating both braking schedules in terms of temperature. All labs participating in TF1 will take part and the round robin is expected to be completed by the end of 2018</a:t>
            </a:r>
          </a:p>
          <a:p>
            <a:pPr marL="447675" indent="-447675" algn="just" defTabSz="365125">
              <a:lnSpc>
                <a:spcPct val="150000"/>
              </a:lnSpc>
              <a:spcBef>
                <a:spcPts val="600"/>
              </a:spcBef>
              <a:spcAft>
                <a:spcPts val="2400"/>
              </a:spcAft>
              <a:buFont typeface="Wingdings" pitchFamily="2" charset="2"/>
              <a:buChar char="ü"/>
            </a:pPr>
            <a:r>
              <a:rPr lang="en-US" altLang="en-US" sz="2000" dirty="0">
                <a:solidFill>
                  <a:srgbClr val="002060"/>
                </a:solidFill>
                <a:latin typeface="Verdana" pitchFamily="34" charset="0"/>
              </a:rPr>
              <a:t>A paper with the title </a:t>
            </a:r>
            <a:r>
              <a:rPr lang="en-US" altLang="en-US" sz="2000" b="1" i="1" dirty="0">
                <a:solidFill>
                  <a:srgbClr val="002060"/>
                </a:solidFill>
                <a:latin typeface="Verdana" pitchFamily="34" charset="0"/>
              </a:rPr>
              <a:t>“</a:t>
            </a:r>
            <a:r>
              <a:rPr lang="en-IE" altLang="en-US" sz="2000" b="1" i="1" dirty="0">
                <a:solidFill>
                  <a:srgbClr val="002060"/>
                </a:solidFill>
                <a:latin typeface="Verdana" pitchFamily="34" charset="0"/>
              </a:rPr>
              <a:t>A novel real-world braking cycle for studying brake wear particle emissions”</a:t>
            </a:r>
            <a:r>
              <a:rPr lang="en-IE" altLang="en-US" sz="2000" dirty="0">
                <a:solidFill>
                  <a:srgbClr val="002060"/>
                </a:solidFill>
                <a:latin typeface="Verdana" pitchFamily="34" charset="0"/>
              </a:rPr>
              <a:t> has been submitted to WEAR and is expected to be published soon</a:t>
            </a:r>
            <a:endParaRPr lang="en-US" altLang="en-US" sz="2000" dirty="0">
              <a:solidFill>
                <a:srgbClr val="002060"/>
              </a:solidFill>
              <a:latin typeface="Verdana" pitchFamily="34" charset="0"/>
            </a:endParaRPr>
          </a:p>
        </p:txBody>
      </p:sp>
    </p:spTree>
    <p:extLst>
      <p:ext uri="{BB962C8B-B14F-4D97-AF65-F5344CB8AC3E}">
        <p14:creationId xmlns:p14="http://schemas.microsoft.com/office/powerpoint/2010/main" val="3136732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3850" y="222738"/>
            <a:ext cx="11544300" cy="924575"/>
          </a:xfrm>
        </p:spPr>
        <p:txBody>
          <a:bodyPr/>
          <a:lstStyle/>
          <a:p>
            <a:pPr algn="ctr"/>
            <a:r>
              <a:rPr lang="en-US" sz="3200" dirty="0"/>
              <a:t>BRAKE DUST SAMPLING AND MEASUREMENT </a:t>
            </a:r>
          </a:p>
          <a:p>
            <a:pPr algn="ctr"/>
            <a:r>
              <a:rPr lang="en-US" sz="3200" b="1" dirty="0"/>
              <a:t>MAIN TASKS</a:t>
            </a:r>
            <a:endParaRPr lang="en-IE" sz="3200" b="1" dirty="0"/>
          </a:p>
        </p:txBody>
      </p:sp>
      <p:sp>
        <p:nvSpPr>
          <p:cNvPr id="6" name="Rectangle 5"/>
          <p:cNvSpPr/>
          <p:nvPr/>
        </p:nvSpPr>
        <p:spPr>
          <a:xfrm>
            <a:off x="392554" y="1720780"/>
            <a:ext cx="11406892" cy="4247317"/>
          </a:xfrm>
          <a:prstGeom prst="rect">
            <a:avLst/>
          </a:prstGeom>
        </p:spPr>
        <p:txBody>
          <a:bodyPr wrap="square">
            <a:spAutoFit/>
          </a:bodyPr>
          <a:lstStyle/>
          <a:p>
            <a:pPr indent="266700" algn="just">
              <a:lnSpc>
                <a:spcPct val="150000"/>
              </a:lnSpc>
              <a:spcBef>
                <a:spcPts val="600"/>
              </a:spcBef>
              <a:spcAft>
                <a:spcPts val="1200"/>
              </a:spcAft>
              <a:buFont typeface="Arial" pitchFamily="34" charset="0"/>
              <a:buChar char="•"/>
            </a:pPr>
            <a:r>
              <a:rPr lang="en-US" altLang="en-US" sz="2000" dirty="0">
                <a:latin typeface="Verdana" pitchFamily="34" charset="0"/>
              </a:rPr>
              <a:t>Selection of the testing methodology </a:t>
            </a:r>
            <a:r>
              <a:rPr lang="en-US" altLang="en-US" sz="2000" dirty="0">
                <a:solidFill>
                  <a:srgbClr val="C00000"/>
                </a:solidFill>
                <a:latin typeface="Verdana" pitchFamily="34" charset="0"/>
              </a:rPr>
              <a:t>(Concluded)</a:t>
            </a:r>
          </a:p>
          <a:p>
            <a:pPr marL="269875" indent="-269875" algn="just">
              <a:lnSpc>
                <a:spcPct val="150000"/>
              </a:lnSpc>
              <a:spcBef>
                <a:spcPts val="600"/>
              </a:spcBef>
              <a:spcAft>
                <a:spcPts val="1200"/>
              </a:spcAft>
              <a:buFont typeface="Arial" pitchFamily="34" charset="0"/>
              <a:buChar char="•"/>
              <a:tabLst>
                <a:tab pos="269875" algn="l"/>
              </a:tabLst>
            </a:pPr>
            <a:r>
              <a:rPr lang="en-US" altLang="en-US" sz="2000" dirty="0">
                <a:latin typeface="Verdana" pitchFamily="34" charset="0"/>
              </a:rPr>
              <a:t>Comparison of existing systems/test rig configurations </a:t>
            </a:r>
            <a:r>
              <a:rPr lang="en-US" altLang="en-US" sz="2000" dirty="0">
                <a:solidFill>
                  <a:srgbClr val="C00000"/>
                </a:solidFill>
                <a:latin typeface="Verdana" pitchFamily="34" charset="0"/>
              </a:rPr>
              <a:t>(Deadline: January 2018 – Concluded on-time) </a:t>
            </a:r>
          </a:p>
          <a:p>
            <a:pPr algn="just">
              <a:lnSpc>
                <a:spcPct val="150000"/>
              </a:lnSpc>
              <a:spcBef>
                <a:spcPts val="600"/>
              </a:spcBef>
              <a:spcAft>
                <a:spcPts val="1200"/>
              </a:spcAft>
              <a:buFont typeface="Arial" pitchFamily="34" charset="0"/>
              <a:buChar char="•"/>
              <a:tabLst>
                <a:tab pos="266700" algn="l"/>
              </a:tabLst>
            </a:pPr>
            <a:r>
              <a:rPr lang="en-US" altLang="en-US" sz="2000" dirty="0">
                <a:latin typeface="Verdana" pitchFamily="34" charset="0"/>
              </a:rPr>
              <a:t> 	Selection/definition of testing parameters </a:t>
            </a:r>
            <a:r>
              <a:rPr lang="en-US" altLang="en-US" sz="2000" dirty="0">
                <a:solidFill>
                  <a:srgbClr val="C00000"/>
                </a:solidFill>
                <a:latin typeface="Verdana" pitchFamily="34" charset="0"/>
              </a:rPr>
              <a:t>(Deadline: March 2018 – Still on-going)</a:t>
            </a:r>
          </a:p>
          <a:p>
            <a:pPr marL="266700" indent="-266700" algn="just">
              <a:lnSpc>
                <a:spcPct val="150000"/>
              </a:lnSpc>
              <a:spcBef>
                <a:spcPts val="600"/>
              </a:spcBef>
              <a:spcAft>
                <a:spcPts val="1200"/>
              </a:spcAft>
              <a:buFont typeface="Arial" pitchFamily="34" charset="0"/>
              <a:buChar char="•"/>
              <a:tabLst>
                <a:tab pos="266700" algn="l"/>
              </a:tabLst>
            </a:pPr>
            <a:r>
              <a:rPr lang="en-US" altLang="en-US" sz="2000" dirty="0">
                <a:latin typeface="Verdana" pitchFamily="34" charset="0"/>
              </a:rPr>
              <a:t>Validation of the selected configuration(s) &amp; measurement methodologies </a:t>
            </a:r>
            <a:r>
              <a:rPr lang="en-US" altLang="en-US" sz="2000" dirty="0">
                <a:solidFill>
                  <a:srgbClr val="C00000"/>
                </a:solidFill>
                <a:latin typeface="Verdana" pitchFamily="34" charset="0"/>
              </a:rPr>
              <a:t>(Deadline: To be defined depending on the progress)</a:t>
            </a:r>
          </a:p>
          <a:p>
            <a:pPr marL="266700" indent="-266700" algn="just">
              <a:lnSpc>
                <a:spcPct val="150000"/>
              </a:lnSpc>
              <a:spcBef>
                <a:spcPts val="600"/>
              </a:spcBef>
              <a:spcAft>
                <a:spcPts val="1200"/>
              </a:spcAft>
              <a:buFont typeface="Arial" pitchFamily="34" charset="0"/>
              <a:buChar char="•"/>
              <a:tabLst>
                <a:tab pos="266700" algn="l"/>
              </a:tabLst>
            </a:pPr>
            <a:r>
              <a:rPr lang="en-US" altLang="en-US" sz="2000" strike="sngStrike" dirty="0">
                <a:latin typeface="Verdana" pitchFamily="34" charset="0"/>
              </a:rPr>
              <a:t>Data processing method </a:t>
            </a:r>
            <a:r>
              <a:rPr lang="en-US" altLang="en-US" sz="2000" strike="sngStrike" dirty="0">
                <a:solidFill>
                  <a:srgbClr val="C00000"/>
                </a:solidFill>
                <a:latin typeface="Verdana" pitchFamily="34" charset="0"/>
              </a:rPr>
              <a:t>(Deadline: To be defined depending on the progress)</a:t>
            </a:r>
          </a:p>
        </p:txBody>
      </p:sp>
    </p:spTree>
    <p:extLst>
      <p:ext uri="{BB962C8B-B14F-4D97-AF65-F5344CB8AC3E}">
        <p14:creationId xmlns:p14="http://schemas.microsoft.com/office/powerpoint/2010/main" val="1552697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4684" y="1745697"/>
            <a:ext cx="11970334" cy="3521751"/>
            <a:chOff x="124684" y="1745697"/>
            <a:chExt cx="11970334" cy="3521751"/>
          </a:xfrm>
        </p:grpSpPr>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15"/>
            <a:stretch/>
          </p:blipFill>
          <p:spPr bwMode="auto">
            <a:xfrm>
              <a:off x="7678483" y="1757142"/>
              <a:ext cx="4416535" cy="30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200" t="50701" r="28261" b="9299"/>
            <a:stretch/>
          </p:blipFill>
          <p:spPr bwMode="auto">
            <a:xfrm>
              <a:off x="4081391" y="1757442"/>
              <a:ext cx="3567363" cy="30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Image result for pin on disc"/>
            <p:cNvPicPr>
              <a:picLocks noChangeAspect="1" noChangeArrowheads="1"/>
            </p:cNvPicPr>
            <p:nvPr/>
          </p:nvPicPr>
          <p:blipFill>
            <a:blip r:embed="rId5" cstate="print"/>
            <a:srcRect/>
            <a:stretch>
              <a:fillRect/>
            </a:stretch>
          </p:blipFill>
          <p:spPr bwMode="auto">
            <a:xfrm>
              <a:off x="124684" y="1745697"/>
              <a:ext cx="3928997" cy="3067560"/>
            </a:xfrm>
            <a:prstGeom prst="rect">
              <a:avLst/>
            </a:prstGeom>
            <a:noFill/>
          </p:spPr>
        </p:pic>
        <p:sp>
          <p:nvSpPr>
            <p:cNvPr id="24" name="Rectangle 23"/>
            <p:cNvSpPr/>
            <p:nvPr/>
          </p:nvSpPr>
          <p:spPr>
            <a:xfrm>
              <a:off x="1182290" y="4713460"/>
              <a:ext cx="1757350" cy="491738"/>
            </a:xfrm>
            <a:prstGeom prst="rect">
              <a:avLst/>
            </a:prstGeom>
          </p:spPr>
          <p:txBody>
            <a:bodyPr wrap="square">
              <a:spAutoFit/>
            </a:bodyPr>
            <a:lstStyle/>
            <a:p>
              <a:pPr algn="ctr">
                <a:lnSpc>
                  <a:spcPct val="150000"/>
                </a:lnSpc>
                <a:spcBef>
                  <a:spcPts val="600"/>
                </a:spcBef>
                <a:spcAft>
                  <a:spcPts val="1200"/>
                </a:spcAft>
              </a:pPr>
              <a:r>
                <a:rPr lang="en-US" altLang="en-US" sz="2000" dirty="0">
                  <a:latin typeface="Verdana" pitchFamily="34" charset="0"/>
                </a:rPr>
                <a:t>Pin-on-disc </a:t>
              </a:r>
              <a:endParaRPr lang="en-US" altLang="en-US" sz="2000" strike="sngStrike" dirty="0">
                <a:solidFill>
                  <a:srgbClr val="C00000"/>
                </a:solidFill>
                <a:latin typeface="Verdana" pitchFamily="34" charset="0"/>
              </a:endParaRPr>
            </a:p>
          </p:txBody>
        </p:sp>
        <p:sp>
          <p:nvSpPr>
            <p:cNvPr id="25" name="Rectangle 24"/>
            <p:cNvSpPr/>
            <p:nvPr/>
          </p:nvSpPr>
          <p:spPr>
            <a:xfrm>
              <a:off x="5033975" y="4727310"/>
              <a:ext cx="1757350" cy="491738"/>
            </a:xfrm>
            <a:prstGeom prst="rect">
              <a:avLst/>
            </a:prstGeom>
          </p:spPr>
          <p:txBody>
            <a:bodyPr wrap="square">
              <a:spAutoFit/>
            </a:bodyPr>
            <a:lstStyle/>
            <a:p>
              <a:pPr algn="ctr">
                <a:lnSpc>
                  <a:spcPct val="150000"/>
                </a:lnSpc>
                <a:spcBef>
                  <a:spcPts val="600"/>
                </a:spcBef>
                <a:spcAft>
                  <a:spcPts val="1200"/>
                </a:spcAft>
              </a:pPr>
              <a:r>
                <a:rPr lang="en-US" altLang="en-US" sz="2000" dirty="0">
                  <a:latin typeface="Verdana" pitchFamily="34" charset="0"/>
                </a:rPr>
                <a:t>Brake dyno </a:t>
              </a:r>
              <a:endParaRPr lang="en-US" altLang="en-US" sz="2000" strike="sngStrike" dirty="0">
                <a:solidFill>
                  <a:srgbClr val="C00000"/>
                </a:solidFill>
                <a:latin typeface="Verdana" pitchFamily="34" charset="0"/>
              </a:endParaRPr>
            </a:p>
          </p:txBody>
        </p:sp>
        <p:sp>
          <p:nvSpPr>
            <p:cNvPr id="26" name="Rectangle 25"/>
            <p:cNvSpPr/>
            <p:nvPr/>
          </p:nvSpPr>
          <p:spPr>
            <a:xfrm>
              <a:off x="8885659" y="4713450"/>
              <a:ext cx="2059427" cy="553998"/>
            </a:xfrm>
            <a:prstGeom prst="rect">
              <a:avLst/>
            </a:prstGeom>
          </p:spPr>
          <p:txBody>
            <a:bodyPr wrap="square">
              <a:spAutoFit/>
            </a:bodyPr>
            <a:lstStyle/>
            <a:p>
              <a:pPr algn="ctr">
                <a:lnSpc>
                  <a:spcPct val="150000"/>
                </a:lnSpc>
                <a:spcBef>
                  <a:spcPts val="600"/>
                </a:spcBef>
                <a:spcAft>
                  <a:spcPts val="1200"/>
                </a:spcAft>
              </a:pPr>
              <a:r>
                <a:rPr lang="en-US" altLang="en-US" sz="2000" dirty="0">
                  <a:latin typeface="Verdana" pitchFamily="34" charset="0"/>
                </a:rPr>
                <a:t>Chassis dyno </a:t>
              </a:r>
              <a:endParaRPr lang="en-US" altLang="en-US" sz="2000" strike="sngStrike" dirty="0">
                <a:solidFill>
                  <a:srgbClr val="C00000"/>
                </a:solidFill>
                <a:latin typeface="Verdana" pitchFamily="34" charset="0"/>
              </a:endParaRPr>
            </a:p>
          </p:txBody>
        </p:sp>
      </p:grpSp>
      <p:sp>
        <p:nvSpPr>
          <p:cNvPr id="2" name="Text Placeholder 1"/>
          <p:cNvSpPr>
            <a:spLocks noGrp="1"/>
          </p:cNvSpPr>
          <p:nvPr>
            <p:ph type="body" sz="quarter" idx="11"/>
          </p:nvPr>
        </p:nvSpPr>
        <p:spPr>
          <a:xfrm>
            <a:off x="323850" y="222738"/>
            <a:ext cx="11544300" cy="924575"/>
          </a:xfrm>
        </p:spPr>
        <p:txBody>
          <a:bodyPr/>
          <a:lstStyle/>
          <a:p>
            <a:pPr algn="ctr"/>
            <a:r>
              <a:rPr lang="en-US" sz="3200" b="1" dirty="0"/>
              <a:t>BRAKE DUST SAMPLING AND MEASUREMENT </a:t>
            </a:r>
          </a:p>
          <a:p>
            <a:pPr algn="ctr"/>
            <a:r>
              <a:rPr lang="en-US" altLang="en-US" sz="3200" dirty="0">
                <a:latin typeface="Verdana" pitchFamily="34" charset="0"/>
              </a:rPr>
              <a:t>SELECTION OF THE TESTING METHODOLOGY</a:t>
            </a:r>
            <a:endParaRPr lang="en-IE" sz="3200" b="1" dirty="0"/>
          </a:p>
        </p:txBody>
      </p:sp>
      <p:grpSp>
        <p:nvGrpSpPr>
          <p:cNvPr id="16" name="Group 15"/>
          <p:cNvGrpSpPr/>
          <p:nvPr/>
        </p:nvGrpSpPr>
        <p:grpSpPr>
          <a:xfrm>
            <a:off x="331054" y="1883700"/>
            <a:ext cx="11763964" cy="2716785"/>
            <a:chOff x="611560" y="2996952"/>
            <a:chExt cx="9168080" cy="1952606"/>
          </a:xfrm>
        </p:grpSpPr>
        <p:grpSp>
          <p:nvGrpSpPr>
            <p:cNvPr id="17" name="Group 16"/>
            <p:cNvGrpSpPr/>
            <p:nvPr/>
          </p:nvGrpSpPr>
          <p:grpSpPr>
            <a:xfrm>
              <a:off x="611560" y="2996952"/>
              <a:ext cx="2915592" cy="1941596"/>
              <a:chOff x="611560" y="2996952"/>
              <a:chExt cx="2915592" cy="1941596"/>
            </a:xfrm>
          </p:grpSpPr>
          <p:cxnSp>
            <p:nvCxnSpPr>
              <p:cNvPr id="21" name="Straight Connector 20"/>
              <p:cNvCxnSpPr/>
              <p:nvPr/>
            </p:nvCxnSpPr>
            <p:spPr bwMode="auto">
              <a:xfrm flipV="1">
                <a:off x="611560" y="3005571"/>
                <a:ext cx="2834993" cy="1882741"/>
              </a:xfrm>
              <a:prstGeom prst="line">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611560" y="2996952"/>
                <a:ext cx="2915592" cy="1941596"/>
              </a:xfrm>
              <a:prstGeom prst="line">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 17"/>
            <p:cNvGrpSpPr/>
            <p:nvPr/>
          </p:nvGrpSpPr>
          <p:grpSpPr>
            <a:xfrm>
              <a:off x="6320602" y="3005571"/>
              <a:ext cx="3459038" cy="1943987"/>
              <a:chOff x="415946" y="3005571"/>
              <a:chExt cx="3459038" cy="1943987"/>
            </a:xfrm>
          </p:grpSpPr>
          <p:cxnSp>
            <p:nvCxnSpPr>
              <p:cNvPr id="19" name="Straight Connector 18"/>
              <p:cNvCxnSpPr/>
              <p:nvPr/>
            </p:nvCxnSpPr>
            <p:spPr bwMode="auto">
              <a:xfrm flipV="1">
                <a:off x="415946" y="3005571"/>
                <a:ext cx="3459038" cy="1943987"/>
              </a:xfrm>
              <a:prstGeom prst="line">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422969" y="3005571"/>
                <a:ext cx="3452015" cy="1932977"/>
              </a:xfrm>
              <a:prstGeom prst="line">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3" name="Rectangle 2"/>
          <p:cNvSpPr txBox="1">
            <a:spLocks noChangeArrowheads="1"/>
          </p:cNvSpPr>
          <p:nvPr/>
        </p:nvSpPr>
        <p:spPr bwMode="auto">
          <a:xfrm>
            <a:off x="124684" y="5376024"/>
            <a:ext cx="11970334" cy="49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just">
              <a:lnSpc>
                <a:spcPct val="150000"/>
              </a:lnSpc>
              <a:spcBef>
                <a:spcPts val="0"/>
              </a:spcBef>
              <a:spcAft>
                <a:spcPts val="900"/>
              </a:spcAft>
              <a:buFont typeface="Wingdings" panose="05000000000000000000" pitchFamily="2" charset="2"/>
              <a:buChar char="ü"/>
            </a:pPr>
            <a:r>
              <a:rPr lang="en-IE" sz="2000" dirty="0">
                <a:solidFill>
                  <a:schemeClr val="tx1"/>
                </a:solidFill>
                <a:latin typeface="Verdana" pitchFamily="34" charset="0"/>
                <a:ea typeface="+mn-ea"/>
                <a:cs typeface="+mn-cs"/>
              </a:rPr>
              <a:t>Also, different on-road approaches have been employed by several researchers</a:t>
            </a:r>
          </a:p>
        </p:txBody>
      </p:sp>
    </p:spTree>
    <p:extLst>
      <p:ext uri="{BB962C8B-B14F-4D97-AF65-F5344CB8AC3E}">
        <p14:creationId xmlns:p14="http://schemas.microsoft.com/office/powerpoint/2010/main" val="417058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76163737"/>
              </p:ext>
            </p:extLst>
          </p:nvPr>
        </p:nvGraphicFramePr>
        <p:xfrm>
          <a:off x="13663" y="1763982"/>
          <a:ext cx="12164675" cy="3237509"/>
        </p:xfrm>
        <a:graphic>
          <a:graphicData uri="http://schemas.openxmlformats.org/drawingml/2006/table">
            <a:tbl>
              <a:tblPr firstRow="1" firstCol="1" bandRow="1">
                <a:tableStyleId>{5C22544A-7EE6-4342-B048-85BDC9FD1C3A}</a:tableStyleId>
              </a:tblPr>
              <a:tblGrid>
                <a:gridCol w="1220675">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1368000">
                  <a:extLst>
                    <a:ext uri="{9D8B030D-6E8A-4147-A177-3AD203B41FA5}">
                      <a16:colId xmlns:a16="http://schemas.microsoft.com/office/drawing/2014/main" val="20004"/>
                    </a:ext>
                  </a:extLst>
                </a:gridCol>
                <a:gridCol w="1368000">
                  <a:extLst>
                    <a:ext uri="{9D8B030D-6E8A-4147-A177-3AD203B41FA5}">
                      <a16:colId xmlns:a16="http://schemas.microsoft.com/office/drawing/2014/main" val="20005"/>
                    </a:ext>
                  </a:extLst>
                </a:gridCol>
                <a:gridCol w="1368000">
                  <a:extLst>
                    <a:ext uri="{9D8B030D-6E8A-4147-A177-3AD203B41FA5}">
                      <a16:colId xmlns:a16="http://schemas.microsoft.com/office/drawing/2014/main" val="20006"/>
                    </a:ext>
                  </a:extLst>
                </a:gridCol>
                <a:gridCol w="1368000">
                  <a:extLst>
                    <a:ext uri="{9D8B030D-6E8A-4147-A177-3AD203B41FA5}">
                      <a16:colId xmlns:a16="http://schemas.microsoft.com/office/drawing/2014/main" val="20007"/>
                    </a:ext>
                  </a:extLst>
                </a:gridCol>
                <a:gridCol w="1368000">
                  <a:extLst>
                    <a:ext uri="{9D8B030D-6E8A-4147-A177-3AD203B41FA5}">
                      <a16:colId xmlns:a16="http://schemas.microsoft.com/office/drawing/2014/main" val="20008"/>
                    </a:ext>
                  </a:extLst>
                </a:gridCol>
              </a:tblGrid>
              <a:tr h="636564">
                <a:tc>
                  <a:txBody>
                    <a:bodyPr/>
                    <a:lstStyle/>
                    <a:p>
                      <a:pPr algn="ctr">
                        <a:spcBef>
                          <a:spcPts val="0"/>
                        </a:spcBef>
                        <a:spcAft>
                          <a:spcPts val="0"/>
                        </a:spcAft>
                      </a:pPr>
                      <a:r>
                        <a:rPr lang="en-US" sz="1400" dirty="0">
                          <a:effectLst/>
                          <a:latin typeface="+mn-lt"/>
                        </a:rPr>
                        <a:t>Technical Specifications</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tx1"/>
                    </a:solidFill>
                  </a:tcPr>
                </a:tc>
                <a:tc>
                  <a:txBody>
                    <a:bodyPr/>
                    <a:lstStyle/>
                    <a:p>
                      <a:pPr algn="ctr">
                        <a:spcBef>
                          <a:spcPts val="0"/>
                        </a:spcBef>
                        <a:spcAft>
                          <a:spcPts val="0"/>
                        </a:spcAft>
                      </a:pPr>
                      <a:r>
                        <a:rPr lang="en-US" sz="1600" dirty="0">
                          <a:effectLst/>
                          <a:latin typeface="+mn-lt"/>
                        </a:rPr>
                        <a:t>JARI</a:t>
                      </a:r>
                      <a:endParaRPr lang="en-IE" sz="16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tx1"/>
                    </a:solidFill>
                  </a:tcPr>
                </a:tc>
                <a:tc>
                  <a:txBody>
                    <a:bodyPr/>
                    <a:lstStyle/>
                    <a:p>
                      <a:pPr algn="ctr">
                        <a:spcBef>
                          <a:spcPts val="0"/>
                        </a:spcBef>
                        <a:spcAft>
                          <a:spcPts val="0"/>
                        </a:spcAft>
                      </a:pPr>
                      <a:r>
                        <a:rPr lang="en-US" sz="1600" dirty="0">
                          <a:effectLst/>
                          <a:latin typeface="+mn-lt"/>
                        </a:rPr>
                        <a:t>TU Ilmenau</a:t>
                      </a:r>
                      <a:endParaRPr lang="en-IE" sz="16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tx1"/>
                    </a:solidFill>
                  </a:tcPr>
                </a:tc>
                <a:tc>
                  <a:txBody>
                    <a:bodyPr/>
                    <a:lstStyle/>
                    <a:p>
                      <a:pPr algn="ctr">
                        <a:spcBef>
                          <a:spcPts val="0"/>
                        </a:spcBef>
                        <a:spcAft>
                          <a:spcPts val="0"/>
                        </a:spcAft>
                      </a:pPr>
                      <a:r>
                        <a:rPr lang="en-US" sz="1600" dirty="0">
                          <a:effectLst/>
                          <a:latin typeface="+mn-lt"/>
                        </a:rPr>
                        <a:t>Ford</a:t>
                      </a:r>
                      <a:endParaRPr lang="en-IE" sz="16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tx1"/>
                    </a:solidFill>
                  </a:tcPr>
                </a:tc>
                <a:tc>
                  <a:txBody>
                    <a:bodyPr/>
                    <a:lstStyle/>
                    <a:p>
                      <a:pPr algn="ctr">
                        <a:spcBef>
                          <a:spcPts val="0"/>
                        </a:spcBef>
                        <a:spcAft>
                          <a:spcPts val="0"/>
                        </a:spcAft>
                      </a:pPr>
                      <a:r>
                        <a:rPr lang="en-US" sz="1600" dirty="0">
                          <a:effectLst/>
                          <a:latin typeface="+mn-lt"/>
                        </a:rPr>
                        <a:t>Horiba – Audi </a:t>
                      </a:r>
                      <a:endParaRPr lang="en-IE" sz="16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tx1"/>
                    </a:solidFill>
                  </a:tcPr>
                </a:tc>
                <a:tc>
                  <a:txBody>
                    <a:bodyPr/>
                    <a:lstStyle/>
                    <a:p>
                      <a:pPr algn="ctr">
                        <a:spcBef>
                          <a:spcPts val="0"/>
                        </a:spcBef>
                        <a:spcAft>
                          <a:spcPts val="0"/>
                        </a:spcAft>
                      </a:pPr>
                      <a:r>
                        <a:rPr lang="en-US" sz="1600" dirty="0">
                          <a:effectLst/>
                          <a:latin typeface="+mn-lt"/>
                        </a:rPr>
                        <a:t>Brembo</a:t>
                      </a:r>
                      <a:endParaRPr lang="en-IE" sz="16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tx1"/>
                    </a:solidFill>
                  </a:tcPr>
                </a:tc>
                <a:tc>
                  <a:txBody>
                    <a:bodyPr/>
                    <a:lstStyle/>
                    <a:p>
                      <a:pPr algn="ctr">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LINK </a:t>
                      </a:r>
                      <a:endParaRPr lang="en-IE" sz="16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algn="ctr">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TU Ostrava</a:t>
                      </a:r>
                      <a:endParaRPr lang="en-IE" sz="16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algn="ctr">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GM</a:t>
                      </a:r>
                      <a:endParaRPr lang="en-IE" sz="16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10000"/>
                  </a:ext>
                </a:extLst>
              </a:tr>
              <a:tr h="1288091">
                <a:tc>
                  <a:txBody>
                    <a:bodyPr/>
                    <a:lstStyle/>
                    <a:p>
                      <a:pPr algn="ctr">
                        <a:spcBef>
                          <a:spcPts val="0"/>
                        </a:spcBef>
                        <a:spcAft>
                          <a:spcPts val="0"/>
                        </a:spcAft>
                      </a:pPr>
                      <a:r>
                        <a:rPr lang="en-US" sz="1600" dirty="0">
                          <a:effectLst/>
                          <a:latin typeface="+mn-lt"/>
                        </a:rPr>
                        <a:t>Inlet air flowrate </a:t>
                      </a:r>
                    </a:p>
                    <a:p>
                      <a:pPr algn="ctr">
                        <a:spcBef>
                          <a:spcPts val="0"/>
                        </a:spcBef>
                        <a:spcAft>
                          <a:spcPts val="0"/>
                        </a:spcAft>
                      </a:pPr>
                      <a:r>
                        <a:rPr lang="en-US" sz="1600" dirty="0">
                          <a:effectLst/>
                          <a:latin typeface="+mn-lt"/>
                        </a:rPr>
                        <a:t>(Min – Max – Optimal)</a:t>
                      </a:r>
                      <a:endParaRPr lang="en-IE" sz="16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tx1"/>
                    </a:solidFill>
                  </a:tcPr>
                </a:tc>
                <a:tc>
                  <a:txBody>
                    <a:bodyPr/>
                    <a:lstStyle/>
                    <a:p>
                      <a:pPr algn="ctr">
                        <a:spcBef>
                          <a:spcPts val="0"/>
                        </a:spcBef>
                        <a:spcAft>
                          <a:spcPts val="0"/>
                        </a:spcAft>
                      </a:pPr>
                      <a:r>
                        <a:rPr lang="en-US" sz="1400" dirty="0">
                          <a:effectLst/>
                          <a:latin typeface="+mn-lt"/>
                        </a:rPr>
                        <a:t>Adjustable </a:t>
                      </a:r>
                    </a:p>
                    <a:p>
                      <a:pPr algn="ctr">
                        <a:spcBef>
                          <a:spcPts val="0"/>
                        </a:spcBef>
                        <a:spcAft>
                          <a:spcPts val="0"/>
                        </a:spcAft>
                      </a:pPr>
                      <a:r>
                        <a:rPr lang="en-US" sz="1400" dirty="0">
                          <a:effectLst/>
                          <a:latin typeface="+mn-lt"/>
                        </a:rPr>
                        <a:t>30 – 300 m</a:t>
                      </a:r>
                      <a:r>
                        <a:rPr lang="en-US" sz="1400" baseline="30000" dirty="0">
                          <a:effectLst/>
                          <a:latin typeface="+mn-lt"/>
                        </a:rPr>
                        <a:t>3</a:t>
                      </a:r>
                      <a:r>
                        <a:rPr lang="en-US" sz="1400" dirty="0">
                          <a:effectLst/>
                          <a:latin typeface="+mn-lt"/>
                        </a:rPr>
                        <a:t>/h. Optimal 60 m</a:t>
                      </a:r>
                      <a:r>
                        <a:rPr lang="en-US" sz="1400" baseline="30000" dirty="0">
                          <a:effectLst/>
                          <a:latin typeface="+mn-lt"/>
                        </a:rPr>
                        <a:t>3</a:t>
                      </a:r>
                      <a:r>
                        <a:rPr lang="en-US" sz="1400" dirty="0">
                          <a:effectLst/>
                          <a:latin typeface="+mn-lt"/>
                        </a:rPr>
                        <a:t>/h</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dirty="0">
                          <a:effectLst/>
                          <a:latin typeface="+mn-lt"/>
                        </a:rPr>
                        <a:t>PM</a:t>
                      </a:r>
                      <a:r>
                        <a:rPr lang="en-US" sz="1400" baseline="-25000" dirty="0">
                          <a:effectLst/>
                          <a:latin typeface="+mn-lt"/>
                        </a:rPr>
                        <a:t>2.5</a:t>
                      </a:r>
                      <a:r>
                        <a:rPr lang="en-US" sz="1400" dirty="0">
                          <a:effectLst/>
                          <a:latin typeface="+mn-lt"/>
                        </a:rPr>
                        <a:t>-setup: </a:t>
                      </a:r>
                    </a:p>
                    <a:p>
                      <a:pPr algn="ctr">
                        <a:spcBef>
                          <a:spcPts val="0"/>
                        </a:spcBef>
                        <a:spcAft>
                          <a:spcPts val="0"/>
                        </a:spcAft>
                      </a:pPr>
                      <a:r>
                        <a:rPr lang="en-US" sz="1400" dirty="0">
                          <a:effectLst/>
                          <a:latin typeface="+mn-lt"/>
                        </a:rPr>
                        <a:t>850 m³/h </a:t>
                      </a:r>
                    </a:p>
                    <a:p>
                      <a:pPr algn="ctr">
                        <a:spcBef>
                          <a:spcPts val="0"/>
                        </a:spcBef>
                        <a:spcAft>
                          <a:spcPts val="0"/>
                        </a:spcAft>
                      </a:pPr>
                      <a:r>
                        <a:rPr lang="en-US" sz="1400" dirty="0">
                          <a:effectLst/>
                          <a:latin typeface="+mn-lt"/>
                        </a:rPr>
                        <a:t>(Min: 100 m³/h – Max: 1000m³/h)</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dirty="0">
                          <a:effectLst/>
                          <a:latin typeface="+mn-lt"/>
                        </a:rPr>
                        <a:t>Optimal air flowrate value set at 250 m³/h</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dirty="0">
                          <a:effectLst/>
                          <a:latin typeface="+mn-lt"/>
                        </a:rPr>
                        <a:t>Adjustable </a:t>
                      </a:r>
                    </a:p>
                    <a:p>
                      <a:pPr algn="ctr">
                        <a:spcBef>
                          <a:spcPts val="0"/>
                        </a:spcBef>
                        <a:spcAft>
                          <a:spcPts val="0"/>
                        </a:spcAft>
                      </a:pPr>
                      <a:r>
                        <a:rPr lang="en-US" sz="1400" dirty="0">
                          <a:effectLst/>
                          <a:latin typeface="+mn-lt"/>
                        </a:rPr>
                        <a:t>430 – 3300 m</a:t>
                      </a:r>
                      <a:r>
                        <a:rPr lang="en-US" sz="1400" baseline="30000" dirty="0">
                          <a:effectLst/>
                          <a:latin typeface="+mn-lt"/>
                        </a:rPr>
                        <a:t>3</a:t>
                      </a:r>
                      <a:r>
                        <a:rPr lang="en-US" sz="1400" dirty="0">
                          <a:effectLst/>
                          <a:latin typeface="+mn-lt"/>
                        </a:rPr>
                        <a:t>/h Optimal value set at 3300 m</a:t>
                      </a:r>
                      <a:r>
                        <a:rPr lang="en-US" sz="1400" baseline="30000" dirty="0">
                          <a:effectLst/>
                          <a:latin typeface="+mn-lt"/>
                        </a:rPr>
                        <a:t>3</a:t>
                      </a:r>
                      <a:r>
                        <a:rPr lang="en-US" sz="1400" dirty="0">
                          <a:effectLst/>
                          <a:latin typeface="+mn-lt"/>
                        </a:rPr>
                        <a:t>/h</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dirty="0">
                          <a:effectLst/>
                          <a:latin typeface="+mn-lt"/>
                        </a:rPr>
                        <a:t>Adjustable </a:t>
                      </a:r>
                    </a:p>
                    <a:p>
                      <a:pPr algn="ctr">
                        <a:spcBef>
                          <a:spcPts val="0"/>
                        </a:spcBef>
                        <a:spcAft>
                          <a:spcPts val="0"/>
                        </a:spcAft>
                      </a:pPr>
                      <a:r>
                        <a:rPr lang="en-US" sz="1400" dirty="0">
                          <a:effectLst/>
                          <a:latin typeface="+mn-lt"/>
                        </a:rPr>
                        <a:t>500 – 2500 m</a:t>
                      </a:r>
                      <a:r>
                        <a:rPr lang="en-US" sz="1400" baseline="30000" dirty="0">
                          <a:effectLst/>
                          <a:latin typeface="+mn-lt"/>
                        </a:rPr>
                        <a:t>3</a:t>
                      </a:r>
                      <a:r>
                        <a:rPr lang="en-US" sz="1400" dirty="0">
                          <a:effectLst/>
                          <a:latin typeface="+mn-lt"/>
                        </a:rPr>
                        <a:t>/h Optimal value set at 1175 m</a:t>
                      </a:r>
                      <a:r>
                        <a:rPr lang="en-US" sz="1400" baseline="30000" dirty="0">
                          <a:effectLst/>
                          <a:latin typeface="+mn-lt"/>
                        </a:rPr>
                        <a:t>3</a:t>
                      </a:r>
                      <a:r>
                        <a:rPr lang="en-US" sz="1400" dirty="0">
                          <a:effectLst/>
                          <a:latin typeface="+mn-lt"/>
                        </a:rPr>
                        <a:t>/h</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kern="1200" dirty="0">
                          <a:solidFill>
                            <a:schemeClr val="dk1"/>
                          </a:solidFill>
                          <a:effectLst/>
                          <a:latin typeface="+mn-lt"/>
                          <a:ea typeface="+mn-ea"/>
                          <a:cs typeface="+mn-cs"/>
                        </a:rPr>
                        <a:t>Adjustable </a:t>
                      </a:r>
                    </a:p>
                    <a:p>
                      <a:pPr algn="ctr">
                        <a:spcBef>
                          <a:spcPts val="0"/>
                        </a:spcBef>
                        <a:spcAft>
                          <a:spcPts val="0"/>
                        </a:spcAft>
                      </a:pPr>
                      <a:r>
                        <a:rPr lang="en-US" sz="1400" kern="1200" dirty="0">
                          <a:solidFill>
                            <a:schemeClr val="dk1"/>
                          </a:solidFill>
                          <a:effectLst/>
                          <a:latin typeface="+mn-lt"/>
                          <a:ea typeface="+mn-ea"/>
                          <a:cs typeface="+mn-cs"/>
                        </a:rPr>
                        <a:t>250 – 2500 m</a:t>
                      </a:r>
                      <a:r>
                        <a:rPr lang="en-US" sz="1400" kern="1200" baseline="30000" dirty="0">
                          <a:solidFill>
                            <a:schemeClr val="dk1"/>
                          </a:solidFill>
                          <a:effectLst/>
                          <a:latin typeface="+mn-lt"/>
                          <a:ea typeface="+mn-ea"/>
                          <a:cs typeface="+mn-cs"/>
                        </a:rPr>
                        <a:t>3</a:t>
                      </a:r>
                      <a:r>
                        <a:rPr lang="en-US" sz="1400" kern="1200" dirty="0">
                          <a:solidFill>
                            <a:schemeClr val="dk1"/>
                          </a:solidFill>
                          <a:effectLst/>
                          <a:latin typeface="+mn-lt"/>
                          <a:ea typeface="+mn-ea"/>
                          <a:cs typeface="+mn-cs"/>
                        </a:rPr>
                        <a:t>/h</a:t>
                      </a:r>
                      <a:endParaRPr lang="en-IE" sz="140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algn="ctr">
                        <a:spcBef>
                          <a:spcPts val="0"/>
                        </a:spcBef>
                        <a:spcAft>
                          <a:spcPts val="0"/>
                        </a:spcAft>
                      </a:pPr>
                      <a:r>
                        <a:rPr lang="en-US" sz="1400" kern="1200" dirty="0">
                          <a:solidFill>
                            <a:schemeClr val="dk1"/>
                          </a:solidFill>
                          <a:effectLst/>
                          <a:latin typeface="+mn-lt"/>
                          <a:ea typeface="+mn-ea"/>
                          <a:cs typeface="+mn-cs"/>
                        </a:rPr>
                        <a:t>Max. 2500 m</a:t>
                      </a:r>
                      <a:r>
                        <a:rPr lang="en-US" sz="1400" kern="1200" baseline="30000" dirty="0">
                          <a:solidFill>
                            <a:schemeClr val="dk1"/>
                          </a:solidFill>
                          <a:effectLst/>
                          <a:latin typeface="+mn-lt"/>
                          <a:ea typeface="+mn-ea"/>
                          <a:cs typeface="+mn-cs"/>
                        </a:rPr>
                        <a:t>3</a:t>
                      </a:r>
                      <a:r>
                        <a:rPr lang="en-US" sz="1400" kern="1200" dirty="0">
                          <a:solidFill>
                            <a:schemeClr val="dk1"/>
                          </a:solidFill>
                          <a:effectLst/>
                          <a:latin typeface="+mn-lt"/>
                          <a:ea typeface="+mn-ea"/>
                          <a:cs typeface="+mn-cs"/>
                        </a:rPr>
                        <a:t>/h</a:t>
                      </a:r>
                      <a:endParaRPr lang="en-IE" sz="140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algn="ctr">
                        <a:spcBef>
                          <a:spcPts val="0"/>
                        </a:spcBef>
                        <a:spcAft>
                          <a:spcPts val="0"/>
                        </a:spcAft>
                      </a:pPr>
                      <a:r>
                        <a:rPr lang="en-US" sz="1400" kern="1200" dirty="0">
                          <a:solidFill>
                            <a:schemeClr val="dk1"/>
                          </a:solidFill>
                          <a:effectLst/>
                          <a:latin typeface="+mn-lt"/>
                          <a:ea typeface="+mn-ea"/>
                          <a:cs typeface="+mn-cs"/>
                        </a:rPr>
                        <a:t>Adjustable </a:t>
                      </a:r>
                    </a:p>
                    <a:p>
                      <a:pPr algn="ctr">
                        <a:spcBef>
                          <a:spcPts val="0"/>
                        </a:spcBef>
                        <a:spcAft>
                          <a:spcPts val="0"/>
                        </a:spcAft>
                      </a:pPr>
                      <a:r>
                        <a:rPr lang="en-US" sz="1300" kern="1200" dirty="0">
                          <a:solidFill>
                            <a:schemeClr val="dk1"/>
                          </a:solidFill>
                          <a:effectLst/>
                          <a:latin typeface="+mn-lt"/>
                          <a:ea typeface="+mn-ea"/>
                          <a:cs typeface="+mn-cs"/>
                        </a:rPr>
                        <a:t>630 to 4900 m</a:t>
                      </a:r>
                      <a:r>
                        <a:rPr lang="en-US" sz="1300" kern="1200" baseline="30000" dirty="0">
                          <a:solidFill>
                            <a:schemeClr val="dk1"/>
                          </a:solidFill>
                          <a:effectLst/>
                          <a:latin typeface="+mn-lt"/>
                          <a:ea typeface="+mn-ea"/>
                          <a:cs typeface="+mn-cs"/>
                        </a:rPr>
                        <a:t>3</a:t>
                      </a:r>
                      <a:r>
                        <a:rPr lang="en-US" sz="1300" kern="1200" dirty="0">
                          <a:solidFill>
                            <a:schemeClr val="dk1"/>
                          </a:solidFill>
                          <a:effectLst/>
                          <a:latin typeface="+mn-lt"/>
                          <a:ea typeface="+mn-ea"/>
                          <a:cs typeface="+mn-cs"/>
                        </a:rPr>
                        <a:t>/h.</a:t>
                      </a:r>
                      <a:r>
                        <a:rPr lang="en-US" sz="1400" kern="1200" dirty="0">
                          <a:solidFill>
                            <a:schemeClr val="dk1"/>
                          </a:solidFill>
                          <a:effectLst/>
                          <a:latin typeface="+mn-lt"/>
                          <a:ea typeface="+mn-ea"/>
                          <a:cs typeface="+mn-cs"/>
                        </a:rPr>
                        <a:t>  </a:t>
                      </a:r>
                    </a:p>
                    <a:p>
                      <a:pPr algn="ctr">
                        <a:spcBef>
                          <a:spcPts val="0"/>
                        </a:spcBef>
                        <a:spcAft>
                          <a:spcPts val="0"/>
                        </a:spcAft>
                      </a:pPr>
                      <a:r>
                        <a:rPr lang="en-US" sz="1400" kern="1200" dirty="0">
                          <a:solidFill>
                            <a:schemeClr val="dk1"/>
                          </a:solidFill>
                          <a:effectLst/>
                          <a:latin typeface="+mn-lt"/>
                          <a:ea typeface="+mn-ea"/>
                          <a:cs typeface="+mn-cs"/>
                        </a:rPr>
                        <a:t>Not optimized for PM sampling</a:t>
                      </a:r>
                      <a:endParaRPr lang="en-IE" sz="1400" kern="1200" dirty="0">
                        <a:solidFill>
                          <a:schemeClr val="dk1"/>
                        </a:solidFill>
                        <a:effectLst/>
                        <a:latin typeface="+mn-lt"/>
                        <a:ea typeface="+mn-ea"/>
                        <a:cs typeface="+mn-cs"/>
                      </a:endParaRPr>
                    </a:p>
                  </a:txBody>
                  <a:tcPr marL="68580" marR="68580" marT="0" marB="0" anchor="ctr">
                    <a:solidFill>
                      <a:schemeClr val="bg1">
                        <a:lumMod val="75000"/>
                      </a:schemeClr>
                    </a:solidFill>
                  </a:tcPr>
                </a:tc>
                <a:extLst>
                  <a:ext uri="{0D108BD9-81ED-4DB2-BD59-A6C34878D82A}">
                    <a16:rowId xmlns:a16="http://schemas.microsoft.com/office/drawing/2014/main" val="10001"/>
                  </a:ext>
                </a:extLst>
              </a:tr>
              <a:tr h="1312854">
                <a:tc>
                  <a:txBody>
                    <a:bodyPr/>
                    <a:lstStyle/>
                    <a:p>
                      <a:pPr algn="ctr">
                        <a:spcBef>
                          <a:spcPts val="0"/>
                        </a:spcBef>
                        <a:spcAft>
                          <a:spcPts val="0"/>
                        </a:spcAft>
                      </a:pPr>
                      <a:r>
                        <a:rPr lang="en-US" sz="1600" dirty="0">
                          <a:effectLst/>
                          <a:latin typeface="+mn-lt"/>
                        </a:rPr>
                        <a:t>Duct diameter and geometry</a:t>
                      </a:r>
                      <a:endParaRPr lang="en-IE" sz="16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tx1"/>
                    </a:solidFill>
                  </a:tcPr>
                </a:tc>
                <a:tc>
                  <a:txBody>
                    <a:bodyPr/>
                    <a:lstStyle/>
                    <a:p>
                      <a:pPr algn="ctr">
                        <a:spcBef>
                          <a:spcPts val="0"/>
                        </a:spcBef>
                        <a:spcAft>
                          <a:spcPts val="0"/>
                        </a:spcAft>
                      </a:pPr>
                      <a:r>
                        <a:rPr lang="en-US" sz="1400" dirty="0">
                          <a:effectLst/>
                          <a:latin typeface="+mn-lt"/>
                        </a:rPr>
                        <a:t>Straight line. </a:t>
                      </a:r>
                    </a:p>
                    <a:p>
                      <a:pPr algn="ctr">
                        <a:spcBef>
                          <a:spcPts val="0"/>
                        </a:spcBef>
                        <a:spcAft>
                          <a:spcPts val="0"/>
                        </a:spcAft>
                      </a:pPr>
                      <a:r>
                        <a:rPr lang="en-US" sz="1400" dirty="0">
                          <a:effectLst/>
                          <a:latin typeface="+mn-lt"/>
                        </a:rPr>
                        <a:t>D = 84.9 mm </a:t>
                      </a:r>
                    </a:p>
                    <a:p>
                      <a:pPr algn="ctr">
                        <a:spcBef>
                          <a:spcPts val="0"/>
                        </a:spcBef>
                        <a:spcAft>
                          <a:spcPts val="0"/>
                        </a:spcAft>
                      </a:pPr>
                      <a:r>
                        <a:rPr lang="en-US" sz="1400" dirty="0">
                          <a:effectLst/>
                          <a:latin typeface="+mn-lt"/>
                        </a:rPr>
                        <a:t>(or 100 mm) </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dirty="0">
                          <a:effectLst/>
                          <a:latin typeface="+mn-lt"/>
                        </a:rPr>
                        <a:t>Horizontal </a:t>
                      </a:r>
                      <a:r>
                        <a:rPr lang="el-GR" sz="1400" dirty="0">
                          <a:effectLst/>
                          <a:latin typeface="+mn-lt"/>
                        </a:rPr>
                        <a:t>π </a:t>
                      </a:r>
                      <a:r>
                        <a:rPr lang="en-US" sz="1400" dirty="0">
                          <a:effectLst/>
                          <a:latin typeface="+mn-lt"/>
                        </a:rPr>
                        <a:t>shaped duct. </a:t>
                      </a:r>
                    </a:p>
                    <a:p>
                      <a:pPr algn="ctr">
                        <a:spcBef>
                          <a:spcPts val="0"/>
                        </a:spcBef>
                        <a:spcAft>
                          <a:spcPts val="0"/>
                        </a:spcAft>
                      </a:pPr>
                      <a:r>
                        <a:rPr lang="en-US" sz="1400" dirty="0">
                          <a:effectLst/>
                          <a:latin typeface="+mn-lt"/>
                        </a:rPr>
                        <a:t>D = 160 mm</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dirty="0">
                          <a:effectLst/>
                          <a:latin typeface="+mn-lt"/>
                        </a:rPr>
                        <a:t>Vertical reverse U shaped duct .</a:t>
                      </a:r>
                    </a:p>
                    <a:p>
                      <a:pPr algn="ctr">
                        <a:spcBef>
                          <a:spcPts val="0"/>
                        </a:spcBef>
                        <a:spcAft>
                          <a:spcPts val="0"/>
                        </a:spcAft>
                      </a:pPr>
                      <a:r>
                        <a:rPr lang="en-US" sz="1400" dirty="0">
                          <a:effectLst/>
                          <a:latin typeface="+mn-lt"/>
                        </a:rPr>
                        <a:t>D =150 mm</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dirty="0">
                          <a:effectLst/>
                          <a:latin typeface="+mn-lt"/>
                        </a:rPr>
                        <a:t>90° bend </a:t>
                      </a:r>
                    </a:p>
                    <a:p>
                      <a:pPr algn="ctr">
                        <a:spcBef>
                          <a:spcPts val="0"/>
                        </a:spcBef>
                        <a:spcAft>
                          <a:spcPts val="0"/>
                        </a:spcAft>
                      </a:pPr>
                      <a:r>
                        <a:rPr lang="en-US" sz="1400" dirty="0">
                          <a:effectLst/>
                          <a:latin typeface="+mn-lt"/>
                        </a:rPr>
                        <a:t>CVS tunnel . </a:t>
                      </a:r>
                    </a:p>
                    <a:p>
                      <a:pPr algn="ctr">
                        <a:spcBef>
                          <a:spcPts val="0"/>
                        </a:spcBef>
                        <a:spcAft>
                          <a:spcPts val="0"/>
                        </a:spcAft>
                      </a:pPr>
                      <a:r>
                        <a:rPr lang="en-US" sz="1400" dirty="0">
                          <a:effectLst/>
                          <a:latin typeface="+mn-lt"/>
                        </a:rPr>
                        <a:t>D = 300 mm</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dirty="0">
                          <a:effectLst/>
                          <a:latin typeface="+mn-lt"/>
                        </a:rPr>
                        <a:t>Vertical reverse U shaped duct.</a:t>
                      </a:r>
                    </a:p>
                    <a:p>
                      <a:pPr algn="ctr">
                        <a:spcBef>
                          <a:spcPts val="0"/>
                        </a:spcBef>
                        <a:spcAft>
                          <a:spcPts val="0"/>
                        </a:spcAft>
                      </a:pPr>
                      <a:r>
                        <a:rPr lang="en-US" sz="1400" dirty="0">
                          <a:effectLst/>
                          <a:latin typeface="+mn-lt"/>
                        </a:rPr>
                        <a:t>D = 56 mm</a:t>
                      </a:r>
                      <a:endParaRPr lang="en-IE" sz="1400" dirty="0">
                        <a:effectLst/>
                        <a:latin typeface="+mn-lt"/>
                        <a:ea typeface="Times New Roman" panose="02020603050405020304" pitchFamily="18" charset="0"/>
                        <a:cs typeface="Times New Roman" panose="02020603050405020304" pitchFamily="18" charset="0"/>
                      </a:endParaRPr>
                    </a:p>
                  </a:txBody>
                  <a:tcPr marL="51756" marR="51756" marT="0" marB="0" anchor="ctr">
                    <a:solidFill>
                      <a:schemeClr val="bg1">
                        <a:lumMod val="75000"/>
                      </a:schemeClr>
                    </a:solidFill>
                  </a:tcPr>
                </a:tc>
                <a:tc>
                  <a:txBody>
                    <a:bodyPr/>
                    <a:lstStyle/>
                    <a:p>
                      <a:pPr algn="ctr">
                        <a:spcBef>
                          <a:spcPts val="0"/>
                        </a:spcBef>
                        <a:spcAft>
                          <a:spcPts val="0"/>
                        </a:spcAft>
                      </a:pPr>
                      <a:r>
                        <a:rPr lang="en-US" sz="1400" kern="1200" dirty="0">
                          <a:solidFill>
                            <a:schemeClr val="dk1"/>
                          </a:solidFill>
                          <a:effectLst/>
                          <a:latin typeface="+mn-lt"/>
                          <a:ea typeface="+mn-ea"/>
                          <a:cs typeface="+mn-cs"/>
                        </a:rPr>
                        <a:t>Vertical reverse </a:t>
                      </a:r>
                      <a:r>
                        <a:rPr lang="el-GR" sz="1400" kern="1200" dirty="0">
                          <a:solidFill>
                            <a:schemeClr val="dk1"/>
                          </a:solidFill>
                          <a:effectLst/>
                          <a:latin typeface="+mn-lt"/>
                          <a:ea typeface="+mn-ea"/>
                          <a:cs typeface="+mn-cs"/>
                        </a:rPr>
                        <a:t>π </a:t>
                      </a:r>
                      <a:r>
                        <a:rPr lang="en-US" sz="1400" kern="1200" dirty="0">
                          <a:solidFill>
                            <a:schemeClr val="dk1"/>
                          </a:solidFill>
                          <a:effectLst/>
                          <a:latin typeface="+mn-lt"/>
                          <a:ea typeface="+mn-ea"/>
                          <a:cs typeface="+mn-cs"/>
                        </a:rPr>
                        <a:t>shaped duct. </a:t>
                      </a:r>
                    </a:p>
                    <a:p>
                      <a:pPr algn="ctr">
                        <a:spcBef>
                          <a:spcPts val="0"/>
                        </a:spcBef>
                        <a:spcAft>
                          <a:spcPts val="0"/>
                        </a:spcAft>
                      </a:pPr>
                      <a:r>
                        <a:rPr lang="en-US" sz="1400" dirty="0">
                          <a:effectLst/>
                          <a:latin typeface="+mn-lt"/>
                        </a:rPr>
                        <a:t>D adjustable </a:t>
                      </a:r>
                      <a:r>
                        <a:rPr lang="en-US" sz="1400" kern="1200" dirty="0">
                          <a:solidFill>
                            <a:schemeClr val="dk1"/>
                          </a:solidFill>
                          <a:effectLst/>
                          <a:latin typeface="+mn-lt"/>
                          <a:ea typeface="+mn-ea"/>
                          <a:cs typeface="+mn-cs"/>
                        </a:rPr>
                        <a:t> 100 – 250 mm</a:t>
                      </a:r>
                      <a:endParaRPr lang="en-IE" sz="140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algn="ctr">
                        <a:spcBef>
                          <a:spcPts val="0"/>
                        </a:spcBef>
                        <a:spcAft>
                          <a:spcPts val="0"/>
                        </a:spcAft>
                      </a:pPr>
                      <a:r>
                        <a:rPr lang="en-US" sz="1400" kern="1200" dirty="0">
                          <a:solidFill>
                            <a:schemeClr val="dk1"/>
                          </a:solidFill>
                          <a:effectLst/>
                          <a:latin typeface="+mn-lt"/>
                          <a:ea typeface="+mn-ea"/>
                          <a:cs typeface="+mn-cs"/>
                        </a:rPr>
                        <a:t>“C”-shaped duct. </a:t>
                      </a:r>
                    </a:p>
                    <a:p>
                      <a:pPr algn="ctr">
                        <a:spcBef>
                          <a:spcPts val="0"/>
                        </a:spcBef>
                        <a:spcAft>
                          <a:spcPts val="0"/>
                        </a:spcAft>
                      </a:pPr>
                      <a:r>
                        <a:rPr lang="en-US" sz="1400" dirty="0">
                          <a:effectLst/>
                          <a:latin typeface="+mn-lt"/>
                        </a:rPr>
                        <a:t>D =</a:t>
                      </a:r>
                      <a:r>
                        <a:rPr lang="en-US" sz="1400" kern="1200" dirty="0">
                          <a:solidFill>
                            <a:schemeClr val="dk1"/>
                          </a:solidFill>
                          <a:effectLst/>
                          <a:latin typeface="+mn-lt"/>
                          <a:ea typeface="+mn-ea"/>
                          <a:cs typeface="+mn-cs"/>
                        </a:rPr>
                        <a:t>300 mm</a:t>
                      </a:r>
                      <a:endParaRPr lang="en-IE" sz="140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algn="ctr">
                        <a:spcBef>
                          <a:spcPts val="0"/>
                        </a:spcBef>
                        <a:spcAft>
                          <a:spcPts val="0"/>
                        </a:spcAft>
                      </a:pPr>
                      <a:r>
                        <a:rPr lang="en-US" sz="1400" kern="1200" dirty="0">
                          <a:solidFill>
                            <a:schemeClr val="dk1"/>
                          </a:solidFill>
                          <a:effectLst/>
                          <a:latin typeface="+mn-lt"/>
                          <a:ea typeface="+mn-ea"/>
                          <a:cs typeface="+mn-cs"/>
                        </a:rPr>
                        <a:t>Square. </a:t>
                      </a:r>
                    </a:p>
                    <a:p>
                      <a:pPr algn="ctr">
                        <a:spcBef>
                          <a:spcPts val="0"/>
                        </a:spcBef>
                        <a:spcAft>
                          <a:spcPts val="0"/>
                        </a:spcAft>
                      </a:pPr>
                      <a:r>
                        <a:rPr lang="en-US" sz="1400" dirty="0">
                          <a:effectLst/>
                          <a:latin typeface="+mn-lt"/>
                        </a:rPr>
                        <a:t>D =</a:t>
                      </a:r>
                      <a:r>
                        <a:rPr lang="en-US" sz="1400" kern="1200" dirty="0">
                          <a:solidFill>
                            <a:schemeClr val="dk1"/>
                          </a:solidFill>
                          <a:effectLst/>
                          <a:latin typeface="+mn-lt"/>
                          <a:ea typeface="+mn-ea"/>
                          <a:cs typeface="+mn-cs"/>
                        </a:rPr>
                        <a:t>356mm</a:t>
                      </a:r>
                    </a:p>
                  </a:txBody>
                  <a:tcPr marL="68580" marR="68580" marT="0" marB="0" anchor="ctr">
                    <a:solidFill>
                      <a:schemeClr val="bg1">
                        <a:lumMod val="75000"/>
                      </a:schemeClr>
                    </a:solidFill>
                  </a:tcPr>
                </a:tc>
                <a:extLst>
                  <a:ext uri="{0D108BD9-81ED-4DB2-BD59-A6C34878D82A}">
                    <a16:rowId xmlns:a16="http://schemas.microsoft.com/office/drawing/2014/main" val="10002"/>
                  </a:ext>
                </a:extLst>
              </a:tr>
            </a:tbl>
          </a:graphicData>
        </a:graphic>
      </p:graphicFrame>
      <p:sp>
        <p:nvSpPr>
          <p:cNvPr id="8" name="Text Placeholder 1"/>
          <p:cNvSpPr>
            <a:spLocks noGrp="1"/>
          </p:cNvSpPr>
          <p:nvPr>
            <p:ph type="body" sz="quarter" idx="11"/>
          </p:nvPr>
        </p:nvSpPr>
        <p:spPr>
          <a:xfrm>
            <a:off x="323850" y="222738"/>
            <a:ext cx="11544300" cy="924575"/>
          </a:xfrm>
        </p:spPr>
        <p:txBody>
          <a:bodyPr/>
          <a:lstStyle/>
          <a:p>
            <a:pPr algn="ctr"/>
            <a:r>
              <a:rPr lang="en-US" sz="3200" b="1" dirty="0"/>
              <a:t>BRAKE DUST SAMPLING AND MEASUREMENT </a:t>
            </a:r>
          </a:p>
          <a:p>
            <a:pPr algn="ctr"/>
            <a:r>
              <a:rPr lang="en-US" altLang="en-US" sz="2800" dirty="0">
                <a:latin typeface="Verdana" pitchFamily="34" charset="0"/>
              </a:rPr>
              <a:t>COMPARISON OF EXISTING TEST RIG CONFIGURATIONS</a:t>
            </a:r>
            <a:endParaRPr lang="en-IE" sz="2800" b="1" dirty="0"/>
          </a:p>
        </p:txBody>
      </p:sp>
    </p:spTree>
    <p:extLst>
      <p:ext uri="{BB962C8B-B14F-4D97-AF65-F5344CB8AC3E}">
        <p14:creationId xmlns:p14="http://schemas.microsoft.com/office/powerpoint/2010/main" val="2412249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25" y="2137499"/>
            <a:ext cx="11868150" cy="3554819"/>
          </a:xfrm>
          <a:prstGeom prst="rect">
            <a:avLst/>
          </a:prstGeom>
        </p:spPr>
        <p:txBody>
          <a:bodyPr wrap="square">
            <a:spAutoFit/>
          </a:bodyPr>
          <a:lstStyle/>
          <a:p>
            <a:pPr marL="546100" indent="-363538" algn="just">
              <a:lnSpc>
                <a:spcPct val="150000"/>
              </a:lnSpc>
              <a:spcBef>
                <a:spcPts val="600"/>
              </a:spcBef>
              <a:spcAft>
                <a:spcPts val="1200"/>
              </a:spcAft>
              <a:buFont typeface="Wingdings" pitchFamily="2" charset="2"/>
              <a:buChar char="ü"/>
            </a:pPr>
            <a:r>
              <a:rPr lang="en-US" altLang="en-US" sz="2000" dirty="0">
                <a:latin typeface="Verdana" pitchFamily="34" charset="0"/>
              </a:rPr>
              <a:t>Define the scope based on the mandate and what is feasible to achieve with the current state of experience in the TF2 </a:t>
            </a:r>
            <a:r>
              <a:rPr lang="en-US" altLang="en-US" sz="2000" dirty="0">
                <a:solidFill>
                  <a:srgbClr val="C00000"/>
                </a:solidFill>
                <a:latin typeface="Verdana" pitchFamily="34" charset="0"/>
              </a:rPr>
              <a:t>(Concluded)</a:t>
            </a:r>
          </a:p>
          <a:p>
            <a:pPr marL="546100" indent="-363538" algn="just">
              <a:lnSpc>
                <a:spcPct val="150000"/>
              </a:lnSpc>
              <a:spcBef>
                <a:spcPts val="600"/>
              </a:spcBef>
              <a:spcAft>
                <a:spcPts val="1200"/>
              </a:spcAft>
              <a:buFont typeface="Wingdings" pitchFamily="2" charset="2"/>
              <a:buChar char="ü"/>
            </a:pPr>
            <a:r>
              <a:rPr lang="en-US" altLang="en-US" sz="2000" dirty="0">
                <a:latin typeface="Verdana" pitchFamily="34" charset="0"/>
              </a:rPr>
              <a:t>Structure the work in different thematic topics </a:t>
            </a:r>
            <a:r>
              <a:rPr lang="en-US" altLang="en-US" sz="2000" dirty="0">
                <a:solidFill>
                  <a:srgbClr val="C00000"/>
                </a:solidFill>
                <a:latin typeface="Verdana" pitchFamily="34" charset="0"/>
              </a:rPr>
              <a:t>(Concluded)</a:t>
            </a:r>
          </a:p>
          <a:p>
            <a:pPr marL="546100" indent="-363538" algn="just">
              <a:lnSpc>
                <a:spcPct val="150000"/>
              </a:lnSpc>
              <a:spcBef>
                <a:spcPts val="600"/>
              </a:spcBef>
              <a:spcAft>
                <a:spcPts val="1200"/>
              </a:spcAft>
              <a:buFont typeface="Wingdings" pitchFamily="2" charset="2"/>
              <a:buChar char="ü"/>
            </a:pPr>
            <a:r>
              <a:rPr lang="en-US" altLang="en-US" sz="2000" dirty="0">
                <a:latin typeface="Verdana" pitchFamily="34" charset="0"/>
              </a:rPr>
              <a:t>Define individual groups within the TF2 to deal with each thematic topic </a:t>
            </a:r>
            <a:r>
              <a:rPr lang="en-US" altLang="en-US" sz="2000" dirty="0">
                <a:solidFill>
                  <a:srgbClr val="C00000"/>
                </a:solidFill>
                <a:latin typeface="Verdana" pitchFamily="34" charset="0"/>
              </a:rPr>
              <a:t>(On-going – to be concluded in June)</a:t>
            </a:r>
          </a:p>
          <a:p>
            <a:pPr marL="546100" indent="-363538" algn="just">
              <a:lnSpc>
                <a:spcPct val="150000"/>
              </a:lnSpc>
              <a:spcBef>
                <a:spcPts val="600"/>
              </a:spcBef>
              <a:spcAft>
                <a:spcPts val="1200"/>
              </a:spcAft>
              <a:buFont typeface="Wingdings" pitchFamily="2" charset="2"/>
              <a:buChar char="ü"/>
            </a:pPr>
            <a:r>
              <a:rPr lang="en-US" altLang="en-US" sz="2000" dirty="0">
                <a:latin typeface="Verdana" pitchFamily="34" charset="0"/>
              </a:rPr>
              <a:t>Start collecting experimental data within the TF2 </a:t>
            </a:r>
            <a:r>
              <a:rPr lang="en-US" altLang="en-US" sz="2000" dirty="0">
                <a:solidFill>
                  <a:srgbClr val="C00000"/>
                </a:solidFill>
                <a:latin typeface="Verdana" pitchFamily="34" charset="0"/>
              </a:rPr>
              <a:t>(June and onwards)  </a:t>
            </a:r>
          </a:p>
        </p:txBody>
      </p:sp>
      <p:sp>
        <p:nvSpPr>
          <p:cNvPr id="5" name="Text Placeholder 1"/>
          <p:cNvSpPr>
            <a:spLocks noGrp="1"/>
          </p:cNvSpPr>
          <p:nvPr>
            <p:ph type="body" sz="quarter" idx="11"/>
          </p:nvPr>
        </p:nvSpPr>
        <p:spPr>
          <a:xfrm>
            <a:off x="323850" y="222738"/>
            <a:ext cx="11544300" cy="924575"/>
          </a:xfrm>
        </p:spPr>
        <p:txBody>
          <a:bodyPr/>
          <a:lstStyle/>
          <a:p>
            <a:pPr algn="ctr"/>
            <a:r>
              <a:rPr lang="en-US" sz="3200" b="1" dirty="0"/>
              <a:t>BRAKE DUST SAMPLING AND MEASUREMENT </a:t>
            </a:r>
          </a:p>
          <a:p>
            <a:pPr algn="ctr"/>
            <a:r>
              <a:rPr lang="en-US" altLang="en-US" sz="2800" dirty="0">
                <a:latin typeface="Verdana" pitchFamily="34" charset="0"/>
              </a:rPr>
              <a:t>SELECTION/DEFINITION OF TESTING PARAMETERS</a:t>
            </a:r>
            <a:endParaRPr lang="en-IE" sz="2800" b="1" dirty="0"/>
          </a:p>
        </p:txBody>
      </p:sp>
      <p:sp>
        <p:nvSpPr>
          <p:cNvPr id="7" name="Text Placeholder 1"/>
          <p:cNvSpPr>
            <a:spLocks noGrp="1"/>
          </p:cNvSpPr>
          <p:nvPr>
            <p:ph type="body" sz="quarter" idx="11"/>
          </p:nvPr>
        </p:nvSpPr>
        <p:spPr>
          <a:xfrm>
            <a:off x="309990" y="1648693"/>
            <a:ext cx="11544300" cy="496175"/>
          </a:xfrm>
        </p:spPr>
        <p:txBody>
          <a:bodyPr/>
          <a:lstStyle/>
          <a:p>
            <a:pPr algn="ctr"/>
            <a:r>
              <a:rPr lang="en-US" sz="2400" b="1" dirty="0">
                <a:solidFill>
                  <a:schemeClr val="tx1"/>
                </a:solidFill>
              </a:rPr>
              <a:t>MAIN STEPS</a:t>
            </a:r>
            <a:endParaRPr lang="en-IE" sz="2000" b="1" dirty="0">
              <a:solidFill>
                <a:schemeClr val="tx1"/>
              </a:solidFill>
            </a:endParaRPr>
          </a:p>
        </p:txBody>
      </p:sp>
    </p:spTree>
    <p:extLst>
      <p:ext uri="{BB962C8B-B14F-4D97-AF65-F5344CB8AC3E}">
        <p14:creationId xmlns:p14="http://schemas.microsoft.com/office/powerpoint/2010/main" val="3974593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2554" y="1663234"/>
            <a:ext cx="11406892" cy="1708160"/>
          </a:xfrm>
          <a:prstGeom prst="rect">
            <a:avLst/>
          </a:prstGeom>
        </p:spPr>
        <p:txBody>
          <a:bodyPr wrap="square">
            <a:spAutoFit/>
          </a:bodyPr>
          <a:lstStyle/>
          <a:p>
            <a:pPr marL="546100" indent="-546100" algn="just">
              <a:lnSpc>
                <a:spcPct val="150000"/>
              </a:lnSpc>
              <a:spcBef>
                <a:spcPts val="600"/>
              </a:spcBef>
              <a:spcAft>
                <a:spcPts val="1200"/>
              </a:spcAft>
              <a:buFont typeface="Wingdings" pitchFamily="2" charset="2"/>
              <a:buChar char="ü"/>
            </a:pPr>
            <a:r>
              <a:rPr lang="en-US" altLang="en-US" sz="2000" dirty="0">
                <a:latin typeface="Verdana" pitchFamily="34" charset="0"/>
              </a:rPr>
              <a:t>Work structured in different thematic topics </a:t>
            </a:r>
            <a:r>
              <a:rPr lang="en-US" altLang="en-US" sz="2000" dirty="0">
                <a:solidFill>
                  <a:srgbClr val="C00000"/>
                </a:solidFill>
                <a:latin typeface="Verdana" pitchFamily="34" charset="0"/>
              </a:rPr>
              <a:t>(Concluded)</a:t>
            </a:r>
          </a:p>
          <a:p>
            <a:pPr marL="546100" indent="-546100" algn="just">
              <a:lnSpc>
                <a:spcPct val="150000"/>
              </a:lnSpc>
              <a:spcBef>
                <a:spcPts val="600"/>
              </a:spcBef>
              <a:spcAft>
                <a:spcPts val="1200"/>
              </a:spcAft>
              <a:buFont typeface="Wingdings" pitchFamily="2" charset="2"/>
              <a:buChar char="ü"/>
            </a:pPr>
            <a:r>
              <a:rPr lang="en-US" altLang="en-US" sz="2000" dirty="0">
                <a:latin typeface="Verdana" pitchFamily="34" charset="0"/>
              </a:rPr>
              <a:t>Define individual groups within the TF2 to deal with each thematic topic </a:t>
            </a:r>
            <a:r>
              <a:rPr lang="en-US" altLang="en-US" sz="2000" dirty="0">
                <a:solidFill>
                  <a:srgbClr val="C00000"/>
                </a:solidFill>
                <a:latin typeface="Verdana" pitchFamily="34" charset="0"/>
              </a:rPr>
              <a:t>(On-going – to be concluded in June)</a:t>
            </a:r>
          </a:p>
        </p:txBody>
      </p:sp>
      <p:sp>
        <p:nvSpPr>
          <p:cNvPr id="4" name="Rectangle 2"/>
          <p:cNvSpPr txBox="1">
            <a:spLocks noChangeArrowheads="1"/>
          </p:cNvSpPr>
          <p:nvPr/>
        </p:nvSpPr>
        <p:spPr bwMode="auto">
          <a:xfrm>
            <a:off x="499277" y="3484113"/>
            <a:ext cx="11193446" cy="2293231"/>
          </a:xfrm>
          <a:prstGeom prst="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spcBef>
                <a:spcPts val="300"/>
              </a:spcBef>
              <a:spcAft>
                <a:spcPts val="1200"/>
              </a:spcAft>
              <a:defRPr/>
            </a:pPr>
            <a:r>
              <a:rPr lang="en-IE" altLang="en-US" sz="1600" b="1" dirty="0">
                <a:latin typeface="Verdana" panose="020B0604030504040204" pitchFamily="34" charset="0"/>
                <a:ea typeface="Verdana" panose="020B0604030504040204" pitchFamily="34" charset="0"/>
                <a:cs typeface="Verdana" panose="020B0604030504040204" pitchFamily="34" charset="0"/>
              </a:rPr>
              <a:t>vi. What is the current status regarding these items? </a:t>
            </a:r>
            <a:endParaRPr lang="en-IE" alt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28650" indent="-368300" algn="just" defTabSz="665163">
              <a:lnSpc>
                <a:spcPct val="150000"/>
              </a:lnSpc>
              <a:spcAft>
                <a:spcPts val="900"/>
              </a:spcAft>
              <a:buFont typeface="Wingdings" panose="05000000000000000000" pitchFamily="2" charset="2"/>
              <a:buChar char="ü"/>
              <a:defRPr/>
            </a:pPr>
            <a:r>
              <a:rPr lang="en-US" altLang="en-US" sz="1600" dirty="0">
                <a:latin typeface="Verdana" panose="020B0604030504040204" pitchFamily="34" charset="0"/>
                <a:ea typeface="Verdana" panose="020B0604030504040204" pitchFamily="34" charset="0"/>
                <a:cs typeface="Verdana" panose="020B0604030504040204" pitchFamily="34" charset="0"/>
              </a:rPr>
              <a:t>The work has been structured in 9 Chapters (document will be presented separately) based on the needs identified at the discussion for the definition of the scope </a:t>
            </a:r>
          </a:p>
          <a:p>
            <a:pPr marL="628650" indent="-368300" algn="just" defTabSz="665163">
              <a:lnSpc>
                <a:spcPct val="150000"/>
              </a:lnSpc>
              <a:spcAft>
                <a:spcPts val="900"/>
              </a:spcAft>
              <a:buFont typeface="Wingdings" panose="05000000000000000000" pitchFamily="2" charset="2"/>
              <a:buChar char="ü"/>
              <a:defRPr/>
            </a:pPr>
            <a:r>
              <a:rPr lang="en-US" altLang="en-US" sz="1600" dirty="0">
                <a:latin typeface="Verdana" panose="020B0604030504040204" pitchFamily="34" charset="0"/>
                <a:ea typeface="Verdana" panose="020B0604030504040204" pitchFamily="34" charset="0"/>
                <a:cs typeface="Verdana" panose="020B0604030504040204" pitchFamily="34" charset="0"/>
              </a:rPr>
              <a:t>Smaller groups have been nominated as “responsible” for drafting individual chapters (see document). Feedback from all TF2 partners will be added after the first draft of the chapters</a:t>
            </a:r>
            <a:endParaRPr lang="en-IE" alt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1"/>
          <p:cNvSpPr>
            <a:spLocks noGrp="1"/>
          </p:cNvSpPr>
          <p:nvPr>
            <p:ph type="body" sz="quarter" idx="11"/>
          </p:nvPr>
        </p:nvSpPr>
        <p:spPr>
          <a:xfrm>
            <a:off x="323850" y="222738"/>
            <a:ext cx="11544300" cy="924575"/>
          </a:xfrm>
        </p:spPr>
        <p:txBody>
          <a:bodyPr/>
          <a:lstStyle/>
          <a:p>
            <a:pPr algn="ctr"/>
            <a:r>
              <a:rPr lang="en-US" sz="3200" b="1" dirty="0"/>
              <a:t>BRAKE DUST SAMPLING AND MEASUREMENT </a:t>
            </a:r>
          </a:p>
          <a:p>
            <a:pPr algn="ctr"/>
            <a:r>
              <a:rPr lang="en-US" altLang="en-US" sz="2800" dirty="0">
                <a:latin typeface="Verdana" pitchFamily="34" charset="0"/>
              </a:rPr>
              <a:t>SELECTION/DEFINITION OF TESTING PARAMETERS</a:t>
            </a:r>
            <a:endParaRPr lang="en-IE" sz="2800" b="1" dirty="0"/>
          </a:p>
        </p:txBody>
      </p:sp>
    </p:spTree>
    <p:extLst>
      <p:ext uri="{BB962C8B-B14F-4D97-AF65-F5344CB8AC3E}">
        <p14:creationId xmlns:p14="http://schemas.microsoft.com/office/powerpoint/2010/main" val="2168752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2554" y="1685611"/>
            <a:ext cx="11406892" cy="3939540"/>
          </a:xfrm>
          <a:prstGeom prst="rect">
            <a:avLst/>
          </a:prstGeom>
        </p:spPr>
        <p:txBody>
          <a:bodyPr wrap="square">
            <a:spAutoFit/>
          </a:bodyPr>
          <a:lstStyle/>
          <a:p>
            <a:pPr marL="442913" indent="-442913" algn="just">
              <a:lnSpc>
                <a:spcPct val="150000"/>
              </a:lnSpc>
              <a:spcBef>
                <a:spcPts val="600"/>
              </a:spcBef>
              <a:spcAft>
                <a:spcPts val="1200"/>
              </a:spcAft>
              <a:buFont typeface="Wingdings" pitchFamily="2" charset="2"/>
              <a:buChar char="ü"/>
            </a:pPr>
            <a:r>
              <a:rPr lang="en-US" altLang="en-US" sz="2000" dirty="0">
                <a:latin typeface="Verdana" pitchFamily="34" charset="0"/>
              </a:rPr>
              <a:t>Start collecting experimental data within the TF2 </a:t>
            </a:r>
            <a:r>
              <a:rPr lang="en-US" altLang="en-US" sz="2000" dirty="0">
                <a:solidFill>
                  <a:srgbClr val="C00000"/>
                </a:solidFill>
                <a:latin typeface="Verdana" pitchFamily="34" charset="0"/>
              </a:rPr>
              <a:t>(June and onwards)</a:t>
            </a:r>
          </a:p>
          <a:p>
            <a:pPr marL="984250" indent="-541338" algn="just">
              <a:lnSpc>
                <a:spcPts val="3000"/>
              </a:lnSpc>
              <a:spcBef>
                <a:spcPts val="600"/>
              </a:spcBef>
              <a:spcAft>
                <a:spcPts val="1200"/>
              </a:spcAft>
              <a:buFont typeface="Wingdings" panose="05000000000000000000" pitchFamily="2" charset="2"/>
              <a:buChar char="Ø"/>
            </a:pPr>
            <a:r>
              <a:rPr lang="en-US" altLang="en-US" sz="2000" dirty="0">
                <a:latin typeface="Verdana" pitchFamily="34" charset="0"/>
              </a:rPr>
              <a:t>Data already exist from previous projects (already presented in 37</a:t>
            </a:r>
            <a:r>
              <a:rPr lang="en-US" altLang="en-US" sz="2000" baseline="30000" dirty="0">
                <a:latin typeface="Verdana" pitchFamily="34" charset="0"/>
              </a:rPr>
              <a:t>th</a:t>
            </a:r>
            <a:r>
              <a:rPr lang="en-US" altLang="en-US" sz="2000" dirty="0">
                <a:latin typeface="Verdana" pitchFamily="34" charset="0"/>
              </a:rPr>
              <a:t> – 45</a:t>
            </a:r>
            <a:r>
              <a:rPr lang="en-US" altLang="en-US" sz="2000" baseline="30000" dirty="0">
                <a:latin typeface="Verdana" pitchFamily="34" charset="0"/>
              </a:rPr>
              <a:t>th</a:t>
            </a:r>
            <a:r>
              <a:rPr lang="en-US" altLang="en-US" sz="2000" dirty="0">
                <a:latin typeface="Verdana" pitchFamily="34" charset="0"/>
              </a:rPr>
              <a:t> PMP Meetings)</a:t>
            </a:r>
          </a:p>
          <a:p>
            <a:pPr marL="984250" indent="-541338" algn="just">
              <a:lnSpc>
                <a:spcPts val="3000"/>
              </a:lnSpc>
              <a:spcBef>
                <a:spcPts val="600"/>
              </a:spcBef>
              <a:spcAft>
                <a:spcPts val="1200"/>
              </a:spcAft>
              <a:buFont typeface="Wingdings" panose="05000000000000000000" pitchFamily="2" charset="2"/>
              <a:buChar char="Ø"/>
            </a:pPr>
            <a:r>
              <a:rPr lang="en-US" altLang="en-US" sz="2000" dirty="0">
                <a:latin typeface="Verdana" pitchFamily="34" charset="0"/>
              </a:rPr>
              <a:t>TF2 members are involved in many on-going projects and more data will come from there in the near future</a:t>
            </a:r>
          </a:p>
          <a:p>
            <a:pPr marL="984250" indent="-541338" algn="just">
              <a:lnSpc>
                <a:spcPts val="3000"/>
              </a:lnSpc>
              <a:spcBef>
                <a:spcPts val="600"/>
              </a:spcBef>
              <a:spcAft>
                <a:spcPts val="1200"/>
              </a:spcAft>
              <a:buFont typeface="Wingdings" panose="05000000000000000000" pitchFamily="2" charset="2"/>
              <a:buChar char="Ø"/>
            </a:pPr>
            <a:r>
              <a:rPr lang="en-US" altLang="en-US" sz="2000" dirty="0">
                <a:latin typeface="Verdana" pitchFamily="34" charset="0"/>
              </a:rPr>
              <a:t>Based on this data the TF2 will define all necessary testing parameters and will come up with a minimum set of requirements for the sampling set-up and the necessary instrumentation </a:t>
            </a:r>
          </a:p>
        </p:txBody>
      </p:sp>
      <p:sp>
        <p:nvSpPr>
          <p:cNvPr id="5" name="Text Placeholder 1"/>
          <p:cNvSpPr>
            <a:spLocks noGrp="1"/>
          </p:cNvSpPr>
          <p:nvPr>
            <p:ph type="body" sz="quarter" idx="11"/>
          </p:nvPr>
        </p:nvSpPr>
        <p:spPr>
          <a:xfrm>
            <a:off x="323850" y="222738"/>
            <a:ext cx="11544300" cy="924575"/>
          </a:xfrm>
        </p:spPr>
        <p:txBody>
          <a:bodyPr/>
          <a:lstStyle/>
          <a:p>
            <a:pPr algn="ctr"/>
            <a:r>
              <a:rPr lang="en-US" sz="3200" b="1" dirty="0"/>
              <a:t>BRAKE DUST SAMPLING AND MEASUREMENT </a:t>
            </a:r>
          </a:p>
          <a:p>
            <a:pPr algn="ctr"/>
            <a:r>
              <a:rPr lang="en-US" altLang="en-US" sz="2800" dirty="0">
                <a:latin typeface="Verdana" pitchFamily="34" charset="0"/>
              </a:rPr>
              <a:t>SELECTION/DEFINITION OF TESTING PARAMETERS</a:t>
            </a:r>
            <a:endParaRPr lang="en-IE" sz="2800" b="1" dirty="0"/>
          </a:p>
        </p:txBody>
      </p:sp>
    </p:spTree>
    <p:extLst>
      <p:ext uri="{BB962C8B-B14F-4D97-AF65-F5344CB8AC3E}">
        <p14:creationId xmlns:p14="http://schemas.microsoft.com/office/powerpoint/2010/main" val="207525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algn="ctr"/>
            <a:r>
              <a:rPr lang="en-US" sz="3600" dirty="0"/>
              <a:t>EXHAUST PARTICLE EMISSIONS</a:t>
            </a:r>
          </a:p>
        </p:txBody>
      </p:sp>
    </p:spTree>
    <p:extLst>
      <p:ext uri="{BB962C8B-B14F-4D97-AF65-F5344CB8AC3E}">
        <p14:creationId xmlns:p14="http://schemas.microsoft.com/office/powerpoint/2010/main" val="3324333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3850" y="586596"/>
            <a:ext cx="11544300" cy="560717"/>
          </a:xfrm>
        </p:spPr>
        <p:txBody>
          <a:bodyPr/>
          <a:lstStyle/>
          <a:p>
            <a:pPr algn="ctr"/>
            <a:r>
              <a:rPr lang="en-US" sz="3200" dirty="0"/>
              <a:t>SAMPLING AND MEASUREMENT</a:t>
            </a:r>
            <a:r>
              <a:rPr lang="en-IE" sz="3200" dirty="0"/>
              <a:t> – Challenges</a:t>
            </a:r>
          </a:p>
        </p:txBody>
      </p:sp>
      <p:sp>
        <p:nvSpPr>
          <p:cNvPr id="6" name="Rectangle 5"/>
          <p:cNvSpPr/>
          <p:nvPr/>
        </p:nvSpPr>
        <p:spPr>
          <a:xfrm>
            <a:off x="358202" y="1919290"/>
            <a:ext cx="11475596" cy="4539704"/>
          </a:xfrm>
          <a:prstGeom prst="rect">
            <a:avLst/>
          </a:prstGeom>
        </p:spPr>
        <p:txBody>
          <a:bodyPr wrap="square">
            <a:spAutoFit/>
          </a:bodyPr>
          <a:lstStyle/>
          <a:p>
            <a:pPr indent="274638" algn="just" defTabSz="274638">
              <a:lnSpc>
                <a:spcPct val="150000"/>
              </a:lnSpc>
              <a:spcBef>
                <a:spcPts val="600"/>
              </a:spcBef>
              <a:spcAft>
                <a:spcPts val="2400"/>
              </a:spcAft>
              <a:buFont typeface="Arial" pitchFamily="34" charset="0"/>
              <a:buChar char="•"/>
            </a:pPr>
            <a:r>
              <a:rPr lang="en-US" altLang="en-US" sz="2400" dirty="0">
                <a:solidFill>
                  <a:srgbClr val="002060"/>
                </a:solidFill>
                <a:latin typeface="Verdana" pitchFamily="34" charset="0"/>
              </a:rPr>
              <a:t>There is a common understanding that both PM</a:t>
            </a:r>
            <a:r>
              <a:rPr lang="en-US" altLang="en-US" sz="2400" baseline="-25000" dirty="0">
                <a:solidFill>
                  <a:srgbClr val="002060"/>
                </a:solidFill>
                <a:latin typeface="Verdana" pitchFamily="34" charset="0"/>
              </a:rPr>
              <a:t>10</a:t>
            </a:r>
            <a:r>
              <a:rPr lang="en-US" altLang="en-US" sz="2400" dirty="0">
                <a:solidFill>
                  <a:srgbClr val="002060"/>
                </a:solidFill>
                <a:latin typeface="Verdana" pitchFamily="34" charset="0"/>
              </a:rPr>
              <a:t> and PM</a:t>
            </a:r>
            <a:r>
              <a:rPr lang="en-US" altLang="en-US" sz="2400" baseline="-25000" dirty="0">
                <a:solidFill>
                  <a:srgbClr val="002060"/>
                </a:solidFill>
                <a:latin typeface="Verdana" pitchFamily="34" charset="0"/>
              </a:rPr>
              <a:t>2.5</a:t>
            </a:r>
            <a:r>
              <a:rPr lang="en-US" altLang="en-US" sz="2400" dirty="0">
                <a:solidFill>
                  <a:srgbClr val="002060"/>
                </a:solidFill>
                <a:latin typeface="Verdana" pitchFamily="34" charset="0"/>
              </a:rPr>
              <a:t> as well as 	PN emissions 	should be 	investigated</a:t>
            </a:r>
          </a:p>
          <a:p>
            <a:pPr indent="274638" algn="just" defTabSz="274638">
              <a:lnSpc>
                <a:spcPct val="150000"/>
              </a:lnSpc>
              <a:spcBef>
                <a:spcPts val="600"/>
              </a:spcBef>
              <a:spcAft>
                <a:spcPts val="2400"/>
              </a:spcAft>
              <a:buFont typeface="Arial" pitchFamily="34" charset="0"/>
              <a:buChar char="•"/>
            </a:pPr>
            <a:r>
              <a:rPr lang="en-US" altLang="en-US" sz="2400" u="sng" dirty="0">
                <a:solidFill>
                  <a:srgbClr val="002060"/>
                </a:solidFill>
                <a:latin typeface="Verdana" pitchFamily="34" charset="0"/>
              </a:rPr>
              <a:t>Challenge</a:t>
            </a:r>
            <a:r>
              <a:rPr lang="en-US" altLang="en-US" sz="2400" dirty="0">
                <a:solidFill>
                  <a:srgbClr val="002060"/>
                </a:solidFill>
                <a:latin typeface="Verdana" pitchFamily="34" charset="0"/>
              </a:rPr>
              <a:t>: Optimal layout and sampling conditions might be different for mass and PN measurement!</a:t>
            </a:r>
          </a:p>
          <a:p>
            <a:pPr indent="274638" algn="just" defTabSz="274638">
              <a:lnSpc>
                <a:spcPct val="150000"/>
              </a:lnSpc>
              <a:spcBef>
                <a:spcPts val="600"/>
              </a:spcBef>
              <a:spcAft>
                <a:spcPts val="2400"/>
              </a:spcAft>
              <a:buFont typeface="Arial" pitchFamily="34" charset="0"/>
              <a:buChar char="•"/>
            </a:pPr>
            <a:r>
              <a:rPr lang="en-US" altLang="en-US" sz="2400" dirty="0">
                <a:solidFill>
                  <a:srgbClr val="002060"/>
                </a:solidFill>
                <a:latin typeface="Verdana" pitchFamily="34" charset="0"/>
              </a:rPr>
              <a:t>A compromise could be needed</a:t>
            </a:r>
          </a:p>
          <a:p>
            <a:pPr algn="just" defTabSz="274638">
              <a:lnSpc>
                <a:spcPct val="150000"/>
              </a:lnSpc>
              <a:spcBef>
                <a:spcPts val="600"/>
              </a:spcBef>
              <a:spcAft>
                <a:spcPts val="2400"/>
              </a:spcAft>
            </a:pPr>
            <a:r>
              <a:rPr lang="en-US" altLang="en-US" sz="2400" dirty="0">
                <a:solidFill>
                  <a:srgbClr val="002060"/>
                </a:solidFill>
                <a:latin typeface="Verdana" pitchFamily="34" charset="0"/>
              </a:rPr>
              <a:t>	</a:t>
            </a:r>
            <a:endParaRPr lang="en-IE" altLang="en-US" sz="2400" dirty="0">
              <a:solidFill>
                <a:srgbClr val="002060"/>
              </a:solidFill>
              <a:latin typeface="Verdana" pitchFamily="34" charset="0"/>
            </a:endParaRPr>
          </a:p>
        </p:txBody>
      </p:sp>
    </p:spTree>
    <p:extLst>
      <p:ext uri="{BB962C8B-B14F-4D97-AF65-F5344CB8AC3E}">
        <p14:creationId xmlns:p14="http://schemas.microsoft.com/office/powerpoint/2010/main" val="3026976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3850" y="303295"/>
            <a:ext cx="11544300" cy="560717"/>
          </a:xfrm>
        </p:spPr>
        <p:txBody>
          <a:bodyPr/>
          <a:lstStyle/>
          <a:p>
            <a:pPr algn="ctr"/>
            <a:r>
              <a:rPr lang="en-US" sz="3200" dirty="0"/>
              <a:t>How to take into consideration other technologies capable of reducing brake wear emissions?</a:t>
            </a:r>
            <a:endParaRPr lang="en-IE" sz="3200" dirty="0"/>
          </a:p>
        </p:txBody>
      </p:sp>
      <p:sp>
        <p:nvSpPr>
          <p:cNvPr id="6" name="Rectangle 5"/>
          <p:cNvSpPr/>
          <p:nvPr/>
        </p:nvSpPr>
        <p:spPr>
          <a:xfrm>
            <a:off x="846652" y="1497558"/>
            <a:ext cx="11475596" cy="5360442"/>
          </a:xfrm>
          <a:prstGeom prst="rect">
            <a:avLst/>
          </a:prstGeom>
        </p:spPr>
        <p:txBody>
          <a:bodyPr wrap="square">
            <a:spAutoFit/>
          </a:bodyPr>
          <a:lstStyle/>
          <a:p>
            <a:pPr indent="274638" algn="just" defTabSz="274638">
              <a:lnSpc>
                <a:spcPct val="150000"/>
              </a:lnSpc>
              <a:spcBef>
                <a:spcPts val="600"/>
              </a:spcBef>
              <a:spcAft>
                <a:spcPts val="1200"/>
              </a:spcAft>
              <a:buFont typeface="Arial" pitchFamily="34" charset="0"/>
              <a:buChar char="•"/>
            </a:pPr>
            <a:r>
              <a:rPr lang="en-US" altLang="en-US" sz="2400" dirty="0">
                <a:solidFill>
                  <a:srgbClr val="002060"/>
                </a:solidFill>
                <a:latin typeface="Verdana" pitchFamily="34" charset="0"/>
              </a:rPr>
              <a:t>The test rig approach clearly focuses only on the brake system</a:t>
            </a:r>
          </a:p>
          <a:p>
            <a:pPr indent="274638" algn="just" defTabSz="274638">
              <a:lnSpc>
                <a:spcPct val="150000"/>
              </a:lnSpc>
              <a:spcBef>
                <a:spcPts val="600"/>
              </a:spcBef>
              <a:spcAft>
                <a:spcPts val="1200"/>
              </a:spcAft>
              <a:buFont typeface="Arial" pitchFamily="34" charset="0"/>
              <a:buChar char="•"/>
            </a:pPr>
            <a:r>
              <a:rPr lang="en-US" altLang="en-US" sz="2400" dirty="0">
                <a:solidFill>
                  <a:srgbClr val="002060"/>
                </a:solidFill>
                <a:latin typeface="Verdana" pitchFamily="34" charset="0"/>
              </a:rPr>
              <a:t>Other technologies (e.g. regenerative braking, v-2-v communication,…) may have the potential to reduce brake wear PN emissions </a:t>
            </a:r>
          </a:p>
          <a:p>
            <a:pPr indent="274638" algn="just" defTabSz="274638">
              <a:lnSpc>
                <a:spcPct val="150000"/>
              </a:lnSpc>
              <a:spcBef>
                <a:spcPts val="600"/>
              </a:spcBef>
              <a:spcAft>
                <a:spcPts val="1200"/>
              </a:spcAft>
              <a:buFont typeface="Arial" pitchFamily="34" charset="0"/>
              <a:buChar char="•"/>
            </a:pPr>
            <a:r>
              <a:rPr lang="en-US" altLang="en-US" sz="2400" dirty="0">
                <a:solidFill>
                  <a:srgbClr val="002060"/>
                </a:solidFill>
                <a:latin typeface="Verdana" pitchFamily="34" charset="0"/>
              </a:rPr>
              <a:t>How to assess these technologies? </a:t>
            </a:r>
          </a:p>
          <a:p>
            <a:pPr marL="800100" lvl="1" indent="-342900" algn="just" defTabSz="274638">
              <a:lnSpc>
                <a:spcPct val="150000"/>
              </a:lnSpc>
              <a:spcAft>
                <a:spcPts val="600"/>
              </a:spcAft>
              <a:buFont typeface="Courier New"/>
              <a:buChar char="o"/>
            </a:pPr>
            <a:r>
              <a:rPr lang="en-US" altLang="en-US" sz="2000" dirty="0">
                <a:solidFill>
                  <a:srgbClr val="002060"/>
                </a:solidFill>
                <a:latin typeface="Verdana" pitchFamily="34" charset="0"/>
              </a:rPr>
              <a:t>The topic has been discussed in the last PMP meeting – Presentation from VDA </a:t>
            </a:r>
          </a:p>
          <a:p>
            <a:pPr marL="800100" lvl="1" indent="-342900" algn="just" defTabSz="274638">
              <a:lnSpc>
                <a:spcPct val="150000"/>
              </a:lnSpc>
              <a:spcAft>
                <a:spcPts val="600"/>
              </a:spcAft>
              <a:buFont typeface="Courier New"/>
              <a:buChar char="o"/>
            </a:pPr>
            <a:r>
              <a:rPr lang="en-US" altLang="en-US" sz="2000" dirty="0">
                <a:solidFill>
                  <a:srgbClr val="002060"/>
                </a:solidFill>
                <a:latin typeface="Verdana" pitchFamily="34" charset="0"/>
              </a:rPr>
              <a:t>Different options have been identified (modified cycle, modified brake </a:t>
            </a:r>
            <a:r>
              <a:rPr lang="en-US" altLang="en-US" sz="2000" dirty="0" err="1">
                <a:solidFill>
                  <a:srgbClr val="002060"/>
                </a:solidFill>
                <a:latin typeface="Verdana" pitchFamily="34" charset="0"/>
              </a:rPr>
              <a:t>dynos</a:t>
            </a:r>
            <a:r>
              <a:rPr lang="en-US" altLang="en-US" sz="2000" dirty="0">
                <a:solidFill>
                  <a:srgbClr val="002060"/>
                </a:solidFill>
                <a:latin typeface="Verdana" pitchFamily="34" charset="0"/>
              </a:rPr>
              <a:t>, eco-innovation like approach, </a:t>
            </a:r>
            <a:r>
              <a:rPr lang="en-US" altLang="en-US" sz="2000" dirty="0" err="1">
                <a:solidFill>
                  <a:srgbClr val="002060"/>
                </a:solidFill>
                <a:latin typeface="Verdana" pitchFamily="34" charset="0"/>
              </a:rPr>
              <a:t>modelling</a:t>
            </a:r>
            <a:r>
              <a:rPr lang="en-US" altLang="en-US" sz="2000" dirty="0">
                <a:solidFill>
                  <a:srgbClr val="002060"/>
                </a:solidFill>
                <a:latin typeface="Verdana" pitchFamily="34" charset="0"/>
              </a:rPr>
              <a:t>…)</a:t>
            </a:r>
          </a:p>
          <a:p>
            <a:pPr marL="800100" lvl="1" indent="-342900" algn="just" defTabSz="274638">
              <a:lnSpc>
                <a:spcPct val="150000"/>
              </a:lnSpc>
              <a:spcAft>
                <a:spcPts val="600"/>
              </a:spcAft>
              <a:buFont typeface="Courier New"/>
              <a:buChar char="o"/>
            </a:pPr>
            <a:r>
              <a:rPr lang="en-US" altLang="en-US" sz="2000" dirty="0">
                <a:solidFill>
                  <a:srgbClr val="002060"/>
                </a:solidFill>
                <a:latin typeface="Verdana" pitchFamily="34" charset="0"/>
              </a:rPr>
              <a:t>Further analysis will follow once the common methodology development is concluded</a:t>
            </a:r>
          </a:p>
        </p:txBody>
      </p:sp>
    </p:spTree>
    <p:extLst>
      <p:ext uri="{BB962C8B-B14F-4D97-AF65-F5344CB8AC3E}">
        <p14:creationId xmlns:p14="http://schemas.microsoft.com/office/powerpoint/2010/main" val="3259348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3850" y="586596"/>
            <a:ext cx="11544300" cy="560717"/>
          </a:xfrm>
        </p:spPr>
        <p:txBody>
          <a:bodyPr/>
          <a:lstStyle/>
          <a:p>
            <a:pPr algn="ctr"/>
            <a:r>
              <a:rPr lang="it-IT" sz="3200" dirty="0"/>
              <a:t>Particles from tyre and road wear</a:t>
            </a:r>
            <a:r>
              <a:rPr lang="en-IE" sz="3200" dirty="0"/>
              <a:t> </a:t>
            </a:r>
          </a:p>
        </p:txBody>
      </p:sp>
      <p:sp>
        <p:nvSpPr>
          <p:cNvPr id="6" name="Rectangle 5"/>
          <p:cNvSpPr/>
          <p:nvPr/>
        </p:nvSpPr>
        <p:spPr>
          <a:xfrm>
            <a:off x="358202" y="1919290"/>
            <a:ext cx="11475596" cy="4570482"/>
          </a:xfrm>
          <a:prstGeom prst="rect">
            <a:avLst/>
          </a:prstGeom>
        </p:spPr>
        <p:txBody>
          <a:bodyPr wrap="square">
            <a:spAutoFit/>
          </a:bodyPr>
          <a:lstStyle/>
          <a:p>
            <a:pPr indent="274638" algn="just" defTabSz="274638">
              <a:lnSpc>
                <a:spcPct val="150000"/>
              </a:lnSpc>
              <a:spcBef>
                <a:spcPts val="600"/>
              </a:spcBef>
              <a:spcAft>
                <a:spcPts val="2400"/>
              </a:spcAft>
              <a:buFont typeface="Arial" pitchFamily="34" charset="0"/>
              <a:buChar char="•"/>
            </a:pPr>
            <a:r>
              <a:rPr lang="en-US" altLang="en-US" sz="2400" dirty="0">
                <a:solidFill>
                  <a:srgbClr val="002060"/>
                </a:solidFill>
                <a:latin typeface="Verdana" pitchFamily="34" charset="0"/>
              </a:rPr>
              <a:t>In the 47</a:t>
            </a:r>
            <a:r>
              <a:rPr lang="en-US" altLang="en-US" sz="2400" baseline="30000" dirty="0">
                <a:solidFill>
                  <a:srgbClr val="002060"/>
                </a:solidFill>
                <a:latin typeface="Verdana" pitchFamily="34" charset="0"/>
              </a:rPr>
              <a:t>th</a:t>
            </a:r>
            <a:r>
              <a:rPr lang="en-US" altLang="en-US" sz="2400" dirty="0">
                <a:solidFill>
                  <a:srgbClr val="002060"/>
                </a:solidFill>
                <a:latin typeface="Verdana" pitchFamily="34" charset="0"/>
              </a:rPr>
              <a:t> PMP meeting a session was dedicated to this subject</a:t>
            </a:r>
          </a:p>
          <a:p>
            <a:pPr indent="274638" algn="just" defTabSz="274638">
              <a:lnSpc>
                <a:spcPct val="150000"/>
              </a:lnSpc>
              <a:spcBef>
                <a:spcPts val="600"/>
              </a:spcBef>
              <a:spcAft>
                <a:spcPts val="2400"/>
              </a:spcAft>
              <a:buFont typeface="Arial" pitchFamily="34" charset="0"/>
              <a:buChar char="•"/>
            </a:pPr>
            <a:r>
              <a:rPr lang="en-US" altLang="en-US" sz="2400" dirty="0">
                <a:solidFill>
                  <a:srgbClr val="002060"/>
                </a:solidFill>
                <a:latin typeface="Verdana" pitchFamily="34" charset="0"/>
              </a:rPr>
              <a:t>No major developments in the field.</a:t>
            </a:r>
          </a:p>
          <a:p>
            <a:pPr indent="274638" algn="just" defTabSz="274638">
              <a:lnSpc>
                <a:spcPct val="150000"/>
              </a:lnSpc>
              <a:spcBef>
                <a:spcPts val="600"/>
              </a:spcBef>
              <a:spcAft>
                <a:spcPts val="2400"/>
              </a:spcAft>
              <a:buFont typeface="Arial" pitchFamily="34" charset="0"/>
              <a:buChar char="•"/>
            </a:pPr>
            <a:r>
              <a:rPr lang="en-US" altLang="en-US" sz="2400" dirty="0">
                <a:solidFill>
                  <a:srgbClr val="002060"/>
                </a:solidFill>
                <a:latin typeface="Verdana" pitchFamily="34" charset="0"/>
              </a:rPr>
              <a:t>JRC presented the results of a small study investigating the influence of the </a:t>
            </a:r>
            <a:r>
              <a:rPr lang="en-US" altLang="en-US" sz="2400" dirty="0" err="1">
                <a:solidFill>
                  <a:srgbClr val="002060"/>
                </a:solidFill>
                <a:latin typeface="Verdana" pitchFamily="34" charset="0"/>
              </a:rPr>
              <a:t>treadwear</a:t>
            </a:r>
            <a:r>
              <a:rPr lang="en-US" altLang="en-US" sz="2400" dirty="0">
                <a:solidFill>
                  <a:srgbClr val="002060"/>
                </a:solidFill>
                <a:latin typeface="Verdana" pitchFamily="34" charset="0"/>
              </a:rPr>
              <a:t> rating on PM/PN emissions</a:t>
            </a:r>
          </a:p>
          <a:p>
            <a:pPr indent="274638" algn="just" defTabSz="274638">
              <a:lnSpc>
                <a:spcPct val="150000"/>
              </a:lnSpc>
              <a:spcBef>
                <a:spcPts val="600"/>
              </a:spcBef>
              <a:spcAft>
                <a:spcPts val="2400"/>
              </a:spcAft>
              <a:buFont typeface="Arial" pitchFamily="34" charset="0"/>
              <a:buChar char="•"/>
            </a:pPr>
            <a:r>
              <a:rPr lang="en-US" altLang="en-US" sz="2400" dirty="0">
                <a:solidFill>
                  <a:srgbClr val="002060"/>
                </a:solidFill>
                <a:latin typeface="Verdana" pitchFamily="34" charset="0"/>
              </a:rPr>
              <a:t>The development of a standardized methodology to measure the abrasion rate is currently an option under discussion </a:t>
            </a:r>
          </a:p>
        </p:txBody>
      </p:sp>
    </p:spTree>
    <p:extLst>
      <p:ext uri="{BB962C8B-B14F-4D97-AF65-F5344CB8AC3E}">
        <p14:creationId xmlns:p14="http://schemas.microsoft.com/office/powerpoint/2010/main" val="1060762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47700" y="500336"/>
            <a:ext cx="10896600" cy="560717"/>
          </a:xfrm>
        </p:spPr>
        <p:txBody>
          <a:bodyPr/>
          <a:lstStyle/>
          <a:p>
            <a:pPr algn="ctr"/>
            <a:r>
              <a:rPr lang="en-IE" sz="3200" dirty="0"/>
              <a:t>SCOPE OF THE EXERCISE</a:t>
            </a:r>
          </a:p>
        </p:txBody>
      </p:sp>
      <p:sp>
        <p:nvSpPr>
          <p:cNvPr id="3" name="Text Placeholder 2"/>
          <p:cNvSpPr>
            <a:spLocks noGrp="1"/>
          </p:cNvSpPr>
          <p:nvPr>
            <p:ph type="body" sz="quarter" idx="12"/>
          </p:nvPr>
        </p:nvSpPr>
        <p:spPr>
          <a:xfrm>
            <a:off x="397535" y="1592779"/>
            <a:ext cx="7564645" cy="1900921"/>
          </a:xfrm>
        </p:spPr>
        <p:txBody>
          <a:bodyPr/>
          <a:lstStyle/>
          <a:p>
            <a:pPr marL="0" lvl="0" indent="0" algn="just">
              <a:lnSpc>
                <a:spcPct val="150000"/>
              </a:lnSpc>
              <a:spcBef>
                <a:spcPts val="300"/>
              </a:spcBef>
              <a:spcAft>
                <a:spcPts val="2400"/>
              </a:spcAft>
              <a:buNone/>
              <a:defRPr/>
            </a:pPr>
            <a:r>
              <a:rPr lang="en-GB" sz="2000" dirty="0"/>
              <a:t>The aim is to explore the relevance of </a:t>
            </a:r>
            <a:r>
              <a:rPr lang="en-GB" sz="2000" dirty="0">
                <a:solidFill>
                  <a:srgbClr val="C00000"/>
                </a:solidFill>
              </a:rPr>
              <a:t>expected tyre durability</a:t>
            </a:r>
            <a:r>
              <a:rPr lang="en-GB" sz="2000" dirty="0"/>
              <a:t> expressed as the Treadwear Rating (TWR) for total tyre wear as well as for PM and PN emissions from the interaction between the tyre and the road surface.</a:t>
            </a:r>
            <a:endParaRPr lang="en-IE" altLang="en-US" sz="2000" dirty="0"/>
          </a:p>
        </p:txBody>
      </p:sp>
      <p:sp>
        <p:nvSpPr>
          <p:cNvPr id="4" name="Rectangle 2"/>
          <p:cNvSpPr txBox="1">
            <a:spLocks noChangeArrowheads="1"/>
          </p:cNvSpPr>
          <p:nvPr/>
        </p:nvSpPr>
        <p:spPr bwMode="auto">
          <a:xfrm>
            <a:off x="483079" y="3545467"/>
            <a:ext cx="11205713" cy="2412000"/>
          </a:xfrm>
          <a:prstGeom prst="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spcBef>
                <a:spcPts val="300"/>
              </a:spcBef>
              <a:spcAft>
                <a:spcPts val="1200"/>
              </a:spcAft>
              <a:defRPr/>
            </a:pPr>
            <a:r>
              <a:rPr lang="en-IE" altLang="en-US" sz="1400" b="1" dirty="0">
                <a:latin typeface="Verdana" panose="020B0604030504040204" pitchFamily="34" charset="0"/>
                <a:ea typeface="Verdana" panose="020B0604030504040204" pitchFamily="34" charset="0"/>
                <a:cs typeface="Verdana" panose="020B0604030504040204" pitchFamily="34" charset="0"/>
              </a:rPr>
              <a:t>iii. What is the Treadwear Rating (TWR)? </a:t>
            </a:r>
            <a:endParaRPr lang="en-IE" altLang="en-US" sz="1400" b="1" dirty="0">
              <a:solidFill>
                <a:srgbClr val="0F5494"/>
              </a:solidFill>
              <a:latin typeface="Verdana" panose="020B0604030504040204" pitchFamily="34" charset="0"/>
              <a:ea typeface="Verdana" panose="020B0604030504040204" pitchFamily="34" charset="0"/>
              <a:cs typeface="Verdana" panose="020B0604030504040204" pitchFamily="34" charset="0"/>
            </a:endParaRPr>
          </a:p>
          <a:p>
            <a:pPr marL="628650" indent="-368300" algn="just" defTabSz="665163">
              <a:lnSpc>
                <a:spcPct val="150000"/>
              </a:lnSpc>
              <a:spcBef>
                <a:spcPts val="0"/>
              </a:spcBef>
              <a:spcAft>
                <a:spcPts val="900"/>
              </a:spcAft>
              <a:buFont typeface="Wingdings" panose="05000000000000000000" pitchFamily="2" charset="2"/>
              <a:buChar char="ü"/>
              <a:defRPr/>
            </a:pPr>
            <a:r>
              <a:rPr lang="en-IE" sz="1600" dirty="0">
                <a:latin typeface="Verdana" panose="020B0604030504040204" pitchFamily="34" charset="0"/>
                <a:ea typeface="Verdana" panose="020B0604030504040204" pitchFamily="34" charset="0"/>
                <a:cs typeface="Verdana" panose="020B0604030504040204" pitchFamily="34" charset="0"/>
              </a:rPr>
              <a:t>The Treadwear Rating (TWR) provided by tyre manufacturers on the sidewall of summer tyres is a marking intended to inform the customer about the expected durability of the tyre</a:t>
            </a:r>
            <a:r>
              <a:rPr lang="en-IE" altLang="en-US" sz="1600" dirty="0">
                <a:latin typeface="Verdana" panose="020B0604030504040204" pitchFamily="34" charset="0"/>
                <a:ea typeface="Verdana" panose="020B0604030504040204" pitchFamily="34" charset="0"/>
                <a:cs typeface="Verdana" panose="020B0604030504040204" pitchFamily="34" charset="0"/>
              </a:rPr>
              <a:t> (USA – “49 CFR 575.104 - Uniform tyre quality grading standards”) </a:t>
            </a:r>
          </a:p>
          <a:p>
            <a:pPr marL="628650" indent="-368300" algn="just" defTabSz="665163">
              <a:lnSpc>
                <a:spcPct val="150000"/>
              </a:lnSpc>
              <a:spcBef>
                <a:spcPts val="0"/>
              </a:spcBef>
              <a:spcAft>
                <a:spcPts val="900"/>
              </a:spcAft>
              <a:buFont typeface="Wingdings" panose="05000000000000000000" pitchFamily="2" charset="2"/>
              <a:buChar char="ü"/>
              <a:defRPr/>
            </a:pPr>
            <a:r>
              <a:rPr lang="en-IE" altLang="en-US" sz="1600" dirty="0">
                <a:latin typeface="Verdana" panose="020B0604030504040204" pitchFamily="34" charset="0"/>
                <a:ea typeface="Verdana" panose="020B0604030504040204" pitchFamily="34" charset="0"/>
                <a:cs typeface="Verdana" panose="020B0604030504040204" pitchFamily="34" charset="0"/>
              </a:rPr>
              <a:t>TWR uses numbers from 100 to about 700. The higher the number, the higher the mileage that the customer can expect to drive before reaching the minimum allowed tread depth</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212347" y="1781782"/>
            <a:ext cx="3476445" cy="1656000"/>
          </a:xfrm>
          <a:prstGeom prst="rect">
            <a:avLst/>
          </a:prstGeom>
          <a:noFill/>
        </p:spPr>
      </p:pic>
    </p:spTree>
    <p:extLst>
      <p:ext uri="{BB962C8B-B14F-4D97-AF65-F5344CB8AC3E}">
        <p14:creationId xmlns:p14="http://schemas.microsoft.com/office/powerpoint/2010/main" val="59980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47700" y="586596"/>
            <a:ext cx="10896600" cy="560717"/>
          </a:xfrm>
        </p:spPr>
        <p:txBody>
          <a:bodyPr/>
          <a:lstStyle/>
          <a:p>
            <a:pPr algn="ctr"/>
            <a:r>
              <a:rPr lang="en-IE" sz="3200" dirty="0"/>
              <a:t>WRAP-UP</a:t>
            </a:r>
          </a:p>
        </p:txBody>
      </p:sp>
      <p:sp>
        <p:nvSpPr>
          <p:cNvPr id="6" name="Rectangle 5"/>
          <p:cNvSpPr/>
          <p:nvPr/>
        </p:nvSpPr>
        <p:spPr>
          <a:xfrm>
            <a:off x="392554" y="1786547"/>
            <a:ext cx="11406892" cy="3708708"/>
          </a:xfrm>
          <a:prstGeom prst="rect">
            <a:avLst/>
          </a:prstGeom>
        </p:spPr>
        <p:txBody>
          <a:bodyPr wrap="square">
            <a:spAutoFit/>
          </a:bodyPr>
          <a:lstStyle/>
          <a:p>
            <a:pPr marL="266700" indent="-266700" algn="just">
              <a:lnSpc>
                <a:spcPct val="150000"/>
              </a:lnSpc>
              <a:spcBef>
                <a:spcPts val="300"/>
              </a:spcBef>
              <a:spcAft>
                <a:spcPts val="1200"/>
              </a:spcAft>
              <a:buFont typeface="Wingdings" panose="05000000000000000000" pitchFamily="2" charset="2"/>
              <a:buChar char="ü"/>
            </a:pPr>
            <a:r>
              <a:rPr lang="en-IE" altLang="en-US" sz="2000" dirty="0">
                <a:solidFill>
                  <a:srgbClr val="093B37"/>
                </a:solidFill>
                <a:latin typeface="Verdana"/>
                <a:cs typeface="Verdana"/>
              </a:rPr>
              <a:t>There is no general relation between TWR and measured tread mass loss or PM</a:t>
            </a:r>
            <a:r>
              <a:rPr lang="en-IE" altLang="en-US" sz="2000" baseline="-25000" dirty="0">
                <a:solidFill>
                  <a:srgbClr val="093B37"/>
                </a:solidFill>
                <a:latin typeface="Verdana"/>
                <a:cs typeface="Verdana"/>
              </a:rPr>
              <a:t>10</a:t>
            </a:r>
            <a:r>
              <a:rPr lang="en-IE" altLang="en-US" sz="2000" dirty="0">
                <a:solidFill>
                  <a:srgbClr val="093B37"/>
                </a:solidFill>
                <a:latin typeface="Verdana"/>
                <a:cs typeface="Verdana"/>
              </a:rPr>
              <a:t>, PM</a:t>
            </a:r>
            <a:r>
              <a:rPr lang="en-IE" altLang="en-US" sz="2000" baseline="-25000" dirty="0">
                <a:solidFill>
                  <a:srgbClr val="093B37"/>
                </a:solidFill>
                <a:latin typeface="Verdana"/>
                <a:cs typeface="Verdana"/>
              </a:rPr>
              <a:t>2.5</a:t>
            </a:r>
            <a:r>
              <a:rPr lang="en-IE" altLang="en-US" sz="2000" dirty="0">
                <a:solidFill>
                  <a:srgbClr val="093B37"/>
                </a:solidFill>
                <a:latin typeface="Verdana"/>
                <a:cs typeface="Verdana"/>
              </a:rPr>
              <a:t> or PN concentration</a:t>
            </a:r>
          </a:p>
          <a:p>
            <a:pPr marL="266700" indent="-266700" algn="just">
              <a:lnSpc>
                <a:spcPct val="150000"/>
              </a:lnSpc>
              <a:spcBef>
                <a:spcPts val="300"/>
              </a:spcBef>
              <a:spcAft>
                <a:spcPts val="1200"/>
              </a:spcAft>
              <a:buFont typeface="Wingdings" panose="05000000000000000000" pitchFamily="2" charset="2"/>
              <a:buChar char="ü"/>
            </a:pPr>
            <a:r>
              <a:rPr lang="en-IE" altLang="en-US" sz="2000" dirty="0">
                <a:solidFill>
                  <a:srgbClr val="093B37"/>
                </a:solidFill>
                <a:latin typeface="Verdana"/>
                <a:cs typeface="Verdana"/>
              </a:rPr>
              <a:t>Tyres of different brands and same TWR display different wear as well as PM</a:t>
            </a:r>
            <a:r>
              <a:rPr lang="en-IE" altLang="en-US" sz="2000" baseline="-25000" dirty="0">
                <a:solidFill>
                  <a:srgbClr val="093B37"/>
                </a:solidFill>
                <a:latin typeface="Verdana"/>
                <a:cs typeface="Verdana"/>
              </a:rPr>
              <a:t>10</a:t>
            </a:r>
            <a:r>
              <a:rPr lang="en-IE" altLang="en-US" sz="2000" dirty="0">
                <a:solidFill>
                  <a:srgbClr val="093B37"/>
                </a:solidFill>
                <a:latin typeface="Verdana"/>
                <a:cs typeface="Verdana"/>
              </a:rPr>
              <a:t> and PM</a:t>
            </a:r>
            <a:r>
              <a:rPr lang="en-IE" altLang="en-US" sz="2000" baseline="-25000" dirty="0">
                <a:solidFill>
                  <a:srgbClr val="093B37"/>
                </a:solidFill>
                <a:latin typeface="Verdana"/>
                <a:cs typeface="Verdana"/>
              </a:rPr>
              <a:t>2.5</a:t>
            </a:r>
            <a:r>
              <a:rPr lang="en-IE" altLang="en-US" sz="2000" dirty="0">
                <a:solidFill>
                  <a:srgbClr val="093B37"/>
                </a:solidFill>
                <a:latin typeface="Verdana"/>
                <a:cs typeface="Verdana"/>
              </a:rPr>
              <a:t> concentrations, thus not allowing a categorization based on the TWR</a:t>
            </a:r>
          </a:p>
          <a:p>
            <a:pPr marL="266700" indent="-266700" algn="just">
              <a:lnSpc>
                <a:spcPct val="150000"/>
              </a:lnSpc>
              <a:spcBef>
                <a:spcPts val="300"/>
              </a:spcBef>
              <a:spcAft>
                <a:spcPts val="1200"/>
              </a:spcAft>
              <a:buFont typeface="Wingdings" panose="05000000000000000000" pitchFamily="2" charset="2"/>
              <a:buChar char="ü"/>
            </a:pPr>
            <a:r>
              <a:rPr lang="en-IE" altLang="en-US" sz="2000" dirty="0">
                <a:solidFill>
                  <a:srgbClr val="093B37"/>
                </a:solidFill>
                <a:latin typeface="Verdana"/>
                <a:cs typeface="Verdana"/>
              </a:rPr>
              <a:t>Within the subset of two B tyres the one with lower TWR has higher tread mass loss and PM</a:t>
            </a:r>
            <a:r>
              <a:rPr lang="en-IE" altLang="en-US" sz="2000" baseline="-25000" dirty="0">
                <a:solidFill>
                  <a:srgbClr val="093B37"/>
                </a:solidFill>
                <a:latin typeface="Verdana"/>
                <a:cs typeface="Verdana"/>
              </a:rPr>
              <a:t>10</a:t>
            </a:r>
            <a:r>
              <a:rPr lang="en-IE" altLang="en-US" sz="2000" dirty="0">
                <a:solidFill>
                  <a:srgbClr val="093B37"/>
                </a:solidFill>
                <a:latin typeface="Verdana"/>
                <a:cs typeface="Verdana"/>
              </a:rPr>
              <a:t> emissions. Further research with more tyres of same brand and different TWR is required to confirm the feasibility of categorization within the same brand</a:t>
            </a:r>
          </a:p>
        </p:txBody>
      </p:sp>
    </p:spTree>
    <p:extLst>
      <p:ext uri="{BB962C8B-B14F-4D97-AF65-F5344CB8AC3E}">
        <p14:creationId xmlns:p14="http://schemas.microsoft.com/office/powerpoint/2010/main" val="1409042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47700" y="586596"/>
            <a:ext cx="10896600" cy="560717"/>
          </a:xfrm>
        </p:spPr>
        <p:txBody>
          <a:bodyPr/>
          <a:lstStyle/>
          <a:p>
            <a:pPr algn="ctr"/>
            <a:r>
              <a:rPr lang="en-IE" sz="3200" dirty="0"/>
              <a:t>WRAP-UP</a:t>
            </a:r>
          </a:p>
        </p:txBody>
      </p:sp>
      <p:sp>
        <p:nvSpPr>
          <p:cNvPr id="6" name="Rectangle 5"/>
          <p:cNvSpPr/>
          <p:nvPr/>
        </p:nvSpPr>
        <p:spPr>
          <a:xfrm>
            <a:off x="392554" y="1648531"/>
            <a:ext cx="11406892" cy="4362733"/>
          </a:xfrm>
          <a:prstGeom prst="rect">
            <a:avLst/>
          </a:prstGeom>
        </p:spPr>
        <p:txBody>
          <a:bodyPr wrap="square">
            <a:spAutoFit/>
          </a:bodyPr>
          <a:lstStyle/>
          <a:p>
            <a:pPr marL="266700" indent="-266700" algn="just">
              <a:lnSpc>
                <a:spcPct val="150000"/>
              </a:lnSpc>
              <a:spcBef>
                <a:spcPts val="300"/>
              </a:spcBef>
              <a:spcAft>
                <a:spcPts val="1200"/>
              </a:spcAft>
              <a:buFont typeface="Wingdings" panose="05000000000000000000" pitchFamily="2" charset="2"/>
              <a:buChar char="ü"/>
            </a:pPr>
            <a:r>
              <a:rPr lang="en-IE" altLang="en-US" sz="2000" dirty="0">
                <a:solidFill>
                  <a:srgbClr val="093B37"/>
                </a:solidFill>
                <a:latin typeface="Verdana"/>
                <a:cs typeface="Verdana"/>
              </a:rPr>
              <a:t>Approximately 50% (by mass) of emitted PM</a:t>
            </a:r>
            <a:r>
              <a:rPr lang="en-IE" altLang="en-US" sz="2000" baseline="-25000" dirty="0">
                <a:solidFill>
                  <a:srgbClr val="093B37"/>
                </a:solidFill>
                <a:latin typeface="Verdana"/>
                <a:cs typeface="Verdana"/>
              </a:rPr>
              <a:t>10</a:t>
            </a:r>
            <a:r>
              <a:rPr lang="en-IE" altLang="en-US" sz="2000" dirty="0">
                <a:solidFill>
                  <a:srgbClr val="093B37"/>
                </a:solidFill>
                <a:latin typeface="Verdana"/>
                <a:cs typeface="Verdana"/>
              </a:rPr>
              <a:t> fall within the size range of fine particles</a:t>
            </a:r>
          </a:p>
          <a:p>
            <a:pPr marL="266700" indent="-266700" algn="just">
              <a:lnSpc>
                <a:spcPct val="150000"/>
              </a:lnSpc>
              <a:spcBef>
                <a:spcPts val="300"/>
              </a:spcBef>
              <a:spcAft>
                <a:spcPts val="1200"/>
              </a:spcAft>
              <a:buFont typeface="Wingdings" panose="05000000000000000000" pitchFamily="2" charset="2"/>
              <a:buChar char="ü"/>
            </a:pPr>
            <a:r>
              <a:rPr lang="en-IE" altLang="en-US" sz="2000" dirty="0">
                <a:solidFill>
                  <a:srgbClr val="093B37"/>
                </a:solidFill>
                <a:latin typeface="Verdana"/>
                <a:cs typeface="Verdana"/>
              </a:rPr>
              <a:t>Particle mass size distribution is bimodal with one peak falling to the coarse size range and another to the fine size range</a:t>
            </a:r>
          </a:p>
          <a:p>
            <a:pPr marL="266700" indent="-266700" algn="just">
              <a:lnSpc>
                <a:spcPct val="150000"/>
              </a:lnSpc>
              <a:spcBef>
                <a:spcPts val="300"/>
              </a:spcBef>
              <a:spcAft>
                <a:spcPts val="1200"/>
              </a:spcAft>
              <a:buFont typeface="Wingdings" panose="05000000000000000000" pitchFamily="2" charset="2"/>
              <a:buChar char="ü"/>
            </a:pPr>
            <a:r>
              <a:rPr lang="en-IE" altLang="en-US" sz="2000" dirty="0">
                <a:solidFill>
                  <a:srgbClr val="093B37"/>
                </a:solidFill>
                <a:latin typeface="Verdana"/>
                <a:cs typeface="Verdana"/>
              </a:rPr>
              <a:t>Particle number size distribution is unimodal and is dominated by ultrafine particles most often peaking at 20–30 nm</a:t>
            </a:r>
          </a:p>
          <a:p>
            <a:pPr marL="266700" indent="-266700" algn="just">
              <a:lnSpc>
                <a:spcPct val="150000"/>
              </a:lnSpc>
              <a:spcBef>
                <a:spcPts val="300"/>
              </a:spcBef>
              <a:spcAft>
                <a:spcPts val="1200"/>
              </a:spcAft>
              <a:buFont typeface="Wingdings" panose="05000000000000000000" pitchFamily="2" charset="2"/>
              <a:buChar char="ü"/>
            </a:pPr>
            <a:r>
              <a:rPr lang="en-IE" altLang="en-US" sz="2000" dirty="0">
                <a:solidFill>
                  <a:srgbClr val="093B37"/>
                </a:solidFill>
                <a:latin typeface="Verdana"/>
                <a:cs typeface="Verdana"/>
              </a:rPr>
              <a:t>The total tread mass loss was found to be 3-11 g/tyre resulting in a calculated wear rate of mass loss between 55–212 mg/km per vehicle</a:t>
            </a:r>
            <a:r>
              <a:rPr lang="en-IE" altLang="en-US" sz="2000" baseline="30000" dirty="0">
                <a:solidFill>
                  <a:srgbClr val="093B37"/>
                </a:solidFill>
                <a:latin typeface="Verdana"/>
                <a:cs typeface="Verdana"/>
              </a:rPr>
              <a:t>*</a:t>
            </a:r>
          </a:p>
        </p:txBody>
      </p:sp>
      <p:sp>
        <p:nvSpPr>
          <p:cNvPr id="3" name="Rectangle 2"/>
          <p:cNvSpPr/>
          <p:nvPr/>
        </p:nvSpPr>
        <p:spPr>
          <a:xfrm>
            <a:off x="647700" y="5951922"/>
            <a:ext cx="6096000" cy="323165"/>
          </a:xfrm>
          <a:prstGeom prst="rect">
            <a:avLst/>
          </a:prstGeom>
        </p:spPr>
        <p:txBody>
          <a:bodyPr>
            <a:spAutoFit/>
          </a:bodyPr>
          <a:lstStyle/>
          <a:p>
            <a:pPr algn="just">
              <a:lnSpc>
                <a:spcPct val="150000"/>
              </a:lnSpc>
              <a:spcBef>
                <a:spcPts val="300"/>
              </a:spcBef>
              <a:spcAft>
                <a:spcPts val="1200"/>
              </a:spcAft>
            </a:pPr>
            <a:r>
              <a:rPr lang="en-US" altLang="en-US" sz="1000" b="1" baseline="30000" dirty="0">
                <a:solidFill>
                  <a:srgbClr val="093B37"/>
                </a:solidFill>
                <a:latin typeface="Verdana"/>
                <a:cs typeface="Verdana"/>
              </a:rPr>
              <a:t>*</a:t>
            </a:r>
            <a:r>
              <a:rPr lang="en-US" altLang="en-US" sz="1000" b="1" dirty="0">
                <a:solidFill>
                  <a:srgbClr val="093B37"/>
                </a:solidFill>
                <a:latin typeface="Verdana"/>
                <a:cs typeface="Verdana"/>
              </a:rPr>
              <a:t>This does not refer to PM emissions factors BUT total mass loss of the 4 tyres </a:t>
            </a:r>
            <a:endParaRPr lang="en-IE" altLang="en-US" sz="1000" b="1" dirty="0">
              <a:solidFill>
                <a:srgbClr val="093B37"/>
              </a:solidFill>
              <a:latin typeface="Verdana"/>
              <a:cs typeface="Verdana"/>
            </a:endParaRPr>
          </a:p>
        </p:txBody>
      </p:sp>
    </p:spTree>
    <p:extLst>
      <p:ext uri="{BB962C8B-B14F-4D97-AF65-F5344CB8AC3E}">
        <p14:creationId xmlns:p14="http://schemas.microsoft.com/office/powerpoint/2010/main" val="1883914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06261"/>
            <a:ext cx="10896600" cy="993310"/>
          </a:xfrm>
        </p:spPr>
        <p:txBody>
          <a:bodyPr/>
          <a:lstStyle/>
          <a:p>
            <a:r>
              <a:rPr lang="en-GB" dirty="0"/>
              <a:t>Information Request on Tyre Activities in Contracting Parties:</a:t>
            </a:r>
          </a:p>
        </p:txBody>
      </p:sp>
      <p:sp>
        <p:nvSpPr>
          <p:cNvPr id="3" name="Text Placeholder 2"/>
          <p:cNvSpPr>
            <a:spLocks noGrp="1"/>
          </p:cNvSpPr>
          <p:nvPr>
            <p:ph type="body" sz="quarter" idx="12"/>
          </p:nvPr>
        </p:nvSpPr>
        <p:spPr/>
        <p:txBody>
          <a:bodyPr/>
          <a:lstStyle/>
          <a:p>
            <a:r>
              <a:rPr lang="en-IE" sz="2000" b="1" dirty="0"/>
              <a:t>EU 3rd Mobility Package</a:t>
            </a:r>
          </a:p>
          <a:p>
            <a:r>
              <a:rPr lang="en-IE" sz="2000" dirty="0"/>
              <a:t>New Proposal from EC for a REGULATION on the labelling of tyres with respect to fuel efficiency and other essential parameters</a:t>
            </a:r>
          </a:p>
          <a:p>
            <a:r>
              <a:rPr lang="en-IE" sz="2000" dirty="0"/>
              <a:t>The mileage of tyres is related to their durability and life expectancy. Tyre abrasion is a major source of </a:t>
            </a:r>
            <a:r>
              <a:rPr lang="en-IE" sz="2000" dirty="0" err="1"/>
              <a:t>microplastics</a:t>
            </a:r>
            <a:r>
              <a:rPr lang="en-IE" sz="2000" dirty="0"/>
              <a:t> released into the environment. </a:t>
            </a:r>
          </a:p>
          <a:p>
            <a:r>
              <a:rPr lang="en-IE" sz="2000" dirty="0"/>
              <a:t>It is therefore proposed to consider using delegated powers to include these parameters in the future, once an appropriate test standard is finalised.</a:t>
            </a:r>
          </a:p>
          <a:p>
            <a:r>
              <a:rPr lang="en-IE" sz="2000" dirty="0"/>
              <a:t>Due to the lack of a reliable and reproducible testing method, this measure is not technically feasible at this stage. To facilitate this process, the Commission could give a mandate to CEN/CENELEC to develop such a methodology. </a:t>
            </a:r>
          </a:p>
          <a:p>
            <a:endParaRPr lang="en-IE" sz="2000" dirty="0"/>
          </a:p>
          <a:p>
            <a:r>
              <a:rPr lang="en-GB" sz="2000" dirty="0"/>
              <a:t>Any similar activity in other contracting parties?</a:t>
            </a:r>
          </a:p>
          <a:p>
            <a:endParaRPr lang="en-GB" sz="2000" dirty="0"/>
          </a:p>
          <a:p>
            <a:endParaRPr lang="en-GB" sz="2000" dirty="0"/>
          </a:p>
        </p:txBody>
      </p:sp>
    </p:spTree>
    <p:extLst>
      <p:ext uri="{BB962C8B-B14F-4D97-AF65-F5344CB8AC3E}">
        <p14:creationId xmlns:p14="http://schemas.microsoft.com/office/powerpoint/2010/main" val="115514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Box 8"/>
          <p:cNvSpPr txBox="1"/>
          <p:nvPr/>
        </p:nvSpPr>
        <p:spPr>
          <a:xfrm>
            <a:off x="2419350" y="3273440"/>
            <a:ext cx="9201150" cy="2215992"/>
          </a:xfrm>
          <a:prstGeom prst="rect">
            <a:avLst/>
          </a:prstGeom>
          <a:noFill/>
        </p:spPr>
        <p:txBody>
          <a:bodyPr wrap="square" lIns="91356" tIns="0" rIns="91356" bIns="0" rtlCol="0">
            <a:spAutoFit/>
          </a:bodyPr>
          <a:lstStyle/>
          <a:p>
            <a:r>
              <a:rPr lang="en-GB" sz="3600" dirty="0">
                <a:solidFill>
                  <a:srgbClr val="093B37"/>
                </a:solidFill>
                <a:latin typeface="Verdana" panose="020B0604030504040204" pitchFamily="34" charset="0"/>
                <a:ea typeface="Verdana" panose="020B0604030504040204" pitchFamily="34" charset="0"/>
                <a:cs typeface="Verdana" panose="020B0604030504040204" pitchFamily="34" charset="0"/>
              </a:rPr>
              <a:t>Any questions?</a:t>
            </a:r>
          </a:p>
          <a:p>
            <a:r>
              <a:rPr lang="en-GB" sz="1800" dirty="0">
                <a:solidFill>
                  <a:srgbClr val="093B37"/>
                </a:solidFill>
                <a:latin typeface="Verdana" panose="020B0604030504040204" pitchFamily="34" charset="0"/>
                <a:ea typeface="Verdana" panose="020B0604030504040204" pitchFamily="34" charset="0"/>
                <a:cs typeface="Verdana" panose="020B0604030504040204" pitchFamily="34" charset="0"/>
              </a:rPr>
              <a:t>You can find </a:t>
            </a:r>
            <a:r>
              <a:rPr lang="en-GB" dirty="0">
                <a:solidFill>
                  <a:srgbClr val="093B37"/>
                </a:solidFill>
                <a:latin typeface="Verdana" panose="020B0604030504040204" pitchFamily="34" charset="0"/>
                <a:ea typeface="Verdana" panose="020B0604030504040204" pitchFamily="34" charset="0"/>
                <a:cs typeface="Verdana" panose="020B0604030504040204" pitchFamily="34" charset="0"/>
              </a:rPr>
              <a:t>us at</a:t>
            </a:r>
            <a:r>
              <a:rPr lang="en-GB" sz="1800" dirty="0">
                <a:solidFill>
                  <a:srgbClr val="093B37"/>
                </a:solidFill>
                <a:latin typeface="Verdana" panose="020B0604030504040204" pitchFamily="34" charset="0"/>
                <a:ea typeface="Verdana" panose="020B0604030504040204" pitchFamily="34" charset="0"/>
                <a:cs typeface="Verdana" panose="020B0604030504040204" pitchFamily="34" charset="0"/>
              </a:rPr>
              <a:t> </a:t>
            </a:r>
          </a:p>
          <a:p>
            <a:endParaRPr lang="en-GB" dirty="0">
              <a:solidFill>
                <a:srgbClr val="093B37"/>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093B37"/>
                </a:solidFill>
                <a:latin typeface="Verdana" panose="020B0604030504040204" pitchFamily="34" charset="0"/>
                <a:ea typeface="Verdana" panose="020B0604030504040204" pitchFamily="34" charset="0"/>
                <a:cs typeface="Verdana" panose="020B0604030504040204" pitchFamily="34" charset="0"/>
                <a:hlinkClick r:id="rId2"/>
              </a:rPr>
              <a:t>g</a:t>
            </a:r>
            <a:r>
              <a:rPr lang="en-GB" sz="1800" dirty="0">
                <a:solidFill>
                  <a:srgbClr val="093B37"/>
                </a:solidFill>
                <a:latin typeface="Verdana" panose="020B0604030504040204" pitchFamily="34" charset="0"/>
                <a:ea typeface="Verdana" panose="020B0604030504040204" pitchFamily="34" charset="0"/>
                <a:cs typeface="Verdana" panose="020B0604030504040204" pitchFamily="34" charset="0"/>
                <a:hlinkClick r:id="rId2"/>
              </a:rPr>
              <a:t>iorgio.martini@ec.europa.eu</a:t>
            </a:r>
            <a:r>
              <a:rPr lang="en-GB" sz="1800" dirty="0">
                <a:solidFill>
                  <a:srgbClr val="093B37"/>
                </a:solidFill>
                <a:latin typeface="Verdana" panose="020B0604030504040204" pitchFamily="34" charset="0"/>
                <a:ea typeface="Verdana" panose="020B0604030504040204" pitchFamily="34" charset="0"/>
                <a:cs typeface="Verdana" panose="020B0604030504040204" pitchFamily="34" charset="0"/>
              </a:rPr>
              <a:t> - Chairman of UNECE PMP IWG</a:t>
            </a:r>
          </a:p>
          <a:p>
            <a:endParaRPr lang="en-GB" dirty="0">
              <a:solidFill>
                <a:srgbClr val="093B37"/>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093B37"/>
                </a:solidFill>
                <a:latin typeface="Verdana" panose="020B0604030504040204" pitchFamily="34" charset="0"/>
                <a:ea typeface="Verdana" panose="020B0604030504040204" pitchFamily="34" charset="0"/>
                <a:cs typeface="Verdana" panose="020B0604030504040204" pitchFamily="34" charset="0"/>
                <a:hlinkClick r:id="rId3"/>
              </a:rPr>
              <a:t>chosier@ford.com</a:t>
            </a:r>
            <a:r>
              <a:rPr lang="en-GB" dirty="0">
                <a:solidFill>
                  <a:srgbClr val="093B37"/>
                </a:solidFill>
                <a:latin typeface="Verdana" panose="020B0604030504040204" pitchFamily="34" charset="0"/>
                <a:ea typeface="Verdana" panose="020B0604030504040204" pitchFamily="34" charset="0"/>
                <a:cs typeface="Verdana" panose="020B0604030504040204" pitchFamily="34" charset="0"/>
              </a:rPr>
              <a:t> </a:t>
            </a:r>
            <a:r>
              <a:rPr lang="en-GB">
                <a:solidFill>
                  <a:srgbClr val="093B37"/>
                </a:solidFill>
                <a:latin typeface="Verdana" panose="020B0604030504040204" pitchFamily="34" charset="0"/>
                <a:ea typeface="Verdana" panose="020B0604030504040204" pitchFamily="34" charset="0"/>
                <a:cs typeface="Verdana" panose="020B0604030504040204" pitchFamily="34" charset="0"/>
              </a:rPr>
              <a:t>- Technical Secretary </a:t>
            </a:r>
            <a:r>
              <a:rPr lang="en-GB" dirty="0">
                <a:solidFill>
                  <a:srgbClr val="093B37"/>
                </a:solidFill>
                <a:latin typeface="Verdana" panose="020B0604030504040204" pitchFamily="34" charset="0"/>
                <a:ea typeface="Verdana" panose="020B0604030504040204" pitchFamily="34" charset="0"/>
                <a:cs typeface="Verdana" panose="020B0604030504040204" pitchFamily="34" charset="0"/>
              </a:rPr>
              <a:t>of UNECE PMP IWG</a:t>
            </a:r>
          </a:p>
          <a:p>
            <a:endParaRPr lang="en-GB" sz="1800" dirty="0">
              <a:solidFill>
                <a:srgbClr val="3B83C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170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Main open points</a:t>
            </a:r>
            <a:endParaRPr lang="en-IE" altLang="en-US" dirty="0"/>
          </a:p>
        </p:txBody>
      </p:sp>
      <p:sp>
        <p:nvSpPr>
          <p:cNvPr id="5" name="Content Placeholder 2"/>
          <p:cNvSpPr>
            <a:spLocks noGrp="1"/>
          </p:cNvSpPr>
          <p:nvPr>
            <p:ph type="body" sz="quarter" idx="12"/>
          </p:nvPr>
        </p:nvSpPr>
        <p:spPr/>
        <p:txBody>
          <a:bodyPr/>
          <a:lstStyle/>
          <a:p>
            <a:r>
              <a:rPr lang="en-US" altLang="en-US" dirty="0"/>
              <a:t>Round Robin Sub-23nm</a:t>
            </a:r>
          </a:p>
          <a:p>
            <a:r>
              <a:rPr lang="en-US" altLang="en-US" dirty="0"/>
              <a:t>Raw exhaust sampling</a:t>
            </a:r>
          </a:p>
          <a:p>
            <a:r>
              <a:rPr lang="en-US" altLang="en-US" dirty="0"/>
              <a:t>Calibration - Round Robin PNC (Particle Number Counter)</a:t>
            </a:r>
          </a:p>
          <a:p>
            <a:r>
              <a:rPr lang="en-US" altLang="en-US" dirty="0"/>
              <a:t>Horizon 2020 projects</a:t>
            </a:r>
          </a:p>
          <a:p>
            <a:pPr marL="0" indent="0" defTabSz="825500">
              <a:spcAft>
                <a:spcPct val="40000"/>
              </a:spcAft>
              <a:buClr>
                <a:srgbClr val="002060"/>
              </a:buClr>
              <a:buSzPct val="115000"/>
              <a:buNone/>
            </a:pPr>
            <a:r>
              <a:rPr lang="en-IE" altLang="en-US" sz="2000" kern="1200" dirty="0">
                <a:solidFill>
                  <a:srgbClr val="0F5494"/>
                </a:solidFill>
                <a:latin typeface="Verdana" pitchFamily="34" charset="0"/>
                <a:cs typeface="+mn-cs"/>
              </a:rPr>
              <a:t> </a:t>
            </a:r>
          </a:p>
        </p:txBody>
      </p:sp>
    </p:spTree>
    <p:extLst>
      <p:ext uri="{BB962C8B-B14F-4D97-AF65-F5344CB8AC3E}">
        <p14:creationId xmlns:p14="http://schemas.microsoft.com/office/powerpoint/2010/main" val="263554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Sub23 nm particles</a:t>
            </a:r>
            <a:endParaRPr lang="en-IE" altLang="en-US" dirty="0"/>
          </a:p>
        </p:txBody>
      </p:sp>
      <p:sp>
        <p:nvSpPr>
          <p:cNvPr id="5" name="Content Placeholder 2"/>
          <p:cNvSpPr>
            <a:spLocks noGrp="1"/>
          </p:cNvSpPr>
          <p:nvPr>
            <p:ph type="body" sz="quarter" idx="12"/>
          </p:nvPr>
        </p:nvSpPr>
        <p:spPr/>
        <p:txBody>
          <a:bodyPr/>
          <a:lstStyle/>
          <a:p>
            <a:r>
              <a:rPr lang="en-IE" altLang="en-US" sz="2400" dirty="0"/>
              <a:t>Development of a sub23nm (cut-off size:</a:t>
            </a:r>
            <a:r>
              <a:rPr lang="en-IE" altLang="en-US" sz="2400" dirty="0">
                <a:sym typeface="Symbol"/>
              </a:rPr>
              <a:t></a:t>
            </a:r>
            <a:r>
              <a:rPr lang="en-IE" altLang="en-US" sz="2400" dirty="0"/>
              <a:t> 10 nm) particle number measurement procedure based on the existing PMP methodology conveniently adapted.</a:t>
            </a:r>
          </a:p>
          <a:p>
            <a:endParaRPr lang="en-IE" altLang="en-US" sz="2400" dirty="0"/>
          </a:p>
          <a:p>
            <a:r>
              <a:rPr lang="en-IE" altLang="en-US" sz="2400" dirty="0"/>
              <a:t>Main purpose: Monitoring particle emissions of new engine/after-treatment technologies.</a:t>
            </a:r>
          </a:p>
          <a:p>
            <a:endParaRPr lang="en-IE" altLang="en-US" sz="2400" dirty="0"/>
          </a:p>
          <a:p>
            <a:r>
              <a:rPr lang="en-IE" altLang="en-US" sz="2400" dirty="0"/>
              <a:t>Assessment of the repeatability/reproducibility of the proposed particle counting methodology by means of a “round robin”.</a:t>
            </a:r>
          </a:p>
          <a:p>
            <a:pPr marL="0" indent="0" defTabSz="825500">
              <a:spcAft>
                <a:spcPct val="40000"/>
              </a:spcAft>
              <a:buClr>
                <a:srgbClr val="002060"/>
              </a:buClr>
              <a:buSzPct val="115000"/>
              <a:buNone/>
            </a:pPr>
            <a:r>
              <a:rPr lang="en-IE" altLang="en-US" sz="1800" kern="1200" dirty="0">
                <a:solidFill>
                  <a:srgbClr val="0F5494"/>
                </a:solidFill>
                <a:latin typeface="Verdana" pitchFamily="34" charset="0"/>
                <a:cs typeface="+mn-cs"/>
              </a:rPr>
              <a:t> </a:t>
            </a:r>
          </a:p>
        </p:txBody>
      </p:sp>
    </p:spTree>
    <p:extLst>
      <p:ext uri="{BB962C8B-B14F-4D97-AF65-F5344CB8AC3E}">
        <p14:creationId xmlns:p14="http://schemas.microsoft.com/office/powerpoint/2010/main" val="147874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About the exercise</a:t>
            </a:r>
          </a:p>
        </p:txBody>
      </p:sp>
      <p:sp>
        <p:nvSpPr>
          <p:cNvPr id="5" name="Content Placeholder 2"/>
          <p:cNvSpPr>
            <a:spLocks noGrp="1"/>
          </p:cNvSpPr>
          <p:nvPr>
            <p:ph type="body" sz="quarter" idx="12"/>
          </p:nvPr>
        </p:nvSpPr>
        <p:spPr>
          <a:xfrm>
            <a:off x="939800" y="1618996"/>
            <a:ext cx="10896600" cy="3614738"/>
          </a:xfrm>
        </p:spPr>
        <p:txBody>
          <a:bodyPr/>
          <a:lstStyle/>
          <a:p>
            <a:r>
              <a:rPr lang="en-IE" altLang="en-US" sz="2400" dirty="0"/>
              <a:t>Measurement of a LD GDI  vehicle in 8 laboratories</a:t>
            </a:r>
          </a:p>
          <a:p>
            <a:r>
              <a:rPr lang="en-IE" altLang="en-US" sz="2400" dirty="0"/>
              <a:t>3 cold WLTC, 5 hot WLTC, 1 steady speed test</a:t>
            </a:r>
          </a:p>
          <a:p>
            <a:r>
              <a:rPr lang="en-IE" altLang="en-US" sz="2400" dirty="0"/>
              <a:t>Objectives of the exercise is to</a:t>
            </a:r>
          </a:p>
          <a:p>
            <a:pPr lvl="1">
              <a:buFont typeface="Courier New"/>
              <a:buChar char="o"/>
            </a:pPr>
            <a:r>
              <a:rPr lang="en-IE" altLang="en-US" sz="2400" dirty="0"/>
              <a:t>uncertainties PMP-23nm and PMP-10nm, the need of a catalytic stripper (CS)  and data for sub23nm</a:t>
            </a:r>
          </a:p>
          <a:p>
            <a:r>
              <a:rPr lang="en-IE" altLang="en-US" sz="2400" dirty="0"/>
              <a:t>Two systems with CS and 10nm CPC to circulate</a:t>
            </a:r>
          </a:p>
          <a:p>
            <a:endParaRPr lang="en-IE" alt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022869251"/>
              </p:ext>
            </p:extLst>
          </p:nvPr>
        </p:nvGraphicFramePr>
        <p:xfrm>
          <a:off x="482600" y="4508500"/>
          <a:ext cx="3320500" cy="2150765"/>
        </p:xfrm>
        <a:graphic>
          <a:graphicData uri="http://schemas.openxmlformats.org/drawingml/2006/table">
            <a:tbl>
              <a:tblPr firstRow="1" firstCol="1" bandRow="1">
                <a:tableStyleId>{5940675A-B579-460E-94D1-54222C63F5DA}</a:tableStyleId>
              </a:tblPr>
              <a:tblGrid>
                <a:gridCol w="757267">
                  <a:extLst>
                    <a:ext uri="{9D8B030D-6E8A-4147-A177-3AD203B41FA5}">
                      <a16:colId xmlns:a16="http://schemas.microsoft.com/office/drawing/2014/main" val="3733297167"/>
                    </a:ext>
                  </a:extLst>
                </a:gridCol>
                <a:gridCol w="2563233">
                  <a:extLst>
                    <a:ext uri="{9D8B030D-6E8A-4147-A177-3AD203B41FA5}">
                      <a16:colId xmlns:a16="http://schemas.microsoft.com/office/drawing/2014/main" val="1487502"/>
                    </a:ext>
                  </a:extLst>
                </a:gridCol>
              </a:tblGrid>
              <a:tr h="589773">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APC</a:t>
                      </a:r>
                    </a:p>
                  </a:txBody>
                  <a:tcPr marL="68580" marR="68580" marT="0" marB="0">
                    <a:solidFill>
                      <a:srgbClr val="FFFF00"/>
                    </a:solidFill>
                  </a:tcPr>
                </a:tc>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10 and , 23 nm cut-off, CS</a:t>
                      </a:r>
                    </a:p>
                  </a:txBody>
                  <a:tcPr marL="68580" marR="68580" marT="0" marB="0"/>
                </a:tc>
                <a:extLst>
                  <a:ext uri="{0D108BD9-81ED-4DB2-BD59-A6C34878D82A}">
                    <a16:rowId xmlns:a16="http://schemas.microsoft.com/office/drawing/2014/main" val="3008703993"/>
                  </a:ext>
                </a:extLst>
              </a:tr>
              <a:tr h="390248">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SPCS</a:t>
                      </a: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10 nm cut-off,  CS</a:t>
                      </a:r>
                    </a:p>
                  </a:txBody>
                  <a:tcPr marL="68580" marR="68580" marT="0" marB="0"/>
                </a:tc>
                <a:extLst>
                  <a:ext uri="{0D108BD9-81ED-4DB2-BD59-A6C34878D82A}">
                    <a16:rowId xmlns:a16="http://schemas.microsoft.com/office/drawing/2014/main" val="2530045775"/>
                  </a:ext>
                </a:extLst>
              </a:tr>
              <a:tr h="390248">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AM10</a:t>
                      </a: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10 nm cut-off </a:t>
                      </a:r>
                      <a:r>
                        <a:rPr lang="it-IT" sz="1800" kern="1200" dirty="0">
                          <a:solidFill>
                            <a:schemeClr val="tx1"/>
                          </a:solidFill>
                          <a:effectLst/>
                          <a:latin typeface="+mn-lt"/>
                          <a:ea typeface="+mn-ea"/>
                          <a:cs typeface="+mn-cs"/>
                        </a:rPr>
                        <a:t> </a:t>
                      </a:r>
                      <a:r>
                        <a:rPr lang="en-IE" sz="1800" kern="1200" dirty="0" err="1">
                          <a:solidFill>
                            <a:schemeClr val="tx1"/>
                          </a:solidFill>
                          <a:effectLst/>
                          <a:latin typeface="+mn-lt"/>
                          <a:ea typeface="+mn-ea"/>
                          <a:cs typeface="+mn-cs"/>
                        </a:rPr>
                        <a:t>LabPMP</a:t>
                      </a:r>
                      <a:endParaRPr lang="en-IE" sz="18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969178418"/>
                  </a:ext>
                </a:extLst>
              </a:tr>
              <a:tr h="390248">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TSI23</a:t>
                      </a: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23 nm cut-off, SPCS</a:t>
                      </a:r>
                    </a:p>
                  </a:txBody>
                  <a:tcPr marL="68580" marR="68580" marT="0" marB="0"/>
                </a:tc>
                <a:extLst>
                  <a:ext uri="{0D108BD9-81ED-4DB2-BD59-A6C34878D82A}">
                    <a16:rowId xmlns:a16="http://schemas.microsoft.com/office/drawing/2014/main" val="1019308891"/>
                  </a:ext>
                </a:extLst>
              </a:tr>
              <a:tr h="390248">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TSI10</a:t>
                      </a: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pPr>
                      <a:r>
                        <a:rPr lang="en-IE" sz="1800" kern="1200" dirty="0">
                          <a:solidFill>
                            <a:schemeClr val="tx1"/>
                          </a:solidFill>
                          <a:effectLst/>
                          <a:latin typeface="+mn-lt"/>
                          <a:ea typeface="+mn-ea"/>
                          <a:cs typeface="+mn-cs"/>
                        </a:rPr>
                        <a:t>10 nm cut-off </a:t>
                      </a:r>
                      <a:r>
                        <a:rPr lang="en-IE" sz="1800" kern="1200" dirty="0" err="1">
                          <a:solidFill>
                            <a:schemeClr val="tx1"/>
                          </a:solidFill>
                          <a:effectLst/>
                          <a:latin typeface="+mn-lt"/>
                          <a:ea typeface="+mn-ea"/>
                          <a:cs typeface="+mn-cs"/>
                        </a:rPr>
                        <a:t>LabPMP</a:t>
                      </a:r>
                      <a:endParaRPr lang="en-IE" sz="18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736463020"/>
                  </a:ext>
                </a:extLst>
              </a:tr>
            </a:tbl>
          </a:graphicData>
        </a:graphic>
      </p:graphicFrame>
      <p:pic>
        <p:nvPicPr>
          <p:cNvPr id="7" name="Picture 6"/>
          <p:cNvPicPr>
            <a:picLocks noChangeAspect="1"/>
          </p:cNvPicPr>
          <p:nvPr/>
        </p:nvPicPr>
        <p:blipFill>
          <a:blip r:embed="rId2"/>
          <a:stretch>
            <a:fillRect/>
          </a:stretch>
        </p:blipFill>
        <p:spPr>
          <a:xfrm>
            <a:off x="4659782" y="4332677"/>
            <a:ext cx="4176980" cy="2399740"/>
          </a:xfrm>
          <a:prstGeom prst="rect">
            <a:avLst/>
          </a:prstGeom>
        </p:spPr>
      </p:pic>
    </p:spTree>
    <p:extLst>
      <p:ext uri="{BB962C8B-B14F-4D97-AF65-F5344CB8AC3E}">
        <p14:creationId xmlns:p14="http://schemas.microsoft.com/office/powerpoint/2010/main" val="396891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About the exercise</a:t>
            </a:r>
          </a:p>
        </p:txBody>
      </p:sp>
      <p:sp>
        <p:nvSpPr>
          <p:cNvPr id="5" name="Content Placeholder 2"/>
          <p:cNvSpPr>
            <a:spLocks noGrp="1"/>
          </p:cNvSpPr>
          <p:nvPr>
            <p:ph type="body" sz="quarter" idx="12"/>
          </p:nvPr>
        </p:nvSpPr>
        <p:spPr>
          <a:xfrm>
            <a:off x="939800" y="1618996"/>
            <a:ext cx="10896600" cy="3614738"/>
          </a:xfrm>
        </p:spPr>
        <p:txBody>
          <a:bodyPr/>
          <a:lstStyle/>
          <a:p>
            <a:r>
              <a:rPr lang="en-IE" altLang="en-US" sz="2400" dirty="0"/>
              <a:t>Measurements so far conducted in 6 different laboratories</a:t>
            </a:r>
          </a:p>
          <a:p>
            <a:r>
              <a:rPr lang="en-IE" altLang="en-US" sz="2400" dirty="0"/>
              <a:t>Switzerland and Japan to be done</a:t>
            </a:r>
          </a:p>
          <a:p>
            <a:r>
              <a:rPr lang="en-IE" altLang="en-US" sz="2400" dirty="0"/>
              <a:t>Some problems with instruments and transportation (always solved but caused some delay)</a:t>
            </a:r>
          </a:p>
          <a:p>
            <a:endParaRPr lang="en-IE" altLang="en-US" sz="2400" dirty="0"/>
          </a:p>
          <a:p>
            <a:r>
              <a:rPr lang="en-IE" altLang="en-US" sz="2400" dirty="0"/>
              <a:t>PN10 and PN23 Data with Heated Evaporation Tube and Catalytic Stripper (CS) from all of the laboratories (CS1 or CS2 )</a:t>
            </a:r>
          </a:p>
          <a:p>
            <a:r>
              <a:rPr lang="en-IE" altLang="en-US" sz="2400" dirty="0"/>
              <a:t>Until now only results from PMP vehicle (gasoline DI without GPF)</a:t>
            </a:r>
          </a:p>
          <a:p>
            <a:endParaRPr lang="en-IE" altLang="en-US" sz="2400" dirty="0"/>
          </a:p>
          <a:p>
            <a:r>
              <a:rPr lang="en-IE" altLang="en-US" sz="2400" dirty="0"/>
              <a:t>The data shown is about variability between the laboratories</a:t>
            </a:r>
          </a:p>
          <a:p>
            <a:endParaRPr lang="en-IE" altLang="en-US" sz="2400" dirty="0"/>
          </a:p>
        </p:txBody>
      </p:sp>
    </p:spTree>
    <p:extLst>
      <p:ext uri="{BB962C8B-B14F-4D97-AF65-F5344CB8AC3E}">
        <p14:creationId xmlns:p14="http://schemas.microsoft.com/office/powerpoint/2010/main" val="141413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Summary</a:t>
            </a:r>
          </a:p>
        </p:txBody>
      </p:sp>
      <p:sp>
        <p:nvSpPr>
          <p:cNvPr id="5" name="Content Placeholder 2"/>
          <p:cNvSpPr>
            <a:spLocks noGrp="1"/>
          </p:cNvSpPr>
          <p:nvPr>
            <p:ph type="body" sz="quarter" idx="12"/>
          </p:nvPr>
        </p:nvSpPr>
        <p:spPr>
          <a:xfrm>
            <a:off x="939800" y="1618996"/>
            <a:ext cx="10896600" cy="3614738"/>
          </a:xfrm>
        </p:spPr>
        <p:txBody>
          <a:bodyPr/>
          <a:lstStyle/>
          <a:p>
            <a:endParaRPr lang="en-IE" altLang="en-US" sz="2400" dirty="0"/>
          </a:p>
          <a:p>
            <a:r>
              <a:rPr lang="en-IE" altLang="en-US" sz="2400" dirty="0"/>
              <a:t>The measurement data shows acceptable variability between the laboratories</a:t>
            </a:r>
          </a:p>
          <a:p>
            <a:pPr lvl="1">
              <a:spcAft>
                <a:spcPts val="1200"/>
              </a:spcAft>
              <a:buFont typeface="Courier New" panose="02070309020205020404" pitchFamily="49" charset="0"/>
              <a:buChar char="o"/>
            </a:pPr>
            <a:r>
              <a:rPr lang="en-IE" altLang="en-US" sz="2000" dirty="0"/>
              <a:t>CO2 emission variability below 1 % between the laboratories (only one laboratory deviates from average)</a:t>
            </a:r>
          </a:p>
          <a:p>
            <a:pPr lvl="1">
              <a:spcAft>
                <a:spcPts val="1200"/>
              </a:spcAft>
              <a:buFont typeface="Courier New" panose="02070309020205020404" pitchFamily="49" charset="0"/>
              <a:buChar char="o"/>
            </a:pPr>
            <a:r>
              <a:rPr lang="en-IE" altLang="en-US" sz="2000" dirty="0"/>
              <a:t>The PN23 (particle diameter&gt;23nm) data shows that the variability of current PMP-method (VPR) is at the same level as that of Catalytic Stripper-method</a:t>
            </a:r>
          </a:p>
          <a:p>
            <a:pPr lvl="1">
              <a:spcAft>
                <a:spcPts val="1200"/>
              </a:spcAft>
              <a:buFont typeface="Courier New" panose="02070309020205020404" pitchFamily="49" charset="0"/>
              <a:buChar char="o"/>
            </a:pPr>
            <a:r>
              <a:rPr lang="en-IE" altLang="en-US" sz="2000" dirty="0"/>
              <a:t>Similarly PN10 measurement variabilities are at the same level for both  CS and for VPR </a:t>
            </a:r>
          </a:p>
          <a:p>
            <a:pPr lvl="1">
              <a:spcAft>
                <a:spcPts val="1200"/>
              </a:spcAft>
              <a:buFont typeface="Courier New" panose="02070309020205020404" pitchFamily="49" charset="0"/>
              <a:buChar char="o"/>
            </a:pPr>
            <a:r>
              <a:rPr lang="en-IE" altLang="en-US" sz="2000" dirty="0"/>
              <a:t>Next Steps - robustness : longer term durability of CS / efficiency checks and challenging the method also on HD engines Q4 2018</a:t>
            </a:r>
          </a:p>
          <a:p>
            <a:pPr marL="0" indent="0">
              <a:buNone/>
            </a:pPr>
            <a:r>
              <a:rPr lang="en-IE" altLang="en-US" sz="2400" dirty="0"/>
              <a:t> </a:t>
            </a:r>
          </a:p>
        </p:txBody>
      </p:sp>
    </p:spTree>
    <p:extLst>
      <p:ext uri="{BB962C8B-B14F-4D97-AF65-F5344CB8AC3E}">
        <p14:creationId xmlns:p14="http://schemas.microsoft.com/office/powerpoint/2010/main" val="141413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Summary</a:t>
            </a:r>
          </a:p>
        </p:txBody>
      </p:sp>
      <p:graphicFrame>
        <p:nvGraphicFramePr>
          <p:cNvPr id="6" name="Table 5"/>
          <p:cNvGraphicFramePr>
            <a:graphicFrameLocks noGrp="1"/>
          </p:cNvGraphicFramePr>
          <p:nvPr>
            <p:extLst>
              <p:ext uri="{D42A27DB-BD31-4B8C-83A1-F6EECF244321}">
                <p14:modId xmlns:p14="http://schemas.microsoft.com/office/powerpoint/2010/main" val="1864210078"/>
              </p:ext>
            </p:extLst>
          </p:nvPr>
        </p:nvGraphicFramePr>
        <p:xfrm>
          <a:off x="517760" y="2462268"/>
          <a:ext cx="5413140" cy="2833631"/>
        </p:xfrm>
        <a:graphic>
          <a:graphicData uri="http://schemas.openxmlformats.org/drawingml/2006/table">
            <a:tbl>
              <a:tblPr/>
              <a:tblGrid>
                <a:gridCol w="1260732">
                  <a:extLst>
                    <a:ext uri="{9D8B030D-6E8A-4147-A177-3AD203B41FA5}">
                      <a16:colId xmlns:a16="http://schemas.microsoft.com/office/drawing/2014/main" val="824506839"/>
                    </a:ext>
                  </a:extLst>
                </a:gridCol>
                <a:gridCol w="861379">
                  <a:extLst>
                    <a:ext uri="{9D8B030D-6E8A-4147-A177-3AD203B41FA5}">
                      <a16:colId xmlns:a16="http://schemas.microsoft.com/office/drawing/2014/main" val="2752938957"/>
                    </a:ext>
                  </a:extLst>
                </a:gridCol>
                <a:gridCol w="1213798">
                  <a:extLst>
                    <a:ext uri="{9D8B030D-6E8A-4147-A177-3AD203B41FA5}">
                      <a16:colId xmlns:a16="http://schemas.microsoft.com/office/drawing/2014/main" val="1113340638"/>
                    </a:ext>
                  </a:extLst>
                </a:gridCol>
                <a:gridCol w="1279088">
                  <a:extLst>
                    <a:ext uri="{9D8B030D-6E8A-4147-A177-3AD203B41FA5}">
                      <a16:colId xmlns:a16="http://schemas.microsoft.com/office/drawing/2014/main" val="2230874996"/>
                    </a:ext>
                  </a:extLst>
                </a:gridCol>
                <a:gridCol w="798143">
                  <a:extLst>
                    <a:ext uri="{9D8B030D-6E8A-4147-A177-3AD203B41FA5}">
                      <a16:colId xmlns:a16="http://schemas.microsoft.com/office/drawing/2014/main" val="1436625584"/>
                    </a:ext>
                  </a:extLst>
                </a:gridCol>
              </a:tblGrid>
              <a:tr h="447405">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2000" b="1" i="1" u="none" strike="noStrike" dirty="0">
                          <a:solidFill>
                            <a:schemeClr val="tx1"/>
                          </a:solidFill>
                          <a:effectLst/>
                          <a:latin typeface="Calibri" panose="020F0502020204030204" pitchFamily="34" charset="0"/>
                        </a:rPr>
                        <a:t>PN measurement variability between labs</a:t>
                      </a:r>
                      <a:endParaRPr lang="en-IE" sz="2000" b="1" i="1"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IE" sz="2000" b="1" i="0"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algn="ctr" fontAlgn="b"/>
                      <a:endParaRPr lang="en-IE" sz="2000" b="1" i="0"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ctr" fontAlgn="b"/>
                      <a:endParaRPr lang="en-IE" sz="2000" b="1" i="0"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algn="ctr" fontAlgn="b"/>
                      <a:endParaRPr lang="en-IE" sz="2000" b="1" i="0"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6157279"/>
                  </a:ext>
                </a:extLst>
              </a:tr>
              <a:tr h="8357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2000" b="1" i="1" u="none" strike="noStrike" dirty="0">
                          <a:solidFill>
                            <a:schemeClr val="tx1"/>
                          </a:solidFill>
                          <a:effectLst/>
                          <a:latin typeface="Calibri" panose="020F0502020204030204" pitchFamily="34" charset="0"/>
                        </a:rPr>
                        <a:t>Speed/</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2000" b="1" i="1" u="none" strike="noStrike" dirty="0">
                          <a:solidFill>
                            <a:schemeClr val="tx1"/>
                          </a:solidFill>
                          <a:effectLst/>
                          <a:latin typeface="Calibri" panose="020F0502020204030204" pitchFamily="34" charset="0"/>
                        </a:rPr>
                        <a:t>gear</a:t>
                      </a:r>
                      <a:endParaRPr lang="en-IE" sz="2000" b="1" i="1"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dirty="0">
                          <a:solidFill>
                            <a:srgbClr val="000000"/>
                          </a:solidFill>
                          <a:effectLst/>
                          <a:latin typeface="Calibri" panose="020F0502020204030204" pitchFamily="34" charset="0"/>
                        </a:rPr>
                        <a:t>PN23,</a:t>
                      </a:r>
                    </a:p>
                    <a:p>
                      <a:pPr algn="ctr" fontAlgn="b"/>
                      <a:r>
                        <a:rPr lang="en-IE" sz="1800" b="1" i="0" u="none" strike="noStrike" dirty="0">
                          <a:solidFill>
                            <a:srgbClr val="000000"/>
                          </a:solidFill>
                          <a:effectLst/>
                          <a:latin typeface="Calibri" panose="020F0502020204030204" pitchFamily="34" charset="0"/>
                        </a:rPr>
                        <a:t>VPR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dirty="0">
                          <a:solidFill>
                            <a:srgbClr val="000000"/>
                          </a:solidFill>
                          <a:effectLst/>
                          <a:latin typeface="Calibri" panose="020F0502020204030204" pitchFamily="34" charset="0"/>
                        </a:rPr>
                        <a:t>PN23,</a:t>
                      </a:r>
                      <a:r>
                        <a:rPr lang="en-IE" sz="1800" b="1" i="0" u="none" strike="noStrike" baseline="0" dirty="0">
                          <a:solidFill>
                            <a:srgbClr val="000000"/>
                          </a:solidFill>
                          <a:effectLst/>
                          <a:latin typeface="Calibri" panose="020F0502020204030204" pitchFamily="34" charset="0"/>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baseline="0" dirty="0">
                          <a:solidFill>
                            <a:srgbClr val="000000"/>
                          </a:solidFill>
                          <a:effectLst/>
                          <a:latin typeface="Calibri" panose="020F0502020204030204" pitchFamily="34" charset="0"/>
                        </a:rPr>
                        <a:t>CS</a:t>
                      </a:r>
                      <a:endParaRPr lang="en-IE"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dirty="0">
                          <a:solidFill>
                            <a:srgbClr val="000000"/>
                          </a:solidFill>
                          <a:effectLst/>
                          <a:latin typeface="Calibri" panose="020F0502020204030204" pitchFamily="34" charset="0"/>
                        </a:rPr>
                        <a:t>PN10,</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dirty="0">
                          <a:solidFill>
                            <a:srgbClr val="000000"/>
                          </a:solidFill>
                          <a:effectLst/>
                          <a:latin typeface="Calibri" panose="020F0502020204030204" pitchFamily="34" charset="0"/>
                        </a:rPr>
                        <a:t>VPR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dirty="0">
                          <a:solidFill>
                            <a:srgbClr val="000000"/>
                          </a:solidFill>
                          <a:effectLst/>
                          <a:latin typeface="Calibri" panose="020F0502020204030204" pitchFamily="34" charset="0"/>
                        </a:rPr>
                        <a:t>PN10,</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dirty="0">
                          <a:solidFill>
                            <a:srgbClr val="000000"/>
                          </a:solidFill>
                          <a:effectLst/>
                          <a:latin typeface="Calibri" panose="020F0502020204030204" pitchFamily="34" charset="0"/>
                        </a:rPr>
                        <a:t>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95990911"/>
                  </a:ext>
                </a:extLst>
              </a:tr>
              <a:tr h="387607">
                <a:tc>
                  <a:txBody>
                    <a:bodyPr/>
                    <a:lstStyle/>
                    <a:p>
                      <a:pPr algn="ctr" fontAlgn="b"/>
                      <a:r>
                        <a:rPr lang="en-IE" sz="1800" b="1" i="0" u="none" strike="noStrike" dirty="0">
                          <a:solidFill>
                            <a:schemeClr val="tx1"/>
                          </a:solidFill>
                          <a:effectLst/>
                          <a:latin typeface="Calibri" panose="020F0502020204030204" pitchFamily="34" charset="0"/>
                        </a:rPr>
                        <a:t>100/4</a:t>
                      </a:r>
                      <a:endParaRPr lang="en-IE" sz="1600" b="1" i="0"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dirty="0">
                          <a:solidFill>
                            <a:schemeClr val="tx1"/>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E" sz="18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dirty="0">
                          <a:solidFill>
                            <a:schemeClr val="tx1"/>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46723005"/>
                  </a:ext>
                </a:extLst>
              </a:tr>
              <a:tr h="387607">
                <a:tc>
                  <a:txBody>
                    <a:bodyPr/>
                    <a:lstStyle/>
                    <a:p>
                      <a:pPr algn="ctr" fontAlgn="b"/>
                      <a:r>
                        <a:rPr lang="en-IE" sz="1800" b="1" i="0" u="none" strike="noStrike" dirty="0">
                          <a:solidFill>
                            <a:schemeClr val="tx1"/>
                          </a:solidFill>
                          <a:effectLst/>
                          <a:latin typeface="Calibri" panose="020F0502020204030204" pitchFamily="34" charset="0"/>
                        </a:rPr>
                        <a:t>120/5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dirty="0">
                          <a:solidFill>
                            <a:schemeClr val="tx1"/>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dirty="0">
                          <a:solidFill>
                            <a:schemeClr val="tx1"/>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E" sz="18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dirty="0">
                          <a:solidFill>
                            <a:schemeClr val="tx1"/>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51940603"/>
                  </a:ext>
                </a:extLst>
              </a:tr>
              <a:tr h="387607">
                <a:tc>
                  <a:txBody>
                    <a:bodyPr/>
                    <a:lstStyle/>
                    <a:p>
                      <a:pPr algn="ctr" fontAlgn="b"/>
                      <a:r>
                        <a:rPr lang="en-IE" sz="1800" b="1" i="0" u="none" strike="noStrike" dirty="0">
                          <a:solidFill>
                            <a:schemeClr val="tx1"/>
                          </a:solidFill>
                          <a:effectLst/>
                          <a:latin typeface="Calibri" panose="020F0502020204030204" pitchFamily="34" charset="0"/>
                        </a:rPr>
                        <a:t>100/3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dirty="0">
                          <a:solidFill>
                            <a:schemeClr val="tx1"/>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dirty="0">
                          <a:solidFill>
                            <a:schemeClr val="tx1"/>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E" sz="18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dirty="0">
                          <a:solidFill>
                            <a:schemeClr val="tx1"/>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32317657"/>
                  </a:ext>
                </a:extLst>
              </a:tr>
              <a:tr h="387607">
                <a:tc>
                  <a:txBody>
                    <a:bodyPr/>
                    <a:lstStyle/>
                    <a:p>
                      <a:pPr algn="ctr" fontAlgn="b"/>
                      <a:r>
                        <a:rPr lang="en-IE" sz="1800" b="1" i="0" u="none" strike="noStrike" dirty="0">
                          <a:solidFill>
                            <a:schemeClr val="tx1"/>
                          </a:solidFill>
                          <a:effectLst/>
                          <a:latin typeface="Calibri" panose="020F0502020204030204" pitchFamily="34" charset="0"/>
                        </a:rPr>
                        <a:t>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dirty="0">
                          <a:solidFill>
                            <a:schemeClr val="tx1"/>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dirty="0">
                          <a:solidFill>
                            <a:schemeClr val="tx1"/>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E" sz="18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dirty="0">
                          <a:solidFill>
                            <a:schemeClr val="tx1"/>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231192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05618132"/>
              </p:ext>
            </p:extLst>
          </p:nvPr>
        </p:nvGraphicFramePr>
        <p:xfrm>
          <a:off x="6235700" y="2462268"/>
          <a:ext cx="5702299" cy="2833630"/>
        </p:xfrm>
        <a:graphic>
          <a:graphicData uri="http://schemas.openxmlformats.org/drawingml/2006/table">
            <a:tbl>
              <a:tblPr/>
              <a:tblGrid>
                <a:gridCol w="914400">
                  <a:extLst>
                    <a:ext uri="{9D8B030D-6E8A-4147-A177-3AD203B41FA5}">
                      <a16:colId xmlns:a16="http://schemas.microsoft.com/office/drawing/2014/main" val="3856993274"/>
                    </a:ext>
                  </a:extLst>
                </a:gridCol>
                <a:gridCol w="800100">
                  <a:extLst>
                    <a:ext uri="{9D8B030D-6E8A-4147-A177-3AD203B41FA5}">
                      <a16:colId xmlns:a16="http://schemas.microsoft.com/office/drawing/2014/main" val="1752044084"/>
                    </a:ext>
                  </a:extLst>
                </a:gridCol>
                <a:gridCol w="1054100">
                  <a:extLst>
                    <a:ext uri="{9D8B030D-6E8A-4147-A177-3AD203B41FA5}">
                      <a16:colId xmlns:a16="http://schemas.microsoft.com/office/drawing/2014/main" val="2183381081"/>
                    </a:ext>
                  </a:extLst>
                </a:gridCol>
                <a:gridCol w="990600">
                  <a:extLst>
                    <a:ext uri="{9D8B030D-6E8A-4147-A177-3AD203B41FA5}">
                      <a16:colId xmlns:a16="http://schemas.microsoft.com/office/drawing/2014/main" val="276980545"/>
                    </a:ext>
                  </a:extLst>
                </a:gridCol>
                <a:gridCol w="1054100">
                  <a:extLst>
                    <a:ext uri="{9D8B030D-6E8A-4147-A177-3AD203B41FA5}">
                      <a16:colId xmlns:a16="http://schemas.microsoft.com/office/drawing/2014/main" val="3662801554"/>
                    </a:ext>
                  </a:extLst>
                </a:gridCol>
                <a:gridCol w="888999">
                  <a:extLst>
                    <a:ext uri="{9D8B030D-6E8A-4147-A177-3AD203B41FA5}">
                      <a16:colId xmlns:a16="http://schemas.microsoft.com/office/drawing/2014/main" val="1661617627"/>
                    </a:ext>
                  </a:extLst>
                </a:gridCol>
              </a:tblGrid>
              <a:tr h="921157">
                <a:tc gridSpan="6">
                  <a:txBody>
                    <a:bodyPr/>
                    <a:lstStyle/>
                    <a:p>
                      <a:pPr algn="ctr" fontAlgn="b"/>
                      <a:r>
                        <a:rPr lang="it-IT" sz="1800" b="1" i="0" u="none" strike="noStrike" dirty="0">
                          <a:solidFill>
                            <a:srgbClr val="000000"/>
                          </a:solidFill>
                          <a:effectLst/>
                          <a:latin typeface="Calibri" panose="020F0502020204030204" pitchFamily="34" charset="0"/>
                        </a:rPr>
                        <a:t>Measurement variability</a:t>
                      </a:r>
                      <a:r>
                        <a:rPr lang="it-IT" sz="1800" b="1" i="0" u="none" strike="noStrike" baseline="0" dirty="0">
                          <a:solidFill>
                            <a:srgbClr val="000000"/>
                          </a:solidFill>
                          <a:effectLst/>
                          <a:latin typeface="Calibri" panose="020F0502020204030204" pitchFamily="34" charset="0"/>
                        </a:rPr>
                        <a:t> between laboratories over WLTC-cycle. The variablity between PN-emissions </a:t>
                      </a:r>
                      <a:endParaRPr lang="en-IE"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173664"/>
                  </a:ext>
                </a:extLst>
              </a:tr>
              <a:tr h="921157">
                <a:tc>
                  <a:txBody>
                    <a:bodyPr/>
                    <a:lstStyle/>
                    <a:p>
                      <a:pPr algn="ctr" fontAlgn="b"/>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1" u="none" strike="noStrike" dirty="0">
                          <a:solidFill>
                            <a:srgbClr val="000000"/>
                          </a:solidFill>
                          <a:effectLst/>
                          <a:latin typeface="Calibri" panose="020F0502020204030204" pitchFamily="34" charset="0"/>
                        </a:rPr>
                        <a:t>CO2</a:t>
                      </a:r>
                      <a:endParaRPr lang="en-IE"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dirty="0">
                          <a:solidFill>
                            <a:srgbClr val="000000"/>
                          </a:solidFill>
                          <a:effectLst/>
                          <a:latin typeface="Calibri" panose="020F0502020204030204" pitchFamily="34" charset="0"/>
                        </a:rPr>
                        <a:t>PN23,</a:t>
                      </a:r>
                    </a:p>
                    <a:p>
                      <a:pPr algn="ctr" fontAlgn="b"/>
                      <a:r>
                        <a:rPr lang="en-IE" sz="1800" b="1" i="0" u="none" strike="noStrike" dirty="0">
                          <a:solidFill>
                            <a:srgbClr val="000000"/>
                          </a:solidFill>
                          <a:effectLst/>
                          <a:latin typeface="Calibri" panose="020F0502020204030204" pitchFamily="34" charset="0"/>
                        </a:rPr>
                        <a:t>VPR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dirty="0">
                          <a:solidFill>
                            <a:srgbClr val="000000"/>
                          </a:solidFill>
                          <a:effectLst/>
                          <a:latin typeface="Calibri" panose="020F0502020204030204" pitchFamily="34" charset="0"/>
                        </a:rPr>
                        <a:t>PN23,</a:t>
                      </a:r>
                      <a:r>
                        <a:rPr lang="en-IE" sz="1800" b="1" i="0" u="none" strike="noStrike" baseline="0" dirty="0">
                          <a:solidFill>
                            <a:srgbClr val="000000"/>
                          </a:solidFill>
                          <a:effectLst/>
                          <a:latin typeface="Calibri" panose="020F0502020204030204" pitchFamily="34" charset="0"/>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baseline="0" dirty="0">
                          <a:solidFill>
                            <a:srgbClr val="000000"/>
                          </a:solidFill>
                          <a:effectLst/>
                          <a:latin typeface="Calibri" panose="020F0502020204030204" pitchFamily="34" charset="0"/>
                        </a:rPr>
                        <a:t>CS</a:t>
                      </a:r>
                      <a:endParaRPr lang="en-IE"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dirty="0">
                          <a:solidFill>
                            <a:srgbClr val="000000"/>
                          </a:solidFill>
                          <a:effectLst/>
                          <a:latin typeface="Calibri" panose="020F0502020204030204" pitchFamily="34" charset="0"/>
                        </a:rPr>
                        <a:t>PN10,</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dirty="0">
                          <a:solidFill>
                            <a:srgbClr val="000000"/>
                          </a:solidFill>
                          <a:effectLst/>
                          <a:latin typeface="Calibri" panose="020F0502020204030204" pitchFamily="34" charset="0"/>
                        </a:rPr>
                        <a:t>VPR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dirty="0">
                          <a:solidFill>
                            <a:srgbClr val="000000"/>
                          </a:solidFill>
                          <a:effectLst/>
                          <a:latin typeface="Calibri" panose="020F0502020204030204" pitchFamily="34" charset="0"/>
                        </a:rPr>
                        <a:t>PN10,CS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164736"/>
                  </a:ext>
                </a:extLst>
              </a:tr>
              <a:tr h="495658">
                <a:tc>
                  <a:txBody>
                    <a:bodyPr/>
                    <a:lstStyle/>
                    <a:p>
                      <a:pPr algn="ctr" fontAlgn="b"/>
                      <a:r>
                        <a:rPr lang="it-IT" sz="2000" b="1" i="0" u="none" strike="noStrike" dirty="0">
                          <a:solidFill>
                            <a:srgbClr val="000000"/>
                          </a:solidFill>
                          <a:effectLst/>
                          <a:latin typeface="Calibri" panose="020F0502020204030204" pitchFamily="34" charset="0"/>
                        </a:rPr>
                        <a:t>HOT</a:t>
                      </a:r>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kern="1200" dirty="0">
                          <a:solidFill>
                            <a:srgbClr val="000000"/>
                          </a:solidFill>
                          <a:effectLst/>
                          <a:latin typeface="Calibri" panose="020F0502020204030204" pitchFamily="34" charset="0"/>
                          <a:ea typeface="+mn-ea"/>
                          <a:cs typeface="+mn-cs"/>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kern="1200" dirty="0">
                          <a:solidFill>
                            <a:srgbClr val="000000"/>
                          </a:solidFill>
                          <a:effectLst/>
                          <a:latin typeface="Calibri" panose="020F0502020204030204" pitchFamily="34" charset="0"/>
                          <a:ea typeface="+mn-ea"/>
                          <a:cs typeface="+mn-cs"/>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kern="1200" dirty="0">
                          <a:solidFill>
                            <a:srgbClr val="000000"/>
                          </a:solidFill>
                          <a:effectLst/>
                          <a:latin typeface="Calibri" panose="020F0502020204030204" pitchFamily="34" charset="0"/>
                          <a:ea typeface="+mn-ea"/>
                          <a:cs typeface="+mn-cs"/>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95574100"/>
                  </a:ext>
                </a:extLst>
              </a:tr>
              <a:tr h="495658">
                <a:tc>
                  <a:txBody>
                    <a:bodyPr/>
                    <a:lstStyle/>
                    <a:p>
                      <a:pPr algn="ctr" fontAlgn="b"/>
                      <a:r>
                        <a:rPr lang="it-IT" sz="2000" b="1" i="0" u="none" strike="noStrike" dirty="0">
                          <a:solidFill>
                            <a:srgbClr val="000000"/>
                          </a:solidFill>
                          <a:effectLst/>
                          <a:latin typeface="Calibri" panose="020F0502020204030204" pitchFamily="34" charset="0"/>
                        </a:rPr>
                        <a:t>COLD</a:t>
                      </a:r>
                      <a:endParaRPr lang="en-IE"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E" sz="1800" b="1" i="0" u="none" strike="noStrike" kern="1200" dirty="0">
                          <a:solidFill>
                            <a:srgbClr val="000000"/>
                          </a:solidFill>
                          <a:effectLst/>
                          <a:latin typeface="Calibri" panose="020F0502020204030204" pitchFamily="34" charset="0"/>
                          <a:ea typeface="+mn-ea"/>
                          <a:cs typeface="+mn-cs"/>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1800" b="1" i="0" u="none" strike="noStrike" kern="1200" dirty="0">
                          <a:solidFill>
                            <a:srgbClr val="000000"/>
                          </a:solidFill>
                          <a:effectLst/>
                          <a:latin typeface="Calibri" panose="020F0502020204030204" pitchFamily="34" charset="0"/>
                          <a:ea typeface="+mn-ea"/>
                          <a:cs typeface="+mn-cs"/>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800" b="1" i="0" u="none" strike="noStrike" kern="1200" dirty="0">
                          <a:solidFill>
                            <a:srgbClr val="000000"/>
                          </a:solidFill>
                          <a:effectLst/>
                          <a:latin typeface="Calibri" panose="020F0502020204030204" pitchFamily="34" charset="0"/>
                          <a:ea typeface="+mn-ea"/>
                          <a:cs typeface="+mn-cs"/>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IE" sz="1800" b="1" i="0" u="none" strike="noStrike" kern="1200" dirty="0">
                          <a:solidFill>
                            <a:srgbClr val="000000"/>
                          </a:solidFill>
                          <a:effectLst/>
                          <a:latin typeface="Calibri" panose="020F0502020204030204" pitchFamily="34" charset="0"/>
                          <a:ea typeface="+mn-ea"/>
                          <a:cs typeface="+mn-cs"/>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31455423"/>
                  </a:ext>
                </a:extLst>
              </a:tr>
            </a:tbl>
          </a:graphicData>
        </a:graphic>
      </p:graphicFrame>
    </p:spTree>
    <p:extLst>
      <p:ext uri="{BB962C8B-B14F-4D97-AF65-F5344CB8AC3E}">
        <p14:creationId xmlns:p14="http://schemas.microsoft.com/office/powerpoint/2010/main" val="2232547768"/>
      </p:ext>
    </p:extLst>
  </p:cSld>
  <p:clrMapOvr>
    <a:masterClrMapping/>
  </p:clrMapOvr>
</p:sld>
</file>

<file path=ppt/theme/theme1.xml><?xml version="1.0" encoding="utf-8"?>
<a:theme xmlns:a="http://schemas.openxmlformats.org/drawingml/2006/main" name="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RC-presentation_new-style-Template" id="{A3811EC4-3CF2-294F-BA10-98A1FEBF725B}" vid="{04E8B2B6-6122-9247-9072-895CAD7B610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JRC-presentation_new-style_template.potx</Template>
  <TotalTime>5113</TotalTime>
  <Words>2620</Words>
  <Application>Microsoft Office PowerPoint</Application>
  <PresentationFormat>Widescreen</PresentationFormat>
  <Paragraphs>359</Paragraphs>
  <Slides>37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ＭＳ Ｐ明朝</vt:lpstr>
      <vt:lpstr>Verdana </vt:lpstr>
      <vt:lpstr>Verdana Standaard</vt:lpstr>
      <vt:lpstr>Arial</vt:lpstr>
      <vt:lpstr>Calibri</vt:lpstr>
      <vt:lpstr>Courier New</vt:lpstr>
      <vt:lpstr>Symbol</vt:lpstr>
      <vt:lpstr>Times New Roman</vt:lpstr>
      <vt:lpstr>Verdana</vt:lpstr>
      <vt:lpstr>Wingdings</vt:lpstr>
      <vt:lpstr>JRC-presentation_new-style_template</vt:lpstr>
      <vt:lpstr>77th UNECE GRPE session  PMP IWG Progress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PRIMAVERA Joris (JRC-PETTEN)</dc:creator>
  <cp:lastModifiedBy>Francois Cuenot</cp:lastModifiedBy>
  <cp:revision>51</cp:revision>
  <dcterms:created xsi:type="dcterms:W3CDTF">2017-04-24T08:06:23Z</dcterms:created>
  <dcterms:modified xsi:type="dcterms:W3CDTF">2018-06-05T16:23:01Z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https://connected.cnect.cec.eu.int</vt:lpwstr>
  </property>
  <property fmtid="{D5CDD505-2E9C-101B-9397-08002B2CF9AE}" pid="3" name="Offisync_ServerID">
    <vt:lpwstr>0d3b22a6-6203-4efc-8e8e-b5279256493b</vt:lpwstr>
  </property>
  <property fmtid="{D5CDD505-2E9C-101B-9397-08002B2CF9AE}" pid="4" name="Jive_VersionGuid">
    <vt:lpwstr>fa3eff01-ca24-4f6e-8f93-93708d096d20</vt:lpwstr>
  </property>
  <property fmtid="{D5CDD505-2E9C-101B-9397-08002B2CF9AE}" pid="5" name="Jive_LatestUserAccountName">
    <vt:lpwstr>martigb</vt:lpwstr>
  </property>
  <property fmtid="{D5CDD505-2E9C-101B-9397-08002B2CF9AE}" pid="6" name="Offisync_UniqueId">
    <vt:lpwstr>127154</vt:lpwstr>
  </property>
  <property fmtid="{D5CDD505-2E9C-101B-9397-08002B2CF9AE}" pid="7" name="Offisync_UpdateToken">
    <vt:lpwstr>3</vt:lpwstr>
  </property>
</Properties>
</file>