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01" r:id="rId3"/>
    <p:sldId id="302" r:id="rId4"/>
    <p:sldId id="303" r:id="rId5"/>
    <p:sldId id="304" r:id="rId6"/>
    <p:sldId id="316" r:id="rId7"/>
    <p:sldId id="315" r:id="rId8"/>
    <p:sldId id="317" r:id="rId9"/>
    <p:sldId id="320" r:id="rId10"/>
    <p:sldId id="322" r:id="rId11"/>
    <p:sldId id="324" r:id="rId12"/>
    <p:sldId id="326" r:id="rId13"/>
    <p:sldId id="327" r:id="rId14"/>
    <p:sldId id="328" r:id="rId15"/>
    <p:sldId id="329" r:id="rId16"/>
    <p:sldId id="331" r:id="rId17"/>
    <p:sldId id="332" r:id="rId18"/>
    <p:sldId id="333" r:id="rId19"/>
    <p:sldId id="334" r:id="rId20"/>
    <p:sldId id="335" r:id="rId21"/>
    <p:sldId id="336" r:id="rId22"/>
    <p:sldId id="339" r:id="rId23"/>
    <p:sldId id="338" r:id="rId24"/>
    <p:sldId id="26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0"/>
    <p:restoredTop sz="93166" autoAdjust="0"/>
  </p:normalViewPr>
  <p:slideViewPr>
    <p:cSldViewPr snapToGrid="0" snapToObjects="1">
      <p:cViewPr>
        <p:scale>
          <a:sx n="130" d="100"/>
          <a:sy n="130" d="100"/>
        </p:scale>
        <p:origin x="-132" y="-48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11-1-2018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11-1-2018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747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b="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hosier@ford.com" TargetMode="External"/><Relationship Id="rId2" Type="http://schemas.openxmlformats.org/officeDocument/2006/relationships/hyperlink" Target="mailto:Giorgio.martini@ec.europa.eu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76th UNECE GRPE session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PMP IWG Progress Report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Geneva, 10</a:t>
            </a:r>
            <a:r>
              <a:rPr lang="it-IT" baseline="30000" dirty="0" smtClean="0"/>
              <a:t>th</a:t>
            </a:r>
            <a:r>
              <a:rPr lang="it-IT" dirty="0" smtClean="0"/>
              <a:t> -11</a:t>
            </a:r>
            <a:r>
              <a:rPr lang="it-IT" baseline="30000" dirty="0" smtClean="0"/>
              <a:t>th</a:t>
            </a:r>
            <a:r>
              <a:rPr lang="it-IT" dirty="0" smtClean="0"/>
              <a:t> January 2018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470" y="3809493"/>
            <a:ext cx="1969717" cy="149376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0470" y="5412861"/>
            <a:ext cx="2496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chemeClr val="bg1"/>
                </a:solidFill>
              </a:rPr>
              <a:t>UNITED NATIONS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5626968" y="152400"/>
            <a:ext cx="3362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Informal </a:t>
            </a:r>
            <a:r>
              <a:rPr lang="en-US" sz="1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document </a:t>
            </a:r>
            <a:r>
              <a:rPr lang="en-US" sz="1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GRPE-74-33</a:t>
            </a:r>
            <a:endParaRPr lang="de-DE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en-US" sz="1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GRPE,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11-12 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January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Agenda item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de-DE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feld 39"/>
          <p:cNvSpPr txBox="1">
            <a:spLocks noChangeArrowheads="1"/>
          </p:cNvSpPr>
          <p:nvPr/>
        </p:nvSpPr>
        <p:spPr bwMode="auto">
          <a:xfrm>
            <a:off x="152400" y="152400"/>
            <a:ext cx="3352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Submitted by the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IWG on PMP</a:t>
            </a:r>
            <a:endParaRPr lang="de-DE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altLang="en-US" dirty="0"/>
              <a:t>PN Counting from Raw Exhaust via Fixed Dilution</a:t>
            </a: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altLang="en-US" sz="2400" dirty="0"/>
              <a:t>Interest in this approach confirmed by some engine manufacturers and some instrument manufacturers</a:t>
            </a:r>
          </a:p>
          <a:p>
            <a:r>
              <a:rPr lang="en-IE" altLang="en-US" sz="2400" dirty="0" smtClean="0"/>
              <a:t>01 </a:t>
            </a:r>
            <a:r>
              <a:rPr lang="en-IE" altLang="en-US" sz="2400" dirty="0"/>
              <a:t>Series of amendments to Reg. 132 already includes such possibility but the procedure is not defined</a:t>
            </a:r>
          </a:p>
          <a:p>
            <a:endParaRPr lang="en-IE" altLang="en-US" sz="1800" dirty="0" smtClean="0"/>
          </a:p>
          <a:p>
            <a:r>
              <a:rPr lang="en-IE" altLang="en-US" sz="2400" dirty="0"/>
              <a:t>Preliminary results generated by the JRC show 20% </a:t>
            </a:r>
            <a:r>
              <a:rPr lang="en-IE" altLang="en-US" sz="2400" dirty="0" smtClean="0"/>
              <a:t>differences - Data </a:t>
            </a:r>
            <a:r>
              <a:rPr lang="en-IE" altLang="en-US" sz="2400" dirty="0"/>
              <a:t>presented by the industry during the 43rd meeting </a:t>
            </a:r>
            <a:r>
              <a:rPr lang="en-IE" altLang="en-US" sz="2400" dirty="0" smtClean="0"/>
              <a:t>confirms </a:t>
            </a:r>
            <a:r>
              <a:rPr lang="en-IE" altLang="en-US" sz="2400" dirty="0"/>
              <a:t>good correlation</a:t>
            </a:r>
          </a:p>
          <a:p>
            <a:endParaRPr lang="en-IE" altLang="en-US" sz="1800" dirty="0"/>
          </a:p>
          <a:p>
            <a:r>
              <a:rPr lang="en-IE" altLang="en-US" sz="2400" dirty="0"/>
              <a:t>A well designed experimental programme is needed to address </a:t>
            </a:r>
            <a:r>
              <a:rPr lang="en-IE" altLang="en-US" sz="2400" dirty="0" smtClean="0"/>
              <a:t>remaining open </a:t>
            </a:r>
            <a:r>
              <a:rPr lang="en-IE" altLang="en-US" sz="2400" dirty="0"/>
              <a:t>points – availability of engine and test bench? </a:t>
            </a:r>
          </a:p>
        </p:txBody>
      </p:sp>
    </p:spTree>
    <p:extLst>
      <p:ext uri="{BB962C8B-B14F-4D97-AF65-F5344CB8AC3E}">
        <p14:creationId xmlns:p14="http://schemas.microsoft.com/office/powerpoint/2010/main" val="18779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PNC Calibration Round Robin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altLang="en-US" sz="2000" dirty="0"/>
              <a:t>Confirm that the k factor can be included in the final counting efficiencies</a:t>
            </a:r>
          </a:p>
          <a:p>
            <a:r>
              <a:rPr lang="en-IE" altLang="en-US" sz="2000" dirty="0" smtClean="0"/>
              <a:t>Investigate </a:t>
            </a:r>
            <a:r>
              <a:rPr lang="en-IE" altLang="en-US" sz="2000" dirty="0"/>
              <a:t>the possibility/impacts regarding changing the calibration material </a:t>
            </a:r>
            <a:endParaRPr lang="en-IE" altLang="en-US" sz="2000" dirty="0" smtClean="0"/>
          </a:p>
          <a:p>
            <a:r>
              <a:rPr lang="en-IE" altLang="en-US" sz="2000" dirty="0" smtClean="0"/>
              <a:t>Investigate the possibility to calibrate at 10 nm</a:t>
            </a:r>
          </a:p>
          <a:p>
            <a:endParaRPr lang="en-IE" altLang="en-US" sz="2000" dirty="0"/>
          </a:p>
          <a:p>
            <a:r>
              <a:rPr lang="en-IE" altLang="en-US" sz="2000" dirty="0"/>
              <a:t>Main results presented </a:t>
            </a:r>
            <a:r>
              <a:rPr lang="en-IE" altLang="en-US" sz="2000" dirty="0" smtClean="0"/>
              <a:t>in the 43</a:t>
            </a:r>
            <a:r>
              <a:rPr lang="en-IE" altLang="en-US" sz="2000" baseline="30000" dirty="0" smtClean="0"/>
              <a:t>rd</a:t>
            </a:r>
            <a:r>
              <a:rPr lang="en-IE" altLang="en-US" sz="2000" dirty="0" smtClean="0"/>
              <a:t> PMP </a:t>
            </a:r>
            <a:r>
              <a:rPr lang="en-IE" altLang="en-US" sz="2000" dirty="0"/>
              <a:t>meeting</a:t>
            </a:r>
          </a:p>
          <a:p>
            <a:endParaRPr lang="en-IE" altLang="en-US" sz="2000" dirty="0"/>
          </a:p>
          <a:p>
            <a:r>
              <a:rPr lang="en-IE" altLang="en-US" sz="2000" dirty="0"/>
              <a:t>Draft </a:t>
            </a:r>
            <a:r>
              <a:rPr lang="en-IE" altLang="en-US" sz="2000" dirty="0" smtClean="0"/>
              <a:t>final </a:t>
            </a:r>
            <a:r>
              <a:rPr lang="en-IE" altLang="en-US" sz="2000" dirty="0"/>
              <a:t>report </a:t>
            </a:r>
            <a:r>
              <a:rPr lang="en-IE" altLang="en-US" sz="2000" dirty="0" smtClean="0"/>
              <a:t>finished - Circulated </a:t>
            </a:r>
            <a:r>
              <a:rPr lang="en-IE" altLang="en-US" sz="2000" dirty="0"/>
              <a:t>among participants for comments on 22nd of October</a:t>
            </a:r>
          </a:p>
          <a:p>
            <a:r>
              <a:rPr lang="en-IE" altLang="en-US" sz="2000" dirty="0" smtClean="0"/>
              <a:t>Final </a:t>
            </a:r>
            <a:r>
              <a:rPr lang="en-IE" altLang="en-US" sz="2000" dirty="0"/>
              <a:t>version: End of </a:t>
            </a:r>
            <a:r>
              <a:rPr lang="en-IE" altLang="en-US" sz="2000" dirty="0" smtClean="0"/>
              <a:t>January</a:t>
            </a:r>
          </a:p>
          <a:p>
            <a:r>
              <a:rPr lang="en-IE" altLang="en-US" sz="2000" dirty="0" smtClean="0"/>
              <a:t>Teleconference (beginning of February?) to agree the next steps </a:t>
            </a:r>
            <a:endParaRPr lang="en-IE" altLang="en-US" sz="2000" dirty="0"/>
          </a:p>
          <a:p>
            <a:endParaRPr lang="en-IE" altLang="en-US" sz="2000" dirty="0"/>
          </a:p>
          <a:p>
            <a:endParaRPr lang="en-I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37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 smtClean="0"/>
              <a:t>HORIZON 2020 projects</a:t>
            </a: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altLang="en-US" sz="2400" dirty="0" smtClean="0"/>
              <a:t>The group is monitoring the progress of the three projects funded by EU under the H2020 scheme</a:t>
            </a:r>
          </a:p>
          <a:p>
            <a:pPr lvl="1"/>
            <a:r>
              <a:rPr lang="en-IE" altLang="en-US" sz="2400" dirty="0" err="1"/>
              <a:t>DownToTen</a:t>
            </a:r>
            <a:endParaRPr lang="en-IE" altLang="en-US" sz="2400" dirty="0"/>
          </a:p>
          <a:p>
            <a:pPr lvl="1"/>
            <a:r>
              <a:rPr lang="en-IE" altLang="en-US" sz="2400" dirty="0"/>
              <a:t>PEMS4nano</a:t>
            </a:r>
          </a:p>
          <a:p>
            <a:pPr lvl="1"/>
            <a:r>
              <a:rPr lang="en-IE" altLang="en-US" sz="2400" dirty="0"/>
              <a:t>SUREAL-23</a:t>
            </a:r>
          </a:p>
          <a:p>
            <a:endParaRPr lang="en-IE" altLang="en-US" sz="2400" dirty="0" smtClean="0"/>
          </a:p>
          <a:p>
            <a:r>
              <a:rPr lang="en-IE" altLang="en-US" sz="2400" dirty="0" smtClean="0"/>
              <a:t>These projects have the objective of investigating (nature, composition,</a:t>
            </a:r>
            <a:r>
              <a:rPr lang="mr-IN" altLang="en-US" sz="2400" dirty="0" smtClean="0"/>
              <a:t>…</a:t>
            </a:r>
            <a:r>
              <a:rPr lang="en-IE" altLang="en-US" sz="2400" dirty="0" smtClean="0"/>
              <a:t>) sub23 nm emissions and to develop new test procedures to measure these particles</a:t>
            </a:r>
          </a:p>
          <a:p>
            <a:r>
              <a:rPr lang="en-IE" altLang="en-US" sz="2400" dirty="0" smtClean="0"/>
              <a:t>Representative of the consortia provide regular updates to PMP group – Presentations available on the PMP website</a:t>
            </a:r>
            <a:endParaRPr lang="en-I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29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 smtClean="0"/>
              <a:t>Gas engine testing</a:t>
            </a: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684835"/>
            <a:ext cx="10896600" cy="3614738"/>
          </a:xfrm>
        </p:spPr>
        <p:txBody>
          <a:bodyPr/>
          <a:lstStyle/>
          <a:p>
            <a:r>
              <a:rPr lang="en-IE" altLang="en-US" sz="2400" dirty="0" err="1" smtClean="0"/>
              <a:t>SwRI</a:t>
            </a:r>
            <a:r>
              <a:rPr lang="en-IE" altLang="en-US" sz="2400" dirty="0" smtClean="0"/>
              <a:t> gave a presentation in the 45</a:t>
            </a:r>
            <a:r>
              <a:rPr lang="en-IE" altLang="en-US" sz="2400" baseline="30000" dirty="0" smtClean="0"/>
              <a:t>th</a:t>
            </a:r>
            <a:r>
              <a:rPr lang="en-IE" altLang="en-US" sz="2400" dirty="0" smtClean="0"/>
              <a:t> PMP meeting with the results of a very interesting experimental campaign comparing a TWC equipped CNG and a SCR/DPF equipped diesel engines</a:t>
            </a:r>
          </a:p>
          <a:p>
            <a:r>
              <a:rPr lang="en-IE" altLang="en-US" sz="2400" dirty="0" smtClean="0"/>
              <a:t>Main conclusions: </a:t>
            </a:r>
          </a:p>
          <a:p>
            <a:pPr lvl="1"/>
            <a:r>
              <a:rPr lang="en-IE" altLang="en-US" sz="2000" dirty="0" smtClean="0"/>
              <a:t>CNG engine produced 2-8 times higher PN emissions</a:t>
            </a:r>
          </a:p>
          <a:p>
            <a:pPr lvl="1"/>
            <a:r>
              <a:rPr lang="en-IE" altLang="en-US" sz="2000" dirty="0" smtClean="0"/>
              <a:t>CNG engine produced 5-10 times higher sub25 nm particles and ash</a:t>
            </a:r>
          </a:p>
          <a:p>
            <a:pPr marL="0" indent="0">
              <a:buNone/>
            </a:pPr>
            <a:endParaRPr lang="en-IE" altLang="en-US" sz="2400" dirty="0" smtClean="0"/>
          </a:p>
          <a:p>
            <a:r>
              <a:rPr lang="en-IE" altLang="en-US" sz="2400" dirty="0" smtClean="0"/>
              <a:t>Some results from JRC confirm these results.</a:t>
            </a:r>
          </a:p>
          <a:p>
            <a:pPr marL="0" indent="0">
              <a:buNone/>
            </a:pPr>
            <a:endParaRPr lang="en-IE" altLang="en-US" sz="2400" dirty="0" smtClean="0"/>
          </a:p>
          <a:p>
            <a:r>
              <a:rPr lang="en-IE" altLang="en-US" sz="2400" dirty="0" smtClean="0"/>
              <a:t>Further </a:t>
            </a:r>
            <a:r>
              <a:rPr lang="en-IE" altLang="en-US" sz="2400" dirty="0"/>
              <a:t>investigation on light duty and heavy duty required during 2018, including if possible in the </a:t>
            </a:r>
            <a:r>
              <a:rPr lang="en-IE" altLang="en-US" sz="2400" dirty="0" smtClean="0"/>
              <a:t>sub-23nm RR</a:t>
            </a:r>
            <a:endParaRPr lang="en-IE" altLang="en-US" sz="2400" dirty="0"/>
          </a:p>
          <a:p>
            <a:endParaRPr lang="en-IE" altLang="en-US" sz="2400" dirty="0" smtClean="0"/>
          </a:p>
          <a:p>
            <a:pPr marL="0" indent="0">
              <a:buNone/>
            </a:pPr>
            <a:endParaRPr lang="en-IE" altLang="en-US" sz="2400" dirty="0" smtClean="0"/>
          </a:p>
          <a:p>
            <a:pPr marL="0" indent="0">
              <a:buNone/>
            </a:pPr>
            <a:endParaRPr lang="en-IE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289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 smtClean="0"/>
              <a:t>Additional topics to be addressed? </a:t>
            </a: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altLang="en-US" sz="2400" dirty="0" smtClean="0"/>
              <a:t>During the yesterday PMP meeting a few points were raised: </a:t>
            </a:r>
          </a:p>
          <a:p>
            <a:pPr>
              <a:spcBef>
                <a:spcPts val="1600"/>
              </a:spcBef>
            </a:pPr>
            <a:r>
              <a:rPr lang="en-IE" altLang="en-US" sz="2400" dirty="0" smtClean="0"/>
              <a:t>Impact of fuel quality on PN emissions </a:t>
            </a:r>
            <a:endParaRPr lang="en-IE" altLang="en-US" sz="2400" dirty="0"/>
          </a:p>
          <a:p>
            <a:pPr>
              <a:spcBef>
                <a:spcPts val="1600"/>
              </a:spcBef>
            </a:pPr>
            <a:r>
              <a:rPr lang="en-IE" altLang="en-US" sz="2400" dirty="0" smtClean="0"/>
              <a:t>Effect of biofuels of different nature blended with conventional fuels on PN emissions</a:t>
            </a:r>
          </a:p>
          <a:p>
            <a:pPr marL="0" indent="0">
              <a:buNone/>
            </a:pPr>
            <a:endParaRPr lang="en-IE" altLang="en-US" sz="2400" dirty="0" smtClean="0"/>
          </a:p>
          <a:p>
            <a:pPr marL="0" indent="0">
              <a:buNone/>
            </a:pPr>
            <a:r>
              <a:rPr lang="en-IE" altLang="en-US" sz="2400" dirty="0" smtClean="0"/>
              <a:t>These topics are not included in the current mandate of PMP. </a:t>
            </a:r>
          </a:p>
          <a:p>
            <a:pPr marL="0" indent="0">
              <a:buNone/>
            </a:pPr>
            <a:r>
              <a:rPr lang="en-IE" altLang="en-US" sz="2400" dirty="0" smtClean="0"/>
              <a:t>Proposed approach: The PMP IWG will discuss in the next f-2-f meeting what can be done and present in the June session a proposal to be taken into consideration by GRPE for a possible extension of the mandate</a:t>
            </a:r>
            <a:endParaRPr lang="en-I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00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NON-EXHAUST </a:t>
            </a:r>
            <a:r>
              <a:rPr lang="en-US" sz="3600" dirty="0"/>
              <a:t>PARTICLE EMISSIONS</a:t>
            </a:r>
          </a:p>
        </p:txBody>
      </p:sp>
    </p:spTree>
    <p:extLst>
      <p:ext uri="{BB962C8B-B14F-4D97-AF65-F5344CB8AC3E}">
        <p14:creationId xmlns:p14="http://schemas.microsoft.com/office/powerpoint/2010/main" val="14628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586596"/>
            <a:ext cx="11544300" cy="560717"/>
          </a:xfrm>
        </p:spPr>
        <p:txBody>
          <a:bodyPr/>
          <a:lstStyle/>
          <a:p>
            <a:pPr algn="ctr"/>
            <a:r>
              <a:rPr lang="en-IE" sz="3200" dirty="0"/>
              <a:t>STEP 1 - DEVELOPMENT OF A BRAKING TEST CYCLE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023" y="2083783"/>
            <a:ext cx="11487955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002060"/>
                </a:solidFill>
                <a:latin typeface="Verdana" pitchFamily="34" charset="0"/>
              </a:rPr>
              <a:t>WLTP Database Analysis </a:t>
            </a: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and Presentation of basic statistics related to braking conditions </a:t>
            </a:r>
            <a:r>
              <a:rPr lang="en-US" altLang="en-US" sz="2400" dirty="0" smtClean="0">
                <a:solidFill>
                  <a:srgbClr val="C00000"/>
                </a:solidFill>
                <a:latin typeface="Verdana" pitchFamily="34" charset="0"/>
              </a:rPr>
              <a:t>(Concluded)</a:t>
            </a:r>
            <a:endParaRPr lang="en-US" altLang="en-US" sz="2400" dirty="0">
              <a:solidFill>
                <a:srgbClr val="C00000"/>
              </a:solidFill>
              <a:latin typeface="Verdana" pitchFamily="34" charset="0"/>
            </a:endParaRPr>
          </a:p>
          <a:p>
            <a:pPr indent="182563" algn="just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002060"/>
                </a:solidFill>
                <a:latin typeface="Verdana" pitchFamily="34" charset="0"/>
              </a:rPr>
              <a:t>Comparison of WLTP data with Existing Industrial Cycles </a:t>
            </a:r>
            <a:r>
              <a:rPr lang="en-US" altLang="en-US" sz="2400" dirty="0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lang="en-US" altLang="en-US" sz="2400" dirty="0" smtClean="0">
                <a:solidFill>
                  <a:srgbClr val="C00000"/>
                </a:solidFill>
                <a:latin typeface="Verdana" pitchFamily="34" charset="0"/>
              </a:rPr>
              <a:t>Concluded)</a:t>
            </a: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</a:p>
          <a:p>
            <a:pPr marL="800100" lvl="1" indent="-342900" algn="just">
              <a:lnSpc>
                <a:spcPct val="150000"/>
              </a:lnSpc>
              <a:spcAft>
                <a:spcPts val="1800"/>
              </a:spcAft>
              <a:buFont typeface="Courier New"/>
              <a:buChar char="o"/>
            </a:pPr>
            <a:r>
              <a:rPr lang="en-US" altLang="en-US" sz="2000" dirty="0" smtClean="0">
                <a:solidFill>
                  <a:srgbClr val="002060"/>
                </a:solidFill>
                <a:latin typeface="Verdana" pitchFamily="34" charset="0"/>
              </a:rPr>
              <a:t>Reports with detailed analyses are available on the PMP website</a:t>
            </a:r>
          </a:p>
          <a:p>
            <a:pPr marL="180975" indent="-180975" algn="just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Creation of a dedicated Task Force – TF1 to accelerate the work </a:t>
            </a:r>
            <a:r>
              <a:rPr lang="en-US" altLang="en-US" sz="2400" dirty="0">
                <a:solidFill>
                  <a:srgbClr val="C00000"/>
                </a:solidFill>
                <a:latin typeface="Verdana" pitchFamily="34" charset="0"/>
              </a:rPr>
              <a:t>(Work Currently on-going)</a:t>
            </a:r>
          </a:p>
        </p:txBody>
      </p:sp>
    </p:spTree>
    <p:extLst>
      <p:ext uri="{BB962C8B-B14F-4D97-AF65-F5344CB8AC3E}">
        <p14:creationId xmlns:p14="http://schemas.microsoft.com/office/powerpoint/2010/main" val="13317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586596"/>
            <a:ext cx="11544300" cy="560717"/>
          </a:xfrm>
        </p:spPr>
        <p:txBody>
          <a:bodyPr/>
          <a:lstStyle/>
          <a:p>
            <a:pPr algn="ctr"/>
            <a:r>
              <a:rPr lang="en-IE" sz="3200" dirty="0"/>
              <a:t>BRAKING TEST CYCLE – CURRENT </a:t>
            </a:r>
            <a:r>
              <a:rPr lang="en-IE" sz="3200" dirty="0" smtClean="0"/>
              <a:t>STATUS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392554" y="1826205"/>
            <a:ext cx="114068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269875" algn="just" defTabSz="365125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002060"/>
                </a:solidFill>
                <a:latin typeface="Verdana" pitchFamily="34" charset="0"/>
              </a:rPr>
              <a:t>Development of a new (WLTP based) and backup (LACT based) cycle </a:t>
            </a:r>
            <a:r>
              <a:rPr lang="en-US" altLang="en-US" sz="2400" dirty="0">
                <a:solidFill>
                  <a:srgbClr val="C00000"/>
                </a:solidFill>
                <a:latin typeface="Verdana" pitchFamily="34" charset="0"/>
              </a:rPr>
              <a:t>(Concluded</a:t>
            </a:r>
            <a:r>
              <a:rPr lang="en-US" altLang="en-US" sz="2400" dirty="0" smtClean="0">
                <a:solidFill>
                  <a:srgbClr val="C00000"/>
                </a:solidFill>
                <a:latin typeface="Verdana" pitchFamily="34" charset="0"/>
              </a:rPr>
              <a:t>)</a:t>
            </a:r>
            <a:endParaRPr lang="en-US" altLang="en-US" sz="24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811213" indent="-450850" algn="just" defTabSz="365125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solidFill>
                  <a:srgbClr val="002060"/>
                </a:solidFill>
                <a:latin typeface="Verdana" pitchFamily="34" charset="0"/>
              </a:rPr>
              <a:t>FORD </a:t>
            </a:r>
            <a:r>
              <a:rPr lang="en-US" altLang="en-US" sz="2000" dirty="0">
                <a:solidFill>
                  <a:srgbClr val="002060"/>
                </a:solidFill>
                <a:latin typeface="Verdana" pitchFamily="34" charset="0"/>
              </a:rPr>
              <a:t>has developed the WLTP based profile in collaboration with Mr. </a:t>
            </a:r>
            <a:r>
              <a:rPr lang="en-US" altLang="en-US" sz="2000" dirty="0" smtClean="0">
                <a:solidFill>
                  <a:srgbClr val="002060"/>
                </a:solidFill>
                <a:latin typeface="Verdana" pitchFamily="34" charset="0"/>
              </a:rPr>
              <a:t>Heinz Steven</a:t>
            </a:r>
            <a:r>
              <a:rPr lang="en-US" altLang="en-US" sz="2000" dirty="0">
                <a:solidFill>
                  <a:srgbClr val="002060"/>
                </a:solidFill>
                <a:latin typeface="Verdana" pitchFamily="34" charset="0"/>
              </a:rPr>
              <a:t>. The </a:t>
            </a:r>
            <a:r>
              <a:rPr lang="en-US" altLang="en-US" sz="2000" dirty="0" smtClean="0">
                <a:solidFill>
                  <a:srgbClr val="002060"/>
                </a:solidFill>
                <a:latin typeface="Verdana" pitchFamily="34" charset="0"/>
              </a:rPr>
              <a:t>profile </a:t>
            </a:r>
            <a:r>
              <a:rPr lang="en-US" altLang="en-US" sz="2000" dirty="0">
                <a:solidFill>
                  <a:srgbClr val="002060"/>
                </a:solidFill>
                <a:latin typeface="Verdana" pitchFamily="34" charset="0"/>
              </a:rPr>
              <a:t>is being validated by FORD both on-road and on the dyno</a:t>
            </a:r>
          </a:p>
          <a:p>
            <a:pPr marL="811213" indent="-450850" algn="just" defTabSz="365125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2060"/>
                </a:solidFill>
                <a:latin typeface="Verdana" pitchFamily="34" charset="0"/>
              </a:rPr>
              <a:t>A short LACT based schedule has been developed in the framework of the H2020 </a:t>
            </a:r>
            <a:r>
              <a:rPr lang="en-US" altLang="en-US" sz="2000" dirty="0" smtClean="0">
                <a:solidFill>
                  <a:srgbClr val="002060"/>
                </a:solidFill>
                <a:latin typeface="Verdana" pitchFamily="34" charset="0"/>
              </a:rPr>
              <a:t>LOWBRASYS </a:t>
            </a:r>
            <a:r>
              <a:rPr lang="en-US" altLang="en-US" sz="2000" dirty="0">
                <a:solidFill>
                  <a:srgbClr val="002060"/>
                </a:solidFill>
                <a:latin typeface="Verdana" pitchFamily="34" charset="0"/>
              </a:rPr>
              <a:t>Project and will serve as a back-up </a:t>
            </a:r>
            <a:r>
              <a:rPr lang="en-US" altLang="en-US" sz="2000" dirty="0" smtClean="0">
                <a:solidFill>
                  <a:srgbClr val="002060"/>
                </a:solidFill>
                <a:latin typeface="Verdana" pitchFamily="34" charset="0"/>
              </a:rPr>
              <a:t>cycle</a:t>
            </a:r>
            <a:endParaRPr lang="en-US" altLang="en-US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586596"/>
            <a:ext cx="11544300" cy="560717"/>
          </a:xfrm>
        </p:spPr>
        <p:txBody>
          <a:bodyPr/>
          <a:lstStyle/>
          <a:p>
            <a:pPr algn="ctr"/>
            <a:r>
              <a:rPr lang="en-IE" sz="3200" dirty="0"/>
              <a:t>BRAKING TEST CYCLE – CURRENT </a:t>
            </a:r>
            <a:r>
              <a:rPr lang="en-IE" sz="3200" dirty="0" smtClean="0"/>
              <a:t>STATUS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392554" y="1761810"/>
            <a:ext cx="114068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 defTabSz="182563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2400" dirty="0">
                <a:solidFill>
                  <a:srgbClr val="002060"/>
                </a:solidFill>
                <a:latin typeface="Verdana" pitchFamily="34" charset="0"/>
              </a:rPr>
              <a:t>Validation of the cycles (</a:t>
            </a:r>
            <a:r>
              <a:rPr lang="en-IE" altLang="en-US" sz="2400" dirty="0">
                <a:solidFill>
                  <a:srgbClr val="002060"/>
                </a:solidFill>
                <a:latin typeface="Verdana" pitchFamily="34" charset="0"/>
              </a:rPr>
              <a:t>repeatability assessment between	 dyno and real-world)</a:t>
            </a:r>
            <a:r>
              <a:rPr lang="en-US" altLang="en-US" sz="2400" dirty="0">
                <a:solidFill>
                  <a:srgbClr val="002060"/>
                </a:solidFill>
                <a:latin typeface="Verdana" pitchFamily="34" charset="0"/>
              </a:rPr>
              <a:t> and Round robin (</a:t>
            </a:r>
            <a:r>
              <a:rPr lang="en-IE" altLang="en-US" sz="2400" dirty="0">
                <a:solidFill>
                  <a:srgbClr val="002060"/>
                </a:solidFill>
                <a:latin typeface="Verdana" pitchFamily="34" charset="0"/>
              </a:rPr>
              <a:t>reproducibility assessment on different dynos)</a:t>
            </a:r>
            <a:r>
              <a:rPr lang="en-US" altLang="en-US" sz="2400" dirty="0">
                <a:solidFill>
                  <a:srgbClr val="002060"/>
                </a:solidFill>
                <a:latin typeface="Verdana" pitchFamily="34" charset="0"/>
              </a:rPr>
              <a:t> 	</a:t>
            </a:r>
            <a:r>
              <a:rPr lang="en-US" altLang="en-US" sz="2400" dirty="0" smtClean="0">
                <a:solidFill>
                  <a:srgbClr val="C00000"/>
                </a:solidFill>
                <a:latin typeface="Verdana" pitchFamily="34" charset="0"/>
              </a:rPr>
              <a:t>(Initial deadline</a:t>
            </a:r>
            <a:r>
              <a:rPr lang="en-US" altLang="en-US" sz="2400" dirty="0">
                <a:solidFill>
                  <a:srgbClr val="C00000"/>
                </a:solidFill>
                <a:latin typeface="Verdana" pitchFamily="34" charset="0"/>
              </a:rPr>
              <a:t>: 	</a:t>
            </a:r>
            <a:r>
              <a:rPr lang="en-US" altLang="en-US" sz="2400" dirty="0" smtClean="0">
                <a:solidFill>
                  <a:srgbClr val="C00000"/>
                </a:solidFill>
                <a:latin typeface="Verdana" pitchFamily="34" charset="0"/>
              </a:rPr>
              <a:t>March – April 2018</a:t>
            </a:r>
            <a:r>
              <a:rPr lang="en-US" altLang="en-US" sz="2400" dirty="0">
                <a:solidFill>
                  <a:srgbClr val="C00000"/>
                </a:solidFill>
                <a:latin typeface="Verdana" pitchFamily="34" charset="0"/>
              </a:rPr>
              <a:t>)</a:t>
            </a:r>
          </a:p>
          <a:p>
            <a:pPr marL="631825" indent="-450850" algn="just" defTabSz="365125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solidFill>
                  <a:srgbClr val="002060"/>
                </a:solidFill>
                <a:latin typeface="Verdana" pitchFamily="34" charset="0"/>
              </a:rPr>
              <a:t>A </a:t>
            </a:r>
            <a:r>
              <a:rPr lang="en-US" altLang="en-US" sz="2000" dirty="0">
                <a:solidFill>
                  <a:srgbClr val="002060"/>
                </a:solidFill>
                <a:latin typeface="Verdana" pitchFamily="34" charset="0"/>
              </a:rPr>
              <a:t>round robin has been scheduled for the next months with the purpose of </a:t>
            </a:r>
            <a:r>
              <a:rPr lang="en-US" altLang="en-US" sz="2000" dirty="0" smtClean="0">
                <a:solidFill>
                  <a:srgbClr val="002060"/>
                </a:solidFill>
                <a:latin typeface="Verdana" pitchFamily="34" charset="0"/>
              </a:rPr>
              <a:t>validating </a:t>
            </a:r>
            <a:r>
              <a:rPr lang="en-US" altLang="en-US" sz="2000" dirty="0">
                <a:solidFill>
                  <a:srgbClr val="002060"/>
                </a:solidFill>
                <a:latin typeface="Verdana" pitchFamily="34" charset="0"/>
              </a:rPr>
              <a:t>both braking schedules in terms of temperature. </a:t>
            </a:r>
            <a:r>
              <a:rPr lang="en-US" altLang="en-US" sz="2000" dirty="0" smtClean="0">
                <a:solidFill>
                  <a:srgbClr val="002060"/>
                </a:solidFill>
                <a:latin typeface="Verdana" pitchFamily="34" charset="0"/>
              </a:rPr>
              <a:t>8 </a:t>
            </a:r>
            <a:r>
              <a:rPr lang="en-US" altLang="en-US" sz="2000" dirty="0">
                <a:solidFill>
                  <a:srgbClr val="002060"/>
                </a:solidFill>
                <a:latin typeface="Verdana" pitchFamily="34" charset="0"/>
              </a:rPr>
              <a:t>labs will participate </a:t>
            </a:r>
            <a:r>
              <a:rPr lang="en-US" altLang="en-US" sz="2000" dirty="0" smtClean="0">
                <a:solidFill>
                  <a:srgbClr val="002060"/>
                </a:solidFill>
                <a:latin typeface="Verdana" pitchFamily="34" charset="0"/>
              </a:rPr>
              <a:t>and </a:t>
            </a:r>
            <a:r>
              <a:rPr lang="en-US" altLang="en-US" sz="2000" dirty="0">
                <a:solidFill>
                  <a:srgbClr val="002060"/>
                </a:solidFill>
                <a:latin typeface="Verdana" pitchFamily="34" charset="0"/>
              </a:rPr>
              <a:t>the RR is expected to finish in mid 2018</a:t>
            </a:r>
          </a:p>
        </p:txBody>
      </p:sp>
    </p:spTree>
    <p:extLst>
      <p:ext uri="{BB962C8B-B14F-4D97-AF65-F5344CB8AC3E}">
        <p14:creationId xmlns:p14="http://schemas.microsoft.com/office/powerpoint/2010/main" val="2853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586596"/>
            <a:ext cx="11544300" cy="560717"/>
          </a:xfrm>
        </p:spPr>
        <p:txBody>
          <a:bodyPr/>
          <a:lstStyle/>
          <a:p>
            <a:pPr algn="ctr"/>
            <a:r>
              <a:rPr lang="en-IE" sz="3200" dirty="0"/>
              <a:t>STEP </a:t>
            </a:r>
            <a:r>
              <a:rPr lang="en-IE" sz="3200" dirty="0" smtClean="0"/>
              <a:t>2 </a:t>
            </a:r>
            <a:r>
              <a:rPr lang="en-IE" sz="3200" dirty="0"/>
              <a:t>- </a:t>
            </a:r>
            <a:r>
              <a:rPr lang="en-US" sz="3200" dirty="0" smtClean="0"/>
              <a:t>BRAKE DUST SAMPLING AND MEASUREMENT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392554" y="1966800"/>
            <a:ext cx="11406892" cy="474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Comparison of available sampling methodologies and selection of the appropriate one </a:t>
            </a:r>
            <a:r>
              <a:rPr lang="en-US" altLang="en-US" sz="2400" dirty="0" smtClean="0">
                <a:solidFill>
                  <a:srgbClr val="C00000"/>
                </a:solidFill>
                <a:latin typeface="Verdana" pitchFamily="34" charset="0"/>
              </a:rPr>
              <a:t>(Concluded)</a:t>
            </a: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IE" altLang="en-US" sz="2000" dirty="0" smtClean="0">
                <a:solidFill>
                  <a:srgbClr val="002060"/>
                </a:solidFill>
                <a:latin typeface="Verdana" pitchFamily="34" charset="0"/>
              </a:rPr>
              <a:t>Rig testing selected - </a:t>
            </a:r>
            <a:r>
              <a:rPr lang="en-IE" altLang="en-US" sz="2000" dirty="0">
                <a:solidFill>
                  <a:srgbClr val="002060"/>
                </a:solidFill>
                <a:latin typeface="Verdana" pitchFamily="34" charset="0"/>
              </a:rPr>
              <a:t>the details of the rig set up are still under discussion with a number of different proposals under evaluation</a:t>
            </a:r>
            <a:endParaRPr lang="en-US" altLang="en-US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269875" indent="-269875" algn="just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Creation </a:t>
            </a:r>
            <a:r>
              <a:rPr lang="en-US" altLang="en-US" sz="2400" dirty="0">
                <a:solidFill>
                  <a:srgbClr val="002060"/>
                </a:solidFill>
                <a:latin typeface="Verdana" pitchFamily="34" charset="0"/>
              </a:rPr>
              <a:t>of a dedicated Task Force – </a:t>
            </a: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TF2 </a:t>
            </a:r>
            <a:r>
              <a:rPr lang="en-US" altLang="en-US" sz="2400" dirty="0">
                <a:solidFill>
                  <a:srgbClr val="002060"/>
                </a:solidFill>
                <a:latin typeface="Verdana" pitchFamily="34" charset="0"/>
              </a:rPr>
              <a:t>to accelerate the work </a:t>
            </a:r>
            <a:r>
              <a:rPr lang="en-US" altLang="en-US" sz="2400" dirty="0">
                <a:solidFill>
                  <a:srgbClr val="C00000"/>
                </a:solidFill>
                <a:latin typeface="Verdana" pitchFamily="34" charset="0"/>
              </a:rPr>
              <a:t>(Work </a:t>
            </a:r>
            <a:r>
              <a:rPr lang="en-US" altLang="en-US" sz="2400" dirty="0" smtClean="0">
                <a:solidFill>
                  <a:srgbClr val="C00000"/>
                </a:solidFill>
                <a:latin typeface="Verdana" pitchFamily="34" charset="0"/>
              </a:rPr>
              <a:t>Currently </a:t>
            </a:r>
            <a:r>
              <a:rPr lang="en-US" altLang="en-US" sz="2400" dirty="0">
                <a:solidFill>
                  <a:srgbClr val="C00000"/>
                </a:solidFill>
                <a:latin typeface="Verdana" pitchFamily="34" charset="0"/>
              </a:rPr>
              <a:t>on-going</a:t>
            </a:r>
            <a:r>
              <a:rPr lang="en-US" altLang="en-US" sz="2400" dirty="0" smtClean="0">
                <a:solidFill>
                  <a:srgbClr val="C00000"/>
                </a:solidFill>
                <a:latin typeface="Verdana" pitchFamily="34" charset="0"/>
              </a:rPr>
              <a:t>)</a:t>
            </a:r>
          </a:p>
          <a:p>
            <a:pPr marL="269875" indent="-269875" algn="just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2000" dirty="0" smtClean="0">
                <a:solidFill>
                  <a:srgbClr val="002060"/>
                </a:solidFill>
                <a:latin typeface="Arial Narrow"/>
                <a:cs typeface="Arial Narrow"/>
              </a:rPr>
              <a:t>During the yesterday meeting several questions led to the conclusion that a document summarizing/explaining the rationale of the decision taken is needed</a:t>
            </a:r>
            <a:endParaRPr lang="en-US" altLang="en-US" sz="2000" dirty="0">
              <a:solidFill>
                <a:srgbClr val="00206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92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 smtClean="0"/>
              <a:t>PMP meetings in 2017</a:t>
            </a:r>
            <a:endParaRPr lang="en-IE" alt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2000" dirty="0"/>
              <a:t>2017-01-11:  	</a:t>
            </a:r>
            <a:r>
              <a:rPr lang="en-US" altLang="en-US" sz="2000" dirty="0" smtClean="0"/>
              <a:t>	PMP </a:t>
            </a:r>
            <a:r>
              <a:rPr lang="en-US" altLang="en-US" sz="2000" dirty="0"/>
              <a:t>42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(GRPE Geneva summary)</a:t>
            </a:r>
          </a:p>
          <a:p>
            <a:r>
              <a:rPr lang="en-US" altLang="en-US" sz="2000" dirty="0" smtClean="0"/>
              <a:t>2017-03-15/16: </a:t>
            </a:r>
            <a:r>
              <a:rPr lang="en-US" altLang="en-US" sz="2000" dirty="0"/>
              <a:t>	</a:t>
            </a:r>
            <a:r>
              <a:rPr lang="en-US" altLang="en-US" sz="2000" dirty="0" smtClean="0"/>
              <a:t>	PMP </a:t>
            </a:r>
            <a:r>
              <a:rPr lang="en-US" altLang="en-US" sz="2000" dirty="0"/>
              <a:t>43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 </a:t>
            </a:r>
          </a:p>
          <a:p>
            <a:r>
              <a:rPr lang="en-US" altLang="en-US" sz="2000" dirty="0"/>
              <a:t>2017-05-22:   </a:t>
            </a:r>
            <a:r>
              <a:rPr lang="en-US" altLang="en-US" sz="2000" dirty="0" smtClean="0"/>
              <a:t>		PMP </a:t>
            </a:r>
            <a:r>
              <a:rPr lang="en-US" altLang="en-US" sz="2000" dirty="0"/>
              <a:t>44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(telco)</a:t>
            </a:r>
          </a:p>
          <a:p>
            <a:pPr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it-IT" altLang="en-US" sz="2000" dirty="0"/>
              <a:t>2017-11-7/8 		PMP </a:t>
            </a:r>
            <a:r>
              <a:rPr lang="it-IT" altLang="en-US" sz="2000" dirty="0" smtClean="0"/>
              <a:t>45</a:t>
            </a:r>
            <a:r>
              <a:rPr lang="it-IT" altLang="en-US" sz="2000" baseline="30000" dirty="0" smtClean="0"/>
              <a:t>th</a:t>
            </a:r>
            <a:endParaRPr lang="it-IT" altLang="en-US" sz="2000" baseline="30000" dirty="0"/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endParaRPr lang="en-US" altLang="en-US" sz="2000" kern="1200" baseline="30000" dirty="0">
              <a:solidFill>
                <a:srgbClr val="0F5494"/>
              </a:solidFill>
              <a:latin typeface="Verdana" pitchFamily="34" charset="0"/>
            </a:endParaRP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dirty="0"/>
              <a:t>NEXT F-2-F MEETING: </a:t>
            </a:r>
            <a:r>
              <a:rPr lang="en-US" altLang="en-US" sz="2000" b="1" dirty="0"/>
              <a:t>16th </a:t>
            </a:r>
            <a:r>
              <a:rPr lang="mr-IN" altLang="en-US" sz="2000" b="1" dirty="0"/>
              <a:t>–</a:t>
            </a:r>
            <a:r>
              <a:rPr lang="en-US" altLang="en-US" sz="2000" b="1" dirty="0"/>
              <a:t> 17th  May 2018 </a:t>
            </a:r>
            <a:r>
              <a:rPr lang="en-US" altLang="en-US" sz="2000" dirty="0"/>
              <a:t>(Location: JRC </a:t>
            </a:r>
            <a:r>
              <a:rPr lang="en-US" altLang="en-US" sz="2000" dirty="0" err="1"/>
              <a:t>Ispra</a:t>
            </a:r>
            <a:r>
              <a:rPr lang="en-US" altLang="en-US" sz="2000" dirty="0"/>
              <a:t>)</a:t>
            </a:r>
          </a:p>
          <a:p>
            <a:pPr marL="0" indent="0" defTabSz="825500">
              <a:spcAft>
                <a:spcPct val="40000"/>
              </a:spcAft>
              <a:buClr>
                <a:srgbClr val="002060"/>
              </a:buClr>
              <a:buSzPct val="115000"/>
              <a:buNone/>
            </a:pP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  <a:endParaRPr lang="en-IE" altLang="en-US" sz="20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5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586596"/>
            <a:ext cx="11544300" cy="560717"/>
          </a:xfrm>
        </p:spPr>
        <p:txBody>
          <a:bodyPr/>
          <a:lstStyle/>
          <a:p>
            <a:pPr algn="ctr"/>
            <a:r>
              <a:rPr lang="en-IE" sz="3200" dirty="0"/>
              <a:t>STEP </a:t>
            </a:r>
            <a:r>
              <a:rPr lang="en-IE" sz="3200" dirty="0" smtClean="0"/>
              <a:t>2 </a:t>
            </a:r>
            <a:r>
              <a:rPr lang="en-IE" sz="3200" dirty="0"/>
              <a:t>- </a:t>
            </a:r>
            <a:r>
              <a:rPr lang="en-US" sz="3200" dirty="0" smtClean="0"/>
              <a:t>BRAKE DUST SAMPLING AND MEASUREMENT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392554" y="2443313"/>
            <a:ext cx="11406892" cy="324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9875" algn="l"/>
              </a:tabLst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Comparison of existing systems/test rig configurations </a:t>
            </a:r>
            <a:r>
              <a:rPr lang="en-US" altLang="en-US" sz="2400" dirty="0" smtClean="0">
                <a:solidFill>
                  <a:srgbClr val="C00000"/>
                </a:solidFill>
                <a:latin typeface="Verdana" pitchFamily="34" charset="0"/>
              </a:rPr>
              <a:t>(Deadline: January 2018)</a:t>
            </a: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</a:p>
          <a:p>
            <a:pPr marL="266700" indent="-2667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9875" algn="l"/>
              </a:tabLst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 Selection/definition of testing parameters </a:t>
            </a:r>
            <a:r>
              <a:rPr lang="en-US" altLang="en-US" sz="2400" dirty="0" smtClean="0">
                <a:solidFill>
                  <a:srgbClr val="C00000"/>
                </a:solidFill>
                <a:latin typeface="Verdana" pitchFamily="34" charset="0"/>
              </a:rPr>
              <a:t>(Deadline: March 2018)</a:t>
            </a:r>
          </a:p>
          <a:p>
            <a:pPr marL="266700" indent="-2667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9875" algn="l"/>
              </a:tabLst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Validation of the selected configuration(s) &amp; measurement methodologies </a:t>
            </a:r>
            <a:r>
              <a:rPr lang="en-US" altLang="en-US" sz="2400" dirty="0" smtClean="0">
                <a:solidFill>
                  <a:srgbClr val="C00000"/>
                </a:solidFill>
                <a:latin typeface="Verdana" pitchFamily="34" charset="0"/>
              </a:rPr>
              <a:t>(Deadline: To be defined depending on the progress)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177593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000" b="1" dirty="0" smtClean="0">
                <a:latin typeface="Verdana" pitchFamily="34" charset="0"/>
              </a:rPr>
              <a:t>TASK FORCE 2 – On-going Activities</a:t>
            </a:r>
            <a:endParaRPr lang="el-GR" altLang="en-US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586596"/>
            <a:ext cx="11544300" cy="560717"/>
          </a:xfrm>
        </p:spPr>
        <p:txBody>
          <a:bodyPr/>
          <a:lstStyle/>
          <a:p>
            <a:pPr algn="ctr"/>
            <a:r>
              <a:rPr lang="en-US" sz="3200" dirty="0" smtClean="0"/>
              <a:t>SAMPLING AND MEASUREMENT</a:t>
            </a:r>
            <a:r>
              <a:rPr lang="en-IE" sz="3200" dirty="0" smtClean="0"/>
              <a:t> </a:t>
            </a:r>
            <a:r>
              <a:rPr lang="en-IE" sz="3200" dirty="0"/>
              <a:t>– </a:t>
            </a:r>
            <a:r>
              <a:rPr lang="en-IE" sz="3200" dirty="0" smtClean="0"/>
              <a:t>Challenges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358202" y="1919290"/>
            <a:ext cx="1147559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There is a common understanding that both PM</a:t>
            </a:r>
            <a:r>
              <a:rPr lang="en-US" altLang="en-US" sz="2400" baseline="-25000" dirty="0" smtClean="0">
                <a:solidFill>
                  <a:srgbClr val="002060"/>
                </a:solidFill>
                <a:latin typeface="Verdana" pitchFamily="34" charset="0"/>
              </a:rPr>
              <a:t>10</a:t>
            </a: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 and PM</a:t>
            </a:r>
            <a:r>
              <a:rPr lang="en-US" altLang="en-US" sz="2400" baseline="-25000" dirty="0" smtClean="0">
                <a:solidFill>
                  <a:srgbClr val="002060"/>
                </a:solidFill>
                <a:latin typeface="Verdana" pitchFamily="34" charset="0"/>
              </a:rPr>
              <a:t>2.5</a:t>
            </a: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 as well as 	PN emissions 	should be 	investigated</a:t>
            </a:r>
          </a:p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altLang="en-US" sz="2400" u="sng" dirty="0" smtClean="0">
                <a:solidFill>
                  <a:srgbClr val="002060"/>
                </a:solidFill>
                <a:latin typeface="Verdana" pitchFamily="34" charset="0"/>
              </a:rPr>
              <a:t>Challenge</a:t>
            </a: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: Optimal layout and sampling conditions might be different for mass and PN measurement!</a:t>
            </a:r>
          </a:p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A compromise could be needed</a:t>
            </a:r>
          </a:p>
          <a:p>
            <a:pPr algn="just" defTabSz="274638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	</a:t>
            </a:r>
            <a:endParaRPr lang="en-IE" altLang="en-US" sz="24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303295"/>
            <a:ext cx="11544300" cy="560717"/>
          </a:xfrm>
        </p:spPr>
        <p:txBody>
          <a:bodyPr/>
          <a:lstStyle/>
          <a:p>
            <a:pPr algn="ctr"/>
            <a:r>
              <a:rPr lang="en-US" sz="3200" dirty="0" smtClean="0"/>
              <a:t>How to take into consideration other technologies capable of reducing brake wear emissions?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846652" y="1919290"/>
            <a:ext cx="11475596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The test rig approach clearly focuses only on the brake system</a:t>
            </a:r>
          </a:p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Other technologies (e.g. regenerative braking, v-2-v communication,…) may have the potential to reduce brake wear PN emissions </a:t>
            </a:r>
          </a:p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How to assess these technologies? </a:t>
            </a:r>
          </a:p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Proposed approach: The topic will be discussed in the next f-2-f meeting and a proposal will be presented in June</a:t>
            </a:r>
            <a:endParaRPr lang="en-US" altLang="en-US" sz="24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586596"/>
            <a:ext cx="11544300" cy="560717"/>
          </a:xfrm>
        </p:spPr>
        <p:txBody>
          <a:bodyPr/>
          <a:lstStyle/>
          <a:p>
            <a:pPr algn="ctr"/>
            <a:r>
              <a:rPr lang="it-IT" sz="3200" dirty="0" smtClean="0"/>
              <a:t>Particles from tyre and road wear</a:t>
            </a:r>
            <a:r>
              <a:rPr lang="en-IE" sz="3200" dirty="0" smtClean="0"/>
              <a:t> 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358202" y="1919290"/>
            <a:ext cx="114755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Due to the complexity of the matter, it was decided to continue only with an information gathering and knowledge monitoring activity </a:t>
            </a:r>
          </a:p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No dedicated session in the last 3 PMP meetings	</a:t>
            </a:r>
          </a:p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In the 45</a:t>
            </a:r>
            <a:r>
              <a:rPr lang="en-US" altLang="en-US" sz="2400" baseline="30000" dirty="0" smtClean="0">
                <a:solidFill>
                  <a:srgbClr val="002060"/>
                </a:solidFill>
                <a:latin typeface="Verdana" pitchFamily="34" charset="0"/>
              </a:rPr>
              <a:t>th</a:t>
            </a: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 PMP meeting it was decided to dedicate a session to this subject in one of the next f-2-f meeting (either in May or November)	</a:t>
            </a:r>
          </a:p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rgbClr val="002060"/>
                </a:solidFill>
                <a:latin typeface="Verdana" pitchFamily="34" charset="0"/>
              </a:rPr>
              <a:t>Main purpose: Present an overview of the latest studies available</a:t>
            </a:r>
          </a:p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24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8"/>
          <p:cNvSpPr txBox="1"/>
          <p:nvPr/>
        </p:nvSpPr>
        <p:spPr>
          <a:xfrm>
            <a:off x="2419350" y="3273440"/>
            <a:ext cx="9201150" cy="2215992"/>
          </a:xfrm>
          <a:prstGeom prst="rect">
            <a:avLst/>
          </a:prstGeom>
          <a:noFill/>
        </p:spPr>
        <p:txBody>
          <a:bodyPr wrap="square" lIns="91356" tIns="0" rIns="91356" bIns="0" rtlCol="0">
            <a:spAutoFit/>
          </a:bodyPr>
          <a:lstStyle/>
          <a:p>
            <a:r>
              <a:rPr lang="en-GB" sz="36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r>
              <a:rPr lang="en-GB" sz="18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</a:t>
            </a:r>
            <a:r>
              <a:rPr lang="en-GB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 at</a:t>
            </a:r>
            <a:r>
              <a:rPr lang="en-GB" sz="18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GB" dirty="0" smtClean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g</a:t>
            </a:r>
            <a:r>
              <a:rPr lang="en-GB" sz="18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iorgio.martini@ec.europa.eu</a:t>
            </a:r>
            <a:r>
              <a:rPr lang="en-GB" sz="18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Chairman of UNECE PMP IWG</a:t>
            </a:r>
          </a:p>
          <a:p>
            <a:endParaRPr lang="en-GB" dirty="0" smtClean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chosier@ford.com</a:t>
            </a:r>
            <a:r>
              <a:rPr lang="en-GB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Technical Secretary </a:t>
            </a:r>
            <a:r>
              <a:rPr lang="en-GB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UNECE PMP IWG</a:t>
            </a:r>
            <a:endParaRPr lang="en-GB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800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sz="3600" dirty="0"/>
              <a:t>EXHAUST PARTICLE EMISSIONS</a:t>
            </a:r>
          </a:p>
        </p:txBody>
      </p:sp>
    </p:spTree>
    <p:extLst>
      <p:ext uri="{BB962C8B-B14F-4D97-AF65-F5344CB8AC3E}">
        <p14:creationId xmlns:p14="http://schemas.microsoft.com/office/powerpoint/2010/main" val="33243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Main open points</a:t>
            </a:r>
            <a:endParaRPr lang="en-IE" alt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/>
              <a:t>Round Robin Sub-23nm</a:t>
            </a:r>
          </a:p>
          <a:p>
            <a:r>
              <a:rPr lang="en-US" altLang="en-US" dirty="0"/>
              <a:t>Raw exhaust sampling</a:t>
            </a:r>
          </a:p>
          <a:p>
            <a:r>
              <a:rPr lang="en-US" altLang="en-US" dirty="0"/>
              <a:t>Round Robin PNC (Particle Number Counter)</a:t>
            </a:r>
          </a:p>
          <a:p>
            <a:r>
              <a:rPr lang="en-US" altLang="en-US" dirty="0"/>
              <a:t>Horizon 2020 </a:t>
            </a:r>
            <a:r>
              <a:rPr lang="en-US" altLang="en-US" dirty="0" smtClean="0"/>
              <a:t>projects</a:t>
            </a:r>
          </a:p>
          <a:p>
            <a:r>
              <a:rPr lang="it-IT" altLang="en-US" dirty="0" smtClean="0"/>
              <a:t>Particle emissions from gas engines</a:t>
            </a:r>
            <a:endParaRPr lang="en-US" altLang="en-US" dirty="0"/>
          </a:p>
          <a:p>
            <a:r>
              <a:rPr lang="en-US" altLang="en-US" dirty="0"/>
              <a:t>WLTP low temperature PN </a:t>
            </a:r>
            <a:r>
              <a:rPr lang="en-US" altLang="en-US" dirty="0" smtClean="0"/>
              <a:t>testing (</a:t>
            </a:r>
            <a:r>
              <a:rPr lang="en-US" altLang="en-US" sz="2400" dirty="0" smtClean="0"/>
              <a:t>waiting for specific questions from WLTP Low Temp task force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marL="0" indent="0" defTabSz="825500">
              <a:spcAft>
                <a:spcPct val="40000"/>
              </a:spcAft>
              <a:buClr>
                <a:srgbClr val="002060"/>
              </a:buClr>
              <a:buSzPct val="115000"/>
              <a:buNone/>
            </a:pPr>
            <a:r>
              <a:rPr lang="en-IE" altLang="en-US" sz="20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  <a:endParaRPr lang="en-IE" altLang="en-US" sz="20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5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 smtClean="0"/>
              <a:t>Sub23 nm particles</a:t>
            </a:r>
            <a:endParaRPr lang="en-IE" alt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altLang="en-US" sz="2400" dirty="0"/>
              <a:t>Development of a sub23nm (cut-off size</a:t>
            </a:r>
            <a:r>
              <a:rPr lang="en-IE" altLang="en-US" sz="2400" dirty="0" smtClean="0"/>
              <a:t>:</a:t>
            </a:r>
            <a:r>
              <a:rPr lang="en-IE" altLang="en-US" sz="2400" dirty="0" smtClean="0">
                <a:sym typeface="Symbol"/>
              </a:rPr>
              <a:t></a:t>
            </a:r>
            <a:r>
              <a:rPr lang="en-IE" altLang="en-US" sz="2400" dirty="0" smtClean="0"/>
              <a:t> </a:t>
            </a:r>
            <a:r>
              <a:rPr lang="en-IE" altLang="en-US" sz="2400" dirty="0"/>
              <a:t>10 nm) particle number measurement procedure based on the existing PMP methodology conveniently </a:t>
            </a:r>
            <a:r>
              <a:rPr lang="en-IE" altLang="en-US" sz="2400" dirty="0" smtClean="0"/>
              <a:t>adapted.</a:t>
            </a:r>
          </a:p>
          <a:p>
            <a:endParaRPr lang="en-IE" altLang="en-US" sz="2400" dirty="0"/>
          </a:p>
          <a:p>
            <a:r>
              <a:rPr lang="en-IE" altLang="en-US" sz="2400" dirty="0" smtClean="0"/>
              <a:t>Main </a:t>
            </a:r>
            <a:r>
              <a:rPr lang="en-IE" altLang="en-US" sz="2400" dirty="0"/>
              <a:t>purpose: Monitoring particle emissions of new engine/after-treatment technologies.</a:t>
            </a:r>
          </a:p>
          <a:p>
            <a:endParaRPr lang="en-IE" altLang="en-US" sz="2400" dirty="0" smtClean="0"/>
          </a:p>
          <a:p>
            <a:r>
              <a:rPr lang="en-IE" altLang="en-US" sz="2400" dirty="0" smtClean="0"/>
              <a:t>Assessment </a:t>
            </a:r>
            <a:r>
              <a:rPr lang="en-IE" altLang="en-US" sz="2400" dirty="0"/>
              <a:t>of the repeatability/reproducibility of the proposed particle counting methodology by means of a “round robin”.</a:t>
            </a:r>
          </a:p>
          <a:p>
            <a:pPr marL="0" indent="0" defTabSz="825500">
              <a:spcAft>
                <a:spcPct val="40000"/>
              </a:spcAft>
              <a:buClr>
                <a:srgbClr val="002060"/>
              </a:buClr>
              <a:buSzPct val="115000"/>
              <a:buNone/>
            </a:pPr>
            <a:r>
              <a:rPr lang="en-IE" altLang="en-US" sz="1800" kern="1200" dirty="0" smtClean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  <a:endParaRPr lang="en-IE" altLang="en-US" sz="1800" kern="1200" dirty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7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Investigation of sub23nm protocol</a:t>
            </a:r>
            <a:endParaRPr lang="en-IE" alt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altLang="en-US" sz="2400" dirty="0"/>
              <a:t>Two systems with CS and 10nm CPC to circulate</a:t>
            </a:r>
          </a:p>
          <a:p>
            <a:endParaRPr lang="en-IE" altLang="en-US" sz="2400" dirty="0"/>
          </a:p>
          <a:p>
            <a:r>
              <a:rPr lang="en-IE" altLang="en-US" sz="2400" dirty="0"/>
              <a:t>Each lab PMP system plus a 10nm CPC (to circulate)</a:t>
            </a:r>
          </a:p>
          <a:p>
            <a:endParaRPr lang="en-IE" altLang="en-US" sz="2400" dirty="0"/>
          </a:p>
          <a:p>
            <a:r>
              <a:rPr lang="en-IE" altLang="en-US" sz="2400" dirty="0"/>
              <a:t>One golden vehicle </a:t>
            </a:r>
            <a:r>
              <a:rPr lang="en-IE" altLang="en-US" sz="2400" dirty="0" smtClean="0"/>
              <a:t>(Opel Astra GDI – no GPF)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altLang="en-US" sz="2000" dirty="0" smtClean="0"/>
              <a:t>The </a:t>
            </a:r>
            <a:r>
              <a:rPr lang="en-IE" altLang="en-US" sz="2000" dirty="0"/>
              <a:t>PMP group would have preferred 6d technology for the golden vehicle, this was not available in the program timing and will need investigation later in 2018 when it becomes available </a:t>
            </a:r>
          </a:p>
          <a:p>
            <a:endParaRPr lang="en-IE" altLang="en-US" sz="2400" dirty="0"/>
          </a:p>
          <a:p>
            <a:r>
              <a:rPr lang="en-IE" altLang="en-US" sz="2400" dirty="0"/>
              <a:t>Different labs will test different engine technologies</a:t>
            </a:r>
          </a:p>
        </p:txBody>
      </p:sp>
    </p:spTree>
    <p:extLst>
      <p:ext uri="{BB962C8B-B14F-4D97-AF65-F5344CB8AC3E}">
        <p14:creationId xmlns:p14="http://schemas.microsoft.com/office/powerpoint/2010/main" val="4894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RR  measurement </a:t>
            </a:r>
            <a:r>
              <a:rPr lang="en-US" dirty="0" smtClean="0"/>
              <a:t>equipment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51219" y="1719071"/>
            <a:ext cx="7808069" cy="4401145"/>
            <a:chOff x="623581" y="1124744"/>
            <a:chExt cx="8309366" cy="5545621"/>
          </a:xfrm>
        </p:grpSpPr>
        <p:sp>
          <p:nvSpPr>
            <p:cNvPr id="5" name="Snip Same Side Corner Rectangle 4"/>
            <p:cNvSpPr/>
            <p:nvPr/>
          </p:nvSpPr>
          <p:spPr>
            <a:xfrm>
              <a:off x="971600" y="3429000"/>
              <a:ext cx="2232249" cy="1124744"/>
            </a:xfrm>
            <a:prstGeom prst="snip2Same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it-IT" dirty="0" smtClean="0"/>
                <a:t>LabPMP</a:t>
              </a:r>
            </a:p>
            <a:p>
              <a:r>
                <a:rPr lang="it-IT" sz="1600" dirty="0" smtClean="0"/>
                <a:t>VPR</a:t>
              </a:r>
              <a:endParaRPr lang="en-IE" sz="1600" dirty="0"/>
            </a:p>
          </p:txBody>
        </p:sp>
        <p:sp>
          <p:nvSpPr>
            <p:cNvPr id="6" name="Snip Single Corner Rectangle 5"/>
            <p:cNvSpPr/>
            <p:nvPr/>
          </p:nvSpPr>
          <p:spPr>
            <a:xfrm flipH="1">
              <a:off x="2152824" y="3791041"/>
              <a:ext cx="1008112" cy="720080"/>
            </a:xfrm>
            <a:prstGeom prst="snip1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CPC, 23 nm</a:t>
              </a:r>
              <a:endParaRPr lang="en-IE" dirty="0"/>
            </a:p>
          </p:txBody>
        </p:sp>
        <p:sp>
          <p:nvSpPr>
            <p:cNvPr id="7" name="Snip Same Side Corner Rectangle 6"/>
            <p:cNvSpPr/>
            <p:nvPr/>
          </p:nvSpPr>
          <p:spPr>
            <a:xfrm>
              <a:off x="3707903" y="3429000"/>
              <a:ext cx="2232249" cy="1124744"/>
            </a:xfrm>
            <a:prstGeom prst="snip2SameRect">
              <a:avLst/>
            </a:prstGeom>
            <a:solidFill>
              <a:srgbClr val="FFFF0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it-IT" dirty="0" smtClean="0"/>
                <a:t>APC,</a:t>
              </a:r>
            </a:p>
            <a:p>
              <a:r>
                <a:rPr lang="it-IT" dirty="0" smtClean="0"/>
                <a:t>CS</a:t>
              </a:r>
              <a:endParaRPr lang="it-IT" dirty="0"/>
            </a:p>
            <a:p>
              <a:r>
                <a:rPr lang="it-IT" dirty="0"/>
                <a:t>(AVL)</a:t>
              </a:r>
              <a:endParaRPr lang="en-IE" dirty="0"/>
            </a:p>
          </p:txBody>
        </p:sp>
        <p:sp>
          <p:nvSpPr>
            <p:cNvPr id="8" name="Snip Single Corner Rectangle 7"/>
            <p:cNvSpPr/>
            <p:nvPr/>
          </p:nvSpPr>
          <p:spPr>
            <a:xfrm flipH="1">
              <a:off x="4973091" y="3779826"/>
              <a:ext cx="929098" cy="720080"/>
            </a:xfrm>
            <a:prstGeom prst="snip1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CPC, 10 nm</a:t>
              </a:r>
              <a:endParaRPr lang="en-IE" dirty="0"/>
            </a:p>
          </p:txBody>
        </p:sp>
        <p:sp>
          <p:nvSpPr>
            <p:cNvPr id="9" name="Snip Same Side Corner Rectangle 8"/>
            <p:cNvSpPr/>
            <p:nvPr/>
          </p:nvSpPr>
          <p:spPr>
            <a:xfrm>
              <a:off x="6372200" y="3429000"/>
              <a:ext cx="2232249" cy="1124744"/>
            </a:xfrm>
            <a:prstGeom prst="snip2Same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it-IT" dirty="0" smtClean="0"/>
                <a:t>SPCS,</a:t>
              </a:r>
            </a:p>
            <a:p>
              <a:r>
                <a:rPr lang="it-IT" dirty="0" smtClean="0"/>
                <a:t>CS</a:t>
              </a:r>
            </a:p>
            <a:p>
              <a:r>
                <a:rPr lang="it-IT" dirty="0" smtClean="0"/>
                <a:t>(HORIBA)</a:t>
              </a:r>
              <a:endParaRPr lang="en-IE" dirty="0"/>
            </a:p>
          </p:txBody>
        </p:sp>
        <p:sp>
          <p:nvSpPr>
            <p:cNvPr id="10" name="Snip Single Corner Rectangle 9"/>
            <p:cNvSpPr/>
            <p:nvPr/>
          </p:nvSpPr>
          <p:spPr>
            <a:xfrm flipH="1">
              <a:off x="7598342" y="3779826"/>
              <a:ext cx="968144" cy="720080"/>
            </a:xfrm>
            <a:prstGeom prst="snip1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CPC, 10 nm</a:t>
              </a:r>
              <a:endParaRPr lang="en-IE" dirty="0"/>
            </a:p>
          </p:txBody>
        </p:sp>
        <p:sp>
          <p:nvSpPr>
            <p:cNvPr id="11" name="Snip Single Corner Rectangle 10"/>
            <p:cNvSpPr/>
            <p:nvPr/>
          </p:nvSpPr>
          <p:spPr>
            <a:xfrm flipH="1">
              <a:off x="909308" y="5013176"/>
              <a:ext cx="1188670" cy="864096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AM10</a:t>
              </a:r>
              <a:endParaRPr lang="it-IT" dirty="0"/>
            </a:p>
          </p:txBody>
        </p:sp>
        <p:sp>
          <p:nvSpPr>
            <p:cNvPr id="12" name="Snip Single Corner Rectangle 11"/>
            <p:cNvSpPr/>
            <p:nvPr/>
          </p:nvSpPr>
          <p:spPr>
            <a:xfrm>
              <a:off x="2123728" y="5013176"/>
              <a:ext cx="1186128" cy="864096"/>
            </a:xfrm>
            <a:prstGeom prst="snip1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TSI10</a:t>
              </a:r>
              <a:endParaRPr lang="it-IT" dirty="0"/>
            </a:p>
          </p:txBody>
        </p:sp>
        <p:sp>
          <p:nvSpPr>
            <p:cNvPr id="13" name="Snip Single Corner Rectangle 12"/>
            <p:cNvSpPr/>
            <p:nvPr/>
          </p:nvSpPr>
          <p:spPr>
            <a:xfrm>
              <a:off x="4148336" y="5007903"/>
              <a:ext cx="1403442" cy="864096"/>
            </a:xfrm>
            <a:prstGeom prst="snip1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CPC, </a:t>
              </a:r>
            </a:p>
            <a:p>
              <a:pPr algn="ctr"/>
              <a:r>
                <a:rPr lang="it-IT" dirty="0"/>
                <a:t>23 </a:t>
              </a:r>
              <a:r>
                <a:rPr lang="it-IT" dirty="0" smtClean="0"/>
                <a:t>nm</a:t>
              </a:r>
              <a:endParaRPr lang="en-IE" sz="1400" dirty="0"/>
            </a:p>
          </p:txBody>
        </p:sp>
        <p:sp>
          <p:nvSpPr>
            <p:cNvPr id="14" name="Snip Single Corner Rectangle 13"/>
            <p:cNvSpPr/>
            <p:nvPr/>
          </p:nvSpPr>
          <p:spPr>
            <a:xfrm>
              <a:off x="6849117" y="5007903"/>
              <a:ext cx="1301154" cy="864096"/>
            </a:xfrm>
            <a:prstGeom prst="snip1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TSI23</a:t>
              </a:r>
              <a:endParaRPr lang="it-IT" dirty="0"/>
            </a:p>
            <a:p>
              <a:pPr algn="ctr"/>
              <a:r>
                <a:rPr lang="it-IT" sz="1400" dirty="0"/>
                <a:t>(TSI, 3791)</a:t>
              </a:r>
              <a:endParaRPr lang="en-IE" sz="14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935325" y="4553744"/>
              <a:ext cx="304800" cy="459432"/>
              <a:chOff x="1935325" y="4553744"/>
              <a:chExt cx="304800" cy="454159"/>
            </a:xfrm>
          </p:grpSpPr>
          <p:cxnSp>
            <p:nvCxnSpPr>
              <p:cNvPr id="37" name="Straight Connector 36"/>
              <p:cNvCxnSpPr>
                <a:stCxn id="5" idx="1"/>
              </p:cNvCxnSpPr>
              <p:nvPr/>
            </p:nvCxnSpPr>
            <p:spPr>
              <a:xfrm flipH="1">
                <a:off x="2087724" y="4553744"/>
                <a:ext cx="1" cy="31541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087724" y="4855503"/>
                <a:ext cx="152401" cy="1524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>
                <a:off x="1935324" y="4855502"/>
                <a:ext cx="152401" cy="1524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>
              <a:stCxn id="7" idx="1"/>
              <a:endCxn id="13" idx="3"/>
            </p:cNvCxnSpPr>
            <p:nvPr/>
          </p:nvCxnSpPr>
          <p:spPr>
            <a:xfrm>
              <a:off x="4824029" y="4553744"/>
              <a:ext cx="26029" cy="45415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1"/>
              <a:endCxn id="14" idx="3"/>
            </p:cNvCxnSpPr>
            <p:nvPr/>
          </p:nvCxnSpPr>
          <p:spPr>
            <a:xfrm>
              <a:off x="7488326" y="4553744"/>
              <a:ext cx="11369" cy="45415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5868144" y="2276872"/>
              <a:ext cx="542017" cy="1296144"/>
              <a:chOff x="1935325" y="4553744"/>
              <a:chExt cx="304800" cy="454159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2087724" y="4553744"/>
                <a:ext cx="1" cy="31541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087724" y="4855503"/>
                <a:ext cx="152401" cy="1524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6200000">
                <a:off x="1935324" y="4855502"/>
                <a:ext cx="152401" cy="1524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>
              <a:endCxn id="5" idx="3"/>
            </p:cNvCxnSpPr>
            <p:nvPr/>
          </p:nvCxnSpPr>
          <p:spPr>
            <a:xfrm>
              <a:off x="2087724" y="2276872"/>
              <a:ext cx="1" cy="115212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836220" y="1124744"/>
              <a:ext cx="6904132" cy="1152128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CVS</a:t>
              </a:r>
              <a:endParaRPr lang="en-IE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267744" y="6058015"/>
              <a:ext cx="888730" cy="288032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PUMP</a:t>
              </a:r>
              <a:endParaRPr lang="en-IE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660232" y="4553744"/>
              <a:ext cx="0" cy="1512655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60232" y="6058015"/>
              <a:ext cx="828093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99694" y="5879643"/>
              <a:ext cx="0" cy="186758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657043" y="5871257"/>
              <a:ext cx="0" cy="186758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995936" y="4545360"/>
              <a:ext cx="0" cy="1512655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995936" y="6049631"/>
              <a:ext cx="828093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835398" y="5871259"/>
              <a:ext cx="0" cy="186758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1104455" y="6064030"/>
              <a:ext cx="958427" cy="288032"/>
            </a:xfrm>
            <a:prstGeom prst="round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PUMP</a:t>
              </a:r>
              <a:endParaRPr lang="en-IE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576923" y="5877272"/>
              <a:ext cx="0" cy="186758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153899" y="2288957"/>
              <a:ext cx="1487826" cy="83804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Provided </a:t>
              </a:r>
            </a:p>
            <a:p>
              <a:pPr algn="ctr"/>
              <a:r>
                <a:rPr lang="en-US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By PMP RR</a:t>
              </a:r>
              <a:endPara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3379223" y="3029344"/>
              <a:ext cx="180020" cy="1506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623581" y="2996952"/>
              <a:ext cx="8309366" cy="3673413"/>
            </a:xfrm>
            <a:custGeom>
              <a:avLst/>
              <a:gdLst>
                <a:gd name="connsiteX0" fmla="*/ 3365669 w 8309366"/>
                <a:gd name="connsiteY0" fmla="*/ 0 h 3673413"/>
                <a:gd name="connsiteX1" fmla="*/ 7697286 w 8309366"/>
                <a:gd name="connsiteY1" fmla="*/ 0 h 3673413"/>
                <a:gd name="connsiteX2" fmla="*/ 8309366 w 8309366"/>
                <a:gd name="connsiteY2" fmla="*/ 612080 h 3673413"/>
                <a:gd name="connsiteX3" fmla="*/ 8309366 w 8309366"/>
                <a:gd name="connsiteY3" fmla="*/ 3060328 h 3673413"/>
                <a:gd name="connsiteX4" fmla="*/ 7697286 w 8309366"/>
                <a:gd name="connsiteY4" fmla="*/ 3672408 h 3673413"/>
                <a:gd name="connsiteX5" fmla="*/ 3516104 w 8309366"/>
                <a:gd name="connsiteY5" fmla="*/ 3672408 h 3673413"/>
                <a:gd name="connsiteX6" fmla="*/ 3506134 w 8309366"/>
                <a:gd name="connsiteY6" fmla="*/ 3673413 h 3673413"/>
                <a:gd name="connsiteX7" fmla="*/ 319538 w 8309366"/>
                <a:gd name="connsiteY7" fmla="*/ 3673413 h 3673413"/>
                <a:gd name="connsiteX8" fmla="*/ 0 w 8309366"/>
                <a:gd name="connsiteY8" fmla="*/ 3353875 h 3673413"/>
                <a:gd name="connsiteX9" fmla="*/ 0 w 8309366"/>
                <a:gd name="connsiteY9" fmla="*/ 2075761 h 3673413"/>
                <a:gd name="connsiteX10" fmla="*/ 319538 w 8309366"/>
                <a:gd name="connsiteY10" fmla="*/ 1756223 h 3673413"/>
                <a:gd name="connsiteX11" fmla="*/ 2753589 w 8309366"/>
                <a:gd name="connsiteY11" fmla="*/ 1756223 h 3673413"/>
                <a:gd name="connsiteX12" fmla="*/ 2753589 w 8309366"/>
                <a:gd name="connsiteY12" fmla="*/ 612080 h 3673413"/>
                <a:gd name="connsiteX13" fmla="*/ 3365669 w 8309366"/>
                <a:gd name="connsiteY13" fmla="*/ 0 h 367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09366" h="3673413">
                  <a:moveTo>
                    <a:pt x="3365669" y="0"/>
                  </a:moveTo>
                  <a:lnTo>
                    <a:pt x="7697286" y="0"/>
                  </a:lnTo>
                  <a:cubicBezTo>
                    <a:pt x="8035328" y="0"/>
                    <a:pt x="8309366" y="274038"/>
                    <a:pt x="8309366" y="612080"/>
                  </a:cubicBezTo>
                  <a:lnTo>
                    <a:pt x="8309366" y="3060328"/>
                  </a:lnTo>
                  <a:cubicBezTo>
                    <a:pt x="8309366" y="3398370"/>
                    <a:pt x="8035328" y="3672408"/>
                    <a:pt x="7697286" y="3672408"/>
                  </a:cubicBezTo>
                  <a:lnTo>
                    <a:pt x="3516104" y="3672408"/>
                  </a:lnTo>
                  <a:lnTo>
                    <a:pt x="3506134" y="3673413"/>
                  </a:lnTo>
                  <a:lnTo>
                    <a:pt x="319538" y="3673413"/>
                  </a:lnTo>
                  <a:cubicBezTo>
                    <a:pt x="143062" y="3673413"/>
                    <a:pt x="0" y="3530351"/>
                    <a:pt x="0" y="3353875"/>
                  </a:cubicBezTo>
                  <a:lnTo>
                    <a:pt x="0" y="2075761"/>
                  </a:lnTo>
                  <a:cubicBezTo>
                    <a:pt x="0" y="1899285"/>
                    <a:pt x="143062" y="1756223"/>
                    <a:pt x="319538" y="1756223"/>
                  </a:cubicBezTo>
                  <a:lnTo>
                    <a:pt x="2753589" y="1756223"/>
                  </a:lnTo>
                  <a:lnTo>
                    <a:pt x="2753589" y="612080"/>
                  </a:lnTo>
                  <a:cubicBezTo>
                    <a:pt x="2753589" y="274038"/>
                    <a:pt x="3027627" y="0"/>
                    <a:pt x="3365669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6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Details about the upcoming RR</a:t>
            </a:r>
          </a:p>
          <a:p>
            <a:endParaRPr lang="en-US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05149"/>
              </p:ext>
            </p:extLst>
          </p:nvPr>
        </p:nvGraphicFramePr>
        <p:xfrm>
          <a:off x="4383505" y="3405774"/>
          <a:ext cx="2626895" cy="30390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685">
                  <a:extLst>
                    <a:ext uri="{9D8B030D-6E8A-4147-A177-3AD203B41FA5}">
                      <a16:colId xmlns:a16="http://schemas.microsoft.com/office/drawing/2014/main" xmlns="" val="158829804"/>
                    </a:ext>
                  </a:extLst>
                </a:gridCol>
                <a:gridCol w="1097210">
                  <a:extLst>
                    <a:ext uri="{9D8B030D-6E8A-4147-A177-3AD203B41FA5}">
                      <a16:colId xmlns:a16="http://schemas.microsoft.com/office/drawing/2014/main" xmlns="" val="3307161561"/>
                    </a:ext>
                  </a:extLst>
                </a:gridCol>
              </a:tblGrid>
              <a:tr h="4898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Laboratory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8356391"/>
                  </a:ext>
                </a:extLst>
              </a:tr>
              <a:tr h="489827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Lab1</a:t>
                      </a:r>
                      <a:endParaRPr lang="en-I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November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13309506"/>
                  </a:ext>
                </a:extLst>
              </a:tr>
              <a:tr h="489827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Lab2</a:t>
                      </a:r>
                      <a:endParaRPr lang="en-I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December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55783937"/>
                  </a:ext>
                </a:extLst>
              </a:tr>
              <a:tr h="284154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Lab3</a:t>
                      </a:r>
                      <a:endParaRPr lang="en-I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January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85940392"/>
                  </a:ext>
                </a:extLst>
              </a:tr>
              <a:tr h="284154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Lab4</a:t>
                      </a:r>
                      <a:endParaRPr lang="en-I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February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17682316"/>
                  </a:ext>
                </a:extLst>
              </a:tr>
              <a:tr h="284154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Lab5</a:t>
                      </a:r>
                      <a:endParaRPr lang="en-I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March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80165898"/>
                  </a:ext>
                </a:extLst>
              </a:tr>
              <a:tr h="2841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JRC</a:t>
                      </a:r>
                      <a:endParaRPr lang="en-I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960288"/>
                  </a:ext>
                </a:extLst>
              </a:tr>
              <a:tr h="432996"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Lab7</a:t>
                      </a:r>
                      <a:endParaRPr lang="en-IE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</a:rPr>
                        <a:t>April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16825213"/>
                  </a:ext>
                </a:extLst>
              </a:tr>
            </a:tbl>
          </a:graphicData>
        </a:graphic>
      </p:graphicFrame>
      <p:sp>
        <p:nvSpPr>
          <p:cNvPr id="41" name="Content Placeholder 2"/>
          <p:cNvSpPr txBox="1">
            <a:spLocks/>
          </p:cNvSpPr>
          <p:nvPr/>
        </p:nvSpPr>
        <p:spPr>
          <a:xfrm>
            <a:off x="838201" y="150478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Measurements will be </a:t>
            </a:r>
            <a:r>
              <a:rPr lang="it-IT" dirty="0" smtClean="0"/>
              <a:t>conducted between 11/2017-05/2018 +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/>
              <a:t>Japan</a:t>
            </a:r>
          </a:p>
          <a:p>
            <a:r>
              <a:rPr lang="it-IT" dirty="0" smtClean="0"/>
              <a:t>6 laboratories within EU, 1 in Switzerland and 1 in Japan</a:t>
            </a:r>
          </a:p>
        </p:txBody>
      </p:sp>
    </p:spTree>
    <p:extLst>
      <p:ext uri="{BB962C8B-B14F-4D97-AF65-F5344CB8AC3E}">
        <p14:creationId xmlns:p14="http://schemas.microsoft.com/office/powerpoint/2010/main" val="21712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Test protocol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altLang="en-US" sz="2400" dirty="0"/>
              <a:t>Tests are aimed to be conducted within 3 measurement days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altLang="en-US" sz="2000" dirty="0"/>
              <a:t>3 cold WLTCs and 5 hot WLTCs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IE" altLang="en-US" sz="2000" dirty="0"/>
              <a:t>PM1 @ cold start WLTCs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altLang="en-US" sz="2000" dirty="0"/>
              <a:t>1 steady speed test</a:t>
            </a:r>
          </a:p>
          <a:p>
            <a:r>
              <a:rPr lang="en-IE" altLang="en-US" sz="2400" dirty="0"/>
              <a:t>The test results are used for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altLang="en-US" sz="2000" dirty="0"/>
              <a:t>Evaluating PN10 measurement possibilities with existing </a:t>
            </a:r>
            <a:r>
              <a:rPr lang="en-IE" altLang="en-US" sz="2000" dirty="0" err="1"/>
              <a:t>LabPMP</a:t>
            </a:r>
            <a:endParaRPr lang="en-IE" alt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IE" altLang="en-US" sz="2000" dirty="0"/>
              <a:t>Gathering PN23/PM10 data for vehicles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altLang="en-US" sz="2000" dirty="0"/>
              <a:t>Compare results between the laboratories  </a:t>
            </a:r>
          </a:p>
          <a:p>
            <a:pPr marL="228600" lvl="1">
              <a:spcBef>
                <a:spcPts val="1000"/>
              </a:spcBef>
            </a:pPr>
            <a:r>
              <a:rPr lang="en-IE" altLang="en-US" sz="2400" dirty="0"/>
              <a:t>The steady speeds are included in the protocol to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altLang="en-US" sz="2000" dirty="0"/>
              <a:t>Compare sub23nm fractions from the steady points at different labs.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altLang="en-US" sz="2000" dirty="0"/>
              <a:t>Stability or setup differences can be better understood</a:t>
            </a:r>
          </a:p>
        </p:txBody>
      </p:sp>
    </p:spTree>
    <p:extLst>
      <p:ext uri="{BB962C8B-B14F-4D97-AF65-F5344CB8AC3E}">
        <p14:creationId xmlns:p14="http://schemas.microsoft.com/office/powerpoint/2010/main" val="17901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1524</TotalTime>
  <Words>1220</Words>
  <Application>Microsoft Office PowerPoint</Application>
  <PresentationFormat>Custom</PresentationFormat>
  <Paragraphs>180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JRC-presentation_new-style_template</vt:lpstr>
      <vt:lpstr>76th UNECE GRPE session  PMP IWG Progress Report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Francois E. Guichard</cp:lastModifiedBy>
  <cp:revision>29</cp:revision>
  <dcterms:created xsi:type="dcterms:W3CDTF">2017-04-24T08:06:23Z</dcterms:created>
  <dcterms:modified xsi:type="dcterms:W3CDTF">2018-01-11T17:55:53Z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https://connected.cnect.cec.eu.int</vt:lpwstr>
  </property>
  <property fmtid="{D5CDD505-2E9C-101B-9397-08002B2CF9AE}" pid="3" name="Offisync_ServerID">
    <vt:lpwstr>0d3b22a6-6203-4efc-8e8e-b5279256493b</vt:lpwstr>
  </property>
  <property fmtid="{D5CDD505-2E9C-101B-9397-08002B2CF9AE}" pid="4" name="Jive_VersionGuid">
    <vt:lpwstr>fa3eff01-ca24-4f6e-8f93-93708d096d20</vt:lpwstr>
  </property>
  <property fmtid="{D5CDD505-2E9C-101B-9397-08002B2CF9AE}" pid="5" name="Jive_LatestUserAccountName">
    <vt:lpwstr>martigb</vt:lpwstr>
  </property>
  <property fmtid="{D5CDD505-2E9C-101B-9397-08002B2CF9AE}" pid="6" name="Offisync_UniqueId">
    <vt:lpwstr>127154</vt:lpwstr>
  </property>
  <property fmtid="{D5CDD505-2E9C-101B-9397-08002B2CF9AE}" pid="7" name="Offisync_UpdateToken">
    <vt:lpwstr>3</vt:lpwstr>
  </property>
</Properties>
</file>