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3" r:id="rId3"/>
    <p:sldId id="277" r:id="rId4"/>
    <p:sldId id="282" r:id="rId5"/>
    <p:sldId id="279" r:id="rId6"/>
    <p:sldId id="278" r:id="rId7"/>
    <p:sldId id="264" r:id="rId8"/>
    <p:sldId id="281" r:id="rId9"/>
    <p:sldId id="276" r:id="rId10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2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-1450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4" cy="513508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2"/>
            <a:ext cx="3076364" cy="513508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>
              <a:defRPr sz="1200"/>
            </a:lvl1pPr>
          </a:lstStyle>
          <a:p>
            <a:fld id="{5B0D6D7E-FAF8-41A7-826F-CFE72404605C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9"/>
            <a:ext cx="5679440" cy="4029879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r">
              <a:defRPr sz="1200"/>
            </a:lvl1pPr>
          </a:lstStyle>
          <a:p>
            <a:fld id="{96BAF486-399A-4CF9-AEF3-0ED9306F2E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87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6AF0-B36D-444D-9C34-9EC00EDF94B9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9166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6AF0-B36D-444D-9C34-9EC00EDF94B9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8598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6226-2FC5-479C-90B4-A1D4EB669751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74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BE419-407A-4B94-BE2A-338558BC0AFC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0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EEAD-158F-4278-BFAD-49C27D160718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1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A197-AC4F-41DE-ADBC-43C096701A0C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9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0F82A-CC28-46AD-AA3C-DCCCAB277237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59E6-E0D3-47A3-A2C4-3420892A79D7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0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E84EA-F82D-49DA-A555-F8A6FEF34A0C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78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2466-1461-470C-99BB-ABF2E62FB232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66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68615-8B42-4E91-96D4-89D253F8CBDD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06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AF45C-55A1-47EC-95AB-751C3D80C855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14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6DC3-2A6A-4633-B293-95C93C8D625F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5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01F70-A621-4585-9B56-5F3B57DFFE93}" type="datetime1">
              <a:rPr kumimoji="1" lang="ja-JP" altLang="sv-SE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3rd Meeting of TF on Reverse Warning Issues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C5A4-D77E-4248-9597-C5F8C86CF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45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7222" y="1276859"/>
            <a:ext cx="88309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dirty="0"/>
              <a:t>Status Report to GRB #69</a:t>
            </a:r>
            <a:endParaRPr kumimoji="1" lang="en-US" altLang="ja-JP" sz="4400" dirty="0"/>
          </a:p>
          <a:p>
            <a:pPr algn="ctr"/>
            <a:endParaRPr kumimoji="1" lang="en-US" altLang="ja-JP" sz="4400" dirty="0"/>
          </a:p>
          <a:p>
            <a:pPr algn="ctr"/>
            <a:endParaRPr lang="en-US" altLang="ja-JP" sz="4400" dirty="0"/>
          </a:p>
          <a:p>
            <a:pPr algn="ctr"/>
            <a:endParaRPr lang="en-US" altLang="ja-JP" sz="4400" dirty="0"/>
          </a:p>
          <a:p>
            <a:pPr algn="ctr"/>
            <a:endParaRPr kumimoji="1" lang="en-US" altLang="ja-JP" sz="4400" dirty="0"/>
          </a:p>
          <a:p>
            <a:pPr algn="ctr"/>
            <a:r>
              <a:rPr lang="en-US" altLang="ja-JP" sz="3600" dirty="0"/>
              <a:t>Task Force on Reverse Warning issues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1C0548-B5F9-4E3E-924E-1CF4EC971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2272" y="6356352"/>
            <a:ext cx="3571258" cy="365125"/>
          </a:xfrm>
        </p:spPr>
        <p:txBody>
          <a:bodyPr/>
          <a:lstStyle/>
          <a:p>
            <a:r>
              <a:rPr lang="en-US" altLang="ja-JP" dirty="0"/>
              <a:t>4th and  5th</a:t>
            </a:r>
            <a:r>
              <a:rPr kumimoji="1" lang="en-US" altLang="ja-JP" dirty="0"/>
              <a:t> Meeting of TF on Reverse Warning Issues</a:t>
            </a:r>
            <a:endParaRPr kumimoji="1" lang="ja-JP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4BDFE6-B25D-4032-B01D-E71A55D41757}"/>
              </a:ext>
            </a:extLst>
          </p:cNvPr>
          <p:cNvSpPr txBox="1"/>
          <p:nvPr/>
        </p:nvSpPr>
        <p:spPr>
          <a:xfrm>
            <a:off x="471052" y="212441"/>
            <a:ext cx="33343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Transmitted by the Chairman of TF on RW</a:t>
            </a:r>
            <a:endParaRPr lang="sv-SE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004912D-70EF-4036-8437-DF821EC97FDB}"/>
              </a:ext>
            </a:extLst>
          </p:cNvPr>
          <p:cNvSpPr/>
          <p:nvPr/>
        </p:nvSpPr>
        <p:spPr>
          <a:xfrm>
            <a:off x="7046441" y="242176"/>
            <a:ext cx="2592288" cy="79208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Informal Document </a:t>
            </a:r>
            <a:r>
              <a:rPr lang="sv-SE" sz="1400" b="1" smtClean="0">
                <a:solidFill>
                  <a:schemeClr val="tx1"/>
                </a:solidFill>
              </a:rPr>
              <a:t>GRB-69-20 </a:t>
            </a:r>
            <a:endParaRPr lang="sv-SE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69</a:t>
            </a:r>
            <a:r>
              <a:rPr lang="en-US" sz="1400" baseline="30000" dirty="0">
                <a:solidFill>
                  <a:schemeClr val="tx1"/>
                </a:solidFill>
              </a:rPr>
              <a:t>th</a:t>
            </a:r>
            <a:r>
              <a:rPr lang="en-US" sz="1400" dirty="0">
                <a:solidFill>
                  <a:schemeClr val="tx1"/>
                </a:solidFill>
              </a:rPr>
              <a:t> GRB, January 22-25, 2019 </a:t>
            </a:r>
          </a:p>
          <a:p>
            <a:r>
              <a:rPr lang="sv-SE" sz="1400" dirty="0">
                <a:solidFill>
                  <a:schemeClr val="tx1"/>
                </a:solidFill>
              </a:rPr>
              <a:t>Agenda item 8</a:t>
            </a:r>
          </a:p>
        </p:txBody>
      </p:sp>
    </p:spTree>
    <p:extLst>
      <p:ext uri="{BB962C8B-B14F-4D97-AF65-F5344CB8AC3E}">
        <p14:creationId xmlns:p14="http://schemas.microsoft.com/office/powerpoint/2010/main" val="183794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0" y="82373"/>
            <a:ext cx="965474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0070C0"/>
                </a:solidFill>
              </a:rPr>
              <a:t>  </a:t>
            </a:r>
            <a:r>
              <a:rPr lang="en-US" altLang="ja-JP" sz="3000" dirty="0">
                <a:solidFill>
                  <a:srgbClr val="0070C0"/>
                </a:solidFill>
              </a:rPr>
              <a:t>Meeting</a:t>
            </a:r>
          </a:p>
          <a:p>
            <a:endParaRPr kumimoji="1" lang="en-US" altLang="ja-JP" sz="3000" dirty="0">
              <a:solidFill>
                <a:srgbClr val="0070C0"/>
              </a:solidFill>
            </a:endParaRPr>
          </a:p>
          <a:p>
            <a:endParaRPr lang="en-US" altLang="ja-JP" sz="3000" dirty="0">
              <a:solidFill>
                <a:srgbClr val="0070C0"/>
              </a:solidFill>
            </a:endParaRPr>
          </a:p>
          <a:p>
            <a:endParaRPr kumimoji="1" lang="en-US" altLang="ja-JP" sz="3000" dirty="0">
              <a:solidFill>
                <a:srgbClr val="0070C0"/>
              </a:solidFill>
            </a:endParaRPr>
          </a:p>
          <a:p>
            <a:endParaRPr kumimoji="1" lang="en-US" altLang="ja-JP" sz="3000" dirty="0">
              <a:solidFill>
                <a:srgbClr val="0070C0"/>
              </a:solidFill>
            </a:endParaRPr>
          </a:p>
          <a:p>
            <a:endParaRPr kumimoji="1" lang="en-US" altLang="ja-JP" sz="3000" dirty="0">
              <a:solidFill>
                <a:srgbClr val="0070C0"/>
              </a:solidFill>
            </a:endParaRPr>
          </a:p>
          <a:p>
            <a:r>
              <a:rPr lang="en-US" altLang="ja-JP" sz="3000" dirty="0">
                <a:solidFill>
                  <a:srgbClr val="0070C0"/>
                </a:solidFill>
              </a:rPr>
              <a:t>  4th meeting participants</a:t>
            </a:r>
          </a:p>
          <a:p>
            <a:endParaRPr lang="en-US" altLang="ja-JP" sz="3000" dirty="0">
              <a:solidFill>
                <a:srgbClr val="0070C0"/>
              </a:solidFill>
            </a:endParaRPr>
          </a:p>
          <a:p>
            <a:endParaRPr lang="en-US" altLang="ja-JP" sz="3000" dirty="0">
              <a:solidFill>
                <a:srgbClr val="0070C0"/>
              </a:solidFill>
            </a:endParaRPr>
          </a:p>
          <a:p>
            <a:endParaRPr lang="en-US" altLang="ja-JP" sz="3000" dirty="0">
              <a:solidFill>
                <a:srgbClr val="0070C0"/>
              </a:solidFill>
            </a:endParaRPr>
          </a:p>
          <a:p>
            <a:r>
              <a:rPr lang="en-US" altLang="ja-JP" sz="3000" dirty="0">
                <a:solidFill>
                  <a:srgbClr val="0070C0"/>
                </a:solidFill>
              </a:rPr>
              <a:t> </a:t>
            </a:r>
            <a:r>
              <a:rPr lang="ja-JP" altLang="en-US" sz="3000" dirty="0">
                <a:solidFill>
                  <a:srgbClr val="0070C0"/>
                </a:solidFill>
              </a:rPr>
              <a:t> </a:t>
            </a:r>
            <a:r>
              <a:rPr lang="en-US" altLang="ja-JP" sz="3000" dirty="0">
                <a:solidFill>
                  <a:srgbClr val="0070C0"/>
                </a:solidFill>
              </a:rPr>
              <a:t>5th meeting participants</a:t>
            </a:r>
          </a:p>
          <a:p>
            <a:endParaRPr lang="en-US" altLang="ja-JP" sz="3000" dirty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500744" y="3245061"/>
            <a:ext cx="7395830" cy="1287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/>
              <a:t>Contracting parties : Japan, Germany, EC</a:t>
            </a:r>
          </a:p>
          <a:p>
            <a:pPr marL="0" indent="0">
              <a:buNone/>
            </a:pPr>
            <a:r>
              <a:rPr lang="fr-FR" sz="2400" dirty="0"/>
              <a:t>NGOs, etc : OICA, GREWUS (Guest)</a:t>
            </a:r>
            <a:endParaRPr lang="en-GB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99328" y="556607"/>
            <a:ext cx="6700584" cy="14451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4th Meeting : </a:t>
            </a:r>
            <a:r>
              <a:rPr lang="en-US" altLang="ja-JP" sz="2400" dirty="0"/>
              <a:t>December 11-12, 2018 – Brussels</a:t>
            </a:r>
          </a:p>
          <a:p>
            <a:pPr marL="0" indent="0">
              <a:buNone/>
            </a:pPr>
            <a:r>
              <a:rPr lang="en-US" altLang="ja-JP" sz="2400" dirty="0"/>
              <a:t>                          Small group drafting meeting</a:t>
            </a:r>
          </a:p>
          <a:p>
            <a:pPr marL="0" indent="0">
              <a:buNone/>
            </a:pPr>
            <a:r>
              <a:rPr lang="en-GB" sz="2400" dirty="0"/>
              <a:t>5th Meeting : January 21-22, 2019 – Geneva</a:t>
            </a:r>
          </a:p>
          <a:p>
            <a:pPr marL="0" indent="0">
              <a:buNone/>
            </a:pPr>
            <a:r>
              <a:rPr lang="en-GB" sz="2400" dirty="0"/>
              <a:t>                          Task force meeting</a:t>
            </a: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4749E-F63A-4162-AA00-CC11C46E73B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496622" y="5077983"/>
            <a:ext cx="7395830" cy="12876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/>
              <a:t>Contracting parties : Japan, Germany, </a:t>
            </a:r>
            <a:r>
              <a:rPr lang="en-US" sz="2400" dirty="0"/>
              <a:t>Turkey, Netherlands </a:t>
            </a:r>
          </a:p>
          <a:p>
            <a:pPr marL="0" indent="0">
              <a:buNone/>
            </a:pPr>
            <a:r>
              <a:rPr lang="fr-FR" sz="2400" dirty="0"/>
              <a:t>                                      China, </a:t>
            </a:r>
            <a:r>
              <a:rPr lang="fr-FR" sz="2400" dirty="0" err="1"/>
              <a:t>Korea</a:t>
            </a:r>
            <a:r>
              <a:rPr lang="fr-FR" sz="2400" dirty="0"/>
              <a:t>, Russia, France, EC</a:t>
            </a:r>
          </a:p>
          <a:p>
            <a:pPr marL="0" indent="0">
              <a:buNone/>
            </a:pPr>
            <a:r>
              <a:rPr lang="fr-FR" sz="2400" dirty="0"/>
              <a:t>NGOs, etc : OICA, CLEPA, GREWUS (Guest)</a:t>
            </a:r>
            <a:endParaRPr lang="en-GB" sz="2400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xmlns="" id="{921C0548-B5F9-4E3E-924E-1CF4EC971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2272" y="6356352"/>
            <a:ext cx="3571258" cy="365125"/>
          </a:xfrm>
        </p:spPr>
        <p:txBody>
          <a:bodyPr/>
          <a:lstStyle/>
          <a:p>
            <a:r>
              <a:rPr lang="en-US" altLang="ja-JP" dirty="0"/>
              <a:t>4th and  5th</a:t>
            </a:r>
            <a:r>
              <a:rPr kumimoji="1" lang="en-US" altLang="ja-JP" dirty="0"/>
              <a:t> Meeting of TF on Reverse Warning Issues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517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2718CFCA-FDF3-4D0D-B94B-B878B8BC45C7}"/>
              </a:ext>
            </a:extLst>
          </p:cNvPr>
          <p:cNvSpPr txBox="1"/>
          <p:nvPr/>
        </p:nvSpPr>
        <p:spPr>
          <a:xfrm>
            <a:off x="1179990" y="656949"/>
            <a:ext cx="736846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>
              <a:solidFill>
                <a:srgbClr val="92D050"/>
              </a:solidFill>
            </a:endParaRPr>
          </a:p>
          <a:p>
            <a:endParaRPr lang="en-US" altLang="ja-JP" sz="2400" dirty="0">
              <a:solidFill>
                <a:srgbClr val="92D050"/>
              </a:solidFill>
            </a:endParaRPr>
          </a:p>
          <a:p>
            <a:r>
              <a:rPr lang="en-US" altLang="ja-JP" sz="2800" dirty="0">
                <a:solidFill>
                  <a:srgbClr val="92D050"/>
                </a:solidFill>
              </a:rPr>
              <a:t>Scope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Scope of new regulation is M3, N3 and N2.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Japan proposed M2 should be limited to above 3.5 t vehicle, because vehicle type is different between under 3.5 t and above 3.5 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The Contracting Parties present at the</a:t>
            </a:r>
            <a:r>
              <a:rPr lang="ja-JP" altLang="en-US" sz="2000" dirty="0"/>
              <a:t> </a:t>
            </a:r>
            <a:r>
              <a:rPr lang="en-US" altLang="ja-JP" sz="2000" dirty="0"/>
              <a:t>meeting</a:t>
            </a:r>
            <a:r>
              <a:rPr lang="ja-JP" altLang="en-US" sz="2000" dirty="0"/>
              <a:t> </a:t>
            </a:r>
            <a:r>
              <a:rPr lang="en-US" altLang="ja-JP" sz="2000" dirty="0"/>
              <a:t>could</a:t>
            </a:r>
            <a:r>
              <a:rPr lang="ja-JP" altLang="en-US" sz="2000" dirty="0"/>
              <a:t> </a:t>
            </a:r>
            <a:r>
              <a:rPr lang="en-US" altLang="ja-JP" sz="2000" dirty="0"/>
              <a:t>not</a:t>
            </a:r>
            <a:r>
              <a:rPr lang="ja-JP" altLang="en-US" sz="2000" dirty="0"/>
              <a:t> </a:t>
            </a:r>
            <a:r>
              <a:rPr lang="en-US" altLang="ja-JP" sz="2000" dirty="0"/>
              <a:t>reach</a:t>
            </a:r>
            <a:r>
              <a:rPr lang="ja-JP" altLang="en-US" sz="2000" dirty="0"/>
              <a:t> </a:t>
            </a:r>
            <a:r>
              <a:rPr lang="en-US" altLang="ja-JP" sz="2000" dirty="0"/>
              <a:t>a</a:t>
            </a:r>
            <a:r>
              <a:rPr lang="ja-JP" altLang="en-US" sz="2000" dirty="0"/>
              <a:t> </a:t>
            </a:r>
            <a:r>
              <a:rPr lang="en-US" altLang="ja-JP" sz="2000" dirty="0"/>
              <a:t>common</a:t>
            </a:r>
            <a:r>
              <a:rPr lang="ja-JP" altLang="en-US" sz="2000" dirty="0"/>
              <a:t> </a:t>
            </a:r>
            <a:r>
              <a:rPr lang="en-US" altLang="ja-JP" sz="2000" dirty="0"/>
              <a:t>agreement</a:t>
            </a:r>
            <a:r>
              <a:rPr lang="ja-JP" altLang="en-US" sz="2000" dirty="0"/>
              <a:t> </a:t>
            </a:r>
            <a:r>
              <a:rPr lang="en-US" altLang="ja-JP" sz="2000" dirty="0"/>
              <a:t>on</a:t>
            </a:r>
            <a:r>
              <a:rPr lang="ja-JP" altLang="en-US" sz="2000" dirty="0"/>
              <a:t> </a:t>
            </a:r>
            <a:r>
              <a:rPr lang="en-US" altLang="ja-JP" sz="2000" dirty="0"/>
              <a:t>this</a:t>
            </a:r>
            <a:r>
              <a:rPr lang="ja-JP" altLang="en-US" sz="2000" dirty="0"/>
              <a:t> </a:t>
            </a:r>
            <a:r>
              <a:rPr lang="en-US" altLang="ja-JP" sz="2000" dirty="0"/>
              <a:t>subject.</a:t>
            </a:r>
            <a:r>
              <a:rPr lang="ja-JP" altLang="en-US" sz="2000" dirty="0"/>
              <a:t> </a:t>
            </a:r>
            <a:r>
              <a:rPr lang="en-US" altLang="ja-JP" sz="2000" dirty="0"/>
              <a:t>Therefore,</a:t>
            </a:r>
            <a:r>
              <a:rPr lang="ja-JP" altLang="en-US" sz="2000" dirty="0"/>
              <a:t> </a:t>
            </a:r>
            <a:r>
              <a:rPr lang="en-US" altLang="ja-JP" sz="2000" dirty="0"/>
              <a:t>the discussion about this matter will be continued based on documents. M2 (under 3.5t) is still in square brackets</a:t>
            </a:r>
          </a:p>
          <a:p>
            <a:endParaRPr lang="en-US" altLang="ja-JP" sz="2400" dirty="0"/>
          </a:p>
          <a:p>
            <a:r>
              <a:rPr lang="en-US" altLang="ja-JP" sz="2800" dirty="0">
                <a:solidFill>
                  <a:srgbClr val="92D050"/>
                </a:solidFill>
              </a:rPr>
              <a:t>Definition of vehicle type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Definition of vehicle type was corrected in line with reverse warning sound. The discussion about this matter has to be continued.</a:t>
            </a:r>
            <a:endParaRPr lang="en-US" altLang="ja-JP" sz="2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2718CFCA-FDF3-4D0D-B94B-B878B8BC45C7}"/>
              </a:ext>
            </a:extLst>
          </p:cNvPr>
          <p:cNvSpPr txBox="1"/>
          <p:nvPr/>
        </p:nvSpPr>
        <p:spPr>
          <a:xfrm>
            <a:off x="646816" y="88012"/>
            <a:ext cx="7368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00B0F0"/>
                </a:solidFill>
              </a:rPr>
              <a:t>Status of discussion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649F-AEE8-4D0B-9140-C427036E0610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FD648722-5C4F-40AE-940D-071D114A6FFD}"/>
              </a:ext>
            </a:extLst>
          </p:cNvPr>
          <p:cNvSpPr txBox="1"/>
          <p:nvPr/>
        </p:nvSpPr>
        <p:spPr>
          <a:xfrm>
            <a:off x="646816" y="834497"/>
            <a:ext cx="8877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0070C0"/>
                </a:solidFill>
              </a:rPr>
              <a:t>The new regulation is discussed based on R28.</a:t>
            </a:r>
          </a:p>
        </p:txBody>
      </p:sp>
    </p:spTree>
    <p:extLst>
      <p:ext uri="{BB962C8B-B14F-4D97-AF65-F5344CB8AC3E}">
        <p14:creationId xmlns:p14="http://schemas.microsoft.com/office/powerpoint/2010/main" val="753309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2718CFCA-FDF3-4D0D-B94B-B878B8BC45C7}"/>
              </a:ext>
            </a:extLst>
          </p:cNvPr>
          <p:cNvSpPr txBox="1"/>
          <p:nvPr/>
        </p:nvSpPr>
        <p:spPr>
          <a:xfrm>
            <a:off x="1179990" y="656949"/>
            <a:ext cx="736846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800" dirty="0">
                <a:solidFill>
                  <a:srgbClr val="92D050"/>
                </a:solidFill>
              </a:rPr>
              <a:t>Limit values</a:t>
            </a:r>
            <a:r>
              <a:rPr lang="ja-JP" altLang="en-US" sz="2800" dirty="0">
                <a:solidFill>
                  <a:srgbClr val="92D050"/>
                </a:solidFill>
              </a:rPr>
              <a:t> </a:t>
            </a:r>
            <a:r>
              <a:rPr lang="en-US" altLang="ja-JP" sz="2800" dirty="0">
                <a:solidFill>
                  <a:srgbClr val="92D050"/>
                </a:solidFill>
              </a:rPr>
              <a:t>of the reverse warning sound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We have to define the frame of limit values (Composition of limit values table).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Japan presented technical data regarding limit values (TFRA-03-04).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All limit values are still in square brackets. The discussion about this matter should be continued.</a:t>
            </a:r>
          </a:p>
          <a:p>
            <a:endParaRPr lang="en-US" altLang="ja-JP" sz="2400" dirty="0">
              <a:solidFill>
                <a:srgbClr val="92D050"/>
              </a:solidFill>
            </a:endParaRPr>
          </a:p>
          <a:p>
            <a:r>
              <a:rPr lang="en-US" altLang="ja-JP" sz="2800" dirty="0">
                <a:solidFill>
                  <a:srgbClr val="92D050"/>
                </a:solidFill>
              </a:rPr>
              <a:t>Test method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Basically, the current test method proposed in new regulation is based on R28.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We are considering test method of small volume warning sound, because it is difficult to keep enough difference between target sound and BGN.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In addition, new test method to be considered for automatic volume adjustable system.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649F-AEE8-4D0B-9140-C427036E0610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D81C827B-B3E1-45F0-830F-340941C0BE4B}"/>
              </a:ext>
            </a:extLst>
          </p:cNvPr>
          <p:cNvSpPr txBox="1"/>
          <p:nvPr/>
        </p:nvSpPr>
        <p:spPr>
          <a:xfrm>
            <a:off x="646816" y="88012"/>
            <a:ext cx="7368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00B0F0"/>
                </a:solidFill>
              </a:rPr>
              <a:t>Status of discussion</a:t>
            </a:r>
          </a:p>
        </p:txBody>
      </p:sp>
    </p:spTree>
    <p:extLst>
      <p:ext uri="{BB962C8B-B14F-4D97-AF65-F5344CB8AC3E}">
        <p14:creationId xmlns:p14="http://schemas.microsoft.com/office/powerpoint/2010/main" val="53836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2718CFCA-FDF3-4D0D-B94B-B878B8BC45C7}"/>
              </a:ext>
            </a:extLst>
          </p:cNvPr>
          <p:cNvSpPr txBox="1"/>
          <p:nvPr/>
        </p:nvSpPr>
        <p:spPr>
          <a:xfrm>
            <a:off x="1179990" y="656949"/>
            <a:ext cx="736846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>
              <a:solidFill>
                <a:srgbClr val="92D050"/>
              </a:solidFill>
            </a:endParaRPr>
          </a:p>
          <a:p>
            <a:endParaRPr lang="en-US" altLang="ja-JP" sz="2400" dirty="0">
              <a:solidFill>
                <a:srgbClr val="92D050"/>
              </a:solidFill>
            </a:endParaRPr>
          </a:p>
          <a:p>
            <a:r>
              <a:rPr lang="en-US" altLang="ja-JP" sz="2800" dirty="0">
                <a:solidFill>
                  <a:srgbClr val="92D050"/>
                </a:solidFill>
              </a:rPr>
              <a:t>Sound</a:t>
            </a:r>
            <a:r>
              <a:rPr lang="ja-JP" altLang="en-US" sz="2800" dirty="0">
                <a:solidFill>
                  <a:srgbClr val="92D050"/>
                </a:solidFill>
              </a:rPr>
              <a:t> </a:t>
            </a:r>
            <a:r>
              <a:rPr lang="en-US" altLang="ja-JP" sz="2800" dirty="0">
                <a:solidFill>
                  <a:srgbClr val="92D050"/>
                </a:solidFill>
              </a:rPr>
              <a:t>emitting count per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Continuous sound like horn should be excluded. The reverse warning sound device which emits sound rarely (i.e. 1 count/min) should be excluded because it is used as alternative method of "Pause switch". </a:t>
            </a:r>
          </a:p>
          <a:p>
            <a:endParaRPr lang="en-US" altLang="ja-JP" sz="2400" dirty="0">
              <a:solidFill>
                <a:srgbClr val="92D050"/>
              </a:solidFill>
            </a:endParaRPr>
          </a:p>
          <a:p>
            <a:r>
              <a:rPr lang="en-US" altLang="ja-JP" sz="2800" dirty="0">
                <a:solidFill>
                  <a:srgbClr val="92D050"/>
                </a:solidFill>
              </a:rPr>
              <a:t>Pause switch</a:t>
            </a:r>
            <a:endParaRPr lang="ja-JP" altLang="en-US" sz="28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Wording about "pause switch" was proposed by Japan based on R-138.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“Pause switch” should be permitted when another safety device (i.e. rear camera) is active.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We are considering relationship between reverse warning sound device and other safety devices.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649F-AEE8-4D0B-9140-C427036E0610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F85DC2F7-A216-44C8-AD0F-653A7B648B32}"/>
              </a:ext>
            </a:extLst>
          </p:cNvPr>
          <p:cNvSpPr txBox="1"/>
          <p:nvPr/>
        </p:nvSpPr>
        <p:spPr>
          <a:xfrm>
            <a:off x="646816" y="88012"/>
            <a:ext cx="7368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00B0F0"/>
                </a:solidFill>
              </a:rPr>
              <a:t>Status of discussion</a:t>
            </a:r>
          </a:p>
        </p:txBody>
      </p:sp>
    </p:spTree>
    <p:extLst>
      <p:ext uri="{BB962C8B-B14F-4D97-AF65-F5344CB8AC3E}">
        <p14:creationId xmlns:p14="http://schemas.microsoft.com/office/powerpoint/2010/main" val="223154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2718CFCA-FDF3-4D0D-B94B-B878B8BC45C7}"/>
              </a:ext>
            </a:extLst>
          </p:cNvPr>
          <p:cNvSpPr txBox="1"/>
          <p:nvPr/>
        </p:nvSpPr>
        <p:spPr>
          <a:xfrm>
            <a:off x="1179990" y="656949"/>
            <a:ext cx="73684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>
              <a:solidFill>
                <a:srgbClr val="92D050"/>
              </a:solidFill>
            </a:endParaRPr>
          </a:p>
          <a:p>
            <a:endParaRPr lang="en-US" altLang="ja-JP" sz="2400" dirty="0">
              <a:solidFill>
                <a:srgbClr val="92D050"/>
              </a:solidFill>
            </a:endParaRPr>
          </a:p>
          <a:p>
            <a:r>
              <a:rPr lang="en-US" altLang="ja-JP" sz="2800" dirty="0">
                <a:solidFill>
                  <a:srgbClr val="92D050"/>
                </a:solidFill>
              </a:rPr>
              <a:t>Requirements of acoustic chamber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As a results of the small group meeting, the requirements for an acoustic chamber were same as in R28 (horn).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After the small drafting meeting, it was clarified that Japanese type approval authority does not have an acoustic chamber.                             It is necessary to know other countries’ situation.</a:t>
            </a:r>
          </a:p>
          <a:p>
            <a:endParaRPr lang="en-US" altLang="ja-JP" sz="2400" dirty="0"/>
          </a:p>
          <a:p>
            <a:r>
              <a:rPr lang="en-US" altLang="ja-JP" sz="2800" dirty="0">
                <a:solidFill>
                  <a:srgbClr val="92D050"/>
                </a:solidFill>
              </a:rPr>
              <a:t>Duration test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Japan proposed duration test is not required in this regulation. Germany and OICA didn’t agree with it. The discussion about this matter has to be continued.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649F-AEE8-4D0B-9140-C427036E0610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EDD7D11A-3DE3-47B1-B332-E6B9454BD259}"/>
              </a:ext>
            </a:extLst>
          </p:cNvPr>
          <p:cNvSpPr txBox="1"/>
          <p:nvPr/>
        </p:nvSpPr>
        <p:spPr>
          <a:xfrm>
            <a:off x="646816" y="88012"/>
            <a:ext cx="7368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00B0F0"/>
                </a:solidFill>
              </a:rPr>
              <a:t>Status of discussion</a:t>
            </a:r>
          </a:p>
        </p:txBody>
      </p:sp>
    </p:spTree>
    <p:extLst>
      <p:ext uri="{BB962C8B-B14F-4D97-AF65-F5344CB8AC3E}">
        <p14:creationId xmlns:p14="http://schemas.microsoft.com/office/powerpoint/2010/main" val="3904443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2718CFCA-FDF3-4D0D-B94B-B878B8BC45C7}"/>
              </a:ext>
            </a:extLst>
          </p:cNvPr>
          <p:cNvSpPr txBox="1"/>
          <p:nvPr/>
        </p:nvSpPr>
        <p:spPr>
          <a:xfrm>
            <a:off x="1179990" y="656948"/>
            <a:ext cx="846629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800" dirty="0">
                <a:solidFill>
                  <a:srgbClr val="92D050"/>
                </a:solidFill>
              </a:rPr>
              <a:t>TF group confirmed following data and ideas are required.</a:t>
            </a:r>
          </a:p>
          <a:p>
            <a:r>
              <a:rPr lang="en-US" altLang="ja-JP" sz="2400" dirty="0"/>
              <a:t>Frame of limit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/>
              <a:t>If limit value depends on sound type,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Definition of each sound type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Test data for tonal sound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Test data for broad band sound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Test data for 1/3 oct. band sound</a:t>
            </a:r>
          </a:p>
          <a:p>
            <a:pPr lvl="2"/>
            <a:endParaRPr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/>
              <a:t>Test method for low sound level warning sound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ja-JP" sz="2000" dirty="0"/>
              <a:t>The Background Noise (BGN) should be more than 3-10 </a:t>
            </a:r>
            <a:r>
              <a:rPr lang="en-US" altLang="ja-JP" sz="2000" dirty="0" err="1"/>
              <a:t>dBA</a:t>
            </a:r>
            <a:r>
              <a:rPr lang="en-US" altLang="ja-JP" sz="2000" dirty="0"/>
              <a:t> below      the target sound</a:t>
            </a:r>
          </a:p>
          <a:p>
            <a:pPr marL="360000"/>
            <a:endParaRPr lang="en-US" altLang="ja-JP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/>
              <a:t>Test method for automatic adjustable device has to be defined</a:t>
            </a:r>
          </a:p>
          <a:p>
            <a:pPr>
              <a:buSzPct val="100000"/>
            </a:pPr>
            <a:r>
              <a:rPr lang="en-US" altLang="ja-JP" sz="2400" dirty="0">
                <a:solidFill>
                  <a:srgbClr val="0070C0"/>
                </a:solidFill>
              </a:rPr>
              <a:t>      All of the test methods should be realistic.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649F-AEE8-4D0B-9140-C427036E0610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2718CFCA-FDF3-4D0D-B94B-B878B8BC45C7}"/>
              </a:ext>
            </a:extLst>
          </p:cNvPr>
          <p:cNvSpPr txBox="1"/>
          <p:nvPr/>
        </p:nvSpPr>
        <p:spPr>
          <a:xfrm>
            <a:off x="646816" y="88012"/>
            <a:ext cx="8466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00B0F0"/>
                </a:solidFill>
              </a:rPr>
              <a:t>Required data to the new regulation</a:t>
            </a:r>
          </a:p>
        </p:txBody>
      </p:sp>
    </p:spTree>
    <p:extLst>
      <p:ext uri="{BB962C8B-B14F-4D97-AF65-F5344CB8AC3E}">
        <p14:creationId xmlns:p14="http://schemas.microsoft.com/office/powerpoint/2010/main" val="88651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2718CFCA-FDF3-4D0D-B94B-B878B8BC45C7}"/>
              </a:ext>
            </a:extLst>
          </p:cNvPr>
          <p:cNvSpPr txBox="1"/>
          <p:nvPr/>
        </p:nvSpPr>
        <p:spPr>
          <a:xfrm>
            <a:off x="1179990" y="721496"/>
            <a:ext cx="810531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>
                <a:solidFill>
                  <a:srgbClr val="0070C0"/>
                </a:solidFill>
              </a:rPr>
              <a:t>May 31, 2019</a:t>
            </a:r>
          </a:p>
          <a:p>
            <a:r>
              <a:rPr lang="en-US" altLang="ja-JP" sz="2200" dirty="0"/>
              <a:t>Technical data submission deadline</a:t>
            </a:r>
          </a:p>
          <a:p>
            <a:endParaRPr lang="en-US" altLang="ja-JP" dirty="0">
              <a:solidFill>
                <a:srgbClr val="0070C0"/>
              </a:solidFill>
            </a:endParaRPr>
          </a:p>
          <a:p>
            <a:r>
              <a:rPr lang="en-US" altLang="ja-JP" sz="2400" u="sng" dirty="0">
                <a:solidFill>
                  <a:srgbClr val="0070C0"/>
                </a:solidFill>
              </a:rPr>
              <a:t>June 26-28, 2019</a:t>
            </a:r>
          </a:p>
          <a:p>
            <a:r>
              <a:rPr lang="en-US" altLang="ja-JP" sz="2200" dirty="0"/>
              <a:t>6th meeting : Small group drafting and data analyzing meeting          @ Brussels (TBC)</a:t>
            </a:r>
          </a:p>
          <a:p>
            <a:endParaRPr lang="en-US" altLang="ja-JP" dirty="0"/>
          </a:p>
          <a:p>
            <a:r>
              <a:rPr lang="en-US" altLang="ja-JP" sz="2400" u="sng" dirty="0">
                <a:solidFill>
                  <a:srgbClr val="0070C0"/>
                </a:solidFill>
              </a:rPr>
              <a:t>July</a:t>
            </a:r>
            <a:r>
              <a:rPr lang="ja-JP" altLang="en-US" sz="2400" u="sng" dirty="0">
                <a:solidFill>
                  <a:srgbClr val="0070C0"/>
                </a:solidFill>
              </a:rPr>
              <a:t> </a:t>
            </a:r>
            <a:r>
              <a:rPr lang="en-US" altLang="ja-JP" sz="2400" u="sng" dirty="0">
                <a:solidFill>
                  <a:srgbClr val="0070C0"/>
                </a:solidFill>
              </a:rPr>
              <a:t>1-2, 2019</a:t>
            </a:r>
          </a:p>
          <a:p>
            <a:r>
              <a:rPr lang="en-US" altLang="ja-JP" sz="2200" dirty="0"/>
              <a:t>7th meeting : Task Force meeting @ Paris</a:t>
            </a:r>
          </a:p>
          <a:p>
            <a:endParaRPr lang="en-US" altLang="ja-JP" dirty="0"/>
          </a:p>
          <a:p>
            <a:r>
              <a:rPr lang="en-US" altLang="ja-JP" sz="2400" u="sng" dirty="0">
                <a:solidFill>
                  <a:srgbClr val="0070C0"/>
                </a:solidFill>
              </a:rPr>
              <a:t>September, 2019</a:t>
            </a:r>
          </a:p>
          <a:p>
            <a:r>
              <a:rPr lang="en-US" altLang="ja-JP" sz="2200" dirty="0"/>
              <a:t>GRBP : Explain point of new regulation (Informal document)</a:t>
            </a:r>
          </a:p>
          <a:p>
            <a:endParaRPr lang="en-US" altLang="ja-JP" dirty="0"/>
          </a:p>
          <a:p>
            <a:r>
              <a:rPr lang="en-US" altLang="ja-JP" sz="2400" u="sng" dirty="0">
                <a:solidFill>
                  <a:srgbClr val="0070C0"/>
                </a:solidFill>
              </a:rPr>
              <a:t>October, 2019</a:t>
            </a:r>
          </a:p>
          <a:p>
            <a:r>
              <a:rPr lang="en-US" altLang="ja-JP" sz="2200" dirty="0"/>
              <a:t>Submit working document to GRBP</a:t>
            </a:r>
          </a:p>
          <a:p>
            <a:endParaRPr lang="en-US" altLang="ja-JP" dirty="0"/>
          </a:p>
          <a:p>
            <a:r>
              <a:rPr lang="en-US" altLang="ja-JP" sz="2400" u="sng" dirty="0">
                <a:solidFill>
                  <a:srgbClr val="0070C0"/>
                </a:solidFill>
              </a:rPr>
              <a:t>January, 2020</a:t>
            </a:r>
          </a:p>
          <a:p>
            <a:r>
              <a:rPr lang="en-US" altLang="ja-JP" sz="2200" dirty="0"/>
              <a:t>GRBP : Discussion working document at GRBP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1649F-AEE8-4D0B-9140-C427036E0610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2718CFCA-FDF3-4D0D-B94B-B878B8BC45C7}"/>
              </a:ext>
            </a:extLst>
          </p:cNvPr>
          <p:cNvSpPr txBox="1"/>
          <p:nvPr/>
        </p:nvSpPr>
        <p:spPr>
          <a:xfrm>
            <a:off x="646816" y="88012"/>
            <a:ext cx="8466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00B0F0"/>
                </a:solidFill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2724220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44897" y="1995952"/>
            <a:ext cx="8830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>
                <a:solidFill>
                  <a:srgbClr val="00B050"/>
                </a:solidFill>
              </a:rPr>
              <a:t>Thank you for your kind attention!</a:t>
            </a:r>
          </a:p>
          <a:p>
            <a:endParaRPr lang="en-US" altLang="ja-JP" sz="4000" dirty="0">
              <a:solidFill>
                <a:srgbClr val="00B05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C5A4-D77E-4248-9597-C5F8C86CFB91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1C0548-B5F9-4E3E-924E-1CF4EC971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2272" y="6356352"/>
            <a:ext cx="3571258" cy="365125"/>
          </a:xfrm>
        </p:spPr>
        <p:txBody>
          <a:bodyPr/>
          <a:lstStyle/>
          <a:p>
            <a:r>
              <a:rPr lang="en-US" altLang="ja-JP" dirty="0"/>
              <a:t>4th and  5th</a:t>
            </a:r>
            <a:r>
              <a:rPr kumimoji="1" lang="en-US" altLang="ja-JP" dirty="0"/>
              <a:t> Meeting of TF on Reverse Warning Issues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939961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テーマ1" id="{34039A2A-3895-4949-B29D-8D448C160BB3}" vid="{F25AFA44-C9FE-45E3-B143-D19B2369275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3932</TotalTime>
  <Words>753</Words>
  <Application>Microsoft Office PowerPoint</Application>
  <PresentationFormat>A4 Paper (210x297 mm)</PresentationFormat>
  <Paragraphs>121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テーマ1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NTSEL</dc:creator>
  <cp:lastModifiedBy>Konstantin Glukhenkiy</cp:lastModifiedBy>
  <cp:revision>312</cp:revision>
  <cp:lastPrinted>2019-01-18T06:39:20Z</cp:lastPrinted>
  <dcterms:created xsi:type="dcterms:W3CDTF">2018-04-26T02:08:34Z</dcterms:created>
  <dcterms:modified xsi:type="dcterms:W3CDTF">2019-01-23T16:48:14Z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f2ec83-e677-438d-afb7-4c7c0dbc872b_Enabled">
    <vt:lpwstr>True</vt:lpwstr>
  </property>
  <property fmtid="{D5CDD505-2E9C-101B-9397-08002B2CF9AE}" pid="3" name="MSIP_Label_a7f2ec83-e677-438d-afb7-4c7c0dbc872b_SiteId">
    <vt:lpwstr>3bc062e4-ac9d-4c17-b4dd-3aad637ff1ac</vt:lpwstr>
  </property>
  <property fmtid="{D5CDD505-2E9C-101B-9397-08002B2CF9AE}" pid="4" name="MSIP_Label_a7f2ec83-e677-438d-afb7-4c7c0dbc872b_Ref">
    <vt:lpwstr>https://api.informationprotection.azure.com/api/3bc062e4-ac9d-4c17-b4dd-3aad637ff1ac</vt:lpwstr>
  </property>
  <property fmtid="{D5CDD505-2E9C-101B-9397-08002B2CF9AE}" pid="5" name="MSIP_Label_a7f2ec83-e677-438d-afb7-4c7c0dbc872b_Owner">
    <vt:lpwstr>manfred.klopotek@scania.com</vt:lpwstr>
  </property>
  <property fmtid="{D5CDD505-2E9C-101B-9397-08002B2CF9AE}" pid="6" name="MSIP_Label_a7f2ec83-e677-438d-afb7-4c7c0dbc872b_SetDate">
    <vt:lpwstr>2018-09-13T08:33:56.0330050+02:00</vt:lpwstr>
  </property>
  <property fmtid="{D5CDD505-2E9C-101B-9397-08002B2CF9AE}" pid="7" name="MSIP_Label_a7f2ec83-e677-438d-afb7-4c7c0dbc872b_Name">
    <vt:lpwstr>Internal</vt:lpwstr>
  </property>
  <property fmtid="{D5CDD505-2E9C-101B-9397-08002B2CF9AE}" pid="8" name="MSIP_Label_a7f2ec83-e677-438d-afb7-4c7c0dbc872b_Application">
    <vt:lpwstr>Microsoft Azure Information Protection</vt:lpwstr>
  </property>
  <property fmtid="{D5CDD505-2E9C-101B-9397-08002B2CF9AE}" pid="9" name="MSIP_Label_a7f2ec83-e677-438d-afb7-4c7c0dbc872b_Extended_MSFT_Method">
    <vt:lpwstr>Automatic</vt:lpwstr>
  </property>
  <property fmtid="{D5CDD505-2E9C-101B-9397-08002B2CF9AE}" pid="10" name="Sensitivity">
    <vt:lpwstr>Internal</vt:lpwstr>
  </property>
</Properties>
</file>