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1" r:id="rId5"/>
    <p:sldId id="267" r:id="rId6"/>
    <p:sldId id="259" r:id="rId7"/>
    <p:sldId id="268" r:id="rId8"/>
    <p:sldId id="260" r:id="rId9"/>
    <p:sldId id="262" r:id="rId10"/>
    <p:sldId id="270" r:id="rId11"/>
    <p:sldId id="271" r:id="rId12"/>
    <p:sldId id="263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426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33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59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00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26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84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31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59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21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66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93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2CA1B-CE89-4D7D-B59D-D04637907FA4}" type="datetimeFigureOut">
              <a:rPr lang="nl-NL" smtClean="0"/>
              <a:pPr/>
              <a:t>19-9-2018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9625F-1121-49B8-A781-AE2CFC80C0D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94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fbijleveld@ooms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31321"/>
            <a:ext cx="9067800" cy="1276709"/>
          </a:xfrm>
        </p:spPr>
        <p:txBody>
          <a:bodyPr>
            <a:normAutofit/>
          </a:bodyPr>
          <a:lstStyle/>
          <a:p>
            <a:r>
              <a:rPr lang="nl-NL" sz="4900" b="1" dirty="0" err="1" smtClean="0"/>
              <a:t>Resolution</a:t>
            </a:r>
            <a:r>
              <a:rPr lang="nl-NL" sz="4900" b="1" dirty="0" smtClean="0"/>
              <a:t> on Road </a:t>
            </a:r>
            <a:r>
              <a:rPr lang="nl-NL" sz="4900" b="1" dirty="0" err="1" smtClean="0"/>
              <a:t>surface</a:t>
            </a:r>
            <a:r>
              <a:rPr lang="nl-NL" sz="4900" b="1" dirty="0" smtClean="0"/>
              <a:t> </a:t>
            </a:r>
            <a:r>
              <a:rPr lang="nl-NL" sz="4900" b="1" dirty="0" err="1" smtClean="0"/>
              <a:t>labelling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3100" b="1" dirty="0" err="1" smtClean="0"/>
              <a:t>Draft</a:t>
            </a:r>
            <a:r>
              <a:rPr lang="nl-NL" sz="3100" b="1" dirty="0" smtClean="0"/>
              <a:t> </a:t>
            </a:r>
            <a:r>
              <a:rPr lang="nl-NL" sz="3100" b="1" dirty="0" err="1" smtClean="0"/>
              <a:t>proposal</a:t>
            </a:r>
            <a:r>
              <a:rPr lang="nl-NL" sz="3100" b="1" dirty="0" smtClean="0"/>
              <a:t>: ECE/TRANS/WP.29/GRB/2018/8 and 9</a:t>
            </a:r>
            <a:endParaRPr lang="nl-NL" sz="31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47750" y="2045678"/>
            <a:ext cx="10058400" cy="3094891"/>
          </a:xfrm>
        </p:spPr>
        <p:txBody>
          <a:bodyPr>
            <a:normAutofit fontScale="92500" lnSpcReduction="20000"/>
          </a:bodyPr>
          <a:lstStyle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Dr.ir. Arian de Bondt and dr.ir. Frank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Bijleveld - </a:t>
            </a: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Ooms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Civiel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Strukton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Civiel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Spoelstra - Province of Gelderland</a:t>
            </a: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Michiel van </a:t>
            </a:r>
            <a:r>
              <a:rPr lang="en-GB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Koeverden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Kees van Oostenrijk - </a:t>
            </a:r>
            <a:r>
              <a:rPr lang="en-GB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RecyBEM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dr. Dik </a:t>
            </a: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Schipper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dr.ir. Henny </a:t>
            </a: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Huerne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University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Twente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 Johan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Sliggers - Ministry Infrastructure and Environment,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Netherlands</a:t>
            </a:r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endParaRPr lang="en-GB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en-GB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UNECE </a:t>
            </a: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Party on Noise </a:t>
            </a:r>
            <a:r>
              <a:rPr lang="en-GB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Tyres (GRBP)</a:t>
            </a:r>
            <a:endParaRPr lang="en-GB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en-GB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2018, Geneva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7750" y="5655894"/>
            <a:ext cx="1304657" cy="481626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8"/>
          <a:stretch>
            <a:fillRect/>
          </a:stretch>
        </p:blipFill>
        <p:spPr bwMode="auto">
          <a:xfrm>
            <a:off x="2352407" y="5698587"/>
            <a:ext cx="171577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Afbeeldingsresultaat voor universiteit twente logo\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49" b="33962"/>
          <a:stretch/>
        </p:blipFill>
        <p:spPr bwMode="auto">
          <a:xfrm>
            <a:off x="4068177" y="5655894"/>
            <a:ext cx="1550035" cy="4679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 descr="C:\Users\fbijleveld@ooms.nl\AppData\Local\Microsoft\Windows\INetCache\Content.Word\LOGO RECYBEM BAND &amp; MILIEU NIEUW.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212" y="5663027"/>
            <a:ext cx="1445895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09600" y="278219"/>
            <a:ext cx="37582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/>
              <a:t>Transmitted by the expert from </a:t>
            </a:r>
            <a:r>
              <a:rPr lang="en-TT" altLang="zh-CN" sz="1200" dirty="0" smtClean="0"/>
              <a:t>the Netherlands</a:t>
            </a:r>
            <a:endParaRPr lang="en-US" altLang="zh-CN" sz="1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9139518" y="0"/>
            <a:ext cx="30524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/>
              <a:t>Informal document </a:t>
            </a:r>
            <a:r>
              <a:rPr lang="en-TT" altLang="zh-CN" sz="1200" dirty="0" smtClean="0"/>
              <a:t>GRB-68-29</a:t>
            </a:r>
            <a:endParaRPr lang="en-US" altLang="zh-CN" sz="1200" dirty="0"/>
          </a:p>
          <a:p>
            <a:pPr eaLnBrk="1" hangingPunct="1"/>
            <a:r>
              <a:rPr lang="en-TT" altLang="zh-CN" sz="1200" dirty="0"/>
              <a:t>(68</a:t>
            </a:r>
            <a:r>
              <a:rPr lang="en-TT" altLang="zh-CN" sz="1200" baseline="30000" dirty="0"/>
              <a:t>th</a:t>
            </a:r>
            <a:r>
              <a:rPr lang="en-TT" altLang="zh-CN" sz="1200" dirty="0"/>
              <a:t> GRB, 12-14 </a:t>
            </a:r>
            <a:r>
              <a:rPr lang="en-US" altLang="zh-CN" sz="1200" dirty="0"/>
              <a:t>September </a:t>
            </a:r>
            <a:r>
              <a:rPr lang="en-TT" altLang="zh-CN" sz="1200" dirty="0"/>
              <a:t>2018,</a:t>
            </a:r>
          </a:p>
          <a:p>
            <a:pPr eaLnBrk="1" hangingPunct="1"/>
            <a:r>
              <a:rPr lang="en-TT" altLang="zh-CN" sz="1200" dirty="0"/>
              <a:t> agenda </a:t>
            </a:r>
            <a:r>
              <a:rPr lang="en-TT" altLang="zh-CN" sz="1200" smtClean="0"/>
              <a:t>item 11)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7668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871"/>
          </a:xfrm>
        </p:spPr>
        <p:txBody>
          <a:bodyPr/>
          <a:lstStyle/>
          <a:p>
            <a:r>
              <a:rPr lang="nl-NL" b="1" dirty="0" err="1" smtClean="0"/>
              <a:t>Structure</a:t>
            </a:r>
            <a:r>
              <a:rPr lang="nl-NL" b="1" dirty="0" smtClean="0"/>
              <a:t> </a:t>
            </a:r>
            <a:r>
              <a:rPr lang="nl-NL" b="1" dirty="0" err="1" smtClean="0"/>
              <a:t>Resolution</a:t>
            </a:r>
            <a:r>
              <a:rPr lang="nl-NL" b="1" dirty="0" smtClean="0"/>
              <a:t> (II)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0948" y="1500996"/>
            <a:ext cx="10515600" cy="5072782"/>
          </a:xfrm>
        </p:spPr>
        <p:txBody>
          <a:bodyPr>
            <a:normAutofit fontScale="92500" lnSpcReduction="20000"/>
          </a:bodyPr>
          <a:lstStyle/>
          <a:p>
            <a:r>
              <a:rPr lang="nl-NL" sz="3300" dirty="0" smtClean="0"/>
              <a:t>Introduction</a:t>
            </a:r>
          </a:p>
          <a:p>
            <a:pPr lvl="1"/>
            <a:r>
              <a:rPr lang="en-US" sz="3300" dirty="0" smtClean="0"/>
              <a:t>Resolution establishes a framework</a:t>
            </a:r>
          </a:p>
          <a:p>
            <a:pPr lvl="1"/>
            <a:r>
              <a:rPr lang="en-US" sz="3300" dirty="0" smtClean="0"/>
              <a:t>Aim is to increase safety and environmental and economic efficiency of road transport</a:t>
            </a:r>
            <a:endParaRPr lang="nl-NL" sz="3300" dirty="0" smtClean="0"/>
          </a:p>
          <a:p>
            <a:r>
              <a:rPr lang="nl-NL" sz="3300" dirty="0" smtClean="0"/>
              <a:t>Scope</a:t>
            </a:r>
          </a:p>
          <a:p>
            <a:r>
              <a:rPr lang="nl-NL" sz="3300" dirty="0" smtClean="0"/>
              <a:t>Definitions</a:t>
            </a:r>
          </a:p>
          <a:p>
            <a:pPr lvl="1"/>
            <a:r>
              <a:rPr lang="en-US" sz="3300" dirty="0" smtClean="0"/>
              <a:t>Label, 4 indicators, classes</a:t>
            </a:r>
            <a:endParaRPr lang="nl-NL" sz="3300" dirty="0" smtClean="0"/>
          </a:p>
          <a:p>
            <a:r>
              <a:rPr lang="nl-NL" sz="3300" dirty="0" err="1" smtClean="0"/>
              <a:t>Requirements</a:t>
            </a:r>
            <a:endParaRPr lang="nl-NL" sz="3300" dirty="0" smtClean="0"/>
          </a:p>
          <a:p>
            <a:pPr lvl="1"/>
            <a:r>
              <a:rPr lang="nl-NL" sz="3300" dirty="0" smtClean="0"/>
              <a:t>Annex I </a:t>
            </a:r>
            <a:r>
              <a:rPr lang="nl-NL" sz="3300" dirty="0" err="1" smtClean="0"/>
              <a:t>gives</a:t>
            </a:r>
            <a:r>
              <a:rPr lang="nl-NL" sz="3300" dirty="0" smtClean="0"/>
              <a:t> the classes </a:t>
            </a:r>
            <a:r>
              <a:rPr lang="nl-NL" sz="3300" dirty="0" err="1" smtClean="0"/>
              <a:t>for</a:t>
            </a:r>
            <a:r>
              <a:rPr lang="nl-NL" sz="3300" dirty="0" smtClean="0"/>
              <a:t> the 4 indicators</a:t>
            </a:r>
          </a:p>
          <a:p>
            <a:pPr lvl="1"/>
            <a:r>
              <a:rPr lang="nl-NL" sz="3300" dirty="0" smtClean="0"/>
              <a:t>Annex II-V </a:t>
            </a:r>
            <a:r>
              <a:rPr lang="nl-NL" sz="3300" dirty="0" err="1" smtClean="0"/>
              <a:t>give</a:t>
            </a:r>
            <a:r>
              <a:rPr lang="nl-NL" sz="3300" dirty="0" smtClean="0"/>
              <a:t> the </a:t>
            </a:r>
            <a:r>
              <a:rPr lang="nl-NL" sz="3300" dirty="0" err="1" smtClean="0"/>
              <a:t>determination</a:t>
            </a:r>
            <a:r>
              <a:rPr lang="nl-NL" sz="3300" dirty="0" smtClean="0"/>
              <a:t>/</a:t>
            </a:r>
            <a:r>
              <a:rPr lang="nl-NL" sz="3300" dirty="0" err="1" smtClean="0"/>
              <a:t>measurement</a:t>
            </a:r>
            <a:r>
              <a:rPr lang="nl-NL" sz="3300" dirty="0" smtClean="0"/>
              <a:t> </a:t>
            </a:r>
            <a:r>
              <a:rPr lang="nl-NL" sz="3300" dirty="0" err="1" smtClean="0"/>
              <a:t>methods</a:t>
            </a:r>
            <a:r>
              <a:rPr lang="nl-NL" sz="3300" dirty="0" smtClean="0"/>
              <a:t> </a:t>
            </a:r>
            <a:r>
              <a:rPr lang="nl-NL" sz="3300" dirty="0" err="1" smtClean="0"/>
              <a:t>for</a:t>
            </a:r>
            <a:r>
              <a:rPr lang="nl-NL" sz="3300" dirty="0" smtClean="0"/>
              <a:t> the 4 indicators</a:t>
            </a:r>
          </a:p>
          <a:p>
            <a:pPr lvl="1"/>
            <a:r>
              <a:rPr lang="nl-NL" sz="3300" dirty="0" smtClean="0"/>
              <a:t>Annex VI </a:t>
            </a:r>
            <a:r>
              <a:rPr lang="nl-NL" sz="3300" dirty="0" err="1" smtClean="0"/>
              <a:t>gives</a:t>
            </a:r>
            <a:r>
              <a:rPr lang="nl-NL" sz="3300" dirty="0" smtClean="0"/>
              <a:t> the </a:t>
            </a:r>
            <a:r>
              <a:rPr lang="nl-NL" sz="3300" dirty="0" err="1" smtClean="0"/>
              <a:t>format</a:t>
            </a:r>
            <a:r>
              <a:rPr lang="nl-NL" sz="3300" dirty="0" smtClean="0"/>
              <a:t> of the label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1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Background information for the draft Resolution on road surface </a:t>
            </a:r>
            <a:r>
              <a:rPr lang="en-US" b="1" dirty="0" err="1" smtClean="0"/>
              <a:t>labelling</a:t>
            </a:r>
            <a:r>
              <a:rPr lang="en-US" b="1" dirty="0" smtClean="0"/>
              <a:t>:</a:t>
            </a:r>
            <a:r>
              <a:rPr lang="nl-NL" b="1" dirty="0" smtClean="0"/>
              <a:t> </a:t>
            </a:r>
            <a:r>
              <a:rPr lang="nl-NL" sz="3100" b="1" dirty="0" smtClean="0"/>
              <a:t>ECE/TRANS/WP.29/GRB/2018/8 and 9</a:t>
            </a:r>
            <a:endParaRPr lang="nl-NL" sz="31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39351"/>
            <a:ext cx="10515600" cy="403761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Provides extra information</a:t>
            </a:r>
          </a:p>
          <a:p>
            <a:r>
              <a:rPr lang="en-US" sz="3600" dirty="0" smtClean="0"/>
              <a:t>Benefits</a:t>
            </a:r>
          </a:p>
          <a:p>
            <a:r>
              <a:rPr lang="en-US" sz="3600" dirty="0" smtClean="0"/>
              <a:t>Scope</a:t>
            </a:r>
          </a:p>
          <a:p>
            <a:r>
              <a:rPr lang="en-US" sz="3600" dirty="0" smtClean="0"/>
              <a:t>Expands on the </a:t>
            </a:r>
            <a:r>
              <a:rPr lang="en-US" sz="3600" dirty="0" err="1" smtClean="0"/>
              <a:t>labelling</a:t>
            </a:r>
            <a:r>
              <a:rPr lang="en-US" sz="3600" dirty="0" smtClean="0"/>
              <a:t> concept and gives examples</a:t>
            </a:r>
          </a:p>
          <a:p>
            <a:r>
              <a:rPr lang="en-US" sz="3600" dirty="0" smtClean="0"/>
              <a:t>Some references</a:t>
            </a:r>
            <a:endParaRPr lang="nl-NL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/>
              <a:t>Annex III of the </a:t>
            </a:r>
            <a:r>
              <a:rPr lang="nl-NL" sz="6000" b="1" dirty="0" err="1" smtClean="0"/>
              <a:t>draft</a:t>
            </a:r>
            <a:r>
              <a:rPr lang="nl-NL" sz="6000" b="1" dirty="0" smtClean="0"/>
              <a:t> </a:t>
            </a:r>
            <a:r>
              <a:rPr lang="nl-NL" sz="6000" b="1" dirty="0" err="1" smtClean="0"/>
              <a:t>resolution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4000" dirty="0" err="1" smtClean="0"/>
              <a:t>Replacement</a:t>
            </a:r>
            <a:r>
              <a:rPr lang="nl-NL" sz="4000" dirty="0" smtClean="0"/>
              <a:t> </a:t>
            </a:r>
            <a:r>
              <a:rPr lang="nl-NL" sz="4000" dirty="0" err="1" smtClean="0"/>
              <a:t>current</a:t>
            </a:r>
            <a:r>
              <a:rPr lang="nl-NL" sz="4000" dirty="0" smtClean="0"/>
              <a:t> Annex III</a:t>
            </a:r>
          </a:p>
          <a:p>
            <a:pPr lvl="1"/>
            <a:r>
              <a:rPr lang="en-US" sz="3600" dirty="0" smtClean="0"/>
              <a:t>Annex III in </a:t>
            </a:r>
            <a:r>
              <a:rPr lang="nl-NL" sz="3600" dirty="0" smtClean="0"/>
              <a:t>ECE/TRANS/WP.29/GRB/2018/8 is a </a:t>
            </a:r>
            <a:r>
              <a:rPr lang="nl-NL" sz="3600" dirty="0" err="1" smtClean="0"/>
              <a:t>reference</a:t>
            </a:r>
            <a:r>
              <a:rPr lang="nl-NL" sz="3600" dirty="0" smtClean="0"/>
              <a:t> to </a:t>
            </a:r>
            <a:r>
              <a:rPr lang="nl-NL" sz="3600" dirty="0" err="1" smtClean="0"/>
              <a:t>an</a:t>
            </a:r>
            <a:r>
              <a:rPr lang="nl-NL" sz="3600" dirty="0" smtClean="0"/>
              <a:t> </a:t>
            </a:r>
            <a:r>
              <a:rPr lang="nl-NL" sz="3600" dirty="0" err="1" smtClean="0"/>
              <a:t>article</a:t>
            </a:r>
            <a:r>
              <a:rPr lang="nl-NL" sz="3600" dirty="0" smtClean="0"/>
              <a:t> in </a:t>
            </a:r>
            <a:r>
              <a:rPr lang="nl-NL" sz="3600" dirty="0" err="1" smtClean="0"/>
              <a:t>German</a:t>
            </a:r>
            <a:r>
              <a:rPr lang="nl-NL" sz="3600" dirty="0" smtClean="0"/>
              <a:t> </a:t>
            </a:r>
            <a:r>
              <a:rPr lang="nl-NL" sz="3600" dirty="0" err="1" smtClean="0"/>
              <a:t>language</a:t>
            </a:r>
            <a:endParaRPr lang="nl-NL" sz="3600" dirty="0" smtClean="0"/>
          </a:p>
          <a:p>
            <a:pPr lvl="1"/>
            <a:r>
              <a:rPr lang="en-US" sz="3600" dirty="0" smtClean="0"/>
              <a:t>Annex III should be self-explaining and in English/French/Russian</a:t>
            </a:r>
            <a:endParaRPr lang="nl-NL" sz="3600" dirty="0" smtClean="0"/>
          </a:p>
          <a:p>
            <a:r>
              <a:rPr lang="en-US" sz="4000" dirty="0" smtClean="0"/>
              <a:t>Measurement methodology Annex III</a:t>
            </a:r>
          </a:p>
          <a:p>
            <a:pPr lvl="1"/>
            <a:r>
              <a:rPr lang="en-US" sz="3600" dirty="0" smtClean="0"/>
              <a:t>Now ‘Braking friction coefficient’ instead of ‘Side ways friction coefficient’ </a:t>
            </a:r>
            <a:endParaRPr lang="nl-NL" sz="3600" dirty="0" smtClean="0"/>
          </a:p>
          <a:p>
            <a:r>
              <a:rPr lang="nl-NL" sz="4000" dirty="0" err="1" smtClean="0"/>
              <a:t>Replacement</a:t>
            </a:r>
            <a:r>
              <a:rPr lang="nl-NL" sz="4000" dirty="0" smtClean="0"/>
              <a:t> of Annex III </a:t>
            </a:r>
            <a:r>
              <a:rPr lang="nl-NL" sz="4000" dirty="0" err="1" smtClean="0"/>
              <a:t>consequently</a:t>
            </a:r>
            <a:r>
              <a:rPr lang="nl-NL" sz="4000" dirty="0" smtClean="0"/>
              <a:t> </a:t>
            </a:r>
            <a:r>
              <a:rPr lang="nl-NL" sz="4000" dirty="0" err="1" smtClean="0"/>
              <a:t>leads</a:t>
            </a:r>
            <a:r>
              <a:rPr lang="nl-NL" sz="4000" dirty="0" smtClean="0"/>
              <a:t> to </a:t>
            </a:r>
            <a:r>
              <a:rPr lang="nl-NL" sz="4000" dirty="0" err="1" smtClean="0"/>
              <a:t>adjustments</a:t>
            </a:r>
            <a:r>
              <a:rPr lang="nl-NL" sz="4000" dirty="0" smtClean="0"/>
              <a:t> to </a:t>
            </a:r>
            <a:r>
              <a:rPr lang="nl-NL" sz="4000" dirty="0" err="1" smtClean="0"/>
              <a:t>both</a:t>
            </a:r>
            <a:r>
              <a:rPr lang="nl-NL" sz="4000" dirty="0" smtClean="0"/>
              <a:t> the </a:t>
            </a:r>
            <a:r>
              <a:rPr lang="nl-NL" sz="4000" dirty="0" err="1" smtClean="0"/>
              <a:t>draft</a:t>
            </a:r>
            <a:r>
              <a:rPr lang="nl-NL" sz="4000" dirty="0" smtClean="0"/>
              <a:t> </a:t>
            </a:r>
            <a:r>
              <a:rPr lang="nl-NL" sz="4000" dirty="0" err="1" smtClean="0"/>
              <a:t>Resolution</a:t>
            </a:r>
            <a:r>
              <a:rPr lang="nl-NL" sz="4000" dirty="0" smtClean="0"/>
              <a:t> </a:t>
            </a:r>
            <a:r>
              <a:rPr lang="nl-NL" sz="4000" dirty="0" err="1" smtClean="0"/>
              <a:t>on</a:t>
            </a:r>
            <a:r>
              <a:rPr lang="nl-NL" sz="4000" dirty="0" smtClean="0"/>
              <a:t> </a:t>
            </a:r>
            <a:r>
              <a:rPr lang="nl-NL" sz="4000" dirty="0" err="1" smtClean="0"/>
              <a:t>Road</a:t>
            </a:r>
            <a:r>
              <a:rPr lang="nl-NL" sz="4000" dirty="0" smtClean="0"/>
              <a:t> </a:t>
            </a:r>
            <a:r>
              <a:rPr lang="nl-NL" sz="4000" dirty="0" err="1" smtClean="0"/>
              <a:t>surface</a:t>
            </a:r>
            <a:r>
              <a:rPr lang="nl-NL" sz="4000" dirty="0" smtClean="0"/>
              <a:t> </a:t>
            </a:r>
            <a:r>
              <a:rPr lang="nl-NL" sz="4000" dirty="0" err="1" smtClean="0"/>
              <a:t>labelling</a:t>
            </a:r>
            <a:r>
              <a:rPr lang="nl-NL" sz="4000" dirty="0" smtClean="0"/>
              <a:t> and </a:t>
            </a:r>
            <a:r>
              <a:rPr lang="nl-NL" sz="4000" dirty="0" err="1" smtClean="0"/>
              <a:t>its</a:t>
            </a:r>
            <a:r>
              <a:rPr lang="nl-NL" sz="4000" dirty="0" smtClean="0"/>
              <a:t> Background </a:t>
            </a:r>
            <a:r>
              <a:rPr lang="nl-NL" sz="4000" dirty="0" err="1" smtClean="0"/>
              <a:t>information</a:t>
            </a:r>
            <a:endParaRPr lang="nl-NL" sz="4000" dirty="0" smtClean="0"/>
          </a:p>
          <a:p>
            <a:r>
              <a:rPr lang="nl-NL" sz="4000" dirty="0" err="1" smtClean="0"/>
              <a:t>Informal</a:t>
            </a:r>
            <a:r>
              <a:rPr lang="nl-NL" sz="4000" dirty="0" smtClean="0"/>
              <a:t> document GRB-68-08 </a:t>
            </a:r>
            <a:r>
              <a:rPr lang="nl-NL" sz="4000" dirty="0" err="1" smtClean="0"/>
              <a:t>gives</a:t>
            </a:r>
            <a:r>
              <a:rPr lang="nl-NL" sz="4000" dirty="0" smtClean="0"/>
              <a:t> the </a:t>
            </a:r>
            <a:r>
              <a:rPr lang="nl-NL" sz="4000" dirty="0" err="1" smtClean="0"/>
              <a:t>amendmends</a:t>
            </a:r>
            <a:r>
              <a:rPr lang="nl-NL" sz="4000" dirty="0" smtClean="0"/>
              <a:t> and </a:t>
            </a:r>
            <a:r>
              <a:rPr lang="nl-NL" sz="4000" dirty="0" err="1" smtClean="0"/>
              <a:t>adjustments</a:t>
            </a:r>
            <a:r>
              <a:rPr lang="nl-NL" sz="4000" dirty="0" smtClean="0"/>
              <a:t> to </a:t>
            </a:r>
            <a:r>
              <a:rPr lang="nl-NL" sz="4000" dirty="0" err="1" smtClean="0"/>
              <a:t>both</a:t>
            </a:r>
            <a:r>
              <a:rPr lang="nl-NL" sz="4000" dirty="0" smtClean="0"/>
              <a:t> </a:t>
            </a:r>
            <a:r>
              <a:rPr lang="nl-NL" sz="4000" dirty="0" err="1" smtClean="0"/>
              <a:t>Working</a:t>
            </a:r>
            <a:r>
              <a:rPr lang="nl-NL" sz="4000" dirty="0" smtClean="0"/>
              <a:t> </a:t>
            </a:r>
            <a:r>
              <a:rPr lang="nl-NL" sz="4000" dirty="0" err="1" smtClean="0"/>
              <a:t>Documents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07529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Technical/detailed questions?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cannot answer them at this GRBP: </a:t>
            </a:r>
            <a:r>
              <a:rPr lang="en-US" dirty="0" smtClean="0">
                <a:hlinkClick r:id="rId2"/>
              </a:rPr>
              <a:t>fbijleveld@ooms.nl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can the draft Resolution go the WP.29 for adoption?</a:t>
            </a:r>
            <a:endParaRPr lang="nl-NL" dirty="0" smtClean="0"/>
          </a:p>
          <a:p>
            <a:endParaRPr lang="en-US" dirty="0" smtClean="0"/>
          </a:p>
          <a:p>
            <a:r>
              <a:rPr lang="en-US" sz="4400" b="1" dirty="0" smtClean="0"/>
              <a:t>Thank you for your attention!</a:t>
            </a:r>
            <a:endParaRPr lang="nl-NL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5150" cy="1711325"/>
          </a:xfrm>
        </p:spPr>
        <p:txBody>
          <a:bodyPr>
            <a:noAutofit/>
          </a:bodyPr>
          <a:lstStyle/>
          <a:p>
            <a:r>
              <a:rPr lang="nl-NL" sz="6000" b="1" dirty="0" smtClean="0"/>
              <a:t>Road </a:t>
            </a:r>
            <a:r>
              <a:rPr lang="nl-NL" sz="6000" b="1" dirty="0" err="1" smtClean="0"/>
              <a:t>surface</a:t>
            </a:r>
            <a:r>
              <a:rPr lang="nl-NL" sz="6000" b="1" dirty="0" smtClean="0"/>
              <a:t> label has 4 indicators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49571"/>
            <a:ext cx="10515600" cy="4227392"/>
          </a:xfrm>
        </p:spPr>
        <p:txBody>
          <a:bodyPr>
            <a:normAutofit/>
          </a:bodyPr>
          <a:lstStyle/>
          <a:p>
            <a:r>
              <a:rPr lang="nl-NL" sz="4000" dirty="0" err="1" smtClean="0"/>
              <a:t>Noise</a:t>
            </a:r>
            <a:r>
              <a:rPr lang="nl-NL" sz="4000" dirty="0" smtClean="0"/>
              <a:t> </a:t>
            </a:r>
            <a:r>
              <a:rPr lang="nl-NL" sz="4000" dirty="0" err="1" smtClean="0"/>
              <a:t>reduction</a:t>
            </a:r>
            <a:endParaRPr lang="nl-NL" sz="4000" dirty="0" smtClean="0"/>
          </a:p>
          <a:p>
            <a:r>
              <a:rPr lang="nl-NL" sz="4000" dirty="0" smtClean="0"/>
              <a:t>Wet </a:t>
            </a:r>
            <a:r>
              <a:rPr lang="nl-NL" sz="4000" dirty="0" err="1" smtClean="0"/>
              <a:t>skid</a:t>
            </a:r>
            <a:r>
              <a:rPr lang="nl-NL" sz="4000" dirty="0" smtClean="0"/>
              <a:t> </a:t>
            </a:r>
            <a:r>
              <a:rPr lang="nl-NL" sz="4000" dirty="0" err="1" smtClean="0"/>
              <a:t>resistance</a:t>
            </a:r>
            <a:endParaRPr lang="nl-NL" sz="4000" dirty="0" smtClean="0"/>
          </a:p>
          <a:p>
            <a:r>
              <a:rPr lang="nl-NL" sz="4000" dirty="0" smtClean="0"/>
              <a:t>Rolling </a:t>
            </a:r>
            <a:r>
              <a:rPr lang="nl-NL" sz="4000" dirty="0" err="1" smtClean="0"/>
              <a:t>resistance</a:t>
            </a:r>
            <a:endParaRPr lang="nl-NL" sz="4000" dirty="0" smtClean="0"/>
          </a:p>
          <a:p>
            <a:r>
              <a:rPr lang="nl-NL" sz="4000" dirty="0" err="1" smtClean="0"/>
              <a:t>Lifespan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81606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335" y="0"/>
            <a:ext cx="66149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/>
              <a:t>Video </a:t>
            </a:r>
            <a:r>
              <a:rPr lang="nl-NL" sz="6000" b="1" dirty="0" err="1" smtClean="0"/>
              <a:t>news</a:t>
            </a:r>
            <a:r>
              <a:rPr lang="nl-NL" sz="6000" b="1" dirty="0" smtClean="0"/>
              <a:t> broadcast 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4000" dirty="0" smtClean="0"/>
              <a:t>First </a:t>
            </a:r>
            <a:r>
              <a:rPr lang="nl-NL" sz="4000" dirty="0" err="1" smtClean="0"/>
              <a:t>road</a:t>
            </a:r>
            <a:r>
              <a:rPr lang="nl-NL" sz="4000" dirty="0" smtClean="0"/>
              <a:t> </a:t>
            </a:r>
            <a:r>
              <a:rPr lang="nl-NL" sz="4000" dirty="0" err="1" smtClean="0"/>
              <a:t>surface</a:t>
            </a:r>
            <a:r>
              <a:rPr lang="nl-NL" sz="4000" dirty="0" smtClean="0"/>
              <a:t> </a:t>
            </a:r>
            <a:r>
              <a:rPr lang="nl-NL" sz="4000" dirty="0" err="1" smtClean="0"/>
              <a:t>with</a:t>
            </a:r>
            <a:r>
              <a:rPr lang="nl-NL" sz="4000" dirty="0" smtClean="0"/>
              <a:t> a </a:t>
            </a:r>
            <a:r>
              <a:rPr lang="nl-NL" sz="4000" dirty="0" err="1" smtClean="0"/>
              <a:t>quality</a:t>
            </a:r>
            <a:r>
              <a:rPr lang="nl-NL" sz="4000" dirty="0" smtClean="0"/>
              <a:t> label</a:t>
            </a:r>
          </a:p>
          <a:p>
            <a:r>
              <a:rPr lang="nl-NL" sz="4000" dirty="0" err="1" smtClean="0"/>
              <a:t>Advantages</a:t>
            </a:r>
            <a:r>
              <a:rPr lang="nl-NL" sz="4000" dirty="0" smtClean="0"/>
              <a:t> label</a:t>
            </a:r>
          </a:p>
          <a:p>
            <a:pPr lvl="1"/>
            <a:r>
              <a:rPr lang="nl-NL" sz="2800" dirty="0" smtClean="0"/>
              <a:t>Transparant</a:t>
            </a:r>
          </a:p>
          <a:p>
            <a:pPr lvl="1"/>
            <a:r>
              <a:rPr lang="nl-NL" sz="2800" dirty="0" err="1" smtClean="0"/>
              <a:t>Innovation</a:t>
            </a:r>
            <a:endParaRPr lang="nl-NL" sz="2800" dirty="0"/>
          </a:p>
          <a:p>
            <a:pPr lvl="1"/>
            <a:r>
              <a:rPr lang="en-GB" sz="2800" dirty="0" smtClean="0"/>
              <a:t>Acknowledges </a:t>
            </a:r>
            <a:r>
              <a:rPr lang="en-GB" sz="2800" dirty="0"/>
              <a:t>that a road surface is a product that </a:t>
            </a:r>
            <a:r>
              <a:rPr lang="en-GB" sz="2800" dirty="0" smtClean="0"/>
              <a:t>can </a:t>
            </a:r>
            <a:r>
              <a:rPr lang="en-GB" sz="2800" dirty="0"/>
              <a:t>be developed, designed, built, maintained and </a:t>
            </a:r>
            <a:r>
              <a:rPr lang="en-GB" sz="2800" dirty="0" smtClean="0"/>
              <a:t>removed</a:t>
            </a:r>
          </a:p>
          <a:p>
            <a:pPr lvl="1"/>
            <a:r>
              <a:rPr lang="en-GB" sz="2800" dirty="0" smtClean="0"/>
              <a:t>Facilitates </a:t>
            </a:r>
            <a:r>
              <a:rPr lang="en-GB" sz="2800" dirty="0"/>
              <a:t>the collaboration between tyre manufacturers and road builders and other relevant industrial partners (e.g. </a:t>
            </a:r>
            <a:r>
              <a:rPr lang="en-GB" sz="2800" dirty="0" smtClean="0"/>
              <a:t>Automotive)</a:t>
            </a:r>
            <a:endParaRPr lang="en-GB" sz="2800" dirty="0" smtClean="0">
              <a:sym typeface="Wingdings" panose="05000000000000000000" pitchFamily="2" charset="2"/>
            </a:endParaRPr>
          </a:p>
          <a:p>
            <a:pPr lvl="1"/>
            <a:r>
              <a:rPr lang="en-GB" sz="2800" dirty="0" smtClean="0"/>
              <a:t>Facilitates and makes </a:t>
            </a:r>
            <a:r>
              <a:rPr lang="en-GB" sz="2800" dirty="0"/>
              <a:t>the optimisation of tyre-road </a:t>
            </a:r>
            <a:r>
              <a:rPr lang="en-GB" sz="2800" dirty="0" smtClean="0"/>
              <a:t>interaction possible</a:t>
            </a:r>
          </a:p>
          <a:p>
            <a:pPr lvl="1"/>
            <a:r>
              <a:rPr lang="en-GB" sz="2800" dirty="0" smtClean="0"/>
              <a:t>Recognition for society and politicians</a:t>
            </a:r>
          </a:p>
          <a:p>
            <a:pPr lvl="1"/>
            <a:r>
              <a:rPr lang="en-GB" sz="2800" dirty="0" smtClean="0"/>
              <a:t>Facilitates </a:t>
            </a:r>
            <a:r>
              <a:rPr lang="en-GB" sz="2800" dirty="0"/>
              <a:t>the interaction and communication with road users and </a:t>
            </a:r>
            <a:r>
              <a:rPr lang="en-GB" sz="2800" dirty="0" smtClean="0"/>
              <a:t>residents</a:t>
            </a:r>
          </a:p>
        </p:txBody>
      </p:sp>
    </p:spTree>
    <p:extLst>
      <p:ext uri="{BB962C8B-B14F-4D97-AF65-F5344CB8AC3E}">
        <p14:creationId xmlns:p14="http://schemas.microsoft.com/office/powerpoint/2010/main" val="312816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089"/>
          </a:xfrm>
        </p:spPr>
        <p:txBody>
          <a:bodyPr/>
          <a:lstStyle/>
          <a:p>
            <a:r>
              <a:rPr lang="nl-NL" b="1" dirty="0" smtClean="0"/>
              <a:t>Tender </a:t>
            </a:r>
            <a:r>
              <a:rPr lang="nl-NL" b="1" dirty="0" err="1" smtClean="0"/>
              <a:t>province</a:t>
            </a:r>
            <a:r>
              <a:rPr lang="nl-NL" b="1" dirty="0" smtClean="0"/>
              <a:t> Gelderland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42204"/>
            <a:ext cx="10515600" cy="4934759"/>
          </a:xfrm>
        </p:spPr>
        <p:txBody>
          <a:bodyPr/>
          <a:lstStyle/>
          <a:p>
            <a:r>
              <a:rPr lang="en-US" dirty="0" err="1" smtClean="0"/>
              <a:t>Judgement</a:t>
            </a:r>
            <a:r>
              <a:rPr lang="en-US" dirty="0" smtClean="0"/>
              <a:t> of tender prices determined by the quality of the label</a:t>
            </a:r>
          </a:p>
          <a:p>
            <a:r>
              <a:rPr lang="en-US" dirty="0" smtClean="0"/>
              <a:t>40% base and 60% label  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76043" y="2333008"/>
          <a:ext cx="11542145" cy="452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995"/>
                <a:gridCol w="1614863"/>
                <a:gridCol w="2308429"/>
                <a:gridCol w="2308429"/>
                <a:gridCol w="2308429"/>
              </a:tblGrid>
              <a:tr h="8512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Label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Minimum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</a:t>
                      </a:r>
                      <a:r>
                        <a:rPr lang="en-US" sz="2400" dirty="0" err="1" smtClean="0"/>
                        <a:t>sublabel</a:t>
                      </a:r>
                      <a:r>
                        <a:rPr lang="en-US" sz="2400" dirty="0" smtClean="0"/>
                        <a:t> higher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</a:t>
                      </a:r>
                      <a:r>
                        <a:rPr lang="en-US" sz="2400" dirty="0" err="1" smtClean="0"/>
                        <a:t>sublabels</a:t>
                      </a:r>
                      <a:r>
                        <a:rPr lang="en-US" sz="2400" baseline="0" dirty="0" smtClean="0"/>
                        <a:t> higher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</a:t>
                      </a:r>
                      <a:r>
                        <a:rPr lang="en-US" sz="2400" dirty="0" err="1" smtClean="0"/>
                        <a:t>sublabels</a:t>
                      </a:r>
                      <a:r>
                        <a:rPr lang="en-US" sz="2400" dirty="0" smtClean="0"/>
                        <a:t> higher</a:t>
                      </a:r>
                      <a:endParaRPr lang="nl-NL" sz="2400" dirty="0"/>
                    </a:p>
                  </a:txBody>
                  <a:tcPr/>
                </a:tc>
              </a:tr>
              <a:tr h="8512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Noise</a:t>
                      </a:r>
                      <a:r>
                        <a:rPr lang="en-US" sz="2400" baseline="0" dirty="0" smtClean="0"/>
                        <a:t> reduction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C:20%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C:20%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C:20%</a:t>
                      </a:r>
                      <a:endParaRPr lang="nl-NL" sz="2400" dirty="0"/>
                    </a:p>
                  </a:txBody>
                  <a:tcPr/>
                </a:tc>
              </a:tr>
              <a:tr h="8512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Wet skid resistance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D:10%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C:15%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C:15%</a:t>
                      </a:r>
                      <a:endParaRPr lang="nl-NL" sz="2400" dirty="0"/>
                    </a:p>
                  </a:txBody>
                  <a:tcPr/>
                </a:tc>
              </a:tr>
              <a:tr h="8512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Rolling resistance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D:10%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C:15%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B:20%</a:t>
                      </a:r>
                      <a:endParaRPr lang="nl-NL" sz="2400" dirty="0"/>
                    </a:p>
                  </a:txBody>
                  <a:tcPr/>
                </a:tc>
              </a:tr>
              <a:tr h="5600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Lifespan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D:20%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C:35%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B:40%</a:t>
                      </a:r>
                      <a:endParaRPr lang="nl-NL" sz="2400" dirty="0"/>
                    </a:p>
                  </a:txBody>
                  <a:tcPr/>
                </a:tc>
              </a:tr>
              <a:tr h="5600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 total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85%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95%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574393"/>
              </p:ext>
            </p:extLst>
          </p:nvPr>
        </p:nvGraphicFramePr>
        <p:xfrm>
          <a:off x="51759" y="0"/>
          <a:ext cx="12059729" cy="6487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592">
                  <a:extLst>
                    <a:ext uri="{9D8B030D-6E8A-4147-A177-3AD203B41FA5}">
                      <a16:colId xmlns:a16="http://schemas.microsoft.com/office/drawing/2014/main" xmlns="" val="2300666222"/>
                    </a:ext>
                  </a:extLst>
                </a:gridCol>
                <a:gridCol w="1846053">
                  <a:extLst>
                    <a:ext uri="{9D8B030D-6E8A-4147-A177-3AD203B41FA5}">
                      <a16:colId xmlns:a16="http://schemas.microsoft.com/office/drawing/2014/main" xmlns="" val="743017350"/>
                    </a:ext>
                  </a:extLst>
                </a:gridCol>
                <a:gridCol w="2329132">
                  <a:extLst>
                    <a:ext uri="{9D8B030D-6E8A-4147-A177-3AD203B41FA5}">
                      <a16:colId xmlns:a16="http://schemas.microsoft.com/office/drawing/2014/main" xmlns="" val="3381788322"/>
                    </a:ext>
                  </a:extLst>
                </a:gridCol>
                <a:gridCol w="1759789"/>
                <a:gridCol w="2277373">
                  <a:extLst>
                    <a:ext uri="{9D8B030D-6E8A-4147-A177-3AD203B41FA5}">
                      <a16:colId xmlns:a16="http://schemas.microsoft.com/office/drawing/2014/main" xmlns="" val="4223079637"/>
                    </a:ext>
                  </a:extLst>
                </a:gridCol>
                <a:gridCol w="17597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49411">
                <a:tc>
                  <a:txBody>
                    <a:bodyPr/>
                    <a:lstStyle/>
                    <a:p>
                      <a:r>
                        <a:rPr lang="nl-NL" sz="2800" dirty="0" err="1" smtClean="0">
                          <a:solidFill>
                            <a:schemeClr val="tx1"/>
                          </a:solidFill>
                        </a:rPr>
                        <a:t>Criterion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r>
                        <a:rPr lang="nl-NL" sz="2800" baseline="0" dirty="0" smtClean="0">
                          <a:solidFill>
                            <a:schemeClr val="tx1"/>
                          </a:solidFill>
                        </a:rPr>
                        <a:t> Gelderland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>
                          <a:solidFill>
                            <a:schemeClr val="tx1"/>
                          </a:solidFill>
                        </a:rPr>
                        <a:t>Contractor</a:t>
                      </a:r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800" baseline="0" dirty="0" smtClean="0">
                          <a:solidFill>
                            <a:schemeClr val="tx1"/>
                          </a:solidFill>
                        </a:rPr>
                        <a:t>#1: 10 M euro</a:t>
                      </a:r>
                      <a:endParaRPr lang="nl-NL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Quality discount</a:t>
                      </a:r>
                      <a:endParaRPr lang="nl-NL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>
                          <a:solidFill>
                            <a:schemeClr val="tx1"/>
                          </a:solidFill>
                        </a:rPr>
                        <a:t>Contractor</a:t>
                      </a:r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#2: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 euro</a:t>
                      </a:r>
                      <a:endParaRPr lang="nl-NL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Quality discount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15858"/>
                  </a:ext>
                </a:extLst>
              </a:tr>
              <a:tr h="957879">
                <a:tc>
                  <a:txBody>
                    <a:bodyPr/>
                    <a:lstStyle/>
                    <a:p>
                      <a:r>
                        <a:rPr lang="nl-NL" sz="2800" dirty="0" err="1" smtClean="0">
                          <a:solidFill>
                            <a:schemeClr val="tx1"/>
                          </a:solidFill>
                        </a:rPr>
                        <a:t>Noise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6M*20%=1.2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9371749"/>
                  </a:ext>
                </a:extLst>
              </a:tr>
              <a:tr h="1086269"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Wet </a:t>
                      </a:r>
                      <a:r>
                        <a:rPr lang="nl-NL" sz="2800" dirty="0" err="1" smtClean="0">
                          <a:solidFill>
                            <a:schemeClr val="tx1"/>
                          </a:solidFill>
                        </a:rPr>
                        <a:t>skid</a:t>
                      </a:r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800" dirty="0" err="1" smtClean="0">
                          <a:solidFill>
                            <a:schemeClr val="tx1"/>
                          </a:solidFill>
                        </a:rPr>
                        <a:t>resistance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6M*10%=0.6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3.6*10%=0.36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1297540"/>
                  </a:ext>
                </a:extLst>
              </a:tr>
              <a:tr h="1390469"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Rolling </a:t>
                      </a:r>
                      <a:r>
                        <a:rPr lang="nl-NL" sz="2800" dirty="0" err="1" smtClean="0">
                          <a:solidFill>
                            <a:schemeClr val="tx1"/>
                          </a:solidFill>
                        </a:rPr>
                        <a:t>resistance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6M*20%=1.2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3.6*10%=0.36</a:t>
                      </a:r>
                    </a:p>
                    <a:p>
                      <a:pPr algn="ctr"/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2436767"/>
                  </a:ext>
                </a:extLst>
              </a:tr>
              <a:tr h="957879">
                <a:tc>
                  <a:txBody>
                    <a:bodyPr/>
                    <a:lstStyle/>
                    <a:p>
                      <a:r>
                        <a:rPr lang="nl-NL" sz="2800" dirty="0" err="1" smtClean="0">
                          <a:solidFill>
                            <a:schemeClr val="tx1"/>
                          </a:solidFill>
                        </a:rPr>
                        <a:t>Lifespan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6M*40%=2.4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9415071"/>
                  </a:ext>
                </a:extLst>
              </a:tr>
              <a:tr h="104515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Fictional tender price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10M-5.4=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4.6M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6M-0.72=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5.28M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16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Conditions to the tender</a:t>
            </a:r>
            <a:endParaRPr lang="nl-NL" sz="4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Comparable and accepted measurement methods per indicator</a:t>
            </a:r>
          </a:p>
          <a:p>
            <a:r>
              <a:rPr lang="en-US" sz="3600" dirty="0" smtClean="0"/>
              <a:t>Prove characteristics every 2 years</a:t>
            </a:r>
          </a:p>
          <a:p>
            <a:r>
              <a:rPr lang="en-US" sz="3600" dirty="0" smtClean="0"/>
              <a:t>Repair and maintenance allowed</a:t>
            </a:r>
          </a:p>
          <a:p>
            <a:r>
              <a:rPr lang="en-US" sz="3600" dirty="0" smtClean="0"/>
              <a:t>Fine for not meeting the offered </a:t>
            </a:r>
            <a:r>
              <a:rPr lang="en-US" sz="3600" dirty="0" err="1" smtClean="0"/>
              <a:t>sublabel</a:t>
            </a:r>
            <a:r>
              <a:rPr lang="en-US" sz="3600" dirty="0" smtClean="0"/>
              <a:t> (twice the given fictional discount)</a:t>
            </a:r>
            <a:endParaRPr lang="nl-NL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nl-NL" sz="5400" b="1" dirty="0">
                <a:solidFill>
                  <a:prstClr val="black"/>
                </a:solidFill>
              </a:rPr>
              <a:t>Resolution on Road </a:t>
            </a:r>
            <a:r>
              <a:rPr lang="nl-NL" sz="5400" b="1" dirty="0" err="1">
                <a:solidFill>
                  <a:prstClr val="black"/>
                </a:solidFill>
              </a:rPr>
              <a:t>surface</a:t>
            </a:r>
            <a:r>
              <a:rPr lang="nl-NL" sz="5400" b="1" dirty="0">
                <a:solidFill>
                  <a:prstClr val="black"/>
                </a:solidFill>
              </a:rPr>
              <a:t> </a:t>
            </a:r>
            <a:r>
              <a:rPr lang="nl-NL" sz="5400" b="1" dirty="0" err="1">
                <a:solidFill>
                  <a:prstClr val="black"/>
                </a:solidFill>
              </a:rPr>
              <a:t>labelling</a:t>
            </a:r>
            <a:endParaRPr lang="nl-NL" sz="5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04513"/>
            <a:ext cx="10515600" cy="4589703"/>
          </a:xfrm>
        </p:spPr>
        <p:txBody>
          <a:bodyPr>
            <a:normAutofit/>
          </a:bodyPr>
          <a:lstStyle/>
          <a:p>
            <a:r>
              <a:rPr lang="nl-NL" sz="3600" dirty="0" smtClean="0"/>
              <a:t>GRB67 </a:t>
            </a:r>
            <a:r>
              <a:rPr lang="nl-NL" sz="3600" dirty="0" err="1" smtClean="0"/>
              <a:t>asked</a:t>
            </a:r>
            <a:r>
              <a:rPr lang="nl-NL" sz="3600" dirty="0" smtClean="0"/>
              <a:t> </a:t>
            </a:r>
            <a:r>
              <a:rPr lang="nl-NL" sz="3600" dirty="0" err="1" smtClean="0"/>
              <a:t>for</a:t>
            </a:r>
            <a:r>
              <a:rPr lang="nl-NL" sz="3600" dirty="0" smtClean="0"/>
              <a:t> a </a:t>
            </a:r>
            <a:r>
              <a:rPr lang="nl-NL" sz="3600" dirty="0" err="1" smtClean="0"/>
              <a:t>Working</a:t>
            </a:r>
            <a:r>
              <a:rPr lang="nl-NL" sz="3600" dirty="0" smtClean="0"/>
              <a:t> document, </a:t>
            </a:r>
            <a:r>
              <a:rPr lang="nl-NL" sz="3600" dirty="0" err="1" smtClean="0"/>
              <a:t>that</a:t>
            </a:r>
            <a:r>
              <a:rPr lang="nl-NL" sz="3600" dirty="0" smtClean="0"/>
              <a:t> </a:t>
            </a:r>
            <a:r>
              <a:rPr lang="nl-NL" sz="3600" dirty="0" err="1" smtClean="0"/>
              <a:t>may</a:t>
            </a:r>
            <a:r>
              <a:rPr lang="nl-NL" sz="3600" dirty="0" smtClean="0"/>
              <a:t> </a:t>
            </a:r>
            <a:r>
              <a:rPr lang="nl-NL" sz="3600" dirty="0" err="1" smtClean="0"/>
              <a:t>become</a:t>
            </a:r>
            <a:r>
              <a:rPr lang="nl-NL" sz="3600" dirty="0" smtClean="0"/>
              <a:t> a </a:t>
            </a:r>
            <a:r>
              <a:rPr lang="nl-NL" sz="3600" dirty="0" err="1" smtClean="0"/>
              <a:t>resolution</a:t>
            </a:r>
            <a:endParaRPr lang="nl-NL" sz="3600" dirty="0"/>
          </a:p>
          <a:p>
            <a:pPr lvl="1"/>
            <a:r>
              <a:rPr lang="nl-NL" sz="3600" dirty="0" err="1" smtClean="0"/>
              <a:t>Two</a:t>
            </a:r>
            <a:r>
              <a:rPr lang="nl-NL" sz="3600" dirty="0" smtClean="0"/>
              <a:t> </a:t>
            </a:r>
            <a:r>
              <a:rPr lang="nl-NL" sz="3600" dirty="0" err="1" smtClean="0"/>
              <a:t>documents</a:t>
            </a:r>
            <a:r>
              <a:rPr lang="nl-NL" sz="3600" dirty="0" smtClean="0"/>
              <a:t>:</a:t>
            </a:r>
          </a:p>
          <a:p>
            <a:pPr marL="914400" lvl="1" indent="-457200">
              <a:buAutoNum type="arabicPeriod"/>
            </a:pPr>
            <a:r>
              <a:rPr lang="nl-NL" sz="3600" dirty="0" err="1" smtClean="0"/>
              <a:t>Proposal</a:t>
            </a:r>
            <a:r>
              <a:rPr lang="nl-NL" sz="3600" dirty="0" smtClean="0"/>
              <a:t> </a:t>
            </a:r>
            <a:r>
              <a:rPr lang="nl-NL" sz="3600" dirty="0" err="1" smtClean="0"/>
              <a:t>for</a:t>
            </a:r>
            <a:r>
              <a:rPr lang="nl-NL" sz="3600" dirty="0" smtClean="0"/>
              <a:t> a </a:t>
            </a:r>
            <a:r>
              <a:rPr lang="nl-NL" sz="3600" dirty="0" err="1" smtClean="0"/>
              <a:t>draft</a:t>
            </a:r>
            <a:r>
              <a:rPr lang="nl-NL" sz="3600" dirty="0" smtClean="0"/>
              <a:t> </a:t>
            </a:r>
            <a:r>
              <a:rPr lang="nl-NL" sz="3600" dirty="0" err="1" smtClean="0"/>
              <a:t>Resolution</a:t>
            </a:r>
            <a:r>
              <a:rPr lang="nl-NL" sz="3600" dirty="0" smtClean="0"/>
              <a:t> </a:t>
            </a:r>
          </a:p>
          <a:p>
            <a:pPr marL="914400" lvl="1" indent="-457200">
              <a:buAutoNum type="arabicPeriod"/>
            </a:pPr>
            <a:r>
              <a:rPr lang="nl-NL" sz="3600" dirty="0" smtClean="0"/>
              <a:t>Background information </a:t>
            </a:r>
          </a:p>
          <a:p>
            <a:r>
              <a:rPr lang="nl-NL" sz="3600" dirty="0" smtClean="0"/>
              <a:t>Resolution is a Guideline </a:t>
            </a:r>
            <a:r>
              <a:rPr lang="nl-NL" sz="3600" dirty="0" err="1" smtClean="0"/>
              <a:t>and</a:t>
            </a:r>
            <a:r>
              <a:rPr lang="nl-NL" sz="3600" dirty="0" smtClean="0"/>
              <a:t> is </a:t>
            </a:r>
            <a:r>
              <a:rPr lang="nl-NL" sz="3600" dirty="0" err="1" smtClean="0"/>
              <a:t>thus</a:t>
            </a:r>
            <a:r>
              <a:rPr lang="nl-NL" sz="3600" dirty="0" smtClean="0"/>
              <a:t> a non-</a:t>
            </a:r>
            <a:r>
              <a:rPr lang="nl-NL" sz="3600" dirty="0" err="1" smtClean="0"/>
              <a:t>mandatory</a:t>
            </a:r>
            <a:r>
              <a:rPr lang="nl-NL" sz="3600" dirty="0" smtClean="0"/>
              <a:t> instrument</a:t>
            </a:r>
          </a:p>
          <a:p>
            <a:r>
              <a:rPr lang="nl-NL" sz="3600" dirty="0" err="1" smtClean="0"/>
              <a:t>Instructions</a:t>
            </a:r>
            <a:r>
              <a:rPr lang="nl-NL" sz="3600" dirty="0" smtClean="0"/>
              <a:t>/manual </a:t>
            </a:r>
            <a:r>
              <a:rPr lang="nl-NL" sz="3600" dirty="0" err="1" smtClean="0"/>
              <a:t>how</a:t>
            </a:r>
            <a:r>
              <a:rPr lang="nl-NL" sz="3600" dirty="0" smtClean="0"/>
              <a:t> </a:t>
            </a:r>
            <a:r>
              <a:rPr lang="nl-NL" sz="3600" dirty="0" err="1" smtClean="0"/>
              <a:t>to</a:t>
            </a:r>
            <a:r>
              <a:rPr lang="nl-NL" sz="3600" dirty="0" smtClean="0"/>
              <a:t> </a:t>
            </a:r>
            <a:r>
              <a:rPr lang="nl-NL" sz="3600" dirty="0" err="1" smtClean="0"/>
              <a:t>use</a:t>
            </a:r>
            <a:r>
              <a:rPr lang="nl-NL" sz="3600" dirty="0" smtClean="0"/>
              <a:t> </a:t>
            </a:r>
            <a:r>
              <a:rPr lang="nl-NL" sz="3600" dirty="0" err="1" smtClean="0"/>
              <a:t>this</a:t>
            </a:r>
            <a:r>
              <a:rPr lang="nl-NL" sz="3600" dirty="0" smtClean="0"/>
              <a:t> </a:t>
            </a:r>
            <a:r>
              <a:rPr lang="nl-NL" sz="3600" dirty="0" err="1" smtClean="0"/>
              <a:t>road</a:t>
            </a:r>
            <a:r>
              <a:rPr lang="nl-NL" sz="3600" dirty="0" smtClean="0"/>
              <a:t> </a:t>
            </a:r>
            <a:r>
              <a:rPr lang="nl-NL" sz="3600" dirty="0" err="1" smtClean="0"/>
              <a:t>surface</a:t>
            </a:r>
            <a:r>
              <a:rPr lang="nl-NL" sz="3600" dirty="0" smtClean="0"/>
              <a:t> label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86273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err="1" smtClean="0"/>
              <a:t>Structure</a:t>
            </a:r>
            <a:r>
              <a:rPr lang="nl-NL" sz="6000" b="1" dirty="0" smtClean="0"/>
              <a:t> </a:t>
            </a:r>
            <a:r>
              <a:rPr lang="nl-NL" sz="6000" b="1" dirty="0" err="1" smtClean="0"/>
              <a:t>Resolution</a:t>
            </a:r>
            <a:r>
              <a:rPr lang="nl-NL" sz="6000" b="1" dirty="0" smtClean="0"/>
              <a:t> (I)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91100"/>
          </a:xfrm>
        </p:spPr>
        <p:txBody>
          <a:bodyPr>
            <a:noAutofit/>
          </a:bodyPr>
          <a:lstStyle/>
          <a:p>
            <a:r>
              <a:rPr lang="nl-NL" sz="3600" dirty="0" err="1" smtClean="0"/>
              <a:t>Preamble</a:t>
            </a:r>
            <a:endParaRPr lang="nl-NL" sz="3600" dirty="0" smtClean="0"/>
          </a:p>
          <a:p>
            <a:pPr lvl="1"/>
            <a:r>
              <a:rPr lang="en-US" sz="3200" dirty="0" smtClean="0"/>
              <a:t>WP.29 on this Resolution on road surface </a:t>
            </a:r>
            <a:r>
              <a:rPr lang="en-US" sz="3200" dirty="0" err="1" smtClean="0"/>
              <a:t>labelling</a:t>
            </a:r>
            <a:r>
              <a:rPr lang="en-US" sz="3200" dirty="0" smtClean="0"/>
              <a:t>:</a:t>
            </a:r>
          </a:p>
          <a:p>
            <a:pPr lvl="2"/>
            <a:r>
              <a:rPr lang="en-US" sz="2800" dirty="0" err="1" smtClean="0"/>
              <a:t>Harmonisation</a:t>
            </a:r>
            <a:r>
              <a:rPr lang="en-US" sz="2800" dirty="0" smtClean="0"/>
              <a:t> of technical requirements ensuring high quality</a:t>
            </a:r>
          </a:p>
          <a:p>
            <a:pPr lvl="2"/>
            <a:r>
              <a:rPr lang="en-US" sz="2800" dirty="0" smtClean="0"/>
              <a:t>Facilitation of assessment of road pavement surface performance</a:t>
            </a:r>
          </a:p>
          <a:p>
            <a:pPr lvl="2"/>
            <a:r>
              <a:rPr lang="en-US" sz="2800" dirty="0" smtClean="0"/>
              <a:t>Complements the existing </a:t>
            </a:r>
            <a:r>
              <a:rPr lang="en-US" sz="2800" dirty="0" err="1" smtClean="0"/>
              <a:t>tyre</a:t>
            </a:r>
            <a:r>
              <a:rPr lang="en-US" sz="2800" dirty="0" smtClean="0"/>
              <a:t> label</a:t>
            </a:r>
          </a:p>
          <a:p>
            <a:pPr lvl="2"/>
            <a:r>
              <a:rPr lang="en-US" sz="2800" dirty="0" smtClean="0"/>
              <a:t>Does not prescribe minimum requirements</a:t>
            </a:r>
          </a:p>
          <a:p>
            <a:pPr lvl="2"/>
            <a:r>
              <a:rPr lang="en-US" sz="2800" dirty="0" smtClean="0"/>
              <a:t>No regulatory status</a:t>
            </a:r>
          </a:p>
          <a:p>
            <a:pPr lvl="2"/>
            <a:r>
              <a:rPr lang="en-US" sz="2800" dirty="0" smtClean="0"/>
              <a:t>Recommends the use establishing a road surface label</a:t>
            </a:r>
          </a:p>
        </p:txBody>
      </p:sp>
    </p:spTree>
    <p:extLst>
      <p:ext uri="{BB962C8B-B14F-4D97-AF65-F5344CB8AC3E}">
        <p14:creationId xmlns:p14="http://schemas.microsoft.com/office/powerpoint/2010/main" val="2203959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666</Words>
  <Application>Microsoft Office PowerPoint</Application>
  <PresentationFormat>Custom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Kantoorthema</vt:lpstr>
      <vt:lpstr>Resolution on Road surface labelling Draft proposal: ECE/TRANS/WP.29/GRB/2018/8 and 9</vt:lpstr>
      <vt:lpstr>Road surface label has 4 indicators</vt:lpstr>
      <vt:lpstr>PowerPoint Presentation</vt:lpstr>
      <vt:lpstr>Video news broadcast </vt:lpstr>
      <vt:lpstr>Tender province Gelderland</vt:lpstr>
      <vt:lpstr>PowerPoint Presentation</vt:lpstr>
      <vt:lpstr>Conditions to the tender</vt:lpstr>
      <vt:lpstr>Resolution on Road surface labelling</vt:lpstr>
      <vt:lpstr>Structure Resolution (I)</vt:lpstr>
      <vt:lpstr>Structure Resolution (II)</vt:lpstr>
      <vt:lpstr>Background information for the draft Resolution on road surface labelling: ECE/TRANS/WP.29/GRB/2018/8 and 9</vt:lpstr>
      <vt:lpstr>Annex III of the draft resolution</vt:lpstr>
      <vt:lpstr>Technical/detailed questions?</vt:lpstr>
    </vt:vector>
  </TitlesOfParts>
  <Company>Rijksoverheid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on Road surface labelling</dc:title>
  <dc:creator>Sliggers, C.J. (Johan) - DGMI</dc:creator>
  <cp:lastModifiedBy>Konstantin Glukhenkiy</cp:lastModifiedBy>
  <cp:revision>47</cp:revision>
  <dcterms:created xsi:type="dcterms:W3CDTF">2018-08-07T12:35:20Z</dcterms:created>
  <dcterms:modified xsi:type="dcterms:W3CDTF">2018-09-19T07:51:36Z</dcterms:modified>
</cp:coreProperties>
</file>