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87" r:id="rId2"/>
    <p:sldId id="363" r:id="rId3"/>
    <p:sldId id="286" r:id="rId4"/>
    <p:sldId id="280" r:id="rId5"/>
    <p:sldId id="282" r:id="rId6"/>
    <p:sldId id="367" r:id="rId7"/>
    <p:sldId id="283" r:id="rId8"/>
    <p:sldId id="273" r:id="rId9"/>
    <p:sldId id="264" r:id="rId10"/>
    <p:sldId id="364" r:id="rId11"/>
    <p:sldId id="285" r:id="rId12"/>
    <p:sldId id="292" r:id="rId13"/>
    <p:sldId id="263" r:id="rId1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79287" autoAdjust="0"/>
  </p:normalViewPr>
  <p:slideViewPr>
    <p:cSldViewPr snapToGrid="0">
      <p:cViewPr varScale="1">
        <p:scale>
          <a:sx n="84" d="100"/>
          <a:sy n="84" d="100"/>
        </p:scale>
        <p:origin x="52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9474BF9-F98A-4AE7-826A-F29083F93317}" type="datetimeFigureOut">
              <a:rPr lang="en-US" smtClean="0"/>
              <a:t>5/20/2018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E4FB589-6350-476A-88A5-AA7EE9055F06}" type="slidenum">
              <a:rPr lang="en-US" smtClean="0"/>
              <a:t>‹#›</a:t>
            </a:fld>
            <a:endParaRPr lang="en-US"/>
          </a:p>
        </p:txBody>
      </p:sp>
    </p:spTree>
    <p:extLst>
      <p:ext uri="{BB962C8B-B14F-4D97-AF65-F5344CB8AC3E}">
        <p14:creationId xmlns:p14="http://schemas.microsoft.com/office/powerpoint/2010/main" val="363786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sz="1100" baseline="0" dirty="0"/>
          </a:p>
          <a:p>
            <a:pPr marL="171450" indent="-171450">
              <a:buFont typeface="Wingdings" panose="05000000000000000000" pitchFamily="2" charset="2"/>
              <a:buChar char="v"/>
            </a:pPr>
            <a:r>
              <a:rPr lang="en-US" sz="1100" baseline="0" dirty="0"/>
              <a:t>f</a:t>
            </a:r>
          </a:p>
        </p:txBody>
      </p:sp>
      <p:sp>
        <p:nvSpPr>
          <p:cNvPr id="4" name="Slide Number Placeholder 3"/>
          <p:cNvSpPr>
            <a:spLocks noGrp="1"/>
          </p:cNvSpPr>
          <p:nvPr>
            <p:ph type="sldNum" sz="quarter" idx="10"/>
          </p:nvPr>
        </p:nvSpPr>
        <p:spPr/>
        <p:txBody>
          <a:bodyPr/>
          <a:lstStyle/>
          <a:p>
            <a:fld id="{053A242D-3A54-48C8-84CB-DEC00242A346}" type="slidenum">
              <a:rPr lang="en-US" smtClean="0"/>
              <a:t>1</a:t>
            </a:fld>
            <a:endParaRPr lang="en-US"/>
          </a:p>
        </p:txBody>
      </p:sp>
    </p:spTree>
    <p:extLst>
      <p:ext uri="{BB962C8B-B14F-4D97-AF65-F5344CB8AC3E}">
        <p14:creationId xmlns:p14="http://schemas.microsoft.com/office/powerpoint/2010/main" val="80349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MS PGothic" pitchFamily="34" charset="-128"/>
              </a:defRPr>
            </a:lvl1pPr>
            <a:lvl2pPr marL="741761" indent="-285293" eaLnBrk="0" hangingPunct="0">
              <a:defRPr kumimoji="1">
                <a:solidFill>
                  <a:schemeClr val="tx1"/>
                </a:solidFill>
                <a:latin typeface="Calibri" pitchFamily="34" charset="0"/>
                <a:ea typeface="MS PGothic" pitchFamily="34" charset="-128"/>
              </a:defRPr>
            </a:lvl2pPr>
            <a:lvl3pPr marL="1141171" indent="-228234" eaLnBrk="0" hangingPunct="0">
              <a:defRPr kumimoji="1">
                <a:solidFill>
                  <a:schemeClr val="tx1"/>
                </a:solidFill>
                <a:latin typeface="Calibri" pitchFamily="34" charset="0"/>
                <a:ea typeface="MS PGothic" pitchFamily="34" charset="-128"/>
              </a:defRPr>
            </a:lvl3pPr>
            <a:lvl4pPr marL="1597640" indent="-228234" eaLnBrk="0" hangingPunct="0">
              <a:defRPr kumimoji="1">
                <a:solidFill>
                  <a:schemeClr val="tx1"/>
                </a:solidFill>
                <a:latin typeface="Calibri" pitchFamily="34" charset="0"/>
                <a:ea typeface="MS PGothic" pitchFamily="34" charset="-128"/>
              </a:defRPr>
            </a:lvl4pPr>
            <a:lvl5pPr marL="2054108" indent="-228234" eaLnBrk="0" hangingPunct="0">
              <a:defRPr kumimoji="1">
                <a:solidFill>
                  <a:schemeClr val="tx1"/>
                </a:solidFill>
                <a:latin typeface="Calibri" pitchFamily="34" charset="0"/>
                <a:ea typeface="MS PGothic" pitchFamily="34" charset="-128"/>
              </a:defRPr>
            </a:lvl5pPr>
            <a:lvl6pPr marL="2510577" indent="-228234" eaLnBrk="0" fontAlgn="base" hangingPunct="0">
              <a:spcBef>
                <a:spcPct val="0"/>
              </a:spcBef>
              <a:spcAft>
                <a:spcPct val="0"/>
              </a:spcAft>
              <a:defRPr kumimoji="1">
                <a:solidFill>
                  <a:schemeClr val="tx1"/>
                </a:solidFill>
                <a:latin typeface="Calibri" pitchFamily="34" charset="0"/>
                <a:ea typeface="MS PGothic" pitchFamily="34" charset="-128"/>
              </a:defRPr>
            </a:lvl6pPr>
            <a:lvl7pPr marL="2967045" indent="-228234" eaLnBrk="0" fontAlgn="base" hangingPunct="0">
              <a:spcBef>
                <a:spcPct val="0"/>
              </a:spcBef>
              <a:spcAft>
                <a:spcPct val="0"/>
              </a:spcAft>
              <a:defRPr kumimoji="1">
                <a:solidFill>
                  <a:schemeClr val="tx1"/>
                </a:solidFill>
                <a:latin typeface="Calibri" pitchFamily="34" charset="0"/>
                <a:ea typeface="MS PGothic" pitchFamily="34" charset="-128"/>
              </a:defRPr>
            </a:lvl7pPr>
            <a:lvl8pPr marL="3423514" indent="-228234" eaLnBrk="0" fontAlgn="base" hangingPunct="0">
              <a:spcBef>
                <a:spcPct val="0"/>
              </a:spcBef>
              <a:spcAft>
                <a:spcPct val="0"/>
              </a:spcAft>
              <a:defRPr kumimoji="1">
                <a:solidFill>
                  <a:schemeClr val="tx1"/>
                </a:solidFill>
                <a:latin typeface="Calibri" pitchFamily="34" charset="0"/>
                <a:ea typeface="MS PGothic" pitchFamily="34" charset="-128"/>
              </a:defRPr>
            </a:lvl8pPr>
            <a:lvl9pPr marL="3879982" indent="-228234" eaLnBrk="0" fontAlgn="base" hangingPunct="0">
              <a:spcBef>
                <a:spcPct val="0"/>
              </a:spcBef>
              <a:spcAft>
                <a:spcPct val="0"/>
              </a:spcAft>
              <a:defRPr kumimoji="1">
                <a:solidFill>
                  <a:schemeClr val="tx1"/>
                </a:solidFill>
                <a:latin typeface="Calibri" pitchFamily="34" charset="0"/>
                <a:ea typeface="MS PGothic" pitchFamily="34" charset="-128"/>
              </a:defRPr>
            </a:lvl9pPr>
          </a:lstStyle>
          <a:p>
            <a:pPr eaLnBrk="1" hangingPunct="1"/>
            <a:fld id="{0834D0ED-5929-4D69-9B7D-3DB854534B1C}" type="slidenum">
              <a:rPr kumimoji="0" lang="en-GB" altLang="ja-JP"/>
              <a:pPr eaLnBrk="1" hangingPunct="1"/>
              <a:t>5</a:t>
            </a:fld>
            <a:endParaRPr kumimoji="0" lang="en-GB" altLang="ja-JP"/>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0807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a:solidFill>
                  <a:schemeClr val="tx1"/>
                </a:solidFill>
                <a:effectLst/>
                <a:latin typeface="+mn-lt"/>
                <a:ea typeface="+mn-ea"/>
                <a:cs typeface="+mn-cs"/>
              </a:rPr>
              <a:t>As the government organization that controls and administers the international movement of goods, Customs have faced increased demands to take on more and greater responsibilities, not only in the accurate collection of revenue but also in areas such as security, to prevent the illegal movement of goods, for instance, arms and weapons, improvised explosive device (IED), and to prevent illicit financing.</a:t>
            </a:r>
            <a:endParaRPr lang="ja-JP" altLang="ja-JP" sz="1200" kern="1200" dirty="0">
              <a:solidFill>
                <a:schemeClr val="tx1"/>
              </a:solidFill>
              <a:effectLst/>
              <a:latin typeface="+mn-lt"/>
              <a:ea typeface="+mn-ea"/>
              <a:cs typeface="+mn-cs"/>
            </a:endParaRP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Following the terrorist attacks of 11th September 2001, the WCO, the international body that represents Customs administrations’ interests, began to focus more on supply chain security. This transition culminated in 2005 with the adoption of the WCO SAFE Framework of Standards to Secure and Facilitate Global Trade (SAFE Framework). </a:t>
            </a:r>
            <a:endParaRPr lang="ja-JP"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The SAFE Framework is a unique instrument comprised of standards aimed at securing the supply chain without impeding international trade, especially through</a:t>
            </a:r>
            <a:endParaRPr lang="ja-JP" altLang="ja-JP" sz="1200" kern="1200" dirty="0">
              <a:solidFill>
                <a:schemeClr val="tx1"/>
              </a:solidFill>
              <a:effectLst/>
              <a:latin typeface="+mn-lt"/>
              <a:ea typeface="+mn-ea"/>
              <a:cs typeface="+mn-cs"/>
            </a:endParaRPr>
          </a:p>
          <a:p>
            <a:r>
              <a:rPr lang="en-US" altLang="ja-JP" sz="1200" kern="1200" dirty="0">
                <a:solidFill>
                  <a:schemeClr val="tx1"/>
                </a:solidFill>
                <a:effectLst/>
                <a:latin typeface="+mn-lt"/>
                <a:ea typeface="+mn-ea"/>
                <a:cs typeface="+mn-cs"/>
              </a:rPr>
              <a:t>risk management and the Authorized Economic Operator (AEO) </a:t>
            </a:r>
            <a:r>
              <a:rPr lang="en-US" altLang="ja-JP" sz="1200" kern="1200" dirty="0" err="1">
                <a:solidFill>
                  <a:schemeClr val="tx1"/>
                </a:solidFill>
                <a:effectLst/>
                <a:latin typeface="+mn-lt"/>
                <a:ea typeface="+mn-ea"/>
                <a:cs typeface="+mn-cs"/>
              </a:rPr>
              <a:t>programme</a:t>
            </a:r>
            <a:r>
              <a:rPr lang="en-US" altLang="ja-JP" sz="1200" kern="1200" dirty="0">
                <a:solidFill>
                  <a:schemeClr val="tx1"/>
                </a:solidFill>
                <a:effectLst/>
                <a:latin typeface="+mn-lt"/>
                <a:ea typeface="+mn-ea"/>
                <a:cs typeface="+mn-cs"/>
              </a:rPr>
              <a:t>, and the need to work with other government agencies especially at the border concept. </a:t>
            </a:r>
            <a:endParaRPr lang="ja-JP"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The SAFE Framework is a living instrument as it is subject to a 3-yearly review cycle to ensure it stay most relevant and up-to-date. Council in June is expected to endorse the SAFE 2018.</a:t>
            </a:r>
          </a:p>
          <a:p>
            <a:r>
              <a:rPr lang="en-US" altLang="ja-JP" sz="2600" dirty="0">
                <a:latin typeface="Book Antiqua" panose="02040602050305030304" pitchFamily="18" charset="0"/>
              </a:rPr>
              <a:t>Punta Cana resolution was Adopted at Policy Commission in Punta Cana, Dominican Republic in December 2015</a:t>
            </a:r>
          </a:p>
          <a:p>
            <a:r>
              <a:rPr lang="en-US" altLang="ja-JP" sz="2600" dirty="0">
                <a:latin typeface="Book Antiqua" panose="02040602050305030304" pitchFamily="18" charset="0"/>
              </a:rPr>
              <a:t>Recalled three key Recommendations issued by the WCO; </a:t>
            </a:r>
          </a:p>
          <a:p>
            <a:pPr lvl="1">
              <a:buFont typeface="Wingdings" panose="05000000000000000000" pitchFamily="2" charset="2"/>
              <a:buChar char="ü"/>
            </a:pPr>
            <a:r>
              <a:rPr lang="en-US" altLang="ja-JP" sz="2000" dirty="0">
                <a:latin typeface="Book Antiqua" panose="02040602050305030304" pitchFamily="18" charset="0"/>
              </a:rPr>
              <a:t>Recommendation Concerning the Use of Advance Passenger Information (API) and Passenger Name Record (PNR) for Efficient and Effective Customs Control (June 2015)</a:t>
            </a:r>
          </a:p>
          <a:p>
            <a:pPr lvl="1">
              <a:buFont typeface="Wingdings" panose="05000000000000000000" pitchFamily="2" charset="2"/>
              <a:buChar char="ü"/>
            </a:pPr>
            <a:r>
              <a:rPr lang="en-US" altLang="ja-JP" sz="2000" dirty="0">
                <a:latin typeface="Book Antiqua" panose="02040602050305030304" pitchFamily="18" charset="0"/>
              </a:rPr>
              <a:t>Recommendation Concerning the Protocol Against the Illicit Manufacturing of and Trafficking in Firearms, their Parts and Components and Ammunition (2002)</a:t>
            </a:r>
          </a:p>
          <a:p>
            <a:pPr lvl="1">
              <a:buFont typeface="Wingdings" panose="05000000000000000000" pitchFamily="2" charset="2"/>
              <a:buChar char="ü"/>
            </a:pPr>
            <a:r>
              <a:rPr lang="en-US" altLang="ja-JP" sz="2000" dirty="0">
                <a:latin typeface="Book Antiqua" panose="02040602050305030304" pitchFamily="18" charset="0"/>
              </a:rPr>
              <a:t>Recommendation on the need to Develop and Strengthen the Role of Customs Administrations in Tackling Money Laundering and in Recovering the Proceeds of Crime (2005)</a:t>
            </a:r>
            <a:endParaRPr lang="en-US" altLang="ja-JP" dirty="0">
              <a:latin typeface="Book Antiqua" panose="02040602050305030304" pitchFamily="18" charset="0"/>
            </a:endParaRPr>
          </a:p>
          <a:p>
            <a:r>
              <a:rPr lang="en-US" altLang="ja-JP" sz="2600" dirty="0">
                <a:latin typeface="Book Antiqua" panose="02040602050305030304" pitchFamily="18" charset="0"/>
              </a:rPr>
              <a:t>Emphasized the key role that Customs Administrations have to play - and the critical space they occupy at the border - in the prevention of future terrorist attacks.</a:t>
            </a:r>
            <a:endParaRPr lang="ja-JP" altLang="en-US" sz="2600" dirty="0">
              <a:latin typeface="Book Antiqua" panose="02040602050305030304" pitchFamily="18" charset="0"/>
            </a:endParaRPr>
          </a:p>
          <a:p>
            <a:pPr lvl="0"/>
            <a:endParaRPr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E4FB589-6350-476A-88A5-AA7EE9055F06}" type="slidenum">
              <a:rPr lang="en-US" smtClean="0"/>
              <a:t>6</a:t>
            </a:fld>
            <a:endParaRPr lang="en-US"/>
          </a:p>
        </p:txBody>
      </p:sp>
    </p:spTree>
    <p:extLst>
      <p:ext uri="{BB962C8B-B14F-4D97-AF65-F5344CB8AC3E}">
        <p14:creationId xmlns:p14="http://schemas.microsoft.com/office/powerpoint/2010/main" val="300935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ook Antiqua" panose="02040602050305030304" pitchFamily="18" charset="0"/>
                <a:sym typeface="Wingdings" panose="05000000000000000000" pitchFamily="2" charset="2"/>
              </a:rPr>
              <a:t>O</a:t>
            </a:r>
            <a:r>
              <a:rPr lang="en-US" altLang="ja-JP" sz="1200" dirty="0">
                <a:latin typeface="Book Antiqua" panose="02040602050305030304" pitchFamily="18" charset="0"/>
              </a:rPr>
              <a:t>ne example of commercial/transport documents is a international consignment note, such as CIM/SMGS consignment note. </a:t>
            </a:r>
          </a:p>
          <a:p>
            <a:endParaRPr kumimoji="1" lang="ja-JP" altLang="en-US" dirty="0"/>
          </a:p>
        </p:txBody>
      </p:sp>
      <p:sp>
        <p:nvSpPr>
          <p:cNvPr id="4" name="スライド番号プレースホルダー 3"/>
          <p:cNvSpPr>
            <a:spLocks noGrp="1"/>
          </p:cNvSpPr>
          <p:nvPr>
            <p:ph type="sldNum" sz="quarter" idx="10"/>
          </p:nvPr>
        </p:nvSpPr>
        <p:spPr/>
        <p:txBody>
          <a:bodyPr/>
          <a:lstStyle/>
          <a:p>
            <a:fld id="{FE4FB589-6350-476A-88A5-AA7EE9055F06}" type="slidenum">
              <a:rPr lang="en-US" smtClean="0"/>
              <a:t>7</a:t>
            </a:fld>
            <a:endParaRPr lang="en-US"/>
          </a:p>
        </p:txBody>
      </p:sp>
    </p:spTree>
    <p:extLst>
      <p:ext uri="{BB962C8B-B14F-4D97-AF65-F5344CB8AC3E}">
        <p14:creationId xmlns:p14="http://schemas.microsoft.com/office/powerpoint/2010/main" val="302317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FB589-6350-476A-88A5-AA7EE9055F06}" type="slidenum">
              <a:rPr lang="en-US" smtClean="0"/>
              <a:t>9</a:t>
            </a:fld>
            <a:endParaRPr lang="en-US"/>
          </a:p>
        </p:txBody>
      </p:sp>
    </p:spTree>
    <p:extLst>
      <p:ext uri="{BB962C8B-B14F-4D97-AF65-F5344CB8AC3E}">
        <p14:creationId xmlns:p14="http://schemas.microsoft.com/office/powerpoint/2010/main" val="283669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lvl="0" indent="-285750">
              <a:buFont typeface="Arial" panose="020B0604020202020204" pitchFamily="34" charset="0"/>
              <a:buChar char="•"/>
            </a:pPr>
            <a:r>
              <a:rPr lang="en-US" altLang="ja-JP" b="1" dirty="0">
                <a:solidFill>
                  <a:srgbClr val="002060"/>
                </a:solidFill>
                <a:latin typeface="Book Antiqua" panose="02040602050305030304" pitchFamily="18" charset="0"/>
              </a:rPr>
              <a:t>Other merit would be</a:t>
            </a:r>
          </a:p>
          <a:p>
            <a:pPr marL="285750" lvl="0" indent="-285750">
              <a:buFont typeface="Arial" panose="020B0604020202020204" pitchFamily="34" charset="0"/>
              <a:buChar char="•"/>
            </a:pPr>
            <a:r>
              <a:rPr lang="en-US" altLang="ja-JP" b="1" dirty="0">
                <a:solidFill>
                  <a:srgbClr val="002060"/>
                </a:solidFill>
                <a:latin typeface="Book Antiqua" panose="02040602050305030304" pitchFamily="18" charset="0"/>
              </a:rPr>
              <a:t>●exchange of data, Scanning Images/Customs Control results </a:t>
            </a:r>
          </a:p>
          <a:p>
            <a:pPr marL="285750" lvl="0" indent="-285750">
              <a:buFont typeface="Arial" panose="020B0604020202020204" pitchFamily="34" charset="0"/>
              <a:buChar char="•"/>
            </a:pPr>
            <a:r>
              <a:rPr lang="en-US" altLang="ja-JP" b="1" dirty="0">
                <a:solidFill>
                  <a:srgbClr val="002060"/>
                </a:solidFill>
                <a:latin typeface="Book Antiqua" panose="02040602050305030304" pitchFamily="18" charset="0"/>
              </a:rPr>
              <a:t>●Tracking the trains (depend on technologies)</a:t>
            </a:r>
          </a:p>
          <a:p>
            <a:pPr marL="285750" lvl="0" indent="-285750">
              <a:buFont typeface="Arial" panose="020B0604020202020204" pitchFamily="34" charset="0"/>
              <a:buChar char="•"/>
            </a:pPr>
            <a:r>
              <a:rPr lang="en-US" altLang="ja-JP" b="1" dirty="0">
                <a:solidFill>
                  <a:srgbClr val="002060"/>
                </a:solidFill>
                <a:latin typeface="Book Antiqua" panose="02040602050305030304" pitchFamily="18" charset="0"/>
              </a:rPr>
              <a:t>   Weakness</a:t>
            </a:r>
          </a:p>
          <a:p>
            <a:pPr marL="285750" lvl="0" indent="-285750">
              <a:buFont typeface="Arial" panose="020B0604020202020204" pitchFamily="34" charset="0"/>
              <a:buChar char="•"/>
            </a:pPr>
            <a:r>
              <a:rPr lang="en-US" altLang="ja-JP" b="1" dirty="0">
                <a:solidFill>
                  <a:srgbClr val="002060"/>
                </a:solidFill>
                <a:latin typeface="Book Antiqua" panose="02040602050305030304" pitchFamily="18" charset="0"/>
              </a:rPr>
              <a:t>But concern of ● No advance exchange of data</a:t>
            </a:r>
          </a:p>
          <a:p>
            <a:endParaRPr kumimoji="1" lang="ja-JP" altLang="en-US" dirty="0"/>
          </a:p>
        </p:txBody>
      </p:sp>
      <p:sp>
        <p:nvSpPr>
          <p:cNvPr id="4" name="スライド番号プレースホルダー 3"/>
          <p:cNvSpPr>
            <a:spLocks noGrp="1"/>
          </p:cNvSpPr>
          <p:nvPr>
            <p:ph type="sldNum" sz="quarter" idx="10"/>
          </p:nvPr>
        </p:nvSpPr>
        <p:spPr/>
        <p:txBody>
          <a:bodyPr/>
          <a:lstStyle/>
          <a:p>
            <a:fld id="{FE4FB589-6350-476A-88A5-AA7EE9055F06}" type="slidenum">
              <a:rPr lang="en-US" smtClean="0"/>
              <a:t>12</a:t>
            </a:fld>
            <a:endParaRPr lang="en-US"/>
          </a:p>
        </p:txBody>
      </p:sp>
    </p:spTree>
    <p:extLst>
      <p:ext uri="{BB962C8B-B14F-4D97-AF65-F5344CB8AC3E}">
        <p14:creationId xmlns:p14="http://schemas.microsoft.com/office/powerpoint/2010/main" val="211603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072E4-E71B-49A9-8749-1C8999DAD3C0}" type="slidenum">
              <a:rPr lang="en-US" smtClean="0"/>
              <a:t>13</a:t>
            </a:fld>
            <a:endParaRPr lang="en-US"/>
          </a:p>
        </p:txBody>
      </p:sp>
    </p:spTree>
    <p:extLst>
      <p:ext uri="{BB962C8B-B14F-4D97-AF65-F5344CB8AC3E}">
        <p14:creationId xmlns:p14="http://schemas.microsoft.com/office/powerpoint/2010/main" val="75915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5/20/2018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5/20/2018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wcoomd.org/" TargetMode="External"/><Relationship Id="rId5" Type="http://schemas.openxmlformats.org/officeDocument/2006/relationships/hyperlink" Target="mailto:satoko.kagawa@wcoomd.org"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wcoomd.org/en/topics/facilitation/instrument-and-tools/conventions/pf_revised_kyoto_conv/kyoto_new.aspx"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wcoomd.org/en/topics/facilitation/instrument-and-tools/tools/transit-guidelines.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TimeLine"/>
          <p:cNvGrpSpPr>
            <a:grpSpLocks noChangeAspect="1"/>
          </p:cNvGrpSpPr>
          <p:nvPr/>
        </p:nvGrpSpPr>
        <p:grpSpPr bwMode="auto">
          <a:xfrm>
            <a:off x="2259983" y="121196"/>
            <a:ext cx="9565633" cy="6011059"/>
            <a:chOff x="166" y="1629"/>
            <a:chExt cx="3197" cy="2009"/>
          </a:xfrm>
        </p:grpSpPr>
        <p:sp>
          <p:nvSpPr>
            <p:cNvPr id="58" name="Freeform 5"/>
            <p:cNvSpPr>
              <a:spLocks/>
            </p:cNvSpPr>
            <p:nvPr/>
          </p:nvSpPr>
          <p:spPr bwMode="auto">
            <a:xfrm>
              <a:off x="166" y="3243"/>
              <a:ext cx="2110" cy="395"/>
            </a:xfrm>
            <a:custGeom>
              <a:avLst/>
              <a:gdLst>
                <a:gd name="T0" fmla="*/ 0 w 578"/>
                <a:gd name="T1" fmla="*/ 48 h 108"/>
                <a:gd name="T2" fmla="*/ 196 w 578"/>
                <a:gd name="T3" fmla="*/ 41 h 108"/>
                <a:gd name="T4" fmla="*/ 413 w 578"/>
                <a:gd name="T5" fmla="*/ 29 h 108"/>
                <a:gd name="T6" fmla="*/ 379 w 578"/>
                <a:gd name="T7" fmla="*/ 1 h 108"/>
                <a:gd name="T8" fmla="*/ 578 w 578"/>
                <a:gd name="T9" fmla="*/ 29 h 108"/>
                <a:gd name="T10" fmla="*/ 489 w 578"/>
                <a:gd name="T11" fmla="*/ 108 h 108"/>
                <a:gd name="T12" fmla="*/ 459 w 578"/>
                <a:gd name="T13" fmla="*/ 78 h 108"/>
                <a:gd name="T14" fmla="*/ 254 w 578"/>
                <a:gd name="T15" fmla="*/ 96 h 108"/>
                <a:gd name="T16" fmla="*/ 47 w 578"/>
                <a:gd name="T17" fmla="*/ 104 h 108"/>
                <a:gd name="T18" fmla="*/ 0 w 578"/>
                <a:gd name="T19"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 h="108">
                  <a:moveTo>
                    <a:pt x="0" y="48"/>
                  </a:moveTo>
                  <a:cubicBezTo>
                    <a:pt x="40" y="47"/>
                    <a:pt x="180" y="42"/>
                    <a:pt x="196" y="41"/>
                  </a:cubicBezTo>
                  <a:cubicBezTo>
                    <a:pt x="213" y="41"/>
                    <a:pt x="304" y="40"/>
                    <a:pt x="413" y="29"/>
                  </a:cubicBezTo>
                  <a:cubicBezTo>
                    <a:pt x="416" y="28"/>
                    <a:pt x="377" y="0"/>
                    <a:pt x="379" y="1"/>
                  </a:cubicBezTo>
                  <a:cubicBezTo>
                    <a:pt x="441" y="10"/>
                    <a:pt x="517" y="20"/>
                    <a:pt x="578" y="29"/>
                  </a:cubicBezTo>
                  <a:cubicBezTo>
                    <a:pt x="548" y="56"/>
                    <a:pt x="517" y="85"/>
                    <a:pt x="489" y="108"/>
                  </a:cubicBezTo>
                  <a:cubicBezTo>
                    <a:pt x="477" y="95"/>
                    <a:pt x="468" y="88"/>
                    <a:pt x="459" y="78"/>
                  </a:cubicBezTo>
                  <a:cubicBezTo>
                    <a:pt x="386" y="87"/>
                    <a:pt x="304" y="94"/>
                    <a:pt x="254" y="96"/>
                  </a:cubicBezTo>
                  <a:cubicBezTo>
                    <a:pt x="217" y="98"/>
                    <a:pt x="89" y="104"/>
                    <a:pt x="47" y="104"/>
                  </a:cubicBezTo>
                  <a:cubicBezTo>
                    <a:pt x="29" y="84"/>
                    <a:pt x="11" y="62"/>
                    <a:pt x="0" y="48"/>
                  </a:cubicBezTo>
                  <a:close/>
                </a:path>
              </a:pathLst>
            </a:custGeom>
            <a:solidFill>
              <a:schemeClr val="tx1">
                <a:lumMod val="85000"/>
                <a:lumOff val="15000"/>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2"/>
            <p:cNvSpPr>
              <a:spLocks/>
            </p:cNvSpPr>
            <p:nvPr/>
          </p:nvSpPr>
          <p:spPr bwMode="auto">
            <a:xfrm>
              <a:off x="2009" y="1629"/>
              <a:ext cx="964" cy="593"/>
            </a:xfrm>
            <a:custGeom>
              <a:avLst/>
              <a:gdLst>
                <a:gd name="T0" fmla="*/ 257 w 264"/>
                <a:gd name="T1" fmla="*/ 0 h 162"/>
                <a:gd name="T2" fmla="*/ 13 w 264"/>
                <a:gd name="T3" fmla="*/ 128 h 162"/>
                <a:gd name="T4" fmla="*/ 40 w 264"/>
                <a:gd name="T5" fmla="*/ 162 h 162"/>
                <a:gd name="T6" fmla="*/ 67 w 264"/>
                <a:gd name="T7" fmla="*/ 150 h 162"/>
                <a:gd name="T8" fmla="*/ 47 w 264"/>
                <a:gd name="T9" fmla="*/ 126 h 162"/>
                <a:gd name="T10" fmla="*/ 264 w 264"/>
                <a:gd name="T11" fmla="*/ 15 h 162"/>
                <a:gd name="T12" fmla="*/ 257 w 264"/>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264" h="162">
                  <a:moveTo>
                    <a:pt x="257" y="0"/>
                  </a:moveTo>
                  <a:cubicBezTo>
                    <a:pt x="69" y="32"/>
                    <a:pt x="0" y="84"/>
                    <a:pt x="13" y="128"/>
                  </a:cubicBezTo>
                  <a:cubicBezTo>
                    <a:pt x="17" y="139"/>
                    <a:pt x="28" y="152"/>
                    <a:pt x="40" y="162"/>
                  </a:cubicBezTo>
                  <a:cubicBezTo>
                    <a:pt x="44" y="157"/>
                    <a:pt x="53" y="150"/>
                    <a:pt x="67" y="150"/>
                  </a:cubicBezTo>
                  <a:cubicBezTo>
                    <a:pt x="58" y="142"/>
                    <a:pt x="49" y="134"/>
                    <a:pt x="47" y="126"/>
                  </a:cubicBezTo>
                  <a:cubicBezTo>
                    <a:pt x="34" y="78"/>
                    <a:pt x="141" y="37"/>
                    <a:pt x="264" y="15"/>
                  </a:cubicBezTo>
                  <a:cubicBezTo>
                    <a:pt x="259" y="11"/>
                    <a:pt x="256" y="7"/>
                    <a:pt x="257" y="0"/>
                  </a:cubicBezTo>
                  <a:close/>
                </a:path>
              </a:pathLst>
            </a:custGeom>
            <a:solidFill>
              <a:schemeClr val="tx1">
                <a:lumMod val="65000"/>
                <a:lumOff val="35000"/>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13"/>
            <p:cNvSpPr>
              <a:spLocks noChangeArrowheads="1"/>
            </p:cNvSpPr>
            <p:nvPr/>
          </p:nvSpPr>
          <p:spPr bwMode="auto">
            <a:xfrm>
              <a:off x="2174" y="2193"/>
              <a:ext cx="189" cy="99"/>
            </a:xfrm>
            <a:prstGeom prst="ellipse">
              <a:avLst/>
            </a:prstGeom>
            <a:solidFill>
              <a:srgbClr val="000000">
                <a:alpha val="1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14"/>
            <p:cNvSpPr>
              <a:spLocks noChangeArrowheads="1"/>
            </p:cNvSpPr>
            <p:nvPr/>
          </p:nvSpPr>
          <p:spPr bwMode="auto">
            <a:xfrm>
              <a:off x="2276" y="3217"/>
              <a:ext cx="387" cy="198"/>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5"/>
            <p:cNvSpPr>
              <a:spLocks/>
            </p:cNvSpPr>
            <p:nvPr/>
          </p:nvSpPr>
          <p:spPr bwMode="auto">
            <a:xfrm>
              <a:off x="2323" y="32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6"/>
            <p:cNvSpPr>
              <a:spLocks/>
            </p:cNvSpPr>
            <p:nvPr/>
          </p:nvSpPr>
          <p:spPr bwMode="auto">
            <a:xfrm>
              <a:off x="2290" y="2255"/>
              <a:ext cx="1073" cy="1105"/>
            </a:xfrm>
            <a:custGeom>
              <a:avLst/>
              <a:gdLst>
                <a:gd name="T0" fmla="*/ 290 w 294"/>
                <a:gd name="T1" fmla="*/ 158 h 302"/>
                <a:gd name="T2" fmla="*/ 26 w 294"/>
                <a:gd name="T3" fmla="*/ 0 h 302"/>
                <a:gd name="T4" fmla="*/ 0 w 294"/>
                <a:gd name="T5" fmla="*/ 14 h 302"/>
                <a:gd name="T6" fmla="*/ 214 w 294"/>
                <a:gd name="T7" fmla="*/ 151 h 302"/>
                <a:gd name="T8" fmla="*/ 72 w 294"/>
                <a:gd name="T9" fmla="*/ 257 h 302"/>
                <a:gd name="T10" fmla="*/ 111 w 294"/>
                <a:gd name="T11" fmla="*/ 302 h 302"/>
                <a:gd name="T12" fmla="*/ 290 w 294"/>
                <a:gd name="T13" fmla="*/ 158 h 302"/>
              </a:gdLst>
              <a:ahLst/>
              <a:cxnLst>
                <a:cxn ang="0">
                  <a:pos x="T0" y="T1"/>
                </a:cxn>
                <a:cxn ang="0">
                  <a:pos x="T2" y="T3"/>
                </a:cxn>
                <a:cxn ang="0">
                  <a:pos x="T4" y="T5"/>
                </a:cxn>
                <a:cxn ang="0">
                  <a:pos x="T6" y="T7"/>
                </a:cxn>
                <a:cxn ang="0">
                  <a:pos x="T8" y="T9"/>
                </a:cxn>
                <a:cxn ang="0">
                  <a:pos x="T10" y="T11"/>
                </a:cxn>
                <a:cxn ang="0">
                  <a:pos x="T12" y="T13"/>
                </a:cxn>
              </a:cxnLst>
              <a:rect l="0" t="0" r="r" b="b"/>
              <a:pathLst>
                <a:path w="294" h="302">
                  <a:moveTo>
                    <a:pt x="290" y="158"/>
                  </a:moveTo>
                  <a:cubicBezTo>
                    <a:pt x="286" y="82"/>
                    <a:pt x="117" y="44"/>
                    <a:pt x="26" y="0"/>
                  </a:cubicBezTo>
                  <a:cubicBezTo>
                    <a:pt x="25" y="7"/>
                    <a:pt x="18" y="14"/>
                    <a:pt x="0" y="14"/>
                  </a:cubicBezTo>
                  <a:cubicBezTo>
                    <a:pt x="81" y="57"/>
                    <a:pt x="209" y="94"/>
                    <a:pt x="214" y="151"/>
                  </a:cubicBezTo>
                  <a:cubicBezTo>
                    <a:pt x="217" y="200"/>
                    <a:pt x="158" y="234"/>
                    <a:pt x="72" y="257"/>
                  </a:cubicBezTo>
                  <a:cubicBezTo>
                    <a:pt x="109" y="262"/>
                    <a:pt x="117" y="280"/>
                    <a:pt x="111" y="302"/>
                  </a:cubicBezTo>
                  <a:cubicBezTo>
                    <a:pt x="216" y="270"/>
                    <a:pt x="294" y="224"/>
                    <a:pt x="290" y="158"/>
                  </a:cubicBezTo>
                  <a:close/>
                </a:path>
              </a:pathLst>
            </a:custGeom>
            <a:solidFill>
              <a:schemeClr val="tx1">
                <a:lumMod val="75000"/>
                <a:lumOff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 name="Callout Text" hidden="1"/>
          <p:cNvSpPr/>
          <p:nvPr/>
        </p:nvSpPr>
        <p:spPr>
          <a:xfrm>
            <a:off x="7284702" y="4385222"/>
            <a:ext cx="3134674" cy="2016328"/>
          </a:xfrm>
          <a:prstGeom prst="wedgeRectCallout">
            <a:avLst>
              <a:gd name="adj1" fmla="val -69244"/>
              <a:gd name="adj2" fmla="val 50527"/>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Some Layouts have both </a:t>
            </a:r>
            <a:r>
              <a:rPr lang="en-US" sz="2000" b="1" dirty="0">
                <a:solidFill>
                  <a:schemeClr val="accent6">
                    <a:lumMod val="20000"/>
                    <a:lumOff val="80000"/>
                  </a:schemeClr>
                </a:solidFill>
              </a:rPr>
              <a:t>Animated</a:t>
            </a:r>
            <a:r>
              <a:rPr lang="en-US" sz="2000" b="1" dirty="0">
                <a:solidFill>
                  <a:schemeClr val="tx1"/>
                </a:solidFill>
              </a:rPr>
              <a:t> &amp; </a:t>
            </a:r>
            <a:r>
              <a:rPr lang="en-US" sz="2000" b="1" dirty="0">
                <a:solidFill>
                  <a:schemeClr val="accent6">
                    <a:lumMod val="20000"/>
                    <a:lumOff val="80000"/>
                  </a:schemeClr>
                </a:solidFill>
              </a:rPr>
              <a:t>Static</a:t>
            </a:r>
            <a:r>
              <a:rPr lang="en-US" sz="2000" b="1" dirty="0">
                <a:solidFill>
                  <a:schemeClr val="tx1"/>
                </a:solidFill>
              </a:rPr>
              <a:t>. </a:t>
            </a:r>
          </a:p>
          <a:p>
            <a:pPr algn="ctr"/>
            <a:r>
              <a:rPr lang="en-US" sz="1600" b="1" dirty="0">
                <a:solidFill>
                  <a:schemeClr val="tx1"/>
                </a:solidFill>
              </a:rPr>
              <a:t>Delete pages you don’t need and keep others. Click on items to and move them around if you want. Pretty much everything is customizable.</a:t>
            </a:r>
            <a:endParaRPr lang="en-US" sz="1050" dirty="0">
              <a:solidFill>
                <a:schemeClr val="tx1"/>
              </a:solidFill>
            </a:endParaRPr>
          </a:p>
        </p:txBody>
      </p:sp>
      <p:sp>
        <p:nvSpPr>
          <p:cNvPr id="23" name="Callout Text" hidden="1"/>
          <p:cNvSpPr/>
          <p:nvPr/>
        </p:nvSpPr>
        <p:spPr>
          <a:xfrm>
            <a:off x="6555399" y="4195935"/>
            <a:ext cx="4000394" cy="2458948"/>
          </a:xfrm>
          <a:prstGeom prst="wedgeRectCallout">
            <a:avLst>
              <a:gd name="adj1" fmla="val -55855"/>
              <a:gd name="adj2" fmla="val -66448"/>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a:solidFill>
                  <a:schemeClr val="accent6"/>
                </a:solidFill>
              </a:rPr>
              <a:t>Change</a:t>
            </a:r>
            <a:r>
              <a:rPr lang="en-US" sz="2800" b="1" dirty="0">
                <a:solidFill>
                  <a:schemeClr val="tx1"/>
                </a:solidFill>
              </a:rPr>
              <a:t> </a:t>
            </a:r>
            <a:r>
              <a:rPr lang="en-US" sz="2800" b="1" dirty="0">
                <a:solidFill>
                  <a:schemeClr val="accent2">
                    <a:lumMod val="20000"/>
                    <a:lumOff val="80000"/>
                  </a:schemeClr>
                </a:solidFill>
              </a:rPr>
              <a:t>the Color </a:t>
            </a:r>
          </a:p>
          <a:p>
            <a:pPr algn="ctr"/>
            <a:r>
              <a:rPr lang="en-US" dirty="0">
                <a:solidFill>
                  <a:schemeClr val="bg1"/>
                </a:solidFill>
              </a:rPr>
              <a:t>of any of these layouts to fit your </a:t>
            </a:r>
            <a:r>
              <a:rPr lang="en-US" sz="1300" dirty="0">
                <a:solidFill>
                  <a:schemeClr val="bg1"/>
                </a:solidFill>
              </a:rPr>
              <a:t>company or personal preference. Go to the Design tab up top and choose COLORS under the tab on the upper right or you may have to open or click on a drop down in the Design tab to the far right, it may be labeled </a:t>
            </a:r>
            <a:r>
              <a:rPr lang="en-US" sz="1300" dirty="0" err="1">
                <a:solidFill>
                  <a:schemeClr val="bg1"/>
                </a:solidFill>
              </a:rPr>
              <a:t>Varients</a:t>
            </a:r>
            <a:r>
              <a:rPr lang="en-US" sz="1300" dirty="0">
                <a:solidFill>
                  <a:schemeClr val="bg1"/>
                </a:solidFill>
              </a:rPr>
              <a:t>, that will bring up the “COLORS” tab. You can customize the COLORS as well to get the exact color scheme you want.</a:t>
            </a:r>
          </a:p>
        </p:txBody>
      </p:sp>
      <p:sp>
        <p:nvSpPr>
          <p:cNvPr id="39" name="Freeform 5"/>
          <p:cNvSpPr>
            <a:spLocks/>
          </p:cNvSpPr>
          <p:nvPr/>
        </p:nvSpPr>
        <p:spPr bwMode="auto">
          <a:xfrm>
            <a:off x="1306831" y="4442874"/>
            <a:ext cx="7526719" cy="590009"/>
          </a:xfrm>
          <a:custGeom>
            <a:avLst/>
            <a:gdLst>
              <a:gd name="T0" fmla="*/ 0 w 5593"/>
              <a:gd name="T1" fmla="*/ 46 h 202"/>
              <a:gd name="T2" fmla="*/ 5460 w 5593"/>
              <a:gd name="T3" fmla="*/ 46 h 202"/>
              <a:gd name="T4" fmla="*/ 5460 w 5593"/>
              <a:gd name="T5" fmla="*/ 0 h 202"/>
              <a:gd name="T6" fmla="*/ 5593 w 5593"/>
              <a:gd name="T7" fmla="*/ 101 h 202"/>
              <a:gd name="T8" fmla="*/ 5460 w 5593"/>
              <a:gd name="T9" fmla="*/ 202 h 202"/>
              <a:gd name="T10" fmla="*/ 5460 w 5593"/>
              <a:gd name="T11" fmla="*/ 159 h 202"/>
              <a:gd name="T12" fmla="*/ 0 w 5593"/>
              <a:gd name="T13" fmla="*/ 159 h 202"/>
              <a:gd name="T14" fmla="*/ 0 w 5593"/>
              <a:gd name="T15" fmla="*/ 46 h 202"/>
              <a:gd name="connsiteX0" fmla="*/ 5906 w 10000"/>
              <a:gd name="connsiteY0" fmla="*/ 2277 h 10000"/>
              <a:gd name="connsiteX1" fmla="*/ 9762 w 10000"/>
              <a:gd name="connsiteY1" fmla="*/ 2277 h 10000"/>
              <a:gd name="connsiteX2" fmla="*/ 9762 w 10000"/>
              <a:gd name="connsiteY2" fmla="*/ 0 h 10000"/>
              <a:gd name="connsiteX3" fmla="*/ 10000 w 10000"/>
              <a:gd name="connsiteY3" fmla="*/ 5000 h 10000"/>
              <a:gd name="connsiteX4" fmla="*/ 9762 w 10000"/>
              <a:gd name="connsiteY4" fmla="*/ 10000 h 10000"/>
              <a:gd name="connsiteX5" fmla="*/ 9762 w 10000"/>
              <a:gd name="connsiteY5" fmla="*/ 7871 h 10000"/>
              <a:gd name="connsiteX6" fmla="*/ 0 w 10000"/>
              <a:gd name="connsiteY6" fmla="*/ 7871 h 10000"/>
              <a:gd name="connsiteX7" fmla="*/ 5906 w 10000"/>
              <a:gd name="connsiteY7" fmla="*/ 2277 h 10000"/>
              <a:gd name="connsiteX0" fmla="*/ 0 w 4094"/>
              <a:gd name="connsiteY0" fmla="*/ 2277 h 10000"/>
              <a:gd name="connsiteX1" fmla="*/ 3856 w 4094"/>
              <a:gd name="connsiteY1" fmla="*/ 2277 h 10000"/>
              <a:gd name="connsiteX2" fmla="*/ 3856 w 4094"/>
              <a:gd name="connsiteY2" fmla="*/ 0 h 10000"/>
              <a:gd name="connsiteX3" fmla="*/ 4094 w 4094"/>
              <a:gd name="connsiteY3" fmla="*/ 5000 h 10000"/>
              <a:gd name="connsiteX4" fmla="*/ 3856 w 4094"/>
              <a:gd name="connsiteY4" fmla="*/ 10000 h 10000"/>
              <a:gd name="connsiteX5" fmla="*/ 3856 w 4094"/>
              <a:gd name="connsiteY5" fmla="*/ 7871 h 10000"/>
              <a:gd name="connsiteX6" fmla="*/ 9 w 4094"/>
              <a:gd name="connsiteY6" fmla="*/ 7871 h 10000"/>
              <a:gd name="connsiteX7" fmla="*/ 0 w 4094"/>
              <a:gd name="connsiteY7" fmla="*/ 2277 h 10000"/>
              <a:gd name="connsiteX0" fmla="*/ 2353 w 9979"/>
              <a:gd name="connsiteY0" fmla="*/ 2277 h 10000"/>
              <a:gd name="connsiteX1" fmla="*/ 9398 w 9979"/>
              <a:gd name="connsiteY1" fmla="*/ 2277 h 10000"/>
              <a:gd name="connsiteX2" fmla="*/ 9398 w 9979"/>
              <a:gd name="connsiteY2" fmla="*/ 0 h 10000"/>
              <a:gd name="connsiteX3" fmla="*/ 9979 w 9979"/>
              <a:gd name="connsiteY3" fmla="*/ 5000 h 10000"/>
              <a:gd name="connsiteX4" fmla="*/ 9398 w 9979"/>
              <a:gd name="connsiteY4" fmla="*/ 10000 h 10000"/>
              <a:gd name="connsiteX5" fmla="*/ 9398 w 9979"/>
              <a:gd name="connsiteY5" fmla="*/ 7871 h 10000"/>
              <a:gd name="connsiteX6" fmla="*/ 1 w 9979"/>
              <a:gd name="connsiteY6" fmla="*/ 7871 h 10000"/>
              <a:gd name="connsiteX7" fmla="*/ 2353 w 9979"/>
              <a:gd name="connsiteY7" fmla="*/ 2277 h 10000"/>
              <a:gd name="connsiteX0" fmla="*/ 2358 w 10000"/>
              <a:gd name="connsiteY0" fmla="*/ 2277 h 10000"/>
              <a:gd name="connsiteX1" fmla="*/ 9418 w 10000"/>
              <a:gd name="connsiteY1" fmla="*/ 2277 h 10000"/>
              <a:gd name="connsiteX2" fmla="*/ 9418 w 10000"/>
              <a:gd name="connsiteY2" fmla="*/ 0 h 10000"/>
              <a:gd name="connsiteX3" fmla="*/ 10000 w 10000"/>
              <a:gd name="connsiteY3" fmla="*/ 5000 h 10000"/>
              <a:gd name="connsiteX4" fmla="*/ 9418 w 10000"/>
              <a:gd name="connsiteY4" fmla="*/ 10000 h 10000"/>
              <a:gd name="connsiteX5" fmla="*/ 9418 w 10000"/>
              <a:gd name="connsiteY5" fmla="*/ 7871 h 10000"/>
              <a:gd name="connsiteX6" fmla="*/ 1 w 10000"/>
              <a:gd name="connsiteY6" fmla="*/ 7871 h 10000"/>
              <a:gd name="connsiteX7" fmla="*/ 2358 w 10000"/>
              <a:gd name="connsiteY7" fmla="*/ 2277 h 10000"/>
              <a:gd name="connsiteX0" fmla="*/ 220 w 7862"/>
              <a:gd name="connsiteY0" fmla="*/ 2277 h 10000"/>
              <a:gd name="connsiteX1" fmla="*/ 7280 w 7862"/>
              <a:gd name="connsiteY1" fmla="*/ 2277 h 10000"/>
              <a:gd name="connsiteX2" fmla="*/ 7280 w 7862"/>
              <a:gd name="connsiteY2" fmla="*/ 0 h 10000"/>
              <a:gd name="connsiteX3" fmla="*/ 7862 w 7862"/>
              <a:gd name="connsiteY3" fmla="*/ 5000 h 10000"/>
              <a:gd name="connsiteX4" fmla="*/ 7280 w 7862"/>
              <a:gd name="connsiteY4" fmla="*/ 10000 h 10000"/>
              <a:gd name="connsiteX5" fmla="*/ 7280 w 7862"/>
              <a:gd name="connsiteY5" fmla="*/ 7871 h 10000"/>
              <a:gd name="connsiteX6" fmla="*/ 1 w 7862"/>
              <a:gd name="connsiteY6" fmla="*/ 7743 h 10000"/>
              <a:gd name="connsiteX7" fmla="*/ 220 w 7862"/>
              <a:gd name="connsiteY7" fmla="*/ 2277 h 10000"/>
              <a:gd name="connsiteX0" fmla="*/ 279 w 9999"/>
              <a:gd name="connsiteY0" fmla="*/ 2277 h 10000"/>
              <a:gd name="connsiteX1" fmla="*/ 9259 w 9999"/>
              <a:gd name="connsiteY1" fmla="*/ 2277 h 10000"/>
              <a:gd name="connsiteX2" fmla="*/ 9259 w 9999"/>
              <a:gd name="connsiteY2" fmla="*/ 0 h 10000"/>
              <a:gd name="connsiteX3" fmla="*/ 9999 w 9999"/>
              <a:gd name="connsiteY3" fmla="*/ 5000 h 10000"/>
              <a:gd name="connsiteX4" fmla="*/ 9259 w 9999"/>
              <a:gd name="connsiteY4" fmla="*/ 10000 h 10000"/>
              <a:gd name="connsiteX5" fmla="*/ 9259 w 9999"/>
              <a:gd name="connsiteY5" fmla="*/ 7871 h 10000"/>
              <a:gd name="connsiteX6" fmla="*/ 0 w 9999"/>
              <a:gd name="connsiteY6" fmla="*/ 7743 h 10000"/>
              <a:gd name="connsiteX7" fmla="*/ 279 w 9999"/>
              <a:gd name="connsiteY7" fmla="*/ 2277 h 10000"/>
              <a:gd name="connsiteX0" fmla="*/ 306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306 w 10027"/>
              <a:gd name="connsiteY7" fmla="*/ 2277 h 10000"/>
              <a:gd name="connsiteX0" fmla="*/ 306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306 w 10027"/>
              <a:gd name="connsiteY7" fmla="*/ 2277 h 10000"/>
              <a:gd name="connsiteX0" fmla="*/ 306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306 w 10027"/>
              <a:gd name="connsiteY7" fmla="*/ 2277 h 10000"/>
              <a:gd name="connsiteX0" fmla="*/ 314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314 w 10027"/>
              <a:gd name="connsiteY7" fmla="*/ 2277 h 10000"/>
              <a:gd name="connsiteX0" fmla="*/ 4480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4480 w 10027"/>
              <a:gd name="connsiteY7" fmla="*/ 2277 h 10000"/>
              <a:gd name="connsiteX0" fmla="*/ 4480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4480 w 10027"/>
              <a:gd name="connsiteY7" fmla="*/ 2277 h 10000"/>
              <a:gd name="connsiteX0" fmla="*/ 353 w 5900"/>
              <a:gd name="connsiteY0" fmla="*/ 2277 h 10000"/>
              <a:gd name="connsiteX1" fmla="*/ 5160 w 5900"/>
              <a:gd name="connsiteY1" fmla="*/ 2277 h 10000"/>
              <a:gd name="connsiteX2" fmla="*/ 5160 w 5900"/>
              <a:gd name="connsiteY2" fmla="*/ 0 h 10000"/>
              <a:gd name="connsiteX3" fmla="*/ 5900 w 5900"/>
              <a:gd name="connsiteY3" fmla="*/ 5000 h 10000"/>
              <a:gd name="connsiteX4" fmla="*/ 5160 w 5900"/>
              <a:gd name="connsiteY4" fmla="*/ 10000 h 10000"/>
              <a:gd name="connsiteX5" fmla="*/ 5160 w 5900"/>
              <a:gd name="connsiteY5" fmla="*/ 7871 h 10000"/>
              <a:gd name="connsiteX6" fmla="*/ 0 w 5900"/>
              <a:gd name="connsiteY6" fmla="*/ 7866 h 10000"/>
              <a:gd name="connsiteX7" fmla="*/ 353 w 5900"/>
              <a:gd name="connsiteY7" fmla="*/ 2277 h 10000"/>
              <a:gd name="connsiteX0" fmla="*/ 598 w 10000"/>
              <a:gd name="connsiteY0" fmla="*/ 2277 h 10000"/>
              <a:gd name="connsiteX1" fmla="*/ 8746 w 10000"/>
              <a:gd name="connsiteY1" fmla="*/ 2277 h 10000"/>
              <a:gd name="connsiteX2" fmla="*/ 8746 w 10000"/>
              <a:gd name="connsiteY2" fmla="*/ 0 h 10000"/>
              <a:gd name="connsiteX3" fmla="*/ 10000 w 10000"/>
              <a:gd name="connsiteY3" fmla="*/ 5000 h 10000"/>
              <a:gd name="connsiteX4" fmla="*/ 8746 w 10000"/>
              <a:gd name="connsiteY4" fmla="*/ 10000 h 10000"/>
              <a:gd name="connsiteX5" fmla="*/ 8746 w 10000"/>
              <a:gd name="connsiteY5" fmla="*/ 7871 h 10000"/>
              <a:gd name="connsiteX6" fmla="*/ 0 w 10000"/>
              <a:gd name="connsiteY6" fmla="*/ 7866 h 10000"/>
              <a:gd name="connsiteX7" fmla="*/ 598 w 10000"/>
              <a:gd name="connsiteY7" fmla="*/ 2277 h 10000"/>
              <a:gd name="connsiteX0" fmla="*/ 587 w 10000"/>
              <a:gd name="connsiteY0" fmla="*/ 2277 h 10000"/>
              <a:gd name="connsiteX1" fmla="*/ 8746 w 10000"/>
              <a:gd name="connsiteY1" fmla="*/ 2277 h 10000"/>
              <a:gd name="connsiteX2" fmla="*/ 8746 w 10000"/>
              <a:gd name="connsiteY2" fmla="*/ 0 h 10000"/>
              <a:gd name="connsiteX3" fmla="*/ 10000 w 10000"/>
              <a:gd name="connsiteY3" fmla="*/ 5000 h 10000"/>
              <a:gd name="connsiteX4" fmla="*/ 8746 w 10000"/>
              <a:gd name="connsiteY4" fmla="*/ 10000 h 10000"/>
              <a:gd name="connsiteX5" fmla="*/ 8746 w 10000"/>
              <a:gd name="connsiteY5" fmla="*/ 7871 h 10000"/>
              <a:gd name="connsiteX6" fmla="*/ 0 w 10000"/>
              <a:gd name="connsiteY6" fmla="*/ 7866 h 10000"/>
              <a:gd name="connsiteX7" fmla="*/ 587 w 10000"/>
              <a:gd name="connsiteY7" fmla="*/ 2277 h 10000"/>
              <a:gd name="connsiteX0" fmla="*/ 587 w 10000"/>
              <a:gd name="connsiteY0" fmla="*/ 2277 h 10000"/>
              <a:gd name="connsiteX1" fmla="*/ 8746 w 10000"/>
              <a:gd name="connsiteY1" fmla="*/ 2277 h 10000"/>
              <a:gd name="connsiteX2" fmla="*/ 8746 w 10000"/>
              <a:gd name="connsiteY2" fmla="*/ 0 h 10000"/>
              <a:gd name="connsiteX3" fmla="*/ 10000 w 10000"/>
              <a:gd name="connsiteY3" fmla="*/ 5000 h 10000"/>
              <a:gd name="connsiteX4" fmla="*/ 8746 w 10000"/>
              <a:gd name="connsiteY4" fmla="*/ 10000 h 10000"/>
              <a:gd name="connsiteX5" fmla="*/ 8746 w 10000"/>
              <a:gd name="connsiteY5" fmla="*/ 7871 h 10000"/>
              <a:gd name="connsiteX6" fmla="*/ 0 w 10000"/>
              <a:gd name="connsiteY6" fmla="*/ 7866 h 10000"/>
              <a:gd name="connsiteX7" fmla="*/ 587 w 10000"/>
              <a:gd name="connsiteY7" fmla="*/ 2277 h 10000"/>
              <a:gd name="connsiteX0" fmla="*/ 5 w 14846"/>
              <a:gd name="connsiteY0" fmla="*/ 2277 h 10000"/>
              <a:gd name="connsiteX1" fmla="*/ 13592 w 14846"/>
              <a:gd name="connsiteY1" fmla="*/ 2277 h 10000"/>
              <a:gd name="connsiteX2" fmla="*/ 13592 w 14846"/>
              <a:gd name="connsiteY2" fmla="*/ 0 h 10000"/>
              <a:gd name="connsiteX3" fmla="*/ 14846 w 14846"/>
              <a:gd name="connsiteY3" fmla="*/ 5000 h 10000"/>
              <a:gd name="connsiteX4" fmla="*/ 13592 w 14846"/>
              <a:gd name="connsiteY4" fmla="*/ 10000 h 10000"/>
              <a:gd name="connsiteX5" fmla="*/ 13592 w 14846"/>
              <a:gd name="connsiteY5" fmla="*/ 7871 h 10000"/>
              <a:gd name="connsiteX6" fmla="*/ 4846 w 14846"/>
              <a:gd name="connsiteY6" fmla="*/ 7866 h 10000"/>
              <a:gd name="connsiteX7" fmla="*/ 5 w 14846"/>
              <a:gd name="connsiteY7" fmla="*/ 2277 h 10000"/>
              <a:gd name="connsiteX0" fmla="*/ 44 w 14885"/>
              <a:gd name="connsiteY0" fmla="*/ 2277 h 10000"/>
              <a:gd name="connsiteX1" fmla="*/ 13631 w 14885"/>
              <a:gd name="connsiteY1" fmla="*/ 2277 h 10000"/>
              <a:gd name="connsiteX2" fmla="*/ 13631 w 14885"/>
              <a:gd name="connsiteY2" fmla="*/ 0 h 10000"/>
              <a:gd name="connsiteX3" fmla="*/ 14885 w 14885"/>
              <a:gd name="connsiteY3" fmla="*/ 5000 h 10000"/>
              <a:gd name="connsiteX4" fmla="*/ 13631 w 14885"/>
              <a:gd name="connsiteY4" fmla="*/ 10000 h 10000"/>
              <a:gd name="connsiteX5" fmla="*/ 13631 w 14885"/>
              <a:gd name="connsiteY5" fmla="*/ 7871 h 10000"/>
              <a:gd name="connsiteX6" fmla="*/ 2 w 14885"/>
              <a:gd name="connsiteY6" fmla="*/ 7705 h 10000"/>
              <a:gd name="connsiteX7" fmla="*/ 44 w 14885"/>
              <a:gd name="connsiteY7" fmla="*/ 2277 h 10000"/>
              <a:gd name="connsiteX0" fmla="*/ 121 w 14962"/>
              <a:gd name="connsiteY0" fmla="*/ 2277 h 10000"/>
              <a:gd name="connsiteX1" fmla="*/ 13708 w 14962"/>
              <a:gd name="connsiteY1" fmla="*/ 2277 h 10000"/>
              <a:gd name="connsiteX2" fmla="*/ 13708 w 14962"/>
              <a:gd name="connsiteY2" fmla="*/ 0 h 10000"/>
              <a:gd name="connsiteX3" fmla="*/ 14962 w 14962"/>
              <a:gd name="connsiteY3" fmla="*/ 5000 h 10000"/>
              <a:gd name="connsiteX4" fmla="*/ 13708 w 14962"/>
              <a:gd name="connsiteY4" fmla="*/ 10000 h 10000"/>
              <a:gd name="connsiteX5" fmla="*/ 13708 w 14962"/>
              <a:gd name="connsiteY5" fmla="*/ 7871 h 10000"/>
              <a:gd name="connsiteX6" fmla="*/ 79 w 14962"/>
              <a:gd name="connsiteY6" fmla="*/ 7705 h 10000"/>
              <a:gd name="connsiteX7" fmla="*/ 121 w 14962"/>
              <a:gd name="connsiteY7" fmla="*/ 2277 h 10000"/>
              <a:gd name="connsiteX0" fmla="*/ 61 w 14902"/>
              <a:gd name="connsiteY0" fmla="*/ 2277 h 10000"/>
              <a:gd name="connsiteX1" fmla="*/ 13648 w 14902"/>
              <a:gd name="connsiteY1" fmla="*/ 2277 h 10000"/>
              <a:gd name="connsiteX2" fmla="*/ 13648 w 14902"/>
              <a:gd name="connsiteY2" fmla="*/ 0 h 10000"/>
              <a:gd name="connsiteX3" fmla="*/ 14902 w 14902"/>
              <a:gd name="connsiteY3" fmla="*/ 5000 h 10000"/>
              <a:gd name="connsiteX4" fmla="*/ 13648 w 14902"/>
              <a:gd name="connsiteY4" fmla="*/ 10000 h 10000"/>
              <a:gd name="connsiteX5" fmla="*/ 13648 w 14902"/>
              <a:gd name="connsiteY5" fmla="*/ 7871 h 10000"/>
              <a:gd name="connsiteX6" fmla="*/ 19 w 14902"/>
              <a:gd name="connsiteY6" fmla="*/ 7705 h 10000"/>
              <a:gd name="connsiteX7" fmla="*/ 61 w 14902"/>
              <a:gd name="connsiteY7" fmla="*/ 2277 h 10000"/>
              <a:gd name="connsiteX0" fmla="*/ 20 w 14861"/>
              <a:gd name="connsiteY0" fmla="*/ 2277 h 10000"/>
              <a:gd name="connsiteX1" fmla="*/ 13607 w 14861"/>
              <a:gd name="connsiteY1" fmla="*/ 2277 h 10000"/>
              <a:gd name="connsiteX2" fmla="*/ 13607 w 14861"/>
              <a:gd name="connsiteY2" fmla="*/ 0 h 10000"/>
              <a:gd name="connsiteX3" fmla="*/ 14861 w 14861"/>
              <a:gd name="connsiteY3" fmla="*/ 5000 h 10000"/>
              <a:gd name="connsiteX4" fmla="*/ 13607 w 14861"/>
              <a:gd name="connsiteY4" fmla="*/ 10000 h 10000"/>
              <a:gd name="connsiteX5" fmla="*/ 13607 w 14861"/>
              <a:gd name="connsiteY5" fmla="*/ 7871 h 10000"/>
              <a:gd name="connsiteX6" fmla="*/ 30 w 14861"/>
              <a:gd name="connsiteY6" fmla="*/ 7705 h 10000"/>
              <a:gd name="connsiteX7" fmla="*/ 20 w 14861"/>
              <a:gd name="connsiteY7" fmla="*/ 2277 h 10000"/>
              <a:gd name="connsiteX0" fmla="*/ 0 w 14841"/>
              <a:gd name="connsiteY0" fmla="*/ 2277 h 10000"/>
              <a:gd name="connsiteX1" fmla="*/ 13587 w 14841"/>
              <a:gd name="connsiteY1" fmla="*/ 2277 h 10000"/>
              <a:gd name="connsiteX2" fmla="*/ 13587 w 14841"/>
              <a:gd name="connsiteY2" fmla="*/ 0 h 10000"/>
              <a:gd name="connsiteX3" fmla="*/ 14841 w 14841"/>
              <a:gd name="connsiteY3" fmla="*/ 5000 h 10000"/>
              <a:gd name="connsiteX4" fmla="*/ 13587 w 14841"/>
              <a:gd name="connsiteY4" fmla="*/ 10000 h 10000"/>
              <a:gd name="connsiteX5" fmla="*/ 13587 w 14841"/>
              <a:gd name="connsiteY5" fmla="*/ 7871 h 10000"/>
              <a:gd name="connsiteX6" fmla="*/ 10 w 14841"/>
              <a:gd name="connsiteY6" fmla="*/ 7705 h 10000"/>
              <a:gd name="connsiteX7" fmla="*/ 0 w 14841"/>
              <a:gd name="connsiteY7" fmla="*/ 22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1" h="10000">
                <a:moveTo>
                  <a:pt x="0" y="2277"/>
                </a:moveTo>
                <a:lnTo>
                  <a:pt x="13587" y="2277"/>
                </a:lnTo>
                <a:lnTo>
                  <a:pt x="13587" y="0"/>
                </a:lnTo>
                <a:cubicBezTo>
                  <a:pt x="14002" y="1667"/>
                  <a:pt x="14426" y="3333"/>
                  <a:pt x="14841" y="5000"/>
                </a:cubicBezTo>
                <a:cubicBezTo>
                  <a:pt x="14426" y="6667"/>
                  <a:pt x="14002" y="8333"/>
                  <a:pt x="13587" y="10000"/>
                </a:cubicBezTo>
                <a:lnTo>
                  <a:pt x="13587" y="7871"/>
                </a:lnTo>
                <a:lnTo>
                  <a:pt x="10" y="7705"/>
                </a:lnTo>
                <a:cubicBezTo>
                  <a:pt x="10" y="5293"/>
                  <a:pt x="3" y="4064"/>
                  <a:pt x="0" y="2277"/>
                </a:cubicBezTo>
                <a:close/>
              </a:path>
            </a:pathLst>
          </a:custGeom>
          <a:gradFill>
            <a:gsLst>
              <a:gs pos="99000">
                <a:schemeClr val="tx2">
                  <a:lumMod val="75000"/>
                </a:schemeClr>
              </a:gs>
              <a:gs pos="0">
                <a:schemeClr val="tx2">
                  <a:lumMod val="60000"/>
                  <a:lumOff val="40000"/>
                </a:schemeClr>
              </a:gs>
            </a:gsLst>
            <a:lin ang="0" scaled="0"/>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10800000">
            <a:off x="2971800" y="3563783"/>
            <a:ext cx="8138858" cy="590009"/>
          </a:xfrm>
          <a:custGeom>
            <a:avLst/>
            <a:gdLst>
              <a:gd name="T0" fmla="*/ 0 w 5593"/>
              <a:gd name="T1" fmla="*/ 46 h 202"/>
              <a:gd name="T2" fmla="*/ 5460 w 5593"/>
              <a:gd name="T3" fmla="*/ 46 h 202"/>
              <a:gd name="T4" fmla="*/ 5460 w 5593"/>
              <a:gd name="T5" fmla="*/ 0 h 202"/>
              <a:gd name="T6" fmla="*/ 5593 w 5593"/>
              <a:gd name="T7" fmla="*/ 101 h 202"/>
              <a:gd name="T8" fmla="*/ 5460 w 5593"/>
              <a:gd name="T9" fmla="*/ 202 h 202"/>
              <a:gd name="T10" fmla="*/ 5460 w 5593"/>
              <a:gd name="T11" fmla="*/ 159 h 202"/>
              <a:gd name="T12" fmla="*/ 0 w 5593"/>
              <a:gd name="T13" fmla="*/ 159 h 202"/>
              <a:gd name="T14" fmla="*/ 0 w 5593"/>
              <a:gd name="T15" fmla="*/ 46 h 202"/>
              <a:gd name="connsiteX0" fmla="*/ 5906 w 10000"/>
              <a:gd name="connsiteY0" fmla="*/ 2277 h 10000"/>
              <a:gd name="connsiteX1" fmla="*/ 9762 w 10000"/>
              <a:gd name="connsiteY1" fmla="*/ 2277 h 10000"/>
              <a:gd name="connsiteX2" fmla="*/ 9762 w 10000"/>
              <a:gd name="connsiteY2" fmla="*/ 0 h 10000"/>
              <a:gd name="connsiteX3" fmla="*/ 10000 w 10000"/>
              <a:gd name="connsiteY3" fmla="*/ 5000 h 10000"/>
              <a:gd name="connsiteX4" fmla="*/ 9762 w 10000"/>
              <a:gd name="connsiteY4" fmla="*/ 10000 h 10000"/>
              <a:gd name="connsiteX5" fmla="*/ 9762 w 10000"/>
              <a:gd name="connsiteY5" fmla="*/ 7871 h 10000"/>
              <a:gd name="connsiteX6" fmla="*/ 0 w 10000"/>
              <a:gd name="connsiteY6" fmla="*/ 7871 h 10000"/>
              <a:gd name="connsiteX7" fmla="*/ 5906 w 10000"/>
              <a:gd name="connsiteY7" fmla="*/ 2277 h 10000"/>
              <a:gd name="connsiteX0" fmla="*/ 0 w 4094"/>
              <a:gd name="connsiteY0" fmla="*/ 2277 h 10000"/>
              <a:gd name="connsiteX1" fmla="*/ 3856 w 4094"/>
              <a:gd name="connsiteY1" fmla="*/ 2277 h 10000"/>
              <a:gd name="connsiteX2" fmla="*/ 3856 w 4094"/>
              <a:gd name="connsiteY2" fmla="*/ 0 h 10000"/>
              <a:gd name="connsiteX3" fmla="*/ 4094 w 4094"/>
              <a:gd name="connsiteY3" fmla="*/ 5000 h 10000"/>
              <a:gd name="connsiteX4" fmla="*/ 3856 w 4094"/>
              <a:gd name="connsiteY4" fmla="*/ 10000 h 10000"/>
              <a:gd name="connsiteX5" fmla="*/ 3856 w 4094"/>
              <a:gd name="connsiteY5" fmla="*/ 7871 h 10000"/>
              <a:gd name="connsiteX6" fmla="*/ 9 w 4094"/>
              <a:gd name="connsiteY6" fmla="*/ 7871 h 10000"/>
              <a:gd name="connsiteX7" fmla="*/ 0 w 4094"/>
              <a:gd name="connsiteY7" fmla="*/ 2277 h 10000"/>
              <a:gd name="connsiteX0" fmla="*/ 2353 w 9979"/>
              <a:gd name="connsiteY0" fmla="*/ 2277 h 10000"/>
              <a:gd name="connsiteX1" fmla="*/ 9398 w 9979"/>
              <a:gd name="connsiteY1" fmla="*/ 2277 h 10000"/>
              <a:gd name="connsiteX2" fmla="*/ 9398 w 9979"/>
              <a:gd name="connsiteY2" fmla="*/ 0 h 10000"/>
              <a:gd name="connsiteX3" fmla="*/ 9979 w 9979"/>
              <a:gd name="connsiteY3" fmla="*/ 5000 h 10000"/>
              <a:gd name="connsiteX4" fmla="*/ 9398 w 9979"/>
              <a:gd name="connsiteY4" fmla="*/ 10000 h 10000"/>
              <a:gd name="connsiteX5" fmla="*/ 9398 w 9979"/>
              <a:gd name="connsiteY5" fmla="*/ 7871 h 10000"/>
              <a:gd name="connsiteX6" fmla="*/ 1 w 9979"/>
              <a:gd name="connsiteY6" fmla="*/ 7871 h 10000"/>
              <a:gd name="connsiteX7" fmla="*/ 2353 w 9979"/>
              <a:gd name="connsiteY7" fmla="*/ 2277 h 10000"/>
              <a:gd name="connsiteX0" fmla="*/ 2358 w 10000"/>
              <a:gd name="connsiteY0" fmla="*/ 2277 h 10000"/>
              <a:gd name="connsiteX1" fmla="*/ 9418 w 10000"/>
              <a:gd name="connsiteY1" fmla="*/ 2277 h 10000"/>
              <a:gd name="connsiteX2" fmla="*/ 9418 w 10000"/>
              <a:gd name="connsiteY2" fmla="*/ 0 h 10000"/>
              <a:gd name="connsiteX3" fmla="*/ 10000 w 10000"/>
              <a:gd name="connsiteY3" fmla="*/ 5000 h 10000"/>
              <a:gd name="connsiteX4" fmla="*/ 9418 w 10000"/>
              <a:gd name="connsiteY4" fmla="*/ 10000 h 10000"/>
              <a:gd name="connsiteX5" fmla="*/ 9418 w 10000"/>
              <a:gd name="connsiteY5" fmla="*/ 7871 h 10000"/>
              <a:gd name="connsiteX6" fmla="*/ 1 w 10000"/>
              <a:gd name="connsiteY6" fmla="*/ 7871 h 10000"/>
              <a:gd name="connsiteX7" fmla="*/ 2358 w 10000"/>
              <a:gd name="connsiteY7" fmla="*/ 2277 h 10000"/>
              <a:gd name="connsiteX0" fmla="*/ 220 w 7862"/>
              <a:gd name="connsiteY0" fmla="*/ 2277 h 10000"/>
              <a:gd name="connsiteX1" fmla="*/ 7280 w 7862"/>
              <a:gd name="connsiteY1" fmla="*/ 2277 h 10000"/>
              <a:gd name="connsiteX2" fmla="*/ 7280 w 7862"/>
              <a:gd name="connsiteY2" fmla="*/ 0 h 10000"/>
              <a:gd name="connsiteX3" fmla="*/ 7862 w 7862"/>
              <a:gd name="connsiteY3" fmla="*/ 5000 h 10000"/>
              <a:gd name="connsiteX4" fmla="*/ 7280 w 7862"/>
              <a:gd name="connsiteY4" fmla="*/ 10000 h 10000"/>
              <a:gd name="connsiteX5" fmla="*/ 7280 w 7862"/>
              <a:gd name="connsiteY5" fmla="*/ 7871 h 10000"/>
              <a:gd name="connsiteX6" fmla="*/ 1 w 7862"/>
              <a:gd name="connsiteY6" fmla="*/ 7743 h 10000"/>
              <a:gd name="connsiteX7" fmla="*/ 220 w 7862"/>
              <a:gd name="connsiteY7" fmla="*/ 2277 h 10000"/>
              <a:gd name="connsiteX0" fmla="*/ 279 w 9999"/>
              <a:gd name="connsiteY0" fmla="*/ 2277 h 10000"/>
              <a:gd name="connsiteX1" fmla="*/ 9259 w 9999"/>
              <a:gd name="connsiteY1" fmla="*/ 2277 h 10000"/>
              <a:gd name="connsiteX2" fmla="*/ 9259 w 9999"/>
              <a:gd name="connsiteY2" fmla="*/ 0 h 10000"/>
              <a:gd name="connsiteX3" fmla="*/ 9999 w 9999"/>
              <a:gd name="connsiteY3" fmla="*/ 5000 h 10000"/>
              <a:gd name="connsiteX4" fmla="*/ 9259 w 9999"/>
              <a:gd name="connsiteY4" fmla="*/ 10000 h 10000"/>
              <a:gd name="connsiteX5" fmla="*/ 9259 w 9999"/>
              <a:gd name="connsiteY5" fmla="*/ 7871 h 10000"/>
              <a:gd name="connsiteX6" fmla="*/ 0 w 9999"/>
              <a:gd name="connsiteY6" fmla="*/ 7743 h 10000"/>
              <a:gd name="connsiteX7" fmla="*/ 279 w 9999"/>
              <a:gd name="connsiteY7" fmla="*/ 2277 h 10000"/>
              <a:gd name="connsiteX0" fmla="*/ 306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306 w 10027"/>
              <a:gd name="connsiteY7" fmla="*/ 2277 h 10000"/>
              <a:gd name="connsiteX0" fmla="*/ 306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306 w 10027"/>
              <a:gd name="connsiteY7" fmla="*/ 2277 h 10000"/>
              <a:gd name="connsiteX0" fmla="*/ 306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306 w 10027"/>
              <a:gd name="connsiteY7" fmla="*/ 2277 h 10000"/>
              <a:gd name="connsiteX0" fmla="*/ 314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314 w 10027"/>
              <a:gd name="connsiteY7" fmla="*/ 2277 h 10000"/>
              <a:gd name="connsiteX0" fmla="*/ 4480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4480 w 10027"/>
              <a:gd name="connsiteY7" fmla="*/ 2277 h 10000"/>
              <a:gd name="connsiteX0" fmla="*/ 4480 w 10027"/>
              <a:gd name="connsiteY0" fmla="*/ 2277 h 10000"/>
              <a:gd name="connsiteX1" fmla="*/ 9287 w 10027"/>
              <a:gd name="connsiteY1" fmla="*/ 2277 h 10000"/>
              <a:gd name="connsiteX2" fmla="*/ 9287 w 10027"/>
              <a:gd name="connsiteY2" fmla="*/ 0 h 10000"/>
              <a:gd name="connsiteX3" fmla="*/ 10027 w 10027"/>
              <a:gd name="connsiteY3" fmla="*/ 5000 h 10000"/>
              <a:gd name="connsiteX4" fmla="*/ 9287 w 10027"/>
              <a:gd name="connsiteY4" fmla="*/ 10000 h 10000"/>
              <a:gd name="connsiteX5" fmla="*/ 9287 w 10027"/>
              <a:gd name="connsiteY5" fmla="*/ 7871 h 10000"/>
              <a:gd name="connsiteX6" fmla="*/ 0 w 10027"/>
              <a:gd name="connsiteY6" fmla="*/ 7743 h 10000"/>
              <a:gd name="connsiteX7" fmla="*/ 4480 w 10027"/>
              <a:gd name="connsiteY7" fmla="*/ 2277 h 10000"/>
              <a:gd name="connsiteX0" fmla="*/ 353 w 5900"/>
              <a:gd name="connsiteY0" fmla="*/ 2277 h 10000"/>
              <a:gd name="connsiteX1" fmla="*/ 5160 w 5900"/>
              <a:gd name="connsiteY1" fmla="*/ 2277 h 10000"/>
              <a:gd name="connsiteX2" fmla="*/ 5160 w 5900"/>
              <a:gd name="connsiteY2" fmla="*/ 0 h 10000"/>
              <a:gd name="connsiteX3" fmla="*/ 5900 w 5900"/>
              <a:gd name="connsiteY3" fmla="*/ 5000 h 10000"/>
              <a:gd name="connsiteX4" fmla="*/ 5160 w 5900"/>
              <a:gd name="connsiteY4" fmla="*/ 10000 h 10000"/>
              <a:gd name="connsiteX5" fmla="*/ 5160 w 5900"/>
              <a:gd name="connsiteY5" fmla="*/ 7871 h 10000"/>
              <a:gd name="connsiteX6" fmla="*/ 0 w 5900"/>
              <a:gd name="connsiteY6" fmla="*/ 7866 h 10000"/>
              <a:gd name="connsiteX7" fmla="*/ 353 w 5900"/>
              <a:gd name="connsiteY7" fmla="*/ 2277 h 10000"/>
              <a:gd name="connsiteX0" fmla="*/ 598 w 10000"/>
              <a:gd name="connsiteY0" fmla="*/ 2277 h 10000"/>
              <a:gd name="connsiteX1" fmla="*/ 8746 w 10000"/>
              <a:gd name="connsiteY1" fmla="*/ 2277 h 10000"/>
              <a:gd name="connsiteX2" fmla="*/ 8746 w 10000"/>
              <a:gd name="connsiteY2" fmla="*/ 0 h 10000"/>
              <a:gd name="connsiteX3" fmla="*/ 10000 w 10000"/>
              <a:gd name="connsiteY3" fmla="*/ 5000 h 10000"/>
              <a:gd name="connsiteX4" fmla="*/ 8746 w 10000"/>
              <a:gd name="connsiteY4" fmla="*/ 10000 h 10000"/>
              <a:gd name="connsiteX5" fmla="*/ 8746 w 10000"/>
              <a:gd name="connsiteY5" fmla="*/ 7871 h 10000"/>
              <a:gd name="connsiteX6" fmla="*/ 0 w 10000"/>
              <a:gd name="connsiteY6" fmla="*/ 7866 h 10000"/>
              <a:gd name="connsiteX7" fmla="*/ 598 w 10000"/>
              <a:gd name="connsiteY7" fmla="*/ 2277 h 10000"/>
              <a:gd name="connsiteX0" fmla="*/ 587 w 10000"/>
              <a:gd name="connsiteY0" fmla="*/ 2277 h 10000"/>
              <a:gd name="connsiteX1" fmla="*/ 8746 w 10000"/>
              <a:gd name="connsiteY1" fmla="*/ 2277 h 10000"/>
              <a:gd name="connsiteX2" fmla="*/ 8746 w 10000"/>
              <a:gd name="connsiteY2" fmla="*/ 0 h 10000"/>
              <a:gd name="connsiteX3" fmla="*/ 10000 w 10000"/>
              <a:gd name="connsiteY3" fmla="*/ 5000 h 10000"/>
              <a:gd name="connsiteX4" fmla="*/ 8746 w 10000"/>
              <a:gd name="connsiteY4" fmla="*/ 10000 h 10000"/>
              <a:gd name="connsiteX5" fmla="*/ 8746 w 10000"/>
              <a:gd name="connsiteY5" fmla="*/ 7871 h 10000"/>
              <a:gd name="connsiteX6" fmla="*/ 0 w 10000"/>
              <a:gd name="connsiteY6" fmla="*/ 7866 h 10000"/>
              <a:gd name="connsiteX7" fmla="*/ 587 w 10000"/>
              <a:gd name="connsiteY7" fmla="*/ 2277 h 10000"/>
              <a:gd name="connsiteX0" fmla="*/ 587 w 10000"/>
              <a:gd name="connsiteY0" fmla="*/ 2277 h 10000"/>
              <a:gd name="connsiteX1" fmla="*/ 8746 w 10000"/>
              <a:gd name="connsiteY1" fmla="*/ 2277 h 10000"/>
              <a:gd name="connsiteX2" fmla="*/ 8746 w 10000"/>
              <a:gd name="connsiteY2" fmla="*/ 0 h 10000"/>
              <a:gd name="connsiteX3" fmla="*/ 10000 w 10000"/>
              <a:gd name="connsiteY3" fmla="*/ 5000 h 10000"/>
              <a:gd name="connsiteX4" fmla="*/ 8746 w 10000"/>
              <a:gd name="connsiteY4" fmla="*/ 10000 h 10000"/>
              <a:gd name="connsiteX5" fmla="*/ 8746 w 10000"/>
              <a:gd name="connsiteY5" fmla="*/ 7871 h 10000"/>
              <a:gd name="connsiteX6" fmla="*/ 0 w 10000"/>
              <a:gd name="connsiteY6" fmla="*/ 7866 h 10000"/>
              <a:gd name="connsiteX7" fmla="*/ 587 w 10000"/>
              <a:gd name="connsiteY7" fmla="*/ 2277 h 10000"/>
              <a:gd name="connsiteX0" fmla="*/ 6691 w 16104"/>
              <a:gd name="connsiteY0" fmla="*/ 2277 h 10000"/>
              <a:gd name="connsiteX1" fmla="*/ 14850 w 16104"/>
              <a:gd name="connsiteY1" fmla="*/ 2277 h 10000"/>
              <a:gd name="connsiteX2" fmla="*/ 14850 w 16104"/>
              <a:gd name="connsiteY2" fmla="*/ 0 h 10000"/>
              <a:gd name="connsiteX3" fmla="*/ 16104 w 16104"/>
              <a:gd name="connsiteY3" fmla="*/ 5000 h 10000"/>
              <a:gd name="connsiteX4" fmla="*/ 14850 w 16104"/>
              <a:gd name="connsiteY4" fmla="*/ 10000 h 10000"/>
              <a:gd name="connsiteX5" fmla="*/ 14850 w 16104"/>
              <a:gd name="connsiteY5" fmla="*/ 7871 h 10000"/>
              <a:gd name="connsiteX6" fmla="*/ 0 w 16104"/>
              <a:gd name="connsiteY6" fmla="*/ 7866 h 10000"/>
              <a:gd name="connsiteX7" fmla="*/ 6691 w 16104"/>
              <a:gd name="connsiteY7" fmla="*/ 2277 h 10000"/>
              <a:gd name="connsiteX0" fmla="*/ 61 w 16104"/>
              <a:gd name="connsiteY0" fmla="*/ 2116 h 10000"/>
              <a:gd name="connsiteX1" fmla="*/ 14850 w 16104"/>
              <a:gd name="connsiteY1" fmla="*/ 2277 h 10000"/>
              <a:gd name="connsiteX2" fmla="*/ 14850 w 16104"/>
              <a:gd name="connsiteY2" fmla="*/ 0 h 10000"/>
              <a:gd name="connsiteX3" fmla="*/ 16104 w 16104"/>
              <a:gd name="connsiteY3" fmla="*/ 5000 h 10000"/>
              <a:gd name="connsiteX4" fmla="*/ 14850 w 16104"/>
              <a:gd name="connsiteY4" fmla="*/ 10000 h 10000"/>
              <a:gd name="connsiteX5" fmla="*/ 14850 w 16104"/>
              <a:gd name="connsiteY5" fmla="*/ 7871 h 10000"/>
              <a:gd name="connsiteX6" fmla="*/ 0 w 16104"/>
              <a:gd name="connsiteY6" fmla="*/ 7866 h 10000"/>
              <a:gd name="connsiteX7" fmla="*/ 61 w 16104"/>
              <a:gd name="connsiteY7" fmla="*/ 2116 h 10000"/>
              <a:gd name="connsiteX0" fmla="*/ 61 w 16104"/>
              <a:gd name="connsiteY0" fmla="*/ 2116 h 10000"/>
              <a:gd name="connsiteX1" fmla="*/ 14850 w 16104"/>
              <a:gd name="connsiteY1" fmla="*/ 2277 h 10000"/>
              <a:gd name="connsiteX2" fmla="*/ 14850 w 16104"/>
              <a:gd name="connsiteY2" fmla="*/ 0 h 10000"/>
              <a:gd name="connsiteX3" fmla="*/ 16104 w 16104"/>
              <a:gd name="connsiteY3" fmla="*/ 5000 h 10000"/>
              <a:gd name="connsiteX4" fmla="*/ 14850 w 16104"/>
              <a:gd name="connsiteY4" fmla="*/ 10000 h 10000"/>
              <a:gd name="connsiteX5" fmla="*/ 14850 w 16104"/>
              <a:gd name="connsiteY5" fmla="*/ 7871 h 10000"/>
              <a:gd name="connsiteX6" fmla="*/ 0 w 16104"/>
              <a:gd name="connsiteY6" fmla="*/ 7866 h 10000"/>
              <a:gd name="connsiteX7" fmla="*/ 61 w 16104"/>
              <a:gd name="connsiteY7" fmla="*/ 2116 h 10000"/>
              <a:gd name="connsiteX0" fmla="*/ 61 w 16104"/>
              <a:gd name="connsiteY0" fmla="*/ 2116 h 10000"/>
              <a:gd name="connsiteX1" fmla="*/ 14850 w 16104"/>
              <a:gd name="connsiteY1" fmla="*/ 2277 h 10000"/>
              <a:gd name="connsiteX2" fmla="*/ 14850 w 16104"/>
              <a:gd name="connsiteY2" fmla="*/ 0 h 10000"/>
              <a:gd name="connsiteX3" fmla="*/ 16104 w 16104"/>
              <a:gd name="connsiteY3" fmla="*/ 5000 h 10000"/>
              <a:gd name="connsiteX4" fmla="*/ 14850 w 16104"/>
              <a:gd name="connsiteY4" fmla="*/ 10000 h 10000"/>
              <a:gd name="connsiteX5" fmla="*/ 14850 w 16104"/>
              <a:gd name="connsiteY5" fmla="*/ 7871 h 10000"/>
              <a:gd name="connsiteX6" fmla="*/ 0 w 16104"/>
              <a:gd name="connsiteY6" fmla="*/ 7866 h 10000"/>
              <a:gd name="connsiteX7" fmla="*/ 61 w 16104"/>
              <a:gd name="connsiteY7" fmla="*/ 2116 h 10000"/>
              <a:gd name="connsiteX0" fmla="*/ 1 w 16044"/>
              <a:gd name="connsiteY0" fmla="*/ 2116 h 10000"/>
              <a:gd name="connsiteX1" fmla="*/ 14790 w 16044"/>
              <a:gd name="connsiteY1" fmla="*/ 2277 h 10000"/>
              <a:gd name="connsiteX2" fmla="*/ 14790 w 16044"/>
              <a:gd name="connsiteY2" fmla="*/ 0 h 10000"/>
              <a:gd name="connsiteX3" fmla="*/ 16044 w 16044"/>
              <a:gd name="connsiteY3" fmla="*/ 5000 h 10000"/>
              <a:gd name="connsiteX4" fmla="*/ 14790 w 16044"/>
              <a:gd name="connsiteY4" fmla="*/ 10000 h 10000"/>
              <a:gd name="connsiteX5" fmla="*/ 14790 w 16044"/>
              <a:gd name="connsiteY5" fmla="*/ 7871 h 10000"/>
              <a:gd name="connsiteX6" fmla="*/ 3 w 16044"/>
              <a:gd name="connsiteY6" fmla="*/ 7866 h 10000"/>
              <a:gd name="connsiteX7" fmla="*/ 1 w 16044"/>
              <a:gd name="connsiteY7" fmla="*/ 2116 h 10000"/>
              <a:gd name="connsiteX0" fmla="*/ 5 w 16048"/>
              <a:gd name="connsiteY0" fmla="*/ 2116 h 10000"/>
              <a:gd name="connsiteX1" fmla="*/ 14794 w 16048"/>
              <a:gd name="connsiteY1" fmla="*/ 2277 h 10000"/>
              <a:gd name="connsiteX2" fmla="*/ 14794 w 16048"/>
              <a:gd name="connsiteY2" fmla="*/ 0 h 10000"/>
              <a:gd name="connsiteX3" fmla="*/ 16048 w 16048"/>
              <a:gd name="connsiteY3" fmla="*/ 5000 h 10000"/>
              <a:gd name="connsiteX4" fmla="*/ 14794 w 16048"/>
              <a:gd name="connsiteY4" fmla="*/ 10000 h 10000"/>
              <a:gd name="connsiteX5" fmla="*/ 14794 w 16048"/>
              <a:gd name="connsiteY5" fmla="*/ 7871 h 10000"/>
              <a:gd name="connsiteX6" fmla="*/ 1 w 16048"/>
              <a:gd name="connsiteY6" fmla="*/ 7866 h 10000"/>
              <a:gd name="connsiteX7" fmla="*/ 5 w 16048"/>
              <a:gd name="connsiteY7" fmla="*/ 211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48" h="10000">
                <a:moveTo>
                  <a:pt x="5" y="2116"/>
                </a:moveTo>
                <a:lnTo>
                  <a:pt x="14794" y="2277"/>
                </a:lnTo>
                <a:lnTo>
                  <a:pt x="14794" y="0"/>
                </a:lnTo>
                <a:cubicBezTo>
                  <a:pt x="15209" y="1667"/>
                  <a:pt x="15633" y="3333"/>
                  <a:pt x="16048" y="5000"/>
                </a:cubicBezTo>
                <a:cubicBezTo>
                  <a:pt x="15633" y="6667"/>
                  <a:pt x="15209" y="8333"/>
                  <a:pt x="14794" y="10000"/>
                </a:cubicBezTo>
                <a:lnTo>
                  <a:pt x="14794" y="7871"/>
                </a:lnTo>
                <a:lnTo>
                  <a:pt x="1" y="7866"/>
                </a:lnTo>
                <a:cubicBezTo>
                  <a:pt x="-4" y="5696"/>
                  <a:pt x="8" y="3782"/>
                  <a:pt x="5" y="2116"/>
                </a:cubicBezTo>
                <a:close/>
              </a:path>
            </a:pathLst>
          </a:custGeom>
          <a:gradFill>
            <a:gsLst>
              <a:gs pos="99000">
                <a:schemeClr val="tx1"/>
              </a:gs>
              <a:gs pos="0">
                <a:schemeClr val="tx1">
                  <a:lumMod val="50000"/>
                  <a:lumOff val="50000"/>
                </a:schemeClr>
              </a:gs>
            </a:gsLst>
            <a:lin ang="0" scaled="0"/>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Oval 2"/>
          <p:cNvSpPr/>
          <p:nvPr/>
        </p:nvSpPr>
        <p:spPr>
          <a:xfrm>
            <a:off x="2057400" y="4503067"/>
            <a:ext cx="568664" cy="5686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216533" y="3630586"/>
            <a:ext cx="539592" cy="5395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233416" y="4469383"/>
            <a:ext cx="576032" cy="5760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248400" y="3615562"/>
            <a:ext cx="538232" cy="5382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49432" y="1537083"/>
            <a:ext cx="9143999" cy="1200329"/>
          </a:xfrm>
          <a:prstGeom prst="rect">
            <a:avLst/>
          </a:prstGeom>
          <a:noFill/>
          <a:ln>
            <a:noFill/>
          </a:ln>
        </p:spPr>
        <p:txBody>
          <a:bodyPr wrap="square" rtlCol="0">
            <a:spAutoFit/>
          </a:bodyPr>
          <a:lstStyle>
            <a:defPPr>
              <a:defRPr lang="en-US"/>
            </a:defPPr>
            <a:lvl1pPr algn="ctr">
              <a:defRPr sz="3600" b="1">
                <a:ln w="15875">
                  <a:noFill/>
                  <a:round/>
                </a:ln>
                <a:solidFill>
                  <a:srgbClr val="002060"/>
                </a:solidFill>
                <a:effectLst>
                  <a:outerShdw blurRad="88900" dist="200025" dir="13440000" sy="30000" kx="-1800000" algn="bl" rotWithShape="0">
                    <a:prstClr val="black">
                      <a:alpha val="32000"/>
                    </a:prstClr>
                  </a:outerShdw>
                  <a:reflection blurRad="76200" stA="15000" endPos="53000" dir="5400000" sy="-100000" algn="bl" rotWithShape="0"/>
                </a:effectLst>
                <a:latin typeface="Eras Bold ITC" panose="020B0907030504020204" pitchFamily="34" charset="0"/>
              </a:defRPr>
            </a:lvl1pPr>
          </a:lstStyle>
          <a:p>
            <a:r>
              <a:rPr lang="en-US" altLang="fr-FR" dirty="0"/>
              <a:t>Secure and Facilitate Global Trade for international railway transport</a:t>
            </a:r>
            <a:endParaRPr lang="en-US" dirty="0"/>
          </a:p>
        </p:txBody>
      </p:sp>
      <p:sp>
        <p:nvSpPr>
          <p:cNvPr id="20" name="TextBox 19"/>
          <p:cNvSpPr txBox="1"/>
          <p:nvPr/>
        </p:nvSpPr>
        <p:spPr>
          <a:xfrm>
            <a:off x="1540111" y="5071729"/>
            <a:ext cx="9143999" cy="1384995"/>
          </a:xfrm>
          <a:prstGeom prst="rect">
            <a:avLst/>
          </a:prstGeom>
          <a:noFill/>
          <a:ln>
            <a:noFill/>
          </a:ln>
        </p:spPr>
        <p:txBody>
          <a:bodyPr wrap="square" rtlCol="0">
            <a:spAutoFit/>
          </a:bodyPr>
          <a:lstStyle/>
          <a:p>
            <a:pPr algn="ctr"/>
            <a:r>
              <a:rPr lang="en-US" sz="2800" dirty="0">
                <a:ln w="15875">
                  <a:noFill/>
                  <a:round/>
                </a:ln>
                <a:solidFill>
                  <a:srgbClr val="002060"/>
                </a:solidFill>
                <a:effectLst>
                  <a:outerShdw blurRad="88900" dist="200025" dir="13440000" sy="30000" kx="-1800000" algn="bl" rotWithShape="0">
                    <a:prstClr val="black">
                      <a:alpha val="32000"/>
                    </a:prstClr>
                  </a:outerShdw>
                  <a:reflection blurRad="76200" stA="15000" endPos="53000" dir="5400000" sy="-100000" algn="bl" rotWithShape="0"/>
                </a:effectLst>
                <a:latin typeface="Eras Demi ITC" panose="020B0805030504020804" pitchFamily="34" charset="0"/>
              </a:rPr>
              <a:t>Rail Security Workshop</a:t>
            </a:r>
          </a:p>
          <a:p>
            <a:pPr algn="ctr"/>
            <a:r>
              <a:rPr lang="en-US" sz="2800" dirty="0">
                <a:ln w="15875">
                  <a:noFill/>
                  <a:round/>
                </a:ln>
                <a:solidFill>
                  <a:srgbClr val="002060"/>
                </a:solidFill>
                <a:effectLst>
                  <a:outerShdw blurRad="88900" dist="200025" dir="13440000" sy="30000" kx="-1800000" algn="bl" rotWithShape="0">
                    <a:prstClr val="black">
                      <a:alpha val="32000"/>
                    </a:prstClr>
                  </a:outerShdw>
                  <a:reflection blurRad="76200" stA="15000" endPos="53000" dir="5400000" sy="-100000" algn="bl" rotWithShape="0"/>
                </a:effectLst>
                <a:latin typeface="Eras Demi ITC" panose="020B0805030504020804" pitchFamily="34" charset="0"/>
              </a:rPr>
              <a:t>ITF Annual Summit 2018, </a:t>
            </a:r>
            <a:r>
              <a:rPr lang="en-US" sz="2800" dirty="0" err="1">
                <a:ln w="15875">
                  <a:noFill/>
                  <a:round/>
                </a:ln>
                <a:solidFill>
                  <a:srgbClr val="002060"/>
                </a:solidFill>
                <a:effectLst>
                  <a:outerShdw blurRad="88900" dist="200025" dir="13440000" sy="30000" kx="-1800000" algn="bl" rotWithShape="0">
                    <a:prstClr val="black">
                      <a:alpha val="32000"/>
                    </a:prstClr>
                  </a:outerShdw>
                  <a:reflection blurRad="76200" stA="15000" endPos="53000" dir="5400000" sy="-100000" algn="bl" rotWithShape="0"/>
                </a:effectLst>
                <a:latin typeface="Eras Demi ITC" panose="020B0805030504020804" pitchFamily="34" charset="0"/>
              </a:rPr>
              <a:t>Liepzig</a:t>
            </a:r>
            <a:r>
              <a:rPr lang="en-US" sz="2800" dirty="0">
                <a:ln w="15875">
                  <a:noFill/>
                  <a:round/>
                </a:ln>
                <a:solidFill>
                  <a:srgbClr val="002060"/>
                </a:solidFill>
                <a:effectLst>
                  <a:outerShdw blurRad="88900" dist="200025" dir="13440000" sy="30000" kx="-1800000" algn="bl" rotWithShape="0">
                    <a:prstClr val="black">
                      <a:alpha val="32000"/>
                    </a:prstClr>
                  </a:outerShdw>
                  <a:reflection blurRad="76200" stA="15000" endPos="53000" dir="5400000" sy="-100000" algn="bl" rotWithShape="0"/>
                </a:effectLst>
                <a:latin typeface="Eras Demi ITC" panose="020B0805030504020804" pitchFamily="34" charset="0"/>
              </a:rPr>
              <a:t>, Germany</a:t>
            </a:r>
          </a:p>
          <a:p>
            <a:pPr algn="ctr"/>
            <a:r>
              <a:rPr lang="en-US" sz="2800" dirty="0">
                <a:ln w="15875">
                  <a:noFill/>
                  <a:round/>
                </a:ln>
                <a:solidFill>
                  <a:srgbClr val="002060"/>
                </a:solidFill>
                <a:effectLst>
                  <a:outerShdw blurRad="88900" dist="200025" dir="13440000" sy="30000" kx="-1800000" algn="bl" rotWithShape="0">
                    <a:prstClr val="black">
                      <a:alpha val="32000"/>
                    </a:prstClr>
                  </a:outerShdw>
                  <a:reflection blurRad="76200" stA="15000" endPos="53000" dir="5400000" sy="-100000" algn="bl" rotWithShape="0"/>
                </a:effectLst>
                <a:latin typeface="Eras Demi ITC" panose="020B0805030504020804" pitchFamily="34" charset="0"/>
              </a:rPr>
              <a:t> 23 May 2018</a:t>
            </a:r>
          </a:p>
        </p:txBody>
      </p:sp>
      <p:sp>
        <p:nvSpPr>
          <p:cNvPr id="22" name="Footer Placeholder 4">
            <a:extLst>
              <a:ext uri="{FF2B5EF4-FFF2-40B4-BE49-F238E27FC236}">
                <a16:creationId xmlns:a16="http://schemas.microsoft.com/office/drawing/2014/main" id="{29B12E91-039F-41A8-84FC-375C3ED6CC7F}"/>
              </a:ext>
            </a:extLst>
          </p:cNvPr>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24" name="Picture 13" descr="logo_OMD_EN.png">
            <a:extLst>
              <a:ext uri="{FF2B5EF4-FFF2-40B4-BE49-F238E27FC236}">
                <a16:creationId xmlns:a16="http://schemas.microsoft.com/office/drawing/2014/main" id="{A812429F-61FE-4DE3-8E7D-C7A61C59C5AF}"/>
              </a:ext>
            </a:extLst>
          </p:cNvPr>
          <p:cNvPicPr>
            <a:picLocks noChangeAspect="1"/>
          </p:cNvPicPr>
          <p:nvPr/>
        </p:nvPicPr>
        <p:blipFill>
          <a:blip r:embed="rId3" cstate="print"/>
          <a:stretch>
            <a:fillRect/>
          </a:stretch>
        </p:blipFill>
        <p:spPr>
          <a:xfrm>
            <a:off x="932" y="5600289"/>
            <a:ext cx="1460377" cy="1288052"/>
          </a:xfrm>
          <a:prstGeom prst="rect">
            <a:avLst/>
          </a:prstGeom>
        </p:spPr>
      </p:pic>
      <p:sp>
        <p:nvSpPr>
          <p:cNvPr id="25" name="Rectangle 2">
            <a:extLst>
              <a:ext uri="{FF2B5EF4-FFF2-40B4-BE49-F238E27FC236}">
                <a16:creationId xmlns:a16="http://schemas.microsoft.com/office/drawing/2014/main" id="{22B3B6A2-DB1A-41AB-8B28-C6CE6E9E4BEC}"/>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1</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826830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900"/>
                                        <p:tgtEl>
                                          <p:spTgt spid="56"/>
                                        </p:tgtEl>
                                      </p:cBhvr>
                                    </p:animEffect>
                                  </p:childTnLst>
                                </p:cTn>
                              </p:par>
                              <p:par>
                                <p:cTn id="8" presetID="22" presetClass="entr" presetSubtype="2" fill="hold" grpId="0" nodeType="withEffect">
                                  <p:stCondLst>
                                    <p:cond delay="900"/>
                                  </p:stCondLst>
                                  <p:childTnLst>
                                    <p:set>
                                      <p:cBhvr>
                                        <p:cTn id="9" dur="1" fill="hold">
                                          <p:stCondLst>
                                            <p:cond delay="0"/>
                                          </p:stCondLst>
                                        </p:cTn>
                                        <p:tgtEl>
                                          <p:spTgt spid="40"/>
                                        </p:tgtEl>
                                        <p:attrNameLst>
                                          <p:attrName>style.visibility</p:attrName>
                                        </p:attrNameLst>
                                      </p:cBhvr>
                                      <p:to>
                                        <p:strVal val="visible"/>
                                      </p:to>
                                    </p:set>
                                    <p:animEffect transition="in" filter="wipe(right)">
                                      <p:cBhvr>
                                        <p:cTn id="10" dur="700"/>
                                        <p:tgtEl>
                                          <p:spTgt spid="40"/>
                                        </p:tgtEl>
                                      </p:cBhvr>
                                    </p:animEffect>
                                  </p:childTnLst>
                                </p:cTn>
                              </p:par>
                              <p:par>
                                <p:cTn id="11" presetID="23" presetClass="entr" presetSubtype="16" fill="hold" grpId="0" nodeType="withEffect">
                                  <p:stCondLst>
                                    <p:cond delay="13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170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childTnLst>
                                </p:cTn>
                              </p:par>
                              <p:par>
                                <p:cTn id="19" presetID="22" presetClass="entr" presetSubtype="8" fill="hold" grpId="0" nodeType="withEffect">
                                  <p:stCondLst>
                                    <p:cond delay="210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800"/>
                                        <p:tgtEl>
                                          <p:spTgt spid="39"/>
                                        </p:tgtEl>
                                      </p:cBhvr>
                                    </p:animEffect>
                                  </p:childTnLst>
                                </p:cTn>
                              </p:par>
                              <p:par>
                                <p:cTn id="22" presetID="23" presetClass="entr" presetSubtype="16" fill="hold" grpId="0" nodeType="withEffect">
                                  <p:stCondLst>
                                    <p:cond delay="26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300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 grpId="0" animBg="1"/>
      <p:bldP spid="53" grpId="0" animBg="1"/>
      <p:bldP spid="54" grpId="0" animBg="1"/>
      <p:bldP spid="55" grpId="0" animBg="1"/>
      <p:bldP spid="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AC4EC-0122-44F9-B503-C4BCB4F57C3F}"/>
              </a:ext>
            </a:extLst>
          </p:cNvPr>
          <p:cNvSpPr>
            <a:spLocks noGrp="1"/>
          </p:cNvSpPr>
          <p:nvPr>
            <p:ph type="title"/>
          </p:nvPr>
        </p:nvSpPr>
        <p:spPr>
          <a:xfrm>
            <a:off x="258233" y="606144"/>
            <a:ext cx="12112045" cy="682499"/>
          </a:xfrm>
        </p:spPr>
        <p:txBody>
          <a:bodyPr vert="horz" lIns="91440" tIns="45720" rIns="91440" bIns="45720" rtlCol="0" anchor="b">
            <a:noAutofit/>
          </a:bodyPr>
          <a:lstStyle/>
          <a:p>
            <a:r>
              <a:rPr lang="en-US" altLang="ja-JP" sz="3200" dirty="0">
                <a:solidFill>
                  <a:srgbClr val="002060"/>
                </a:solidFill>
                <a:effectLst>
                  <a:outerShdw blurRad="38100" dist="38100" dir="2700000" algn="tl">
                    <a:srgbClr val="000000">
                      <a:alpha val="43137"/>
                    </a:srgbClr>
                  </a:outerShdw>
                </a:effectLst>
                <a:latin typeface="Eras Bold ITC" panose="020B0907030504020204" pitchFamily="34" charset="0"/>
              </a:rPr>
              <a:t>Areas to be addressed </a:t>
            </a:r>
            <a:br>
              <a:rPr lang="en-US" altLang="ja-JP" sz="3200" dirty="0">
                <a:solidFill>
                  <a:srgbClr val="002060"/>
                </a:solidFill>
                <a:latin typeface="Book Antiqua" panose="02040602050305030304" pitchFamily="18" charset="0"/>
              </a:rPr>
            </a:br>
            <a:r>
              <a:rPr lang="en-US" altLang="ja-JP" sz="3200" dirty="0">
                <a:solidFill>
                  <a:srgbClr val="002060"/>
                </a:solidFill>
                <a:latin typeface="Book Antiqua" panose="02040602050305030304" pitchFamily="18" charset="0"/>
              </a:rPr>
              <a:t>- </a:t>
            </a:r>
            <a:r>
              <a:rPr lang="en-US" altLang="ja-JP" sz="3200" dirty="0">
                <a:solidFill>
                  <a:srgbClr val="002060"/>
                </a:solidFill>
                <a:effectLst>
                  <a:outerShdw blurRad="38100" dist="38100" dir="2700000" algn="tl">
                    <a:srgbClr val="000000">
                      <a:alpha val="43137"/>
                    </a:srgbClr>
                  </a:outerShdw>
                </a:effectLst>
                <a:latin typeface="Eras Bold ITC" panose="020B0907030504020204" pitchFamily="34" charset="0"/>
              </a:rPr>
              <a:t>AEI for Customs Passenger control</a:t>
            </a:r>
            <a:endParaRPr lang="ja-JP" altLang="en-US" sz="3200" dirty="0">
              <a:solidFill>
                <a:srgbClr val="002060"/>
              </a:solidFill>
              <a:effectLst>
                <a:outerShdw blurRad="38100" dist="38100" dir="2700000" algn="tl">
                  <a:srgbClr val="000000">
                    <a:alpha val="43137"/>
                  </a:srgbClr>
                </a:outerShdw>
              </a:effectLst>
              <a:latin typeface="Eras Bold ITC" panose="020B0907030504020204" pitchFamily="34" charset="0"/>
            </a:endParaRPr>
          </a:p>
        </p:txBody>
      </p:sp>
      <p:sp>
        <p:nvSpPr>
          <p:cNvPr id="3" name="コンテンツ プレースホルダー 2">
            <a:extLst>
              <a:ext uri="{FF2B5EF4-FFF2-40B4-BE49-F238E27FC236}">
                <a16:creationId xmlns:a16="http://schemas.microsoft.com/office/drawing/2014/main" id="{0F672685-AA9A-4659-9779-0AE416A9E6D5}"/>
              </a:ext>
            </a:extLst>
          </p:cNvPr>
          <p:cNvSpPr>
            <a:spLocks noGrp="1"/>
          </p:cNvSpPr>
          <p:nvPr>
            <p:ph idx="1"/>
          </p:nvPr>
        </p:nvSpPr>
        <p:spPr>
          <a:xfrm>
            <a:off x="311574" y="1578593"/>
            <a:ext cx="4854786" cy="3325811"/>
          </a:xfrm>
        </p:spPr>
        <p:txBody>
          <a:bodyPr>
            <a:normAutofit/>
          </a:bodyPr>
          <a:lstStyle/>
          <a:p>
            <a:pPr marL="0" indent="0">
              <a:buNone/>
            </a:pPr>
            <a:r>
              <a:rPr lang="en-US" altLang="ja-JP" b="1" dirty="0">
                <a:latin typeface="Book Antiqua" panose="02040602050305030304" pitchFamily="18" charset="0"/>
              </a:rPr>
              <a:t>Advance Passenger Information (API)</a:t>
            </a:r>
          </a:p>
          <a:p>
            <a:r>
              <a:rPr lang="en-US" altLang="ja-JP" dirty="0">
                <a:latin typeface="Book Antiqua" panose="02040602050305030304" pitchFamily="18" charset="0"/>
              </a:rPr>
              <a:t>Elements of API can be obtained from the machine-readable area of a passport, as passengers check in. </a:t>
            </a:r>
          </a:p>
          <a:p>
            <a:r>
              <a:rPr lang="en-US" altLang="ja-JP" dirty="0">
                <a:latin typeface="Book Antiqua" panose="02040602050305030304" pitchFamily="18" charset="0"/>
              </a:rPr>
              <a:t>API includes the name, date of birth, gender, citizenship, and travel document data (e.g. passport number). </a:t>
            </a:r>
            <a:endParaRPr kumimoji="1" lang="ja-JP" altLang="en-US" dirty="0">
              <a:latin typeface="Book Antiqua" panose="02040602050305030304" pitchFamily="18" charset="0"/>
            </a:endParaRPr>
          </a:p>
        </p:txBody>
      </p:sp>
      <p:sp>
        <p:nvSpPr>
          <p:cNvPr id="4" name="コンテンツ プレースホルダー 2">
            <a:extLst>
              <a:ext uri="{FF2B5EF4-FFF2-40B4-BE49-F238E27FC236}">
                <a16:creationId xmlns:a16="http://schemas.microsoft.com/office/drawing/2014/main" id="{7C65C923-36F1-415E-9130-CE7FB6AB08D7}"/>
              </a:ext>
            </a:extLst>
          </p:cNvPr>
          <p:cNvSpPr txBox="1">
            <a:spLocks/>
          </p:cNvSpPr>
          <p:nvPr/>
        </p:nvSpPr>
        <p:spPr>
          <a:xfrm>
            <a:off x="5805594" y="1563353"/>
            <a:ext cx="4854786" cy="26352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en-US" altLang="ja-JP" b="1" dirty="0">
                <a:latin typeface="Book Antiqua" panose="02040602050305030304" pitchFamily="18" charset="0"/>
              </a:rPr>
              <a:t>Passenger Name Record (PNR)</a:t>
            </a:r>
          </a:p>
          <a:p>
            <a:r>
              <a:rPr lang="en-US" altLang="ja-JP" dirty="0">
                <a:latin typeface="Book Antiqua" panose="02040602050305030304" pitchFamily="18" charset="0"/>
              </a:rPr>
              <a:t>PNR data is generated during the booking or buying of an air ticket in the operator’s reservation system. </a:t>
            </a:r>
          </a:p>
          <a:p>
            <a:r>
              <a:rPr lang="en-US" altLang="ja-JP" dirty="0">
                <a:latin typeface="Book Antiqua" panose="02040602050305030304" pitchFamily="18" charset="0"/>
              </a:rPr>
              <a:t>It includes: in addition to API data, type of ticket, date of travel, travel itinerary, etc.   </a:t>
            </a:r>
            <a:endParaRPr lang="ja-JP" altLang="en-US" dirty="0">
              <a:latin typeface="Book Antiqua" panose="02040602050305030304" pitchFamily="18" charset="0"/>
            </a:endParaRPr>
          </a:p>
        </p:txBody>
      </p:sp>
      <p:sp>
        <p:nvSpPr>
          <p:cNvPr id="5" name="コンテンツ プレースホルダー 2">
            <a:extLst>
              <a:ext uri="{FF2B5EF4-FFF2-40B4-BE49-F238E27FC236}">
                <a16:creationId xmlns:a16="http://schemas.microsoft.com/office/drawing/2014/main" id="{A8412985-9C44-4E98-97A5-A79DA1C866C6}"/>
              </a:ext>
            </a:extLst>
          </p:cNvPr>
          <p:cNvSpPr txBox="1">
            <a:spLocks/>
          </p:cNvSpPr>
          <p:nvPr/>
        </p:nvSpPr>
        <p:spPr>
          <a:xfrm>
            <a:off x="530252" y="4305300"/>
            <a:ext cx="11568006" cy="19986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en-US" altLang="ja-JP" dirty="0">
                <a:latin typeface="Book Antiqua" panose="02040602050305030304" pitchFamily="18" charset="0"/>
              </a:rPr>
              <a:t>----&gt; Effective use of passenger related data provided in advance can contribute for </a:t>
            </a:r>
          </a:p>
          <a:p>
            <a:r>
              <a:rPr lang="en-US" altLang="ja-JP" dirty="0">
                <a:latin typeface="Book Antiqua" panose="02040602050305030304" pitchFamily="18" charset="0"/>
              </a:rPr>
              <a:t>Preventing the illegal cross border movement of goods </a:t>
            </a:r>
          </a:p>
          <a:p>
            <a:r>
              <a:rPr lang="en-US" altLang="ja-JP" dirty="0">
                <a:latin typeface="Book Antiqua" panose="02040602050305030304" pitchFamily="18" charset="0"/>
              </a:rPr>
              <a:t>Performing effective risk analysis on passengers and their luggage </a:t>
            </a:r>
          </a:p>
        </p:txBody>
      </p:sp>
      <p:sp>
        <p:nvSpPr>
          <p:cNvPr id="6" name="Footer Placeholder 4">
            <a:extLst>
              <a:ext uri="{FF2B5EF4-FFF2-40B4-BE49-F238E27FC236}">
                <a16:creationId xmlns:a16="http://schemas.microsoft.com/office/drawing/2014/main" id="{FC3A822A-C6EB-4DAA-BED9-FFB411011A8C}"/>
              </a:ext>
            </a:extLst>
          </p:cNvPr>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7" name="Picture 13" descr="logo_OMD_EN.png">
            <a:extLst>
              <a:ext uri="{FF2B5EF4-FFF2-40B4-BE49-F238E27FC236}">
                <a16:creationId xmlns:a16="http://schemas.microsoft.com/office/drawing/2014/main" id="{E01814CE-92AB-4771-AEB2-6107304A8640}"/>
              </a:ext>
            </a:extLst>
          </p:cNvPr>
          <p:cNvPicPr>
            <a:picLocks noChangeAspect="1"/>
          </p:cNvPicPr>
          <p:nvPr/>
        </p:nvPicPr>
        <p:blipFill>
          <a:blip r:embed="rId2" cstate="print"/>
          <a:stretch>
            <a:fillRect/>
          </a:stretch>
        </p:blipFill>
        <p:spPr>
          <a:xfrm>
            <a:off x="932" y="5600289"/>
            <a:ext cx="1460377" cy="1288052"/>
          </a:xfrm>
          <a:prstGeom prst="rect">
            <a:avLst/>
          </a:prstGeom>
        </p:spPr>
      </p:pic>
      <p:sp>
        <p:nvSpPr>
          <p:cNvPr id="8" name="Rectangle 2">
            <a:extLst>
              <a:ext uri="{FF2B5EF4-FFF2-40B4-BE49-F238E27FC236}">
                <a16:creationId xmlns:a16="http://schemas.microsoft.com/office/drawing/2014/main" id="{DA3DD4DA-CC4C-42CB-838F-629E76CBAD92}"/>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10</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392561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513559"/>
            <a:ext cx="11018520" cy="678180"/>
          </a:xfrm>
        </p:spPr>
        <p:txBody>
          <a:bodyPr vert="horz" lIns="91440" tIns="45720" rIns="91440" bIns="45720" rtlCol="0" anchor="b">
            <a:noAutofit/>
          </a:bodyPr>
          <a:lstStyle/>
          <a:p>
            <a:br>
              <a:rPr lang="en-US" sz="3200" dirty="0">
                <a:solidFill>
                  <a:srgbClr val="002060"/>
                </a:solidFill>
                <a:effectLst>
                  <a:outerShdw blurRad="38100" dist="38100" dir="2700000" algn="tl">
                    <a:srgbClr val="000000">
                      <a:alpha val="43137"/>
                    </a:srgbClr>
                  </a:outerShdw>
                </a:effectLst>
                <a:latin typeface="Eras Bold ITC" panose="020B0907030504020204" pitchFamily="34" charset="0"/>
              </a:rPr>
            </a:br>
            <a:br>
              <a:rPr lang="en-US" sz="3200" dirty="0">
                <a:solidFill>
                  <a:srgbClr val="002060"/>
                </a:solidFill>
                <a:effectLst>
                  <a:outerShdw blurRad="38100" dist="38100" dir="2700000" algn="tl">
                    <a:srgbClr val="000000">
                      <a:alpha val="43137"/>
                    </a:srgbClr>
                  </a:outerShdw>
                </a:effectLst>
                <a:latin typeface="Eras Bold ITC" panose="020B0907030504020204" pitchFamily="34" charset="0"/>
              </a:rPr>
            </a:br>
            <a:r>
              <a:rPr lang="en-US" altLang="ja-JP" sz="3200" dirty="0">
                <a:solidFill>
                  <a:srgbClr val="002060"/>
                </a:solidFill>
                <a:effectLst>
                  <a:outerShdw blurRad="38100" dist="38100" dir="2700000" algn="tl">
                    <a:srgbClr val="000000">
                      <a:alpha val="43137"/>
                    </a:srgbClr>
                  </a:outerShdw>
                </a:effectLst>
                <a:latin typeface="Eras Bold ITC" panose="020B0907030504020204" pitchFamily="34" charset="0"/>
              </a:rPr>
              <a:t>Areas to be addressed </a:t>
            </a:r>
            <a:br>
              <a:rPr lang="en-US" altLang="ja-JP" sz="3200" dirty="0">
                <a:solidFill>
                  <a:srgbClr val="002060"/>
                </a:solidFill>
                <a:latin typeface="Book Antiqua" panose="02040602050305030304" pitchFamily="18" charset="0"/>
              </a:rPr>
            </a:br>
            <a:r>
              <a:rPr lang="en-US" altLang="ja-JP" sz="3200" dirty="0">
                <a:solidFill>
                  <a:srgbClr val="002060"/>
                </a:solidFill>
                <a:latin typeface="Book Antiqua" panose="02040602050305030304" pitchFamily="18" charset="0"/>
              </a:rPr>
              <a:t>- </a:t>
            </a:r>
            <a:r>
              <a:rPr lang="en-US" sz="3200" dirty="0">
                <a:solidFill>
                  <a:srgbClr val="002060"/>
                </a:solidFill>
                <a:effectLst>
                  <a:outerShdw blurRad="38100" dist="38100" dir="2700000" algn="tl">
                    <a:srgbClr val="000000">
                      <a:alpha val="43137"/>
                    </a:srgbClr>
                  </a:outerShdw>
                </a:effectLst>
                <a:latin typeface="Eras Bold ITC" panose="020B0907030504020204" pitchFamily="34" charset="0"/>
              </a:rPr>
              <a:t>Use of NII (Non-Intrusive Inspection) equipment-</a:t>
            </a:r>
          </a:p>
        </p:txBody>
      </p:sp>
      <p:sp>
        <p:nvSpPr>
          <p:cNvPr id="3" name="Content Placeholder 2"/>
          <p:cNvSpPr>
            <a:spLocks noGrp="1"/>
          </p:cNvSpPr>
          <p:nvPr>
            <p:ph idx="1"/>
          </p:nvPr>
        </p:nvSpPr>
        <p:spPr>
          <a:xfrm>
            <a:off x="3581400" y="2133600"/>
            <a:ext cx="7086600" cy="4876800"/>
          </a:xfrm>
        </p:spPr>
        <p:txBody>
          <a:bodyPr>
            <a:normAutofit/>
          </a:bodyPr>
          <a:lstStyle/>
          <a:p>
            <a:pPr>
              <a:buFont typeface="Arial" pitchFamily="34" charset="0"/>
              <a:buChar char="•"/>
            </a:pPr>
            <a:r>
              <a:rPr lang="en-US" sz="2400" b="1" dirty="0">
                <a:solidFill>
                  <a:srgbClr val="002060"/>
                </a:solidFill>
                <a:latin typeface="Book Antiqua" panose="02040602050305030304" pitchFamily="18" charset="0"/>
              </a:rPr>
              <a:t>Non-intrusive inspection equipment and radiation detection equipment should be available and used for conducting inspections, where available and in accordance with risk assessment. </a:t>
            </a:r>
          </a:p>
          <a:p>
            <a:pPr>
              <a:buFont typeface="Arial" pitchFamily="34" charset="0"/>
              <a:buChar char="•"/>
            </a:pPr>
            <a:r>
              <a:rPr lang="en-US" sz="2400" b="1" dirty="0">
                <a:solidFill>
                  <a:srgbClr val="002060"/>
                </a:solidFill>
                <a:latin typeface="Book Antiqua" panose="02040602050305030304" pitchFamily="18" charset="0"/>
              </a:rPr>
              <a:t>This equipment is necessary to inspect high-risk cargo and/or transport conveyances quickly, without disrupting the flow of legitimate trade.</a:t>
            </a:r>
            <a:endParaRPr lang="en-US" sz="2000" u="sng" dirty="0">
              <a:solidFill>
                <a:srgbClr val="002060"/>
              </a:solidFill>
              <a:latin typeface="Book Antiqua" panose="02040602050305030304"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920" y="2133600"/>
            <a:ext cx="2438400" cy="36362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 y="1463020"/>
            <a:ext cx="11407140" cy="677108"/>
          </a:xfrm>
          <a:prstGeom prst="rect">
            <a:avLst/>
          </a:prstGeom>
          <a:noFill/>
        </p:spPr>
        <p:txBody>
          <a:bodyPr wrap="square" rtlCol="0">
            <a:spAutoFit/>
          </a:bodyPr>
          <a:lstStyle/>
          <a:p>
            <a:r>
              <a:rPr lang="en-US" sz="2400" dirty="0">
                <a:solidFill>
                  <a:srgbClr val="002060"/>
                </a:solidFill>
                <a:latin typeface="Book Antiqua" panose="02040602050305030304" pitchFamily="18" charset="0"/>
              </a:rPr>
              <a:t>SAFE </a:t>
            </a:r>
            <a:r>
              <a:rPr lang="en-US" sz="2400" dirty="0" err="1">
                <a:solidFill>
                  <a:srgbClr val="002060"/>
                </a:solidFill>
                <a:latin typeface="Book Antiqua" panose="02040602050305030304" pitchFamily="18" charset="0"/>
              </a:rPr>
              <a:t>FoS</a:t>
            </a:r>
            <a:r>
              <a:rPr lang="en-US" sz="2400" dirty="0">
                <a:solidFill>
                  <a:srgbClr val="002060"/>
                </a:solidFill>
                <a:latin typeface="Book Antiqua" panose="02040602050305030304" pitchFamily="18" charset="0"/>
              </a:rPr>
              <a:t>, </a:t>
            </a:r>
            <a:r>
              <a:rPr lang="en-US" sz="2400" b="1" dirty="0">
                <a:solidFill>
                  <a:srgbClr val="002060"/>
                </a:solidFill>
                <a:latin typeface="Book Antiqua" panose="02040602050305030304" pitchFamily="18" charset="0"/>
              </a:rPr>
              <a:t>Pillar 1, Standard 3 </a:t>
            </a:r>
            <a:r>
              <a:rPr lang="en-US" sz="2400" dirty="0">
                <a:solidFill>
                  <a:srgbClr val="002060"/>
                </a:solidFill>
                <a:latin typeface="Book Antiqua" panose="02040602050305030304" pitchFamily="18" charset="0"/>
              </a:rPr>
              <a:t>– Modern Technology in Inspection Equipment</a:t>
            </a:r>
          </a:p>
          <a:p>
            <a:endParaRPr lang="en-US" sz="1400" dirty="0">
              <a:latin typeface="Book Antiqua" panose="02040602050305030304" pitchFamily="18" charset="0"/>
            </a:endParaRPr>
          </a:p>
        </p:txBody>
      </p:sp>
      <p:sp>
        <p:nvSpPr>
          <p:cNvPr id="7" name="Footer Placeholder 4">
            <a:extLst>
              <a:ext uri="{FF2B5EF4-FFF2-40B4-BE49-F238E27FC236}">
                <a16:creationId xmlns:a16="http://schemas.microsoft.com/office/drawing/2014/main" id="{B625EA38-6DC8-46A3-80B5-2374A6516261}"/>
              </a:ext>
            </a:extLst>
          </p:cNvPr>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8" name="Picture 13" descr="logo_OMD_EN.png">
            <a:extLst>
              <a:ext uri="{FF2B5EF4-FFF2-40B4-BE49-F238E27FC236}">
                <a16:creationId xmlns:a16="http://schemas.microsoft.com/office/drawing/2014/main" id="{430FE444-F724-4C24-B916-9EAEEF1F697E}"/>
              </a:ext>
            </a:extLst>
          </p:cNvPr>
          <p:cNvPicPr>
            <a:picLocks noChangeAspect="1"/>
          </p:cNvPicPr>
          <p:nvPr/>
        </p:nvPicPr>
        <p:blipFill>
          <a:blip r:embed="rId3" cstate="print"/>
          <a:stretch>
            <a:fillRect/>
          </a:stretch>
        </p:blipFill>
        <p:spPr>
          <a:xfrm>
            <a:off x="932" y="5600289"/>
            <a:ext cx="1460377" cy="1288052"/>
          </a:xfrm>
          <a:prstGeom prst="rect">
            <a:avLst/>
          </a:prstGeom>
        </p:spPr>
      </p:pic>
      <p:sp>
        <p:nvSpPr>
          <p:cNvPr id="9" name="Rectangle 2">
            <a:extLst>
              <a:ext uri="{FF2B5EF4-FFF2-40B4-BE49-F238E27FC236}">
                <a16:creationId xmlns:a16="http://schemas.microsoft.com/office/drawing/2014/main" id="{3F5098FF-22C6-40E1-A476-7F92009D5A6F}"/>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11</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1749608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90267"/>
            <a:ext cx="9871364" cy="578427"/>
          </a:xfrm>
        </p:spPr>
        <p:txBody>
          <a:bodyPr vert="horz" lIns="91440" tIns="45720" rIns="91440" bIns="45720" rtlCol="0" anchor="b">
            <a:noAutofit/>
          </a:bodyPr>
          <a:lstStyle/>
          <a:p>
            <a:br>
              <a:rPr lang="en-US" sz="3200" dirty="0">
                <a:solidFill>
                  <a:srgbClr val="002060"/>
                </a:solidFill>
                <a:effectLst>
                  <a:outerShdw blurRad="38100" dist="38100" dir="2700000" algn="tl">
                    <a:srgbClr val="000000">
                      <a:alpha val="43137"/>
                    </a:srgbClr>
                  </a:outerShdw>
                </a:effectLst>
                <a:latin typeface="Eras Bold ITC" panose="020B0907030504020204" pitchFamily="34" charset="0"/>
              </a:rPr>
            </a:br>
            <a:r>
              <a:rPr lang="en-US" altLang="ja-JP" sz="3200" dirty="0">
                <a:solidFill>
                  <a:srgbClr val="002060"/>
                </a:solidFill>
                <a:effectLst>
                  <a:outerShdw blurRad="38100" dist="38100" dir="2700000" algn="tl">
                    <a:srgbClr val="000000">
                      <a:alpha val="43137"/>
                    </a:srgbClr>
                  </a:outerShdw>
                </a:effectLst>
                <a:latin typeface="Eras Bold ITC" panose="020B0907030504020204" pitchFamily="34" charset="0"/>
              </a:rPr>
              <a:t>Areas to be addressed </a:t>
            </a:r>
            <a:br>
              <a:rPr lang="en-US" altLang="ja-JP" sz="3200" dirty="0">
                <a:solidFill>
                  <a:srgbClr val="002060"/>
                </a:solidFill>
                <a:latin typeface="Book Antiqua" panose="02040602050305030304" pitchFamily="18" charset="0"/>
              </a:rPr>
            </a:br>
            <a:r>
              <a:rPr lang="en-US" altLang="ja-JP" sz="3200" dirty="0">
                <a:solidFill>
                  <a:srgbClr val="002060"/>
                </a:solidFill>
                <a:latin typeface="Book Antiqua" panose="02040602050305030304" pitchFamily="18" charset="0"/>
              </a:rPr>
              <a:t>- </a:t>
            </a:r>
            <a:r>
              <a:rPr lang="en-US" sz="3200" dirty="0">
                <a:solidFill>
                  <a:srgbClr val="002060"/>
                </a:solidFill>
                <a:effectLst>
                  <a:outerShdw blurRad="38100" dist="38100" dir="2700000" algn="tl">
                    <a:srgbClr val="000000">
                      <a:alpha val="43137"/>
                    </a:srgbClr>
                  </a:outerShdw>
                </a:effectLst>
                <a:latin typeface="Eras Bold ITC" panose="020B0907030504020204" pitchFamily="34" charset="0"/>
              </a:rPr>
              <a:t>Use of Customs Seals</a:t>
            </a:r>
          </a:p>
        </p:txBody>
      </p:sp>
      <p:sp>
        <p:nvSpPr>
          <p:cNvPr id="3" name="Content Placeholder 2"/>
          <p:cNvSpPr>
            <a:spLocks noGrp="1"/>
          </p:cNvSpPr>
          <p:nvPr>
            <p:ph idx="1"/>
          </p:nvPr>
        </p:nvSpPr>
        <p:spPr>
          <a:xfrm>
            <a:off x="228601" y="1125868"/>
            <a:ext cx="10058399" cy="1984668"/>
          </a:xfrm>
        </p:spPr>
        <p:txBody>
          <a:bodyPr>
            <a:normAutofit/>
          </a:bodyPr>
          <a:lstStyle/>
          <a:p>
            <a:pPr marL="0" indent="0">
              <a:buNone/>
            </a:pPr>
            <a:r>
              <a:rPr lang="en-US" sz="2400" b="1" dirty="0">
                <a:solidFill>
                  <a:srgbClr val="002060"/>
                </a:solidFill>
                <a:latin typeface="Book Antiqua" panose="02040602050305030304" pitchFamily="18" charset="0"/>
              </a:rPr>
              <a:t>RKC, Chapter 1 of Specific Annex E</a:t>
            </a:r>
          </a:p>
          <a:p>
            <a:pPr marL="0" indent="0">
              <a:buNone/>
            </a:pPr>
            <a:r>
              <a:rPr lang="en-US" sz="2000" b="1" dirty="0">
                <a:solidFill>
                  <a:srgbClr val="002060"/>
                </a:solidFill>
                <a:latin typeface="Book Antiqua" panose="02040602050305030304" pitchFamily="18" charset="0"/>
              </a:rPr>
              <a:t>Standard 8</a:t>
            </a:r>
          </a:p>
          <a:p>
            <a:pPr>
              <a:lnSpc>
                <a:spcPct val="120000"/>
              </a:lnSpc>
            </a:pPr>
            <a:r>
              <a:rPr lang="en-US" sz="2000" i="1" dirty="0">
                <a:solidFill>
                  <a:srgbClr val="002060"/>
                </a:solidFill>
                <a:latin typeface="Book Antiqua" panose="02040602050305030304" pitchFamily="18" charset="0"/>
              </a:rPr>
              <a:t>The Customs at the office of departure shall take all necessary action to enable the office of destination to identify the consignment and to detect any unauthorized interference. </a:t>
            </a:r>
          </a:p>
          <a:p>
            <a:pPr marL="0" indent="0">
              <a:buNone/>
            </a:pPr>
            <a:endParaRPr lang="en-US" sz="2000" b="1" dirty="0">
              <a:solidFill>
                <a:srgbClr val="002060"/>
              </a:solidFill>
              <a:latin typeface="Book Antiqua" panose="02040602050305030304" pitchFamily="18" charset="0"/>
            </a:endParaRPr>
          </a:p>
        </p:txBody>
      </p:sp>
      <p:sp>
        <p:nvSpPr>
          <p:cNvPr id="5" name="正方形/長方形 4">
            <a:extLst>
              <a:ext uri="{FF2B5EF4-FFF2-40B4-BE49-F238E27FC236}">
                <a16:creationId xmlns:a16="http://schemas.microsoft.com/office/drawing/2014/main" id="{952A77FA-142A-467C-9DB9-1E61DF35A345}"/>
              </a:ext>
            </a:extLst>
          </p:cNvPr>
          <p:cNvSpPr/>
          <p:nvPr/>
        </p:nvSpPr>
        <p:spPr>
          <a:xfrm>
            <a:off x="228601" y="3081315"/>
            <a:ext cx="10698479" cy="923330"/>
          </a:xfrm>
          <a:prstGeom prst="rect">
            <a:avLst/>
          </a:prstGeom>
        </p:spPr>
        <p:txBody>
          <a:bodyPr wrap="square">
            <a:spAutoFit/>
          </a:bodyPr>
          <a:lstStyle/>
          <a:p>
            <a:r>
              <a:rPr lang="en-US" altLang="ja-JP" b="1" dirty="0">
                <a:solidFill>
                  <a:srgbClr val="002060"/>
                </a:solidFill>
                <a:latin typeface="Book Antiqua" panose="02040602050305030304" pitchFamily="18" charset="0"/>
              </a:rPr>
              <a:t> ----&gt; This necessity might be high especially in railway transportation, due to number of countries involve in the transit process. </a:t>
            </a:r>
          </a:p>
          <a:p>
            <a:r>
              <a:rPr lang="en-US" altLang="ja-JP" b="1" dirty="0">
                <a:solidFill>
                  <a:srgbClr val="002060"/>
                </a:solidFill>
                <a:latin typeface="Book Antiqua" panose="02040602050305030304" pitchFamily="18" charset="0"/>
              </a:rPr>
              <a:t>----&gt; Customs seal is one of effective means to ensure the integrity of the consignment.  </a:t>
            </a:r>
          </a:p>
        </p:txBody>
      </p:sp>
      <p:sp>
        <p:nvSpPr>
          <p:cNvPr id="6" name="正方形/長方形 5">
            <a:extLst>
              <a:ext uri="{FF2B5EF4-FFF2-40B4-BE49-F238E27FC236}">
                <a16:creationId xmlns:a16="http://schemas.microsoft.com/office/drawing/2014/main" id="{3566720C-96BC-4F9D-8C9A-CA50908A05CB}"/>
              </a:ext>
            </a:extLst>
          </p:cNvPr>
          <p:cNvSpPr/>
          <p:nvPr/>
        </p:nvSpPr>
        <p:spPr>
          <a:xfrm>
            <a:off x="297180" y="4575486"/>
            <a:ext cx="10347960" cy="1692771"/>
          </a:xfrm>
          <a:prstGeom prst="rect">
            <a:avLst/>
          </a:prstGeom>
        </p:spPr>
        <p:txBody>
          <a:bodyPr wrap="square">
            <a:spAutoFit/>
          </a:bodyPr>
          <a:lstStyle/>
          <a:p>
            <a:pPr lvl="0"/>
            <a:r>
              <a:rPr lang="en-US" altLang="ja-JP" b="1" dirty="0">
                <a:solidFill>
                  <a:srgbClr val="002060"/>
                </a:solidFill>
                <a:latin typeface="Book Antiqua" panose="02040602050305030304" pitchFamily="18" charset="0"/>
              </a:rPr>
              <a:t>----&gt; Electronic Customs seals, based on radio frequency identification (RFID) or global positioning system (GPS) technology etc. may contribute to improve security against theft and diversion of cargo and illegal goods such as narcotics and weapons.  </a:t>
            </a:r>
          </a:p>
          <a:p>
            <a:pPr lvl="0"/>
            <a:r>
              <a:rPr lang="en-US" altLang="ja-JP" b="1" dirty="0">
                <a:solidFill>
                  <a:srgbClr val="002060"/>
                </a:solidFill>
                <a:latin typeface="Book Antiqua" panose="02040602050305030304" pitchFamily="18" charset="0"/>
              </a:rPr>
              <a:t>---&gt; Cost of e-Customs seals and a need for  standardization should be considered.</a:t>
            </a:r>
          </a:p>
          <a:p>
            <a:pPr marL="285750" lvl="0" indent="-285750">
              <a:buFont typeface="Arial" panose="020B0604020202020204" pitchFamily="34" charset="0"/>
              <a:buChar char="•"/>
            </a:pPr>
            <a:endParaRPr lang="en-US" altLang="ja-JP" sz="1600" b="1" dirty="0">
              <a:solidFill>
                <a:srgbClr val="002060"/>
              </a:solidFill>
              <a:latin typeface="Book Antiqua" panose="02040602050305030304" pitchFamily="18" charset="0"/>
            </a:endParaRPr>
          </a:p>
          <a:p>
            <a:pPr lvl="0"/>
            <a:endParaRPr lang="en-US" altLang="ja-JP" sz="1600" b="1" dirty="0">
              <a:solidFill>
                <a:srgbClr val="002060"/>
              </a:solidFill>
              <a:latin typeface="Book Antiqua" panose="02040602050305030304" pitchFamily="18" charset="0"/>
            </a:endParaRPr>
          </a:p>
        </p:txBody>
      </p:sp>
      <p:sp>
        <p:nvSpPr>
          <p:cNvPr id="7" name="Title 1">
            <a:extLst>
              <a:ext uri="{FF2B5EF4-FFF2-40B4-BE49-F238E27FC236}">
                <a16:creationId xmlns:a16="http://schemas.microsoft.com/office/drawing/2014/main" id="{7707904C-5092-44C6-8F87-CBC1EACE20A2}"/>
              </a:ext>
            </a:extLst>
          </p:cNvPr>
          <p:cNvSpPr txBox="1">
            <a:spLocks/>
          </p:cNvSpPr>
          <p:nvPr/>
        </p:nvSpPr>
        <p:spPr>
          <a:xfrm>
            <a:off x="266701" y="4014871"/>
            <a:ext cx="9871364" cy="57842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sz="2800" dirty="0">
                <a:solidFill>
                  <a:srgbClr val="002060"/>
                </a:solidFill>
                <a:latin typeface="Eras Bold ITC" panose="020B0907030504020204" pitchFamily="34" charset="0"/>
              </a:rPr>
              <a:t>- Electronic Customs Seals</a:t>
            </a:r>
          </a:p>
        </p:txBody>
      </p:sp>
      <p:sp>
        <p:nvSpPr>
          <p:cNvPr id="9" name="Footer Placeholder 4">
            <a:extLst>
              <a:ext uri="{FF2B5EF4-FFF2-40B4-BE49-F238E27FC236}">
                <a16:creationId xmlns:a16="http://schemas.microsoft.com/office/drawing/2014/main" id="{AD955C32-7858-406C-9F36-3766448A765B}"/>
              </a:ext>
            </a:extLst>
          </p:cNvPr>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10" name="Picture 13" descr="logo_OMD_EN.png">
            <a:extLst>
              <a:ext uri="{FF2B5EF4-FFF2-40B4-BE49-F238E27FC236}">
                <a16:creationId xmlns:a16="http://schemas.microsoft.com/office/drawing/2014/main" id="{2AD0F33C-B0BA-4C21-AA6D-A38E9FF10E22}"/>
              </a:ext>
            </a:extLst>
          </p:cNvPr>
          <p:cNvPicPr>
            <a:picLocks noChangeAspect="1"/>
          </p:cNvPicPr>
          <p:nvPr/>
        </p:nvPicPr>
        <p:blipFill>
          <a:blip r:embed="rId3" cstate="print"/>
          <a:stretch>
            <a:fillRect/>
          </a:stretch>
        </p:blipFill>
        <p:spPr>
          <a:xfrm>
            <a:off x="932" y="5600289"/>
            <a:ext cx="1460377" cy="1288052"/>
          </a:xfrm>
          <a:prstGeom prst="rect">
            <a:avLst/>
          </a:prstGeom>
        </p:spPr>
      </p:pic>
      <p:sp>
        <p:nvSpPr>
          <p:cNvPr id="11" name="Rectangle 2">
            <a:extLst>
              <a:ext uri="{FF2B5EF4-FFF2-40B4-BE49-F238E27FC236}">
                <a16:creationId xmlns:a16="http://schemas.microsoft.com/office/drawing/2014/main" id="{9919DEAA-6028-437D-9DA7-9BC4EA830F5E}"/>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12</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2049942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1309" y="433335"/>
            <a:ext cx="3271016" cy="4409064"/>
          </a:xfrm>
          <a:prstGeom prst="rect">
            <a:avLst/>
          </a:prstGeom>
        </p:spPr>
      </p:pic>
      <p:pic>
        <p:nvPicPr>
          <p:cNvPr id="5" name="Picture 4" descr="logo_OMD_EN.png"/>
          <p:cNvPicPr>
            <a:picLocks noChangeAspect="1"/>
          </p:cNvPicPr>
          <p:nvPr/>
        </p:nvPicPr>
        <p:blipFill>
          <a:blip r:embed="rId4" cstate="print"/>
          <a:stretch>
            <a:fillRect/>
          </a:stretch>
        </p:blipFill>
        <p:spPr>
          <a:xfrm>
            <a:off x="932" y="5600289"/>
            <a:ext cx="1460377" cy="1288052"/>
          </a:xfrm>
          <a:prstGeom prst="rect">
            <a:avLst/>
          </a:prstGeom>
        </p:spPr>
      </p:pic>
      <p:sp>
        <p:nvSpPr>
          <p:cNvPr id="6" name="TextBox 5"/>
          <p:cNvSpPr txBox="1"/>
          <p:nvPr/>
        </p:nvSpPr>
        <p:spPr>
          <a:xfrm>
            <a:off x="2469776" y="3817852"/>
            <a:ext cx="7467600" cy="3342453"/>
          </a:xfrm>
          <a:prstGeom prst="rect">
            <a:avLst/>
          </a:prstGeom>
          <a:noFill/>
        </p:spPr>
        <p:txBody>
          <a:bodyPr wrap="square" rtlCol="0">
            <a:spAutoFit/>
          </a:bodyPr>
          <a:lstStyle/>
          <a:p>
            <a:pPr algn="r" defTabSz="914400">
              <a:spcBef>
                <a:spcPct val="20000"/>
              </a:spcBef>
            </a:pPr>
            <a:r>
              <a:rPr lang="en-US" sz="2400" b="1" dirty="0">
                <a:solidFill>
                  <a:srgbClr val="C89F5D">
                    <a:lumMod val="75000"/>
                  </a:srgbClr>
                </a:solidFill>
                <a:latin typeface="Book Antiqua" panose="02040602050305030304" pitchFamily="18" charset="0"/>
              </a:rPr>
              <a:t>Satoko KAGAWA(Ms.)</a:t>
            </a:r>
          </a:p>
          <a:p>
            <a:pPr algn="r" defTabSz="914400">
              <a:spcBef>
                <a:spcPct val="20000"/>
              </a:spcBef>
            </a:pPr>
            <a:r>
              <a:rPr lang="en-US" sz="2400" dirty="0">
                <a:solidFill>
                  <a:srgbClr val="C89F5D">
                    <a:lumMod val="75000"/>
                  </a:srgbClr>
                </a:solidFill>
                <a:latin typeface="Book Antiqua" panose="02040602050305030304" pitchFamily="18" charset="0"/>
              </a:rPr>
              <a:t>Technical Officer</a:t>
            </a:r>
            <a:endParaRPr lang="en-US" altLang="fr-FR" sz="2400" dirty="0">
              <a:solidFill>
                <a:srgbClr val="C89F5D">
                  <a:lumMod val="75000"/>
                </a:srgbClr>
              </a:solidFill>
              <a:latin typeface="Book Antiqua" panose="02040602050305030304" pitchFamily="18" charset="0"/>
            </a:endParaRPr>
          </a:p>
          <a:p>
            <a:pPr algn="r" defTabSz="914400">
              <a:spcBef>
                <a:spcPct val="20000"/>
              </a:spcBef>
            </a:pPr>
            <a:r>
              <a:rPr lang="en-US" sz="2400" dirty="0">
                <a:solidFill>
                  <a:srgbClr val="C89F5D">
                    <a:lumMod val="75000"/>
                  </a:srgbClr>
                </a:solidFill>
                <a:latin typeface="Book Antiqua" panose="02040602050305030304" pitchFamily="18" charset="0"/>
              </a:rPr>
              <a:t>Procedures and Facilitation Sub-Directorate</a:t>
            </a:r>
          </a:p>
          <a:p>
            <a:pPr algn="r" defTabSz="914400">
              <a:spcBef>
                <a:spcPct val="20000"/>
              </a:spcBef>
            </a:pPr>
            <a:r>
              <a:rPr lang="en-US" sz="2400" dirty="0">
                <a:solidFill>
                  <a:srgbClr val="C89F5D">
                    <a:lumMod val="75000"/>
                  </a:srgbClr>
                </a:solidFill>
                <a:latin typeface="Book Antiqua" panose="02040602050305030304" pitchFamily="18" charset="0"/>
              </a:rPr>
              <a:t>World Customs Organization</a:t>
            </a:r>
          </a:p>
          <a:p>
            <a:pPr algn="r"/>
            <a:r>
              <a:rPr lang="en-US" sz="2400" u="sng" dirty="0">
                <a:latin typeface="Book Antiqua" panose="02040602050305030304" pitchFamily="18" charset="0"/>
                <a:hlinkClick r:id="rId5"/>
              </a:rPr>
              <a:t>satoko.kagawa@wcoomd.org</a:t>
            </a:r>
            <a:endParaRPr lang="en-US" sz="2400" u="sng" dirty="0">
              <a:latin typeface="Book Antiqua" panose="02040602050305030304" pitchFamily="18" charset="0"/>
            </a:endParaRPr>
          </a:p>
          <a:p>
            <a:pPr algn="r"/>
            <a:r>
              <a:rPr lang="en-US" altLang="ko-KR" sz="2400" dirty="0">
                <a:solidFill>
                  <a:srgbClr val="002060"/>
                </a:solidFill>
                <a:latin typeface="Book Antiqua" panose="02040602050305030304" pitchFamily="18" charset="0"/>
                <a:ea typeface="굴림" pitchFamily="34" charset="-127"/>
                <a:cs typeface="Times New Roman" pitchFamily="18" charset="0"/>
              </a:rPr>
              <a:t>website:</a:t>
            </a:r>
            <a:r>
              <a:rPr lang="en-US" altLang="ko-KR" sz="2400" dirty="0">
                <a:solidFill>
                  <a:schemeClr val="tx2"/>
                </a:solidFill>
                <a:latin typeface="Book Antiqua" panose="02040602050305030304" pitchFamily="18" charset="0"/>
                <a:ea typeface="굴림" pitchFamily="34" charset="-127"/>
                <a:cs typeface="Times New Roman" pitchFamily="18" charset="0"/>
              </a:rPr>
              <a:t> </a:t>
            </a:r>
            <a:r>
              <a:rPr lang="en-US" altLang="ko-KR" sz="2400" dirty="0">
                <a:solidFill>
                  <a:schemeClr val="tx2"/>
                </a:solidFill>
                <a:latin typeface="Book Antiqua" panose="02040602050305030304" pitchFamily="18" charset="0"/>
                <a:ea typeface="굴림" pitchFamily="34" charset="-127"/>
                <a:cs typeface="Times New Roman" pitchFamily="18" charset="0"/>
                <a:hlinkClick r:id="rId6"/>
              </a:rPr>
              <a:t>www.wcoomd.org</a:t>
            </a:r>
            <a:r>
              <a:rPr lang="en-US" altLang="ko-KR" sz="2400" dirty="0">
                <a:solidFill>
                  <a:schemeClr val="tx2"/>
                </a:solidFill>
                <a:latin typeface="Book Antiqua" panose="02040602050305030304" pitchFamily="18" charset="0"/>
                <a:ea typeface="굴림" pitchFamily="34" charset="-127"/>
                <a:cs typeface="Times New Roman" pitchFamily="18" charset="0"/>
              </a:rPr>
              <a:t>  </a:t>
            </a:r>
          </a:p>
          <a:p>
            <a:pPr algn="r"/>
            <a:endParaRPr lang="en-US" sz="2400" dirty="0">
              <a:latin typeface="Book Antiqua" panose="02040602050305030304" pitchFamily="18" charset="0"/>
            </a:endParaRPr>
          </a:p>
          <a:p>
            <a:pPr algn="r" defTabSz="914400">
              <a:spcBef>
                <a:spcPct val="20000"/>
              </a:spcBef>
            </a:pPr>
            <a:endParaRPr lang="en-US" altLang="fr-FR" sz="2400" dirty="0">
              <a:solidFill>
                <a:srgbClr val="C89F5D">
                  <a:lumMod val="75000"/>
                </a:srgbClr>
              </a:solidFill>
              <a:latin typeface="Book Antiqua" panose="02040602050305030304" pitchFamily="18" charset="0"/>
            </a:endParaRPr>
          </a:p>
        </p:txBody>
      </p:sp>
      <p:sp>
        <p:nvSpPr>
          <p:cNvPr id="8" name="Footer Placeholder 4"/>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spTree>
    <p:extLst>
      <p:ext uri="{BB962C8B-B14F-4D97-AF65-F5344CB8AC3E}">
        <p14:creationId xmlns:p14="http://schemas.microsoft.com/office/powerpoint/2010/main" val="144342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727918"/>
            <a:ext cx="5943600" cy="3611880"/>
          </a:xfrm>
        </p:spPr>
      </p:pic>
      <p:sp>
        <p:nvSpPr>
          <p:cNvPr id="5" name="TextBox 4"/>
          <p:cNvSpPr txBox="1"/>
          <p:nvPr/>
        </p:nvSpPr>
        <p:spPr>
          <a:xfrm>
            <a:off x="1318260" y="4411977"/>
            <a:ext cx="9646920" cy="1956177"/>
          </a:xfrm>
          <a:prstGeom prst="rect">
            <a:avLst/>
          </a:prstGeom>
          <a:noFill/>
        </p:spPr>
        <p:txBody>
          <a:bodyPr wrap="square" rtlCol="0">
            <a:spAutoFit/>
          </a:bodyPr>
          <a:lstStyle/>
          <a:p>
            <a:pPr marL="285750" lvl="0" indent="-285750">
              <a:lnSpc>
                <a:spcPct val="80000"/>
              </a:lnSpc>
              <a:spcBef>
                <a:spcPts val="600"/>
              </a:spcBef>
              <a:spcAft>
                <a:spcPts val="600"/>
              </a:spcAft>
              <a:buFont typeface="Wingdings" panose="05000000000000000000" pitchFamily="2" charset="2"/>
              <a:buChar char="Ø"/>
              <a:defRPr/>
            </a:pPr>
            <a:r>
              <a:rPr lang="en-US" altLang="ko-KR" sz="2000" dirty="0">
                <a:solidFill>
                  <a:srgbClr val="002060"/>
                </a:solidFill>
                <a:latin typeface="Eras Demi ITC" pitchFamily="34" charset="0"/>
                <a:ea typeface="굴림" pitchFamily="34" charset="-127"/>
                <a:cs typeface="Times New Roman" pitchFamily="18" charset="0"/>
              </a:rPr>
              <a:t>Established in 1952 as the Customs Co-operation Council</a:t>
            </a:r>
          </a:p>
          <a:p>
            <a:pPr marL="285750" lvl="0" indent="-285750">
              <a:lnSpc>
                <a:spcPct val="80000"/>
              </a:lnSpc>
              <a:spcBef>
                <a:spcPts val="600"/>
              </a:spcBef>
              <a:spcAft>
                <a:spcPts val="600"/>
              </a:spcAft>
              <a:buFont typeface="Wingdings" panose="05000000000000000000" pitchFamily="2" charset="2"/>
              <a:buChar char="Ø"/>
              <a:defRPr/>
            </a:pPr>
            <a:r>
              <a:rPr lang="en-US" altLang="ko-KR" sz="2000" dirty="0">
                <a:solidFill>
                  <a:srgbClr val="002060"/>
                </a:solidFill>
                <a:latin typeface="Eras Demi ITC" pitchFamily="34" charset="0"/>
                <a:ea typeface="굴림" pitchFamily="34" charset="-127"/>
                <a:cs typeface="Times New Roman" pitchFamily="18" charset="0"/>
              </a:rPr>
              <a:t>Independent  intergovernmental organization exclusively focused on Customs matters</a:t>
            </a:r>
          </a:p>
          <a:p>
            <a:pPr marL="285750" indent="-285750">
              <a:lnSpc>
                <a:spcPct val="80000"/>
              </a:lnSpc>
              <a:spcBef>
                <a:spcPts val="600"/>
              </a:spcBef>
              <a:spcAft>
                <a:spcPts val="600"/>
              </a:spcAft>
              <a:buFont typeface="Wingdings" panose="05000000000000000000" pitchFamily="2" charset="2"/>
              <a:buChar char="Ø"/>
            </a:pPr>
            <a:r>
              <a:rPr lang="en-US" altLang="ko-KR" sz="2000" dirty="0">
                <a:solidFill>
                  <a:srgbClr val="002060"/>
                </a:solidFill>
                <a:latin typeface="Eras Demi ITC" pitchFamily="34" charset="0"/>
                <a:ea typeface="굴림" pitchFamily="34" charset="-127"/>
                <a:cs typeface="Times New Roman" pitchFamily="18" charset="0"/>
              </a:rPr>
              <a:t>Currently 182 Members from all geographic regions and at different stages of development, </a:t>
            </a:r>
            <a:r>
              <a:rPr lang="en-US" sz="2000" dirty="0">
                <a:solidFill>
                  <a:srgbClr val="002060"/>
                </a:solidFill>
                <a:latin typeface="Eras Demi ITC" pitchFamily="34" charset="0"/>
              </a:rPr>
              <a:t>responsible for managing </a:t>
            </a:r>
            <a:r>
              <a:rPr lang="en-US" altLang="ko-KR" sz="2000" dirty="0">
                <a:solidFill>
                  <a:srgbClr val="002060"/>
                </a:solidFill>
                <a:latin typeface="Eras Demi ITC" pitchFamily="34" charset="0"/>
                <a:ea typeface="굴림" pitchFamily="34" charset="-127"/>
                <a:cs typeface="Times New Roman" pitchFamily="18" charset="0"/>
              </a:rPr>
              <a:t>&gt;</a:t>
            </a:r>
            <a:r>
              <a:rPr lang="en-US" sz="2000" dirty="0">
                <a:solidFill>
                  <a:srgbClr val="002060"/>
                </a:solidFill>
                <a:latin typeface="Eras Demi ITC" pitchFamily="34" charset="0"/>
              </a:rPr>
              <a:t> 98% of world trade</a:t>
            </a:r>
            <a:r>
              <a:rPr lang="en-GB" altLang="fr-FR" sz="2000" dirty="0">
                <a:solidFill>
                  <a:srgbClr val="002060"/>
                </a:solidFill>
                <a:latin typeface="Eras Demi ITC" pitchFamily="34" charset="0"/>
                <a:ea typeface="굴림" pitchFamily="34" charset="-127"/>
                <a:cs typeface="Times New Roman" pitchFamily="18" charset="0"/>
              </a:rPr>
              <a:t> </a:t>
            </a:r>
          </a:p>
          <a:p>
            <a:pPr marL="285750" indent="-285750">
              <a:lnSpc>
                <a:spcPct val="80000"/>
              </a:lnSpc>
              <a:spcAft>
                <a:spcPts val="600"/>
              </a:spcAft>
              <a:buFont typeface="Wingdings" panose="05000000000000000000" pitchFamily="2" charset="2"/>
              <a:buChar char="Ø"/>
            </a:pPr>
            <a:r>
              <a:rPr lang="en-US" altLang="ko-KR" sz="2000" dirty="0">
                <a:solidFill>
                  <a:srgbClr val="002060"/>
                </a:solidFill>
                <a:latin typeface="Eras Demi ITC" pitchFamily="34" charset="0"/>
                <a:ea typeface="굴림" pitchFamily="34" charset="-127"/>
                <a:cs typeface="Times New Roman" pitchFamily="18" charset="0"/>
              </a:rPr>
              <a:t>Members are grouped in 6 regions supported by regional structures</a:t>
            </a:r>
            <a:endParaRPr lang="fr-BE" dirty="0">
              <a:solidFill>
                <a:srgbClr val="002060"/>
              </a:solidFill>
            </a:endParaRPr>
          </a:p>
        </p:txBody>
      </p:sp>
      <p:sp>
        <p:nvSpPr>
          <p:cNvPr id="6" name="Title 1"/>
          <p:cNvSpPr>
            <a:spLocks noGrp="1"/>
          </p:cNvSpPr>
          <p:nvPr>
            <p:ph type="title"/>
          </p:nvPr>
        </p:nvSpPr>
        <p:spPr>
          <a:xfrm>
            <a:off x="335280" y="17775"/>
            <a:ext cx="9646920" cy="715962"/>
          </a:xfrm>
        </p:spPr>
        <p:txBody>
          <a:bodyPr>
            <a:normAutofit fontScale="90000"/>
          </a:bodyPr>
          <a:lstStyle/>
          <a:p>
            <a:r>
              <a:rPr lang="en-US" sz="4400" dirty="0">
                <a:solidFill>
                  <a:srgbClr val="002060"/>
                </a:solidFill>
                <a:effectLst>
                  <a:outerShdw blurRad="38100" dist="38100" dir="2700000" algn="tl">
                    <a:srgbClr val="000000">
                      <a:alpha val="43137"/>
                    </a:srgbClr>
                  </a:outerShdw>
                </a:effectLst>
                <a:latin typeface="Eras Bold ITC" pitchFamily="34" charset="0"/>
              </a:rPr>
              <a:t>World Customs Organization (WCO)</a:t>
            </a:r>
            <a:endParaRPr lang="fr-BE" sz="4400" dirty="0">
              <a:solidFill>
                <a:srgbClr val="002060"/>
              </a:solidFill>
              <a:effectLst>
                <a:outerShdw blurRad="38100" dist="38100" dir="2700000" algn="tl">
                  <a:srgbClr val="000000">
                    <a:alpha val="43137"/>
                  </a:srgbClr>
                </a:outerShdw>
              </a:effectLst>
              <a:latin typeface="Eras Bold ITC" pitchFamily="34" charset="0"/>
            </a:endParaRPr>
          </a:p>
        </p:txBody>
      </p:sp>
      <p:sp>
        <p:nvSpPr>
          <p:cNvPr id="8" name="Footer Placeholder 4">
            <a:extLst>
              <a:ext uri="{FF2B5EF4-FFF2-40B4-BE49-F238E27FC236}">
                <a16:creationId xmlns:a16="http://schemas.microsoft.com/office/drawing/2014/main" id="{66B5382B-786B-4B72-81AF-9EE6593BE18B}"/>
              </a:ext>
            </a:extLst>
          </p:cNvPr>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9" name="Picture 13" descr="logo_OMD_EN.png">
            <a:extLst>
              <a:ext uri="{FF2B5EF4-FFF2-40B4-BE49-F238E27FC236}">
                <a16:creationId xmlns:a16="http://schemas.microsoft.com/office/drawing/2014/main" id="{BFCC6B72-E23D-4842-A106-18B3DBDC4AD4}"/>
              </a:ext>
            </a:extLst>
          </p:cNvPr>
          <p:cNvPicPr>
            <a:picLocks noChangeAspect="1"/>
          </p:cNvPicPr>
          <p:nvPr/>
        </p:nvPicPr>
        <p:blipFill>
          <a:blip r:embed="rId3" cstate="print"/>
          <a:stretch>
            <a:fillRect/>
          </a:stretch>
        </p:blipFill>
        <p:spPr>
          <a:xfrm>
            <a:off x="932" y="5600289"/>
            <a:ext cx="1460377" cy="1288052"/>
          </a:xfrm>
          <a:prstGeom prst="rect">
            <a:avLst/>
          </a:prstGeom>
        </p:spPr>
      </p:pic>
      <p:sp>
        <p:nvSpPr>
          <p:cNvPr id="10" name="Rectangle 2">
            <a:extLst>
              <a:ext uri="{FF2B5EF4-FFF2-40B4-BE49-F238E27FC236}">
                <a16:creationId xmlns:a16="http://schemas.microsoft.com/office/drawing/2014/main" id="{D960EA6B-128D-4C1F-B8A7-D3249DA9A541}"/>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2</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2162195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03" y="15240"/>
            <a:ext cx="9593580" cy="899160"/>
          </a:xfrm>
        </p:spPr>
        <p:txBody>
          <a:bodyPr vert="horz" lIns="91440" tIns="45720" rIns="91440" bIns="45720" rtlCol="0" anchor="t">
            <a:normAutofit/>
          </a:bodyPr>
          <a:lstStyle/>
          <a:p>
            <a:r>
              <a:rPr lang="en-US" sz="4000" dirty="0">
                <a:solidFill>
                  <a:srgbClr val="002060"/>
                </a:solidFill>
                <a:effectLst>
                  <a:outerShdw blurRad="38100" dist="38100" dir="2700000" algn="tl">
                    <a:srgbClr val="000000">
                      <a:alpha val="43137"/>
                    </a:srgbClr>
                  </a:outerShdw>
                </a:effectLst>
                <a:latin typeface="Eras Bold ITC" pitchFamily="34" charset="0"/>
              </a:rPr>
              <a:t>Customs – Railways Cooperation</a:t>
            </a:r>
          </a:p>
        </p:txBody>
      </p:sp>
      <p:sp>
        <p:nvSpPr>
          <p:cNvPr id="3" name="Content Placeholder 2"/>
          <p:cNvSpPr>
            <a:spLocks noGrp="1"/>
          </p:cNvSpPr>
          <p:nvPr>
            <p:ph idx="1"/>
          </p:nvPr>
        </p:nvSpPr>
        <p:spPr>
          <a:xfrm>
            <a:off x="693420" y="1150620"/>
            <a:ext cx="9593580" cy="4556760"/>
          </a:xfrm>
        </p:spPr>
        <p:txBody>
          <a:bodyPr>
            <a:normAutofit/>
          </a:bodyPr>
          <a:lstStyle/>
          <a:p>
            <a:pPr>
              <a:buFont typeface="Wingdings" pitchFamily="2" charset="2"/>
              <a:buChar char="Ø"/>
            </a:pPr>
            <a:r>
              <a:rPr lang="en-US" sz="2400" dirty="0">
                <a:solidFill>
                  <a:srgbClr val="002060"/>
                </a:solidFill>
                <a:latin typeface="Book Antiqua" panose="02040602050305030304" pitchFamily="18" charset="0"/>
              </a:rPr>
              <a:t>WCO signed </a:t>
            </a:r>
            <a:r>
              <a:rPr lang="en-US" sz="2400" dirty="0" err="1">
                <a:solidFill>
                  <a:srgbClr val="002060"/>
                </a:solidFill>
                <a:latin typeface="Book Antiqua" panose="02040602050305030304" pitchFamily="18" charset="0"/>
              </a:rPr>
              <a:t>MoUs</a:t>
            </a:r>
            <a:r>
              <a:rPr lang="en-US" sz="2400" dirty="0">
                <a:solidFill>
                  <a:srgbClr val="002060"/>
                </a:solidFill>
                <a:latin typeface="Book Antiqua" panose="02040602050305030304" pitchFamily="18" charset="0"/>
              </a:rPr>
              <a:t> with OTIF (July 2017) and OSJD (March 2018)</a:t>
            </a:r>
          </a:p>
          <a:p>
            <a:pPr>
              <a:buFont typeface="Wingdings" pitchFamily="2" charset="2"/>
              <a:buChar char="Ø"/>
            </a:pPr>
            <a:r>
              <a:rPr lang="en-US" sz="2400" dirty="0">
                <a:solidFill>
                  <a:srgbClr val="002060"/>
                </a:solidFill>
                <a:latin typeface="Book Antiqua" panose="02040602050305030304" pitchFamily="18" charset="0"/>
              </a:rPr>
              <a:t>WCO Permanent Technical Committee discusses Customs - Railways Cooperation (October 2017 and April 2018)</a:t>
            </a:r>
          </a:p>
          <a:p>
            <a:pPr>
              <a:buFont typeface="Wingdings" pitchFamily="2" charset="2"/>
              <a:buChar char="Ø"/>
            </a:pPr>
            <a:r>
              <a:rPr lang="en-US" sz="2400" dirty="0">
                <a:solidFill>
                  <a:srgbClr val="002060"/>
                </a:solidFill>
                <a:latin typeface="Book Antiqua" panose="02040602050305030304" pitchFamily="18" charset="0"/>
              </a:rPr>
              <a:t>Areas to be addressed:</a:t>
            </a:r>
          </a:p>
          <a:p>
            <a:pPr lvl="1">
              <a:buFont typeface="Wingdings" panose="05000000000000000000" pitchFamily="2" charset="2"/>
              <a:buChar char="ü"/>
            </a:pPr>
            <a:r>
              <a:rPr lang="en-US" sz="2000" dirty="0">
                <a:solidFill>
                  <a:srgbClr val="002060"/>
                </a:solidFill>
                <a:latin typeface="Book Antiqua" panose="02040602050305030304" pitchFamily="18" charset="0"/>
              </a:rPr>
              <a:t>Customs transit declaration ---possible standardization of data elements</a:t>
            </a:r>
          </a:p>
          <a:p>
            <a:pPr lvl="1">
              <a:buFont typeface="Wingdings" panose="05000000000000000000" pitchFamily="2" charset="2"/>
              <a:buChar char="ü"/>
            </a:pPr>
            <a:r>
              <a:rPr lang="en-US" sz="2000" dirty="0">
                <a:solidFill>
                  <a:srgbClr val="002060"/>
                </a:solidFill>
                <a:latin typeface="Book Antiqua" panose="02040602050305030304" pitchFamily="18" charset="0"/>
              </a:rPr>
              <a:t>Pre arrival advance electronic information (AEI)</a:t>
            </a:r>
          </a:p>
          <a:p>
            <a:pPr lvl="1">
              <a:buFont typeface="Wingdings" panose="05000000000000000000" pitchFamily="2" charset="2"/>
              <a:buChar char="ü"/>
            </a:pPr>
            <a:r>
              <a:rPr lang="en-US" altLang="ja-JP" sz="2000" dirty="0">
                <a:solidFill>
                  <a:srgbClr val="002060"/>
                </a:solidFill>
                <a:latin typeface="Book Antiqua" panose="02040602050305030304" pitchFamily="18" charset="0"/>
              </a:rPr>
              <a:t>Passenger control</a:t>
            </a:r>
          </a:p>
          <a:p>
            <a:pPr lvl="1">
              <a:buFont typeface="Wingdings" panose="05000000000000000000" pitchFamily="2" charset="2"/>
              <a:buChar char="ü"/>
            </a:pPr>
            <a:r>
              <a:rPr lang="en-US" sz="2000" dirty="0">
                <a:solidFill>
                  <a:srgbClr val="002060"/>
                </a:solidFill>
                <a:latin typeface="Book Antiqua" panose="02040602050305030304" pitchFamily="18" charset="0"/>
              </a:rPr>
              <a:t>Customs control in railway transportations---</a:t>
            </a:r>
            <a:r>
              <a:rPr lang="en-US" altLang="ja-JP" sz="2000" dirty="0">
                <a:solidFill>
                  <a:srgbClr val="002060"/>
                </a:solidFill>
                <a:latin typeface="Book Antiqua" panose="02040602050305030304" pitchFamily="18" charset="0"/>
              </a:rPr>
              <a:t> merit/ demerit of electronic seals and other technologies (X ray)  </a:t>
            </a:r>
            <a:endParaRPr lang="en-US" sz="2000" dirty="0">
              <a:solidFill>
                <a:srgbClr val="002060"/>
              </a:solidFill>
              <a:latin typeface="Book Antiqua" panose="02040602050305030304" pitchFamily="18" charset="0"/>
            </a:endParaRPr>
          </a:p>
          <a:p>
            <a:pPr lvl="1">
              <a:buFont typeface="Wingdings" panose="05000000000000000000" pitchFamily="2" charset="2"/>
              <a:buChar char="ü"/>
            </a:pPr>
            <a:r>
              <a:rPr lang="en-US" sz="2000" dirty="0">
                <a:solidFill>
                  <a:srgbClr val="002060"/>
                </a:solidFill>
                <a:latin typeface="Book Antiqua" panose="02040602050305030304" pitchFamily="18" charset="0"/>
              </a:rPr>
              <a:t>Customs transit procedures in respect of postal items</a:t>
            </a:r>
          </a:p>
          <a:p>
            <a:pPr marL="0" indent="0">
              <a:buNone/>
            </a:pPr>
            <a:endParaRPr lang="en-US" sz="2800" dirty="0">
              <a:solidFill>
                <a:srgbClr val="002060"/>
              </a:solidFill>
              <a:latin typeface="Book Antiqua" panose="02040602050305030304" pitchFamily="18" charset="0"/>
            </a:endParaRPr>
          </a:p>
          <a:p>
            <a:pPr marL="0" indent="0">
              <a:buNone/>
            </a:pPr>
            <a:endParaRPr lang="en-US" sz="2000" u="sng" dirty="0">
              <a:solidFill>
                <a:srgbClr val="002060"/>
              </a:solidFill>
              <a:latin typeface="Book Antiqua" panose="02040602050305030304" pitchFamily="18" charset="0"/>
            </a:endParaRPr>
          </a:p>
        </p:txBody>
      </p:sp>
      <p:sp>
        <p:nvSpPr>
          <p:cNvPr id="5" name="Footer Placeholder 4">
            <a:extLst>
              <a:ext uri="{FF2B5EF4-FFF2-40B4-BE49-F238E27FC236}">
                <a16:creationId xmlns:a16="http://schemas.microsoft.com/office/drawing/2014/main" id="{58D1392C-DE44-43B5-B521-40F46AEDC5A0}"/>
              </a:ext>
            </a:extLst>
          </p:cNvPr>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6" name="Picture 13" descr="logo_OMD_EN.png">
            <a:extLst>
              <a:ext uri="{FF2B5EF4-FFF2-40B4-BE49-F238E27FC236}">
                <a16:creationId xmlns:a16="http://schemas.microsoft.com/office/drawing/2014/main" id="{16891C0C-15B9-4A55-BB60-F59518982B20}"/>
              </a:ext>
            </a:extLst>
          </p:cNvPr>
          <p:cNvPicPr>
            <a:picLocks noChangeAspect="1"/>
          </p:cNvPicPr>
          <p:nvPr/>
        </p:nvPicPr>
        <p:blipFill>
          <a:blip r:embed="rId2" cstate="print"/>
          <a:stretch>
            <a:fillRect/>
          </a:stretch>
        </p:blipFill>
        <p:spPr>
          <a:xfrm>
            <a:off x="932" y="5600289"/>
            <a:ext cx="1460377" cy="1288052"/>
          </a:xfrm>
          <a:prstGeom prst="rect">
            <a:avLst/>
          </a:prstGeom>
        </p:spPr>
      </p:pic>
      <p:sp>
        <p:nvSpPr>
          <p:cNvPr id="7" name="Rectangle 2">
            <a:extLst>
              <a:ext uri="{FF2B5EF4-FFF2-40B4-BE49-F238E27FC236}">
                <a16:creationId xmlns:a16="http://schemas.microsoft.com/office/drawing/2014/main" id="{70F1DFB6-1BA4-4F0B-80E0-56A82BE50B3D}"/>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3</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3572879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6978"/>
            <a:ext cx="9486900" cy="914400"/>
          </a:xfrm>
        </p:spPr>
        <p:txBody>
          <a:bodyPr vert="horz" lIns="91440" tIns="45720" rIns="91440" bIns="45720" rtlCol="0" anchor="t">
            <a:noAutofit/>
          </a:bodyPr>
          <a:lstStyle/>
          <a:p>
            <a:r>
              <a:rPr lang="en-US" sz="4000" dirty="0">
                <a:solidFill>
                  <a:srgbClr val="002060"/>
                </a:solidFill>
                <a:effectLst>
                  <a:outerShdw blurRad="38100" dist="38100" dir="2700000" algn="tl">
                    <a:srgbClr val="000000">
                      <a:alpha val="43137"/>
                    </a:srgbClr>
                  </a:outerShdw>
                </a:effectLst>
                <a:latin typeface="Eras Bold ITC" panose="020B0907030504020204" pitchFamily="34" charset="0"/>
              </a:rPr>
              <a:t>WCO instrument and tools </a:t>
            </a:r>
            <a:br>
              <a:rPr lang="en-US" sz="4000" dirty="0">
                <a:solidFill>
                  <a:srgbClr val="002060"/>
                </a:solidFill>
                <a:effectLst>
                  <a:outerShdw blurRad="38100" dist="38100" dir="2700000" algn="tl">
                    <a:srgbClr val="000000">
                      <a:alpha val="43137"/>
                    </a:srgbClr>
                  </a:outerShdw>
                </a:effectLst>
                <a:latin typeface="Eras Bold ITC" panose="020B0907030504020204" pitchFamily="34" charset="0"/>
              </a:rPr>
            </a:br>
            <a:r>
              <a:rPr lang="en-US" sz="4000" dirty="0">
                <a:solidFill>
                  <a:srgbClr val="002060"/>
                </a:solidFill>
                <a:effectLst>
                  <a:outerShdw blurRad="38100" dist="38100" dir="2700000" algn="tl">
                    <a:srgbClr val="000000">
                      <a:alpha val="43137"/>
                    </a:srgbClr>
                  </a:outerShdw>
                </a:effectLst>
                <a:latin typeface="Eras Bold ITC" panose="020B0907030504020204" pitchFamily="34" charset="0"/>
              </a:rPr>
              <a:t>-The Revised Kyoto Convention</a:t>
            </a:r>
          </a:p>
        </p:txBody>
      </p:sp>
      <p:sp>
        <p:nvSpPr>
          <p:cNvPr id="3" name="Content Placeholder 2"/>
          <p:cNvSpPr>
            <a:spLocks noGrp="1"/>
          </p:cNvSpPr>
          <p:nvPr>
            <p:ph idx="1"/>
          </p:nvPr>
        </p:nvSpPr>
        <p:spPr>
          <a:xfrm>
            <a:off x="3002280" y="1836420"/>
            <a:ext cx="7208520" cy="4648200"/>
          </a:xfrm>
        </p:spPr>
        <p:txBody>
          <a:bodyPr>
            <a:normAutofit/>
          </a:bodyPr>
          <a:lstStyle/>
          <a:p>
            <a:pPr>
              <a:buFont typeface="Wingdings" pitchFamily="2" charset="2"/>
              <a:buChar char="Ø"/>
            </a:pPr>
            <a:r>
              <a:rPr lang="en-US" sz="2400" dirty="0">
                <a:solidFill>
                  <a:srgbClr val="002060"/>
                </a:solidFill>
                <a:latin typeface="Book Antiqua" panose="02040602050305030304" pitchFamily="18" charset="0"/>
                <a:cs typeface="Arial" panose="020B0604020202020204" pitchFamily="34" charset="0"/>
              </a:rPr>
              <a:t>The WCO Council adopted the Revised Kyoto Convention in June 1999 as the blueprint for modern and efficient Customs procedures in the 21</a:t>
            </a:r>
            <a:r>
              <a:rPr lang="en-US" sz="2400" baseline="30000" dirty="0">
                <a:solidFill>
                  <a:srgbClr val="002060"/>
                </a:solidFill>
                <a:latin typeface="Book Antiqua" panose="02040602050305030304" pitchFamily="18" charset="0"/>
                <a:cs typeface="Arial" panose="020B0604020202020204" pitchFamily="34" charset="0"/>
              </a:rPr>
              <a:t>st</a:t>
            </a:r>
            <a:r>
              <a:rPr lang="en-US" sz="2400" dirty="0">
                <a:solidFill>
                  <a:srgbClr val="002060"/>
                </a:solidFill>
                <a:latin typeface="Book Antiqua" panose="02040602050305030304" pitchFamily="18" charset="0"/>
                <a:cs typeface="Arial" panose="020B0604020202020204" pitchFamily="34" charset="0"/>
              </a:rPr>
              <a:t> century</a:t>
            </a:r>
          </a:p>
          <a:p>
            <a:pPr>
              <a:buFont typeface="Wingdings" pitchFamily="2" charset="2"/>
              <a:buChar char="Ø"/>
            </a:pPr>
            <a:r>
              <a:rPr lang="en-US" sz="2400" dirty="0">
                <a:solidFill>
                  <a:srgbClr val="002060"/>
                </a:solidFill>
                <a:latin typeface="Book Antiqua" panose="02040602050305030304" pitchFamily="18" charset="0"/>
                <a:cs typeface="Arial" panose="020B0604020202020204" pitchFamily="34" charset="0"/>
              </a:rPr>
              <a:t>Was the basis for the TFA negotiations</a:t>
            </a:r>
          </a:p>
          <a:p>
            <a:pPr>
              <a:buFont typeface="Wingdings" pitchFamily="2" charset="2"/>
              <a:buChar char="Ø"/>
            </a:pPr>
            <a:r>
              <a:rPr lang="en-US" sz="2400" dirty="0">
                <a:solidFill>
                  <a:schemeClr val="tx1"/>
                </a:solidFill>
                <a:latin typeface="Book Antiqua" panose="02040602050305030304" pitchFamily="18" charset="0"/>
                <a:cs typeface="Arial" panose="020B0604020202020204" pitchFamily="34" charset="0"/>
              </a:rPr>
              <a:t>Currently 113 Contracting Parties </a:t>
            </a:r>
          </a:p>
          <a:p>
            <a:pPr>
              <a:buFont typeface="Wingdings" pitchFamily="2" charset="2"/>
              <a:buChar char="Ø"/>
            </a:pPr>
            <a:endParaRPr lang="en-US" sz="2400" u="sng" dirty="0">
              <a:solidFill>
                <a:srgbClr val="002060"/>
              </a:solidFill>
              <a:latin typeface="Book Antiqua" panose="02040602050305030304" pitchFamily="18" charset="0"/>
              <a:cs typeface="Arial" panose="020B0604020202020204" pitchFamily="34" charset="0"/>
            </a:endParaRPr>
          </a:p>
          <a:p>
            <a:pPr marL="0" indent="0">
              <a:buNone/>
            </a:pPr>
            <a:endParaRPr lang="en-US" sz="2000" dirty="0">
              <a:solidFill>
                <a:srgbClr val="002060"/>
              </a:solidFill>
              <a:latin typeface="Book Antiqua" panose="02040602050305030304" pitchFamily="18" charset="0"/>
              <a:cs typeface="Arial" panose="020B0604020202020204" pitchFamily="34" charset="0"/>
            </a:endParaRPr>
          </a:p>
        </p:txBody>
      </p:sp>
      <p:pic>
        <p:nvPicPr>
          <p:cNvPr id="5" name="Picture 2" descr="RKC EN">
            <a:hlinkClick r:id="rId2"/>
          </p:cNvPr>
          <p:cNvPicPr>
            <a:picLocks noChangeAspect="1" noChangeArrowheads="1"/>
          </p:cNvPicPr>
          <p:nvPr/>
        </p:nvPicPr>
        <p:blipFill>
          <a:blip r:embed="rId3" cstate="print"/>
          <a:srcRect/>
          <a:stretch>
            <a:fillRect/>
          </a:stretch>
        </p:blipFill>
        <p:spPr bwMode="auto">
          <a:xfrm>
            <a:off x="820225" y="1905001"/>
            <a:ext cx="1828800" cy="2609193"/>
          </a:xfrm>
          <a:prstGeom prst="rect">
            <a:avLst/>
          </a:prstGeom>
          <a:noFill/>
          <a:ln w="9525">
            <a:noFill/>
            <a:miter lim="800000"/>
            <a:headEnd/>
            <a:tailEnd/>
          </a:ln>
          <a:effectLst>
            <a:outerShdw dist="38100" dir="2999997" algn="tl" rotWithShape="0">
              <a:srgbClr val="808080">
                <a:alpha val="39999"/>
              </a:srgbClr>
            </a:outerShdw>
          </a:effectLst>
        </p:spPr>
      </p:pic>
      <p:sp>
        <p:nvSpPr>
          <p:cNvPr id="8" name="Footer Placeholder 4">
            <a:extLst>
              <a:ext uri="{FF2B5EF4-FFF2-40B4-BE49-F238E27FC236}">
                <a16:creationId xmlns:a16="http://schemas.microsoft.com/office/drawing/2014/main" id="{96958332-C051-4851-965D-7EE00C856BDA}"/>
              </a:ext>
            </a:extLst>
          </p:cNvPr>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9" name="Picture 13" descr="logo_OMD_EN.png">
            <a:extLst>
              <a:ext uri="{FF2B5EF4-FFF2-40B4-BE49-F238E27FC236}">
                <a16:creationId xmlns:a16="http://schemas.microsoft.com/office/drawing/2014/main" id="{8250EE7A-5E78-4BD3-B608-D08613B234B5}"/>
              </a:ext>
            </a:extLst>
          </p:cNvPr>
          <p:cNvPicPr>
            <a:picLocks noChangeAspect="1"/>
          </p:cNvPicPr>
          <p:nvPr/>
        </p:nvPicPr>
        <p:blipFill>
          <a:blip r:embed="rId4" cstate="print"/>
          <a:stretch>
            <a:fillRect/>
          </a:stretch>
        </p:blipFill>
        <p:spPr>
          <a:xfrm>
            <a:off x="932" y="5600289"/>
            <a:ext cx="1460377" cy="1288052"/>
          </a:xfrm>
          <a:prstGeom prst="rect">
            <a:avLst/>
          </a:prstGeom>
        </p:spPr>
      </p:pic>
      <p:sp>
        <p:nvSpPr>
          <p:cNvPr id="10" name="Rectangle 2">
            <a:extLst>
              <a:ext uri="{FF2B5EF4-FFF2-40B4-BE49-F238E27FC236}">
                <a16:creationId xmlns:a16="http://schemas.microsoft.com/office/drawing/2014/main" id="{725E1723-79E5-48D3-9F55-B9CB365B3A7E}"/>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4</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2853444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Rectangle 18"/>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Calibri" pitchFamily="34" charset="0"/>
                <a:ea typeface="MS PGothic" pitchFamily="34" charset="-128"/>
              </a:defRPr>
            </a:lvl1pPr>
            <a:lvl2pPr marL="742950" indent="-285750" eaLnBrk="0" hangingPunct="0">
              <a:defRPr kumimoji="1">
                <a:solidFill>
                  <a:schemeClr val="tx1"/>
                </a:solidFill>
                <a:latin typeface="Calibri" pitchFamily="34" charset="0"/>
                <a:ea typeface="MS PGothic" pitchFamily="34" charset="-128"/>
              </a:defRPr>
            </a:lvl2pPr>
            <a:lvl3pPr marL="1143000" indent="-228600" eaLnBrk="0" hangingPunct="0">
              <a:defRPr kumimoji="1">
                <a:solidFill>
                  <a:schemeClr val="tx1"/>
                </a:solidFill>
                <a:latin typeface="Calibri" pitchFamily="34" charset="0"/>
                <a:ea typeface="MS PGothic" pitchFamily="34" charset="-128"/>
              </a:defRPr>
            </a:lvl3pPr>
            <a:lvl4pPr marL="1600200" indent="-228600" eaLnBrk="0" hangingPunct="0">
              <a:defRPr kumimoji="1">
                <a:solidFill>
                  <a:schemeClr val="tx1"/>
                </a:solidFill>
                <a:latin typeface="Calibri" pitchFamily="34" charset="0"/>
                <a:ea typeface="MS PGothic" pitchFamily="34" charset="-128"/>
              </a:defRPr>
            </a:lvl4pPr>
            <a:lvl5pPr marL="2057400" indent="-228600" eaLnBrk="0" hangingPunct="0">
              <a:defRPr kumimoji="1">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kumimoji="1">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kumimoji="1">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kumimoji="1">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kumimoji="1">
                <a:solidFill>
                  <a:schemeClr val="tx1"/>
                </a:solidFill>
                <a:latin typeface="Calibri" pitchFamily="34" charset="0"/>
                <a:ea typeface="MS PGothic" pitchFamily="34" charset="-128"/>
              </a:defRPr>
            </a:lvl9pPr>
          </a:lstStyle>
          <a:p>
            <a:pPr eaLnBrk="1" hangingPunct="1"/>
            <a:endParaRPr kumimoji="0" lang="en-GB" altLang="en-US">
              <a:latin typeface="Book Antiqua" panose="02040602050305030304" pitchFamily="18" charset="0"/>
            </a:endParaRPr>
          </a:p>
        </p:txBody>
      </p:sp>
      <p:pic>
        <p:nvPicPr>
          <p:cNvPr id="3076" name="Picture 4" descr="U:\2_APEC\August 2017_Vietnam\TFA WS\transit_guidelines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65" y="1520538"/>
            <a:ext cx="1981201" cy="2900257"/>
          </a:xfrm>
          <a:prstGeom prst="rect">
            <a:avLst/>
          </a:prstGeom>
          <a:noFill/>
          <a:effectLst>
            <a:outerShdw dist="38100" dir="3000000" algn="ctr" rotWithShape="0">
              <a:schemeClr val="bg1">
                <a:lumMod val="65000"/>
                <a:alpha val="40000"/>
              </a:schemeClr>
            </a:outerShdw>
          </a:effectLst>
          <a:extLst>
            <a:ext uri="{909E8E84-426E-40DD-AFC4-6F175D3DCCD1}">
              <a14:hiddenFill xmlns:a14="http://schemas.microsoft.com/office/drawing/2010/main">
                <a:solidFill>
                  <a:srgbClr val="FFFFFF"/>
                </a:solidFill>
              </a14:hiddenFill>
            </a:ext>
          </a:extLst>
        </p:spPr>
      </p:pic>
      <p:sp>
        <p:nvSpPr>
          <p:cNvPr id="14" name="Title 3"/>
          <p:cNvSpPr txBox="1">
            <a:spLocks/>
          </p:cNvSpPr>
          <p:nvPr/>
        </p:nvSpPr>
        <p:spPr>
          <a:xfrm>
            <a:off x="542602" y="5990"/>
            <a:ext cx="10293037" cy="1838050"/>
          </a:xfrm>
          <a:prstGeom prst="rect">
            <a:avLst/>
          </a:prstGeom>
        </p:spPr>
        <p:txBody>
          <a:bodyPr vert="horz" lIns="91440" tIns="45720" rIns="91440" bIns="45720" rtlCol="0" anchor="t">
            <a:noAutofit/>
          </a:bodyPr>
          <a:lstStyle>
            <a:lvl1pPr>
              <a:spcBef>
                <a:spcPct val="0"/>
              </a:spcBef>
              <a:buNone/>
              <a:defRPr kumimoji="1" sz="4000">
                <a:solidFill>
                  <a:srgbClr val="002060"/>
                </a:solidFill>
                <a:effectLst>
                  <a:outerShdw blurRad="38100" dist="38100" dir="2700000" algn="tl">
                    <a:srgbClr val="000000">
                      <a:alpha val="43137"/>
                    </a:srgbClr>
                  </a:outerShdw>
                </a:effectLst>
                <a:latin typeface="Eras Bold ITC" panose="020B0907030504020204" pitchFamily="34" charset="0"/>
                <a:ea typeface="+mj-ea"/>
                <a:cs typeface="+mj-cs"/>
              </a:defRPr>
            </a:lvl1pPr>
            <a:lvl2pPr>
              <a:defRPr kumimoji="1">
                <a:solidFill>
                  <a:schemeClr val="tx2"/>
                </a:solidFill>
              </a:defRPr>
            </a:lvl2pPr>
            <a:lvl3pPr>
              <a:defRPr kumimoji="1">
                <a:solidFill>
                  <a:schemeClr val="tx2"/>
                </a:solidFill>
              </a:defRPr>
            </a:lvl3pPr>
            <a:lvl4pPr>
              <a:defRPr kumimoji="1">
                <a:solidFill>
                  <a:schemeClr val="tx2"/>
                </a:solidFill>
              </a:defRPr>
            </a:lvl4pPr>
            <a:lvl5pPr>
              <a:defRPr kumimoji="1">
                <a:solidFill>
                  <a:schemeClr val="tx2"/>
                </a:solidFill>
              </a:defRPr>
            </a:lvl5pPr>
            <a:lvl6pPr>
              <a:defRPr kumimoji="1">
                <a:solidFill>
                  <a:schemeClr val="tx2"/>
                </a:solidFill>
              </a:defRPr>
            </a:lvl6pPr>
            <a:lvl7pPr>
              <a:defRPr kumimoji="1">
                <a:solidFill>
                  <a:schemeClr val="tx2"/>
                </a:solidFill>
              </a:defRPr>
            </a:lvl7pPr>
            <a:lvl8pPr>
              <a:defRPr kumimoji="1">
                <a:solidFill>
                  <a:schemeClr val="tx2"/>
                </a:solidFill>
              </a:defRPr>
            </a:lvl8pPr>
            <a:lvl9pPr>
              <a:defRPr kumimoji="1">
                <a:solidFill>
                  <a:schemeClr val="tx2"/>
                </a:solidFill>
              </a:defRPr>
            </a:lvl9pPr>
          </a:lstStyle>
          <a:p>
            <a:r>
              <a:rPr lang="en-GB" dirty="0"/>
              <a:t>WCO instrument and tools</a:t>
            </a:r>
          </a:p>
          <a:p>
            <a:r>
              <a:rPr lang="en-GB" dirty="0"/>
              <a:t>-</a:t>
            </a:r>
            <a:r>
              <a:rPr lang="en-GB"/>
              <a:t>Transit Guidelines</a:t>
            </a:r>
            <a:endParaRPr lang="en-GB" dirty="0"/>
          </a:p>
        </p:txBody>
      </p:sp>
      <p:sp>
        <p:nvSpPr>
          <p:cNvPr id="6" name="TextBox 5"/>
          <p:cNvSpPr txBox="1"/>
          <p:nvPr/>
        </p:nvSpPr>
        <p:spPr>
          <a:xfrm>
            <a:off x="2606966" y="1413566"/>
            <a:ext cx="7703127" cy="4893647"/>
          </a:xfrm>
          <a:prstGeom prst="rect">
            <a:avLst/>
          </a:prstGeom>
          <a:noFill/>
        </p:spPr>
        <p:txBody>
          <a:bodyPr wrap="square" rtlCol="0">
            <a:spAutoFit/>
          </a:bodyPr>
          <a:lstStyle/>
          <a:p>
            <a:pPr marL="285750" indent="-285750">
              <a:buFont typeface="Wingdings" panose="05000000000000000000" pitchFamily="2" charset="2"/>
              <a:buChar char="Ø"/>
            </a:pPr>
            <a:r>
              <a:rPr lang="en-GB" sz="2400" dirty="0">
                <a:solidFill>
                  <a:srgbClr val="002060"/>
                </a:solidFill>
                <a:latin typeface="Book Antiqua" panose="02040602050305030304" pitchFamily="18" charset="0"/>
              </a:rPr>
              <a:t>Launched at the Global Transit Conference, 10-11 July 2017, WCO Headquarters in Brussels</a:t>
            </a:r>
          </a:p>
          <a:p>
            <a:pPr marL="742950" lvl="1" indent="-285750">
              <a:buFont typeface="Arial" panose="020B0604020202020204" pitchFamily="34" charset="0"/>
              <a:buChar char="•"/>
            </a:pPr>
            <a:r>
              <a:rPr lang="en-GB" sz="2400" dirty="0">
                <a:solidFill>
                  <a:srgbClr val="002060"/>
                </a:solidFill>
                <a:latin typeface="Book Antiqua" panose="02040602050305030304" pitchFamily="18" charset="0"/>
              </a:rPr>
              <a:t>Conference attended by over 200 delegates from more than 80 countries</a:t>
            </a:r>
          </a:p>
          <a:p>
            <a:pPr marL="285750" indent="-285750">
              <a:buFont typeface="Wingdings" panose="05000000000000000000" pitchFamily="2" charset="2"/>
              <a:buChar char="Ø"/>
            </a:pPr>
            <a:r>
              <a:rPr lang="en-US" sz="2400" dirty="0">
                <a:solidFill>
                  <a:srgbClr val="002060"/>
                </a:solidFill>
                <a:latin typeface="Book Antiqua" panose="02040602050305030304" pitchFamily="18" charset="0"/>
              </a:rPr>
              <a:t>Supplement the Transit Handbook released by the WCO in 2014</a:t>
            </a:r>
            <a:endParaRPr lang="en-GB" sz="2400" dirty="0">
              <a:solidFill>
                <a:srgbClr val="002060"/>
              </a:solidFill>
              <a:latin typeface="Book Antiqua" panose="02040602050305030304" pitchFamily="18" charset="0"/>
            </a:endParaRPr>
          </a:p>
          <a:p>
            <a:pPr marL="285750" indent="-285750">
              <a:buFont typeface="Wingdings" panose="05000000000000000000" pitchFamily="2" charset="2"/>
              <a:buChar char="Ø"/>
            </a:pPr>
            <a:r>
              <a:rPr lang="en-GB" sz="2400" dirty="0">
                <a:solidFill>
                  <a:srgbClr val="002060"/>
                </a:solidFill>
                <a:latin typeface="Book Antiqua" panose="02040602050305030304" pitchFamily="18" charset="0"/>
              </a:rPr>
              <a:t>The Transit Guidelines contain 150 guiding principles</a:t>
            </a:r>
          </a:p>
          <a:p>
            <a:pPr marL="285750" indent="-285750">
              <a:buFont typeface="Wingdings" panose="05000000000000000000" pitchFamily="2" charset="2"/>
              <a:buChar char="Ø"/>
            </a:pPr>
            <a:r>
              <a:rPr lang="en-GB" sz="2400" dirty="0">
                <a:solidFill>
                  <a:srgbClr val="002060"/>
                </a:solidFill>
                <a:latin typeface="Book Antiqua" panose="02040602050305030304" pitchFamily="18" charset="0"/>
              </a:rPr>
              <a:t>Available in four languages - English, French, Spanish and Russian at </a:t>
            </a:r>
            <a:r>
              <a:rPr lang="en-GB" sz="2400" u="sng" dirty="0">
                <a:latin typeface="Book Antiqua" panose="02040602050305030304" pitchFamily="18" charset="0"/>
                <a:hlinkClick r:id="rId4"/>
              </a:rPr>
              <a:t>http://www.wcoomd.org/en/topics/facilitation/instrument-and-tools/tools/transit-guidelines.aspx</a:t>
            </a:r>
            <a:endParaRPr lang="en-GB" sz="2400" dirty="0">
              <a:solidFill>
                <a:schemeClr val="tx2"/>
              </a:solidFill>
              <a:latin typeface="Book Antiqua" panose="02040602050305030304" pitchFamily="18" charset="0"/>
            </a:endParaRPr>
          </a:p>
          <a:p>
            <a:pPr marL="285750" indent="-285750">
              <a:buFont typeface="Wingdings" panose="05000000000000000000" pitchFamily="2" charset="2"/>
              <a:buChar char="Ø"/>
            </a:pPr>
            <a:endParaRPr lang="en-GB" sz="2400" dirty="0">
              <a:solidFill>
                <a:srgbClr val="002060"/>
              </a:solidFill>
              <a:latin typeface="Book Antiqua" panose="02040602050305030304" pitchFamily="18" charset="0"/>
            </a:endParaRPr>
          </a:p>
        </p:txBody>
      </p:sp>
      <p:sp>
        <p:nvSpPr>
          <p:cNvPr id="8" name="Footer Placeholder 4">
            <a:extLst>
              <a:ext uri="{FF2B5EF4-FFF2-40B4-BE49-F238E27FC236}">
                <a16:creationId xmlns:a16="http://schemas.microsoft.com/office/drawing/2014/main" id="{364520BB-30A0-4DD9-91D8-C5F9638063C9}"/>
              </a:ext>
            </a:extLst>
          </p:cNvPr>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9" name="Picture 13" descr="logo_OMD_EN.png">
            <a:extLst>
              <a:ext uri="{FF2B5EF4-FFF2-40B4-BE49-F238E27FC236}">
                <a16:creationId xmlns:a16="http://schemas.microsoft.com/office/drawing/2014/main" id="{2CB5458E-2A39-435D-9E34-8FFF7094E35D}"/>
              </a:ext>
            </a:extLst>
          </p:cNvPr>
          <p:cNvPicPr>
            <a:picLocks noChangeAspect="1"/>
          </p:cNvPicPr>
          <p:nvPr/>
        </p:nvPicPr>
        <p:blipFill>
          <a:blip r:embed="rId5" cstate="print"/>
          <a:stretch>
            <a:fillRect/>
          </a:stretch>
        </p:blipFill>
        <p:spPr>
          <a:xfrm>
            <a:off x="932" y="5600289"/>
            <a:ext cx="1460377" cy="1288052"/>
          </a:xfrm>
          <a:prstGeom prst="rect">
            <a:avLst/>
          </a:prstGeom>
        </p:spPr>
      </p:pic>
      <p:sp>
        <p:nvSpPr>
          <p:cNvPr id="10" name="Rectangle 2">
            <a:extLst>
              <a:ext uri="{FF2B5EF4-FFF2-40B4-BE49-F238E27FC236}">
                <a16:creationId xmlns:a16="http://schemas.microsoft.com/office/drawing/2014/main" id="{2C3B6C27-EF6F-4DB9-AE99-AF6166CAD15C}"/>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5</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3766631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958BA-E1A6-4904-8D94-3545D071903C}"/>
              </a:ext>
            </a:extLst>
          </p:cNvPr>
          <p:cNvSpPr>
            <a:spLocks noGrp="1"/>
          </p:cNvSpPr>
          <p:nvPr>
            <p:ph type="title"/>
          </p:nvPr>
        </p:nvSpPr>
        <p:spPr>
          <a:xfrm>
            <a:off x="471594" y="15240"/>
            <a:ext cx="10866966" cy="1320800"/>
          </a:xfrm>
        </p:spPr>
        <p:txBody>
          <a:bodyPr vert="horz" lIns="91440" tIns="45720" rIns="91440" bIns="45720" rtlCol="0" anchor="t">
            <a:normAutofit fontScale="90000"/>
          </a:bodyPr>
          <a:lstStyle/>
          <a:p>
            <a:r>
              <a:rPr lang="en-US" altLang="ja-JP" dirty="0">
                <a:solidFill>
                  <a:srgbClr val="002060"/>
                </a:solidFill>
                <a:effectLst>
                  <a:outerShdw blurRad="38100" dist="38100" dir="2700000" algn="tl">
                    <a:srgbClr val="000000">
                      <a:alpha val="43137"/>
                    </a:srgbClr>
                  </a:outerShdw>
                </a:effectLst>
                <a:latin typeface="Eras Bold ITC" panose="020B0907030504020204" pitchFamily="34" charset="0"/>
              </a:rPr>
              <a:t>Rising Roles of Customs in Security </a:t>
            </a:r>
            <a:br>
              <a:rPr lang="en-US" altLang="ja-JP" dirty="0">
                <a:solidFill>
                  <a:srgbClr val="002060"/>
                </a:solidFill>
                <a:effectLst>
                  <a:outerShdw blurRad="38100" dist="38100" dir="2700000" algn="tl">
                    <a:srgbClr val="000000">
                      <a:alpha val="43137"/>
                    </a:srgbClr>
                  </a:outerShdw>
                </a:effectLst>
                <a:latin typeface="Eras Bold ITC" panose="020B0907030504020204" pitchFamily="34" charset="0"/>
              </a:rPr>
            </a:br>
            <a:r>
              <a:rPr lang="en-US" altLang="ja-JP" dirty="0">
                <a:solidFill>
                  <a:srgbClr val="002060"/>
                </a:solidFill>
                <a:effectLst>
                  <a:outerShdw blurRad="38100" dist="38100" dir="2700000" algn="tl">
                    <a:srgbClr val="000000">
                      <a:alpha val="43137"/>
                    </a:srgbClr>
                  </a:outerShdw>
                </a:effectLst>
                <a:latin typeface="Eras Bold ITC" panose="020B0907030504020204" pitchFamily="34" charset="0"/>
              </a:rPr>
              <a:t>-</a:t>
            </a:r>
            <a:r>
              <a:rPr lang="en-US" altLang="fr-FR" dirty="0">
                <a:solidFill>
                  <a:srgbClr val="002060"/>
                </a:solidFill>
                <a:effectLst>
                  <a:outerShdw blurRad="38100" dist="38100" dir="2700000" algn="tl">
                    <a:srgbClr val="000000">
                      <a:alpha val="43137"/>
                    </a:srgbClr>
                  </a:outerShdw>
                </a:effectLst>
                <a:latin typeface="Eras Bold ITC" panose="020B0907030504020204" pitchFamily="34" charset="0"/>
              </a:rPr>
              <a:t>SAFE Framework of Standards to Secure and Facilitate Global Trade</a:t>
            </a:r>
            <a:endParaRPr lang="ja-JP" altLang="en-US" dirty="0">
              <a:solidFill>
                <a:srgbClr val="002060"/>
              </a:solidFill>
              <a:effectLst>
                <a:outerShdw blurRad="38100" dist="38100" dir="2700000" algn="tl">
                  <a:srgbClr val="000000">
                    <a:alpha val="43137"/>
                  </a:srgbClr>
                </a:outerShdw>
              </a:effectLst>
              <a:latin typeface="Eras Bold ITC" panose="020B0907030504020204" pitchFamily="34" charset="0"/>
            </a:endParaRPr>
          </a:p>
        </p:txBody>
      </p:sp>
      <p:sp>
        <p:nvSpPr>
          <p:cNvPr id="6" name="Content Placeholder 2">
            <a:extLst>
              <a:ext uri="{FF2B5EF4-FFF2-40B4-BE49-F238E27FC236}">
                <a16:creationId xmlns:a16="http://schemas.microsoft.com/office/drawing/2014/main" id="{DDA5456D-DB87-4B24-A672-D17634731098}"/>
              </a:ext>
            </a:extLst>
          </p:cNvPr>
          <p:cNvSpPr txBox="1">
            <a:spLocks/>
          </p:cNvSpPr>
          <p:nvPr/>
        </p:nvSpPr>
        <p:spPr>
          <a:xfrm>
            <a:off x="2751591" y="1746366"/>
            <a:ext cx="9234669" cy="43953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defTabSz="762000">
              <a:buClr>
                <a:srgbClr val="002060"/>
              </a:buClr>
              <a:buFont typeface="Wingdings" pitchFamily="2" charset="2"/>
              <a:buChar char="Ø"/>
              <a:defRPr/>
            </a:pPr>
            <a:r>
              <a:rPr lang="en-US" altLang="fr-FR" sz="2400" dirty="0">
                <a:latin typeface="Book Antiqua" panose="02040602050305030304" pitchFamily="18" charset="0"/>
                <a:cs typeface="Arial" charset="0"/>
              </a:rPr>
              <a:t>Adopted by the WCO Council in 2005 </a:t>
            </a:r>
          </a:p>
          <a:p>
            <a:pPr defTabSz="762000">
              <a:buClr>
                <a:srgbClr val="002060"/>
              </a:buClr>
              <a:buFont typeface="Wingdings" pitchFamily="2" charset="2"/>
              <a:buChar char="Ø"/>
              <a:defRPr/>
            </a:pPr>
            <a:r>
              <a:rPr lang="en-US" altLang="fr-FR" sz="2400" dirty="0">
                <a:latin typeface="Book Antiqua" panose="02040602050305030304" pitchFamily="18" charset="0"/>
                <a:cs typeface="Arial" charset="0"/>
              </a:rPr>
              <a:t>169 Members expressed intent to implement the SAFE </a:t>
            </a:r>
            <a:r>
              <a:rPr lang="en-US" altLang="fr-FR" sz="2400" dirty="0" err="1">
                <a:latin typeface="Book Antiqua" panose="02040602050305030304" pitchFamily="18" charset="0"/>
                <a:cs typeface="Arial" charset="0"/>
              </a:rPr>
              <a:t>FoS</a:t>
            </a:r>
            <a:endParaRPr lang="en-US" altLang="fr-FR" sz="2400" dirty="0">
              <a:latin typeface="Book Antiqua" panose="02040602050305030304" pitchFamily="18" charset="0"/>
              <a:cs typeface="Arial" charset="0"/>
            </a:endParaRPr>
          </a:p>
          <a:p>
            <a:pPr defTabSz="762000">
              <a:buClr>
                <a:srgbClr val="002060"/>
              </a:buClr>
              <a:buFont typeface="Wingdings" pitchFamily="2" charset="2"/>
              <a:buChar char="Ø"/>
              <a:defRPr/>
            </a:pPr>
            <a:r>
              <a:rPr lang="en-US" altLang="fr-FR" sz="2400" dirty="0">
                <a:latin typeface="Book Antiqua" panose="02040602050305030304" pitchFamily="18" charset="0"/>
                <a:cs typeface="Arial" charset="0"/>
              </a:rPr>
              <a:t>Unique instrument comprised of standards aimed at securing the supply chain without impeding international trade, especially through:</a:t>
            </a:r>
          </a:p>
          <a:p>
            <a:pPr lvl="1" defTabSz="762000">
              <a:buClr>
                <a:srgbClr val="002060"/>
              </a:buClr>
              <a:defRPr/>
            </a:pPr>
            <a:r>
              <a:rPr lang="en-US" altLang="fr-FR" sz="2000" dirty="0">
                <a:latin typeface="Book Antiqua" panose="02040602050305030304" pitchFamily="18" charset="0"/>
                <a:cs typeface="Arial" charset="0"/>
              </a:rPr>
              <a:t>Risk management </a:t>
            </a:r>
          </a:p>
          <a:p>
            <a:pPr lvl="1" defTabSz="762000">
              <a:buClr>
                <a:srgbClr val="002060"/>
              </a:buClr>
              <a:defRPr/>
            </a:pPr>
            <a:r>
              <a:rPr lang="en-US" altLang="fr-FR" sz="2000" dirty="0">
                <a:latin typeface="Book Antiqua" panose="02040602050305030304" pitchFamily="18" charset="0"/>
                <a:cs typeface="Arial" charset="0"/>
              </a:rPr>
              <a:t>Advance Electronic Information(AEI)</a:t>
            </a:r>
          </a:p>
          <a:p>
            <a:pPr lvl="1" defTabSz="762000">
              <a:buClr>
                <a:srgbClr val="002060"/>
              </a:buClr>
              <a:defRPr/>
            </a:pPr>
            <a:r>
              <a:rPr kumimoji="0" lang="en-US" altLang="zh-CN" sz="2000" dirty="0">
                <a:latin typeface="Book Antiqua" panose="02040602050305030304" pitchFamily="18" charset="0"/>
                <a:ea typeface="SimSun" panose="02010600030101010101" pitchFamily="2" charset="-122"/>
                <a:sym typeface="Arial" panose="020B0604020202020204" pitchFamily="34" charset="0"/>
              </a:rPr>
              <a:t>Outbound inspection (using non-intrusive inspection methods)</a:t>
            </a:r>
          </a:p>
          <a:p>
            <a:pPr lvl="1" defTabSz="914400" fontAlgn="base">
              <a:spcBef>
                <a:spcPct val="0"/>
              </a:spcBef>
              <a:spcAft>
                <a:spcPct val="0"/>
              </a:spcAft>
            </a:pPr>
            <a:r>
              <a:rPr kumimoji="0" lang="en-US" altLang="zh-CN" sz="2000" dirty="0">
                <a:latin typeface="Book Antiqua" panose="02040602050305030304" pitchFamily="18" charset="0"/>
                <a:ea typeface="SimSun" panose="02010600030101010101" pitchFamily="2" charset="-122"/>
                <a:sym typeface="Arial" panose="020B0604020202020204" pitchFamily="34" charset="0"/>
              </a:rPr>
              <a:t>Business partnerships (</a:t>
            </a:r>
            <a:r>
              <a:rPr lang="en-US" altLang="fr-FR" sz="2000" dirty="0">
                <a:latin typeface="Book Antiqua" panose="02040602050305030304" pitchFamily="18" charset="0"/>
                <a:cs typeface="Arial" charset="0"/>
              </a:rPr>
              <a:t>Authorized Economic Operator (AEO) ),</a:t>
            </a:r>
          </a:p>
          <a:p>
            <a:pPr lvl="1" defTabSz="914400" fontAlgn="base">
              <a:spcBef>
                <a:spcPct val="0"/>
              </a:spcBef>
              <a:spcAft>
                <a:spcPct val="0"/>
              </a:spcAft>
            </a:pPr>
            <a:r>
              <a:rPr lang="en-US" altLang="fr-FR" sz="2000" dirty="0">
                <a:latin typeface="Book Antiqua" panose="02040602050305030304" pitchFamily="18" charset="0"/>
                <a:cs typeface="Arial" charset="0"/>
              </a:rPr>
              <a:t>Cooperation with other government agencies, etc.</a:t>
            </a:r>
          </a:p>
          <a:p>
            <a:pPr defTabSz="762000">
              <a:buClr>
                <a:srgbClr val="002060"/>
              </a:buClr>
              <a:buFont typeface="Wingdings" pitchFamily="2" charset="2"/>
              <a:buChar char="Ø"/>
              <a:defRPr/>
            </a:pPr>
            <a:endParaRPr lang="en-US" altLang="fr-FR" sz="2400" dirty="0">
              <a:latin typeface="Book Antiqua" panose="02040602050305030304" pitchFamily="18" charset="0"/>
              <a:cs typeface="Arial" charset="0"/>
            </a:endParaRPr>
          </a:p>
        </p:txBody>
      </p:sp>
      <p:pic>
        <p:nvPicPr>
          <p:cNvPr id="7" name="Picture 7">
            <a:extLst>
              <a:ext uri="{FF2B5EF4-FFF2-40B4-BE49-F238E27FC236}">
                <a16:creationId xmlns:a16="http://schemas.microsoft.com/office/drawing/2014/main" id="{89E88963-79FA-4E95-966D-FBA8276F6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17" y="2085110"/>
            <a:ext cx="2099214" cy="2975263"/>
          </a:xfrm>
          <a:prstGeom prst="rect">
            <a:avLst/>
          </a:prstGeom>
        </p:spPr>
      </p:pic>
      <p:sp>
        <p:nvSpPr>
          <p:cNvPr id="8" name="Footer Placeholder 4">
            <a:extLst>
              <a:ext uri="{FF2B5EF4-FFF2-40B4-BE49-F238E27FC236}">
                <a16:creationId xmlns:a16="http://schemas.microsoft.com/office/drawing/2014/main" id="{AFBC5928-1A57-4528-BCE5-022FA04C19B9}"/>
              </a:ext>
            </a:extLst>
          </p:cNvPr>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9" name="Picture 13" descr="logo_OMD_EN.png">
            <a:extLst>
              <a:ext uri="{FF2B5EF4-FFF2-40B4-BE49-F238E27FC236}">
                <a16:creationId xmlns:a16="http://schemas.microsoft.com/office/drawing/2014/main" id="{21A623A4-0F92-4925-BAB6-F54AE7F4FB13}"/>
              </a:ext>
            </a:extLst>
          </p:cNvPr>
          <p:cNvPicPr>
            <a:picLocks noChangeAspect="1"/>
          </p:cNvPicPr>
          <p:nvPr/>
        </p:nvPicPr>
        <p:blipFill>
          <a:blip r:embed="rId4" cstate="print"/>
          <a:stretch>
            <a:fillRect/>
          </a:stretch>
        </p:blipFill>
        <p:spPr>
          <a:xfrm>
            <a:off x="932" y="5600289"/>
            <a:ext cx="1460377" cy="1288052"/>
          </a:xfrm>
          <a:prstGeom prst="rect">
            <a:avLst/>
          </a:prstGeom>
        </p:spPr>
      </p:pic>
      <p:sp>
        <p:nvSpPr>
          <p:cNvPr id="10" name="Rectangle 2">
            <a:extLst>
              <a:ext uri="{FF2B5EF4-FFF2-40B4-BE49-F238E27FC236}">
                <a16:creationId xmlns:a16="http://schemas.microsoft.com/office/drawing/2014/main" id="{7D92CA02-5161-4570-AF3E-9F88E7199147}"/>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6</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239310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53050"/>
            <a:ext cx="9871364" cy="746760"/>
          </a:xfrm>
        </p:spPr>
        <p:txBody>
          <a:bodyPr vert="horz" lIns="91440" tIns="45720" rIns="91440" bIns="45720" rtlCol="0" anchor="b">
            <a:normAutofit fontScale="90000"/>
          </a:bodyPr>
          <a:lstStyle/>
          <a:p>
            <a:r>
              <a:rPr lang="en-US" altLang="ja-JP" sz="3400" dirty="0">
                <a:solidFill>
                  <a:srgbClr val="002060"/>
                </a:solidFill>
                <a:effectLst>
                  <a:outerShdw blurRad="38100" dist="38100" dir="2700000" algn="tl">
                    <a:srgbClr val="000000">
                      <a:alpha val="43137"/>
                    </a:srgbClr>
                  </a:outerShdw>
                </a:effectLst>
                <a:latin typeface="Eras Bold ITC" panose="020B0907030504020204" pitchFamily="34" charset="0"/>
              </a:rPr>
              <a:t>Areas to be addressed </a:t>
            </a:r>
            <a:br>
              <a:rPr lang="en-US" altLang="ja-JP" dirty="0">
                <a:solidFill>
                  <a:srgbClr val="002060"/>
                </a:solidFill>
                <a:latin typeface="Book Antiqua" panose="02040602050305030304" pitchFamily="18" charset="0"/>
              </a:rPr>
            </a:br>
            <a:r>
              <a:rPr lang="en-US" altLang="ja-JP" dirty="0">
                <a:solidFill>
                  <a:srgbClr val="002060"/>
                </a:solidFill>
                <a:latin typeface="Book Antiqua" panose="02040602050305030304" pitchFamily="18" charset="0"/>
              </a:rPr>
              <a:t>-</a:t>
            </a:r>
            <a:r>
              <a:rPr lang="en-US" sz="3400" dirty="0">
                <a:solidFill>
                  <a:srgbClr val="002060"/>
                </a:solidFill>
                <a:effectLst>
                  <a:outerShdw blurRad="38100" dist="38100" dir="2700000" algn="tl">
                    <a:srgbClr val="000000">
                      <a:alpha val="43137"/>
                    </a:srgbClr>
                  </a:outerShdw>
                </a:effectLst>
                <a:latin typeface="Eras Bold ITC" panose="020B0907030504020204" pitchFamily="34" charset="0"/>
              </a:rPr>
              <a:t>Customs Transit declaration</a:t>
            </a:r>
          </a:p>
        </p:txBody>
      </p:sp>
      <p:sp>
        <p:nvSpPr>
          <p:cNvPr id="3" name="Content Placeholder 2"/>
          <p:cNvSpPr>
            <a:spLocks noGrp="1"/>
          </p:cNvSpPr>
          <p:nvPr>
            <p:ph idx="1"/>
          </p:nvPr>
        </p:nvSpPr>
        <p:spPr>
          <a:xfrm>
            <a:off x="533400" y="1097564"/>
            <a:ext cx="9753600" cy="5087572"/>
          </a:xfrm>
        </p:spPr>
        <p:txBody>
          <a:bodyPr>
            <a:normAutofit lnSpcReduction="10000"/>
          </a:bodyPr>
          <a:lstStyle/>
          <a:p>
            <a:pPr marL="0" indent="0">
              <a:buNone/>
            </a:pPr>
            <a:r>
              <a:rPr lang="en-US" sz="2400" dirty="0">
                <a:solidFill>
                  <a:srgbClr val="002060"/>
                </a:solidFill>
                <a:latin typeface="Book Antiqua" panose="02040602050305030304" pitchFamily="18" charset="0"/>
              </a:rPr>
              <a:t>RKC, Chapter 1 of Specific Annex E</a:t>
            </a:r>
          </a:p>
          <a:p>
            <a:pPr marL="0" indent="0">
              <a:buNone/>
            </a:pPr>
            <a:r>
              <a:rPr lang="en-US" sz="2400" b="1" dirty="0">
                <a:solidFill>
                  <a:srgbClr val="002060"/>
                </a:solidFill>
                <a:latin typeface="Book Antiqua" panose="02040602050305030304" pitchFamily="18" charset="0"/>
              </a:rPr>
              <a:t>Standard 6</a:t>
            </a:r>
            <a:endParaRPr lang="en-US" sz="2400" dirty="0">
              <a:solidFill>
                <a:srgbClr val="002060"/>
              </a:solidFill>
              <a:latin typeface="Book Antiqua" panose="02040602050305030304" pitchFamily="18" charset="0"/>
            </a:endParaRPr>
          </a:p>
          <a:p>
            <a:pPr>
              <a:lnSpc>
                <a:spcPct val="120000"/>
              </a:lnSpc>
            </a:pPr>
            <a:r>
              <a:rPr lang="en-US" sz="2400" i="1" dirty="0">
                <a:solidFill>
                  <a:srgbClr val="002060"/>
                </a:solidFill>
                <a:latin typeface="Book Antiqua" panose="02040602050305030304" pitchFamily="18" charset="0"/>
              </a:rPr>
              <a:t>Any commercial or </a:t>
            </a:r>
            <a:r>
              <a:rPr lang="en-US" sz="2400" i="1" dirty="0">
                <a:solidFill>
                  <a:srgbClr val="FF0000"/>
                </a:solidFill>
                <a:latin typeface="Book Antiqua" panose="02040602050305030304" pitchFamily="18" charset="0"/>
              </a:rPr>
              <a:t>transport document </a:t>
            </a:r>
            <a:r>
              <a:rPr lang="en-US" sz="2400" i="1" dirty="0">
                <a:solidFill>
                  <a:srgbClr val="002060"/>
                </a:solidFill>
                <a:latin typeface="Book Antiqua" panose="02040602050305030304" pitchFamily="18" charset="0"/>
              </a:rPr>
              <a:t>setting out clearly the necessary particulars shall be accepted as the </a:t>
            </a:r>
            <a:r>
              <a:rPr lang="en-US" sz="2400" i="1" dirty="0">
                <a:solidFill>
                  <a:srgbClr val="FF0000"/>
                </a:solidFill>
                <a:latin typeface="Book Antiqua" panose="02040602050305030304" pitchFamily="18" charset="0"/>
              </a:rPr>
              <a:t>descriptive part of the Goods declaration </a:t>
            </a:r>
            <a:r>
              <a:rPr lang="en-US" sz="2400" i="1" dirty="0">
                <a:solidFill>
                  <a:srgbClr val="002060"/>
                </a:solidFill>
                <a:latin typeface="Book Antiqua" panose="02040602050305030304" pitchFamily="18" charset="0"/>
              </a:rPr>
              <a:t>for Customs transit and this acceptance shall be noted on the document. </a:t>
            </a:r>
          </a:p>
          <a:p>
            <a:pPr marL="0" indent="0">
              <a:buNone/>
            </a:pPr>
            <a:endParaRPr lang="en-US" sz="2400" b="1" dirty="0">
              <a:solidFill>
                <a:srgbClr val="002060"/>
              </a:solidFill>
              <a:latin typeface="Book Antiqua" panose="02040602050305030304" pitchFamily="18" charset="0"/>
            </a:endParaRPr>
          </a:p>
          <a:p>
            <a:pPr marL="0" indent="0">
              <a:buNone/>
            </a:pPr>
            <a:r>
              <a:rPr lang="en-US" sz="2400" b="1" dirty="0">
                <a:solidFill>
                  <a:srgbClr val="002060"/>
                </a:solidFill>
                <a:latin typeface="Book Antiqua" panose="02040602050305030304" pitchFamily="18" charset="0"/>
              </a:rPr>
              <a:t>Recommended Practice 7</a:t>
            </a:r>
            <a:endParaRPr lang="en-US" sz="2400" dirty="0">
              <a:solidFill>
                <a:srgbClr val="002060"/>
              </a:solidFill>
              <a:latin typeface="Book Antiqua" panose="02040602050305030304" pitchFamily="18" charset="0"/>
            </a:endParaRPr>
          </a:p>
          <a:p>
            <a:pPr>
              <a:lnSpc>
                <a:spcPct val="120000"/>
              </a:lnSpc>
            </a:pPr>
            <a:r>
              <a:rPr lang="en-US" sz="2400" i="1" dirty="0">
                <a:solidFill>
                  <a:srgbClr val="002060"/>
                </a:solidFill>
                <a:latin typeface="Book Antiqua" panose="02040602050305030304" pitchFamily="18" charset="0"/>
              </a:rPr>
              <a:t>The Customs should accept as </a:t>
            </a:r>
            <a:r>
              <a:rPr lang="en-US" sz="2400" i="1" dirty="0">
                <a:solidFill>
                  <a:srgbClr val="FF0000"/>
                </a:solidFill>
                <a:latin typeface="Book Antiqua" panose="02040602050305030304" pitchFamily="18" charset="0"/>
              </a:rPr>
              <a:t>the Goods declaration </a:t>
            </a:r>
            <a:r>
              <a:rPr lang="en-US" sz="2400" i="1" dirty="0">
                <a:solidFill>
                  <a:srgbClr val="002060"/>
                </a:solidFill>
                <a:latin typeface="Book Antiqua" panose="02040602050305030304" pitchFamily="18" charset="0"/>
              </a:rPr>
              <a:t>for Customs transit any commercial or </a:t>
            </a:r>
            <a:r>
              <a:rPr lang="en-US" sz="2400" i="1" dirty="0">
                <a:solidFill>
                  <a:srgbClr val="FF0000"/>
                </a:solidFill>
                <a:latin typeface="Book Antiqua" panose="02040602050305030304" pitchFamily="18" charset="0"/>
              </a:rPr>
              <a:t>transport document</a:t>
            </a:r>
            <a:r>
              <a:rPr lang="en-US" sz="2400" i="1" dirty="0">
                <a:solidFill>
                  <a:srgbClr val="002060"/>
                </a:solidFill>
                <a:latin typeface="Book Antiqua" panose="02040602050305030304" pitchFamily="18" charset="0"/>
              </a:rPr>
              <a:t> for the consignment concerned which meets all the Customs requirements. This acceptance should be noted on the document.  </a:t>
            </a:r>
          </a:p>
        </p:txBody>
      </p:sp>
      <p:sp>
        <p:nvSpPr>
          <p:cNvPr id="7" name="Footer Placeholder 4">
            <a:extLst>
              <a:ext uri="{FF2B5EF4-FFF2-40B4-BE49-F238E27FC236}">
                <a16:creationId xmlns:a16="http://schemas.microsoft.com/office/drawing/2014/main" id="{AF21936D-4B6F-4AAB-8A76-431055D3F0FB}"/>
              </a:ext>
            </a:extLst>
          </p:cNvPr>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8" name="Picture 13" descr="logo_OMD_EN.png">
            <a:extLst>
              <a:ext uri="{FF2B5EF4-FFF2-40B4-BE49-F238E27FC236}">
                <a16:creationId xmlns:a16="http://schemas.microsoft.com/office/drawing/2014/main" id="{8DE6ADDD-7B3C-45BA-89C6-1F5AA05F16FD}"/>
              </a:ext>
            </a:extLst>
          </p:cNvPr>
          <p:cNvPicPr>
            <a:picLocks noChangeAspect="1"/>
          </p:cNvPicPr>
          <p:nvPr/>
        </p:nvPicPr>
        <p:blipFill>
          <a:blip r:embed="rId3" cstate="print"/>
          <a:stretch>
            <a:fillRect/>
          </a:stretch>
        </p:blipFill>
        <p:spPr>
          <a:xfrm>
            <a:off x="932" y="5600289"/>
            <a:ext cx="1460377" cy="1288052"/>
          </a:xfrm>
          <a:prstGeom prst="rect">
            <a:avLst/>
          </a:prstGeom>
        </p:spPr>
      </p:pic>
      <p:sp>
        <p:nvSpPr>
          <p:cNvPr id="9" name="Rectangle 2">
            <a:extLst>
              <a:ext uri="{FF2B5EF4-FFF2-40B4-BE49-F238E27FC236}">
                <a16:creationId xmlns:a16="http://schemas.microsoft.com/office/drawing/2014/main" id="{B986B0F3-B374-41B8-ABFE-54B99C50B8B7}"/>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7</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29836983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9620" y="1578394"/>
            <a:ext cx="11154970" cy="1581883"/>
          </a:xfrm>
        </p:spPr>
        <p:txBody>
          <a:bodyPr>
            <a:normAutofit/>
          </a:bodyPr>
          <a:lstStyle/>
          <a:p>
            <a:pPr marL="0" indent="0">
              <a:buNone/>
            </a:pPr>
            <a:r>
              <a:rPr lang="en-US" sz="2000" dirty="0">
                <a:latin typeface="Book Antiqua" panose="02040602050305030304" pitchFamily="18" charset="0"/>
              </a:rPr>
              <a:t>What Customs need for transit procedure </a:t>
            </a:r>
            <a:r>
              <a:rPr lang="en-US" sz="2000" dirty="0">
                <a:latin typeface="Book Antiqua" panose="02040602050305030304" pitchFamily="18" charset="0"/>
                <a:sym typeface="Wingdings"/>
              </a:rPr>
              <a:t> What private sector can provide for Customs </a:t>
            </a:r>
            <a:endParaRPr lang="en-US" sz="2000" dirty="0">
              <a:latin typeface="Book Antiqua" panose="02040602050305030304" pitchFamily="18" charset="0"/>
            </a:endParaRPr>
          </a:p>
        </p:txBody>
      </p:sp>
      <p:sp>
        <p:nvSpPr>
          <p:cNvPr id="3" name="Title 2"/>
          <p:cNvSpPr>
            <a:spLocks noGrp="1"/>
          </p:cNvSpPr>
          <p:nvPr>
            <p:ph type="title"/>
          </p:nvPr>
        </p:nvSpPr>
        <p:spPr>
          <a:xfrm>
            <a:off x="311574" y="7620"/>
            <a:ext cx="9737684" cy="760810"/>
          </a:xfrm>
        </p:spPr>
        <p:txBody>
          <a:bodyPr vert="horz" lIns="91440" tIns="45720" rIns="91440" bIns="45720" rtlCol="0" anchor="b">
            <a:normAutofit/>
          </a:bodyPr>
          <a:lstStyle/>
          <a:p>
            <a:r>
              <a:rPr lang="en-US" sz="3400" dirty="0">
                <a:solidFill>
                  <a:srgbClr val="002060"/>
                </a:solidFill>
                <a:effectLst>
                  <a:outerShdw blurRad="38100" dist="38100" dir="2700000" algn="tl">
                    <a:srgbClr val="000000">
                      <a:alpha val="43137"/>
                    </a:srgbClr>
                  </a:outerShdw>
                </a:effectLst>
                <a:latin typeface="Eras Bold ITC" panose="020B0907030504020204" pitchFamily="34" charset="0"/>
              </a:rPr>
              <a:t>Possible Harmonization of Data Elements</a:t>
            </a:r>
          </a:p>
        </p:txBody>
      </p:sp>
      <p:pic>
        <p:nvPicPr>
          <p:cNvPr id="8" name="Resim 7"/>
          <p:cNvPicPr>
            <a:picLocks noChangeAspect="1"/>
          </p:cNvPicPr>
          <p:nvPr/>
        </p:nvPicPr>
        <p:blipFill>
          <a:blip r:embed="rId2"/>
          <a:stretch>
            <a:fillRect/>
          </a:stretch>
        </p:blipFill>
        <p:spPr>
          <a:xfrm>
            <a:off x="1676154" y="2437398"/>
            <a:ext cx="4419846" cy="3322721"/>
          </a:xfrm>
          <a:prstGeom prst="rect">
            <a:avLst/>
          </a:prstGeom>
        </p:spPr>
      </p:pic>
      <p:sp>
        <p:nvSpPr>
          <p:cNvPr id="9" name="Sağ Ok 8"/>
          <p:cNvSpPr/>
          <p:nvPr/>
        </p:nvSpPr>
        <p:spPr>
          <a:xfrm>
            <a:off x="6446520" y="3321879"/>
            <a:ext cx="489284" cy="19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Book Antiqua" panose="02040602050305030304" pitchFamily="18" charset="0"/>
            </a:endParaRPr>
          </a:p>
        </p:txBody>
      </p:sp>
      <p:sp>
        <p:nvSpPr>
          <p:cNvPr id="10" name="Sağ Ok 9"/>
          <p:cNvSpPr/>
          <p:nvPr/>
        </p:nvSpPr>
        <p:spPr>
          <a:xfrm>
            <a:off x="6446520" y="3907416"/>
            <a:ext cx="489284" cy="19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Book Antiqua" panose="02040602050305030304" pitchFamily="18" charset="0"/>
            </a:endParaRPr>
          </a:p>
        </p:txBody>
      </p:sp>
      <p:sp>
        <p:nvSpPr>
          <p:cNvPr id="11" name="Sağ Ok 10"/>
          <p:cNvSpPr/>
          <p:nvPr/>
        </p:nvSpPr>
        <p:spPr>
          <a:xfrm>
            <a:off x="6446520" y="4488351"/>
            <a:ext cx="489284" cy="19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Book Antiqua" panose="02040602050305030304" pitchFamily="18" charset="0"/>
            </a:endParaRPr>
          </a:p>
        </p:txBody>
      </p:sp>
      <p:sp>
        <p:nvSpPr>
          <p:cNvPr id="12" name="Sağ Ok 11"/>
          <p:cNvSpPr/>
          <p:nvPr/>
        </p:nvSpPr>
        <p:spPr>
          <a:xfrm>
            <a:off x="6446520" y="5152388"/>
            <a:ext cx="489284" cy="19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Book Antiqua" panose="02040602050305030304" pitchFamily="18" charset="0"/>
            </a:endParaRPr>
          </a:p>
        </p:txBody>
      </p:sp>
      <p:sp>
        <p:nvSpPr>
          <p:cNvPr id="13" name="Footer Placeholder 4"/>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14" name="Picture 13" descr="logo_OMD_EN.png"/>
          <p:cNvPicPr>
            <a:picLocks noChangeAspect="1"/>
          </p:cNvPicPr>
          <p:nvPr/>
        </p:nvPicPr>
        <p:blipFill>
          <a:blip r:embed="rId3" cstate="print"/>
          <a:stretch>
            <a:fillRect/>
          </a:stretch>
        </p:blipFill>
        <p:spPr>
          <a:xfrm>
            <a:off x="932" y="5600289"/>
            <a:ext cx="1460377" cy="1288052"/>
          </a:xfrm>
          <a:prstGeom prst="rect">
            <a:avLst/>
          </a:prstGeom>
        </p:spPr>
      </p:pic>
      <p:sp>
        <p:nvSpPr>
          <p:cNvPr id="6" name="四角形: メモ 5">
            <a:extLst>
              <a:ext uri="{FF2B5EF4-FFF2-40B4-BE49-F238E27FC236}">
                <a16:creationId xmlns:a16="http://schemas.microsoft.com/office/drawing/2014/main" id="{FA409B56-9F74-4C51-BACD-CB0606E559DA}"/>
              </a:ext>
            </a:extLst>
          </p:cNvPr>
          <p:cNvSpPr/>
          <p:nvPr/>
        </p:nvSpPr>
        <p:spPr>
          <a:xfrm>
            <a:off x="7383780" y="2929091"/>
            <a:ext cx="2011680" cy="2637522"/>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258A749F-815C-4962-94E7-1108A8B3E38A}"/>
              </a:ext>
            </a:extLst>
          </p:cNvPr>
          <p:cNvSpPr txBox="1"/>
          <p:nvPr/>
        </p:nvSpPr>
        <p:spPr>
          <a:xfrm>
            <a:off x="7534576" y="3251314"/>
            <a:ext cx="2628900" cy="646331"/>
          </a:xfrm>
          <a:prstGeom prst="rect">
            <a:avLst/>
          </a:prstGeom>
          <a:noFill/>
        </p:spPr>
        <p:txBody>
          <a:bodyPr wrap="square" rtlCol="0">
            <a:spAutoFit/>
          </a:bodyPr>
          <a:lstStyle/>
          <a:p>
            <a:r>
              <a:rPr kumimoji="1" lang="en-US" altLang="ja-JP" dirty="0">
                <a:latin typeface="Book Antiqua" panose="02040602050305030304" pitchFamily="18" charset="0"/>
              </a:rPr>
              <a:t>Customs transit declaration</a:t>
            </a:r>
            <a:endParaRPr kumimoji="1" lang="ja-JP" altLang="en-US" dirty="0">
              <a:latin typeface="Book Antiqua" panose="02040602050305030304" pitchFamily="18" charset="0"/>
            </a:endParaRPr>
          </a:p>
        </p:txBody>
      </p:sp>
      <p:sp>
        <p:nvSpPr>
          <p:cNvPr id="15" name="Rectangle 2">
            <a:extLst>
              <a:ext uri="{FF2B5EF4-FFF2-40B4-BE49-F238E27FC236}">
                <a16:creationId xmlns:a16="http://schemas.microsoft.com/office/drawing/2014/main" id="{ADB3C152-1CAE-406E-B238-1150D0B0B7FE}"/>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8</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76938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025235" y="1942504"/>
            <a:ext cx="8832273" cy="29302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Down Arrow 9"/>
          <p:cNvSpPr/>
          <p:nvPr/>
        </p:nvSpPr>
        <p:spPr>
          <a:xfrm>
            <a:off x="4921828" y="2638700"/>
            <a:ext cx="1215736" cy="1413158"/>
          </a:xfrm>
          <a:prstGeom prst="downArrow">
            <a:avLst>
              <a:gd name="adj1" fmla="val 50000"/>
              <a:gd name="adj2" fmla="val 34615"/>
            </a:avLst>
          </a:prstGeom>
          <a:solidFill>
            <a:schemeClr val="accent6">
              <a:lumMod val="40000"/>
              <a:lumOff val="6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72634" y="2284690"/>
            <a:ext cx="8477057" cy="489093"/>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en-US" sz="2400" dirty="0">
                <a:latin typeface="Book Antiqua" panose="02040602050305030304" pitchFamily="18" charset="0"/>
              </a:rPr>
              <a:t>Customs export declaration at the country of origin</a:t>
            </a:r>
          </a:p>
        </p:txBody>
      </p:sp>
      <p:sp>
        <p:nvSpPr>
          <p:cNvPr id="7" name="Content Placeholder 2"/>
          <p:cNvSpPr txBox="1">
            <a:spLocks/>
          </p:cNvSpPr>
          <p:nvPr/>
        </p:nvSpPr>
        <p:spPr>
          <a:xfrm>
            <a:off x="1200342" y="3102111"/>
            <a:ext cx="8449345" cy="48909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9pPr>
          </a:lstStyle>
          <a:p>
            <a:pPr marL="0" indent="0" algn="ctr">
              <a:buFont typeface="Wingdings 3" charset="2"/>
              <a:buNone/>
            </a:pPr>
            <a:r>
              <a:rPr lang="en-US" sz="2400" dirty="0">
                <a:latin typeface="Book Antiqua" panose="02040602050305030304" pitchFamily="18" charset="0"/>
              </a:rPr>
              <a:t>Customs transit declaration in each transit country</a:t>
            </a:r>
          </a:p>
        </p:txBody>
      </p:sp>
      <p:sp>
        <p:nvSpPr>
          <p:cNvPr id="8" name="Content Placeholder 2"/>
          <p:cNvSpPr txBox="1">
            <a:spLocks/>
          </p:cNvSpPr>
          <p:nvPr/>
        </p:nvSpPr>
        <p:spPr>
          <a:xfrm>
            <a:off x="1196877" y="4044224"/>
            <a:ext cx="8449345" cy="48909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9pPr>
          </a:lstStyle>
          <a:p>
            <a:pPr marL="0" indent="0" algn="ctr">
              <a:buFont typeface="Wingdings 3" charset="2"/>
              <a:buNone/>
            </a:pPr>
            <a:r>
              <a:rPr lang="en-US" sz="2400" dirty="0">
                <a:latin typeface="Book Antiqua" panose="02040602050305030304" pitchFamily="18" charset="0"/>
              </a:rPr>
              <a:t>Customs import declaration in each transit country</a:t>
            </a:r>
          </a:p>
        </p:txBody>
      </p:sp>
      <p:sp>
        <p:nvSpPr>
          <p:cNvPr id="9" name="Content Placeholder 2"/>
          <p:cNvSpPr txBox="1">
            <a:spLocks/>
          </p:cNvSpPr>
          <p:nvPr/>
        </p:nvSpPr>
        <p:spPr>
          <a:xfrm>
            <a:off x="1172633" y="1324541"/>
            <a:ext cx="8477057" cy="48909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dk1"/>
                </a:solidFill>
                <a:latin typeface="+mn-lt"/>
                <a:ea typeface="+mn-ea"/>
                <a:cs typeface="+mn-cs"/>
              </a:defRPr>
            </a:lvl9pPr>
          </a:lstStyle>
          <a:p>
            <a:pPr marL="0" indent="0" algn="ctr">
              <a:buFont typeface="Wingdings 3" charset="2"/>
              <a:buNone/>
            </a:pPr>
            <a:r>
              <a:rPr lang="en-US" sz="2400" dirty="0">
                <a:latin typeface="Book Antiqua" panose="02040602050305030304" pitchFamily="18" charset="0"/>
              </a:rPr>
              <a:t>Advance Electronic Information (AEI) </a:t>
            </a:r>
          </a:p>
        </p:txBody>
      </p:sp>
      <p:sp>
        <p:nvSpPr>
          <p:cNvPr id="13" name="Rectangle 12"/>
          <p:cNvSpPr/>
          <p:nvPr/>
        </p:nvSpPr>
        <p:spPr>
          <a:xfrm>
            <a:off x="1120677" y="5105988"/>
            <a:ext cx="9609667" cy="707886"/>
          </a:xfrm>
          <a:prstGeom prst="rect">
            <a:avLst/>
          </a:prstGeom>
        </p:spPr>
        <p:txBody>
          <a:bodyPr wrap="square">
            <a:spAutoFit/>
          </a:bodyPr>
          <a:lstStyle/>
          <a:p>
            <a:r>
              <a:rPr lang="en-US" sz="2000" dirty="0">
                <a:latin typeface="Book Antiqua" panose="02040602050305030304" pitchFamily="18" charset="0"/>
                <a:sym typeface="Wingdings" panose="05000000000000000000" pitchFamily="2" charset="2"/>
              </a:rPr>
              <a:t> Need s</a:t>
            </a:r>
            <a:r>
              <a:rPr lang="en-US" sz="2000" dirty="0">
                <a:latin typeface="Book Antiqua" panose="02040602050305030304" pitchFamily="18" charset="0"/>
              </a:rPr>
              <a:t>eamless flow of data through the entre rail transit/transportation process, in future?</a:t>
            </a:r>
          </a:p>
        </p:txBody>
      </p:sp>
      <p:sp>
        <p:nvSpPr>
          <p:cNvPr id="15" name="Footer Placeholder 4"/>
          <p:cNvSpPr txBox="1">
            <a:spLocks/>
          </p:cNvSpPr>
          <p:nvPr/>
        </p:nvSpPr>
        <p:spPr>
          <a:xfrm>
            <a:off x="3478306" y="6303981"/>
            <a:ext cx="4912658" cy="534520"/>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a:solidFill>
                  <a:schemeClr val="tx1">
                    <a:tint val="75000"/>
                  </a:schemeClr>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mn-cs"/>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Copyright © 2018 World Customs Organization.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rPr>
              <a:t>All rights reserved.</a:t>
            </a:r>
            <a:endParaRPr kumimoji="0" lang="fr-BE" sz="1200" b="0" i="0" u="none" strike="noStrike" kern="1200" cap="none" spc="0" normalizeH="0" baseline="0" noProof="0" dirty="0">
              <a:ln>
                <a:noFill/>
              </a:ln>
              <a:solidFill>
                <a:prstClr val="black">
                  <a:tint val="75000"/>
                </a:prstClr>
              </a:solidFill>
              <a:effectLst/>
              <a:uLnTx/>
              <a:uFillTx/>
              <a:latin typeface="Book Antiqua" panose="02040602050305030304" pitchFamily="18" charset="0"/>
              <a:sym typeface="Arial" charset="0"/>
            </a:endParaRPr>
          </a:p>
        </p:txBody>
      </p:sp>
      <p:pic>
        <p:nvPicPr>
          <p:cNvPr id="16" name="Picture 15" descr="logo_OMD_EN.png"/>
          <p:cNvPicPr>
            <a:picLocks noChangeAspect="1"/>
          </p:cNvPicPr>
          <p:nvPr/>
        </p:nvPicPr>
        <p:blipFill>
          <a:blip r:embed="rId3" cstate="print"/>
          <a:stretch>
            <a:fillRect/>
          </a:stretch>
        </p:blipFill>
        <p:spPr>
          <a:xfrm>
            <a:off x="932" y="5600289"/>
            <a:ext cx="1460377" cy="1288052"/>
          </a:xfrm>
          <a:prstGeom prst="rect">
            <a:avLst/>
          </a:prstGeom>
        </p:spPr>
      </p:pic>
      <p:sp>
        <p:nvSpPr>
          <p:cNvPr id="14" name="Title 1">
            <a:extLst>
              <a:ext uri="{FF2B5EF4-FFF2-40B4-BE49-F238E27FC236}">
                <a16:creationId xmlns:a16="http://schemas.microsoft.com/office/drawing/2014/main" id="{8D685DE8-75EE-43E4-AFF4-D06C8CDDB096}"/>
              </a:ext>
            </a:extLst>
          </p:cNvPr>
          <p:cNvSpPr txBox="1">
            <a:spLocks/>
          </p:cNvSpPr>
          <p:nvPr/>
        </p:nvSpPr>
        <p:spPr>
          <a:xfrm>
            <a:off x="258793" y="-140246"/>
            <a:ext cx="10044181" cy="123827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800" dirty="0">
                <a:solidFill>
                  <a:srgbClr val="002060"/>
                </a:solidFill>
                <a:effectLst>
                  <a:outerShdw blurRad="38100" dist="38100" dir="2700000" algn="tl">
                    <a:srgbClr val="000000">
                      <a:alpha val="43137"/>
                    </a:srgbClr>
                  </a:outerShdw>
                </a:effectLst>
                <a:latin typeface="Eras Bold ITC" panose="020B0907030504020204" pitchFamily="34" charset="0"/>
              </a:rPr>
              <a:t>Areas to be addressed </a:t>
            </a:r>
            <a:br>
              <a:rPr lang="en-US" altLang="ja-JP" sz="2800" dirty="0">
                <a:solidFill>
                  <a:srgbClr val="002060"/>
                </a:solidFill>
                <a:latin typeface="Book Antiqua" panose="02040602050305030304" pitchFamily="18" charset="0"/>
              </a:rPr>
            </a:br>
            <a:r>
              <a:rPr lang="en-US" altLang="ja-JP" sz="2800" dirty="0">
                <a:solidFill>
                  <a:srgbClr val="002060"/>
                </a:solidFill>
                <a:latin typeface="Book Antiqua" panose="02040602050305030304" pitchFamily="18" charset="0"/>
              </a:rPr>
              <a:t>-</a:t>
            </a:r>
            <a:r>
              <a:rPr lang="en-US" sz="2800" dirty="0">
                <a:solidFill>
                  <a:srgbClr val="002060"/>
                </a:solidFill>
                <a:effectLst>
                  <a:outerShdw blurRad="38100" dist="38100" dir="2700000" algn="tl">
                    <a:srgbClr val="000000">
                      <a:alpha val="43137"/>
                    </a:srgbClr>
                  </a:outerShdw>
                </a:effectLst>
                <a:latin typeface="Eras Bold ITC" panose="020B0907030504020204" pitchFamily="34" charset="0"/>
              </a:rPr>
              <a:t>Advance Electronic Information (AEI)</a:t>
            </a:r>
          </a:p>
        </p:txBody>
      </p:sp>
      <p:sp>
        <p:nvSpPr>
          <p:cNvPr id="17" name="Rectangle 2">
            <a:extLst>
              <a:ext uri="{FF2B5EF4-FFF2-40B4-BE49-F238E27FC236}">
                <a16:creationId xmlns:a16="http://schemas.microsoft.com/office/drawing/2014/main" id="{A2CED0EE-C524-4436-A40B-839976DC710F}"/>
              </a:ext>
            </a:extLst>
          </p:cNvPr>
          <p:cNvSpPr/>
          <p:nvPr/>
        </p:nvSpPr>
        <p:spPr>
          <a:xfrm>
            <a:off x="11662980" y="6307213"/>
            <a:ext cx="261610" cy="276999"/>
          </a:xfrm>
          <a:prstGeom prst="rect">
            <a:avLst/>
          </a:prstGeom>
        </p:spPr>
        <p:txBody>
          <a:bodyPr wrap="none">
            <a:spAutoFit/>
          </a:bodyPr>
          <a:lstStyle/>
          <a:p>
            <a:fld id="{07F6648E-5C6A-4F02-A42E-9FC6B9FB3292}" type="slidenum">
              <a:rPr lang="en-GB" sz="1200">
                <a:solidFill>
                  <a:srgbClr val="002060"/>
                </a:solidFill>
                <a:latin typeface="Book Antiqua" panose="02040602050305030304" pitchFamily="18" charset="0"/>
              </a:rPr>
              <a:pPr/>
              <a:t>9</a:t>
            </a:fld>
            <a:endParaRPr lang="en-US" sz="1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142601416"/>
      </p:ext>
    </p:extLst>
  </p:cSld>
  <p:clrMapOvr>
    <a:masterClrMapping/>
  </p:clrMapOvr>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1541</Words>
  <Application>Microsoft Office PowerPoint</Application>
  <PresentationFormat>ワイド画面</PresentationFormat>
  <Paragraphs>152</Paragraphs>
  <Slides>13</Slides>
  <Notes>7</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13</vt:i4>
      </vt:variant>
    </vt:vector>
  </HeadingPairs>
  <TitlesOfParts>
    <vt:vector size="28" baseType="lpstr">
      <vt:lpstr>굴림</vt:lpstr>
      <vt:lpstr>ＭＳ Ｐゴシック</vt:lpstr>
      <vt:lpstr>ＭＳ Ｐゴシック</vt:lpstr>
      <vt:lpstr>SimSun</vt:lpstr>
      <vt:lpstr>メイリオ</vt:lpstr>
      <vt:lpstr>Arial</vt:lpstr>
      <vt:lpstr>Book Antiqua</vt:lpstr>
      <vt:lpstr>Calibri</vt:lpstr>
      <vt:lpstr>Eras Bold ITC</vt:lpstr>
      <vt:lpstr>Eras Demi ITC</vt:lpstr>
      <vt:lpstr>Times New Roman</vt:lpstr>
      <vt:lpstr>Trebuchet MS</vt:lpstr>
      <vt:lpstr>Wingdings</vt:lpstr>
      <vt:lpstr>Wingdings 3</vt:lpstr>
      <vt:lpstr>ファセット</vt:lpstr>
      <vt:lpstr>PowerPoint プレゼンテーション</vt:lpstr>
      <vt:lpstr>World Customs Organization (WCO)</vt:lpstr>
      <vt:lpstr>Customs – Railways Cooperation</vt:lpstr>
      <vt:lpstr>WCO instrument and tools  -The Revised Kyoto Convention</vt:lpstr>
      <vt:lpstr>PowerPoint プレゼンテーション</vt:lpstr>
      <vt:lpstr>Rising Roles of Customs in Security  -SAFE Framework of Standards to Secure and Facilitate Global Trade</vt:lpstr>
      <vt:lpstr>Areas to be addressed  -Customs Transit declaration</vt:lpstr>
      <vt:lpstr>Possible Harmonization of Data Elements</vt:lpstr>
      <vt:lpstr>PowerPoint プレゼンテーション</vt:lpstr>
      <vt:lpstr>Areas to be addressed  - AEI for Customs Passenger control</vt:lpstr>
      <vt:lpstr>  Areas to be addressed  - Use of NII (Non-Intrusive Inspection) equipment-</vt:lpstr>
      <vt:lpstr> Areas to be addressed  - Use of Customs Seals</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WCO discussion on Railway transportations</dc:title>
  <dc:creator>香川 里子</dc:creator>
  <cp:lastModifiedBy>香川 里子</cp:lastModifiedBy>
  <cp:revision>64</cp:revision>
  <cp:lastPrinted>2018-04-23T10:01:42Z</cp:lastPrinted>
  <dcterms:created xsi:type="dcterms:W3CDTF">2018-04-19T14:02:36Z</dcterms:created>
  <dcterms:modified xsi:type="dcterms:W3CDTF">2018-05-20T21:31:42Z</dcterms:modified>
</cp:coreProperties>
</file>