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67" r:id="rId3"/>
    <p:sldId id="268" r:id="rId4"/>
    <p:sldId id="280" r:id="rId5"/>
    <p:sldId id="273" r:id="rId6"/>
    <p:sldId id="289" r:id="rId7"/>
    <p:sldId id="269" r:id="rId8"/>
    <p:sldId id="270" r:id="rId9"/>
    <p:sldId id="271" r:id="rId10"/>
    <p:sldId id="272" r:id="rId11"/>
    <p:sldId id="275" r:id="rId12"/>
    <p:sldId id="276" r:id="rId13"/>
    <p:sldId id="293" r:id="rId14"/>
    <p:sldId id="290" r:id="rId15"/>
    <p:sldId id="277" r:id="rId16"/>
    <p:sldId id="278" r:id="rId17"/>
    <p:sldId id="292" r:id="rId18"/>
    <p:sldId id="287" r:id="rId19"/>
    <p:sldId id="282" r:id="rId20"/>
    <p:sldId id="291" r:id="rId21"/>
    <p:sldId id="284" r:id="rId22"/>
    <p:sldId id="285" r:id="rId23"/>
    <p:sldId id="286" r:id="rId24"/>
    <p:sldId id="288"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
          <p15:clr>
            <a:srgbClr val="A4A3A4"/>
          </p15:clr>
        </p15:guide>
        <p15:guide id="2" orient="horz" pos="2258">
          <p15:clr>
            <a:srgbClr val="A4A3A4"/>
          </p15:clr>
        </p15:guide>
        <p15:guide id="3" orient="horz" pos="2432">
          <p15:clr>
            <a:srgbClr val="A4A3A4"/>
          </p15:clr>
        </p15:guide>
        <p15:guide id="4" orient="horz" pos="3756">
          <p15:clr>
            <a:srgbClr val="A4A3A4"/>
          </p15:clr>
        </p15:guide>
        <p15:guide id="5" orient="horz" pos="960">
          <p15:clr>
            <a:srgbClr val="A4A3A4"/>
          </p15:clr>
        </p15:guide>
        <p15:guide id="6" orient="horz" pos="4177">
          <p15:clr>
            <a:srgbClr val="A4A3A4"/>
          </p15:clr>
        </p15:guide>
        <p15:guide id="7" pos="385">
          <p15:clr>
            <a:srgbClr val="A4A3A4"/>
          </p15:clr>
        </p15:guide>
        <p15:guide id="8" pos="5397">
          <p15:clr>
            <a:srgbClr val="A4A3A4"/>
          </p15:clr>
        </p15:guide>
        <p15:guide id="9" pos="1920">
          <p15:clr>
            <a:srgbClr val="A4A3A4"/>
          </p15:clr>
        </p15:guide>
        <p15:guide id="10" pos="2109">
          <p15:clr>
            <a:srgbClr val="A4A3A4"/>
          </p15:clr>
        </p15:guide>
        <p15:guide id="11" pos="3651">
          <p15:clr>
            <a:srgbClr val="A4A3A4"/>
          </p15:clr>
        </p15:guide>
        <p15:guide id="1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5AD"/>
    <a:srgbClr val="D6E7F2"/>
    <a:srgbClr val="6C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5" d="100"/>
          <a:sy n="115" d="100"/>
        </p:scale>
        <p:origin x="1476" y="114"/>
      </p:cViewPr>
      <p:guideLst>
        <p:guide orient="horz" pos="385"/>
        <p:guide orient="horz" pos="2258"/>
        <p:guide orient="horz" pos="2432"/>
        <p:guide orient="horz" pos="3756"/>
        <p:guide orient="horz" pos="960"/>
        <p:guide orient="horz" pos="4177"/>
        <p:guide pos="385"/>
        <p:guide pos="5397"/>
        <p:guide pos="1920"/>
        <p:guide pos="2109"/>
        <p:guide pos="3651"/>
        <p:guide pos="3843"/>
      </p:guideLst>
    </p:cSldViewPr>
  </p:slideViewPr>
  <p:notesTextViewPr>
    <p:cViewPr>
      <p:scale>
        <a:sx n="1" d="1"/>
        <a:sy n="1" d="1"/>
      </p:scale>
      <p:origin x="0" y="0"/>
    </p:cViewPr>
  </p:notesTextViewPr>
  <p:sorterViewPr>
    <p:cViewPr varScale="1">
      <p:scale>
        <a:sx n="1" d="1"/>
        <a:sy n="1" d="1"/>
      </p:scale>
      <p:origin x="0" y="-19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C335F-9042-41B8-B1C4-27D467C6698C}" type="datetimeFigureOut">
              <a:rPr lang="en-US" smtClean="0"/>
              <a:t>5/17/2018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599FA-2C94-4B9B-9456-D9D43A1504BA}" type="slidenum">
              <a:rPr lang="en-US" smtClean="0"/>
              <a:t>‹#›</a:t>
            </a:fld>
            <a:endParaRPr lang="en-US" dirty="0"/>
          </a:p>
        </p:txBody>
      </p:sp>
    </p:spTree>
    <p:extLst>
      <p:ext uri="{BB962C8B-B14F-4D97-AF65-F5344CB8AC3E}">
        <p14:creationId xmlns:p14="http://schemas.microsoft.com/office/powerpoint/2010/main" val="381736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sp>
        <p:nvSpPr>
          <p:cNvPr id="12" name="Title 1"/>
          <p:cNvSpPr>
            <a:spLocks noGrp="1"/>
          </p:cNvSpPr>
          <p:nvPr>
            <p:ph type="ctrTitle"/>
          </p:nvPr>
        </p:nvSpPr>
        <p:spPr>
          <a:xfrm>
            <a:off x="4211961" y="2562522"/>
            <a:ext cx="4348806" cy="722511"/>
          </a:xfrm>
        </p:spPr>
        <p:txBody>
          <a:bodyPr anchor="b" anchorCtr="0"/>
          <a:lstStyle>
            <a:lvl1pPr algn="r">
              <a:defRPr>
                <a:solidFill>
                  <a:schemeClr val="bg2"/>
                </a:solidFill>
              </a:defRPr>
            </a:lvl1pPr>
          </a:lstStyle>
          <a:p>
            <a:r>
              <a:rPr lang="en-US" noProof="0"/>
              <a:t>Click to edit Master title style</a:t>
            </a:r>
            <a:endParaRPr lang="en-GB" noProof="0" dirty="0"/>
          </a:p>
        </p:txBody>
      </p:sp>
      <p:sp>
        <p:nvSpPr>
          <p:cNvPr id="13" name="Subtitle 2"/>
          <p:cNvSpPr>
            <a:spLocks noGrp="1"/>
          </p:cNvSpPr>
          <p:nvPr>
            <p:ph type="subTitle" idx="1"/>
          </p:nvPr>
        </p:nvSpPr>
        <p:spPr>
          <a:xfrm>
            <a:off x="4211960" y="3345433"/>
            <a:ext cx="4348180" cy="731639"/>
          </a:xfrm>
        </p:spPr>
        <p:txBody>
          <a:bodyPr/>
          <a:lstStyle>
            <a:lvl1pPr marL="0" indent="0" algn="r">
              <a:buNone/>
              <a:defRPr sz="21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4" name="Text Placeholder 10"/>
          <p:cNvSpPr>
            <a:spLocks noGrp="1"/>
          </p:cNvSpPr>
          <p:nvPr>
            <p:ph type="body" sz="quarter" idx="13" hasCustomPrompt="1"/>
          </p:nvPr>
        </p:nvSpPr>
        <p:spPr>
          <a:xfrm>
            <a:off x="4211638" y="4221088"/>
            <a:ext cx="4349750" cy="288032"/>
          </a:xfrm>
        </p:spPr>
        <p:txBody>
          <a:bodyPr/>
          <a:lstStyle>
            <a:lvl1pPr marL="0" indent="0" algn="r">
              <a:lnSpc>
                <a:spcPts val="1800"/>
              </a:lnSpc>
              <a:spcAft>
                <a:spcPts val="0"/>
              </a:spcAft>
              <a:buNone/>
              <a:defRPr sz="1400" b="0">
                <a:solidFill>
                  <a:schemeClr val="bg2"/>
                </a:solidFill>
              </a:defRPr>
            </a:lvl1pPr>
          </a:lstStyle>
          <a:p>
            <a:pPr lvl="0"/>
            <a:r>
              <a:rPr lang="en-GB" noProof="0" dirty="0"/>
              <a:t>Click to enter client name</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6767" y="1069200"/>
            <a:ext cx="1584000" cy="169165"/>
          </a:xfrm>
          <a:prstGeom prst="rect">
            <a:avLst/>
          </a:prstGeom>
        </p:spPr>
      </p:pic>
      <p:grpSp>
        <p:nvGrpSpPr>
          <p:cNvPr id="17" name="Group 16"/>
          <p:cNvGrpSpPr/>
          <p:nvPr userDrawn="1"/>
        </p:nvGrpSpPr>
        <p:grpSpPr>
          <a:xfrm>
            <a:off x="0" y="0"/>
            <a:ext cx="8863200" cy="6885384"/>
            <a:chOff x="0" y="0"/>
            <a:chExt cx="8863200" cy="6885384"/>
          </a:xfrm>
        </p:grpSpPr>
        <p:pic>
          <p:nvPicPr>
            <p:cNvPr id="18" name="Picture 17" descr="grey gradi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876256" cy="6876256"/>
            </a:xfrm>
            <a:prstGeom prst="rect">
              <a:avLst/>
            </a:prstGeom>
          </p:spPr>
        </p:pic>
        <p:cxnSp>
          <p:nvCxnSpPr>
            <p:cNvPr id="19" name="Straight Connector 18"/>
            <p:cNvCxnSpPr/>
            <p:nvPr userDrawn="1"/>
          </p:nvCxnSpPr>
          <p:spPr>
            <a:xfrm>
              <a:off x="8863200" y="2534400"/>
              <a:ext cx="0" cy="237626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chamonix gre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9128"/>
              <a:ext cx="6876256" cy="6876256"/>
            </a:xfrm>
            <a:prstGeom prst="rect">
              <a:avLst/>
            </a:prstGeom>
          </p:spPr>
        </p:pic>
      </p:grpSp>
      <p:sp>
        <p:nvSpPr>
          <p:cNvPr id="5" name="Date Placeholder 4"/>
          <p:cNvSpPr>
            <a:spLocks noGrp="1"/>
          </p:cNvSpPr>
          <p:nvPr>
            <p:ph type="dt" sz="half" idx="14"/>
          </p:nvPr>
        </p:nvSpPr>
        <p:spPr>
          <a:xfrm>
            <a:off x="4211960" y="4509120"/>
            <a:ext cx="4349428" cy="365125"/>
          </a:xfrm>
        </p:spPr>
        <p:txBody>
          <a:bodyPr/>
          <a:lstStyle>
            <a:lvl1pPr>
              <a:defRPr sz="1400"/>
            </a:lvl1pPr>
          </a:lstStyle>
          <a:p>
            <a:endParaRPr lang="en-US" dirty="0"/>
          </a:p>
        </p:txBody>
      </p:sp>
    </p:spTree>
    <p:extLst>
      <p:ext uri="{BB962C8B-B14F-4D97-AF65-F5344CB8AC3E}">
        <p14:creationId xmlns:p14="http://schemas.microsoft.com/office/powerpoint/2010/main" val="4197270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ull Out Right">
    <p:spTree>
      <p:nvGrpSpPr>
        <p:cNvPr id="1" name=""/>
        <p:cNvGrpSpPr/>
        <p:nvPr/>
      </p:nvGrpSpPr>
      <p:grpSpPr>
        <a:xfrm>
          <a:off x="0" y="0"/>
          <a:ext cx="0" cy="0"/>
          <a:chOff x="0" y="0"/>
          <a:chExt cx="0" cy="0"/>
        </a:xfrm>
      </p:grpSpPr>
      <p:sp>
        <p:nvSpPr>
          <p:cNvPr id="2" name="Title 1"/>
          <p:cNvSpPr>
            <a:spLocks noGrp="1"/>
          </p:cNvSpPr>
          <p:nvPr>
            <p:ph type="title"/>
          </p:nvPr>
        </p:nvSpPr>
        <p:spPr>
          <a:xfrm>
            <a:off x="608400" y="608400"/>
            <a:ext cx="7938333" cy="444336"/>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0" y="1522800"/>
            <a:ext cx="5492363" cy="4424400"/>
          </a:xfrm>
        </p:spPr>
        <p:txBody>
          <a:body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0" name="Content Placeholder 9"/>
          <p:cNvSpPr>
            <a:spLocks noGrp="1"/>
          </p:cNvSpPr>
          <p:nvPr>
            <p:ph sz="quarter" idx="13"/>
          </p:nvPr>
        </p:nvSpPr>
        <p:spPr>
          <a:xfrm>
            <a:off x="6100762" y="1530350"/>
            <a:ext cx="3043237" cy="4424400"/>
          </a:xfrm>
          <a:solidFill>
            <a:schemeClr val="accent1">
              <a:lumMod val="40000"/>
              <a:lumOff val="60000"/>
            </a:schemeClr>
          </a:solidFill>
        </p:spPr>
        <p:txBody>
          <a:bodyPr lIns="230400" tIns="230400" rIns="572400" bIns="230400"/>
          <a:lstStyle>
            <a:lvl1pPr>
              <a:lnSpc>
                <a:spcPct val="100000"/>
              </a:lnSpc>
              <a:spcBef>
                <a:spcPts val="600"/>
              </a:spcBef>
              <a:spcAft>
                <a:spcPts val="0"/>
              </a:spcAft>
              <a:buClr>
                <a:schemeClr val="bg2"/>
              </a:buClr>
              <a:defRPr sz="1650" b="0">
                <a:solidFill>
                  <a:schemeClr val="bg2"/>
                </a:solidFill>
              </a:defRPr>
            </a:lvl1pPr>
            <a:lvl2pPr marL="285750" indent="-285750">
              <a:lnSpc>
                <a:spcPts val="2100"/>
              </a:lnSpc>
              <a:spcAft>
                <a:spcPts val="1050"/>
              </a:spcAft>
              <a:buClr>
                <a:schemeClr val="tx2"/>
              </a:buClr>
              <a:buFont typeface="Calibri" panose="020F0502020204030204" pitchFamily="34" charset="0"/>
              <a:buChar char="●"/>
              <a:defRPr sz="1650" b="0">
                <a:solidFill>
                  <a:schemeClr val="bg2"/>
                </a:solidFill>
              </a:defRPr>
            </a:lvl2pPr>
            <a:lvl3pPr marL="0" indent="0">
              <a:lnSpc>
                <a:spcPts val="1400"/>
              </a:lnSpc>
              <a:spcAft>
                <a:spcPts val="0"/>
              </a:spcAft>
              <a:buNone/>
              <a:defRPr sz="1200"/>
            </a:lvl3pPr>
          </a:lstStyle>
          <a:p>
            <a:pPr lvl="0"/>
            <a:r>
              <a:rPr lang="en-US" noProof="0"/>
              <a:t>Edit Master text styles</a:t>
            </a:r>
          </a:p>
        </p:txBody>
      </p:sp>
    </p:spTree>
    <p:extLst>
      <p:ext uri="{BB962C8B-B14F-4D97-AF65-F5344CB8AC3E}">
        <p14:creationId xmlns:p14="http://schemas.microsoft.com/office/powerpoint/2010/main" val="195915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p:cNvSpPr>
            <a:spLocks noGrp="1"/>
          </p:cNvSpPr>
          <p:nvPr>
            <p:ph type="sldNum" sz="quarter" idx="12"/>
          </p:nvPr>
        </p:nvSpPr>
        <p:spPr/>
        <p:txBody>
          <a:bodyPr/>
          <a:lstStyle/>
          <a:p>
            <a:fld id="{102C06EB-B0EA-4EA0-B2B5-0D829000A798}" type="slidenum">
              <a:rPr lang="en-GB" noProof="0" smtClean="0"/>
              <a:t>‹#›</a:t>
            </a:fld>
            <a:endParaRPr lang="en-GB" noProof="0" dirty="0"/>
          </a:p>
        </p:txBody>
      </p:sp>
    </p:spTree>
    <p:extLst>
      <p:ext uri="{BB962C8B-B14F-4D97-AF65-F5344CB8AC3E}">
        <p14:creationId xmlns:p14="http://schemas.microsoft.com/office/powerpoint/2010/main" val="3159949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noProof="0" dirty="0"/>
          </a:p>
        </p:txBody>
      </p:sp>
      <p:sp>
        <p:nvSpPr>
          <p:cNvPr id="3" name="Footer Placeholder 2"/>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4" name="Slide Number Placeholder 3"/>
          <p:cNvSpPr>
            <a:spLocks noGrp="1"/>
          </p:cNvSpPr>
          <p:nvPr>
            <p:ph type="sldNum" sz="quarter" idx="12"/>
          </p:nvPr>
        </p:nvSpPr>
        <p:spPr/>
        <p:txBody>
          <a:bodyPr/>
          <a:lstStyle/>
          <a:p>
            <a:fld id="{102C06EB-B0EA-4EA0-B2B5-0D829000A798}" type="slidenum">
              <a:rPr lang="en-GB" noProof="0" smtClean="0"/>
              <a:t>‹#›</a:t>
            </a:fld>
            <a:endParaRPr lang="en-GB" noProof="0" dirty="0"/>
          </a:p>
        </p:txBody>
      </p:sp>
    </p:spTree>
    <p:extLst>
      <p:ext uri="{BB962C8B-B14F-4D97-AF65-F5344CB8AC3E}">
        <p14:creationId xmlns:p14="http://schemas.microsoft.com/office/powerpoint/2010/main" val="3565589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a:off x="0" y="0"/>
            <a:ext cx="9144000" cy="6876256"/>
            <a:chOff x="0" y="0"/>
            <a:chExt cx="9144000" cy="6876256"/>
          </a:xfrm>
        </p:grpSpPr>
        <p:sp>
          <p:nvSpPr>
            <p:cNvPr id="16" name="Rectangle 15"/>
            <p:cNvSpPr/>
            <p:nvPr userDrawn="1"/>
          </p:nvSpPr>
          <p:spPr>
            <a:xfrm>
              <a:off x="0" y="0"/>
              <a:ext cx="9144000" cy="6858000"/>
            </a:xfrm>
            <a:prstGeom prst="rect">
              <a:avLst/>
            </a:prstGeom>
            <a:solidFill>
              <a:srgbClr val="576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 name="Picture 16" descr="chamonix 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18" name="Picture 17" descr="WEB_CHAMONIX gre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876256" cy="6876256"/>
            </a:xfrm>
            <a:prstGeom prst="rect">
              <a:avLst/>
            </a:prstGeom>
          </p:spPr>
        </p:pic>
        <p:cxnSp>
          <p:nvCxnSpPr>
            <p:cNvPr id="19" name="Straight Connector 18"/>
            <p:cNvCxnSpPr/>
            <p:nvPr userDrawn="1"/>
          </p:nvCxnSpPr>
          <p:spPr>
            <a:xfrm>
              <a:off x="8863200" y="2534400"/>
              <a:ext cx="0" cy="2376264"/>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ctrTitle"/>
          </p:nvPr>
        </p:nvSpPr>
        <p:spPr>
          <a:xfrm>
            <a:off x="4211961" y="2562522"/>
            <a:ext cx="4348806" cy="722511"/>
          </a:xfrm>
        </p:spPr>
        <p:txBody>
          <a:bodyPr anchor="b" anchorCtr="0"/>
          <a:lstStyle>
            <a:lvl1pPr algn="r">
              <a:lnSpc>
                <a:spcPts val="4400"/>
              </a:lnSpc>
              <a:defRPr sz="3600">
                <a:solidFill>
                  <a:schemeClr val="bg1"/>
                </a:solidFill>
              </a:defRPr>
            </a:lvl1pPr>
          </a:lstStyle>
          <a:p>
            <a:r>
              <a:rPr lang="en-US" noProof="0"/>
              <a:t>Click to edit Master title style</a:t>
            </a:r>
            <a:endParaRPr lang="en-GB" noProof="0" dirty="0"/>
          </a:p>
        </p:txBody>
      </p:sp>
      <p:sp>
        <p:nvSpPr>
          <p:cNvPr id="14" name="Text Placeholder 10"/>
          <p:cNvSpPr>
            <a:spLocks noGrp="1"/>
          </p:cNvSpPr>
          <p:nvPr>
            <p:ph type="body" sz="quarter" idx="13"/>
          </p:nvPr>
        </p:nvSpPr>
        <p:spPr>
          <a:xfrm>
            <a:off x="4212000" y="3895725"/>
            <a:ext cx="4349750" cy="541338"/>
          </a:xfrm>
        </p:spPr>
        <p:txBody>
          <a:bodyPr/>
          <a:lstStyle>
            <a:lvl1pPr marL="0" indent="0" algn="r">
              <a:lnSpc>
                <a:spcPts val="1800"/>
              </a:lnSpc>
              <a:spcAft>
                <a:spcPts val="0"/>
              </a:spcAft>
              <a:buNone/>
              <a:defRPr sz="1400" b="0">
                <a:solidFill>
                  <a:schemeClr val="bg2">
                    <a:lumMod val="40000"/>
                    <a:lumOff val="60000"/>
                  </a:schemeClr>
                </a:solidFill>
              </a:defRPr>
            </a:lvl1pPr>
          </a:lstStyle>
          <a:p>
            <a:pPr lvl="0"/>
            <a:r>
              <a:rPr lang="en-US" noProof="0"/>
              <a:t>Edit Master text styles</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76766" y="1069200"/>
            <a:ext cx="1587807" cy="170419"/>
          </a:xfrm>
          <a:prstGeom prst="rect">
            <a:avLst/>
          </a:prstGeom>
        </p:spPr>
      </p:pic>
      <p:sp>
        <p:nvSpPr>
          <p:cNvPr id="21" name="Rectangle 20"/>
          <p:cNvSpPr/>
          <p:nvPr userDrawn="1"/>
        </p:nvSpPr>
        <p:spPr>
          <a:xfrm>
            <a:off x="1313788" y="5733256"/>
            <a:ext cx="3978292" cy="923330"/>
          </a:xfrm>
          <a:prstGeom prst="rect">
            <a:avLst/>
          </a:prstGeom>
        </p:spPr>
        <p:txBody>
          <a:bodyPr wrap="square">
            <a:spAutoFit/>
          </a:bodyPr>
          <a:lstStyle/>
          <a:p>
            <a:r>
              <a:rPr lang="en-GB" sz="900" b="1" kern="600" noProof="0" dirty="0">
                <a:solidFill>
                  <a:schemeClr val="bg2">
                    <a:lumMod val="40000"/>
                    <a:lumOff val="60000"/>
                  </a:schemeClr>
                </a:solidFill>
              </a:rPr>
              <a:t>DISCLAIMER: This work may only be used within the context and scope of work for which Steer Davies Gleave was commissioned and may not be relied upon in part or whole by any third party or be used for any other purpose. Any person choosing to use any part of this work without the express and written permission of Steer Davies Gleave shall be deemed to confirm their agreement to indemnify Steer Davies Gleave for all loss or damage resulting therefrom. </a:t>
            </a:r>
          </a:p>
        </p:txBody>
      </p:sp>
    </p:spTree>
    <p:extLst>
      <p:ext uri="{BB962C8B-B14F-4D97-AF65-F5344CB8AC3E}">
        <p14:creationId xmlns:p14="http://schemas.microsoft.com/office/powerpoint/2010/main" val="41887975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Dark">
    <p:bg>
      <p:bgRef idx="1001">
        <a:schemeClr val="bg2"/>
      </p:bgRef>
    </p:bg>
    <p:spTree>
      <p:nvGrpSpPr>
        <p:cNvPr id="1" name=""/>
        <p:cNvGrpSpPr/>
        <p:nvPr/>
      </p:nvGrpSpPr>
      <p:grpSpPr>
        <a:xfrm>
          <a:off x="0" y="0"/>
          <a:ext cx="0" cy="0"/>
          <a:chOff x="0" y="0"/>
          <a:chExt cx="0" cy="0"/>
        </a:xfrm>
      </p:grpSpPr>
      <p:grpSp>
        <p:nvGrpSpPr>
          <p:cNvPr id="19" name="Group 18"/>
          <p:cNvGrpSpPr/>
          <p:nvPr userDrawn="1"/>
        </p:nvGrpSpPr>
        <p:grpSpPr>
          <a:xfrm>
            <a:off x="0" y="0"/>
            <a:ext cx="9144000" cy="6876256"/>
            <a:chOff x="0" y="0"/>
            <a:chExt cx="9144000" cy="6876256"/>
          </a:xfrm>
        </p:grpSpPr>
        <p:sp>
          <p:nvSpPr>
            <p:cNvPr id="20" name="Rectangle 19"/>
            <p:cNvSpPr/>
            <p:nvPr userDrawn="1"/>
          </p:nvSpPr>
          <p:spPr>
            <a:xfrm>
              <a:off x="0" y="0"/>
              <a:ext cx="9144000" cy="6858000"/>
            </a:xfrm>
            <a:prstGeom prst="rect">
              <a:avLst/>
            </a:prstGeom>
            <a:solidFill>
              <a:srgbClr val="576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 name="Picture 20" descr="chamonix 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22" name="Picture 21" descr="WEB_CHAMONIX gre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876256" cy="6876256"/>
            </a:xfrm>
            <a:prstGeom prst="rect">
              <a:avLst/>
            </a:prstGeom>
          </p:spPr>
        </p:pic>
        <p:cxnSp>
          <p:nvCxnSpPr>
            <p:cNvPr id="23" name="Straight Connector 22"/>
            <p:cNvCxnSpPr/>
            <p:nvPr userDrawn="1"/>
          </p:nvCxnSpPr>
          <p:spPr>
            <a:xfrm>
              <a:off x="8863200" y="2534400"/>
              <a:ext cx="0" cy="2376264"/>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ctrTitle"/>
          </p:nvPr>
        </p:nvSpPr>
        <p:spPr>
          <a:xfrm>
            <a:off x="4211961" y="2562522"/>
            <a:ext cx="4348806" cy="722511"/>
          </a:xfrm>
        </p:spPr>
        <p:txBody>
          <a:bodyPr anchor="b" anchorCtr="0"/>
          <a:lstStyle>
            <a:lvl1pPr algn="r">
              <a:defRPr>
                <a:solidFill>
                  <a:schemeClr val="bg2">
                    <a:lumMod val="40000"/>
                    <a:lumOff val="60000"/>
                  </a:schemeClr>
                </a:solidFill>
              </a:defRPr>
            </a:lvl1pPr>
          </a:lstStyle>
          <a:p>
            <a:r>
              <a:rPr lang="en-US" noProof="0"/>
              <a:t>Click to edit Master title style</a:t>
            </a:r>
            <a:endParaRPr lang="en-GB" noProof="0" dirty="0"/>
          </a:p>
        </p:txBody>
      </p:sp>
      <p:sp>
        <p:nvSpPr>
          <p:cNvPr id="13" name="Subtitle 2"/>
          <p:cNvSpPr>
            <a:spLocks noGrp="1"/>
          </p:cNvSpPr>
          <p:nvPr>
            <p:ph type="subTitle" idx="1"/>
          </p:nvPr>
        </p:nvSpPr>
        <p:spPr>
          <a:xfrm>
            <a:off x="4211960" y="3345433"/>
            <a:ext cx="4348180" cy="731639"/>
          </a:xfrm>
        </p:spPr>
        <p:txBody>
          <a:bodyPr/>
          <a:lstStyle>
            <a:lvl1pPr marL="0" indent="0" algn="r">
              <a:buNone/>
              <a:defRPr sz="21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4" name="Text Placeholder 10"/>
          <p:cNvSpPr>
            <a:spLocks noGrp="1"/>
          </p:cNvSpPr>
          <p:nvPr>
            <p:ph type="body" sz="quarter" idx="13" hasCustomPrompt="1"/>
          </p:nvPr>
        </p:nvSpPr>
        <p:spPr>
          <a:xfrm>
            <a:off x="4211638" y="4221088"/>
            <a:ext cx="4349750" cy="288032"/>
          </a:xfrm>
        </p:spPr>
        <p:txBody>
          <a:bodyPr/>
          <a:lstStyle>
            <a:lvl1pPr marL="0" indent="0" algn="r">
              <a:lnSpc>
                <a:spcPts val="1800"/>
              </a:lnSpc>
              <a:spcAft>
                <a:spcPts val="0"/>
              </a:spcAft>
              <a:buNone/>
              <a:defRPr sz="1400" b="0">
                <a:solidFill>
                  <a:schemeClr val="bg2">
                    <a:lumMod val="40000"/>
                    <a:lumOff val="60000"/>
                  </a:schemeClr>
                </a:solidFill>
              </a:defRPr>
            </a:lvl1pPr>
          </a:lstStyle>
          <a:p>
            <a:pPr lvl="0"/>
            <a:r>
              <a:rPr lang="en-GB" noProof="0" dirty="0"/>
              <a:t>Click to enter client name</a:t>
            </a:r>
          </a:p>
        </p:txBody>
      </p:sp>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76766" y="1069200"/>
            <a:ext cx="1587807" cy="170419"/>
          </a:xfrm>
          <a:prstGeom prst="rect">
            <a:avLst/>
          </a:prstGeom>
        </p:spPr>
      </p:pic>
      <p:cxnSp>
        <p:nvCxnSpPr>
          <p:cNvPr id="30" name="Straight Connector 29"/>
          <p:cNvCxnSpPr/>
          <p:nvPr userDrawn="1"/>
        </p:nvCxnSpPr>
        <p:spPr>
          <a:xfrm>
            <a:off x="8863200" y="2534400"/>
            <a:ext cx="0" cy="2376264"/>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a:xfrm>
            <a:off x="7452594" y="4509120"/>
            <a:ext cx="1115144" cy="288000"/>
          </a:xfrm>
        </p:spPr>
        <p:txBody>
          <a:bodyPr/>
          <a:lstStyle>
            <a:lvl1pPr>
              <a:defRPr sz="1400">
                <a:solidFill>
                  <a:schemeClr val="bg2">
                    <a:lumMod val="40000"/>
                    <a:lumOff val="60000"/>
                  </a:schemeClr>
                </a:solidFill>
              </a:defRPr>
            </a:lvl1pPr>
          </a:lstStyle>
          <a:p>
            <a:endParaRPr lang="en-GB" noProof="0" dirty="0"/>
          </a:p>
        </p:txBody>
      </p:sp>
    </p:spTree>
    <p:extLst>
      <p:ext uri="{BB962C8B-B14F-4D97-AF65-F5344CB8AC3E}">
        <p14:creationId xmlns:p14="http://schemas.microsoft.com/office/powerpoint/2010/main" val="42723514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0" y="1522800"/>
            <a:ext cx="6840000" cy="4424400"/>
          </a:xfrm>
        </p:spPr>
        <p:txBody>
          <a:body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Tree>
    <p:extLst>
      <p:ext uri="{BB962C8B-B14F-4D97-AF65-F5344CB8AC3E}">
        <p14:creationId xmlns:p14="http://schemas.microsoft.com/office/powerpoint/2010/main" val="376302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Two Objects 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0" y="1522800"/>
            <a:ext cx="5187563" cy="4424400"/>
          </a:xfrm>
        </p:spPr>
        <p:txBody>
          <a:body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0" name="Content Placeholder 9"/>
          <p:cNvSpPr>
            <a:spLocks noGrp="1"/>
          </p:cNvSpPr>
          <p:nvPr>
            <p:ph sz="quarter" idx="13"/>
          </p:nvPr>
        </p:nvSpPr>
        <p:spPr>
          <a:xfrm>
            <a:off x="6100763" y="1530350"/>
            <a:ext cx="2448000" cy="2054225"/>
          </a:xfrm>
        </p:spPr>
        <p:txBody>
          <a:bodyPr/>
          <a:lstStyle/>
          <a:p>
            <a:pPr lvl="0"/>
            <a:r>
              <a:rPr lang="en-US" noProof="0"/>
              <a:t>Edit Master text styles</a:t>
            </a:r>
          </a:p>
          <a:p>
            <a:pPr lvl="1"/>
            <a:r>
              <a:rPr lang="en-US" noProof="0"/>
              <a:t>Second level</a:t>
            </a:r>
          </a:p>
        </p:txBody>
      </p:sp>
      <p:sp>
        <p:nvSpPr>
          <p:cNvPr id="12" name="Content Placeholder 11"/>
          <p:cNvSpPr>
            <a:spLocks noGrp="1"/>
          </p:cNvSpPr>
          <p:nvPr>
            <p:ph sz="quarter" idx="14"/>
          </p:nvPr>
        </p:nvSpPr>
        <p:spPr>
          <a:xfrm>
            <a:off x="6100763" y="3895725"/>
            <a:ext cx="2448000" cy="2055600"/>
          </a:xfrm>
        </p:spPr>
        <p:txBody>
          <a:body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421980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One Object 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0" y="1522800"/>
            <a:ext cx="5187563" cy="4424400"/>
          </a:xfrm>
        </p:spPr>
        <p:txBody>
          <a:body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0" name="Content Placeholder 9"/>
          <p:cNvSpPr>
            <a:spLocks noGrp="1"/>
          </p:cNvSpPr>
          <p:nvPr>
            <p:ph sz="quarter" idx="13"/>
          </p:nvPr>
        </p:nvSpPr>
        <p:spPr>
          <a:xfrm>
            <a:off x="6100763" y="1530350"/>
            <a:ext cx="2448000" cy="4424400"/>
          </a:xfrm>
        </p:spPr>
        <p:txBody>
          <a:bodyPr/>
          <a:lstStyle>
            <a:lvl1pPr>
              <a:spcBef>
                <a:spcPts val="600"/>
              </a:spcBef>
              <a:buClr>
                <a:schemeClr val="bg2"/>
              </a:buClr>
              <a:defRPr sz="1600"/>
            </a:lvl1pPr>
          </a:lstStyle>
          <a:p>
            <a:pPr lvl="0"/>
            <a:r>
              <a:rPr lang="en-US" noProof="0"/>
              <a:t>Edit Master text styles</a:t>
            </a:r>
          </a:p>
        </p:txBody>
      </p:sp>
    </p:spTree>
    <p:extLst>
      <p:ext uri="{BB962C8B-B14F-4D97-AF65-F5344CB8AC3E}">
        <p14:creationId xmlns:p14="http://schemas.microsoft.com/office/powerpoint/2010/main" val="6184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608400" y="608400"/>
            <a:ext cx="7938333" cy="3723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4" name="Table Placeholder 13"/>
          <p:cNvSpPr>
            <a:spLocks noGrp="1"/>
          </p:cNvSpPr>
          <p:nvPr>
            <p:ph type="tbl" sz="quarter" idx="14"/>
          </p:nvPr>
        </p:nvSpPr>
        <p:spPr>
          <a:xfrm>
            <a:off x="611188" y="1916113"/>
            <a:ext cx="7956550" cy="4046537"/>
          </a:xfrm>
        </p:spPr>
        <p:txBody>
          <a:bodyPr/>
          <a:lstStyle/>
          <a:p>
            <a:r>
              <a:rPr lang="en-US" noProof="0" dirty="0"/>
              <a:t>Click icon to add table</a:t>
            </a:r>
            <a:endParaRPr lang="en-GB" noProof="0" dirty="0"/>
          </a:p>
        </p:txBody>
      </p:sp>
      <p:sp>
        <p:nvSpPr>
          <p:cNvPr id="16" name="Text Placeholder 15"/>
          <p:cNvSpPr>
            <a:spLocks noGrp="1"/>
          </p:cNvSpPr>
          <p:nvPr>
            <p:ph type="body" sz="quarter" idx="15"/>
          </p:nvPr>
        </p:nvSpPr>
        <p:spPr>
          <a:xfrm>
            <a:off x="611188" y="1530351"/>
            <a:ext cx="7956550" cy="314474"/>
          </a:xfrm>
        </p:spPr>
        <p:txBody>
          <a:bodyPr/>
          <a:lstStyle>
            <a:lvl1pPr marL="0" indent="0">
              <a:buNone/>
              <a:defRPr sz="1650" b="1">
                <a:solidFill>
                  <a:schemeClr val="bg2"/>
                </a:solidFill>
              </a:defRPr>
            </a:lvl1pPr>
          </a:lstStyle>
          <a:p>
            <a:pPr lvl="0"/>
            <a:r>
              <a:rPr lang="en-US" noProof="0"/>
              <a:t>Edit Master text styles</a:t>
            </a:r>
          </a:p>
        </p:txBody>
      </p:sp>
    </p:spTree>
    <p:extLst>
      <p:ext uri="{BB962C8B-B14F-4D97-AF65-F5344CB8AC3E}">
        <p14:creationId xmlns:p14="http://schemas.microsoft.com/office/powerpoint/2010/main" val="360199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Object">
    <p:spTree>
      <p:nvGrpSpPr>
        <p:cNvPr id="1" name=""/>
        <p:cNvGrpSpPr/>
        <p:nvPr/>
      </p:nvGrpSpPr>
      <p:grpSpPr>
        <a:xfrm>
          <a:off x="0" y="0"/>
          <a:ext cx="0" cy="0"/>
          <a:chOff x="0" y="0"/>
          <a:chExt cx="0" cy="0"/>
        </a:xfrm>
      </p:grpSpPr>
      <p:sp>
        <p:nvSpPr>
          <p:cNvPr id="2" name="Title 1"/>
          <p:cNvSpPr>
            <a:spLocks noGrp="1"/>
          </p:cNvSpPr>
          <p:nvPr>
            <p:ph type="title"/>
          </p:nvPr>
        </p:nvSpPr>
        <p:spPr>
          <a:xfrm>
            <a:off x="608400" y="608400"/>
            <a:ext cx="7938333" cy="3723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7" name="Content Placeholder 6"/>
          <p:cNvSpPr>
            <a:spLocks noGrp="1"/>
          </p:cNvSpPr>
          <p:nvPr>
            <p:ph sz="quarter" idx="14"/>
          </p:nvPr>
        </p:nvSpPr>
        <p:spPr>
          <a:xfrm>
            <a:off x="611188" y="1530350"/>
            <a:ext cx="7956550" cy="4432300"/>
          </a:xfrm>
        </p:spPr>
        <p:txBody>
          <a:body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67163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Object 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1" y="1522800"/>
            <a:ext cx="2439600" cy="4424400"/>
          </a:xfrm>
        </p:spPr>
        <p:txBody>
          <a:bodyPr/>
          <a:lstStyle>
            <a:lvl2pPr>
              <a:defRPr b="0"/>
            </a:lvl2p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0" name="Content Placeholder 9"/>
          <p:cNvSpPr>
            <a:spLocks noGrp="1"/>
          </p:cNvSpPr>
          <p:nvPr>
            <p:ph sz="quarter" idx="13"/>
          </p:nvPr>
        </p:nvSpPr>
        <p:spPr>
          <a:xfrm>
            <a:off x="3348038" y="1530350"/>
            <a:ext cx="5200725" cy="4424400"/>
          </a:xfrm>
        </p:spPr>
        <p:txBody>
          <a:body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70500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08400" y="1522800"/>
            <a:ext cx="5187563" cy="4424400"/>
          </a:xfrm>
        </p:spPr>
        <p:txBody>
          <a:bodyPr/>
          <a:lstStyle/>
          <a:p>
            <a:pPr lvl="0"/>
            <a:r>
              <a:rPr lang="en-US" noProof="0"/>
              <a:t>Edit Master text styles</a:t>
            </a:r>
          </a:p>
          <a:p>
            <a:pPr lvl="1"/>
            <a:r>
              <a:rPr lang="en-US" noProof="0"/>
              <a:t>Second level</a:t>
            </a:r>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p:cNvSpPr>
            <a:spLocks noGrp="1"/>
          </p:cNvSpPr>
          <p:nvPr>
            <p:ph type="sldNum" sz="quarter" idx="12"/>
          </p:nvPr>
        </p:nvSpPr>
        <p:spPr/>
        <p:txBody>
          <a:bodyPr/>
          <a:lstStyle/>
          <a:p>
            <a:fld id="{102C06EB-B0EA-4EA0-B2B5-0D829000A798}" type="slidenum">
              <a:rPr lang="en-GB" noProof="0" smtClean="0"/>
              <a:t>‹#›</a:t>
            </a:fld>
            <a:endParaRPr lang="en-GB" noProof="0" dirty="0"/>
          </a:p>
        </p:txBody>
      </p:sp>
      <p:sp>
        <p:nvSpPr>
          <p:cNvPr id="10" name="Content Placeholder 9"/>
          <p:cNvSpPr>
            <a:spLocks noGrp="1"/>
          </p:cNvSpPr>
          <p:nvPr>
            <p:ph sz="quarter" idx="13"/>
          </p:nvPr>
        </p:nvSpPr>
        <p:spPr>
          <a:xfrm>
            <a:off x="6100762" y="1530350"/>
            <a:ext cx="3043237" cy="4424400"/>
          </a:xfrm>
          <a:solidFill>
            <a:schemeClr val="accent1">
              <a:lumMod val="40000"/>
              <a:lumOff val="60000"/>
            </a:schemeClr>
          </a:solidFill>
        </p:spPr>
        <p:txBody>
          <a:bodyPr lIns="230400" tIns="230400" rIns="572400" bIns="230400"/>
          <a:lstStyle>
            <a:lvl1pPr marL="0" indent="0">
              <a:lnSpc>
                <a:spcPts val="2600"/>
              </a:lnSpc>
              <a:spcAft>
                <a:spcPts val="2600"/>
              </a:spcAft>
              <a:buNone/>
              <a:defRPr sz="2100" b="0">
                <a:solidFill>
                  <a:schemeClr val="bg2"/>
                </a:solidFill>
              </a:defRPr>
            </a:lvl1pPr>
            <a:lvl2pPr marL="0" indent="0">
              <a:lnSpc>
                <a:spcPts val="1400"/>
              </a:lnSpc>
              <a:spcAft>
                <a:spcPts val="0"/>
              </a:spcAft>
              <a:buNone/>
              <a:defRPr sz="1200" b="0">
                <a:solidFill>
                  <a:schemeClr val="tx2"/>
                </a:solidFill>
              </a:defRPr>
            </a:lvl2pPr>
            <a:lvl3pPr marL="0" indent="0">
              <a:lnSpc>
                <a:spcPts val="1400"/>
              </a:lnSpc>
              <a:spcAft>
                <a:spcPts val="0"/>
              </a:spcAft>
              <a:buNone/>
              <a:defRPr sz="1200"/>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45962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00" y="608400"/>
            <a:ext cx="7938333" cy="372328"/>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608400" y="1522800"/>
            <a:ext cx="7938333" cy="4424400"/>
          </a:xfrm>
          <a:prstGeom prst="rect">
            <a:avLst/>
          </a:prstGeom>
        </p:spPr>
        <p:txBody>
          <a:bodyPr vert="horz" lIns="0" tIns="0" rIns="0" bIns="0" rtlCol="0">
            <a:noAutofit/>
          </a:bodyPr>
          <a:lstStyle/>
          <a:p>
            <a:pPr lvl="0"/>
            <a:r>
              <a:rPr lang="en-GB" noProof="0" dirty="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7157989" y="6359465"/>
            <a:ext cx="1115144" cy="365125"/>
          </a:xfrm>
          <a:prstGeom prst="rect">
            <a:avLst/>
          </a:prstGeom>
        </p:spPr>
        <p:txBody>
          <a:bodyPr vert="horz" lIns="0" tIns="0" rIns="0" bIns="0" rtlCol="0" anchor="ctr"/>
          <a:lstStyle>
            <a:lvl1pPr algn="r">
              <a:defRPr sz="900">
                <a:solidFill>
                  <a:schemeClr val="bg2"/>
                </a:solidFill>
              </a:defRPr>
            </a:lvl1pPr>
          </a:lstStyle>
          <a:p>
            <a:endParaRPr lang="en-US" dirty="0"/>
          </a:p>
        </p:txBody>
      </p:sp>
      <p:sp>
        <p:nvSpPr>
          <p:cNvPr id="5" name="Footer Placeholder 4"/>
          <p:cNvSpPr>
            <a:spLocks noGrp="1"/>
          </p:cNvSpPr>
          <p:nvPr>
            <p:ph type="ftr" sz="quarter" idx="3"/>
          </p:nvPr>
        </p:nvSpPr>
        <p:spPr>
          <a:xfrm>
            <a:off x="2159732" y="6359465"/>
            <a:ext cx="4824536" cy="365125"/>
          </a:xfrm>
          <a:prstGeom prst="rect">
            <a:avLst/>
          </a:prstGeom>
        </p:spPr>
        <p:txBody>
          <a:bodyPr vert="horz" lIns="0" tIns="0" rIns="0" bIns="0" rtlCol="0" anchor="ctr"/>
          <a:lstStyle>
            <a:lvl1pPr algn="ctr">
              <a:defRPr sz="900">
                <a:solidFill>
                  <a:schemeClr val="bg2"/>
                </a:solidFill>
              </a:defRPr>
            </a:lvl1pPr>
          </a:lstStyle>
          <a:p>
            <a:r>
              <a:rPr lang="en-US" dirty="0"/>
              <a:t>ITF/UIC/UNECE Rail Security Workshop, Leipzig, 23 May 2018</a:t>
            </a:r>
            <a:endParaRPr lang="en-GB" dirty="0"/>
          </a:p>
        </p:txBody>
      </p:sp>
      <p:sp>
        <p:nvSpPr>
          <p:cNvPr id="6" name="Slide Number Placeholder 5"/>
          <p:cNvSpPr>
            <a:spLocks noGrp="1"/>
          </p:cNvSpPr>
          <p:nvPr>
            <p:ph type="sldNum" sz="quarter" idx="4"/>
          </p:nvPr>
        </p:nvSpPr>
        <p:spPr>
          <a:xfrm>
            <a:off x="8316416" y="6359465"/>
            <a:ext cx="232272" cy="365125"/>
          </a:xfrm>
          <a:prstGeom prst="rect">
            <a:avLst/>
          </a:prstGeom>
        </p:spPr>
        <p:txBody>
          <a:bodyPr vert="horz" lIns="0" tIns="0" rIns="0" bIns="0" rtlCol="0" anchor="ctr"/>
          <a:lstStyle>
            <a:lvl1pPr algn="r">
              <a:defRPr sz="900">
                <a:solidFill>
                  <a:schemeClr val="bg2"/>
                </a:solidFill>
              </a:defRPr>
            </a:lvl1pPr>
          </a:lstStyle>
          <a:p>
            <a:fld id="{102C06EB-B0EA-4EA0-B2B5-0D829000A798}" type="slidenum">
              <a:rPr lang="en-US" smtClean="0"/>
              <a:pPr/>
              <a:t>‹#›</a:t>
            </a:fld>
            <a:endParaRPr lang="en-US" dirty="0"/>
          </a:p>
        </p:txBody>
      </p:sp>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1188" y="6484573"/>
            <a:ext cx="1292400" cy="138023"/>
          </a:xfrm>
          <a:prstGeom prst="rect">
            <a:avLst/>
          </a:prstGeom>
        </p:spPr>
      </p:pic>
      <p:sp>
        <p:nvSpPr>
          <p:cNvPr id="16" name="TextBox 15"/>
          <p:cNvSpPr txBox="1"/>
          <p:nvPr userDrawn="1"/>
        </p:nvSpPr>
        <p:spPr>
          <a:xfrm>
            <a:off x="8341649" y="6359465"/>
            <a:ext cx="118783" cy="363600"/>
          </a:xfrm>
          <a:prstGeom prst="rect">
            <a:avLst/>
          </a:prstGeom>
          <a:noFill/>
        </p:spPr>
        <p:txBody>
          <a:bodyPr wrap="square" lIns="0" tIns="0" rIns="0" bIns="0" rtlCol="0" anchor="ctr" anchorCtr="0">
            <a:noAutofit/>
          </a:bodyPr>
          <a:lstStyle/>
          <a:p>
            <a:r>
              <a:rPr lang="en-US" sz="900" dirty="0">
                <a:solidFill>
                  <a:schemeClr val="bg2"/>
                </a:solidFill>
              </a:rPr>
              <a:t>|</a:t>
            </a:r>
          </a:p>
        </p:txBody>
      </p:sp>
    </p:spTree>
    <p:extLst>
      <p:ext uri="{BB962C8B-B14F-4D97-AF65-F5344CB8AC3E}">
        <p14:creationId xmlns:p14="http://schemas.microsoft.com/office/powerpoint/2010/main" val="2416467649"/>
      </p:ext>
    </p:extLst>
  </p:cSld>
  <p:clrMap bg1="lt1" tx1="dk1" bg2="lt2" tx2="dk2" accent1="accent1" accent2="accent2" accent3="accent3" accent4="accent4" accent5="accent5" accent6="accent6" hlink="hlink" folHlink="folHlink"/>
  <p:sldLayoutIdLst>
    <p:sldLayoutId id="2147483745" r:id="rId1"/>
    <p:sldLayoutId id="2147483758" r:id="rId2"/>
    <p:sldLayoutId id="2147483760"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l" defTabSz="914400" rtl="0" eaLnBrk="1" latinLnBrk="0" hangingPunct="1">
        <a:lnSpc>
          <a:spcPts val="2600"/>
        </a:lnSpc>
        <a:spcBef>
          <a:spcPct val="0"/>
        </a:spcBef>
        <a:buNone/>
        <a:defRPr sz="2400" kern="1200" baseline="0">
          <a:solidFill>
            <a:schemeClr val="tx2"/>
          </a:solidFill>
          <a:latin typeface="+mj-lt"/>
          <a:ea typeface="+mj-ea"/>
          <a:cs typeface="+mj-cs"/>
        </a:defRPr>
      </a:lvl1pPr>
    </p:titleStyle>
    <p:bodyStyle>
      <a:lvl1pPr marL="234000" indent="-234000" algn="l" defTabSz="914400" rtl="0" eaLnBrk="1" latinLnBrk="0" hangingPunct="1">
        <a:lnSpc>
          <a:spcPct val="100000"/>
        </a:lnSpc>
        <a:spcBef>
          <a:spcPts val="1050"/>
        </a:spcBef>
        <a:spcAft>
          <a:spcPts val="0"/>
        </a:spcAft>
        <a:buClr>
          <a:schemeClr val="tx2"/>
        </a:buClr>
        <a:buFont typeface="Symbol" panose="05050102010706020507" pitchFamily="18" charset="2"/>
        <a:buChar char=""/>
        <a:defRPr sz="1800" b="0" kern="1200" baseline="0">
          <a:solidFill>
            <a:schemeClr val="bg2"/>
          </a:solidFill>
          <a:latin typeface="+mn-lt"/>
          <a:ea typeface="+mn-ea"/>
          <a:cs typeface="+mn-cs"/>
        </a:defRPr>
      </a:lvl1pPr>
      <a:lvl2pPr marL="466725" indent="-233363" algn="l" defTabSz="914400" rtl="0" eaLnBrk="1" latinLnBrk="0" hangingPunct="1">
        <a:lnSpc>
          <a:spcPct val="100000"/>
        </a:lnSpc>
        <a:spcBef>
          <a:spcPts val="600"/>
        </a:spcBef>
        <a:spcAft>
          <a:spcPts val="0"/>
        </a:spcAft>
        <a:buClr>
          <a:schemeClr val="bg2"/>
        </a:buClr>
        <a:buFont typeface="Symbol" panose="05050102010706020507" pitchFamily="18" charset="2"/>
        <a:buChar char=""/>
        <a:defRPr sz="1600" b="0" kern="1200" baseline="0">
          <a:solidFill>
            <a:schemeClr val="bg2"/>
          </a:solidFill>
          <a:latin typeface="+mn-lt"/>
          <a:ea typeface="+mn-ea"/>
          <a:cs typeface="+mn-cs"/>
        </a:defRPr>
      </a:lvl2pPr>
      <a:lvl3pPr marL="702000" indent="-234000" algn="l" defTabSz="914400" rtl="0" eaLnBrk="1" latinLnBrk="0" hangingPunct="1">
        <a:spcBef>
          <a:spcPts val="600"/>
        </a:spcBef>
        <a:spcAft>
          <a:spcPts val="0"/>
        </a:spcAft>
        <a:buClr>
          <a:schemeClr val="bg2"/>
        </a:buClr>
        <a:buFont typeface="Symbol" panose="05050102010706020507" pitchFamily="18" charset="2"/>
        <a:buChar char=""/>
        <a:defRPr sz="1600" kern="1200" baseline="0">
          <a:solidFill>
            <a:schemeClr val="bg2"/>
          </a:solidFill>
          <a:latin typeface="+mn-lt"/>
          <a:ea typeface="+mn-ea"/>
          <a:cs typeface="+mn-cs"/>
        </a:defRPr>
      </a:lvl3pPr>
      <a:lvl4pPr marL="936000" indent="-234000" algn="l" defTabSz="914400" rtl="0" eaLnBrk="1" latinLnBrk="0" hangingPunct="1">
        <a:lnSpc>
          <a:spcPct val="100000"/>
        </a:lnSpc>
        <a:spcBef>
          <a:spcPts val="600"/>
        </a:spcBef>
        <a:buClr>
          <a:schemeClr val="bg2"/>
        </a:buClr>
        <a:buFont typeface="Symbol" panose="05050102010706020507" pitchFamily="18" charset="2"/>
        <a:buChar char="·"/>
        <a:defRPr sz="1600" kern="1200" baseline="0">
          <a:solidFill>
            <a:schemeClr val="bg2"/>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baseline="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2562522"/>
            <a:ext cx="5860975" cy="722511"/>
          </a:xfrm>
        </p:spPr>
        <p:txBody>
          <a:bodyPr/>
          <a:lstStyle/>
          <a:p>
            <a:r>
              <a:rPr lang="en-US" dirty="0"/>
              <a:t>Study on options for the security of European high-speed and international rail services</a:t>
            </a:r>
            <a:endParaRPr lang="en-GB" dirty="0"/>
          </a:p>
        </p:txBody>
      </p:sp>
      <p:sp>
        <p:nvSpPr>
          <p:cNvPr id="3" name="Subtitle 2"/>
          <p:cNvSpPr>
            <a:spLocks noGrp="1"/>
          </p:cNvSpPr>
          <p:nvPr>
            <p:ph type="subTitle" idx="1"/>
          </p:nvPr>
        </p:nvSpPr>
        <p:spPr>
          <a:xfrm>
            <a:off x="3923928" y="3345433"/>
            <a:ext cx="4636212" cy="731639"/>
          </a:xfrm>
        </p:spPr>
        <p:txBody>
          <a:bodyPr/>
          <a:lstStyle/>
          <a:p>
            <a:r>
              <a:rPr lang="en-GB" dirty="0"/>
              <a:t>Summary of Final Report to the European Commission, published in December 2016</a:t>
            </a:r>
          </a:p>
        </p:txBody>
      </p:sp>
      <p:sp>
        <p:nvSpPr>
          <p:cNvPr id="4" name="Text Placeholder 3"/>
          <p:cNvSpPr>
            <a:spLocks noGrp="1"/>
          </p:cNvSpPr>
          <p:nvPr>
            <p:ph type="body" sz="quarter" idx="13"/>
          </p:nvPr>
        </p:nvSpPr>
        <p:spPr>
          <a:xfrm>
            <a:off x="5724128" y="4221088"/>
            <a:ext cx="2837260" cy="288032"/>
          </a:xfrm>
        </p:spPr>
        <p:txBody>
          <a:bodyPr/>
          <a:lstStyle/>
          <a:p>
            <a:r>
              <a:rPr lang="en-US" dirty="0"/>
              <a:t>ITF/UIC/UNECE Rail Security Workshop</a:t>
            </a:r>
            <a:br>
              <a:rPr lang="en-GB" dirty="0"/>
            </a:br>
            <a:r>
              <a:rPr lang="en-GB" dirty="0"/>
              <a:t>Leipzig, 23 May 2018</a:t>
            </a:r>
          </a:p>
        </p:txBody>
      </p:sp>
    </p:spTree>
    <p:extLst>
      <p:ext uri="{BB962C8B-B14F-4D97-AF65-F5344CB8AC3E}">
        <p14:creationId xmlns:p14="http://schemas.microsoft.com/office/powerpoint/2010/main" val="424361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B84E-7F5D-48BC-8293-524E3A43C1AE}"/>
              </a:ext>
            </a:extLst>
          </p:cNvPr>
          <p:cNvSpPr>
            <a:spLocks noGrp="1"/>
          </p:cNvSpPr>
          <p:nvPr>
            <p:ph type="title"/>
          </p:nvPr>
        </p:nvSpPr>
        <p:spPr/>
        <p:txBody>
          <a:bodyPr/>
          <a:lstStyle/>
          <a:p>
            <a:r>
              <a:rPr lang="en-GB" dirty="0"/>
              <a:t>Background: </a:t>
            </a:r>
            <a:r>
              <a:rPr lang="en-GB" b="1" dirty="0"/>
              <a:t>passengers</a:t>
            </a:r>
            <a:r>
              <a:rPr lang="en-GB" dirty="0"/>
              <a:t> per day into and out of each State</a:t>
            </a:r>
          </a:p>
        </p:txBody>
      </p:sp>
      <p:sp>
        <p:nvSpPr>
          <p:cNvPr id="4" name="Footer Placeholder 3">
            <a:extLst>
              <a:ext uri="{FF2B5EF4-FFF2-40B4-BE49-F238E27FC236}">
                <a16:creationId xmlns:a16="http://schemas.microsoft.com/office/drawing/2014/main" id="{FCEF90C4-029E-4F22-A041-3BBF1DF38E01}"/>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pic>
        <p:nvPicPr>
          <p:cNvPr id="6" name="Picture 5">
            <a:extLst>
              <a:ext uri="{FF2B5EF4-FFF2-40B4-BE49-F238E27FC236}">
                <a16:creationId xmlns:a16="http://schemas.microsoft.com/office/drawing/2014/main" id="{98624FD7-309D-4170-8F56-21ADD8657675}"/>
              </a:ext>
            </a:extLst>
          </p:cNvPr>
          <p:cNvPicPr>
            <a:picLocks noChangeAspect="1"/>
          </p:cNvPicPr>
          <p:nvPr/>
        </p:nvPicPr>
        <p:blipFill>
          <a:blip r:embed="rId2"/>
          <a:stretch>
            <a:fillRect/>
          </a:stretch>
        </p:blipFill>
        <p:spPr>
          <a:xfrm>
            <a:off x="608400" y="1023693"/>
            <a:ext cx="8074853" cy="5258256"/>
          </a:xfrm>
          <a:prstGeom prst="rect">
            <a:avLst/>
          </a:prstGeom>
        </p:spPr>
      </p:pic>
      <p:sp>
        <p:nvSpPr>
          <p:cNvPr id="7" name="Oval 6">
            <a:extLst>
              <a:ext uri="{FF2B5EF4-FFF2-40B4-BE49-F238E27FC236}">
                <a16:creationId xmlns:a16="http://schemas.microsoft.com/office/drawing/2014/main" id="{0C454E90-5A0B-4B3A-A880-367D426CFB96}"/>
              </a:ext>
            </a:extLst>
          </p:cNvPr>
          <p:cNvSpPr/>
          <p:nvPr/>
        </p:nvSpPr>
        <p:spPr>
          <a:xfrm rot="5400000">
            <a:off x="2109001" y="5130570"/>
            <a:ext cx="1656184" cy="72008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B9028403-F20B-42ED-BDD9-D7F76BF45391}"/>
              </a:ext>
            </a:extLst>
          </p:cNvPr>
          <p:cNvSpPr/>
          <p:nvPr/>
        </p:nvSpPr>
        <p:spPr>
          <a:xfrm rot="5400000">
            <a:off x="526724" y="4644133"/>
            <a:ext cx="2521051" cy="8280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peech Bubble: Rectangle with Corners Rounded 8">
            <a:extLst>
              <a:ext uri="{FF2B5EF4-FFF2-40B4-BE49-F238E27FC236}">
                <a16:creationId xmlns:a16="http://schemas.microsoft.com/office/drawing/2014/main" id="{65088CE5-A2D9-4303-A8B8-02150ABE3F93}"/>
              </a:ext>
            </a:extLst>
          </p:cNvPr>
          <p:cNvSpPr/>
          <p:nvPr/>
        </p:nvSpPr>
        <p:spPr>
          <a:xfrm>
            <a:off x="4283968" y="1845214"/>
            <a:ext cx="3507116" cy="1152128"/>
          </a:xfrm>
          <a:prstGeom prst="wedgeRoundRectCallout">
            <a:avLst>
              <a:gd name="adj1" fmla="val -112057"/>
              <a:gd name="adj2" fmla="val 149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Channel Tunnel</a:t>
            </a:r>
          </a:p>
          <a:p>
            <a:pPr algn="ctr"/>
            <a:r>
              <a:rPr lang="en-GB" dirty="0">
                <a:solidFill>
                  <a:schemeClr val="tx1"/>
                </a:solidFill>
              </a:rPr>
              <a:t>Eurotunnel vehicle shuttles</a:t>
            </a:r>
          </a:p>
          <a:p>
            <a:pPr algn="ctr"/>
            <a:r>
              <a:rPr lang="en-GB" dirty="0">
                <a:solidFill>
                  <a:schemeClr val="tx1"/>
                </a:solidFill>
              </a:rPr>
              <a:t>Eurostar high speed trains</a:t>
            </a:r>
          </a:p>
          <a:p>
            <a:pPr algn="ctr"/>
            <a:r>
              <a:rPr lang="en-GB" dirty="0">
                <a:solidFill>
                  <a:schemeClr val="tx1"/>
                </a:solidFill>
              </a:rPr>
              <a:t>Subject to special security</a:t>
            </a:r>
          </a:p>
        </p:txBody>
      </p:sp>
      <p:sp>
        <p:nvSpPr>
          <p:cNvPr id="10" name="Speech Bubble: Rectangle with Corners Rounded 9">
            <a:extLst>
              <a:ext uri="{FF2B5EF4-FFF2-40B4-BE49-F238E27FC236}">
                <a16:creationId xmlns:a16="http://schemas.microsoft.com/office/drawing/2014/main" id="{CD7B5B6F-396B-449C-BBC6-A6E8BB01064D}"/>
              </a:ext>
            </a:extLst>
          </p:cNvPr>
          <p:cNvSpPr/>
          <p:nvPr/>
        </p:nvSpPr>
        <p:spPr>
          <a:xfrm>
            <a:off x="4272528" y="3652821"/>
            <a:ext cx="3507116" cy="843656"/>
          </a:xfrm>
          <a:prstGeom prst="wedgeRoundRectCallout">
            <a:avLst>
              <a:gd name="adj1" fmla="val -81242"/>
              <a:gd name="adj2" fmla="val 89457"/>
              <a:gd name="adj3" fmla="val 16667"/>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Öresund</a:t>
            </a:r>
          </a:p>
          <a:p>
            <a:pPr algn="ctr"/>
            <a:r>
              <a:rPr lang="en-GB" dirty="0">
                <a:solidFill>
                  <a:schemeClr val="tx1"/>
                </a:solidFill>
              </a:rPr>
              <a:t>Predominantly regional/suburban</a:t>
            </a:r>
          </a:p>
          <a:p>
            <a:pPr algn="ctr"/>
            <a:r>
              <a:rPr lang="en-GB" dirty="0">
                <a:solidFill>
                  <a:schemeClr val="tx1"/>
                </a:solidFill>
              </a:rPr>
              <a:t>Has had additional identity checks</a:t>
            </a:r>
          </a:p>
        </p:txBody>
      </p:sp>
      <p:sp>
        <p:nvSpPr>
          <p:cNvPr id="11" name="Slide Number Placeholder 10">
            <a:extLst>
              <a:ext uri="{FF2B5EF4-FFF2-40B4-BE49-F238E27FC236}">
                <a16:creationId xmlns:a16="http://schemas.microsoft.com/office/drawing/2014/main" id="{99D18052-042D-4136-956B-DB650A0A30CF}"/>
              </a:ext>
            </a:extLst>
          </p:cNvPr>
          <p:cNvSpPr>
            <a:spLocks noGrp="1"/>
          </p:cNvSpPr>
          <p:nvPr>
            <p:ph type="sldNum" sz="quarter" idx="12"/>
          </p:nvPr>
        </p:nvSpPr>
        <p:spPr/>
        <p:txBody>
          <a:bodyPr/>
          <a:lstStyle/>
          <a:p>
            <a:fld id="{102C06EB-B0EA-4EA0-B2B5-0D829000A798}" type="slidenum">
              <a:rPr lang="en-GB" noProof="0" smtClean="0"/>
              <a:t>10</a:t>
            </a:fld>
            <a:endParaRPr lang="en-GB" noProof="0" dirty="0"/>
          </a:p>
        </p:txBody>
      </p:sp>
    </p:spTree>
    <p:extLst>
      <p:ext uri="{BB962C8B-B14F-4D97-AF65-F5344CB8AC3E}">
        <p14:creationId xmlns:p14="http://schemas.microsoft.com/office/powerpoint/2010/main" val="64072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C4F-3E69-427F-98F9-D7419E0D8AC5}"/>
              </a:ext>
            </a:extLst>
          </p:cNvPr>
          <p:cNvSpPr>
            <a:spLocks noGrp="1"/>
          </p:cNvSpPr>
          <p:nvPr>
            <p:ph type="title"/>
          </p:nvPr>
        </p:nvSpPr>
        <p:spPr/>
        <p:txBody>
          <a:bodyPr/>
          <a:lstStyle/>
          <a:p>
            <a:r>
              <a:rPr lang="en-GB" dirty="0"/>
              <a:t>Background: </a:t>
            </a:r>
            <a:r>
              <a:rPr lang="en-GB" b="1" dirty="0"/>
              <a:t>high-speed</a:t>
            </a:r>
            <a:r>
              <a:rPr lang="en-GB" dirty="0"/>
              <a:t> activity in each State</a:t>
            </a:r>
          </a:p>
        </p:txBody>
      </p:sp>
      <p:sp>
        <p:nvSpPr>
          <p:cNvPr id="4" name="Footer Placeholder 3">
            <a:extLst>
              <a:ext uri="{FF2B5EF4-FFF2-40B4-BE49-F238E27FC236}">
                <a16:creationId xmlns:a16="http://schemas.microsoft.com/office/drawing/2014/main" id="{0008C535-3466-4804-97D6-04D69A594B22}"/>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pic>
        <p:nvPicPr>
          <p:cNvPr id="6" name="Picture 5">
            <a:extLst>
              <a:ext uri="{FF2B5EF4-FFF2-40B4-BE49-F238E27FC236}">
                <a16:creationId xmlns:a16="http://schemas.microsoft.com/office/drawing/2014/main" id="{2C52961B-3614-4A8C-8305-6E15635522C2}"/>
              </a:ext>
            </a:extLst>
          </p:cNvPr>
          <p:cNvPicPr>
            <a:picLocks noChangeAspect="1"/>
          </p:cNvPicPr>
          <p:nvPr/>
        </p:nvPicPr>
        <p:blipFill>
          <a:blip r:embed="rId2"/>
          <a:stretch>
            <a:fillRect/>
          </a:stretch>
        </p:blipFill>
        <p:spPr>
          <a:xfrm>
            <a:off x="608400" y="1174367"/>
            <a:ext cx="7965114" cy="5185098"/>
          </a:xfrm>
          <a:prstGeom prst="rect">
            <a:avLst/>
          </a:prstGeom>
        </p:spPr>
      </p:pic>
      <p:sp>
        <p:nvSpPr>
          <p:cNvPr id="7" name="Slide Number Placeholder 6">
            <a:extLst>
              <a:ext uri="{FF2B5EF4-FFF2-40B4-BE49-F238E27FC236}">
                <a16:creationId xmlns:a16="http://schemas.microsoft.com/office/drawing/2014/main" id="{827D7015-F018-41FC-A082-7F10C7996355}"/>
              </a:ext>
            </a:extLst>
          </p:cNvPr>
          <p:cNvSpPr>
            <a:spLocks noGrp="1"/>
          </p:cNvSpPr>
          <p:nvPr>
            <p:ph type="sldNum" sz="quarter" idx="12"/>
          </p:nvPr>
        </p:nvSpPr>
        <p:spPr/>
        <p:txBody>
          <a:bodyPr/>
          <a:lstStyle/>
          <a:p>
            <a:fld id="{102C06EB-B0EA-4EA0-B2B5-0D829000A798}" type="slidenum">
              <a:rPr lang="en-GB" noProof="0" smtClean="0"/>
              <a:t>11</a:t>
            </a:fld>
            <a:endParaRPr lang="en-GB" noProof="0" dirty="0"/>
          </a:p>
        </p:txBody>
      </p:sp>
      <p:sp>
        <p:nvSpPr>
          <p:cNvPr id="10" name="Speech Bubble: Rectangle with Corners Rounded 9">
            <a:extLst>
              <a:ext uri="{FF2B5EF4-FFF2-40B4-BE49-F238E27FC236}">
                <a16:creationId xmlns:a16="http://schemas.microsoft.com/office/drawing/2014/main" id="{7907C0F8-91F3-469C-B163-0DEEB7448155}"/>
              </a:ext>
            </a:extLst>
          </p:cNvPr>
          <p:cNvSpPr/>
          <p:nvPr/>
        </p:nvSpPr>
        <p:spPr>
          <a:xfrm>
            <a:off x="5364087" y="1666148"/>
            <a:ext cx="3242895" cy="1834860"/>
          </a:xfrm>
          <a:prstGeom prst="wedgeRoundRectCallout">
            <a:avLst>
              <a:gd name="adj1" fmla="val -62445"/>
              <a:gd name="adj2" fmla="val -23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Only six Member States have domestic connections by stock operating at 300 km/h</a:t>
            </a:r>
          </a:p>
          <a:p>
            <a:pPr algn="ctr"/>
            <a:endParaRPr lang="en-GB" dirty="0">
              <a:solidFill>
                <a:schemeClr val="tx1"/>
              </a:solidFill>
            </a:endParaRPr>
          </a:p>
          <a:p>
            <a:pPr algn="ctr"/>
            <a:r>
              <a:rPr lang="en-GB" dirty="0">
                <a:solidFill>
                  <a:schemeClr val="tx1"/>
                </a:solidFill>
              </a:rPr>
              <a:t>300 km/h stock also operates into Austria and Luxembourg</a:t>
            </a:r>
          </a:p>
        </p:txBody>
      </p:sp>
    </p:spTree>
    <p:extLst>
      <p:ext uri="{BB962C8B-B14F-4D97-AF65-F5344CB8AC3E}">
        <p14:creationId xmlns:p14="http://schemas.microsoft.com/office/powerpoint/2010/main" val="405438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4859-6987-4A5A-9AC7-DF076F474468}"/>
              </a:ext>
            </a:extLst>
          </p:cNvPr>
          <p:cNvSpPr>
            <a:spLocks noGrp="1"/>
          </p:cNvSpPr>
          <p:nvPr>
            <p:ph type="title"/>
          </p:nvPr>
        </p:nvSpPr>
        <p:spPr/>
        <p:txBody>
          <a:bodyPr/>
          <a:lstStyle/>
          <a:p>
            <a:r>
              <a:rPr lang="en-GB" dirty="0"/>
              <a:t>Background: </a:t>
            </a:r>
            <a:r>
              <a:rPr lang="en-GB" b="1" dirty="0"/>
              <a:t>stations</a:t>
            </a:r>
            <a:r>
              <a:rPr lang="en-GB" dirty="0"/>
              <a:t> served by high-speed trains</a:t>
            </a:r>
          </a:p>
        </p:txBody>
      </p:sp>
      <p:sp>
        <p:nvSpPr>
          <p:cNvPr id="3" name="Footer Placeholder 2">
            <a:extLst>
              <a:ext uri="{FF2B5EF4-FFF2-40B4-BE49-F238E27FC236}">
                <a16:creationId xmlns:a16="http://schemas.microsoft.com/office/drawing/2014/main" id="{1D392AC5-72EC-4162-817D-CC5911CD8D33}"/>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97F27887-C940-4A8E-B493-BAED6F93D294}"/>
              </a:ext>
            </a:extLst>
          </p:cNvPr>
          <p:cNvSpPr>
            <a:spLocks noGrp="1"/>
          </p:cNvSpPr>
          <p:nvPr>
            <p:ph type="sldNum" sz="quarter" idx="12"/>
          </p:nvPr>
        </p:nvSpPr>
        <p:spPr/>
        <p:txBody>
          <a:bodyPr/>
          <a:lstStyle/>
          <a:p>
            <a:fld id="{102C06EB-B0EA-4EA0-B2B5-0D829000A798}" type="slidenum">
              <a:rPr lang="en-GB" noProof="0" smtClean="0"/>
              <a:t>12</a:t>
            </a:fld>
            <a:endParaRPr lang="en-GB" noProof="0" dirty="0"/>
          </a:p>
        </p:txBody>
      </p:sp>
      <p:pic>
        <p:nvPicPr>
          <p:cNvPr id="6" name="Picture 5">
            <a:extLst>
              <a:ext uri="{FF2B5EF4-FFF2-40B4-BE49-F238E27FC236}">
                <a16:creationId xmlns:a16="http://schemas.microsoft.com/office/drawing/2014/main" id="{24C3A560-3915-4EC0-903F-5EF6D9F038A9}"/>
              </a:ext>
            </a:extLst>
          </p:cNvPr>
          <p:cNvPicPr>
            <a:picLocks noChangeAspect="1"/>
          </p:cNvPicPr>
          <p:nvPr/>
        </p:nvPicPr>
        <p:blipFill>
          <a:blip r:embed="rId2"/>
          <a:stretch>
            <a:fillRect/>
          </a:stretch>
        </p:blipFill>
        <p:spPr>
          <a:xfrm>
            <a:off x="608400" y="1099800"/>
            <a:ext cx="7892261" cy="5140593"/>
          </a:xfrm>
          <a:prstGeom prst="rect">
            <a:avLst/>
          </a:prstGeom>
        </p:spPr>
      </p:pic>
      <p:sp>
        <p:nvSpPr>
          <p:cNvPr id="7" name="Speech Bubble: Rectangle with Corners Rounded 6">
            <a:extLst>
              <a:ext uri="{FF2B5EF4-FFF2-40B4-BE49-F238E27FC236}">
                <a16:creationId xmlns:a16="http://schemas.microsoft.com/office/drawing/2014/main" id="{6B8190E2-9177-4E3D-B8D9-386D8FF5B58C}"/>
              </a:ext>
            </a:extLst>
          </p:cNvPr>
          <p:cNvSpPr/>
          <p:nvPr/>
        </p:nvSpPr>
        <p:spPr>
          <a:xfrm>
            <a:off x="3203848" y="2636912"/>
            <a:ext cx="4608512" cy="911032"/>
          </a:xfrm>
          <a:prstGeom prst="wedgeRoundRectCallout">
            <a:avLst>
              <a:gd name="adj1" fmla="val -72025"/>
              <a:gd name="adj2" fmla="val -4275"/>
              <a:gd name="adj3" fmla="val 16667"/>
            </a:avLst>
          </a:prstGeom>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Two-thirds of stations served by trains capable of over 210 km/h are in France or Germany</a:t>
            </a:r>
          </a:p>
        </p:txBody>
      </p:sp>
    </p:spTree>
    <p:extLst>
      <p:ext uri="{BB962C8B-B14F-4D97-AF65-F5344CB8AC3E}">
        <p14:creationId xmlns:p14="http://schemas.microsoft.com/office/powerpoint/2010/main" val="162521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C63EF-74D3-4E0E-B434-5CF2BD0163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00" y="1168727"/>
            <a:ext cx="7897443" cy="5140593"/>
          </a:xfrm>
          <a:prstGeom prst="rect">
            <a:avLst/>
          </a:prstGeom>
          <a:noFill/>
        </p:spPr>
      </p:pic>
      <p:sp>
        <p:nvSpPr>
          <p:cNvPr id="2" name="Title 1">
            <a:extLst>
              <a:ext uri="{FF2B5EF4-FFF2-40B4-BE49-F238E27FC236}">
                <a16:creationId xmlns:a16="http://schemas.microsoft.com/office/drawing/2014/main" id="{04300249-1E21-4C0E-B511-56CED820D9D0}"/>
              </a:ext>
            </a:extLst>
          </p:cNvPr>
          <p:cNvSpPr>
            <a:spLocks noGrp="1"/>
          </p:cNvSpPr>
          <p:nvPr>
            <p:ph type="title"/>
          </p:nvPr>
        </p:nvSpPr>
        <p:spPr/>
        <p:txBody>
          <a:bodyPr/>
          <a:lstStyle/>
          <a:p>
            <a:r>
              <a:rPr lang="en-GB" b="1" dirty="0"/>
              <a:t>Terrorism is rare</a:t>
            </a:r>
            <a:r>
              <a:rPr lang="en-GB" dirty="0"/>
              <a:t>: and focused on metros and suburban lines</a:t>
            </a:r>
            <a:br>
              <a:rPr lang="en-GB" dirty="0"/>
            </a:br>
            <a:r>
              <a:rPr lang="en-GB" dirty="0"/>
              <a:t>(</a:t>
            </a:r>
            <a:r>
              <a:rPr lang="en-US" dirty="0"/>
              <a:t>RAND Database of Worldwide Terrorism Incidents)</a:t>
            </a:r>
            <a:endParaRPr lang="en-GB" dirty="0"/>
          </a:p>
        </p:txBody>
      </p:sp>
      <p:sp>
        <p:nvSpPr>
          <p:cNvPr id="3" name="Footer Placeholder 2">
            <a:extLst>
              <a:ext uri="{FF2B5EF4-FFF2-40B4-BE49-F238E27FC236}">
                <a16:creationId xmlns:a16="http://schemas.microsoft.com/office/drawing/2014/main" id="{5637EA45-EF38-409D-B40E-0BEC605083AC}"/>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4" name="Slide Number Placeholder 3">
            <a:extLst>
              <a:ext uri="{FF2B5EF4-FFF2-40B4-BE49-F238E27FC236}">
                <a16:creationId xmlns:a16="http://schemas.microsoft.com/office/drawing/2014/main" id="{9E4AECF4-576F-4FB2-9EA1-AD11D3A4B408}"/>
              </a:ext>
            </a:extLst>
          </p:cNvPr>
          <p:cNvSpPr>
            <a:spLocks noGrp="1"/>
          </p:cNvSpPr>
          <p:nvPr>
            <p:ph type="sldNum" sz="quarter" idx="12"/>
          </p:nvPr>
        </p:nvSpPr>
        <p:spPr/>
        <p:txBody>
          <a:bodyPr/>
          <a:lstStyle/>
          <a:p>
            <a:fld id="{102C06EB-B0EA-4EA0-B2B5-0D829000A798}" type="slidenum">
              <a:rPr lang="en-GB" noProof="0" smtClean="0"/>
              <a:t>13</a:t>
            </a:fld>
            <a:endParaRPr lang="en-GB" noProof="0" dirty="0"/>
          </a:p>
        </p:txBody>
      </p:sp>
      <p:sp>
        <p:nvSpPr>
          <p:cNvPr id="6" name="Speech Bubble: Rectangle with Corners Rounded 5">
            <a:extLst>
              <a:ext uri="{FF2B5EF4-FFF2-40B4-BE49-F238E27FC236}">
                <a16:creationId xmlns:a16="http://schemas.microsoft.com/office/drawing/2014/main" id="{14FFA71A-ED22-486C-8AE3-251DD8672FAF}"/>
              </a:ext>
            </a:extLst>
          </p:cNvPr>
          <p:cNvSpPr/>
          <p:nvPr/>
        </p:nvSpPr>
        <p:spPr>
          <a:xfrm>
            <a:off x="3563888" y="3356992"/>
            <a:ext cx="1296144" cy="911032"/>
          </a:xfrm>
          <a:prstGeom prst="wedgeRoundRectCallout">
            <a:avLst>
              <a:gd name="adj1" fmla="val 51474"/>
              <a:gd name="adj2" fmla="val 153579"/>
              <a:gd name="adj3" fmla="val 1666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1995</a:t>
            </a:r>
          </a:p>
          <a:p>
            <a:pPr algn="ctr"/>
            <a:r>
              <a:rPr lang="en-GB" dirty="0">
                <a:solidFill>
                  <a:schemeClr val="tx1"/>
                </a:solidFill>
              </a:rPr>
              <a:t>Paris</a:t>
            </a:r>
          </a:p>
          <a:p>
            <a:pPr algn="ctr"/>
            <a:r>
              <a:rPr lang="en-GB" dirty="0">
                <a:solidFill>
                  <a:schemeClr val="tx1"/>
                </a:solidFill>
              </a:rPr>
              <a:t>Suburban</a:t>
            </a:r>
          </a:p>
        </p:txBody>
      </p:sp>
      <p:sp>
        <p:nvSpPr>
          <p:cNvPr id="7" name="Speech Bubble: Rectangle with Corners Rounded 6">
            <a:extLst>
              <a:ext uri="{FF2B5EF4-FFF2-40B4-BE49-F238E27FC236}">
                <a16:creationId xmlns:a16="http://schemas.microsoft.com/office/drawing/2014/main" id="{B33FA559-4650-4F8E-BCCF-48DC35D03F31}"/>
              </a:ext>
            </a:extLst>
          </p:cNvPr>
          <p:cNvSpPr/>
          <p:nvPr/>
        </p:nvSpPr>
        <p:spPr>
          <a:xfrm>
            <a:off x="4956131" y="3356992"/>
            <a:ext cx="1281265" cy="911032"/>
          </a:xfrm>
          <a:prstGeom prst="wedgeRoundRectCallout">
            <a:avLst>
              <a:gd name="adj1" fmla="val -40050"/>
              <a:gd name="adj2" fmla="val 101569"/>
              <a:gd name="adj3" fmla="val 1666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1995</a:t>
            </a:r>
          </a:p>
          <a:p>
            <a:pPr algn="ctr"/>
            <a:r>
              <a:rPr lang="en-GB" dirty="0">
                <a:solidFill>
                  <a:schemeClr val="tx1"/>
                </a:solidFill>
              </a:rPr>
              <a:t>Paris</a:t>
            </a:r>
          </a:p>
          <a:p>
            <a:pPr algn="ctr"/>
            <a:r>
              <a:rPr lang="en-GB" dirty="0">
                <a:solidFill>
                  <a:schemeClr val="tx1"/>
                </a:solidFill>
              </a:rPr>
              <a:t>Suburban</a:t>
            </a:r>
          </a:p>
        </p:txBody>
      </p:sp>
      <p:sp>
        <p:nvSpPr>
          <p:cNvPr id="8" name="Speech Bubble: Rectangle with Corners Rounded 7">
            <a:extLst>
              <a:ext uri="{FF2B5EF4-FFF2-40B4-BE49-F238E27FC236}">
                <a16:creationId xmlns:a16="http://schemas.microsoft.com/office/drawing/2014/main" id="{17F85810-33F3-42B2-9B8B-057803A1A43E}"/>
              </a:ext>
            </a:extLst>
          </p:cNvPr>
          <p:cNvSpPr/>
          <p:nvPr/>
        </p:nvSpPr>
        <p:spPr>
          <a:xfrm>
            <a:off x="4956132" y="1988840"/>
            <a:ext cx="1281265" cy="911032"/>
          </a:xfrm>
          <a:prstGeom prst="wedgeRoundRectCallout">
            <a:avLst>
              <a:gd name="adj1" fmla="val 58566"/>
              <a:gd name="adj2" fmla="val 47734"/>
              <a:gd name="adj3" fmla="val 1666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2004</a:t>
            </a:r>
          </a:p>
          <a:p>
            <a:pPr algn="ctr"/>
            <a:r>
              <a:rPr lang="en-GB" dirty="0">
                <a:solidFill>
                  <a:schemeClr val="tx1"/>
                </a:solidFill>
              </a:rPr>
              <a:t>Madrid Suburban</a:t>
            </a:r>
          </a:p>
        </p:txBody>
      </p:sp>
      <p:sp>
        <p:nvSpPr>
          <p:cNvPr id="9" name="Speech Bubble: Rectangle with Corners Rounded 8">
            <a:extLst>
              <a:ext uri="{FF2B5EF4-FFF2-40B4-BE49-F238E27FC236}">
                <a16:creationId xmlns:a16="http://schemas.microsoft.com/office/drawing/2014/main" id="{61119B18-19BB-4962-A94A-5BC31DC0370A}"/>
              </a:ext>
            </a:extLst>
          </p:cNvPr>
          <p:cNvSpPr/>
          <p:nvPr/>
        </p:nvSpPr>
        <p:spPr>
          <a:xfrm>
            <a:off x="6588224" y="1970397"/>
            <a:ext cx="1281265" cy="911032"/>
          </a:xfrm>
          <a:prstGeom prst="wedgeRoundRectCallout">
            <a:avLst>
              <a:gd name="adj1" fmla="val -48484"/>
              <a:gd name="adj2" fmla="val 205589"/>
              <a:gd name="adj3" fmla="val 1666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2005</a:t>
            </a:r>
          </a:p>
          <a:p>
            <a:pPr algn="ctr"/>
            <a:r>
              <a:rPr lang="en-GB" dirty="0">
                <a:solidFill>
                  <a:schemeClr val="tx1"/>
                </a:solidFill>
              </a:rPr>
              <a:t>London</a:t>
            </a:r>
          </a:p>
          <a:p>
            <a:pPr algn="ctr"/>
            <a:r>
              <a:rPr lang="en-GB" dirty="0">
                <a:solidFill>
                  <a:schemeClr val="tx1"/>
                </a:solidFill>
              </a:rPr>
              <a:t>Metro</a:t>
            </a:r>
          </a:p>
        </p:txBody>
      </p:sp>
    </p:spTree>
    <p:extLst>
      <p:ext uri="{BB962C8B-B14F-4D97-AF65-F5344CB8AC3E}">
        <p14:creationId xmlns:p14="http://schemas.microsoft.com/office/powerpoint/2010/main" val="84756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F1F6-8103-4C0A-929E-D5E1258EF010}"/>
              </a:ext>
            </a:extLst>
          </p:cNvPr>
          <p:cNvSpPr>
            <a:spLocks noGrp="1"/>
          </p:cNvSpPr>
          <p:nvPr>
            <p:ph type="title"/>
          </p:nvPr>
        </p:nvSpPr>
        <p:spPr/>
        <p:txBody>
          <a:bodyPr/>
          <a:lstStyle/>
          <a:p>
            <a:r>
              <a:rPr lang="en-GB" dirty="0"/>
              <a:t>Findings: the estimated annual scale of the problem</a:t>
            </a:r>
          </a:p>
        </p:txBody>
      </p:sp>
      <p:graphicFrame>
        <p:nvGraphicFramePr>
          <p:cNvPr id="6" name="Content Placeholder 5">
            <a:extLst>
              <a:ext uri="{FF2B5EF4-FFF2-40B4-BE49-F238E27FC236}">
                <a16:creationId xmlns:a16="http://schemas.microsoft.com/office/drawing/2014/main" id="{C536FE3C-DB0A-440C-886B-2951780BFB82}"/>
              </a:ext>
            </a:extLst>
          </p:cNvPr>
          <p:cNvGraphicFramePr>
            <a:graphicFrameLocks noGrp="1"/>
          </p:cNvGraphicFramePr>
          <p:nvPr>
            <p:ph idx="1"/>
            <p:extLst>
              <p:ext uri="{D42A27DB-BD31-4B8C-83A1-F6EECF244321}">
                <p14:modId xmlns:p14="http://schemas.microsoft.com/office/powerpoint/2010/main" val="3268221472"/>
              </p:ext>
            </p:extLst>
          </p:nvPr>
        </p:nvGraphicFramePr>
        <p:xfrm>
          <a:off x="579615" y="1142357"/>
          <a:ext cx="7984769" cy="471817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3551594247"/>
                    </a:ext>
                  </a:extLst>
                </a:gridCol>
                <a:gridCol w="1544113">
                  <a:extLst>
                    <a:ext uri="{9D8B030D-6E8A-4147-A177-3AD203B41FA5}">
                      <a16:colId xmlns:a16="http://schemas.microsoft.com/office/drawing/2014/main" val="3101493393"/>
                    </a:ext>
                  </a:extLst>
                </a:gridCol>
                <a:gridCol w="1512168">
                  <a:extLst>
                    <a:ext uri="{9D8B030D-6E8A-4147-A177-3AD203B41FA5}">
                      <a16:colId xmlns:a16="http://schemas.microsoft.com/office/drawing/2014/main" val="3669621973"/>
                    </a:ext>
                  </a:extLst>
                </a:gridCol>
                <a:gridCol w="1976160">
                  <a:extLst>
                    <a:ext uri="{9D8B030D-6E8A-4147-A177-3AD203B41FA5}">
                      <a16:colId xmlns:a16="http://schemas.microsoft.com/office/drawing/2014/main" val="2423003331"/>
                    </a:ext>
                  </a:extLst>
                </a:gridCol>
              </a:tblGrid>
              <a:tr h="370840">
                <a:tc>
                  <a:txBody>
                    <a:bodyPr/>
                    <a:lstStyle/>
                    <a:p>
                      <a:r>
                        <a:rPr lang="en-GB" sz="1800" dirty="0"/>
                        <a:t>Security failure</a:t>
                      </a:r>
                    </a:p>
                  </a:txBody>
                  <a:tcPr/>
                </a:tc>
                <a:tc>
                  <a:txBody>
                    <a:bodyPr/>
                    <a:lstStyle/>
                    <a:p>
                      <a:r>
                        <a:rPr lang="en-GB" sz="1800" dirty="0"/>
                        <a:t>Average cost, all rail services</a:t>
                      </a:r>
                    </a:p>
                  </a:txBody>
                  <a:tcPr/>
                </a:tc>
                <a:tc>
                  <a:txBody>
                    <a:bodyPr/>
                    <a:lstStyle/>
                    <a:p>
                      <a:r>
                        <a:rPr lang="en-GB" sz="1800" dirty="0"/>
                        <a:t>Average cost, high speed and international</a:t>
                      </a:r>
                    </a:p>
                  </a:txBody>
                  <a:tcPr/>
                </a:tc>
                <a:tc>
                  <a:txBody>
                    <a:bodyPr/>
                    <a:lstStyle/>
                    <a:p>
                      <a:r>
                        <a:rPr lang="en-GB" sz="1800" dirty="0"/>
                        <a:t>Potential scale of a single incident</a:t>
                      </a:r>
                    </a:p>
                  </a:txBody>
                  <a:tcPr/>
                </a:tc>
                <a:extLst>
                  <a:ext uri="{0D108BD9-81ED-4DB2-BD59-A6C34878D82A}">
                    <a16:rowId xmlns:a16="http://schemas.microsoft.com/office/drawing/2014/main" val="966520902"/>
                  </a:ext>
                </a:extLst>
              </a:tr>
              <a:tr h="37084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Vandalism and graffiti</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€280 million</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€30 million</a:t>
                      </a:r>
                    </a:p>
                  </a:txBody>
                  <a:tcPr marL="68580" marR="68580" marT="0" marB="0" anchor="ctr"/>
                </a:tc>
                <a:tc>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3436600932"/>
                  </a:ext>
                </a:extLst>
              </a:tr>
              <a:tr h="37084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Metal and cable theft</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€70 million</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€7 million</a:t>
                      </a:r>
                    </a:p>
                  </a:txBody>
                  <a:tcPr marL="68580" marR="68580" marT="0" marB="0" anchor="ctr"/>
                </a:tc>
                <a:tc>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1124457089"/>
                  </a:ext>
                </a:extLst>
              </a:tr>
              <a:tr h="37084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Terrorism</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€20 million</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€0.2 million</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Up to €500 million</a:t>
                      </a:r>
                    </a:p>
                  </a:txBody>
                  <a:tcPr marL="68580" marR="68580" marT="0" marB="0" anchor="ctr"/>
                </a:tc>
                <a:extLst>
                  <a:ext uri="{0D108BD9-81ED-4DB2-BD59-A6C34878D82A}">
                    <a16:rowId xmlns:a16="http://schemas.microsoft.com/office/drawing/2014/main" val="2189956057"/>
                  </a:ext>
                </a:extLst>
              </a:tr>
              <a:tr h="37084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Other violent crime</a:t>
                      </a:r>
                    </a:p>
                  </a:txBody>
                  <a:tcPr marL="68580" marR="68580" marT="0" marB="0" anchor="ctr"/>
                </a:tc>
                <a:tc gridSpan="3">
                  <a:txBody>
                    <a:bodyPr/>
                    <a:lstStyle/>
                    <a:p>
                      <a:pPr marL="68580" algn="l">
                        <a:lnSpc>
                          <a:spcPct val="100000"/>
                        </a:lnSpc>
                        <a:spcBef>
                          <a:spcPts val="250"/>
                        </a:spcBef>
                        <a:spcAft>
                          <a:spcPts val="250"/>
                        </a:spcAft>
                      </a:pPr>
                      <a:r>
                        <a:rPr lang="en-GB" sz="1800" kern="1200" dirty="0">
                          <a:solidFill>
                            <a:schemeClr val="dk1"/>
                          </a:solidFill>
                          <a:latin typeface="+mn-lt"/>
                          <a:ea typeface="+mn-ea"/>
                          <a:cs typeface="+mn-cs"/>
                        </a:rPr>
                        <a:t>No estimates found, but may be very large</a:t>
                      </a: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4382468"/>
                  </a:ext>
                </a:extLst>
              </a:tr>
              <a:tr h="37084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Other non-violent crime</a:t>
                      </a:r>
                    </a:p>
                  </a:txBody>
                  <a:tcPr marL="68580" marR="68580" marT="0" marB="0" anchor="ctr"/>
                </a:tc>
                <a:tc gridSpan="3">
                  <a:txBody>
                    <a:bodyPr/>
                    <a:lstStyle/>
                    <a:p>
                      <a:pPr marL="68580" algn="l">
                        <a:lnSpc>
                          <a:spcPct val="100000"/>
                        </a:lnSpc>
                        <a:spcBef>
                          <a:spcPts val="250"/>
                        </a:spcBef>
                        <a:spcAft>
                          <a:spcPts val="250"/>
                        </a:spcAft>
                      </a:pPr>
                      <a:r>
                        <a:rPr lang="en-GB" sz="1800" kern="1200" dirty="0">
                          <a:solidFill>
                            <a:schemeClr val="dk1"/>
                          </a:solidFill>
                          <a:latin typeface="+mn-lt"/>
                          <a:ea typeface="+mn-ea"/>
                          <a:cs typeface="+mn-cs"/>
                        </a:rPr>
                        <a:t>No estimates found, but may be very large</a:t>
                      </a: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4727935"/>
                  </a:ext>
                </a:extLst>
              </a:tr>
              <a:tr h="335050">
                <a:tc>
                  <a:txBody>
                    <a:bodyPr/>
                    <a:lstStyle/>
                    <a:p>
                      <a:pPr marL="68580">
                        <a:lnSpc>
                          <a:spcPct val="100000"/>
                        </a:lnSpc>
                        <a:spcBef>
                          <a:spcPts val="250"/>
                        </a:spcBef>
                        <a:spcAft>
                          <a:spcPts val="250"/>
                        </a:spcAft>
                      </a:pPr>
                      <a:r>
                        <a:rPr lang="en-GB" sz="1800" b="1" kern="1200" dirty="0">
                          <a:solidFill>
                            <a:schemeClr val="dk1"/>
                          </a:solidFill>
                          <a:latin typeface="+mn-lt"/>
                          <a:ea typeface="+mn-ea"/>
                          <a:cs typeface="+mn-cs"/>
                        </a:rPr>
                        <a:t>Total identified</a:t>
                      </a:r>
                    </a:p>
                  </a:txBody>
                  <a:tcPr marL="68580" marR="68580" marT="0" marB="0" anchor="ctr"/>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€370 million</a:t>
                      </a:r>
                    </a:p>
                  </a:txBody>
                  <a:tcPr marL="68580" marR="68580" marT="0" marB="0"/>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€37.2 million</a:t>
                      </a:r>
                    </a:p>
                  </a:txBody>
                  <a:tcPr marL="68580" marR="68580" marT="0" marB="0" anchor="ctr"/>
                </a:tc>
                <a:tc>
                  <a:txBody>
                    <a:bodyPr/>
                    <a:lstStyle/>
                    <a:p>
                      <a:pPr marL="68580" algn="r">
                        <a:lnSpc>
                          <a:spcPct val="100000"/>
                        </a:lnSpc>
                        <a:spcBef>
                          <a:spcPts val="250"/>
                        </a:spcBef>
                        <a:spcAft>
                          <a:spcPts val="250"/>
                        </a:spcAft>
                      </a:pPr>
                      <a:endParaRPr lang="en-GB" sz="18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147057394"/>
                  </a:ext>
                </a:extLst>
              </a:tr>
              <a:tr h="335050">
                <a:tc gridSpan="4">
                  <a:txBody>
                    <a:bodyPr/>
                    <a:lstStyle/>
                    <a:p>
                      <a:pPr marL="68580">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tc hMerge="1">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tc>
                <a:tc hMerge="1">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tc hMerge="1">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331701089"/>
                  </a:ext>
                </a:extLst>
              </a:tr>
              <a:tr h="335050">
                <a:tc>
                  <a:txBody>
                    <a:bodyPr/>
                    <a:lstStyle/>
                    <a:p>
                      <a:pPr marL="68580">
                        <a:lnSpc>
                          <a:spcPct val="100000"/>
                        </a:lnSpc>
                        <a:spcBef>
                          <a:spcPts val="250"/>
                        </a:spcBef>
                        <a:spcAft>
                          <a:spcPts val="250"/>
                        </a:spcAft>
                      </a:pPr>
                      <a:r>
                        <a:rPr lang="en-GB" sz="1800" kern="1200" dirty="0">
                          <a:solidFill>
                            <a:schemeClr val="dk1"/>
                          </a:solidFill>
                          <a:latin typeface="+mn-lt"/>
                          <a:ea typeface="+mn-ea"/>
                          <a:cs typeface="+mn-cs"/>
                        </a:rPr>
                        <a:t>Annual passenger numbers</a:t>
                      </a:r>
                    </a:p>
                  </a:txBody>
                  <a:tcPr marL="68580" marR="68580" marT="0" marB="0" anchor="ctr"/>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9,200 million</a:t>
                      </a:r>
                    </a:p>
                  </a:txBody>
                  <a:tcPr marL="68580" marR="68580" marT="0" marB="0"/>
                </a:tc>
                <a:tc>
                  <a:txBody>
                    <a:bodyPr/>
                    <a:lstStyle/>
                    <a:p>
                      <a:pPr marL="68580" algn="r">
                        <a:lnSpc>
                          <a:spcPct val="100000"/>
                        </a:lnSpc>
                        <a:spcBef>
                          <a:spcPts val="250"/>
                        </a:spcBef>
                        <a:spcAft>
                          <a:spcPts val="250"/>
                        </a:spcAft>
                      </a:pPr>
                      <a:r>
                        <a:rPr lang="en-GB" sz="1800" kern="1200" dirty="0">
                          <a:solidFill>
                            <a:schemeClr val="dk1"/>
                          </a:solidFill>
                          <a:latin typeface="+mn-lt"/>
                          <a:ea typeface="+mn-ea"/>
                          <a:cs typeface="+mn-cs"/>
                        </a:rPr>
                        <a:t>300 million</a:t>
                      </a:r>
                    </a:p>
                  </a:txBody>
                  <a:tcPr marL="68580" marR="68580" marT="0" marB="0" anchor="ctr"/>
                </a:tc>
                <a:tc>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270941884"/>
                  </a:ext>
                </a:extLst>
              </a:tr>
              <a:tr h="335050">
                <a:tc>
                  <a:txBody>
                    <a:bodyPr/>
                    <a:lstStyle/>
                    <a:p>
                      <a:pPr marL="68580">
                        <a:lnSpc>
                          <a:spcPct val="100000"/>
                        </a:lnSpc>
                        <a:spcBef>
                          <a:spcPts val="250"/>
                        </a:spcBef>
                        <a:spcAft>
                          <a:spcPts val="250"/>
                        </a:spcAft>
                      </a:pPr>
                      <a:r>
                        <a:rPr lang="en-GB" sz="1800" b="1" kern="1200" dirty="0">
                          <a:solidFill>
                            <a:schemeClr val="dk1"/>
                          </a:solidFill>
                          <a:latin typeface="+mn-lt"/>
                          <a:ea typeface="+mn-ea"/>
                          <a:cs typeface="+mn-cs"/>
                        </a:rPr>
                        <a:t>Identified cost per passenger</a:t>
                      </a:r>
                    </a:p>
                  </a:txBody>
                  <a:tcPr marL="68580" marR="68580" marT="0" marB="0" anchor="ctr"/>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4.0¢</a:t>
                      </a:r>
                    </a:p>
                  </a:txBody>
                  <a:tcPr marL="68580" marR="68580" marT="0" marB="0"/>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12.4¢</a:t>
                      </a:r>
                    </a:p>
                  </a:txBody>
                  <a:tcPr marL="68580" marR="68580" marT="0" marB="0"/>
                </a:tc>
                <a:tc>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667640260"/>
                  </a:ext>
                </a:extLst>
              </a:tr>
              <a:tr h="335050">
                <a:tc>
                  <a:txBody>
                    <a:bodyPr/>
                    <a:lstStyle/>
                    <a:p>
                      <a:pPr marL="68580">
                        <a:lnSpc>
                          <a:spcPct val="100000"/>
                        </a:lnSpc>
                        <a:spcBef>
                          <a:spcPts val="250"/>
                        </a:spcBef>
                        <a:spcAft>
                          <a:spcPts val="250"/>
                        </a:spcAft>
                      </a:pPr>
                      <a:r>
                        <a:rPr lang="en-GB" sz="1800" b="1" kern="1200" dirty="0">
                          <a:solidFill>
                            <a:schemeClr val="dk1"/>
                          </a:solidFill>
                          <a:latin typeface="+mn-lt"/>
                          <a:ea typeface="+mn-ea"/>
                          <a:cs typeface="+mn-cs"/>
                        </a:rPr>
                        <a:t>Terrorism cost per passenger</a:t>
                      </a:r>
                    </a:p>
                  </a:txBody>
                  <a:tcPr marL="68580" marR="68580" marT="0" marB="0" anchor="ctr"/>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0.2¢</a:t>
                      </a:r>
                    </a:p>
                  </a:txBody>
                  <a:tcPr marL="68580" marR="68580" marT="0" marB="0"/>
                </a:tc>
                <a:tc>
                  <a:txBody>
                    <a:bodyPr/>
                    <a:lstStyle/>
                    <a:p>
                      <a:pPr marL="68580" algn="r">
                        <a:lnSpc>
                          <a:spcPct val="100000"/>
                        </a:lnSpc>
                        <a:spcBef>
                          <a:spcPts val="250"/>
                        </a:spcBef>
                        <a:spcAft>
                          <a:spcPts val="250"/>
                        </a:spcAft>
                      </a:pPr>
                      <a:r>
                        <a:rPr lang="en-GB" sz="1800" b="1" kern="1200" dirty="0">
                          <a:solidFill>
                            <a:schemeClr val="dk1"/>
                          </a:solidFill>
                          <a:latin typeface="+mn-lt"/>
                          <a:ea typeface="+mn-ea"/>
                          <a:cs typeface="+mn-cs"/>
                        </a:rPr>
                        <a:t>0.7¢</a:t>
                      </a:r>
                    </a:p>
                  </a:txBody>
                  <a:tcPr marL="68580" marR="68580" marT="0" marB="0"/>
                </a:tc>
                <a:tc>
                  <a:txBody>
                    <a:bodyPr/>
                    <a:lstStyle/>
                    <a:p>
                      <a:pPr marL="68580" algn="r">
                        <a:lnSpc>
                          <a:spcPct val="100000"/>
                        </a:lnSpc>
                        <a:spcBef>
                          <a:spcPts val="250"/>
                        </a:spcBef>
                        <a:spcAft>
                          <a:spcPts val="250"/>
                        </a:spcAft>
                      </a:pPr>
                      <a:endParaRPr lang="en-GB"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112384608"/>
                  </a:ext>
                </a:extLst>
              </a:tr>
            </a:tbl>
          </a:graphicData>
        </a:graphic>
      </p:graphicFrame>
      <p:sp>
        <p:nvSpPr>
          <p:cNvPr id="4" name="Footer Placeholder 3">
            <a:extLst>
              <a:ext uri="{FF2B5EF4-FFF2-40B4-BE49-F238E27FC236}">
                <a16:creationId xmlns:a16="http://schemas.microsoft.com/office/drawing/2014/main" id="{D54915B0-9208-4656-9590-606C3CCCCA9D}"/>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604B6430-9C50-4368-BFD1-F8BD622D44C0}"/>
              </a:ext>
            </a:extLst>
          </p:cNvPr>
          <p:cNvSpPr>
            <a:spLocks noGrp="1"/>
          </p:cNvSpPr>
          <p:nvPr>
            <p:ph type="sldNum" sz="quarter" idx="12"/>
          </p:nvPr>
        </p:nvSpPr>
        <p:spPr/>
        <p:txBody>
          <a:bodyPr/>
          <a:lstStyle/>
          <a:p>
            <a:fld id="{102C06EB-B0EA-4EA0-B2B5-0D829000A798}" type="slidenum">
              <a:rPr lang="en-GB" noProof="0" smtClean="0"/>
              <a:t>14</a:t>
            </a:fld>
            <a:endParaRPr lang="en-GB" noProof="0" dirty="0"/>
          </a:p>
        </p:txBody>
      </p:sp>
    </p:spTree>
    <p:extLst>
      <p:ext uri="{BB962C8B-B14F-4D97-AF65-F5344CB8AC3E}">
        <p14:creationId xmlns:p14="http://schemas.microsoft.com/office/powerpoint/2010/main" val="349722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519D-1244-4D62-9458-A5C949638858}"/>
              </a:ext>
            </a:extLst>
          </p:cNvPr>
          <p:cNvSpPr>
            <a:spLocks noGrp="1"/>
          </p:cNvSpPr>
          <p:nvPr>
            <p:ph type="title"/>
          </p:nvPr>
        </p:nvSpPr>
        <p:spPr/>
        <p:txBody>
          <a:bodyPr/>
          <a:lstStyle/>
          <a:p>
            <a:r>
              <a:rPr lang="en-GB" dirty="0"/>
              <a:t>Findings: regulation, responsibility, research, coordination</a:t>
            </a:r>
          </a:p>
        </p:txBody>
      </p:sp>
      <p:sp>
        <p:nvSpPr>
          <p:cNvPr id="3" name="Content Placeholder 2">
            <a:extLst>
              <a:ext uri="{FF2B5EF4-FFF2-40B4-BE49-F238E27FC236}">
                <a16:creationId xmlns:a16="http://schemas.microsoft.com/office/drawing/2014/main" id="{71750329-2597-40A6-AEB9-A93D9E9B0AFA}"/>
              </a:ext>
            </a:extLst>
          </p:cNvPr>
          <p:cNvSpPr>
            <a:spLocks noGrp="1"/>
          </p:cNvSpPr>
          <p:nvPr>
            <p:ph idx="1"/>
          </p:nvPr>
        </p:nvSpPr>
        <p:spPr>
          <a:xfrm>
            <a:off x="608399" y="1052735"/>
            <a:ext cx="7938333" cy="5306729"/>
          </a:xfrm>
        </p:spPr>
        <p:txBody>
          <a:bodyPr/>
          <a:lstStyle/>
          <a:p>
            <a:r>
              <a:rPr lang="en-US" sz="2000" b="1" dirty="0"/>
              <a:t>Regulation:</a:t>
            </a:r>
          </a:p>
          <a:p>
            <a:pPr lvl="1"/>
            <a:r>
              <a:rPr lang="en-US" sz="1800" dirty="0"/>
              <a:t>Very varied structural and regulatory frameworks for security</a:t>
            </a:r>
          </a:p>
          <a:p>
            <a:pPr lvl="1"/>
            <a:r>
              <a:rPr lang="en-US" sz="1800" dirty="0"/>
              <a:t>Approaches to defining security requirements range from prescriptive to output-based</a:t>
            </a:r>
          </a:p>
          <a:p>
            <a:pPr lvl="1"/>
            <a:r>
              <a:rPr lang="en-US" sz="1800" dirty="0"/>
              <a:t>Some security policies had been developed specifically by rail sector actors</a:t>
            </a:r>
          </a:p>
          <a:p>
            <a:r>
              <a:rPr lang="en-US" sz="2000" b="1" dirty="0"/>
              <a:t>Responsibility:</a:t>
            </a:r>
          </a:p>
          <a:p>
            <a:pPr lvl="1"/>
            <a:r>
              <a:rPr lang="en-GB" sz="1800" dirty="0"/>
              <a:t>Most Member States have systems (external to rail) to categorise level of threat</a:t>
            </a:r>
          </a:p>
          <a:p>
            <a:pPr lvl="1"/>
            <a:r>
              <a:rPr lang="en-US" sz="1800" dirty="0"/>
              <a:t>Often hard to identify a party with primary responsibility for security in rail</a:t>
            </a:r>
          </a:p>
          <a:p>
            <a:r>
              <a:rPr lang="en-US" sz="2000" b="1" dirty="0"/>
              <a:t>Research: </a:t>
            </a:r>
            <a:r>
              <a:rPr lang="en-US" sz="2000" dirty="0"/>
              <a:t>little awareness of research specific to, or for, the railway sector</a:t>
            </a:r>
          </a:p>
          <a:p>
            <a:r>
              <a:rPr lang="en-US" sz="2000" b="1" dirty="0"/>
              <a:t>Coordination:</a:t>
            </a:r>
            <a:r>
              <a:rPr lang="en-US" sz="2000" dirty="0"/>
              <a:t> International cooperation in different ways:</a:t>
            </a:r>
          </a:p>
          <a:p>
            <a:pPr lvl="1"/>
            <a:r>
              <a:rPr lang="en-US" sz="1800" dirty="0"/>
              <a:t>A Railway Undertaking operating international services coordinates with two or more Infrastructure Managers, who may also cooperate with each other to support it</a:t>
            </a:r>
          </a:p>
          <a:p>
            <a:pPr lvl="1"/>
            <a:r>
              <a:rPr lang="en-US" sz="1800" dirty="0"/>
              <a:t>Multilateral or European fora such as CER, COLPOFER, CORPORAL FARE, EIM, LANDSEC, RAILPOL, UIC and UNECE</a:t>
            </a:r>
          </a:p>
        </p:txBody>
      </p:sp>
      <p:sp>
        <p:nvSpPr>
          <p:cNvPr id="4" name="Footer Placeholder 3">
            <a:extLst>
              <a:ext uri="{FF2B5EF4-FFF2-40B4-BE49-F238E27FC236}">
                <a16:creationId xmlns:a16="http://schemas.microsoft.com/office/drawing/2014/main" id="{92177BDD-560F-4348-90BA-0EB2373D2E9D}"/>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2E3BF685-7516-4FFB-A8B4-BB3C8BB2AB9D}"/>
              </a:ext>
            </a:extLst>
          </p:cNvPr>
          <p:cNvSpPr>
            <a:spLocks noGrp="1"/>
          </p:cNvSpPr>
          <p:nvPr>
            <p:ph type="sldNum" sz="quarter" idx="12"/>
          </p:nvPr>
        </p:nvSpPr>
        <p:spPr/>
        <p:txBody>
          <a:bodyPr/>
          <a:lstStyle/>
          <a:p>
            <a:fld id="{102C06EB-B0EA-4EA0-B2B5-0D829000A798}" type="slidenum">
              <a:rPr lang="en-GB" noProof="0" smtClean="0"/>
              <a:t>15</a:t>
            </a:fld>
            <a:endParaRPr lang="en-GB" noProof="0" dirty="0"/>
          </a:p>
        </p:txBody>
      </p:sp>
    </p:spTree>
    <p:extLst>
      <p:ext uri="{BB962C8B-B14F-4D97-AF65-F5344CB8AC3E}">
        <p14:creationId xmlns:p14="http://schemas.microsoft.com/office/powerpoint/2010/main" val="186296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1643-F418-46D0-A826-51B87FEE1D2A}"/>
              </a:ext>
            </a:extLst>
          </p:cNvPr>
          <p:cNvSpPr>
            <a:spLocks noGrp="1"/>
          </p:cNvSpPr>
          <p:nvPr>
            <p:ph type="title"/>
          </p:nvPr>
        </p:nvSpPr>
        <p:spPr/>
        <p:txBody>
          <a:bodyPr/>
          <a:lstStyle/>
          <a:p>
            <a:r>
              <a:rPr lang="en-GB" dirty="0"/>
              <a:t>Formal problem definition</a:t>
            </a:r>
          </a:p>
        </p:txBody>
      </p:sp>
      <p:sp>
        <p:nvSpPr>
          <p:cNvPr id="3" name="Content Placeholder 2">
            <a:extLst>
              <a:ext uri="{FF2B5EF4-FFF2-40B4-BE49-F238E27FC236}">
                <a16:creationId xmlns:a16="http://schemas.microsoft.com/office/drawing/2014/main" id="{673AB2B2-8D32-4710-8A7A-C73AB7C27B49}"/>
              </a:ext>
            </a:extLst>
          </p:cNvPr>
          <p:cNvSpPr>
            <a:spLocks noGrp="1"/>
          </p:cNvSpPr>
          <p:nvPr>
            <p:ph idx="1"/>
          </p:nvPr>
        </p:nvSpPr>
        <p:spPr>
          <a:xfrm>
            <a:off x="608400" y="1307307"/>
            <a:ext cx="7996048" cy="4857998"/>
          </a:xfrm>
        </p:spPr>
        <p:txBody>
          <a:bodyPr/>
          <a:lstStyle/>
          <a:p>
            <a:r>
              <a:rPr lang="en-GB" sz="2000" dirty="0"/>
              <a:t>High-speed and international rail services across the EU are subject to an unacceptable threat of attack and the associated railway infrastructure and rolling stock assets are subject to an unacceptably high risk of loss or damage</a:t>
            </a:r>
          </a:p>
          <a:p>
            <a:r>
              <a:rPr lang="en-GB" sz="2000" dirty="0"/>
              <a:t>This has a number of adverse consequences, including risk to the security of passengers leading to the potential for diversion to other modes and a reduction in cross-border travel</a:t>
            </a:r>
          </a:p>
          <a:p>
            <a:r>
              <a:rPr lang="en-GB" sz="2000" dirty="0"/>
              <a:t>This is linked to:</a:t>
            </a:r>
          </a:p>
          <a:p>
            <a:pPr lvl="1"/>
            <a:r>
              <a:rPr lang="en-GB" sz="1800" b="1" dirty="0"/>
              <a:t>Insufficient understanding</a:t>
            </a:r>
            <a:r>
              <a:rPr lang="en-GB" sz="1800" dirty="0"/>
              <a:t> of the security threat</a:t>
            </a:r>
          </a:p>
          <a:p>
            <a:pPr lvl="1"/>
            <a:r>
              <a:rPr lang="en-GB" sz="1800" b="1" dirty="0"/>
              <a:t>Inadequate response</a:t>
            </a:r>
            <a:r>
              <a:rPr lang="en-GB" sz="1800" dirty="0"/>
              <a:t> to the threat to the EU rail network as a whole and weak incentives to address ill-defined and poorly understood threats</a:t>
            </a:r>
          </a:p>
          <a:p>
            <a:pPr lvl="1"/>
            <a:r>
              <a:rPr lang="en-GB" sz="1800" b="1" dirty="0"/>
              <a:t>Different approaches to the mitigation of risks</a:t>
            </a:r>
            <a:r>
              <a:rPr lang="en-GB" sz="1800" dirty="0"/>
              <a:t> in different Member States due to inconsistent methodologies for assessing risks and due to cultural differences</a:t>
            </a:r>
          </a:p>
          <a:p>
            <a:pPr lvl="1"/>
            <a:r>
              <a:rPr lang="en-GB" sz="1800" b="1" dirty="0"/>
              <a:t>Fragmentation/gaps</a:t>
            </a:r>
            <a:r>
              <a:rPr lang="en-GB" sz="1800" dirty="0"/>
              <a:t> in arrangements/responsibilities at national/EU level</a:t>
            </a:r>
          </a:p>
        </p:txBody>
      </p:sp>
      <p:sp>
        <p:nvSpPr>
          <p:cNvPr id="4" name="Footer Placeholder 3">
            <a:extLst>
              <a:ext uri="{FF2B5EF4-FFF2-40B4-BE49-F238E27FC236}">
                <a16:creationId xmlns:a16="http://schemas.microsoft.com/office/drawing/2014/main" id="{D1E9E9BB-5EDA-49BA-8990-7893D5C8AE30}"/>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73AE93A8-0DB1-4CEE-9D53-FE3518B52945}"/>
              </a:ext>
            </a:extLst>
          </p:cNvPr>
          <p:cNvSpPr>
            <a:spLocks noGrp="1"/>
          </p:cNvSpPr>
          <p:nvPr>
            <p:ph type="sldNum" sz="quarter" idx="12"/>
          </p:nvPr>
        </p:nvSpPr>
        <p:spPr/>
        <p:txBody>
          <a:bodyPr/>
          <a:lstStyle/>
          <a:p>
            <a:fld id="{102C06EB-B0EA-4EA0-B2B5-0D829000A798}" type="slidenum">
              <a:rPr lang="en-GB" noProof="0" smtClean="0"/>
              <a:t>16</a:t>
            </a:fld>
            <a:endParaRPr lang="en-GB" noProof="0" dirty="0"/>
          </a:p>
        </p:txBody>
      </p:sp>
    </p:spTree>
    <p:extLst>
      <p:ext uri="{BB962C8B-B14F-4D97-AF65-F5344CB8AC3E}">
        <p14:creationId xmlns:p14="http://schemas.microsoft.com/office/powerpoint/2010/main" val="403910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CEDF-04FA-4677-B20A-9D2897BB8926}"/>
              </a:ext>
            </a:extLst>
          </p:cNvPr>
          <p:cNvSpPr>
            <a:spLocks noGrp="1"/>
          </p:cNvSpPr>
          <p:nvPr>
            <p:ph type="title"/>
          </p:nvPr>
        </p:nvSpPr>
        <p:spPr/>
        <p:txBody>
          <a:bodyPr/>
          <a:lstStyle/>
          <a:p>
            <a:r>
              <a:rPr lang="en-GB" dirty="0"/>
              <a:t>Policy measures sift: nine measures rejected on the basis of impact on passengers, lack of proven use, stakeholder concerns or indicative costs …</a:t>
            </a:r>
          </a:p>
        </p:txBody>
      </p:sp>
      <p:sp>
        <p:nvSpPr>
          <p:cNvPr id="3" name="Footer Placeholder 2">
            <a:extLst>
              <a:ext uri="{FF2B5EF4-FFF2-40B4-BE49-F238E27FC236}">
                <a16:creationId xmlns:a16="http://schemas.microsoft.com/office/drawing/2014/main" id="{28F87BC3-1285-4A12-B908-653F7315A892}"/>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4" name="Slide Number Placeholder 3">
            <a:extLst>
              <a:ext uri="{FF2B5EF4-FFF2-40B4-BE49-F238E27FC236}">
                <a16:creationId xmlns:a16="http://schemas.microsoft.com/office/drawing/2014/main" id="{FA40B6B9-E339-480B-9D1E-116E1378FAFE}"/>
              </a:ext>
            </a:extLst>
          </p:cNvPr>
          <p:cNvSpPr>
            <a:spLocks noGrp="1"/>
          </p:cNvSpPr>
          <p:nvPr>
            <p:ph type="sldNum" sz="quarter" idx="12"/>
          </p:nvPr>
        </p:nvSpPr>
        <p:spPr/>
        <p:txBody>
          <a:bodyPr/>
          <a:lstStyle/>
          <a:p>
            <a:fld id="{102C06EB-B0EA-4EA0-B2B5-0D829000A798}" type="slidenum">
              <a:rPr lang="en-GB" noProof="0" smtClean="0"/>
              <a:t>17</a:t>
            </a:fld>
            <a:endParaRPr lang="en-GB" noProof="0" dirty="0"/>
          </a:p>
        </p:txBody>
      </p:sp>
      <p:pic>
        <p:nvPicPr>
          <p:cNvPr id="6" name="Picture 5">
            <a:extLst>
              <a:ext uri="{FF2B5EF4-FFF2-40B4-BE49-F238E27FC236}">
                <a16:creationId xmlns:a16="http://schemas.microsoft.com/office/drawing/2014/main" id="{2A958D81-CA36-4592-A010-CCE06B07829D}"/>
              </a:ext>
            </a:extLst>
          </p:cNvPr>
          <p:cNvPicPr>
            <a:picLocks noChangeAspect="1"/>
          </p:cNvPicPr>
          <p:nvPr/>
        </p:nvPicPr>
        <p:blipFill>
          <a:blip r:embed="rId2"/>
          <a:stretch>
            <a:fillRect/>
          </a:stretch>
        </p:blipFill>
        <p:spPr>
          <a:xfrm>
            <a:off x="625792" y="1700808"/>
            <a:ext cx="7892415" cy="4589145"/>
          </a:xfrm>
          <a:prstGeom prst="rect">
            <a:avLst/>
          </a:prstGeom>
        </p:spPr>
      </p:pic>
    </p:spTree>
    <p:extLst>
      <p:ext uri="{BB962C8B-B14F-4D97-AF65-F5344CB8AC3E}">
        <p14:creationId xmlns:p14="http://schemas.microsoft.com/office/powerpoint/2010/main" val="194121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5869-DF5A-4F1F-AC69-D18EB4471458}"/>
              </a:ext>
            </a:extLst>
          </p:cNvPr>
          <p:cNvSpPr>
            <a:spLocks noGrp="1"/>
          </p:cNvSpPr>
          <p:nvPr>
            <p:ph type="title"/>
          </p:nvPr>
        </p:nvSpPr>
        <p:spPr>
          <a:xfrm>
            <a:off x="608400" y="608400"/>
            <a:ext cx="7940288" cy="660360"/>
          </a:xfrm>
        </p:spPr>
        <p:txBody>
          <a:bodyPr/>
          <a:lstStyle/>
          <a:p>
            <a:r>
              <a:rPr lang="en-GB" dirty="0"/>
              <a:t>Rejected measure: station ticket barriers are inconvenient to passengers, would be expensive, and can create artificial crowds</a:t>
            </a:r>
          </a:p>
        </p:txBody>
      </p:sp>
      <p:sp>
        <p:nvSpPr>
          <p:cNvPr id="3" name="Footer Placeholder 2">
            <a:extLst>
              <a:ext uri="{FF2B5EF4-FFF2-40B4-BE49-F238E27FC236}">
                <a16:creationId xmlns:a16="http://schemas.microsoft.com/office/drawing/2014/main" id="{C5FEC273-4774-4639-BCBE-25C7EB196B09}"/>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4" name="Slide Number Placeholder 3">
            <a:extLst>
              <a:ext uri="{FF2B5EF4-FFF2-40B4-BE49-F238E27FC236}">
                <a16:creationId xmlns:a16="http://schemas.microsoft.com/office/drawing/2014/main" id="{7D31F347-41FE-425D-82CF-865FBACF2BDB}"/>
              </a:ext>
            </a:extLst>
          </p:cNvPr>
          <p:cNvSpPr>
            <a:spLocks noGrp="1"/>
          </p:cNvSpPr>
          <p:nvPr>
            <p:ph type="sldNum" sz="quarter" idx="12"/>
          </p:nvPr>
        </p:nvSpPr>
        <p:spPr/>
        <p:txBody>
          <a:bodyPr/>
          <a:lstStyle/>
          <a:p>
            <a:fld id="{102C06EB-B0EA-4EA0-B2B5-0D829000A798}" type="slidenum">
              <a:rPr lang="en-GB" noProof="0" smtClean="0"/>
              <a:t>18</a:t>
            </a:fld>
            <a:endParaRPr lang="en-GB" noProof="0" dirty="0"/>
          </a:p>
        </p:txBody>
      </p:sp>
      <p:pic>
        <p:nvPicPr>
          <p:cNvPr id="5" name="Picture 4">
            <a:extLst>
              <a:ext uri="{FF2B5EF4-FFF2-40B4-BE49-F238E27FC236}">
                <a16:creationId xmlns:a16="http://schemas.microsoft.com/office/drawing/2014/main" id="{07FBA75B-0790-4A57-B3B0-F9D95E2AE42A}"/>
              </a:ext>
            </a:extLst>
          </p:cNvPr>
          <p:cNvPicPr>
            <a:picLocks noChangeAspect="1"/>
          </p:cNvPicPr>
          <p:nvPr/>
        </p:nvPicPr>
        <p:blipFill>
          <a:blip r:embed="rId2"/>
          <a:stretch>
            <a:fillRect/>
          </a:stretch>
        </p:blipFill>
        <p:spPr>
          <a:xfrm>
            <a:off x="605593" y="1615194"/>
            <a:ext cx="7929025" cy="4074923"/>
          </a:xfrm>
          <a:prstGeom prst="rect">
            <a:avLst/>
          </a:prstGeom>
        </p:spPr>
      </p:pic>
    </p:spTree>
    <p:extLst>
      <p:ext uri="{BB962C8B-B14F-4D97-AF65-F5344CB8AC3E}">
        <p14:creationId xmlns:p14="http://schemas.microsoft.com/office/powerpoint/2010/main" val="20955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4F32-F44B-4843-AF36-95EEE439A467}"/>
              </a:ext>
            </a:extLst>
          </p:cNvPr>
          <p:cNvSpPr>
            <a:spLocks noGrp="1"/>
          </p:cNvSpPr>
          <p:nvPr>
            <p:ph type="title"/>
          </p:nvPr>
        </p:nvSpPr>
        <p:spPr/>
        <p:txBody>
          <a:bodyPr/>
          <a:lstStyle/>
          <a:p>
            <a:r>
              <a:rPr lang="en-GB" dirty="0"/>
              <a:t>Retained measures</a:t>
            </a:r>
          </a:p>
        </p:txBody>
      </p:sp>
      <p:graphicFrame>
        <p:nvGraphicFramePr>
          <p:cNvPr id="6" name="Content Placeholder 5">
            <a:extLst>
              <a:ext uri="{FF2B5EF4-FFF2-40B4-BE49-F238E27FC236}">
                <a16:creationId xmlns:a16="http://schemas.microsoft.com/office/drawing/2014/main" id="{42EBDAA9-D9C4-49FC-995A-6604A2F77A0A}"/>
              </a:ext>
            </a:extLst>
          </p:cNvPr>
          <p:cNvGraphicFramePr>
            <a:graphicFrameLocks noGrp="1"/>
          </p:cNvGraphicFramePr>
          <p:nvPr>
            <p:ph idx="1"/>
            <p:extLst>
              <p:ext uri="{D42A27DB-BD31-4B8C-83A1-F6EECF244321}">
                <p14:modId xmlns:p14="http://schemas.microsoft.com/office/powerpoint/2010/main" val="3807652284"/>
              </p:ext>
            </p:extLst>
          </p:nvPr>
        </p:nvGraphicFramePr>
        <p:xfrm>
          <a:off x="602640" y="1196752"/>
          <a:ext cx="7938720" cy="4764358"/>
        </p:xfrm>
        <a:graphic>
          <a:graphicData uri="http://schemas.openxmlformats.org/drawingml/2006/table">
            <a:tbl>
              <a:tblPr bandRow="1">
                <a:tableStyleId>{5C22544A-7EE6-4342-B048-85BDC9FD1C3A}</a:tableStyleId>
              </a:tblPr>
              <a:tblGrid>
                <a:gridCol w="2646240">
                  <a:extLst>
                    <a:ext uri="{9D8B030D-6E8A-4147-A177-3AD203B41FA5}">
                      <a16:colId xmlns:a16="http://schemas.microsoft.com/office/drawing/2014/main" val="4228919718"/>
                    </a:ext>
                  </a:extLst>
                </a:gridCol>
                <a:gridCol w="2646240">
                  <a:extLst>
                    <a:ext uri="{9D8B030D-6E8A-4147-A177-3AD203B41FA5}">
                      <a16:colId xmlns:a16="http://schemas.microsoft.com/office/drawing/2014/main" val="581991399"/>
                    </a:ext>
                  </a:extLst>
                </a:gridCol>
                <a:gridCol w="2646240">
                  <a:extLst>
                    <a:ext uri="{9D8B030D-6E8A-4147-A177-3AD203B41FA5}">
                      <a16:colId xmlns:a16="http://schemas.microsoft.com/office/drawing/2014/main" val="2122992640"/>
                    </a:ext>
                  </a:extLst>
                </a:gridCol>
              </a:tblGrid>
              <a:tr h="571195">
                <a:tc>
                  <a:txBody>
                    <a:bodyPr/>
                    <a:lstStyle/>
                    <a:p>
                      <a:pPr marL="68580" marR="0" lvl="0" indent="0" algn="ctr" defTabSz="914400" rtl="0" eaLnBrk="1" fontAlgn="auto" latinLnBrk="0" hangingPunct="1">
                        <a:lnSpc>
                          <a:spcPct val="100000"/>
                        </a:lnSpc>
                        <a:spcBef>
                          <a:spcPts val="700"/>
                        </a:spcBef>
                        <a:spcAft>
                          <a:spcPts val="700"/>
                        </a:spcAft>
                        <a:buClrTx/>
                        <a:buSzTx/>
                        <a:buFontTx/>
                        <a:buNone/>
                        <a:tabLst/>
                        <a:defRPr/>
                      </a:pPr>
                      <a:r>
                        <a:rPr lang="en-GB" sz="2000" kern="1200" dirty="0">
                          <a:solidFill>
                            <a:schemeClr val="tx1"/>
                          </a:solidFill>
                          <a:latin typeface="+mn-lt"/>
                          <a:ea typeface="+mn-ea"/>
                          <a:cs typeface="+mn-cs"/>
                        </a:rPr>
                        <a:t>Threat level protocols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Training in incident response</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Recording of vulnerabilities in asset register</a:t>
                      </a:r>
                    </a:p>
                  </a:txBody>
                  <a:tcPr marL="17780" marR="17780" marT="0" marB="0" anchor="ctr"/>
                </a:tc>
                <a:extLst>
                  <a:ext uri="{0D108BD9-81ED-4DB2-BD59-A6C34878D82A}">
                    <a16:rowId xmlns:a16="http://schemas.microsoft.com/office/drawing/2014/main" val="1413285543"/>
                  </a:ext>
                </a:extLst>
              </a:tr>
              <a:tr h="270424">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Contingency plans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Vetting of staff</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Static detection equipment</a:t>
                      </a:r>
                    </a:p>
                  </a:txBody>
                  <a:tcPr marL="17780" marR="17780" marT="0" marB="0" anchor="ctr"/>
                </a:tc>
                <a:extLst>
                  <a:ext uri="{0D108BD9-81ED-4DB2-BD59-A6C34878D82A}">
                    <a16:rowId xmlns:a16="http://schemas.microsoft.com/office/drawing/2014/main" val="3079808412"/>
                  </a:ext>
                </a:extLst>
              </a:tr>
              <a:tr h="497158">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Drills and exercises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Staff deployment</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Resistant radio systems</a:t>
                      </a:r>
                    </a:p>
                  </a:txBody>
                  <a:tcPr marL="17780" marR="17780" marT="0" marB="0" anchor="ctr"/>
                </a:tc>
                <a:extLst>
                  <a:ext uri="{0D108BD9-81ED-4DB2-BD59-A6C34878D82A}">
                    <a16:rowId xmlns:a16="http://schemas.microsoft.com/office/drawing/2014/main" val="3196266113"/>
                  </a:ext>
                </a:extLst>
              </a:tr>
              <a:tr h="481006">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Post-incident recovery</a:t>
                      </a:r>
                    </a:p>
                  </a:txBody>
                  <a:tcPr marL="17780" marR="17780" marT="0" marB="0" anchor="ctr"/>
                </a:tc>
                <a:tc>
                  <a:txBody>
                    <a:bodyPr/>
                    <a:lstStyle/>
                    <a:p>
                      <a:pPr marL="68580" algn="ctr">
                        <a:lnSpc>
                          <a:spcPts val="1400"/>
                        </a:lnSpc>
                        <a:spcBef>
                          <a:spcPts val="700"/>
                        </a:spcBef>
                        <a:spcAft>
                          <a:spcPts val="700"/>
                        </a:spcAft>
                      </a:pPr>
                      <a:r>
                        <a:rPr lang="en-GB" sz="2000" kern="1200" dirty="0">
                          <a:solidFill>
                            <a:schemeClr val="tx1"/>
                          </a:solidFill>
                          <a:latin typeface="+mn-lt"/>
                          <a:ea typeface="+mn-ea"/>
                          <a:cs typeface="+mn-cs"/>
                        </a:rPr>
                        <a:t>Resistance to blast</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Contingency IT/communications systems</a:t>
                      </a:r>
                    </a:p>
                  </a:txBody>
                  <a:tcPr marL="17780" marR="17780" marT="0" marB="0" anchor="ctr"/>
                </a:tc>
                <a:extLst>
                  <a:ext uri="{0D108BD9-81ED-4DB2-BD59-A6C34878D82A}">
                    <a16:rowId xmlns:a16="http://schemas.microsoft.com/office/drawing/2014/main" val="977079582"/>
                  </a:ext>
                </a:extLst>
              </a:tr>
              <a:tr h="300242">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Partnerships with third parties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Minimisation of unseen areas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Awareness promotion among passengers</a:t>
                      </a:r>
                    </a:p>
                  </a:txBody>
                  <a:tcPr marL="17780" marR="17780" marT="0" marB="0" anchor="ctr"/>
                </a:tc>
                <a:extLst>
                  <a:ext uri="{0D108BD9-81ED-4DB2-BD59-A6C34878D82A}">
                    <a16:rowId xmlns:a16="http://schemas.microsoft.com/office/drawing/2014/main" val="1918017149"/>
                  </a:ext>
                </a:extLst>
              </a:tr>
              <a:tr h="481006">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Partnerships with emergency services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Facilitated emergency egress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Targeted storage of contingency resources</a:t>
                      </a:r>
                    </a:p>
                  </a:txBody>
                  <a:tcPr marL="17780" marR="17780" marT="0" marB="0" anchor="ctr"/>
                </a:tc>
                <a:extLst>
                  <a:ext uri="{0D108BD9-81ED-4DB2-BD59-A6C34878D82A}">
                    <a16:rowId xmlns:a16="http://schemas.microsoft.com/office/drawing/2014/main" val="2270194366"/>
                  </a:ext>
                </a:extLst>
              </a:tr>
              <a:tr h="481006">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Training in risk and behaviour monitoring</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Duplicated access routes and walkways</a:t>
                      </a:r>
                    </a:p>
                  </a:txBody>
                  <a:tcPr marL="17780" marR="17780" marT="0" marB="0" anchor="ctr"/>
                </a:tc>
                <a:tc>
                  <a:txBody>
                    <a:bodyPr/>
                    <a:lstStyle/>
                    <a:p>
                      <a:pPr marL="68580" algn="ctr">
                        <a:lnSpc>
                          <a:spcPct val="100000"/>
                        </a:lnSpc>
                        <a:spcBef>
                          <a:spcPts val="700"/>
                        </a:spcBef>
                        <a:spcAft>
                          <a:spcPts val="700"/>
                        </a:spcAft>
                      </a:pPr>
                      <a:r>
                        <a:rPr lang="en-GB" sz="2000" kern="1200" dirty="0">
                          <a:solidFill>
                            <a:schemeClr val="tx1"/>
                          </a:solidFill>
                          <a:latin typeface="+mn-lt"/>
                          <a:ea typeface="+mn-ea"/>
                          <a:cs typeface="+mn-cs"/>
                        </a:rPr>
                        <a:t>Inspection regimes</a:t>
                      </a:r>
                    </a:p>
                  </a:txBody>
                  <a:tcPr marL="17780" marR="17780" marT="0" marB="0" anchor="ctr"/>
                </a:tc>
                <a:extLst>
                  <a:ext uri="{0D108BD9-81ED-4DB2-BD59-A6C34878D82A}">
                    <a16:rowId xmlns:a16="http://schemas.microsoft.com/office/drawing/2014/main" val="506631927"/>
                  </a:ext>
                </a:extLst>
              </a:tr>
            </a:tbl>
          </a:graphicData>
        </a:graphic>
      </p:graphicFrame>
      <p:sp>
        <p:nvSpPr>
          <p:cNvPr id="4" name="Footer Placeholder 3">
            <a:extLst>
              <a:ext uri="{FF2B5EF4-FFF2-40B4-BE49-F238E27FC236}">
                <a16:creationId xmlns:a16="http://schemas.microsoft.com/office/drawing/2014/main" id="{C36D88AF-FF5B-4885-B879-74E48FD8EEC5}"/>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28AFADC8-C5B6-4699-BED8-D2B46ACD89D3}"/>
              </a:ext>
            </a:extLst>
          </p:cNvPr>
          <p:cNvSpPr>
            <a:spLocks noGrp="1"/>
          </p:cNvSpPr>
          <p:nvPr>
            <p:ph type="sldNum" sz="quarter" idx="12"/>
          </p:nvPr>
        </p:nvSpPr>
        <p:spPr/>
        <p:txBody>
          <a:bodyPr/>
          <a:lstStyle/>
          <a:p>
            <a:fld id="{102C06EB-B0EA-4EA0-B2B5-0D829000A798}" type="slidenum">
              <a:rPr lang="en-GB" noProof="0" smtClean="0"/>
              <a:t>19</a:t>
            </a:fld>
            <a:endParaRPr lang="en-GB" noProof="0" dirty="0"/>
          </a:p>
        </p:txBody>
      </p:sp>
    </p:spTree>
    <p:extLst>
      <p:ext uri="{BB962C8B-B14F-4D97-AF65-F5344CB8AC3E}">
        <p14:creationId xmlns:p14="http://schemas.microsoft.com/office/powerpoint/2010/main" val="366097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6ED5-AD3D-4803-88F6-999EC2FD05AE}"/>
              </a:ext>
            </a:extLst>
          </p:cNvPr>
          <p:cNvSpPr>
            <a:spLocks noGrp="1"/>
          </p:cNvSpPr>
          <p:nvPr>
            <p:ph type="title"/>
          </p:nvPr>
        </p:nvSpPr>
        <p:spPr/>
        <p:txBody>
          <a:bodyPr/>
          <a:lstStyle/>
          <a:p>
            <a:r>
              <a:rPr lang="en-GB" dirty="0"/>
              <a:t>Study background</a:t>
            </a:r>
          </a:p>
        </p:txBody>
      </p:sp>
      <p:sp>
        <p:nvSpPr>
          <p:cNvPr id="3" name="Content Placeholder 2">
            <a:extLst>
              <a:ext uri="{FF2B5EF4-FFF2-40B4-BE49-F238E27FC236}">
                <a16:creationId xmlns:a16="http://schemas.microsoft.com/office/drawing/2014/main" id="{42CE5006-7717-4FE3-B19C-A90E56C1655E}"/>
              </a:ext>
            </a:extLst>
          </p:cNvPr>
          <p:cNvSpPr>
            <a:spLocks noGrp="1"/>
          </p:cNvSpPr>
          <p:nvPr>
            <p:ph idx="1"/>
          </p:nvPr>
        </p:nvSpPr>
        <p:spPr>
          <a:xfrm>
            <a:off x="608400" y="1196752"/>
            <a:ext cx="7938333" cy="4896544"/>
          </a:xfrm>
        </p:spPr>
        <p:txBody>
          <a:bodyPr/>
          <a:lstStyle/>
          <a:p>
            <a:r>
              <a:rPr lang="en-GB" sz="2400" dirty="0"/>
              <a:t>Following Thalys incident in August 2015, the European Commission was tasked with examining the impacts of initiatives for improving rail transport security in the EU</a:t>
            </a:r>
          </a:p>
          <a:p>
            <a:r>
              <a:rPr lang="en-GB" sz="2400" dirty="0"/>
              <a:t>Steer Davies Gleave undertook a study to assess options for policy intervention at the EU level to improve security of (definitions from Regulation 2015/1100):</a:t>
            </a:r>
          </a:p>
          <a:p>
            <a:pPr lvl="1"/>
            <a:r>
              <a:rPr lang="en-US" sz="2000" b="1" dirty="0"/>
              <a:t>International passenger service</a:t>
            </a:r>
            <a:r>
              <a:rPr lang="en-US" sz="2000" dirty="0"/>
              <a:t>: where the train crosses at least one border of a Member State and where the service carries passengers between stations located in different states</a:t>
            </a:r>
          </a:p>
          <a:p>
            <a:pPr lvl="1"/>
            <a:r>
              <a:rPr lang="en-US" sz="2000" b="1" dirty="0"/>
              <a:t>High-speed services</a:t>
            </a:r>
            <a:r>
              <a:rPr lang="en-US" sz="2000" dirty="0"/>
              <a:t>: provided by high-speed rolling stock, including tilting trains, that travel at at least 200 km/h for at least part of the service; the use of high-speed infrastructure is not always necessary</a:t>
            </a:r>
            <a:endParaRPr lang="en-GB" sz="1800" dirty="0"/>
          </a:p>
          <a:p>
            <a:r>
              <a:rPr lang="en-GB" sz="2400" dirty="0"/>
              <a:t>The European Commission has published our Final Report</a:t>
            </a:r>
          </a:p>
        </p:txBody>
      </p:sp>
      <p:sp>
        <p:nvSpPr>
          <p:cNvPr id="5" name="Footer Placeholder 4">
            <a:extLst>
              <a:ext uri="{FF2B5EF4-FFF2-40B4-BE49-F238E27FC236}">
                <a16:creationId xmlns:a16="http://schemas.microsoft.com/office/drawing/2014/main" id="{2E952FAF-7435-411C-8501-A87B05BB6EAC}"/>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7" name="Slide Number Placeholder 6">
            <a:extLst>
              <a:ext uri="{FF2B5EF4-FFF2-40B4-BE49-F238E27FC236}">
                <a16:creationId xmlns:a16="http://schemas.microsoft.com/office/drawing/2014/main" id="{C8AB09AC-B92D-404F-9E4A-BC3C5E44351D}"/>
              </a:ext>
            </a:extLst>
          </p:cNvPr>
          <p:cNvSpPr>
            <a:spLocks noGrp="1"/>
          </p:cNvSpPr>
          <p:nvPr>
            <p:ph type="sldNum" sz="quarter" idx="12"/>
          </p:nvPr>
        </p:nvSpPr>
        <p:spPr/>
        <p:txBody>
          <a:bodyPr/>
          <a:lstStyle/>
          <a:p>
            <a:fld id="{102C06EB-B0EA-4EA0-B2B5-0D829000A798}" type="slidenum">
              <a:rPr lang="en-GB" noProof="0" smtClean="0"/>
              <a:t>2</a:t>
            </a:fld>
            <a:endParaRPr lang="en-GB" noProof="0" dirty="0"/>
          </a:p>
        </p:txBody>
      </p:sp>
    </p:spTree>
    <p:extLst>
      <p:ext uri="{BB962C8B-B14F-4D97-AF65-F5344CB8AC3E}">
        <p14:creationId xmlns:p14="http://schemas.microsoft.com/office/powerpoint/2010/main" val="2710213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55B3-0EE0-40E4-930B-0D5BE5787CB9}"/>
              </a:ext>
            </a:extLst>
          </p:cNvPr>
          <p:cNvSpPr>
            <a:spLocks noGrp="1"/>
          </p:cNvSpPr>
          <p:nvPr>
            <p:ph type="title"/>
          </p:nvPr>
        </p:nvSpPr>
        <p:spPr/>
        <p:txBody>
          <a:bodyPr/>
          <a:lstStyle/>
          <a:p>
            <a:r>
              <a:rPr lang="en-GB" dirty="0"/>
              <a:t>Approaches to implementation</a:t>
            </a:r>
          </a:p>
        </p:txBody>
      </p:sp>
      <p:sp>
        <p:nvSpPr>
          <p:cNvPr id="3" name="Footer Placeholder 2">
            <a:extLst>
              <a:ext uri="{FF2B5EF4-FFF2-40B4-BE49-F238E27FC236}">
                <a16:creationId xmlns:a16="http://schemas.microsoft.com/office/drawing/2014/main" id="{197625AC-E56B-4C38-9792-9FDA1078BE35}"/>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4" name="Slide Number Placeholder 3">
            <a:extLst>
              <a:ext uri="{FF2B5EF4-FFF2-40B4-BE49-F238E27FC236}">
                <a16:creationId xmlns:a16="http://schemas.microsoft.com/office/drawing/2014/main" id="{55CF8BD8-AB44-4F5E-8447-6F503AEE4B5A}"/>
              </a:ext>
            </a:extLst>
          </p:cNvPr>
          <p:cNvSpPr>
            <a:spLocks noGrp="1"/>
          </p:cNvSpPr>
          <p:nvPr>
            <p:ph type="sldNum" sz="quarter" idx="12"/>
          </p:nvPr>
        </p:nvSpPr>
        <p:spPr/>
        <p:txBody>
          <a:bodyPr/>
          <a:lstStyle/>
          <a:p>
            <a:fld id="{102C06EB-B0EA-4EA0-B2B5-0D829000A798}" type="slidenum">
              <a:rPr lang="en-GB" noProof="0" smtClean="0"/>
              <a:t>20</a:t>
            </a:fld>
            <a:endParaRPr lang="en-GB" noProof="0" dirty="0"/>
          </a:p>
        </p:txBody>
      </p:sp>
      <p:pic>
        <p:nvPicPr>
          <p:cNvPr id="6" name="Picture 5">
            <a:extLst>
              <a:ext uri="{FF2B5EF4-FFF2-40B4-BE49-F238E27FC236}">
                <a16:creationId xmlns:a16="http://schemas.microsoft.com/office/drawing/2014/main" id="{9E370627-EDA2-48CF-80F5-C92083759B2B}"/>
              </a:ext>
            </a:extLst>
          </p:cNvPr>
          <p:cNvPicPr>
            <a:picLocks noChangeAspect="1"/>
          </p:cNvPicPr>
          <p:nvPr/>
        </p:nvPicPr>
        <p:blipFill>
          <a:blip r:embed="rId2"/>
          <a:stretch>
            <a:fillRect/>
          </a:stretch>
        </p:blipFill>
        <p:spPr>
          <a:xfrm>
            <a:off x="608400" y="1266064"/>
            <a:ext cx="7967188" cy="4827232"/>
          </a:xfrm>
          <a:prstGeom prst="rect">
            <a:avLst/>
          </a:prstGeom>
        </p:spPr>
      </p:pic>
    </p:spTree>
    <p:extLst>
      <p:ext uri="{BB962C8B-B14F-4D97-AF65-F5344CB8AC3E}">
        <p14:creationId xmlns:p14="http://schemas.microsoft.com/office/powerpoint/2010/main" val="228944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1664-33F0-4EC3-A56F-A6AF29C27983}"/>
              </a:ext>
            </a:extLst>
          </p:cNvPr>
          <p:cNvSpPr>
            <a:spLocks noGrp="1"/>
          </p:cNvSpPr>
          <p:nvPr>
            <p:ph type="title"/>
          </p:nvPr>
        </p:nvSpPr>
        <p:spPr/>
        <p:txBody>
          <a:bodyPr/>
          <a:lstStyle/>
          <a:p>
            <a:r>
              <a:rPr lang="en-GB" dirty="0"/>
              <a:t>Policy options developed to meet objectives: 1 “Minimal”</a:t>
            </a:r>
          </a:p>
        </p:txBody>
      </p:sp>
      <p:graphicFrame>
        <p:nvGraphicFramePr>
          <p:cNvPr id="6" name="Content Placeholder 5">
            <a:extLst>
              <a:ext uri="{FF2B5EF4-FFF2-40B4-BE49-F238E27FC236}">
                <a16:creationId xmlns:a16="http://schemas.microsoft.com/office/drawing/2014/main" id="{F091BDCC-B28D-4E84-94B9-27DEF604653A}"/>
              </a:ext>
            </a:extLst>
          </p:cNvPr>
          <p:cNvGraphicFramePr>
            <a:graphicFrameLocks noGrp="1"/>
          </p:cNvGraphicFramePr>
          <p:nvPr>
            <p:ph idx="1"/>
            <p:extLst>
              <p:ext uri="{D42A27DB-BD31-4B8C-83A1-F6EECF244321}">
                <p14:modId xmlns:p14="http://schemas.microsoft.com/office/powerpoint/2010/main" val="648291220"/>
              </p:ext>
            </p:extLst>
          </p:nvPr>
        </p:nvGraphicFramePr>
        <p:xfrm>
          <a:off x="611560" y="2060848"/>
          <a:ext cx="7935560" cy="2682240"/>
        </p:xfrm>
        <a:graphic>
          <a:graphicData uri="http://schemas.openxmlformats.org/drawingml/2006/table">
            <a:tbl>
              <a:tblPr firstRow="1" bandRow="1">
                <a:tableStyleId>{5C22544A-7EE6-4342-B048-85BDC9FD1C3A}</a:tableStyleId>
              </a:tblPr>
              <a:tblGrid>
                <a:gridCol w="6409099">
                  <a:extLst>
                    <a:ext uri="{9D8B030D-6E8A-4147-A177-3AD203B41FA5}">
                      <a16:colId xmlns:a16="http://schemas.microsoft.com/office/drawing/2014/main" val="3820491133"/>
                    </a:ext>
                  </a:extLst>
                </a:gridCol>
                <a:gridCol w="1526461">
                  <a:extLst>
                    <a:ext uri="{9D8B030D-6E8A-4147-A177-3AD203B41FA5}">
                      <a16:colId xmlns:a16="http://schemas.microsoft.com/office/drawing/2014/main" val="753766535"/>
                    </a:ext>
                  </a:extLst>
                </a:gridCol>
              </a:tblGrid>
              <a:tr h="370840">
                <a:tc>
                  <a:txBody>
                    <a:bodyPr/>
                    <a:lstStyle/>
                    <a:p>
                      <a:endParaRPr lang="en-GB" sz="2000" dirty="0"/>
                    </a:p>
                  </a:txBody>
                  <a:tcPr/>
                </a:tc>
                <a:tc>
                  <a:txBody>
                    <a:bodyPr/>
                    <a:lstStyle/>
                    <a:p>
                      <a:r>
                        <a:rPr lang="en-GB" sz="2000" dirty="0"/>
                        <a:t>Mandatory/Guidelines</a:t>
                      </a:r>
                    </a:p>
                  </a:txBody>
                  <a:tcPr/>
                </a:tc>
                <a:extLst>
                  <a:ext uri="{0D108BD9-81ED-4DB2-BD59-A6C34878D82A}">
                    <a16:rowId xmlns:a16="http://schemas.microsoft.com/office/drawing/2014/main" val="2746471591"/>
                  </a:ext>
                </a:extLst>
              </a:tr>
              <a:tr h="370840">
                <a:tc>
                  <a:txBody>
                    <a:bodyPr/>
                    <a:lstStyle/>
                    <a:p>
                      <a:r>
                        <a:rPr lang="en-US" sz="2000" dirty="0"/>
                        <a:t>Reporting and monitoring national security data</a:t>
                      </a:r>
                      <a:endParaRPr lang="en-GB" sz="2000" dirty="0"/>
                    </a:p>
                  </a:txBody>
                  <a:tcPr/>
                </a:tc>
                <a:tc rowSpan="3">
                  <a:txBody>
                    <a:bodyPr/>
                    <a:lstStyle/>
                    <a:p>
                      <a:pPr algn="ctr"/>
                      <a:r>
                        <a:rPr lang="en-GB" sz="2000" dirty="0"/>
                        <a:t>M</a:t>
                      </a:r>
                    </a:p>
                  </a:txBody>
                  <a:tcPr anchor="ctr"/>
                </a:tc>
                <a:extLst>
                  <a:ext uri="{0D108BD9-81ED-4DB2-BD59-A6C34878D82A}">
                    <a16:rowId xmlns:a16="http://schemas.microsoft.com/office/drawing/2014/main" val="293689539"/>
                  </a:ext>
                </a:extLst>
              </a:tr>
              <a:tr h="370840">
                <a:tc>
                  <a:txBody>
                    <a:bodyPr/>
                    <a:lstStyle/>
                    <a:p>
                      <a:r>
                        <a:rPr lang="en-US" sz="2000" dirty="0"/>
                        <a:t>CCTV on stations, with recording and facial recognition</a:t>
                      </a:r>
                      <a:endParaRPr lang="en-GB" sz="2000" dirty="0"/>
                    </a:p>
                  </a:txBody>
                  <a:tcPr/>
                </a:tc>
                <a:tc vMerge="1">
                  <a:txBody>
                    <a:bodyPr/>
                    <a:lstStyle/>
                    <a:p>
                      <a:pPr algn="ctr"/>
                      <a:endParaRPr lang="en-GB" sz="2000" dirty="0"/>
                    </a:p>
                  </a:txBody>
                  <a:tcPr/>
                </a:tc>
                <a:extLst>
                  <a:ext uri="{0D108BD9-81ED-4DB2-BD59-A6C34878D82A}">
                    <a16:rowId xmlns:a16="http://schemas.microsoft.com/office/drawing/2014/main" val="3588606135"/>
                  </a:ext>
                </a:extLst>
              </a:tr>
              <a:tr h="370840">
                <a:tc>
                  <a:txBody>
                    <a:bodyPr/>
                    <a:lstStyle/>
                    <a:p>
                      <a:r>
                        <a:rPr lang="en-US" sz="2000" dirty="0"/>
                        <a:t>CCTV on trains, with recording and facial recognition</a:t>
                      </a:r>
                      <a:endParaRPr lang="en-GB" sz="2000" dirty="0"/>
                    </a:p>
                  </a:txBody>
                  <a:tcPr/>
                </a:tc>
                <a:tc vMerge="1">
                  <a:txBody>
                    <a:bodyPr/>
                    <a:lstStyle/>
                    <a:p>
                      <a:pPr algn="ctr"/>
                      <a:endParaRPr lang="en-GB" sz="2000" dirty="0"/>
                    </a:p>
                  </a:txBody>
                  <a:tcPr/>
                </a:tc>
                <a:extLst>
                  <a:ext uri="{0D108BD9-81ED-4DB2-BD59-A6C34878D82A}">
                    <a16:rowId xmlns:a16="http://schemas.microsoft.com/office/drawing/2014/main" val="316556477"/>
                  </a:ext>
                </a:extLst>
              </a:tr>
              <a:tr h="370840">
                <a:tc>
                  <a:txBody>
                    <a:bodyPr/>
                    <a:lstStyle/>
                    <a:p>
                      <a:r>
                        <a:rPr lang="en-US" sz="2000" dirty="0"/>
                        <a:t>S/SMS threat level protocols</a:t>
                      </a:r>
                      <a:endParaRPr lang="en-GB" sz="2000" dirty="0"/>
                    </a:p>
                  </a:txBody>
                  <a:tcPr/>
                </a:tc>
                <a:tc rowSpan="2">
                  <a:txBody>
                    <a:bodyPr/>
                    <a:lstStyle/>
                    <a:p>
                      <a:pPr algn="ctr"/>
                      <a:r>
                        <a:rPr lang="en-GB" sz="2000" dirty="0"/>
                        <a:t>G</a:t>
                      </a:r>
                    </a:p>
                  </a:txBody>
                  <a:tcPr anchor="ctr"/>
                </a:tc>
                <a:extLst>
                  <a:ext uri="{0D108BD9-81ED-4DB2-BD59-A6C34878D82A}">
                    <a16:rowId xmlns:a16="http://schemas.microsoft.com/office/drawing/2014/main" val="1401006169"/>
                  </a:ext>
                </a:extLst>
              </a:tr>
              <a:tr h="370840">
                <a:tc>
                  <a:txBody>
                    <a:bodyPr/>
                    <a:lstStyle/>
                    <a:p>
                      <a:r>
                        <a:rPr lang="en-US" sz="2000" dirty="0"/>
                        <a:t>Emergency egress and access to stations</a:t>
                      </a:r>
                      <a:endParaRPr lang="en-GB" sz="2000" dirty="0"/>
                    </a:p>
                  </a:txBody>
                  <a:tcPr/>
                </a:tc>
                <a:tc vMerge="1">
                  <a:txBody>
                    <a:bodyPr/>
                    <a:lstStyle/>
                    <a:p>
                      <a:pPr algn="ctr"/>
                      <a:endParaRPr lang="en-GB" sz="2000" dirty="0"/>
                    </a:p>
                  </a:txBody>
                  <a:tcPr/>
                </a:tc>
                <a:extLst>
                  <a:ext uri="{0D108BD9-81ED-4DB2-BD59-A6C34878D82A}">
                    <a16:rowId xmlns:a16="http://schemas.microsoft.com/office/drawing/2014/main" val="3712546704"/>
                  </a:ext>
                </a:extLst>
              </a:tr>
            </a:tbl>
          </a:graphicData>
        </a:graphic>
      </p:graphicFrame>
      <p:sp>
        <p:nvSpPr>
          <p:cNvPr id="4" name="Footer Placeholder 3">
            <a:extLst>
              <a:ext uri="{FF2B5EF4-FFF2-40B4-BE49-F238E27FC236}">
                <a16:creationId xmlns:a16="http://schemas.microsoft.com/office/drawing/2014/main" id="{8DEB7335-7ACD-4705-97B8-A9524D057996}"/>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367B3C78-E53E-41BB-B6D1-82E88B64344F}"/>
              </a:ext>
            </a:extLst>
          </p:cNvPr>
          <p:cNvSpPr>
            <a:spLocks noGrp="1"/>
          </p:cNvSpPr>
          <p:nvPr>
            <p:ph type="sldNum" sz="quarter" idx="12"/>
          </p:nvPr>
        </p:nvSpPr>
        <p:spPr/>
        <p:txBody>
          <a:bodyPr/>
          <a:lstStyle/>
          <a:p>
            <a:fld id="{102C06EB-B0EA-4EA0-B2B5-0D829000A798}" type="slidenum">
              <a:rPr lang="en-GB" noProof="0" smtClean="0"/>
              <a:t>21</a:t>
            </a:fld>
            <a:endParaRPr lang="en-GB" noProof="0" dirty="0"/>
          </a:p>
        </p:txBody>
      </p:sp>
    </p:spTree>
    <p:extLst>
      <p:ext uri="{BB962C8B-B14F-4D97-AF65-F5344CB8AC3E}">
        <p14:creationId xmlns:p14="http://schemas.microsoft.com/office/powerpoint/2010/main" val="26673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1664-33F0-4EC3-A56F-A6AF29C27983}"/>
              </a:ext>
            </a:extLst>
          </p:cNvPr>
          <p:cNvSpPr>
            <a:spLocks noGrp="1"/>
          </p:cNvSpPr>
          <p:nvPr>
            <p:ph type="title"/>
          </p:nvPr>
        </p:nvSpPr>
        <p:spPr/>
        <p:txBody>
          <a:bodyPr/>
          <a:lstStyle/>
          <a:p>
            <a:r>
              <a:rPr lang="en-GB" dirty="0"/>
              <a:t>Policy options developed to meet objectives: 2 “Intermediate”</a:t>
            </a:r>
          </a:p>
        </p:txBody>
      </p:sp>
      <p:graphicFrame>
        <p:nvGraphicFramePr>
          <p:cNvPr id="6" name="Content Placeholder 5">
            <a:extLst>
              <a:ext uri="{FF2B5EF4-FFF2-40B4-BE49-F238E27FC236}">
                <a16:creationId xmlns:a16="http://schemas.microsoft.com/office/drawing/2014/main" id="{F091BDCC-B28D-4E84-94B9-27DEF604653A}"/>
              </a:ext>
            </a:extLst>
          </p:cNvPr>
          <p:cNvGraphicFramePr>
            <a:graphicFrameLocks noGrp="1"/>
          </p:cNvGraphicFramePr>
          <p:nvPr>
            <p:ph idx="1"/>
            <p:extLst>
              <p:ext uri="{D42A27DB-BD31-4B8C-83A1-F6EECF244321}">
                <p14:modId xmlns:p14="http://schemas.microsoft.com/office/powerpoint/2010/main" val="3179758851"/>
              </p:ext>
            </p:extLst>
          </p:nvPr>
        </p:nvGraphicFramePr>
        <p:xfrm>
          <a:off x="608400" y="2060848"/>
          <a:ext cx="7938720" cy="2682240"/>
        </p:xfrm>
        <a:graphic>
          <a:graphicData uri="http://schemas.openxmlformats.org/drawingml/2006/table">
            <a:tbl>
              <a:tblPr firstRow="1" bandRow="1">
                <a:tableStyleId>{5C22544A-7EE6-4342-B048-85BDC9FD1C3A}</a:tableStyleId>
              </a:tblPr>
              <a:tblGrid>
                <a:gridCol w="6412259">
                  <a:extLst>
                    <a:ext uri="{9D8B030D-6E8A-4147-A177-3AD203B41FA5}">
                      <a16:colId xmlns:a16="http://schemas.microsoft.com/office/drawing/2014/main" val="3820491133"/>
                    </a:ext>
                  </a:extLst>
                </a:gridCol>
                <a:gridCol w="1526461">
                  <a:extLst>
                    <a:ext uri="{9D8B030D-6E8A-4147-A177-3AD203B41FA5}">
                      <a16:colId xmlns:a16="http://schemas.microsoft.com/office/drawing/2014/main" val="753766535"/>
                    </a:ext>
                  </a:extLst>
                </a:gridCol>
              </a:tblGrid>
              <a:tr h="370840">
                <a:tc>
                  <a:txBody>
                    <a:bodyPr/>
                    <a:lstStyle/>
                    <a:p>
                      <a:r>
                        <a:rPr lang="en-GB" sz="2000" dirty="0"/>
                        <a:t>Based on 1 “Minimal” but also add …</a:t>
                      </a:r>
                    </a:p>
                  </a:txBody>
                  <a:tcPr/>
                </a:tc>
                <a:tc>
                  <a:txBody>
                    <a:bodyPr/>
                    <a:lstStyle/>
                    <a:p>
                      <a:r>
                        <a:rPr lang="en-GB" sz="2000" dirty="0"/>
                        <a:t>Mandatory/Guidelines</a:t>
                      </a:r>
                    </a:p>
                  </a:txBody>
                  <a:tcPr/>
                </a:tc>
                <a:extLst>
                  <a:ext uri="{0D108BD9-81ED-4DB2-BD59-A6C34878D82A}">
                    <a16:rowId xmlns:a16="http://schemas.microsoft.com/office/drawing/2014/main" val="2746471591"/>
                  </a:ext>
                </a:extLst>
              </a:tr>
              <a:tr h="370840">
                <a:tc>
                  <a:txBody>
                    <a:bodyPr/>
                    <a:lstStyle/>
                    <a:p>
                      <a:r>
                        <a:rPr lang="en-US" sz="2000" dirty="0"/>
                        <a:t>S/SMS ensure exchange of information by relevant parties</a:t>
                      </a:r>
                      <a:endParaRPr lang="en-GB" sz="2000" dirty="0"/>
                    </a:p>
                  </a:txBody>
                  <a:tcPr/>
                </a:tc>
                <a:tc rowSpan="2">
                  <a:txBody>
                    <a:bodyPr/>
                    <a:lstStyle/>
                    <a:p>
                      <a:pPr algn="ctr"/>
                      <a:r>
                        <a:rPr lang="en-GB" sz="2000" kern="1200" dirty="0">
                          <a:solidFill>
                            <a:schemeClr val="dk1"/>
                          </a:solidFill>
                          <a:latin typeface="+mn-lt"/>
                          <a:ea typeface="+mn-ea"/>
                          <a:cs typeface="+mn-cs"/>
                        </a:rPr>
                        <a:t>M</a:t>
                      </a:r>
                    </a:p>
                  </a:txBody>
                  <a:tcPr anchor="ctr"/>
                </a:tc>
                <a:extLst>
                  <a:ext uri="{0D108BD9-81ED-4DB2-BD59-A6C34878D82A}">
                    <a16:rowId xmlns:a16="http://schemas.microsoft.com/office/drawing/2014/main" val="293689539"/>
                  </a:ext>
                </a:extLst>
              </a:tr>
              <a:tr h="370840">
                <a:tc>
                  <a:txBody>
                    <a:bodyPr/>
                    <a:lstStyle/>
                    <a:p>
                      <a:r>
                        <a:rPr lang="en-US" sz="2000" dirty="0"/>
                        <a:t>S/SMS contingency planning and incident recovery</a:t>
                      </a:r>
                      <a:endParaRPr lang="en-GB" sz="2000" dirty="0"/>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1401006169"/>
                  </a:ext>
                </a:extLst>
              </a:tr>
              <a:tr h="370840">
                <a:tc>
                  <a:txBody>
                    <a:bodyPr/>
                    <a:lstStyle/>
                    <a:p>
                      <a:r>
                        <a:rPr lang="en-GB" sz="2000" dirty="0"/>
                        <a:t>S/SMS liaison, incident response, drills and exercises</a:t>
                      </a:r>
                    </a:p>
                  </a:txBody>
                  <a:tcPr/>
                </a:tc>
                <a:tc rowSpan="3">
                  <a:txBody>
                    <a:bodyPr/>
                    <a:lstStyle/>
                    <a:p>
                      <a:pPr algn="ctr"/>
                      <a:r>
                        <a:rPr lang="en-GB" sz="2000" kern="1200" dirty="0">
                          <a:solidFill>
                            <a:schemeClr val="dk1"/>
                          </a:solidFill>
                          <a:latin typeface="+mn-lt"/>
                          <a:ea typeface="+mn-ea"/>
                          <a:cs typeface="+mn-cs"/>
                        </a:rPr>
                        <a:t>G</a:t>
                      </a:r>
                    </a:p>
                  </a:txBody>
                  <a:tcPr anchor="ctr"/>
                </a:tc>
                <a:extLst>
                  <a:ext uri="{0D108BD9-81ED-4DB2-BD59-A6C34878D82A}">
                    <a16:rowId xmlns:a16="http://schemas.microsoft.com/office/drawing/2014/main" val="3712546704"/>
                  </a:ext>
                </a:extLst>
              </a:tr>
              <a:tr h="370840">
                <a:tc>
                  <a:txBody>
                    <a:bodyPr/>
                    <a:lstStyle/>
                    <a:p>
                      <a:r>
                        <a:rPr lang="en-US" sz="2000" dirty="0"/>
                        <a:t>Deploying staff where they can observe</a:t>
                      </a:r>
                      <a:endParaRPr lang="en-GB" sz="2000" dirty="0"/>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967652443"/>
                  </a:ext>
                </a:extLst>
              </a:tr>
              <a:tr h="370840">
                <a:tc>
                  <a:txBody>
                    <a:bodyPr/>
                    <a:lstStyle/>
                    <a:p>
                      <a:r>
                        <a:rPr lang="en-US" sz="2000" dirty="0"/>
                        <a:t>Staff vetting and access controls</a:t>
                      </a:r>
                      <a:endParaRPr lang="en-GB" sz="2000" dirty="0"/>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3292093604"/>
                  </a:ext>
                </a:extLst>
              </a:tr>
            </a:tbl>
          </a:graphicData>
        </a:graphic>
      </p:graphicFrame>
      <p:sp>
        <p:nvSpPr>
          <p:cNvPr id="4" name="Footer Placeholder 3">
            <a:extLst>
              <a:ext uri="{FF2B5EF4-FFF2-40B4-BE49-F238E27FC236}">
                <a16:creationId xmlns:a16="http://schemas.microsoft.com/office/drawing/2014/main" id="{8DEB7335-7ACD-4705-97B8-A9524D057996}"/>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367B3C78-E53E-41BB-B6D1-82E88B64344F}"/>
              </a:ext>
            </a:extLst>
          </p:cNvPr>
          <p:cNvSpPr>
            <a:spLocks noGrp="1"/>
          </p:cNvSpPr>
          <p:nvPr>
            <p:ph type="sldNum" sz="quarter" idx="12"/>
          </p:nvPr>
        </p:nvSpPr>
        <p:spPr/>
        <p:txBody>
          <a:bodyPr/>
          <a:lstStyle/>
          <a:p>
            <a:fld id="{102C06EB-B0EA-4EA0-B2B5-0D829000A798}" type="slidenum">
              <a:rPr lang="en-GB" noProof="0" smtClean="0"/>
              <a:t>22</a:t>
            </a:fld>
            <a:endParaRPr lang="en-GB" noProof="0" dirty="0"/>
          </a:p>
        </p:txBody>
      </p:sp>
    </p:spTree>
    <p:extLst>
      <p:ext uri="{BB962C8B-B14F-4D97-AF65-F5344CB8AC3E}">
        <p14:creationId xmlns:p14="http://schemas.microsoft.com/office/powerpoint/2010/main" val="235456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1664-33F0-4EC3-A56F-A6AF29C27983}"/>
              </a:ext>
            </a:extLst>
          </p:cNvPr>
          <p:cNvSpPr>
            <a:spLocks noGrp="1"/>
          </p:cNvSpPr>
          <p:nvPr>
            <p:ph type="title"/>
          </p:nvPr>
        </p:nvSpPr>
        <p:spPr>
          <a:xfrm>
            <a:off x="608400" y="608400"/>
            <a:ext cx="8068056" cy="372328"/>
          </a:xfrm>
        </p:spPr>
        <p:txBody>
          <a:bodyPr/>
          <a:lstStyle/>
          <a:p>
            <a:r>
              <a:rPr lang="en-GB" dirty="0"/>
              <a:t>Policy options developed to meet objectives: 3 “Comprehensive”</a:t>
            </a:r>
          </a:p>
        </p:txBody>
      </p:sp>
      <p:graphicFrame>
        <p:nvGraphicFramePr>
          <p:cNvPr id="6" name="Content Placeholder 5">
            <a:extLst>
              <a:ext uri="{FF2B5EF4-FFF2-40B4-BE49-F238E27FC236}">
                <a16:creationId xmlns:a16="http://schemas.microsoft.com/office/drawing/2014/main" id="{F091BDCC-B28D-4E84-94B9-27DEF604653A}"/>
              </a:ext>
            </a:extLst>
          </p:cNvPr>
          <p:cNvGraphicFramePr>
            <a:graphicFrameLocks noGrp="1"/>
          </p:cNvGraphicFramePr>
          <p:nvPr>
            <p:ph idx="1"/>
            <p:extLst>
              <p:ext uri="{D42A27DB-BD31-4B8C-83A1-F6EECF244321}">
                <p14:modId xmlns:p14="http://schemas.microsoft.com/office/powerpoint/2010/main" val="4157473882"/>
              </p:ext>
            </p:extLst>
          </p:nvPr>
        </p:nvGraphicFramePr>
        <p:xfrm>
          <a:off x="608400" y="2060848"/>
          <a:ext cx="7938720" cy="3474720"/>
        </p:xfrm>
        <a:graphic>
          <a:graphicData uri="http://schemas.openxmlformats.org/drawingml/2006/table">
            <a:tbl>
              <a:tblPr firstRow="1" bandRow="1">
                <a:tableStyleId>{5C22544A-7EE6-4342-B048-85BDC9FD1C3A}</a:tableStyleId>
              </a:tblPr>
              <a:tblGrid>
                <a:gridCol w="6412259">
                  <a:extLst>
                    <a:ext uri="{9D8B030D-6E8A-4147-A177-3AD203B41FA5}">
                      <a16:colId xmlns:a16="http://schemas.microsoft.com/office/drawing/2014/main" val="3820491133"/>
                    </a:ext>
                  </a:extLst>
                </a:gridCol>
                <a:gridCol w="1526461">
                  <a:extLst>
                    <a:ext uri="{9D8B030D-6E8A-4147-A177-3AD203B41FA5}">
                      <a16:colId xmlns:a16="http://schemas.microsoft.com/office/drawing/2014/main" val="753766535"/>
                    </a:ext>
                  </a:extLst>
                </a:gridCol>
              </a:tblGrid>
              <a:tr h="370840">
                <a:tc>
                  <a:txBody>
                    <a:bodyPr/>
                    <a:lstStyle/>
                    <a:p>
                      <a:r>
                        <a:rPr lang="en-GB" sz="2000" dirty="0"/>
                        <a:t>Based on 2 “Intermediate” but also add …</a:t>
                      </a:r>
                    </a:p>
                  </a:txBody>
                  <a:tcPr/>
                </a:tc>
                <a:tc>
                  <a:txBody>
                    <a:bodyPr/>
                    <a:lstStyle/>
                    <a:p>
                      <a:r>
                        <a:rPr lang="en-GB" sz="2000" dirty="0"/>
                        <a:t>Mandatory/Guidelines</a:t>
                      </a:r>
                    </a:p>
                  </a:txBody>
                  <a:tcPr/>
                </a:tc>
                <a:extLst>
                  <a:ext uri="{0D108BD9-81ED-4DB2-BD59-A6C34878D82A}">
                    <a16:rowId xmlns:a16="http://schemas.microsoft.com/office/drawing/2014/main" val="2746471591"/>
                  </a:ext>
                </a:extLst>
              </a:tr>
              <a:tr h="370840">
                <a:tc>
                  <a:txBody>
                    <a:bodyPr/>
                    <a:lstStyle/>
                    <a:p>
                      <a:r>
                        <a:rPr lang="en-US" sz="2000" dirty="0"/>
                        <a:t>S/SMS recording of vulnerabilities and inspection regimes</a:t>
                      </a:r>
                      <a:endParaRPr lang="en-GB" sz="2000" dirty="0"/>
                    </a:p>
                  </a:txBody>
                  <a:tcPr/>
                </a:tc>
                <a:tc>
                  <a:txBody>
                    <a:bodyPr/>
                    <a:lstStyle/>
                    <a:p>
                      <a:pPr algn="ctr"/>
                      <a:r>
                        <a:rPr lang="en-GB" sz="2000" kern="1200" dirty="0">
                          <a:solidFill>
                            <a:schemeClr val="dk1"/>
                          </a:solidFill>
                          <a:latin typeface="+mn-lt"/>
                          <a:ea typeface="+mn-ea"/>
                          <a:cs typeface="+mn-cs"/>
                        </a:rPr>
                        <a:t>M</a:t>
                      </a:r>
                    </a:p>
                  </a:txBody>
                  <a:tcPr/>
                </a:tc>
                <a:extLst>
                  <a:ext uri="{0D108BD9-81ED-4DB2-BD59-A6C34878D82A}">
                    <a16:rowId xmlns:a16="http://schemas.microsoft.com/office/drawing/2014/main" val="2677044714"/>
                  </a:ext>
                </a:extLst>
              </a:tr>
              <a:tr h="370840">
                <a:tc>
                  <a:txBody>
                    <a:bodyPr/>
                    <a:lstStyle/>
                    <a:p>
                      <a:r>
                        <a:rPr lang="en-US" sz="2000" dirty="0"/>
                        <a:t>Researching and disseminating worldwide security data</a:t>
                      </a:r>
                      <a:endParaRPr lang="en-GB" sz="2000" dirty="0"/>
                    </a:p>
                  </a:txBody>
                  <a:tcPr/>
                </a:tc>
                <a:tc rowSpan="6">
                  <a:txBody>
                    <a:bodyPr/>
                    <a:lstStyle/>
                    <a:p>
                      <a:pPr algn="ctr"/>
                      <a:r>
                        <a:rPr lang="en-GB" sz="2000" kern="1200" dirty="0">
                          <a:solidFill>
                            <a:schemeClr val="dk1"/>
                          </a:solidFill>
                          <a:latin typeface="+mn-lt"/>
                          <a:ea typeface="+mn-ea"/>
                          <a:cs typeface="+mn-cs"/>
                        </a:rPr>
                        <a:t>G</a:t>
                      </a:r>
                    </a:p>
                  </a:txBody>
                  <a:tcPr anchor="ctr"/>
                </a:tc>
                <a:extLst>
                  <a:ext uri="{0D108BD9-81ED-4DB2-BD59-A6C34878D82A}">
                    <a16:rowId xmlns:a16="http://schemas.microsoft.com/office/drawing/2014/main" val="293689539"/>
                  </a:ext>
                </a:extLst>
              </a:tr>
              <a:tr h="370840">
                <a:tc>
                  <a:txBody>
                    <a:bodyPr/>
                    <a:lstStyle/>
                    <a:p>
                      <a:r>
                        <a:rPr lang="en-US" sz="2000" dirty="0"/>
                        <a:t>S/SMS contingency IT, communications and spares</a:t>
                      </a:r>
                      <a:endParaRPr lang="en-GB" sz="2000" dirty="0"/>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4024644420"/>
                  </a:ext>
                </a:extLst>
              </a:tr>
              <a:tr h="370840">
                <a:tc>
                  <a:txBody>
                    <a:bodyPr/>
                    <a:lstStyle/>
                    <a:p>
                      <a:r>
                        <a:rPr lang="en-GB" sz="2000" dirty="0"/>
                        <a:t>Blast-resistant features on stations</a:t>
                      </a:r>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1401006169"/>
                  </a:ext>
                </a:extLst>
              </a:tr>
              <a:tr h="370840">
                <a:tc>
                  <a:txBody>
                    <a:bodyPr/>
                    <a:lstStyle/>
                    <a:p>
                      <a:r>
                        <a:rPr lang="en-GB" sz="2000" dirty="0"/>
                        <a:t>Blast-resistant features on trains</a:t>
                      </a:r>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3712546704"/>
                  </a:ext>
                </a:extLst>
              </a:tr>
              <a:tr h="370840">
                <a:tc>
                  <a:txBody>
                    <a:bodyPr/>
                    <a:lstStyle/>
                    <a:p>
                      <a:r>
                        <a:rPr lang="en-US" sz="2000" dirty="0"/>
                        <a:t>Training station/train staff in risk and </a:t>
                      </a:r>
                      <a:r>
                        <a:rPr lang="en-GB" sz="2000" noProof="0" dirty="0"/>
                        <a:t>behaviour</a:t>
                      </a:r>
                      <a:r>
                        <a:rPr lang="en-US" sz="2000" dirty="0"/>
                        <a:t> monitoring</a:t>
                      </a:r>
                      <a:endParaRPr lang="en-GB" sz="2000" dirty="0"/>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967652443"/>
                  </a:ext>
                </a:extLst>
              </a:tr>
              <a:tr h="370840">
                <a:tc>
                  <a:txBody>
                    <a:bodyPr/>
                    <a:lstStyle/>
                    <a:p>
                      <a:r>
                        <a:rPr lang="en-GB" sz="2000" dirty="0"/>
                        <a:t>Awareness promotion among passengers</a:t>
                      </a:r>
                    </a:p>
                  </a:txBody>
                  <a:tcPr/>
                </a:tc>
                <a:tc vMerge="1">
                  <a:txBody>
                    <a:bodyPr/>
                    <a:lstStyle/>
                    <a:p>
                      <a:pPr algn="ctr"/>
                      <a:endParaRPr lang="en-GB" sz="2000" kern="1200" dirty="0">
                        <a:solidFill>
                          <a:schemeClr val="dk1"/>
                        </a:solidFill>
                        <a:latin typeface="+mn-lt"/>
                        <a:ea typeface="+mn-ea"/>
                        <a:cs typeface="+mn-cs"/>
                      </a:endParaRPr>
                    </a:p>
                  </a:txBody>
                  <a:tcPr/>
                </a:tc>
                <a:extLst>
                  <a:ext uri="{0D108BD9-81ED-4DB2-BD59-A6C34878D82A}">
                    <a16:rowId xmlns:a16="http://schemas.microsoft.com/office/drawing/2014/main" val="3292093604"/>
                  </a:ext>
                </a:extLst>
              </a:tr>
            </a:tbl>
          </a:graphicData>
        </a:graphic>
      </p:graphicFrame>
      <p:sp>
        <p:nvSpPr>
          <p:cNvPr id="4" name="Footer Placeholder 3">
            <a:extLst>
              <a:ext uri="{FF2B5EF4-FFF2-40B4-BE49-F238E27FC236}">
                <a16:creationId xmlns:a16="http://schemas.microsoft.com/office/drawing/2014/main" id="{8DEB7335-7ACD-4705-97B8-A9524D057996}"/>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367B3C78-E53E-41BB-B6D1-82E88B64344F}"/>
              </a:ext>
            </a:extLst>
          </p:cNvPr>
          <p:cNvSpPr>
            <a:spLocks noGrp="1"/>
          </p:cNvSpPr>
          <p:nvPr>
            <p:ph type="sldNum" sz="quarter" idx="12"/>
          </p:nvPr>
        </p:nvSpPr>
        <p:spPr/>
        <p:txBody>
          <a:bodyPr/>
          <a:lstStyle/>
          <a:p>
            <a:fld id="{102C06EB-B0EA-4EA0-B2B5-0D829000A798}" type="slidenum">
              <a:rPr lang="en-GB" noProof="0" smtClean="0"/>
              <a:t>23</a:t>
            </a:fld>
            <a:endParaRPr lang="en-GB" noProof="0" dirty="0"/>
          </a:p>
        </p:txBody>
      </p:sp>
    </p:spTree>
    <p:extLst>
      <p:ext uri="{BB962C8B-B14F-4D97-AF65-F5344CB8AC3E}">
        <p14:creationId xmlns:p14="http://schemas.microsoft.com/office/powerpoint/2010/main" val="327191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5BE2-84F0-4F5B-BC23-0CA4F9002021}"/>
              </a:ext>
            </a:extLst>
          </p:cNvPr>
          <p:cNvSpPr>
            <a:spLocks noGrp="1"/>
          </p:cNvSpPr>
          <p:nvPr>
            <p:ph type="title"/>
          </p:nvPr>
        </p:nvSpPr>
        <p:spPr/>
        <p:txBody>
          <a:bodyPr/>
          <a:lstStyle/>
          <a:p>
            <a:r>
              <a:rPr lang="en-GB" dirty="0"/>
              <a:t>December 2016 recommendations (text has been abbreviated)</a:t>
            </a:r>
          </a:p>
        </p:txBody>
      </p:sp>
      <p:graphicFrame>
        <p:nvGraphicFramePr>
          <p:cNvPr id="6" name="Content Placeholder 5">
            <a:extLst>
              <a:ext uri="{FF2B5EF4-FFF2-40B4-BE49-F238E27FC236}">
                <a16:creationId xmlns:a16="http://schemas.microsoft.com/office/drawing/2014/main" id="{A3F11AB9-AEC7-4E28-B439-AA06043FEE25}"/>
              </a:ext>
            </a:extLst>
          </p:cNvPr>
          <p:cNvGraphicFramePr>
            <a:graphicFrameLocks noGrp="1"/>
          </p:cNvGraphicFramePr>
          <p:nvPr>
            <p:ph idx="1"/>
            <p:extLst>
              <p:ext uri="{D42A27DB-BD31-4B8C-83A1-F6EECF244321}">
                <p14:modId xmlns:p14="http://schemas.microsoft.com/office/powerpoint/2010/main" val="1212144973"/>
              </p:ext>
            </p:extLst>
          </p:nvPr>
        </p:nvGraphicFramePr>
        <p:xfrm>
          <a:off x="618423" y="1159443"/>
          <a:ext cx="7912172" cy="4998720"/>
        </p:xfrm>
        <a:graphic>
          <a:graphicData uri="http://schemas.openxmlformats.org/drawingml/2006/table">
            <a:tbl>
              <a:tblPr bandRow="1">
                <a:tableStyleId>{5C22544A-7EE6-4342-B048-85BDC9FD1C3A}</a:tableStyleId>
              </a:tblPr>
              <a:tblGrid>
                <a:gridCol w="1537366">
                  <a:extLst>
                    <a:ext uri="{9D8B030D-6E8A-4147-A177-3AD203B41FA5}">
                      <a16:colId xmlns:a16="http://schemas.microsoft.com/office/drawing/2014/main" val="1793162254"/>
                    </a:ext>
                  </a:extLst>
                </a:gridCol>
                <a:gridCol w="6374806">
                  <a:extLst>
                    <a:ext uri="{9D8B030D-6E8A-4147-A177-3AD203B41FA5}">
                      <a16:colId xmlns:a16="http://schemas.microsoft.com/office/drawing/2014/main" val="3649477183"/>
                    </a:ext>
                  </a:extLst>
                </a:gridCol>
              </a:tblGrid>
              <a:tr h="370840">
                <a:tc>
                  <a:txBody>
                    <a:bodyPr/>
                    <a:lstStyle/>
                    <a:p>
                      <a:r>
                        <a:rPr lang="en-US" sz="1600" dirty="0"/>
                        <a:t>Reporting and monitoring</a:t>
                      </a:r>
                      <a:endParaRPr lang="en-GB" sz="1600" dirty="0"/>
                    </a:p>
                  </a:txBody>
                  <a:tcPr/>
                </a:tc>
                <a:tc>
                  <a:txBody>
                    <a:bodyPr/>
                    <a:lstStyle/>
                    <a:p>
                      <a:r>
                        <a:rPr lang="en-US" sz="1600" dirty="0"/>
                        <a:t>The Commission establishes a Union-wide framework for reporting and monitoring data on the security of high speed and international services.</a:t>
                      </a:r>
                      <a:endParaRPr lang="en-GB" sz="1600" dirty="0"/>
                    </a:p>
                  </a:txBody>
                  <a:tcPr/>
                </a:tc>
                <a:extLst>
                  <a:ext uri="{0D108BD9-81ED-4DB2-BD59-A6C34878D82A}">
                    <a16:rowId xmlns:a16="http://schemas.microsoft.com/office/drawing/2014/main" val="3937684482"/>
                  </a:ext>
                </a:extLst>
              </a:tr>
              <a:tr h="370840">
                <a:tc>
                  <a:txBody>
                    <a:bodyPr/>
                    <a:lstStyle/>
                    <a:p>
                      <a:r>
                        <a:rPr lang="en-US" sz="1600" dirty="0"/>
                        <a:t>Design of trains and stations for added security</a:t>
                      </a:r>
                      <a:endParaRPr lang="en-GB" sz="1600" dirty="0"/>
                    </a:p>
                  </a:txBody>
                  <a:tcPr/>
                </a:tc>
                <a:tc>
                  <a:txBody>
                    <a:bodyPr/>
                    <a:lstStyle/>
                    <a:p>
                      <a:r>
                        <a:rPr lang="en-US" sz="1600" dirty="0"/>
                        <a:t>The Commission, international and national bodies, prepare guidance on:</a:t>
                      </a:r>
                    </a:p>
                    <a:p>
                      <a:pPr marL="285750" indent="-285750">
                        <a:buFont typeface="Arial" panose="020B0604020202020204" pitchFamily="34" charset="0"/>
                        <a:buChar char="•"/>
                      </a:pPr>
                      <a:r>
                        <a:rPr lang="en-US" sz="1600" dirty="0"/>
                        <a:t>design of station access and egress, to improve security at stations used by high speed and international services; and</a:t>
                      </a:r>
                    </a:p>
                    <a:p>
                      <a:pPr marL="285750" indent="-285750">
                        <a:buFont typeface="Arial" panose="020B0604020202020204" pitchFamily="34" charset="0"/>
                        <a:buChar char="•"/>
                      </a:pPr>
                      <a:r>
                        <a:rPr lang="en-US" sz="1600" dirty="0"/>
                        <a:t>standards for blast-resistance on trains and at stations.</a:t>
                      </a:r>
                      <a:endParaRPr lang="en-GB" sz="1600" dirty="0"/>
                    </a:p>
                  </a:txBody>
                  <a:tcPr/>
                </a:tc>
                <a:extLst>
                  <a:ext uri="{0D108BD9-81ED-4DB2-BD59-A6C34878D82A}">
                    <a16:rowId xmlns:a16="http://schemas.microsoft.com/office/drawing/2014/main" val="2737811942"/>
                  </a:ext>
                </a:extLst>
              </a:tr>
              <a:tr h="370840">
                <a:tc>
                  <a:txBody>
                    <a:bodyPr/>
                    <a:lstStyle/>
                    <a:p>
                      <a:r>
                        <a:rPr lang="en-US" sz="1600" dirty="0"/>
                        <a:t>Risk assessment and contingency planning</a:t>
                      </a:r>
                      <a:endParaRPr lang="en-GB" sz="1600" dirty="0"/>
                    </a:p>
                  </a:txBody>
                  <a:tcPr/>
                </a:tc>
                <a:tc>
                  <a:txBody>
                    <a:bodyPr/>
                    <a:lstStyle/>
                    <a:p>
                      <a:r>
                        <a:rPr lang="en-US" sz="1600" dirty="0"/>
                        <a:t>Member States be required to ensure that bodies involved in the operation of high speed and international rail services introduce SMSs including:</a:t>
                      </a:r>
                    </a:p>
                    <a:p>
                      <a:pPr marL="285750" indent="-285750">
                        <a:buFont typeface="Arial" panose="020B0604020202020204" pitchFamily="34" charset="0"/>
                        <a:buChar char="•"/>
                      </a:pPr>
                      <a:r>
                        <a:rPr lang="en-US" sz="1600" dirty="0"/>
                        <a:t>protocols for the exchange of information between relevant agencies responsible for the security of such services;</a:t>
                      </a:r>
                    </a:p>
                    <a:p>
                      <a:pPr marL="285750" indent="-285750">
                        <a:buFont typeface="Arial" panose="020B0604020202020204" pitchFamily="34" charset="0"/>
                        <a:buChar char="•"/>
                      </a:pPr>
                      <a:r>
                        <a:rPr lang="en-US" sz="1600" dirty="0"/>
                        <a:t>the recording of vulnerabilities on trains, at stations and elsewhere on railway networks; and</a:t>
                      </a:r>
                    </a:p>
                    <a:p>
                      <a:pPr marL="285750" indent="-285750">
                        <a:buFont typeface="Arial" panose="020B0604020202020204" pitchFamily="34" charset="0"/>
                        <a:buChar char="•"/>
                      </a:pPr>
                      <a:r>
                        <a:rPr lang="en-US" sz="1600" dirty="0"/>
                        <a:t>documented contingency planning and incident recovery processes.</a:t>
                      </a:r>
                      <a:endParaRPr lang="en-GB" sz="1600" dirty="0"/>
                    </a:p>
                  </a:txBody>
                  <a:tcPr/>
                </a:tc>
                <a:extLst>
                  <a:ext uri="{0D108BD9-81ED-4DB2-BD59-A6C34878D82A}">
                    <a16:rowId xmlns:a16="http://schemas.microsoft.com/office/drawing/2014/main" val="2611976590"/>
                  </a:ext>
                </a:extLst>
              </a:tr>
              <a:tr h="370840">
                <a:tc>
                  <a:txBody>
                    <a:bodyPr/>
                    <a:lstStyle/>
                    <a:p>
                      <a:r>
                        <a:rPr lang="en-US" sz="1600" dirty="0"/>
                        <a:t>Monitoring and awareness of security risks</a:t>
                      </a:r>
                      <a:endParaRPr lang="en-GB" sz="1600" dirty="0"/>
                    </a:p>
                  </a:txBody>
                  <a:tcPr/>
                </a:tc>
                <a:tc>
                  <a:txBody>
                    <a:bodyPr/>
                    <a:lstStyle/>
                    <a:p>
                      <a:r>
                        <a:rPr lang="en-US" sz="1600" dirty="0"/>
                        <a:t>The Commission, in collaboration with relevant bodies, prepares common mandatory standards for CCTV on trains and stations:</a:t>
                      </a:r>
                    </a:p>
                    <a:p>
                      <a:pPr marL="285750" indent="-285750">
                        <a:buFont typeface="Arial" panose="020B0604020202020204" pitchFamily="34" charset="0"/>
                        <a:buChar char="•"/>
                      </a:pPr>
                      <a:r>
                        <a:rPr lang="en-US" sz="1600" dirty="0"/>
                        <a:t>as a minimum, covering requirements for recording capability; and</a:t>
                      </a:r>
                    </a:p>
                    <a:p>
                      <a:pPr marL="285750" indent="-285750">
                        <a:buFont typeface="Arial" panose="020B0604020202020204" pitchFamily="34" charset="0"/>
                        <a:buChar char="•"/>
                      </a:pPr>
                      <a:r>
                        <a:rPr lang="en-US" sz="1600" dirty="0"/>
                        <a:t>optionally, for facial recognition and real time monitoring.</a:t>
                      </a:r>
                    </a:p>
                    <a:p>
                      <a:r>
                        <a:rPr lang="en-US" sz="1600" dirty="0"/>
                        <a:t>Member States should be required to identify responsibilities for undertaking CCTV monitoring activity.</a:t>
                      </a:r>
                      <a:endParaRPr lang="en-GB" sz="1600" dirty="0"/>
                    </a:p>
                  </a:txBody>
                  <a:tcPr/>
                </a:tc>
                <a:extLst>
                  <a:ext uri="{0D108BD9-81ED-4DB2-BD59-A6C34878D82A}">
                    <a16:rowId xmlns:a16="http://schemas.microsoft.com/office/drawing/2014/main" val="696947036"/>
                  </a:ext>
                </a:extLst>
              </a:tr>
            </a:tbl>
          </a:graphicData>
        </a:graphic>
      </p:graphicFrame>
      <p:sp>
        <p:nvSpPr>
          <p:cNvPr id="4" name="Footer Placeholder 3">
            <a:extLst>
              <a:ext uri="{FF2B5EF4-FFF2-40B4-BE49-F238E27FC236}">
                <a16:creationId xmlns:a16="http://schemas.microsoft.com/office/drawing/2014/main" id="{3D32B768-16D2-454A-AACF-9257462CF446}"/>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19F1285A-43E2-41C0-8ECB-828763C59F74}"/>
              </a:ext>
            </a:extLst>
          </p:cNvPr>
          <p:cNvSpPr>
            <a:spLocks noGrp="1"/>
          </p:cNvSpPr>
          <p:nvPr>
            <p:ph type="sldNum" sz="quarter" idx="12"/>
          </p:nvPr>
        </p:nvSpPr>
        <p:spPr/>
        <p:txBody>
          <a:bodyPr/>
          <a:lstStyle/>
          <a:p>
            <a:fld id="{102C06EB-B0EA-4EA0-B2B5-0D829000A798}" type="slidenum">
              <a:rPr lang="en-GB" noProof="0" smtClean="0"/>
              <a:t>24</a:t>
            </a:fld>
            <a:endParaRPr lang="en-GB" noProof="0" dirty="0"/>
          </a:p>
        </p:txBody>
      </p:sp>
    </p:spTree>
    <p:extLst>
      <p:ext uri="{BB962C8B-B14F-4D97-AF65-F5344CB8AC3E}">
        <p14:creationId xmlns:p14="http://schemas.microsoft.com/office/powerpoint/2010/main" val="286729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a:t>
            </a:r>
          </a:p>
        </p:txBody>
      </p:sp>
      <p:sp>
        <p:nvSpPr>
          <p:cNvPr id="3" name="Text Placeholder 2"/>
          <p:cNvSpPr>
            <a:spLocks noGrp="1"/>
          </p:cNvSpPr>
          <p:nvPr>
            <p:ph type="body" sz="quarter" idx="13"/>
          </p:nvPr>
        </p:nvSpPr>
        <p:spPr/>
        <p:txBody>
          <a:bodyPr/>
          <a:lstStyle/>
          <a:p>
            <a:r>
              <a:rPr lang="en-GB" dirty="0"/>
              <a:t>Dick.Dunmore@sdgworld.net</a:t>
            </a:r>
          </a:p>
        </p:txBody>
      </p:sp>
    </p:spTree>
    <p:extLst>
      <p:ext uri="{BB962C8B-B14F-4D97-AF65-F5344CB8AC3E}">
        <p14:creationId xmlns:p14="http://schemas.microsoft.com/office/powerpoint/2010/main" val="243573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A545-62E6-471D-A765-8EC310FC594A}"/>
              </a:ext>
            </a:extLst>
          </p:cNvPr>
          <p:cNvSpPr>
            <a:spLocks noGrp="1"/>
          </p:cNvSpPr>
          <p:nvPr>
            <p:ph type="title"/>
          </p:nvPr>
        </p:nvSpPr>
        <p:spPr/>
        <p:txBody>
          <a:bodyPr/>
          <a:lstStyle/>
          <a:p>
            <a:r>
              <a:rPr lang="en-GB" dirty="0"/>
              <a:t>Study activities</a:t>
            </a:r>
          </a:p>
        </p:txBody>
      </p:sp>
      <p:sp>
        <p:nvSpPr>
          <p:cNvPr id="3" name="Content Placeholder 2">
            <a:extLst>
              <a:ext uri="{FF2B5EF4-FFF2-40B4-BE49-F238E27FC236}">
                <a16:creationId xmlns:a16="http://schemas.microsoft.com/office/drawing/2014/main" id="{11589B28-0107-4775-B090-593C09BD5D3E}"/>
              </a:ext>
            </a:extLst>
          </p:cNvPr>
          <p:cNvSpPr>
            <a:spLocks noGrp="1"/>
          </p:cNvSpPr>
          <p:nvPr>
            <p:ph idx="1"/>
          </p:nvPr>
        </p:nvSpPr>
        <p:spPr>
          <a:xfrm>
            <a:off x="602833" y="1460315"/>
            <a:ext cx="7938333" cy="4344949"/>
          </a:xfrm>
        </p:spPr>
        <p:txBody>
          <a:bodyPr/>
          <a:lstStyle/>
          <a:p>
            <a:r>
              <a:rPr lang="en-GB" sz="2400" dirty="0"/>
              <a:t>We investigated security measures and arrangements currently in place across the EU, drawing on:</a:t>
            </a:r>
          </a:p>
          <a:p>
            <a:pPr lvl="1"/>
            <a:r>
              <a:rPr lang="en-GB" sz="2000" dirty="0"/>
              <a:t>stakeholder consultation (68 stakeholders consulted)</a:t>
            </a:r>
          </a:p>
          <a:p>
            <a:pPr lvl="1"/>
            <a:r>
              <a:rPr lang="en-GB" sz="2000" dirty="0"/>
              <a:t>review of previous academic work</a:t>
            </a:r>
          </a:p>
          <a:p>
            <a:pPr lvl="1"/>
            <a:r>
              <a:rPr lang="en-GB" sz="2000" dirty="0"/>
              <a:t>sector information sources</a:t>
            </a:r>
          </a:p>
          <a:p>
            <a:r>
              <a:rPr lang="en-GB" sz="2400" dirty="0"/>
              <a:t>We developed options for intervention at European level</a:t>
            </a:r>
          </a:p>
          <a:p>
            <a:r>
              <a:rPr lang="en-GB" sz="2400" dirty="0"/>
              <a:t>We assessed options in accordance with the Better Regulation Guidelines and Better Regulation Toolbox</a:t>
            </a:r>
          </a:p>
          <a:p>
            <a:r>
              <a:rPr lang="en-GB" sz="2400" dirty="0"/>
              <a:t>We made recommendations for further consideration, based upon the resulting ranking of options</a:t>
            </a:r>
          </a:p>
        </p:txBody>
      </p:sp>
      <p:sp>
        <p:nvSpPr>
          <p:cNvPr id="5" name="Footer Placeholder 4">
            <a:extLst>
              <a:ext uri="{FF2B5EF4-FFF2-40B4-BE49-F238E27FC236}">
                <a16:creationId xmlns:a16="http://schemas.microsoft.com/office/drawing/2014/main" id="{E40AF9B2-0423-4C40-9A15-7387FF07A295}"/>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7" name="Slide Number Placeholder 6">
            <a:extLst>
              <a:ext uri="{FF2B5EF4-FFF2-40B4-BE49-F238E27FC236}">
                <a16:creationId xmlns:a16="http://schemas.microsoft.com/office/drawing/2014/main" id="{12243513-AD2B-489A-A51D-10369C318CB8}"/>
              </a:ext>
            </a:extLst>
          </p:cNvPr>
          <p:cNvSpPr>
            <a:spLocks noGrp="1"/>
          </p:cNvSpPr>
          <p:nvPr>
            <p:ph type="sldNum" sz="quarter" idx="12"/>
          </p:nvPr>
        </p:nvSpPr>
        <p:spPr/>
        <p:txBody>
          <a:bodyPr/>
          <a:lstStyle/>
          <a:p>
            <a:fld id="{102C06EB-B0EA-4EA0-B2B5-0D829000A798}" type="slidenum">
              <a:rPr lang="en-GB" noProof="0" smtClean="0"/>
              <a:t>3</a:t>
            </a:fld>
            <a:endParaRPr lang="en-GB" noProof="0" dirty="0"/>
          </a:p>
        </p:txBody>
      </p:sp>
    </p:spTree>
    <p:extLst>
      <p:ext uri="{BB962C8B-B14F-4D97-AF65-F5344CB8AC3E}">
        <p14:creationId xmlns:p14="http://schemas.microsoft.com/office/powerpoint/2010/main" val="279651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092A-516E-43CA-BA2A-384E207FB53D}"/>
              </a:ext>
            </a:extLst>
          </p:cNvPr>
          <p:cNvSpPr>
            <a:spLocks noGrp="1"/>
          </p:cNvSpPr>
          <p:nvPr>
            <p:ph type="title"/>
          </p:nvPr>
        </p:nvSpPr>
        <p:spPr/>
        <p:txBody>
          <a:bodyPr/>
          <a:lstStyle/>
          <a:p>
            <a:r>
              <a:rPr lang="en-GB" dirty="0"/>
              <a:t>International and high-speed services are not segregated</a:t>
            </a:r>
          </a:p>
        </p:txBody>
      </p:sp>
      <p:sp>
        <p:nvSpPr>
          <p:cNvPr id="3" name="Content Placeholder 2">
            <a:extLst>
              <a:ext uri="{FF2B5EF4-FFF2-40B4-BE49-F238E27FC236}">
                <a16:creationId xmlns:a16="http://schemas.microsoft.com/office/drawing/2014/main" id="{A8E25923-1A68-4CF8-A9CB-4C5EF37BC972}"/>
              </a:ext>
            </a:extLst>
          </p:cNvPr>
          <p:cNvSpPr>
            <a:spLocks noGrp="1"/>
          </p:cNvSpPr>
          <p:nvPr>
            <p:ph idx="1"/>
          </p:nvPr>
        </p:nvSpPr>
        <p:spPr>
          <a:xfrm>
            <a:off x="608400" y="1124743"/>
            <a:ext cx="8068056" cy="5234721"/>
          </a:xfrm>
        </p:spPr>
        <p:txBody>
          <a:bodyPr/>
          <a:lstStyle/>
          <a:p>
            <a:r>
              <a:rPr lang="en-GB" sz="2400" dirty="0"/>
              <a:t>Security:</a:t>
            </a:r>
          </a:p>
          <a:p>
            <a:pPr lvl="1"/>
            <a:r>
              <a:rPr lang="en-GB" sz="2000" dirty="0"/>
              <a:t>Security includes not only terrorism, but all crime (as defined locally)</a:t>
            </a:r>
          </a:p>
          <a:p>
            <a:r>
              <a:rPr lang="en-GB" sz="2400" dirty="0"/>
              <a:t>Services can be interpreted as “train numbers”, but:</a:t>
            </a:r>
          </a:p>
          <a:p>
            <a:pPr lvl="1"/>
            <a:r>
              <a:rPr lang="en-GB" sz="2000" dirty="0"/>
              <a:t>Not all early joining passengers will cross a border or travel at high speed</a:t>
            </a:r>
          </a:p>
          <a:p>
            <a:pPr lvl="1"/>
            <a:r>
              <a:rPr lang="en-GB" sz="2000" dirty="0"/>
              <a:t>No late joining passengers will cross a border or travel at high speed</a:t>
            </a:r>
          </a:p>
          <a:p>
            <a:r>
              <a:rPr lang="en-GB" sz="2400" dirty="0"/>
              <a:t>Subdividing a train’s activity into “services” is partly arbitrary:</a:t>
            </a:r>
          </a:p>
          <a:p>
            <a:pPr lvl="1"/>
            <a:r>
              <a:rPr lang="en-GB" sz="2000" dirty="0"/>
              <a:t>Trains can be renumbered or reclassified as they move around</a:t>
            </a:r>
          </a:p>
          <a:p>
            <a:pPr lvl="1"/>
            <a:r>
              <a:rPr lang="en-GB" sz="2000" dirty="0"/>
              <a:t>Services could be redesigned to avoid any classification rule</a:t>
            </a:r>
          </a:p>
          <a:p>
            <a:r>
              <a:rPr lang="en-GB" sz="2400" dirty="0"/>
              <a:t>Rail infrastructure:</a:t>
            </a:r>
          </a:p>
          <a:p>
            <a:pPr lvl="1"/>
            <a:r>
              <a:rPr lang="en-GB" sz="2000" dirty="0"/>
              <a:t>Infrastructure, stations and platforms are shared with other services</a:t>
            </a:r>
          </a:p>
          <a:p>
            <a:r>
              <a:rPr lang="en-GB" sz="2400" dirty="0"/>
              <a:t>Stations:</a:t>
            </a:r>
          </a:p>
          <a:p>
            <a:pPr lvl="1"/>
            <a:r>
              <a:rPr lang="en-GB" sz="2000" dirty="0"/>
              <a:t>Many stations link imperceptibly into other open public space</a:t>
            </a:r>
          </a:p>
          <a:p>
            <a:endParaRPr lang="en-GB" sz="2400" dirty="0"/>
          </a:p>
        </p:txBody>
      </p:sp>
      <p:sp>
        <p:nvSpPr>
          <p:cNvPr id="4" name="Footer Placeholder 3">
            <a:extLst>
              <a:ext uri="{FF2B5EF4-FFF2-40B4-BE49-F238E27FC236}">
                <a16:creationId xmlns:a16="http://schemas.microsoft.com/office/drawing/2014/main" id="{A99BA33A-CF8B-467E-91D3-4F82F0CF4B78}"/>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5" name="Slide Number Placeholder 4">
            <a:extLst>
              <a:ext uri="{FF2B5EF4-FFF2-40B4-BE49-F238E27FC236}">
                <a16:creationId xmlns:a16="http://schemas.microsoft.com/office/drawing/2014/main" id="{DB6F7A3E-47E6-489C-8DAB-E4F740F07BFA}"/>
              </a:ext>
            </a:extLst>
          </p:cNvPr>
          <p:cNvSpPr>
            <a:spLocks noGrp="1"/>
          </p:cNvSpPr>
          <p:nvPr>
            <p:ph type="sldNum" sz="quarter" idx="12"/>
          </p:nvPr>
        </p:nvSpPr>
        <p:spPr/>
        <p:txBody>
          <a:bodyPr/>
          <a:lstStyle/>
          <a:p>
            <a:fld id="{102C06EB-B0EA-4EA0-B2B5-0D829000A798}" type="slidenum">
              <a:rPr lang="en-GB" noProof="0" smtClean="0"/>
              <a:t>4</a:t>
            </a:fld>
            <a:endParaRPr lang="en-GB" noProof="0" dirty="0"/>
          </a:p>
        </p:txBody>
      </p:sp>
    </p:spTree>
    <p:extLst>
      <p:ext uri="{BB962C8B-B14F-4D97-AF65-F5344CB8AC3E}">
        <p14:creationId xmlns:p14="http://schemas.microsoft.com/office/powerpoint/2010/main" val="314134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BA5A-37F7-4399-9BD0-7D14DE771D7D}"/>
              </a:ext>
            </a:extLst>
          </p:cNvPr>
          <p:cNvSpPr>
            <a:spLocks noGrp="1"/>
          </p:cNvSpPr>
          <p:nvPr>
            <p:ph type="title"/>
          </p:nvPr>
        </p:nvSpPr>
        <p:spPr/>
        <p:txBody>
          <a:bodyPr/>
          <a:lstStyle/>
          <a:p>
            <a:r>
              <a:rPr lang="en-GB" dirty="0"/>
              <a:t>Background: </a:t>
            </a:r>
            <a:r>
              <a:rPr lang="en-GB" b="1" dirty="0"/>
              <a:t>international trains</a:t>
            </a:r>
            <a:r>
              <a:rPr lang="en-GB" dirty="0"/>
              <a:t> (Ulrichsbr</a:t>
            </a:r>
            <a:r>
              <a:rPr lang="en-GB" dirty="0">
                <a:latin typeface="Calibri" panose="020F0502020204030204" pitchFamily="34" charset="0"/>
              </a:rPr>
              <a:t>ücke/Füssen, AT)</a:t>
            </a:r>
            <a:endParaRPr lang="en-GB" dirty="0"/>
          </a:p>
        </p:txBody>
      </p:sp>
      <p:sp>
        <p:nvSpPr>
          <p:cNvPr id="4" name="Footer Placeholder 3">
            <a:extLst>
              <a:ext uri="{FF2B5EF4-FFF2-40B4-BE49-F238E27FC236}">
                <a16:creationId xmlns:a16="http://schemas.microsoft.com/office/drawing/2014/main" id="{5AD33AC0-2825-497D-948A-5FB4E1120E4F}"/>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pic>
        <p:nvPicPr>
          <p:cNvPr id="6" name="Picture 5">
            <a:extLst>
              <a:ext uri="{FF2B5EF4-FFF2-40B4-BE49-F238E27FC236}">
                <a16:creationId xmlns:a16="http://schemas.microsoft.com/office/drawing/2014/main" id="{2B79E8A4-5C0D-44DE-9658-EE5CB8925D7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b="4758"/>
          <a:stretch/>
        </p:blipFill>
        <p:spPr>
          <a:xfrm>
            <a:off x="608400" y="1011214"/>
            <a:ext cx="7904027" cy="5328004"/>
          </a:xfrm>
          <a:prstGeom prst="rect">
            <a:avLst/>
          </a:prstGeom>
        </p:spPr>
      </p:pic>
      <p:sp>
        <p:nvSpPr>
          <p:cNvPr id="7" name="Slide Number Placeholder 6">
            <a:extLst>
              <a:ext uri="{FF2B5EF4-FFF2-40B4-BE49-F238E27FC236}">
                <a16:creationId xmlns:a16="http://schemas.microsoft.com/office/drawing/2014/main" id="{54F5EF2F-5D42-4B49-82E2-6CD680F1F06F}"/>
              </a:ext>
            </a:extLst>
          </p:cNvPr>
          <p:cNvSpPr>
            <a:spLocks noGrp="1"/>
          </p:cNvSpPr>
          <p:nvPr>
            <p:ph type="sldNum" sz="quarter" idx="12"/>
          </p:nvPr>
        </p:nvSpPr>
        <p:spPr/>
        <p:txBody>
          <a:bodyPr/>
          <a:lstStyle/>
          <a:p>
            <a:fld id="{102C06EB-B0EA-4EA0-B2B5-0D829000A798}" type="slidenum">
              <a:rPr lang="en-GB" noProof="0" smtClean="0"/>
              <a:t>5</a:t>
            </a:fld>
            <a:endParaRPr lang="en-GB" noProof="0" dirty="0"/>
          </a:p>
        </p:txBody>
      </p:sp>
    </p:spTree>
    <p:extLst>
      <p:ext uri="{BB962C8B-B14F-4D97-AF65-F5344CB8AC3E}">
        <p14:creationId xmlns:p14="http://schemas.microsoft.com/office/powerpoint/2010/main" val="25896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BA5A-37F7-4399-9BD0-7D14DE771D7D}"/>
              </a:ext>
            </a:extLst>
          </p:cNvPr>
          <p:cNvSpPr>
            <a:spLocks noGrp="1"/>
          </p:cNvSpPr>
          <p:nvPr>
            <p:ph type="title"/>
          </p:nvPr>
        </p:nvSpPr>
        <p:spPr/>
        <p:txBody>
          <a:bodyPr/>
          <a:lstStyle/>
          <a:p>
            <a:r>
              <a:rPr lang="en-GB" dirty="0"/>
              <a:t>Background: </a:t>
            </a:r>
            <a:r>
              <a:rPr lang="en-GB" b="1" dirty="0"/>
              <a:t>international trains</a:t>
            </a:r>
            <a:r>
              <a:rPr lang="en-GB" dirty="0"/>
              <a:t> (Ulrichsbr</a:t>
            </a:r>
            <a:r>
              <a:rPr lang="en-GB" dirty="0">
                <a:latin typeface="Calibri" panose="020F0502020204030204" pitchFamily="34" charset="0"/>
              </a:rPr>
              <a:t>ücke/Füssen, AT)</a:t>
            </a:r>
            <a:endParaRPr lang="en-GB" dirty="0"/>
          </a:p>
        </p:txBody>
      </p:sp>
      <p:sp>
        <p:nvSpPr>
          <p:cNvPr id="4" name="Footer Placeholder 3">
            <a:extLst>
              <a:ext uri="{FF2B5EF4-FFF2-40B4-BE49-F238E27FC236}">
                <a16:creationId xmlns:a16="http://schemas.microsoft.com/office/drawing/2014/main" id="{5AD33AC0-2825-497D-948A-5FB4E1120E4F}"/>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7" name="Slide Number Placeholder 6">
            <a:extLst>
              <a:ext uri="{FF2B5EF4-FFF2-40B4-BE49-F238E27FC236}">
                <a16:creationId xmlns:a16="http://schemas.microsoft.com/office/drawing/2014/main" id="{54F5EF2F-5D42-4B49-82E2-6CD680F1F06F}"/>
              </a:ext>
            </a:extLst>
          </p:cNvPr>
          <p:cNvSpPr>
            <a:spLocks noGrp="1"/>
          </p:cNvSpPr>
          <p:nvPr>
            <p:ph type="sldNum" sz="quarter" idx="12"/>
          </p:nvPr>
        </p:nvSpPr>
        <p:spPr/>
        <p:txBody>
          <a:bodyPr/>
          <a:lstStyle/>
          <a:p>
            <a:fld id="{102C06EB-B0EA-4EA0-B2B5-0D829000A798}" type="slidenum">
              <a:rPr lang="en-GB" noProof="0" smtClean="0"/>
              <a:t>6</a:t>
            </a:fld>
            <a:endParaRPr lang="en-GB" noProof="0" dirty="0"/>
          </a:p>
        </p:txBody>
      </p:sp>
      <p:pic>
        <p:nvPicPr>
          <p:cNvPr id="5" name="Picture 4">
            <a:extLst>
              <a:ext uri="{FF2B5EF4-FFF2-40B4-BE49-F238E27FC236}">
                <a16:creationId xmlns:a16="http://schemas.microsoft.com/office/drawing/2014/main" id="{EC7520D3-A0C4-4DC7-98C1-8EABD0C9B1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496"/>
          <a:stretch/>
        </p:blipFill>
        <p:spPr>
          <a:xfrm>
            <a:off x="609741" y="1006096"/>
            <a:ext cx="7936992" cy="5328000"/>
          </a:xfrm>
          <a:prstGeom prst="rect">
            <a:avLst/>
          </a:prstGeom>
        </p:spPr>
      </p:pic>
    </p:spTree>
    <p:extLst>
      <p:ext uri="{BB962C8B-B14F-4D97-AF65-F5344CB8AC3E}">
        <p14:creationId xmlns:p14="http://schemas.microsoft.com/office/powerpoint/2010/main" val="8036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A946D3-D4FF-4C00-9D0C-012CADA11D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08400" y="1009929"/>
            <a:ext cx="7886469" cy="5135167"/>
          </a:xfrm>
          <a:prstGeom prst="rect">
            <a:avLst/>
          </a:prstGeom>
        </p:spPr>
      </p:pic>
      <p:sp>
        <p:nvSpPr>
          <p:cNvPr id="2" name="Title 1">
            <a:extLst>
              <a:ext uri="{FF2B5EF4-FFF2-40B4-BE49-F238E27FC236}">
                <a16:creationId xmlns:a16="http://schemas.microsoft.com/office/drawing/2014/main" id="{C4F7B08C-ABC0-4B8C-A930-F623487F56A2}"/>
              </a:ext>
            </a:extLst>
          </p:cNvPr>
          <p:cNvSpPr>
            <a:spLocks noGrp="1"/>
          </p:cNvSpPr>
          <p:nvPr>
            <p:ph type="title"/>
          </p:nvPr>
        </p:nvSpPr>
        <p:spPr/>
        <p:txBody>
          <a:bodyPr/>
          <a:lstStyle/>
          <a:p>
            <a:r>
              <a:rPr lang="en-GB" dirty="0"/>
              <a:t>Background: </a:t>
            </a:r>
            <a:r>
              <a:rPr lang="en-GB" b="1" dirty="0"/>
              <a:t>high speed trains</a:t>
            </a:r>
            <a:r>
              <a:rPr lang="en-GB" dirty="0"/>
              <a:t> (Liskeard, UK)</a:t>
            </a:r>
          </a:p>
        </p:txBody>
      </p:sp>
      <p:sp>
        <p:nvSpPr>
          <p:cNvPr id="4" name="Footer Placeholder 3">
            <a:extLst>
              <a:ext uri="{FF2B5EF4-FFF2-40B4-BE49-F238E27FC236}">
                <a16:creationId xmlns:a16="http://schemas.microsoft.com/office/drawing/2014/main" id="{E01F254A-B7BB-4161-BC5E-120D03FB8101}"/>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7" name="Slide Number Placeholder 6">
            <a:extLst>
              <a:ext uri="{FF2B5EF4-FFF2-40B4-BE49-F238E27FC236}">
                <a16:creationId xmlns:a16="http://schemas.microsoft.com/office/drawing/2014/main" id="{565EE683-4790-4E89-93EB-90677BB3D7CC}"/>
              </a:ext>
            </a:extLst>
          </p:cNvPr>
          <p:cNvSpPr>
            <a:spLocks noGrp="1"/>
          </p:cNvSpPr>
          <p:nvPr>
            <p:ph type="sldNum" sz="quarter" idx="12"/>
          </p:nvPr>
        </p:nvSpPr>
        <p:spPr/>
        <p:txBody>
          <a:bodyPr/>
          <a:lstStyle/>
          <a:p>
            <a:fld id="{102C06EB-B0EA-4EA0-B2B5-0D829000A798}" type="slidenum">
              <a:rPr lang="en-GB" noProof="0" smtClean="0"/>
              <a:t>7</a:t>
            </a:fld>
            <a:endParaRPr lang="en-GB" noProof="0" dirty="0"/>
          </a:p>
        </p:txBody>
      </p:sp>
    </p:spTree>
    <p:extLst>
      <p:ext uri="{BB962C8B-B14F-4D97-AF65-F5344CB8AC3E}">
        <p14:creationId xmlns:p14="http://schemas.microsoft.com/office/powerpoint/2010/main" val="210219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D16D-8B6E-4D0F-A4B3-8675B73D6FC6}"/>
              </a:ext>
            </a:extLst>
          </p:cNvPr>
          <p:cNvSpPr>
            <a:spLocks noGrp="1"/>
          </p:cNvSpPr>
          <p:nvPr>
            <p:ph type="title"/>
          </p:nvPr>
        </p:nvSpPr>
        <p:spPr/>
        <p:txBody>
          <a:bodyPr/>
          <a:lstStyle/>
          <a:p>
            <a:r>
              <a:rPr lang="en-GB" dirty="0"/>
              <a:t>Background: rail </a:t>
            </a:r>
            <a:r>
              <a:rPr lang="en-GB" b="1" dirty="0"/>
              <a:t>border crossing points</a:t>
            </a:r>
            <a:r>
              <a:rPr lang="en-GB" dirty="0"/>
              <a:t> by State</a:t>
            </a:r>
          </a:p>
        </p:txBody>
      </p:sp>
      <p:sp>
        <p:nvSpPr>
          <p:cNvPr id="4" name="Footer Placeholder 3">
            <a:extLst>
              <a:ext uri="{FF2B5EF4-FFF2-40B4-BE49-F238E27FC236}">
                <a16:creationId xmlns:a16="http://schemas.microsoft.com/office/drawing/2014/main" id="{AECF9971-2770-4F17-97A8-B78B26E5111D}"/>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sp>
        <p:nvSpPr>
          <p:cNvPr id="6" name="Slide Number Placeholder 5">
            <a:extLst>
              <a:ext uri="{FF2B5EF4-FFF2-40B4-BE49-F238E27FC236}">
                <a16:creationId xmlns:a16="http://schemas.microsoft.com/office/drawing/2014/main" id="{DC71A621-E8BA-4C29-8EFB-D116104C636E}"/>
              </a:ext>
            </a:extLst>
          </p:cNvPr>
          <p:cNvSpPr>
            <a:spLocks noGrp="1"/>
          </p:cNvSpPr>
          <p:nvPr>
            <p:ph type="sldNum" sz="quarter" idx="12"/>
          </p:nvPr>
        </p:nvSpPr>
        <p:spPr/>
        <p:txBody>
          <a:bodyPr/>
          <a:lstStyle/>
          <a:p>
            <a:fld id="{102C06EB-B0EA-4EA0-B2B5-0D829000A798}" type="slidenum">
              <a:rPr lang="en-GB" noProof="0" smtClean="0"/>
              <a:t>8</a:t>
            </a:fld>
            <a:endParaRPr lang="en-GB" noProof="0" dirty="0"/>
          </a:p>
        </p:txBody>
      </p:sp>
      <p:pic>
        <p:nvPicPr>
          <p:cNvPr id="3" name="Picture 2">
            <a:extLst>
              <a:ext uri="{FF2B5EF4-FFF2-40B4-BE49-F238E27FC236}">
                <a16:creationId xmlns:a16="http://schemas.microsoft.com/office/drawing/2014/main" id="{0A8F42B4-2B30-4FBB-ACB1-C6E2B4ED9007}"/>
              </a:ext>
            </a:extLst>
          </p:cNvPr>
          <p:cNvPicPr>
            <a:picLocks noChangeAspect="1"/>
          </p:cNvPicPr>
          <p:nvPr/>
        </p:nvPicPr>
        <p:blipFill>
          <a:blip r:embed="rId2"/>
          <a:stretch>
            <a:fillRect/>
          </a:stretch>
        </p:blipFill>
        <p:spPr>
          <a:xfrm>
            <a:off x="608400" y="980728"/>
            <a:ext cx="7892261" cy="5135411"/>
          </a:xfrm>
          <a:prstGeom prst="rect">
            <a:avLst/>
          </a:prstGeom>
        </p:spPr>
      </p:pic>
      <p:sp>
        <p:nvSpPr>
          <p:cNvPr id="7" name="Speech Bubble: Rectangle with Corners Rounded 6">
            <a:extLst>
              <a:ext uri="{FF2B5EF4-FFF2-40B4-BE49-F238E27FC236}">
                <a16:creationId xmlns:a16="http://schemas.microsoft.com/office/drawing/2014/main" id="{A7E0A40D-E5D6-4F7B-9EB9-8BFF4CA5EEE9}"/>
              </a:ext>
            </a:extLst>
          </p:cNvPr>
          <p:cNvSpPr/>
          <p:nvPr/>
        </p:nvSpPr>
        <p:spPr>
          <a:xfrm>
            <a:off x="4067944" y="2420888"/>
            <a:ext cx="3312368" cy="576064"/>
          </a:xfrm>
          <a:prstGeom prst="wedgeRoundRectCallout">
            <a:avLst>
              <a:gd name="adj1" fmla="val -127519"/>
              <a:gd name="adj2" fmla="val 102229"/>
              <a:gd name="adj3" fmla="val 16667"/>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Each crossing point is in scope, but many carry few trains</a:t>
            </a:r>
          </a:p>
        </p:txBody>
      </p:sp>
    </p:spTree>
    <p:extLst>
      <p:ext uri="{BB962C8B-B14F-4D97-AF65-F5344CB8AC3E}">
        <p14:creationId xmlns:p14="http://schemas.microsoft.com/office/powerpoint/2010/main" val="19850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26BB-26B0-4D3B-A39E-F753052DB0BF}"/>
              </a:ext>
            </a:extLst>
          </p:cNvPr>
          <p:cNvSpPr>
            <a:spLocks noGrp="1"/>
          </p:cNvSpPr>
          <p:nvPr>
            <p:ph type="title"/>
          </p:nvPr>
        </p:nvSpPr>
        <p:spPr/>
        <p:txBody>
          <a:bodyPr/>
          <a:lstStyle/>
          <a:p>
            <a:r>
              <a:rPr lang="en-GB" dirty="0"/>
              <a:t>Background: </a:t>
            </a:r>
            <a:r>
              <a:rPr lang="en-GB" b="1" dirty="0"/>
              <a:t>services</a:t>
            </a:r>
            <a:r>
              <a:rPr lang="en-GB" dirty="0"/>
              <a:t> per day into and out of each State</a:t>
            </a:r>
          </a:p>
        </p:txBody>
      </p:sp>
      <p:sp>
        <p:nvSpPr>
          <p:cNvPr id="4" name="Footer Placeholder 3">
            <a:extLst>
              <a:ext uri="{FF2B5EF4-FFF2-40B4-BE49-F238E27FC236}">
                <a16:creationId xmlns:a16="http://schemas.microsoft.com/office/drawing/2014/main" id="{B359E41C-2995-41B3-8EBF-0E61759C7184}"/>
              </a:ext>
            </a:extLst>
          </p:cNvPr>
          <p:cNvSpPr>
            <a:spLocks noGrp="1"/>
          </p:cNvSpPr>
          <p:nvPr>
            <p:ph type="ftr" sz="quarter" idx="11"/>
          </p:nvPr>
        </p:nvSpPr>
        <p:spPr/>
        <p:txBody>
          <a:bodyPr/>
          <a:lstStyle/>
          <a:p>
            <a:r>
              <a:rPr lang="en-US" noProof="0" dirty="0"/>
              <a:t>ITF/UIC/UNECE Rail Security Workshop, Leipzig, 23 May 2018</a:t>
            </a:r>
            <a:endParaRPr lang="en-GB" noProof="0" dirty="0"/>
          </a:p>
        </p:txBody>
      </p:sp>
      <p:pic>
        <p:nvPicPr>
          <p:cNvPr id="6" name="Picture 5">
            <a:extLst>
              <a:ext uri="{FF2B5EF4-FFF2-40B4-BE49-F238E27FC236}">
                <a16:creationId xmlns:a16="http://schemas.microsoft.com/office/drawing/2014/main" id="{00B65F6A-02BB-4FAB-803E-98609317596E}"/>
              </a:ext>
            </a:extLst>
          </p:cNvPr>
          <p:cNvPicPr>
            <a:picLocks noChangeAspect="1"/>
          </p:cNvPicPr>
          <p:nvPr/>
        </p:nvPicPr>
        <p:blipFill>
          <a:blip r:embed="rId2"/>
          <a:stretch>
            <a:fillRect/>
          </a:stretch>
        </p:blipFill>
        <p:spPr>
          <a:xfrm>
            <a:off x="597281" y="1174367"/>
            <a:ext cx="7965114" cy="5185098"/>
          </a:xfrm>
          <a:prstGeom prst="rect">
            <a:avLst/>
          </a:prstGeom>
        </p:spPr>
      </p:pic>
      <p:sp>
        <p:nvSpPr>
          <p:cNvPr id="7" name="Slide Number Placeholder 6">
            <a:extLst>
              <a:ext uri="{FF2B5EF4-FFF2-40B4-BE49-F238E27FC236}">
                <a16:creationId xmlns:a16="http://schemas.microsoft.com/office/drawing/2014/main" id="{BEC6748A-EF31-4C19-9411-143147013635}"/>
              </a:ext>
            </a:extLst>
          </p:cNvPr>
          <p:cNvSpPr>
            <a:spLocks noGrp="1"/>
          </p:cNvSpPr>
          <p:nvPr>
            <p:ph type="sldNum" sz="quarter" idx="12"/>
          </p:nvPr>
        </p:nvSpPr>
        <p:spPr/>
        <p:txBody>
          <a:bodyPr/>
          <a:lstStyle/>
          <a:p>
            <a:fld id="{102C06EB-B0EA-4EA0-B2B5-0D829000A798}" type="slidenum">
              <a:rPr lang="en-GB" noProof="0" smtClean="0"/>
              <a:t>9</a:t>
            </a:fld>
            <a:endParaRPr lang="en-GB" noProof="0" dirty="0"/>
          </a:p>
        </p:txBody>
      </p:sp>
      <p:sp>
        <p:nvSpPr>
          <p:cNvPr id="8" name="Speech Bubble: Rectangle with Corners Rounded 7">
            <a:extLst>
              <a:ext uri="{FF2B5EF4-FFF2-40B4-BE49-F238E27FC236}">
                <a16:creationId xmlns:a16="http://schemas.microsoft.com/office/drawing/2014/main" id="{FF130940-9249-49E3-A012-33DA46346BEC}"/>
              </a:ext>
            </a:extLst>
          </p:cNvPr>
          <p:cNvSpPr/>
          <p:nvPr/>
        </p:nvSpPr>
        <p:spPr>
          <a:xfrm>
            <a:off x="4563580" y="1844824"/>
            <a:ext cx="3752836" cy="576064"/>
          </a:xfrm>
          <a:prstGeom prst="wedgeRoundRectCallout">
            <a:avLst>
              <a:gd name="adj1" fmla="val -130971"/>
              <a:gd name="adj2" fmla="val 23416"/>
              <a:gd name="adj3" fmla="val 16667"/>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Each international service is in scope, but many carry few passengers </a:t>
            </a:r>
          </a:p>
        </p:txBody>
      </p:sp>
    </p:spTree>
    <p:extLst>
      <p:ext uri="{BB962C8B-B14F-4D97-AF65-F5344CB8AC3E}">
        <p14:creationId xmlns:p14="http://schemas.microsoft.com/office/powerpoint/2010/main" val="3494766351"/>
      </p:ext>
    </p:extLst>
  </p:cSld>
  <p:clrMapOvr>
    <a:masterClrMapping/>
  </p:clrMapOvr>
</p:sld>
</file>

<file path=ppt/theme/theme1.xml><?xml version="1.0" encoding="utf-8"?>
<a:theme xmlns:a="http://schemas.openxmlformats.org/drawingml/2006/main" name="SDG PwP">
  <a:themeElements>
    <a:clrScheme name="SDG PwP">
      <a:dk1>
        <a:sysClr val="windowText" lastClr="000000"/>
      </a:dk1>
      <a:lt1>
        <a:sysClr val="window" lastClr="FFFFFF"/>
      </a:lt1>
      <a:dk2>
        <a:srgbClr val="AE1031"/>
      </a:dk2>
      <a:lt2>
        <a:srgbClr val="57626E"/>
      </a:lt2>
      <a:accent1>
        <a:srgbClr val="86B3CB"/>
      </a:accent1>
      <a:accent2>
        <a:srgbClr val="926899"/>
      </a:accent2>
      <a:accent3>
        <a:srgbClr val="7DC574"/>
      </a:accent3>
      <a:accent4>
        <a:srgbClr val="F8982D"/>
      </a:accent4>
      <a:accent5>
        <a:srgbClr val="369A98"/>
      </a:accent5>
      <a:accent6>
        <a:srgbClr val="EFF6FA"/>
      </a:accent6>
      <a:hlink>
        <a:srgbClr val="0000FF"/>
      </a:hlink>
      <a:folHlink>
        <a:srgbClr val="800080"/>
      </a:folHlink>
    </a:clrScheme>
    <a:fontScheme name="SD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mtClean="0">
            <a:solidFill>
              <a:schemeClr val="bg2"/>
            </a:solidFill>
          </a:defRPr>
        </a:defPPr>
      </a:lstStyle>
    </a:txDef>
  </a:objectDefaults>
  <a:extraClrSchemeLst/>
  <a:custClrLst>
    <a:custClr name="SDG Red">
      <a:srgbClr val="AE1031"/>
    </a:custClr>
    <a:custClr name="SDG Grey">
      <a:srgbClr val="57626E"/>
    </a:custClr>
    <a:custClr name="SDG Light Blue">
      <a:srgbClr val="86B3CB"/>
    </a:custClr>
    <a:custClr name="SDG Purple">
      <a:srgbClr val="926899"/>
    </a:custClr>
    <a:custClr name="SDG Green">
      <a:srgbClr val="7DC574"/>
    </a:custClr>
    <a:custClr name="SDG Orange">
      <a:srgbClr val="F8982D"/>
    </a:custClr>
    <a:custClr name="SDG Teal">
      <a:srgbClr val="369A98"/>
    </a:custClr>
    <a:custClr name="SDG Light Blue 20%">
      <a:srgbClr val="EFF6FA"/>
    </a:custClr>
    <a:custClr name="SGD Light Blue 50%">
      <a:srgbClr val="D6E7F2"/>
    </a:custClr>
    <a:custClr name="SDG Grey 50%">
      <a:srgbClr val="98A5AD"/>
    </a:custClr>
    <a:custClr name="SDG Red">
      <a:srgbClr val="AE1031"/>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SDG Presents UK</Template>
  <TotalTime>623</TotalTime>
  <Words>1814</Words>
  <Application>Microsoft Office PowerPoint</Application>
  <PresentationFormat>On-screen Show (4:3)</PresentationFormat>
  <Paragraphs>235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Symbol</vt:lpstr>
      <vt:lpstr>SDG PwP</vt:lpstr>
      <vt:lpstr>Study on options for the security of European high-speed and international rail services</vt:lpstr>
      <vt:lpstr>Study background</vt:lpstr>
      <vt:lpstr>Study activities</vt:lpstr>
      <vt:lpstr>International and high-speed services are not segregated</vt:lpstr>
      <vt:lpstr>Background: international trains (Ulrichsbrücke/Füssen, AT)</vt:lpstr>
      <vt:lpstr>Background: international trains (Ulrichsbrücke/Füssen, AT)</vt:lpstr>
      <vt:lpstr>Background: high speed trains (Liskeard, UK)</vt:lpstr>
      <vt:lpstr>Background: rail border crossing points by State</vt:lpstr>
      <vt:lpstr>Background: services per day into and out of each State</vt:lpstr>
      <vt:lpstr>Background: passengers per day into and out of each State</vt:lpstr>
      <vt:lpstr>Background: high-speed activity in each State</vt:lpstr>
      <vt:lpstr>Background: stations served by high-speed trains</vt:lpstr>
      <vt:lpstr>Terrorism is rare: and focused on metros and suburban lines (RAND Database of Worldwide Terrorism Incidents)</vt:lpstr>
      <vt:lpstr>Findings: the estimated annual scale of the problem</vt:lpstr>
      <vt:lpstr>Findings: regulation, responsibility, research, coordination</vt:lpstr>
      <vt:lpstr>Formal problem definition</vt:lpstr>
      <vt:lpstr>Policy measures sift: nine measures rejected on the basis of impact on passengers, lack of proven use, stakeholder concerns or indicative costs …</vt:lpstr>
      <vt:lpstr>Rejected measure: station ticket barriers are inconvenient to passengers, would be expensive, and can create artificial crowds</vt:lpstr>
      <vt:lpstr>Retained measures</vt:lpstr>
      <vt:lpstr>Approaches to implementation</vt:lpstr>
      <vt:lpstr>Policy options developed to meet objectives: 1 “Minimal”</vt:lpstr>
      <vt:lpstr>Policy options developed to meet objectives: 2 “Intermediate”</vt:lpstr>
      <vt:lpstr>Policy options developed to meet objectives: 3 “Comprehensive”</vt:lpstr>
      <vt:lpstr>December 2016 recommendations (text has been abbreviated)</vt:lpstr>
      <vt:lpstr>Questions</vt:lpstr>
    </vt:vector>
  </TitlesOfParts>
  <Company>Ability Software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Dick Dunmore</dc:creator>
  <cp:lastModifiedBy>Dick Dunmore</cp:lastModifiedBy>
  <cp:revision>41</cp:revision>
  <dcterms:created xsi:type="dcterms:W3CDTF">2018-04-16T14:38:29Z</dcterms:created>
  <dcterms:modified xsi:type="dcterms:W3CDTF">2018-05-17T13:16:40Z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1.11</vt:lpwstr>
  </property>
  <property fmtid="{D5CDD505-2E9C-101B-9397-08002B2CF9AE}" pid="3" name="Version Date">
    <vt:filetime>2015-09-30T23:00:00Z</vt:filetime>
  </property>
</Properties>
</file>