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3" r:id="rId2"/>
    <p:sldId id="278" r:id="rId3"/>
    <p:sldId id="285" r:id="rId4"/>
    <p:sldId id="284" r:id="rId5"/>
    <p:sldId id="286" r:id="rId6"/>
    <p:sldId id="279" r:id="rId7"/>
    <p:sldId id="282" r:id="rId8"/>
    <p:sldId id="281" r:id="rId9"/>
    <p:sldId id="288" r:id="rId10"/>
    <p:sldId id="29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1675" autoAdjust="0"/>
    <p:restoredTop sz="94660"/>
  </p:normalViewPr>
  <p:slideViewPr>
    <p:cSldViewPr>
      <p:cViewPr varScale="1">
        <p:scale>
          <a:sx n="113" d="100"/>
          <a:sy n="113" d="100"/>
        </p:scale>
        <p:origin x="-150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7F2F4B-D4F4-4AA4-87F1-8F7D4094096E}" type="datetimeFigureOut">
              <a:rPr lang="en-US" smtClean="0"/>
              <a:t>9/21/2017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22E716-4CF9-41FF-A8C6-6A7AC20047F5}" type="slidenum">
              <a:rPr lang="en-US" smtClean="0"/>
              <a:t>‹#›</a:t>
            </a:fld>
            <a:endParaRPr lang="en-US"/>
          </a:p>
        </p:txBody>
      </p:sp>
    </p:spTree>
    <p:extLst>
      <p:ext uri="{BB962C8B-B14F-4D97-AF65-F5344CB8AC3E}">
        <p14:creationId xmlns:p14="http://schemas.microsoft.com/office/powerpoint/2010/main" val="113655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22E716-4CF9-41FF-A8C6-6A7AC20047F5}" type="slidenum">
              <a:rPr lang="en-US" smtClean="0"/>
              <a:t>1</a:t>
            </a:fld>
            <a:endParaRPr lang="en-US"/>
          </a:p>
        </p:txBody>
      </p:sp>
    </p:spTree>
    <p:extLst>
      <p:ext uri="{BB962C8B-B14F-4D97-AF65-F5344CB8AC3E}">
        <p14:creationId xmlns:p14="http://schemas.microsoft.com/office/powerpoint/2010/main" val="2169512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22E716-4CF9-41FF-A8C6-6A7AC20047F5}" type="slidenum">
              <a:rPr lang="en-US" smtClean="0"/>
              <a:t>10</a:t>
            </a:fld>
            <a:endParaRPr lang="en-US"/>
          </a:p>
        </p:txBody>
      </p:sp>
    </p:spTree>
    <p:extLst>
      <p:ext uri="{BB962C8B-B14F-4D97-AF65-F5344CB8AC3E}">
        <p14:creationId xmlns:p14="http://schemas.microsoft.com/office/powerpoint/2010/main" val="2169512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22E716-4CF9-41FF-A8C6-6A7AC20047F5}" type="slidenum">
              <a:rPr lang="en-US" smtClean="0"/>
              <a:t>2</a:t>
            </a:fld>
            <a:endParaRPr lang="en-US"/>
          </a:p>
        </p:txBody>
      </p:sp>
    </p:spTree>
    <p:extLst>
      <p:ext uri="{BB962C8B-B14F-4D97-AF65-F5344CB8AC3E}">
        <p14:creationId xmlns:p14="http://schemas.microsoft.com/office/powerpoint/2010/main" val="2169512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22E716-4CF9-41FF-A8C6-6A7AC20047F5}" type="slidenum">
              <a:rPr lang="en-US" smtClean="0"/>
              <a:t>3</a:t>
            </a:fld>
            <a:endParaRPr lang="en-US"/>
          </a:p>
        </p:txBody>
      </p:sp>
    </p:spTree>
    <p:extLst>
      <p:ext uri="{BB962C8B-B14F-4D97-AF65-F5344CB8AC3E}">
        <p14:creationId xmlns:p14="http://schemas.microsoft.com/office/powerpoint/2010/main" val="2169512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22E716-4CF9-41FF-A8C6-6A7AC20047F5}" type="slidenum">
              <a:rPr lang="en-US" smtClean="0"/>
              <a:t>4</a:t>
            </a:fld>
            <a:endParaRPr lang="en-US"/>
          </a:p>
        </p:txBody>
      </p:sp>
    </p:spTree>
    <p:extLst>
      <p:ext uri="{BB962C8B-B14F-4D97-AF65-F5344CB8AC3E}">
        <p14:creationId xmlns:p14="http://schemas.microsoft.com/office/powerpoint/2010/main" val="2169512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22E716-4CF9-41FF-A8C6-6A7AC20047F5}" type="slidenum">
              <a:rPr lang="en-US" smtClean="0"/>
              <a:t>5</a:t>
            </a:fld>
            <a:endParaRPr lang="en-US"/>
          </a:p>
        </p:txBody>
      </p:sp>
    </p:spTree>
    <p:extLst>
      <p:ext uri="{BB962C8B-B14F-4D97-AF65-F5344CB8AC3E}">
        <p14:creationId xmlns:p14="http://schemas.microsoft.com/office/powerpoint/2010/main" val="2169512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22E716-4CF9-41FF-A8C6-6A7AC20047F5}" type="slidenum">
              <a:rPr lang="en-US" smtClean="0"/>
              <a:t>6</a:t>
            </a:fld>
            <a:endParaRPr lang="en-US"/>
          </a:p>
        </p:txBody>
      </p:sp>
    </p:spTree>
    <p:extLst>
      <p:ext uri="{BB962C8B-B14F-4D97-AF65-F5344CB8AC3E}">
        <p14:creationId xmlns:p14="http://schemas.microsoft.com/office/powerpoint/2010/main" val="2169512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22E716-4CF9-41FF-A8C6-6A7AC20047F5}" type="slidenum">
              <a:rPr lang="en-US" smtClean="0"/>
              <a:t>7</a:t>
            </a:fld>
            <a:endParaRPr lang="en-US"/>
          </a:p>
        </p:txBody>
      </p:sp>
    </p:spTree>
    <p:extLst>
      <p:ext uri="{BB962C8B-B14F-4D97-AF65-F5344CB8AC3E}">
        <p14:creationId xmlns:p14="http://schemas.microsoft.com/office/powerpoint/2010/main" val="2169512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22E716-4CF9-41FF-A8C6-6A7AC20047F5}" type="slidenum">
              <a:rPr lang="en-US" smtClean="0"/>
              <a:t>8</a:t>
            </a:fld>
            <a:endParaRPr lang="en-US"/>
          </a:p>
        </p:txBody>
      </p:sp>
    </p:spTree>
    <p:extLst>
      <p:ext uri="{BB962C8B-B14F-4D97-AF65-F5344CB8AC3E}">
        <p14:creationId xmlns:p14="http://schemas.microsoft.com/office/powerpoint/2010/main" val="2169512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22E716-4CF9-41FF-A8C6-6A7AC20047F5}" type="slidenum">
              <a:rPr lang="en-US" smtClean="0"/>
              <a:t>9</a:t>
            </a:fld>
            <a:endParaRPr lang="en-US"/>
          </a:p>
        </p:txBody>
      </p:sp>
    </p:spTree>
    <p:extLst>
      <p:ext uri="{BB962C8B-B14F-4D97-AF65-F5344CB8AC3E}">
        <p14:creationId xmlns:p14="http://schemas.microsoft.com/office/powerpoint/2010/main" val="2169512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extBox 7"/>
          <p:cNvSpPr txBox="1"/>
          <p:nvPr userDrawn="1"/>
        </p:nvSpPr>
        <p:spPr>
          <a:xfrm>
            <a:off x="7620000" y="6519446"/>
            <a:ext cx="1524000" cy="338554"/>
          </a:xfrm>
          <a:prstGeom prst="rect">
            <a:avLst/>
          </a:prstGeom>
          <a:noFill/>
        </p:spPr>
        <p:txBody>
          <a:bodyPr wrap="square" rtlCol="0">
            <a:spAutoFit/>
          </a:bodyPr>
          <a:lstStyle/>
          <a:p>
            <a:pPr algn="r"/>
            <a:fld id="{E0854EA3-DB4F-4D22-A409-D839C7E64F08}" type="slidenum">
              <a:rPr lang="de-DE" sz="1600" smtClean="0"/>
              <a:t>‹#›</a:t>
            </a:fld>
            <a:endParaRPr lang="en-US" sz="1600" dirty="0"/>
          </a:p>
        </p:txBody>
      </p:sp>
      <p:sp>
        <p:nvSpPr>
          <p:cNvPr id="5" name="Textfeld 12"/>
          <p:cNvSpPr txBox="1">
            <a:spLocks noChangeArrowheads="1"/>
          </p:cNvSpPr>
          <p:nvPr userDrawn="1"/>
        </p:nvSpPr>
        <p:spPr bwMode="auto">
          <a:xfrm>
            <a:off x="6558636" y="16282"/>
            <a:ext cx="2573692"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u="sng" dirty="0" smtClean="0">
                <a:latin typeface="Times New Roman" pitchFamily="18" charset="0"/>
                <a:cs typeface="Times New Roman" pitchFamily="18" charset="0"/>
              </a:rPr>
              <a:t>Informal document</a:t>
            </a:r>
            <a:r>
              <a:rPr lang="en-US" sz="1200" dirty="0" smtClean="0">
                <a:latin typeface="Times New Roman" pitchFamily="18" charset="0"/>
                <a:cs typeface="Times New Roman" pitchFamily="18" charset="0"/>
              </a:rPr>
              <a:t> </a:t>
            </a:r>
            <a:r>
              <a:rPr lang="en-US" sz="1200" b="1" dirty="0" smtClean="0">
                <a:latin typeface="Times New Roman" pitchFamily="18" charset="0"/>
                <a:cs typeface="Times New Roman" pitchFamily="18" charset="0"/>
              </a:rPr>
              <a:t>GRRF-84-31</a:t>
            </a:r>
            <a:endParaRPr lang="de-DE"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84th GRRF, 19–22 September 2017</a:t>
            </a:r>
            <a:endParaRPr lang="en-US" sz="1200" dirty="0">
              <a:latin typeface="Times New Roman" pitchFamily="18" charset="0"/>
              <a:cs typeface="Times New Roman" pitchFamily="18" charset="0"/>
            </a:endParaRPr>
          </a:p>
          <a:p>
            <a:pPr eaLnBrk="1" hangingPunct="1"/>
            <a:r>
              <a:rPr lang="en-US" sz="1200" dirty="0" smtClean="0">
                <a:latin typeface="Times New Roman" pitchFamily="18" charset="0"/>
                <a:cs typeface="Times New Roman" pitchFamily="18" charset="0"/>
              </a:rPr>
              <a:t>Agenda item </a:t>
            </a:r>
            <a:r>
              <a:rPr lang="en-US" sz="1200" dirty="0" smtClean="0">
                <a:latin typeface="Times New Roman" pitchFamily="18" charset="0"/>
                <a:cs typeface="Times New Roman" pitchFamily="18" charset="0"/>
              </a:rPr>
              <a:t>8(b)</a:t>
            </a:r>
            <a:endParaRPr lang="de-DE" sz="1200" dirty="0">
              <a:latin typeface="Times New Roman" pitchFamily="18" charset="0"/>
              <a:cs typeface="Times New Roman" pitchFamily="18" charset="0"/>
            </a:endParaRPr>
          </a:p>
        </p:txBody>
      </p:sp>
    </p:spTree>
    <p:extLst>
      <p:ext uri="{BB962C8B-B14F-4D97-AF65-F5344CB8AC3E}">
        <p14:creationId xmlns:p14="http://schemas.microsoft.com/office/powerpoint/2010/main" val="269714475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98EA00-8A2F-4B22-BCD0-68C11CC5062A}"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3956969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98EA00-8A2F-4B22-BCD0-68C11CC5062A}"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241289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98EA00-8A2F-4B22-BCD0-68C11CC5062A}"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3258108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98EA00-8A2F-4B22-BCD0-68C11CC5062A}"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257977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98EA00-8A2F-4B22-BCD0-68C11CC5062A}" type="datetimeFigureOut">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3934390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98EA00-8A2F-4B22-BCD0-68C11CC5062A}" type="datetimeFigureOut">
              <a:rPr lang="en-US" smtClean="0"/>
              <a:t>9/21/2017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2164815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98EA00-8A2F-4B22-BCD0-68C11CC5062A}" type="datetimeFigureOut">
              <a:rPr lang="en-US" smtClean="0"/>
              <a:t>9/21/2017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1213101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98EA00-8A2F-4B22-BCD0-68C11CC5062A}" type="datetimeFigureOut">
              <a:rPr lang="en-US" smtClean="0"/>
              <a:t>9/21/2017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473173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98EA00-8A2F-4B22-BCD0-68C11CC5062A}" type="datetimeFigureOut">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2869482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98EA00-8A2F-4B22-BCD0-68C11CC5062A}" type="datetimeFigureOut">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2928591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8EA00-8A2F-4B22-BCD0-68C11CC5062A}" type="datetimeFigureOut">
              <a:rPr lang="en-US" smtClean="0"/>
              <a:t>9/21/2017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273E37-5BE2-409C-8098-50FF86E46E78}" type="slidenum">
              <a:rPr lang="en-US" smtClean="0"/>
              <a:t>‹#›</a:t>
            </a:fld>
            <a:endParaRPr lang="en-US"/>
          </a:p>
        </p:txBody>
      </p:sp>
    </p:spTree>
    <p:extLst>
      <p:ext uri="{BB962C8B-B14F-4D97-AF65-F5344CB8AC3E}">
        <p14:creationId xmlns:p14="http://schemas.microsoft.com/office/powerpoint/2010/main" val="1604431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automotiveisac.com/best-practices/"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0" y="2590800"/>
            <a:ext cx="7514406" cy="1219199"/>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algn="ctr"/>
            <a:r>
              <a:rPr lang="en-US" sz="3600" dirty="0">
                <a:solidFill>
                  <a:schemeClr val="tx1"/>
                </a:solidFill>
              </a:rPr>
              <a:t>Status report on the activities of </a:t>
            </a:r>
            <a:br>
              <a:rPr lang="en-US" sz="3600" dirty="0">
                <a:solidFill>
                  <a:schemeClr val="tx1"/>
                </a:solidFill>
              </a:rPr>
            </a:br>
            <a:r>
              <a:rPr lang="en-US" sz="3600" dirty="0">
                <a:solidFill>
                  <a:schemeClr val="tx1"/>
                </a:solidFill>
              </a:rPr>
              <a:t>TF-CS/OTA </a:t>
            </a:r>
          </a:p>
        </p:txBody>
      </p:sp>
      <p:sp>
        <p:nvSpPr>
          <p:cNvPr id="3" name="Rectangle 2"/>
          <p:cNvSpPr/>
          <p:nvPr/>
        </p:nvSpPr>
        <p:spPr>
          <a:xfrm>
            <a:off x="1295400" y="3962400"/>
            <a:ext cx="6858000" cy="830997"/>
          </a:xfrm>
          <a:prstGeom prst="rect">
            <a:avLst/>
          </a:prstGeom>
        </p:spPr>
        <p:txBody>
          <a:bodyPr wrap="square">
            <a:spAutoFit/>
          </a:bodyPr>
          <a:lstStyle/>
          <a:p>
            <a:pPr algn="ctr"/>
            <a:r>
              <a:rPr lang="en-US" sz="2400" dirty="0"/>
              <a:t>UNECE </a:t>
            </a:r>
            <a:r>
              <a:rPr lang="en-US" sz="2400" dirty="0" smtClean="0"/>
              <a:t>- Joint </a:t>
            </a:r>
            <a:r>
              <a:rPr lang="en-US" sz="2400" dirty="0" smtClean="0"/>
              <a:t>meeting of </a:t>
            </a:r>
            <a:r>
              <a:rPr lang="en-US" sz="2400" dirty="0" smtClean="0"/>
              <a:t>WP.1 </a:t>
            </a:r>
            <a:r>
              <a:rPr lang="en-US" sz="2400" dirty="0" smtClean="0"/>
              <a:t>and </a:t>
            </a:r>
            <a:r>
              <a:rPr lang="en-US" sz="2400" dirty="0" smtClean="0"/>
              <a:t>WP.29/GRRF</a:t>
            </a:r>
            <a:r>
              <a:rPr lang="en-US" sz="2400" dirty="0"/>
              <a:t/>
            </a:r>
            <a:br>
              <a:rPr lang="en-US" sz="2400" dirty="0"/>
            </a:br>
            <a:r>
              <a:rPr lang="en-US" sz="2400" dirty="0" smtClean="0"/>
              <a:t>20 September 2017,UN </a:t>
            </a:r>
            <a:r>
              <a:rPr lang="en-US" sz="2400" dirty="0" err="1" smtClean="0"/>
              <a:t>Palais</a:t>
            </a:r>
            <a:r>
              <a:rPr lang="en-US" sz="2400" dirty="0" smtClean="0"/>
              <a:t> des Nations,  </a:t>
            </a:r>
            <a:r>
              <a:rPr lang="en-US" sz="2400" dirty="0"/>
              <a:t>Geneva</a:t>
            </a:r>
          </a:p>
        </p:txBody>
      </p:sp>
      <p:sp>
        <p:nvSpPr>
          <p:cNvPr id="4" name="正方形/長方形 3"/>
          <p:cNvSpPr/>
          <p:nvPr/>
        </p:nvSpPr>
        <p:spPr>
          <a:xfrm>
            <a:off x="0" y="21771"/>
            <a:ext cx="3715954" cy="338554"/>
          </a:xfrm>
          <a:prstGeom prst="rect">
            <a:avLst/>
          </a:prstGeom>
        </p:spPr>
        <p:txBody>
          <a:bodyPr wrap="none">
            <a:spAutoFit/>
          </a:bodyPr>
          <a:lstStyle/>
          <a:p>
            <a:r>
              <a:rPr lang="en-US" altLang="ja-JP" sz="1600" dirty="0"/>
              <a:t>Transmitted </a:t>
            </a:r>
            <a:r>
              <a:rPr lang="en-US" altLang="ja-JP" sz="1600" dirty="0" smtClean="0"/>
              <a:t>by the Secretary </a:t>
            </a:r>
            <a:r>
              <a:rPr lang="en-US" altLang="ja-JP" sz="1600" dirty="0"/>
              <a:t>of TF-CS/OTA</a:t>
            </a:r>
            <a:endParaRPr lang="ja-JP" altLang="en-US" sz="1600" dirty="0"/>
          </a:p>
        </p:txBody>
      </p:sp>
    </p:spTree>
    <p:extLst>
      <p:ext uri="{BB962C8B-B14F-4D97-AF65-F5344CB8AC3E}">
        <p14:creationId xmlns:p14="http://schemas.microsoft.com/office/powerpoint/2010/main" val="516605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10394" y="990601"/>
            <a:ext cx="8428806"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marL="169863" lvl="1"/>
            <a:r>
              <a:rPr lang="de-DE" sz="2400" dirty="0" smtClean="0">
                <a:solidFill>
                  <a:schemeClr val="tx1"/>
                </a:solidFill>
              </a:rPr>
              <a:t>Timeline:</a:t>
            </a:r>
            <a:r>
              <a:rPr lang="en-GB" sz="2400" dirty="0"/>
              <a:t/>
            </a:r>
            <a:br>
              <a:rPr lang="en-GB" sz="2400" dirty="0"/>
            </a:br>
            <a:r>
              <a:rPr lang="en-GB" sz="800" dirty="0"/>
              <a:t/>
            </a:r>
            <a:br>
              <a:rPr lang="en-GB" sz="800" dirty="0"/>
            </a:br>
            <a:r>
              <a:rPr lang="de-DE" dirty="0" smtClean="0">
                <a:solidFill>
                  <a:schemeClr val="tx1"/>
                </a:solidFill>
                <a:latin typeface="+mj-lt"/>
                <a:ea typeface="+mj-ea"/>
                <a:cs typeface="+mj-cs"/>
              </a:rPr>
              <a:t>TF-CS/OTA is well „on track“ to deliver guidance papers/ recommendations on the cyber security and software </a:t>
            </a:r>
            <a:r>
              <a:rPr lang="de-DE" dirty="0">
                <a:solidFill>
                  <a:schemeClr val="tx1"/>
                </a:solidFill>
                <a:latin typeface="+mj-lt"/>
                <a:ea typeface="+mj-ea"/>
                <a:cs typeface="+mj-cs"/>
              </a:rPr>
              <a:t>updates </a:t>
            </a:r>
            <a:r>
              <a:rPr lang="de-DE" dirty="0" smtClean="0">
                <a:solidFill>
                  <a:schemeClr val="tx1"/>
                </a:solidFill>
                <a:latin typeface="+mj-lt"/>
                <a:ea typeface="+mj-ea"/>
                <a:cs typeface="+mj-cs"/>
              </a:rPr>
              <a:t>as planned for IWG ITS/AD in March 2018.</a:t>
            </a:r>
            <a:br>
              <a:rPr lang="de-DE" dirty="0" smtClean="0">
                <a:solidFill>
                  <a:schemeClr val="tx1"/>
                </a:solidFill>
                <a:latin typeface="+mj-lt"/>
                <a:ea typeface="+mj-ea"/>
                <a:cs typeface="+mj-cs"/>
              </a:rPr>
            </a:br>
            <a:r>
              <a:rPr lang="de-DE" dirty="0" smtClean="0">
                <a:solidFill>
                  <a:schemeClr val="tx1"/>
                </a:solidFill>
                <a:latin typeface="+mj-lt"/>
                <a:ea typeface="+mj-ea"/>
                <a:cs typeface="+mj-cs"/>
              </a:rPr>
              <a:t>However, the group may whish to extend the mandate by six month in order to finalize its work in January 2018 an to be in existance when presenting the outcome to WP.29 IWG ITS/AD. </a:t>
            </a:r>
            <a:endParaRPr lang="en-US" sz="2400" dirty="0">
              <a:solidFill>
                <a:schemeClr val="tx1"/>
              </a:solidFill>
              <a:latin typeface="+mj-lt"/>
              <a:ea typeface="+mj-ea"/>
              <a:cs typeface="+mj-cs"/>
            </a:endParaRPr>
          </a:p>
        </p:txBody>
      </p:sp>
      <p:sp>
        <p:nvSpPr>
          <p:cNvPr id="6" name="Rectangle 5"/>
          <p:cNvSpPr/>
          <p:nvPr/>
        </p:nvSpPr>
        <p:spPr>
          <a:xfrm>
            <a:off x="304800" y="304800"/>
            <a:ext cx="8382000" cy="461665"/>
          </a:xfrm>
          <a:prstGeom prst="rect">
            <a:avLst/>
          </a:prstGeom>
        </p:spPr>
        <p:txBody>
          <a:bodyPr wrap="square">
            <a:spAutoFit/>
          </a:bodyPr>
          <a:lstStyle/>
          <a:p>
            <a:r>
              <a:rPr lang="de-DE" sz="2400" dirty="0"/>
              <a:t>Status report on the activities of TF-CS/OTA  </a:t>
            </a:r>
            <a:endParaRPr lang="en-US" sz="2400" dirty="0"/>
          </a:p>
        </p:txBody>
      </p:sp>
      <p:sp>
        <p:nvSpPr>
          <p:cNvPr id="34" name="Pentagon 33"/>
          <p:cNvSpPr/>
          <p:nvPr/>
        </p:nvSpPr>
        <p:spPr>
          <a:xfrm>
            <a:off x="4419600" y="4800600"/>
            <a:ext cx="3657600" cy="152400"/>
          </a:xfrm>
          <a:prstGeom prst="homePlate">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Pentagon 40"/>
          <p:cNvSpPr/>
          <p:nvPr/>
        </p:nvSpPr>
        <p:spPr>
          <a:xfrm>
            <a:off x="609600" y="4800600"/>
            <a:ext cx="5105400" cy="1524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p:cNvGrpSpPr/>
          <p:nvPr/>
        </p:nvGrpSpPr>
        <p:grpSpPr>
          <a:xfrm>
            <a:off x="1676400" y="3810000"/>
            <a:ext cx="914400" cy="2057400"/>
            <a:chOff x="2438400" y="2971800"/>
            <a:chExt cx="914400" cy="2057400"/>
          </a:xfrm>
        </p:grpSpPr>
        <p:cxnSp>
          <p:nvCxnSpPr>
            <p:cNvPr id="43" name="Straight Connector 42"/>
            <p:cNvCxnSpPr/>
            <p:nvPr/>
          </p:nvCxnSpPr>
          <p:spPr>
            <a:xfrm>
              <a:off x="2895600" y="3429000"/>
              <a:ext cx="0" cy="160020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flipV="1">
              <a:off x="2819400" y="39624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a:xfrm>
              <a:off x="2438400" y="2971800"/>
              <a:ext cx="914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t>TFCS-08</a:t>
              </a:r>
              <a:br>
                <a:rPr lang="de-DE" sz="1600" b="1" dirty="0" smtClean="0"/>
              </a:br>
              <a:r>
                <a:rPr lang="de-DE" sz="1600" b="1" dirty="0" smtClean="0"/>
                <a:t>Tokyo</a:t>
              </a:r>
              <a:endParaRPr lang="en-US" sz="1600" b="1" dirty="0"/>
            </a:p>
          </p:txBody>
        </p:sp>
        <p:sp>
          <p:nvSpPr>
            <p:cNvPr id="46" name="Rounded Rectangle 45"/>
            <p:cNvSpPr/>
            <p:nvPr/>
          </p:nvSpPr>
          <p:spPr>
            <a:xfrm>
              <a:off x="2438400" y="4419600"/>
              <a:ext cx="914400" cy="4572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smtClean="0">
                  <a:solidFill>
                    <a:schemeClr val="tx2"/>
                  </a:solidFill>
                </a:rPr>
                <a:t>11-12 Oct. 2017</a:t>
              </a:r>
              <a:endParaRPr lang="en-US" sz="1200" b="1" dirty="0">
                <a:solidFill>
                  <a:schemeClr val="tx2"/>
                </a:solidFill>
              </a:endParaRPr>
            </a:p>
          </p:txBody>
        </p:sp>
      </p:grpSp>
      <p:grpSp>
        <p:nvGrpSpPr>
          <p:cNvPr id="47" name="Group 46"/>
          <p:cNvGrpSpPr/>
          <p:nvPr/>
        </p:nvGrpSpPr>
        <p:grpSpPr>
          <a:xfrm>
            <a:off x="2667000" y="3810000"/>
            <a:ext cx="914400" cy="2057400"/>
            <a:chOff x="3505200" y="2971800"/>
            <a:chExt cx="914400" cy="2057400"/>
          </a:xfrm>
        </p:grpSpPr>
        <p:cxnSp>
          <p:nvCxnSpPr>
            <p:cNvPr id="48" name="Straight Connector 47"/>
            <p:cNvCxnSpPr/>
            <p:nvPr/>
          </p:nvCxnSpPr>
          <p:spPr>
            <a:xfrm>
              <a:off x="3962400" y="3429000"/>
              <a:ext cx="0" cy="160020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flipV="1">
              <a:off x="3886200" y="39624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ounded Rectangle 49"/>
            <p:cNvSpPr/>
            <p:nvPr/>
          </p:nvSpPr>
          <p:spPr>
            <a:xfrm>
              <a:off x="3505200" y="2971800"/>
              <a:ext cx="914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t>TFCS-09</a:t>
              </a:r>
              <a:br>
                <a:rPr lang="de-DE" sz="1600" b="1" dirty="0" smtClean="0"/>
              </a:br>
              <a:r>
                <a:rPr lang="de-DE" sz="1600" b="1" dirty="0" smtClean="0"/>
                <a:t>Paris</a:t>
              </a:r>
              <a:endParaRPr lang="en-US" sz="1600" b="1" dirty="0"/>
            </a:p>
          </p:txBody>
        </p:sp>
        <p:sp>
          <p:nvSpPr>
            <p:cNvPr id="51" name="Rounded Rectangle 50"/>
            <p:cNvSpPr/>
            <p:nvPr/>
          </p:nvSpPr>
          <p:spPr>
            <a:xfrm>
              <a:off x="3505200" y="4419600"/>
              <a:ext cx="914400" cy="4572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smtClean="0">
                  <a:solidFill>
                    <a:schemeClr val="tx2"/>
                  </a:solidFill>
                </a:rPr>
                <a:t>09-10 Nov. 2017</a:t>
              </a:r>
              <a:endParaRPr lang="en-US" sz="1200" b="1" dirty="0">
                <a:solidFill>
                  <a:schemeClr val="tx2"/>
                </a:solidFill>
              </a:endParaRPr>
            </a:p>
          </p:txBody>
        </p:sp>
      </p:grpSp>
      <p:cxnSp>
        <p:nvCxnSpPr>
          <p:cNvPr id="52" name="Straight Connector 51"/>
          <p:cNvCxnSpPr/>
          <p:nvPr/>
        </p:nvCxnSpPr>
        <p:spPr>
          <a:xfrm>
            <a:off x="5715000" y="3505200"/>
            <a:ext cx="0" cy="2133600"/>
          </a:xfrm>
          <a:prstGeom prst="line">
            <a:avLst/>
          </a:prstGeom>
          <a:ln w="28575">
            <a:solidFill>
              <a:schemeClr val="accen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a:xfrm>
            <a:off x="5257800" y="5562600"/>
            <a:ext cx="914400" cy="457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smtClean="0">
                <a:solidFill>
                  <a:schemeClr val="tx2"/>
                </a:solidFill>
              </a:rPr>
              <a:t>Dec. 2017</a:t>
            </a:r>
            <a:endParaRPr lang="en-US" sz="1200" b="1" dirty="0">
              <a:solidFill>
                <a:schemeClr val="tx2"/>
              </a:solidFill>
            </a:endParaRPr>
          </a:p>
        </p:txBody>
      </p:sp>
      <p:grpSp>
        <p:nvGrpSpPr>
          <p:cNvPr id="54" name="Group 53"/>
          <p:cNvGrpSpPr/>
          <p:nvPr/>
        </p:nvGrpSpPr>
        <p:grpSpPr>
          <a:xfrm>
            <a:off x="4648200" y="3810000"/>
            <a:ext cx="914400" cy="1905000"/>
            <a:chOff x="3657600" y="3124200"/>
            <a:chExt cx="914400" cy="1905000"/>
          </a:xfrm>
        </p:grpSpPr>
        <p:cxnSp>
          <p:nvCxnSpPr>
            <p:cNvPr id="55" name="Straight Connector 54"/>
            <p:cNvCxnSpPr/>
            <p:nvPr/>
          </p:nvCxnSpPr>
          <p:spPr>
            <a:xfrm>
              <a:off x="4114800" y="3657600"/>
              <a:ext cx="0" cy="129540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flipV="1">
              <a:off x="4038600" y="41148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ounded Rectangle 56"/>
            <p:cNvSpPr/>
            <p:nvPr/>
          </p:nvSpPr>
          <p:spPr>
            <a:xfrm>
              <a:off x="3657600" y="3124200"/>
              <a:ext cx="914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Ad hoc „Recom“</a:t>
              </a:r>
              <a:endParaRPr lang="en-US" sz="1400" b="1" dirty="0"/>
            </a:p>
          </p:txBody>
        </p:sp>
        <p:sp>
          <p:nvSpPr>
            <p:cNvPr id="58" name="Rounded Rectangle 57"/>
            <p:cNvSpPr/>
            <p:nvPr/>
          </p:nvSpPr>
          <p:spPr>
            <a:xfrm>
              <a:off x="3657600" y="4572000"/>
              <a:ext cx="914400" cy="4572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smtClean="0">
                  <a:solidFill>
                    <a:schemeClr val="tx2"/>
                  </a:solidFill>
                </a:rPr>
                <a:t>Dec. 2017</a:t>
              </a:r>
              <a:endParaRPr lang="en-US" sz="1200" b="1" dirty="0">
                <a:solidFill>
                  <a:schemeClr val="tx2"/>
                </a:solidFill>
              </a:endParaRPr>
            </a:p>
          </p:txBody>
        </p:sp>
      </p:grpSp>
      <p:sp>
        <p:nvSpPr>
          <p:cNvPr id="59" name="Rounded Rectangle 58"/>
          <p:cNvSpPr/>
          <p:nvPr/>
        </p:nvSpPr>
        <p:spPr>
          <a:xfrm>
            <a:off x="5029200" y="2971800"/>
            <a:ext cx="1371600" cy="457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smtClean="0">
                <a:solidFill>
                  <a:schemeClr val="tx2"/>
                </a:solidFill>
              </a:rPr>
              <a:t>End of original mandate</a:t>
            </a:r>
            <a:endParaRPr lang="en-US" sz="1200" b="1" dirty="0">
              <a:solidFill>
                <a:schemeClr val="tx2"/>
              </a:solidFill>
            </a:endParaRPr>
          </a:p>
        </p:txBody>
      </p:sp>
      <p:sp>
        <p:nvSpPr>
          <p:cNvPr id="60" name="Rounded Rectangle 59"/>
          <p:cNvSpPr/>
          <p:nvPr/>
        </p:nvSpPr>
        <p:spPr>
          <a:xfrm>
            <a:off x="7315200" y="2971800"/>
            <a:ext cx="1447800" cy="457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smtClean="0">
                <a:solidFill>
                  <a:schemeClr val="tx2"/>
                </a:solidFill>
              </a:rPr>
              <a:t>End of potentially  extended mandate</a:t>
            </a:r>
            <a:endParaRPr lang="en-US" sz="1200" b="1" dirty="0">
              <a:solidFill>
                <a:schemeClr val="tx2"/>
              </a:solidFill>
            </a:endParaRPr>
          </a:p>
        </p:txBody>
      </p:sp>
      <p:cxnSp>
        <p:nvCxnSpPr>
          <p:cNvPr id="61" name="Straight Connector 60"/>
          <p:cNvCxnSpPr/>
          <p:nvPr/>
        </p:nvCxnSpPr>
        <p:spPr>
          <a:xfrm>
            <a:off x="8077200" y="3505200"/>
            <a:ext cx="0" cy="2133600"/>
          </a:xfrm>
          <a:prstGeom prst="line">
            <a:avLst/>
          </a:prstGeom>
          <a:ln w="28575">
            <a:solidFill>
              <a:schemeClr val="accen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62" name="Rounded Rectangle 61"/>
          <p:cNvSpPr/>
          <p:nvPr/>
        </p:nvSpPr>
        <p:spPr>
          <a:xfrm>
            <a:off x="7696200" y="5562600"/>
            <a:ext cx="914400" cy="457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smtClean="0">
                <a:solidFill>
                  <a:schemeClr val="tx2"/>
                </a:solidFill>
              </a:rPr>
              <a:t>Jun. 2018</a:t>
            </a:r>
            <a:endParaRPr lang="en-US" sz="1200" b="1" dirty="0">
              <a:solidFill>
                <a:schemeClr val="tx2"/>
              </a:solidFill>
            </a:endParaRPr>
          </a:p>
        </p:txBody>
      </p:sp>
      <p:grpSp>
        <p:nvGrpSpPr>
          <p:cNvPr id="63" name="Group 62"/>
          <p:cNvGrpSpPr/>
          <p:nvPr/>
        </p:nvGrpSpPr>
        <p:grpSpPr>
          <a:xfrm>
            <a:off x="6934200" y="3810000"/>
            <a:ext cx="914400" cy="2057400"/>
            <a:chOff x="3657600" y="3124200"/>
            <a:chExt cx="914400" cy="2057400"/>
          </a:xfrm>
        </p:grpSpPr>
        <p:cxnSp>
          <p:nvCxnSpPr>
            <p:cNvPr id="64" name="Straight Connector 63"/>
            <p:cNvCxnSpPr/>
            <p:nvPr/>
          </p:nvCxnSpPr>
          <p:spPr>
            <a:xfrm>
              <a:off x="4114800" y="3581400"/>
              <a:ext cx="0" cy="1600200"/>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65" name="Oval 64"/>
            <p:cNvSpPr/>
            <p:nvPr/>
          </p:nvSpPr>
          <p:spPr>
            <a:xfrm flipV="1">
              <a:off x="4038600" y="41148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ounded Rectangle 65"/>
            <p:cNvSpPr/>
            <p:nvPr/>
          </p:nvSpPr>
          <p:spPr>
            <a:xfrm>
              <a:off x="3657600" y="3124200"/>
              <a:ext cx="914400" cy="457200"/>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accent5">
                      <a:lumMod val="75000"/>
                    </a:schemeClr>
                  </a:solidFill>
                </a:rPr>
                <a:t>ITS/ADGeneva</a:t>
              </a:r>
              <a:endParaRPr lang="en-US" sz="1600" b="1" dirty="0">
                <a:solidFill>
                  <a:schemeClr val="accent5">
                    <a:lumMod val="75000"/>
                  </a:schemeClr>
                </a:solidFill>
              </a:endParaRPr>
            </a:p>
          </p:txBody>
        </p:sp>
        <p:sp>
          <p:nvSpPr>
            <p:cNvPr id="67" name="Rounded Rectangle 66"/>
            <p:cNvSpPr/>
            <p:nvPr/>
          </p:nvSpPr>
          <p:spPr>
            <a:xfrm>
              <a:off x="3657600" y="4572000"/>
              <a:ext cx="914400" cy="4572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smtClean="0">
                  <a:solidFill>
                    <a:schemeClr val="accent5">
                      <a:lumMod val="75000"/>
                    </a:schemeClr>
                  </a:solidFill>
                </a:rPr>
                <a:t>March 2018</a:t>
              </a:r>
              <a:endParaRPr lang="en-US" sz="1200" b="1" dirty="0">
                <a:solidFill>
                  <a:schemeClr val="accent5">
                    <a:lumMod val="75000"/>
                  </a:schemeClr>
                </a:solidFill>
              </a:endParaRPr>
            </a:p>
          </p:txBody>
        </p:sp>
      </p:grpSp>
      <p:grpSp>
        <p:nvGrpSpPr>
          <p:cNvPr id="68" name="Group 67"/>
          <p:cNvGrpSpPr/>
          <p:nvPr/>
        </p:nvGrpSpPr>
        <p:grpSpPr>
          <a:xfrm>
            <a:off x="3657600" y="3810000"/>
            <a:ext cx="914400" cy="2057400"/>
            <a:chOff x="3657600" y="3124200"/>
            <a:chExt cx="914400" cy="2057400"/>
          </a:xfrm>
        </p:grpSpPr>
        <p:cxnSp>
          <p:nvCxnSpPr>
            <p:cNvPr id="69" name="Straight Connector 68"/>
            <p:cNvCxnSpPr/>
            <p:nvPr/>
          </p:nvCxnSpPr>
          <p:spPr>
            <a:xfrm>
              <a:off x="4114800" y="3581400"/>
              <a:ext cx="0" cy="1600200"/>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70" name="Oval 69"/>
            <p:cNvSpPr/>
            <p:nvPr/>
          </p:nvSpPr>
          <p:spPr>
            <a:xfrm flipV="1">
              <a:off x="4038600" y="41148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ounded Rectangle 70"/>
            <p:cNvSpPr/>
            <p:nvPr/>
          </p:nvSpPr>
          <p:spPr>
            <a:xfrm>
              <a:off x="3657600" y="3124200"/>
              <a:ext cx="914400" cy="457200"/>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accent5">
                      <a:lumMod val="75000"/>
                    </a:schemeClr>
                  </a:solidFill>
                </a:rPr>
                <a:t>ITS/ADGeneva</a:t>
              </a:r>
              <a:endParaRPr lang="en-US" sz="1600" b="1" dirty="0">
                <a:solidFill>
                  <a:schemeClr val="accent5">
                    <a:lumMod val="75000"/>
                  </a:schemeClr>
                </a:solidFill>
              </a:endParaRPr>
            </a:p>
          </p:txBody>
        </p:sp>
        <p:sp>
          <p:nvSpPr>
            <p:cNvPr id="72" name="Rounded Rectangle 71"/>
            <p:cNvSpPr/>
            <p:nvPr/>
          </p:nvSpPr>
          <p:spPr>
            <a:xfrm>
              <a:off x="3657600" y="4572000"/>
              <a:ext cx="914400" cy="4572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smtClean="0">
                  <a:solidFill>
                    <a:schemeClr val="accent5">
                      <a:lumMod val="75000"/>
                    </a:schemeClr>
                  </a:solidFill>
                </a:rPr>
                <a:t>Nov</a:t>
              </a:r>
            </a:p>
            <a:p>
              <a:pPr algn="ctr"/>
              <a:r>
                <a:rPr lang="de-DE" sz="1200" b="1" dirty="0" smtClean="0">
                  <a:solidFill>
                    <a:schemeClr val="accent5">
                      <a:lumMod val="75000"/>
                    </a:schemeClr>
                  </a:solidFill>
                </a:rPr>
                <a:t>2017</a:t>
              </a:r>
              <a:endParaRPr lang="en-US" sz="1200" b="1" dirty="0">
                <a:solidFill>
                  <a:schemeClr val="accent5">
                    <a:lumMod val="75000"/>
                  </a:schemeClr>
                </a:solidFill>
              </a:endParaRPr>
            </a:p>
          </p:txBody>
        </p:sp>
      </p:grpSp>
      <p:grpSp>
        <p:nvGrpSpPr>
          <p:cNvPr id="73" name="Group 72"/>
          <p:cNvGrpSpPr/>
          <p:nvPr/>
        </p:nvGrpSpPr>
        <p:grpSpPr>
          <a:xfrm>
            <a:off x="5867400" y="3810000"/>
            <a:ext cx="914400" cy="2057400"/>
            <a:chOff x="3505200" y="2971800"/>
            <a:chExt cx="914400" cy="2057400"/>
          </a:xfrm>
        </p:grpSpPr>
        <p:cxnSp>
          <p:nvCxnSpPr>
            <p:cNvPr id="74" name="Straight Connector 73"/>
            <p:cNvCxnSpPr/>
            <p:nvPr/>
          </p:nvCxnSpPr>
          <p:spPr>
            <a:xfrm>
              <a:off x="3962400" y="3429000"/>
              <a:ext cx="0" cy="160020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5" name="Oval 74"/>
            <p:cNvSpPr/>
            <p:nvPr/>
          </p:nvSpPr>
          <p:spPr>
            <a:xfrm flipV="1">
              <a:off x="3886200" y="39624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ounded Rectangle 75"/>
            <p:cNvSpPr/>
            <p:nvPr/>
          </p:nvSpPr>
          <p:spPr>
            <a:xfrm>
              <a:off x="3505200" y="2971800"/>
              <a:ext cx="914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t>TFCS-10</a:t>
              </a:r>
              <a:br>
                <a:rPr lang="de-DE" sz="1600" b="1" dirty="0" smtClean="0"/>
              </a:br>
              <a:r>
                <a:rPr lang="de-DE" sz="1600" b="1" dirty="0" smtClean="0"/>
                <a:t>UK or D</a:t>
              </a:r>
              <a:endParaRPr lang="en-US" sz="1600" b="1" dirty="0"/>
            </a:p>
          </p:txBody>
        </p:sp>
        <p:sp>
          <p:nvSpPr>
            <p:cNvPr id="77" name="Rounded Rectangle 76"/>
            <p:cNvSpPr/>
            <p:nvPr/>
          </p:nvSpPr>
          <p:spPr>
            <a:xfrm>
              <a:off x="3505200" y="4419600"/>
              <a:ext cx="914400" cy="4572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smtClean="0">
                  <a:solidFill>
                    <a:schemeClr val="tx2"/>
                  </a:solidFill>
                </a:rPr>
                <a:t>16-17 Jan. 2018</a:t>
              </a:r>
              <a:endParaRPr lang="en-US" sz="1200" b="1" dirty="0">
                <a:solidFill>
                  <a:schemeClr val="tx2"/>
                </a:solidFill>
              </a:endParaRPr>
            </a:p>
          </p:txBody>
        </p:sp>
      </p:grpSp>
      <p:grpSp>
        <p:nvGrpSpPr>
          <p:cNvPr id="78" name="Group 77"/>
          <p:cNvGrpSpPr/>
          <p:nvPr/>
        </p:nvGrpSpPr>
        <p:grpSpPr>
          <a:xfrm>
            <a:off x="685800" y="3810000"/>
            <a:ext cx="914400" cy="2057400"/>
            <a:chOff x="3657600" y="3124200"/>
            <a:chExt cx="914400" cy="2057400"/>
          </a:xfrm>
        </p:grpSpPr>
        <p:cxnSp>
          <p:nvCxnSpPr>
            <p:cNvPr id="79" name="Straight Connector 78"/>
            <p:cNvCxnSpPr/>
            <p:nvPr/>
          </p:nvCxnSpPr>
          <p:spPr>
            <a:xfrm>
              <a:off x="4114800" y="3581400"/>
              <a:ext cx="0" cy="160020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0" name="Oval 79"/>
            <p:cNvSpPr/>
            <p:nvPr/>
          </p:nvSpPr>
          <p:spPr>
            <a:xfrm flipV="1">
              <a:off x="4038600" y="41148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ounded Rectangle 80"/>
            <p:cNvSpPr/>
            <p:nvPr/>
          </p:nvSpPr>
          <p:spPr>
            <a:xfrm>
              <a:off x="3657600" y="3124200"/>
              <a:ext cx="914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Ad hoc „SWU2“</a:t>
              </a:r>
              <a:endParaRPr lang="en-US" sz="1400" b="1" dirty="0"/>
            </a:p>
          </p:txBody>
        </p:sp>
        <p:sp>
          <p:nvSpPr>
            <p:cNvPr id="82" name="Rounded Rectangle 81"/>
            <p:cNvSpPr/>
            <p:nvPr/>
          </p:nvSpPr>
          <p:spPr>
            <a:xfrm>
              <a:off x="3657600" y="4572000"/>
              <a:ext cx="914400" cy="4572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smtClean="0">
                  <a:solidFill>
                    <a:schemeClr val="tx2"/>
                  </a:solidFill>
                </a:rPr>
                <a:t>27 Sep. 2017</a:t>
              </a:r>
              <a:endParaRPr lang="en-US" sz="1200" b="1" dirty="0">
                <a:solidFill>
                  <a:schemeClr val="tx2"/>
                </a:solidFill>
              </a:endParaRPr>
            </a:p>
          </p:txBody>
        </p:sp>
      </p:grpSp>
      <p:sp>
        <p:nvSpPr>
          <p:cNvPr id="86" name="Rounded Rectangle 85"/>
          <p:cNvSpPr/>
          <p:nvPr/>
        </p:nvSpPr>
        <p:spPr>
          <a:xfrm>
            <a:off x="609600" y="6019800"/>
            <a:ext cx="1066800" cy="457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b="1" dirty="0" smtClean="0">
                <a:solidFill>
                  <a:schemeClr val="tx2"/>
                </a:solidFill>
              </a:rPr>
              <a:t>Commonize position on S/W Updates</a:t>
            </a:r>
            <a:endParaRPr lang="en-US" sz="1000" b="1" dirty="0">
              <a:solidFill>
                <a:schemeClr val="tx2"/>
              </a:solidFill>
            </a:endParaRPr>
          </a:p>
        </p:txBody>
      </p:sp>
      <p:sp>
        <p:nvSpPr>
          <p:cNvPr id="87" name="Rounded Rectangle 86"/>
          <p:cNvSpPr/>
          <p:nvPr/>
        </p:nvSpPr>
        <p:spPr>
          <a:xfrm>
            <a:off x="1524000" y="6019800"/>
            <a:ext cx="1219200" cy="457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b="1" dirty="0" smtClean="0">
                <a:solidFill>
                  <a:schemeClr val="tx2"/>
                </a:solidFill>
              </a:rPr>
              <a:t>Adopt CS/M table;</a:t>
            </a:r>
            <a:br>
              <a:rPr lang="de-DE" sz="1000" b="1" dirty="0" smtClean="0">
                <a:solidFill>
                  <a:schemeClr val="tx2"/>
                </a:solidFill>
              </a:rPr>
            </a:br>
            <a:r>
              <a:rPr lang="de-DE" sz="1000" b="1" dirty="0" smtClean="0">
                <a:solidFill>
                  <a:schemeClr val="tx2"/>
                </a:solidFill>
              </a:rPr>
              <a:t>Agree format for recommendations</a:t>
            </a:r>
            <a:endParaRPr lang="en-US" sz="1000" b="1" dirty="0">
              <a:solidFill>
                <a:schemeClr val="tx2"/>
              </a:solidFill>
            </a:endParaRPr>
          </a:p>
        </p:txBody>
      </p:sp>
      <p:sp>
        <p:nvSpPr>
          <p:cNvPr id="88" name="Rounded Rectangle 87"/>
          <p:cNvSpPr/>
          <p:nvPr/>
        </p:nvSpPr>
        <p:spPr>
          <a:xfrm>
            <a:off x="2514600" y="5943600"/>
            <a:ext cx="1219200" cy="457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b="1" dirty="0" smtClean="0">
                <a:solidFill>
                  <a:schemeClr val="tx2"/>
                </a:solidFill>
              </a:rPr>
              <a:t>Agree status</a:t>
            </a:r>
            <a:br>
              <a:rPr lang="de-DE" sz="1000" b="1" dirty="0" smtClean="0">
                <a:solidFill>
                  <a:schemeClr val="tx2"/>
                </a:solidFill>
              </a:rPr>
            </a:br>
            <a:r>
              <a:rPr lang="de-DE" sz="1000" b="1" dirty="0" smtClean="0">
                <a:solidFill>
                  <a:schemeClr val="tx2"/>
                </a:solidFill>
              </a:rPr>
              <a:t>report for ITS/AD</a:t>
            </a:r>
            <a:endParaRPr lang="en-US" sz="1000" b="1" dirty="0">
              <a:solidFill>
                <a:schemeClr val="tx2"/>
              </a:solidFill>
            </a:endParaRPr>
          </a:p>
        </p:txBody>
      </p:sp>
      <p:sp>
        <p:nvSpPr>
          <p:cNvPr id="89" name="Rounded Rectangle 88"/>
          <p:cNvSpPr/>
          <p:nvPr/>
        </p:nvSpPr>
        <p:spPr>
          <a:xfrm>
            <a:off x="3505200" y="5943600"/>
            <a:ext cx="1219200" cy="457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b="1" dirty="0" smtClean="0">
                <a:solidFill>
                  <a:schemeClr val="accent5">
                    <a:lumMod val="75000"/>
                  </a:schemeClr>
                </a:solidFill>
              </a:rPr>
              <a:t>Status</a:t>
            </a:r>
            <a:br>
              <a:rPr lang="de-DE" sz="1000" b="1" dirty="0" smtClean="0">
                <a:solidFill>
                  <a:schemeClr val="accent5">
                    <a:lumMod val="75000"/>
                  </a:schemeClr>
                </a:solidFill>
              </a:rPr>
            </a:br>
            <a:r>
              <a:rPr lang="de-DE" sz="1000" b="1" dirty="0" smtClean="0">
                <a:solidFill>
                  <a:schemeClr val="accent5">
                    <a:lumMod val="75000"/>
                  </a:schemeClr>
                </a:solidFill>
              </a:rPr>
              <a:t>report</a:t>
            </a:r>
            <a:endParaRPr lang="en-US" sz="1000" b="1" dirty="0">
              <a:solidFill>
                <a:schemeClr val="accent5">
                  <a:lumMod val="75000"/>
                </a:schemeClr>
              </a:solidFill>
            </a:endParaRPr>
          </a:p>
        </p:txBody>
      </p:sp>
      <p:sp>
        <p:nvSpPr>
          <p:cNvPr id="91" name="Rounded Rectangle 90"/>
          <p:cNvSpPr/>
          <p:nvPr/>
        </p:nvSpPr>
        <p:spPr>
          <a:xfrm>
            <a:off x="5715000" y="5943600"/>
            <a:ext cx="1219200" cy="457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b="1" dirty="0" smtClean="0">
                <a:solidFill>
                  <a:schemeClr val="tx2"/>
                </a:solidFill>
              </a:rPr>
              <a:t>Finalize and adopt recommendation papers</a:t>
            </a:r>
            <a:endParaRPr lang="en-US" sz="1000" b="1" dirty="0">
              <a:solidFill>
                <a:schemeClr val="tx2"/>
              </a:solidFill>
            </a:endParaRPr>
          </a:p>
        </p:txBody>
      </p:sp>
      <p:sp>
        <p:nvSpPr>
          <p:cNvPr id="92" name="Rounded Rectangle 91"/>
          <p:cNvSpPr/>
          <p:nvPr/>
        </p:nvSpPr>
        <p:spPr>
          <a:xfrm>
            <a:off x="6781800" y="5943600"/>
            <a:ext cx="1219200" cy="457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b="1" dirty="0" smtClean="0">
                <a:solidFill>
                  <a:schemeClr val="accent5">
                    <a:lumMod val="75000"/>
                  </a:schemeClr>
                </a:solidFill>
              </a:rPr>
              <a:t>Presentation of recommendation papers</a:t>
            </a:r>
            <a:endParaRPr lang="en-US" sz="1000" b="1" dirty="0">
              <a:solidFill>
                <a:schemeClr val="accent5">
                  <a:lumMod val="75000"/>
                </a:schemeClr>
              </a:solidFill>
            </a:endParaRPr>
          </a:p>
        </p:txBody>
      </p:sp>
    </p:spTree>
    <p:extLst>
      <p:ext uri="{BB962C8B-B14F-4D97-AF65-F5344CB8AC3E}">
        <p14:creationId xmlns:p14="http://schemas.microsoft.com/office/powerpoint/2010/main" val="841408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304800"/>
            <a:ext cx="8382000" cy="461665"/>
          </a:xfrm>
          <a:prstGeom prst="rect">
            <a:avLst/>
          </a:prstGeom>
        </p:spPr>
        <p:txBody>
          <a:bodyPr wrap="square">
            <a:spAutoFit/>
          </a:bodyPr>
          <a:lstStyle/>
          <a:p>
            <a:r>
              <a:rPr lang="de-DE" sz="2400" dirty="0"/>
              <a:t>Status report on the activities of TF-CS/OTA  </a:t>
            </a:r>
            <a:endParaRPr lang="en-US" sz="2400" dirty="0"/>
          </a:p>
        </p:txBody>
      </p:sp>
      <p:sp>
        <p:nvSpPr>
          <p:cNvPr id="5" name="Rounded Rectangle 4"/>
          <p:cNvSpPr/>
          <p:nvPr/>
        </p:nvSpPr>
        <p:spPr>
          <a:xfrm>
            <a:off x="410394" y="990601"/>
            <a:ext cx="8428806"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r>
              <a:rPr lang="en-US" sz="2400" dirty="0" smtClean="0">
                <a:solidFill>
                  <a:schemeClr val="tx1"/>
                </a:solidFill>
                <a:latin typeface="+mj-lt"/>
                <a:ea typeface="+mj-ea"/>
                <a:cs typeface="+mj-cs"/>
              </a:rPr>
              <a:t>Overview on Task Force – Cyber Security and Software updates (incl. over-the-air issues)</a:t>
            </a:r>
          </a:p>
          <a:p>
            <a:endParaRPr lang="en-US" sz="1600" dirty="0" smtClean="0">
              <a:solidFill>
                <a:schemeClr val="tx1"/>
              </a:solidFill>
              <a:latin typeface="+mj-lt"/>
              <a:ea typeface="+mj-ea"/>
              <a:cs typeface="+mj-cs"/>
            </a:endParaRPr>
          </a:p>
          <a:p>
            <a:pPr>
              <a:tabLst>
                <a:tab pos="2228850" algn="l"/>
              </a:tabLst>
            </a:pPr>
            <a:r>
              <a:rPr lang="en-US" sz="2400" dirty="0" smtClean="0">
                <a:solidFill>
                  <a:schemeClr val="tx1"/>
                </a:solidFill>
                <a:latin typeface="+mj-lt"/>
                <a:ea typeface="+mj-ea"/>
                <a:cs typeface="+mj-cs"/>
              </a:rPr>
              <a:t>Start of activity: 	21 December 2016	</a:t>
            </a:r>
            <a:br>
              <a:rPr lang="en-US" sz="2400" dirty="0" smtClean="0">
                <a:solidFill>
                  <a:schemeClr val="tx1"/>
                </a:solidFill>
                <a:latin typeface="+mj-lt"/>
                <a:ea typeface="+mj-ea"/>
                <a:cs typeface="+mj-cs"/>
              </a:rPr>
            </a:br>
            <a:r>
              <a:rPr lang="en-US" sz="800" dirty="0" smtClean="0">
                <a:solidFill>
                  <a:schemeClr val="tx1"/>
                </a:solidFill>
                <a:latin typeface="+mj-lt"/>
                <a:ea typeface="+mj-ea"/>
                <a:cs typeface="+mj-cs"/>
              </a:rPr>
              <a:t>			</a:t>
            </a:r>
            <a:r>
              <a:rPr lang="en-US" sz="2400" dirty="0" smtClean="0">
                <a:solidFill>
                  <a:schemeClr val="tx1"/>
                </a:solidFill>
                <a:latin typeface="+mj-lt"/>
                <a:ea typeface="+mj-ea"/>
                <a:cs typeface="+mj-cs"/>
              </a:rPr>
              <a:t/>
            </a:r>
            <a:br>
              <a:rPr lang="en-US" sz="2400" dirty="0" smtClean="0">
                <a:solidFill>
                  <a:schemeClr val="tx1"/>
                </a:solidFill>
                <a:latin typeface="+mj-lt"/>
                <a:ea typeface="+mj-ea"/>
                <a:cs typeface="+mj-cs"/>
              </a:rPr>
            </a:br>
            <a:r>
              <a:rPr lang="en-US" sz="2400" dirty="0" smtClean="0">
                <a:solidFill>
                  <a:schemeClr val="tx1"/>
                </a:solidFill>
                <a:latin typeface="+mj-lt"/>
                <a:ea typeface="+mj-ea"/>
                <a:cs typeface="+mj-cs"/>
              </a:rPr>
              <a:t>Co-Chair:	Mr. Darren Handley (UK/</a:t>
            </a:r>
            <a:r>
              <a:rPr lang="en-US" sz="2400" dirty="0" err="1" smtClean="0">
                <a:solidFill>
                  <a:schemeClr val="tx1"/>
                </a:solidFill>
                <a:latin typeface="+mj-lt"/>
                <a:ea typeface="+mj-ea"/>
                <a:cs typeface="+mj-cs"/>
              </a:rPr>
              <a:t>DfT</a:t>
            </a:r>
            <a:r>
              <a:rPr lang="en-US" sz="2400" dirty="0" smtClean="0">
                <a:solidFill>
                  <a:schemeClr val="tx1"/>
                </a:solidFill>
                <a:latin typeface="+mj-lt"/>
                <a:ea typeface="+mj-ea"/>
                <a:cs typeface="+mj-cs"/>
              </a:rPr>
              <a:t>)</a:t>
            </a:r>
          </a:p>
          <a:p>
            <a:pPr>
              <a:tabLst>
                <a:tab pos="2228850" algn="l"/>
              </a:tabLst>
            </a:pPr>
            <a:r>
              <a:rPr lang="en-US" sz="2400" dirty="0" smtClean="0">
                <a:solidFill>
                  <a:schemeClr val="tx1"/>
                </a:solidFill>
                <a:latin typeface="+mj-lt"/>
                <a:ea typeface="+mj-ea"/>
                <a:cs typeface="+mj-cs"/>
              </a:rPr>
              <a:t>	Mr. Tetsuya Niikuni (Japan/NTSEL)</a:t>
            </a:r>
          </a:p>
          <a:p>
            <a:endParaRPr lang="en-US" sz="800" dirty="0" smtClean="0">
              <a:solidFill>
                <a:schemeClr val="tx1"/>
              </a:solidFill>
              <a:latin typeface="+mj-lt"/>
              <a:ea typeface="+mj-ea"/>
              <a:cs typeface="+mj-cs"/>
            </a:endParaRPr>
          </a:p>
          <a:p>
            <a:pPr>
              <a:tabLst>
                <a:tab pos="2228850" algn="l"/>
              </a:tabLst>
            </a:pPr>
            <a:r>
              <a:rPr lang="en-US" sz="2400" dirty="0" smtClean="0">
                <a:solidFill>
                  <a:schemeClr val="tx1"/>
                </a:solidFill>
                <a:latin typeface="+mj-lt"/>
                <a:ea typeface="+mj-ea"/>
                <a:cs typeface="+mj-cs"/>
              </a:rPr>
              <a:t>Secretary:	Mr. Jens Schenkenberger(OICA/Hyundai)</a:t>
            </a:r>
          </a:p>
          <a:p>
            <a:endParaRPr lang="en-US" sz="800" dirty="0" smtClean="0">
              <a:solidFill>
                <a:schemeClr val="tx1"/>
              </a:solidFill>
              <a:latin typeface="+mj-lt"/>
              <a:ea typeface="+mj-ea"/>
              <a:cs typeface="+mj-cs"/>
            </a:endParaRPr>
          </a:p>
          <a:p>
            <a:pPr>
              <a:tabLst>
                <a:tab pos="2228850" algn="l"/>
              </a:tabLst>
            </a:pPr>
            <a:r>
              <a:rPr lang="en-US" sz="2400" dirty="0" smtClean="0">
                <a:solidFill>
                  <a:schemeClr val="tx1"/>
                </a:solidFill>
                <a:latin typeface="+mj-lt"/>
                <a:ea typeface="+mj-ea"/>
                <a:cs typeface="+mj-cs"/>
              </a:rPr>
              <a:t>Participants:	Contracting Parties (AU, BE, CN, EC, </a:t>
            </a:r>
            <a:r>
              <a:rPr lang="en-US" sz="2400" i="1" dirty="0" smtClean="0">
                <a:solidFill>
                  <a:schemeClr val="tx1"/>
                </a:solidFill>
                <a:latin typeface="+mj-lt"/>
                <a:ea typeface="+mj-ea"/>
                <a:cs typeface="+mj-cs"/>
              </a:rPr>
              <a:t>EG</a:t>
            </a:r>
            <a:r>
              <a:rPr lang="en-US" sz="2400" i="1" baseline="30000" dirty="0" smtClean="0">
                <a:solidFill>
                  <a:schemeClr val="tx1"/>
                </a:solidFill>
                <a:latin typeface="+mj-lt"/>
                <a:ea typeface="+mj-ea"/>
                <a:cs typeface="+mj-cs"/>
              </a:rPr>
              <a:t>*</a:t>
            </a:r>
            <a:r>
              <a:rPr lang="en-US" sz="2400" dirty="0" smtClean="0">
                <a:solidFill>
                  <a:schemeClr val="tx1"/>
                </a:solidFill>
                <a:latin typeface="+mj-lt"/>
                <a:ea typeface="+mj-ea"/>
                <a:cs typeface="+mj-cs"/>
              </a:rPr>
              <a:t>, FR, 	DE, JP, KR, NL, NO, </a:t>
            </a:r>
            <a:r>
              <a:rPr lang="en-US" sz="2400" i="1" dirty="0" smtClean="0">
                <a:solidFill>
                  <a:schemeClr val="tx1"/>
                </a:solidFill>
                <a:latin typeface="+mj-lt"/>
                <a:ea typeface="+mj-ea"/>
                <a:cs typeface="+mj-cs"/>
              </a:rPr>
              <a:t>RU</a:t>
            </a:r>
            <a:r>
              <a:rPr lang="en-US" sz="2400" i="1" baseline="30000" dirty="0" smtClean="0">
                <a:solidFill>
                  <a:schemeClr val="tx1"/>
                </a:solidFill>
                <a:latin typeface="+mj-lt"/>
                <a:ea typeface="+mj-ea"/>
                <a:cs typeface="+mj-cs"/>
              </a:rPr>
              <a:t>*</a:t>
            </a:r>
            <a:r>
              <a:rPr lang="en-US" sz="2400" dirty="0" smtClean="0">
                <a:solidFill>
                  <a:schemeClr val="tx1"/>
                </a:solidFill>
                <a:latin typeface="+mj-lt"/>
                <a:ea typeface="+mj-ea"/>
                <a:cs typeface="+mj-cs"/>
              </a:rPr>
              <a:t>, ES, SE, CH, UK, U</a:t>
            </a:r>
            <a:r>
              <a:rPr lang="en-US" sz="2400" i="1" dirty="0" smtClean="0">
                <a:solidFill>
                  <a:schemeClr val="tx1"/>
                </a:solidFill>
                <a:latin typeface="+mj-lt"/>
                <a:ea typeface="+mj-ea"/>
                <a:cs typeface="+mj-cs"/>
              </a:rPr>
              <a:t>S</a:t>
            </a:r>
            <a:r>
              <a:rPr lang="en-US" sz="2400" dirty="0" smtClean="0">
                <a:solidFill>
                  <a:schemeClr val="tx1"/>
                </a:solidFill>
                <a:latin typeface="+mj-lt"/>
                <a:ea typeface="+mj-ea"/>
                <a:cs typeface="+mj-cs"/>
              </a:rPr>
              <a:t>), 	NGO (ITU, FIA, CITA, IRU, ISO, SAE, OICA, CLEPA)</a:t>
            </a:r>
            <a:br>
              <a:rPr lang="en-US" sz="2400" dirty="0" smtClean="0">
                <a:solidFill>
                  <a:schemeClr val="tx1"/>
                </a:solidFill>
                <a:latin typeface="+mj-lt"/>
                <a:ea typeface="+mj-ea"/>
                <a:cs typeface="+mj-cs"/>
              </a:rPr>
            </a:br>
            <a:endParaRPr lang="en-US" sz="800" dirty="0" smtClean="0">
              <a:solidFill>
                <a:schemeClr val="tx1"/>
              </a:solidFill>
              <a:latin typeface="+mj-lt"/>
              <a:ea typeface="+mj-ea"/>
              <a:cs typeface="+mj-cs"/>
            </a:endParaRPr>
          </a:p>
          <a:p>
            <a:pPr>
              <a:tabLst>
                <a:tab pos="2228850" algn="l"/>
              </a:tabLst>
            </a:pPr>
            <a:r>
              <a:rPr lang="en-US" sz="2400" dirty="0" smtClean="0">
                <a:solidFill>
                  <a:schemeClr val="tx1"/>
                </a:solidFill>
                <a:latin typeface="+mj-lt"/>
                <a:ea typeface="+mj-ea"/>
                <a:cs typeface="+mj-cs"/>
              </a:rPr>
              <a:t>Participation:	Type approval and cyber security experts 	approx. 30 people per meeting </a:t>
            </a:r>
          </a:p>
          <a:p>
            <a:pPr>
              <a:tabLst>
                <a:tab pos="2228850" algn="l"/>
              </a:tabLst>
            </a:pPr>
            <a:endParaRPr lang="en-US" sz="800" dirty="0">
              <a:solidFill>
                <a:schemeClr val="tx1"/>
              </a:solidFill>
              <a:latin typeface="+mj-lt"/>
              <a:ea typeface="+mj-ea"/>
              <a:cs typeface="+mj-cs"/>
            </a:endParaRPr>
          </a:p>
          <a:p>
            <a:pPr>
              <a:tabLst>
                <a:tab pos="2228850" algn="l"/>
              </a:tabLst>
            </a:pPr>
            <a:r>
              <a:rPr lang="en-US" sz="2400" dirty="0" smtClean="0">
                <a:solidFill>
                  <a:schemeClr val="tx1"/>
                </a:solidFill>
                <a:latin typeface="+mj-lt"/>
                <a:ea typeface="+mj-ea"/>
                <a:cs typeface="+mj-cs"/>
              </a:rPr>
              <a:t>Mandate:	until Dec. 2017</a:t>
            </a:r>
          </a:p>
          <a:p>
            <a:r>
              <a:rPr lang="en-US" sz="2400" dirty="0" smtClean="0">
                <a:solidFill>
                  <a:schemeClr val="tx1"/>
                </a:solidFill>
                <a:latin typeface="+mj-lt"/>
                <a:ea typeface="+mj-ea"/>
                <a:cs typeface="+mj-cs"/>
              </a:rPr>
              <a:t>			</a:t>
            </a:r>
          </a:p>
          <a:p>
            <a:r>
              <a:rPr lang="en-US" sz="2400" dirty="0" smtClean="0">
                <a:solidFill>
                  <a:schemeClr val="tx1"/>
                </a:solidFill>
                <a:latin typeface="+mj-lt"/>
                <a:ea typeface="+mj-ea"/>
                <a:cs typeface="+mj-cs"/>
              </a:rPr>
              <a:t>			</a:t>
            </a:r>
          </a:p>
          <a:p>
            <a:endParaRPr lang="en-US" sz="2400" dirty="0" smtClean="0">
              <a:solidFill>
                <a:schemeClr val="tx1"/>
              </a:solidFill>
              <a:latin typeface="+mj-lt"/>
              <a:ea typeface="+mj-ea"/>
              <a:cs typeface="+mj-cs"/>
            </a:endParaRPr>
          </a:p>
        </p:txBody>
      </p:sp>
      <p:sp>
        <p:nvSpPr>
          <p:cNvPr id="7" name="Rectangle 6"/>
          <p:cNvSpPr/>
          <p:nvPr/>
        </p:nvSpPr>
        <p:spPr>
          <a:xfrm>
            <a:off x="6705600" y="6564868"/>
            <a:ext cx="1942327" cy="369332"/>
          </a:xfrm>
          <a:prstGeom prst="rect">
            <a:avLst/>
          </a:prstGeom>
        </p:spPr>
        <p:txBody>
          <a:bodyPr wrap="none">
            <a:spAutoFit/>
          </a:bodyPr>
          <a:lstStyle/>
          <a:p>
            <a:r>
              <a:rPr lang="en-US" i="1" baseline="30000" dirty="0" smtClean="0"/>
              <a:t>* No active participation yet</a:t>
            </a:r>
            <a:endParaRPr lang="en-US" dirty="0"/>
          </a:p>
        </p:txBody>
      </p:sp>
    </p:spTree>
    <p:extLst>
      <p:ext uri="{BB962C8B-B14F-4D97-AF65-F5344CB8AC3E}">
        <p14:creationId xmlns:p14="http://schemas.microsoft.com/office/powerpoint/2010/main" val="3441013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304800"/>
            <a:ext cx="8382000" cy="461665"/>
          </a:xfrm>
          <a:prstGeom prst="rect">
            <a:avLst/>
          </a:prstGeom>
        </p:spPr>
        <p:txBody>
          <a:bodyPr wrap="square">
            <a:spAutoFit/>
          </a:bodyPr>
          <a:lstStyle/>
          <a:p>
            <a:r>
              <a:rPr lang="de-DE" sz="2400" dirty="0"/>
              <a:t>Status report on the activities of TF-CS/OTA  </a:t>
            </a:r>
            <a:endParaRPr lang="en-US" sz="2400" dirty="0"/>
          </a:p>
        </p:txBody>
      </p:sp>
      <p:sp>
        <p:nvSpPr>
          <p:cNvPr id="5" name="Rounded Rectangle 4"/>
          <p:cNvSpPr/>
          <p:nvPr/>
        </p:nvSpPr>
        <p:spPr>
          <a:xfrm>
            <a:off x="410394" y="990601"/>
            <a:ext cx="8428806"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r>
              <a:rPr lang="en-US" sz="2400" dirty="0" smtClean="0">
                <a:solidFill>
                  <a:schemeClr val="tx1"/>
                </a:solidFill>
              </a:rPr>
              <a:t>Scope of TF-CS/OTA</a:t>
            </a:r>
            <a:endParaRPr lang="en-US" sz="2400" dirty="0" smtClean="0">
              <a:solidFill>
                <a:schemeClr val="tx1"/>
              </a:solidFill>
              <a:latin typeface="+mj-lt"/>
              <a:ea typeface="+mj-ea"/>
              <a:cs typeface="+mj-cs"/>
            </a:endParaRPr>
          </a:p>
        </p:txBody>
      </p:sp>
      <p:sp>
        <p:nvSpPr>
          <p:cNvPr id="8" name="Rectangle 7"/>
          <p:cNvSpPr/>
          <p:nvPr/>
        </p:nvSpPr>
        <p:spPr>
          <a:xfrm>
            <a:off x="914400" y="1676400"/>
            <a:ext cx="1676400" cy="3413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t>Data protection</a:t>
            </a:r>
            <a:endParaRPr lang="en-US" sz="1600" b="1" dirty="0"/>
          </a:p>
        </p:txBody>
      </p:sp>
      <p:sp>
        <p:nvSpPr>
          <p:cNvPr id="9" name="Rectangle 8"/>
          <p:cNvSpPr/>
          <p:nvPr/>
        </p:nvSpPr>
        <p:spPr>
          <a:xfrm>
            <a:off x="5105400" y="1676400"/>
            <a:ext cx="1981200" cy="3413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t>Software updates</a:t>
            </a:r>
            <a:endParaRPr lang="en-US" sz="1600" b="1" dirty="0"/>
          </a:p>
        </p:txBody>
      </p:sp>
      <p:sp>
        <p:nvSpPr>
          <p:cNvPr id="10" name="Rectangle 9"/>
          <p:cNvSpPr/>
          <p:nvPr/>
        </p:nvSpPr>
        <p:spPr>
          <a:xfrm>
            <a:off x="5410200" y="2362200"/>
            <a:ext cx="1371600" cy="493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Type approval aspects</a:t>
            </a:r>
            <a:endParaRPr lang="en-US" sz="1400" b="1" dirty="0"/>
          </a:p>
        </p:txBody>
      </p:sp>
      <p:sp>
        <p:nvSpPr>
          <p:cNvPr id="11" name="Rectangle 10"/>
          <p:cNvSpPr/>
          <p:nvPr/>
        </p:nvSpPr>
        <p:spPr>
          <a:xfrm>
            <a:off x="2754942" y="1676400"/>
            <a:ext cx="1664658" cy="3413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t>Cyber Security</a:t>
            </a:r>
            <a:endParaRPr lang="en-US" sz="1600" b="1" dirty="0"/>
          </a:p>
        </p:txBody>
      </p:sp>
      <p:cxnSp>
        <p:nvCxnSpPr>
          <p:cNvPr id="12" name="Elbow Connector 11"/>
          <p:cNvCxnSpPr>
            <a:stCxn id="8" idx="2"/>
            <a:endCxn id="18" idx="0"/>
          </p:cNvCxnSpPr>
          <p:nvPr/>
        </p:nvCxnSpPr>
        <p:spPr>
          <a:xfrm rot="5400000">
            <a:off x="1296106" y="1905706"/>
            <a:ext cx="344424" cy="568565"/>
          </a:xfrm>
          <a:prstGeom prst="bentConnector3">
            <a:avLst/>
          </a:prstGeom>
          <a:ln w="28575"/>
        </p:spPr>
        <p:style>
          <a:lnRef idx="1">
            <a:schemeClr val="accent1"/>
          </a:lnRef>
          <a:fillRef idx="0">
            <a:schemeClr val="accent1"/>
          </a:fillRef>
          <a:effectRef idx="0">
            <a:schemeClr val="accent1"/>
          </a:effectRef>
          <a:fontRef idx="minor">
            <a:schemeClr val="tx1"/>
          </a:fontRef>
        </p:style>
      </p:cxnSp>
      <p:cxnSp>
        <p:nvCxnSpPr>
          <p:cNvPr id="13" name="Elbow Connector 12"/>
          <p:cNvCxnSpPr>
            <a:stCxn id="8" idx="2"/>
            <a:endCxn id="14" idx="0"/>
          </p:cNvCxnSpPr>
          <p:nvPr/>
        </p:nvCxnSpPr>
        <p:spPr>
          <a:xfrm rot="16200000" flipH="1">
            <a:off x="1848556" y="1921820"/>
            <a:ext cx="344424" cy="536336"/>
          </a:xfrm>
          <a:prstGeom prst="bentConnector3">
            <a:avLst/>
          </a:prstGeom>
          <a:ln w="28575"/>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828800" y="2362200"/>
            <a:ext cx="920271" cy="493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Security </a:t>
            </a:r>
            <a:br>
              <a:rPr lang="de-DE" sz="1400" b="1" dirty="0"/>
            </a:br>
            <a:r>
              <a:rPr lang="de-DE" sz="1400" b="1" dirty="0"/>
              <a:t>aspects</a:t>
            </a:r>
            <a:endParaRPr lang="en-US" sz="1400" b="1" dirty="0"/>
          </a:p>
        </p:txBody>
      </p:sp>
      <p:sp>
        <p:nvSpPr>
          <p:cNvPr id="15" name="Rectangle 14"/>
          <p:cNvSpPr/>
          <p:nvPr/>
        </p:nvSpPr>
        <p:spPr>
          <a:xfrm>
            <a:off x="4343400" y="2362200"/>
            <a:ext cx="838200" cy="493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Security </a:t>
            </a:r>
            <a:br>
              <a:rPr lang="de-DE" sz="1400" b="1" dirty="0"/>
            </a:br>
            <a:r>
              <a:rPr lang="de-DE" sz="1400" b="1" dirty="0"/>
              <a:t>aspects</a:t>
            </a:r>
            <a:endParaRPr lang="en-US" sz="1400" b="1" dirty="0"/>
          </a:p>
        </p:txBody>
      </p:sp>
      <p:cxnSp>
        <p:nvCxnSpPr>
          <p:cNvPr id="16" name="Elbow Connector 15"/>
          <p:cNvCxnSpPr>
            <a:stCxn id="9" idx="2"/>
            <a:endCxn id="10" idx="0"/>
          </p:cNvCxnSpPr>
          <p:nvPr/>
        </p:nvCxnSpPr>
        <p:spPr>
          <a:xfrm rot="5400000">
            <a:off x="5923788" y="2189988"/>
            <a:ext cx="344424" cy="12700"/>
          </a:xfrm>
          <a:prstGeom prst="bentConnector3">
            <a:avLst/>
          </a:prstGeom>
          <a:ln w="28575"/>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9" idx="2"/>
            <a:endCxn id="15" idx="0"/>
          </p:cNvCxnSpPr>
          <p:nvPr/>
        </p:nvCxnSpPr>
        <p:spPr>
          <a:xfrm rot="5400000">
            <a:off x="5257038" y="1523238"/>
            <a:ext cx="344424" cy="1333500"/>
          </a:xfrm>
          <a:prstGeom prst="bentConnector3">
            <a:avLst>
              <a:gd name="adj1" fmla="val 50000"/>
            </a:avLst>
          </a:prstGeom>
          <a:ln w="28575"/>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91670" y="2362200"/>
            <a:ext cx="984729" cy="493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Legal </a:t>
            </a:r>
            <a:br>
              <a:rPr lang="de-DE" sz="1400" b="1" dirty="0"/>
            </a:br>
            <a:r>
              <a:rPr lang="de-DE" sz="1400" b="1" dirty="0"/>
              <a:t>aspects</a:t>
            </a:r>
            <a:endParaRPr lang="en-US" sz="1400" b="1" dirty="0"/>
          </a:p>
        </p:txBody>
      </p:sp>
      <p:sp>
        <p:nvSpPr>
          <p:cNvPr id="19" name="Rectangle 18"/>
          <p:cNvSpPr/>
          <p:nvPr/>
        </p:nvSpPr>
        <p:spPr>
          <a:xfrm>
            <a:off x="533400" y="3429000"/>
            <a:ext cx="1236813" cy="338554"/>
          </a:xfrm>
          <a:prstGeom prst="rect">
            <a:avLst/>
          </a:prstGeom>
        </p:spPr>
        <p:txBody>
          <a:bodyPr wrap="none">
            <a:spAutoFit/>
          </a:bodyPr>
          <a:lstStyle/>
          <a:p>
            <a:pPr algn="ctr"/>
            <a:r>
              <a:rPr lang="de-DE" sz="1600" b="1" dirty="0"/>
              <a:t>out of scope</a:t>
            </a:r>
            <a:endParaRPr lang="en-US" sz="1600" b="1" dirty="0"/>
          </a:p>
        </p:txBody>
      </p:sp>
      <p:sp>
        <p:nvSpPr>
          <p:cNvPr id="20" name="Rectangle 19"/>
          <p:cNvSpPr/>
          <p:nvPr/>
        </p:nvSpPr>
        <p:spPr>
          <a:xfrm>
            <a:off x="2749071" y="3429000"/>
            <a:ext cx="1676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t>Threat analysis</a:t>
            </a:r>
            <a:endParaRPr lang="en-US" sz="1600" b="1" dirty="0"/>
          </a:p>
        </p:txBody>
      </p:sp>
      <p:sp>
        <p:nvSpPr>
          <p:cNvPr id="21" name="Down Arrow 20"/>
          <p:cNvSpPr/>
          <p:nvPr/>
        </p:nvSpPr>
        <p:spPr>
          <a:xfrm>
            <a:off x="5295900" y="3657600"/>
            <a:ext cx="381000" cy="381000"/>
          </a:xfrm>
          <a:prstGeom prst="down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991100" y="3124200"/>
            <a:ext cx="1066800" cy="493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pre-</a:t>
            </a:r>
            <a:br>
              <a:rPr lang="de-DE" sz="1400" b="1" dirty="0"/>
            </a:br>
            <a:r>
              <a:rPr lang="de-DE" sz="1400" b="1" dirty="0"/>
              <a:t>registration</a:t>
            </a:r>
          </a:p>
        </p:txBody>
      </p:sp>
      <p:sp>
        <p:nvSpPr>
          <p:cNvPr id="23" name="Rectangle 22"/>
          <p:cNvSpPr/>
          <p:nvPr/>
        </p:nvSpPr>
        <p:spPr>
          <a:xfrm>
            <a:off x="6210300" y="3124200"/>
            <a:ext cx="1066800" cy="493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post-</a:t>
            </a:r>
            <a:br>
              <a:rPr lang="de-DE" sz="1400" b="1" dirty="0"/>
            </a:br>
            <a:r>
              <a:rPr lang="de-DE" sz="1400" b="1" dirty="0"/>
              <a:t>registration</a:t>
            </a:r>
          </a:p>
        </p:txBody>
      </p:sp>
      <p:cxnSp>
        <p:nvCxnSpPr>
          <p:cNvPr id="24" name="Elbow Connector 23"/>
          <p:cNvCxnSpPr>
            <a:stCxn id="10" idx="2"/>
            <a:endCxn id="22" idx="0"/>
          </p:cNvCxnSpPr>
          <p:nvPr/>
        </p:nvCxnSpPr>
        <p:spPr>
          <a:xfrm rot="5400000">
            <a:off x="5676138" y="2704338"/>
            <a:ext cx="268224" cy="571500"/>
          </a:xfrm>
          <a:prstGeom prst="bentConnector3">
            <a:avLst/>
          </a:prstGeom>
          <a:ln w="28575"/>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10" idx="2"/>
            <a:endCxn id="23" idx="0"/>
          </p:cNvCxnSpPr>
          <p:nvPr/>
        </p:nvCxnSpPr>
        <p:spPr>
          <a:xfrm rot="16200000" flipH="1">
            <a:off x="6285738" y="2666238"/>
            <a:ext cx="268224" cy="647700"/>
          </a:xfrm>
          <a:prstGeom prst="bentConnector3">
            <a:avLst/>
          </a:prstGeom>
          <a:ln w="28575"/>
        </p:spPr>
        <p:style>
          <a:lnRef idx="1">
            <a:schemeClr val="accent1"/>
          </a:lnRef>
          <a:fillRef idx="0">
            <a:schemeClr val="accent1"/>
          </a:fillRef>
          <a:effectRef idx="0">
            <a:schemeClr val="accent1"/>
          </a:effectRef>
          <a:fontRef idx="minor">
            <a:schemeClr val="tx1"/>
          </a:fontRef>
        </p:style>
      </p:cxnSp>
      <p:sp>
        <p:nvSpPr>
          <p:cNvPr id="26" name="Down Arrow 25"/>
          <p:cNvSpPr/>
          <p:nvPr/>
        </p:nvSpPr>
        <p:spPr>
          <a:xfrm>
            <a:off x="6591300" y="3657600"/>
            <a:ext cx="381000" cy="381000"/>
          </a:xfrm>
          <a:prstGeom prst="down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334000" y="4114800"/>
            <a:ext cx="1600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t>Develop flow diagram</a:t>
            </a:r>
            <a:endParaRPr lang="en-US" sz="1600" b="1" dirty="0"/>
          </a:p>
        </p:txBody>
      </p:sp>
      <p:sp>
        <p:nvSpPr>
          <p:cNvPr id="28" name="Rectangle 27"/>
          <p:cNvSpPr/>
          <p:nvPr/>
        </p:nvSpPr>
        <p:spPr>
          <a:xfrm>
            <a:off x="2749071" y="5105400"/>
            <a:ext cx="1676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t>Define mitigation principles</a:t>
            </a:r>
            <a:endParaRPr lang="en-US" sz="1600" b="1" dirty="0"/>
          </a:p>
        </p:txBody>
      </p:sp>
      <p:sp>
        <p:nvSpPr>
          <p:cNvPr id="29" name="Rectangle 28"/>
          <p:cNvSpPr/>
          <p:nvPr/>
        </p:nvSpPr>
        <p:spPr>
          <a:xfrm>
            <a:off x="5334000" y="5105400"/>
            <a:ext cx="1600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t>Define approval method</a:t>
            </a:r>
            <a:endParaRPr lang="en-US" sz="1600" b="1" dirty="0"/>
          </a:p>
        </p:txBody>
      </p:sp>
      <p:pic>
        <p:nvPicPr>
          <p:cNvPr id="30"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52" t="16757" r="41216" b="26306"/>
          <a:stretch/>
        </p:blipFill>
        <p:spPr bwMode="auto">
          <a:xfrm>
            <a:off x="2901471" y="3962400"/>
            <a:ext cx="1382852" cy="659443"/>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 name="Rectangle 30"/>
          <p:cNvSpPr/>
          <p:nvPr/>
        </p:nvSpPr>
        <p:spPr>
          <a:xfrm rot="20336246">
            <a:off x="2833415" y="4082126"/>
            <a:ext cx="1577322" cy="338554"/>
          </a:xfrm>
          <a:prstGeom prst="rect">
            <a:avLst/>
          </a:prstGeom>
        </p:spPr>
        <p:txBody>
          <a:bodyPr wrap="square">
            <a:spAutoFit/>
          </a:bodyPr>
          <a:lstStyle/>
          <a:p>
            <a:pPr algn="ctr"/>
            <a:r>
              <a:rPr lang="de-DE" sz="1600" b="1" dirty="0"/>
              <a:t>Table of </a:t>
            </a:r>
            <a:r>
              <a:rPr lang="de-DE" sz="1600" b="1" dirty="0" smtClean="0"/>
              <a:t>threats</a:t>
            </a:r>
            <a:endParaRPr lang="en-US" sz="1600" b="1" dirty="0"/>
          </a:p>
        </p:txBody>
      </p:sp>
      <p:sp>
        <p:nvSpPr>
          <p:cNvPr id="32" name="Rectangle 31"/>
          <p:cNvSpPr/>
          <p:nvPr/>
        </p:nvSpPr>
        <p:spPr>
          <a:xfrm>
            <a:off x="3429000" y="6096000"/>
            <a:ext cx="4800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t>Develop guidance/recommendation for ITS/AD</a:t>
            </a:r>
            <a:endParaRPr lang="en-US" sz="1600" b="1" dirty="0"/>
          </a:p>
        </p:txBody>
      </p:sp>
      <p:sp>
        <p:nvSpPr>
          <p:cNvPr id="33" name="Down Arrow 32"/>
          <p:cNvSpPr/>
          <p:nvPr/>
        </p:nvSpPr>
        <p:spPr>
          <a:xfrm rot="19363540">
            <a:off x="2744228" y="2978761"/>
            <a:ext cx="384815" cy="384815"/>
          </a:xfrm>
          <a:prstGeom prst="down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Down Arrow 33"/>
          <p:cNvSpPr/>
          <p:nvPr/>
        </p:nvSpPr>
        <p:spPr>
          <a:xfrm rot="2236460" flipH="1">
            <a:off x="3971266" y="2974794"/>
            <a:ext cx="394614" cy="394614"/>
          </a:xfrm>
          <a:prstGeom prst="down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Down Arrow 34"/>
          <p:cNvSpPr/>
          <p:nvPr/>
        </p:nvSpPr>
        <p:spPr>
          <a:xfrm>
            <a:off x="3434871" y="4724400"/>
            <a:ext cx="381000" cy="304800"/>
          </a:xfrm>
          <a:prstGeom prst="down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Down Arrow 35"/>
          <p:cNvSpPr/>
          <p:nvPr/>
        </p:nvSpPr>
        <p:spPr>
          <a:xfrm>
            <a:off x="3434871" y="5715000"/>
            <a:ext cx="381000" cy="304800"/>
          </a:xfrm>
          <a:prstGeom prst="down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Down Arrow 36"/>
          <p:cNvSpPr/>
          <p:nvPr/>
        </p:nvSpPr>
        <p:spPr>
          <a:xfrm>
            <a:off x="964850" y="3048000"/>
            <a:ext cx="381000" cy="381000"/>
          </a:xfrm>
          <a:prstGeom prst="down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7543800" y="2362200"/>
            <a:ext cx="838200" cy="493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Safety</a:t>
            </a:r>
            <a:br>
              <a:rPr lang="de-DE" sz="1400" b="1" dirty="0"/>
            </a:br>
            <a:r>
              <a:rPr lang="de-DE" sz="1400" b="1" dirty="0"/>
              <a:t>aspects</a:t>
            </a:r>
            <a:endParaRPr lang="en-US" sz="1400" b="1" dirty="0"/>
          </a:p>
        </p:txBody>
      </p:sp>
      <p:cxnSp>
        <p:nvCxnSpPr>
          <p:cNvPr id="39" name="Elbow Connector 38"/>
          <p:cNvCxnSpPr>
            <a:stCxn id="9" idx="2"/>
            <a:endCxn id="38" idx="0"/>
          </p:cNvCxnSpPr>
          <p:nvPr/>
        </p:nvCxnSpPr>
        <p:spPr>
          <a:xfrm rot="16200000" flipH="1">
            <a:off x="6857238" y="1256538"/>
            <a:ext cx="344424" cy="1866900"/>
          </a:xfrm>
          <a:prstGeom prst="bentConnector3">
            <a:avLst>
              <a:gd name="adj1" fmla="val 50000"/>
            </a:avLst>
          </a:prstGeom>
          <a:ln w="28575"/>
        </p:spPr>
        <p:style>
          <a:lnRef idx="1">
            <a:schemeClr val="accent1"/>
          </a:lnRef>
          <a:fillRef idx="0">
            <a:schemeClr val="accent1"/>
          </a:fillRef>
          <a:effectRef idx="0">
            <a:schemeClr val="accent1"/>
          </a:effectRef>
          <a:fontRef idx="minor">
            <a:schemeClr val="tx1"/>
          </a:fontRef>
        </p:style>
      </p:cxnSp>
      <p:sp>
        <p:nvSpPr>
          <p:cNvPr id="40" name="Down Arrow 39"/>
          <p:cNvSpPr/>
          <p:nvPr/>
        </p:nvSpPr>
        <p:spPr>
          <a:xfrm>
            <a:off x="5905500" y="4724400"/>
            <a:ext cx="381000" cy="304800"/>
          </a:xfrm>
          <a:prstGeom prst="down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Down Arrow 40"/>
          <p:cNvSpPr/>
          <p:nvPr/>
        </p:nvSpPr>
        <p:spPr>
          <a:xfrm>
            <a:off x="5905500" y="5715000"/>
            <a:ext cx="381000" cy="304800"/>
          </a:xfrm>
          <a:prstGeom prst="down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Down Arrow 41"/>
          <p:cNvSpPr/>
          <p:nvPr/>
        </p:nvSpPr>
        <p:spPr>
          <a:xfrm>
            <a:off x="3358671" y="2057400"/>
            <a:ext cx="381000" cy="1143000"/>
          </a:xfrm>
          <a:prstGeom prst="down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7162800" y="4038600"/>
            <a:ext cx="1600200" cy="7985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Develop</a:t>
            </a:r>
          </a:p>
          <a:p>
            <a:pPr algn="ctr"/>
            <a:r>
              <a:rPr lang="de-DE" sz="1400" b="1" dirty="0"/>
              <a:t>recommendation for safe execution</a:t>
            </a:r>
          </a:p>
        </p:txBody>
      </p:sp>
      <p:sp>
        <p:nvSpPr>
          <p:cNvPr id="44" name="Down Arrow 43"/>
          <p:cNvSpPr/>
          <p:nvPr/>
        </p:nvSpPr>
        <p:spPr>
          <a:xfrm>
            <a:off x="7772400" y="2971800"/>
            <a:ext cx="381000" cy="914400"/>
          </a:xfrm>
          <a:prstGeom prst="down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Down Arrow 44"/>
          <p:cNvSpPr/>
          <p:nvPr/>
        </p:nvSpPr>
        <p:spPr>
          <a:xfrm>
            <a:off x="7772400" y="4953000"/>
            <a:ext cx="381000" cy="1066800"/>
          </a:xfrm>
          <a:prstGeom prst="down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1200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10394" y="990601"/>
            <a:ext cx="8428806"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endParaRPr lang="de-DE" sz="800" dirty="0">
              <a:solidFill>
                <a:schemeClr val="tx1"/>
              </a:solidFill>
            </a:endParaRPr>
          </a:p>
          <a:p>
            <a:pPr marL="804863" lvl="1" indent="-635000"/>
            <a:r>
              <a:rPr lang="de-DE" sz="2400" dirty="0">
                <a:solidFill>
                  <a:schemeClr val="tx1"/>
                </a:solidFill>
              </a:rPr>
              <a:t>Cyber </a:t>
            </a:r>
            <a:r>
              <a:rPr lang="de-DE" sz="2400" dirty="0" smtClean="0">
                <a:solidFill>
                  <a:schemeClr val="tx1"/>
                </a:solidFill>
              </a:rPr>
              <a:t>security:</a:t>
            </a:r>
            <a:r>
              <a:rPr lang="en-GB" sz="2400" dirty="0"/>
              <a:t/>
            </a:r>
            <a:br>
              <a:rPr lang="en-GB" sz="2400" dirty="0"/>
            </a:br>
            <a:endParaRPr lang="en-GB" sz="800" dirty="0"/>
          </a:p>
          <a:p>
            <a:pPr marL="174625"/>
            <a:r>
              <a:rPr lang="en-GB" sz="2000" dirty="0" smtClean="0">
                <a:solidFill>
                  <a:schemeClr val="tx1"/>
                </a:solidFill>
              </a:rPr>
              <a:t>The reference model </a:t>
            </a:r>
            <a:r>
              <a:rPr lang="en-GB" sz="2000" dirty="0">
                <a:solidFill>
                  <a:schemeClr val="tx1"/>
                </a:solidFill>
              </a:rPr>
              <a:t>shall be</a:t>
            </a:r>
            <a:r>
              <a:rPr lang="en-GB" sz="2000" dirty="0" smtClean="0">
                <a:solidFill>
                  <a:schemeClr val="tx1"/>
                </a:solidFill>
              </a:rPr>
              <a:t>:</a:t>
            </a:r>
            <a:br>
              <a:rPr lang="en-GB" sz="2000" dirty="0" smtClean="0">
                <a:solidFill>
                  <a:schemeClr val="tx1"/>
                </a:solidFill>
              </a:rPr>
            </a:br>
            <a:endParaRPr lang="en-GB" sz="400" dirty="0">
              <a:solidFill>
                <a:schemeClr val="tx1"/>
              </a:solidFill>
            </a:endParaRPr>
          </a:p>
          <a:p>
            <a:pPr marL="287338" lvl="1"/>
            <a:r>
              <a:rPr lang="en-GB" sz="2000" dirty="0">
                <a:solidFill>
                  <a:schemeClr val="tx1"/>
                </a:solidFill>
              </a:rPr>
              <a:t>- the vehicle including:</a:t>
            </a:r>
          </a:p>
          <a:p>
            <a:pPr marL="1084263" lvl="2" indent="-339725">
              <a:buFont typeface="Arial" panose="020B0604020202020204" pitchFamily="34" charset="0"/>
              <a:buChar char="•"/>
            </a:pPr>
            <a:r>
              <a:rPr lang="en-GB" sz="2000" dirty="0">
                <a:solidFill>
                  <a:schemeClr val="tx1"/>
                </a:solidFill>
              </a:rPr>
              <a:t>its hardware</a:t>
            </a:r>
          </a:p>
          <a:p>
            <a:pPr marL="1084263" lvl="2" indent="-339725">
              <a:buFont typeface="Arial" panose="020B0604020202020204" pitchFamily="34" charset="0"/>
              <a:buChar char="•"/>
            </a:pPr>
            <a:r>
              <a:rPr lang="en-GB" sz="2000" dirty="0">
                <a:solidFill>
                  <a:schemeClr val="tx1"/>
                </a:solidFill>
              </a:rPr>
              <a:t>its software</a:t>
            </a:r>
          </a:p>
          <a:p>
            <a:pPr marL="1084263" lvl="2" indent="-339725">
              <a:buFont typeface="Arial" panose="020B0604020202020204" pitchFamily="34" charset="0"/>
              <a:buChar char="•"/>
            </a:pPr>
            <a:r>
              <a:rPr lang="en-GB" sz="2000" dirty="0">
                <a:solidFill>
                  <a:schemeClr val="tx1"/>
                </a:solidFill>
              </a:rPr>
              <a:t>data held on the vehicle</a:t>
            </a:r>
          </a:p>
          <a:p>
            <a:pPr marL="1084263" lvl="2" indent="-339725">
              <a:buFont typeface="Arial" panose="020B0604020202020204" pitchFamily="34" charset="0"/>
              <a:buChar char="•"/>
            </a:pPr>
            <a:r>
              <a:rPr lang="en-GB" sz="2000" dirty="0">
                <a:solidFill>
                  <a:schemeClr val="tx1"/>
                </a:solidFill>
              </a:rPr>
              <a:t>its internal communications</a:t>
            </a:r>
          </a:p>
          <a:p>
            <a:pPr marL="1084263" lvl="2" indent="-339725">
              <a:buFont typeface="Arial" panose="020B0604020202020204" pitchFamily="34" charset="0"/>
              <a:buChar char="•"/>
            </a:pPr>
            <a:r>
              <a:rPr lang="en-GB" sz="2000" dirty="0">
                <a:solidFill>
                  <a:schemeClr val="tx1"/>
                </a:solidFill>
              </a:rPr>
              <a:t>its interfaces with external </a:t>
            </a:r>
            <a:r>
              <a:rPr lang="en-GB" sz="2000" dirty="0" smtClean="0">
                <a:solidFill>
                  <a:schemeClr val="tx1"/>
                </a:solidFill>
              </a:rPr>
              <a:t/>
            </a:r>
            <a:br>
              <a:rPr lang="en-GB" sz="2000" dirty="0" smtClean="0">
                <a:solidFill>
                  <a:schemeClr val="tx1"/>
                </a:solidFill>
              </a:rPr>
            </a:br>
            <a:r>
              <a:rPr lang="en-GB" sz="2000" dirty="0" smtClean="0">
                <a:solidFill>
                  <a:schemeClr val="tx1"/>
                </a:solidFill>
              </a:rPr>
              <a:t>communication </a:t>
            </a:r>
            <a:r>
              <a:rPr lang="en-GB" sz="2000" dirty="0">
                <a:solidFill>
                  <a:schemeClr val="tx1"/>
                </a:solidFill>
              </a:rPr>
              <a:t>systems/ functions (e.g. V2X and emergency </a:t>
            </a:r>
            <a:r>
              <a:rPr lang="en-GB" sz="2000" dirty="0" err="1">
                <a:solidFill>
                  <a:schemeClr val="tx1"/>
                </a:solidFill>
              </a:rPr>
              <a:t>comms</a:t>
            </a:r>
            <a:r>
              <a:rPr lang="en-GB" sz="2000" dirty="0">
                <a:solidFill>
                  <a:schemeClr val="tx1"/>
                </a:solidFill>
              </a:rPr>
              <a:t>) and devices (e.g. USB, CD </a:t>
            </a:r>
            <a:r>
              <a:rPr lang="en-GB" sz="2000" dirty="0" err="1">
                <a:solidFill>
                  <a:schemeClr val="tx1"/>
                </a:solidFill>
              </a:rPr>
              <a:t>etc</a:t>
            </a:r>
            <a:r>
              <a:rPr lang="en-GB" sz="2000" dirty="0">
                <a:solidFill>
                  <a:schemeClr val="tx1"/>
                </a:solidFill>
              </a:rPr>
              <a:t>)</a:t>
            </a:r>
          </a:p>
          <a:p>
            <a:pPr marL="1084263" lvl="2" indent="-339725">
              <a:buFont typeface="Arial" panose="020B0604020202020204" pitchFamily="34" charset="0"/>
              <a:buChar char="•"/>
            </a:pPr>
            <a:r>
              <a:rPr lang="en-GB" sz="2000" dirty="0">
                <a:solidFill>
                  <a:schemeClr val="tx1"/>
                </a:solidFill>
              </a:rPr>
              <a:t>vehicle functions/systems that use wireless communications (e.g. TPMS, keyless entry)</a:t>
            </a:r>
            <a:br>
              <a:rPr lang="en-GB" sz="2000" dirty="0">
                <a:solidFill>
                  <a:schemeClr val="tx1"/>
                </a:solidFill>
              </a:rPr>
            </a:br>
            <a:endParaRPr lang="en-GB" sz="400" dirty="0">
              <a:solidFill>
                <a:schemeClr val="tx1"/>
              </a:solidFill>
            </a:endParaRPr>
          </a:p>
          <a:p>
            <a:pPr marL="287338" lvl="1"/>
            <a:r>
              <a:rPr lang="en-GB" sz="2000" dirty="0" smtClean="0">
                <a:solidFill>
                  <a:schemeClr val="tx1"/>
                </a:solidFill>
              </a:rPr>
              <a:t>- support </a:t>
            </a:r>
            <a:r>
              <a:rPr lang="en-GB" sz="2000" dirty="0">
                <a:solidFill>
                  <a:schemeClr val="tx1"/>
                </a:solidFill>
              </a:rPr>
              <a:t>servers which directly communicate with the vehicle</a:t>
            </a:r>
            <a:br>
              <a:rPr lang="en-GB" sz="2000" dirty="0">
                <a:solidFill>
                  <a:schemeClr val="tx1"/>
                </a:solidFill>
              </a:rPr>
            </a:br>
            <a:r>
              <a:rPr lang="en-GB" sz="400" dirty="0">
                <a:solidFill>
                  <a:schemeClr val="tx1"/>
                </a:solidFill>
              </a:rPr>
              <a:t/>
            </a:r>
            <a:br>
              <a:rPr lang="en-GB" sz="400" dirty="0">
                <a:solidFill>
                  <a:schemeClr val="tx1"/>
                </a:solidFill>
              </a:rPr>
            </a:br>
            <a:r>
              <a:rPr lang="en-GB" sz="2000" dirty="0">
                <a:solidFill>
                  <a:schemeClr val="tx1"/>
                </a:solidFill>
              </a:rPr>
              <a:t>- diagnostic / maintenance </a:t>
            </a:r>
            <a:r>
              <a:rPr lang="en-GB" sz="2000" dirty="0" smtClean="0">
                <a:solidFill>
                  <a:schemeClr val="tx1"/>
                </a:solidFill>
              </a:rPr>
              <a:t>systems</a:t>
            </a:r>
            <a:br>
              <a:rPr lang="en-GB" sz="2000" dirty="0" smtClean="0">
                <a:solidFill>
                  <a:schemeClr val="tx1"/>
                </a:solidFill>
              </a:rPr>
            </a:br>
            <a:r>
              <a:rPr lang="en-GB" sz="400" dirty="0" smtClean="0">
                <a:solidFill>
                  <a:schemeClr val="tx1"/>
                </a:solidFill>
              </a:rPr>
              <a:t/>
            </a:r>
            <a:br>
              <a:rPr lang="en-GB" sz="400" dirty="0" smtClean="0">
                <a:solidFill>
                  <a:schemeClr val="tx1"/>
                </a:solidFill>
              </a:rPr>
            </a:br>
            <a:r>
              <a:rPr lang="en-GB" sz="2000" dirty="0" smtClean="0">
                <a:solidFill>
                  <a:schemeClr val="tx1"/>
                </a:solidFill>
              </a:rPr>
              <a:t>Furthermore, it shall incorporate the information flow and the vehicle lifecycle.</a:t>
            </a:r>
            <a:endParaRPr lang="de-DE" sz="2000" dirty="0">
              <a:solidFill>
                <a:schemeClr val="tx1"/>
              </a:solidFill>
            </a:endParaRPr>
          </a:p>
          <a:p>
            <a:pPr marL="287338" lvl="1"/>
            <a:endParaRPr lang="en-GB" sz="2000" dirty="0" smtClean="0">
              <a:solidFill>
                <a:schemeClr val="tx1"/>
              </a:solidFill>
            </a:endParaRPr>
          </a:p>
        </p:txBody>
      </p:sp>
      <p:sp>
        <p:nvSpPr>
          <p:cNvPr id="6" name="Rectangle 5"/>
          <p:cNvSpPr/>
          <p:nvPr/>
        </p:nvSpPr>
        <p:spPr>
          <a:xfrm>
            <a:off x="304800" y="304800"/>
            <a:ext cx="8382000" cy="461665"/>
          </a:xfrm>
          <a:prstGeom prst="rect">
            <a:avLst/>
          </a:prstGeom>
        </p:spPr>
        <p:txBody>
          <a:bodyPr wrap="square">
            <a:spAutoFit/>
          </a:bodyPr>
          <a:lstStyle/>
          <a:p>
            <a:r>
              <a:rPr lang="de-DE" sz="2400" dirty="0"/>
              <a:t>Status report on the activities of TF-CS/OTA  </a:t>
            </a:r>
            <a:endParaRPr lang="en-US" sz="2400" dirty="0"/>
          </a:p>
        </p:txBody>
      </p:sp>
      <p:sp>
        <p:nvSpPr>
          <p:cNvPr id="2" name="TextBox 1"/>
          <p:cNvSpPr txBox="1"/>
          <p:nvPr/>
        </p:nvSpPr>
        <p:spPr>
          <a:xfrm>
            <a:off x="5943600" y="3613540"/>
            <a:ext cx="2409634" cy="215444"/>
          </a:xfrm>
          <a:prstGeom prst="rect">
            <a:avLst/>
          </a:prstGeom>
          <a:noFill/>
        </p:spPr>
        <p:txBody>
          <a:bodyPr wrap="none" rtlCol="0">
            <a:spAutoFit/>
          </a:bodyPr>
          <a:lstStyle/>
          <a:p>
            <a:r>
              <a:rPr lang="en-GB" sz="800" dirty="0" smtClean="0"/>
              <a:t>German “Reference </a:t>
            </a:r>
            <a:r>
              <a:rPr lang="en-GB" sz="800" dirty="0"/>
              <a:t>Architecture Model Automotive”</a:t>
            </a:r>
            <a:endParaRPr lang="en-US" sz="800" dirty="0"/>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0200" y="1676400"/>
            <a:ext cx="3200400" cy="1937681"/>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624042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10394" y="990601"/>
            <a:ext cx="8428806"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endParaRPr lang="de-DE" sz="800" dirty="0">
              <a:solidFill>
                <a:schemeClr val="tx1"/>
              </a:solidFill>
            </a:endParaRPr>
          </a:p>
          <a:p>
            <a:pPr marL="804863" lvl="1" indent="-635000"/>
            <a:r>
              <a:rPr lang="de-DE" sz="2400" dirty="0">
                <a:solidFill>
                  <a:schemeClr val="tx1"/>
                </a:solidFill>
              </a:rPr>
              <a:t>Cyber </a:t>
            </a:r>
            <a:r>
              <a:rPr lang="de-DE" sz="2400" dirty="0" smtClean="0">
                <a:solidFill>
                  <a:schemeClr val="tx1"/>
                </a:solidFill>
              </a:rPr>
              <a:t>security (continued):</a:t>
            </a:r>
            <a:r>
              <a:rPr lang="en-GB" sz="2000" dirty="0"/>
              <a:t/>
            </a:r>
            <a:br>
              <a:rPr lang="en-GB" sz="2000" dirty="0"/>
            </a:br>
            <a:endParaRPr lang="en-GB" sz="700" dirty="0"/>
          </a:p>
          <a:p>
            <a:pPr marL="515938" lvl="1" indent="-346075">
              <a:buFontTx/>
              <a:buChar char="-"/>
            </a:pPr>
            <a:r>
              <a:rPr lang="en-GB" sz="2000" dirty="0" smtClean="0">
                <a:solidFill>
                  <a:schemeClr val="tx1"/>
                </a:solidFill>
              </a:rPr>
              <a:t>The group has </a:t>
            </a:r>
            <a:r>
              <a:rPr lang="en-GB" sz="2000" b="1" dirty="0" smtClean="0">
                <a:solidFill>
                  <a:schemeClr val="tx1"/>
                </a:solidFill>
              </a:rPr>
              <a:t>identified</a:t>
            </a:r>
            <a:r>
              <a:rPr lang="en-GB" sz="2000" dirty="0" smtClean="0">
                <a:solidFill>
                  <a:schemeClr val="tx1"/>
                </a:solidFill>
              </a:rPr>
              <a:t> </a:t>
            </a:r>
            <a:r>
              <a:rPr lang="en-GB" sz="2000" b="1" dirty="0" smtClean="0">
                <a:solidFill>
                  <a:schemeClr val="tx1"/>
                </a:solidFill>
              </a:rPr>
              <a:t>key </a:t>
            </a:r>
            <a:r>
              <a:rPr lang="en-GB" sz="2000" b="1" dirty="0">
                <a:solidFill>
                  <a:schemeClr val="tx1"/>
                </a:solidFill>
              </a:rPr>
              <a:t>risks and </a:t>
            </a:r>
            <a:r>
              <a:rPr lang="en-GB" sz="2000" b="1" dirty="0" smtClean="0">
                <a:solidFill>
                  <a:schemeClr val="tx1"/>
                </a:solidFill>
              </a:rPr>
              <a:t>threats</a:t>
            </a:r>
            <a:r>
              <a:rPr lang="en-GB" sz="2000" dirty="0" smtClean="0">
                <a:solidFill>
                  <a:schemeClr val="tx1"/>
                </a:solidFill>
              </a:rPr>
              <a:t>, resulting in a table of threats. It includes threats associated with cyber security, data protection and software updates (incl. over-the-air issues)</a:t>
            </a:r>
            <a:br>
              <a:rPr lang="en-GB" sz="2000" dirty="0" smtClean="0">
                <a:solidFill>
                  <a:schemeClr val="tx1"/>
                </a:solidFill>
              </a:rPr>
            </a:br>
            <a:endParaRPr lang="en-GB" sz="1000" dirty="0" smtClean="0">
              <a:solidFill>
                <a:schemeClr val="tx1"/>
              </a:solidFill>
            </a:endParaRPr>
          </a:p>
          <a:p>
            <a:pPr marL="515938" lvl="1" indent="-346075">
              <a:buFontTx/>
              <a:buChar char="-"/>
            </a:pPr>
            <a:r>
              <a:rPr lang="en-US" sz="2000" dirty="0" smtClean="0">
                <a:solidFill>
                  <a:schemeClr val="tx1"/>
                </a:solidFill>
              </a:rPr>
              <a:t>The group agreed to consider “pre attack” (</a:t>
            </a:r>
            <a:r>
              <a:rPr lang="en-US" sz="2000" b="1" dirty="0" smtClean="0">
                <a:solidFill>
                  <a:schemeClr val="tx1"/>
                </a:solidFill>
              </a:rPr>
              <a:t>prevention</a:t>
            </a:r>
            <a:r>
              <a:rPr lang="en-US" sz="2000" dirty="0" smtClean="0">
                <a:solidFill>
                  <a:schemeClr val="tx1"/>
                </a:solidFill>
              </a:rPr>
              <a:t>), “during attack” (</a:t>
            </a:r>
            <a:r>
              <a:rPr lang="en-US" sz="2000" b="1" dirty="0" smtClean="0">
                <a:solidFill>
                  <a:schemeClr val="tx1"/>
                </a:solidFill>
              </a:rPr>
              <a:t>detection</a:t>
            </a:r>
            <a:r>
              <a:rPr lang="en-US" sz="2000" dirty="0" smtClean="0">
                <a:solidFill>
                  <a:schemeClr val="tx1"/>
                </a:solidFill>
              </a:rPr>
              <a:t>) and “post attack” (</a:t>
            </a:r>
            <a:r>
              <a:rPr lang="en-US" sz="2000" b="1" dirty="0" smtClean="0">
                <a:solidFill>
                  <a:schemeClr val="tx1"/>
                </a:solidFill>
              </a:rPr>
              <a:t>response</a:t>
            </a:r>
            <a:r>
              <a:rPr lang="en-US" sz="2000" dirty="0" smtClean="0">
                <a:solidFill>
                  <a:schemeClr val="tx1"/>
                </a:solidFill>
              </a:rPr>
              <a:t>)</a:t>
            </a:r>
            <a:br>
              <a:rPr lang="en-US" sz="2000" dirty="0" smtClean="0">
                <a:solidFill>
                  <a:schemeClr val="tx1"/>
                </a:solidFill>
              </a:rPr>
            </a:br>
            <a:endParaRPr lang="en-GB" sz="1000" dirty="0">
              <a:solidFill>
                <a:schemeClr val="tx1"/>
              </a:solidFill>
            </a:endParaRPr>
          </a:p>
          <a:p>
            <a:pPr marL="515938" lvl="1" indent="-346075">
              <a:buFontTx/>
              <a:buChar char="-"/>
            </a:pPr>
            <a:r>
              <a:rPr lang="en-GB" sz="2000" b="1" dirty="0" smtClean="0">
                <a:solidFill>
                  <a:schemeClr val="tx1"/>
                </a:solidFill>
              </a:rPr>
              <a:t>Reference </a:t>
            </a:r>
            <a:r>
              <a:rPr lang="en-GB" sz="2000" b="1" dirty="0">
                <a:solidFill>
                  <a:schemeClr val="tx1"/>
                </a:solidFill>
              </a:rPr>
              <a:t>documents </a:t>
            </a:r>
            <a:r>
              <a:rPr lang="en-GB" sz="2000" dirty="0">
                <a:solidFill>
                  <a:schemeClr val="tx1"/>
                </a:solidFill>
              </a:rPr>
              <a:t>identified for mitigations are :</a:t>
            </a:r>
          </a:p>
          <a:p>
            <a:pPr marL="169863" lvl="1"/>
            <a:endParaRPr lang="en-GB" sz="1050" dirty="0">
              <a:solidFill>
                <a:schemeClr val="tx1"/>
              </a:solidFill>
            </a:endParaRPr>
          </a:p>
          <a:p>
            <a:pPr lvl="2" indent="-287338">
              <a:buFont typeface="Arial" panose="020B0604020202020204" pitchFamily="34" charset="0"/>
              <a:buChar char="•"/>
            </a:pPr>
            <a:r>
              <a:rPr lang="de-DE" dirty="0">
                <a:solidFill>
                  <a:schemeClr val="tx1"/>
                </a:solidFill>
              </a:rPr>
              <a:t>ENISA report „</a:t>
            </a:r>
            <a:r>
              <a:rPr lang="en-US" dirty="0">
                <a:solidFill>
                  <a:schemeClr val="tx1"/>
                </a:solidFill>
              </a:rPr>
              <a:t>Cyber Security and Resilience of Smart Cars”	     </a:t>
            </a:r>
            <a:r>
              <a:rPr lang="de-DE" dirty="0">
                <a:solidFill>
                  <a:schemeClr val="tx1"/>
                </a:solidFill>
              </a:rPr>
              <a:t>TFCS-03-09</a:t>
            </a:r>
          </a:p>
          <a:p>
            <a:pPr lvl="2" indent="-287338">
              <a:buFont typeface="Arial" panose="020B0604020202020204" pitchFamily="34" charset="0"/>
              <a:buChar char="•"/>
            </a:pPr>
            <a:r>
              <a:rPr lang="de-DE" dirty="0">
                <a:solidFill>
                  <a:schemeClr val="tx1"/>
                </a:solidFill>
              </a:rPr>
              <a:t>UK DfT Cyber Security principles			     TFCS-03-07</a:t>
            </a:r>
          </a:p>
          <a:p>
            <a:pPr lvl="2" indent="-287338">
              <a:buFont typeface="Arial" panose="020B0604020202020204" pitchFamily="34" charset="0"/>
              <a:buChar char="•"/>
            </a:pPr>
            <a:r>
              <a:rPr lang="de-DE" dirty="0">
                <a:solidFill>
                  <a:schemeClr val="tx1"/>
                </a:solidFill>
              </a:rPr>
              <a:t>NHTSA Cyber Security Guideline			     TFCS-03-08</a:t>
            </a:r>
          </a:p>
          <a:p>
            <a:pPr lvl="2" indent="-287338">
              <a:buFont typeface="Arial" panose="020B0604020202020204" pitchFamily="34" charset="0"/>
              <a:buChar char="•"/>
            </a:pPr>
            <a:r>
              <a:rPr lang="en-US" dirty="0">
                <a:solidFill>
                  <a:schemeClr val="tx1"/>
                </a:solidFill>
              </a:rPr>
              <a:t>IPA “Approaches for Vehicle Information Security” (Japan)        TFCS-04-05</a:t>
            </a:r>
          </a:p>
          <a:p>
            <a:pPr lvl="2" indent="-287338">
              <a:buFont typeface="Arial" panose="020B0604020202020204" pitchFamily="34" charset="0"/>
              <a:buChar char="•"/>
            </a:pPr>
            <a:r>
              <a:rPr lang="de-DE" dirty="0">
                <a:solidFill>
                  <a:schemeClr val="tx1"/>
                </a:solidFill>
              </a:rPr>
              <a:t>UNECE Cyber security guideline (ITS/AD)		   WP.29/2017/46</a:t>
            </a:r>
          </a:p>
          <a:p>
            <a:pPr lvl="2" indent="-287338">
              <a:buFont typeface="Arial" panose="020B0604020202020204" pitchFamily="34" charset="0"/>
              <a:buChar char="•"/>
            </a:pPr>
            <a:r>
              <a:rPr lang="de-DE" dirty="0">
                <a:solidFill>
                  <a:schemeClr val="tx1"/>
                </a:solidFill>
              </a:rPr>
              <a:t>SAE J 3061</a:t>
            </a:r>
          </a:p>
          <a:p>
            <a:pPr lvl="2" indent="-287338">
              <a:buFont typeface="Arial" panose="020B0604020202020204" pitchFamily="34" charset="0"/>
              <a:buChar char="•"/>
            </a:pPr>
            <a:r>
              <a:rPr lang="de-DE" dirty="0">
                <a:solidFill>
                  <a:schemeClr val="tx1"/>
                </a:solidFill>
              </a:rPr>
              <a:t>ISO 19790</a:t>
            </a:r>
          </a:p>
          <a:p>
            <a:pPr lvl="2" indent="-287338">
              <a:buFont typeface="Arial" panose="020B0604020202020204" pitchFamily="34" charset="0"/>
              <a:buChar char="•"/>
            </a:pPr>
            <a:r>
              <a:rPr lang="de-DE" dirty="0">
                <a:solidFill>
                  <a:schemeClr val="tx1"/>
                </a:solidFill>
              </a:rPr>
              <a:t>ISO 26262</a:t>
            </a:r>
          </a:p>
          <a:p>
            <a:pPr lvl="2" indent="-287338">
              <a:buFont typeface="Arial" panose="020B0604020202020204" pitchFamily="34" charset="0"/>
              <a:buChar char="•"/>
            </a:pPr>
            <a:r>
              <a:rPr lang="de-DE" dirty="0">
                <a:solidFill>
                  <a:schemeClr val="tx1"/>
                </a:solidFill>
              </a:rPr>
              <a:t>US Auto ISAC (report by Booz Allen Hamilton) </a:t>
            </a:r>
            <a:r>
              <a:rPr lang="de-DE" sz="1100" dirty="0">
                <a:solidFill>
                  <a:schemeClr val="tx1"/>
                </a:solidFill>
                <a:hlinkClick r:id="rId3"/>
              </a:rPr>
              <a:t>https://</a:t>
            </a:r>
            <a:r>
              <a:rPr lang="de-DE" sz="1100" dirty="0" smtClean="0">
                <a:solidFill>
                  <a:schemeClr val="tx1"/>
                </a:solidFill>
                <a:hlinkClick r:id="rId3"/>
              </a:rPr>
              <a:t>www.automotiveisac.com/best-practices</a:t>
            </a:r>
            <a:endParaRPr lang="en-US" sz="2000" dirty="0">
              <a:solidFill>
                <a:schemeClr val="tx1"/>
              </a:solidFill>
              <a:latin typeface="+mj-lt"/>
              <a:ea typeface="+mj-ea"/>
              <a:cs typeface="+mj-cs"/>
            </a:endParaRPr>
          </a:p>
        </p:txBody>
      </p:sp>
      <p:sp>
        <p:nvSpPr>
          <p:cNvPr id="6" name="Rectangle 5"/>
          <p:cNvSpPr/>
          <p:nvPr/>
        </p:nvSpPr>
        <p:spPr>
          <a:xfrm>
            <a:off x="304800" y="304800"/>
            <a:ext cx="8382000" cy="461665"/>
          </a:xfrm>
          <a:prstGeom prst="rect">
            <a:avLst/>
          </a:prstGeom>
        </p:spPr>
        <p:txBody>
          <a:bodyPr wrap="square">
            <a:spAutoFit/>
          </a:bodyPr>
          <a:lstStyle/>
          <a:p>
            <a:r>
              <a:rPr lang="de-DE" sz="2400" dirty="0"/>
              <a:t>Status report on the activities of TF-CS/OTA  </a:t>
            </a:r>
            <a:endParaRPr lang="en-US" sz="2400" dirty="0"/>
          </a:p>
        </p:txBody>
      </p:sp>
    </p:spTree>
    <p:extLst>
      <p:ext uri="{BB962C8B-B14F-4D97-AF65-F5344CB8AC3E}">
        <p14:creationId xmlns:p14="http://schemas.microsoft.com/office/powerpoint/2010/main" val="3380600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10394" y="990601"/>
            <a:ext cx="8428806"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endParaRPr lang="de-DE" sz="800" dirty="0">
              <a:solidFill>
                <a:schemeClr val="tx1"/>
              </a:solidFill>
            </a:endParaRPr>
          </a:p>
          <a:p>
            <a:pPr marL="804863" lvl="1" indent="-635000"/>
            <a:r>
              <a:rPr lang="de-DE" sz="2400" dirty="0">
                <a:solidFill>
                  <a:schemeClr val="tx1"/>
                </a:solidFill>
              </a:rPr>
              <a:t>Cyber </a:t>
            </a:r>
            <a:r>
              <a:rPr lang="de-DE" sz="2400" dirty="0" smtClean="0">
                <a:solidFill>
                  <a:schemeClr val="tx1"/>
                </a:solidFill>
              </a:rPr>
              <a:t>security (continued):</a:t>
            </a:r>
            <a:r>
              <a:rPr lang="en-GB" sz="2400" dirty="0" smtClean="0"/>
              <a:t> </a:t>
            </a:r>
            <a:r>
              <a:rPr lang="en-GB" sz="2400" dirty="0"/>
              <a:t/>
            </a:r>
            <a:br>
              <a:rPr lang="en-GB" sz="2400" dirty="0"/>
            </a:br>
            <a:endParaRPr lang="en-GB" sz="800" dirty="0"/>
          </a:p>
          <a:p>
            <a:pPr marL="515938" lvl="1" indent="-346075">
              <a:buFontTx/>
              <a:buChar char="-"/>
            </a:pPr>
            <a:r>
              <a:rPr lang="en-GB" sz="2000" b="1" dirty="0" smtClean="0">
                <a:solidFill>
                  <a:schemeClr val="tx1"/>
                </a:solidFill>
              </a:rPr>
              <a:t>Mitigations</a:t>
            </a:r>
            <a:r>
              <a:rPr lang="en-GB" sz="2000" dirty="0" smtClean="0">
                <a:solidFill>
                  <a:schemeClr val="tx1"/>
                </a:solidFill>
              </a:rPr>
              <a:t> </a:t>
            </a:r>
            <a:r>
              <a:rPr lang="en-GB" sz="2000" dirty="0">
                <a:solidFill>
                  <a:schemeClr val="tx1"/>
                </a:solidFill>
              </a:rPr>
              <a:t>for the </a:t>
            </a:r>
            <a:r>
              <a:rPr lang="en-GB" sz="2000" dirty="0" smtClean="0">
                <a:solidFill>
                  <a:schemeClr val="tx1"/>
                </a:solidFill>
              </a:rPr>
              <a:t>threats identified had been </a:t>
            </a:r>
            <a:r>
              <a:rPr lang="en-GB" sz="2000" b="1" dirty="0" smtClean="0">
                <a:solidFill>
                  <a:schemeClr val="tx1"/>
                </a:solidFill>
              </a:rPr>
              <a:t>developed</a:t>
            </a:r>
            <a:r>
              <a:rPr lang="en-GB" sz="2000" dirty="0" smtClean="0">
                <a:solidFill>
                  <a:schemeClr val="tx1"/>
                </a:solidFill>
              </a:rPr>
              <a:t>, </a:t>
            </a:r>
            <a:r>
              <a:rPr lang="en-GB" sz="2000" dirty="0">
                <a:solidFill>
                  <a:schemeClr val="tx1"/>
                </a:solidFill>
              </a:rPr>
              <a:t>based on an </a:t>
            </a:r>
            <a:r>
              <a:rPr lang="en-GB" sz="2000" b="1" dirty="0">
                <a:solidFill>
                  <a:schemeClr val="tx1"/>
                </a:solidFill>
              </a:rPr>
              <a:t>extended CIA approach </a:t>
            </a:r>
            <a:r>
              <a:rPr lang="en-GB" sz="2000" dirty="0">
                <a:solidFill>
                  <a:schemeClr val="tx1"/>
                </a:solidFill>
              </a:rPr>
              <a:t>(CIA = Confidentiality, Integrity, Availability) leading to 18 </a:t>
            </a:r>
            <a:r>
              <a:rPr lang="en-GB" sz="2000" dirty="0" smtClean="0">
                <a:solidFill>
                  <a:schemeClr val="tx1"/>
                </a:solidFill>
              </a:rPr>
              <a:t>mitigations</a:t>
            </a:r>
            <a:br>
              <a:rPr lang="en-GB" sz="2000" dirty="0" smtClean="0">
                <a:solidFill>
                  <a:schemeClr val="tx1"/>
                </a:solidFill>
              </a:rPr>
            </a:br>
            <a:endParaRPr lang="en-GB" sz="1000" dirty="0" smtClean="0">
              <a:solidFill>
                <a:schemeClr val="tx1"/>
              </a:solidFill>
            </a:endParaRPr>
          </a:p>
          <a:p>
            <a:pPr marL="515938" lvl="1" indent="-346075">
              <a:buFontTx/>
              <a:buChar char="-"/>
            </a:pPr>
            <a:r>
              <a:rPr lang="en-GB" sz="2000" dirty="0" smtClean="0">
                <a:solidFill>
                  <a:schemeClr val="tx1"/>
                </a:solidFill>
              </a:rPr>
              <a:t>During the development of the mitigations the references, especially the </a:t>
            </a:r>
            <a:r>
              <a:rPr lang="en-GB" sz="2000" b="1" dirty="0" smtClean="0">
                <a:solidFill>
                  <a:schemeClr val="tx1"/>
                </a:solidFill>
              </a:rPr>
              <a:t>ITS/AD </a:t>
            </a:r>
            <a:r>
              <a:rPr lang="en-GB" sz="2000" b="1" dirty="0">
                <a:solidFill>
                  <a:schemeClr val="tx1"/>
                </a:solidFill>
              </a:rPr>
              <a:t>cyber security guideline</a:t>
            </a:r>
            <a:r>
              <a:rPr lang="en-GB" sz="2000" dirty="0">
                <a:solidFill>
                  <a:schemeClr val="tx1"/>
                </a:solidFill>
              </a:rPr>
              <a:t> </a:t>
            </a:r>
            <a:r>
              <a:rPr lang="en-GB" sz="2000" b="1" dirty="0">
                <a:solidFill>
                  <a:schemeClr val="tx1"/>
                </a:solidFill>
              </a:rPr>
              <a:t>principles, </a:t>
            </a:r>
            <a:r>
              <a:rPr lang="en-GB" sz="2000" dirty="0">
                <a:solidFill>
                  <a:schemeClr val="tx1"/>
                </a:solidFill>
              </a:rPr>
              <a:t>the </a:t>
            </a:r>
            <a:r>
              <a:rPr lang="en-GB" sz="2000" b="1" dirty="0">
                <a:solidFill>
                  <a:schemeClr val="tx1"/>
                </a:solidFill>
              </a:rPr>
              <a:t>UK </a:t>
            </a:r>
            <a:r>
              <a:rPr lang="en-GB" sz="2000" b="1" dirty="0" err="1">
                <a:solidFill>
                  <a:schemeClr val="tx1"/>
                </a:solidFill>
              </a:rPr>
              <a:t>DfT</a:t>
            </a:r>
            <a:r>
              <a:rPr lang="en-GB" sz="2000" b="1" dirty="0">
                <a:solidFill>
                  <a:schemeClr val="tx1"/>
                </a:solidFill>
              </a:rPr>
              <a:t> principles </a:t>
            </a:r>
            <a:r>
              <a:rPr lang="en-GB" sz="2000" dirty="0">
                <a:solidFill>
                  <a:schemeClr val="tx1"/>
                </a:solidFill>
              </a:rPr>
              <a:t>for cyber </a:t>
            </a:r>
            <a:r>
              <a:rPr lang="en-GB" sz="2000" dirty="0" smtClean="0">
                <a:solidFill>
                  <a:schemeClr val="tx1"/>
                </a:solidFill>
              </a:rPr>
              <a:t>security had been considered</a:t>
            </a:r>
            <a:br>
              <a:rPr lang="en-GB" sz="2000" dirty="0" smtClean="0">
                <a:solidFill>
                  <a:schemeClr val="tx1"/>
                </a:solidFill>
              </a:rPr>
            </a:br>
            <a:endParaRPr lang="en-GB" sz="1000" dirty="0" smtClean="0">
              <a:solidFill>
                <a:schemeClr val="tx1"/>
              </a:solidFill>
            </a:endParaRPr>
          </a:p>
          <a:p>
            <a:pPr marL="515938" lvl="1" indent="-346075">
              <a:buFontTx/>
              <a:buChar char="-"/>
            </a:pPr>
            <a:r>
              <a:rPr lang="en-GB" sz="2000" dirty="0" smtClean="0">
                <a:solidFill>
                  <a:schemeClr val="tx1"/>
                </a:solidFill>
              </a:rPr>
              <a:t>The </a:t>
            </a:r>
            <a:r>
              <a:rPr lang="en-GB" sz="2000" b="1" dirty="0" smtClean="0">
                <a:solidFill>
                  <a:schemeClr val="tx1"/>
                </a:solidFill>
              </a:rPr>
              <a:t>detailed outcome </a:t>
            </a:r>
            <a:r>
              <a:rPr lang="en-GB" sz="2000" dirty="0" smtClean="0">
                <a:solidFill>
                  <a:schemeClr val="tx1"/>
                </a:solidFill>
              </a:rPr>
              <a:t>of the threat analysis, including the identified mitigations and correlating principles are comprised in a </a:t>
            </a:r>
            <a:r>
              <a:rPr lang="en-GB" sz="2000" b="1" dirty="0" smtClean="0">
                <a:solidFill>
                  <a:schemeClr val="tx1"/>
                </a:solidFill>
              </a:rPr>
              <a:t>spread sheet </a:t>
            </a:r>
            <a:r>
              <a:rPr lang="en-GB" sz="2000" dirty="0" smtClean="0">
                <a:solidFill>
                  <a:schemeClr val="tx1"/>
                </a:solidFill>
              </a:rPr>
              <a:t>(see document TFCS-08-03)</a:t>
            </a:r>
            <a:br>
              <a:rPr lang="en-GB" sz="2000" dirty="0" smtClean="0">
                <a:solidFill>
                  <a:schemeClr val="tx1"/>
                </a:solidFill>
              </a:rPr>
            </a:br>
            <a:r>
              <a:rPr lang="en-GB" sz="400" dirty="0" smtClean="0">
                <a:solidFill>
                  <a:schemeClr val="tx1"/>
                </a:solidFill>
              </a:rPr>
              <a:t/>
            </a:r>
            <a:br>
              <a:rPr lang="en-GB" sz="400" dirty="0" smtClean="0">
                <a:solidFill>
                  <a:schemeClr val="tx1"/>
                </a:solidFill>
              </a:rPr>
            </a:br>
            <a:r>
              <a:rPr lang="en-GB" sz="1600" i="1" dirty="0" smtClean="0">
                <a:solidFill>
                  <a:srgbClr val="0070C0"/>
                </a:solidFill>
              </a:rPr>
              <a:t>Note: This document will be finally confirmed by the group at the 8</a:t>
            </a:r>
            <a:r>
              <a:rPr lang="en-GB" sz="1600" i="1" baseline="30000" dirty="0" smtClean="0">
                <a:solidFill>
                  <a:srgbClr val="0070C0"/>
                </a:solidFill>
              </a:rPr>
              <a:t>th</a:t>
            </a:r>
            <a:r>
              <a:rPr lang="en-GB" sz="1600" i="1" dirty="0" smtClean="0">
                <a:solidFill>
                  <a:srgbClr val="0070C0"/>
                </a:solidFill>
              </a:rPr>
              <a:t> session of TF-CS/OTA</a:t>
            </a:r>
          </a:p>
          <a:p>
            <a:pPr marL="515938" lvl="1" indent="-346075">
              <a:buFontTx/>
              <a:buChar char="-"/>
            </a:pPr>
            <a:endParaRPr lang="en-GB" sz="1000" dirty="0" smtClean="0">
              <a:solidFill>
                <a:srgbClr val="0070C0"/>
              </a:solidFill>
            </a:endParaRPr>
          </a:p>
          <a:p>
            <a:pPr marL="514350" lvl="1" indent="-339725">
              <a:buFontTx/>
              <a:buChar char="-"/>
            </a:pPr>
            <a:r>
              <a:rPr lang="de-DE" sz="2000" dirty="0" smtClean="0">
                <a:solidFill>
                  <a:schemeClr val="tx1"/>
                </a:solidFill>
              </a:rPr>
              <a:t>The </a:t>
            </a:r>
            <a:r>
              <a:rPr lang="de-DE" sz="2000" b="1" dirty="0" smtClean="0">
                <a:solidFill>
                  <a:schemeClr val="tx1"/>
                </a:solidFill>
              </a:rPr>
              <a:t>Consolidated </a:t>
            </a:r>
            <a:r>
              <a:rPr lang="de-DE" sz="2000" b="1" dirty="0">
                <a:solidFill>
                  <a:schemeClr val="tx1"/>
                </a:solidFill>
              </a:rPr>
              <a:t>Resolution (R.E. 3)</a:t>
            </a:r>
            <a:r>
              <a:rPr lang="de-DE" sz="2000" dirty="0">
                <a:solidFill>
                  <a:schemeClr val="tx1"/>
                </a:solidFill>
              </a:rPr>
              <a:t>, already incorporating the ITS/AD guideline on Cyber Security for Connected and Automated , was identified </a:t>
            </a:r>
            <a:r>
              <a:rPr lang="de-DE" sz="2000" dirty="0" smtClean="0">
                <a:solidFill>
                  <a:schemeClr val="tx1"/>
                </a:solidFill>
              </a:rPr>
              <a:t>by the group as </a:t>
            </a:r>
            <a:r>
              <a:rPr lang="de-DE" sz="2000" dirty="0">
                <a:solidFill>
                  <a:schemeClr val="tx1"/>
                </a:solidFill>
              </a:rPr>
              <a:t>a </a:t>
            </a:r>
            <a:r>
              <a:rPr lang="de-DE" sz="2000" b="1" dirty="0">
                <a:solidFill>
                  <a:schemeClr val="tx1"/>
                </a:solidFill>
              </a:rPr>
              <a:t>suitable </a:t>
            </a:r>
            <a:r>
              <a:rPr lang="de-DE" sz="2000" b="1" dirty="0" smtClean="0">
                <a:solidFill>
                  <a:schemeClr val="tx1"/>
                </a:solidFill>
              </a:rPr>
              <a:t>document </a:t>
            </a:r>
            <a:r>
              <a:rPr lang="de-DE" sz="2000" dirty="0" smtClean="0">
                <a:solidFill>
                  <a:schemeClr val="tx1"/>
                </a:solidFill>
              </a:rPr>
              <a:t>to incorporate the outcome on cyber security. Recommendations will be given accordingly. </a:t>
            </a:r>
            <a:endParaRPr lang="en-US" sz="2000" dirty="0">
              <a:solidFill>
                <a:schemeClr val="tx1"/>
              </a:solidFill>
            </a:endParaRPr>
          </a:p>
        </p:txBody>
      </p:sp>
      <p:sp>
        <p:nvSpPr>
          <p:cNvPr id="6" name="Rectangle 5"/>
          <p:cNvSpPr/>
          <p:nvPr/>
        </p:nvSpPr>
        <p:spPr>
          <a:xfrm>
            <a:off x="304800" y="304800"/>
            <a:ext cx="8382000" cy="461665"/>
          </a:xfrm>
          <a:prstGeom prst="rect">
            <a:avLst/>
          </a:prstGeom>
        </p:spPr>
        <p:txBody>
          <a:bodyPr wrap="square">
            <a:spAutoFit/>
          </a:bodyPr>
          <a:lstStyle/>
          <a:p>
            <a:r>
              <a:rPr lang="de-DE" sz="2400" dirty="0"/>
              <a:t>Status report on the activities of TF-CS/OTA  </a:t>
            </a:r>
            <a:endParaRPr lang="en-US" sz="2400" dirty="0"/>
          </a:p>
        </p:txBody>
      </p:sp>
    </p:spTree>
    <p:extLst>
      <p:ext uri="{BB962C8B-B14F-4D97-AF65-F5344CB8AC3E}">
        <p14:creationId xmlns:p14="http://schemas.microsoft.com/office/powerpoint/2010/main" val="2096858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10394" y="990601"/>
            <a:ext cx="8428806"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endParaRPr lang="de-DE" sz="800" dirty="0">
              <a:solidFill>
                <a:schemeClr val="tx1"/>
              </a:solidFill>
            </a:endParaRPr>
          </a:p>
          <a:p>
            <a:pPr marL="804863" lvl="1" indent="-635000"/>
            <a:r>
              <a:rPr lang="de-DE" sz="2400" dirty="0" smtClean="0">
                <a:solidFill>
                  <a:schemeClr val="tx1"/>
                </a:solidFill>
              </a:rPr>
              <a:t>Software updates:</a:t>
            </a:r>
            <a:r>
              <a:rPr lang="en-GB" sz="2400" dirty="0" smtClean="0"/>
              <a:t> </a:t>
            </a:r>
            <a:r>
              <a:rPr lang="en-GB" sz="2400" dirty="0"/>
              <a:t/>
            </a:r>
            <a:br>
              <a:rPr lang="en-GB" sz="2400" dirty="0"/>
            </a:br>
            <a:endParaRPr lang="en-GB" sz="800" dirty="0"/>
          </a:p>
          <a:p>
            <a:pPr marL="515938" lvl="1" indent="-346075">
              <a:buFontTx/>
              <a:buChar char="-"/>
            </a:pPr>
            <a:r>
              <a:rPr lang="en-US" sz="2400" dirty="0">
                <a:solidFill>
                  <a:schemeClr val="tx1"/>
                </a:solidFill>
              </a:rPr>
              <a:t>The group agreed that systems with „</a:t>
            </a:r>
            <a:r>
              <a:rPr lang="en-US" sz="2400" b="1" dirty="0">
                <a:solidFill>
                  <a:schemeClr val="tx1"/>
                </a:solidFill>
              </a:rPr>
              <a:t>deep learning/self learning</a:t>
            </a:r>
            <a:r>
              <a:rPr lang="en-US" sz="2400" dirty="0">
                <a:solidFill>
                  <a:schemeClr val="tx1"/>
                </a:solidFill>
              </a:rPr>
              <a:t>“ is currently </a:t>
            </a:r>
            <a:r>
              <a:rPr lang="en-US" sz="2400" b="1" dirty="0">
                <a:solidFill>
                  <a:schemeClr val="tx1"/>
                </a:solidFill>
              </a:rPr>
              <a:t>out of </a:t>
            </a:r>
            <a:r>
              <a:rPr lang="en-US" sz="2400" b="1" dirty="0" smtClean="0">
                <a:solidFill>
                  <a:schemeClr val="tx1"/>
                </a:solidFill>
              </a:rPr>
              <a:t>scope</a:t>
            </a:r>
            <a:r>
              <a:rPr lang="en-US" sz="2400" dirty="0" smtClean="0">
                <a:solidFill>
                  <a:schemeClr val="tx1"/>
                </a:solidFill>
              </a:rPr>
              <a:t/>
            </a:r>
            <a:br>
              <a:rPr lang="en-US" sz="2400" dirty="0" smtClean="0">
                <a:solidFill>
                  <a:schemeClr val="tx1"/>
                </a:solidFill>
              </a:rPr>
            </a:br>
            <a:endParaRPr lang="en-US" sz="2000" dirty="0">
              <a:solidFill>
                <a:schemeClr val="tx1"/>
              </a:solidFill>
            </a:endParaRPr>
          </a:p>
          <a:p>
            <a:pPr marL="515938" lvl="1" indent="-346075">
              <a:buFontTx/>
              <a:buChar char="-"/>
            </a:pPr>
            <a:r>
              <a:rPr lang="de-DE" sz="2400" dirty="0" smtClean="0">
                <a:solidFill>
                  <a:schemeClr val="tx1"/>
                </a:solidFill>
              </a:rPr>
              <a:t>The group is considering both </a:t>
            </a:r>
            <a:r>
              <a:rPr lang="de-DE" sz="2400" b="1" dirty="0" smtClean="0">
                <a:solidFill>
                  <a:schemeClr val="tx1"/>
                </a:solidFill>
              </a:rPr>
              <a:t>pre-</a:t>
            </a:r>
            <a:r>
              <a:rPr lang="de-DE" sz="2400" dirty="0" smtClean="0">
                <a:solidFill>
                  <a:schemeClr val="tx1"/>
                </a:solidFill>
              </a:rPr>
              <a:t> and </a:t>
            </a:r>
            <a:r>
              <a:rPr lang="de-DE" sz="2400" b="1" dirty="0" smtClean="0">
                <a:solidFill>
                  <a:schemeClr val="tx1"/>
                </a:solidFill>
              </a:rPr>
              <a:t>post-registration</a:t>
            </a:r>
            <a:r>
              <a:rPr lang="de-DE" sz="2400" dirty="0" smtClean="0">
                <a:solidFill>
                  <a:schemeClr val="tx1"/>
                </a:solidFill>
              </a:rPr>
              <a:t> updates, as well as </a:t>
            </a:r>
            <a:r>
              <a:rPr lang="de-DE" sz="2400" b="1" dirty="0" smtClean="0">
                <a:solidFill>
                  <a:schemeClr val="tx1"/>
                </a:solidFill>
              </a:rPr>
              <a:t>safety aspects </a:t>
            </a:r>
            <a:r>
              <a:rPr lang="de-DE" sz="2400" dirty="0" smtClean="0">
                <a:solidFill>
                  <a:schemeClr val="tx1"/>
                </a:solidFill>
              </a:rPr>
              <a:t>of software updates</a:t>
            </a:r>
            <a:br>
              <a:rPr lang="de-DE" sz="2400" dirty="0" smtClean="0">
                <a:solidFill>
                  <a:schemeClr val="tx1"/>
                </a:solidFill>
              </a:rPr>
            </a:br>
            <a:r>
              <a:rPr lang="de-DE" sz="2000" dirty="0" smtClean="0">
                <a:solidFill>
                  <a:schemeClr val="tx1"/>
                </a:solidFill>
              </a:rPr>
              <a:t> </a:t>
            </a:r>
          </a:p>
          <a:p>
            <a:pPr marL="515938" lvl="1" indent="-346075">
              <a:buFontTx/>
              <a:buChar char="-"/>
            </a:pPr>
            <a:r>
              <a:rPr lang="de-DE" sz="2400" dirty="0" smtClean="0">
                <a:solidFill>
                  <a:schemeClr val="tx1"/>
                </a:solidFill>
              </a:rPr>
              <a:t>It was acknowledged by the group that </a:t>
            </a:r>
            <a:r>
              <a:rPr lang="de-DE" sz="2400" b="1" dirty="0" smtClean="0">
                <a:solidFill>
                  <a:schemeClr val="tx1"/>
                </a:solidFill>
              </a:rPr>
              <a:t>post-registration </a:t>
            </a:r>
            <a:r>
              <a:rPr lang="de-DE" sz="2400" dirty="0" smtClean="0">
                <a:solidFill>
                  <a:schemeClr val="tx1"/>
                </a:solidFill>
              </a:rPr>
              <a:t>updates </a:t>
            </a:r>
            <a:r>
              <a:rPr lang="de-DE" sz="2400" dirty="0">
                <a:solidFill>
                  <a:schemeClr val="tx1"/>
                </a:solidFill>
              </a:rPr>
              <a:t>are dealt with </a:t>
            </a:r>
            <a:r>
              <a:rPr lang="de-DE" sz="2400" b="1" dirty="0" smtClean="0">
                <a:solidFill>
                  <a:schemeClr val="tx1"/>
                </a:solidFill>
              </a:rPr>
              <a:t>nationally</a:t>
            </a:r>
            <a:r>
              <a:rPr lang="de-DE" sz="2400" dirty="0">
                <a:solidFill>
                  <a:schemeClr val="tx1"/>
                </a:solidFill>
              </a:rPr>
              <a:t>.</a:t>
            </a:r>
            <a:r>
              <a:rPr lang="de-DE" sz="2400" dirty="0" smtClean="0">
                <a:solidFill>
                  <a:schemeClr val="tx1"/>
                </a:solidFill>
              </a:rPr>
              <a:t> Therefore any output relating to this issue will be as </a:t>
            </a:r>
            <a:r>
              <a:rPr lang="de-DE" sz="2400" b="1" dirty="0" smtClean="0">
                <a:solidFill>
                  <a:schemeClr val="tx1"/>
                </a:solidFill>
              </a:rPr>
              <a:t>guidance</a:t>
            </a:r>
            <a:r>
              <a:rPr lang="de-DE" sz="2400" dirty="0" smtClean="0">
                <a:solidFill>
                  <a:schemeClr val="tx1"/>
                </a:solidFill>
              </a:rPr>
              <a:t> to </a:t>
            </a:r>
            <a:r>
              <a:rPr lang="de-DE" sz="2400" b="1" dirty="0" smtClean="0">
                <a:solidFill>
                  <a:schemeClr val="tx1"/>
                </a:solidFill>
              </a:rPr>
              <a:t>support national processes</a:t>
            </a:r>
            <a:r>
              <a:rPr lang="de-DE" sz="2400" dirty="0" smtClean="0">
                <a:solidFill>
                  <a:schemeClr val="tx1"/>
                </a:solidFill>
              </a:rPr>
              <a:t>.</a:t>
            </a:r>
          </a:p>
          <a:p>
            <a:pPr marL="515938" lvl="1" indent="-346075">
              <a:buFontTx/>
              <a:buChar char="-"/>
            </a:pPr>
            <a:endParaRPr lang="de-DE" sz="1000" dirty="0">
              <a:solidFill>
                <a:schemeClr val="tx1"/>
              </a:solidFill>
            </a:endParaRPr>
          </a:p>
          <a:p>
            <a:pPr marL="169863" lvl="1"/>
            <a:r>
              <a:rPr lang="de-DE" sz="2400" dirty="0" smtClean="0">
                <a:solidFill>
                  <a:schemeClr val="tx1"/>
                </a:solidFill>
              </a:rPr>
              <a:t/>
            </a:r>
            <a:br>
              <a:rPr lang="de-DE" sz="2400" dirty="0" smtClean="0">
                <a:solidFill>
                  <a:schemeClr val="tx1"/>
                </a:solidFill>
              </a:rPr>
            </a:br>
            <a:endParaRPr lang="en-US" sz="1100" dirty="0">
              <a:solidFill>
                <a:schemeClr val="tx1"/>
              </a:solidFill>
            </a:endParaRPr>
          </a:p>
        </p:txBody>
      </p:sp>
      <p:sp>
        <p:nvSpPr>
          <p:cNvPr id="6" name="Rectangle 5"/>
          <p:cNvSpPr/>
          <p:nvPr/>
        </p:nvSpPr>
        <p:spPr>
          <a:xfrm>
            <a:off x="304800" y="304800"/>
            <a:ext cx="8382000" cy="461665"/>
          </a:xfrm>
          <a:prstGeom prst="rect">
            <a:avLst/>
          </a:prstGeom>
        </p:spPr>
        <p:txBody>
          <a:bodyPr wrap="square">
            <a:spAutoFit/>
          </a:bodyPr>
          <a:lstStyle/>
          <a:p>
            <a:r>
              <a:rPr lang="de-DE" sz="2400" dirty="0"/>
              <a:t>Status report on the activities of TF-CS/OTA  </a:t>
            </a:r>
            <a:endParaRPr lang="en-US" sz="2400" dirty="0"/>
          </a:p>
        </p:txBody>
      </p:sp>
    </p:spTree>
    <p:extLst>
      <p:ext uri="{BB962C8B-B14F-4D97-AF65-F5344CB8AC3E}">
        <p14:creationId xmlns:p14="http://schemas.microsoft.com/office/powerpoint/2010/main" val="4072903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10394" y="990601"/>
            <a:ext cx="8428806"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endParaRPr lang="de-DE" sz="800" dirty="0">
              <a:solidFill>
                <a:schemeClr val="tx1"/>
              </a:solidFill>
            </a:endParaRPr>
          </a:p>
          <a:p>
            <a:pPr marL="804863" lvl="1" indent="-635000"/>
            <a:r>
              <a:rPr lang="de-DE" sz="2400" dirty="0" smtClean="0">
                <a:solidFill>
                  <a:schemeClr val="tx1"/>
                </a:solidFill>
              </a:rPr>
              <a:t>Software updates (continued):</a:t>
            </a:r>
          </a:p>
          <a:p>
            <a:pPr marL="804863" lvl="1" indent="-635000"/>
            <a:endParaRPr lang="de-DE" sz="800" dirty="0" smtClean="0">
              <a:solidFill>
                <a:schemeClr val="tx1"/>
              </a:solidFill>
            </a:endParaRPr>
          </a:p>
          <a:p>
            <a:pPr marL="514350" lvl="1" indent="-344488"/>
            <a:r>
              <a:rPr lang="de-DE" sz="2400" dirty="0" smtClean="0">
                <a:solidFill>
                  <a:schemeClr val="tx1"/>
                </a:solidFill>
              </a:rPr>
              <a:t>- 	The </a:t>
            </a:r>
            <a:r>
              <a:rPr lang="de-DE" sz="2400" dirty="0">
                <a:solidFill>
                  <a:schemeClr val="tx1"/>
                </a:solidFill>
              </a:rPr>
              <a:t>group </a:t>
            </a:r>
            <a:r>
              <a:rPr lang="de-DE" sz="2400" dirty="0" smtClean="0">
                <a:solidFill>
                  <a:schemeClr val="tx1"/>
                </a:solidFill>
              </a:rPr>
              <a:t>defined a </a:t>
            </a:r>
            <a:r>
              <a:rPr lang="de-DE" sz="2400" b="1" dirty="0" smtClean="0">
                <a:solidFill>
                  <a:schemeClr val="tx1"/>
                </a:solidFill>
              </a:rPr>
              <a:t>matrix</a:t>
            </a:r>
            <a:r>
              <a:rPr lang="de-DE" sz="2400" dirty="0" smtClean="0">
                <a:solidFill>
                  <a:schemeClr val="tx1"/>
                </a:solidFill>
              </a:rPr>
              <a:t> for </a:t>
            </a:r>
            <a:r>
              <a:rPr lang="de-DE" sz="2400" dirty="0">
                <a:solidFill>
                  <a:schemeClr val="tx1"/>
                </a:solidFill>
              </a:rPr>
              <a:t>necessary actions </a:t>
            </a:r>
            <a:r>
              <a:rPr lang="de-DE" sz="2400" dirty="0" smtClean="0">
                <a:solidFill>
                  <a:schemeClr val="tx1"/>
                </a:solidFill>
              </a:rPr>
              <a:t>depending on the </a:t>
            </a:r>
            <a:r>
              <a:rPr lang="de-DE" sz="2400" b="1" dirty="0" smtClean="0">
                <a:solidFill>
                  <a:schemeClr val="tx1"/>
                </a:solidFill>
              </a:rPr>
              <a:t>timing</a:t>
            </a:r>
            <a:r>
              <a:rPr lang="de-DE" sz="2400" dirty="0" smtClean="0">
                <a:solidFill>
                  <a:schemeClr val="tx1"/>
                </a:solidFill>
              </a:rPr>
              <a:t> of a software update and its </a:t>
            </a:r>
            <a:r>
              <a:rPr lang="de-DE" sz="2400" b="1" dirty="0" smtClean="0">
                <a:solidFill>
                  <a:schemeClr val="tx1"/>
                </a:solidFill>
              </a:rPr>
              <a:t>impact</a:t>
            </a:r>
            <a:r>
              <a:rPr lang="de-DE" sz="2400" dirty="0" smtClean="0">
                <a:solidFill>
                  <a:schemeClr val="tx1"/>
                </a:solidFill>
              </a:rPr>
              <a:t> on an approval</a:t>
            </a:r>
            <a:r>
              <a:rPr lang="en-GB" sz="2000" dirty="0"/>
              <a:t/>
            </a:r>
            <a:br>
              <a:rPr lang="en-GB" sz="2000" dirty="0"/>
            </a:br>
            <a:endParaRPr lang="en-GB" sz="700" dirty="0"/>
          </a:p>
          <a:p>
            <a:pPr marL="169863" lvl="1"/>
            <a:endParaRPr lang="en-GB" sz="2400" dirty="0" smtClean="0">
              <a:solidFill>
                <a:schemeClr val="tx1"/>
              </a:solidFill>
            </a:endParaRPr>
          </a:p>
          <a:p>
            <a:pPr marL="515938" indent="-346075"/>
            <a:endParaRPr lang="en-US" sz="2400" dirty="0">
              <a:solidFill>
                <a:schemeClr val="tx1"/>
              </a:solidFill>
              <a:latin typeface="+mj-lt"/>
              <a:ea typeface="+mj-ea"/>
              <a:cs typeface="+mj-cs"/>
            </a:endParaRPr>
          </a:p>
        </p:txBody>
      </p:sp>
      <p:sp>
        <p:nvSpPr>
          <p:cNvPr id="6" name="Rectangle 5"/>
          <p:cNvSpPr/>
          <p:nvPr/>
        </p:nvSpPr>
        <p:spPr>
          <a:xfrm>
            <a:off x="304800" y="304800"/>
            <a:ext cx="8382000" cy="461665"/>
          </a:xfrm>
          <a:prstGeom prst="rect">
            <a:avLst/>
          </a:prstGeom>
        </p:spPr>
        <p:txBody>
          <a:bodyPr wrap="square">
            <a:spAutoFit/>
          </a:bodyPr>
          <a:lstStyle/>
          <a:p>
            <a:r>
              <a:rPr lang="de-DE" sz="2400" dirty="0"/>
              <a:t>Status report on the activities of TF-CS/OTA  </a:t>
            </a:r>
            <a:endParaRPr lang="en-US" sz="2400" dirty="0"/>
          </a:p>
        </p:txBody>
      </p:sp>
      <p:graphicFrame>
        <p:nvGraphicFramePr>
          <p:cNvPr id="5" name="表 1"/>
          <p:cNvGraphicFramePr>
            <a:graphicFrameLocks noGrp="1"/>
          </p:cNvGraphicFramePr>
          <p:nvPr>
            <p:extLst>
              <p:ext uri="{D42A27DB-BD31-4B8C-83A1-F6EECF244321}">
                <p14:modId xmlns:p14="http://schemas.microsoft.com/office/powerpoint/2010/main" val="814696019"/>
              </p:ext>
            </p:extLst>
          </p:nvPr>
        </p:nvGraphicFramePr>
        <p:xfrm>
          <a:off x="685800" y="2971800"/>
          <a:ext cx="7924800" cy="350958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981200">
                  <a:extLst>
                    <a:ext uri="{9D8B030D-6E8A-4147-A177-3AD203B41FA5}">
                      <a16:colId xmlns="" xmlns:a16="http://schemas.microsoft.com/office/drawing/2014/main" val="20000"/>
                    </a:ext>
                  </a:extLst>
                </a:gridCol>
                <a:gridCol w="1981200">
                  <a:extLst>
                    <a:ext uri="{9D8B030D-6E8A-4147-A177-3AD203B41FA5}">
                      <a16:colId xmlns="" xmlns:a16="http://schemas.microsoft.com/office/drawing/2014/main" val="20001"/>
                    </a:ext>
                  </a:extLst>
                </a:gridCol>
                <a:gridCol w="1981200">
                  <a:extLst>
                    <a:ext uri="{9D8B030D-6E8A-4147-A177-3AD203B41FA5}">
                      <a16:colId xmlns="" xmlns:a16="http://schemas.microsoft.com/office/drawing/2014/main" val="20002"/>
                    </a:ext>
                  </a:extLst>
                </a:gridCol>
                <a:gridCol w="1981200">
                  <a:extLst>
                    <a:ext uri="{9D8B030D-6E8A-4147-A177-3AD203B41FA5}">
                      <a16:colId xmlns="" xmlns:a16="http://schemas.microsoft.com/office/drawing/2014/main" val="20003"/>
                    </a:ext>
                  </a:extLst>
                </a:gridCol>
              </a:tblGrid>
              <a:tr h="372904">
                <a:tc>
                  <a:txBody>
                    <a:bodyPr/>
                    <a:lstStyle/>
                    <a:p>
                      <a:pPr algn="l" fontAlgn="t"/>
                      <a:r>
                        <a:rPr lang="en-GB" sz="1400" b="1" i="0" u="none" strike="noStrike" dirty="0">
                          <a:solidFill>
                            <a:srgbClr val="000000"/>
                          </a:solidFill>
                          <a:effectLst/>
                          <a:latin typeface="+mn-lt"/>
                        </a:rPr>
                        <a:t>moment of update</a:t>
                      </a: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GB" sz="1400" b="1" i="0" u="none" strike="noStrike" dirty="0">
                          <a:solidFill>
                            <a:srgbClr val="000000"/>
                          </a:solidFill>
                          <a:effectLst/>
                          <a:latin typeface="+mn-lt"/>
                        </a:rPr>
                        <a:t>no impact</a:t>
                      </a: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GB" sz="1400" b="1" i="0" u="none" strike="noStrike" dirty="0">
                          <a:solidFill>
                            <a:srgbClr val="000000"/>
                          </a:solidFill>
                          <a:effectLst/>
                          <a:latin typeface="+mn-lt"/>
                        </a:rPr>
                        <a:t>limited impact</a:t>
                      </a: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GB" sz="1400" b="1" i="0" u="none" strike="noStrike" dirty="0">
                          <a:solidFill>
                            <a:srgbClr val="000000"/>
                          </a:solidFill>
                          <a:effectLst/>
                          <a:latin typeface="+mn-lt"/>
                        </a:rPr>
                        <a:t>severe impact</a:t>
                      </a: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277377">
                <a:tc>
                  <a:txBody>
                    <a:bodyPr/>
                    <a:lstStyle/>
                    <a:p>
                      <a:pPr algn="l" fontAlgn="t"/>
                      <a:r>
                        <a:rPr lang="en-GB" sz="1400" b="0" i="0" u="none" strike="noStrike" dirty="0" smtClean="0">
                          <a:solidFill>
                            <a:srgbClr val="000000"/>
                          </a:solidFill>
                          <a:effectLst/>
                          <a:latin typeface="+mn-lt"/>
                        </a:rPr>
                        <a:t>Initial type </a:t>
                      </a:r>
                      <a:r>
                        <a:rPr lang="en-GB" sz="1400" b="0" i="0" u="none" strike="noStrike" dirty="0">
                          <a:solidFill>
                            <a:srgbClr val="000000"/>
                          </a:solidFill>
                          <a:effectLst/>
                          <a:latin typeface="+mn-lt"/>
                        </a:rPr>
                        <a:t>approval (TA)</a:t>
                      </a: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GB" sz="1400" b="0" i="0" u="none" strike="noStrike" dirty="0">
                          <a:solidFill>
                            <a:srgbClr val="000000"/>
                          </a:solidFill>
                          <a:effectLst/>
                          <a:latin typeface="+mn-lt"/>
                        </a:rPr>
                        <a:t>not </a:t>
                      </a:r>
                      <a:r>
                        <a:rPr lang="en-GB" sz="1400" b="0" i="0" u="none" strike="noStrike" dirty="0" smtClean="0">
                          <a:solidFill>
                            <a:srgbClr val="000000"/>
                          </a:solidFill>
                          <a:effectLst/>
                          <a:latin typeface="+mn-lt"/>
                        </a:rPr>
                        <a:t>applicable</a:t>
                      </a:r>
                      <a:endParaRPr lang="en-GB" sz="1400" b="0" i="0" u="none" strike="noStrike" dirty="0">
                        <a:solidFill>
                          <a:srgbClr val="000000"/>
                        </a:solidFill>
                        <a:effectLst/>
                        <a:latin typeface="+mn-lt"/>
                      </a:endParaRP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GB" sz="1400" b="0" i="0" u="none" strike="noStrike" dirty="0">
                          <a:solidFill>
                            <a:srgbClr val="000000"/>
                          </a:solidFill>
                          <a:effectLst/>
                          <a:latin typeface="+mn-lt"/>
                        </a:rPr>
                        <a:t>not applicable</a:t>
                      </a: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GB" sz="1400" b="0" i="0" u="none" strike="noStrike" dirty="0">
                          <a:solidFill>
                            <a:srgbClr val="000000"/>
                          </a:solidFill>
                          <a:effectLst/>
                          <a:latin typeface="+mn-lt"/>
                        </a:rPr>
                        <a:t>not applicable</a:t>
                      </a: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1"/>
                  </a:ext>
                </a:extLst>
              </a:tr>
              <a:tr h="696468">
                <a:tc>
                  <a:txBody>
                    <a:bodyPr/>
                    <a:lstStyle/>
                    <a:p>
                      <a:pPr algn="l" fontAlgn="t"/>
                      <a:r>
                        <a:rPr lang="en-US" sz="1400" b="0" i="0" u="none" strike="noStrike" dirty="0">
                          <a:solidFill>
                            <a:srgbClr val="000000"/>
                          </a:solidFill>
                          <a:effectLst/>
                          <a:latin typeface="+mn-lt"/>
                        </a:rPr>
                        <a:t>E</a:t>
                      </a:r>
                      <a:r>
                        <a:rPr lang="en-US" sz="1400" b="0" i="0" u="none" strike="noStrike" dirty="0" smtClean="0">
                          <a:solidFill>
                            <a:srgbClr val="000000"/>
                          </a:solidFill>
                          <a:effectLst/>
                          <a:latin typeface="+mn-lt"/>
                        </a:rPr>
                        <a:t>xisting </a:t>
                      </a:r>
                      <a:r>
                        <a:rPr lang="en-US" sz="1400" b="0" i="0" u="none" strike="noStrike" dirty="0">
                          <a:solidFill>
                            <a:srgbClr val="000000"/>
                          </a:solidFill>
                          <a:effectLst/>
                          <a:latin typeface="+mn-lt"/>
                        </a:rPr>
                        <a:t>TA, </a:t>
                      </a:r>
                      <a:r>
                        <a:rPr lang="en-US" sz="1400" b="1" i="0" u="none" strike="noStrike" dirty="0">
                          <a:solidFill>
                            <a:srgbClr val="000000"/>
                          </a:solidFill>
                          <a:effectLst/>
                          <a:latin typeface="+mn-lt"/>
                        </a:rPr>
                        <a:t>before Certificate of Conformity </a:t>
                      </a:r>
                      <a:r>
                        <a:rPr lang="en-US" sz="1400" b="0" i="0" u="none" strike="noStrike" dirty="0">
                          <a:solidFill>
                            <a:srgbClr val="000000"/>
                          </a:solidFill>
                          <a:effectLst/>
                          <a:latin typeface="+mn-lt"/>
                        </a:rPr>
                        <a:t>(</a:t>
                      </a:r>
                      <a:r>
                        <a:rPr lang="en-US" sz="1400" b="0" i="0" u="none" strike="noStrike" dirty="0" err="1">
                          <a:solidFill>
                            <a:srgbClr val="000000"/>
                          </a:solidFill>
                          <a:effectLst/>
                          <a:latin typeface="+mn-lt"/>
                        </a:rPr>
                        <a:t>CoC</a:t>
                      </a:r>
                      <a:r>
                        <a:rPr lang="en-US" sz="1400" b="0" i="0" u="none" strike="noStrike" dirty="0">
                          <a:solidFill>
                            <a:srgbClr val="000000"/>
                          </a:solidFill>
                          <a:effectLst/>
                          <a:latin typeface="+mn-lt"/>
                        </a:rPr>
                        <a:t>)</a:t>
                      </a: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t"/>
                      <a:r>
                        <a:rPr lang="en-GB" sz="1400" b="0" i="0" u="none" strike="noStrike" dirty="0">
                          <a:solidFill>
                            <a:srgbClr val="000000"/>
                          </a:solidFill>
                          <a:effectLst/>
                          <a:latin typeface="+mn-lt"/>
                        </a:rPr>
                        <a:t>no action</a:t>
                      </a: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t"/>
                      <a:r>
                        <a:rPr lang="en-GB" sz="1400" b="0" i="0" u="none" strike="noStrike" dirty="0">
                          <a:solidFill>
                            <a:srgbClr val="000000"/>
                          </a:solidFill>
                          <a:effectLst/>
                          <a:latin typeface="+mn-lt"/>
                        </a:rPr>
                        <a:t>extension TA</a:t>
                      </a: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t"/>
                      <a:r>
                        <a:rPr lang="en-GB" sz="1400" b="0" i="0" u="none" strike="noStrike">
                          <a:solidFill>
                            <a:srgbClr val="000000"/>
                          </a:solidFill>
                          <a:effectLst/>
                          <a:latin typeface="+mn-lt"/>
                        </a:rPr>
                        <a:t>new  TA</a:t>
                      </a: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 xmlns:a16="http://schemas.microsoft.com/office/drawing/2014/main" val="10002"/>
                  </a:ext>
                </a:extLst>
              </a:tr>
              <a:tr h="504011">
                <a:tc>
                  <a:txBody>
                    <a:bodyPr/>
                    <a:lstStyle/>
                    <a:p>
                      <a:pPr algn="l" fontAlgn="t"/>
                      <a:r>
                        <a:rPr lang="en-US" sz="1400" b="0" i="0" u="none" strike="noStrike" dirty="0">
                          <a:solidFill>
                            <a:srgbClr val="000000"/>
                          </a:solidFill>
                          <a:effectLst/>
                          <a:latin typeface="+mn-lt"/>
                        </a:rPr>
                        <a:t>E</a:t>
                      </a:r>
                      <a:r>
                        <a:rPr lang="en-US" sz="1400" b="0" i="0" u="none" strike="noStrike" dirty="0" smtClean="0">
                          <a:solidFill>
                            <a:srgbClr val="000000"/>
                          </a:solidFill>
                          <a:effectLst/>
                          <a:latin typeface="+mn-lt"/>
                        </a:rPr>
                        <a:t>xisting </a:t>
                      </a:r>
                      <a:r>
                        <a:rPr lang="en-US" sz="1400" b="0" i="0" u="none" strike="noStrike" dirty="0">
                          <a:solidFill>
                            <a:srgbClr val="000000"/>
                          </a:solidFill>
                          <a:effectLst/>
                          <a:latin typeface="+mn-lt"/>
                        </a:rPr>
                        <a:t>TA, after </a:t>
                      </a:r>
                      <a:r>
                        <a:rPr lang="en-US" sz="1400" b="0" i="0" u="none" strike="noStrike" dirty="0" err="1">
                          <a:solidFill>
                            <a:srgbClr val="000000"/>
                          </a:solidFill>
                          <a:effectLst/>
                          <a:latin typeface="+mn-lt"/>
                        </a:rPr>
                        <a:t>CoC</a:t>
                      </a:r>
                      <a:r>
                        <a:rPr lang="en-US" sz="1400" b="0" i="0" u="none" strike="noStrike" dirty="0">
                          <a:solidFill>
                            <a:srgbClr val="000000"/>
                          </a:solidFill>
                          <a:effectLst/>
                          <a:latin typeface="+mn-lt"/>
                        </a:rPr>
                        <a:t>, </a:t>
                      </a:r>
                      <a:r>
                        <a:rPr lang="en-US" sz="1400" b="1" i="0" u="none" strike="noStrike" dirty="0">
                          <a:solidFill>
                            <a:srgbClr val="000000"/>
                          </a:solidFill>
                          <a:effectLst/>
                          <a:latin typeface="+mn-lt"/>
                        </a:rPr>
                        <a:t>before registration</a:t>
                      </a: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t"/>
                      <a:r>
                        <a:rPr lang="en-GB" sz="1400" b="0" i="0" u="none" strike="noStrike">
                          <a:solidFill>
                            <a:srgbClr val="000000"/>
                          </a:solidFill>
                          <a:effectLst/>
                          <a:latin typeface="+mn-lt"/>
                        </a:rPr>
                        <a:t>no action</a:t>
                      </a: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t"/>
                      <a:r>
                        <a:rPr lang="en-US" sz="1400" b="0" i="0" u="none" strike="noStrike">
                          <a:solidFill>
                            <a:srgbClr val="000000"/>
                          </a:solidFill>
                          <a:effectLst/>
                          <a:latin typeface="+mn-lt"/>
                        </a:rPr>
                        <a:t>extension TA and new CoC</a:t>
                      </a: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t"/>
                      <a:r>
                        <a:rPr lang="en-US" sz="1400" b="0" i="0" u="none" strike="noStrike" dirty="0">
                          <a:solidFill>
                            <a:srgbClr val="000000"/>
                          </a:solidFill>
                          <a:effectLst/>
                          <a:latin typeface="+mn-lt"/>
                        </a:rPr>
                        <a:t>new TA and new </a:t>
                      </a:r>
                      <a:r>
                        <a:rPr lang="en-US" sz="1400" b="0" i="0" u="none" strike="noStrike" dirty="0" err="1">
                          <a:solidFill>
                            <a:srgbClr val="000000"/>
                          </a:solidFill>
                          <a:effectLst/>
                          <a:latin typeface="+mn-lt"/>
                        </a:rPr>
                        <a:t>CoC</a:t>
                      </a:r>
                      <a:endParaRPr lang="en-US" sz="1400" b="0" i="0" u="none" strike="noStrike" dirty="0">
                        <a:solidFill>
                          <a:srgbClr val="000000"/>
                        </a:solidFill>
                        <a:effectLst/>
                        <a:latin typeface="+mn-lt"/>
                      </a:endParaRP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 xmlns:a16="http://schemas.microsoft.com/office/drawing/2014/main" val="10003"/>
                  </a:ext>
                </a:extLst>
              </a:tr>
              <a:tr h="962361">
                <a:tc>
                  <a:txBody>
                    <a:bodyPr/>
                    <a:lstStyle/>
                    <a:p>
                      <a:pPr algn="l" fontAlgn="t"/>
                      <a:r>
                        <a:rPr lang="en-GB" sz="1400" b="0" i="0" u="none" strike="noStrike" dirty="0">
                          <a:solidFill>
                            <a:srgbClr val="000000"/>
                          </a:solidFill>
                          <a:effectLst/>
                          <a:latin typeface="+mn-lt"/>
                        </a:rPr>
                        <a:t>E</a:t>
                      </a:r>
                      <a:r>
                        <a:rPr lang="en-GB" sz="1400" b="0" i="0" u="none" strike="noStrike" dirty="0" smtClean="0">
                          <a:solidFill>
                            <a:srgbClr val="000000"/>
                          </a:solidFill>
                          <a:effectLst/>
                          <a:latin typeface="+mn-lt"/>
                        </a:rPr>
                        <a:t>xisting </a:t>
                      </a:r>
                      <a:r>
                        <a:rPr lang="en-GB" sz="1400" b="0" i="0" u="none" strike="noStrike" dirty="0">
                          <a:solidFill>
                            <a:srgbClr val="000000"/>
                          </a:solidFill>
                          <a:effectLst/>
                          <a:latin typeface="+mn-lt"/>
                        </a:rPr>
                        <a:t>TA, </a:t>
                      </a:r>
                      <a:r>
                        <a:rPr lang="en-GB" sz="1400" b="1" i="0" u="none" strike="noStrike" dirty="0">
                          <a:solidFill>
                            <a:srgbClr val="000000"/>
                          </a:solidFill>
                          <a:effectLst/>
                          <a:latin typeface="+mn-lt"/>
                        </a:rPr>
                        <a:t>after registration</a:t>
                      </a:r>
                      <a:r>
                        <a:rPr lang="en-GB" sz="1400" b="0" i="0" u="none" strike="noStrike" dirty="0">
                          <a:solidFill>
                            <a:srgbClr val="000000"/>
                          </a:solidFill>
                          <a:effectLst/>
                          <a:latin typeface="+mn-lt"/>
                        </a:rPr>
                        <a:t>, by OEM</a:t>
                      </a: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t"/>
                      <a:r>
                        <a:rPr lang="en-GB" sz="1400" b="0" i="0" u="none" strike="noStrike" dirty="0">
                          <a:solidFill>
                            <a:srgbClr val="000000"/>
                          </a:solidFill>
                          <a:effectLst/>
                          <a:latin typeface="+mn-lt"/>
                        </a:rPr>
                        <a:t>no action</a:t>
                      </a: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t"/>
                      <a:r>
                        <a:rPr lang="en-US" sz="1400" b="0" i="0" u="none" strike="noStrike">
                          <a:solidFill>
                            <a:srgbClr val="000000"/>
                          </a:solidFill>
                          <a:effectLst/>
                          <a:latin typeface="+mn-lt"/>
                        </a:rPr>
                        <a:t>extension TA or individual approval or approval with limited scope. Registration according to national rules</a:t>
                      </a: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t"/>
                      <a:r>
                        <a:rPr lang="en-US" sz="1400" b="0" i="0" u="none" strike="noStrike" dirty="0">
                          <a:solidFill>
                            <a:srgbClr val="000000"/>
                          </a:solidFill>
                          <a:effectLst/>
                          <a:latin typeface="+mn-lt"/>
                        </a:rPr>
                        <a:t>new TA or individual approval or approval with limited scope. Registration according to national rules</a:t>
                      </a: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4"/>
                  </a:ext>
                </a:extLst>
              </a:tr>
              <a:tr h="696468">
                <a:tc>
                  <a:txBody>
                    <a:bodyPr/>
                    <a:lstStyle/>
                    <a:p>
                      <a:pPr algn="l" fontAlgn="t"/>
                      <a:r>
                        <a:rPr lang="en-US" sz="1400" b="0" i="0" u="none" strike="noStrike" dirty="0">
                          <a:solidFill>
                            <a:srgbClr val="000000"/>
                          </a:solidFill>
                          <a:effectLst/>
                          <a:latin typeface="+mn-lt"/>
                        </a:rPr>
                        <a:t>E</a:t>
                      </a:r>
                      <a:r>
                        <a:rPr lang="en-US" sz="1400" b="0" i="0" u="none" strike="noStrike" dirty="0" smtClean="0">
                          <a:solidFill>
                            <a:srgbClr val="000000"/>
                          </a:solidFill>
                          <a:effectLst/>
                          <a:latin typeface="+mn-lt"/>
                        </a:rPr>
                        <a:t>xisting </a:t>
                      </a:r>
                      <a:r>
                        <a:rPr lang="en-US" sz="1400" b="0" i="0" u="none" strike="noStrike" dirty="0">
                          <a:solidFill>
                            <a:srgbClr val="000000"/>
                          </a:solidFill>
                          <a:effectLst/>
                          <a:latin typeface="+mn-lt"/>
                        </a:rPr>
                        <a:t>TA</a:t>
                      </a:r>
                      <a:r>
                        <a:rPr lang="en-US" sz="1400" b="1" i="0" u="none" strike="noStrike" dirty="0">
                          <a:solidFill>
                            <a:srgbClr val="000000"/>
                          </a:solidFill>
                          <a:effectLst/>
                          <a:latin typeface="+mn-lt"/>
                        </a:rPr>
                        <a:t>, after registration</a:t>
                      </a:r>
                      <a:r>
                        <a:rPr lang="en-US" sz="1400" b="0" i="0" u="none" strike="noStrike" dirty="0">
                          <a:solidFill>
                            <a:srgbClr val="000000"/>
                          </a:solidFill>
                          <a:effectLst/>
                          <a:latin typeface="+mn-lt"/>
                        </a:rPr>
                        <a:t>, not by OEM</a:t>
                      </a: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400" b="0" i="0" u="none" strike="noStrike" dirty="0">
                          <a:solidFill>
                            <a:srgbClr val="000000"/>
                          </a:solidFill>
                          <a:effectLst/>
                          <a:latin typeface="+mn-lt"/>
                        </a:rPr>
                        <a:t>(multi stage) new National approval.  Registration according to national rules</a:t>
                      </a: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400" b="0" i="0" u="none" strike="noStrike" dirty="0">
                          <a:solidFill>
                            <a:srgbClr val="000000"/>
                          </a:solidFill>
                          <a:effectLst/>
                          <a:latin typeface="+mn-lt"/>
                        </a:rPr>
                        <a:t>(multi stage) new National approval.  Registration according to national rules</a:t>
                      </a: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400" b="0" i="0" u="none" strike="noStrike" dirty="0">
                          <a:solidFill>
                            <a:srgbClr val="000000"/>
                          </a:solidFill>
                          <a:effectLst/>
                          <a:latin typeface="+mn-lt"/>
                        </a:rPr>
                        <a:t>(multi stage) new National approval.  Registration according to national rules</a:t>
                      </a:r>
                    </a:p>
                  </a:txBody>
                  <a:tcPr marL="9524" marR="9524"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580583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10394" y="990601"/>
            <a:ext cx="8428806"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endParaRPr lang="de-DE" sz="800" dirty="0">
              <a:solidFill>
                <a:schemeClr val="tx1"/>
              </a:solidFill>
            </a:endParaRPr>
          </a:p>
          <a:p>
            <a:pPr marL="804863" lvl="1" indent="-635000"/>
            <a:r>
              <a:rPr lang="de-DE" sz="2400" dirty="0" smtClean="0">
                <a:solidFill>
                  <a:schemeClr val="tx1"/>
                </a:solidFill>
              </a:rPr>
              <a:t>Software updates (continued):</a:t>
            </a:r>
            <a:r>
              <a:rPr lang="en-GB" sz="2400" dirty="0" smtClean="0"/>
              <a:t> </a:t>
            </a:r>
            <a:r>
              <a:rPr lang="en-GB" sz="2400" dirty="0"/>
              <a:t/>
            </a:r>
            <a:br>
              <a:rPr lang="en-GB" sz="2400" dirty="0"/>
            </a:br>
            <a:endParaRPr lang="en-GB" sz="800" dirty="0"/>
          </a:p>
          <a:p>
            <a:pPr marL="515938" lvl="1" indent="-341313">
              <a:buFontTx/>
              <a:buChar char="-"/>
            </a:pPr>
            <a:r>
              <a:rPr lang="en-US" sz="2400" dirty="0">
                <a:solidFill>
                  <a:schemeClr val="tx1"/>
                </a:solidFill>
              </a:rPr>
              <a:t>The </a:t>
            </a:r>
            <a:r>
              <a:rPr lang="en-US" sz="2400" dirty="0" smtClean="0">
                <a:solidFill>
                  <a:schemeClr val="tx1"/>
                </a:solidFill>
              </a:rPr>
              <a:t>introduction of </a:t>
            </a:r>
            <a:r>
              <a:rPr lang="en-US" sz="2400" dirty="0">
                <a:solidFill>
                  <a:schemeClr val="tx1"/>
                </a:solidFill>
              </a:rPr>
              <a:t>a </a:t>
            </a:r>
            <a:r>
              <a:rPr lang="en-US" sz="2400" b="1" dirty="0">
                <a:solidFill>
                  <a:schemeClr val="tx1"/>
                </a:solidFill>
              </a:rPr>
              <a:t>Regulation-linked Software Identification Number</a:t>
            </a:r>
            <a:r>
              <a:rPr lang="en-US" sz="2400" dirty="0">
                <a:solidFill>
                  <a:schemeClr val="tx1"/>
                </a:solidFill>
              </a:rPr>
              <a:t> (=&gt; </a:t>
            </a:r>
            <a:r>
              <a:rPr lang="en-US" sz="2400" dirty="0" err="1" smtClean="0">
                <a:solidFill>
                  <a:schemeClr val="tx1"/>
                </a:solidFill>
              </a:rPr>
              <a:t>RxSWIN</a:t>
            </a:r>
            <a:r>
              <a:rPr lang="en-US" sz="2400" dirty="0" smtClean="0">
                <a:solidFill>
                  <a:schemeClr val="tx1"/>
                </a:solidFill>
              </a:rPr>
              <a:t>) was agreed by the group.</a:t>
            </a:r>
            <a:r>
              <a:rPr lang="en-US" sz="2400" dirty="0">
                <a:solidFill>
                  <a:schemeClr val="tx1"/>
                </a:solidFill>
              </a:rPr>
              <a:t/>
            </a:r>
            <a:br>
              <a:rPr lang="en-US" sz="2400" dirty="0">
                <a:solidFill>
                  <a:schemeClr val="tx1"/>
                </a:solidFill>
              </a:rPr>
            </a:br>
            <a:endParaRPr lang="en-US" sz="2400" dirty="0" smtClean="0">
              <a:solidFill>
                <a:schemeClr val="tx1"/>
              </a:solidFill>
            </a:endParaRPr>
          </a:p>
          <a:p>
            <a:pPr marL="515938" lvl="1" indent="-341313">
              <a:buFontTx/>
              <a:buChar char="-"/>
            </a:pPr>
            <a:endParaRPr lang="de-DE" sz="2400" dirty="0">
              <a:solidFill>
                <a:schemeClr val="tx1"/>
              </a:solidFill>
            </a:endParaRPr>
          </a:p>
          <a:p>
            <a:pPr marL="515938" lvl="1" indent="-341313">
              <a:buFontTx/>
              <a:buChar char="-"/>
            </a:pPr>
            <a:endParaRPr lang="de-DE" sz="2400" dirty="0" smtClean="0">
              <a:solidFill>
                <a:schemeClr val="tx1"/>
              </a:solidFill>
            </a:endParaRPr>
          </a:p>
          <a:p>
            <a:pPr marL="174625" lvl="1"/>
            <a:endParaRPr lang="de-DE" sz="2400" dirty="0">
              <a:solidFill>
                <a:schemeClr val="tx1"/>
              </a:solidFill>
            </a:endParaRPr>
          </a:p>
          <a:p>
            <a:pPr marL="517525" lvl="1" indent="-342900">
              <a:buFontTx/>
              <a:buChar char="-"/>
            </a:pPr>
            <a:r>
              <a:rPr lang="en-US" sz="2400" dirty="0" smtClean="0">
                <a:solidFill>
                  <a:schemeClr val="tx1"/>
                </a:solidFill>
              </a:rPr>
              <a:t>Currently different </a:t>
            </a:r>
            <a:r>
              <a:rPr lang="en-US" sz="2400" dirty="0">
                <a:solidFill>
                  <a:schemeClr val="tx1"/>
                </a:solidFill>
              </a:rPr>
              <a:t>views on introducing the number:</a:t>
            </a:r>
            <a:br>
              <a:rPr lang="en-US" sz="2400" dirty="0">
                <a:solidFill>
                  <a:schemeClr val="tx1"/>
                </a:solidFill>
              </a:rPr>
            </a:br>
            <a:r>
              <a:rPr lang="en-US" sz="2400" dirty="0">
                <a:solidFill>
                  <a:schemeClr val="tx1"/>
                </a:solidFill>
              </a:rPr>
              <a:t>in </a:t>
            </a:r>
            <a:r>
              <a:rPr lang="en-US" sz="2400" b="1" dirty="0">
                <a:solidFill>
                  <a:schemeClr val="tx1"/>
                </a:solidFill>
              </a:rPr>
              <a:t>each relevant Regulation</a:t>
            </a:r>
            <a:r>
              <a:rPr lang="en-US" sz="2400" dirty="0">
                <a:solidFill>
                  <a:schemeClr val="tx1"/>
                </a:solidFill>
              </a:rPr>
              <a:t> </a:t>
            </a:r>
            <a:r>
              <a:rPr lang="en-US" sz="2400" dirty="0" smtClean="0">
                <a:solidFill>
                  <a:schemeClr val="tx1"/>
                </a:solidFill>
              </a:rPr>
              <a:t>vs</a:t>
            </a:r>
            <a:r>
              <a:rPr lang="en-US" sz="2400" dirty="0">
                <a:solidFill>
                  <a:schemeClr val="tx1"/>
                </a:solidFill>
              </a:rPr>
              <a:t>. introducing a </a:t>
            </a:r>
            <a:r>
              <a:rPr lang="en-US" sz="2400" b="1" dirty="0">
                <a:solidFill>
                  <a:schemeClr val="tx1"/>
                </a:solidFill>
              </a:rPr>
              <a:t>standalone “Software </a:t>
            </a:r>
            <a:r>
              <a:rPr lang="en-US" sz="2400" b="1" dirty="0" smtClean="0">
                <a:solidFill>
                  <a:schemeClr val="tx1"/>
                </a:solidFill>
              </a:rPr>
              <a:t>Regulation”</a:t>
            </a:r>
            <a:br>
              <a:rPr lang="en-US" sz="2400" b="1" dirty="0" smtClean="0">
                <a:solidFill>
                  <a:schemeClr val="tx1"/>
                </a:solidFill>
              </a:rPr>
            </a:br>
            <a:endParaRPr lang="en-US" sz="1000" b="1" dirty="0" smtClean="0">
              <a:solidFill>
                <a:schemeClr val="tx1"/>
              </a:solidFill>
            </a:endParaRPr>
          </a:p>
          <a:p>
            <a:pPr marL="517525" lvl="1" indent="-342900">
              <a:buFontTx/>
              <a:buChar char="-"/>
            </a:pPr>
            <a:r>
              <a:rPr lang="de-DE" sz="2400" dirty="0" smtClean="0">
                <a:solidFill>
                  <a:schemeClr val="tx1"/>
                </a:solidFill>
              </a:rPr>
              <a:t>The </a:t>
            </a:r>
            <a:r>
              <a:rPr lang="de-DE" sz="2400" b="1" dirty="0" smtClean="0">
                <a:solidFill>
                  <a:schemeClr val="tx1"/>
                </a:solidFill>
              </a:rPr>
              <a:t>SWIN </a:t>
            </a:r>
            <a:r>
              <a:rPr lang="en-US" sz="2400" b="1" dirty="0" smtClean="0">
                <a:solidFill>
                  <a:schemeClr val="tx1"/>
                </a:solidFill>
              </a:rPr>
              <a:t>concept </a:t>
            </a:r>
            <a:r>
              <a:rPr lang="en-US" sz="2400" dirty="0">
                <a:solidFill>
                  <a:schemeClr val="tx1"/>
                </a:solidFill>
              </a:rPr>
              <a:t>should </a:t>
            </a:r>
            <a:r>
              <a:rPr lang="en-US" sz="2400" b="1" dirty="0" smtClean="0">
                <a:solidFill>
                  <a:schemeClr val="tx1"/>
                </a:solidFill>
              </a:rPr>
              <a:t>support</a:t>
            </a:r>
            <a:r>
              <a:rPr lang="en-US" sz="2400" dirty="0" smtClean="0">
                <a:solidFill>
                  <a:schemeClr val="tx1"/>
                </a:solidFill>
              </a:rPr>
              <a:t> following </a:t>
            </a:r>
            <a:r>
              <a:rPr lang="en-US" sz="2400" b="1" dirty="0" smtClean="0">
                <a:solidFill>
                  <a:schemeClr val="tx1"/>
                </a:solidFill>
              </a:rPr>
              <a:t>use cases</a:t>
            </a:r>
            <a:r>
              <a:rPr lang="en-US" sz="2400" dirty="0" smtClean="0">
                <a:solidFill>
                  <a:schemeClr val="tx1"/>
                </a:solidFill>
              </a:rPr>
              <a:t>:</a:t>
            </a:r>
            <a:r>
              <a:rPr lang="en-US" sz="2400" dirty="0">
                <a:solidFill>
                  <a:schemeClr val="tx1"/>
                </a:solidFill>
              </a:rPr>
              <a:t/>
            </a:r>
            <a:br>
              <a:rPr lang="en-US" sz="2400" dirty="0">
                <a:solidFill>
                  <a:schemeClr val="tx1"/>
                </a:solidFill>
              </a:rPr>
            </a:br>
            <a:r>
              <a:rPr lang="en-US" sz="2400" dirty="0" smtClean="0">
                <a:solidFill>
                  <a:schemeClr val="tx1"/>
                </a:solidFill>
              </a:rPr>
              <a:t>Type approval, Periodical </a:t>
            </a:r>
            <a:r>
              <a:rPr lang="en-US" sz="2400" dirty="0">
                <a:solidFill>
                  <a:schemeClr val="tx1"/>
                </a:solidFill>
              </a:rPr>
              <a:t>Technical Inspection (PTI</a:t>
            </a:r>
            <a:r>
              <a:rPr lang="en-US" sz="2400" dirty="0" smtClean="0">
                <a:solidFill>
                  <a:schemeClr val="tx1"/>
                </a:solidFill>
              </a:rPr>
              <a:t>), Roadside inspection, Market surveillance and Accident </a:t>
            </a:r>
            <a:r>
              <a:rPr lang="en-US" sz="2400" dirty="0">
                <a:solidFill>
                  <a:schemeClr val="tx1"/>
                </a:solidFill>
              </a:rPr>
              <a:t>investigation</a:t>
            </a:r>
          </a:p>
          <a:p>
            <a:pPr marL="515938" lvl="1" indent="-346075">
              <a:buFontTx/>
              <a:buChar char="-"/>
            </a:pPr>
            <a:endParaRPr lang="de-DE" sz="1000" dirty="0">
              <a:solidFill>
                <a:schemeClr val="tx1"/>
              </a:solidFill>
            </a:endParaRPr>
          </a:p>
          <a:p>
            <a:pPr marL="169863" lvl="1"/>
            <a:r>
              <a:rPr lang="de-DE" sz="2400" dirty="0" smtClean="0">
                <a:solidFill>
                  <a:schemeClr val="tx1"/>
                </a:solidFill>
              </a:rPr>
              <a:t/>
            </a:r>
            <a:br>
              <a:rPr lang="de-DE" sz="2400" dirty="0" smtClean="0">
                <a:solidFill>
                  <a:schemeClr val="tx1"/>
                </a:solidFill>
              </a:rPr>
            </a:br>
            <a:endParaRPr lang="en-US" sz="1100" dirty="0">
              <a:solidFill>
                <a:schemeClr val="tx1"/>
              </a:solidFill>
            </a:endParaRPr>
          </a:p>
        </p:txBody>
      </p:sp>
      <p:sp>
        <p:nvSpPr>
          <p:cNvPr id="6" name="Rectangle 5"/>
          <p:cNvSpPr/>
          <p:nvPr/>
        </p:nvSpPr>
        <p:spPr>
          <a:xfrm>
            <a:off x="304800" y="304800"/>
            <a:ext cx="8382000" cy="461665"/>
          </a:xfrm>
          <a:prstGeom prst="rect">
            <a:avLst/>
          </a:prstGeom>
        </p:spPr>
        <p:txBody>
          <a:bodyPr wrap="square">
            <a:spAutoFit/>
          </a:bodyPr>
          <a:lstStyle/>
          <a:p>
            <a:r>
              <a:rPr lang="de-DE" sz="2400" dirty="0"/>
              <a:t>Status report on the activities of TF-CS/OTA  </a:t>
            </a:r>
            <a:endParaRPr lang="en-US" sz="2400" dirty="0"/>
          </a:p>
        </p:txBody>
      </p:sp>
      <p:sp>
        <p:nvSpPr>
          <p:cNvPr id="5" name="Rectangle 4"/>
          <p:cNvSpPr/>
          <p:nvPr/>
        </p:nvSpPr>
        <p:spPr>
          <a:xfrm>
            <a:off x="1447800" y="2667000"/>
            <a:ext cx="6858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a:solidFill>
                  <a:schemeClr val="accent1">
                    <a:lumMod val="20000"/>
                    <a:lumOff val="80000"/>
                  </a:schemeClr>
                </a:solidFill>
              </a:rPr>
              <a:t>Principle</a:t>
            </a:r>
            <a:r>
              <a:rPr lang="en-US" i="1" dirty="0">
                <a:solidFill>
                  <a:schemeClr val="accent1">
                    <a:lumMod val="20000"/>
                    <a:lumOff val="80000"/>
                  </a:schemeClr>
                </a:solidFill>
              </a:rPr>
              <a:t>: </a:t>
            </a:r>
            <a:br>
              <a:rPr lang="en-US" i="1" dirty="0">
                <a:solidFill>
                  <a:schemeClr val="accent1">
                    <a:lumMod val="20000"/>
                    <a:lumOff val="80000"/>
                  </a:schemeClr>
                </a:solidFill>
              </a:rPr>
            </a:br>
            <a:r>
              <a:rPr lang="en-US" i="1" dirty="0">
                <a:solidFill>
                  <a:schemeClr val="accent1">
                    <a:lumMod val="20000"/>
                    <a:lumOff val="80000"/>
                  </a:schemeClr>
                </a:solidFill>
              </a:rPr>
              <a:t>Cover the type approval relevant software versions of all impacted ECUs by one Type Approval Number for each system type approval</a:t>
            </a:r>
            <a:r>
              <a:rPr lang="en-US" i="1" dirty="0" smtClean="0">
                <a:solidFill>
                  <a:schemeClr val="accent1">
                    <a:lumMod val="20000"/>
                    <a:lumOff val="80000"/>
                  </a:schemeClr>
                </a:solidFill>
              </a:rPr>
              <a:t>.</a:t>
            </a:r>
            <a:endParaRPr lang="en-US" dirty="0">
              <a:solidFill>
                <a:schemeClr val="accent1">
                  <a:lumMod val="20000"/>
                  <a:lumOff val="80000"/>
                </a:schemeClr>
              </a:solidFill>
            </a:endParaRPr>
          </a:p>
        </p:txBody>
      </p:sp>
      <p:sp>
        <p:nvSpPr>
          <p:cNvPr id="7" name="Isosceles Triangle 6"/>
          <p:cNvSpPr/>
          <p:nvPr/>
        </p:nvSpPr>
        <p:spPr>
          <a:xfrm rot="5400000">
            <a:off x="723900" y="3086100"/>
            <a:ext cx="990600" cy="1524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6244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1234</TotalTime>
  <Words>421</Words>
  <Application>Microsoft Office PowerPoint</Application>
  <PresentationFormat>On-screen Show (4:3)</PresentationFormat>
  <Paragraphs>162</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HMETC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Schenkenberger, Jens</dc:creator>
  <cp:lastModifiedBy>Francois E. Guichard</cp:lastModifiedBy>
  <cp:revision>101</cp:revision>
  <dcterms:created xsi:type="dcterms:W3CDTF">2017-02-17T12:02:37Z</dcterms:created>
  <dcterms:modified xsi:type="dcterms:W3CDTF">2017-09-21T06:42:38Z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