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64" r:id="rId3"/>
    <p:sldId id="427" r:id="rId4"/>
    <p:sldId id="408" r:id="rId5"/>
    <p:sldId id="426" r:id="rId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7D0"/>
    <a:srgbClr val="6580AC"/>
    <a:srgbClr val="3333CC"/>
    <a:srgbClr val="009900"/>
    <a:srgbClr val="FF0000"/>
    <a:srgbClr val="FF9900"/>
    <a:srgbClr val="FFCC66"/>
    <a:srgbClr val="FFCCCC"/>
    <a:srgbClr val="FF00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9838" autoAdjust="0"/>
  </p:normalViewPr>
  <p:slideViewPr>
    <p:cSldViewPr>
      <p:cViewPr varScale="1">
        <p:scale>
          <a:sx n="85" d="100"/>
          <a:sy n="85" d="100"/>
        </p:scale>
        <p:origin x="-133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5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66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32" tIns="47366" rIns="94732" bIns="47366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n-GB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32" tIns="47366" rIns="94732" bIns="47366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endParaRPr lang="en-GB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32" tIns="47366" rIns="94732" bIns="47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32" tIns="47366" rIns="94732" bIns="47366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r>
              <a:rPr lang="en-GB" altLang="de-DE"/>
              <a:t>April 2004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32" tIns="47366" rIns="94732" bIns="47366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fld id="{41F0884C-6D7C-4D71-9FC4-DF33217280CB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533321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8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40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1052513"/>
            <a:ext cx="2051050" cy="5195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03925" cy="5195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09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059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41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79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46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38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73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40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46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ClrTx/>
              <a:defRPr sz="1800">
                <a:latin typeface="+mj-lt"/>
              </a:defRPr>
            </a:lvl1pPr>
            <a:lvl2pPr marL="271463" indent="-271463">
              <a:spcBef>
                <a:spcPts val="1200"/>
              </a:spcBef>
              <a:buClrTx/>
              <a:defRPr sz="1800">
                <a:latin typeface="+mj-lt"/>
              </a:defRPr>
            </a:lvl2pPr>
            <a:lvl3pPr marL="0" indent="0">
              <a:spcBef>
                <a:spcPts val="1200"/>
              </a:spcBef>
              <a:buClrTx/>
              <a:defRPr sz="1800">
                <a:latin typeface="+mj-lt"/>
              </a:defRPr>
            </a:lvl3pPr>
            <a:lvl4pPr marL="271463" indent="-271463">
              <a:spcBef>
                <a:spcPts val="1200"/>
              </a:spcBef>
              <a:buClrTx/>
              <a:defRPr sz="1800">
                <a:latin typeface="+mj-lt"/>
              </a:defRPr>
            </a:lvl4pPr>
            <a:lvl5pPr marL="271463" indent="-271463">
              <a:spcBef>
                <a:spcPts val="1200"/>
              </a:spcBef>
              <a:buClrTx/>
              <a:defRPr sz="1800">
                <a:latin typeface="+mj-lt"/>
              </a:defRPr>
            </a:lvl5pPr>
            <a:lvl6pPr marL="0" indent="0">
              <a:spcBef>
                <a:spcPts val="1200"/>
              </a:spcBef>
              <a:defRPr/>
            </a:lvl6pPr>
            <a:lvl7pPr marL="0" indent="0">
              <a:spcBef>
                <a:spcPts val="1200"/>
              </a:spcBef>
              <a:defRPr/>
            </a:lvl7pPr>
            <a:lvl8pPr marL="0" indent="0">
              <a:spcBef>
                <a:spcPts val="1200"/>
              </a:spcBef>
              <a:defRPr/>
            </a:lvl8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2"/>
            <a:r>
              <a:rPr lang="de-DE" dirty="0" smtClean="0"/>
              <a:t>Zweite Ebene</a:t>
            </a:r>
          </a:p>
          <a:p>
            <a:pPr lvl="5"/>
            <a:r>
              <a:rPr lang="de-DE" dirty="0" smtClean="0"/>
              <a:t>Dritte Ebene</a:t>
            </a:r>
          </a:p>
          <a:p>
            <a:pPr lvl="6"/>
            <a:r>
              <a:rPr lang="de-DE" dirty="0" smtClean="0"/>
              <a:t>Vierte Ebene</a:t>
            </a:r>
          </a:p>
          <a:p>
            <a:pPr lvl="7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76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583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64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87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31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27487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27488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5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4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4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24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585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07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321" tIns="51161" rIns="102321" bIns="511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/>
            </a:r>
            <a:br>
              <a:rPr lang="fr-FR" altLang="de-DE" smtClean="0"/>
            </a:br>
            <a:endParaRPr lang="fr-FR" alt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13"/>
            <a:ext cx="8207375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321" tIns="51161" rIns="102321" bIns="51161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 flipV="1">
            <a:off x="468313" y="981075"/>
            <a:ext cx="820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271588" y="460375"/>
            <a:ext cx="769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b="1" i="1">
                <a:solidFill>
                  <a:schemeClr val="tx2"/>
                </a:solidFill>
              </a:rPr>
              <a:t>INTERNATIONAL ORGANIZATION OF MOTOR VEHICLE MANUFACTURERS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 flipV="1">
            <a:off x="468313" y="6308725"/>
            <a:ext cx="820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449263" y="6300788"/>
            <a:ext cx="84963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740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1100" dirty="0">
                <a:latin typeface="Arial" charset="0"/>
              </a:rPr>
              <a:t>Page </a:t>
            </a:r>
            <a:fld id="{2A7D7698-E514-470F-B117-E27D68B04E06}" type="slidenum">
              <a:rPr lang="en-GB" altLang="de-DE" sz="1100"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de-DE" sz="1100" dirty="0">
                <a:latin typeface="Arial" charset="0"/>
              </a:rPr>
              <a:t>	</a:t>
            </a:r>
            <a:r>
              <a:rPr lang="en-GB" altLang="de-DE" sz="1100" dirty="0" smtClean="0">
                <a:latin typeface="Arial" charset="0"/>
              </a:rPr>
              <a:t>July</a:t>
            </a:r>
            <a:r>
              <a:rPr lang="en-GB" altLang="de-DE" sz="1100" baseline="0" dirty="0" smtClean="0">
                <a:latin typeface="Arial" charset="0"/>
              </a:rPr>
              <a:t> </a:t>
            </a:r>
            <a:r>
              <a:rPr lang="en-GB" altLang="de-DE" sz="1100" dirty="0" smtClean="0">
                <a:latin typeface="Arial" charset="0"/>
              </a:rPr>
              <a:t>2017</a:t>
            </a:r>
            <a:endParaRPr lang="en-GB" altLang="de-DE" sz="1100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altLang="de-DE" sz="1100" dirty="0">
              <a:latin typeface="Arial" charset="0"/>
            </a:endParaRPr>
          </a:p>
        </p:txBody>
      </p:sp>
      <p:pic>
        <p:nvPicPr>
          <p:cNvPr id="306176" name="Picture 1024" descr="OICA medium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33375"/>
            <a:ext cx="10874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Arial" charset="0"/>
        </a:defRPr>
      </a:lvl2pPr>
      <a:lvl3pPr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Arial" charset="0"/>
        </a:defRPr>
      </a:lvl3pPr>
      <a:lvl4pPr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Arial" charset="0"/>
        </a:defRPr>
      </a:lvl4pPr>
      <a:lvl5pPr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Arial" charset="0"/>
        </a:defRPr>
      </a:lvl5pPr>
      <a:lvl6pPr marL="457200"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Arial" charset="0"/>
        </a:defRPr>
      </a:lvl6pPr>
      <a:lvl7pPr marL="914400"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Arial" charset="0"/>
        </a:defRPr>
      </a:lvl7pPr>
      <a:lvl8pPr marL="1371600"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Arial" charset="0"/>
        </a:defRPr>
      </a:lvl8pPr>
      <a:lvl9pPr marL="1828800" algn="l" defTabSz="1023938" rtl="0" fontAlgn="base">
        <a:spcBef>
          <a:spcPct val="0"/>
        </a:spcBef>
        <a:spcAft>
          <a:spcPct val="0"/>
        </a:spcAft>
        <a:defRPr b="1" i="1">
          <a:solidFill>
            <a:schemeClr val="tx2"/>
          </a:solidFill>
          <a:latin typeface="Arial" charset="0"/>
        </a:defRPr>
      </a:lvl9pPr>
    </p:titleStyle>
    <p:bodyStyle>
      <a:lvl1pPr marL="384175" indent="-384175" algn="l" defTabSz="1023938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20675" algn="l" defTabSz="102393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j-lt"/>
        </a:defRPr>
      </a:lvl2pPr>
      <a:lvl3pPr marL="1279525" indent="-255588" algn="l" defTabSz="102393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j-lt"/>
        </a:defRPr>
      </a:lvl3pPr>
      <a:lvl4pPr marL="1790700" indent="-255588" algn="l" defTabSz="102393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j-lt"/>
        </a:defRPr>
      </a:lvl4pPr>
      <a:lvl5pPr marL="2301875" indent="-255588" algn="l" defTabSz="102393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j-lt"/>
        </a:defRPr>
      </a:lvl5pPr>
      <a:lvl6pPr marL="2759075" indent="-255588" algn="l" defTabSz="102393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j-lt"/>
        </a:defRPr>
      </a:lvl6pPr>
      <a:lvl7pPr marL="3216275" indent="-255588" algn="l" defTabSz="102393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j-lt"/>
        </a:defRPr>
      </a:lvl7pPr>
      <a:lvl8pPr marL="3673475" indent="-255588" algn="l" defTabSz="102393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j-lt"/>
        </a:defRPr>
      </a:lvl8pPr>
      <a:lvl9pPr marL="4130675" indent="-255588" algn="l" defTabSz="1023938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99D7-DF95-432F-9157-540CFE2CBE66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EBAC-96D6-4D73-8CC7-A7A75C1D5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3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" name="Picture 0" descr="OICA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3841"/>
            <a:ext cx="3414712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979613" y="764704"/>
            <a:ext cx="51133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321" tIns="51161" rIns="102321" bIns="51161" anchor="ctr"/>
          <a:lstStyle>
            <a:lvl1pPr>
              <a:defRPr b="1" i="1">
                <a:solidFill>
                  <a:schemeClr val="tx2"/>
                </a:solidFill>
                <a:latin typeface="Arial" charset="0"/>
              </a:defRPr>
            </a:lvl1pPr>
            <a:lvl2pPr>
              <a:defRPr b="1" i="1">
                <a:solidFill>
                  <a:schemeClr val="tx2"/>
                </a:solidFill>
                <a:latin typeface="Arial" charset="0"/>
              </a:defRPr>
            </a:lvl2pPr>
            <a:lvl3pPr>
              <a:defRPr b="1" i="1">
                <a:solidFill>
                  <a:schemeClr val="tx2"/>
                </a:solidFill>
                <a:latin typeface="Arial" charset="0"/>
              </a:defRPr>
            </a:lvl3pPr>
            <a:lvl4pPr>
              <a:defRPr b="1" i="1">
                <a:solidFill>
                  <a:schemeClr val="tx2"/>
                </a:solidFill>
                <a:latin typeface="Arial" charset="0"/>
              </a:defRPr>
            </a:lvl4pPr>
            <a:lvl5pPr>
              <a:defRPr b="1" i="1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altLang="de-DE" sz="1800" i="0" dirty="0">
                <a:solidFill>
                  <a:srgbClr val="000066"/>
                </a:solidFill>
              </a:rPr>
              <a:t>P R E S E N T A T I O N    O F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0663" y="3541241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800" b="1">
                <a:solidFill>
                  <a:srgbClr val="000066"/>
                </a:solidFill>
              </a:rPr>
              <a:t>INTERNATIONAL ORGANIZATION OF MOTOR VEHICLE MANUFACTURERS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44513" y="4076278"/>
            <a:ext cx="79152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err="1" smtClean="0"/>
              <a:t>Tyre</a:t>
            </a:r>
            <a:r>
              <a:rPr lang="en-US" altLang="de-DE" sz="2800" b="1" dirty="0" smtClean="0"/>
              <a:t> Sound Limits</a:t>
            </a:r>
          </a:p>
          <a:p>
            <a:pPr algn="ctr"/>
            <a:r>
              <a:rPr lang="en-US" altLang="de-DE" sz="2000" b="1" dirty="0" smtClean="0"/>
              <a:t>Trade Off</a:t>
            </a:r>
          </a:p>
          <a:p>
            <a:pPr algn="ctr"/>
            <a:endParaRPr lang="en-US" altLang="de-DE" sz="2000" b="1" dirty="0"/>
          </a:p>
          <a:p>
            <a:pPr algn="ctr"/>
            <a:r>
              <a:rPr lang="en-US" altLang="de-DE" sz="2000" b="1" dirty="0" smtClean="0"/>
              <a:t>GRB 66</a:t>
            </a:r>
          </a:p>
          <a:p>
            <a:pPr algn="ctr"/>
            <a:r>
              <a:rPr lang="en-US" altLang="de-DE" sz="2000" b="1" dirty="0" smtClean="0"/>
              <a:t>September </a:t>
            </a:r>
            <a:r>
              <a:rPr lang="en-US" altLang="de-DE" sz="2000" b="1" smtClean="0"/>
              <a:t>2017 Geneva</a:t>
            </a:r>
            <a:endParaRPr lang="en-US" altLang="de-DE" sz="2000" b="1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724128" y="108323"/>
            <a:ext cx="322974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TT" altLang="zh-CN" sz="1200" dirty="0"/>
              <a:t>Informal document </a:t>
            </a:r>
            <a:r>
              <a:rPr lang="en-TT" altLang="zh-CN" sz="1200" dirty="0" smtClean="0"/>
              <a:t>GRB-66-22</a:t>
            </a:r>
            <a:endParaRPr lang="en-US" altLang="zh-CN" sz="1200" dirty="0"/>
          </a:p>
          <a:p>
            <a:r>
              <a:rPr lang="en-TT" altLang="zh-CN" sz="1200" dirty="0"/>
              <a:t>(66th GRB, 4-6 September 2017,</a:t>
            </a:r>
          </a:p>
          <a:p>
            <a:r>
              <a:rPr lang="en-TT" altLang="zh-CN" sz="1200" dirty="0"/>
              <a:t> agenda item </a:t>
            </a:r>
            <a:r>
              <a:rPr lang="en-TT" altLang="zh-CN" sz="1200" dirty="0" smtClean="0"/>
              <a:t>6)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246436"/>
            <a:ext cx="47339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en-TT" altLang="zh-CN" sz="1200" dirty="0"/>
              <a:t>Transmitted by the expert from </a:t>
            </a:r>
            <a:r>
              <a:rPr kumimoji="1" lang="en-TT" altLang="zh-CN" sz="1200" dirty="0" smtClean="0"/>
              <a:t>OICA </a:t>
            </a:r>
            <a:endParaRPr kumimoji="1" lang="en-US" altLang="zh-C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5832648" cy="49908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72201" y="1484784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Autobild</a:t>
            </a:r>
            <a:endParaRPr lang="de-DE" dirty="0" smtClean="0"/>
          </a:p>
          <a:p>
            <a:r>
              <a:rPr lang="de-DE" dirty="0" smtClean="0"/>
              <a:t>Study on </a:t>
            </a:r>
            <a:r>
              <a:rPr lang="de-DE" dirty="0" err="1" smtClean="0"/>
              <a:t>Summertyres</a:t>
            </a:r>
            <a:endParaRPr lang="de-DE" dirty="0" smtClean="0"/>
          </a:p>
          <a:p>
            <a:r>
              <a:rPr lang="de-DE" dirty="0" smtClean="0"/>
              <a:t>Size 225/50 – R17</a:t>
            </a:r>
          </a:p>
          <a:p>
            <a:endParaRPr lang="de-DE" dirty="0"/>
          </a:p>
          <a:p>
            <a:r>
              <a:rPr lang="de-DE" dirty="0" err="1" smtClean="0"/>
              <a:t>Qualification</a:t>
            </a:r>
            <a:r>
              <a:rPr lang="de-DE" dirty="0" smtClean="0"/>
              <a:t> on </a:t>
            </a:r>
          </a:p>
          <a:p>
            <a:r>
              <a:rPr lang="de-DE" dirty="0" smtClean="0"/>
              <a:t>52 different </a:t>
            </a:r>
            <a:r>
              <a:rPr lang="de-DE" dirty="0" err="1" smtClean="0"/>
              <a:t>tyres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20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715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6120680" cy="487959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16216" y="2027743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Among</a:t>
            </a:r>
            <a:r>
              <a:rPr lang="de-DE" dirty="0" smtClean="0"/>
              <a:t> 20 </a:t>
            </a:r>
            <a:r>
              <a:rPr lang="de-DE" dirty="0" err="1" smtClean="0"/>
              <a:t>Tyres</a:t>
            </a:r>
            <a:r>
              <a:rPr lang="de-DE" dirty="0" smtClean="0"/>
              <a:t> Sets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was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tyre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was </a:t>
            </a:r>
            <a:r>
              <a:rPr lang="de-DE" dirty="0" err="1" smtClean="0"/>
              <a:t>performing</a:t>
            </a:r>
            <a:r>
              <a:rPr lang="de-DE" dirty="0" smtClean="0"/>
              <a:t> </a:t>
            </a:r>
            <a:r>
              <a:rPr lang="de-DE" dirty="0" err="1" smtClean="0"/>
              <a:t>equally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in Rolling Sound AND Handling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8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69" y="1844824"/>
            <a:ext cx="6485971" cy="4191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7848872" cy="58890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6056" y="4653136"/>
            <a:ext cx="3384376" cy="584775"/>
          </a:xfrm>
          <a:prstGeom prst="rect">
            <a:avLst/>
          </a:prstGeom>
          <a:solidFill>
            <a:srgbClr val="A8B7D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label</a:t>
            </a:r>
            <a:r>
              <a:rPr lang="de-DE" dirty="0" smtClean="0"/>
              <a:t> </a:t>
            </a:r>
            <a:r>
              <a:rPr lang="de-DE" dirty="0" err="1" smtClean="0"/>
              <a:t>includes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variation</a:t>
            </a:r>
            <a:r>
              <a:rPr lang="de-DE" dirty="0" smtClean="0"/>
              <a:t>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560" y="5774600"/>
            <a:ext cx="1572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Source: </a:t>
            </a:r>
            <a:r>
              <a:rPr lang="de-DE" sz="1100" dirty="0" err="1" smtClean="0"/>
              <a:t>Autobild</a:t>
            </a:r>
            <a:r>
              <a:rPr lang="de-DE" sz="1100" dirty="0" smtClean="0"/>
              <a:t> 2017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35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Modèle par défaut</vt:lpstr>
      <vt:lpstr>Benutzerdefiniertes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2016-08-29T11:56:49Z</dcterms:created>
  <dcterms:modified xsi:type="dcterms:W3CDTF">2017-09-05T12:20:52Z</dcterms:modified>
</cp:coreProperties>
</file>