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1" r:id="rId3"/>
    <p:sldId id="272" r:id="rId4"/>
    <p:sldId id="273" r:id="rId5"/>
    <p:sldId id="259" r:id="rId6"/>
    <p:sldId id="258" r:id="rId7"/>
    <p:sldId id="267" r:id="rId8"/>
    <p:sldId id="263" r:id="rId9"/>
    <p:sldId id="278" r:id="rId10"/>
    <p:sldId id="268" r:id="rId11"/>
    <p:sldId id="277" r:id="rId12"/>
    <p:sldId id="279" r:id="rId13"/>
    <p:sldId id="270" r:id="rId14"/>
    <p:sldId id="274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50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8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2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6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4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5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40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7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53CD9-CDE5-4232-B894-D912361E8D65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4749E-F63A-4162-AA00-CC11C46E73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17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ASEP IWG</a:t>
            </a:r>
            <a:br>
              <a:rPr lang="fr-FR" dirty="0"/>
            </a:br>
            <a:r>
              <a:rPr lang="en-GB" dirty="0"/>
              <a:t>Report to GRB </a:t>
            </a:r>
            <a:r>
              <a:rPr lang="en-GB" dirty="0" smtClean="0"/>
              <a:t>66</a:t>
            </a:r>
            <a:r>
              <a:rPr lang="en-GB" baseline="30000" dirty="0" smtClean="0"/>
              <a:t>th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65898" y="182088"/>
            <a:ext cx="25234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TT" altLang="de-DE" sz="12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TT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alt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en-TT" alt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-14</a:t>
            </a:r>
            <a:endParaRPr lang="en-US" altLang="zh-C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66th GRB</a:t>
            </a:r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4-6 </a:t>
            </a:r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TT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2017,</a:t>
            </a:r>
            <a:endParaRPr lang="en-TT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TT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agenda </a:t>
            </a:r>
            <a:r>
              <a:rPr lang="en-TT" altLang="zh-CN" sz="1200">
                <a:latin typeface="Arial" panose="020B0604020202020204" pitchFamily="34" charset="0"/>
                <a:cs typeface="Arial" panose="020B0604020202020204" pitchFamily="34" charset="0"/>
              </a:rPr>
              <a:t>item </a:t>
            </a:r>
            <a:r>
              <a:rPr lang="en-TT" altLang="zh-CN" sz="1200" smtClean="0">
                <a:latin typeface="Arial" panose="020B0604020202020204" pitchFamily="34" charset="0"/>
                <a:cs typeface="Arial" panose="020B0604020202020204" pitchFamily="34" charset="0"/>
              </a:rPr>
              <a:t>4 (b))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654" y="245826"/>
            <a:ext cx="39951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TT" altLang="zh-CN" sz="1200" dirty="0" smtClean="0">
                <a:effectLst/>
              </a:rPr>
              <a:t>Transmitted by the experts </a:t>
            </a:r>
            <a:r>
              <a:rPr lang="en-TT" altLang="zh-CN" sz="1200" dirty="0" smtClean="0"/>
              <a:t>of IWG ASEP</a:t>
            </a:r>
            <a:endParaRPr lang="en-US" altLang="zh-CN" sz="1200" dirty="0">
              <a:effectLst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69208" y="1141959"/>
            <a:ext cx="22247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fr-FR" altLang="zh-CN" b="1" dirty="0" smtClean="0">
                <a:effectLst/>
              </a:rPr>
              <a:t>ASEP-04-09 Rev.1</a:t>
            </a:r>
            <a:endParaRPr lang="en-US" altLang="zh-CN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7792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Revision strategies of IWG for ASEP</a:t>
            </a:r>
            <a:br>
              <a:rPr lang="en-US" dirty="0"/>
            </a:br>
            <a:r>
              <a:rPr lang="en-US" dirty="0" smtClean="0"/>
              <a:t>Test </a:t>
            </a:r>
            <a:r>
              <a:rPr lang="en-US" dirty="0"/>
              <a:t>methods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Tests </a:t>
            </a:r>
            <a:r>
              <a:rPr lang="fr-FR" sz="2800" dirty="0" err="1" smtClean="0"/>
              <a:t>methods</a:t>
            </a:r>
            <a:r>
              <a:rPr lang="fr-FR" sz="2800" dirty="0" smtClean="0"/>
              <a:t> </a:t>
            </a:r>
            <a:r>
              <a:rPr lang="fr-FR" sz="2800" dirty="0" err="1" smtClean="0"/>
              <a:t>shall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developed</a:t>
            </a:r>
            <a:r>
              <a:rPr lang="fr-FR" sz="2800" dirty="0" smtClean="0"/>
              <a:t> for : </a:t>
            </a:r>
          </a:p>
          <a:p>
            <a:pPr lvl="1"/>
            <a:r>
              <a:rPr lang="en-GB" sz="2400" dirty="0" smtClean="0"/>
              <a:t>Partial throttle, </a:t>
            </a:r>
          </a:p>
          <a:p>
            <a:pPr lvl="1"/>
            <a:r>
              <a:rPr lang="en-GB" sz="2400" dirty="0" smtClean="0"/>
              <a:t>Higher </a:t>
            </a:r>
            <a:r>
              <a:rPr lang="en-GB" sz="2400" dirty="0"/>
              <a:t>speed than 80 </a:t>
            </a:r>
            <a:r>
              <a:rPr lang="en-GB" sz="2400" dirty="0" smtClean="0"/>
              <a:t>km/h and lower speed than 20km/h,</a:t>
            </a:r>
          </a:p>
          <a:p>
            <a:pPr lvl="1"/>
            <a:r>
              <a:rPr lang="en-GB" sz="2400" dirty="0" smtClean="0"/>
              <a:t>Indoor alternative.</a:t>
            </a:r>
          </a:p>
          <a:p>
            <a:r>
              <a:rPr lang="en-GB" sz="2800" dirty="0"/>
              <a:t>Tests methods shall be </a:t>
            </a:r>
            <a:r>
              <a:rPr lang="en-GB" sz="2800" dirty="0" smtClean="0"/>
              <a:t>developed for all vehicle designs with </a:t>
            </a:r>
            <a:r>
              <a:rPr lang="en-GB" sz="2800" dirty="0"/>
              <a:t>focus on AT, HV, …</a:t>
            </a:r>
          </a:p>
          <a:p>
            <a:pPr marL="0" indent="0">
              <a:buNone/>
            </a:pPr>
            <a:r>
              <a:rPr lang="en-GB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765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Revision strategies of IWG for ASEP </a:t>
            </a:r>
            <a:r>
              <a:rPr lang="en-US" dirty="0" smtClean="0"/>
              <a:t>Tests and </a:t>
            </a:r>
            <a:r>
              <a:rPr lang="fr-FR" dirty="0" err="1"/>
              <a:t>a</a:t>
            </a:r>
            <a:r>
              <a:rPr lang="fr-FR" dirty="0" err="1" smtClean="0"/>
              <a:t>nalysis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test program </a:t>
            </a:r>
            <a:r>
              <a:rPr lang="en-US" dirty="0" smtClean="0"/>
              <a:t>was decided to :</a:t>
            </a:r>
            <a:endParaRPr lang="en-GB" dirty="0" smtClean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a data pool which can be used to investigate the impact of the ASEP revision on current vehicle technology</a:t>
            </a:r>
            <a:endParaRPr lang="en-GB" dirty="0"/>
          </a:p>
          <a:p>
            <a:pPr lvl="1"/>
            <a:r>
              <a:rPr lang="en-US" dirty="0" smtClean="0"/>
              <a:t>deliver </a:t>
            </a:r>
            <a:r>
              <a:rPr lang="en-US" dirty="0"/>
              <a:t>data to support the validation of design parameter for the ASEP assessment </a:t>
            </a:r>
            <a:r>
              <a:rPr lang="en-US" dirty="0" smtClean="0"/>
              <a:t>model</a:t>
            </a:r>
            <a:endParaRPr lang="fr-FR" dirty="0"/>
          </a:p>
          <a:p>
            <a:r>
              <a:rPr lang="fr-FR" dirty="0" smtClean="0"/>
              <a:t>For the design of the model, normal </a:t>
            </a:r>
            <a:r>
              <a:rPr lang="fr-FR" dirty="0" err="1" smtClean="0"/>
              <a:t>products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 smtClean="0"/>
              <a:t>analysed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regard to </a:t>
            </a:r>
            <a:r>
              <a:rPr lang="fr-FR" dirty="0" err="1" smtClean="0"/>
              <a:t>typical</a:t>
            </a:r>
            <a:r>
              <a:rPr lang="fr-FR" dirty="0" smtClean="0"/>
              <a:t> </a:t>
            </a:r>
            <a:r>
              <a:rPr lang="fr-FR" dirty="0" err="1" smtClean="0"/>
              <a:t>sound</a:t>
            </a:r>
            <a:r>
              <a:rPr lang="fr-FR" dirty="0" smtClean="0"/>
              <a:t> variation.</a:t>
            </a:r>
            <a:endParaRPr lang="fr-FR" dirty="0"/>
          </a:p>
          <a:p>
            <a:r>
              <a:rPr lang="fr-FR" dirty="0" smtClean="0"/>
              <a:t>The group </a:t>
            </a:r>
            <a:r>
              <a:rPr lang="fr-FR" dirty="0" err="1" smtClean="0"/>
              <a:t>requests</a:t>
            </a:r>
            <a:r>
              <a:rPr lang="fr-FR" dirty="0" smtClean="0"/>
              <a:t> GRB </a:t>
            </a:r>
            <a:r>
              <a:rPr lang="fr-FR" dirty="0" err="1" smtClean="0"/>
              <a:t>members</a:t>
            </a:r>
            <a:r>
              <a:rPr lang="fr-FR" dirty="0" smtClean="0"/>
              <a:t> to </a:t>
            </a:r>
            <a:r>
              <a:rPr lang="fr-FR" dirty="0" err="1" smtClean="0"/>
              <a:t>deliver</a:t>
            </a:r>
            <a:r>
              <a:rPr lang="fr-FR" dirty="0" smtClean="0"/>
              <a:t> data for the </a:t>
            </a:r>
            <a:r>
              <a:rPr lang="fr-FR" dirty="0" err="1" smtClean="0"/>
              <a:t>next</a:t>
            </a:r>
            <a:r>
              <a:rPr lang="fr-FR" dirty="0" smtClean="0"/>
              <a:t> meeting.  At least 2 data sets : </a:t>
            </a:r>
          </a:p>
          <a:p>
            <a:pPr lvl="1"/>
            <a:r>
              <a:rPr lang="fr-FR" dirty="0" smtClean="0"/>
              <a:t>One on </a:t>
            </a:r>
            <a:r>
              <a:rPr lang="fr-FR" dirty="0" err="1" smtClean="0"/>
              <a:t>locked</a:t>
            </a:r>
            <a:r>
              <a:rPr lang="fr-FR" dirty="0" smtClean="0"/>
              <a:t> </a:t>
            </a:r>
            <a:r>
              <a:rPr lang="fr-FR" dirty="0" err="1" smtClean="0"/>
              <a:t>gear</a:t>
            </a:r>
            <a:r>
              <a:rPr lang="fr-FR" dirty="0" smtClean="0"/>
              <a:t> condition and </a:t>
            </a:r>
          </a:p>
          <a:p>
            <a:pPr lvl="1"/>
            <a:r>
              <a:rPr lang="fr-FR" dirty="0" smtClean="0"/>
              <a:t>a second on non-</a:t>
            </a:r>
            <a:r>
              <a:rPr lang="fr-FR" dirty="0" err="1" smtClean="0"/>
              <a:t>locked</a:t>
            </a:r>
            <a:r>
              <a:rPr lang="fr-FR" dirty="0" smtClean="0"/>
              <a:t> </a:t>
            </a:r>
            <a:r>
              <a:rPr lang="fr-FR" dirty="0" err="1" smtClean="0"/>
              <a:t>gear</a:t>
            </a:r>
            <a:r>
              <a:rPr lang="fr-FR" dirty="0" smtClean="0"/>
              <a:t> conditions or HEV or </a:t>
            </a:r>
            <a:r>
              <a:rPr lang="fr-FR" dirty="0" err="1" smtClean="0"/>
              <a:t>any</a:t>
            </a:r>
            <a:r>
              <a:rPr lang="fr-FR" dirty="0" smtClean="0"/>
              <a:t> new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vehicle</a:t>
            </a:r>
            <a:r>
              <a:rPr lang="fr-FR" dirty="0" smtClean="0"/>
              <a:t>.</a:t>
            </a:r>
          </a:p>
          <a:p>
            <a:pPr marL="457200" lvl="1" indent="0">
              <a:buNone/>
            </a:pPr>
            <a:r>
              <a:rPr lang="fr-FR" sz="2600" i="1" dirty="0" err="1" smtClean="0"/>
              <a:t>See</a:t>
            </a:r>
            <a:r>
              <a:rPr lang="fr-FR" sz="2600" i="1" dirty="0" smtClean="0"/>
              <a:t> test </a:t>
            </a:r>
            <a:r>
              <a:rPr lang="fr-FR" sz="2600" i="1" dirty="0" err="1" smtClean="0"/>
              <a:t>programm</a:t>
            </a:r>
            <a:r>
              <a:rPr lang="fr-FR" sz="2600" i="1" dirty="0" smtClean="0"/>
              <a:t> GRB-ASEP-04-05 </a:t>
            </a:r>
            <a:r>
              <a:rPr lang="fr-FR" sz="2600" i="1" dirty="0" err="1" smtClean="0"/>
              <a:t>rev</a:t>
            </a:r>
            <a:r>
              <a:rPr lang="fr-FR" sz="2600" i="1" dirty="0" smtClean="0"/>
              <a:t> 1</a:t>
            </a:r>
          </a:p>
          <a:p>
            <a:pPr marL="457200" lvl="1" indent="0">
              <a:buNone/>
            </a:pPr>
            <a:r>
              <a:rPr lang="fr-FR" sz="2600" i="1" dirty="0" err="1" smtClean="0"/>
              <a:t>See</a:t>
            </a:r>
            <a:r>
              <a:rPr lang="fr-FR" sz="2600" i="1" dirty="0" smtClean="0"/>
              <a:t> data entry </a:t>
            </a:r>
            <a:r>
              <a:rPr lang="fr-FR" sz="2600" i="1" dirty="0" err="1" smtClean="0"/>
              <a:t>sheet</a:t>
            </a:r>
            <a:r>
              <a:rPr lang="fr-FR" sz="2600" i="1" dirty="0" smtClean="0"/>
              <a:t> GRB-ASEP-04-06 </a:t>
            </a:r>
            <a:r>
              <a:rPr lang="fr-FR" sz="2600" i="1" dirty="0" err="1" smtClean="0"/>
              <a:t>rev</a:t>
            </a:r>
            <a:r>
              <a:rPr lang="fr-FR" sz="2600" i="1" dirty="0" smtClean="0"/>
              <a:t> 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95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plan including </a:t>
            </a:r>
            <a:r>
              <a:rPr lang="en-US" dirty="0" smtClean="0"/>
              <a:t>milestones</a:t>
            </a:r>
            <a:br>
              <a:rPr lang="en-US" dirty="0" smtClean="0"/>
            </a:br>
            <a:r>
              <a:rPr lang="en-US" dirty="0" smtClean="0"/>
              <a:t>2017-2018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Up </a:t>
            </a:r>
            <a:r>
              <a:rPr lang="en-GB" dirty="0"/>
              <a:t>to Mid 2018: Collection of test </a:t>
            </a:r>
            <a:r>
              <a:rPr lang="en-GB" dirty="0" smtClean="0"/>
              <a:t>data</a:t>
            </a:r>
          </a:p>
          <a:p>
            <a:pPr lvl="1"/>
            <a:r>
              <a:rPr lang="en-GB" dirty="0" smtClean="0"/>
              <a:t>Create </a:t>
            </a:r>
            <a:r>
              <a:rPr lang="en-GB" dirty="0"/>
              <a:t>a database of vehicles as a work tool to check the </a:t>
            </a:r>
            <a:r>
              <a:rPr lang="en-GB" dirty="0" smtClean="0"/>
              <a:t>new ASEP concept</a:t>
            </a:r>
          </a:p>
          <a:p>
            <a:pPr lvl="1"/>
            <a:r>
              <a:rPr lang="en-GB" dirty="0" smtClean="0"/>
              <a:t>Generate </a:t>
            </a:r>
            <a:r>
              <a:rPr lang="en-GB" dirty="0"/>
              <a:t>additional data for the creation of a sound </a:t>
            </a:r>
            <a:r>
              <a:rPr lang="en-GB" dirty="0" smtClean="0"/>
              <a:t>prediction model</a:t>
            </a:r>
            <a:endParaRPr lang="en-GB" dirty="0"/>
          </a:p>
          <a:p>
            <a:r>
              <a:rPr lang="en-GB" dirty="0"/>
              <a:t>By Mid 2018: Finalize the develop a new ASEP test</a:t>
            </a:r>
          </a:p>
          <a:p>
            <a:r>
              <a:rPr lang="en-GB" dirty="0"/>
              <a:t>From Mid 2018: Make the first draft Regulation </a:t>
            </a:r>
            <a:r>
              <a:rPr lang="en-GB" dirty="0" smtClean="0"/>
              <a:t>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2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plan including milestones</a:t>
            </a:r>
            <a:br>
              <a:rPr lang="en-US" dirty="0"/>
            </a:br>
            <a:r>
              <a:rPr lang="en-US" dirty="0" smtClean="0"/>
              <a:t>2017-2018 </a:t>
            </a:r>
            <a:r>
              <a:rPr lang="en-GB" dirty="0" smtClean="0"/>
              <a:t>Next meetings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5th </a:t>
            </a:r>
            <a:r>
              <a:rPr lang="fr-FR" sz="2400" dirty="0"/>
              <a:t>Meeting : </a:t>
            </a:r>
            <a:r>
              <a:rPr lang="en-US" sz="2400" dirty="0" smtClean="0"/>
              <a:t>Japan</a:t>
            </a:r>
            <a:r>
              <a:rPr lang="en-US" sz="2400" dirty="0"/>
              <a:t>, </a:t>
            </a:r>
            <a:r>
              <a:rPr lang="en-US" sz="2400" dirty="0" smtClean="0"/>
              <a:t>2017, November,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 to </a:t>
            </a:r>
            <a:r>
              <a:rPr lang="en-US" sz="2400" dirty="0"/>
              <a:t>9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pm</a:t>
            </a:r>
          </a:p>
          <a:p>
            <a:r>
              <a:rPr lang="fr-FR" sz="2400" dirty="0" smtClean="0"/>
              <a:t>6th </a:t>
            </a:r>
            <a:r>
              <a:rPr lang="fr-FR" sz="2400" dirty="0"/>
              <a:t>Meeting : </a:t>
            </a:r>
            <a:r>
              <a:rPr lang="en-US" sz="2400" dirty="0" smtClean="0"/>
              <a:t>Geneva (in junction with GRB), 2018, January, 22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pm to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</a:t>
            </a:r>
          </a:p>
          <a:p>
            <a:r>
              <a:rPr lang="fr-FR" sz="2400" dirty="0" smtClean="0"/>
              <a:t>7th </a:t>
            </a:r>
            <a:r>
              <a:rPr lang="fr-FR" sz="2400" dirty="0"/>
              <a:t>Meeting : </a:t>
            </a:r>
            <a:r>
              <a:rPr lang="en-US" sz="2400" dirty="0" smtClean="0"/>
              <a:t>China, 2018, April, 2d week ()</a:t>
            </a:r>
            <a:endParaRPr lang="en-US" sz="2400" dirty="0"/>
          </a:p>
          <a:p>
            <a:r>
              <a:rPr lang="fr-FR" sz="2400" dirty="0" smtClean="0"/>
              <a:t>8th </a:t>
            </a:r>
            <a:r>
              <a:rPr lang="fr-FR" sz="2400" dirty="0"/>
              <a:t>Meeting : </a:t>
            </a:r>
            <a:r>
              <a:rPr lang="en-US" sz="2400" dirty="0" smtClean="0"/>
              <a:t>Europe, 2018, July, 2d week ()</a:t>
            </a:r>
          </a:p>
          <a:p>
            <a:r>
              <a:rPr lang="fr-FR" sz="2400" dirty="0" smtClean="0"/>
              <a:t>9th </a:t>
            </a:r>
            <a:r>
              <a:rPr lang="fr-FR" sz="2400" dirty="0"/>
              <a:t>Meeting : </a:t>
            </a:r>
            <a:r>
              <a:rPr lang="en-US" sz="2400" dirty="0" smtClean="0"/>
              <a:t>Geneva </a:t>
            </a:r>
            <a:r>
              <a:rPr lang="en-US" sz="2400" dirty="0"/>
              <a:t>(in junction with </a:t>
            </a:r>
            <a:r>
              <a:rPr lang="en-US" sz="2400" dirty="0" smtClean="0"/>
              <a:t>GRB), 2018, September,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pm to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am</a:t>
            </a:r>
          </a:p>
          <a:p>
            <a:r>
              <a:rPr lang="fr-FR" sz="2400" dirty="0" smtClean="0"/>
              <a:t>10th </a:t>
            </a:r>
            <a:r>
              <a:rPr lang="fr-FR" sz="2400" dirty="0"/>
              <a:t>Meeting : </a:t>
            </a:r>
            <a:r>
              <a:rPr lang="en-US" sz="2400" dirty="0" smtClean="0"/>
              <a:t>Japan, 2018, November, 1rst week ()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284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2636" y="329482"/>
            <a:ext cx="8229600" cy="874782"/>
          </a:xfrm>
        </p:spPr>
        <p:txBody>
          <a:bodyPr>
            <a:normAutofit fontScale="90000"/>
          </a:bodyPr>
          <a:lstStyle/>
          <a:p>
            <a:r>
              <a:rPr lang="en-US" dirty="0"/>
              <a:t>Project plan including </a:t>
            </a:r>
            <a:r>
              <a:rPr lang="en-US" dirty="0" smtClean="0"/>
              <a:t>milestones</a:t>
            </a:r>
            <a:br>
              <a:rPr lang="en-US" dirty="0" smtClean="0"/>
            </a:br>
            <a:r>
              <a:rPr lang="en-US" dirty="0" smtClean="0"/>
              <a:t>2018-2020</a:t>
            </a:r>
            <a:endParaRPr lang="en-GB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579424"/>
              </p:ext>
            </p:extLst>
          </p:nvPr>
        </p:nvGraphicFramePr>
        <p:xfrm>
          <a:off x="368743" y="1506220"/>
          <a:ext cx="8388324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3561"/>
                <a:gridCol w="1746006"/>
                <a:gridCol w="3468757"/>
              </a:tblGrid>
              <a:tr h="370840">
                <a:tc>
                  <a:txBody>
                    <a:bodyPr/>
                    <a:lstStyle/>
                    <a:p>
                      <a:pPr marL="457200" lvl="1" indent="0" algn="ctr">
                        <a:buNone/>
                      </a:pPr>
                      <a:r>
                        <a:rPr lang="en-US" sz="2400" b="1" dirty="0" smtClean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/>
                        <a:t>When</a:t>
                      </a:r>
                      <a:endParaRPr lang="en-GB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/>
                        <a:t>Where</a:t>
                      </a:r>
                      <a:r>
                        <a:rPr lang="fr-FR" sz="2400" b="1" baseline="0" dirty="0" smtClean="0"/>
                        <a:t> to </a:t>
                      </a:r>
                      <a:r>
                        <a:rPr lang="fr-FR" sz="2400" b="1" baseline="0" dirty="0" err="1" smtClean="0"/>
                        <a:t>be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="1" baseline="0" dirty="0" err="1" smtClean="0"/>
                        <a:t>discussed</a:t>
                      </a:r>
                      <a:endParaRPr lang="en-GB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Tests to be performed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Database completed</a:t>
                      </a:r>
                      <a:endParaRPr lang="en-GB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Mid-2018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GRB</a:t>
                      </a:r>
                    </a:p>
                    <a:p>
                      <a:pPr algn="ctr"/>
                      <a:r>
                        <a:rPr lang="en-GB" sz="2000" dirty="0" smtClean="0"/>
                        <a:t>IWG ASEP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buFont typeface="Arial" panose="020B0604020202020204" pitchFamily="34" charset="0"/>
                        <a:buNone/>
                      </a:pPr>
                      <a:r>
                        <a:rPr lang="fr-FR" sz="2000" u="none" baseline="0" dirty="0" smtClean="0"/>
                        <a:t>Model concept </a:t>
                      </a:r>
                      <a:r>
                        <a:rPr lang="fr-FR" sz="2000" u="none" baseline="0" dirty="0" err="1" smtClean="0"/>
                        <a:t>analysis</a:t>
                      </a:r>
                      <a:endParaRPr lang="fr-FR" sz="2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2019-2020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IWG ASEP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u="none" baseline="0" dirty="0" smtClean="0"/>
                        <a:t>Test </a:t>
                      </a:r>
                      <a:r>
                        <a:rPr lang="en-US" sz="2000" u="none" baseline="0" dirty="0" smtClean="0"/>
                        <a:t>methods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2018-2020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IWG ASEP with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 ISO support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u="none" baseline="0" dirty="0" smtClean="0"/>
                        <a:t>Validation of tests methods, model, 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2019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GRB</a:t>
                      </a:r>
                    </a:p>
                    <a:p>
                      <a:pPr algn="ctr"/>
                      <a:r>
                        <a:rPr lang="en-GB" sz="2000" dirty="0" smtClean="0"/>
                        <a:t>IWG ASEP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In general application of ASEP, administrative consideration,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categories exemption,</a:t>
                      </a:r>
                      <a:r>
                        <a:rPr lang="en-GB" sz="2000" baseline="0" dirty="0" smtClean="0"/>
                        <a:t> boundary conditions, amount of required evaluation,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2019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GRB</a:t>
                      </a:r>
                      <a:endParaRPr lang="en-GB" sz="2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IWG ASEP (with TF or sub-group)</a:t>
                      </a:r>
                    </a:p>
                    <a:p>
                      <a:pPr algn="ctr"/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90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plan including milestones</a:t>
            </a:r>
            <a:br>
              <a:rPr lang="en-US" dirty="0"/>
            </a:b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IWG for ASEP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provide</a:t>
            </a:r>
            <a:r>
              <a:rPr lang="fr-FR" dirty="0" smtClean="0"/>
              <a:t> a </a:t>
            </a:r>
            <a:r>
              <a:rPr lang="fr-FR" dirty="0" err="1" smtClean="0"/>
              <a:t>proposal</a:t>
            </a:r>
            <a:r>
              <a:rPr lang="fr-FR" dirty="0" smtClean="0"/>
              <a:t> for a </a:t>
            </a:r>
            <a:r>
              <a:rPr lang="fr-FR" dirty="0" err="1" smtClean="0"/>
              <a:t>revision</a:t>
            </a:r>
            <a:r>
              <a:rPr lang="fr-FR" dirty="0" smtClean="0"/>
              <a:t> of UN R51 and a final report </a:t>
            </a:r>
            <a:r>
              <a:rPr lang="fr-FR" dirty="0"/>
              <a:t>to </a:t>
            </a:r>
            <a:r>
              <a:rPr lang="fr-FR" dirty="0" smtClean="0"/>
              <a:t>GRB.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35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Meetings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1rst Meeting </a:t>
            </a:r>
            <a:r>
              <a:rPr lang="fr-FR" dirty="0" smtClean="0"/>
              <a:t>: 2016, </a:t>
            </a:r>
            <a:r>
              <a:rPr lang="fr-FR" dirty="0" err="1" smtClean="0"/>
              <a:t>November</a:t>
            </a:r>
            <a:r>
              <a:rPr lang="fr-FR" dirty="0" smtClean="0"/>
              <a:t> – </a:t>
            </a:r>
            <a:r>
              <a:rPr lang="fr-FR" dirty="0" err="1" smtClean="0"/>
              <a:t>Tianjiin</a:t>
            </a:r>
            <a:endParaRPr lang="fr-FR" dirty="0" smtClean="0"/>
          </a:p>
          <a:p>
            <a:r>
              <a:rPr lang="en-GB" dirty="0" smtClean="0"/>
              <a:t>2d </a:t>
            </a:r>
            <a:r>
              <a:rPr lang="en-GB" dirty="0"/>
              <a:t>Meeting </a:t>
            </a:r>
            <a:r>
              <a:rPr lang="en-GB" dirty="0" smtClean="0"/>
              <a:t>: 2017, February – Geneva</a:t>
            </a:r>
          </a:p>
          <a:p>
            <a:r>
              <a:rPr lang="en-GB" dirty="0" smtClean="0"/>
              <a:t>3rd </a:t>
            </a:r>
            <a:r>
              <a:rPr lang="en-GB" dirty="0"/>
              <a:t>Meeting : 2017, </a:t>
            </a:r>
            <a:r>
              <a:rPr lang="en-GB" dirty="0" smtClean="0"/>
              <a:t>May – Brussels</a:t>
            </a:r>
          </a:p>
          <a:p>
            <a:r>
              <a:rPr lang="fr-FR" dirty="0" smtClean="0"/>
              <a:t>4th Meeting : 2017, July – Washington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2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Participants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Contracting</a:t>
            </a:r>
            <a:r>
              <a:rPr lang="fr-FR" dirty="0" smtClean="0"/>
              <a:t> parties : France, China, </a:t>
            </a:r>
            <a:r>
              <a:rPr lang="fr-FR" dirty="0" err="1" smtClean="0"/>
              <a:t>Japan</a:t>
            </a:r>
            <a:r>
              <a:rPr lang="fr-FR" dirty="0" smtClean="0"/>
              <a:t>, Germany, EC, Spain </a:t>
            </a:r>
          </a:p>
          <a:p>
            <a:r>
              <a:rPr lang="fr-FR" dirty="0" err="1" smtClean="0"/>
              <a:t>NGOs</a:t>
            </a:r>
            <a:r>
              <a:rPr lang="fr-FR" dirty="0" smtClean="0"/>
              <a:t> : OICA, IMMA, CLEPA, ISO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Related</a:t>
            </a:r>
            <a:r>
              <a:rPr lang="fr-FR" dirty="0" smtClean="0"/>
              <a:t> documents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/>
              <a:t>GRB 64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: </a:t>
            </a:r>
          </a:p>
          <a:p>
            <a:pPr lvl="1"/>
            <a:r>
              <a:rPr lang="en-GB" sz="1600" dirty="0" smtClean="0"/>
              <a:t>GRB-64-23-(Rev.1) </a:t>
            </a:r>
            <a:r>
              <a:rPr lang="en-GB" sz="1600" dirty="0"/>
              <a:t>- (Chair) </a:t>
            </a:r>
            <a:r>
              <a:rPr lang="en-GB" sz="1600" dirty="0" smtClean="0"/>
              <a:t>(Revised) </a:t>
            </a:r>
            <a:r>
              <a:rPr lang="en-GB" sz="1600" dirty="0"/>
              <a:t>draft Terms of Reference of IWG ASEP </a:t>
            </a:r>
            <a:r>
              <a:rPr lang="en-GB" sz="1600" b="1" dirty="0"/>
              <a:t> </a:t>
            </a:r>
            <a:endParaRPr lang="en-GB" sz="1600" b="1" dirty="0" smtClean="0"/>
          </a:p>
          <a:p>
            <a:pPr lvl="1"/>
            <a:r>
              <a:rPr lang="fr-FR" sz="1600" dirty="0"/>
              <a:t>GRB-64-16 - (France) Information on ASEP</a:t>
            </a:r>
            <a:r>
              <a:rPr lang="en-GB" sz="1600" dirty="0" smtClean="0"/>
              <a:t> </a:t>
            </a:r>
          </a:p>
          <a:p>
            <a:pPr lvl="1"/>
            <a:r>
              <a:rPr lang="en-GB" sz="1600" dirty="0"/>
              <a:t>GRB-64-04 - (ISO) Proposals to clarify the provisions of Regulation No. 51, Revision 3, Annex 7</a:t>
            </a:r>
          </a:p>
          <a:p>
            <a:r>
              <a:rPr lang="fr-FR" sz="2000" b="1" dirty="0" smtClean="0"/>
              <a:t>GRB 65th :</a:t>
            </a:r>
          </a:p>
          <a:p>
            <a:pPr lvl="1"/>
            <a:r>
              <a:rPr lang="en-GB" sz="1600" b="1" dirty="0"/>
              <a:t>ECE/TRANS/WP.29/GRB/2017/2 - </a:t>
            </a:r>
            <a:r>
              <a:rPr lang="en-GB" sz="1600" dirty="0"/>
              <a:t>(IWG on ASEP) Proposal for Supplement 2 to the 03 series of amendments to Regulation No. 51</a:t>
            </a:r>
            <a:r>
              <a:rPr lang="fr-FR" sz="1600" dirty="0" smtClean="0"/>
              <a:t> </a:t>
            </a:r>
          </a:p>
          <a:p>
            <a:pPr lvl="1"/>
            <a:r>
              <a:rPr lang="fr-FR" sz="1600" dirty="0"/>
              <a:t>GRB-65-26 (IWG ASEP) - Modifications </a:t>
            </a:r>
            <a:r>
              <a:rPr lang="fr-FR" sz="1600" dirty="0" err="1"/>
              <a:t>proposed</a:t>
            </a:r>
            <a:r>
              <a:rPr lang="fr-FR" sz="1600" dirty="0"/>
              <a:t> to ECE/TRANS/WP.29/GRB/2017/2 </a:t>
            </a:r>
          </a:p>
          <a:p>
            <a:pPr lvl="1"/>
            <a:r>
              <a:rPr lang="fr-FR" sz="1600" dirty="0" smtClean="0"/>
              <a:t>GRB-65-25 </a:t>
            </a:r>
            <a:r>
              <a:rPr lang="fr-FR" sz="1600" dirty="0"/>
              <a:t>(IWG ASEP) - </a:t>
            </a:r>
            <a:r>
              <a:rPr lang="fr-FR" sz="1600" dirty="0" err="1"/>
              <a:t>Presentation</a:t>
            </a:r>
            <a:r>
              <a:rPr lang="fr-FR" sz="1600" dirty="0"/>
              <a:t> of ECE/TRANS/WP.29/GRB/2017/2  </a:t>
            </a:r>
          </a:p>
          <a:p>
            <a:pPr lvl="1"/>
            <a:r>
              <a:rPr lang="fr-FR" sz="1600" dirty="0" smtClean="0"/>
              <a:t>GRB-65-24 </a:t>
            </a:r>
            <a:r>
              <a:rPr lang="fr-FR" sz="1600" dirty="0"/>
              <a:t>(IWG ASEP) - Progress report </a:t>
            </a:r>
            <a:endParaRPr lang="fr-FR" sz="1600" dirty="0" smtClean="0"/>
          </a:p>
          <a:p>
            <a:r>
              <a:rPr lang="fr-FR" sz="2000" b="1" dirty="0" smtClean="0"/>
              <a:t>GRB 66th : </a:t>
            </a:r>
          </a:p>
          <a:p>
            <a:pPr lvl="1"/>
            <a:r>
              <a:rPr lang="en-GB" sz="1600" b="1" dirty="0"/>
              <a:t>ECE/TRANS/WP.29/GRB/2017/5 - </a:t>
            </a:r>
            <a:r>
              <a:rPr lang="en-GB" sz="1600" dirty="0"/>
              <a:t>(IWG on ASEP) Proposal for Supplement 3 to the 03 series of amendments to Regulation No. </a:t>
            </a:r>
            <a:r>
              <a:rPr lang="en-GB" sz="1600" dirty="0" smtClean="0"/>
              <a:t>51</a:t>
            </a:r>
            <a:endParaRPr lang="fr-FR" sz="1600" dirty="0"/>
          </a:p>
          <a:p>
            <a:pPr lvl="1"/>
            <a:endParaRPr lang="fr-FR" sz="1600" dirty="0" smtClean="0"/>
          </a:p>
          <a:p>
            <a:pPr marL="457200" lvl="1" indent="0">
              <a:buNone/>
            </a:pPr>
            <a:r>
              <a:rPr lang="fr-FR" sz="1600" i="1" dirty="0" smtClean="0"/>
              <a:t>And all documents in IWG </a:t>
            </a:r>
            <a:r>
              <a:rPr lang="fr-FR" sz="1600" i="1" dirty="0" err="1" smtClean="0"/>
              <a:t>website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41049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procedures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/>
              <a:t>Principle to include any improvement </a:t>
            </a:r>
            <a:r>
              <a:rPr lang="fr-FR" sz="2800" dirty="0"/>
              <a:t>(as possible) </a:t>
            </a:r>
            <a:r>
              <a:rPr lang="en-US" sz="2800" dirty="0" smtClean="0"/>
              <a:t>in current Annex 7 as soon as possible </a:t>
            </a:r>
            <a:r>
              <a:rPr lang="en-US" sz="2800" dirty="0"/>
              <a:t>then to come to a general </a:t>
            </a:r>
            <a:r>
              <a:rPr lang="en-US" sz="2800" dirty="0" smtClean="0"/>
              <a:t>approach</a:t>
            </a:r>
            <a:endParaRPr lang="fr-FR" sz="2800" dirty="0" smtClean="0"/>
          </a:p>
          <a:p>
            <a:r>
              <a:rPr lang="fr-FR" sz="2800" dirty="0" err="1" smtClean="0"/>
              <a:t>Proposal</a:t>
            </a:r>
            <a:r>
              <a:rPr lang="fr-FR" sz="2800" dirty="0" smtClean="0"/>
              <a:t> to </a:t>
            </a:r>
            <a:r>
              <a:rPr lang="fr-FR" sz="2800" dirty="0" err="1" smtClean="0"/>
              <a:t>include</a:t>
            </a:r>
            <a:r>
              <a:rPr lang="fr-FR" sz="2800" dirty="0" smtClean="0"/>
              <a:t> </a:t>
            </a:r>
            <a:r>
              <a:rPr lang="fr-FR" sz="2800" dirty="0" err="1" smtClean="0"/>
              <a:t>concerns</a:t>
            </a:r>
            <a:r>
              <a:rPr lang="fr-FR" sz="2800" dirty="0" smtClean="0"/>
              <a:t> of IWG (</a:t>
            </a:r>
            <a:r>
              <a:rPr lang="en-GB" sz="2800" b="1" dirty="0" smtClean="0"/>
              <a:t>ECE/TRANS/WP.29/GRB/2017/5) </a:t>
            </a:r>
            <a:r>
              <a:rPr lang="fr-FR" sz="2800" dirty="0" smtClean="0"/>
              <a:t>: </a:t>
            </a:r>
          </a:p>
          <a:p>
            <a:pPr lvl="1"/>
            <a:r>
              <a:rPr lang="en-US" sz="2400" dirty="0" smtClean="0"/>
              <a:t>Additional sentence in the scope to </a:t>
            </a:r>
            <a:r>
              <a:rPr lang="en-GB" sz="2400" dirty="0" smtClean="0"/>
              <a:t>reflect </a:t>
            </a:r>
            <a:r>
              <a:rPr lang="en-GB" sz="2400" dirty="0"/>
              <a:t>the driving situations covered by </a:t>
            </a:r>
            <a:r>
              <a:rPr lang="fr-FR" sz="2400" dirty="0" smtClean="0"/>
              <a:t>ASEP</a:t>
            </a:r>
            <a:endParaRPr lang="en-US" sz="2400" dirty="0" smtClean="0"/>
          </a:p>
          <a:p>
            <a:pPr lvl="1"/>
            <a:r>
              <a:rPr lang="en-US" sz="2400" dirty="0" smtClean="0"/>
              <a:t>For some case, anchor </a:t>
            </a:r>
            <a:r>
              <a:rPr lang="en-US" sz="2400" dirty="0"/>
              <a:t>point </a:t>
            </a:r>
            <a:r>
              <a:rPr lang="en-US" sz="2400" dirty="0" smtClean="0"/>
              <a:t>in i+1 (to avoid strong variation of vehicle noise in gear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GB" sz="2400" dirty="0" smtClean="0"/>
              <a:t>.</a:t>
            </a:r>
          </a:p>
          <a:p>
            <a:pPr lvl="1"/>
            <a:r>
              <a:rPr lang="en-GB" sz="2400" dirty="0" smtClean="0"/>
              <a:t>Extend SPL measurement to </a:t>
            </a:r>
            <a:r>
              <a:rPr lang="en-GB" sz="2400" dirty="0"/>
              <a:t> line BB' + </a:t>
            </a:r>
            <a:r>
              <a:rPr lang="en-GB" sz="2400" dirty="0" smtClean="0"/>
              <a:t>20m to avoid "backfire”</a:t>
            </a:r>
          </a:p>
          <a:p>
            <a:pPr lvl="1"/>
            <a:r>
              <a:rPr lang="en-GB" sz="2400" dirty="0" smtClean="0"/>
              <a:t>Additional sentence to include all electric </a:t>
            </a:r>
            <a:r>
              <a:rPr lang="en-GB" sz="2400" dirty="0"/>
              <a:t>sound enhancement system </a:t>
            </a:r>
            <a:r>
              <a:rPr lang="en-GB" sz="2400" dirty="0" smtClean="0"/>
              <a:t>(such </a:t>
            </a:r>
            <a:r>
              <a:rPr lang="en-GB" sz="2400" dirty="0"/>
              <a:t>as </a:t>
            </a:r>
            <a:r>
              <a:rPr lang="en-GB" sz="2400" dirty="0" smtClean="0"/>
              <a:t>AVAS, silencers </a:t>
            </a:r>
            <a:r>
              <a:rPr lang="en-GB" sz="2400" dirty="0"/>
              <a:t>equipped with active cancelled </a:t>
            </a:r>
            <a:r>
              <a:rPr lang="en-GB" sz="2400" dirty="0" smtClean="0"/>
              <a:t>system, …) during the test.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4567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strategies of IWG for ASEP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3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sz="2800" b="1" dirty="0" smtClean="0"/>
              <a:t>The </a:t>
            </a:r>
            <a:r>
              <a:rPr lang="fr-FR" sz="2800" b="1" dirty="0" err="1" smtClean="0"/>
              <a:t>revision</a:t>
            </a:r>
            <a:r>
              <a:rPr lang="fr-FR" sz="2800" b="1" dirty="0" smtClean="0"/>
              <a:t> of </a:t>
            </a:r>
            <a:r>
              <a:rPr lang="fr-FR" sz="2800" b="1" dirty="0" err="1" smtClean="0"/>
              <a:t>Annex</a:t>
            </a:r>
            <a:r>
              <a:rPr lang="fr-FR" sz="2800" b="1" dirty="0" smtClean="0"/>
              <a:t> 7 : </a:t>
            </a:r>
            <a:endParaRPr lang="en-GB" sz="2800" b="1" dirty="0" smtClean="0"/>
          </a:p>
          <a:p>
            <a:pPr algn="just"/>
            <a:r>
              <a:rPr lang="en-GB" sz="2800" dirty="0" smtClean="0"/>
              <a:t>should address environmentally relevant situation. </a:t>
            </a:r>
          </a:p>
          <a:p>
            <a:pPr algn="just"/>
            <a:r>
              <a:rPr lang="en-GB" sz="2800" dirty="0" smtClean="0"/>
              <a:t>should cover </a:t>
            </a:r>
            <a:r>
              <a:rPr lang="en-GB" sz="2800" dirty="0"/>
              <a:t>typical on-road </a:t>
            </a:r>
            <a:r>
              <a:rPr lang="en-GB" sz="2800" dirty="0" smtClean="0"/>
              <a:t>operation until driving </a:t>
            </a:r>
            <a:r>
              <a:rPr lang="en-GB" sz="2800" dirty="0"/>
              <a:t>conditions with </a:t>
            </a:r>
            <a:r>
              <a:rPr lang="en-GB" sz="2800" dirty="0" smtClean="0"/>
              <a:t>extreme </a:t>
            </a:r>
            <a:r>
              <a:rPr lang="en-GB" sz="2800" dirty="0"/>
              <a:t>accelerations in an extended speed range representative for </a:t>
            </a:r>
            <a:r>
              <a:rPr lang="en-GB" sz="2800" dirty="0" smtClean="0"/>
              <a:t>urban </a:t>
            </a:r>
            <a:r>
              <a:rPr lang="en-GB" sz="2800" dirty="0"/>
              <a:t>and suburban traffic</a:t>
            </a:r>
            <a:r>
              <a:rPr lang="en-GB" sz="2800" dirty="0" smtClean="0"/>
              <a:t>.</a:t>
            </a:r>
          </a:p>
          <a:p>
            <a:pPr algn="just"/>
            <a:r>
              <a:rPr lang="en-US" sz="2800" dirty="0" smtClean="0"/>
              <a:t>should </a:t>
            </a:r>
            <a:r>
              <a:rPr lang="en-US" sz="2800" dirty="0"/>
              <a:t>allow to check a wide variety of operating conditions : from cruise to full acceleration, from low speed to legal </a:t>
            </a:r>
            <a:r>
              <a:rPr lang="en-GB" sz="2800" dirty="0"/>
              <a:t>suburban traffic speed.</a:t>
            </a:r>
            <a:r>
              <a:rPr lang="en-US" sz="2800" dirty="0"/>
              <a:t>  </a:t>
            </a:r>
          </a:p>
          <a:p>
            <a:pPr algn="just"/>
            <a:r>
              <a:rPr lang="fr-FR" sz="2800" dirty="0" err="1" smtClean="0"/>
              <a:t>shall</a:t>
            </a:r>
            <a:r>
              <a:rPr lang="fr-FR" sz="2800" dirty="0" smtClean="0"/>
              <a:t> not replace </a:t>
            </a:r>
            <a:r>
              <a:rPr lang="fr-FR" sz="2800" dirty="0" err="1" smtClean="0"/>
              <a:t>Annex</a:t>
            </a:r>
            <a:r>
              <a:rPr lang="fr-FR" sz="2800" dirty="0" smtClean="0"/>
              <a:t> 3 </a:t>
            </a:r>
            <a:r>
              <a:rPr lang="fr-FR" sz="2800" dirty="0" err="1" smtClean="0"/>
              <a:t>stringency</a:t>
            </a:r>
            <a:r>
              <a:rPr lang="fr-FR" sz="2800" dirty="0" smtClean="0"/>
              <a:t>. </a:t>
            </a:r>
          </a:p>
          <a:p>
            <a:pPr algn="just"/>
            <a:r>
              <a:rPr lang="fr-FR" sz="2800" dirty="0" err="1" smtClean="0"/>
              <a:t>should</a:t>
            </a:r>
            <a:r>
              <a:rPr lang="fr-FR" sz="2800" dirty="0" smtClean="0"/>
              <a:t> </a:t>
            </a:r>
            <a:r>
              <a:rPr lang="fr-FR" sz="2800" dirty="0"/>
              <a:t>permit to </a:t>
            </a:r>
            <a:r>
              <a:rPr lang="fr-FR" sz="2800" dirty="0" smtClean="0"/>
              <a:t>check the </a:t>
            </a:r>
            <a:r>
              <a:rPr lang="fr-FR" sz="2800" dirty="0" err="1" smtClean="0"/>
              <a:t>acoustic</a:t>
            </a:r>
            <a:r>
              <a:rPr lang="fr-FR" sz="2800" dirty="0" smtClean="0"/>
              <a:t> </a:t>
            </a:r>
            <a:r>
              <a:rPr lang="fr-FR" sz="2800" dirty="0" err="1" smtClean="0"/>
              <a:t>response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vehicle</a:t>
            </a:r>
            <a:r>
              <a:rPr lang="fr-FR" sz="2800" dirty="0" smtClean="0"/>
              <a:t> to </a:t>
            </a:r>
            <a:r>
              <a:rPr lang="fr-FR" sz="2800" dirty="0" err="1" smtClean="0"/>
              <a:t>acceleration</a:t>
            </a:r>
            <a:r>
              <a:rPr lang="fr-FR" sz="2800" dirty="0" smtClean="0"/>
              <a:t> (</a:t>
            </a:r>
            <a:r>
              <a:rPr lang="fr-FR" sz="2800" dirty="0" err="1" smtClean="0"/>
              <a:t>higher</a:t>
            </a:r>
            <a:r>
              <a:rPr lang="fr-FR" sz="2800" dirty="0" smtClean="0"/>
              <a:t> </a:t>
            </a:r>
            <a:r>
              <a:rPr lang="fr-FR" sz="2800" dirty="0" err="1" smtClean="0"/>
              <a:t>acceleration</a:t>
            </a:r>
            <a:r>
              <a:rPr lang="fr-FR" sz="2800" dirty="0" smtClean="0"/>
              <a:t>, </a:t>
            </a:r>
            <a:r>
              <a:rPr lang="fr-FR" sz="2800" dirty="0" err="1" smtClean="0"/>
              <a:t>higher</a:t>
            </a:r>
            <a:r>
              <a:rPr lang="fr-FR" sz="2800" dirty="0" smtClean="0"/>
              <a:t> SPL / </a:t>
            </a:r>
            <a:r>
              <a:rPr lang="fr-FR" sz="2800" dirty="0" err="1" smtClean="0"/>
              <a:t>lower</a:t>
            </a:r>
            <a:r>
              <a:rPr lang="fr-FR" sz="2800" dirty="0" smtClean="0"/>
              <a:t> </a:t>
            </a:r>
            <a:r>
              <a:rPr lang="fr-FR" sz="2800" dirty="0" err="1" smtClean="0"/>
              <a:t>accelation</a:t>
            </a:r>
            <a:r>
              <a:rPr lang="fr-FR" sz="2800" dirty="0" smtClean="0"/>
              <a:t>, </a:t>
            </a:r>
            <a:r>
              <a:rPr lang="fr-FR" sz="2800" dirty="0" err="1" smtClean="0"/>
              <a:t>lower</a:t>
            </a:r>
            <a:r>
              <a:rPr lang="fr-FR" sz="2800" dirty="0" smtClean="0"/>
              <a:t> SPL). </a:t>
            </a:r>
          </a:p>
          <a:p>
            <a:pPr algn="just"/>
            <a:r>
              <a:rPr lang="fr-FR" sz="2800" dirty="0" err="1" smtClean="0"/>
              <a:t>should</a:t>
            </a:r>
            <a:r>
              <a:rPr lang="fr-FR" sz="2800" dirty="0" smtClean="0"/>
              <a:t> permit to </a:t>
            </a:r>
            <a:r>
              <a:rPr lang="fr-FR" sz="2800" dirty="0" err="1" smtClean="0"/>
              <a:t>extrapolate</a:t>
            </a:r>
            <a:r>
              <a:rPr lang="fr-FR" sz="2800" dirty="0" smtClean="0"/>
              <a:t> the </a:t>
            </a:r>
            <a:r>
              <a:rPr lang="fr-FR" sz="2800" dirty="0" err="1" smtClean="0"/>
              <a:t>physical</a:t>
            </a:r>
            <a:r>
              <a:rPr lang="fr-FR" sz="2800" dirty="0" smtClean="0"/>
              <a:t> </a:t>
            </a:r>
            <a:r>
              <a:rPr lang="fr-FR" sz="2800" dirty="0" err="1" smtClean="0"/>
              <a:t>behaviour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vehicle</a:t>
            </a:r>
            <a:r>
              <a:rPr lang="fr-FR" sz="2800" dirty="0" smtClean="0"/>
              <a:t> </a:t>
            </a:r>
            <a:r>
              <a:rPr lang="fr-FR" sz="2800" dirty="0" err="1" smtClean="0"/>
              <a:t>sound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annex</a:t>
            </a:r>
            <a:r>
              <a:rPr lang="fr-FR" sz="2800" dirty="0" smtClean="0"/>
              <a:t> 3 type </a:t>
            </a:r>
            <a:r>
              <a:rPr lang="fr-FR" sz="2800" dirty="0" err="1" smtClean="0"/>
              <a:t>approval</a:t>
            </a:r>
            <a:r>
              <a:rPr lang="fr-FR" sz="2800" dirty="0" smtClean="0"/>
              <a:t> test </a:t>
            </a:r>
            <a:r>
              <a:rPr lang="fr-FR" sz="2800" dirty="0" err="1" smtClean="0"/>
              <a:t>results</a:t>
            </a:r>
            <a:r>
              <a:rPr lang="fr-FR" sz="2800" dirty="0" smtClean="0"/>
              <a:t>.</a:t>
            </a:r>
            <a:endParaRPr lang="en-GB" sz="2800" dirty="0" smtClean="0"/>
          </a:p>
          <a:p>
            <a:pPr algn="just"/>
            <a:r>
              <a:rPr lang="en-US" sz="2800" dirty="0" smtClean="0"/>
              <a:t>shall be applicable by UN R59 to replacement equipment.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471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strategies of IWG for ASEP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/>
              <a:t>ASEP </a:t>
            </a:r>
            <a:r>
              <a:rPr lang="fr-FR" sz="2800" dirty="0" err="1" smtClean="0"/>
              <a:t>should</a:t>
            </a:r>
            <a:r>
              <a:rPr lang="fr-FR" sz="2800" dirty="0" smtClean="0"/>
              <a:t> have one single </a:t>
            </a:r>
            <a:r>
              <a:rPr lang="fr-FR" sz="2800" dirty="0" err="1" smtClean="0"/>
              <a:t>assessment</a:t>
            </a:r>
            <a:r>
              <a:rPr lang="fr-FR" sz="2800" dirty="0" smtClean="0"/>
              <a:t> </a:t>
            </a:r>
            <a:r>
              <a:rPr lang="fr-FR" sz="2800" dirty="0" err="1" smtClean="0"/>
              <a:t>method</a:t>
            </a:r>
            <a:r>
              <a:rPr lang="fr-FR" sz="2800" dirty="0" smtClean="0"/>
              <a:t>.</a:t>
            </a:r>
            <a:endParaRPr lang="en-GB" sz="2800" dirty="0" smtClean="0"/>
          </a:p>
          <a:p>
            <a:pPr algn="just"/>
            <a:r>
              <a:rPr lang="en-GB" sz="2800" dirty="0" smtClean="0"/>
              <a:t>ASEP shall be applicable to all vehicles but evaluation should be graduated from “no doubt” vehicle, “normal</a:t>
            </a:r>
            <a:r>
              <a:rPr lang="en-GB" sz="2800" dirty="0"/>
              <a:t>” </a:t>
            </a:r>
            <a:r>
              <a:rPr lang="en-GB" sz="2800" dirty="0" smtClean="0"/>
              <a:t>vehicle,  </a:t>
            </a:r>
            <a:r>
              <a:rPr lang="en-GB" sz="2800" dirty="0"/>
              <a:t>high powered vehicle and vehicle equipped with </a:t>
            </a:r>
            <a:r>
              <a:rPr lang="en-GB" sz="2800" dirty="0" smtClean="0"/>
              <a:t>variable geometries and active sound systems.</a:t>
            </a:r>
          </a:p>
          <a:p>
            <a:pPr algn="just"/>
            <a:r>
              <a:rPr lang="en-GB" sz="2800" dirty="0"/>
              <a:t>Annex 7 should be simplified as possible for </a:t>
            </a:r>
            <a:r>
              <a:rPr lang="fr-FR" sz="2800" dirty="0" err="1"/>
              <a:t>w</a:t>
            </a:r>
            <a:r>
              <a:rPr lang="fr-FR" sz="2800" dirty="0" err="1" smtClean="0"/>
              <a:t>orkload</a:t>
            </a:r>
            <a:r>
              <a:rPr lang="fr-FR" sz="2800" dirty="0" smtClean="0"/>
              <a:t> </a:t>
            </a:r>
            <a:r>
              <a:rPr lang="fr-FR" sz="2800" dirty="0"/>
              <a:t>and </a:t>
            </a:r>
            <a:r>
              <a:rPr lang="fr-FR" sz="2800" dirty="0" err="1" smtClean="0"/>
              <a:t>analysis</a:t>
            </a:r>
            <a:r>
              <a:rPr lang="fr-FR" sz="2800" dirty="0" smtClean="0"/>
              <a:t>.</a:t>
            </a:r>
            <a:endParaRPr lang="en-GB" sz="2800" dirty="0"/>
          </a:p>
          <a:p>
            <a:pPr algn="just"/>
            <a:endParaRPr lang="en-US" sz="2800" dirty="0" smtClean="0"/>
          </a:p>
          <a:p>
            <a:pPr algn="just"/>
            <a:endParaRPr lang="en-GB" sz="2800" dirty="0"/>
          </a:p>
          <a:p>
            <a:pPr algn="just"/>
            <a:endParaRPr lang="en-GB" sz="2800" dirty="0" smtClean="0"/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100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Revision strategies of IWG for </a:t>
            </a:r>
            <a:r>
              <a:rPr lang="en-US" dirty="0" smtClean="0"/>
              <a:t>ASEP</a:t>
            </a:r>
            <a:br>
              <a:rPr lang="en-US" dirty="0" smtClean="0"/>
            </a:br>
            <a:r>
              <a:rPr lang="fr-FR" dirty="0" smtClean="0"/>
              <a:t>Control </a:t>
            </a:r>
            <a:r>
              <a:rPr lang="fr-FR" dirty="0"/>
              <a:t>range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Control range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representative</a:t>
            </a:r>
            <a:r>
              <a:rPr lang="fr-FR" dirty="0" smtClean="0"/>
              <a:t> for the </a:t>
            </a:r>
            <a:r>
              <a:rPr lang="fr-FR" dirty="0" err="1" smtClean="0"/>
              <a:t>driving</a:t>
            </a:r>
            <a:r>
              <a:rPr lang="fr-FR" dirty="0" smtClean="0"/>
              <a:t> conditions as </a:t>
            </a:r>
            <a:r>
              <a:rPr lang="fr-FR" dirty="0" err="1" smtClean="0"/>
              <a:t>outlined</a:t>
            </a:r>
            <a:r>
              <a:rPr lang="fr-FR" dirty="0" smtClean="0"/>
              <a:t> in the scope :</a:t>
            </a:r>
          </a:p>
          <a:p>
            <a:r>
              <a:rPr lang="fr-FR" dirty="0" smtClean="0"/>
              <a:t>Control </a:t>
            </a:r>
            <a:r>
              <a:rPr lang="en-US" dirty="0" smtClean="0"/>
              <a:t>range under review : </a:t>
            </a:r>
          </a:p>
          <a:p>
            <a:pPr marL="742950" lvl="2" indent="-342900"/>
            <a:r>
              <a:rPr lang="en-US" b="1" dirty="0" smtClean="0"/>
              <a:t>Speed : </a:t>
            </a:r>
            <a:r>
              <a:rPr lang="en-US" dirty="0" smtClean="0"/>
              <a:t>&lt; 20 km/h , &gt; 80 km/h (to 100 km/h ?)</a:t>
            </a:r>
          </a:p>
          <a:p>
            <a:pPr marL="742950" lvl="2" indent="-342900"/>
            <a:r>
              <a:rPr lang="en-US" b="1" dirty="0" smtClean="0"/>
              <a:t>Engine speed : </a:t>
            </a:r>
            <a:r>
              <a:rPr lang="en-US" dirty="0" smtClean="0"/>
              <a:t>&gt;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BB_ASEP</a:t>
            </a:r>
            <a:r>
              <a:rPr lang="en-US" dirty="0" smtClean="0"/>
              <a:t>  (max 90% of S)</a:t>
            </a:r>
          </a:p>
          <a:p>
            <a:pPr marL="742950" lvl="2" indent="-342900"/>
            <a:r>
              <a:rPr lang="en-US" b="1" dirty="0" smtClean="0"/>
              <a:t>Gear : </a:t>
            </a:r>
            <a:r>
              <a:rPr lang="en-US" dirty="0" smtClean="0"/>
              <a:t>All gears (bigger gear ratio range) </a:t>
            </a:r>
          </a:p>
          <a:p>
            <a:pPr marL="742950" lvl="2" indent="-342900"/>
            <a:r>
              <a:rPr lang="en-US" b="1" dirty="0" smtClean="0"/>
              <a:t>Load : </a:t>
            </a:r>
            <a:r>
              <a:rPr lang="en-US" dirty="0" smtClean="0"/>
              <a:t>From cruising to partial load </a:t>
            </a:r>
          </a:p>
          <a:p>
            <a:pPr marL="742950" lvl="2" indent="-342900"/>
            <a:r>
              <a:rPr lang="en-US" b="1" dirty="0" smtClean="0"/>
              <a:t>Acceleration</a:t>
            </a:r>
          </a:p>
          <a:p>
            <a:r>
              <a:rPr lang="en-US" dirty="0" smtClean="0"/>
              <a:t>Control range could be extend but limited practically by methods and facilities available </a:t>
            </a:r>
          </a:p>
          <a:p>
            <a:pPr marL="742950" lvl="2" indent="-34290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9381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Revision strategies of IWG for ASEP</a:t>
            </a:r>
            <a:br>
              <a:rPr lang="en-US" dirty="0"/>
            </a:br>
            <a:r>
              <a:rPr lang="fr-FR" dirty="0" err="1" smtClean="0"/>
              <a:t>Limit</a:t>
            </a:r>
            <a:r>
              <a:rPr lang="fr-FR" dirty="0" smtClean="0"/>
              <a:t> concept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The </a:t>
            </a:r>
            <a:r>
              <a:rPr lang="fr-FR" sz="2800" dirty="0" err="1" smtClean="0"/>
              <a:t>limit</a:t>
            </a:r>
            <a:r>
              <a:rPr lang="fr-FR" sz="2800" dirty="0" smtClean="0"/>
              <a:t> concept </a:t>
            </a:r>
            <a:r>
              <a:rPr lang="fr-FR" sz="2800" dirty="0" err="1" smtClean="0"/>
              <a:t>should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defined</a:t>
            </a:r>
            <a:r>
              <a:rPr lang="fr-FR" sz="2800" dirty="0" smtClean="0"/>
              <a:t> by a</a:t>
            </a:r>
            <a:r>
              <a:rPr lang="fr-FR" sz="3600" dirty="0" smtClean="0"/>
              <a:t> </a:t>
            </a:r>
            <a:r>
              <a:rPr lang="fr-FR" sz="2800" dirty="0" smtClean="0"/>
              <a:t>«</a:t>
            </a:r>
            <a:r>
              <a:rPr lang="fr-FR" sz="2800" dirty="0"/>
              <a:t> Full » </a:t>
            </a:r>
            <a:r>
              <a:rPr lang="fr-FR" sz="2800" dirty="0" err="1"/>
              <a:t>vehicle</a:t>
            </a:r>
            <a:r>
              <a:rPr lang="fr-FR" sz="2800" dirty="0"/>
              <a:t> noise model </a:t>
            </a:r>
            <a:r>
              <a:rPr lang="fr-FR" sz="2800" dirty="0" smtClean="0"/>
              <a:t>: </a:t>
            </a:r>
          </a:p>
          <a:p>
            <a:r>
              <a:rPr lang="fr-FR" sz="2800" dirty="0" smtClean="0"/>
              <a:t>L </a:t>
            </a:r>
            <a:r>
              <a:rPr lang="fr-FR" sz="2800" baseline="-25000" dirty="0" smtClean="0"/>
              <a:t>model</a:t>
            </a:r>
            <a:r>
              <a:rPr lang="fr-FR" sz="2800" dirty="0" smtClean="0"/>
              <a:t> (v, N, a) = L </a:t>
            </a:r>
            <a:r>
              <a:rPr lang="fr-FR" sz="2800" baseline="-25000" dirty="0" err="1" smtClean="0"/>
              <a:t>tyre</a:t>
            </a:r>
            <a:r>
              <a:rPr lang="fr-FR" sz="2800" baseline="-25000" dirty="0" smtClean="0"/>
              <a:t> </a:t>
            </a:r>
            <a:r>
              <a:rPr lang="fr-FR" sz="2800" dirty="0" smtClean="0"/>
              <a:t>(v) « + » L </a:t>
            </a:r>
            <a:r>
              <a:rPr lang="fr-FR" sz="2800" baseline="-25000" dirty="0" err="1" smtClean="0"/>
              <a:t>PowerTrain</a:t>
            </a:r>
            <a:r>
              <a:rPr lang="fr-FR" sz="2800" dirty="0" smtClean="0"/>
              <a:t> (N, a)</a:t>
            </a:r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with</a:t>
            </a:r>
            <a:r>
              <a:rPr lang="fr-FR" sz="2800" dirty="0" smtClean="0"/>
              <a:t> L </a:t>
            </a:r>
            <a:r>
              <a:rPr lang="fr-FR" sz="2800" baseline="-25000" dirty="0" err="1"/>
              <a:t>PowerTrain</a:t>
            </a:r>
            <a:r>
              <a:rPr lang="fr-FR" sz="2800" dirty="0"/>
              <a:t> </a:t>
            </a:r>
            <a:r>
              <a:rPr lang="fr-FR" sz="2800" dirty="0" smtClean="0"/>
              <a:t>ranges </a:t>
            </a:r>
            <a:r>
              <a:rPr lang="fr-FR" sz="2800" dirty="0" err="1" smtClean="0"/>
              <a:t>from</a:t>
            </a:r>
            <a:r>
              <a:rPr lang="fr-FR" sz="2800" dirty="0" smtClean="0"/>
              <a:t> </a:t>
            </a:r>
            <a:r>
              <a:rPr lang="fr-FR" sz="2800" dirty="0" err="1" smtClean="0"/>
              <a:t>L</a:t>
            </a:r>
            <a:r>
              <a:rPr lang="fr-FR" sz="2800" baseline="-25000" dirty="0" err="1" smtClean="0"/>
              <a:t>crs</a:t>
            </a:r>
            <a:r>
              <a:rPr lang="fr-FR" sz="2800" baseline="-25000" dirty="0" smtClean="0"/>
              <a:t> </a:t>
            </a:r>
            <a:r>
              <a:rPr lang="fr-FR" sz="2800" dirty="0" smtClean="0"/>
              <a:t>to L </a:t>
            </a:r>
            <a:r>
              <a:rPr lang="fr-FR" sz="2800" baseline="-25000" dirty="0" err="1" smtClean="0"/>
              <a:t>wot</a:t>
            </a:r>
            <a:endParaRPr lang="fr-FR" sz="2800" baseline="-25000" dirty="0"/>
          </a:p>
          <a:p>
            <a:r>
              <a:rPr lang="fr-FR" sz="2800" dirty="0" smtClean="0"/>
              <a:t>L </a:t>
            </a:r>
            <a:r>
              <a:rPr lang="fr-FR" sz="2800" baseline="-25000" dirty="0" err="1" smtClean="0"/>
              <a:t>asep</a:t>
            </a:r>
            <a:r>
              <a:rPr lang="fr-FR" sz="2800" baseline="-25000" dirty="0" smtClean="0"/>
              <a:t> </a:t>
            </a:r>
            <a:r>
              <a:rPr lang="fr-FR" sz="2800" dirty="0"/>
              <a:t>(v, N, a) </a:t>
            </a:r>
            <a:r>
              <a:rPr lang="fr-FR" sz="2800" dirty="0" smtClean="0"/>
              <a:t> ≤ L </a:t>
            </a:r>
            <a:r>
              <a:rPr lang="fr-FR" sz="2800" baseline="-25000" dirty="0" smtClean="0"/>
              <a:t>model</a:t>
            </a:r>
            <a:r>
              <a:rPr lang="fr-FR" sz="2800" dirty="0"/>
              <a:t> (v, N, a)</a:t>
            </a:r>
            <a:r>
              <a:rPr lang="fr-FR" sz="2800" dirty="0" smtClean="0"/>
              <a:t> </a:t>
            </a:r>
            <a:r>
              <a:rPr lang="fr-FR" sz="2800" dirty="0"/>
              <a:t>+ </a:t>
            </a:r>
            <a:r>
              <a:rPr lang="fr-FR" sz="2800" dirty="0" err="1" smtClean="0"/>
              <a:t>Margin</a:t>
            </a:r>
            <a:endParaRPr lang="fr-FR" sz="2800" dirty="0" smtClean="0"/>
          </a:p>
          <a:p>
            <a:pPr lvl="0"/>
            <a:r>
              <a:rPr lang="fr-FR" sz="2800" dirty="0" err="1" smtClean="0"/>
              <a:t>After</a:t>
            </a:r>
            <a:r>
              <a:rPr lang="fr-FR" sz="2800" dirty="0" smtClean="0"/>
              <a:t> model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established</a:t>
            </a:r>
            <a:r>
              <a:rPr lang="fr-FR" sz="2800" dirty="0" smtClean="0"/>
              <a:t>, </a:t>
            </a:r>
            <a:r>
              <a:rPr lang="fr-FR" sz="2800" dirty="0" err="1" smtClean="0"/>
              <a:t>limits</a:t>
            </a:r>
            <a:r>
              <a:rPr lang="fr-FR" sz="2800" dirty="0" smtClean="0"/>
              <a:t> (</a:t>
            </a:r>
            <a:r>
              <a:rPr lang="fr-FR" sz="2800" dirty="0" err="1" smtClean="0"/>
              <a:t>margins</a:t>
            </a:r>
            <a:r>
              <a:rPr lang="fr-FR" sz="2800" dirty="0" smtClean="0"/>
              <a:t>) </a:t>
            </a:r>
            <a:r>
              <a:rPr lang="en-US" sz="2800" dirty="0" smtClean="0">
                <a:sym typeface="Wingdings" panose="05000000000000000000" pitchFamily="2" charset="2"/>
              </a:rPr>
              <a:t>shall be defined. </a:t>
            </a:r>
          </a:p>
          <a:p>
            <a:pPr lvl="0"/>
            <a:endParaRPr lang="en-US" sz="2800" u="sng" dirty="0"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en-US" sz="1800" dirty="0" smtClean="0">
                <a:sym typeface="Wingdings" panose="05000000000000000000" pitchFamily="2" charset="2"/>
              </a:rPr>
              <a:t>V : Speed ; N : Engine Speed ; a : Acceleration</a:t>
            </a:r>
            <a:endParaRPr lang="en-US" sz="1800" dirty="0">
              <a:sym typeface="Wingdings" panose="05000000000000000000" pitchFamily="2" charset="2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612398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1021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Thème Office</vt:lpstr>
      <vt:lpstr>ASEP IWG Report to GRB 66th</vt:lpstr>
      <vt:lpstr>Meetings</vt:lpstr>
      <vt:lpstr>Participants</vt:lpstr>
      <vt:lpstr>Related documents</vt:lpstr>
      <vt:lpstr>Current procedures </vt:lpstr>
      <vt:lpstr>Revision strategies of IWG for ASEP</vt:lpstr>
      <vt:lpstr>Revision strategies of IWG for ASEP</vt:lpstr>
      <vt:lpstr>Revision strategies of IWG for ASEP Control range</vt:lpstr>
      <vt:lpstr>Revision strategies of IWG for ASEP Limit concept</vt:lpstr>
      <vt:lpstr>Revision strategies of IWG for ASEP Test methods </vt:lpstr>
      <vt:lpstr>Revision strategies of IWG for ASEP Tests and analysis to be done</vt:lpstr>
      <vt:lpstr>Project plan including milestones 2017-2018</vt:lpstr>
      <vt:lpstr>Project plan including milestones 2017-2018 Next meetings</vt:lpstr>
      <vt:lpstr>Project plan including milestones 2018-2020</vt:lpstr>
      <vt:lpstr>Project plan including milestones 2020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Louis-Ferdinand PARDO</dc:creator>
  <cp:lastModifiedBy>Konstantin Glukhenkiy</cp:lastModifiedBy>
  <cp:revision>87</cp:revision>
  <dcterms:created xsi:type="dcterms:W3CDTF">2017-05-10T13:09:53Z</dcterms:created>
  <dcterms:modified xsi:type="dcterms:W3CDTF">2017-08-31T12:20:47Z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-1167101188</vt:i4>
  </property>
  <property fmtid="{D5CDD505-2E9C-101B-9397-08002B2CF9AE}" pid="3" name="_NewReviewCycle">
    <vt:lpwstr/>
  </property>
  <property fmtid="{D5CDD505-2E9C-101B-9397-08002B2CF9AE}" pid="4" name="_EmailSubject">
    <vt:lpwstr>Informal document for GRB next week</vt:lpwstr>
  </property>
  <property fmtid="{D5CDD505-2E9C-101B-9397-08002B2CF9AE}" pid="5" name="_AuthorEmail">
    <vt:lpwstr>francoise.silvani@renault.com</vt:lpwstr>
  </property>
  <property fmtid="{D5CDD505-2E9C-101B-9397-08002B2CF9AE}" pid="6" name="_AuthorEmailDisplayName">
    <vt:lpwstr>SILVANI Francoise</vt:lpwstr>
  </property>
</Properties>
</file>