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71" r:id="rId3"/>
    <p:sldId id="263" r:id="rId4"/>
    <p:sldId id="262" r:id="rId5"/>
    <p:sldId id="264" r:id="rId6"/>
    <p:sldId id="265" r:id="rId7"/>
    <p:sldId id="267" r:id="rId8"/>
    <p:sldId id="269" r:id="rId9"/>
    <p:sldId id="273" r:id="rId10"/>
    <p:sldId id="274" r:id="rId1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ki" initials="Y" lastIdx="2" clrIdx="0"/>
  <p:cmAuthor id="1" name="SW" initials="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9898" autoAdjust="0"/>
  </p:normalViewPr>
  <p:slideViewPr>
    <p:cSldViewPr showGuides="1">
      <p:cViewPr varScale="1">
        <p:scale>
          <a:sx n="77" d="100"/>
          <a:sy n="77" d="100"/>
        </p:scale>
        <p:origin x="-2520" y="-90"/>
      </p:cViewPr>
      <p:guideLst>
        <p:guide orient="horz" pos="2160"/>
        <p:guide pos="2880"/>
      </p:guideLst>
    </p:cSldViewPr>
  </p:slideViewPr>
  <p:notesTextViewPr>
    <p:cViewPr>
      <p:scale>
        <a:sx n="1" d="1"/>
        <a:sy n="1" d="1"/>
      </p:scale>
      <p:origin x="0" y="0"/>
    </p:cViewPr>
  </p:notesTextViewPr>
  <p:sorterViewPr>
    <p:cViewPr>
      <p:scale>
        <a:sx n="100" d="100"/>
        <a:sy n="100" d="100"/>
      </p:scale>
      <p:origin x="0" y="3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8E7B366-9E5D-4182-80C1-786D814164B6}" type="datetimeFigureOut">
              <a:rPr kumimoji="1" lang="ja-JP" altLang="en-US" smtClean="0"/>
              <a:pPr/>
              <a:t>2016/5/12</a:t>
            </a:fld>
            <a:endParaRPr kumimoji="1" lang="ja-JP" altLang="en-US" dirty="0"/>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90E6524-9E98-4E8F-B8F9-FDC78524F4DE}" type="slidenum">
              <a:rPr kumimoji="1" lang="ja-JP" altLang="en-US" smtClean="0"/>
              <a:pPr/>
              <a:t>‹#›</a:t>
            </a:fld>
            <a:endParaRPr kumimoji="1" lang="ja-JP" altLang="en-US" dirty="0"/>
          </a:p>
        </p:txBody>
      </p:sp>
    </p:spTree>
    <p:extLst>
      <p:ext uri="{BB962C8B-B14F-4D97-AF65-F5344CB8AC3E}">
        <p14:creationId xmlns:p14="http://schemas.microsoft.com/office/powerpoint/2010/main" val="1848036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90E6524-9E98-4E8F-B8F9-FDC78524F4DE}" type="slidenum">
              <a:rPr kumimoji="1" lang="ja-JP" altLang="en-US" smtClean="0"/>
              <a:pPr/>
              <a:t>1</a:t>
            </a:fld>
            <a:endParaRPr kumimoji="1" lang="ja-JP" altLang="en-US" dirty="0"/>
          </a:p>
        </p:txBody>
      </p:sp>
    </p:spTree>
    <p:extLst>
      <p:ext uri="{BB962C8B-B14F-4D97-AF65-F5344CB8AC3E}">
        <p14:creationId xmlns:p14="http://schemas.microsoft.com/office/powerpoint/2010/main" val="70952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a:xfrm>
            <a:off x="927100" y="749300"/>
            <a:ext cx="4956175" cy="3717925"/>
          </a:xfrm>
          <a:ln/>
        </p:spPr>
      </p:sp>
      <p:sp>
        <p:nvSpPr>
          <p:cNvPr id="51203" name="ノート プレースホルダー 2"/>
          <p:cNvSpPr>
            <a:spLocks noGrp="1"/>
          </p:cNvSpPr>
          <p:nvPr>
            <p:ph type="body" idx="1"/>
          </p:nvPr>
        </p:nvSpPr>
        <p:spPr>
          <a:noFill/>
        </p:spPr>
        <p:txBody>
          <a:bodyPr/>
          <a:lstStyle/>
          <a:p>
            <a:endParaRPr lang="ja-JP" altLang="en-US" dirty="0" smtClean="0"/>
          </a:p>
        </p:txBody>
      </p:sp>
      <p:sp>
        <p:nvSpPr>
          <p:cNvPr id="51204" name="スライド番号プレースホルダー 3"/>
          <p:cNvSpPr>
            <a:spLocks noGrp="1"/>
          </p:cNvSpPr>
          <p:nvPr>
            <p:ph type="sldNum" sz="quarter" idx="5"/>
          </p:nvPr>
        </p:nvSpPr>
        <p:spPr>
          <a:noFill/>
        </p:spPr>
        <p:txBody>
          <a:bodyPr/>
          <a:lstStyle>
            <a:lvl1pPr defTabSz="762000">
              <a:spcBef>
                <a:spcPct val="30000"/>
              </a:spcBef>
              <a:defRPr kumimoji="1" sz="1200">
                <a:solidFill>
                  <a:schemeClr val="tx1"/>
                </a:solidFill>
                <a:latin typeface="Times New Roman" pitchFamily="18" charset="0"/>
                <a:ea typeface="ＭＳ Ｐ明朝" pitchFamily="18" charset="-128"/>
              </a:defRPr>
            </a:lvl1pPr>
            <a:lvl2pPr marL="742950" indent="-285750" defTabSz="762000">
              <a:spcBef>
                <a:spcPct val="30000"/>
              </a:spcBef>
              <a:defRPr kumimoji="1" sz="1200">
                <a:solidFill>
                  <a:schemeClr val="tx1"/>
                </a:solidFill>
                <a:latin typeface="Times New Roman" pitchFamily="18" charset="0"/>
                <a:ea typeface="ＭＳ Ｐ明朝" pitchFamily="18" charset="-128"/>
              </a:defRPr>
            </a:lvl2pPr>
            <a:lvl3pPr marL="1143000" indent="-228600" defTabSz="762000">
              <a:spcBef>
                <a:spcPct val="30000"/>
              </a:spcBef>
              <a:defRPr kumimoji="1" sz="1200">
                <a:solidFill>
                  <a:schemeClr val="tx1"/>
                </a:solidFill>
                <a:latin typeface="Times New Roman" pitchFamily="18" charset="0"/>
                <a:ea typeface="ＭＳ Ｐ明朝" pitchFamily="18" charset="-128"/>
              </a:defRPr>
            </a:lvl3pPr>
            <a:lvl4pPr marL="1600200" indent="-228600" defTabSz="762000">
              <a:spcBef>
                <a:spcPct val="30000"/>
              </a:spcBef>
              <a:defRPr kumimoji="1" sz="1200">
                <a:solidFill>
                  <a:schemeClr val="tx1"/>
                </a:solidFill>
                <a:latin typeface="Times New Roman" pitchFamily="18" charset="0"/>
                <a:ea typeface="ＭＳ Ｐ明朝" pitchFamily="18" charset="-128"/>
              </a:defRPr>
            </a:lvl4pPr>
            <a:lvl5pPr marL="2057400" indent="-228600" defTabSz="762000">
              <a:spcBef>
                <a:spcPct val="30000"/>
              </a:spcBef>
              <a:defRPr kumimoji="1" sz="1200">
                <a:solidFill>
                  <a:schemeClr val="tx1"/>
                </a:solidFill>
                <a:latin typeface="Times New Roman" pitchFamily="18" charset="0"/>
                <a:ea typeface="ＭＳ Ｐ明朝" pitchFamily="18" charset="-128"/>
              </a:defRPr>
            </a:lvl5pPr>
            <a:lvl6pPr marL="2514600" indent="-228600" defTabSz="7620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7620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7620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7620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AFF8A2E5-26B2-4B70-B8EF-E1375C3385B7}" type="slidenum">
              <a:rPr lang="ja-JP" altLang="en-US" sz="1000" smtClean="0">
                <a:ea typeface="ＭＳ Ｐゴシック" pitchFamily="50" charset="-128"/>
              </a:rPr>
              <a:pPr>
                <a:spcBef>
                  <a:spcPct val="0"/>
                </a:spcBef>
              </a:pPr>
              <a:t>3</a:t>
            </a:fld>
            <a:endParaRPr lang="ja-JP" altLang="en-US" sz="1000" dirty="0" smtClean="0">
              <a:ea typeface="ＭＳ Ｐゴシック" pitchFamily="50" charset="-128"/>
            </a:endParaRPr>
          </a:p>
        </p:txBody>
      </p:sp>
    </p:spTree>
    <p:extLst>
      <p:ext uri="{BB962C8B-B14F-4D97-AF65-F5344CB8AC3E}">
        <p14:creationId xmlns:p14="http://schemas.microsoft.com/office/powerpoint/2010/main" val="289608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a:xfrm>
            <a:off x="927100" y="749300"/>
            <a:ext cx="4956175" cy="3717925"/>
          </a:xfrm>
          <a:ln/>
        </p:spPr>
      </p:sp>
      <p:sp>
        <p:nvSpPr>
          <p:cNvPr id="49155" name="ノート プレースホルダー 2"/>
          <p:cNvSpPr>
            <a:spLocks noGrp="1"/>
          </p:cNvSpPr>
          <p:nvPr>
            <p:ph type="body" idx="1"/>
          </p:nvPr>
        </p:nvSpPr>
        <p:spPr>
          <a:noFill/>
        </p:spPr>
        <p:txBody>
          <a:bodyPr/>
          <a:lstStyle/>
          <a:p>
            <a:endParaRPr lang="ja-JP" altLang="en-US" dirty="0" smtClean="0"/>
          </a:p>
        </p:txBody>
      </p:sp>
      <p:sp>
        <p:nvSpPr>
          <p:cNvPr id="49156" name="スライド番号プレースホルダー 3"/>
          <p:cNvSpPr>
            <a:spLocks noGrp="1"/>
          </p:cNvSpPr>
          <p:nvPr>
            <p:ph type="sldNum" sz="quarter" idx="5"/>
          </p:nvPr>
        </p:nvSpPr>
        <p:spPr>
          <a:noFill/>
        </p:spPr>
        <p:txBody>
          <a:bodyPr/>
          <a:lstStyle>
            <a:lvl1pPr defTabSz="762000">
              <a:spcBef>
                <a:spcPct val="30000"/>
              </a:spcBef>
              <a:defRPr kumimoji="1" sz="1200">
                <a:solidFill>
                  <a:schemeClr val="tx1"/>
                </a:solidFill>
                <a:latin typeface="Times New Roman" pitchFamily="18" charset="0"/>
                <a:ea typeface="ＭＳ Ｐ明朝" pitchFamily="18" charset="-128"/>
              </a:defRPr>
            </a:lvl1pPr>
            <a:lvl2pPr marL="742950" indent="-285750" defTabSz="762000">
              <a:spcBef>
                <a:spcPct val="30000"/>
              </a:spcBef>
              <a:defRPr kumimoji="1" sz="1200">
                <a:solidFill>
                  <a:schemeClr val="tx1"/>
                </a:solidFill>
                <a:latin typeface="Times New Roman" pitchFamily="18" charset="0"/>
                <a:ea typeface="ＭＳ Ｐ明朝" pitchFamily="18" charset="-128"/>
              </a:defRPr>
            </a:lvl2pPr>
            <a:lvl3pPr marL="1143000" indent="-228600" defTabSz="762000">
              <a:spcBef>
                <a:spcPct val="30000"/>
              </a:spcBef>
              <a:defRPr kumimoji="1" sz="1200">
                <a:solidFill>
                  <a:schemeClr val="tx1"/>
                </a:solidFill>
                <a:latin typeface="Times New Roman" pitchFamily="18" charset="0"/>
                <a:ea typeface="ＭＳ Ｐ明朝" pitchFamily="18" charset="-128"/>
              </a:defRPr>
            </a:lvl3pPr>
            <a:lvl4pPr marL="1600200" indent="-228600" defTabSz="762000">
              <a:spcBef>
                <a:spcPct val="30000"/>
              </a:spcBef>
              <a:defRPr kumimoji="1" sz="1200">
                <a:solidFill>
                  <a:schemeClr val="tx1"/>
                </a:solidFill>
                <a:latin typeface="Times New Roman" pitchFamily="18" charset="0"/>
                <a:ea typeface="ＭＳ Ｐ明朝" pitchFamily="18" charset="-128"/>
              </a:defRPr>
            </a:lvl4pPr>
            <a:lvl5pPr marL="2057400" indent="-228600" defTabSz="762000">
              <a:spcBef>
                <a:spcPct val="30000"/>
              </a:spcBef>
              <a:defRPr kumimoji="1" sz="1200">
                <a:solidFill>
                  <a:schemeClr val="tx1"/>
                </a:solidFill>
                <a:latin typeface="Times New Roman" pitchFamily="18" charset="0"/>
                <a:ea typeface="ＭＳ Ｐ明朝" pitchFamily="18" charset="-128"/>
              </a:defRPr>
            </a:lvl5pPr>
            <a:lvl6pPr marL="2514600" indent="-228600" defTabSz="7620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defTabSz="7620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defTabSz="7620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defTabSz="7620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60796CA3-2949-4C2A-93FD-15894010A458}" type="slidenum">
              <a:rPr lang="ja-JP" altLang="en-US" sz="1000" smtClean="0">
                <a:ea typeface="ＭＳ Ｐゴシック" pitchFamily="50" charset="-128"/>
              </a:rPr>
              <a:pPr>
                <a:spcBef>
                  <a:spcPct val="0"/>
                </a:spcBef>
              </a:pPr>
              <a:t>4</a:t>
            </a:fld>
            <a:endParaRPr lang="ja-JP" altLang="en-US" sz="1000" dirty="0" smtClean="0">
              <a:ea typeface="ＭＳ Ｐゴシック" pitchFamily="50" charset="-128"/>
            </a:endParaRPr>
          </a:p>
        </p:txBody>
      </p:sp>
    </p:spTree>
    <p:extLst>
      <p:ext uri="{BB962C8B-B14F-4D97-AF65-F5344CB8AC3E}">
        <p14:creationId xmlns:p14="http://schemas.microsoft.com/office/powerpoint/2010/main" val="258221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A5261A6-FD6E-4410-B982-83431041F2E4}" type="slidenum">
              <a:rPr kumimoji="1" lang="ja-JP" altLang="en-US" smtClean="0"/>
              <a:pPr/>
              <a:t>8</a:t>
            </a:fld>
            <a:endParaRPr kumimoji="1" lang="ja-JP" altLang="en-US" dirty="0"/>
          </a:p>
        </p:txBody>
      </p:sp>
    </p:spTree>
    <p:extLst>
      <p:ext uri="{BB962C8B-B14F-4D97-AF65-F5344CB8AC3E}">
        <p14:creationId xmlns:p14="http://schemas.microsoft.com/office/powerpoint/2010/main" val="73750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433E92-C428-4A3C-AAD0-FB932D5A5845}" type="slidenum">
              <a:rPr kumimoji="1" lang="ja-JP" altLang="en-US" smtClean="0"/>
              <a:pPr/>
              <a:t>9</a:t>
            </a:fld>
            <a:endParaRPr kumimoji="1" lang="ja-JP" altLang="en-US" dirty="0"/>
          </a:p>
        </p:txBody>
      </p:sp>
    </p:spTree>
    <p:extLst>
      <p:ext uri="{BB962C8B-B14F-4D97-AF65-F5344CB8AC3E}">
        <p14:creationId xmlns:p14="http://schemas.microsoft.com/office/powerpoint/2010/main" val="305203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433E92-C428-4A3C-AAD0-FB932D5A5845}" type="slidenum">
              <a:rPr kumimoji="1" lang="ja-JP" altLang="en-US" smtClean="0"/>
              <a:pPr/>
              <a:t>10</a:t>
            </a:fld>
            <a:endParaRPr kumimoji="1" lang="ja-JP" altLang="en-US" dirty="0"/>
          </a:p>
        </p:txBody>
      </p:sp>
    </p:spTree>
    <p:extLst>
      <p:ext uri="{BB962C8B-B14F-4D97-AF65-F5344CB8AC3E}">
        <p14:creationId xmlns:p14="http://schemas.microsoft.com/office/powerpoint/2010/main" val="305203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A825031-82E0-4028-A997-0B4A5ECE06DD}" type="datetimeFigureOut">
              <a:rPr kumimoji="1" lang="ja-JP" altLang="en-US" smtClean="0"/>
              <a:pPr/>
              <a:t>2016/5/12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5ED534F-F19B-437E-B1C5-43F13D37D116}" type="slidenum">
              <a:rPr kumimoji="1" lang="ja-JP" altLang="en-US" smtClean="0"/>
              <a:pPr/>
              <a:t>‹#›</a:t>
            </a:fld>
            <a:endParaRPr kumimoji="1" lang="ja-JP" altLang="en-US" dirty="0"/>
          </a:p>
        </p:txBody>
      </p:sp>
    </p:spTree>
    <p:extLst>
      <p:ext uri="{BB962C8B-B14F-4D97-AF65-F5344CB8AC3E}">
        <p14:creationId xmlns:p14="http://schemas.microsoft.com/office/powerpoint/2010/main" val="43835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825031-82E0-4028-A997-0B4A5ECE06DD}" type="datetimeFigureOut">
              <a:rPr kumimoji="1" lang="ja-JP" altLang="en-US" smtClean="0"/>
              <a:pPr/>
              <a:t>2016/5/12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5ED534F-F19B-437E-B1C5-43F13D37D116}" type="slidenum">
              <a:rPr kumimoji="1" lang="ja-JP" altLang="en-US" smtClean="0"/>
              <a:pPr/>
              <a:t>‹#›</a:t>
            </a:fld>
            <a:endParaRPr kumimoji="1" lang="ja-JP" altLang="en-US" dirty="0"/>
          </a:p>
        </p:txBody>
      </p:sp>
    </p:spTree>
    <p:extLst>
      <p:ext uri="{BB962C8B-B14F-4D97-AF65-F5344CB8AC3E}">
        <p14:creationId xmlns:p14="http://schemas.microsoft.com/office/powerpoint/2010/main" val="223932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825031-82E0-4028-A997-0B4A5ECE06DD}" type="datetimeFigureOut">
              <a:rPr kumimoji="1" lang="ja-JP" altLang="en-US" smtClean="0"/>
              <a:pPr/>
              <a:t>2016/5/12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5ED534F-F19B-437E-B1C5-43F13D37D116}" type="slidenum">
              <a:rPr kumimoji="1" lang="ja-JP" altLang="en-US" smtClean="0"/>
              <a:pPr/>
              <a:t>‹#›</a:t>
            </a:fld>
            <a:endParaRPr kumimoji="1" lang="ja-JP" altLang="en-US" dirty="0"/>
          </a:p>
        </p:txBody>
      </p:sp>
    </p:spTree>
    <p:extLst>
      <p:ext uri="{BB962C8B-B14F-4D97-AF65-F5344CB8AC3E}">
        <p14:creationId xmlns:p14="http://schemas.microsoft.com/office/powerpoint/2010/main" val="36725261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825031-82E0-4028-A997-0B4A5ECE06DD}" type="datetimeFigureOut">
              <a:rPr kumimoji="1" lang="ja-JP" altLang="en-US" smtClean="0"/>
              <a:pPr/>
              <a:t>2016/5/12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5ED534F-F19B-437E-B1C5-43F13D37D116}" type="slidenum">
              <a:rPr kumimoji="1" lang="ja-JP" altLang="en-US" smtClean="0"/>
              <a:pPr/>
              <a:t>‹#›</a:t>
            </a:fld>
            <a:endParaRPr kumimoji="1" lang="ja-JP" altLang="en-US" dirty="0"/>
          </a:p>
        </p:txBody>
      </p:sp>
    </p:spTree>
    <p:extLst>
      <p:ext uri="{BB962C8B-B14F-4D97-AF65-F5344CB8AC3E}">
        <p14:creationId xmlns:p14="http://schemas.microsoft.com/office/powerpoint/2010/main" val="281411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A825031-82E0-4028-A997-0B4A5ECE06DD}" type="datetimeFigureOut">
              <a:rPr kumimoji="1" lang="ja-JP" altLang="en-US" smtClean="0"/>
              <a:pPr/>
              <a:t>2016/5/12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5ED534F-F19B-437E-B1C5-43F13D37D116}" type="slidenum">
              <a:rPr kumimoji="1" lang="ja-JP" altLang="en-US" smtClean="0"/>
              <a:pPr/>
              <a:t>‹#›</a:t>
            </a:fld>
            <a:endParaRPr kumimoji="1" lang="ja-JP" altLang="en-US" dirty="0"/>
          </a:p>
        </p:txBody>
      </p:sp>
    </p:spTree>
    <p:extLst>
      <p:ext uri="{BB962C8B-B14F-4D97-AF65-F5344CB8AC3E}">
        <p14:creationId xmlns:p14="http://schemas.microsoft.com/office/powerpoint/2010/main" val="6957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A825031-82E0-4028-A997-0B4A5ECE06DD}" type="datetimeFigureOut">
              <a:rPr kumimoji="1" lang="ja-JP" altLang="en-US" smtClean="0"/>
              <a:pPr/>
              <a:t>2016/5/12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5ED534F-F19B-437E-B1C5-43F13D37D116}" type="slidenum">
              <a:rPr kumimoji="1" lang="ja-JP" altLang="en-US" smtClean="0"/>
              <a:pPr/>
              <a:t>‹#›</a:t>
            </a:fld>
            <a:endParaRPr kumimoji="1" lang="ja-JP" altLang="en-US" dirty="0"/>
          </a:p>
        </p:txBody>
      </p:sp>
    </p:spTree>
    <p:extLst>
      <p:ext uri="{BB962C8B-B14F-4D97-AF65-F5344CB8AC3E}">
        <p14:creationId xmlns:p14="http://schemas.microsoft.com/office/powerpoint/2010/main" val="333550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A825031-82E0-4028-A997-0B4A5ECE06DD}" type="datetimeFigureOut">
              <a:rPr kumimoji="1" lang="ja-JP" altLang="en-US" smtClean="0"/>
              <a:pPr/>
              <a:t>2016/5/12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5ED534F-F19B-437E-B1C5-43F13D37D116}" type="slidenum">
              <a:rPr kumimoji="1" lang="ja-JP" altLang="en-US" smtClean="0"/>
              <a:pPr/>
              <a:t>‹#›</a:t>
            </a:fld>
            <a:endParaRPr kumimoji="1" lang="ja-JP" altLang="en-US" dirty="0"/>
          </a:p>
        </p:txBody>
      </p:sp>
    </p:spTree>
    <p:extLst>
      <p:ext uri="{BB962C8B-B14F-4D97-AF65-F5344CB8AC3E}">
        <p14:creationId xmlns:p14="http://schemas.microsoft.com/office/powerpoint/2010/main" val="190704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A825031-82E0-4028-A997-0B4A5ECE06DD}" type="datetimeFigureOut">
              <a:rPr kumimoji="1" lang="ja-JP" altLang="en-US" smtClean="0"/>
              <a:pPr/>
              <a:t>2016/5/12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5ED534F-F19B-437E-B1C5-43F13D37D116}" type="slidenum">
              <a:rPr kumimoji="1" lang="ja-JP" altLang="en-US" smtClean="0"/>
              <a:pPr/>
              <a:t>‹#›</a:t>
            </a:fld>
            <a:endParaRPr kumimoji="1" lang="ja-JP" altLang="en-US" dirty="0"/>
          </a:p>
        </p:txBody>
      </p:sp>
    </p:spTree>
    <p:extLst>
      <p:ext uri="{BB962C8B-B14F-4D97-AF65-F5344CB8AC3E}">
        <p14:creationId xmlns:p14="http://schemas.microsoft.com/office/powerpoint/2010/main" val="239729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A825031-82E0-4028-A997-0B4A5ECE06DD}" type="datetimeFigureOut">
              <a:rPr kumimoji="1" lang="ja-JP" altLang="en-US" smtClean="0"/>
              <a:pPr/>
              <a:t>2016/5/12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5ED534F-F19B-437E-B1C5-43F13D37D116}" type="slidenum">
              <a:rPr kumimoji="1" lang="ja-JP" altLang="en-US" smtClean="0"/>
              <a:pPr/>
              <a:t>‹#›</a:t>
            </a:fld>
            <a:endParaRPr kumimoji="1" lang="ja-JP" altLang="en-US" dirty="0"/>
          </a:p>
        </p:txBody>
      </p:sp>
    </p:spTree>
    <p:extLst>
      <p:ext uri="{BB962C8B-B14F-4D97-AF65-F5344CB8AC3E}">
        <p14:creationId xmlns:p14="http://schemas.microsoft.com/office/powerpoint/2010/main" val="10124547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A825031-82E0-4028-A997-0B4A5ECE06DD}" type="datetimeFigureOut">
              <a:rPr kumimoji="1" lang="ja-JP" altLang="en-US" smtClean="0"/>
              <a:pPr/>
              <a:t>2016/5/12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5ED534F-F19B-437E-B1C5-43F13D37D116}" type="slidenum">
              <a:rPr kumimoji="1" lang="ja-JP" altLang="en-US" smtClean="0"/>
              <a:pPr/>
              <a:t>‹#›</a:t>
            </a:fld>
            <a:endParaRPr kumimoji="1" lang="ja-JP" altLang="en-US" dirty="0"/>
          </a:p>
        </p:txBody>
      </p:sp>
    </p:spTree>
    <p:extLst>
      <p:ext uri="{BB962C8B-B14F-4D97-AF65-F5344CB8AC3E}">
        <p14:creationId xmlns:p14="http://schemas.microsoft.com/office/powerpoint/2010/main" val="19126080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A825031-82E0-4028-A997-0B4A5ECE06DD}" type="datetimeFigureOut">
              <a:rPr kumimoji="1" lang="ja-JP" altLang="en-US" smtClean="0"/>
              <a:pPr/>
              <a:t>2016/5/12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5ED534F-F19B-437E-B1C5-43F13D37D116}" type="slidenum">
              <a:rPr kumimoji="1" lang="ja-JP" altLang="en-US" smtClean="0"/>
              <a:pPr/>
              <a:t>‹#›</a:t>
            </a:fld>
            <a:endParaRPr kumimoji="1" lang="ja-JP" altLang="en-US" dirty="0"/>
          </a:p>
        </p:txBody>
      </p:sp>
    </p:spTree>
    <p:extLst>
      <p:ext uri="{BB962C8B-B14F-4D97-AF65-F5344CB8AC3E}">
        <p14:creationId xmlns:p14="http://schemas.microsoft.com/office/powerpoint/2010/main" val="36259674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25031-82E0-4028-A997-0B4A5ECE06DD}" type="datetimeFigureOut">
              <a:rPr kumimoji="1" lang="ja-JP" altLang="en-US" smtClean="0"/>
              <a:pPr/>
              <a:t>2016/5/12</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D534F-F19B-437E-B1C5-43F13D37D116}" type="slidenum">
              <a:rPr kumimoji="1" lang="ja-JP" altLang="en-US" smtClean="0"/>
              <a:pPr/>
              <a:t>‹#›</a:t>
            </a:fld>
            <a:endParaRPr kumimoji="1" lang="ja-JP" altLang="en-US" dirty="0"/>
          </a:p>
        </p:txBody>
      </p:sp>
    </p:spTree>
    <p:extLst>
      <p:ext uri="{BB962C8B-B14F-4D97-AF65-F5344CB8AC3E}">
        <p14:creationId xmlns:p14="http://schemas.microsoft.com/office/powerpoint/2010/main" val="1737471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30000;&#20013;\&#34909;&#31361;\&#29702;&#20107;&#38263;&#35506;&#38988;&#36914;&#25431;&#35500;&#26126;\2015\H15Y1102Side.wmv" TargetMode="External"/><Relationship Id="rId1" Type="http://schemas.openxmlformats.org/officeDocument/2006/relationships/video" Target="file:///C:\&#30000;&#20013;\&#34909;&#31361;\&#29702;&#20107;&#38263;&#35506;&#38988;&#36914;&#25431;&#35500;&#26126;\2015\H15Y1101Side.wmv"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85800" y="1916832"/>
            <a:ext cx="7772400" cy="21602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800" b="1" dirty="0">
                <a:ea typeface="HGPｺﾞｼｯｸE" pitchFamily="50" charset="-128"/>
                <a:cs typeface="Arial" charset="0"/>
              </a:rPr>
              <a:t>Pedestrian Safety </a:t>
            </a:r>
            <a:r>
              <a:rPr lang="en-US" altLang="ja-JP" sz="4800" b="1" dirty="0" smtClean="0">
                <a:ea typeface="HGPｺﾞｼｯｸE" pitchFamily="50" charset="-128"/>
                <a:cs typeface="Arial" charset="0"/>
              </a:rPr>
              <a:t>Research</a:t>
            </a:r>
          </a:p>
          <a:p>
            <a:r>
              <a:rPr lang="en-US" altLang="ja-JP" sz="4800" b="1" dirty="0" smtClean="0">
                <a:ea typeface="HGPｺﾞｼｯｸE" pitchFamily="50" charset="-128"/>
                <a:cs typeface="Arial" charset="0"/>
              </a:rPr>
              <a:t> </a:t>
            </a:r>
            <a:r>
              <a:rPr lang="en-US" altLang="ja-JP" sz="4800" b="1" dirty="0">
                <a:ea typeface="HGPｺﾞｼｯｸE" pitchFamily="50" charset="-128"/>
                <a:cs typeface="Arial" charset="0"/>
              </a:rPr>
              <a:t>in Japan</a:t>
            </a:r>
          </a:p>
        </p:txBody>
      </p:sp>
      <p:sp>
        <p:nvSpPr>
          <p:cNvPr id="3" name="テキスト ボックス 2"/>
          <p:cNvSpPr txBox="1"/>
          <p:nvPr/>
        </p:nvSpPr>
        <p:spPr>
          <a:xfrm>
            <a:off x="0" y="4420269"/>
            <a:ext cx="9144000" cy="1384995"/>
          </a:xfrm>
          <a:prstGeom prst="rect">
            <a:avLst/>
          </a:prstGeom>
          <a:noFill/>
        </p:spPr>
        <p:txBody>
          <a:bodyPr>
            <a:spAutoFit/>
          </a:bodyPr>
          <a:lstStyle/>
          <a:p>
            <a:pPr algn="ctr" fontAlgn="auto">
              <a:spcBef>
                <a:spcPts val="0"/>
              </a:spcBef>
              <a:spcAft>
                <a:spcPts val="0"/>
              </a:spcAft>
              <a:defRPr/>
            </a:pPr>
            <a:r>
              <a:rPr lang="en-US" altLang="ja-JP" sz="2800" b="1" dirty="0" smtClean="0">
                <a:latin typeface="+mj-lt"/>
                <a:ea typeface="HGPｺﾞｼｯｸE" pitchFamily="50" charset="-128"/>
              </a:rPr>
              <a:t>59th GRSP</a:t>
            </a:r>
            <a:endParaRPr lang="en-US" altLang="ja-JP" sz="2800" b="1" dirty="0">
              <a:latin typeface="+mj-lt"/>
              <a:ea typeface="HGPｺﾞｼｯｸE" pitchFamily="50" charset="-128"/>
            </a:endParaRPr>
          </a:p>
          <a:p>
            <a:pPr algn="ctr" fontAlgn="auto">
              <a:spcBef>
                <a:spcPts val="0"/>
              </a:spcBef>
              <a:spcAft>
                <a:spcPts val="0"/>
              </a:spcAft>
              <a:defRPr/>
            </a:pPr>
            <a:r>
              <a:rPr lang="en-US" altLang="ja-JP" sz="2800" b="1" dirty="0" smtClean="0">
                <a:latin typeface="+mj-lt"/>
                <a:ea typeface="HGPｺﾞｼｯｸE" pitchFamily="50" charset="-128"/>
              </a:rPr>
              <a:t>9</a:t>
            </a:r>
            <a:r>
              <a:rPr lang="en-US" altLang="ja-JP" sz="2800" b="1" baseline="30000" dirty="0" smtClean="0">
                <a:latin typeface="+mj-lt"/>
                <a:ea typeface="HGPｺﾞｼｯｸE" pitchFamily="50" charset="-128"/>
              </a:rPr>
              <a:t>th</a:t>
            </a:r>
            <a:r>
              <a:rPr lang="en-US" altLang="ja-JP" sz="2800" b="1" dirty="0" smtClean="0">
                <a:latin typeface="+mj-lt"/>
                <a:ea typeface="HGPｺﾞｼｯｸE" pitchFamily="50" charset="-128"/>
              </a:rPr>
              <a:t>-13</a:t>
            </a:r>
            <a:r>
              <a:rPr lang="en-US" altLang="ja-JP" sz="2800" b="1" baseline="30000" dirty="0" smtClean="0">
                <a:latin typeface="+mj-lt"/>
                <a:ea typeface="HGPｺﾞｼｯｸE" pitchFamily="50" charset="-128"/>
              </a:rPr>
              <a:t>th</a:t>
            </a:r>
            <a:r>
              <a:rPr lang="en-US" altLang="ja-JP" sz="2800" b="1" dirty="0" smtClean="0">
                <a:latin typeface="+mj-lt"/>
                <a:ea typeface="HGPｺﾞｼｯｸE" pitchFamily="50" charset="-128"/>
              </a:rPr>
              <a:t> May 2016 </a:t>
            </a:r>
            <a:endParaRPr lang="en-US" altLang="ja-JP" sz="2800" b="1" dirty="0">
              <a:latin typeface="+mj-lt"/>
              <a:ea typeface="HGPｺﾞｼｯｸE" pitchFamily="50" charset="-128"/>
            </a:endParaRPr>
          </a:p>
          <a:p>
            <a:pPr algn="ctr" fontAlgn="auto">
              <a:spcBef>
                <a:spcPts val="0"/>
              </a:spcBef>
              <a:spcAft>
                <a:spcPts val="0"/>
              </a:spcAft>
              <a:defRPr/>
            </a:pPr>
            <a:r>
              <a:rPr lang="en-US" altLang="ja-JP" sz="2800" b="1" dirty="0" smtClean="0">
                <a:latin typeface="+mj-lt"/>
                <a:ea typeface="HGPｺﾞｼｯｸE" pitchFamily="50" charset="-128"/>
              </a:rPr>
              <a:t>MLIT / NTSEL</a:t>
            </a:r>
            <a:endParaRPr lang="ja-JP" altLang="en-US" sz="2800" b="1" dirty="0">
              <a:latin typeface="+mj-lt"/>
            </a:endParaRPr>
          </a:p>
        </p:txBody>
      </p:sp>
      <p:pic>
        <p:nvPicPr>
          <p:cNvPr id="7" name="Picture 1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1473" y="6256404"/>
            <a:ext cx="862136" cy="58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b="7552"/>
          <a:stretch>
            <a:fillRect/>
          </a:stretch>
        </p:blipFill>
        <p:spPr bwMode="auto">
          <a:xfrm>
            <a:off x="0" y="6178165"/>
            <a:ext cx="934998" cy="646966"/>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12668">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9"/>
          <p:cNvSpPr>
            <a:spLocks noGrp="1" noChangeArrowheads="1"/>
          </p:cNvSpPr>
          <p:nvPr>
            <p:ph type="ftr" sz="quarter" idx="4294967295"/>
          </p:nvPr>
        </p:nvSpPr>
        <p:spPr bwMode="auto">
          <a:xfrm>
            <a:off x="716969" y="6400800"/>
            <a:ext cx="4524334" cy="457200"/>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70" tIns="47885" rIns="95770" bIns="47885" numCol="1" anchor="t" anchorCtr="0" compatLnSpc="1">
            <a:prstTxWarp prst="textNoShape">
              <a:avLst/>
            </a:prstTxWarp>
          </a:bodyPr>
          <a:lstStyle>
            <a:lvl1pPr algn="l" latinLnBrk="1">
              <a:defRPr sz="1200">
                <a:latin typeface="+mn-lt"/>
                <a:ea typeface="Gulim" pitchFamily="34" charset="-127"/>
                <a:cs typeface="+mn-cs"/>
              </a:defRPr>
            </a:lvl1pPr>
          </a:lstStyle>
          <a:p>
            <a:r>
              <a:rPr lang="en-US" altLang="ja-JP" dirty="0" smtClean="0"/>
              <a:t> Ministry of Land, Infrastructure, Transport and Tourism</a:t>
            </a:r>
            <a:endParaRPr lang="en-US" altLang="ko-KR" dirty="0"/>
          </a:p>
        </p:txBody>
      </p:sp>
      <p:sp>
        <p:nvSpPr>
          <p:cNvPr id="10" name="Rectangle 7"/>
          <p:cNvSpPr>
            <a:spLocks noGrp="1" noChangeArrowheads="1"/>
          </p:cNvSpPr>
          <p:nvPr>
            <p:ph type="ftr" sz="quarter" idx="4294967295"/>
          </p:nvPr>
        </p:nvSpPr>
        <p:spPr bwMode="auto">
          <a:xfrm>
            <a:off x="5483291" y="6428184"/>
            <a:ext cx="3816424" cy="457200"/>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70" tIns="47885" rIns="95770" bIns="47885" numCol="1" anchor="t" anchorCtr="0" compatLnSpc="1">
            <a:prstTxWarp prst="textNoShape">
              <a:avLst/>
            </a:prstTxWarp>
          </a:bodyPr>
          <a:lstStyle>
            <a:lvl1pPr algn="l" latinLnBrk="1">
              <a:defRPr sz="1200">
                <a:latin typeface="+mn-lt"/>
                <a:cs typeface="+mn-cs"/>
              </a:defRPr>
            </a:lvl1pPr>
          </a:lstStyle>
          <a:p>
            <a:r>
              <a:rPr lang="en-US" altLang="ja-JP" dirty="0" smtClean="0">
                <a:ea typeface="Gulim" pitchFamily="34" charset="-127"/>
              </a:rPr>
              <a:t>National </a:t>
            </a:r>
            <a:r>
              <a:rPr lang="en-US" altLang="ja-JP" dirty="0">
                <a:ea typeface="Gulim" pitchFamily="34" charset="-127"/>
              </a:rPr>
              <a:t>Traffic Safety and Environment Laboratory</a:t>
            </a:r>
            <a:r>
              <a:rPr lang="ja-JP" altLang="en-US" dirty="0"/>
              <a:t>　　　</a:t>
            </a:r>
            <a:endParaRPr lang="en-US" altLang="ko-KR" dirty="0">
              <a:ea typeface="Gulim" pitchFamily="34" charset="-127"/>
              <a:cs typeface="+mn-cs"/>
            </a:endParaRPr>
          </a:p>
        </p:txBody>
      </p:sp>
      <p:sp>
        <p:nvSpPr>
          <p:cNvPr id="4" name="テキスト ボックス 3"/>
          <p:cNvSpPr txBox="1"/>
          <p:nvPr/>
        </p:nvSpPr>
        <p:spPr>
          <a:xfrm>
            <a:off x="4572000" y="73786"/>
            <a:ext cx="4555927" cy="923330"/>
          </a:xfrm>
          <a:prstGeom prst="rect">
            <a:avLst/>
          </a:prstGeom>
          <a:noFill/>
        </p:spPr>
        <p:txBody>
          <a:bodyPr wrap="none" rtlCol="0">
            <a:spAutoFit/>
          </a:bodyPr>
          <a:lstStyle/>
          <a:p>
            <a:r>
              <a:rPr kumimoji="1" lang="en-US" altLang="ja-JP" dirty="0" smtClean="0"/>
              <a:t>                           </a:t>
            </a:r>
            <a:r>
              <a:rPr kumimoji="1" lang="en-US" altLang="ja-JP" u="sng" dirty="0" smtClean="0"/>
              <a:t>Informal</a:t>
            </a:r>
            <a:r>
              <a:rPr kumimoji="1" lang="ja-JP" altLang="en-US" u="sng" dirty="0" smtClean="0"/>
              <a:t> </a:t>
            </a:r>
            <a:r>
              <a:rPr kumimoji="1" lang="en-US" altLang="ja-JP" u="sng" dirty="0" smtClean="0"/>
              <a:t>document  </a:t>
            </a:r>
            <a:r>
              <a:rPr kumimoji="1" lang="en-US" altLang="ja-JP" dirty="0" smtClean="0"/>
              <a:t>GRSP59-21</a:t>
            </a:r>
          </a:p>
          <a:p>
            <a:pPr marL="1433513"/>
            <a:r>
              <a:rPr lang="en-US" altLang="ja-JP" dirty="0" smtClean="0"/>
              <a:t>(59</a:t>
            </a:r>
            <a:r>
              <a:rPr lang="en-US" altLang="ja-JP" baseline="30000" dirty="0" smtClean="0"/>
              <a:t>th</a:t>
            </a:r>
            <a:r>
              <a:rPr lang="en-US" altLang="ja-JP" dirty="0" smtClean="0"/>
              <a:t> GRSP May 9-13, 2016, </a:t>
            </a:r>
            <a:endParaRPr lang="en-US" altLang="ja-JP" dirty="0" smtClean="0"/>
          </a:p>
          <a:p>
            <a:pPr marL="1433513"/>
            <a:r>
              <a:rPr lang="en-US" altLang="ja-JP" dirty="0" smtClean="0"/>
              <a:t>Agenda </a:t>
            </a:r>
            <a:r>
              <a:rPr lang="en-US" altLang="ja-JP" dirty="0" smtClean="0"/>
              <a:t>item 22(a</a:t>
            </a:r>
            <a:r>
              <a:rPr lang="en-US" altLang="ja-JP" dirty="0" smtClean="0"/>
              <a:t>))</a:t>
            </a:r>
            <a:endParaRPr kumimoji="1" lang="ja-JP" altLang="en-US" dirty="0"/>
          </a:p>
        </p:txBody>
      </p:sp>
      <p:sp>
        <p:nvSpPr>
          <p:cNvPr id="6" name="テキスト ボックス 5"/>
          <p:cNvSpPr txBox="1"/>
          <p:nvPr/>
        </p:nvSpPr>
        <p:spPr>
          <a:xfrm>
            <a:off x="251520" y="212286"/>
            <a:ext cx="3557705" cy="369332"/>
          </a:xfrm>
          <a:prstGeom prst="rect">
            <a:avLst/>
          </a:prstGeom>
          <a:noFill/>
        </p:spPr>
        <p:txBody>
          <a:bodyPr wrap="none" rtlCol="0">
            <a:spAutoFit/>
          </a:bodyPr>
          <a:lstStyle/>
          <a:p>
            <a:r>
              <a:rPr kumimoji="1" lang="en-US" altLang="ja-JP" smtClean="0"/>
              <a:t>Submitted</a:t>
            </a:r>
            <a:r>
              <a:rPr kumimoji="1" lang="ja-JP" altLang="en-US" dirty="0" smtClean="0"/>
              <a:t> </a:t>
            </a:r>
            <a:r>
              <a:rPr kumimoji="1" lang="en-US" altLang="ja-JP" dirty="0" smtClean="0"/>
              <a:t>by</a:t>
            </a:r>
            <a:r>
              <a:rPr kumimoji="1" lang="ja-JP" altLang="en-US" dirty="0" smtClean="0"/>
              <a:t> </a:t>
            </a:r>
            <a:r>
              <a:rPr kumimoji="1" lang="en-US" altLang="ja-JP" dirty="0" smtClean="0"/>
              <a:t>the</a:t>
            </a:r>
            <a:r>
              <a:rPr kumimoji="1" lang="ja-JP" altLang="en-US" dirty="0" smtClean="0"/>
              <a:t> </a:t>
            </a:r>
            <a:r>
              <a:rPr kumimoji="1" lang="en-US" altLang="ja-JP" dirty="0" smtClean="0"/>
              <a:t>expert</a:t>
            </a:r>
            <a:r>
              <a:rPr kumimoji="1" lang="ja-JP" altLang="en-US" dirty="0" smtClean="0"/>
              <a:t> </a:t>
            </a:r>
            <a:r>
              <a:rPr kumimoji="1" lang="en-US" altLang="ja-JP" dirty="0" smtClean="0"/>
              <a:t>from</a:t>
            </a:r>
            <a:r>
              <a:rPr kumimoji="1" lang="ja-JP" altLang="en-US" dirty="0" smtClean="0"/>
              <a:t> </a:t>
            </a:r>
            <a:r>
              <a:rPr kumimoji="1" lang="en-US" altLang="ja-JP" dirty="0" smtClean="0"/>
              <a:t>Japan</a:t>
            </a:r>
            <a:endParaRPr kumimoji="1" lang="ja-JP" altLang="en-US" dirty="0"/>
          </a:p>
        </p:txBody>
      </p:sp>
    </p:spTree>
    <p:extLst>
      <p:ext uri="{BB962C8B-B14F-4D97-AF65-F5344CB8AC3E}">
        <p14:creationId xmlns:p14="http://schemas.microsoft.com/office/powerpoint/2010/main" val="1554234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69900" y="44624"/>
            <a:ext cx="82296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4400" dirty="0" smtClean="0">
                <a:latin typeface="+mn-lt"/>
              </a:rPr>
              <a:t>Summary</a:t>
            </a:r>
            <a:endParaRPr lang="en-US" altLang="ja-JP" sz="4400" dirty="0">
              <a:latin typeface="+mn-lt"/>
            </a:endParaRPr>
          </a:p>
        </p:txBody>
      </p:sp>
      <p:sp>
        <p:nvSpPr>
          <p:cNvPr id="3" name="Rectangle 3"/>
          <p:cNvSpPr txBox="1">
            <a:spLocks noChangeArrowheads="1"/>
          </p:cNvSpPr>
          <p:nvPr/>
        </p:nvSpPr>
        <p:spPr>
          <a:xfrm>
            <a:off x="107504" y="991269"/>
            <a:ext cx="8579296" cy="4525963"/>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40000"/>
              </a:spcBef>
            </a:pPr>
            <a:r>
              <a:rPr lang="en-US" altLang="ja-JP" sz="2400" b="1" dirty="0"/>
              <a:t>According to the micro accident study from 1993 to 2012 in Japan,  in the traffic accidents between an adult pedestrian and a vehicle with bonnet  resulting in AIS2+ head injury, 66% were cases in which the pedestrian’s head was impacted  by the A-pillar or the lower front wind shield glass frame peripheries, which were both outside of the test area in  R127</a:t>
            </a:r>
            <a:r>
              <a:rPr lang="en-US" altLang="ja-JP" sz="2400" b="1" dirty="0" smtClean="0"/>
              <a:t>.</a:t>
            </a:r>
          </a:p>
          <a:p>
            <a:pPr>
              <a:spcBef>
                <a:spcPct val="40000"/>
              </a:spcBef>
            </a:pPr>
            <a:r>
              <a:rPr lang="en-US" altLang="ja-JP" sz="2400" b="1" dirty="0" smtClean="0"/>
              <a:t>In the pedestrian head impact test cases using the one vehicle model compliant with the pedestrian safety standard, HIC of the tests impacted at the A-pillar was higher than those at the test area in R127.</a:t>
            </a:r>
          </a:p>
          <a:p>
            <a:pPr>
              <a:spcBef>
                <a:spcPct val="40000"/>
              </a:spcBef>
            </a:pPr>
            <a:r>
              <a:rPr lang="en-US" altLang="ja-JP" sz="2400" b="1" dirty="0" smtClean="0"/>
              <a:t>In </a:t>
            </a:r>
            <a:r>
              <a:rPr lang="en-US" altLang="ja-JP" sz="2400" b="1" dirty="0"/>
              <a:t>the pedestrian head impact test </a:t>
            </a:r>
            <a:r>
              <a:rPr lang="en-US" altLang="ja-JP" sz="2400" b="1" dirty="0" smtClean="0"/>
              <a:t>case using the one vehicle model equipped with a pedestrian airbag, the pedestrian airbag was effective in reducing the head injury when the head was impacted with the A-pillar. </a:t>
            </a:r>
          </a:p>
          <a:p>
            <a:pPr>
              <a:spcBef>
                <a:spcPct val="40000"/>
              </a:spcBef>
            </a:pPr>
            <a:endParaRPr lang="en-US" altLang="ja-JP" sz="2400" b="1" dirty="0" smtClean="0"/>
          </a:p>
          <a:p>
            <a:pPr>
              <a:spcBef>
                <a:spcPct val="40000"/>
              </a:spcBef>
            </a:pPr>
            <a:endParaRPr lang="en-US" altLang="ja-JP" sz="2400" b="1" dirty="0"/>
          </a:p>
        </p:txBody>
      </p:sp>
    </p:spTree>
    <p:extLst>
      <p:ext uri="{BB962C8B-B14F-4D97-AF65-F5344CB8AC3E}">
        <p14:creationId xmlns:p14="http://schemas.microsoft.com/office/powerpoint/2010/main" val="4252137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01600"/>
            <a:ext cx="9144000" cy="590550"/>
          </a:xfrm>
          <a:prstGeom prst="rect">
            <a:avLst/>
          </a:prstGeom>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sz="3200" dirty="0" smtClean="0"/>
              <a:t>Macro Traffic Accident Study</a:t>
            </a:r>
            <a:endParaRPr lang="ja-JP" altLang="en-US" sz="3200" dirty="0"/>
          </a:p>
        </p:txBody>
      </p:sp>
      <p:sp>
        <p:nvSpPr>
          <p:cNvPr id="5" name="テキスト ボックス 4"/>
          <p:cNvSpPr txBox="1"/>
          <p:nvPr/>
        </p:nvSpPr>
        <p:spPr>
          <a:xfrm>
            <a:off x="666676" y="620688"/>
            <a:ext cx="3329694" cy="369332"/>
          </a:xfrm>
          <a:prstGeom prst="rect">
            <a:avLst/>
          </a:prstGeom>
          <a:noFill/>
        </p:spPr>
        <p:txBody>
          <a:bodyPr wrap="none" rtlCol="0">
            <a:spAutoFit/>
          </a:bodyPr>
          <a:lstStyle/>
          <a:p>
            <a:r>
              <a:rPr lang="en-US" altLang="ja-JP" dirty="0"/>
              <a:t>Traffic accident fatalities by mode</a:t>
            </a:r>
            <a:endParaRPr kumimoji="1" lang="ja-JP" altLang="en-US" dirty="0"/>
          </a:p>
        </p:txBody>
      </p:sp>
      <p:sp>
        <p:nvSpPr>
          <p:cNvPr id="28" name="テキスト ボックス 27"/>
          <p:cNvSpPr txBox="1"/>
          <p:nvPr/>
        </p:nvSpPr>
        <p:spPr>
          <a:xfrm>
            <a:off x="4616908" y="639174"/>
            <a:ext cx="3961918" cy="369332"/>
          </a:xfrm>
          <a:prstGeom prst="rect">
            <a:avLst/>
          </a:prstGeom>
          <a:noFill/>
        </p:spPr>
        <p:txBody>
          <a:bodyPr wrap="none" rtlCol="0">
            <a:spAutoFit/>
          </a:bodyPr>
          <a:lstStyle/>
          <a:p>
            <a:r>
              <a:rPr kumimoji="1" lang="en-US" altLang="ja-JP" dirty="0" smtClean="0"/>
              <a:t>Effects of the pedestrian </a:t>
            </a:r>
            <a:r>
              <a:rPr lang="en-US" altLang="ja-JP" dirty="0" smtClean="0"/>
              <a:t>safety</a:t>
            </a:r>
            <a:r>
              <a:rPr kumimoji="1" lang="en-US" altLang="ja-JP" dirty="0" smtClean="0"/>
              <a:t> standard</a:t>
            </a:r>
            <a:endParaRPr kumimoji="1" lang="ja-JP" altLang="en-US" dirty="0"/>
          </a:p>
        </p:txBody>
      </p:sp>
      <p:sp>
        <p:nvSpPr>
          <p:cNvPr id="29" name="Text Box 24"/>
          <p:cNvSpPr txBox="1">
            <a:spLocks noChangeArrowheads="1"/>
          </p:cNvSpPr>
          <p:nvPr/>
        </p:nvSpPr>
        <p:spPr bwMode="auto">
          <a:xfrm>
            <a:off x="4394842" y="928476"/>
            <a:ext cx="4823188" cy="193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38" tIns="43620" rIns="87238" bIns="43620">
            <a:spAutoFit/>
          </a:bodyPr>
          <a:lstStyle>
            <a:lvl1pPr marL="342900" indent="-342900" defTabSz="873125">
              <a:spcBef>
                <a:spcPct val="20000"/>
              </a:spcBef>
              <a:buChar char="•"/>
              <a:defRPr kumimoji="1" sz="2400">
                <a:solidFill>
                  <a:schemeClr val="tx1"/>
                </a:solidFill>
                <a:latin typeface="Times New Roman" pitchFamily="18" charset="0"/>
                <a:ea typeface="ＭＳ Ｐゴシック" pitchFamily="50" charset="-128"/>
              </a:defRPr>
            </a:lvl1pPr>
            <a:lvl2pPr marL="436563" indent="-192088" defTabSz="873125">
              <a:spcBef>
                <a:spcPct val="20000"/>
              </a:spcBef>
              <a:buChar char="–"/>
              <a:defRPr kumimoji="1" sz="2800">
                <a:solidFill>
                  <a:schemeClr val="tx1"/>
                </a:solidFill>
                <a:latin typeface="Times New Roman" pitchFamily="18" charset="0"/>
                <a:ea typeface="ＭＳ Ｐゴシック" pitchFamily="50" charset="-128"/>
              </a:defRPr>
            </a:lvl2pPr>
            <a:lvl3pPr marL="873125" indent="-188913" defTabSz="873125">
              <a:spcBef>
                <a:spcPct val="20000"/>
              </a:spcBef>
              <a:buChar char="•"/>
              <a:defRPr kumimoji="1" sz="2400">
                <a:solidFill>
                  <a:schemeClr val="tx1"/>
                </a:solidFill>
                <a:latin typeface="Times New Roman" pitchFamily="18" charset="0"/>
                <a:ea typeface="ＭＳ Ｐゴシック" pitchFamily="50" charset="-128"/>
              </a:defRPr>
            </a:lvl3pPr>
            <a:lvl4pPr marL="1309688" indent="-228600" defTabSz="873125">
              <a:spcBef>
                <a:spcPct val="20000"/>
              </a:spcBef>
              <a:buChar char="–"/>
              <a:defRPr kumimoji="1" sz="2000">
                <a:solidFill>
                  <a:schemeClr val="tx1"/>
                </a:solidFill>
                <a:latin typeface="Times New Roman" pitchFamily="18" charset="0"/>
                <a:ea typeface="ＭＳ Ｐゴシック" pitchFamily="50" charset="-128"/>
              </a:defRPr>
            </a:lvl4pPr>
            <a:lvl5pPr marL="1746250" indent="-228600" defTabSz="873125">
              <a:spcBef>
                <a:spcPct val="20000"/>
              </a:spcBef>
              <a:buChar char="•"/>
              <a:defRPr kumimoji="1" sz="2000">
                <a:solidFill>
                  <a:schemeClr val="tx1"/>
                </a:solidFill>
                <a:latin typeface="Times New Roman" pitchFamily="18" charset="0"/>
                <a:ea typeface="ＭＳ Ｐゴシック" pitchFamily="50" charset="-128"/>
              </a:defRPr>
            </a:lvl5pPr>
            <a:lvl6pPr marL="22034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6606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1178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5750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eaLnBrk="1" hangingPunct="1">
              <a:spcBef>
                <a:spcPct val="0"/>
              </a:spcBef>
              <a:buNone/>
            </a:pPr>
            <a:r>
              <a:rPr lang="en-US" altLang="ja-JP" sz="2000" dirty="0" smtClean="0">
                <a:latin typeface="+mn-lt"/>
              </a:rPr>
              <a:t>Accident data</a:t>
            </a:r>
          </a:p>
          <a:p>
            <a:pPr>
              <a:spcBef>
                <a:spcPct val="0"/>
              </a:spcBef>
              <a:buFont typeface="Arial" panose="020B0604020202020204" pitchFamily="34" charset="0"/>
              <a:buChar char="•"/>
            </a:pPr>
            <a:r>
              <a:rPr lang="en-US" altLang="ja-JP" sz="2000" dirty="0" smtClean="0">
                <a:latin typeface="+mn-lt"/>
              </a:rPr>
              <a:t>Macro accident data from 2012 to 2013</a:t>
            </a:r>
          </a:p>
          <a:p>
            <a:pPr eaLnBrk="1" hangingPunct="1">
              <a:spcBef>
                <a:spcPct val="0"/>
              </a:spcBef>
              <a:buFont typeface="Arial" panose="020B0604020202020204" pitchFamily="34" charset="0"/>
              <a:buChar char="•"/>
            </a:pPr>
            <a:r>
              <a:rPr lang="en-US" altLang="ja-JP" sz="2000" dirty="0" smtClean="0">
                <a:latin typeface="+mn-lt"/>
              </a:rPr>
              <a:t>Fatal pedestrian accidents</a:t>
            </a:r>
          </a:p>
          <a:p>
            <a:pPr eaLnBrk="1" hangingPunct="1">
              <a:spcBef>
                <a:spcPct val="0"/>
              </a:spcBef>
              <a:buFont typeface="Arial" panose="020B0604020202020204" pitchFamily="34" charset="0"/>
              <a:buChar char="•"/>
            </a:pPr>
            <a:r>
              <a:rPr lang="en-US" altLang="ja-JP" sz="2000" dirty="0" smtClean="0">
                <a:latin typeface="+mn-lt"/>
              </a:rPr>
              <a:t>M1</a:t>
            </a:r>
            <a:r>
              <a:rPr lang="ja-JP" altLang="en-US" sz="2000" dirty="0" smtClean="0">
                <a:latin typeface="+mn-lt"/>
              </a:rPr>
              <a:t> </a:t>
            </a:r>
            <a:r>
              <a:rPr lang="en-US" altLang="ja-JP" sz="2000" dirty="0" smtClean="0">
                <a:latin typeface="+mn-lt"/>
              </a:rPr>
              <a:t>category vehicles</a:t>
            </a:r>
          </a:p>
          <a:p>
            <a:pPr eaLnBrk="1" hangingPunct="1">
              <a:spcBef>
                <a:spcPct val="0"/>
              </a:spcBef>
              <a:buFont typeface="Arial" panose="020B0604020202020204" pitchFamily="34" charset="0"/>
              <a:buChar char="•"/>
            </a:pPr>
            <a:r>
              <a:rPr lang="en-US" altLang="ja-JP" sz="2000" dirty="0" smtClean="0">
                <a:latin typeface="+mn-lt"/>
              </a:rPr>
              <a:t>Compliant/non-compliant with the pedestrian safety standard</a:t>
            </a:r>
          </a:p>
        </p:txBody>
      </p:sp>
      <p:sp>
        <p:nvSpPr>
          <p:cNvPr id="30" name="Text Box 24"/>
          <p:cNvSpPr txBox="1">
            <a:spLocks noChangeArrowheads="1"/>
          </p:cNvSpPr>
          <p:nvPr/>
        </p:nvSpPr>
        <p:spPr bwMode="auto">
          <a:xfrm>
            <a:off x="214313" y="5369326"/>
            <a:ext cx="8678862" cy="150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38" tIns="43620" rIns="87238" bIns="43620">
            <a:spAutoFit/>
          </a:bodyPr>
          <a:lstStyle>
            <a:lvl1pPr marL="342900" indent="-342900" defTabSz="873125">
              <a:spcBef>
                <a:spcPct val="20000"/>
              </a:spcBef>
              <a:buChar char="•"/>
              <a:defRPr kumimoji="1" sz="2400">
                <a:solidFill>
                  <a:schemeClr val="tx1"/>
                </a:solidFill>
                <a:latin typeface="Times New Roman" pitchFamily="18" charset="0"/>
                <a:ea typeface="ＭＳ Ｐゴシック" pitchFamily="50" charset="-128"/>
              </a:defRPr>
            </a:lvl1pPr>
            <a:lvl2pPr marL="436563" indent="-192088" defTabSz="873125">
              <a:spcBef>
                <a:spcPct val="20000"/>
              </a:spcBef>
              <a:buChar char="–"/>
              <a:defRPr kumimoji="1" sz="2800">
                <a:solidFill>
                  <a:schemeClr val="tx1"/>
                </a:solidFill>
                <a:latin typeface="Times New Roman" pitchFamily="18" charset="0"/>
                <a:ea typeface="ＭＳ Ｐゴシック" pitchFamily="50" charset="-128"/>
              </a:defRPr>
            </a:lvl2pPr>
            <a:lvl3pPr marL="873125" indent="-188913" defTabSz="873125">
              <a:spcBef>
                <a:spcPct val="20000"/>
              </a:spcBef>
              <a:buChar char="•"/>
              <a:defRPr kumimoji="1" sz="2400">
                <a:solidFill>
                  <a:schemeClr val="tx1"/>
                </a:solidFill>
                <a:latin typeface="Times New Roman" pitchFamily="18" charset="0"/>
                <a:ea typeface="ＭＳ Ｐゴシック" pitchFamily="50" charset="-128"/>
              </a:defRPr>
            </a:lvl3pPr>
            <a:lvl4pPr marL="1309688" indent="-228600" defTabSz="873125">
              <a:spcBef>
                <a:spcPct val="20000"/>
              </a:spcBef>
              <a:buChar char="–"/>
              <a:defRPr kumimoji="1" sz="2000">
                <a:solidFill>
                  <a:schemeClr val="tx1"/>
                </a:solidFill>
                <a:latin typeface="Times New Roman" pitchFamily="18" charset="0"/>
                <a:ea typeface="ＭＳ Ｐゴシック" pitchFamily="50" charset="-128"/>
              </a:defRPr>
            </a:lvl4pPr>
            <a:lvl5pPr marL="1746250" indent="-228600" defTabSz="873125">
              <a:spcBef>
                <a:spcPct val="20000"/>
              </a:spcBef>
              <a:buChar char="•"/>
              <a:defRPr kumimoji="1" sz="2000">
                <a:solidFill>
                  <a:schemeClr val="tx1"/>
                </a:solidFill>
                <a:latin typeface="Times New Roman" pitchFamily="18" charset="0"/>
                <a:ea typeface="ＭＳ Ｐゴシック" pitchFamily="50" charset="-128"/>
              </a:defRPr>
            </a:lvl5pPr>
            <a:lvl6pPr marL="22034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6606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1178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5750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 typeface="Arial" panose="020B0604020202020204" pitchFamily="34" charset="0"/>
              <a:buChar char="•"/>
            </a:pPr>
            <a:r>
              <a:rPr lang="en-US" altLang="ja-JP" sz="2300" dirty="0" smtClean="0">
                <a:latin typeface="+mn-lt"/>
              </a:rPr>
              <a:t>Pedestrians accounted for the largest proportion</a:t>
            </a:r>
            <a:r>
              <a:rPr lang="ja-JP" altLang="en-US" sz="2300" dirty="0" smtClean="0">
                <a:latin typeface="+mn-lt"/>
              </a:rPr>
              <a:t> </a:t>
            </a:r>
            <a:r>
              <a:rPr lang="en-US" altLang="ja-JP" sz="2300" dirty="0" smtClean="0">
                <a:latin typeface="+mn-lt"/>
              </a:rPr>
              <a:t>of traffic accident fatalities.</a:t>
            </a:r>
          </a:p>
          <a:p>
            <a:pPr>
              <a:spcBef>
                <a:spcPct val="0"/>
              </a:spcBef>
              <a:buFont typeface="Arial" panose="020B0604020202020204" pitchFamily="34" charset="0"/>
              <a:buChar char="•"/>
            </a:pPr>
            <a:r>
              <a:rPr lang="en-US" altLang="ja-JP" sz="2300" dirty="0">
                <a:latin typeface="+mn-lt"/>
              </a:rPr>
              <a:t>Pedestrian safety standard is effective in reducing the fatalities  by traffic accidents .</a:t>
            </a:r>
          </a:p>
        </p:txBody>
      </p:sp>
      <p:sp>
        <p:nvSpPr>
          <p:cNvPr id="31" name="テキスト ボックス 20"/>
          <p:cNvSpPr txBox="1">
            <a:spLocks noChangeArrowheads="1"/>
          </p:cNvSpPr>
          <p:nvPr/>
        </p:nvSpPr>
        <p:spPr bwMode="auto">
          <a:xfrm>
            <a:off x="4788024" y="4806088"/>
            <a:ext cx="41794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24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None/>
            </a:pPr>
            <a:r>
              <a:rPr lang="en-US" altLang="ja-JP" sz="1600" dirty="0" smtClean="0">
                <a:latin typeface="+mn-lt"/>
              </a:rPr>
              <a:t>*From a document of the 3</a:t>
            </a:r>
            <a:r>
              <a:rPr lang="en-US" altLang="ja-JP" sz="1600" baseline="30000" dirty="0" smtClean="0">
                <a:latin typeface="+mn-lt"/>
              </a:rPr>
              <a:t>rd</a:t>
            </a:r>
            <a:r>
              <a:rPr lang="en-US" altLang="ja-JP" sz="1600" dirty="0" smtClean="0">
                <a:latin typeface="+mn-lt"/>
              </a:rPr>
              <a:t> vehicle safety meeting for FY2014 </a:t>
            </a:r>
            <a:r>
              <a:rPr lang="ja-JP" altLang="en-US" sz="1600" dirty="0" smtClean="0">
                <a:latin typeface="+mn-lt"/>
              </a:rPr>
              <a:t> </a:t>
            </a:r>
            <a:r>
              <a:rPr lang="en-US" altLang="ja-JP" sz="1600" dirty="0" smtClean="0">
                <a:latin typeface="+mn-lt"/>
              </a:rPr>
              <a:t>conducted by  MLIT</a:t>
            </a:r>
            <a:endParaRPr lang="ja-JP" altLang="en-US" sz="1600" dirty="0">
              <a:latin typeface="+mn-lt"/>
            </a:endParaRPr>
          </a:p>
        </p:txBody>
      </p:sp>
      <p:grpSp>
        <p:nvGrpSpPr>
          <p:cNvPr id="6" name="Group 4"/>
          <p:cNvGrpSpPr>
            <a:grpSpLocks noChangeAspect="1"/>
          </p:cNvGrpSpPr>
          <p:nvPr/>
        </p:nvGrpSpPr>
        <p:grpSpPr bwMode="auto">
          <a:xfrm>
            <a:off x="2246634" y="2060848"/>
            <a:ext cx="1965326" cy="2636837"/>
            <a:chOff x="1202" y="907"/>
            <a:chExt cx="1238" cy="1661"/>
          </a:xfrm>
        </p:grpSpPr>
        <p:sp>
          <p:nvSpPr>
            <p:cNvPr id="7" name="AutoShape 3"/>
            <p:cNvSpPr>
              <a:spLocks noChangeAspect="1" noChangeArrowheads="1" noTextEdit="1"/>
            </p:cNvSpPr>
            <p:nvPr/>
          </p:nvSpPr>
          <p:spPr bwMode="auto">
            <a:xfrm>
              <a:off x="1202" y="907"/>
              <a:ext cx="1237" cy="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 y="907"/>
              <a:ext cx="1238" cy="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1407" y="2267"/>
              <a:ext cx="79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algn="ctr"/>
              <a:r>
                <a:rPr lang="en-US" altLang="ja-JP" sz="1400" dirty="0"/>
                <a:t>4,373 persons in 2013</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7"/>
            <p:cNvSpPr>
              <a:spLocks noChangeArrowheads="1"/>
            </p:cNvSpPr>
            <p:nvPr/>
          </p:nvSpPr>
          <p:spPr bwMode="auto">
            <a:xfrm>
              <a:off x="1638" y="223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8"/>
            <p:cNvSpPr>
              <a:spLocks noChangeArrowheads="1"/>
            </p:cNvSpPr>
            <p:nvPr/>
          </p:nvSpPr>
          <p:spPr bwMode="auto">
            <a:xfrm>
              <a:off x="1765" y="22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9"/>
            <p:cNvSpPr>
              <a:spLocks noChangeArrowheads="1"/>
            </p:cNvSpPr>
            <p:nvPr/>
          </p:nvSpPr>
          <p:spPr bwMode="auto">
            <a:xfrm>
              <a:off x="1822" y="223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10"/>
            <p:cNvSpPr>
              <a:spLocks noChangeArrowheads="1"/>
            </p:cNvSpPr>
            <p:nvPr/>
          </p:nvSpPr>
          <p:spPr bwMode="auto">
            <a:xfrm>
              <a:off x="2075" y="22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1"/>
            <p:cNvSpPr>
              <a:spLocks noChangeArrowheads="1"/>
            </p:cNvSpPr>
            <p:nvPr/>
          </p:nvSpPr>
          <p:spPr bwMode="auto">
            <a:xfrm>
              <a:off x="1407" y="2371"/>
              <a:ext cx="85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2"/>
            <p:cNvSpPr>
              <a:spLocks noChangeArrowheads="1"/>
            </p:cNvSpPr>
            <p:nvPr/>
          </p:nvSpPr>
          <p:spPr bwMode="auto">
            <a:xfrm>
              <a:off x="1913" y="237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3"/>
            <p:cNvSpPr>
              <a:spLocks noChangeArrowheads="1"/>
            </p:cNvSpPr>
            <p:nvPr/>
          </p:nvSpPr>
          <p:spPr bwMode="auto">
            <a:xfrm>
              <a:off x="2095" y="1284"/>
              <a:ext cx="2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0" i="0" u="none" strike="noStrike" cap="none" normalizeH="0" baseline="0" smtClean="0">
                  <a:ln>
                    <a:noFill/>
                  </a:ln>
                  <a:solidFill>
                    <a:srgbClr val="FFFFFF"/>
                  </a:solidFill>
                  <a:effectLst/>
                  <a:latin typeface="+mn-lt"/>
                  <a:ea typeface="ＭＳ Ｐゴシック" pitchFamily="50" charset="-128"/>
                  <a:cs typeface="ＭＳ Ｐゴシック" pitchFamily="50" charset="-128"/>
                </a:rPr>
                <a:t>32.4%</a:t>
              </a:r>
              <a:endParaRPr kumimoji="1" lang="ja-JP" altLang="ja-JP" sz="1300" b="0" i="0" u="none" strike="noStrike" cap="none" normalizeH="0" baseline="0" smtClean="0">
                <a:ln>
                  <a:noFill/>
                </a:ln>
                <a:solidFill>
                  <a:schemeClr val="tx1"/>
                </a:solidFill>
                <a:effectLst/>
                <a:latin typeface="+mn-lt"/>
                <a:ea typeface="ＭＳ Ｐゴシック" pitchFamily="50" charset="-128"/>
                <a:cs typeface="ＭＳ Ｐゴシック" pitchFamily="50" charset="-128"/>
              </a:endParaRPr>
            </a:p>
          </p:txBody>
        </p:sp>
        <p:sp>
          <p:nvSpPr>
            <p:cNvPr id="16" name="Rectangle 14"/>
            <p:cNvSpPr>
              <a:spLocks noChangeArrowheads="1"/>
            </p:cNvSpPr>
            <p:nvPr/>
          </p:nvSpPr>
          <p:spPr bwMode="auto">
            <a:xfrm>
              <a:off x="2036" y="1391"/>
              <a:ext cx="24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0" i="0" u="none" strike="noStrike" cap="none" normalizeH="0" baseline="0" smtClean="0">
                  <a:ln>
                    <a:noFill/>
                  </a:ln>
                  <a:solidFill>
                    <a:srgbClr val="FFFFFF"/>
                  </a:solidFill>
                  <a:effectLst/>
                  <a:latin typeface="+mn-lt"/>
                  <a:ea typeface="ＭＳ Ｐゴシック" pitchFamily="50" charset="-128"/>
                  <a:cs typeface="ＭＳ Ｐゴシック" pitchFamily="50" charset="-128"/>
                </a:rPr>
                <a:t>1,415</a:t>
              </a:r>
              <a:endParaRPr kumimoji="1" lang="ja-JP" altLang="ja-JP" sz="1300" b="0" i="0" u="none" strike="noStrike" cap="none" normalizeH="0" baseline="0" smtClean="0">
                <a:ln>
                  <a:noFill/>
                </a:ln>
                <a:solidFill>
                  <a:schemeClr val="tx1"/>
                </a:solidFill>
                <a:effectLst/>
                <a:latin typeface="+mn-lt"/>
                <a:ea typeface="ＭＳ Ｐゴシック" pitchFamily="50" charset="-128"/>
                <a:cs typeface="ＭＳ Ｐゴシック" pitchFamily="50" charset="-128"/>
              </a:endParaRPr>
            </a:p>
          </p:txBody>
        </p:sp>
        <p:sp>
          <p:nvSpPr>
            <p:cNvPr id="17" name="Rectangle 15"/>
            <p:cNvSpPr>
              <a:spLocks noChangeArrowheads="1"/>
            </p:cNvSpPr>
            <p:nvPr/>
          </p:nvSpPr>
          <p:spPr bwMode="auto">
            <a:xfrm>
              <a:off x="2259" y="139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6"/>
            <p:cNvSpPr>
              <a:spLocks noChangeArrowheads="1"/>
            </p:cNvSpPr>
            <p:nvPr/>
          </p:nvSpPr>
          <p:spPr bwMode="auto">
            <a:xfrm>
              <a:off x="1837" y="1871"/>
              <a:ext cx="20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0" i="0" u="none" strike="noStrike" cap="none" normalizeH="0" baseline="0" dirty="0" smtClean="0">
                  <a:ln>
                    <a:noFill/>
                  </a:ln>
                  <a:solidFill>
                    <a:srgbClr val="FFFFFF"/>
                  </a:solidFill>
                  <a:effectLst/>
                  <a:latin typeface="+mn-lt"/>
                  <a:ea typeface="ＭＳ Ｐゴシック" pitchFamily="50" charset="-128"/>
                  <a:cs typeface="ＭＳ Ｐゴシック" pitchFamily="50" charset="-128"/>
                </a:rPr>
                <a:t>6.7%</a:t>
              </a:r>
              <a:endParaRPr kumimoji="1" lang="ja-JP" altLang="ja-JP" sz="1300" b="0" i="0" u="none" strike="noStrike" cap="none" normalizeH="0" baseline="0" dirty="0" smtClean="0">
                <a:ln>
                  <a:noFill/>
                </a:ln>
                <a:solidFill>
                  <a:schemeClr val="tx1"/>
                </a:solidFill>
                <a:effectLst/>
                <a:latin typeface="+mn-lt"/>
                <a:ea typeface="ＭＳ Ｐゴシック" pitchFamily="50" charset="-128"/>
                <a:cs typeface="ＭＳ Ｐゴシック" pitchFamily="50" charset="-128"/>
              </a:endParaRPr>
            </a:p>
          </p:txBody>
        </p:sp>
        <p:sp>
          <p:nvSpPr>
            <p:cNvPr id="19" name="Rectangle 17"/>
            <p:cNvSpPr>
              <a:spLocks noChangeArrowheads="1"/>
            </p:cNvSpPr>
            <p:nvPr/>
          </p:nvSpPr>
          <p:spPr bwMode="auto">
            <a:xfrm>
              <a:off x="1837" y="1979"/>
              <a:ext cx="16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0" i="0" u="none" strike="noStrike" cap="none" normalizeH="0" baseline="0" dirty="0" smtClean="0">
                  <a:ln>
                    <a:noFill/>
                  </a:ln>
                  <a:solidFill>
                    <a:srgbClr val="FFFFFF"/>
                  </a:solidFill>
                  <a:effectLst/>
                  <a:latin typeface="+mn-lt"/>
                  <a:ea typeface="ＭＳ Ｐゴシック" pitchFamily="50" charset="-128"/>
                  <a:cs typeface="ＭＳ Ｐゴシック" pitchFamily="50" charset="-128"/>
                </a:rPr>
                <a:t>295</a:t>
              </a:r>
              <a:endParaRPr kumimoji="1" lang="ja-JP" altLang="ja-JP" sz="1300" b="0" i="0" u="none" strike="noStrike" cap="none" normalizeH="0" baseline="0" dirty="0" smtClean="0">
                <a:ln>
                  <a:noFill/>
                </a:ln>
                <a:solidFill>
                  <a:schemeClr val="tx1"/>
                </a:solidFill>
                <a:effectLst/>
                <a:latin typeface="+mn-lt"/>
                <a:ea typeface="ＭＳ Ｐゴシック" pitchFamily="50" charset="-128"/>
                <a:cs typeface="ＭＳ Ｐゴシック" pitchFamily="50" charset="-128"/>
              </a:endParaRPr>
            </a:p>
          </p:txBody>
        </p:sp>
        <p:sp>
          <p:nvSpPr>
            <p:cNvPr id="20" name="Rectangle 18"/>
            <p:cNvSpPr>
              <a:spLocks noChangeArrowheads="1"/>
            </p:cNvSpPr>
            <p:nvPr/>
          </p:nvSpPr>
          <p:spPr bwMode="auto">
            <a:xfrm>
              <a:off x="1986" y="198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19"/>
            <p:cNvSpPr>
              <a:spLocks noChangeArrowheads="1"/>
            </p:cNvSpPr>
            <p:nvPr/>
          </p:nvSpPr>
          <p:spPr bwMode="auto">
            <a:xfrm>
              <a:off x="1550" y="1823"/>
              <a:ext cx="2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0" i="0" u="none" strike="noStrike" cap="none" normalizeH="0" baseline="0" dirty="0" smtClean="0">
                  <a:ln>
                    <a:noFill/>
                  </a:ln>
                  <a:solidFill>
                    <a:srgbClr val="FFFFFF"/>
                  </a:solidFill>
                  <a:effectLst/>
                  <a:latin typeface="+mn-lt"/>
                  <a:ea typeface="ＭＳ Ｐゴシック" pitchFamily="50" charset="-128"/>
                  <a:cs typeface="ＭＳ Ｐゴシック" pitchFamily="50" charset="-128"/>
                </a:rPr>
                <a:t>13.7%</a:t>
              </a:r>
              <a:endParaRPr kumimoji="1" lang="ja-JP" altLang="ja-JP" sz="1300" b="0" i="0" u="none" strike="noStrike" cap="none" normalizeH="0" baseline="0" dirty="0" smtClean="0">
                <a:ln>
                  <a:noFill/>
                </a:ln>
                <a:solidFill>
                  <a:schemeClr val="tx1"/>
                </a:solidFill>
                <a:effectLst/>
                <a:latin typeface="+mn-lt"/>
                <a:ea typeface="ＭＳ Ｐゴシック" pitchFamily="50" charset="-128"/>
                <a:cs typeface="ＭＳ Ｐゴシック" pitchFamily="50" charset="-128"/>
              </a:endParaRPr>
            </a:p>
          </p:txBody>
        </p:sp>
        <p:sp>
          <p:nvSpPr>
            <p:cNvPr id="22" name="Rectangle 20"/>
            <p:cNvSpPr>
              <a:spLocks noChangeArrowheads="1"/>
            </p:cNvSpPr>
            <p:nvPr/>
          </p:nvSpPr>
          <p:spPr bwMode="auto">
            <a:xfrm>
              <a:off x="1550" y="1931"/>
              <a:ext cx="16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0" i="0" u="none" strike="noStrike" cap="none" normalizeH="0" baseline="0" dirty="0" smtClean="0">
                  <a:ln>
                    <a:noFill/>
                  </a:ln>
                  <a:solidFill>
                    <a:srgbClr val="FFFFFF"/>
                  </a:solidFill>
                  <a:effectLst/>
                  <a:latin typeface="+mn-lt"/>
                  <a:ea typeface="ＭＳ Ｐゴシック" pitchFamily="50" charset="-128"/>
                  <a:cs typeface="ＭＳ Ｐゴシック" pitchFamily="50" charset="-128"/>
                </a:rPr>
                <a:t>600</a:t>
              </a:r>
              <a:endParaRPr kumimoji="1" lang="ja-JP" altLang="ja-JP" sz="1300" b="0" i="0" u="none" strike="noStrike" cap="none" normalizeH="0" baseline="0" dirty="0" smtClean="0">
                <a:ln>
                  <a:noFill/>
                </a:ln>
                <a:solidFill>
                  <a:schemeClr val="tx1"/>
                </a:solidFill>
                <a:effectLst/>
                <a:latin typeface="+mn-lt"/>
                <a:ea typeface="ＭＳ Ｐゴシック" pitchFamily="50" charset="-128"/>
                <a:cs typeface="ＭＳ Ｐゴシック" pitchFamily="50" charset="-128"/>
              </a:endParaRPr>
            </a:p>
          </p:txBody>
        </p:sp>
        <p:sp>
          <p:nvSpPr>
            <p:cNvPr id="23" name="Rectangle 21"/>
            <p:cNvSpPr>
              <a:spLocks noChangeArrowheads="1"/>
            </p:cNvSpPr>
            <p:nvPr/>
          </p:nvSpPr>
          <p:spPr bwMode="auto">
            <a:xfrm>
              <a:off x="1699" y="193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2"/>
            <p:cNvSpPr>
              <a:spLocks noChangeArrowheads="1"/>
            </p:cNvSpPr>
            <p:nvPr/>
          </p:nvSpPr>
          <p:spPr bwMode="auto">
            <a:xfrm>
              <a:off x="2033" y="1706"/>
              <a:ext cx="2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0" i="0" u="none" strike="noStrike" cap="none" normalizeH="0" baseline="0" smtClean="0">
                  <a:ln>
                    <a:noFill/>
                  </a:ln>
                  <a:solidFill>
                    <a:srgbClr val="FFFFFF"/>
                  </a:solidFill>
                  <a:effectLst/>
                  <a:latin typeface="+mn-lt"/>
                  <a:ea typeface="ＭＳ Ｐゴシック" pitchFamily="50" charset="-128"/>
                  <a:cs typeface="ＭＳ Ｐゴシック" pitchFamily="50" charset="-128"/>
                </a:rPr>
                <a:t>10.6%</a:t>
              </a:r>
              <a:endParaRPr kumimoji="1" lang="ja-JP" altLang="ja-JP" sz="1300" b="0" i="0" u="none" strike="noStrike" cap="none" normalizeH="0" baseline="0" smtClean="0">
                <a:ln>
                  <a:noFill/>
                </a:ln>
                <a:solidFill>
                  <a:schemeClr val="tx1"/>
                </a:solidFill>
                <a:effectLst/>
                <a:latin typeface="+mn-lt"/>
                <a:ea typeface="ＭＳ Ｐゴシック" pitchFamily="50" charset="-128"/>
                <a:cs typeface="ＭＳ Ｐゴシック" pitchFamily="50" charset="-128"/>
              </a:endParaRPr>
            </a:p>
          </p:txBody>
        </p:sp>
        <p:sp>
          <p:nvSpPr>
            <p:cNvPr id="25" name="Rectangle 23"/>
            <p:cNvSpPr>
              <a:spLocks noChangeArrowheads="1"/>
            </p:cNvSpPr>
            <p:nvPr/>
          </p:nvSpPr>
          <p:spPr bwMode="auto">
            <a:xfrm>
              <a:off x="2048" y="1814"/>
              <a:ext cx="16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0" i="0" u="none" strike="noStrike" cap="none" normalizeH="0" baseline="0" dirty="0" smtClean="0">
                  <a:ln>
                    <a:noFill/>
                  </a:ln>
                  <a:solidFill>
                    <a:srgbClr val="FFFFFF"/>
                  </a:solidFill>
                  <a:effectLst/>
                  <a:latin typeface="+mn-lt"/>
                  <a:ea typeface="ＭＳ Ｐゴシック" pitchFamily="50" charset="-128"/>
                  <a:cs typeface="ＭＳ Ｐゴシック" pitchFamily="50" charset="-128"/>
                </a:rPr>
                <a:t>465</a:t>
              </a:r>
              <a:endParaRPr kumimoji="1" lang="ja-JP" altLang="ja-JP" sz="1300" b="0" i="0" u="none" strike="noStrike" cap="none" normalizeH="0" baseline="0" dirty="0" smtClean="0">
                <a:ln>
                  <a:noFill/>
                </a:ln>
                <a:solidFill>
                  <a:schemeClr val="tx1"/>
                </a:solidFill>
                <a:effectLst/>
                <a:latin typeface="+mn-lt"/>
                <a:ea typeface="ＭＳ Ｐゴシック" pitchFamily="50" charset="-128"/>
                <a:cs typeface="ＭＳ Ｐゴシック" pitchFamily="50" charset="-128"/>
              </a:endParaRPr>
            </a:p>
          </p:txBody>
        </p:sp>
        <p:sp>
          <p:nvSpPr>
            <p:cNvPr id="26" name="Rectangle 24"/>
            <p:cNvSpPr>
              <a:spLocks noChangeArrowheads="1"/>
            </p:cNvSpPr>
            <p:nvPr/>
          </p:nvSpPr>
          <p:spPr bwMode="auto">
            <a:xfrm>
              <a:off x="2197" y="183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25"/>
            <p:cNvSpPr>
              <a:spLocks noChangeArrowheads="1"/>
            </p:cNvSpPr>
            <p:nvPr/>
          </p:nvSpPr>
          <p:spPr bwMode="auto">
            <a:xfrm>
              <a:off x="1316" y="1318"/>
              <a:ext cx="2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0" i="0" u="none" strike="noStrike" cap="none" normalizeH="0" baseline="0" dirty="0" smtClean="0">
                  <a:ln>
                    <a:noFill/>
                  </a:ln>
                  <a:solidFill>
                    <a:srgbClr val="000099"/>
                  </a:solidFill>
                  <a:effectLst/>
                  <a:latin typeface="+mn-lt"/>
                  <a:ea typeface="ＭＳ Ｐゴシック" pitchFamily="50" charset="-128"/>
                  <a:cs typeface="ＭＳ Ｐゴシック" pitchFamily="50" charset="-128"/>
                </a:rPr>
                <a:t>36.2%</a:t>
              </a:r>
              <a:endParaRPr kumimoji="1" lang="ja-JP" altLang="ja-JP" sz="1300" b="0" i="0" u="none" strike="noStrike" cap="none" normalizeH="0" baseline="0" dirty="0" smtClean="0">
                <a:ln>
                  <a:noFill/>
                </a:ln>
                <a:solidFill>
                  <a:schemeClr val="tx1"/>
                </a:solidFill>
                <a:effectLst/>
                <a:latin typeface="+mn-lt"/>
                <a:ea typeface="ＭＳ Ｐゴシック" pitchFamily="50" charset="-128"/>
                <a:cs typeface="ＭＳ Ｐゴシック" pitchFamily="50" charset="-128"/>
              </a:endParaRPr>
            </a:p>
          </p:txBody>
        </p:sp>
        <p:sp>
          <p:nvSpPr>
            <p:cNvPr id="1024" name="Rectangle 26"/>
            <p:cNvSpPr>
              <a:spLocks noChangeArrowheads="1"/>
            </p:cNvSpPr>
            <p:nvPr/>
          </p:nvSpPr>
          <p:spPr bwMode="auto">
            <a:xfrm>
              <a:off x="1316" y="1426"/>
              <a:ext cx="24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0" i="0" u="none" strike="noStrike" cap="none" normalizeH="0" baseline="0" dirty="0" smtClean="0">
                  <a:ln>
                    <a:noFill/>
                  </a:ln>
                  <a:solidFill>
                    <a:srgbClr val="000099"/>
                  </a:solidFill>
                  <a:effectLst/>
                  <a:latin typeface="+mn-lt"/>
                  <a:ea typeface="ＭＳ Ｐゴシック" pitchFamily="50" charset="-128"/>
                  <a:cs typeface="ＭＳ Ｐゴシック" pitchFamily="50" charset="-128"/>
                </a:rPr>
                <a:t>1,584</a:t>
              </a:r>
              <a:endParaRPr kumimoji="1" lang="ja-JP" altLang="ja-JP" sz="1300" b="0" i="0" u="none" strike="noStrike" cap="none" normalizeH="0" baseline="0" dirty="0" smtClean="0">
                <a:ln>
                  <a:noFill/>
                </a:ln>
                <a:solidFill>
                  <a:schemeClr val="tx1"/>
                </a:solidFill>
                <a:effectLst/>
                <a:latin typeface="+mn-lt"/>
                <a:ea typeface="ＭＳ Ｐゴシック" pitchFamily="50" charset="-128"/>
                <a:cs typeface="ＭＳ Ｐゴシック" pitchFamily="50" charset="-128"/>
              </a:endParaRPr>
            </a:p>
          </p:txBody>
        </p:sp>
        <p:sp>
          <p:nvSpPr>
            <p:cNvPr id="1025" name="Rectangle 27"/>
            <p:cNvSpPr>
              <a:spLocks noChangeArrowheads="1"/>
            </p:cNvSpPr>
            <p:nvPr/>
          </p:nvSpPr>
          <p:spPr bwMode="auto">
            <a:xfrm>
              <a:off x="1539" y="142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3" name="Group 4"/>
          <p:cNvGrpSpPr>
            <a:grpSpLocks noChangeAspect="1"/>
          </p:cNvGrpSpPr>
          <p:nvPr/>
        </p:nvGrpSpPr>
        <p:grpSpPr bwMode="auto">
          <a:xfrm>
            <a:off x="156898" y="2262460"/>
            <a:ext cx="2324101" cy="2239964"/>
            <a:chOff x="55" y="1034"/>
            <a:chExt cx="1464" cy="1411"/>
          </a:xfrm>
        </p:grpSpPr>
        <p:sp>
          <p:nvSpPr>
            <p:cNvPr id="1027" name="AutoShape 3"/>
            <p:cNvSpPr>
              <a:spLocks noChangeAspect="1" noChangeArrowheads="1" noTextEdit="1"/>
            </p:cNvSpPr>
            <p:nvPr/>
          </p:nvSpPr>
          <p:spPr bwMode="auto">
            <a:xfrm>
              <a:off x="55" y="1034"/>
              <a:ext cx="1283"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 y="1104"/>
              <a:ext cx="78"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ChangeArrowheads="1"/>
            </p:cNvSpPr>
            <p:nvPr/>
          </p:nvSpPr>
          <p:spPr bwMode="auto">
            <a:xfrm>
              <a:off x="199" y="1095"/>
              <a:ext cx="91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400" dirty="0" smtClean="0">
                  <a:latin typeface="+mn-lt"/>
                </a:rPr>
                <a:t>Vehicle</a:t>
              </a:r>
              <a:endParaRPr kumimoji="0" lang="ja-JP" altLang="ja-JP" sz="1400" b="0" i="0" u="none" strike="noStrike" cap="none" normalizeH="0" baseline="0" dirty="0" smtClean="0">
                <a:ln>
                  <a:noFill/>
                </a:ln>
                <a:solidFill>
                  <a:schemeClr val="tx1"/>
                </a:solidFill>
                <a:effectLst/>
                <a:latin typeface="+mn-lt"/>
              </a:endParaRPr>
            </a:p>
          </p:txBody>
        </p:sp>
        <p:sp>
          <p:nvSpPr>
            <p:cNvPr id="1031" name="Rectangle 7"/>
            <p:cNvSpPr>
              <a:spLocks noChangeArrowheads="1"/>
            </p:cNvSpPr>
            <p:nvPr/>
          </p:nvSpPr>
          <p:spPr bwMode="auto">
            <a:xfrm>
              <a:off x="199" y="1258"/>
              <a:ext cx="89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400" dirty="0" smtClean="0">
                  <a:latin typeface="+mn-lt"/>
                </a:rPr>
                <a:t>Motorcycle</a:t>
              </a:r>
              <a:endParaRPr kumimoji="0" lang="ja-JP" altLang="ja-JP" sz="1400" b="0" i="0" u="none" strike="noStrike" cap="none" normalizeH="0" baseline="0" dirty="0" smtClean="0">
                <a:ln>
                  <a:noFill/>
                </a:ln>
                <a:solidFill>
                  <a:schemeClr val="tx1"/>
                </a:solidFill>
                <a:effectLst/>
                <a:latin typeface="+mn-lt"/>
              </a:endParaRPr>
            </a:p>
          </p:txBody>
        </p:sp>
        <p:sp>
          <p:nvSpPr>
            <p:cNvPr id="1032" name="Rectangle 8"/>
            <p:cNvSpPr>
              <a:spLocks noChangeArrowheads="1"/>
            </p:cNvSpPr>
            <p:nvPr/>
          </p:nvSpPr>
          <p:spPr bwMode="auto">
            <a:xfrm>
              <a:off x="199" y="1420"/>
              <a:ext cx="13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400" dirty="0" smtClean="0">
                  <a:latin typeface="+mn-lt"/>
                </a:rPr>
                <a:t>Small motorcycle</a:t>
              </a:r>
              <a:endParaRPr kumimoji="0" lang="ja-JP" altLang="ja-JP" sz="1400" b="0" i="0" u="none" strike="noStrike" cap="none" normalizeH="0" baseline="0" dirty="0" smtClean="0">
                <a:ln>
                  <a:noFill/>
                </a:ln>
                <a:solidFill>
                  <a:schemeClr val="tx1"/>
                </a:solidFill>
                <a:effectLst/>
                <a:latin typeface="+mn-lt"/>
              </a:endParaRPr>
            </a:p>
          </p:txBody>
        </p:sp>
        <p:sp>
          <p:nvSpPr>
            <p:cNvPr id="1033" name="Rectangle 9"/>
            <p:cNvSpPr>
              <a:spLocks noChangeArrowheads="1"/>
            </p:cNvSpPr>
            <p:nvPr/>
          </p:nvSpPr>
          <p:spPr bwMode="auto">
            <a:xfrm>
              <a:off x="199" y="1582"/>
              <a:ext cx="77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400" dirty="0" smtClean="0">
                  <a:latin typeface="+mn-lt"/>
                </a:rPr>
                <a:t>Bicycle</a:t>
              </a:r>
              <a:endParaRPr kumimoji="0" lang="ja-JP" altLang="ja-JP" sz="1400" b="0" i="0" u="none" strike="noStrike" cap="none" normalizeH="0" baseline="0" dirty="0" smtClean="0">
                <a:ln>
                  <a:noFill/>
                </a:ln>
                <a:solidFill>
                  <a:schemeClr val="tx1"/>
                </a:solidFill>
                <a:effectLst/>
                <a:latin typeface="+mn-lt"/>
              </a:endParaRPr>
            </a:p>
          </p:txBody>
        </p:sp>
        <p:sp>
          <p:nvSpPr>
            <p:cNvPr id="1034" name="Rectangle 10"/>
            <p:cNvSpPr>
              <a:spLocks noChangeArrowheads="1"/>
            </p:cNvSpPr>
            <p:nvPr/>
          </p:nvSpPr>
          <p:spPr bwMode="auto">
            <a:xfrm>
              <a:off x="199" y="1744"/>
              <a:ext cx="62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400" dirty="0" smtClean="0">
                  <a:latin typeface="+mn-lt"/>
                </a:rPr>
                <a:t>Pedestrian</a:t>
              </a:r>
              <a:endParaRPr kumimoji="0" lang="ja-JP" altLang="ja-JP" sz="1400" b="0" i="0" u="none" strike="noStrike" cap="none" normalizeH="0" baseline="0" dirty="0" smtClean="0">
                <a:ln>
                  <a:noFill/>
                </a:ln>
                <a:solidFill>
                  <a:schemeClr val="tx1"/>
                </a:solidFill>
                <a:effectLst/>
                <a:latin typeface="+mn-lt"/>
              </a:endParaRPr>
            </a:p>
          </p:txBody>
        </p:sp>
        <p:sp>
          <p:nvSpPr>
            <p:cNvPr id="1035" name="Rectangle 11"/>
            <p:cNvSpPr>
              <a:spLocks noChangeArrowheads="1"/>
            </p:cNvSpPr>
            <p:nvPr/>
          </p:nvSpPr>
          <p:spPr bwMode="auto">
            <a:xfrm>
              <a:off x="199" y="1921"/>
              <a:ext cx="5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400" dirty="0">
                  <a:latin typeface="+mn-lt"/>
                </a:rPr>
                <a:t>Others</a:t>
              </a:r>
              <a:endParaRPr kumimoji="0" lang="ja-JP" altLang="ja-JP" sz="1400" b="0" i="0" u="none" strike="noStrike" cap="none" normalizeH="0" baseline="0" dirty="0" smtClean="0">
                <a:ln>
                  <a:noFill/>
                </a:ln>
                <a:solidFill>
                  <a:schemeClr val="tx1"/>
                </a:solidFill>
                <a:effectLst/>
                <a:latin typeface="+mn-lt"/>
              </a:endParaRPr>
            </a:p>
          </p:txBody>
        </p:sp>
        <p:sp>
          <p:nvSpPr>
            <p:cNvPr id="1036" name="Rectangle 12"/>
            <p:cNvSpPr>
              <a:spLocks noChangeArrowheads="1"/>
            </p:cNvSpPr>
            <p:nvPr/>
          </p:nvSpPr>
          <p:spPr bwMode="auto">
            <a:xfrm>
              <a:off x="107" y="210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037" name="Rectangle 13"/>
            <p:cNvSpPr>
              <a:spLocks noChangeArrowheads="1"/>
            </p:cNvSpPr>
            <p:nvPr/>
          </p:nvSpPr>
          <p:spPr bwMode="auto">
            <a:xfrm>
              <a:off x="150" y="210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038" name="Rectangle 14"/>
            <p:cNvSpPr>
              <a:spLocks noChangeArrowheads="1"/>
            </p:cNvSpPr>
            <p:nvPr/>
          </p:nvSpPr>
          <p:spPr bwMode="auto">
            <a:xfrm>
              <a:off x="150" y="2096"/>
              <a:ext cx="1221"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200" dirty="0">
                  <a:latin typeface="+mn-lt"/>
                </a:rPr>
                <a:t>(From a document published by the National Police Agency in 2013)</a:t>
              </a:r>
              <a:endParaRPr kumimoji="0" lang="ja-JP" altLang="ja-JP" sz="1200" b="0" i="0" u="none" strike="noStrike" cap="none" normalizeH="0" baseline="0" dirty="0" smtClean="0">
                <a:ln>
                  <a:noFill/>
                </a:ln>
                <a:solidFill>
                  <a:schemeClr val="tx1"/>
                </a:solidFill>
                <a:effectLst/>
                <a:latin typeface="+mn-lt"/>
              </a:endParaRPr>
            </a:p>
          </p:txBody>
        </p:sp>
      </p:grpSp>
      <p:grpSp>
        <p:nvGrpSpPr>
          <p:cNvPr id="4" name="Group 4"/>
          <p:cNvGrpSpPr>
            <a:grpSpLocks noChangeAspect="1"/>
          </p:cNvGrpSpPr>
          <p:nvPr/>
        </p:nvGrpSpPr>
        <p:grpSpPr bwMode="auto">
          <a:xfrm>
            <a:off x="4579938" y="2735263"/>
            <a:ext cx="4398962" cy="2254250"/>
            <a:chOff x="2885" y="1723"/>
            <a:chExt cx="2771" cy="1420"/>
          </a:xfrm>
        </p:grpSpPr>
        <p:sp>
          <p:nvSpPr>
            <p:cNvPr id="1039" name="AutoShape 3"/>
            <p:cNvSpPr>
              <a:spLocks noChangeAspect="1" noChangeArrowheads="1" noTextEdit="1"/>
            </p:cNvSpPr>
            <p:nvPr/>
          </p:nvSpPr>
          <p:spPr bwMode="auto">
            <a:xfrm>
              <a:off x="2885" y="1723"/>
              <a:ext cx="2771" cy="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Freeform 5"/>
            <p:cNvSpPr>
              <a:spLocks noEditPoints="1"/>
            </p:cNvSpPr>
            <p:nvPr/>
          </p:nvSpPr>
          <p:spPr bwMode="auto">
            <a:xfrm>
              <a:off x="3373" y="1803"/>
              <a:ext cx="2283" cy="1091"/>
            </a:xfrm>
            <a:custGeom>
              <a:avLst/>
              <a:gdLst>
                <a:gd name="T0" fmla="*/ 0 w 20576"/>
                <a:gd name="T1" fmla="*/ 48 h 9840"/>
                <a:gd name="T2" fmla="*/ 48 w 20576"/>
                <a:gd name="T3" fmla="*/ 0 h 9840"/>
                <a:gd name="T4" fmla="*/ 20528 w 20576"/>
                <a:gd name="T5" fmla="*/ 0 h 9840"/>
                <a:gd name="T6" fmla="*/ 20576 w 20576"/>
                <a:gd name="T7" fmla="*/ 48 h 9840"/>
                <a:gd name="T8" fmla="*/ 20576 w 20576"/>
                <a:gd name="T9" fmla="*/ 9792 h 9840"/>
                <a:gd name="T10" fmla="*/ 20528 w 20576"/>
                <a:gd name="T11" fmla="*/ 9840 h 9840"/>
                <a:gd name="T12" fmla="*/ 48 w 20576"/>
                <a:gd name="T13" fmla="*/ 9840 h 9840"/>
                <a:gd name="T14" fmla="*/ 0 w 20576"/>
                <a:gd name="T15" fmla="*/ 9792 h 9840"/>
                <a:gd name="T16" fmla="*/ 0 w 20576"/>
                <a:gd name="T17" fmla="*/ 48 h 9840"/>
                <a:gd name="T18" fmla="*/ 96 w 20576"/>
                <a:gd name="T19" fmla="*/ 9792 h 9840"/>
                <a:gd name="T20" fmla="*/ 48 w 20576"/>
                <a:gd name="T21" fmla="*/ 9744 h 9840"/>
                <a:gd name="T22" fmla="*/ 20528 w 20576"/>
                <a:gd name="T23" fmla="*/ 9744 h 9840"/>
                <a:gd name="T24" fmla="*/ 20480 w 20576"/>
                <a:gd name="T25" fmla="*/ 9792 h 9840"/>
                <a:gd name="T26" fmla="*/ 20480 w 20576"/>
                <a:gd name="T27" fmla="*/ 48 h 9840"/>
                <a:gd name="T28" fmla="*/ 20528 w 20576"/>
                <a:gd name="T29" fmla="*/ 96 h 9840"/>
                <a:gd name="T30" fmla="*/ 48 w 20576"/>
                <a:gd name="T31" fmla="*/ 96 h 9840"/>
                <a:gd name="T32" fmla="*/ 96 w 20576"/>
                <a:gd name="T33" fmla="*/ 48 h 9840"/>
                <a:gd name="T34" fmla="*/ 96 w 20576"/>
                <a:gd name="T35" fmla="*/ 9792 h 9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76" h="9840">
                  <a:moveTo>
                    <a:pt x="0" y="48"/>
                  </a:moveTo>
                  <a:cubicBezTo>
                    <a:pt x="0" y="22"/>
                    <a:pt x="22" y="0"/>
                    <a:pt x="48" y="0"/>
                  </a:cubicBezTo>
                  <a:lnTo>
                    <a:pt x="20528" y="0"/>
                  </a:lnTo>
                  <a:cubicBezTo>
                    <a:pt x="20555" y="0"/>
                    <a:pt x="20576" y="22"/>
                    <a:pt x="20576" y="48"/>
                  </a:cubicBezTo>
                  <a:lnTo>
                    <a:pt x="20576" y="9792"/>
                  </a:lnTo>
                  <a:cubicBezTo>
                    <a:pt x="20576" y="9819"/>
                    <a:pt x="20555" y="9840"/>
                    <a:pt x="20528" y="9840"/>
                  </a:cubicBezTo>
                  <a:lnTo>
                    <a:pt x="48" y="9840"/>
                  </a:lnTo>
                  <a:cubicBezTo>
                    <a:pt x="22" y="9840"/>
                    <a:pt x="0" y="9819"/>
                    <a:pt x="0" y="9792"/>
                  </a:cubicBezTo>
                  <a:lnTo>
                    <a:pt x="0" y="48"/>
                  </a:lnTo>
                  <a:close/>
                  <a:moveTo>
                    <a:pt x="96" y="9792"/>
                  </a:moveTo>
                  <a:lnTo>
                    <a:pt x="48" y="9744"/>
                  </a:lnTo>
                  <a:lnTo>
                    <a:pt x="20528" y="9744"/>
                  </a:lnTo>
                  <a:lnTo>
                    <a:pt x="20480" y="9792"/>
                  </a:lnTo>
                  <a:lnTo>
                    <a:pt x="20480" y="48"/>
                  </a:lnTo>
                  <a:lnTo>
                    <a:pt x="20528" y="96"/>
                  </a:lnTo>
                  <a:lnTo>
                    <a:pt x="48" y="96"/>
                  </a:lnTo>
                  <a:lnTo>
                    <a:pt x="96" y="48"/>
                  </a:lnTo>
                  <a:lnTo>
                    <a:pt x="96" y="97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1" name="Freeform 6"/>
            <p:cNvSpPr>
              <a:spLocks noEditPoints="1"/>
            </p:cNvSpPr>
            <p:nvPr/>
          </p:nvSpPr>
          <p:spPr bwMode="auto">
            <a:xfrm>
              <a:off x="3373" y="1803"/>
              <a:ext cx="2283" cy="1091"/>
            </a:xfrm>
            <a:custGeom>
              <a:avLst/>
              <a:gdLst>
                <a:gd name="T0" fmla="*/ 0 w 20576"/>
                <a:gd name="T1" fmla="*/ 48 h 9840"/>
                <a:gd name="T2" fmla="*/ 48 w 20576"/>
                <a:gd name="T3" fmla="*/ 0 h 9840"/>
                <a:gd name="T4" fmla="*/ 20528 w 20576"/>
                <a:gd name="T5" fmla="*/ 0 h 9840"/>
                <a:gd name="T6" fmla="*/ 20576 w 20576"/>
                <a:gd name="T7" fmla="*/ 48 h 9840"/>
                <a:gd name="T8" fmla="*/ 20576 w 20576"/>
                <a:gd name="T9" fmla="*/ 9792 h 9840"/>
                <a:gd name="T10" fmla="*/ 20528 w 20576"/>
                <a:gd name="T11" fmla="*/ 9840 h 9840"/>
                <a:gd name="T12" fmla="*/ 48 w 20576"/>
                <a:gd name="T13" fmla="*/ 9840 h 9840"/>
                <a:gd name="T14" fmla="*/ 0 w 20576"/>
                <a:gd name="T15" fmla="*/ 9792 h 9840"/>
                <a:gd name="T16" fmla="*/ 0 w 20576"/>
                <a:gd name="T17" fmla="*/ 48 h 9840"/>
                <a:gd name="T18" fmla="*/ 96 w 20576"/>
                <a:gd name="T19" fmla="*/ 9792 h 9840"/>
                <a:gd name="T20" fmla="*/ 48 w 20576"/>
                <a:gd name="T21" fmla="*/ 9744 h 9840"/>
                <a:gd name="T22" fmla="*/ 20528 w 20576"/>
                <a:gd name="T23" fmla="*/ 9744 h 9840"/>
                <a:gd name="T24" fmla="*/ 20480 w 20576"/>
                <a:gd name="T25" fmla="*/ 9792 h 9840"/>
                <a:gd name="T26" fmla="*/ 20480 w 20576"/>
                <a:gd name="T27" fmla="*/ 48 h 9840"/>
                <a:gd name="T28" fmla="*/ 20528 w 20576"/>
                <a:gd name="T29" fmla="*/ 96 h 9840"/>
                <a:gd name="T30" fmla="*/ 48 w 20576"/>
                <a:gd name="T31" fmla="*/ 96 h 9840"/>
                <a:gd name="T32" fmla="*/ 96 w 20576"/>
                <a:gd name="T33" fmla="*/ 48 h 9840"/>
                <a:gd name="T34" fmla="*/ 96 w 20576"/>
                <a:gd name="T35" fmla="*/ 9792 h 9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76" h="9840">
                  <a:moveTo>
                    <a:pt x="0" y="48"/>
                  </a:moveTo>
                  <a:cubicBezTo>
                    <a:pt x="0" y="22"/>
                    <a:pt x="22" y="0"/>
                    <a:pt x="48" y="0"/>
                  </a:cubicBezTo>
                  <a:lnTo>
                    <a:pt x="20528" y="0"/>
                  </a:lnTo>
                  <a:cubicBezTo>
                    <a:pt x="20555" y="0"/>
                    <a:pt x="20576" y="22"/>
                    <a:pt x="20576" y="48"/>
                  </a:cubicBezTo>
                  <a:lnTo>
                    <a:pt x="20576" y="9792"/>
                  </a:lnTo>
                  <a:cubicBezTo>
                    <a:pt x="20576" y="9819"/>
                    <a:pt x="20555" y="9840"/>
                    <a:pt x="20528" y="9840"/>
                  </a:cubicBezTo>
                  <a:lnTo>
                    <a:pt x="48" y="9840"/>
                  </a:lnTo>
                  <a:cubicBezTo>
                    <a:pt x="22" y="9840"/>
                    <a:pt x="0" y="9819"/>
                    <a:pt x="0" y="9792"/>
                  </a:cubicBezTo>
                  <a:lnTo>
                    <a:pt x="0" y="48"/>
                  </a:lnTo>
                  <a:close/>
                  <a:moveTo>
                    <a:pt x="96" y="9792"/>
                  </a:moveTo>
                  <a:lnTo>
                    <a:pt x="48" y="9744"/>
                  </a:lnTo>
                  <a:lnTo>
                    <a:pt x="20528" y="9744"/>
                  </a:lnTo>
                  <a:lnTo>
                    <a:pt x="20480" y="9792"/>
                  </a:lnTo>
                  <a:lnTo>
                    <a:pt x="20480" y="48"/>
                  </a:lnTo>
                  <a:lnTo>
                    <a:pt x="20528" y="96"/>
                  </a:lnTo>
                  <a:lnTo>
                    <a:pt x="48" y="96"/>
                  </a:lnTo>
                  <a:lnTo>
                    <a:pt x="96" y="48"/>
                  </a:lnTo>
                  <a:lnTo>
                    <a:pt x="96" y="9792"/>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Rectangle 7"/>
            <p:cNvSpPr>
              <a:spLocks noChangeArrowheads="1"/>
            </p:cNvSpPr>
            <p:nvPr/>
          </p:nvSpPr>
          <p:spPr bwMode="auto">
            <a:xfrm>
              <a:off x="3719" y="1896"/>
              <a:ext cx="454" cy="99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Freeform 8"/>
            <p:cNvSpPr>
              <a:spLocks noEditPoints="1"/>
            </p:cNvSpPr>
            <p:nvPr/>
          </p:nvSpPr>
          <p:spPr bwMode="auto">
            <a:xfrm>
              <a:off x="3717" y="1893"/>
              <a:ext cx="460" cy="998"/>
            </a:xfrm>
            <a:custGeom>
              <a:avLst/>
              <a:gdLst>
                <a:gd name="T0" fmla="*/ 0 w 8304"/>
                <a:gd name="T1" fmla="*/ 48 h 18000"/>
                <a:gd name="T2" fmla="*/ 49 w 8304"/>
                <a:gd name="T3" fmla="*/ 0 h 18000"/>
                <a:gd name="T4" fmla="*/ 8256 w 8304"/>
                <a:gd name="T5" fmla="*/ 0 h 18000"/>
                <a:gd name="T6" fmla="*/ 8304 w 8304"/>
                <a:gd name="T7" fmla="*/ 48 h 18000"/>
                <a:gd name="T8" fmla="*/ 8304 w 8304"/>
                <a:gd name="T9" fmla="*/ 17952 h 18000"/>
                <a:gd name="T10" fmla="*/ 8256 w 8304"/>
                <a:gd name="T11" fmla="*/ 18000 h 18000"/>
                <a:gd name="T12" fmla="*/ 49 w 8304"/>
                <a:gd name="T13" fmla="*/ 18000 h 18000"/>
                <a:gd name="T14" fmla="*/ 0 w 8304"/>
                <a:gd name="T15" fmla="*/ 17952 h 18000"/>
                <a:gd name="T16" fmla="*/ 0 w 8304"/>
                <a:gd name="T17" fmla="*/ 48 h 18000"/>
                <a:gd name="T18" fmla="*/ 97 w 8304"/>
                <a:gd name="T19" fmla="*/ 17952 h 18000"/>
                <a:gd name="T20" fmla="*/ 49 w 8304"/>
                <a:gd name="T21" fmla="*/ 17904 h 18000"/>
                <a:gd name="T22" fmla="*/ 8256 w 8304"/>
                <a:gd name="T23" fmla="*/ 17904 h 18000"/>
                <a:gd name="T24" fmla="*/ 8208 w 8304"/>
                <a:gd name="T25" fmla="*/ 17952 h 18000"/>
                <a:gd name="T26" fmla="*/ 8208 w 8304"/>
                <a:gd name="T27" fmla="*/ 48 h 18000"/>
                <a:gd name="T28" fmla="*/ 8256 w 8304"/>
                <a:gd name="T29" fmla="*/ 96 h 18000"/>
                <a:gd name="T30" fmla="*/ 49 w 8304"/>
                <a:gd name="T31" fmla="*/ 96 h 18000"/>
                <a:gd name="T32" fmla="*/ 97 w 8304"/>
                <a:gd name="T33" fmla="*/ 48 h 18000"/>
                <a:gd name="T34" fmla="*/ 97 w 8304"/>
                <a:gd name="T35" fmla="*/ 17952 h 1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04" h="18000">
                  <a:moveTo>
                    <a:pt x="0" y="48"/>
                  </a:moveTo>
                  <a:cubicBezTo>
                    <a:pt x="0" y="22"/>
                    <a:pt x="23" y="0"/>
                    <a:pt x="49" y="0"/>
                  </a:cubicBezTo>
                  <a:lnTo>
                    <a:pt x="8256" y="0"/>
                  </a:lnTo>
                  <a:cubicBezTo>
                    <a:pt x="8283" y="0"/>
                    <a:pt x="8304" y="22"/>
                    <a:pt x="8304" y="48"/>
                  </a:cubicBezTo>
                  <a:lnTo>
                    <a:pt x="8304" y="17952"/>
                  </a:lnTo>
                  <a:cubicBezTo>
                    <a:pt x="8304" y="17979"/>
                    <a:pt x="8283" y="18000"/>
                    <a:pt x="8256" y="18000"/>
                  </a:cubicBezTo>
                  <a:lnTo>
                    <a:pt x="49" y="18000"/>
                  </a:lnTo>
                  <a:cubicBezTo>
                    <a:pt x="23" y="18000"/>
                    <a:pt x="0" y="17979"/>
                    <a:pt x="0" y="17952"/>
                  </a:cubicBezTo>
                  <a:lnTo>
                    <a:pt x="0" y="48"/>
                  </a:lnTo>
                  <a:close/>
                  <a:moveTo>
                    <a:pt x="97" y="17952"/>
                  </a:moveTo>
                  <a:lnTo>
                    <a:pt x="49" y="17904"/>
                  </a:lnTo>
                  <a:lnTo>
                    <a:pt x="8256" y="17904"/>
                  </a:lnTo>
                  <a:lnTo>
                    <a:pt x="8208" y="17952"/>
                  </a:lnTo>
                  <a:lnTo>
                    <a:pt x="8208" y="48"/>
                  </a:lnTo>
                  <a:lnTo>
                    <a:pt x="8256" y="96"/>
                  </a:lnTo>
                  <a:lnTo>
                    <a:pt x="49" y="96"/>
                  </a:lnTo>
                  <a:lnTo>
                    <a:pt x="97" y="48"/>
                  </a:lnTo>
                  <a:lnTo>
                    <a:pt x="97" y="17952"/>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4" name="Freeform 9"/>
            <p:cNvSpPr>
              <a:spLocks noEditPoints="1"/>
            </p:cNvSpPr>
            <p:nvPr/>
          </p:nvSpPr>
          <p:spPr bwMode="auto">
            <a:xfrm>
              <a:off x="3717" y="1893"/>
              <a:ext cx="460" cy="998"/>
            </a:xfrm>
            <a:custGeom>
              <a:avLst/>
              <a:gdLst>
                <a:gd name="T0" fmla="*/ 0 w 8304"/>
                <a:gd name="T1" fmla="*/ 48 h 18000"/>
                <a:gd name="T2" fmla="*/ 49 w 8304"/>
                <a:gd name="T3" fmla="*/ 0 h 18000"/>
                <a:gd name="T4" fmla="*/ 8256 w 8304"/>
                <a:gd name="T5" fmla="*/ 0 h 18000"/>
                <a:gd name="T6" fmla="*/ 8304 w 8304"/>
                <a:gd name="T7" fmla="*/ 48 h 18000"/>
                <a:gd name="T8" fmla="*/ 8304 w 8304"/>
                <a:gd name="T9" fmla="*/ 17952 h 18000"/>
                <a:gd name="T10" fmla="*/ 8256 w 8304"/>
                <a:gd name="T11" fmla="*/ 18000 h 18000"/>
                <a:gd name="T12" fmla="*/ 49 w 8304"/>
                <a:gd name="T13" fmla="*/ 18000 h 18000"/>
                <a:gd name="T14" fmla="*/ 0 w 8304"/>
                <a:gd name="T15" fmla="*/ 17952 h 18000"/>
                <a:gd name="T16" fmla="*/ 0 w 8304"/>
                <a:gd name="T17" fmla="*/ 48 h 18000"/>
                <a:gd name="T18" fmla="*/ 97 w 8304"/>
                <a:gd name="T19" fmla="*/ 17952 h 18000"/>
                <a:gd name="T20" fmla="*/ 49 w 8304"/>
                <a:gd name="T21" fmla="*/ 17904 h 18000"/>
                <a:gd name="T22" fmla="*/ 8256 w 8304"/>
                <a:gd name="T23" fmla="*/ 17904 h 18000"/>
                <a:gd name="T24" fmla="*/ 8208 w 8304"/>
                <a:gd name="T25" fmla="*/ 17952 h 18000"/>
                <a:gd name="T26" fmla="*/ 8208 w 8304"/>
                <a:gd name="T27" fmla="*/ 48 h 18000"/>
                <a:gd name="T28" fmla="*/ 8256 w 8304"/>
                <a:gd name="T29" fmla="*/ 96 h 18000"/>
                <a:gd name="T30" fmla="*/ 49 w 8304"/>
                <a:gd name="T31" fmla="*/ 96 h 18000"/>
                <a:gd name="T32" fmla="*/ 97 w 8304"/>
                <a:gd name="T33" fmla="*/ 48 h 18000"/>
                <a:gd name="T34" fmla="*/ 97 w 8304"/>
                <a:gd name="T35" fmla="*/ 17952 h 1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04" h="18000">
                  <a:moveTo>
                    <a:pt x="0" y="48"/>
                  </a:moveTo>
                  <a:cubicBezTo>
                    <a:pt x="0" y="22"/>
                    <a:pt x="23" y="0"/>
                    <a:pt x="49" y="0"/>
                  </a:cubicBezTo>
                  <a:lnTo>
                    <a:pt x="8256" y="0"/>
                  </a:lnTo>
                  <a:cubicBezTo>
                    <a:pt x="8283" y="0"/>
                    <a:pt x="8304" y="22"/>
                    <a:pt x="8304" y="48"/>
                  </a:cubicBezTo>
                  <a:lnTo>
                    <a:pt x="8304" y="17952"/>
                  </a:lnTo>
                  <a:cubicBezTo>
                    <a:pt x="8304" y="17979"/>
                    <a:pt x="8283" y="18000"/>
                    <a:pt x="8256" y="18000"/>
                  </a:cubicBezTo>
                  <a:lnTo>
                    <a:pt x="49" y="18000"/>
                  </a:lnTo>
                  <a:cubicBezTo>
                    <a:pt x="23" y="18000"/>
                    <a:pt x="0" y="17979"/>
                    <a:pt x="0" y="17952"/>
                  </a:cubicBezTo>
                  <a:lnTo>
                    <a:pt x="0" y="48"/>
                  </a:lnTo>
                  <a:close/>
                  <a:moveTo>
                    <a:pt x="97" y="17952"/>
                  </a:moveTo>
                  <a:lnTo>
                    <a:pt x="49" y="17904"/>
                  </a:lnTo>
                  <a:lnTo>
                    <a:pt x="8256" y="17904"/>
                  </a:lnTo>
                  <a:lnTo>
                    <a:pt x="8208" y="17952"/>
                  </a:lnTo>
                  <a:lnTo>
                    <a:pt x="8208" y="48"/>
                  </a:lnTo>
                  <a:lnTo>
                    <a:pt x="8256" y="96"/>
                  </a:lnTo>
                  <a:lnTo>
                    <a:pt x="49" y="96"/>
                  </a:lnTo>
                  <a:lnTo>
                    <a:pt x="97" y="48"/>
                  </a:lnTo>
                  <a:lnTo>
                    <a:pt x="97" y="17952"/>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Rectangle 10"/>
            <p:cNvSpPr>
              <a:spLocks noChangeArrowheads="1"/>
            </p:cNvSpPr>
            <p:nvPr/>
          </p:nvSpPr>
          <p:spPr bwMode="auto">
            <a:xfrm>
              <a:off x="4855" y="2125"/>
              <a:ext cx="455" cy="7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Freeform 11"/>
            <p:cNvSpPr>
              <a:spLocks noEditPoints="1"/>
            </p:cNvSpPr>
            <p:nvPr/>
          </p:nvSpPr>
          <p:spPr bwMode="auto">
            <a:xfrm>
              <a:off x="4853" y="2123"/>
              <a:ext cx="460" cy="768"/>
            </a:xfrm>
            <a:custGeom>
              <a:avLst/>
              <a:gdLst>
                <a:gd name="T0" fmla="*/ 0 w 4144"/>
                <a:gd name="T1" fmla="*/ 24 h 6928"/>
                <a:gd name="T2" fmla="*/ 24 w 4144"/>
                <a:gd name="T3" fmla="*/ 0 h 6928"/>
                <a:gd name="T4" fmla="*/ 4120 w 4144"/>
                <a:gd name="T5" fmla="*/ 0 h 6928"/>
                <a:gd name="T6" fmla="*/ 4144 w 4144"/>
                <a:gd name="T7" fmla="*/ 24 h 6928"/>
                <a:gd name="T8" fmla="*/ 4144 w 4144"/>
                <a:gd name="T9" fmla="*/ 6904 h 6928"/>
                <a:gd name="T10" fmla="*/ 4120 w 4144"/>
                <a:gd name="T11" fmla="*/ 6928 h 6928"/>
                <a:gd name="T12" fmla="*/ 24 w 4144"/>
                <a:gd name="T13" fmla="*/ 6928 h 6928"/>
                <a:gd name="T14" fmla="*/ 0 w 4144"/>
                <a:gd name="T15" fmla="*/ 6904 h 6928"/>
                <a:gd name="T16" fmla="*/ 0 w 4144"/>
                <a:gd name="T17" fmla="*/ 24 h 6928"/>
                <a:gd name="T18" fmla="*/ 48 w 4144"/>
                <a:gd name="T19" fmla="*/ 6904 h 6928"/>
                <a:gd name="T20" fmla="*/ 24 w 4144"/>
                <a:gd name="T21" fmla="*/ 6880 h 6928"/>
                <a:gd name="T22" fmla="*/ 4120 w 4144"/>
                <a:gd name="T23" fmla="*/ 6880 h 6928"/>
                <a:gd name="T24" fmla="*/ 4096 w 4144"/>
                <a:gd name="T25" fmla="*/ 6904 h 6928"/>
                <a:gd name="T26" fmla="*/ 4096 w 4144"/>
                <a:gd name="T27" fmla="*/ 24 h 6928"/>
                <a:gd name="T28" fmla="*/ 4120 w 4144"/>
                <a:gd name="T29" fmla="*/ 48 h 6928"/>
                <a:gd name="T30" fmla="*/ 24 w 4144"/>
                <a:gd name="T31" fmla="*/ 48 h 6928"/>
                <a:gd name="T32" fmla="*/ 48 w 4144"/>
                <a:gd name="T33" fmla="*/ 24 h 6928"/>
                <a:gd name="T34" fmla="*/ 48 w 4144"/>
                <a:gd name="T35" fmla="*/ 6904 h 6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4" h="6928">
                  <a:moveTo>
                    <a:pt x="0" y="24"/>
                  </a:moveTo>
                  <a:cubicBezTo>
                    <a:pt x="0" y="11"/>
                    <a:pt x="11" y="0"/>
                    <a:pt x="24" y="0"/>
                  </a:cubicBezTo>
                  <a:lnTo>
                    <a:pt x="4120" y="0"/>
                  </a:lnTo>
                  <a:cubicBezTo>
                    <a:pt x="4134" y="0"/>
                    <a:pt x="4144" y="11"/>
                    <a:pt x="4144" y="24"/>
                  </a:cubicBezTo>
                  <a:lnTo>
                    <a:pt x="4144" y="6904"/>
                  </a:lnTo>
                  <a:cubicBezTo>
                    <a:pt x="4144" y="6918"/>
                    <a:pt x="4134" y="6928"/>
                    <a:pt x="4120" y="6928"/>
                  </a:cubicBezTo>
                  <a:lnTo>
                    <a:pt x="24" y="6928"/>
                  </a:lnTo>
                  <a:cubicBezTo>
                    <a:pt x="11" y="6928"/>
                    <a:pt x="0" y="6918"/>
                    <a:pt x="0" y="6904"/>
                  </a:cubicBezTo>
                  <a:lnTo>
                    <a:pt x="0" y="24"/>
                  </a:lnTo>
                  <a:close/>
                  <a:moveTo>
                    <a:pt x="48" y="6904"/>
                  </a:moveTo>
                  <a:lnTo>
                    <a:pt x="24" y="6880"/>
                  </a:lnTo>
                  <a:lnTo>
                    <a:pt x="4120" y="6880"/>
                  </a:lnTo>
                  <a:lnTo>
                    <a:pt x="4096" y="6904"/>
                  </a:lnTo>
                  <a:lnTo>
                    <a:pt x="4096" y="24"/>
                  </a:lnTo>
                  <a:lnTo>
                    <a:pt x="4120" y="48"/>
                  </a:lnTo>
                  <a:lnTo>
                    <a:pt x="24" y="48"/>
                  </a:lnTo>
                  <a:lnTo>
                    <a:pt x="48" y="24"/>
                  </a:lnTo>
                  <a:lnTo>
                    <a:pt x="48" y="6904"/>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7" name="Freeform 12"/>
            <p:cNvSpPr>
              <a:spLocks noEditPoints="1"/>
            </p:cNvSpPr>
            <p:nvPr/>
          </p:nvSpPr>
          <p:spPr bwMode="auto">
            <a:xfrm>
              <a:off x="4853" y="2123"/>
              <a:ext cx="460" cy="768"/>
            </a:xfrm>
            <a:custGeom>
              <a:avLst/>
              <a:gdLst>
                <a:gd name="T0" fmla="*/ 0 w 4144"/>
                <a:gd name="T1" fmla="*/ 24 h 6928"/>
                <a:gd name="T2" fmla="*/ 24 w 4144"/>
                <a:gd name="T3" fmla="*/ 0 h 6928"/>
                <a:gd name="T4" fmla="*/ 4120 w 4144"/>
                <a:gd name="T5" fmla="*/ 0 h 6928"/>
                <a:gd name="T6" fmla="*/ 4144 w 4144"/>
                <a:gd name="T7" fmla="*/ 24 h 6928"/>
                <a:gd name="T8" fmla="*/ 4144 w 4144"/>
                <a:gd name="T9" fmla="*/ 6904 h 6928"/>
                <a:gd name="T10" fmla="*/ 4120 w 4144"/>
                <a:gd name="T11" fmla="*/ 6928 h 6928"/>
                <a:gd name="T12" fmla="*/ 24 w 4144"/>
                <a:gd name="T13" fmla="*/ 6928 h 6928"/>
                <a:gd name="T14" fmla="*/ 0 w 4144"/>
                <a:gd name="T15" fmla="*/ 6904 h 6928"/>
                <a:gd name="T16" fmla="*/ 0 w 4144"/>
                <a:gd name="T17" fmla="*/ 24 h 6928"/>
                <a:gd name="T18" fmla="*/ 48 w 4144"/>
                <a:gd name="T19" fmla="*/ 6904 h 6928"/>
                <a:gd name="T20" fmla="*/ 24 w 4144"/>
                <a:gd name="T21" fmla="*/ 6880 h 6928"/>
                <a:gd name="T22" fmla="*/ 4120 w 4144"/>
                <a:gd name="T23" fmla="*/ 6880 h 6928"/>
                <a:gd name="T24" fmla="*/ 4096 w 4144"/>
                <a:gd name="T25" fmla="*/ 6904 h 6928"/>
                <a:gd name="T26" fmla="*/ 4096 w 4144"/>
                <a:gd name="T27" fmla="*/ 24 h 6928"/>
                <a:gd name="T28" fmla="*/ 4120 w 4144"/>
                <a:gd name="T29" fmla="*/ 48 h 6928"/>
                <a:gd name="T30" fmla="*/ 24 w 4144"/>
                <a:gd name="T31" fmla="*/ 48 h 6928"/>
                <a:gd name="T32" fmla="*/ 48 w 4144"/>
                <a:gd name="T33" fmla="*/ 24 h 6928"/>
                <a:gd name="T34" fmla="*/ 48 w 4144"/>
                <a:gd name="T35" fmla="*/ 6904 h 6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4" h="6928">
                  <a:moveTo>
                    <a:pt x="0" y="24"/>
                  </a:moveTo>
                  <a:cubicBezTo>
                    <a:pt x="0" y="11"/>
                    <a:pt x="11" y="0"/>
                    <a:pt x="24" y="0"/>
                  </a:cubicBezTo>
                  <a:lnTo>
                    <a:pt x="4120" y="0"/>
                  </a:lnTo>
                  <a:cubicBezTo>
                    <a:pt x="4134" y="0"/>
                    <a:pt x="4144" y="11"/>
                    <a:pt x="4144" y="24"/>
                  </a:cubicBezTo>
                  <a:lnTo>
                    <a:pt x="4144" y="6904"/>
                  </a:lnTo>
                  <a:cubicBezTo>
                    <a:pt x="4144" y="6918"/>
                    <a:pt x="4134" y="6928"/>
                    <a:pt x="4120" y="6928"/>
                  </a:cubicBezTo>
                  <a:lnTo>
                    <a:pt x="24" y="6928"/>
                  </a:lnTo>
                  <a:cubicBezTo>
                    <a:pt x="11" y="6928"/>
                    <a:pt x="0" y="6918"/>
                    <a:pt x="0" y="6904"/>
                  </a:cubicBezTo>
                  <a:lnTo>
                    <a:pt x="0" y="24"/>
                  </a:lnTo>
                  <a:close/>
                  <a:moveTo>
                    <a:pt x="48" y="6904"/>
                  </a:moveTo>
                  <a:lnTo>
                    <a:pt x="24" y="6880"/>
                  </a:lnTo>
                  <a:lnTo>
                    <a:pt x="4120" y="6880"/>
                  </a:lnTo>
                  <a:lnTo>
                    <a:pt x="4096" y="6904"/>
                  </a:lnTo>
                  <a:lnTo>
                    <a:pt x="4096" y="24"/>
                  </a:lnTo>
                  <a:lnTo>
                    <a:pt x="4120" y="48"/>
                  </a:lnTo>
                  <a:lnTo>
                    <a:pt x="24" y="48"/>
                  </a:lnTo>
                  <a:lnTo>
                    <a:pt x="48" y="24"/>
                  </a:lnTo>
                  <a:lnTo>
                    <a:pt x="48" y="6904"/>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Rectangle 13"/>
            <p:cNvSpPr>
              <a:spLocks noChangeArrowheads="1"/>
            </p:cNvSpPr>
            <p:nvPr/>
          </p:nvSpPr>
          <p:spPr bwMode="auto">
            <a:xfrm>
              <a:off x="3376" y="1808"/>
              <a:ext cx="5" cy="10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Rectangle 14"/>
            <p:cNvSpPr>
              <a:spLocks noChangeArrowheads="1"/>
            </p:cNvSpPr>
            <p:nvPr/>
          </p:nvSpPr>
          <p:spPr bwMode="auto">
            <a:xfrm>
              <a:off x="3376" y="1808"/>
              <a:ext cx="5" cy="1081"/>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Freeform 15"/>
            <p:cNvSpPr>
              <a:spLocks noEditPoints="1"/>
            </p:cNvSpPr>
            <p:nvPr/>
          </p:nvSpPr>
          <p:spPr bwMode="auto">
            <a:xfrm>
              <a:off x="3350" y="1806"/>
              <a:ext cx="29" cy="1085"/>
            </a:xfrm>
            <a:custGeom>
              <a:avLst/>
              <a:gdLst>
                <a:gd name="T0" fmla="*/ 0 w 29"/>
                <a:gd name="T1" fmla="*/ 1081 h 1085"/>
                <a:gd name="T2" fmla="*/ 29 w 29"/>
                <a:gd name="T3" fmla="*/ 1081 h 1085"/>
                <a:gd name="T4" fmla="*/ 29 w 29"/>
                <a:gd name="T5" fmla="*/ 1085 h 1085"/>
                <a:gd name="T6" fmla="*/ 0 w 29"/>
                <a:gd name="T7" fmla="*/ 1085 h 1085"/>
                <a:gd name="T8" fmla="*/ 0 w 29"/>
                <a:gd name="T9" fmla="*/ 1081 h 1085"/>
                <a:gd name="T10" fmla="*/ 0 w 29"/>
                <a:gd name="T11" fmla="*/ 926 h 1085"/>
                <a:gd name="T12" fmla="*/ 29 w 29"/>
                <a:gd name="T13" fmla="*/ 926 h 1085"/>
                <a:gd name="T14" fmla="*/ 29 w 29"/>
                <a:gd name="T15" fmla="*/ 931 h 1085"/>
                <a:gd name="T16" fmla="*/ 0 w 29"/>
                <a:gd name="T17" fmla="*/ 931 h 1085"/>
                <a:gd name="T18" fmla="*/ 0 w 29"/>
                <a:gd name="T19" fmla="*/ 926 h 1085"/>
                <a:gd name="T20" fmla="*/ 0 w 29"/>
                <a:gd name="T21" fmla="*/ 771 h 1085"/>
                <a:gd name="T22" fmla="*/ 29 w 29"/>
                <a:gd name="T23" fmla="*/ 771 h 1085"/>
                <a:gd name="T24" fmla="*/ 29 w 29"/>
                <a:gd name="T25" fmla="*/ 777 h 1085"/>
                <a:gd name="T26" fmla="*/ 0 w 29"/>
                <a:gd name="T27" fmla="*/ 777 h 1085"/>
                <a:gd name="T28" fmla="*/ 0 w 29"/>
                <a:gd name="T29" fmla="*/ 771 h 1085"/>
                <a:gd name="T30" fmla="*/ 0 w 29"/>
                <a:gd name="T31" fmla="*/ 617 h 1085"/>
                <a:gd name="T32" fmla="*/ 29 w 29"/>
                <a:gd name="T33" fmla="*/ 617 h 1085"/>
                <a:gd name="T34" fmla="*/ 29 w 29"/>
                <a:gd name="T35" fmla="*/ 622 h 1085"/>
                <a:gd name="T36" fmla="*/ 0 w 29"/>
                <a:gd name="T37" fmla="*/ 622 h 1085"/>
                <a:gd name="T38" fmla="*/ 0 w 29"/>
                <a:gd name="T39" fmla="*/ 617 h 1085"/>
                <a:gd name="T40" fmla="*/ 0 w 29"/>
                <a:gd name="T41" fmla="*/ 463 h 1085"/>
                <a:gd name="T42" fmla="*/ 29 w 29"/>
                <a:gd name="T43" fmla="*/ 463 h 1085"/>
                <a:gd name="T44" fmla="*/ 29 w 29"/>
                <a:gd name="T45" fmla="*/ 468 h 1085"/>
                <a:gd name="T46" fmla="*/ 0 w 29"/>
                <a:gd name="T47" fmla="*/ 468 h 1085"/>
                <a:gd name="T48" fmla="*/ 0 w 29"/>
                <a:gd name="T49" fmla="*/ 463 h 1085"/>
                <a:gd name="T50" fmla="*/ 0 w 29"/>
                <a:gd name="T51" fmla="*/ 308 h 1085"/>
                <a:gd name="T52" fmla="*/ 29 w 29"/>
                <a:gd name="T53" fmla="*/ 308 h 1085"/>
                <a:gd name="T54" fmla="*/ 29 w 29"/>
                <a:gd name="T55" fmla="*/ 314 h 1085"/>
                <a:gd name="T56" fmla="*/ 0 w 29"/>
                <a:gd name="T57" fmla="*/ 314 h 1085"/>
                <a:gd name="T58" fmla="*/ 0 w 29"/>
                <a:gd name="T59" fmla="*/ 308 h 1085"/>
                <a:gd name="T60" fmla="*/ 0 w 29"/>
                <a:gd name="T61" fmla="*/ 154 h 1085"/>
                <a:gd name="T62" fmla="*/ 29 w 29"/>
                <a:gd name="T63" fmla="*/ 154 h 1085"/>
                <a:gd name="T64" fmla="*/ 29 w 29"/>
                <a:gd name="T65" fmla="*/ 159 h 1085"/>
                <a:gd name="T66" fmla="*/ 0 w 29"/>
                <a:gd name="T67" fmla="*/ 159 h 1085"/>
                <a:gd name="T68" fmla="*/ 0 w 29"/>
                <a:gd name="T69" fmla="*/ 154 h 1085"/>
                <a:gd name="T70" fmla="*/ 0 w 29"/>
                <a:gd name="T71" fmla="*/ 0 h 1085"/>
                <a:gd name="T72" fmla="*/ 29 w 29"/>
                <a:gd name="T73" fmla="*/ 0 h 1085"/>
                <a:gd name="T74" fmla="*/ 29 w 29"/>
                <a:gd name="T75" fmla="*/ 5 h 1085"/>
                <a:gd name="T76" fmla="*/ 0 w 29"/>
                <a:gd name="T77" fmla="*/ 5 h 1085"/>
                <a:gd name="T78" fmla="*/ 0 w 29"/>
                <a:gd name="T79"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1085">
                  <a:moveTo>
                    <a:pt x="0" y="1081"/>
                  </a:moveTo>
                  <a:lnTo>
                    <a:pt x="29" y="1081"/>
                  </a:lnTo>
                  <a:lnTo>
                    <a:pt x="29" y="1085"/>
                  </a:lnTo>
                  <a:lnTo>
                    <a:pt x="0" y="1085"/>
                  </a:lnTo>
                  <a:lnTo>
                    <a:pt x="0" y="1081"/>
                  </a:lnTo>
                  <a:close/>
                  <a:moveTo>
                    <a:pt x="0" y="926"/>
                  </a:moveTo>
                  <a:lnTo>
                    <a:pt x="29" y="926"/>
                  </a:lnTo>
                  <a:lnTo>
                    <a:pt x="29" y="931"/>
                  </a:lnTo>
                  <a:lnTo>
                    <a:pt x="0" y="931"/>
                  </a:lnTo>
                  <a:lnTo>
                    <a:pt x="0" y="926"/>
                  </a:lnTo>
                  <a:close/>
                  <a:moveTo>
                    <a:pt x="0" y="771"/>
                  </a:moveTo>
                  <a:lnTo>
                    <a:pt x="29" y="771"/>
                  </a:lnTo>
                  <a:lnTo>
                    <a:pt x="29" y="777"/>
                  </a:lnTo>
                  <a:lnTo>
                    <a:pt x="0" y="777"/>
                  </a:lnTo>
                  <a:lnTo>
                    <a:pt x="0" y="771"/>
                  </a:lnTo>
                  <a:close/>
                  <a:moveTo>
                    <a:pt x="0" y="617"/>
                  </a:moveTo>
                  <a:lnTo>
                    <a:pt x="29" y="617"/>
                  </a:lnTo>
                  <a:lnTo>
                    <a:pt x="29" y="622"/>
                  </a:lnTo>
                  <a:lnTo>
                    <a:pt x="0" y="622"/>
                  </a:lnTo>
                  <a:lnTo>
                    <a:pt x="0" y="617"/>
                  </a:lnTo>
                  <a:close/>
                  <a:moveTo>
                    <a:pt x="0" y="463"/>
                  </a:moveTo>
                  <a:lnTo>
                    <a:pt x="29" y="463"/>
                  </a:lnTo>
                  <a:lnTo>
                    <a:pt x="29" y="468"/>
                  </a:lnTo>
                  <a:lnTo>
                    <a:pt x="0" y="468"/>
                  </a:lnTo>
                  <a:lnTo>
                    <a:pt x="0" y="463"/>
                  </a:lnTo>
                  <a:close/>
                  <a:moveTo>
                    <a:pt x="0" y="308"/>
                  </a:moveTo>
                  <a:lnTo>
                    <a:pt x="29" y="308"/>
                  </a:lnTo>
                  <a:lnTo>
                    <a:pt x="29" y="314"/>
                  </a:lnTo>
                  <a:lnTo>
                    <a:pt x="0" y="314"/>
                  </a:lnTo>
                  <a:lnTo>
                    <a:pt x="0" y="308"/>
                  </a:lnTo>
                  <a:close/>
                  <a:moveTo>
                    <a:pt x="0" y="154"/>
                  </a:moveTo>
                  <a:lnTo>
                    <a:pt x="29" y="154"/>
                  </a:lnTo>
                  <a:lnTo>
                    <a:pt x="29" y="159"/>
                  </a:lnTo>
                  <a:lnTo>
                    <a:pt x="0" y="159"/>
                  </a:lnTo>
                  <a:lnTo>
                    <a:pt x="0" y="154"/>
                  </a:lnTo>
                  <a:close/>
                  <a:moveTo>
                    <a:pt x="0" y="0"/>
                  </a:moveTo>
                  <a:lnTo>
                    <a:pt x="29" y="0"/>
                  </a:lnTo>
                  <a:lnTo>
                    <a:pt x="29"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Rectangle 16"/>
            <p:cNvSpPr>
              <a:spLocks noChangeArrowheads="1"/>
            </p:cNvSpPr>
            <p:nvPr/>
          </p:nvSpPr>
          <p:spPr bwMode="auto">
            <a:xfrm>
              <a:off x="3350" y="2887"/>
              <a:ext cx="29"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Rectangle 17"/>
            <p:cNvSpPr>
              <a:spLocks noChangeArrowheads="1"/>
            </p:cNvSpPr>
            <p:nvPr/>
          </p:nvSpPr>
          <p:spPr bwMode="auto">
            <a:xfrm>
              <a:off x="3350" y="2732"/>
              <a:ext cx="29" cy="5"/>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Rectangle 18"/>
            <p:cNvSpPr>
              <a:spLocks noChangeArrowheads="1"/>
            </p:cNvSpPr>
            <p:nvPr/>
          </p:nvSpPr>
          <p:spPr bwMode="auto">
            <a:xfrm>
              <a:off x="3350" y="2577"/>
              <a:ext cx="29" cy="6"/>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Rectangle 19"/>
            <p:cNvSpPr>
              <a:spLocks noChangeArrowheads="1"/>
            </p:cNvSpPr>
            <p:nvPr/>
          </p:nvSpPr>
          <p:spPr bwMode="auto">
            <a:xfrm>
              <a:off x="3350" y="2423"/>
              <a:ext cx="29" cy="5"/>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Rectangle 20"/>
            <p:cNvSpPr>
              <a:spLocks noChangeArrowheads="1"/>
            </p:cNvSpPr>
            <p:nvPr/>
          </p:nvSpPr>
          <p:spPr bwMode="auto">
            <a:xfrm>
              <a:off x="3350" y="2269"/>
              <a:ext cx="29" cy="5"/>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Rectangle 21"/>
            <p:cNvSpPr>
              <a:spLocks noChangeArrowheads="1"/>
            </p:cNvSpPr>
            <p:nvPr/>
          </p:nvSpPr>
          <p:spPr bwMode="auto">
            <a:xfrm>
              <a:off x="3350" y="2114"/>
              <a:ext cx="29" cy="6"/>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Rectangle 22"/>
            <p:cNvSpPr>
              <a:spLocks noChangeArrowheads="1"/>
            </p:cNvSpPr>
            <p:nvPr/>
          </p:nvSpPr>
          <p:spPr bwMode="auto">
            <a:xfrm>
              <a:off x="3350" y="1960"/>
              <a:ext cx="29" cy="5"/>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Rectangle 23"/>
            <p:cNvSpPr>
              <a:spLocks noChangeArrowheads="1"/>
            </p:cNvSpPr>
            <p:nvPr/>
          </p:nvSpPr>
          <p:spPr bwMode="auto">
            <a:xfrm>
              <a:off x="3350" y="1806"/>
              <a:ext cx="29" cy="5"/>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Rectangle 24"/>
            <p:cNvSpPr>
              <a:spLocks noChangeArrowheads="1"/>
            </p:cNvSpPr>
            <p:nvPr/>
          </p:nvSpPr>
          <p:spPr bwMode="auto">
            <a:xfrm>
              <a:off x="3379" y="2886"/>
              <a:ext cx="227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Rectangle 25"/>
            <p:cNvSpPr>
              <a:spLocks noChangeArrowheads="1"/>
            </p:cNvSpPr>
            <p:nvPr/>
          </p:nvSpPr>
          <p:spPr bwMode="auto">
            <a:xfrm>
              <a:off x="3379" y="2886"/>
              <a:ext cx="2272" cy="5"/>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Freeform 26"/>
            <p:cNvSpPr>
              <a:spLocks noEditPoints="1"/>
            </p:cNvSpPr>
            <p:nvPr/>
          </p:nvSpPr>
          <p:spPr bwMode="auto">
            <a:xfrm>
              <a:off x="3376" y="2889"/>
              <a:ext cx="2277" cy="28"/>
            </a:xfrm>
            <a:custGeom>
              <a:avLst/>
              <a:gdLst>
                <a:gd name="T0" fmla="*/ 5 w 2277"/>
                <a:gd name="T1" fmla="*/ 0 h 28"/>
                <a:gd name="T2" fmla="*/ 5 w 2277"/>
                <a:gd name="T3" fmla="*/ 28 h 28"/>
                <a:gd name="T4" fmla="*/ 0 w 2277"/>
                <a:gd name="T5" fmla="*/ 28 h 28"/>
                <a:gd name="T6" fmla="*/ 0 w 2277"/>
                <a:gd name="T7" fmla="*/ 0 h 28"/>
                <a:gd name="T8" fmla="*/ 5 w 2277"/>
                <a:gd name="T9" fmla="*/ 0 h 28"/>
                <a:gd name="T10" fmla="*/ 1141 w 2277"/>
                <a:gd name="T11" fmla="*/ 0 h 28"/>
                <a:gd name="T12" fmla="*/ 1141 w 2277"/>
                <a:gd name="T13" fmla="*/ 28 h 28"/>
                <a:gd name="T14" fmla="*/ 1135 w 2277"/>
                <a:gd name="T15" fmla="*/ 28 h 28"/>
                <a:gd name="T16" fmla="*/ 1135 w 2277"/>
                <a:gd name="T17" fmla="*/ 0 h 28"/>
                <a:gd name="T18" fmla="*/ 1141 w 2277"/>
                <a:gd name="T19" fmla="*/ 0 h 28"/>
                <a:gd name="T20" fmla="*/ 2277 w 2277"/>
                <a:gd name="T21" fmla="*/ 0 h 28"/>
                <a:gd name="T22" fmla="*/ 2277 w 2277"/>
                <a:gd name="T23" fmla="*/ 28 h 28"/>
                <a:gd name="T24" fmla="*/ 2272 w 2277"/>
                <a:gd name="T25" fmla="*/ 28 h 28"/>
                <a:gd name="T26" fmla="*/ 2272 w 2277"/>
                <a:gd name="T27" fmla="*/ 0 h 28"/>
                <a:gd name="T28" fmla="*/ 2277 w 227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7" h="28">
                  <a:moveTo>
                    <a:pt x="5" y="0"/>
                  </a:moveTo>
                  <a:lnTo>
                    <a:pt x="5" y="28"/>
                  </a:lnTo>
                  <a:lnTo>
                    <a:pt x="0" y="28"/>
                  </a:lnTo>
                  <a:lnTo>
                    <a:pt x="0" y="0"/>
                  </a:lnTo>
                  <a:lnTo>
                    <a:pt x="5" y="0"/>
                  </a:lnTo>
                  <a:close/>
                  <a:moveTo>
                    <a:pt x="1141" y="0"/>
                  </a:moveTo>
                  <a:lnTo>
                    <a:pt x="1141" y="28"/>
                  </a:lnTo>
                  <a:lnTo>
                    <a:pt x="1135" y="28"/>
                  </a:lnTo>
                  <a:lnTo>
                    <a:pt x="1135" y="0"/>
                  </a:lnTo>
                  <a:lnTo>
                    <a:pt x="1141" y="0"/>
                  </a:lnTo>
                  <a:close/>
                  <a:moveTo>
                    <a:pt x="2277" y="0"/>
                  </a:moveTo>
                  <a:lnTo>
                    <a:pt x="2277" y="28"/>
                  </a:lnTo>
                  <a:lnTo>
                    <a:pt x="2272" y="28"/>
                  </a:lnTo>
                  <a:lnTo>
                    <a:pt x="2272" y="0"/>
                  </a:lnTo>
                  <a:lnTo>
                    <a:pt x="22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Rectangle 27"/>
            <p:cNvSpPr>
              <a:spLocks noChangeArrowheads="1"/>
            </p:cNvSpPr>
            <p:nvPr/>
          </p:nvSpPr>
          <p:spPr bwMode="auto">
            <a:xfrm>
              <a:off x="3376" y="2889"/>
              <a:ext cx="5" cy="28"/>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Rectangle 28"/>
            <p:cNvSpPr>
              <a:spLocks noChangeArrowheads="1"/>
            </p:cNvSpPr>
            <p:nvPr/>
          </p:nvSpPr>
          <p:spPr bwMode="auto">
            <a:xfrm>
              <a:off x="4511" y="2889"/>
              <a:ext cx="6" cy="28"/>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Rectangle 29"/>
            <p:cNvSpPr>
              <a:spLocks noChangeArrowheads="1"/>
            </p:cNvSpPr>
            <p:nvPr/>
          </p:nvSpPr>
          <p:spPr bwMode="auto">
            <a:xfrm>
              <a:off x="5648" y="2889"/>
              <a:ext cx="5" cy="28"/>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Rectangle 30"/>
            <p:cNvSpPr>
              <a:spLocks noChangeArrowheads="1"/>
            </p:cNvSpPr>
            <p:nvPr/>
          </p:nvSpPr>
          <p:spPr bwMode="auto">
            <a:xfrm>
              <a:off x="3117" y="2829"/>
              <a:ext cx="24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6" name="Rectangle 31"/>
            <p:cNvSpPr>
              <a:spLocks noChangeArrowheads="1"/>
            </p:cNvSpPr>
            <p:nvPr/>
          </p:nvSpPr>
          <p:spPr bwMode="auto">
            <a:xfrm>
              <a:off x="3117" y="2675"/>
              <a:ext cx="2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0.5%</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7" name="Rectangle 32"/>
            <p:cNvSpPr>
              <a:spLocks noChangeArrowheads="1"/>
            </p:cNvSpPr>
            <p:nvPr/>
          </p:nvSpPr>
          <p:spPr bwMode="auto">
            <a:xfrm>
              <a:off x="3117" y="2520"/>
              <a:ext cx="24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8" name="Rectangle 33"/>
            <p:cNvSpPr>
              <a:spLocks noChangeArrowheads="1"/>
            </p:cNvSpPr>
            <p:nvPr/>
          </p:nvSpPr>
          <p:spPr bwMode="auto">
            <a:xfrm>
              <a:off x="3117" y="2366"/>
              <a:ext cx="24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1.5%</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69" name="Rectangle 34"/>
            <p:cNvSpPr>
              <a:spLocks noChangeArrowheads="1"/>
            </p:cNvSpPr>
            <p:nvPr/>
          </p:nvSpPr>
          <p:spPr bwMode="auto">
            <a:xfrm>
              <a:off x="3117" y="2212"/>
              <a:ext cx="2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0" name="Rectangle 35"/>
            <p:cNvSpPr>
              <a:spLocks noChangeArrowheads="1"/>
            </p:cNvSpPr>
            <p:nvPr/>
          </p:nvSpPr>
          <p:spPr bwMode="auto">
            <a:xfrm>
              <a:off x="3117" y="2057"/>
              <a:ext cx="24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2.5%</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1" name="Rectangle 36"/>
            <p:cNvSpPr>
              <a:spLocks noChangeArrowheads="1"/>
            </p:cNvSpPr>
            <p:nvPr/>
          </p:nvSpPr>
          <p:spPr bwMode="auto">
            <a:xfrm>
              <a:off x="3117" y="1904"/>
              <a:ext cx="24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3.0%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2" name="Rectangle 37"/>
            <p:cNvSpPr>
              <a:spLocks noChangeArrowheads="1"/>
            </p:cNvSpPr>
            <p:nvPr/>
          </p:nvSpPr>
          <p:spPr bwMode="auto">
            <a:xfrm>
              <a:off x="3117" y="1748"/>
              <a:ext cx="24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3.5%</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3" name="Rectangle 38"/>
            <p:cNvSpPr>
              <a:spLocks noChangeArrowheads="1"/>
            </p:cNvSpPr>
            <p:nvPr/>
          </p:nvSpPr>
          <p:spPr bwMode="auto">
            <a:xfrm>
              <a:off x="3589" y="29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4" name="Rectangle 39"/>
            <p:cNvSpPr>
              <a:spLocks noChangeArrowheads="1"/>
            </p:cNvSpPr>
            <p:nvPr/>
          </p:nvSpPr>
          <p:spPr bwMode="auto">
            <a:xfrm>
              <a:off x="4770" y="29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5" name="Rectangle 40"/>
            <p:cNvSpPr>
              <a:spLocks noChangeArrowheads="1"/>
            </p:cNvSpPr>
            <p:nvPr/>
          </p:nvSpPr>
          <p:spPr bwMode="auto">
            <a:xfrm>
              <a:off x="2925" y="2024"/>
              <a:ext cx="558"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rgbClr val="000000"/>
                  </a:solidFill>
                  <a:effectLst/>
                  <a:latin typeface="+mn-lt"/>
                  <a:ea typeface="ＭＳ Ｐゴシック" pitchFamily="50" charset="-128"/>
                  <a:cs typeface="ＭＳ Ｐゴシック" pitchFamily="50" charset="-128"/>
                </a:rPr>
                <a:t>Fatality rate</a:t>
              </a:r>
              <a:endParaRPr kumimoji="1" lang="ja-JP" altLang="ja-JP" sz="1400" b="0" i="0" u="none" strike="noStrike" cap="none" normalizeH="0" baseline="0" dirty="0" smtClean="0">
                <a:ln>
                  <a:noFill/>
                </a:ln>
                <a:solidFill>
                  <a:schemeClr val="tx1"/>
                </a:solidFill>
                <a:effectLst/>
                <a:latin typeface="+mn-lt"/>
                <a:ea typeface="ＭＳ Ｐゴシック" pitchFamily="50" charset="-128"/>
                <a:cs typeface="ＭＳ Ｐゴシック" pitchFamily="50" charset="-128"/>
              </a:endParaRPr>
            </a:p>
          </p:txBody>
        </p:sp>
      </p:grpSp>
      <p:sp>
        <p:nvSpPr>
          <p:cNvPr id="1076" name="正方形/長方形 1075"/>
          <p:cNvSpPr/>
          <p:nvPr/>
        </p:nvSpPr>
        <p:spPr>
          <a:xfrm>
            <a:off x="7604064" y="4609327"/>
            <a:ext cx="952440" cy="307777"/>
          </a:xfrm>
          <a:prstGeom prst="rect">
            <a:avLst/>
          </a:prstGeom>
        </p:spPr>
        <p:txBody>
          <a:bodyPr wrap="none">
            <a:spAutoFit/>
          </a:bodyPr>
          <a:lstStyle/>
          <a:p>
            <a:r>
              <a:rPr lang="en-US" altLang="ja-JP" sz="1400" b="1" dirty="0"/>
              <a:t>Compliant</a:t>
            </a:r>
            <a:endParaRPr lang="ja-JP" altLang="en-US" sz="1400" b="1" dirty="0"/>
          </a:p>
        </p:txBody>
      </p:sp>
      <p:sp>
        <p:nvSpPr>
          <p:cNvPr id="1077" name="正方形/長方形 1076"/>
          <p:cNvSpPr/>
          <p:nvPr/>
        </p:nvSpPr>
        <p:spPr>
          <a:xfrm>
            <a:off x="5592153" y="4609511"/>
            <a:ext cx="1297791" cy="307777"/>
          </a:xfrm>
          <a:prstGeom prst="rect">
            <a:avLst/>
          </a:prstGeom>
        </p:spPr>
        <p:txBody>
          <a:bodyPr wrap="none">
            <a:spAutoFit/>
          </a:bodyPr>
          <a:lstStyle/>
          <a:p>
            <a:r>
              <a:rPr lang="en-US" altLang="ja-JP" sz="1400" b="1" dirty="0"/>
              <a:t>Non-compliant</a:t>
            </a:r>
            <a:endParaRPr lang="ja-JP" altLang="en-US" sz="1400" b="1" dirty="0"/>
          </a:p>
        </p:txBody>
      </p:sp>
      <p:sp>
        <p:nvSpPr>
          <p:cNvPr id="85" name="Text Box 24"/>
          <p:cNvSpPr txBox="1">
            <a:spLocks noChangeArrowheads="1"/>
          </p:cNvSpPr>
          <p:nvPr/>
        </p:nvSpPr>
        <p:spPr bwMode="auto">
          <a:xfrm>
            <a:off x="35496" y="1049426"/>
            <a:ext cx="4823188" cy="101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38" tIns="43620" rIns="87238" bIns="43620">
            <a:spAutoFit/>
          </a:bodyPr>
          <a:lstStyle>
            <a:lvl1pPr marL="342900" indent="-342900" defTabSz="873125">
              <a:spcBef>
                <a:spcPct val="20000"/>
              </a:spcBef>
              <a:buChar char="•"/>
              <a:defRPr kumimoji="1" sz="2400">
                <a:solidFill>
                  <a:schemeClr val="tx1"/>
                </a:solidFill>
                <a:latin typeface="Times New Roman" pitchFamily="18" charset="0"/>
                <a:ea typeface="ＭＳ Ｐゴシック" pitchFamily="50" charset="-128"/>
              </a:defRPr>
            </a:lvl1pPr>
            <a:lvl2pPr marL="436563" indent="-192088" defTabSz="873125">
              <a:spcBef>
                <a:spcPct val="20000"/>
              </a:spcBef>
              <a:buChar char="–"/>
              <a:defRPr kumimoji="1" sz="2800">
                <a:solidFill>
                  <a:schemeClr val="tx1"/>
                </a:solidFill>
                <a:latin typeface="Times New Roman" pitchFamily="18" charset="0"/>
                <a:ea typeface="ＭＳ Ｐゴシック" pitchFamily="50" charset="-128"/>
              </a:defRPr>
            </a:lvl2pPr>
            <a:lvl3pPr marL="873125" indent="-188913" defTabSz="873125">
              <a:spcBef>
                <a:spcPct val="20000"/>
              </a:spcBef>
              <a:buChar char="•"/>
              <a:defRPr kumimoji="1" sz="2400">
                <a:solidFill>
                  <a:schemeClr val="tx1"/>
                </a:solidFill>
                <a:latin typeface="Times New Roman" pitchFamily="18" charset="0"/>
                <a:ea typeface="ＭＳ Ｐゴシック" pitchFamily="50" charset="-128"/>
              </a:defRPr>
            </a:lvl3pPr>
            <a:lvl4pPr marL="1309688" indent="-228600" defTabSz="873125">
              <a:spcBef>
                <a:spcPct val="20000"/>
              </a:spcBef>
              <a:buChar char="–"/>
              <a:defRPr kumimoji="1" sz="2000">
                <a:solidFill>
                  <a:schemeClr val="tx1"/>
                </a:solidFill>
                <a:latin typeface="Times New Roman" pitchFamily="18" charset="0"/>
                <a:ea typeface="ＭＳ Ｐゴシック" pitchFamily="50" charset="-128"/>
              </a:defRPr>
            </a:lvl4pPr>
            <a:lvl5pPr marL="1746250" indent="-228600" defTabSz="873125">
              <a:spcBef>
                <a:spcPct val="20000"/>
              </a:spcBef>
              <a:buChar char="•"/>
              <a:defRPr kumimoji="1" sz="2000">
                <a:solidFill>
                  <a:schemeClr val="tx1"/>
                </a:solidFill>
                <a:latin typeface="Times New Roman" pitchFamily="18" charset="0"/>
                <a:ea typeface="ＭＳ Ｐゴシック" pitchFamily="50" charset="-128"/>
              </a:defRPr>
            </a:lvl5pPr>
            <a:lvl6pPr marL="22034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6606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1178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5750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eaLnBrk="1" hangingPunct="1">
              <a:spcBef>
                <a:spcPct val="0"/>
              </a:spcBef>
              <a:buNone/>
            </a:pPr>
            <a:r>
              <a:rPr lang="en-US" altLang="ja-JP" sz="2000" dirty="0" smtClean="0">
                <a:latin typeface="+mn-lt"/>
              </a:rPr>
              <a:t>Accident data</a:t>
            </a:r>
          </a:p>
          <a:p>
            <a:pPr>
              <a:spcBef>
                <a:spcPct val="0"/>
              </a:spcBef>
              <a:buFont typeface="Arial" panose="020B0604020202020204" pitchFamily="34" charset="0"/>
              <a:buChar char="•"/>
            </a:pPr>
            <a:r>
              <a:rPr lang="en-US" altLang="ja-JP" sz="2000" dirty="0" smtClean="0">
                <a:latin typeface="+mn-lt"/>
              </a:rPr>
              <a:t>Macro accident data for 2013</a:t>
            </a:r>
          </a:p>
          <a:p>
            <a:pPr eaLnBrk="1" hangingPunct="1">
              <a:spcBef>
                <a:spcPct val="0"/>
              </a:spcBef>
              <a:buFont typeface="Arial" panose="020B0604020202020204" pitchFamily="34" charset="0"/>
              <a:buChar char="•"/>
            </a:pPr>
            <a:r>
              <a:rPr lang="en-US" altLang="ja-JP" sz="2000" dirty="0" smtClean="0">
                <a:latin typeface="+mn-lt"/>
              </a:rPr>
              <a:t>Fatal accidents</a:t>
            </a:r>
          </a:p>
        </p:txBody>
      </p:sp>
    </p:spTree>
    <p:extLst>
      <p:ext uri="{BB962C8B-B14F-4D97-AF65-F5344CB8AC3E}">
        <p14:creationId xmlns:p14="http://schemas.microsoft.com/office/powerpoint/2010/main" val="3319827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797152"/>
            <a:ext cx="3994525" cy="216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673" y="796454"/>
            <a:ext cx="3906912" cy="180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0" y="-27384"/>
            <a:ext cx="9144000" cy="590550"/>
          </a:xfrm>
          <a:prstGeom prst="rect">
            <a:avLst/>
          </a:prstGeom>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sz="3200" dirty="0" smtClean="0"/>
              <a:t>Macro Traffic Accident Study</a:t>
            </a:r>
            <a:endParaRPr lang="ja-JP" altLang="en-US" sz="3200" dirty="0"/>
          </a:p>
        </p:txBody>
      </p:sp>
      <p:sp>
        <p:nvSpPr>
          <p:cNvPr id="28679" name="テキスト ボックス 1"/>
          <p:cNvSpPr txBox="1">
            <a:spLocks noChangeArrowheads="1"/>
          </p:cNvSpPr>
          <p:nvPr/>
        </p:nvSpPr>
        <p:spPr bwMode="auto">
          <a:xfrm>
            <a:off x="4580261" y="2298243"/>
            <a:ext cx="450706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24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pPr>
            <a:r>
              <a:rPr lang="en-US" altLang="ja-JP" sz="2000" dirty="0" smtClean="0">
                <a:latin typeface="+mn-lt"/>
              </a:rPr>
              <a:t>42% of pedestrian fatal accidents occurred at 40 km/h or below.</a:t>
            </a:r>
            <a:endParaRPr lang="en-US" altLang="ja-JP" sz="2000" dirty="0">
              <a:latin typeface="+mn-lt"/>
            </a:endParaRPr>
          </a:p>
          <a:p>
            <a:pPr>
              <a:spcBef>
                <a:spcPct val="0"/>
              </a:spcBef>
            </a:pPr>
            <a:r>
              <a:rPr lang="en-US" altLang="ja-JP" sz="2000" dirty="0">
                <a:latin typeface="+mn-lt"/>
              </a:rPr>
              <a:t>Of the fatal accidents that occurred at under 40km/h , 51% accounted for the </a:t>
            </a:r>
            <a:r>
              <a:rPr lang="en-US" altLang="ja-JP" sz="2000" dirty="0" smtClean="0">
                <a:latin typeface="+mn-lt"/>
              </a:rPr>
              <a:t>cases that </a:t>
            </a:r>
            <a:r>
              <a:rPr lang="en-US" altLang="ja-JP" sz="2000" dirty="0">
                <a:latin typeface="+mn-lt"/>
              </a:rPr>
              <a:t>the head/face were the most injured body regions. </a:t>
            </a:r>
          </a:p>
          <a:p>
            <a:pPr>
              <a:spcBef>
                <a:spcPct val="0"/>
              </a:spcBef>
            </a:pPr>
            <a:r>
              <a:rPr lang="en-US" altLang="ja-JP" sz="2000" dirty="0">
                <a:latin typeface="+mn-lt"/>
              </a:rPr>
              <a:t>In 55% of the above said fatal accidents, the head/face  were hit by vehicle </a:t>
            </a:r>
            <a:r>
              <a:rPr lang="en-US" altLang="ja-JP" sz="2000" dirty="0" smtClean="0">
                <a:latin typeface="+mn-lt"/>
              </a:rPr>
              <a:t>externals.</a:t>
            </a:r>
            <a:endParaRPr lang="en-US" altLang="ja-JP" sz="2000" dirty="0">
              <a:latin typeface="+mn-lt"/>
            </a:endParaRPr>
          </a:p>
        </p:txBody>
      </p:sp>
      <p:sp>
        <p:nvSpPr>
          <p:cNvPr id="22536" name="テキスト ボックス 1"/>
          <p:cNvSpPr txBox="1">
            <a:spLocks noChangeArrowheads="1"/>
          </p:cNvSpPr>
          <p:nvPr/>
        </p:nvSpPr>
        <p:spPr bwMode="auto">
          <a:xfrm>
            <a:off x="-62275" y="541987"/>
            <a:ext cx="2800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b="1" dirty="0" smtClean="0">
                <a:latin typeface="+mn-lt"/>
              </a:rPr>
              <a:t>Travel speed of the vehicle</a:t>
            </a:r>
            <a:endParaRPr lang="ja-JP" altLang="en-US" b="1" dirty="0">
              <a:latin typeface="+mn-lt"/>
            </a:endParaRPr>
          </a:p>
        </p:txBody>
      </p:sp>
      <p:sp>
        <p:nvSpPr>
          <p:cNvPr id="22537" name="テキスト ボックス 11"/>
          <p:cNvSpPr txBox="1">
            <a:spLocks noChangeArrowheads="1"/>
          </p:cNvSpPr>
          <p:nvPr/>
        </p:nvSpPr>
        <p:spPr bwMode="auto">
          <a:xfrm>
            <a:off x="27692" y="2348880"/>
            <a:ext cx="28161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b="1" dirty="0" smtClean="0">
                <a:latin typeface="+mn-lt"/>
              </a:rPr>
              <a:t>Most injured </a:t>
            </a:r>
          </a:p>
          <a:p>
            <a:r>
              <a:rPr lang="en-US" altLang="ja-JP" b="1" dirty="0" smtClean="0">
                <a:latin typeface="+mn-lt"/>
              </a:rPr>
              <a:t>body region</a:t>
            </a:r>
            <a:endParaRPr lang="ja-JP" altLang="en-US" b="1" dirty="0">
              <a:latin typeface="+mn-lt"/>
            </a:endParaRPr>
          </a:p>
        </p:txBody>
      </p:sp>
      <p:sp>
        <p:nvSpPr>
          <p:cNvPr id="22538" name="正方形/長方形 2"/>
          <p:cNvSpPr>
            <a:spLocks noChangeArrowheads="1"/>
          </p:cNvSpPr>
          <p:nvPr/>
        </p:nvSpPr>
        <p:spPr bwMode="auto">
          <a:xfrm>
            <a:off x="827584" y="1215773"/>
            <a:ext cx="1261546" cy="872526"/>
          </a:xfrm>
          <a:prstGeom prst="rect">
            <a:avLst/>
          </a:prstGeom>
          <a:noFill/>
          <a:ln w="44450" algn="ctr">
            <a:solidFill>
              <a:srgbClr val="007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24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1800" b="1" dirty="0">
              <a:latin typeface="Arial" pitchFamily="34" charset="0"/>
            </a:endParaRPr>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61" y="2924944"/>
            <a:ext cx="4532263" cy="173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2"/>
          <p:cNvSpPr>
            <a:spLocks noChangeArrowheads="1"/>
          </p:cNvSpPr>
          <p:nvPr/>
        </p:nvSpPr>
        <p:spPr bwMode="auto">
          <a:xfrm>
            <a:off x="827584" y="3122840"/>
            <a:ext cx="1279512" cy="795130"/>
          </a:xfrm>
          <a:prstGeom prst="rect">
            <a:avLst/>
          </a:prstGeom>
          <a:noFill/>
          <a:ln w="44450" algn="ctr">
            <a:solidFill>
              <a:srgbClr val="007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24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1800" b="1" dirty="0">
              <a:latin typeface="Arial" pitchFamily="34" charset="0"/>
            </a:endParaRPr>
          </a:p>
        </p:txBody>
      </p:sp>
      <p:sp>
        <p:nvSpPr>
          <p:cNvPr id="18" name="Text Box 24"/>
          <p:cNvSpPr txBox="1">
            <a:spLocks noChangeArrowheads="1"/>
          </p:cNvSpPr>
          <p:nvPr/>
        </p:nvSpPr>
        <p:spPr bwMode="auto">
          <a:xfrm>
            <a:off x="4591756" y="476672"/>
            <a:ext cx="4302224" cy="193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38" tIns="43620" rIns="87238" bIns="43620">
            <a:spAutoFit/>
          </a:bodyPr>
          <a:lstStyle>
            <a:lvl1pPr marL="342900" indent="-342900" defTabSz="873125">
              <a:spcBef>
                <a:spcPct val="20000"/>
              </a:spcBef>
              <a:buChar char="•"/>
              <a:defRPr kumimoji="1" sz="2400">
                <a:solidFill>
                  <a:schemeClr val="tx1"/>
                </a:solidFill>
                <a:latin typeface="Times New Roman" pitchFamily="18" charset="0"/>
                <a:ea typeface="ＭＳ Ｐゴシック" pitchFamily="50" charset="-128"/>
              </a:defRPr>
            </a:lvl1pPr>
            <a:lvl2pPr marL="436563" indent="-192088" defTabSz="873125">
              <a:spcBef>
                <a:spcPct val="20000"/>
              </a:spcBef>
              <a:buChar char="–"/>
              <a:defRPr kumimoji="1" sz="2800">
                <a:solidFill>
                  <a:schemeClr val="tx1"/>
                </a:solidFill>
                <a:latin typeface="Times New Roman" pitchFamily="18" charset="0"/>
                <a:ea typeface="ＭＳ Ｐゴシック" pitchFamily="50" charset="-128"/>
              </a:defRPr>
            </a:lvl2pPr>
            <a:lvl3pPr marL="873125" indent="-188913" defTabSz="873125">
              <a:spcBef>
                <a:spcPct val="20000"/>
              </a:spcBef>
              <a:buChar char="•"/>
              <a:defRPr kumimoji="1" sz="2400">
                <a:solidFill>
                  <a:schemeClr val="tx1"/>
                </a:solidFill>
                <a:latin typeface="Times New Roman" pitchFamily="18" charset="0"/>
                <a:ea typeface="ＭＳ Ｐゴシック" pitchFamily="50" charset="-128"/>
              </a:defRPr>
            </a:lvl3pPr>
            <a:lvl4pPr marL="1309688" indent="-228600" defTabSz="873125">
              <a:spcBef>
                <a:spcPct val="20000"/>
              </a:spcBef>
              <a:buChar char="–"/>
              <a:defRPr kumimoji="1" sz="2000">
                <a:solidFill>
                  <a:schemeClr val="tx1"/>
                </a:solidFill>
                <a:latin typeface="Times New Roman" pitchFamily="18" charset="0"/>
                <a:ea typeface="ＭＳ Ｐゴシック" pitchFamily="50" charset="-128"/>
              </a:defRPr>
            </a:lvl4pPr>
            <a:lvl5pPr marL="1746250" indent="-228600" defTabSz="873125">
              <a:spcBef>
                <a:spcPct val="20000"/>
              </a:spcBef>
              <a:buChar char="•"/>
              <a:defRPr kumimoji="1" sz="2000">
                <a:solidFill>
                  <a:schemeClr val="tx1"/>
                </a:solidFill>
                <a:latin typeface="Times New Roman" pitchFamily="18" charset="0"/>
                <a:ea typeface="ＭＳ Ｐゴシック" pitchFamily="50" charset="-128"/>
              </a:defRPr>
            </a:lvl5pPr>
            <a:lvl6pPr marL="22034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6606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1178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5750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eaLnBrk="1" hangingPunct="1">
              <a:spcBef>
                <a:spcPct val="0"/>
              </a:spcBef>
              <a:buNone/>
            </a:pPr>
            <a:r>
              <a:rPr lang="en-US" altLang="ja-JP" sz="2000" dirty="0" smtClean="0">
                <a:latin typeface="+mn-lt"/>
              </a:rPr>
              <a:t>Accident data</a:t>
            </a:r>
          </a:p>
          <a:p>
            <a:pPr>
              <a:spcBef>
                <a:spcPct val="0"/>
              </a:spcBef>
              <a:buFont typeface="Arial" panose="020B0604020202020204" pitchFamily="34" charset="0"/>
              <a:buChar char="•"/>
            </a:pPr>
            <a:r>
              <a:rPr lang="en-US" altLang="ja-JP" sz="2000" dirty="0" smtClean="0">
                <a:latin typeface="+mn-lt"/>
              </a:rPr>
              <a:t>Macro accident data for 2008-2012</a:t>
            </a:r>
          </a:p>
          <a:p>
            <a:pPr eaLnBrk="1" hangingPunct="1">
              <a:spcBef>
                <a:spcPct val="0"/>
              </a:spcBef>
              <a:buFont typeface="Arial" panose="020B0604020202020204" pitchFamily="34" charset="0"/>
              <a:buChar char="•"/>
            </a:pPr>
            <a:r>
              <a:rPr lang="en-US" altLang="ja-JP" sz="2000" dirty="0" smtClean="0">
                <a:latin typeface="+mn-lt"/>
              </a:rPr>
              <a:t>Pedestrian fatal accidents </a:t>
            </a:r>
          </a:p>
          <a:p>
            <a:pPr>
              <a:spcBef>
                <a:spcPct val="0"/>
              </a:spcBef>
              <a:buFont typeface="Arial" panose="020B0604020202020204" pitchFamily="34" charset="0"/>
              <a:buChar char="•"/>
            </a:pPr>
            <a:r>
              <a:rPr lang="en-US" altLang="ja-JP" sz="2000" dirty="0" smtClean="0">
                <a:latin typeface="+mn-lt"/>
              </a:rPr>
              <a:t>Passenger cars </a:t>
            </a:r>
            <a:r>
              <a:rPr lang="en-US" altLang="ja-JP" sz="2000" dirty="0">
                <a:latin typeface="+mn-lt"/>
              </a:rPr>
              <a:t>(mini vehicles, sedans, mini vans</a:t>
            </a:r>
            <a:r>
              <a:rPr lang="en-US" altLang="ja-JP" sz="2000" dirty="0" smtClean="0">
                <a:latin typeface="+mn-lt"/>
              </a:rPr>
              <a:t>) compliant with the pedestrian safety standard</a:t>
            </a:r>
          </a:p>
        </p:txBody>
      </p:sp>
      <p:cxnSp>
        <p:nvCxnSpPr>
          <p:cNvPr id="22539" name="直線矢印コネクタ 5"/>
          <p:cNvCxnSpPr>
            <a:cxnSpLocks noChangeShapeType="1"/>
          </p:cNvCxnSpPr>
          <p:nvPr/>
        </p:nvCxnSpPr>
        <p:spPr bwMode="auto">
          <a:xfrm>
            <a:off x="1665794" y="2088299"/>
            <a:ext cx="25886" cy="980661"/>
          </a:xfrm>
          <a:prstGeom prst="straightConnector1">
            <a:avLst/>
          </a:prstGeom>
          <a:noFill/>
          <a:ln w="3175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p:cNvSpPr txBox="1"/>
          <p:nvPr/>
        </p:nvSpPr>
        <p:spPr>
          <a:xfrm>
            <a:off x="4572000" y="5373216"/>
            <a:ext cx="4550432" cy="1107996"/>
          </a:xfrm>
          <a:prstGeom prst="rect">
            <a:avLst/>
          </a:prstGeom>
          <a:noFill/>
        </p:spPr>
        <p:txBody>
          <a:bodyPr wrap="square" rtlCol="0">
            <a:spAutoFit/>
          </a:bodyPr>
          <a:lstStyle/>
          <a:p>
            <a:pPr>
              <a:spcBef>
                <a:spcPct val="0"/>
              </a:spcBef>
              <a:buFontTx/>
              <a:buNone/>
            </a:pPr>
            <a:r>
              <a:rPr lang="en-US" altLang="ja-JP" sz="2200" b="1" dirty="0"/>
              <a:t>There is a potential to reduce pedestrian fatalities by further improving vehicles’ pedestrian safety. </a:t>
            </a:r>
          </a:p>
        </p:txBody>
      </p:sp>
      <p:sp>
        <p:nvSpPr>
          <p:cNvPr id="20" name="正方形/長方形 2"/>
          <p:cNvSpPr>
            <a:spLocks noChangeArrowheads="1"/>
          </p:cNvSpPr>
          <p:nvPr/>
        </p:nvSpPr>
        <p:spPr bwMode="auto">
          <a:xfrm>
            <a:off x="899591" y="5370174"/>
            <a:ext cx="1605069" cy="795130"/>
          </a:xfrm>
          <a:prstGeom prst="rect">
            <a:avLst/>
          </a:prstGeom>
          <a:noFill/>
          <a:ln w="44450" algn="ctr">
            <a:solidFill>
              <a:srgbClr val="007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24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1800" b="1" dirty="0">
              <a:latin typeface="Arial" pitchFamily="34" charset="0"/>
            </a:endParaRPr>
          </a:p>
        </p:txBody>
      </p:sp>
      <p:cxnSp>
        <p:nvCxnSpPr>
          <p:cNvPr id="21" name="直線矢印コネクタ 5"/>
          <p:cNvCxnSpPr>
            <a:cxnSpLocks noChangeShapeType="1"/>
          </p:cNvCxnSpPr>
          <p:nvPr/>
        </p:nvCxnSpPr>
        <p:spPr bwMode="auto">
          <a:xfrm>
            <a:off x="1272209" y="3896139"/>
            <a:ext cx="284042" cy="1420155"/>
          </a:xfrm>
          <a:prstGeom prst="straightConnector1">
            <a:avLst/>
          </a:prstGeom>
          <a:noFill/>
          <a:ln w="3175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テキスト ボックス 11"/>
          <p:cNvSpPr txBox="1">
            <a:spLocks noChangeArrowheads="1"/>
          </p:cNvSpPr>
          <p:nvPr/>
        </p:nvSpPr>
        <p:spPr bwMode="auto">
          <a:xfrm>
            <a:off x="21327" y="4385066"/>
            <a:ext cx="19583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b="1" dirty="0" smtClean="0">
                <a:latin typeface="+mn-lt"/>
              </a:rPr>
              <a:t>What struck head/face</a:t>
            </a:r>
            <a:endParaRPr lang="ja-JP" altLang="en-US" b="1" dirty="0">
              <a:latin typeface="+mn-lt"/>
            </a:endParaRPr>
          </a:p>
        </p:txBody>
      </p:sp>
    </p:spTree>
    <p:extLst>
      <p:ext uri="{BB962C8B-B14F-4D97-AF65-F5344CB8AC3E}">
        <p14:creationId xmlns:p14="http://schemas.microsoft.com/office/powerpoint/2010/main" val="22352929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6" y="405465"/>
            <a:ext cx="2537043" cy="316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a:xfrm>
            <a:off x="0" y="101600"/>
            <a:ext cx="9144000" cy="590550"/>
          </a:xfrm>
          <a:prstGeom prst="rect">
            <a:avLst/>
          </a:prstGeom>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sz="3200" dirty="0" smtClean="0"/>
              <a:t>Micro Traffic Accident Study</a:t>
            </a:r>
            <a:endParaRPr lang="ja-JP" altLang="en-US" sz="3200" dirty="0"/>
          </a:p>
        </p:txBody>
      </p:sp>
      <p:sp>
        <p:nvSpPr>
          <p:cNvPr id="19461" name="テキスト ボックス 2"/>
          <p:cNvSpPr txBox="1">
            <a:spLocks noChangeArrowheads="1"/>
          </p:cNvSpPr>
          <p:nvPr/>
        </p:nvSpPr>
        <p:spPr bwMode="auto">
          <a:xfrm>
            <a:off x="2411761" y="1344250"/>
            <a:ext cx="2141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24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200" dirty="0" smtClean="0">
                <a:latin typeface="Arial" pitchFamily="34" charset="0"/>
              </a:rPr>
              <a:t>Adult </a:t>
            </a:r>
            <a:r>
              <a:rPr lang="en-US" altLang="ja-JP" sz="1200" dirty="0" err="1" smtClean="0">
                <a:latin typeface="Arial" pitchFamily="34" charset="0"/>
              </a:rPr>
              <a:t>headform</a:t>
            </a:r>
            <a:r>
              <a:rPr lang="en-US" altLang="ja-JP" sz="1200" dirty="0" smtClean="0">
                <a:latin typeface="Arial" pitchFamily="34" charset="0"/>
              </a:rPr>
              <a:t> test area in R127 </a:t>
            </a:r>
          </a:p>
        </p:txBody>
      </p:sp>
      <p:sp>
        <p:nvSpPr>
          <p:cNvPr id="19463" name="テキスト ボックス 7"/>
          <p:cNvSpPr txBox="1">
            <a:spLocks noChangeArrowheads="1"/>
          </p:cNvSpPr>
          <p:nvPr/>
        </p:nvSpPr>
        <p:spPr bwMode="auto">
          <a:xfrm>
            <a:off x="107504" y="3433192"/>
            <a:ext cx="35283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24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177800" indent="-177800" eaLnBrk="1" hangingPunct="1">
              <a:spcBef>
                <a:spcPct val="0"/>
              </a:spcBef>
              <a:buFontTx/>
              <a:buNone/>
            </a:pPr>
            <a:r>
              <a:rPr lang="en-US" altLang="ja-JP" sz="1600" dirty="0">
                <a:latin typeface="+mn-lt"/>
              </a:rPr>
              <a:t>O</a:t>
            </a:r>
            <a:r>
              <a:rPr lang="ja-JP" altLang="en-US" sz="1600" dirty="0" smtClean="0">
                <a:latin typeface="+mn-lt"/>
              </a:rPr>
              <a:t>：</a:t>
            </a:r>
            <a:r>
              <a:rPr lang="en-US" altLang="ja-JP" sz="1600" dirty="0" smtClean="0">
                <a:latin typeface="+mn-lt"/>
              </a:rPr>
              <a:t>Striking area of the vehicle in accidents with AIS2+ head injury in the micro accident survey</a:t>
            </a:r>
          </a:p>
        </p:txBody>
      </p:sp>
      <p:cxnSp>
        <p:nvCxnSpPr>
          <p:cNvPr id="16" name="直線矢印コネクタ 15"/>
          <p:cNvCxnSpPr>
            <a:stCxn id="19461" idx="1"/>
          </p:cNvCxnSpPr>
          <p:nvPr/>
        </p:nvCxnSpPr>
        <p:spPr>
          <a:xfrm flipH="1">
            <a:off x="1844859" y="1575083"/>
            <a:ext cx="566902" cy="896587"/>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9471" name="テキスト ボックス 17"/>
          <p:cNvSpPr txBox="1">
            <a:spLocks noChangeArrowheads="1"/>
          </p:cNvSpPr>
          <p:nvPr/>
        </p:nvSpPr>
        <p:spPr bwMode="auto">
          <a:xfrm>
            <a:off x="2411761" y="645106"/>
            <a:ext cx="2141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24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None/>
            </a:pPr>
            <a:r>
              <a:rPr lang="en-US" altLang="ja-JP" sz="1200" dirty="0" smtClean="0">
                <a:latin typeface="Arial" pitchFamily="34" charset="0"/>
              </a:rPr>
              <a:t>Outside of the test area in R127</a:t>
            </a:r>
            <a:endParaRPr lang="en-US" altLang="ja-JP" sz="1200" dirty="0">
              <a:latin typeface="Arial" pitchFamily="34" charset="0"/>
            </a:endParaRPr>
          </a:p>
        </p:txBody>
      </p:sp>
      <p:cxnSp>
        <p:nvCxnSpPr>
          <p:cNvPr id="19" name="直線矢印コネクタ 18"/>
          <p:cNvCxnSpPr>
            <a:stCxn id="19471" idx="1"/>
          </p:cNvCxnSpPr>
          <p:nvPr/>
        </p:nvCxnSpPr>
        <p:spPr>
          <a:xfrm flipH="1">
            <a:off x="1468493" y="875939"/>
            <a:ext cx="943268" cy="461721"/>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9473" name="テキスト ボックス 20"/>
          <p:cNvSpPr txBox="1">
            <a:spLocks noChangeArrowheads="1"/>
          </p:cNvSpPr>
          <p:nvPr/>
        </p:nvSpPr>
        <p:spPr bwMode="auto">
          <a:xfrm>
            <a:off x="107504" y="4254187"/>
            <a:ext cx="367240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24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None/>
            </a:pPr>
            <a:r>
              <a:rPr lang="en-US" altLang="ja-JP" sz="1600" dirty="0" smtClean="0">
                <a:latin typeface="+mn-lt"/>
              </a:rPr>
              <a:t>*From a report on results of detailed traffic accident research and analysis through medicine-engineering collaboration for vehicle safety in 2013 conducted by MLIT</a:t>
            </a:r>
            <a:r>
              <a:rPr lang="ja-JP" altLang="en-US" sz="1600" dirty="0" smtClean="0">
                <a:latin typeface="+mn-lt"/>
              </a:rPr>
              <a:t>　　</a:t>
            </a:r>
            <a:endParaRPr lang="ja-JP" altLang="en-US" sz="1600" dirty="0">
              <a:latin typeface="+mn-lt"/>
            </a:endParaRPr>
          </a:p>
        </p:txBody>
      </p:sp>
      <p:sp>
        <p:nvSpPr>
          <p:cNvPr id="20" name="Text Box 24"/>
          <p:cNvSpPr txBox="1">
            <a:spLocks noChangeArrowheads="1"/>
          </p:cNvSpPr>
          <p:nvPr/>
        </p:nvSpPr>
        <p:spPr bwMode="auto">
          <a:xfrm>
            <a:off x="4553744" y="548680"/>
            <a:ext cx="4590256" cy="178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38" tIns="43620" rIns="87238" bIns="43620">
            <a:spAutoFit/>
          </a:bodyPr>
          <a:lstStyle>
            <a:lvl1pPr marL="342900" indent="-342900" defTabSz="873125">
              <a:spcBef>
                <a:spcPct val="20000"/>
              </a:spcBef>
              <a:buChar char="•"/>
              <a:defRPr kumimoji="1" sz="2400">
                <a:solidFill>
                  <a:schemeClr val="tx1"/>
                </a:solidFill>
                <a:latin typeface="Times New Roman" pitchFamily="18" charset="0"/>
                <a:ea typeface="ＭＳ Ｐゴシック" pitchFamily="50" charset="-128"/>
              </a:defRPr>
            </a:lvl1pPr>
            <a:lvl2pPr marL="436563" indent="-192088" defTabSz="873125">
              <a:spcBef>
                <a:spcPct val="20000"/>
              </a:spcBef>
              <a:buChar char="–"/>
              <a:defRPr kumimoji="1" sz="2800">
                <a:solidFill>
                  <a:schemeClr val="tx1"/>
                </a:solidFill>
                <a:latin typeface="Times New Roman" pitchFamily="18" charset="0"/>
                <a:ea typeface="ＭＳ Ｐゴシック" pitchFamily="50" charset="-128"/>
              </a:defRPr>
            </a:lvl2pPr>
            <a:lvl3pPr marL="873125" indent="-188913" defTabSz="873125">
              <a:spcBef>
                <a:spcPct val="20000"/>
              </a:spcBef>
              <a:buChar char="•"/>
              <a:defRPr kumimoji="1" sz="2400">
                <a:solidFill>
                  <a:schemeClr val="tx1"/>
                </a:solidFill>
                <a:latin typeface="Times New Roman" pitchFamily="18" charset="0"/>
                <a:ea typeface="ＭＳ Ｐゴシック" pitchFamily="50" charset="-128"/>
              </a:defRPr>
            </a:lvl3pPr>
            <a:lvl4pPr marL="1309688" indent="-228600" defTabSz="873125">
              <a:spcBef>
                <a:spcPct val="20000"/>
              </a:spcBef>
              <a:buChar char="–"/>
              <a:defRPr kumimoji="1" sz="2000">
                <a:solidFill>
                  <a:schemeClr val="tx1"/>
                </a:solidFill>
                <a:latin typeface="Times New Roman" pitchFamily="18" charset="0"/>
                <a:ea typeface="ＭＳ Ｐゴシック" pitchFamily="50" charset="-128"/>
              </a:defRPr>
            </a:lvl4pPr>
            <a:lvl5pPr marL="1746250" indent="-228600" defTabSz="873125">
              <a:spcBef>
                <a:spcPct val="20000"/>
              </a:spcBef>
              <a:buChar char="•"/>
              <a:defRPr kumimoji="1" sz="2000">
                <a:solidFill>
                  <a:schemeClr val="tx1"/>
                </a:solidFill>
                <a:latin typeface="Times New Roman" pitchFamily="18" charset="0"/>
                <a:ea typeface="ＭＳ Ｐゴシック" pitchFamily="50" charset="-128"/>
              </a:defRPr>
            </a:lvl5pPr>
            <a:lvl6pPr marL="22034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6606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1178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5750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eaLnBrk="1" hangingPunct="1">
              <a:spcBef>
                <a:spcPct val="0"/>
              </a:spcBef>
              <a:buNone/>
            </a:pPr>
            <a:r>
              <a:rPr lang="en-US" altLang="ja-JP" sz="2000" dirty="0" smtClean="0">
                <a:latin typeface="+mn-lt"/>
              </a:rPr>
              <a:t>Accident data</a:t>
            </a:r>
          </a:p>
          <a:p>
            <a:pPr>
              <a:spcBef>
                <a:spcPct val="0"/>
              </a:spcBef>
              <a:buFont typeface="Arial" panose="020B0604020202020204" pitchFamily="34" charset="0"/>
              <a:buChar char="•"/>
            </a:pPr>
            <a:r>
              <a:rPr lang="en-US" altLang="ja-JP" sz="1800" dirty="0" smtClean="0">
                <a:latin typeface="+mn-lt"/>
              </a:rPr>
              <a:t>Micro accident data from 1993 to 2012</a:t>
            </a:r>
          </a:p>
          <a:p>
            <a:pPr eaLnBrk="1" hangingPunct="1">
              <a:spcBef>
                <a:spcPct val="0"/>
              </a:spcBef>
              <a:buFont typeface="Arial" panose="020B0604020202020204" pitchFamily="34" charset="0"/>
              <a:buChar char="•"/>
            </a:pPr>
            <a:r>
              <a:rPr lang="en-US" altLang="ja-JP" sz="1800" dirty="0" smtClean="0">
                <a:latin typeface="+mn-lt"/>
              </a:rPr>
              <a:t>Pedestrian accidents with AIS2+</a:t>
            </a:r>
            <a:r>
              <a:rPr lang="ja-JP" altLang="en-US" sz="1800" dirty="0" smtClean="0">
                <a:latin typeface="+mn-lt"/>
              </a:rPr>
              <a:t> </a:t>
            </a:r>
            <a:r>
              <a:rPr lang="en-US" altLang="ja-JP" sz="1800" dirty="0" smtClean="0">
                <a:latin typeface="+mn-lt"/>
              </a:rPr>
              <a:t>head injury</a:t>
            </a:r>
          </a:p>
          <a:p>
            <a:pPr>
              <a:spcBef>
                <a:spcPct val="0"/>
              </a:spcBef>
              <a:buFont typeface="Arial" panose="020B0604020202020204" pitchFamily="34" charset="0"/>
              <a:buChar char="•"/>
            </a:pPr>
            <a:r>
              <a:rPr lang="en-US" altLang="ja-JP" sz="1800" dirty="0" smtClean="0">
                <a:latin typeface="+mn-lt"/>
              </a:rPr>
              <a:t>Passenger cars and trucks with bonnet </a:t>
            </a:r>
          </a:p>
          <a:p>
            <a:pPr eaLnBrk="1" hangingPunct="1">
              <a:spcBef>
                <a:spcPct val="0"/>
              </a:spcBef>
              <a:buFont typeface="Arial" panose="020B0604020202020204" pitchFamily="34" charset="0"/>
              <a:buChar char="•"/>
            </a:pPr>
            <a:r>
              <a:rPr lang="en-US" altLang="ja-JP" sz="1800" dirty="0" smtClean="0">
                <a:latin typeface="+mn-lt"/>
              </a:rPr>
              <a:t>Accidents excluding children aged 10 or younger /below 140 cm in height</a:t>
            </a:r>
          </a:p>
        </p:txBody>
      </p:sp>
      <p:graphicFrame>
        <p:nvGraphicFramePr>
          <p:cNvPr id="3" name="表 2"/>
          <p:cNvGraphicFramePr>
            <a:graphicFrameLocks noGrp="1"/>
          </p:cNvGraphicFramePr>
          <p:nvPr>
            <p:extLst>
              <p:ext uri="{D42A27DB-BD31-4B8C-83A1-F6EECF244321}">
                <p14:modId xmlns:p14="http://schemas.microsoft.com/office/powerpoint/2010/main" val="3936472310"/>
              </p:ext>
            </p:extLst>
          </p:nvPr>
        </p:nvGraphicFramePr>
        <p:xfrm>
          <a:off x="3635897" y="2502016"/>
          <a:ext cx="5472607" cy="3267246"/>
        </p:xfrm>
        <a:graphic>
          <a:graphicData uri="http://schemas.openxmlformats.org/drawingml/2006/table">
            <a:tbl>
              <a:tblPr firstRow="1" bandRow="1">
                <a:tableStyleId>{5C22544A-7EE6-4342-B048-85BDC9FD1C3A}</a:tableStyleId>
              </a:tblPr>
              <a:tblGrid>
                <a:gridCol w="2865411"/>
                <a:gridCol w="1311052"/>
                <a:gridCol w="1296144"/>
              </a:tblGrid>
              <a:tr h="351501">
                <a:tc>
                  <a:txBody>
                    <a:bodyPr/>
                    <a:lstStyle/>
                    <a:p>
                      <a:pPr algn="ctr"/>
                      <a:r>
                        <a:rPr kumimoji="1" lang="en-US" altLang="ja-JP" sz="1600" dirty="0" smtClean="0"/>
                        <a:t>Striking</a:t>
                      </a:r>
                      <a:r>
                        <a:rPr kumimoji="1" lang="en-US" altLang="ja-JP" sz="1600" baseline="0" dirty="0" smtClean="0"/>
                        <a:t> area</a:t>
                      </a:r>
                      <a:endParaRPr kumimoji="1" lang="ja-JP" altLang="en-US" sz="1600" dirty="0"/>
                    </a:p>
                  </a:txBody>
                  <a:tcPr/>
                </a:tc>
                <a:tc>
                  <a:txBody>
                    <a:bodyPr/>
                    <a:lstStyle/>
                    <a:p>
                      <a:pPr algn="ctr"/>
                      <a:r>
                        <a:rPr kumimoji="1" lang="en-US" altLang="ja-JP" sz="1600" dirty="0" smtClean="0"/>
                        <a:t>No.</a:t>
                      </a:r>
                      <a:r>
                        <a:rPr kumimoji="1" lang="en-US" altLang="ja-JP" sz="1600" baseline="0" dirty="0" smtClean="0"/>
                        <a:t> of cases</a:t>
                      </a:r>
                      <a:endParaRPr kumimoji="1" lang="ja-JP" altLang="en-US" sz="1600" dirty="0"/>
                    </a:p>
                  </a:txBody>
                  <a:tcPr/>
                </a:tc>
                <a:tc>
                  <a:txBody>
                    <a:bodyPr/>
                    <a:lstStyle/>
                    <a:p>
                      <a:pPr algn="ctr"/>
                      <a:r>
                        <a:rPr kumimoji="1" lang="en-US" altLang="ja-JP" sz="1600" baseline="0" dirty="0" smtClean="0"/>
                        <a:t>Proportion  </a:t>
                      </a:r>
                      <a:endParaRPr kumimoji="1" lang="en-US" altLang="ja-JP" sz="1600" dirty="0" smtClean="0"/>
                    </a:p>
                  </a:txBody>
                  <a:tcPr/>
                </a:tc>
              </a:tr>
              <a:tr h="351501">
                <a:tc>
                  <a:txBody>
                    <a:bodyPr/>
                    <a:lstStyle/>
                    <a:p>
                      <a:pPr algn="ctr"/>
                      <a:r>
                        <a:rPr kumimoji="1" lang="en-US" altLang="ja-JP" sz="1600" dirty="0" smtClean="0"/>
                        <a:t>Hood</a:t>
                      </a:r>
                      <a:endParaRPr kumimoji="1" lang="ja-JP" altLang="en-US" sz="1600" dirty="0"/>
                    </a:p>
                  </a:txBody>
                  <a:tcPr/>
                </a:tc>
                <a:tc>
                  <a:txBody>
                    <a:bodyPr/>
                    <a:lstStyle/>
                    <a:p>
                      <a:pPr algn="ctr"/>
                      <a:r>
                        <a:rPr kumimoji="1" lang="en-US" altLang="ja-JP" sz="1600" dirty="0" smtClean="0"/>
                        <a:t>15</a:t>
                      </a:r>
                      <a:endParaRPr kumimoji="1" lang="ja-JP" altLang="en-US" sz="1600" dirty="0"/>
                    </a:p>
                  </a:txBody>
                  <a:tcPr/>
                </a:tc>
                <a:tc>
                  <a:txBody>
                    <a:bodyPr/>
                    <a:lstStyle/>
                    <a:p>
                      <a:pPr algn="ctr"/>
                      <a:r>
                        <a:rPr kumimoji="1" lang="en-US" altLang="ja-JP" sz="1600" dirty="0" smtClean="0"/>
                        <a:t>21</a:t>
                      </a:r>
                      <a:r>
                        <a:rPr kumimoji="1" lang="en-US" altLang="ja-JP" sz="1600" baseline="0" dirty="0" smtClean="0"/>
                        <a:t> %</a:t>
                      </a:r>
                      <a:endParaRPr kumimoji="1" lang="ja-JP" altLang="en-US" sz="1600" dirty="0"/>
                    </a:p>
                  </a:txBody>
                  <a:tcPr/>
                </a:tc>
              </a:tr>
              <a:tr h="351501">
                <a:tc>
                  <a:txBody>
                    <a:bodyPr/>
                    <a:lstStyle/>
                    <a:p>
                      <a:pPr algn="ctr"/>
                      <a:r>
                        <a:rPr kumimoji="1" lang="en-US" altLang="ja-JP" sz="1600" dirty="0" smtClean="0"/>
                        <a:t>A-pillar</a:t>
                      </a:r>
                      <a:r>
                        <a:rPr kumimoji="1" lang="en-US" altLang="ja-JP" sz="1600" baseline="0" dirty="0" smtClean="0"/>
                        <a:t> periphery</a:t>
                      </a:r>
                      <a:endParaRPr kumimoji="1" lang="ja-JP" altLang="en-US" sz="1600" dirty="0"/>
                    </a:p>
                  </a:txBody>
                  <a:tcPr/>
                </a:tc>
                <a:tc>
                  <a:txBody>
                    <a:bodyPr/>
                    <a:lstStyle/>
                    <a:p>
                      <a:pPr algn="ctr"/>
                      <a:r>
                        <a:rPr kumimoji="1" lang="en-US" altLang="ja-JP" sz="1600" dirty="0" smtClean="0"/>
                        <a:t>23</a:t>
                      </a:r>
                      <a:endParaRPr kumimoji="1" lang="ja-JP" altLang="en-US" sz="1600" dirty="0"/>
                    </a:p>
                  </a:txBody>
                  <a:tcPr/>
                </a:tc>
                <a:tc>
                  <a:txBody>
                    <a:bodyPr/>
                    <a:lstStyle/>
                    <a:p>
                      <a:pPr algn="ctr"/>
                      <a:r>
                        <a:rPr kumimoji="1" lang="en-US" altLang="ja-JP" sz="1600" dirty="0" smtClean="0"/>
                        <a:t>32 %</a:t>
                      </a:r>
                      <a:endParaRPr kumimoji="1" lang="ja-JP" altLang="en-US" sz="1600" dirty="0"/>
                    </a:p>
                  </a:txBody>
                  <a:tcPr/>
                </a:tc>
              </a:tr>
              <a:tr h="562219">
                <a:tc>
                  <a:txBody>
                    <a:bodyPr/>
                    <a:lstStyle/>
                    <a:p>
                      <a:pPr algn="ctr"/>
                      <a:r>
                        <a:rPr kumimoji="1" lang="en-US" altLang="ja-JP" sz="1600" baseline="0" dirty="0" smtClean="0"/>
                        <a:t>Lower wind shield glass frame  periphery</a:t>
                      </a:r>
                      <a:endParaRPr kumimoji="1" lang="ja-JP" altLang="en-US" sz="1600" dirty="0"/>
                    </a:p>
                  </a:txBody>
                  <a:tcPr/>
                </a:tc>
                <a:tc>
                  <a:txBody>
                    <a:bodyPr/>
                    <a:lstStyle/>
                    <a:p>
                      <a:pPr algn="ctr"/>
                      <a:r>
                        <a:rPr kumimoji="1" lang="en-US" altLang="ja-JP" sz="1600" dirty="0" smtClean="0"/>
                        <a:t>24</a:t>
                      </a:r>
                      <a:endParaRPr kumimoji="1" lang="ja-JP" altLang="en-US" sz="1600" dirty="0"/>
                    </a:p>
                  </a:txBody>
                  <a:tcPr/>
                </a:tc>
                <a:tc>
                  <a:txBody>
                    <a:bodyPr/>
                    <a:lstStyle/>
                    <a:p>
                      <a:pPr algn="ctr"/>
                      <a:r>
                        <a:rPr kumimoji="1" lang="en-US" altLang="ja-JP" sz="1600" dirty="0" smtClean="0"/>
                        <a:t>34 %</a:t>
                      </a:r>
                      <a:endParaRPr kumimoji="1" lang="ja-JP" altLang="en-US" sz="1600" dirty="0"/>
                    </a:p>
                  </a:txBody>
                  <a:tcPr/>
                </a:tc>
              </a:tr>
              <a:tr h="562219">
                <a:tc>
                  <a:txBody>
                    <a:bodyPr/>
                    <a:lstStyle/>
                    <a:p>
                      <a:pPr algn="ctr"/>
                      <a:r>
                        <a:rPr kumimoji="1" lang="en-US" altLang="ja-JP" sz="1600" dirty="0" smtClean="0"/>
                        <a:t>Upper wind shield glass  frame periphery</a:t>
                      </a:r>
                      <a:endParaRPr kumimoji="1" lang="ja-JP" altLang="en-US" sz="1600" dirty="0"/>
                    </a:p>
                  </a:txBody>
                  <a:tcPr/>
                </a:tc>
                <a:tc>
                  <a:txBody>
                    <a:bodyPr/>
                    <a:lstStyle/>
                    <a:p>
                      <a:pPr algn="ctr"/>
                      <a:r>
                        <a:rPr kumimoji="1" lang="en-US" altLang="ja-JP" sz="1600" dirty="0" smtClean="0"/>
                        <a:t>2</a:t>
                      </a:r>
                      <a:endParaRPr kumimoji="1" lang="ja-JP" altLang="en-US" sz="1600" dirty="0"/>
                    </a:p>
                  </a:txBody>
                  <a:tcPr/>
                </a:tc>
                <a:tc>
                  <a:txBody>
                    <a:bodyPr/>
                    <a:lstStyle/>
                    <a:p>
                      <a:pPr algn="ctr"/>
                      <a:r>
                        <a:rPr kumimoji="1" lang="en-US" altLang="ja-JP" sz="1600" dirty="0" smtClean="0"/>
                        <a:t>6 %</a:t>
                      </a:r>
                      <a:endParaRPr kumimoji="1" lang="ja-JP" altLang="en-US" sz="1600" dirty="0"/>
                    </a:p>
                  </a:txBody>
                  <a:tcPr/>
                </a:tc>
              </a:tr>
              <a:tr h="351501">
                <a:tc>
                  <a:txBody>
                    <a:bodyPr/>
                    <a:lstStyle/>
                    <a:p>
                      <a:pPr algn="ctr"/>
                      <a:r>
                        <a:rPr kumimoji="1" lang="en-US" altLang="ja-JP" sz="1600" dirty="0" smtClean="0"/>
                        <a:t>Wind shield glass</a:t>
                      </a:r>
                      <a:endParaRPr kumimoji="1" lang="ja-JP" altLang="en-US" sz="1600" dirty="0"/>
                    </a:p>
                  </a:txBody>
                  <a:tcPr/>
                </a:tc>
                <a:tc>
                  <a:txBody>
                    <a:bodyPr/>
                    <a:lstStyle/>
                    <a:p>
                      <a:pPr algn="ctr"/>
                      <a:r>
                        <a:rPr kumimoji="1" lang="en-US" altLang="ja-JP" sz="1600" dirty="0" smtClean="0"/>
                        <a:t>6</a:t>
                      </a:r>
                      <a:endParaRPr kumimoji="1" lang="ja-JP" altLang="en-US" sz="1600" dirty="0"/>
                    </a:p>
                  </a:txBody>
                  <a:tcPr/>
                </a:tc>
                <a:tc>
                  <a:txBody>
                    <a:bodyPr/>
                    <a:lstStyle/>
                    <a:p>
                      <a:pPr algn="ctr"/>
                      <a:r>
                        <a:rPr kumimoji="1" lang="en-US" altLang="ja-JP" sz="1600" dirty="0" smtClean="0"/>
                        <a:t>9 %</a:t>
                      </a:r>
                      <a:endParaRPr kumimoji="1" lang="ja-JP" altLang="en-US" sz="1600" dirty="0"/>
                    </a:p>
                  </a:txBody>
                  <a:tcPr/>
                </a:tc>
              </a:tr>
              <a:tr h="351501">
                <a:tc>
                  <a:txBody>
                    <a:bodyPr/>
                    <a:lstStyle/>
                    <a:p>
                      <a:pPr algn="ctr"/>
                      <a:r>
                        <a:rPr kumimoji="1" lang="en-US" altLang="ja-JP" sz="1600" dirty="0" smtClean="0"/>
                        <a:t>Fender</a:t>
                      </a:r>
                      <a:endParaRPr kumimoji="1" lang="ja-JP" altLang="en-US" sz="1600" dirty="0"/>
                    </a:p>
                  </a:txBody>
                  <a:tcPr/>
                </a:tc>
                <a:tc>
                  <a:txBody>
                    <a:bodyPr/>
                    <a:lstStyle/>
                    <a:p>
                      <a:pPr algn="ctr"/>
                      <a:r>
                        <a:rPr kumimoji="1" lang="en-US" altLang="ja-JP" sz="1600" dirty="0" smtClean="0"/>
                        <a:t>1</a:t>
                      </a:r>
                      <a:endParaRPr kumimoji="1" lang="ja-JP" altLang="en-US" sz="1600" dirty="0"/>
                    </a:p>
                  </a:txBody>
                  <a:tcPr/>
                </a:tc>
                <a:tc>
                  <a:txBody>
                    <a:bodyPr/>
                    <a:lstStyle/>
                    <a:p>
                      <a:pPr algn="ctr"/>
                      <a:r>
                        <a:rPr kumimoji="1" lang="en-US" altLang="ja-JP" sz="1600" dirty="0" smtClean="0"/>
                        <a:t>1 %</a:t>
                      </a:r>
                      <a:endParaRPr kumimoji="1" lang="ja-JP" altLang="en-US" sz="1600" dirty="0"/>
                    </a:p>
                  </a:txBody>
                  <a:tcPr/>
                </a:tc>
              </a:tr>
              <a:tr h="351501">
                <a:tc>
                  <a:txBody>
                    <a:bodyPr/>
                    <a:lstStyle/>
                    <a:p>
                      <a:pPr algn="ctr"/>
                      <a:r>
                        <a:rPr kumimoji="1" lang="en-US" altLang="ja-JP" sz="1600" dirty="0" smtClean="0"/>
                        <a:t>Total</a:t>
                      </a:r>
                      <a:endParaRPr kumimoji="1" lang="ja-JP" altLang="en-US" sz="1600" dirty="0"/>
                    </a:p>
                  </a:txBody>
                  <a:tcPr/>
                </a:tc>
                <a:tc>
                  <a:txBody>
                    <a:bodyPr/>
                    <a:lstStyle/>
                    <a:p>
                      <a:pPr algn="ctr"/>
                      <a:r>
                        <a:rPr kumimoji="1" lang="en-US" altLang="ja-JP" sz="1600" dirty="0" smtClean="0"/>
                        <a:t>71</a:t>
                      </a:r>
                      <a:endParaRPr kumimoji="1" lang="ja-JP" altLang="en-US" sz="1600" dirty="0"/>
                    </a:p>
                  </a:txBody>
                  <a:tcPr/>
                </a:tc>
                <a:tc>
                  <a:txBody>
                    <a:bodyPr/>
                    <a:lstStyle/>
                    <a:p>
                      <a:pPr algn="ctr"/>
                      <a:r>
                        <a:rPr kumimoji="1" lang="en-US" altLang="ja-JP" sz="1600" dirty="0" smtClean="0"/>
                        <a:t>100 %</a:t>
                      </a:r>
                      <a:endParaRPr kumimoji="1" lang="ja-JP" altLang="en-US" sz="1600" dirty="0"/>
                    </a:p>
                  </a:txBody>
                  <a:tcPr/>
                </a:tc>
              </a:tr>
            </a:tbl>
          </a:graphicData>
        </a:graphic>
      </p:graphicFrame>
      <p:sp>
        <p:nvSpPr>
          <p:cNvPr id="6" name="正方形/長方形 5"/>
          <p:cNvSpPr/>
          <p:nvPr/>
        </p:nvSpPr>
        <p:spPr>
          <a:xfrm>
            <a:off x="3635897" y="3212976"/>
            <a:ext cx="547260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p:nvPr/>
        </p:nvSpPr>
        <p:spPr>
          <a:xfrm>
            <a:off x="3635897" y="3573016"/>
            <a:ext cx="5472607" cy="576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Text Box 24"/>
          <p:cNvSpPr txBox="1">
            <a:spLocks noChangeArrowheads="1"/>
          </p:cNvSpPr>
          <p:nvPr/>
        </p:nvSpPr>
        <p:spPr bwMode="auto">
          <a:xfrm>
            <a:off x="214313" y="5795623"/>
            <a:ext cx="8678862" cy="101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38" tIns="43620" rIns="87238" bIns="43620">
            <a:spAutoFit/>
          </a:bodyPr>
          <a:lstStyle>
            <a:lvl1pPr marL="342900" indent="-342900" defTabSz="873125">
              <a:spcBef>
                <a:spcPct val="20000"/>
              </a:spcBef>
              <a:buChar char="•"/>
              <a:defRPr kumimoji="1" sz="2400">
                <a:solidFill>
                  <a:schemeClr val="tx1"/>
                </a:solidFill>
                <a:latin typeface="Times New Roman" pitchFamily="18" charset="0"/>
                <a:ea typeface="ＭＳ Ｐゴシック" pitchFamily="50" charset="-128"/>
              </a:defRPr>
            </a:lvl1pPr>
            <a:lvl2pPr marL="436563" indent="-192088" defTabSz="873125">
              <a:spcBef>
                <a:spcPct val="20000"/>
              </a:spcBef>
              <a:buChar char="–"/>
              <a:defRPr kumimoji="1" sz="2800">
                <a:solidFill>
                  <a:schemeClr val="tx1"/>
                </a:solidFill>
                <a:latin typeface="Times New Roman" pitchFamily="18" charset="0"/>
                <a:ea typeface="ＭＳ Ｐゴシック" pitchFamily="50" charset="-128"/>
              </a:defRPr>
            </a:lvl2pPr>
            <a:lvl3pPr marL="873125" indent="-188913" defTabSz="873125">
              <a:spcBef>
                <a:spcPct val="20000"/>
              </a:spcBef>
              <a:buChar char="•"/>
              <a:defRPr kumimoji="1" sz="2400">
                <a:solidFill>
                  <a:schemeClr val="tx1"/>
                </a:solidFill>
                <a:latin typeface="Times New Roman" pitchFamily="18" charset="0"/>
                <a:ea typeface="ＭＳ Ｐゴシック" pitchFamily="50" charset="-128"/>
              </a:defRPr>
            </a:lvl3pPr>
            <a:lvl4pPr marL="1309688" indent="-228600" defTabSz="873125">
              <a:spcBef>
                <a:spcPct val="20000"/>
              </a:spcBef>
              <a:buChar char="–"/>
              <a:defRPr kumimoji="1" sz="2000">
                <a:solidFill>
                  <a:schemeClr val="tx1"/>
                </a:solidFill>
                <a:latin typeface="Times New Roman" pitchFamily="18" charset="0"/>
                <a:ea typeface="ＭＳ Ｐゴシック" pitchFamily="50" charset="-128"/>
              </a:defRPr>
            </a:lvl4pPr>
            <a:lvl5pPr marL="1746250" indent="-228600" defTabSz="873125">
              <a:spcBef>
                <a:spcPct val="20000"/>
              </a:spcBef>
              <a:buChar char="•"/>
              <a:defRPr kumimoji="1" sz="2000">
                <a:solidFill>
                  <a:schemeClr val="tx1"/>
                </a:solidFill>
                <a:latin typeface="Times New Roman" pitchFamily="18" charset="0"/>
                <a:ea typeface="ＭＳ Ｐゴシック" pitchFamily="50" charset="-128"/>
              </a:defRPr>
            </a:lvl5pPr>
            <a:lvl6pPr marL="22034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6606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1178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575050" indent="-228600" defTabSz="873125"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algn="ctr">
              <a:spcBef>
                <a:spcPct val="0"/>
              </a:spcBef>
              <a:buNone/>
            </a:pPr>
            <a:r>
              <a:rPr lang="en-US" altLang="ja-JP" sz="2000" dirty="0" smtClean="0">
                <a:latin typeface="+mn-lt"/>
              </a:rPr>
              <a:t>Lower wind shield glass frame and A-pillar </a:t>
            </a:r>
            <a:r>
              <a:rPr lang="en-US" altLang="ja-JP" sz="2000" dirty="0"/>
              <a:t>peripheries </a:t>
            </a:r>
            <a:r>
              <a:rPr lang="en-US" altLang="ja-JP" sz="2000" dirty="0" smtClean="0">
                <a:latin typeface="+mn-lt"/>
              </a:rPr>
              <a:t>are the major areas that struck head in pedestrian accidents with AIS 2+ head injury. </a:t>
            </a:r>
          </a:p>
          <a:p>
            <a:pPr marL="0" indent="0" algn="ctr" eaLnBrk="1" hangingPunct="1">
              <a:spcBef>
                <a:spcPct val="0"/>
              </a:spcBef>
              <a:buNone/>
            </a:pPr>
            <a:r>
              <a:rPr lang="en-US" altLang="ja-JP" sz="2000" dirty="0" smtClean="0">
                <a:latin typeface="+mn-lt"/>
              </a:rPr>
              <a:t>-&gt; Many were outside of the test areas in pedestrian safety standard.</a:t>
            </a:r>
            <a:endParaRPr lang="en-US" altLang="ja-JP" sz="2000" dirty="0">
              <a:latin typeface="+mn-lt"/>
            </a:endParaRPr>
          </a:p>
        </p:txBody>
      </p:sp>
      <p:sp>
        <p:nvSpPr>
          <p:cNvPr id="18" name="テキスト ボックス 2"/>
          <p:cNvSpPr txBox="1">
            <a:spLocks noChangeArrowheads="1"/>
          </p:cNvSpPr>
          <p:nvPr/>
        </p:nvSpPr>
        <p:spPr bwMode="auto">
          <a:xfrm>
            <a:off x="2411761" y="1990581"/>
            <a:ext cx="2141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24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None/>
            </a:pPr>
            <a:r>
              <a:rPr lang="en-US" altLang="ja-JP" sz="1200" dirty="0" smtClean="0">
                <a:latin typeface="Arial" pitchFamily="34" charset="0"/>
              </a:rPr>
              <a:t>Child </a:t>
            </a:r>
            <a:r>
              <a:rPr lang="en-US" altLang="ja-JP" sz="1200" dirty="0" err="1" smtClean="0">
                <a:latin typeface="Arial" pitchFamily="34" charset="0"/>
              </a:rPr>
              <a:t>headform</a:t>
            </a:r>
            <a:r>
              <a:rPr lang="en-US" altLang="ja-JP" sz="1200" dirty="0" smtClean="0">
                <a:latin typeface="Arial" pitchFamily="34" charset="0"/>
              </a:rPr>
              <a:t>  test area in R127</a:t>
            </a:r>
            <a:endParaRPr lang="ja-JP" altLang="en-US" sz="1200" dirty="0">
              <a:latin typeface="Arial" pitchFamily="34" charset="0"/>
            </a:endParaRPr>
          </a:p>
        </p:txBody>
      </p:sp>
      <p:cxnSp>
        <p:nvCxnSpPr>
          <p:cNvPr id="21" name="直線矢印コネクタ 20"/>
          <p:cNvCxnSpPr>
            <a:stCxn id="18" idx="1"/>
          </p:cNvCxnSpPr>
          <p:nvPr/>
        </p:nvCxnSpPr>
        <p:spPr>
          <a:xfrm flipH="1">
            <a:off x="1804543" y="2221414"/>
            <a:ext cx="607218" cy="775538"/>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0450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101600"/>
            <a:ext cx="9144000" cy="590550"/>
          </a:xfrm>
          <a:prstGeom prst="rect">
            <a:avLst/>
          </a:prstGeom>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sz="3200" dirty="0" smtClean="0"/>
              <a:t>Pedestrian Head Protection Tests</a:t>
            </a:r>
            <a:endParaRPr lang="ja-JP" altLang="en-US" sz="3200" dirty="0"/>
          </a:p>
        </p:txBody>
      </p:sp>
      <p:pic>
        <p:nvPicPr>
          <p:cNvPr id="2" name="H1511401右斜め側面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357563"/>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107504" y="650292"/>
            <a:ext cx="8928991"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24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lnSpc>
                <a:spcPct val="80000"/>
              </a:lnSpc>
              <a:buFont typeface="Arial" panose="020B0604020202020204" pitchFamily="34" charset="0"/>
              <a:buChar char="•"/>
            </a:pPr>
            <a:r>
              <a:rPr lang="en-US" altLang="ja-JP" sz="2200" dirty="0" smtClean="0">
                <a:latin typeface="+mn-lt"/>
              </a:rPr>
              <a:t>We conducted the pedestrian head protection tests in which the impactor was hit at the center of the A-pillar (worst-case condition).</a:t>
            </a:r>
          </a:p>
          <a:p>
            <a:pPr eaLnBrk="1" hangingPunct="1">
              <a:lnSpc>
                <a:spcPct val="80000"/>
              </a:lnSpc>
              <a:buFont typeface="Arial" panose="020B0604020202020204" pitchFamily="34" charset="0"/>
              <a:buChar char="•"/>
            </a:pPr>
            <a:r>
              <a:rPr lang="en-US" altLang="ja-JP" sz="2200" dirty="0" smtClean="0">
                <a:latin typeface="+mn-lt"/>
              </a:rPr>
              <a:t>We conducted  the tests according to the R127 specifications except for the test area.</a:t>
            </a:r>
          </a:p>
          <a:p>
            <a:pPr>
              <a:lnSpc>
                <a:spcPct val="80000"/>
              </a:lnSpc>
              <a:buFont typeface="Arial" panose="020B0604020202020204" pitchFamily="34" charset="0"/>
              <a:buChar char="•"/>
            </a:pPr>
            <a:r>
              <a:rPr lang="en-US" altLang="ja-JP" sz="2200" dirty="0" smtClean="0">
                <a:latin typeface="+mn-lt"/>
              </a:rPr>
              <a:t>The tested vehicle was </a:t>
            </a:r>
            <a:r>
              <a:rPr lang="en-US" altLang="ja-JP" sz="2200" dirty="0">
                <a:latin typeface="+mn-lt"/>
              </a:rPr>
              <a:t>compliant </a:t>
            </a:r>
            <a:r>
              <a:rPr lang="en-US" altLang="ja-JP" sz="2200" dirty="0" smtClean="0">
                <a:latin typeface="+mn-lt"/>
              </a:rPr>
              <a:t>with the pedestrian safety standard.</a:t>
            </a:r>
          </a:p>
          <a:p>
            <a:pPr>
              <a:lnSpc>
                <a:spcPct val="80000"/>
              </a:lnSpc>
              <a:buFont typeface="Arial" panose="020B0604020202020204" pitchFamily="34" charset="0"/>
              <a:buChar char="•"/>
            </a:pPr>
            <a:r>
              <a:rPr lang="en-US" altLang="ja-JP" sz="2200" dirty="0" smtClean="0">
                <a:latin typeface="+mn-lt"/>
              </a:rPr>
              <a:t>Several tests were conducted with the same vehicle (results </a:t>
            </a:r>
            <a:r>
              <a:rPr lang="en-US" altLang="ja-JP" sz="2200" dirty="0">
                <a:latin typeface="+mn-lt"/>
              </a:rPr>
              <a:t>from the second , third, and all subsequent trials might have been affected by the preceding tests). </a:t>
            </a:r>
            <a:endParaRPr lang="en-US" altLang="ja-JP" sz="2200" dirty="0" smtClean="0">
              <a:latin typeface="+mn-lt"/>
            </a:endParaRPr>
          </a:p>
          <a:p>
            <a:pPr eaLnBrk="1" hangingPunct="1">
              <a:lnSpc>
                <a:spcPct val="80000"/>
              </a:lnSpc>
              <a:buFont typeface="Arial" panose="020B0604020202020204" pitchFamily="34" charset="0"/>
              <a:buChar char="•"/>
            </a:pPr>
            <a:endParaRPr lang="en-US" altLang="ja-JP" sz="2200" dirty="0">
              <a:latin typeface="+mn-lt"/>
            </a:endParaRPr>
          </a:p>
        </p:txBody>
      </p:sp>
    </p:spTree>
    <p:extLst>
      <p:ext uri="{BB962C8B-B14F-4D97-AF65-F5344CB8AC3E}">
        <p14:creationId xmlns:p14="http://schemas.microsoft.com/office/powerpoint/2010/main" val="307666755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101600"/>
            <a:ext cx="9144000" cy="590550"/>
          </a:xfrm>
          <a:prstGeom prst="rect">
            <a:avLst/>
          </a:prstGeom>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sz="3200" dirty="0" smtClean="0"/>
              <a:t>Test Results</a:t>
            </a:r>
            <a:endParaRPr lang="ja-JP" altLang="en-US" sz="3200" dirty="0"/>
          </a:p>
        </p:txBody>
      </p:sp>
      <p:sp>
        <p:nvSpPr>
          <p:cNvPr id="28" name="Rectangle 3"/>
          <p:cNvSpPr txBox="1">
            <a:spLocks noChangeArrowheads="1"/>
          </p:cNvSpPr>
          <p:nvPr/>
        </p:nvSpPr>
        <p:spPr bwMode="auto">
          <a:xfrm>
            <a:off x="179512" y="5589240"/>
            <a:ext cx="8889082"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defTabSz="762000"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kumimoji="1" sz="2800">
                <a:solidFill>
                  <a:schemeClr val="tx1"/>
                </a:solidFill>
                <a:latin typeface="+mn-lt"/>
                <a:ea typeface="+mn-ea"/>
              </a:defRPr>
            </a:lvl2pPr>
            <a:lvl3pPr marL="1143000" indent="-228600" algn="l" defTabSz="762000" rtl="0" eaLnBrk="0" fontAlgn="base" hangingPunct="0">
              <a:spcBef>
                <a:spcPct val="20000"/>
              </a:spcBef>
              <a:spcAft>
                <a:spcPct val="0"/>
              </a:spcAft>
              <a:buChar char="•"/>
              <a:defRPr kumimoji="1" sz="2400">
                <a:solidFill>
                  <a:schemeClr val="tx1"/>
                </a:solidFill>
                <a:latin typeface="+mn-lt"/>
                <a:ea typeface="+mn-ea"/>
              </a:defRPr>
            </a:lvl3pPr>
            <a:lvl4pPr marL="1600200" indent="-228600" algn="l" defTabSz="762000" rtl="0" eaLnBrk="0" fontAlgn="base" hangingPunct="0">
              <a:spcBef>
                <a:spcPct val="20000"/>
              </a:spcBef>
              <a:spcAft>
                <a:spcPct val="0"/>
              </a:spcAft>
              <a:buChar char="–"/>
              <a:defRPr kumimoji="1" sz="2000">
                <a:solidFill>
                  <a:schemeClr val="tx1"/>
                </a:solidFill>
                <a:latin typeface="+mn-lt"/>
                <a:ea typeface="+mn-ea"/>
              </a:defRPr>
            </a:lvl4pPr>
            <a:lvl5pPr marL="2057400" indent="-228600" algn="l" defTabSz="762000" rtl="0" eaLnBrk="0" fontAlgn="base" hangingPunct="0">
              <a:spcBef>
                <a:spcPct val="20000"/>
              </a:spcBef>
              <a:spcAft>
                <a:spcPct val="0"/>
              </a:spcAft>
              <a:buChar char="•"/>
              <a:defRPr kumimoji="1" sz="2000">
                <a:solidFill>
                  <a:schemeClr val="tx1"/>
                </a:solidFill>
                <a:latin typeface="+mn-lt"/>
                <a:ea typeface="+mn-ea"/>
              </a:defRPr>
            </a:lvl5pPr>
            <a:lvl6pPr marL="2514600" indent="-228600" algn="l" defTabSz="762000" rtl="0" fontAlgn="base">
              <a:spcBef>
                <a:spcPct val="20000"/>
              </a:spcBef>
              <a:spcAft>
                <a:spcPct val="0"/>
              </a:spcAft>
              <a:buChar char="•"/>
              <a:defRPr kumimoji="1" sz="2000">
                <a:solidFill>
                  <a:schemeClr val="tx1"/>
                </a:solidFill>
                <a:latin typeface="+mn-lt"/>
                <a:ea typeface="+mn-ea"/>
              </a:defRPr>
            </a:lvl6pPr>
            <a:lvl7pPr marL="2971800" indent="-228600" algn="l" defTabSz="762000" rtl="0" fontAlgn="base">
              <a:spcBef>
                <a:spcPct val="20000"/>
              </a:spcBef>
              <a:spcAft>
                <a:spcPct val="0"/>
              </a:spcAft>
              <a:buChar char="•"/>
              <a:defRPr kumimoji="1" sz="2000">
                <a:solidFill>
                  <a:schemeClr val="tx1"/>
                </a:solidFill>
                <a:latin typeface="+mn-lt"/>
                <a:ea typeface="+mn-ea"/>
              </a:defRPr>
            </a:lvl7pPr>
            <a:lvl8pPr marL="3429000" indent="-228600" algn="l" defTabSz="762000" rtl="0" fontAlgn="base">
              <a:spcBef>
                <a:spcPct val="20000"/>
              </a:spcBef>
              <a:spcAft>
                <a:spcPct val="0"/>
              </a:spcAft>
              <a:buChar char="•"/>
              <a:defRPr kumimoji="1" sz="2000">
                <a:solidFill>
                  <a:schemeClr val="tx1"/>
                </a:solidFill>
                <a:latin typeface="+mn-lt"/>
                <a:ea typeface="+mn-ea"/>
              </a:defRPr>
            </a:lvl8pPr>
            <a:lvl9pPr marL="3886200" indent="-228600" algn="l" defTabSz="762000" rtl="0" fontAlgn="base">
              <a:spcBef>
                <a:spcPct val="20000"/>
              </a:spcBef>
              <a:spcAft>
                <a:spcPct val="0"/>
              </a:spcAft>
              <a:buChar char="•"/>
              <a:defRPr kumimoji="1" sz="2000">
                <a:solidFill>
                  <a:schemeClr val="tx1"/>
                </a:solidFill>
                <a:latin typeface="+mn-lt"/>
                <a:ea typeface="+mn-ea"/>
              </a:defRPr>
            </a:lvl9pPr>
          </a:lstStyle>
          <a:p>
            <a:pPr>
              <a:defRPr/>
            </a:pPr>
            <a:r>
              <a:rPr lang="en-US" altLang="ja-JP" kern="0" dirty="0">
                <a:latin typeface="Arial" charset="0"/>
              </a:rPr>
              <a:t>HIC was above the threshold in all A-pillar </a:t>
            </a:r>
            <a:r>
              <a:rPr lang="en-US" altLang="ja-JP" kern="0" dirty="0" smtClean="0">
                <a:latin typeface="Arial" charset="0"/>
              </a:rPr>
              <a:t>tests</a:t>
            </a:r>
          </a:p>
          <a:p>
            <a:pPr>
              <a:defRPr/>
            </a:pPr>
            <a:r>
              <a:rPr lang="en-US" altLang="ja-JP" kern="0" dirty="0" smtClean="0">
                <a:latin typeface="Arial" charset="0"/>
              </a:rPr>
              <a:t>In J-NCAP test result of the same vehicle, HIC was below the threshold in all test areas. </a:t>
            </a:r>
            <a:endParaRPr lang="ja-JP" altLang="en-US" kern="0" dirty="0" smtClean="0">
              <a:latin typeface="Arial"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008" y="2996952"/>
            <a:ext cx="3419996" cy="23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4"/>
          <p:cNvGrpSpPr>
            <a:grpSpLocks noChangeAspect="1"/>
          </p:cNvGrpSpPr>
          <p:nvPr/>
        </p:nvGrpSpPr>
        <p:grpSpPr bwMode="auto">
          <a:xfrm>
            <a:off x="31750" y="820738"/>
            <a:ext cx="4610101" cy="1904999"/>
            <a:chOff x="20" y="517"/>
            <a:chExt cx="2904" cy="1200"/>
          </a:xfrm>
        </p:grpSpPr>
        <p:sp>
          <p:nvSpPr>
            <p:cNvPr id="3" name="AutoShape 3"/>
            <p:cNvSpPr>
              <a:spLocks noChangeAspect="1" noChangeArrowheads="1" noTextEdit="1"/>
            </p:cNvSpPr>
            <p:nvPr/>
          </p:nvSpPr>
          <p:spPr bwMode="auto">
            <a:xfrm>
              <a:off x="20" y="517"/>
              <a:ext cx="2903"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 y="518"/>
              <a:ext cx="1409"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 y="517"/>
              <a:ext cx="1431"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7"/>
            <p:cNvSpPr>
              <a:spLocks noEditPoints="1"/>
            </p:cNvSpPr>
            <p:nvPr/>
          </p:nvSpPr>
          <p:spPr bwMode="auto">
            <a:xfrm>
              <a:off x="772" y="1412"/>
              <a:ext cx="359" cy="165"/>
            </a:xfrm>
            <a:custGeom>
              <a:avLst/>
              <a:gdLst>
                <a:gd name="T0" fmla="*/ 7935 w 8054"/>
                <a:gd name="T1" fmla="*/ 3706 h 3706"/>
                <a:gd name="T2" fmla="*/ 218 w 8054"/>
                <a:gd name="T3" fmla="*/ 435 h 3706"/>
                <a:gd name="T4" fmla="*/ 337 w 8054"/>
                <a:gd name="T5" fmla="*/ 155 h 3706"/>
                <a:gd name="T6" fmla="*/ 8054 w 8054"/>
                <a:gd name="T7" fmla="*/ 3427 h 3706"/>
                <a:gd name="T8" fmla="*/ 7935 w 8054"/>
                <a:gd name="T9" fmla="*/ 3706 h 3706"/>
                <a:gd name="T10" fmla="*/ 788 w 8054"/>
                <a:gd name="T11" fmla="*/ 1232 h 3706"/>
                <a:gd name="T12" fmla="*/ 0 w 8054"/>
                <a:gd name="T13" fmla="*/ 177 h 3706"/>
                <a:gd name="T14" fmla="*/ 1306 w 8054"/>
                <a:gd name="T15" fmla="*/ 10 h 3706"/>
                <a:gd name="T16" fmla="*/ 1476 w 8054"/>
                <a:gd name="T17" fmla="*/ 142 h 3706"/>
                <a:gd name="T18" fmla="*/ 1344 w 8054"/>
                <a:gd name="T19" fmla="*/ 312 h 3706"/>
                <a:gd name="T20" fmla="*/ 297 w 8054"/>
                <a:gd name="T21" fmla="*/ 446 h 3706"/>
                <a:gd name="T22" fmla="*/ 399 w 8054"/>
                <a:gd name="T23" fmla="*/ 204 h 3706"/>
                <a:gd name="T24" fmla="*/ 1031 w 8054"/>
                <a:gd name="T25" fmla="*/ 1050 h 3706"/>
                <a:gd name="T26" fmla="*/ 1001 w 8054"/>
                <a:gd name="T27" fmla="*/ 1262 h 3706"/>
                <a:gd name="T28" fmla="*/ 788 w 8054"/>
                <a:gd name="T29" fmla="*/ 1232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54" h="3706">
                  <a:moveTo>
                    <a:pt x="7935" y="3706"/>
                  </a:moveTo>
                  <a:lnTo>
                    <a:pt x="218" y="435"/>
                  </a:lnTo>
                  <a:lnTo>
                    <a:pt x="337" y="155"/>
                  </a:lnTo>
                  <a:lnTo>
                    <a:pt x="8054" y="3427"/>
                  </a:lnTo>
                  <a:lnTo>
                    <a:pt x="7935" y="3706"/>
                  </a:lnTo>
                  <a:close/>
                  <a:moveTo>
                    <a:pt x="788" y="1232"/>
                  </a:moveTo>
                  <a:lnTo>
                    <a:pt x="0" y="177"/>
                  </a:lnTo>
                  <a:lnTo>
                    <a:pt x="1306" y="10"/>
                  </a:lnTo>
                  <a:cubicBezTo>
                    <a:pt x="1389" y="0"/>
                    <a:pt x="1465" y="59"/>
                    <a:pt x="1476" y="142"/>
                  </a:cubicBezTo>
                  <a:cubicBezTo>
                    <a:pt x="1486" y="225"/>
                    <a:pt x="1427" y="301"/>
                    <a:pt x="1344" y="312"/>
                  </a:cubicBezTo>
                  <a:lnTo>
                    <a:pt x="297" y="446"/>
                  </a:lnTo>
                  <a:lnTo>
                    <a:pt x="399" y="204"/>
                  </a:lnTo>
                  <a:lnTo>
                    <a:pt x="1031" y="1050"/>
                  </a:lnTo>
                  <a:cubicBezTo>
                    <a:pt x="1082" y="1117"/>
                    <a:pt x="1068" y="1212"/>
                    <a:pt x="1001" y="1262"/>
                  </a:cubicBezTo>
                  <a:cubicBezTo>
                    <a:pt x="933" y="1313"/>
                    <a:pt x="838" y="1299"/>
                    <a:pt x="788" y="1232"/>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 name="Rectangle 8"/>
            <p:cNvSpPr>
              <a:spLocks noChangeArrowheads="1"/>
            </p:cNvSpPr>
            <p:nvPr/>
          </p:nvSpPr>
          <p:spPr bwMode="auto">
            <a:xfrm>
              <a:off x="1128" y="1477"/>
              <a:ext cx="717" cy="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9"/>
            <p:cNvSpPr>
              <a:spLocks noChangeArrowheads="1"/>
            </p:cNvSpPr>
            <p:nvPr/>
          </p:nvSpPr>
          <p:spPr bwMode="auto">
            <a:xfrm>
              <a:off x="1128" y="1477"/>
              <a:ext cx="717" cy="187"/>
            </a:xfrm>
            <a:prstGeom prst="rect">
              <a:avLst/>
            </a:prstGeom>
            <a:noFill/>
            <a:ln w="174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Rectangle 10"/>
            <p:cNvSpPr>
              <a:spLocks noChangeArrowheads="1"/>
            </p:cNvSpPr>
            <p:nvPr/>
          </p:nvSpPr>
          <p:spPr bwMode="auto">
            <a:xfrm>
              <a:off x="1171" y="150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1"/>
            <p:cNvSpPr>
              <a:spLocks noChangeArrowheads="1"/>
            </p:cNvSpPr>
            <p:nvPr/>
          </p:nvSpPr>
          <p:spPr bwMode="auto">
            <a:xfrm>
              <a:off x="1257" y="152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164" y="1507"/>
              <a:ext cx="57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300" dirty="0">
                  <a:latin typeface="+mn-lt"/>
                </a:rPr>
                <a:t>A-pillar </a:t>
              </a:r>
              <a:r>
                <a:rPr lang="en-US" altLang="ja-JP" sz="1300" dirty="0" smtClean="0">
                  <a:latin typeface="+mn-lt"/>
                </a:rPr>
                <a:t>lower</a:t>
              </a:r>
              <a:endParaRPr kumimoji="0" lang="ja-JP" altLang="ja-JP" sz="1300" b="0" i="0" u="none" strike="noStrike" cap="none" normalizeH="0" baseline="0" dirty="0" smtClean="0">
                <a:ln>
                  <a:noFill/>
                </a:ln>
                <a:solidFill>
                  <a:schemeClr val="tx1"/>
                </a:solidFill>
                <a:effectLst/>
                <a:latin typeface="+mn-lt"/>
              </a:endParaRPr>
            </a:p>
          </p:txBody>
        </p:sp>
        <p:sp>
          <p:nvSpPr>
            <p:cNvPr id="12" name="Freeform 13"/>
            <p:cNvSpPr>
              <a:spLocks noEditPoints="1"/>
            </p:cNvSpPr>
            <p:nvPr/>
          </p:nvSpPr>
          <p:spPr bwMode="auto">
            <a:xfrm>
              <a:off x="1842" y="1371"/>
              <a:ext cx="388" cy="205"/>
            </a:xfrm>
            <a:custGeom>
              <a:avLst/>
              <a:gdLst>
                <a:gd name="T0" fmla="*/ 69 w 4358"/>
                <a:gd name="T1" fmla="*/ 2303 h 2303"/>
                <a:gd name="T2" fmla="*/ 4258 w 4358"/>
                <a:gd name="T3" fmla="*/ 177 h 2303"/>
                <a:gd name="T4" fmla="*/ 4189 w 4358"/>
                <a:gd name="T5" fmla="*/ 42 h 2303"/>
                <a:gd name="T6" fmla="*/ 0 w 4358"/>
                <a:gd name="T7" fmla="*/ 2168 h 2303"/>
                <a:gd name="T8" fmla="*/ 69 w 4358"/>
                <a:gd name="T9" fmla="*/ 2303 h 2303"/>
                <a:gd name="T10" fmla="*/ 4001 w 4358"/>
                <a:gd name="T11" fmla="*/ 594 h 2303"/>
                <a:gd name="T12" fmla="*/ 4358 w 4358"/>
                <a:gd name="T13" fmla="*/ 41 h 2303"/>
                <a:gd name="T14" fmla="*/ 3701 w 4358"/>
                <a:gd name="T15" fmla="*/ 3 h 2303"/>
                <a:gd name="T16" fmla="*/ 3620 w 4358"/>
                <a:gd name="T17" fmla="*/ 74 h 2303"/>
                <a:gd name="T18" fmla="*/ 3692 w 4358"/>
                <a:gd name="T19" fmla="*/ 155 h 2303"/>
                <a:gd name="T20" fmla="*/ 4219 w 4358"/>
                <a:gd name="T21" fmla="*/ 185 h 2303"/>
                <a:gd name="T22" fmla="*/ 4159 w 4358"/>
                <a:gd name="T23" fmla="*/ 68 h 2303"/>
                <a:gd name="T24" fmla="*/ 3873 w 4358"/>
                <a:gd name="T25" fmla="*/ 512 h 2303"/>
                <a:gd name="T26" fmla="*/ 3896 w 4358"/>
                <a:gd name="T27" fmla="*/ 617 h 2303"/>
                <a:gd name="T28" fmla="*/ 4001 w 4358"/>
                <a:gd name="T29" fmla="*/ 594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58" h="2303">
                  <a:moveTo>
                    <a:pt x="69" y="2303"/>
                  </a:moveTo>
                  <a:lnTo>
                    <a:pt x="4258" y="177"/>
                  </a:lnTo>
                  <a:lnTo>
                    <a:pt x="4189" y="42"/>
                  </a:lnTo>
                  <a:lnTo>
                    <a:pt x="0" y="2168"/>
                  </a:lnTo>
                  <a:lnTo>
                    <a:pt x="69" y="2303"/>
                  </a:lnTo>
                  <a:close/>
                  <a:moveTo>
                    <a:pt x="4001" y="594"/>
                  </a:moveTo>
                  <a:lnTo>
                    <a:pt x="4358" y="41"/>
                  </a:lnTo>
                  <a:lnTo>
                    <a:pt x="3701" y="3"/>
                  </a:lnTo>
                  <a:cubicBezTo>
                    <a:pt x="3659" y="0"/>
                    <a:pt x="3623" y="32"/>
                    <a:pt x="3620" y="74"/>
                  </a:cubicBezTo>
                  <a:cubicBezTo>
                    <a:pt x="3618" y="116"/>
                    <a:pt x="3650" y="152"/>
                    <a:pt x="3692" y="155"/>
                  </a:cubicBezTo>
                  <a:lnTo>
                    <a:pt x="4219" y="185"/>
                  </a:lnTo>
                  <a:lnTo>
                    <a:pt x="4159" y="68"/>
                  </a:lnTo>
                  <a:lnTo>
                    <a:pt x="3873" y="512"/>
                  </a:lnTo>
                  <a:cubicBezTo>
                    <a:pt x="3850" y="547"/>
                    <a:pt x="3860" y="594"/>
                    <a:pt x="3896" y="617"/>
                  </a:cubicBezTo>
                  <a:cubicBezTo>
                    <a:pt x="3931" y="640"/>
                    <a:pt x="3978" y="630"/>
                    <a:pt x="4001" y="594"/>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Oval 14"/>
            <p:cNvSpPr>
              <a:spLocks noChangeArrowheads="1"/>
            </p:cNvSpPr>
            <p:nvPr/>
          </p:nvSpPr>
          <p:spPr bwMode="auto">
            <a:xfrm>
              <a:off x="559" y="931"/>
              <a:ext cx="134" cy="138"/>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Oval 15"/>
            <p:cNvSpPr>
              <a:spLocks noChangeArrowheads="1"/>
            </p:cNvSpPr>
            <p:nvPr/>
          </p:nvSpPr>
          <p:spPr bwMode="auto">
            <a:xfrm>
              <a:off x="424" y="628"/>
              <a:ext cx="135" cy="138"/>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Oval 16"/>
            <p:cNvSpPr>
              <a:spLocks noChangeArrowheads="1"/>
            </p:cNvSpPr>
            <p:nvPr/>
          </p:nvSpPr>
          <p:spPr bwMode="auto">
            <a:xfrm>
              <a:off x="657" y="1301"/>
              <a:ext cx="135" cy="139"/>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Oval 17"/>
            <p:cNvSpPr>
              <a:spLocks noChangeArrowheads="1"/>
            </p:cNvSpPr>
            <p:nvPr/>
          </p:nvSpPr>
          <p:spPr bwMode="auto">
            <a:xfrm>
              <a:off x="2386" y="561"/>
              <a:ext cx="134" cy="138"/>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Oval 18"/>
            <p:cNvSpPr>
              <a:spLocks noChangeArrowheads="1"/>
            </p:cNvSpPr>
            <p:nvPr/>
          </p:nvSpPr>
          <p:spPr bwMode="auto">
            <a:xfrm>
              <a:off x="2287" y="862"/>
              <a:ext cx="135" cy="138"/>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Oval 19"/>
            <p:cNvSpPr>
              <a:spLocks noChangeArrowheads="1"/>
            </p:cNvSpPr>
            <p:nvPr/>
          </p:nvSpPr>
          <p:spPr bwMode="auto">
            <a:xfrm>
              <a:off x="2187" y="1306"/>
              <a:ext cx="135" cy="138"/>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20"/>
            <p:cNvSpPr>
              <a:spLocks noEditPoints="1"/>
            </p:cNvSpPr>
            <p:nvPr/>
          </p:nvSpPr>
          <p:spPr bwMode="auto">
            <a:xfrm>
              <a:off x="727" y="1001"/>
              <a:ext cx="359" cy="165"/>
            </a:xfrm>
            <a:custGeom>
              <a:avLst/>
              <a:gdLst>
                <a:gd name="T0" fmla="*/ 7935 w 8054"/>
                <a:gd name="T1" fmla="*/ 3706 h 3706"/>
                <a:gd name="T2" fmla="*/ 218 w 8054"/>
                <a:gd name="T3" fmla="*/ 435 h 3706"/>
                <a:gd name="T4" fmla="*/ 337 w 8054"/>
                <a:gd name="T5" fmla="*/ 155 h 3706"/>
                <a:gd name="T6" fmla="*/ 8054 w 8054"/>
                <a:gd name="T7" fmla="*/ 3427 h 3706"/>
                <a:gd name="T8" fmla="*/ 7935 w 8054"/>
                <a:gd name="T9" fmla="*/ 3706 h 3706"/>
                <a:gd name="T10" fmla="*/ 788 w 8054"/>
                <a:gd name="T11" fmla="*/ 1232 h 3706"/>
                <a:gd name="T12" fmla="*/ 0 w 8054"/>
                <a:gd name="T13" fmla="*/ 177 h 3706"/>
                <a:gd name="T14" fmla="*/ 1306 w 8054"/>
                <a:gd name="T15" fmla="*/ 10 h 3706"/>
                <a:gd name="T16" fmla="*/ 1476 w 8054"/>
                <a:gd name="T17" fmla="*/ 142 h 3706"/>
                <a:gd name="T18" fmla="*/ 1344 w 8054"/>
                <a:gd name="T19" fmla="*/ 312 h 3706"/>
                <a:gd name="T20" fmla="*/ 297 w 8054"/>
                <a:gd name="T21" fmla="*/ 446 h 3706"/>
                <a:gd name="T22" fmla="*/ 399 w 8054"/>
                <a:gd name="T23" fmla="*/ 204 h 3706"/>
                <a:gd name="T24" fmla="*/ 1031 w 8054"/>
                <a:gd name="T25" fmla="*/ 1050 h 3706"/>
                <a:gd name="T26" fmla="*/ 1001 w 8054"/>
                <a:gd name="T27" fmla="*/ 1262 h 3706"/>
                <a:gd name="T28" fmla="*/ 788 w 8054"/>
                <a:gd name="T29" fmla="*/ 1232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54" h="3706">
                  <a:moveTo>
                    <a:pt x="7935" y="3706"/>
                  </a:moveTo>
                  <a:lnTo>
                    <a:pt x="218" y="435"/>
                  </a:lnTo>
                  <a:lnTo>
                    <a:pt x="337" y="155"/>
                  </a:lnTo>
                  <a:lnTo>
                    <a:pt x="8054" y="3427"/>
                  </a:lnTo>
                  <a:lnTo>
                    <a:pt x="7935" y="3706"/>
                  </a:lnTo>
                  <a:close/>
                  <a:moveTo>
                    <a:pt x="788" y="1232"/>
                  </a:moveTo>
                  <a:lnTo>
                    <a:pt x="0" y="177"/>
                  </a:lnTo>
                  <a:lnTo>
                    <a:pt x="1306" y="10"/>
                  </a:lnTo>
                  <a:cubicBezTo>
                    <a:pt x="1389" y="0"/>
                    <a:pt x="1465" y="59"/>
                    <a:pt x="1476" y="142"/>
                  </a:cubicBezTo>
                  <a:cubicBezTo>
                    <a:pt x="1486" y="225"/>
                    <a:pt x="1427" y="301"/>
                    <a:pt x="1344" y="312"/>
                  </a:cubicBezTo>
                  <a:lnTo>
                    <a:pt x="297" y="446"/>
                  </a:lnTo>
                  <a:lnTo>
                    <a:pt x="399" y="204"/>
                  </a:lnTo>
                  <a:lnTo>
                    <a:pt x="1031" y="1050"/>
                  </a:lnTo>
                  <a:cubicBezTo>
                    <a:pt x="1082" y="1117"/>
                    <a:pt x="1068" y="1212"/>
                    <a:pt x="1001" y="1262"/>
                  </a:cubicBezTo>
                  <a:cubicBezTo>
                    <a:pt x="933" y="1313"/>
                    <a:pt x="838" y="1299"/>
                    <a:pt x="788" y="1232"/>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Rectangle 21"/>
            <p:cNvSpPr>
              <a:spLocks noChangeArrowheads="1"/>
            </p:cNvSpPr>
            <p:nvPr/>
          </p:nvSpPr>
          <p:spPr bwMode="auto">
            <a:xfrm>
              <a:off x="1083" y="1067"/>
              <a:ext cx="716" cy="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2"/>
            <p:cNvSpPr>
              <a:spLocks noChangeArrowheads="1"/>
            </p:cNvSpPr>
            <p:nvPr/>
          </p:nvSpPr>
          <p:spPr bwMode="auto">
            <a:xfrm>
              <a:off x="1083" y="1067"/>
              <a:ext cx="716" cy="187"/>
            </a:xfrm>
            <a:prstGeom prst="rect">
              <a:avLst/>
            </a:prstGeom>
            <a:noFill/>
            <a:ln w="174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23"/>
            <p:cNvSpPr>
              <a:spLocks noChangeArrowheads="1"/>
            </p:cNvSpPr>
            <p:nvPr/>
          </p:nvSpPr>
          <p:spPr bwMode="auto">
            <a:xfrm>
              <a:off x="1126" y="109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24"/>
            <p:cNvSpPr>
              <a:spLocks noChangeArrowheads="1"/>
            </p:cNvSpPr>
            <p:nvPr/>
          </p:nvSpPr>
          <p:spPr bwMode="auto">
            <a:xfrm>
              <a:off x="1130" y="1090"/>
              <a:ext cx="6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300" dirty="0">
                  <a:latin typeface="+mn-lt"/>
                </a:rPr>
                <a:t>A-pillar center</a:t>
              </a:r>
              <a:endParaRPr kumimoji="0" lang="ja-JP" altLang="ja-JP" sz="1300" b="0" i="0" u="none" strike="noStrike" cap="none" normalizeH="0" baseline="0" dirty="0" smtClean="0">
                <a:ln>
                  <a:noFill/>
                </a:ln>
                <a:solidFill>
                  <a:schemeClr val="tx1"/>
                </a:solidFill>
                <a:effectLst/>
                <a:latin typeface="+mn-lt"/>
              </a:endParaRPr>
            </a:p>
          </p:txBody>
        </p:sp>
        <p:sp>
          <p:nvSpPr>
            <p:cNvPr id="24" name="Freeform 25"/>
            <p:cNvSpPr>
              <a:spLocks noEditPoints="1"/>
            </p:cNvSpPr>
            <p:nvPr/>
          </p:nvSpPr>
          <p:spPr bwMode="auto">
            <a:xfrm>
              <a:off x="1797" y="969"/>
              <a:ext cx="510" cy="198"/>
            </a:xfrm>
            <a:custGeom>
              <a:avLst/>
              <a:gdLst>
                <a:gd name="T0" fmla="*/ 51 w 5727"/>
                <a:gd name="T1" fmla="*/ 2225 h 2225"/>
                <a:gd name="T2" fmla="*/ 5610 w 5727"/>
                <a:gd name="T3" fmla="*/ 252 h 2225"/>
                <a:gd name="T4" fmla="*/ 5559 w 5727"/>
                <a:gd name="T5" fmla="*/ 109 h 2225"/>
                <a:gd name="T6" fmla="*/ 0 w 5727"/>
                <a:gd name="T7" fmla="*/ 2082 h 2225"/>
                <a:gd name="T8" fmla="*/ 51 w 5727"/>
                <a:gd name="T9" fmla="*/ 2225 h 2225"/>
                <a:gd name="T10" fmla="*/ 5302 w 5727"/>
                <a:gd name="T11" fmla="*/ 633 h 2225"/>
                <a:gd name="T12" fmla="*/ 5727 w 5727"/>
                <a:gd name="T13" fmla="*/ 130 h 2225"/>
                <a:gd name="T14" fmla="*/ 5080 w 5727"/>
                <a:gd name="T15" fmla="*/ 8 h 2225"/>
                <a:gd name="T16" fmla="*/ 4991 w 5727"/>
                <a:gd name="T17" fmla="*/ 68 h 2225"/>
                <a:gd name="T18" fmla="*/ 5052 w 5727"/>
                <a:gd name="T19" fmla="*/ 157 h 2225"/>
                <a:gd name="T20" fmla="*/ 5571 w 5727"/>
                <a:gd name="T21" fmla="*/ 255 h 2225"/>
                <a:gd name="T22" fmla="*/ 5527 w 5727"/>
                <a:gd name="T23" fmla="*/ 132 h 2225"/>
                <a:gd name="T24" fmla="*/ 5186 w 5727"/>
                <a:gd name="T25" fmla="*/ 535 h 2225"/>
                <a:gd name="T26" fmla="*/ 5195 w 5727"/>
                <a:gd name="T27" fmla="*/ 642 h 2225"/>
                <a:gd name="T28" fmla="*/ 5302 w 5727"/>
                <a:gd name="T29" fmla="*/ 633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7" h="2225">
                  <a:moveTo>
                    <a:pt x="51" y="2225"/>
                  </a:moveTo>
                  <a:lnTo>
                    <a:pt x="5610" y="252"/>
                  </a:lnTo>
                  <a:lnTo>
                    <a:pt x="5559" y="109"/>
                  </a:lnTo>
                  <a:lnTo>
                    <a:pt x="0" y="2082"/>
                  </a:lnTo>
                  <a:lnTo>
                    <a:pt x="51" y="2225"/>
                  </a:lnTo>
                  <a:close/>
                  <a:moveTo>
                    <a:pt x="5302" y="633"/>
                  </a:moveTo>
                  <a:lnTo>
                    <a:pt x="5727" y="130"/>
                  </a:lnTo>
                  <a:lnTo>
                    <a:pt x="5080" y="8"/>
                  </a:lnTo>
                  <a:cubicBezTo>
                    <a:pt x="5039" y="0"/>
                    <a:pt x="4999" y="27"/>
                    <a:pt x="4991" y="68"/>
                  </a:cubicBezTo>
                  <a:cubicBezTo>
                    <a:pt x="4983" y="110"/>
                    <a:pt x="5011" y="149"/>
                    <a:pt x="5052" y="157"/>
                  </a:cubicBezTo>
                  <a:lnTo>
                    <a:pt x="5571" y="255"/>
                  </a:lnTo>
                  <a:lnTo>
                    <a:pt x="5527" y="132"/>
                  </a:lnTo>
                  <a:lnTo>
                    <a:pt x="5186" y="535"/>
                  </a:lnTo>
                  <a:cubicBezTo>
                    <a:pt x="5159" y="567"/>
                    <a:pt x="5163" y="615"/>
                    <a:pt x="5195" y="642"/>
                  </a:cubicBezTo>
                  <a:cubicBezTo>
                    <a:pt x="5227" y="669"/>
                    <a:pt x="5275" y="665"/>
                    <a:pt x="5302" y="633"/>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26"/>
            <p:cNvSpPr>
              <a:spLocks noEditPoints="1"/>
            </p:cNvSpPr>
            <p:nvPr/>
          </p:nvSpPr>
          <p:spPr bwMode="auto">
            <a:xfrm>
              <a:off x="559" y="678"/>
              <a:ext cx="527" cy="137"/>
            </a:xfrm>
            <a:custGeom>
              <a:avLst/>
              <a:gdLst>
                <a:gd name="T0" fmla="*/ 11786 w 11849"/>
                <a:gd name="T1" fmla="*/ 3082 h 3082"/>
                <a:gd name="T2" fmla="*/ 264 w 11849"/>
                <a:gd name="T3" fmla="*/ 651 h 3082"/>
                <a:gd name="T4" fmla="*/ 326 w 11849"/>
                <a:gd name="T5" fmla="*/ 354 h 3082"/>
                <a:gd name="T6" fmla="*/ 11849 w 11849"/>
                <a:gd name="T7" fmla="*/ 2785 h 3082"/>
                <a:gd name="T8" fmla="*/ 11786 w 11849"/>
                <a:gd name="T9" fmla="*/ 3082 h 3082"/>
                <a:gd name="T10" fmla="*/ 975 w 11849"/>
                <a:gd name="T11" fmla="*/ 1324 h 3082"/>
                <a:gd name="T12" fmla="*/ 0 w 11849"/>
                <a:gd name="T13" fmla="*/ 440 h 3082"/>
                <a:gd name="T14" fmla="*/ 1249 w 11849"/>
                <a:gd name="T15" fmla="*/ 26 h 3082"/>
                <a:gd name="T16" fmla="*/ 1441 w 11849"/>
                <a:gd name="T17" fmla="*/ 122 h 3082"/>
                <a:gd name="T18" fmla="*/ 1345 w 11849"/>
                <a:gd name="T19" fmla="*/ 315 h 3082"/>
                <a:gd name="T20" fmla="*/ 343 w 11849"/>
                <a:gd name="T21" fmla="*/ 647 h 3082"/>
                <a:gd name="T22" fmla="*/ 397 w 11849"/>
                <a:gd name="T23" fmla="*/ 390 h 3082"/>
                <a:gd name="T24" fmla="*/ 1180 w 11849"/>
                <a:gd name="T25" fmla="*/ 1099 h 3082"/>
                <a:gd name="T26" fmla="*/ 1190 w 11849"/>
                <a:gd name="T27" fmla="*/ 1313 h 3082"/>
                <a:gd name="T28" fmla="*/ 975 w 11849"/>
                <a:gd name="T29" fmla="*/ 1324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49" h="3082">
                  <a:moveTo>
                    <a:pt x="11786" y="3082"/>
                  </a:moveTo>
                  <a:lnTo>
                    <a:pt x="264" y="651"/>
                  </a:lnTo>
                  <a:lnTo>
                    <a:pt x="326" y="354"/>
                  </a:lnTo>
                  <a:lnTo>
                    <a:pt x="11849" y="2785"/>
                  </a:lnTo>
                  <a:lnTo>
                    <a:pt x="11786" y="3082"/>
                  </a:lnTo>
                  <a:close/>
                  <a:moveTo>
                    <a:pt x="975" y="1324"/>
                  </a:moveTo>
                  <a:lnTo>
                    <a:pt x="0" y="440"/>
                  </a:lnTo>
                  <a:lnTo>
                    <a:pt x="1249" y="26"/>
                  </a:lnTo>
                  <a:cubicBezTo>
                    <a:pt x="1329" y="0"/>
                    <a:pt x="1415" y="43"/>
                    <a:pt x="1441" y="122"/>
                  </a:cubicBezTo>
                  <a:cubicBezTo>
                    <a:pt x="1468" y="202"/>
                    <a:pt x="1425" y="288"/>
                    <a:pt x="1345" y="315"/>
                  </a:cubicBezTo>
                  <a:lnTo>
                    <a:pt x="343" y="647"/>
                  </a:lnTo>
                  <a:lnTo>
                    <a:pt x="397" y="390"/>
                  </a:lnTo>
                  <a:lnTo>
                    <a:pt x="1180" y="1099"/>
                  </a:lnTo>
                  <a:cubicBezTo>
                    <a:pt x="1242" y="1155"/>
                    <a:pt x="1247" y="1251"/>
                    <a:pt x="1190" y="1313"/>
                  </a:cubicBezTo>
                  <a:cubicBezTo>
                    <a:pt x="1134" y="1376"/>
                    <a:pt x="1038" y="1380"/>
                    <a:pt x="975" y="1324"/>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Rectangle 27"/>
            <p:cNvSpPr>
              <a:spLocks noChangeArrowheads="1"/>
            </p:cNvSpPr>
            <p:nvPr/>
          </p:nvSpPr>
          <p:spPr bwMode="auto">
            <a:xfrm>
              <a:off x="1085" y="715"/>
              <a:ext cx="716" cy="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28"/>
            <p:cNvSpPr>
              <a:spLocks noChangeArrowheads="1"/>
            </p:cNvSpPr>
            <p:nvPr/>
          </p:nvSpPr>
          <p:spPr bwMode="auto">
            <a:xfrm>
              <a:off x="1085" y="715"/>
              <a:ext cx="716" cy="187"/>
            </a:xfrm>
            <a:prstGeom prst="rect">
              <a:avLst/>
            </a:prstGeom>
            <a:noFill/>
            <a:ln w="174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9"/>
            <p:cNvSpPr>
              <a:spLocks noChangeArrowheads="1"/>
            </p:cNvSpPr>
            <p:nvPr/>
          </p:nvSpPr>
          <p:spPr bwMode="auto">
            <a:xfrm>
              <a:off x="1128" y="74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30"/>
            <p:cNvSpPr>
              <a:spLocks noChangeArrowheads="1"/>
            </p:cNvSpPr>
            <p:nvPr/>
          </p:nvSpPr>
          <p:spPr bwMode="auto">
            <a:xfrm>
              <a:off x="1175" y="738"/>
              <a:ext cx="58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300" dirty="0">
                  <a:latin typeface="+mn-lt"/>
                </a:rPr>
                <a:t>A-pillar </a:t>
              </a:r>
              <a:r>
                <a:rPr lang="en-US" altLang="ja-JP" sz="1300" dirty="0" smtClean="0">
                  <a:latin typeface="+mn-lt"/>
                </a:rPr>
                <a:t>upper</a:t>
              </a:r>
              <a:endParaRPr kumimoji="0" lang="ja-JP" altLang="ja-JP" sz="1300" b="0" i="0" u="none" strike="noStrike" cap="none" normalizeH="0" baseline="0" dirty="0" smtClean="0">
                <a:ln>
                  <a:noFill/>
                </a:ln>
                <a:solidFill>
                  <a:schemeClr val="tx1"/>
                </a:solidFill>
                <a:effectLst/>
                <a:latin typeface="+mn-lt"/>
              </a:endParaRPr>
            </a:p>
          </p:txBody>
        </p:sp>
        <p:sp>
          <p:nvSpPr>
            <p:cNvPr id="31" name="Freeform 31"/>
            <p:cNvSpPr>
              <a:spLocks noEditPoints="1"/>
            </p:cNvSpPr>
            <p:nvPr/>
          </p:nvSpPr>
          <p:spPr bwMode="auto">
            <a:xfrm>
              <a:off x="1799" y="616"/>
              <a:ext cx="586" cy="199"/>
            </a:xfrm>
            <a:custGeom>
              <a:avLst/>
              <a:gdLst>
                <a:gd name="T0" fmla="*/ 45 w 6578"/>
                <a:gd name="T1" fmla="*/ 2234 h 2234"/>
                <a:gd name="T2" fmla="*/ 6456 w 6578"/>
                <a:gd name="T3" fmla="*/ 278 h 2234"/>
                <a:gd name="T4" fmla="*/ 6412 w 6578"/>
                <a:gd name="T5" fmla="*/ 133 h 2234"/>
                <a:gd name="T6" fmla="*/ 0 w 6578"/>
                <a:gd name="T7" fmla="*/ 2088 h 2234"/>
                <a:gd name="T8" fmla="*/ 45 w 6578"/>
                <a:gd name="T9" fmla="*/ 2234 h 2234"/>
                <a:gd name="T10" fmla="*/ 6131 w 6578"/>
                <a:gd name="T11" fmla="*/ 644 h 2234"/>
                <a:gd name="T12" fmla="*/ 6578 w 6578"/>
                <a:gd name="T13" fmla="*/ 161 h 2234"/>
                <a:gd name="T14" fmla="*/ 5938 w 6578"/>
                <a:gd name="T15" fmla="*/ 10 h 2234"/>
                <a:gd name="T16" fmla="*/ 5846 w 6578"/>
                <a:gd name="T17" fmla="*/ 67 h 2234"/>
                <a:gd name="T18" fmla="*/ 5903 w 6578"/>
                <a:gd name="T19" fmla="*/ 158 h 2234"/>
                <a:gd name="T20" fmla="*/ 6417 w 6578"/>
                <a:gd name="T21" fmla="*/ 279 h 2234"/>
                <a:gd name="T22" fmla="*/ 6378 w 6578"/>
                <a:gd name="T23" fmla="*/ 154 h 2234"/>
                <a:gd name="T24" fmla="*/ 6020 w 6578"/>
                <a:gd name="T25" fmla="*/ 541 h 2234"/>
                <a:gd name="T26" fmla="*/ 6024 w 6578"/>
                <a:gd name="T27" fmla="*/ 649 h 2234"/>
                <a:gd name="T28" fmla="*/ 6131 w 6578"/>
                <a:gd name="T29" fmla="*/ 644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78" h="2234">
                  <a:moveTo>
                    <a:pt x="45" y="2234"/>
                  </a:moveTo>
                  <a:lnTo>
                    <a:pt x="6456" y="278"/>
                  </a:lnTo>
                  <a:lnTo>
                    <a:pt x="6412" y="133"/>
                  </a:lnTo>
                  <a:lnTo>
                    <a:pt x="0" y="2088"/>
                  </a:lnTo>
                  <a:lnTo>
                    <a:pt x="45" y="2234"/>
                  </a:lnTo>
                  <a:close/>
                  <a:moveTo>
                    <a:pt x="6131" y="644"/>
                  </a:moveTo>
                  <a:lnTo>
                    <a:pt x="6578" y="161"/>
                  </a:lnTo>
                  <a:lnTo>
                    <a:pt x="5938" y="10"/>
                  </a:lnTo>
                  <a:cubicBezTo>
                    <a:pt x="5897" y="0"/>
                    <a:pt x="5856" y="26"/>
                    <a:pt x="5846" y="67"/>
                  </a:cubicBezTo>
                  <a:cubicBezTo>
                    <a:pt x="5837" y="107"/>
                    <a:pt x="5862" y="148"/>
                    <a:pt x="5903" y="158"/>
                  </a:cubicBezTo>
                  <a:lnTo>
                    <a:pt x="6417" y="279"/>
                  </a:lnTo>
                  <a:lnTo>
                    <a:pt x="6378" y="154"/>
                  </a:lnTo>
                  <a:lnTo>
                    <a:pt x="6020" y="541"/>
                  </a:lnTo>
                  <a:cubicBezTo>
                    <a:pt x="5991" y="572"/>
                    <a:pt x="5993" y="620"/>
                    <a:pt x="6024" y="649"/>
                  </a:cubicBezTo>
                  <a:cubicBezTo>
                    <a:pt x="6055" y="677"/>
                    <a:pt x="6103" y="675"/>
                    <a:pt x="6131" y="644"/>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048" name="Group 34"/>
          <p:cNvGrpSpPr>
            <a:grpSpLocks noChangeAspect="1"/>
          </p:cNvGrpSpPr>
          <p:nvPr/>
        </p:nvGrpSpPr>
        <p:grpSpPr bwMode="auto">
          <a:xfrm>
            <a:off x="4778375" y="476250"/>
            <a:ext cx="4181475" cy="2608263"/>
            <a:chOff x="3010" y="300"/>
            <a:chExt cx="2634" cy="1643"/>
          </a:xfrm>
        </p:grpSpPr>
        <p:sp>
          <p:nvSpPr>
            <p:cNvPr id="2049" name="AutoShape 33"/>
            <p:cNvSpPr>
              <a:spLocks noChangeAspect="1" noChangeArrowheads="1" noTextEdit="1"/>
            </p:cNvSpPr>
            <p:nvPr/>
          </p:nvSpPr>
          <p:spPr bwMode="auto">
            <a:xfrm>
              <a:off x="3010" y="300"/>
              <a:ext cx="2634" cy="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0" name="Rectangle 35"/>
            <p:cNvSpPr>
              <a:spLocks noChangeArrowheads="1"/>
            </p:cNvSpPr>
            <p:nvPr/>
          </p:nvSpPr>
          <p:spPr bwMode="auto">
            <a:xfrm>
              <a:off x="3307" y="568"/>
              <a:ext cx="2333" cy="1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1" name="Freeform 36"/>
            <p:cNvSpPr>
              <a:spLocks noEditPoints="1"/>
            </p:cNvSpPr>
            <p:nvPr/>
          </p:nvSpPr>
          <p:spPr bwMode="auto">
            <a:xfrm>
              <a:off x="3305" y="566"/>
              <a:ext cx="2338" cy="1165"/>
            </a:xfrm>
            <a:custGeom>
              <a:avLst/>
              <a:gdLst>
                <a:gd name="T0" fmla="*/ 0 w 20904"/>
                <a:gd name="T1" fmla="*/ 24 h 10416"/>
                <a:gd name="T2" fmla="*/ 24 w 20904"/>
                <a:gd name="T3" fmla="*/ 0 h 10416"/>
                <a:gd name="T4" fmla="*/ 20880 w 20904"/>
                <a:gd name="T5" fmla="*/ 0 h 10416"/>
                <a:gd name="T6" fmla="*/ 20904 w 20904"/>
                <a:gd name="T7" fmla="*/ 24 h 10416"/>
                <a:gd name="T8" fmla="*/ 20904 w 20904"/>
                <a:gd name="T9" fmla="*/ 10392 h 10416"/>
                <a:gd name="T10" fmla="*/ 20880 w 20904"/>
                <a:gd name="T11" fmla="*/ 10416 h 10416"/>
                <a:gd name="T12" fmla="*/ 24 w 20904"/>
                <a:gd name="T13" fmla="*/ 10416 h 10416"/>
                <a:gd name="T14" fmla="*/ 0 w 20904"/>
                <a:gd name="T15" fmla="*/ 10392 h 10416"/>
                <a:gd name="T16" fmla="*/ 0 w 20904"/>
                <a:gd name="T17" fmla="*/ 24 h 10416"/>
                <a:gd name="T18" fmla="*/ 48 w 20904"/>
                <a:gd name="T19" fmla="*/ 10392 h 10416"/>
                <a:gd name="T20" fmla="*/ 24 w 20904"/>
                <a:gd name="T21" fmla="*/ 10368 h 10416"/>
                <a:gd name="T22" fmla="*/ 20880 w 20904"/>
                <a:gd name="T23" fmla="*/ 10368 h 10416"/>
                <a:gd name="T24" fmla="*/ 20856 w 20904"/>
                <a:gd name="T25" fmla="*/ 10392 h 10416"/>
                <a:gd name="T26" fmla="*/ 20856 w 20904"/>
                <a:gd name="T27" fmla="*/ 24 h 10416"/>
                <a:gd name="T28" fmla="*/ 20880 w 20904"/>
                <a:gd name="T29" fmla="*/ 48 h 10416"/>
                <a:gd name="T30" fmla="*/ 24 w 20904"/>
                <a:gd name="T31" fmla="*/ 48 h 10416"/>
                <a:gd name="T32" fmla="*/ 48 w 20904"/>
                <a:gd name="T33" fmla="*/ 24 h 10416"/>
                <a:gd name="T34" fmla="*/ 48 w 20904"/>
                <a:gd name="T35" fmla="*/ 10392 h 10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04" h="10416">
                  <a:moveTo>
                    <a:pt x="0" y="24"/>
                  </a:moveTo>
                  <a:cubicBezTo>
                    <a:pt x="0" y="11"/>
                    <a:pt x="11" y="0"/>
                    <a:pt x="24" y="0"/>
                  </a:cubicBezTo>
                  <a:lnTo>
                    <a:pt x="20880" y="0"/>
                  </a:lnTo>
                  <a:cubicBezTo>
                    <a:pt x="20894" y="0"/>
                    <a:pt x="20904" y="11"/>
                    <a:pt x="20904" y="24"/>
                  </a:cubicBezTo>
                  <a:lnTo>
                    <a:pt x="20904" y="10392"/>
                  </a:lnTo>
                  <a:cubicBezTo>
                    <a:pt x="20904" y="10406"/>
                    <a:pt x="20894" y="10416"/>
                    <a:pt x="20880" y="10416"/>
                  </a:cubicBezTo>
                  <a:lnTo>
                    <a:pt x="24" y="10416"/>
                  </a:lnTo>
                  <a:cubicBezTo>
                    <a:pt x="11" y="10416"/>
                    <a:pt x="0" y="10406"/>
                    <a:pt x="0" y="10392"/>
                  </a:cubicBezTo>
                  <a:lnTo>
                    <a:pt x="0" y="24"/>
                  </a:lnTo>
                  <a:close/>
                  <a:moveTo>
                    <a:pt x="48" y="10392"/>
                  </a:moveTo>
                  <a:lnTo>
                    <a:pt x="24" y="10368"/>
                  </a:lnTo>
                  <a:lnTo>
                    <a:pt x="20880" y="10368"/>
                  </a:lnTo>
                  <a:lnTo>
                    <a:pt x="20856" y="10392"/>
                  </a:lnTo>
                  <a:lnTo>
                    <a:pt x="20856" y="24"/>
                  </a:lnTo>
                  <a:lnTo>
                    <a:pt x="20880" y="48"/>
                  </a:lnTo>
                  <a:lnTo>
                    <a:pt x="24" y="48"/>
                  </a:lnTo>
                  <a:lnTo>
                    <a:pt x="48" y="24"/>
                  </a:lnTo>
                  <a:lnTo>
                    <a:pt x="48" y="103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52" name="Freeform 37"/>
            <p:cNvSpPr>
              <a:spLocks noEditPoints="1"/>
            </p:cNvSpPr>
            <p:nvPr/>
          </p:nvSpPr>
          <p:spPr bwMode="auto">
            <a:xfrm>
              <a:off x="3305" y="566"/>
              <a:ext cx="2338" cy="1165"/>
            </a:xfrm>
            <a:custGeom>
              <a:avLst/>
              <a:gdLst>
                <a:gd name="T0" fmla="*/ 0 w 20904"/>
                <a:gd name="T1" fmla="*/ 24 h 10416"/>
                <a:gd name="T2" fmla="*/ 24 w 20904"/>
                <a:gd name="T3" fmla="*/ 0 h 10416"/>
                <a:gd name="T4" fmla="*/ 20880 w 20904"/>
                <a:gd name="T5" fmla="*/ 0 h 10416"/>
                <a:gd name="T6" fmla="*/ 20904 w 20904"/>
                <a:gd name="T7" fmla="*/ 24 h 10416"/>
                <a:gd name="T8" fmla="*/ 20904 w 20904"/>
                <a:gd name="T9" fmla="*/ 10392 h 10416"/>
                <a:gd name="T10" fmla="*/ 20880 w 20904"/>
                <a:gd name="T11" fmla="*/ 10416 h 10416"/>
                <a:gd name="T12" fmla="*/ 24 w 20904"/>
                <a:gd name="T13" fmla="*/ 10416 h 10416"/>
                <a:gd name="T14" fmla="*/ 0 w 20904"/>
                <a:gd name="T15" fmla="*/ 10392 h 10416"/>
                <a:gd name="T16" fmla="*/ 0 w 20904"/>
                <a:gd name="T17" fmla="*/ 24 h 10416"/>
                <a:gd name="T18" fmla="*/ 48 w 20904"/>
                <a:gd name="T19" fmla="*/ 10392 h 10416"/>
                <a:gd name="T20" fmla="*/ 24 w 20904"/>
                <a:gd name="T21" fmla="*/ 10368 h 10416"/>
                <a:gd name="T22" fmla="*/ 20880 w 20904"/>
                <a:gd name="T23" fmla="*/ 10368 h 10416"/>
                <a:gd name="T24" fmla="*/ 20856 w 20904"/>
                <a:gd name="T25" fmla="*/ 10392 h 10416"/>
                <a:gd name="T26" fmla="*/ 20856 w 20904"/>
                <a:gd name="T27" fmla="*/ 24 h 10416"/>
                <a:gd name="T28" fmla="*/ 20880 w 20904"/>
                <a:gd name="T29" fmla="*/ 48 h 10416"/>
                <a:gd name="T30" fmla="*/ 24 w 20904"/>
                <a:gd name="T31" fmla="*/ 48 h 10416"/>
                <a:gd name="T32" fmla="*/ 48 w 20904"/>
                <a:gd name="T33" fmla="*/ 24 h 10416"/>
                <a:gd name="T34" fmla="*/ 48 w 20904"/>
                <a:gd name="T35" fmla="*/ 10392 h 10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04" h="10416">
                  <a:moveTo>
                    <a:pt x="0" y="24"/>
                  </a:moveTo>
                  <a:cubicBezTo>
                    <a:pt x="0" y="11"/>
                    <a:pt x="11" y="0"/>
                    <a:pt x="24" y="0"/>
                  </a:cubicBezTo>
                  <a:lnTo>
                    <a:pt x="20880" y="0"/>
                  </a:lnTo>
                  <a:cubicBezTo>
                    <a:pt x="20894" y="0"/>
                    <a:pt x="20904" y="11"/>
                    <a:pt x="20904" y="24"/>
                  </a:cubicBezTo>
                  <a:lnTo>
                    <a:pt x="20904" y="10392"/>
                  </a:lnTo>
                  <a:cubicBezTo>
                    <a:pt x="20904" y="10406"/>
                    <a:pt x="20894" y="10416"/>
                    <a:pt x="20880" y="10416"/>
                  </a:cubicBezTo>
                  <a:lnTo>
                    <a:pt x="24" y="10416"/>
                  </a:lnTo>
                  <a:cubicBezTo>
                    <a:pt x="11" y="10416"/>
                    <a:pt x="0" y="10406"/>
                    <a:pt x="0" y="10392"/>
                  </a:cubicBezTo>
                  <a:lnTo>
                    <a:pt x="0" y="24"/>
                  </a:lnTo>
                  <a:close/>
                  <a:moveTo>
                    <a:pt x="48" y="10392"/>
                  </a:moveTo>
                  <a:lnTo>
                    <a:pt x="24" y="10368"/>
                  </a:lnTo>
                  <a:lnTo>
                    <a:pt x="20880" y="10368"/>
                  </a:lnTo>
                  <a:lnTo>
                    <a:pt x="20856" y="10392"/>
                  </a:lnTo>
                  <a:lnTo>
                    <a:pt x="20856" y="24"/>
                  </a:lnTo>
                  <a:lnTo>
                    <a:pt x="20880" y="48"/>
                  </a:lnTo>
                  <a:lnTo>
                    <a:pt x="24" y="48"/>
                  </a:lnTo>
                  <a:lnTo>
                    <a:pt x="48" y="24"/>
                  </a:lnTo>
                  <a:lnTo>
                    <a:pt x="48" y="10392"/>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5" name="Rectangle 38"/>
            <p:cNvSpPr>
              <a:spLocks noChangeArrowheads="1"/>
            </p:cNvSpPr>
            <p:nvPr/>
          </p:nvSpPr>
          <p:spPr bwMode="auto">
            <a:xfrm>
              <a:off x="3424" y="1168"/>
              <a:ext cx="155" cy="56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6" name="Freeform 39"/>
            <p:cNvSpPr>
              <a:spLocks noEditPoints="1"/>
            </p:cNvSpPr>
            <p:nvPr/>
          </p:nvSpPr>
          <p:spPr bwMode="auto">
            <a:xfrm>
              <a:off x="3422" y="1166"/>
              <a:ext cx="161" cy="565"/>
            </a:xfrm>
            <a:custGeom>
              <a:avLst/>
              <a:gdLst>
                <a:gd name="T0" fmla="*/ 0 w 2880"/>
                <a:gd name="T1" fmla="*/ 48 h 10096"/>
                <a:gd name="T2" fmla="*/ 48 w 2880"/>
                <a:gd name="T3" fmla="*/ 0 h 10096"/>
                <a:gd name="T4" fmla="*/ 2832 w 2880"/>
                <a:gd name="T5" fmla="*/ 0 h 10096"/>
                <a:gd name="T6" fmla="*/ 2880 w 2880"/>
                <a:gd name="T7" fmla="*/ 48 h 10096"/>
                <a:gd name="T8" fmla="*/ 2880 w 2880"/>
                <a:gd name="T9" fmla="*/ 10048 h 10096"/>
                <a:gd name="T10" fmla="*/ 2832 w 2880"/>
                <a:gd name="T11" fmla="*/ 10096 h 10096"/>
                <a:gd name="T12" fmla="*/ 48 w 2880"/>
                <a:gd name="T13" fmla="*/ 10096 h 10096"/>
                <a:gd name="T14" fmla="*/ 0 w 2880"/>
                <a:gd name="T15" fmla="*/ 10048 h 10096"/>
                <a:gd name="T16" fmla="*/ 0 w 2880"/>
                <a:gd name="T17" fmla="*/ 48 h 10096"/>
                <a:gd name="T18" fmla="*/ 96 w 2880"/>
                <a:gd name="T19" fmla="*/ 10048 h 10096"/>
                <a:gd name="T20" fmla="*/ 48 w 2880"/>
                <a:gd name="T21" fmla="*/ 10000 h 10096"/>
                <a:gd name="T22" fmla="*/ 2832 w 2880"/>
                <a:gd name="T23" fmla="*/ 10000 h 10096"/>
                <a:gd name="T24" fmla="*/ 2784 w 2880"/>
                <a:gd name="T25" fmla="*/ 10048 h 10096"/>
                <a:gd name="T26" fmla="*/ 2784 w 2880"/>
                <a:gd name="T27" fmla="*/ 48 h 10096"/>
                <a:gd name="T28" fmla="*/ 2832 w 2880"/>
                <a:gd name="T29" fmla="*/ 96 h 10096"/>
                <a:gd name="T30" fmla="*/ 48 w 2880"/>
                <a:gd name="T31" fmla="*/ 96 h 10096"/>
                <a:gd name="T32" fmla="*/ 96 w 2880"/>
                <a:gd name="T33" fmla="*/ 48 h 10096"/>
                <a:gd name="T34" fmla="*/ 96 w 2880"/>
                <a:gd name="T35" fmla="*/ 10048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0" h="10096">
                  <a:moveTo>
                    <a:pt x="0" y="48"/>
                  </a:moveTo>
                  <a:cubicBezTo>
                    <a:pt x="0" y="22"/>
                    <a:pt x="22" y="0"/>
                    <a:pt x="48" y="0"/>
                  </a:cubicBezTo>
                  <a:lnTo>
                    <a:pt x="2832" y="0"/>
                  </a:lnTo>
                  <a:cubicBezTo>
                    <a:pt x="2859" y="0"/>
                    <a:pt x="2880" y="22"/>
                    <a:pt x="2880" y="48"/>
                  </a:cubicBezTo>
                  <a:lnTo>
                    <a:pt x="2880" y="10048"/>
                  </a:lnTo>
                  <a:cubicBezTo>
                    <a:pt x="2880" y="10075"/>
                    <a:pt x="2859" y="10096"/>
                    <a:pt x="2832" y="10096"/>
                  </a:cubicBezTo>
                  <a:lnTo>
                    <a:pt x="48" y="10096"/>
                  </a:lnTo>
                  <a:cubicBezTo>
                    <a:pt x="22" y="10096"/>
                    <a:pt x="0" y="10075"/>
                    <a:pt x="0" y="10048"/>
                  </a:cubicBezTo>
                  <a:lnTo>
                    <a:pt x="0" y="48"/>
                  </a:lnTo>
                  <a:close/>
                  <a:moveTo>
                    <a:pt x="96" y="10048"/>
                  </a:moveTo>
                  <a:lnTo>
                    <a:pt x="48" y="10000"/>
                  </a:lnTo>
                  <a:lnTo>
                    <a:pt x="2832" y="10000"/>
                  </a:lnTo>
                  <a:lnTo>
                    <a:pt x="2784" y="10048"/>
                  </a:lnTo>
                  <a:lnTo>
                    <a:pt x="2784" y="48"/>
                  </a:lnTo>
                  <a:lnTo>
                    <a:pt x="2832" y="96"/>
                  </a:lnTo>
                  <a:lnTo>
                    <a:pt x="48" y="96"/>
                  </a:lnTo>
                  <a:lnTo>
                    <a:pt x="96" y="48"/>
                  </a:lnTo>
                  <a:lnTo>
                    <a:pt x="96" y="10048"/>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57" name="Freeform 40"/>
            <p:cNvSpPr>
              <a:spLocks noEditPoints="1"/>
            </p:cNvSpPr>
            <p:nvPr/>
          </p:nvSpPr>
          <p:spPr bwMode="auto">
            <a:xfrm>
              <a:off x="3422" y="1166"/>
              <a:ext cx="161" cy="565"/>
            </a:xfrm>
            <a:custGeom>
              <a:avLst/>
              <a:gdLst>
                <a:gd name="T0" fmla="*/ 0 w 2880"/>
                <a:gd name="T1" fmla="*/ 48 h 10096"/>
                <a:gd name="T2" fmla="*/ 48 w 2880"/>
                <a:gd name="T3" fmla="*/ 0 h 10096"/>
                <a:gd name="T4" fmla="*/ 2832 w 2880"/>
                <a:gd name="T5" fmla="*/ 0 h 10096"/>
                <a:gd name="T6" fmla="*/ 2880 w 2880"/>
                <a:gd name="T7" fmla="*/ 48 h 10096"/>
                <a:gd name="T8" fmla="*/ 2880 w 2880"/>
                <a:gd name="T9" fmla="*/ 10048 h 10096"/>
                <a:gd name="T10" fmla="*/ 2832 w 2880"/>
                <a:gd name="T11" fmla="*/ 10096 h 10096"/>
                <a:gd name="T12" fmla="*/ 48 w 2880"/>
                <a:gd name="T13" fmla="*/ 10096 h 10096"/>
                <a:gd name="T14" fmla="*/ 0 w 2880"/>
                <a:gd name="T15" fmla="*/ 10048 h 10096"/>
                <a:gd name="T16" fmla="*/ 0 w 2880"/>
                <a:gd name="T17" fmla="*/ 48 h 10096"/>
                <a:gd name="T18" fmla="*/ 96 w 2880"/>
                <a:gd name="T19" fmla="*/ 10048 h 10096"/>
                <a:gd name="T20" fmla="*/ 48 w 2880"/>
                <a:gd name="T21" fmla="*/ 10000 h 10096"/>
                <a:gd name="T22" fmla="*/ 2832 w 2880"/>
                <a:gd name="T23" fmla="*/ 10000 h 10096"/>
                <a:gd name="T24" fmla="*/ 2784 w 2880"/>
                <a:gd name="T25" fmla="*/ 10048 h 10096"/>
                <a:gd name="T26" fmla="*/ 2784 w 2880"/>
                <a:gd name="T27" fmla="*/ 48 h 10096"/>
                <a:gd name="T28" fmla="*/ 2832 w 2880"/>
                <a:gd name="T29" fmla="*/ 96 h 10096"/>
                <a:gd name="T30" fmla="*/ 48 w 2880"/>
                <a:gd name="T31" fmla="*/ 96 h 10096"/>
                <a:gd name="T32" fmla="*/ 96 w 2880"/>
                <a:gd name="T33" fmla="*/ 48 h 10096"/>
                <a:gd name="T34" fmla="*/ 96 w 2880"/>
                <a:gd name="T35" fmla="*/ 10048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0" h="10096">
                  <a:moveTo>
                    <a:pt x="0" y="48"/>
                  </a:moveTo>
                  <a:cubicBezTo>
                    <a:pt x="0" y="22"/>
                    <a:pt x="22" y="0"/>
                    <a:pt x="48" y="0"/>
                  </a:cubicBezTo>
                  <a:lnTo>
                    <a:pt x="2832" y="0"/>
                  </a:lnTo>
                  <a:cubicBezTo>
                    <a:pt x="2859" y="0"/>
                    <a:pt x="2880" y="22"/>
                    <a:pt x="2880" y="48"/>
                  </a:cubicBezTo>
                  <a:lnTo>
                    <a:pt x="2880" y="10048"/>
                  </a:lnTo>
                  <a:cubicBezTo>
                    <a:pt x="2880" y="10075"/>
                    <a:pt x="2859" y="10096"/>
                    <a:pt x="2832" y="10096"/>
                  </a:cubicBezTo>
                  <a:lnTo>
                    <a:pt x="48" y="10096"/>
                  </a:lnTo>
                  <a:cubicBezTo>
                    <a:pt x="22" y="10096"/>
                    <a:pt x="0" y="10075"/>
                    <a:pt x="0" y="10048"/>
                  </a:cubicBezTo>
                  <a:lnTo>
                    <a:pt x="0" y="48"/>
                  </a:lnTo>
                  <a:close/>
                  <a:moveTo>
                    <a:pt x="96" y="10048"/>
                  </a:moveTo>
                  <a:lnTo>
                    <a:pt x="48" y="10000"/>
                  </a:lnTo>
                  <a:lnTo>
                    <a:pt x="2832" y="10000"/>
                  </a:lnTo>
                  <a:lnTo>
                    <a:pt x="2784" y="10048"/>
                  </a:lnTo>
                  <a:lnTo>
                    <a:pt x="2784" y="48"/>
                  </a:lnTo>
                  <a:lnTo>
                    <a:pt x="2832" y="96"/>
                  </a:lnTo>
                  <a:lnTo>
                    <a:pt x="48" y="96"/>
                  </a:lnTo>
                  <a:lnTo>
                    <a:pt x="96" y="48"/>
                  </a:lnTo>
                  <a:lnTo>
                    <a:pt x="96" y="10048"/>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8" name="Rectangle 41"/>
            <p:cNvSpPr>
              <a:spLocks noChangeArrowheads="1"/>
            </p:cNvSpPr>
            <p:nvPr/>
          </p:nvSpPr>
          <p:spPr bwMode="auto">
            <a:xfrm>
              <a:off x="3813" y="941"/>
              <a:ext cx="155" cy="7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9" name="Freeform 42"/>
            <p:cNvSpPr>
              <a:spLocks noEditPoints="1"/>
            </p:cNvSpPr>
            <p:nvPr/>
          </p:nvSpPr>
          <p:spPr bwMode="auto">
            <a:xfrm>
              <a:off x="3811" y="939"/>
              <a:ext cx="160" cy="792"/>
            </a:xfrm>
            <a:custGeom>
              <a:avLst/>
              <a:gdLst>
                <a:gd name="T0" fmla="*/ 0 w 2864"/>
                <a:gd name="T1" fmla="*/ 48 h 14160"/>
                <a:gd name="T2" fmla="*/ 48 w 2864"/>
                <a:gd name="T3" fmla="*/ 0 h 14160"/>
                <a:gd name="T4" fmla="*/ 2816 w 2864"/>
                <a:gd name="T5" fmla="*/ 0 h 14160"/>
                <a:gd name="T6" fmla="*/ 2864 w 2864"/>
                <a:gd name="T7" fmla="*/ 48 h 14160"/>
                <a:gd name="T8" fmla="*/ 2864 w 2864"/>
                <a:gd name="T9" fmla="*/ 14112 h 14160"/>
                <a:gd name="T10" fmla="*/ 2816 w 2864"/>
                <a:gd name="T11" fmla="*/ 14160 h 14160"/>
                <a:gd name="T12" fmla="*/ 48 w 2864"/>
                <a:gd name="T13" fmla="*/ 14160 h 14160"/>
                <a:gd name="T14" fmla="*/ 0 w 2864"/>
                <a:gd name="T15" fmla="*/ 14112 h 14160"/>
                <a:gd name="T16" fmla="*/ 0 w 2864"/>
                <a:gd name="T17" fmla="*/ 48 h 14160"/>
                <a:gd name="T18" fmla="*/ 96 w 2864"/>
                <a:gd name="T19" fmla="*/ 14112 h 14160"/>
                <a:gd name="T20" fmla="*/ 48 w 2864"/>
                <a:gd name="T21" fmla="*/ 14064 h 14160"/>
                <a:gd name="T22" fmla="*/ 2816 w 2864"/>
                <a:gd name="T23" fmla="*/ 14064 h 14160"/>
                <a:gd name="T24" fmla="*/ 2768 w 2864"/>
                <a:gd name="T25" fmla="*/ 14112 h 14160"/>
                <a:gd name="T26" fmla="*/ 2768 w 2864"/>
                <a:gd name="T27" fmla="*/ 48 h 14160"/>
                <a:gd name="T28" fmla="*/ 2816 w 2864"/>
                <a:gd name="T29" fmla="*/ 96 h 14160"/>
                <a:gd name="T30" fmla="*/ 48 w 2864"/>
                <a:gd name="T31" fmla="*/ 96 h 14160"/>
                <a:gd name="T32" fmla="*/ 96 w 2864"/>
                <a:gd name="T33" fmla="*/ 48 h 14160"/>
                <a:gd name="T34" fmla="*/ 96 w 2864"/>
                <a:gd name="T35" fmla="*/ 14112 h 14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64" h="14160">
                  <a:moveTo>
                    <a:pt x="0" y="48"/>
                  </a:moveTo>
                  <a:cubicBezTo>
                    <a:pt x="0" y="22"/>
                    <a:pt x="22" y="0"/>
                    <a:pt x="48" y="0"/>
                  </a:cubicBezTo>
                  <a:lnTo>
                    <a:pt x="2816" y="0"/>
                  </a:lnTo>
                  <a:cubicBezTo>
                    <a:pt x="2843" y="0"/>
                    <a:pt x="2864" y="22"/>
                    <a:pt x="2864" y="48"/>
                  </a:cubicBezTo>
                  <a:lnTo>
                    <a:pt x="2864" y="14112"/>
                  </a:lnTo>
                  <a:cubicBezTo>
                    <a:pt x="2864" y="14139"/>
                    <a:pt x="2843" y="14160"/>
                    <a:pt x="2816" y="14160"/>
                  </a:cubicBezTo>
                  <a:lnTo>
                    <a:pt x="48" y="14160"/>
                  </a:lnTo>
                  <a:cubicBezTo>
                    <a:pt x="22" y="14160"/>
                    <a:pt x="0" y="14139"/>
                    <a:pt x="0" y="14112"/>
                  </a:cubicBezTo>
                  <a:lnTo>
                    <a:pt x="0" y="48"/>
                  </a:lnTo>
                  <a:close/>
                  <a:moveTo>
                    <a:pt x="96" y="14112"/>
                  </a:moveTo>
                  <a:lnTo>
                    <a:pt x="48" y="14064"/>
                  </a:lnTo>
                  <a:lnTo>
                    <a:pt x="2816" y="14064"/>
                  </a:lnTo>
                  <a:lnTo>
                    <a:pt x="2768" y="14112"/>
                  </a:lnTo>
                  <a:lnTo>
                    <a:pt x="2768" y="48"/>
                  </a:lnTo>
                  <a:lnTo>
                    <a:pt x="2816" y="96"/>
                  </a:lnTo>
                  <a:lnTo>
                    <a:pt x="48" y="96"/>
                  </a:lnTo>
                  <a:lnTo>
                    <a:pt x="96" y="48"/>
                  </a:lnTo>
                  <a:lnTo>
                    <a:pt x="96" y="14112"/>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60" name="Freeform 43"/>
            <p:cNvSpPr>
              <a:spLocks noEditPoints="1"/>
            </p:cNvSpPr>
            <p:nvPr/>
          </p:nvSpPr>
          <p:spPr bwMode="auto">
            <a:xfrm>
              <a:off x="3811" y="939"/>
              <a:ext cx="160" cy="792"/>
            </a:xfrm>
            <a:custGeom>
              <a:avLst/>
              <a:gdLst>
                <a:gd name="T0" fmla="*/ 0 w 2864"/>
                <a:gd name="T1" fmla="*/ 48 h 14160"/>
                <a:gd name="T2" fmla="*/ 48 w 2864"/>
                <a:gd name="T3" fmla="*/ 0 h 14160"/>
                <a:gd name="T4" fmla="*/ 2816 w 2864"/>
                <a:gd name="T5" fmla="*/ 0 h 14160"/>
                <a:gd name="T6" fmla="*/ 2864 w 2864"/>
                <a:gd name="T7" fmla="*/ 48 h 14160"/>
                <a:gd name="T8" fmla="*/ 2864 w 2864"/>
                <a:gd name="T9" fmla="*/ 14112 h 14160"/>
                <a:gd name="T10" fmla="*/ 2816 w 2864"/>
                <a:gd name="T11" fmla="*/ 14160 h 14160"/>
                <a:gd name="T12" fmla="*/ 48 w 2864"/>
                <a:gd name="T13" fmla="*/ 14160 h 14160"/>
                <a:gd name="T14" fmla="*/ 0 w 2864"/>
                <a:gd name="T15" fmla="*/ 14112 h 14160"/>
                <a:gd name="T16" fmla="*/ 0 w 2864"/>
                <a:gd name="T17" fmla="*/ 48 h 14160"/>
                <a:gd name="T18" fmla="*/ 96 w 2864"/>
                <a:gd name="T19" fmla="*/ 14112 h 14160"/>
                <a:gd name="T20" fmla="*/ 48 w 2864"/>
                <a:gd name="T21" fmla="*/ 14064 h 14160"/>
                <a:gd name="T22" fmla="*/ 2816 w 2864"/>
                <a:gd name="T23" fmla="*/ 14064 h 14160"/>
                <a:gd name="T24" fmla="*/ 2768 w 2864"/>
                <a:gd name="T25" fmla="*/ 14112 h 14160"/>
                <a:gd name="T26" fmla="*/ 2768 w 2864"/>
                <a:gd name="T27" fmla="*/ 48 h 14160"/>
                <a:gd name="T28" fmla="*/ 2816 w 2864"/>
                <a:gd name="T29" fmla="*/ 96 h 14160"/>
                <a:gd name="T30" fmla="*/ 48 w 2864"/>
                <a:gd name="T31" fmla="*/ 96 h 14160"/>
                <a:gd name="T32" fmla="*/ 96 w 2864"/>
                <a:gd name="T33" fmla="*/ 48 h 14160"/>
                <a:gd name="T34" fmla="*/ 96 w 2864"/>
                <a:gd name="T35" fmla="*/ 14112 h 14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64" h="14160">
                  <a:moveTo>
                    <a:pt x="0" y="48"/>
                  </a:moveTo>
                  <a:cubicBezTo>
                    <a:pt x="0" y="22"/>
                    <a:pt x="22" y="0"/>
                    <a:pt x="48" y="0"/>
                  </a:cubicBezTo>
                  <a:lnTo>
                    <a:pt x="2816" y="0"/>
                  </a:lnTo>
                  <a:cubicBezTo>
                    <a:pt x="2843" y="0"/>
                    <a:pt x="2864" y="22"/>
                    <a:pt x="2864" y="48"/>
                  </a:cubicBezTo>
                  <a:lnTo>
                    <a:pt x="2864" y="14112"/>
                  </a:lnTo>
                  <a:cubicBezTo>
                    <a:pt x="2864" y="14139"/>
                    <a:pt x="2843" y="14160"/>
                    <a:pt x="2816" y="14160"/>
                  </a:cubicBezTo>
                  <a:lnTo>
                    <a:pt x="48" y="14160"/>
                  </a:lnTo>
                  <a:cubicBezTo>
                    <a:pt x="22" y="14160"/>
                    <a:pt x="0" y="14139"/>
                    <a:pt x="0" y="14112"/>
                  </a:cubicBezTo>
                  <a:lnTo>
                    <a:pt x="0" y="48"/>
                  </a:lnTo>
                  <a:close/>
                  <a:moveTo>
                    <a:pt x="96" y="14112"/>
                  </a:moveTo>
                  <a:lnTo>
                    <a:pt x="48" y="14064"/>
                  </a:lnTo>
                  <a:lnTo>
                    <a:pt x="2816" y="14064"/>
                  </a:lnTo>
                  <a:lnTo>
                    <a:pt x="2768" y="14112"/>
                  </a:lnTo>
                  <a:lnTo>
                    <a:pt x="2768" y="48"/>
                  </a:lnTo>
                  <a:lnTo>
                    <a:pt x="2816" y="96"/>
                  </a:lnTo>
                  <a:lnTo>
                    <a:pt x="48" y="96"/>
                  </a:lnTo>
                  <a:lnTo>
                    <a:pt x="96" y="48"/>
                  </a:lnTo>
                  <a:lnTo>
                    <a:pt x="96" y="14112"/>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1" name="Rectangle 44"/>
            <p:cNvSpPr>
              <a:spLocks noChangeArrowheads="1"/>
            </p:cNvSpPr>
            <p:nvPr/>
          </p:nvSpPr>
          <p:spPr bwMode="auto">
            <a:xfrm>
              <a:off x="4201" y="667"/>
              <a:ext cx="157" cy="106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2" name="Freeform 45"/>
            <p:cNvSpPr>
              <a:spLocks noEditPoints="1"/>
            </p:cNvSpPr>
            <p:nvPr/>
          </p:nvSpPr>
          <p:spPr bwMode="auto">
            <a:xfrm>
              <a:off x="4200" y="665"/>
              <a:ext cx="160" cy="1066"/>
            </a:xfrm>
            <a:custGeom>
              <a:avLst/>
              <a:gdLst>
                <a:gd name="T0" fmla="*/ 0 w 2864"/>
                <a:gd name="T1" fmla="*/ 48 h 19056"/>
                <a:gd name="T2" fmla="*/ 48 w 2864"/>
                <a:gd name="T3" fmla="*/ 0 h 19056"/>
                <a:gd name="T4" fmla="*/ 2817 w 2864"/>
                <a:gd name="T5" fmla="*/ 0 h 19056"/>
                <a:gd name="T6" fmla="*/ 2864 w 2864"/>
                <a:gd name="T7" fmla="*/ 48 h 19056"/>
                <a:gd name="T8" fmla="*/ 2864 w 2864"/>
                <a:gd name="T9" fmla="*/ 19008 h 19056"/>
                <a:gd name="T10" fmla="*/ 2817 w 2864"/>
                <a:gd name="T11" fmla="*/ 19056 h 19056"/>
                <a:gd name="T12" fmla="*/ 48 w 2864"/>
                <a:gd name="T13" fmla="*/ 19056 h 19056"/>
                <a:gd name="T14" fmla="*/ 0 w 2864"/>
                <a:gd name="T15" fmla="*/ 19008 h 19056"/>
                <a:gd name="T16" fmla="*/ 0 w 2864"/>
                <a:gd name="T17" fmla="*/ 48 h 19056"/>
                <a:gd name="T18" fmla="*/ 96 w 2864"/>
                <a:gd name="T19" fmla="*/ 19008 h 19056"/>
                <a:gd name="T20" fmla="*/ 48 w 2864"/>
                <a:gd name="T21" fmla="*/ 18960 h 19056"/>
                <a:gd name="T22" fmla="*/ 2817 w 2864"/>
                <a:gd name="T23" fmla="*/ 18960 h 19056"/>
                <a:gd name="T24" fmla="*/ 2769 w 2864"/>
                <a:gd name="T25" fmla="*/ 19008 h 19056"/>
                <a:gd name="T26" fmla="*/ 2769 w 2864"/>
                <a:gd name="T27" fmla="*/ 48 h 19056"/>
                <a:gd name="T28" fmla="*/ 2817 w 2864"/>
                <a:gd name="T29" fmla="*/ 96 h 19056"/>
                <a:gd name="T30" fmla="*/ 48 w 2864"/>
                <a:gd name="T31" fmla="*/ 96 h 19056"/>
                <a:gd name="T32" fmla="*/ 96 w 2864"/>
                <a:gd name="T33" fmla="*/ 48 h 19056"/>
                <a:gd name="T34" fmla="*/ 96 w 2864"/>
                <a:gd name="T35" fmla="*/ 19008 h 19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64" h="19056">
                  <a:moveTo>
                    <a:pt x="0" y="48"/>
                  </a:moveTo>
                  <a:cubicBezTo>
                    <a:pt x="0" y="22"/>
                    <a:pt x="22" y="0"/>
                    <a:pt x="48" y="0"/>
                  </a:cubicBezTo>
                  <a:lnTo>
                    <a:pt x="2817" y="0"/>
                  </a:lnTo>
                  <a:cubicBezTo>
                    <a:pt x="2844" y="0"/>
                    <a:pt x="2864" y="22"/>
                    <a:pt x="2864" y="48"/>
                  </a:cubicBezTo>
                  <a:lnTo>
                    <a:pt x="2864" y="19008"/>
                  </a:lnTo>
                  <a:cubicBezTo>
                    <a:pt x="2864" y="19035"/>
                    <a:pt x="2844" y="19056"/>
                    <a:pt x="2817" y="19056"/>
                  </a:cubicBezTo>
                  <a:lnTo>
                    <a:pt x="48" y="19056"/>
                  </a:lnTo>
                  <a:cubicBezTo>
                    <a:pt x="22" y="19056"/>
                    <a:pt x="0" y="19035"/>
                    <a:pt x="0" y="19008"/>
                  </a:cubicBezTo>
                  <a:lnTo>
                    <a:pt x="0" y="48"/>
                  </a:lnTo>
                  <a:close/>
                  <a:moveTo>
                    <a:pt x="96" y="19008"/>
                  </a:moveTo>
                  <a:lnTo>
                    <a:pt x="48" y="18960"/>
                  </a:lnTo>
                  <a:lnTo>
                    <a:pt x="2817" y="18960"/>
                  </a:lnTo>
                  <a:lnTo>
                    <a:pt x="2769" y="19008"/>
                  </a:lnTo>
                  <a:lnTo>
                    <a:pt x="2769" y="48"/>
                  </a:lnTo>
                  <a:lnTo>
                    <a:pt x="2817" y="96"/>
                  </a:lnTo>
                  <a:lnTo>
                    <a:pt x="48" y="96"/>
                  </a:lnTo>
                  <a:lnTo>
                    <a:pt x="96" y="48"/>
                  </a:lnTo>
                  <a:lnTo>
                    <a:pt x="96" y="19008"/>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63" name="Freeform 46"/>
            <p:cNvSpPr>
              <a:spLocks noEditPoints="1"/>
            </p:cNvSpPr>
            <p:nvPr/>
          </p:nvSpPr>
          <p:spPr bwMode="auto">
            <a:xfrm>
              <a:off x="4200" y="665"/>
              <a:ext cx="160" cy="1066"/>
            </a:xfrm>
            <a:custGeom>
              <a:avLst/>
              <a:gdLst>
                <a:gd name="T0" fmla="*/ 0 w 2864"/>
                <a:gd name="T1" fmla="*/ 48 h 19056"/>
                <a:gd name="T2" fmla="*/ 48 w 2864"/>
                <a:gd name="T3" fmla="*/ 0 h 19056"/>
                <a:gd name="T4" fmla="*/ 2817 w 2864"/>
                <a:gd name="T5" fmla="*/ 0 h 19056"/>
                <a:gd name="T6" fmla="*/ 2864 w 2864"/>
                <a:gd name="T7" fmla="*/ 48 h 19056"/>
                <a:gd name="T8" fmla="*/ 2864 w 2864"/>
                <a:gd name="T9" fmla="*/ 19008 h 19056"/>
                <a:gd name="T10" fmla="*/ 2817 w 2864"/>
                <a:gd name="T11" fmla="*/ 19056 h 19056"/>
                <a:gd name="T12" fmla="*/ 48 w 2864"/>
                <a:gd name="T13" fmla="*/ 19056 h 19056"/>
                <a:gd name="T14" fmla="*/ 0 w 2864"/>
                <a:gd name="T15" fmla="*/ 19008 h 19056"/>
                <a:gd name="T16" fmla="*/ 0 w 2864"/>
                <a:gd name="T17" fmla="*/ 48 h 19056"/>
                <a:gd name="T18" fmla="*/ 96 w 2864"/>
                <a:gd name="T19" fmla="*/ 19008 h 19056"/>
                <a:gd name="T20" fmla="*/ 48 w 2864"/>
                <a:gd name="T21" fmla="*/ 18960 h 19056"/>
                <a:gd name="T22" fmla="*/ 2817 w 2864"/>
                <a:gd name="T23" fmla="*/ 18960 h 19056"/>
                <a:gd name="T24" fmla="*/ 2769 w 2864"/>
                <a:gd name="T25" fmla="*/ 19008 h 19056"/>
                <a:gd name="T26" fmla="*/ 2769 w 2864"/>
                <a:gd name="T27" fmla="*/ 48 h 19056"/>
                <a:gd name="T28" fmla="*/ 2817 w 2864"/>
                <a:gd name="T29" fmla="*/ 96 h 19056"/>
                <a:gd name="T30" fmla="*/ 48 w 2864"/>
                <a:gd name="T31" fmla="*/ 96 h 19056"/>
                <a:gd name="T32" fmla="*/ 96 w 2864"/>
                <a:gd name="T33" fmla="*/ 48 h 19056"/>
                <a:gd name="T34" fmla="*/ 96 w 2864"/>
                <a:gd name="T35" fmla="*/ 19008 h 19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64" h="19056">
                  <a:moveTo>
                    <a:pt x="0" y="48"/>
                  </a:moveTo>
                  <a:cubicBezTo>
                    <a:pt x="0" y="22"/>
                    <a:pt x="22" y="0"/>
                    <a:pt x="48" y="0"/>
                  </a:cubicBezTo>
                  <a:lnTo>
                    <a:pt x="2817" y="0"/>
                  </a:lnTo>
                  <a:cubicBezTo>
                    <a:pt x="2844" y="0"/>
                    <a:pt x="2864" y="22"/>
                    <a:pt x="2864" y="48"/>
                  </a:cubicBezTo>
                  <a:lnTo>
                    <a:pt x="2864" y="19008"/>
                  </a:lnTo>
                  <a:cubicBezTo>
                    <a:pt x="2864" y="19035"/>
                    <a:pt x="2844" y="19056"/>
                    <a:pt x="2817" y="19056"/>
                  </a:cubicBezTo>
                  <a:lnTo>
                    <a:pt x="48" y="19056"/>
                  </a:lnTo>
                  <a:cubicBezTo>
                    <a:pt x="22" y="19056"/>
                    <a:pt x="0" y="19035"/>
                    <a:pt x="0" y="19008"/>
                  </a:cubicBezTo>
                  <a:lnTo>
                    <a:pt x="0" y="48"/>
                  </a:lnTo>
                  <a:close/>
                  <a:moveTo>
                    <a:pt x="96" y="19008"/>
                  </a:moveTo>
                  <a:lnTo>
                    <a:pt x="48" y="18960"/>
                  </a:lnTo>
                  <a:lnTo>
                    <a:pt x="2817" y="18960"/>
                  </a:lnTo>
                  <a:lnTo>
                    <a:pt x="2769" y="19008"/>
                  </a:lnTo>
                  <a:lnTo>
                    <a:pt x="2769" y="48"/>
                  </a:lnTo>
                  <a:lnTo>
                    <a:pt x="2817" y="96"/>
                  </a:lnTo>
                  <a:lnTo>
                    <a:pt x="48" y="96"/>
                  </a:lnTo>
                  <a:lnTo>
                    <a:pt x="96" y="48"/>
                  </a:lnTo>
                  <a:lnTo>
                    <a:pt x="96" y="19008"/>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4" name="Rectangle 47"/>
            <p:cNvSpPr>
              <a:spLocks noChangeArrowheads="1"/>
            </p:cNvSpPr>
            <p:nvPr/>
          </p:nvSpPr>
          <p:spPr bwMode="auto">
            <a:xfrm>
              <a:off x="4590" y="1391"/>
              <a:ext cx="156" cy="3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5" name="Freeform 48"/>
            <p:cNvSpPr>
              <a:spLocks noEditPoints="1"/>
            </p:cNvSpPr>
            <p:nvPr/>
          </p:nvSpPr>
          <p:spPr bwMode="auto">
            <a:xfrm>
              <a:off x="4588" y="1389"/>
              <a:ext cx="161" cy="342"/>
            </a:xfrm>
            <a:custGeom>
              <a:avLst/>
              <a:gdLst>
                <a:gd name="T0" fmla="*/ 0 w 2880"/>
                <a:gd name="T1" fmla="*/ 48 h 6112"/>
                <a:gd name="T2" fmla="*/ 48 w 2880"/>
                <a:gd name="T3" fmla="*/ 0 h 6112"/>
                <a:gd name="T4" fmla="*/ 2832 w 2880"/>
                <a:gd name="T5" fmla="*/ 0 h 6112"/>
                <a:gd name="T6" fmla="*/ 2880 w 2880"/>
                <a:gd name="T7" fmla="*/ 48 h 6112"/>
                <a:gd name="T8" fmla="*/ 2880 w 2880"/>
                <a:gd name="T9" fmla="*/ 6064 h 6112"/>
                <a:gd name="T10" fmla="*/ 2832 w 2880"/>
                <a:gd name="T11" fmla="*/ 6112 h 6112"/>
                <a:gd name="T12" fmla="*/ 48 w 2880"/>
                <a:gd name="T13" fmla="*/ 6112 h 6112"/>
                <a:gd name="T14" fmla="*/ 0 w 2880"/>
                <a:gd name="T15" fmla="*/ 6064 h 6112"/>
                <a:gd name="T16" fmla="*/ 0 w 2880"/>
                <a:gd name="T17" fmla="*/ 48 h 6112"/>
                <a:gd name="T18" fmla="*/ 96 w 2880"/>
                <a:gd name="T19" fmla="*/ 6064 h 6112"/>
                <a:gd name="T20" fmla="*/ 48 w 2880"/>
                <a:gd name="T21" fmla="*/ 6016 h 6112"/>
                <a:gd name="T22" fmla="*/ 2832 w 2880"/>
                <a:gd name="T23" fmla="*/ 6016 h 6112"/>
                <a:gd name="T24" fmla="*/ 2784 w 2880"/>
                <a:gd name="T25" fmla="*/ 6064 h 6112"/>
                <a:gd name="T26" fmla="*/ 2784 w 2880"/>
                <a:gd name="T27" fmla="*/ 48 h 6112"/>
                <a:gd name="T28" fmla="*/ 2832 w 2880"/>
                <a:gd name="T29" fmla="*/ 96 h 6112"/>
                <a:gd name="T30" fmla="*/ 48 w 2880"/>
                <a:gd name="T31" fmla="*/ 96 h 6112"/>
                <a:gd name="T32" fmla="*/ 96 w 2880"/>
                <a:gd name="T33" fmla="*/ 48 h 6112"/>
                <a:gd name="T34" fmla="*/ 96 w 2880"/>
                <a:gd name="T35" fmla="*/ 6064 h 6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0" h="6112">
                  <a:moveTo>
                    <a:pt x="0" y="48"/>
                  </a:moveTo>
                  <a:cubicBezTo>
                    <a:pt x="0" y="22"/>
                    <a:pt x="22" y="0"/>
                    <a:pt x="48" y="0"/>
                  </a:cubicBezTo>
                  <a:lnTo>
                    <a:pt x="2832" y="0"/>
                  </a:lnTo>
                  <a:cubicBezTo>
                    <a:pt x="2859" y="0"/>
                    <a:pt x="2880" y="22"/>
                    <a:pt x="2880" y="48"/>
                  </a:cubicBezTo>
                  <a:lnTo>
                    <a:pt x="2880" y="6064"/>
                  </a:lnTo>
                  <a:cubicBezTo>
                    <a:pt x="2880" y="6091"/>
                    <a:pt x="2859" y="6112"/>
                    <a:pt x="2832" y="6112"/>
                  </a:cubicBezTo>
                  <a:lnTo>
                    <a:pt x="48" y="6112"/>
                  </a:lnTo>
                  <a:cubicBezTo>
                    <a:pt x="22" y="6112"/>
                    <a:pt x="0" y="6091"/>
                    <a:pt x="0" y="6064"/>
                  </a:cubicBezTo>
                  <a:lnTo>
                    <a:pt x="0" y="48"/>
                  </a:lnTo>
                  <a:close/>
                  <a:moveTo>
                    <a:pt x="96" y="6064"/>
                  </a:moveTo>
                  <a:lnTo>
                    <a:pt x="48" y="6016"/>
                  </a:lnTo>
                  <a:lnTo>
                    <a:pt x="2832" y="6016"/>
                  </a:lnTo>
                  <a:lnTo>
                    <a:pt x="2784" y="6064"/>
                  </a:lnTo>
                  <a:lnTo>
                    <a:pt x="2784" y="48"/>
                  </a:lnTo>
                  <a:lnTo>
                    <a:pt x="2832" y="96"/>
                  </a:lnTo>
                  <a:lnTo>
                    <a:pt x="48" y="96"/>
                  </a:lnTo>
                  <a:lnTo>
                    <a:pt x="96" y="48"/>
                  </a:lnTo>
                  <a:lnTo>
                    <a:pt x="96" y="6064"/>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66" name="Freeform 49"/>
            <p:cNvSpPr>
              <a:spLocks noEditPoints="1"/>
            </p:cNvSpPr>
            <p:nvPr/>
          </p:nvSpPr>
          <p:spPr bwMode="auto">
            <a:xfrm>
              <a:off x="4588" y="1389"/>
              <a:ext cx="161" cy="342"/>
            </a:xfrm>
            <a:custGeom>
              <a:avLst/>
              <a:gdLst>
                <a:gd name="T0" fmla="*/ 0 w 2880"/>
                <a:gd name="T1" fmla="*/ 48 h 6112"/>
                <a:gd name="T2" fmla="*/ 48 w 2880"/>
                <a:gd name="T3" fmla="*/ 0 h 6112"/>
                <a:gd name="T4" fmla="*/ 2832 w 2880"/>
                <a:gd name="T5" fmla="*/ 0 h 6112"/>
                <a:gd name="T6" fmla="*/ 2880 w 2880"/>
                <a:gd name="T7" fmla="*/ 48 h 6112"/>
                <a:gd name="T8" fmla="*/ 2880 w 2880"/>
                <a:gd name="T9" fmla="*/ 6064 h 6112"/>
                <a:gd name="T10" fmla="*/ 2832 w 2880"/>
                <a:gd name="T11" fmla="*/ 6112 h 6112"/>
                <a:gd name="T12" fmla="*/ 48 w 2880"/>
                <a:gd name="T13" fmla="*/ 6112 h 6112"/>
                <a:gd name="T14" fmla="*/ 0 w 2880"/>
                <a:gd name="T15" fmla="*/ 6064 h 6112"/>
                <a:gd name="T16" fmla="*/ 0 w 2880"/>
                <a:gd name="T17" fmla="*/ 48 h 6112"/>
                <a:gd name="T18" fmla="*/ 96 w 2880"/>
                <a:gd name="T19" fmla="*/ 6064 h 6112"/>
                <a:gd name="T20" fmla="*/ 48 w 2880"/>
                <a:gd name="T21" fmla="*/ 6016 h 6112"/>
                <a:gd name="T22" fmla="*/ 2832 w 2880"/>
                <a:gd name="T23" fmla="*/ 6016 h 6112"/>
                <a:gd name="T24" fmla="*/ 2784 w 2880"/>
                <a:gd name="T25" fmla="*/ 6064 h 6112"/>
                <a:gd name="T26" fmla="*/ 2784 w 2880"/>
                <a:gd name="T27" fmla="*/ 48 h 6112"/>
                <a:gd name="T28" fmla="*/ 2832 w 2880"/>
                <a:gd name="T29" fmla="*/ 96 h 6112"/>
                <a:gd name="T30" fmla="*/ 48 w 2880"/>
                <a:gd name="T31" fmla="*/ 96 h 6112"/>
                <a:gd name="T32" fmla="*/ 96 w 2880"/>
                <a:gd name="T33" fmla="*/ 48 h 6112"/>
                <a:gd name="T34" fmla="*/ 96 w 2880"/>
                <a:gd name="T35" fmla="*/ 6064 h 6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0" h="6112">
                  <a:moveTo>
                    <a:pt x="0" y="48"/>
                  </a:moveTo>
                  <a:cubicBezTo>
                    <a:pt x="0" y="22"/>
                    <a:pt x="22" y="0"/>
                    <a:pt x="48" y="0"/>
                  </a:cubicBezTo>
                  <a:lnTo>
                    <a:pt x="2832" y="0"/>
                  </a:lnTo>
                  <a:cubicBezTo>
                    <a:pt x="2859" y="0"/>
                    <a:pt x="2880" y="22"/>
                    <a:pt x="2880" y="48"/>
                  </a:cubicBezTo>
                  <a:lnTo>
                    <a:pt x="2880" y="6064"/>
                  </a:lnTo>
                  <a:cubicBezTo>
                    <a:pt x="2880" y="6091"/>
                    <a:pt x="2859" y="6112"/>
                    <a:pt x="2832" y="6112"/>
                  </a:cubicBezTo>
                  <a:lnTo>
                    <a:pt x="48" y="6112"/>
                  </a:lnTo>
                  <a:cubicBezTo>
                    <a:pt x="22" y="6112"/>
                    <a:pt x="0" y="6091"/>
                    <a:pt x="0" y="6064"/>
                  </a:cubicBezTo>
                  <a:lnTo>
                    <a:pt x="0" y="48"/>
                  </a:lnTo>
                  <a:close/>
                  <a:moveTo>
                    <a:pt x="96" y="6064"/>
                  </a:moveTo>
                  <a:lnTo>
                    <a:pt x="48" y="6016"/>
                  </a:lnTo>
                  <a:lnTo>
                    <a:pt x="2832" y="6016"/>
                  </a:lnTo>
                  <a:lnTo>
                    <a:pt x="2784" y="6064"/>
                  </a:lnTo>
                  <a:lnTo>
                    <a:pt x="2784" y="48"/>
                  </a:lnTo>
                  <a:lnTo>
                    <a:pt x="2832" y="96"/>
                  </a:lnTo>
                  <a:lnTo>
                    <a:pt x="48" y="96"/>
                  </a:lnTo>
                  <a:lnTo>
                    <a:pt x="96" y="48"/>
                  </a:lnTo>
                  <a:lnTo>
                    <a:pt x="96" y="6064"/>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7" name="Rectangle 50"/>
            <p:cNvSpPr>
              <a:spLocks noChangeArrowheads="1"/>
            </p:cNvSpPr>
            <p:nvPr/>
          </p:nvSpPr>
          <p:spPr bwMode="auto">
            <a:xfrm>
              <a:off x="4980" y="1173"/>
              <a:ext cx="155" cy="55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8" name="Freeform 51"/>
            <p:cNvSpPr>
              <a:spLocks noEditPoints="1"/>
            </p:cNvSpPr>
            <p:nvPr/>
          </p:nvSpPr>
          <p:spPr bwMode="auto">
            <a:xfrm>
              <a:off x="4977" y="1171"/>
              <a:ext cx="162" cy="560"/>
            </a:xfrm>
            <a:custGeom>
              <a:avLst/>
              <a:gdLst>
                <a:gd name="T0" fmla="*/ 0 w 1448"/>
                <a:gd name="T1" fmla="*/ 24 h 5008"/>
                <a:gd name="T2" fmla="*/ 25 w 1448"/>
                <a:gd name="T3" fmla="*/ 0 h 5008"/>
                <a:gd name="T4" fmla="*/ 1424 w 1448"/>
                <a:gd name="T5" fmla="*/ 0 h 5008"/>
                <a:gd name="T6" fmla="*/ 1448 w 1448"/>
                <a:gd name="T7" fmla="*/ 24 h 5008"/>
                <a:gd name="T8" fmla="*/ 1448 w 1448"/>
                <a:gd name="T9" fmla="*/ 4984 h 5008"/>
                <a:gd name="T10" fmla="*/ 1424 w 1448"/>
                <a:gd name="T11" fmla="*/ 5008 h 5008"/>
                <a:gd name="T12" fmla="*/ 25 w 1448"/>
                <a:gd name="T13" fmla="*/ 5008 h 5008"/>
                <a:gd name="T14" fmla="*/ 0 w 1448"/>
                <a:gd name="T15" fmla="*/ 4984 h 5008"/>
                <a:gd name="T16" fmla="*/ 0 w 1448"/>
                <a:gd name="T17" fmla="*/ 24 h 5008"/>
                <a:gd name="T18" fmla="*/ 49 w 1448"/>
                <a:gd name="T19" fmla="*/ 4984 h 5008"/>
                <a:gd name="T20" fmla="*/ 25 w 1448"/>
                <a:gd name="T21" fmla="*/ 4960 h 5008"/>
                <a:gd name="T22" fmla="*/ 1424 w 1448"/>
                <a:gd name="T23" fmla="*/ 4960 h 5008"/>
                <a:gd name="T24" fmla="*/ 1400 w 1448"/>
                <a:gd name="T25" fmla="*/ 4984 h 5008"/>
                <a:gd name="T26" fmla="*/ 1400 w 1448"/>
                <a:gd name="T27" fmla="*/ 24 h 5008"/>
                <a:gd name="T28" fmla="*/ 1424 w 1448"/>
                <a:gd name="T29" fmla="*/ 48 h 5008"/>
                <a:gd name="T30" fmla="*/ 25 w 1448"/>
                <a:gd name="T31" fmla="*/ 48 h 5008"/>
                <a:gd name="T32" fmla="*/ 49 w 1448"/>
                <a:gd name="T33" fmla="*/ 24 h 5008"/>
                <a:gd name="T34" fmla="*/ 49 w 1448"/>
                <a:gd name="T35" fmla="*/ 4984 h 5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8" h="5008">
                  <a:moveTo>
                    <a:pt x="0" y="24"/>
                  </a:moveTo>
                  <a:cubicBezTo>
                    <a:pt x="0" y="11"/>
                    <a:pt x="12" y="0"/>
                    <a:pt x="25" y="0"/>
                  </a:cubicBezTo>
                  <a:lnTo>
                    <a:pt x="1424" y="0"/>
                  </a:lnTo>
                  <a:cubicBezTo>
                    <a:pt x="1438" y="0"/>
                    <a:pt x="1448" y="11"/>
                    <a:pt x="1448" y="24"/>
                  </a:cubicBezTo>
                  <a:lnTo>
                    <a:pt x="1448" y="4984"/>
                  </a:lnTo>
                  <a:cubicBezTo>
                    <a:pt x="1448" y="4998"/>
                    <a:pt x="1438" y="5008"/>
                    <a:pt x="1424" y="5008"/>
                  </a:cubicBezTo>
                  <a:lnTo>
                    <a:pt x="25" y="5008"/>
                  </a:lnTo>
                  <a:cubicBezTo>
                    <a:pt x="12" y="5008"/>
                    <a:pt x="0" y="4998"/>
                    <a:pt x="0" y="4984"/>
                  </a:cubicBezTo>
                  <a:lnTo>
                    <a:pt x="0" y="24"/>
                  </a:lnTo>
                  <a:close/>
                  <a:moveTo>
                    <a:pt x="49" y="4984"/>
                  </a:moveTo>
                  <a:lnTo>
                    <a:pt x="25" y="4960"/>
                  </a:lnTo>
                  <a:lnTo>
                    <a:pt x="1424" y="4960"/>
                  </a:lnTo>
                  <a:lnTo>
                    <a:pt x="1400" y="4984"/>
                  </a:lnTo>
                  <a:lnTo>
                    <a:pt x="1400" y="24"/>
                  </a:lnTo>
                  <a:lnTo>
                    <a:pt x="1424" y="48"/>
                  </a:lnTo>
                  <a:lnTo>
                    <a:pt x="25" y="48"/>
                  </a:lnTo>
                  <a:lnTo>
                    <a:pt x="49" y="24"/>
                  </a:lnTo>
                  <a:lnTo>
                    <a:pt x="49" y="4984"/>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69" name="Freeform 52"/>
            <p:cNvSpPr>
              <a:spLocks noEditPoints="1"/>
            </p:cNvSpPr>
            <p:nvPr/>
          </p:nvSpPr>
          <p:spPr bwMode="auto">
            <a:xfrm>
              <a:off x="4977" y="1171"/>
              <a:ext cx="161" cy="560"/>
            </a:xfrm>
            <a:custGeom>
              <a:avLst/>
              <a:gdLst>
                <a:gd name="T0" fmla="*/ 0 w 1448"/>
                <a:gd name="T1" fmla="*/ 24 h 5008"/>
                <a:gd name="T2" fmla="*/ 25 w 1448"/>
                <a:gd name="T3" fmla="*/ 0 h 5008"/>
                <a:gd name="T4" fmla="*/ 1424 w 1448"/>
                <a:gd name="T5" fmla="*/ 0 h 5008"/>
                <a:gd name="T6" fmla="*/ 1448 w 1448"/>
                <a:gd name="T7" fmla="*/ 24 h 5008"/>
                <a:gd name="T8" fmla="*/ 1448 w 1448"/>
                <a:gd name="T9" fmla="*/ 4984 h 5008"/>
                <a:gd name="T10" fmla="*/ 1424 w 1448"/>
                <a:gd name="T11" fmla="*/ 5008 h 5008"/>
                <a:gd name="T12" fmla="*/ 25 w 1448"/>
                <a:gd name="T13" fmla="*/ 5008 h 5008"/>
                <a:gd name="T14" fmla="*/ 0 w 1448"/>
                <a:gd name="T15" fmla="*/ 4984 h 5008"/>
                <a:gd name="T16" fmla="*/ 0 w 1448"/>
                <a:gd name="T17" fmla="*/ 24 h 5008"/>
                <a:gd name="T18" fmla="*/ 49 w 1448"/>
                <a:gd name="T19" fmla="*/ 4984 h 5008"/>
                <a:gd name="T20" fmla="*/ 25 w 1448"/>
                <a:gd name="T21" fmla="*/ 4960 h 5008"/>
                <a:gd name="T22" fmla="*/ 1424 w 1448"/>
                <a:gd name="T23" fmla="*/ 4960 h 5008"/>
                <a:gd name="T24" fmla="*/ 1400 w 1448"/>
                <a:gd name="T25" fmla="*/ 4984 h 5008"/>
                <a:gd name="T26" fmla="*/ 1400 w 1448"/>
                <a:gd name="T27" fmla="*/ 24 h 5008"/>
                <a:gd name="T28" fmla="*/ 1424 w 1448"/>
                <a:gd name="T29" fmla="*/ 48 h 5008"/>
                <a:gd name="T30" fmla="*/ 25 w 1448"/>
                <a:gd name="T31" fmla="*/ 48 h 5008"/>
                <a:gd name="T32" fmla="*/ 49 w 1448"/>
                <a:gd name="T33" fmla="*/ 24 h 5008"/>
                <a:gd name="T34" fmla="*/ 49 w 1448"/>
                <a:gd name="T35" fmla="*/ 4984 h 5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8" h="5008">
                  <a:moveTo>
                    <a:pt x="0" y="24"/>
                  </a:moveTo>
                  <a:cubicBezTo>
                    <a:pt x="0" y="11"/>
                    <a:pt x="12" y="0"/>
                    <a:pt x="25" y="0"/>
                  </a:cubicBezTo>
                  <a:lnTo>
                    <a:pt x="1424" y="0"/>
                  </a:lnTo>
                  <a:cubicBezTo>
                    <a:pt x="1438" y="0"/>
                    <a:pt x="1448" y="11"/>
                    <a:pt x="1448" y="24"/>
                  </a:cubicBezTo>
                  <a:lnTo>
                    <a:pt x="1448" y="4984"/>
                  </a:lnTo>
                  <a:cubicBezTo>
                    <a:pt x="1448" y="4998"/>
                    <a:pt x="1438" y="5008"/>
                    <a:pt x="1424" y="5008"/>
                  </a:cubicBezTo>
                  <a:lnTo>
                    <a:pt x="25" y="5008"/>
                  </a:lnTo>
                  <a:cubicBezTo>
                    <a:pt x="12" y="5008"/>
                    <a:pt x="0" y="4998"/>
                    <a:pt x="0" y="4984"/>
                  </a:cubicBezTo>
                  <a:lnTo>
                    <a:pt x="0" y="24"/>
                  </a:lnTo>
                  <a:close/>
                  <a:moveTo>
                    <a:pt x="49" y="4984"/>
                  </a:moveTo>
                  <a:lnTo>
                    <a:pt x="25" y="4960"/>
                  </a:lnTo>
                  <a:lnTo>
                    <a:pt x="1424" y="4960"/>
                  </a:lnTo>
                  <a:lnTo>
                    <a:pt x="1400" y="4984"/>
                  </a:lnTo>
                  <a:lnTo>
                    <a:pt x="1400" y="24"/>
                  </a:lnTo>
                  <a:lnTo>
                    <a:pt x="1424" y="48"/>
                  </a:lnTo>
                  <a:lnTo>
                    <a:pt x="25" y="48"/>
                  </a:lnTo>
                  <a:lnTo>
                    <a:pt x="49" y="24"/>
                  </a:lnTo>
                  <a:lnTo>
                    <a:pt x="49" y="4984"/>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0" name="Rectangle 53"/>
            <p:cNvSpPr>
              <a:spLocks noChangeArrowheads="1"/>
            </p:cNvSpPr>
            <p:nvPr/>
          </p:nvSpPr>
          <p:spPr bwMode="auto">
            <a:xfrm>
              <a:off x="5368" y="853"/>
              <a:ext cx="156" cy="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1" name="Freeform 54"/>
            <p:cNvSpPr>
              <a:spLocks noEditPoints="1"/>
            </p:cNvSpPr>
            <p:nvPr/>
          </p:nvSpPr>
          <p:spPr bwMode="auto">
            <a:xfrm>
              <a:off x="5366" y="851"/>
              <a:ext cx="161" cy="880"/>
            </a:xfrm>
            <a:custGeom>
              <a:avLst/>
              <a:gdLst>
                <a:gd name="T0" fmla="*/ 0 w 1440"/>
                <a:gd name="T1" fmla="*/ 24 h 7864"/>
                <a:gd name="T2" fmla="*/ 24 w 1440"/>
                <a:gd name="T3" fmla="*/ 0 h 7864"/>
                <a:gd name="T4" fmla="*/ 1416 w 1440"/>
                <a:gd name="T5" fmla="*/ 0 h 7864"/>
                <a:gd name="T6" fmla="*/ 1440 w 1440"/>
                <a:gd name="T7" fmla="*/ 24 h 7864"/>
                <a:gd name="T8" fmla="*/ 1440 w 1440"/>
                <a:gd name="T9" fmla="*/ 7840 h 7864"/>
                <a:gd name="T10" fmla="*/ 1416 w 1440"/>
                <a:gd name="T11" fmla="*/ 7864 h 7864"/>
                <a:gd name="T12" fmla="*/ 24 w 1440"/>
                <a:gd name="T13" fmla="*/ 7864 h 7864"/>
                <a:gd name="T14" fmla="*/ 0 w 1440"/>
                <a:gd name="T15" fmla="*/ 7840 h 7864"/>
                <a:gd name="T16" fmla="*/ 0 w 1440"/>
                <a:gd name="T17" fmla="*/ 24 h 7864"/>
                <a:gd name="T18" fmla="*/ 48 w 1440"/>
                <a:gd name="T19" fmla="*/ 7840 h 7864"/>
                <a:gd name="T20" fmla="*/ 24 w 1440"/>
                <a:gd name="T21" fmla="*/ 7816 h 7864"/>
                <a:gd name="T22" fmla="*/ 1416 w 1440"/>
                <a:gd name="T23" fmla="*/ 7816 h 7864"/>
                <a:gd name="T24" fmla="*/ 1392 w 1440"/>
                <a:gd name="T25" fmla="*/ 7840 h 7864"/>
                <a:gd name="T26" fmla="*/ 1392 w 1440"/>
                <a:gd name="T27" fmla="*/ 24 h 7864"/>
                <a:gd name="T28" fmla="*/ 1416 w 1440"/>
                <a:gd name="T29" fmla="*/ 48 h 7864"/>
                <a:gd name="T30" fmla="*/ 24 w 1440"/>
                <a:gd name="T31" fmla="*/ 48 h 7864"/>
                <a:gd name="T32" fmla="*/ 48 w 1440"/>
                <a:gd name="T33" fmla="*/ 24 h 7864"/>
                <a:gd name="T34" fmla="*/ 48 w 1440"/>
                <a:gd name="T35" fmla="*/ 7840 h 7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0" h="7864">
                  <a:moveTo>
                    <a:pt x="0" y="24"/>
                  </a:moveTo>
                  <a:cubicBezTo>
                    <a:pt x="0" y="11"/>
                    <a:pt x="11" y="0"/>
                    <a:pt x="24" y="0"/>
                  </a:cubicBezTo>
                  <a:lnTo>
                    <a:pt x="1416" y="0"/>
                  </a:lnTo>
                  <a:cubicBezTo>
                    <a:pt x="1430" y="0"/>
                    <a:pt x="1440" y="11"/>
                    <a:pt x="1440" y="24"/>
                  </a:cubicBezTo>
                  <a:lnTo>
                    <a:pt x="1440" y="7840"/>
                  </a:lnTo>
                  <a:cubicBezTo>
                    <a:pt x="1440" y="7854"/>
                    <a:pt x="1430" y="7864"/>
                    <a:pt x="1416" y="7864"/>
                  </a:cubicBezTo>
                  <a:lnTo>
                    <a:pt x="24" y="7864"/>
                  </a:lnTo>
                  <a:cubicBezTo>
                    <a:pt x="11" y="7864"/>
                    <a:pt x="0" y="7854"/>
                    <a:pt x="0" y="7840"/>
                  </a:cubicBezTo>
                  <a:lnTo>
                    <a:pt x="0" y="24"/>
                  </a:lnTo>
                  <a:close/>
                  <a:moveTo>
                    <a:pt x="48" y="7840"/>
                  </a:moveTo>
                  <a:lnTo>
                    <a:pt x="24" y="7816"/>
                  </a:lnTo>
                  <a:lnTo>
                    <a:pt x="1416" y="7816"/>
                  </a:lnTo>
                  <a:lnTo>
                    <a:pt x="1392" y="7840"/>
                  </a:lnTo>
                  <a:lnTo>
                    <a:pt x="1392" y="24"/>
                  </a:lnTo>
                  <a:lnTo>
                    <a:pt x="1416" y="48"/>
                  </a:lnTo>
                  <a:lnTo>
                    <a:pt x="24" y="48"/>
                  </a:lnTo>
                  <a:lnTo>
                    <a:pt x="48" y="24"/>
                  </a:lnTo>
                  <a:lnTo>
                    <a:pt x="48" y="784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72" name="Freeform 55"/>
            <p:cNvSpPr>
              <a:spLocks noEditPoints="1"/>
            </p:cNvSpPr>
            <p:nvPr/>
          </p:nvSpPr>
          <p:spPr bwMode="auto">
            <a:xfrm>
              <a:off x="5366" y="851"/>
              <a:ext cx="161" cy="880"/>
            </a:xfrm>
            <a:custGeom>
              <a:avLst/>
              <a:gdLst>
                <a:gd name="T0" fmla="*/ 0 w 1440"/>
                <a:gd name="T1" fmla="*/ 24 h 7864"/>
                <a:gd name="T2" fmla="*/ 24 w 1440"/>
                <a:gd name="T3" fmla="*/ 0 h 7864"/>
                <a:gd name="T4" fmla="*/ 1416 w 1440"/>
                <a:gd name="T5" fmla="*/ 0 h 7864"/>
                <a:gd name="T6" fmla="*/ 1440 w 1440"/>
                <a:gd name="T7" fmla="*/ 24 h 7864"/>
                <a:gd name="T8" fmla="*/ 1440 w 1440"/>
                <a:gd name="T9" fmla="*/ 7840 h 7864"/>
                <a:gd name="T10" fmla="*/ 1416 w 1440"/>
                <a:gd name="T11" fmla="*/ 7864 h 7864"/>
                <a:gd name="T12" fmla="*/ 24 w 1440"/>
                <a:gd name="T13" fmla="*/ 7864 h 7864"/>
                <a:gd name="T14" fmla="*/ 0 w 1440"/>
                <a:gd name="T15" fmla="*/ 7840 h 7864"/>
                <a:gd name="T16" fmla="*/ 0 w 1440"/>
                <a:gd name="T17" fmla="*/ 24 h 7864"/>
                <a:gd name="T18" fmla="*/ 48 w 1440"/>
                <a:gd name="T19" fmla="*/ 7840 h 7864"/>
                <a:gd name="T20" fmla="*/ 24 w 1440"/>
                <a:gd name="T21" fmla="*/ 7816 h 7864"/>
                <a:gd name="T22" fmla="*/ 1416 w 1440"/>
                <a:gd name="T23" fmla="*/ 7816 h 7864"/>
                <a:gd name="T24" fmla="*/ 1392 w 1440"/>
                <a:gd name="T25" fmla="*/ 7840 h 7864"/>
                <a:gd name="T26" fmla="*/ 1392 w 1440"/>
                <a:gd name="T27" fmla="*/ 24 h 7864"/>
                <a:gd name="T28" fmla="*/ 1416 w 1440"/>
                <a:gd name="T29" fmla="*/ 48 h 7864"/>
                <a:gd name="T30" fmla="*/ 24 w 1440"/>
                <a:gd name="T31" fmla="*/ 48 h 7864"/>
                <a:gd name="T32" fmla="*/ 48 w 1440"/>
                <a:gd name="T33" fmla="*/ 24 h 7864"/>
                <a:gd name="T34" fmla="*/ 48 w 1440"/>
                <a:gd name="T35" fmla="*/ 7840 h 7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0" h="7864">
                  <a:moveTo>
                    <a:pt x="0" y="24"/>
                  </a:moveTo>
                  <a:cubicBezTo>
                    <a:pt x="0" y="11"/>
                    <a:pt x="11" y="0"/>
                    <a:pt x="24" y="0"/>
                  </a:cubicBezTo>
                  <a:lnTo>
                    <a:pt x="1416" y="0"/>
                  </a:lnTo>
                  <a:cubicBezTo>
                    <a:pt x="1430" y="0"/>
                    <a:pt x="1440" y="11"/>
                    <a:pt x="1440" y="24"/>
                  </a:cubicBezTo>
                  <a:lnTo>
                    <a:pt x="1440" y="7840"/>
                  </a:lnTo>
                  <a:cubicBezTo>
                    <a:pt x="1440" y="7854"/>
                    <a:pt x="1430" y="7864"/>
                    <a:pt x="1416" y="7864"/>
                  </a:cubicBezTo>
                  <a:lnTo>
                    <a:pt x="24" y="7864"/>
                  </a:lnTo>
                  <a:cubicBezTo>
                    <a:pt x="11" y="7864"/>
                    <a:pt x="0" y="7854"/>
                    <a:pt x="0" y="7840"/>
                  </a:cubicBezTo>
                  <a:lnTo>
                    <a:pt x="0" y="24"/>
                  </a:lnTo>
                  <a:close/>
                  <a:moveTo>
                    <a:pt x="48" y="7840"/>
                  </a:moveTo>
                  <a:lnTo>
                    <a:pt x="24" y="7816"/>
                  </a:lnTo>
                  <a:lnTo>
                    <a:pt x="1416" y="7816"/>
                  </a:lnTo>
                  <a:lnTo>
                    <a:pt x="1392" y="7840"/>
                  </a:lnTo>
                  <a:lnTo>
                    <a:pt x="1392" y="24"/>
                  </a:lnTo>
                  <a:lnTo>
                    <a:pt x="1416" y="48"/>
                  </a:lnTo>
                  <a:lnTo>
                    <a:pt x="24" y="48"/>
                  </a:lnTo>
                  <a:lnTo>
                    <a:pt x="48" y="24"/>
                  </a:lnTo>
                  <a:lnTo>
                    <a:pt x="48" y="7840"/>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3" name="Rectangle 56"/>
            <p:cNvSpPr>
              <a:spLocks noChangeArrowheads="1"/>
            </p:cNvSpPr>
            <p:nvPr/>
          </p:nvSpPr>
          <p:spPr bwMode="auto">
            <a:xfrm>
              <a:off x="3306" y="568"/>
              <a:ext cx="3" cy="11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4" name="Rectangle 57"/>
            <p:cNvSpPr>
              <a:spLocks noChangeArrowheads="1"/>
            </p:cNvSpPr>
            <p:nvPr/>
          </p:nvSpPr>
          <p:spPr bwMode="auto">
            <a:xfrm>
              <a:off x="3306" y="568"/>
              <a:ext cx="3" cy="1160"/>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5" name="Freeform 58"/>
            <p:cNvSpPr>
              <a:spLocks noEditPoints="1"/>
            </p:cNvSpPr>
            <p:nvPr/>
          </p:nvSpPr>
          <p:spPr bwMode="auto">
            <a:xfrm>
              <a:off x="3284" y="567"/>
              <a:ext cx="23" cy="1163"/>
            </a:xfrm>
            <a:custGeom>
              <a:avLst/>
              <a:gdLst>
                <a:gd name="T0" fmla="*/ 0 w 23"/>
                <a:gd name="T1" fmla="*/ 1159 h 1163"/>
                <a:gd name="T2" fmla="*/ 23 w 23"/>
                <a:gd name="T3" fmla="*/ 1159 h 1163"/>
                <a:gd name="T4" fmla="*/ 23 w 23"/>
                <a:gd name="T5" fmla="*/ 1163 h 1163"/>
                <a:gd name="T6" fmla="*/ 0 w 23"/>
                <a:gd name="T7" fmla="*/ 1163 h 1163"/>
                <a:gd name="T8" fmla="*/ 0 w 23"/>
                <a:gd name="T9" fmla="*/ 1159 h 1163"/>
                <a:gd name="T10" fmla="*/ 0 w 23"/>
                <a:gd name="T11" fmla="*/ 1031 h 1163"/>
                <a:gd name="T12" fmla="*/ 23 w 23"/>
                <a:gd name="T13" fmla="*/ 1031 h 1163"/>
                <a:gd name="T14" fmla="*/ 23 w 23"/>
                <a:gd name="T15" fmla="*/ 1034 h 1163"/>
                <a:gd name="T16" fmla="*/ 0 w 23"/>
                <a:gd name="T17" fmla="*/ 1034 h 1163"/>
                <a:gd name="T18" fmla="*/ 0 w 23"/>
                <a:gd name="T19" fmla="*/ 1031 h 1163"/>
                <a:gd name="T20" fmla="*/ 0 w 23"/>
                <a:gd name="T21" fmla="*/ 902 h 1163"/>
                <a:gd name="T22" fmla="*/ 23 w 23"/>
                <a:gd name="T23" fmla="*/ 902 h 1163"/>
                <a:gd name="T24" fmla="*/ 23 w 23"/>
                <a:gd name="T25" fmla="*/ 905 h 1163"/>
                <a:gd name="T26" fmla="*/ 0 w 23"/>
                <a:gd name="T27" fmla="*/ 905 h 1163"/>
                <a:gd name="T28" fmla="*/ 0 w 23"/>
                <a:gd name="T29" fmla="*/ 902 h 1163"/>
                <a:gd name="T30" fmla="*/ 0 w 23"/>
                <a:gd name="T31" fmla="*/ 772 h 1163"/>
                <a:gd name="T32" fmla="*/ 23 w 23"/>
                <a:gd name="T33" fmla="*/ 772 h 1163"/>
                <a:gd name="T34" fmla="*/ 23 w 23"/>
                <a:gd name="T35" fmla="*/ 776 h 1163"/>
                <a:gd name="T36" fmla="*/ 0 w 23"/>
                <a:gd name="T37" fmla="*/ 776 h 1163"/>
                <a:gd name="T38" fmla="*/ 0 w 23"/>
                <a:gd name="T39" fmla="*/ 772 h 1163"/>
                <a:gd name="T40" fmla="*/ 0 w 23"/>
                <a:gd name="T41" fmla="*/ 644 h 1163"/>
                <a:gd name="T42" fmla="*/ 23 w 23"/>
                <a:gd name="T43" fmla="*/ 644 h 1163"/>
                <a:gd name="T44" fmla="*/ 23 w 23"/>
                <a:gd name="T45" fmla="*/ 648 h 1163"/>
                <a:gd name="T46" fmla="*/ 0 w 23"/>
                <a:gd name="T47" fmla="*/ 648 h 1163"/>
                <a:gd name="T48" fmla="*/ 0 w 23"/>
                <a:gd name="T49" fmla="*/ 644 h 1163"/>
                <a:gd name="T50" fmla="*/ 0 w 23"/>
                <a:gd name="T51" fmla="*/ 515 h 1163"/>
                <a:gd name="T52" fmla="*/ 23 w 23"/>
                <a:gd name="T53" fmla="*/ 515 h 1163"/>
                <a:gd name="T54" fmla="*/ 23 w 23"/>
                <a:gd name="T55" fmla="*/ 519 h 1163"/>
                <a:gd name="T56" fmla="*/ 0 w 23"/>
                <a:gd name="T57" fmla="*/ 519 h 1163"/>
                <a:gd name="T58" fmla="*/ 0 w 23"/>
                <a:gd name="T59" fmla="*/ 515 h 1163"/>
                <a:gd name="T60" fmla="*/ 0 w 23"/>
                <a:gd name="T61" fmla="*/ 386 h 1163"/>
                <a:gd name="T62" fmla="*/ 23 w 23"/>
                <a:gd name="T63" fmla="*/ 386 h 1163"/>
                <a:gd name="T64" fmla="*/ 23 w 23"/>
                <a:gd name="T65" fmla="*/ 389 h 1163"/>
                <a:gd name="T66" fmla="*/ 0 w 23"/>
                <a:gd name="T67" fmla="*/ 389 h 1163"/>
                <a:gd name="T68" fmla="*/ 0 w 23"/>
                <a:gd name="T69" fmla="*/ 386 h 1163"/>
                <a:gd name="T70" fmla="*/ 0 w 23"/>
                <a:gd name="T71" fmla="*/ 257 h 1163"/>
                <a:gd name="T72" fmla="*/ 23 w 23"/>
                <a:gd name="T73" fmla="*/ 257 h 1163"/>
                <a:gd name="T74" fmla="*/ 23 w 23"/>
                <a:gd name="T75" fmla="*/ 261 h 1163"/>
                <a:gd name="T76" fmla="*/ 0 w 23"/>
                <a:gd name="T77" fmla="*/ 261 h 1163"/>
                <a:gd name="T78" fmla="*/ 0 w 23"/>
                <a:gd name="T79" fmla="*/ 257 h 1163"/>
                <a:gd name="T80" fmla="*/ 0 w 23"/>
                <a:gd name="T81" fmla="*/ 128 h 1163"/>
                <a:gd name="T82" fmla="*/ 23 w 23"/>
                <a:gd name="T83" fmla="*/ 128 h 1163"/>
                <a:gd name="T84" fmla="*/ 23 w 23"/>
                <a:gd name="T85" fmla="*/ 132 h 1163"/>
                <a:gd name="T86" fmla="*/ 0 w 23"/>
                <a:gd name="T87" fmla="*/ 132 h 1163"/>
                <a:gd name="T88" fmla="*/ 0 w 23"/>
                <a:gd name="T89" fmla="*/ 128 h 1163"/>
                <a:gd name="T90" fmla="*/ 0 w 23"/>
                <a:gd name="T91" fmla="*/ 0 h 1163"/>
                <a:gd name="T92" fmla="*/ 23 w 23"/>
                <a:gd name="T93" fmla="*/ 0 h 1163"/>
                <a:gd name="T94" fmla="*/ 23 w 23"/>
                <a:gd name="T95" fmla="*/ 2 h 1163"/>
                <a:gd name="T96" fmla="*/ 0 w 23"/>
                <a:gd name="T97" fmla="*/ 2 h 1163"/>
                <a:gd name="T98" fmla="*/ 0 w 23"/>
                <a:gd name="T99"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 h="1163">
                  <a:moveTo>
                    <a:pt x="0" y="1159"/>
                  </a:moveTo>
                  <a:lnTo>
                    <a:pt x="23" y="1159"/>
                  </a:lnTo>
                  <a:lnTo>
                    <a:pt x="23" y="1163"/>
                  </a:lnTo>
                  <a:lnTo>
                    <a:pt x="0" y="1163"/>
                  </a:lnTo>
                  <a:lnTo>
                    <a:pt x="0" y="1159"/>
                  </a:lnTo>
                  <a:close/>
                  <a:moveTo>
                    <a:pt x="0" y="1031"/>
                  </a:moveTo>
                  <a:lnTo>
                    <a:pt x="23" y="1031"/>
                  </a:lnTo>
                  <a:lnTo>
                    <a:pt x="23" y="1034"/>
                  </a:lnTo>
                  <a:lnTo>
                    <a:pt x="0" y="1034"/>
                  </a:lnTo>
                  <a:lnTo>
                    <a:pt x="0" y="1031"/>
                  </a:lnTo>
                  <a:close/>
                  <a:moveTo>
                    <a:pt x="0" y="902"/>
                  </a:moveTo>
                  <a:lnTo>
                    <a:pt x="23" y="902"/>
                  </a:lnTo>
                  <a:lnTo>
                    <a:pt x="23" y="905"/>
                  </a:lnTo>
                  <a:lnTo>
                    <a:pt x="0" y="905"/>
                  </a:lnTo>
                  <a:lnTo>
                    <a:pt x="0" y="902"/>
                  </a:lnTo>
                  <a:close/>
                  <a:moveTo>
                    <a:pt x="0" y="772"/>
                  </a:moveTo>
                  <a:lnTo>
                    <a:pt x="23" y="772"/>
                  </a:lnTo>
                  <a:lnTo>
                    <a:pt x="23" y="776"/>
                  </a:lnTo>
                  <a:lnTo>
                    <a:pt x="0" y="776"/>
                  </a:lnTo>
                  <a:lnTo>
                    <a:pt x="0" y="772"/>
                  </a:lnTo>
                  <a:close/>
                  <a:moveTo>
                    <a:pt x="0" y="644"/>
                  </a:moveTo>
                  <a:lnTo>
                    <a:pt x="23" y="644"/>
                  </a:lnTo>
                  <a:lnTo>
                    <a:pt x="23" y="648"/>
                  </a:lnTo>
                  <a:lnTo>
                    <a:pt x="0" y="648"/>
                  </a:lnTo>
                  <a:lnTo>
                    <a:pt x="0" y="644"/>
                  </a:lnTo>
                  <a:close/>
                  <a:moveTo>
                    <a:pt x="0" y="515"/>
                  </a:moveTo>
                  <a:lnTo>
                    <a:pt x="23" y="515"/>
                  </a:lnTo>
                  <a:lnTo>
                    <a:pt x="23" y="519"/>
                  </a:lnTo>
                  <a:lnTo>
                    <a:pt x="0" y="519"/>
                  </a:lnTo>
                  <a:lnTo>
                    <a:pt x="0" y="515"/>
                  </a:lnTo>
                  <a:close/>
                  <a:moveTo>
                    <a:pt x="0" y="386"/>
                  </a:moveTo>
                  <a:lnTo>
                    <a:pt x="23" y="386"/>
                  </a:lnTo>
                  <a:lnTo>
                    <a:pt x="23" y="389"/>
                  </a:lnTo>
                  <a:lnTo>
                    <a:pt x="0" y="389"/>
                  </a:lnTo>
                  <a:lnTo>
                    <a:pt x="0" y="386"/>
                  </a:lnTo>
                  <a:close/>
                  <a:moveTo>
                    <a:pt x="0" y="257"/>
                  </a:moveTo>
                  <a:lnTo>
                    <a:pt x="23" y="257"/>
                  </a:lnTo>
                  <a:lnTo>
                    <a:pt x="23" y="261"/>
                  </a:lnTo>
                  <a:lnTo>
                    <a:pt x="0" y="261"/>
                  </a:lnTo>
                  <a:lnTo>
                    <a:pt x="0" y="257"/>
                  </a:lnTo>
                  <a:close/>
                  <a:moveTo>
                    <a:pt x="0" y="128"/>
                  </a:moveTo>
                  <a:lnTo>
                    <a:pt x="23" y="128"/>
                  </a:lnTo>
                  <a:lnTo>
                    <a:pt x="23" y="132"/>
                  </a:lnTo>
                  <a:lnTo>
                    <a:pt x="0" y="132"/>
                  </a:lnTo>
                  <a:lnTo>
                    <a:pt x="0" y="128"/>
                  </a:lnTo>
                  <a:close/>
                  <a:moveTo>
                    <a:pt x="0" y="0"/>
                  </a:moveTo>
                  <a:lnTo>
                    <a:pt x="23" y="0"/>
                  </a:lnTo>
                  <a:lnTo>
                    <a:pt x="23" y="2"/>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6" name="Rectangle 59"/>
            <p:cNvSpPr>
              <a:spLocks noChangeArrowheads="1"/>
            </p:cNvSpPr>
            <p:nvPr/>
          </p:nvSpPr>
          <p:spPr bwMode="auto">
            <a:xfrm>
              <a:off x="3284" y="1726"/>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7" name="Rectangle 60"/>
            <p:cNvSpPr>
              <a:spLocks noChangeArrowheads="1"/>
            </p:cNvSpPr>
            <p:nvPr/>
          </p:nvSpPr>
          <p:spPr bwMode="auto">
            <a:xfrm>
              <a:off x="3284" y="1598"/>
              <a:ext cx="23" cy="3"/>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8" name="Rectangle 61"/>
            <p:cNvSpPr>
              <a:spLocks noChangeArrowheads="1"/>
            </p:cNvSpPr>
            <p:nvPr/>
          </p:nvSpPr>
          <p:spPr bwMode="auto">
            <a:xfrm>
              <a:off x="3284" y="1469"/>
              <a:ext cx="23" cy="3"/>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9" name="Rectangle 62"/>
            <p:cNvSpPr>
              <a:spLocks noChangeArrowheads="1"/>
            </p:cNvSpPr>
            <p:nvPr/>
          </p:nvSpPr>
          <p:spPr bwMode="auto">
            <a:xfrm>
              <a:off x="3284" y="1339"/>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76" name="Rectangle 63"/>
            <p:cNvSpPr>
              <a:spLocks noChangeArrowheads="1"/>
            </p:cNvSpPr>
            <p:nvPr/>
          </p:nvSpPr>
          <p:spPr bwMode="auto">
            <a:xfrm>
              <a:off x="3284" y="1211"/>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77" name="Rectangle 64"/>
            <p:cNvSpPr>
              <a:spLocks noChangeArrowheads="1"/>
            </p:cNvSpPr>
            <p:nvPr/>
          </p:nvSpPr>
          <p:spPr bwMode="auto">
            <a:xfrm>
              <a:off x="3284" y="1082"/>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78" name="Rectangle 65"/>
            <p:cNvSpPr>
              <a:spLocks noChangeArrowheads="1"/>
            </p:cNvSpPr>
            <p:nvPr/>
          </p:nvSpPr>
          <p:spPr bwMode="auto">
            <a:xfrm>
              <a:off x="3284" y="953"/>
              <a:ext cx="23" cy="3"/>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79" name="Rectangle 66"/>
            <p:cNvSpPr>
              <a:spLocks noChangeArrowheads="1"/>
            </p:cNvSpPr>
            <p:nvPr/>
          </p:nvSpPr>
          <p:spPr bwMode="auto">
            <a:xfrm>
              <a:off x="3284" y="824"/>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80" name="Rectangle 67"/>
            <p:cNvSpPr>
              <a:spLocks noChangeArrowheads="1"/>
            </p:cNvSpPr>
            <p:nvPr/>
          </p:nvSpPr>
          <p:spPr bwMode="auto">
            <a:xfrm>
              <a:off x="3284" y="695"/>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83" name="Rectangle 68"/>
            <p:cNvSpPr>
              <a:spLocks noChangeArrowheads="1"/>
            </p:cNvSpPr>
            <p:nvPr/>
          </p:nvSpPr>
          <p:spPr bwMode="auto">
            <a:xfrm>
              <a:off x="3284" y="567"/>
              <a:ext cx="23" cy="2"/>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84" name="Rectangle 69"/>
            <p:cNvSpPr>
              <a:spLocks noChangeArrowheads="1"/>
            </p:cNvSpPr>
            <p:nvPr/>
          </p:nvSpPr>
          <p:spPr bwMode="auto">
            <a:xfrm>
              <a:off x="3307" y="1726"/>
              <a:ext cx="233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85" name="Rectangle 70"/>
            <p:cNvSpPr>
              <a:spLocks noChangeArrowheads="1"/>
            </p:cNvSpPr>
            <p:nvPr/>
          </p:nvSpPr>
          <p:spPr bwMode="auto">
            <a:xfrm>
              <a:off x="3307" y="1726"/>
              <a:ext cx="233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86" name="Freeform 71"/>
            <p:cNvSpPr>
              <a:spLocks noEditPoints="1"/>
            </p:cNvSpPr>
            <p:nvPr/>
          </p:nvSpPr>
          <p:spPr bwMode="auto">
            <a:xfrm>
              <a:off x="3306" y="1728"/>
              <a:ext cx="2336" cy="24"/>
            </a:xfrm>
            <a:custGeom>
              <a:avLst/>
              <a:gdLst>
                <a:gd name="T0" fmla="*/ 3 w 2336"/>
                <a:gd name="T1" fmla="*/ 0 h 24"/>
                <a:gd name="T2" fmla="*/ 3 w 2336"/>
                <a:gd name="T3" fmla="*/ 24 h 24"/>
                <a:gd name="T4" fmla="*/ 0 w 2336"/>
                <a:gd name="T5" fmla="*/ 24 h 24"/>
                <a:gd name="T6" fmla="*/ 0 w 2336"/>
                <a:gd name="T7" fmla="*/ 0 h 24"/>
                <a:gd name="T8" fmla="*/ 3 w 2336"/>
                <a:gd name="T9" fmla="*/ 0 h 24"/>
                <a:gd name="T10" fmla="*/ 392 w 2336"/>
                <a:gd name="T11" fmla="*/ 0 h 24"/>
                <a:gd name="T12" fmla="*/ 392 w 2336"/>
                <a:gd name="T13" fmla="*/ 24 h 24"/>
                <a:gd name="T14" fmla="*/ 389 w 2336"/>
                <a:gd name="T15" fmla="*/ 24 h 24"/>
                <a:gd name="T16" fmla="*/ 389 w 2336"/>
                <a:gd name="T17" fmla="*/ 0 h 24"/>
                <a:gd name="T18" fmla="*/ 392 w 2336"/>
                <a:gd name="T19" fmla="*/ 0 h 24"/>
                <a:gd name="T20" fmla="*/ 782 w 2336"/>
                <a:gd name="T21" fmla="*/ 0 h 24"/>
                <a:gd name="T22" fmla="*/ 782 w 2336"/>
                <a:gd name="T23" fmla="*/ 24 h 24"/>
                <a:gd name="T24" fmla="*/ 778 w 2336"/>
                <a:gd name="T25" fmla="*/ 24 h 24"/>
                <a:gd name="T26" fmla="*/ 778 w 2336"/>
                <a:gd name="T27" fmla="*/ 0 h 24"/>
                <a:gd name="T28" fmla="*/ 782 w 2336"/>
                <a:gd name="T29" fmla="*/ 0 h 24"/>
                <a:gd name="T30" fmla="*/ 1170 w 2336"/>
                <a:gd name="T31" fmla="*/ 0 h 24"/>
                <a:gd name="T32" fmla="*/ 1170 w 2336"/>
                <a:gd name="T33" fmla="*/ 24 h 24"/>
                <a:gd name="T34" fmla="*/ 1166 w 2336"/>
                <a:gd name="T35" fmla="*/ 24 h 24"/>
                <a:gd name="T36" fmla="*/ 1166 w 2336"/>
                <a:gd name="T37" fmla="*/ 0 h 24"/>
                <a:gd name="T38" fmla="*/ 1170 w 2336"/>
                <a:gd name="T39" fmla="*/ 0 h 24"/>
                <a:gd name="T40" fmla="*/ 1559 w 2336"/>
                <a:gd name="T41" fmla="*/ 0 h 24"/>
                <a:gd name="T42" fmla="*/ 1559 w 2336"/>
                <a:gd name="T43" fmla="*/ 24 h 24"/>
                <a:gd name="T44" fmla="*/ 1555 w 2336"/>
                <a:gd name="T45" fmla="*/ 24 h 24"/>
                <a:gd name="T46" fmla="*/ 1555 w 2336"/>
                <a:gd name="T47" fmla="*/ 0 h 24"/>
                <a:gd name="T48" fmla="*/ 1559 w 2336"/>
                <a:gd name="T49" fmla="*/ 0 h 24"/>
                <a:gd name="T50" fmla="*/ 1948 w 2336"/>
                <a:gd name="T51" fmla="*/ 0 h 24"/>
                <a:gd name="T52" fmla="*/ 1948 w 2336"/>
                <a:gd name="T53" fmla="*/ 24 h 24"/>
                <a:gd name="T54" fmla="*/ 1945 w 2336"/>
                <a:gd name="T55" fmla="*/ 24 h 24"/>
                <a:gd name="T56" fmla="*/ 1945 w 2336"/>
                <a:gd name="T57" fmla="*/ 0 h 24"/>
                <a:gd name="T58" fmla="*/ 1948 w 2336"/>
                <a:gd name="T59" fmla="*/ 0 h 24"/>
                <a:gd name="T60" fmla="*/ 2336 w 2336"/>
                <a:gd name="T61" fmla="*/ 0 h 24"/>
                <a:gd name="T62" fmla="*/ 2336 w 2336"/>
                <a:gd name="T63" fmla="*/ 24 h 24"/>
                <a:gd name="T64" fmla="*/ 2333 w 2336"/>
                <a:gd name="T65" fmla="*/ 24 h 24"/>
                <a:gd name="T66" fmla="*/ 2333 w 2336"/>
                <a:gd name="T67" fmla="*/ 0 h 24"/>
                <a:gd name="T68" fmla="*/ 2336 w 2336"/>
                <a:gd name="T6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6" h="24">
                  <a:moveTo>
                    <a:pt x="3" y="0"/>
                  </a:moveTo>
                  <a:lnTo>
                    <a:pt x="3" y="24"/>
                  </a:lnTo>
                  <a:lnTo>
                    <a:pt x="0" y="24"/>
                  </a:lnTo>
                  <a:lnTo>
                    <a:pt x="0" y="0"/>
                  </a:lnTo>
                  <a:lnTo>
                    <a:pt x="3" y="0"/>
                  </a:lnTo>
                  <a:close/>
                  <a:moveTo>
                    <a:pt x="392" y="0"/>
                  </a:moveTo>
                  <a:lnTo>
                    <a:pt x="392" y="24"/>
                  </a:lnTo>
                  <a:lnTo>
                    <a:pt x="389" y="24"/>
                  </a:lnTo>
                  <a:lnTo>
                    <a:pt x="389" y="0"/>
                  </a:lnTo>
                  <a:lnTo>
                    <a:pt x="392" y="0"/>
                  </a:lnTo>
                  <a:close/>
                  <a:moveTo>
                    <a:pt x="782" y="0"/>
                  </a:moveTo>
                  <a:lnTo>
                    <a:pt x="782" y="24"/>
                  </a:lnTo>
                  <a:lnTo>
                    <a:pt x="778" y="24"/>
                  </a:lnTo>
                  <a:lnTo>
                    <a:pt x="778" y="0"/>
                  </a:lnTo>
                  <a:lnTo>
                    <a:pt x="782" y="0"/>
                  </a:lnTo>
                  <a:close/>
                  <a:moveTo>
                    <a:pt x="1170" y="0"/>
                  </a:moveTo>
                  <a:lnTo>
                    <a:pt x="1170" y="24"/>
                  </a:lnTo>
                  <a:lnTo>
                    <a:pt x="1166" y="24"/>
                  </a:lnTo>
                  <a:lnTo>
                    <a:pt x="1166" y="0"/>
                  </a:lnTo>
                  <a:lnTo>
                    <a:pt x="1170" y="0"/>
                  </a:lnTo>
                  <a:close/>
                  <a:moveTo>
                    <a:pt x="1559" y="0"/>
                  </a:moveTo>
                  <a:lnTo>
                    <a:pt x="1559" y="24"/>
                  </a:lnTo>
                  <a:lnTo>
                    <a:pt x="1555" y="24"/>
                  </a:lnTo>
                  <a:lnTo>
                    <a:pt x="1555" y="0"/>
                  </a:lnTo>
                  <a:lnTo>
                    <a:pt x="1559" y="0"/>
                  </a:lnTo>
                  <a:close/>
                  <a:moveTo>
                    <a:pt x="1948" y="0"/>
                  </a:moveTo>
                  <a:lnTo>
                    <a:pt x="1948" y="24"/>
                  </a:lnTo>
                  <a:lnTo>
                    <a:pt x="1945" y="24"/>
                  </a:lnTo>
                  <a:lnTo>
                    <a:pt x="1945" y="0"/>
                  </a:lnTo>
                  <a:lnTo>
                    <a:pt x="1948" y="0"/>
                  </a:lnTo>
                  <a:close/>
                  <a:moveTo>
                    <a:pt x="2336" y="0"/>
                  </a:moveTo>
                  <a:lnTo>
                    <a:pt x="2336" y="24"/>
                  </a:lnTo>
                  <a:lnTo>
                    <a:pt x="2333" y="24"/>
                  </a:lnTo>
                  <a:lnTo>
                    <a:pt x="2333" y="0"/>
                  </a:lnTo>
                  <a:lnTo>
                    <a:pt x="23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87" name="Rectangle 72"/>
            <p:cNvSpPr>
              <a:spLocks noChangeArrowheads="1"/>
            </p:cNvSpPr>
            <p:nvPr/>
          </p:nvSpPr>
          <p:spPr bwMode="auto">
            <a:xfrm>
              <a:off x="3306" y="1728"/>
              <a:ext cx="3"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88" name="Rectangle 73"/>
            <p:cNvSpPr>
              <a:spLocks noChangeArrowheads="1"/>
            </p:cNvSpPr>
            <p:nvPr/>
          </p:nvSpPr>
          <p:spPr bwMode="auto">
            <a:xfrm>
              <a:off x="3695" y="1728"/>
              <a:ext cx="3"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89" name="Rectangle 74"/>
            <p:cNvSpPr>
              <a:spLocks noChangeArrowheads="1"/>
            </p:cNvSpPr>
            <p:nvPr/>
          </p:nvSpPr>
          <p:spPr bwMode="auto">
            <a:xfrm>
              <a:off x="4084" y="1728"/>
              <a:ext cx="4"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90" name="Rectangle 75"/>
            <p:cNvSpPr>
              <a:spLocks noChangeArrowheads="1"/>
            </p:cNvSpPr>
            <p:nvPr/>
          </p:nvSpPr>
          <p:spPr bwMode="auto">
            <a:xfrm>
              <a:off x="4472" y="1728"/>
              <a:ext cx="4"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91" name="Rectangle 76"/>
            <p:cNvSpPr>
              <a:spLocks noChangeArrowheads="1"/>
            </p:cNvSpPr>
            <p:nvPr/>
          </p:nvSpPr>
          <p:spPr bwMode="auto">
            <a:xfrm>
              <a:off x="4861" y="1728"/>
              <a:ext cx="4"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92" name="Rectangle 77"/>
            <p:cNvSpPr>
              <a:spLocks noChangeArrowheads="1"/>
            </p:cNvSpPr>
            <p:nvPr/>
          </p:nvSpPr>
          <p:spPr bwMode="auto">
            <a:xfrm>
              <a:off x="5251" y="1728"/>
              <a:ext cx="3"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93" name="Rectangle 78"/>
            <p:cNvSpPr>
              <a:spLocks noChangeArrowheads="1"/>
            </p:cNvSpPr>
            <p:nvPr/>
          </p:nvSpPr>
          <p:spPr bwMode="auto">
            <a:xfrm>
              <a:off x="5639" y="1728"/>
              <a:ext cx="3"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94" name="Rectangle 79"/>
            <p:cNvSpPr>
              <a:spLocks noChangeArrowheads="1"/>
            </p:cNvSpPr>
            <p:nvPr/>
          </p:nvSpPr>
          <p:spPr bwMode="auto">
            <a:xfrm>
              <a:off x="3178" y="1679"/>
              <a:ext cx="8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smtClean="0">
                  <a:ln>
                    <a:noFill/>
                  </a:ln>
                  <a:solidFill>
                    <a:srgbClr val="000000"/>
                  </a:solidFill>
                  <a:effectLst/>
                  <a:latin typeface="Times New Roman" panose="02020603050405020304" pitchFamily="18" charset="0"/>
                </a:rPr>
                <a:t>0</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4595" name="Rectangle 80"/>
            <p:cNvSpPr>
              <a:spLocks noChangeArrowheads="1"/>
            </p:cNvSpPr>
            <p:nvPr/>
          </p:nvSpPr>
          <p:spPr bwMode="auto">
            <a:xfrm>
              <a:off x="3064" y="1549"/>
              <a:ext cx="23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solidFill>
                    <a:srgbClr val="000000"/>
                  </a:solidFill>
                  <a:effectLst/>
                  <a:latin typeface="Times New Roman" panose="02020603050405020304" pitchFamily="18" charset="0"/>
                </a:rPr>
                <a:t>1000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596" name="Rectangle 81"/>
            <p:cNvSpPr>
              <a:spLocks noChangeArrowheads="1"/>
            </p:cNvSpPr>
            <p:nvPr/>
          </p:nvSpPr>
          <p:spPr bwMode="auto">
            <a:xfrm>
              <a:off x="3064" y="1422"/>
              <a:ext cx="23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solidFill>
                    <a:srgbClr val="000000"/>
                  </a:solidFill>
                  <a:effectLst/>
                  <a:latin typeface="Times New Roman" panose="02020603050405020304" pitchFamily="18" charset="0"/>
                </a:rPr>
                <a:t>2000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597" name="Rectangle 82"/>
            <p:cNvSpPr>
              <a:spLocks noChangeArrowheads="1"/>
            </p:cNvSpPr>
            <p:nvPr/>
          </p:nvSpPr>
          <p:spPr bwMode="auto">
            <a:xfrm>
              <a:off x="3064" y="1293"/>
              <a:ext cx="23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solidFill>
                    <a:srgbClr val="000000"/>
                  </a:solidFill>
                  <a:effectLst/>
                  <a:latin typeface="Times New Roman" panose="02020603050405020304" pitchFamily="18" charset="0"/>
                </a:rPr>
                <a:t>3000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598" name="Rectangle 83"/>
            <p:cNvSpPr>
              <a:spLocks noChangeArrowheads="1"/>
            </p:cNvSpPr>
            <p:nvPr/>
          </p:nvSpPr>
          <p:spPr bwMode="auto">
            <a:xfrm>
              <a:off x="3064" y="1163"/>
              <a:ext cx="23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solidFill>
                    <a:srgbClr val="000000"/>
                  </a:solidFill>
                  <a:effectLst/>
                  <a:latin typeface="Times New Roman" panose="02020603050405020304" pitchFamily="18" charset="0"/>
                </a:rPr>
                <a:t>4000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599" name="Rectangle 84"/>
            <p:cNvSpPr>
              <a:spLocks noChangeArrowheads="1"/>
            </p:cNvSpPr>
            <p:nvPr/>
          </p:nvSpPr>
          <p:spPr bwMode="auto">
            <a:xfrm>
              <a:off x="3064" y="1035"/>
              <a:ext cx="23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solidFill>
                    <a:srgbClr val="000000"/>
                  </a:solidFill>
                  <a:effectLst/>
                  <a:latin typeface="Times New Roman" panose="02020603050405020304" pitchFamily="18" charset="0"/>
                </a:rPr>
                <a:t>5000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00" name="Rectangle 85"/>
            <p:cNvSpPr>
              <a:spLocks noChangeArrowheads="1"/>
            </p:cNvSpPr>
            <p:nvPr/>
          </p:nvSpPr>
          <p:spPr bwMode="auto">
            <a:xfrm>
              <a:off x="3064" y="905"/>
              <a:ext cx="23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solidFill>
                    <a:srgbClr val="000000"/>
                  </a:solidFill>
                  <a:effectLst/>
                  <a:latin typeface="Times New Roman" panose="02020603050405020304" pitchFamily="18" charset="0"/>
                </a:rPr>
                <a:t>6000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01" name="Rectangle 86"/>
            <p:cNvSpPr>
              <a:spLocks noChangeArrowheads="1"/>
            </p:cNvSpPr>
            <p:nvPr/>
          </p:nvSpPr>
          <p:spPr bwMode="auto">
            <a:xfrm>
              <a:off x="3064" y="777"/>
              <a:ext cx="23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solidFill>
                    <a:srgbClr val="000000"/>
                  </a:solidFill>
                  <a:effectLst/>
                  <a:latin typeface="Times New Roman" panose="02020603050405020304" pitchFamily="18" charset="0"/>
                </a:rPr>
                <a:t>7000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02" name="Rectangle 87"/>
            <p:cNvSpPr>
              <a:spLocks noChangeArrowheads="1"/>
            </p:cNvSpPr>
            <p:nvPr/>
          </p:nvSpPr>
          <p:spPr bwMode="auto">
            <a:xfrm>
              <a:off x="3064" y="648"/>
              <a:ext cx="23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solidFill>
                    <a:srgbClr val="000000"/>
                  </a:solidFill>
                  <a:effectLst/>
                  <a:latin typeface="Times New Roman" panose="02020603050405020304" pitchFamily="18" charset="0"/>
                </a:rPr>
                <a:t>8000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03" name="Rectangle 88"/>
            <p:cNvSpPr>
              <a:spLocks noChangeArrowheads="1"/>
            </p:cNvSpPr>
            <p:nvPr/>
          </p:nvSpPr>
          <p:spPr bwMode="auto">
            <a:xfrm>
              <a:off x="3064" y="518"/>
              <a:ext cx="23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solidFill>
                    <a:srgbClr val="000000"/>
                  </a:solidFill>
                  <a:effectLst/>
                  <a:latin typeface="Times New Roman" panose="02020603050405020304" pitchFamily="18" charset="0"/>
                </a:rPr>
                <a:t>9000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04" name="Rectangle 89"/>
            <p:cNvSpPr>
              <a:spLocks noChangeArrowheads="1"/>
            </p:cNvSpPr>
            <p:nvPr/>
          </p:nvSpPr>
          <p:spPr bwMode="auto">
            <a:xfrm>
              <a:off x="3320" y="1798"/>
              <a:ext cx="36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900" b="1" dirty="0">
                  <a:latin typeface="+mn-lt"/>
                </a:rPr>
                <a:t>Center right</a:t>
              </a:r>
              <a:endParaRPr kumimoji="0" lang="ja-JP" altLang="ja-JP" sz="900" b="1" i="0" u="none" strike="noStrike" cap="none" normalizeH="0" baseline="0" dirty="0" smtClean="0">
                <a:ln>
                  <a:noFill/>
                </a:ln>
                <a:solidFill>
                  <a:schemeClr val="tx1"/>
                </a:solidFill>
                <a:effectLst/>
                <a:latin typeface="+mn-lt"/>
              </a:endParaRPr>
            </a:p>
          </p:txBody>
        </p:sp>
        <p:sp>
          <p:nvSpPr>
            <p:cNvPr id="24605" name="Rectangle 90"/>
            <p:cNvSpPr>
              <a:spLocks noChangeArrowheads="1"/>
            </p:cNvSpPr>
            <p:nvPr/>
          </p:nvSpPr>
          <p:spPr bwMode="auto">
            <a:xfrm>
              <a:off x="3723" y="1798"/>
              <a:ext cx="34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900" b="1" dirty="0">
                  <a:latin typeface="+mn-lt"/>
                </a:rPr>
                <a:t>Upper right</a:t>
              </a:r>
              <a:endParaRPr kumimoji="0" lang="ja-JP" altLang="ja-JP" sz="900" b="1" i="0" u="none" strike="noStrike" cap="none" normalizeH="0" baseline="0" dirty="0" smtClean="0">
                <a:ln>
                  <a:noFill/>
                </a:ln>
                <a:solidFill>
                  <a:schemeClr val="tx1"/>
                </a:solidFill>
                <a:effectLst/>
                <a:latin typeface="+mn-lt"/>
              </a:endParaRPr>
            </a:p>
          </p:txBody>
        </p:sp>
        <p:sp>
          <p:nvSpPr>
            <p:cNvPr id="24606" name="Rectangle 91"/>
            <p:cNvSpPr>
              <a:spLocks noChangeArrowheads="1"/>
            </p:cNvSpPr>
            <p:nvPr/>
          </p:nvSpPr>
          <p:spPr bwMode="auto">
            <a:xfrm>
              <a:off x="4111" y="1798"/>
              <a:ext cx="34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900" b="1" dirty="0">
                  <a:latin typeface="+mn-lt"/>
                </a:rPr>
                <a:t>Lower right</a:t>
              </a:r>
              <a:endParaRPr kumimoji="0" lang="ja-JP" altLang="ja-JP" sz="900" b="1" i="0" u="none" strike="noStrike" cap="none" normalizeH="0" baseline="0" dirty="0" smtClean="0">
                <a:ln>
                  <a:noFill/>
                </a:ln>
                <a:solidFill>
                  <a:schemeClr val="tx1"/>
                </a:solidFill>
                <a:effectLst/>
                <a:latin typeface="+mn-lt"/>
              </a:endParaRPr>
            </a:p>
          </p:txBody>
        </p:sp>
        <p:sp>
          <p:nvSpPr>
            <p:cNvPr id="24607" name="Rectangle 92"/>
            <p:cNvSpPr>
              <a:spLocks noChangeArrowheads="1"/>
            </p:cNvSpPr>
            <p:nvPr/>
          </p:nvSpPr>
          <p:spPr bwMode="auto">
            <a:xfrm>
              <a:off x="4508" y="1798"/>
              <a:ext cx="32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900" b="1" dirty="0">
                  <a:latin typeface="+mn-lt"/>
                </a:rPr>
                <a:t>Center left</a:t>
              </a:r>
              <a:endParaRPr kumimoji="0" lang="ja-JP" altLang="ja-JP" sz="900" b="1" i="0" u="none" strike="noStrike" cap="none" normalizeH="0" baseline="0" dirty="0" smtClean="0">
                <a:ln>
                  <a:noFill/>
                </a:ln>
                <a:solidFill>
                  <a:schemeClr val="tx1"/>
                </a:solidFill>
                <a:effectLst/>
                <a:latin typeface="+mn-lt"/>
              </a:endParaRPr>
            </a:p>
          </p:txBody>
        </p:sp>
        <p:sp>
          <p:nvSpPr>
            <p:cNvPr id="3072" name="Rectangle 93"/>
            <p:cNvSpPr>
              <a:spLocks noChangeArrowheads="1"/>
            </p:cNvSpPr>
            <p:nvPr/>
          </p:nvSpPr>
          <p:spPr bwMode="auto">
            <a:xfrm>
              <a:off x="4903" y="1798"/>
              <a:ext cx="30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900" b="1" dirty="0">
                  <a:latin typeface="+mn-lt"/>
                </a:rPr>
                <a:t>Upper left</a:t>
              </a:r>
              <a:endParaRPr kumimoji="0" lang="ja-JP" altLang="ja-JP" sz="900" b="1" i="0" u="none" strike="noStrike" cap="none" normalizeH="0" baseline="0" dirty="0" smtClean="0">
                <a:ln>
                  <a:noFill/>
                </a:ln>
                <a:solidFill>
                  <a:schemeClr val="tx1"/>
                </a:solidFill>
                <a:effectLst/>
                <a:latin typeface="+mn-lt"/>
              </a:endParaRPr>
            </a:p>
          </p:txBody>
        </p:sp>
        <p:sp>
          <p:nvSpPr>
            <p:cNvPr id="3073" name="Rectangle 94"/>
            <p:cNvSpPr>
              <a:spLocks noChangeArrowheads="1"/>
            </p:cNvSpPr>
            <p:nvPr/>
          </p:nvSpPr>
          <p:spPr bwMode="auto">
            <a:xfrm>
              <a:off x="5299" y="1798"/>
              <a:ext cx="30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900" b="1" dirty="0" smtClean="0">
                  <a:latin typeface="+mn-lt"/>
                </a:rPr>
                <a:t>Lower left</a:t>
              </a:r>
              <a:endParaRPr kumimoji="0" lang="ja-JP" altLang="ja-JP" sz="900" b="1" i="0" u="none" strike="noStrike" cap="none" normalizeH="0" baseline="0" dirty="0" smtClean="0">
                <a:ln>
                  <a:noFill/>
                </a:ln>
                <a:solidFill>
                  <a:schemeClr val="tx1"/>
                </a:solidFill>
                <a:effectLst/>
                <a:latin typeface="+mn-lt"/>
              </a:endParaRPr>
            </a:p>
          </p:txBody>
        </p:sp>
        <p:sp>
          <p:nvSpPr>
            <p:cNvPr id="3074" name="Rectangle 95"/>
            <p:cNvSpPr>
              <a:spLocks noChangeArrowheads="1"/>
            </p:cNvSpPr>
            <p:nvPr/>
          </p:nvSpPr>
          <p:spPr bwMode="auto">
            <a:xfrm>
              <a:off x="4286" y="339"/>
              <a:ext cx="267"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700" b="1" i="0" u="none" strike="noStrike" cap="none" normalizeH="0" baseline="0" smtClean="0">
                  <a:ln>
                    <a:noFill/>
                  </a:ln>
                  <a:solidFill>
                    <a:srgbClr val="000000"/>
                  </a:solidFill>
                  <a:effectLst/>
                  <a:latin typeface="Calibri" panose="020F0502020204030204" pitchFamily="34" charset="0"/>
                </a:rPr>
                <a:t>HIC</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76" name="Line 96"/>
            <p:cNvSpPr>
              <a:spLocks noChangeShapeType="1"/>
            </p:cNvSpPr>
            <p:nvPr/>
          </p:nvSpPr>
          <p:spPr bwMode="auto">
            <a:xfrm>
              <a:off x="3309" y="1512"/>
              <a:ext cx="2334" cy="0"/>
            </a:xfrm>
            <a:prstGeom prst="line">
              <a:avLst/>
            </a:prstGeom>
            <a:noFill/>
            <a:ln w="20638" cap="flat">
              <a:solidFill>
                <a:srgbClr val="4A7E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077" name="Group 99"/>
          <p:cNvGrpSpPr>
            <a:grpSpLocks noChangeAspect="1"/>
          </p:cNvGrpSpPr>
          <p:nvPr/>
        </p:nvGrpSpPr>
        <p:grpSpPr bwMode="auto">
          <a:xfrm>
            <a:off x="4356100" y="2997200"/>
            <a:ext cx="4718050" cy="2373313"/>
            <a:chOff x="2744" y="1888"/>
            <a:chExt cx="2972" cy="1495"/>
          </a:xfrm>
        </p:grpSpPr>
        <p:sp>
          <p:nvSpPr>
            <p:cNvPr id="3078" name="AutoShape 98"/>
            <p:cNvSpPr>
              <a:spLocks noChangeAspect="1" noChangeArrowheads="1" noTextEdit="1"/>
            </p:cNvSpPr>
            <p:nvPr/>
          </p:nvSpPr>
          <p:spPr bwMode="auto">
            <a:xfrm>
              <a:off x="2744" y="1888"/>
              <a:ext cx="2972"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9" name="Rectangle 100"/>
            <p:cNvSpPr>
              <a:spLocks noChangeArrowheads="1"/>
            </p:cNvSpPr>
            <p:nvPr/>
          </p:nvSpPr>
          <p:spPr bwMode="auto">
            <a:xfrm>
              <a:off x="3019" y="1961"/>
              <a:ext cx="2692" cy="1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0" name="Freeform 101"/>
            <p:cNvSpPr>
              <a:spLocks noEditPoints="1"/>
            </p:cNvSpPr>
            <p:nvPr/>
          </p:nvSpPr>
          <p:spPr bwMode="auto">
            <a:xfrm>
              <a:off x="3017" y="1961"/>
              <a:ext cx="2699" cy="1219"/>
            </a:xfrm>
            <a:custGeom>
              <a:avLst/>
              <a:gdLst>
                <a:gd name="T0" fmla="*/ 0 w 23672"/>
                <a:gd name="T1" fmla="*/ 26 h 10696"/>
                <a:gd name="T2" fmla="*/ 26 w 23672"/>
                <a:gd name="T3" fmla="*/ 0 h 10696"/>
                <a:gd name="T4" fmla="*/ 23648 w 23672"/>
                <a:gd name="T5" fmla="*/ 0 h 10696"/>
                <a:gd name="T6" fmla="*/ 23672 w 23672"/>
                <a:gd name="T7" fmla="*/ 26 h 10696"/>
                <a:gd name="T8" fmla="*/ 23672 w 23672"/>
                <a:gd name="T9" fmla="*/ 10672 h 10696"/>
                <a:gd name="T10" fmla="*/ 23648 w 23672"/>
                <a:gd name="T11" fmla="*/ 10696 h 10696"/>
                <a:gd name="T12" fmla="*/ 26 w 23672"/>
                <a:gd name="T13" fmla="*/ 10696 h 10696"/>
                <a:gd name="T14" fmla="*/ 0 w 23672"/>
                <a:gd name="T15" fmla="*/ 10672 h 10696"/>
                <a:gd name="T16" fmla="*/ 0 w 23672"/>
                <a:gd name="T17" fmla="*/ 26 h 10696"/>
                <a:gd name="T18" fmla="*/ 50 w 23672"/>
                <a:gd name="T19" fmla="*/ 10672 h 10696"/>
                <a:gd name="T20" fmla="*/ 26 w 23672"/>
                <a:gd name="T21" fmla="*/ 10648 h 10696"/>
                <a:gd name="T22" fmla="*/ 23648 w 23672"/>
                <a:gd name="T23" fmla="*/ 10648 h 10696"/>
                <a:gd name="T24" fmla="*/ 23624 w 23672"/>
                <a:gd name="T25" fmla="*/ 10672 h 10696"/>
                <a:gd name="T26" fmla="*/ 23624 w 23672"/>
                <a:gd name="T27" fmla="*/ 26 h 10696"/>
                <a:gd name="T28" fmla="*/ 23648 w 23672"/>
                <a:gd name="T29" fmla="*/ 50 h 10696"/>
                <a:gd name="T30" fmla="*/ 26 w 23672"/>
                <a:gd name="T31" fmla="*/ 50 h 10696"/>
                <a:gd name="T32" fmla="*/ 50 w 23672"/>
                <a:gd name="T33" fmla="*/ 26 h 10696"/>
                <a:gd name="T34" fmla="*/ 50 w 23672"/>
                <a:gd name="T35" fmla="*/ 10672 h 10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672" h="10696">
                  <a:moveTo>
                    <a:pt x="0" y="26"/>
                  </a:moveTo>
                  <a:cubicBezTo>
                    <a:pt x="0" y="12"/>
                    <a:pt x="12" y="0"/>
                    <a:pt x="26" y="0"/>
                  </a:cubicBezTo>
                  <a:lnTo>
                    <a:pt x="23648" y="0"/>
                  </a:lnTo>
                  <a:cubicBezTo>
                    <a:pt x="23663" y="0"/>
                    <a:pt x="23672" y="12"/>
                    <a:pt x="23672" y="26"/>
                  </a:cubicBezTo>
                  <a:lnTo>
                    <a:pt x="23672" y="10672"/>
                  </a:lnTo>
                  <a:cubicBezTo>
                    <a:pt x="23672" y="10687"/>
                    <a:pt x="23663" y="10696"/>
                    <a:pt x="23648" y="10696"/>
                  </a:cubicBezTo>
                  <a:lnTo>
                    <a:pt x="26" y="10696"/>
                  </a:lnTo>
                  <a:cubicBezTo>
                    <a:pt x="12" y="10696"/>
                    <a:pt x="0" y="10687"/>
                    <a:pt x="0" y="10672"/>
                  </a:cubicBezTo>
                  <a:lnTo>
                    <a:pt x="0" y="26"/>
                  </a:lnTo>
                  <a:close/>
                  <a:moveTo>
                    <a:pt x="50" y="10672"/>
                  </a:moveTo>
                  <a:lnTo>
                    <a:pt x="26" y="10648"/>
                  </a:lnTo>
                  <a:lnTo>
                    <a:pt x="23648" y="10648"/>
                  </a:lnTo>
                  <a:lnTo>
                    <a:pt x="23624" y="10672"/>
                  </a:lnTo>
                  <a:lnTo>
                    <a:pt x="23624" y="26"/>
                  </a:lnTo>
                  <a:lnTo>
                    <a:pt x="23648" y="50"/>
                  </a:lnTo>
                  <a:lnTo>
                    <a:pt x="26" y="50"/>
                  </a:lnTo>
                  <a:lnTo>
                    <a:pt x="50" y="26"/>
                  </a:lnTo>
                  <a:lnTo>
                    <a:pt x="50" y="1067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81" name="Freeform 102"/>
            <p:cNvSpPr>
              <a:spLocks noEditPoints="1"/>
            </p:cNvSpPr>
            <p:nvPr/>
          </p:nvSpPr>
          <p:spPr bwMode="auto">
            <a:xfrm>
              <a:off x="3017" y="1961"/>
              <a:ext cx="2699" cy="1219"/>
            </a:xfrm>
            <a:custGeom>
              <a:avLst/>
              <a:gdLst>
                <a:gd name="T0" fmla="*/ 0 w 23672"/>
                <a:gd name="T1" fmla="*/ 26 h 10696"/>
                <a:gd name="T2" fmla="*/ 26 w 23672"/>
                <a:gd name="T3" fmla="*/ 0 h 10696"/>
                <a:gd name="T4" fmla="*/ 23648 w 23672"/>
                <a:gd name="T5" fmla="*/ 0 h 10696"/>
                <a:gd name="T6" fmla="*/ 23672 w 23672"/>
                <a:gd name="T7" fmla="*/ 26 h 10696"/>
                <a:gd name="T8" fmla="*/ 23672 w 23672"/>
                <a:gd name="T9" fmla="*/ 10672 h 10696"/>
                <a:gd name="T10" fmla="*/ 23648 w 23672"/>
                <a:gd name="T11" fmla="*/ 10696 h 10696"/>
                <a:gd name="T12" fmla="*/ 26 w 23672"/>
                <a:gd name="T13" fmla="*/ 10696 h 10696"/>
                <a:gd name="T14" fmla="*/ 0 w 23672"/>
                <a:gd name="T15" fmla="*/ 10672 h 10696"/>
                <a:gd name="T16" fmla="*/ 0 w 23672"/>
                <a:gd name="T17" fmla="*/ 26 h 10696"/>
                <a:gd name="T18" fmla="*/ 50 w 23672"/>
                <a:gd name="T19" fmla="*/ 10672 h 10696"/>
                <a:gd name="T20" fmla="*/ 26 w 23672"/>
                <a:gd name="T21" fmla="*/ 10648 h 10696"/>
                <a:gd name="T22" fmla="*/ 23648 w 23672"/>
                <a:gd name="T23" fmla="*/ 10648 h 10696"/>
                <a:gd name="T24" fmla="*/ 23624 w 23672"/>
                <a:gd name="T25" fmla="*/ 10672 h 10696"/>
                <a:gd name="T26" fmla="*/ 23624 w 23672"/>
                <a:gd name="T27" fmla="*/ 26 h 10696"/>
                <a:gd name="T28" fmla="*/ 23648 w 23672"/>
                <a:gd name="T29" fmla="*/ 50 h 10696"/>
                <a:gd name="T30" fmla="*/ 26 w 23672"/>
                <a:gd name="T31" fmla="*/ 50 h 10696"/>
                <a:gd name="T32" fmla="*/ 50 w 23672"/>
                <a:gd name="T33" fmla="*/ 26 h 10696"/>
                <a:gd name="T34" fmla="*/ 50 w 23672"/>
                <a:gd name="T35" fmla="*/ 10672 h 10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672" h="10696">
                  <a:moveTo>
                    <a:pt x="0" y="26"/>
                  </a:moveTo>
                  <a:cubicBezTo>
                    <a:pt x="0" y="12"/>
                    <a:pt x="12" y="0"/>
                    <a:pt x="26" y="0"/>
                  </a:cubicBezTo>
                  <a:lnTo>
                    <a:pt x="23648" y="0"/>
                  </a:lnTo>
                  <a:cubicBezTo>
                    <a:pt x="23663" y="0"/>
                    <a:pt x="23672" y="12"/>
                    <a:pt x="23672" y="26"/>
                  </a:cubicBezTo>
                  <a:lnTo>
                    <a:pt x="23672" y="10672"/>
                  </a:lnTo>
                  <a:cubicBezTo>
                    <a:pt x="23672" y="10687"/>
                    <a:pt x="23663" y="10696"/>
                    <a:pt x="23648" y="10696"/>
                  </a:cubicBezTo>
                  <a:lnTo>
                    <a:pt x="26" y="10696"/>
                  </a:lnTo>
                  <a:cubicBezTo>
                    <a:pt x="12" y="10696"/>
                    <a:pt x="0" y="10687"/>
                    <a:pt x="0" y="10672"/>
                  </a:cubicBezTo>
                  <a:lnTo>
                    <a:pt x="0" y="26"/>
                  </a:lnTo>
                  <a:close/>
                  <a:moveTo>
                    <a:pt x="50" y="10672"/>
                  </a:moveTo>
                  <a:lnTo>
                    <a:pt x="26" y="10648"/>
                  </a:lnTo>
                  <a:lnTo>
                    <a:pt x="23648" y="10648"/>
                  </a:lnTo>
                  <a:lnTo>
                    <a:pt x="23624" y="10672"/>
                  </a:lnTo>
                  <a:lnTo>
                    <a:pt x="23624" y="26"/>
                  </a:lnTo>
                  <a:lnTo>
                    <a:pt x="23648" y="50"/>
                  </a:lnTo>
                  <a:lnTo>
                    <a:pt x="26" y="50"/>
                  </a:lnTo>
                  <a:lnTo>
                    <a:pt x="50" y="26"/>
                  </a:lnTo>
                  <a:lnTo>
                    <a:pt x="50" y="10672"/>
                  </a:lnTo>
                  <a:close/>
                </a:path>
              </a:pathLst>
            </a:custGeom>
            <a:noFill/>
            <a:ln w="15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82" name="Freeform 103"/>
            <p:cNvSpPr>
              <a:spLocks noEditPoints="1"/>
            </p:cNvSpPr>
            <p:nvPr/>
          </p:nvSpPr>
          <p:spPr bwMode="auto">
            <a:xfrm>
              <a:off x="3017" y="1961"/>
              <a:ext cx="2699" cy="1219"/>
            </a:xfrm>
            <a:custGeom>
              <a:avLst/>
              <a:gdLst>
                <a:gd name="T0" fmla="*/ 0 w 23672"/>
                <a:gd name="T1" fmla="*/ 26 h 10696"/>
                <a:gd name="T2" fmla="*/ 26 w 23672"/>
                <a:gd name="T3" fmla="*/ 0 h 10696"/>
                <a:gd name="T4" fmla="*/ 23648 w 23672"/>
                <a:gd name="T5" fmla="*/ 0 h 10696"/>
                <a:gd name="T6" fmla="*/ 23672 w 23672"/>
                <a:gd name="T7" fmla="*/ 26 h 10696"/>
                <a:gd name="T8" fmla="*/ 23672 w 23672"/>
                <a:gd name="T9" fmla="*/ 10672 h 10696"/>
                <a:gd name="T10" fmla="*/ 23648 w 23672"/>
                <a:gd name="T11" fmla="*/ 10696 h 10696"/>
                <a:gd name="T12" fmla="*/ 26 w 23672"/>
                <a:gd name="T13" fmla="*/ 10696 h 10696"/>
                <a:gd name="T14" fmla="*/ 0 w 23672"/>
                <a:gd name="T15" fmla="*/ 10672 h 10696"/>
                <a:gd name="T16" fmla="*/ 0 w 23672"/>
                <a:gd name="T17" fmla="*/ 26 h 10696"/>
                <a:gd name="T18" fmla="*/ 50 w 23672"/>
                <a:gd name="T19" fmla="*/ 10672 h 10696"/>
                <a:gd name="T20" fmla="*/ 26 w 23672"/>
                <a:gd name="T21" fmla="*/ 10648 h 10696"/>
                <a:gd name="T22" fmla="*/ 23648 w 23672"/>
                <a:gd name="T23" fmla="*/ 10648 h 10696"/>
                <a:gd name="T24" fmla="*/ 23624 w 23672"/>
                <a:gd name="T25" fmla="*/ 10672 h 10696"/>
                <a:gd name="T26" fmla="*/ 23624 w 23672"/>
                <a:gd name="T27" fmla="*/ 26 h 10696"/>
                <a:gd name="T28" fmla="*/ 23648 w 23672"/>
                <a:gd name="T29" fmla="*/ 50 h 10696"/>
                <a:gd name="T30" fmla="*/ 26 w 23672"/>
                <a:gd name="T31" fmla="*/ 50 h 10696"/>
                <a:gd name="T32" fmla="*/ 50 w 23672"/>
                <a:gd name="T33" fmla="*/ 26 h 10696"/>
                <a:gd name="T34" fmla="*/ 50 w 23672"/>
                <a:gd name="T35" fmla="*/ 10672 h 10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672" h="10696">
                  <a:moveTo>
                    <a:pt x="0" y="26"/>
                  </a:moveTo>
                  <a:cubicBezTo>
                    <a:pt x="0" y="12"/>
                    <a:pt x="12" y="0"/>
                    <a:pt x="26" y="0"/>
                  </a:cubicBezTo>
                  <a:lnTo>
                    <a:pt x="23648" y="0"/>
                  </a:lnTo>
                  <a:cubicBezTo>
                    <a:pt x="23663" y="0"/>
                    <a:pt x="23672" y="12"/>
                    <a:pt x="23672" y="26"/>
                  </a:cubicBezTo>
                  <a:lnTo>
                    <a:pt x="23672" y="10672"/>
                  </a:lnTo>
                  <a:cubicBezTo>
                    <a:pt x="23672" y="10687"/>
                    <a:pt x="23663" y="10696"/>
                    <a:pt x="23648" y="10696"/>
                  </a:cubicBezTo>
                  <a:lnTo>
                    <a:pt x="26" y="10696"/>
                  </a:lnTo>
                  <a:cubicBezTo>
                    <a:pt x="12" y="10696"/>
                    <a:pt x="0" y="10687"/>
                    <a:pt x="0" y="10672"/>
                  </a:cubicBezTo>
                  <a:lnTo>
                    <a:pt x="0" y="26"/>
                  </a:lnTo>
                  <a:close/>
                  <a:moveTo>
                    <a:pt x="50" y="10672"/>
                  </a:moveTo>
                  <a:lnTo>
                    <a:pt x="26" y="10648"/>
                  </a:lnTo>
                  <a:lnTo>
                    <a:pt x="23648" y="10648"/>
                  </a:lnTo>
                  <a:lnTo>
                    <a:pt x="23624" y="10672"/>
                  </a:lnTo>
                  <a:lnTo>
                    <a:pt x="23624" y="26"/>
                  </a:lnTo>
                  <a:lnTo>
                    <a:pt x="23648" y="50"/>
                  </a:lnTo>
                  <a:lnTo>
                    <a:pt x="26" y="50"/>
                  </a:lnTo>
                  <a:lnTo>
                    <a:pt x="50" y="26"/>
                  </a:lnTo>
                  <a:lnTo>
                    <a:pt x="50" y="10672"/>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83" name="Rectangle 104"/>
            <p:cNvSpPr>
              <a:spLocks noChangeArrowheads="1"/>
            </p:cNvSpPr>
            <p:nvPr/>
          </p:nvSpPr>
          <p:spPr bwMode="auto">
            <a:xfrm>
              <a:off x="3120" y="2951"/>
              <a:ext cx="135" cy="22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4" name="Freeform 105"/>
            <p:cNvSpPr>
              <a:spLocks noEditPoints="1"/>
            </p:cNvSpPr>
            <p:nvPr/>
          </p:nvSpPr>
          <p:spPr bwMode="auto">
            <a:xfrm>
              <a:off x="3118" y="2948"/>
              <a:ext cx="141" cy="232"/>
            </a:xfrm>
            <a:custGeom>
              <a:avLst/>
              <a:gdLst>
                <a:gd name="T0" fmla="*/ 0 w 2464"/>
                <a:gd name="T1" fmla="*/ 50 h 4064"/>
                <a:gd name="T2" fmla="*/ 50 w 2464"/>
                <a:gd name="T3" fmla="*/ 0 h 4064"/>
                <a:gd name="T4" fmla="*/ 2416 w 2464"/>
                <a:gd name="T5" fmla="*/ 0 h 4064"/>
                <a:gd name="T6" fmla="*/ 2464 w 2464"/>
                <a:gd name="T7" fmla="*/ 50 h 4064"/>
                <a:gd name="T8" fmla="*/ 2464 w 2464"/>
                <a:gd name="T9" fmla="*/ 4016 h 4064"/>
                <a:gd name="T10" fmla="*/ 2416 w 2464"/>
                <a:gd name="T11" fmla="*/ 4064 h 4064"/>
                <a:gd name="T12" fmla="*/ 50 w 2464"/>
                <a:gd name="T13" fmla="*/ 4064 h 4064"/>
                <a:gd name="T14" fmla="*/ 0 w 2464"/>
                <a:gd name="T15" fmla="*/ 4016 h 4064"/>
                <a:gd name="T16" fmla="*/ 0 w 2464"/>
                <a:gd name="T17" fmla="*/ 50 h 4064"/>
                <a:gd name="T18" fmla="*/ 100 w 2464"/>
                <a:gd name="T19" fmla="*/ 4016 h 4064"/>
                <a:gd name="T20" fmla="*/ 50 w 2464"/>
                <a:gd name="T21" fmla="*/ 3966 h 4064"/>
                <a:gd name="T22" fmla="*/ 2416 w 2464"/>
                <a:gd name="T23" fmla="*/ 3966 h 4064"/>
                <a:gd name="T24" fmla="*/ 2366 w 2464"/>
                <a:gd name="T25" fmla="*/ 4016 h 4064"/>
                <a:gd name="T26" fmla="*/ 2366 w 2464"/>
                <a:gd name="T27" fmla="*/ 50 h 4064"/>
                <a:gd name="T28" fmla="*/ 2416 w 2464"/>
                <a:gd name="T29" fmla="*/ 100 h 4064"/>
                <a:gd name="T30" fmla="*/ 50 w 2464"/>
                <a:gd name="T31" fmla="*/ 100 h 4064"/>
                <a:gd name="T32" fmla="*/ 100 w 2464"/>
                <a:gd name="T33" fmla="*/ 50 h 4064"/>
                <a:gd name="T34" fmla="*/ 100 w 2464"/>
                <a:gd name="T35" fmla="*/ 4016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4" h="4064">
                  <a:moveTo>
                    <a:pt x="0" y="50"/>
                  </a:moveTo>
                  <a:cubicBezTo>
                    <a:pt x="0" y="24"/>
                    <a:pt x="24" y="0"/>
                    <a:pt x="50" y="0"/>
                  </a:cubicBezTo>
                  <a:lnTo>
                    <a:pt x="2416" y="0"/>
                  </a:lnTo>
                  <a:cubicBezTo>
                    <a:pt x="2444" y="0"/>
                    <a:pt x="2464" y="24"/>
                    <a:pt x="2464" y="50"/>
                  </a:cubicBezTo>
                  <a:lnTo>
                    <a:pt x="2464" y="4016"/>
                  </a:lnTo>
                  <a:cubicBezTo>
                    <a:pt x="2464" y="4044"/>
                    <a:pt x="2444" y="4064"/>
                    <a:pt x="2416" y="4064"/>
                  </a:cubicBezTo>
                  <a:lnTo>
                    <a:pt x="50" y="4064"/>
                  </a:lnTo>
                  <a:cubicBezTo>
                    <a:pt x="24" y="4064"/>
                    <a:pt x="0" y="4044"/>
                    <a:pt x="0" y="4016"/>
                  </a:cubicBezTo>
                  <a:lnTo>
                    <a:pt x="0" y="50"/>
                  </a:lnTo>
                  <a:close/>
                  <a:moveTo>
                    <a:pt x="100" y="4016"/>
                  </a:moveTo>
                  <a:lnTo>
                    <a:pt x="50" y="3966"/>
                  </a:lnTo>
                  <a:lnTo>
                    <a:pt x="2416" y="3966"/>
                  </a:lnTo>
                  <a:lnTo>
                    <a:pt x="2366" y="4016"/>
                  </a:lnTo>
                  <a:lnTo>
                    <a:pt x="2366" y="50"/>
                  </a:lnTo>
                  <a:lnTo>
                    <a:pt x="2416" y="100"/>
                  </a:lnTo>
                  <a:lnTo>
                    <a:pt x="50" y="100"/>
                  </a:lnTo>
                  <a:lnTo>
                    <a:pt x="100" y="50"/>
                  </a:lnTo>
                  <a:lnTo>
                    <a:pt x="100" y="4016"/>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85" name="Freeform 106"/>
            <p:cNvSpPr>
              <a:spLocks noEditPoints="1"/>
            </p:cNvSpPr>
            <p:nvPr/>
          </p:nvSpPr>
          <p:spPr bwMode="auto">
            <a:xfrm>
              <a:off x="3118" y="2948"/>
              <a:ext cx="140" cy="232"/>
            </a:xfrm>
            <a:custGeom>
              <a:avLst/>
              <a:gdLst>
                <a:gd name="T0" fmla="*/ 0 w 2464"/>
                <a:gd name="T1" fmla="*/ 50 h 4064"/>
                <a:gd name="T2" fmla="*/ 50 w 2464"/>
                <a:gd name="T3" fmla="*/ 0 h 4064"/>
                <a:gd name="T4" fmla="*/ 2416 w 2464"/>
                <a:gd name="T5" fmla="*/ 0 h 4064"/>
                <a:gd name="T6" fmla="*/ 2464 w 2464"/>
                <a:gd name="T7" fmla="*/ 50 h 4064"/>
                <a:gd name="T8" fmla="*/ 2464 w 2464"/>
                <a:gd name="T9" fmla="*/ 4016 h 4064"/>
                <a:gd name="T10" fmla="*/ 2416 w 2464"/>
                <a:gd name="T11" fmla="*/ 4064 h 4064"/>
                <a:gd name="T12" fmla="*/ 50 w 2464"/>
                <a:gd name="T13" fmla="*/ 4064 h 4064"/>
                <a:gd name="T14" fmla="*/ 0 w 2464"/>
                <a:gd name="T15" fmla="*/ 4016 h 4064"/>
                <a:gd name="T16" fmla="*/ 0 w 2464"/>
                <a:gd name="T17" fmla="*/ 50 h 4064"/>
                <a:gd name="T18" fmla="*/ 100 w 2464"/>
                <a:gd name="T19" fmla="*/ 4016 h 4064"/>
                <a:gd name="T20" fmla="*/ 50 w 2464"/>
                <a:gd name="T21" fmla="*/ 3966 h 4064"/>
                <a:gd name="T22" fmla="*/ 2416 w 2464"/>
                <a:gd name="T23" fmla="*/ 3966 h 4064"/>
                <a:gd name="T24" fmla="*/ 2366 w 2464"/>
                <a:gd name="T25" fmla="*/ 4016 h 4064"/>
                <a:gd name="T26" fmla="*/ 2366 w 2464"/>
                <a:gd name="T27" fmla="*/ 50 h 4064"/>
                <a:gd name="T28" fmla="*/ 2416 w 2464"/>
                <a:gd name="T29" fmla="*/ 100 h 4064"/>
                <a:gd name="T30" fmla="*/ 50 w 2464"/>
                <a:gd name="T31" fmla="*/ 100 h 4064"/>
                <a:gd name="T32" fmla="*/ 100 w 2464"/>
                <a:gd name="T33" fmla="*/ 50 h 4064"/>
                <a:gd name="T34" fmla="*/ 100 w 2464"/>
                <a:gd name="T35" fmla="*/ 4016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4" h="4064">
                  <a:moveTo>
                    <a:pt x="0" y="50"/>
                  </a:moveTo>
                  <a:cubicBezTo>
                    <a:pt x="0" y="24"/>
                    <a:pt x="24" y="0"/>
                    <a:pt x="50" y="0"/>
                  </a:cubicBezTo>
                  <a:lnTo>
                    <a:pt x="2416" y="0"/>
                  </a:lnTo>
                  <a:cubicBezTo>
                    <a:pt x="2444" y="0"/>
                    <a:pt x="2464" y="24"/>
                    <a:pt x="2464" y="50"/>
                  </a:cubicBezTo>
                  <a:lnTo>
                    <a:pt x="2464" y="4016"/>
                  </a:lnTo>
                  <a:cubicBezTo>
                    <a:pt x="2464" y="4044"/>
                    <a:pt x="2444" y="4064"/>
                    <a:pt x="2416" y="4064"/>
                  </a:cubicBezTo>
                  <a:lnTo>
                    <a:pt x="50" y="4064"/>
                  </a:lnTo>
                  <a:cubicBezTo>
                    <a:pt x="24" y="4064"/>
                    <a:pt x="0" y="4044"/>
                    <a:pt x="0" y="4016"/>
                  </a:cubicBezTo>
                  <a:lnTo>
                    <a:pt x="0" y="50"/>
                  </a:lnTo>
                  <a:close/>
                  <a:moveTo>
                    <a:pt x="100" y="4016"/>
                  </a:moveTo>
                  <a:lnTo>
                    <a:pt x="50" y="3966"/>
                  </a:lnTo>
                  <a:lnTo>
                    <a:pt x="2416" y="3966"/>
                  </a:lnTo>
                  <a:lnTo>
                    <a:pt x="2366" y="4016"/>
                  </a:lnTo>
                  <a:lnTo>
                    <a:pt x="2366" y="50"/>
                  </a:lnTo>
                  <a:lnTo>
                    <a:pt x="2416" y="100"/>
                  </a:lnTo>
                  <a:lnTo>
                    <a:pt x="50" y="100"/>
                  </a:lnTo>
                  <a:lnTo>
                    <a:pt x="100" y="50"/>
                  </a:lnTo>
                  <a:lnTo>
                    <a:pt x="100" y="4016"/>
                  </a:lnTo>
                  <a:close/>
                </a:path>
              </a:pathLst>
            </a:custGeom>
            <a:noFill/>
            <a:ln w="15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86" name="Freeform 107"/>
            <p:cNvSpPr>
              <a:spLocks noEditPoints="1"/>
            </p:cNvSpPr>
            <p:nvPr/>
          </p:nvSpPr>
          <p:spPr bwMode="auto">
            <a:xfrm>
              <a:off x="3118" y="2948"/>
              <a:ext cx="140" cy="232"/>
            </a:xfrm>
            <a:custGeom>
              <a:avLst/>
              <a:gdLst>
                <a:gd name="T0" fmla="*/ 0 w 2464"/>
                <a:gd name="T1" fmla="*/ 50 h 4064"/>
                <a:gd name="T2" fmla="*/ 50 w 2464"/>
                <a:gd name="T3" fmla="*/ 0 h 4064"/>
                <a:gd name="T4" fmla="*/ 2416 w 2464"/>
                <a:gd name="T5" fmla="*/ 0 h 4064"/>
                <a:gd name="T6" fmla="*/ 2464 w 2464"/>
                <a:gd name="T7" fmla="*/ 50 h 4064"/>
                <a:gd name="T8" fmla="*/ 2464 w 2464"/>
                <a:gd name="T9" fmla="*/ 4016 h 4064"/>
                <a:gd name="T10" fmla="*/ 2416 w 2464"/>
                <a:gd name="T11" fmla="*/ 4064 h 4064"/>
                <a:gd name="T12" fmla="*/ 50 w 2464"/>
                <a:gd name="T13" fmla="*/ 4064 h 4064"/>
                <a:gd name="T14" fmla="*/ 0 w 2464"/>
                <a:gd name="T15" fmla="*/ 4016 h 4064"/>
                <a:gd name="T16" fmla="*/ 0 w 2464"/>
                <a:gd name="T17" fmla="*/ 50 h 4064"/>
                <a:gd name="T18" fmla="*/ 100 w 2464"/>
                <a:gd name="T19" fmla="*/ 4016 h 4064"/>
                <a:gd name="T20" fmla="*/ 50 w 2464"/>
                <a:gd name="T21" fmla="*/ 3966 h 4064"/>
                <a:gd name="T22" fmla="*/ 2416 w 2464"/>
                <a:gd name="T23" fmla="*/ 3966 h 4064"/>
                <a:gd name="T24" fmla="*/ 2366 w 2464"/>
                <a:gd name="T25" fmla="*/ 4016 h 4064"/>
                <a:gd name="T26" fmla="*/ 2366 w 2464"/>
                <a:gd name="T27" fmla="*/ 50 h 4064"/>
                <a:gd name="T28" fmla="*/ 2416 w 2464"/>
                <a:gd name="T29" fmla="*/ 100 h 4064"/>
                <a:gd name="T30" fmla="*/ 50 w 2464"/>
                <a:gd name="T31" fmla="*/ 100 h 4064"/>
                <a:gd name="T32" fmla="*/ 100 w 2464"/>
                <a:gd name="T33" fmla="*/ 50 h 4064"/>
                <a:gd name="T34" fmla="*/ 100 w 2464"/>
                <a:gd name="T35" fmla="*/ 4016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4" h="4064">
                  <a:moveTo>
                    <a:pt x="0" y="50"/>
                  </a:moveTo>
                  <a:cubicBezTo>
                    <a:pt x="0" y="24"/>
                    <a:pt x="24" y="0"/>
                    <a:pt x="50" y="0"/>
                  </a:cubicBezTo>
                  <a:lnTo>
                    <a:pt x="2416" y="0"/>
                  </a:lnTo>
                  <a:cubicBezTo>
                    <a:pt x="2444" y="0"/>
                    <a:pt x="2464" y="24"/>
                    <a:pt x="2464" y="50"/>
                  </a:cubicBezTo>
                  <a:lnTo>
                    <a:pt x="2464" y="4016"/>
                  </a:lnTo>
                  <a:cubicBezTo>
                    <a:pt x="2464" y="4044"/>
                    <a:pt x="2444" y="4064"/>
                    <a:pt x="2416" y="4064"/>
                  </a:cubicBezTo>
                  <a:lnTo>
                    <a:pt x="50" y="4064"/>
                  </a:lnTo>
                  <a:cubicBezTo>
                    <a:pt x="24" y="4064"/>
                    <a:pt x="0" y="4044"/>
                    <a:pt x="0" y="4016"/>
                  </a:cubicBezTo>
                  <a:lnTo>
                    <a:pt x="0" y="50"/>
                  </a:lnTo>
                  <a:close/>
                  <a:moveTo>
                    <a:pt x="100" y="4016"/>
                  </a:moveTo>
                  <a:lnTo>
                    <a:pt x="50" y="3966"/>
                  </a:lnTo>
                  <a:lnTo>
                    <a:pt x="2416" y="3966"/>
                  </a:lnTo>
                  <a:lnTo>
                    <a:pt x="2366" y="4016"/>
                  </a:lnTo>
                  <a:lnTo>
                    <a:pt x="2366" y="50"/>
                  </a:lnTo>
                  <a:lnTo>
                    <a:pt x="2416" y="100"/>
                  </a:lnTo>
                  <a:lnTo>
                    <a:pt x="50" y="100"/>
                  </a:lnTo>
                  <a:lnTo>
                    <a:pt x="100" y="50"/>
                  </a:lnTo>
                  <a:lnTo>
                    <a:pt x="100" y="4016"/>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87" name="Rectangle 108"/>
            <p:cNvSpPr>
              <a:spLocks noChangeArrowheads="1"/>
            </p:cNvSpPr>
            <p:nvPr/>
          </p:nvSpPr>
          <p:spPr bwMode="auto">
            <a:xfrm>
              <a:off x="3457" y="3070"/>
              <a:ext cx="135" cy="10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8" name="Freeform 109"/>
            <p:cNvSpPr>
              <a:spLocks noEditPoints="1"/>
            </p:cNvSpPr>
            <p:nvPr/>
          </p:nvSpPr>
          <p:spPr bwMode="auto">
            <a:xfrm>
              <a:off x="3456" y="3069"/>
              <a:ext cx="140" cy="111"/>
            </a:xfrm>
            <a:custGeom>
              <a:avLst/>
              <a:gdLst>
                <a:gd name="T0" fmla="*/ 0 w 2448"/>
                <a:gd name="T1" fmla="*/ 50 h 1952"/>
                <a:gd name="T2" fmla="*/ 50 w 2448"/>
                <a:gd name="T3" fmla="*/ 0 h 1952"/>
                <a:gd name="T4" fmla="*/ 2400 w 2448"/>
                <a:gd name="T5" fmla="*/ 0 h 1952"/>
                <a:gd name="T6" fmla="*/ 2448 w 2448"/>
                <a:gd name="T7" fmla="*/ 50 h 1952"/>
                <a:gd name="T8" fmla="*/ 2448 w 2448"/>
                <a:gd name="T9" fmla="*/ 1904 h 1952"/>
                <a:gd name="T10" fmla="*/ 2400 w 2448"/>
                <a:gd name="T11" fmla="*/ 1952 h 1952"/>
                <a:gd name="T12" fmla="*/ 50 w 2448"/>
                <a:gd name="T13" fmla="*/ 1952 h 1952"/>
                <a:gd name="T14" fmla="*/ 0 w 2448"/>
                <a:gd name="T15" fmla="*/ 1904 h 1952"/>
                <a:gd name="T16" fmla="*/ 0 w 2448"/>
                <a:gd name="T17" fmla="*/ 50 h 1952"/>
                <a:gd name="T18" fmla="*/ 99 w 2448"/>
                <a:gd name="T19" fmla="*/ 1904 h 1952"/>
                <a:gd name="T20" fmla="*/ 50 w 2448"/>
                <a:gd name="T21" fmla="*/ 1855 h 1952"/>
                <a:gd name="T22" fmla="*/ 2400 w 2448"/>
                <a:gd name="T23" fmla="*/ 1855 h 1952"/>
                <a:gd name="T24" fmla="*/ 2351 w 2448"/>
                <a:gd name="T25" fmla="*/ 1904 h 1952"/>
                <a:gd name="T26" fmla="*/ 2351 w 2448"/>
                <a:gd name="T27" fmla="*/ 50 h 1952"/>
                <a:gd name="T28" fmla="*/ 2400 w 2448"/>
                <a:gd name="T29" fmla="*/ 99 h 1952"/>
                <a:gd name="T30" fmla="*/ 50 w 2448"/>
                <a:gd name="T31" fmla="*/ 99 h 1952"/>
                <a:gd name="T32" fmla="*/ 99 w 2448"/>
                <a:gd name="T33" fmla="*/ 50 h 1952"/>
                <a:gd name="T34" fmla="*/ 99 w 2448"/>
                <a:gd name="T35" fmla="*/ 1904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8" h="1952">
                  <a:moveTo>
                    <a:pt x="0" y="50"/>
                  </a:moveTo>
                  <a:cubicBezTo>
                    <a:pt x="0" y="23"/>
                    <a:pt x="23" y="0"/>
                    <a:pt x="50" y="0"/>
                  </a:cubicBezTo>
                  <a:lnTo>
                    <a:pt x="2400" y="0"/>
                  </a:lnTo>
                  <a:cubicBezTo>
                    <a:pt x="2428" y="0"/>
                    <a:pt x="2448" y="23"/>
                    <a:pt x="2448" y="50"/>
                  </a:cubicBezTo>
                  <a:lnTo>
                    <a:pt x="2448" y="1904"/>
                  </a:lnTo>
                  <a:cubicBezTo>
                    <a:pt x="2448" y="1932"/>
                    <a:pt x="2428" y="1952"/>
                    <a:pt x="2400" y="1952"/>
                  </a:cubicBezTo>
                  <a:lnTo>
                    <a:pt x="50" y="1952"/>
                  </a:lnTo>
                  <a:cubicBezTo>
                    <a:pt x="23" y="1952"/>
                    <a:pt x="0" y="1932"/>
                    <a:pt x="0" y="1904"/>
                  </a:cubicBezTo>
                  <a:lnTo>
                    <a:pt x="0" y="50"/>
                  </a:lnTo>
                  <a:close/>
                  <a:moveTo>
                    <a:pt x="99" y="1904"/>
                  </a:moveTo>
                  <a:lnTo>
                    <a:pt x="50" y="1855"/>
                  </a:lnTo>
                  <a:lnTo>
                    <a:pt x="2400" y="1855"/>
                  </a:lnTo>
                  <a:lnTo>
                    <a:pt x="2351" y="1904"/>
                  </a:lnTo>
                  <a:lnTo>
                    <a:pt x="2351" y="50"/>
                  </a:lnTo>
                  <a:lnTo>
                    <a:pt x="2400" y="99"/>
                  </a:lnTo>
                  <a:lnTo>
                    <a:pt x="50" y="99"/>
                  </a:lnTo>
                  <a:lnTo>
                    <a:pt x="99" y="50"/>
                  </a:lnTo>
                  <a:lnTo>
                    <a:pt x="99" y="1904"/>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89" name="Freeform 110"/>
            <p:cNvSpPr>
              <a:spLocks noEditPoints="1"/>
            </p:cNvSpPr>
            <p:nvPr/>
          </p:nvSpPr>
          <p:spPr bwMode="auto">
            <a:xfrm>
              <a:off x="3456" y="3069"/>
              <a:ext cx="140" cy="111"/>
            </a:xfrm>
            <a:custGeom>
              <a:avLst/>
              <a:gdLst>
                <a:gd name="T0" fmla="*/ 0 w 2448"/>
                <a:gd name="T1" fmla="*/ 50 h 1952"/>
                <a:gd name="T2" fmla="*/ 50 w 2448"/>
                <a:gd name="T3" fmla="*/ 0 h 1952"/>
                <a:gd name="T4" fmla="*/ 2400 w 2448"/>
                <a:gd name="T5" fmla="*/ 0 h 1952"/>
                <a:gd name="T6" fmla="*/ 2448 w 2448"/>
                <a:gd name="T7" fmla="*/ 50 h 1952"/>
                <a:gd name="T8" fmla="*/ 2448 w 2448"/>
                <a:gd name="T9" fmla="*/ 1904 h 1952"/>
                <a:gd name="T10" fmla="*/ 2400 w 2448"/>
                <a:gd name="T11" fmla="*/ 1952 h 1952"/>
                <a:gd name="T12" fmla="*/ 50 w 2448"/>
                <a:gd name="T13" fmla="*/ 1952 h 1952"/>
                <a:gd name="T14" fmla="*/ 0 w 2448"/>
                <a:gd name="T15" fmla="*/ 1904 h 1952"/>
                <a:gd name="T16" fmla="*/ 0 w 2448"/>
                <a:gd name="T17" fmla="*/ 50 h 1952"/>
                <a:gd name="T18" fmla="*/ 99 w 2448"/>
                <a:gd name="T19" fmla="*/ 1904 h 1952"/>
                <a:gd name="T20" fmla="*/ 50 w 2448"/>
                <a:gd name="T21" fmla="*/ 1855 h 1952"/>
                <a:gd name="T22" fmla="*/ 2400 w 2448"/>
                <a:gd name="T23" fmla="*/ 1855 h 1952"/>
                <a:gd name="T24" fmla="*/ 2351 w 2448"/>
                <a:gd name="T25" fmla="*/ 1904 h 1952"/>
                <a:gd name="T26" fmla="*/ 2351 w 2448"/>
                <a:gd name="T27" fmla="*/ 50 h 1952"/>
                <a:gd name="T28" fmla="*/ 2400 w 2448"/>
                <a:gd name="T29" fmla="*/ 99 h 1952"/>
                <a:gd name="T30" fmla="*/ 50 w 2448"/>
                <a:gd name="T31" fmla="*/ 99 h 1952"/>
                <a:gd name="T32" fmla="*/ 99 w 2448"/>
                <a:gd name="T33" fmla="*/ 50 h 1952"/>
                <a:gd name="T34" fmla="*/ 99 w 2448"/>
                <a:gd name="T35" fmla="*/ 1904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8" h="1952">
                  <a:moveTo>
                    <a:pt x="0" y="50"/>
                  </a:moveTo>
                  <a:cubicBezTo>
                    <a:pt x="0" y="23"/>
                    <a:pt x="23" y="0"/>
                    <a:pt x="50" y="0"/>
                  </a:cubicBezTo>
                  <a:lnTo>
                    <a:pt x="2400" y="0"/>
                  </a:lnTo>
                  <a:cubicBezTo>
                    <a:pt x="2428" y="0"/>
                    <a:pt x="2448" y="23"/>
                    <a:pt x="2448" y="50"/>
                  </a:cubicBezTo>
                  <a:lnTo>
                    <a:pt x="2448" y="1904"/>
                  </a:lnTo>
                  <a:cubicBezTo>
                    <a:pt x="2448" y="1932"/>
                    <a:pt x="2428" y="1952"/>
                    <a:pt x="2400" y="1952"/>
                  </a:cubicBezTo>
                  <a:lnTo>
                    <a:pt x="50" y="1952"/>
                  </a:lnTo>
                  <a:cubicBezTo>
                    <a:pt x="23" y="1952"/>
                    <a:pt x="0" y="1932"/>
                    <a:pt x="0" y="1904"/>
                  </a:cubicBezTo>
                  <a:lnTo>
                    <a:pt x="0" y="50"/>
                  </a:lnTo>
                  <a:close/>
                  <a:moveTo>
                    <a:pt x="99" y="1904"/>
                  </a:moveTo>
                  <a:lnTo>
                    <a:pt x="50" y="1855"/>
                  </a:lnTo>
                  <a:lnTo>
                    <a:pt x="2400" y="1855"/>
                  </a:lnTo>
                  <a:lnTo>
                    <a:pt x="2351" y="1904"/>
                  </a:lnTo>
                  <a:lnTo>
                    <a:pt x="2351" y="50"/>
                  </a:lnTo>
                  <a:lnTo>
                    <a:pt x="2400" y="99"/>
                  </a:lnTo>
                  <a:lnTo>
                    <a:pt x="50" y="99"/>
                  </a:lnTo>
                  <a:lnTo>
                    <a:pt x="99" y="50"/>
                  </a:lnTo>
                  <a:lnTo>
                    <a:pt x="99" y="1904"/>
                  </a:lnTo>
                  <a:close/>
                </a:path>
              </a:pathLst>
            </a:custGeom>
            <a:noFill/>
            <a:ln w="15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90" name="Freeform 111"/>
            <p:cNvSpPr>
              <a:spLocks noEditPoints="1"/>
            </p:cNvSpPr>
            <p:nvPr/>
          </p:nvSpPr>
          <p:spPr bwMode="auto">
            <a:xfrm>
              <a:off x="3456" y="3069"/>
              <a:ext cx="140" cy="111"/>
            </a:xfrm>
            <a:custGeom>
              <a:avLst/>
              <a:gdLst>
                <a:gd name="T0" fmla="*/ 0 w 2448"/>
                <a:gd name="T1" fmla="*/ 50 h 1952"/>
                <a:gd name="T2" fmla="*/ 50 w 2448"/>
                <a:gd name="T3" fmla="*/ 0 h 1952"/>
                <a:gd name="T4" fmla="*/ 2400 w 2448"/>
                <a:gd name="T5" fmla="*/ 0 h 1952"/>
                <a:gd name="T6" fmla="*/ 2448 w 2448"/>
                <a:gd name="T7" fmla="*/ 50 h 1952"/>
                <a:gd name="T8" fmla="*/ 2448 w 2448"/>
                <a:gd name="T9" fmla="*/ 1904 h 1952"/>
                <a:gd name="T10" fmla="*/ 2400 w 2448"/>
                <a:gd name="T11" fmla="*/ 1952 h 1952"/>
                <a:gd name="T12" fmla="*/ 50 w 2448"/>
                <a:gd name="T13" fmla="*/ 1952 h 1952"/>
                <a:gd name="T14" fmla="*/ 0 w 2448"/>
                <a:gd name="T15" fmla="*/ 1904 h 1952"/>
                <a:gd name="T16" fmla="*/ 0 w 2448"/>
                <a:gd name="T17" fmla="*/ 50 h 1952"/>
                <a:gd name="T18" fmla="*/ 99 w 2448"/>
                <a:gd name="T19" fmla="*/ 1904 h 1952"/>
                <a:gd name="T20" fmla="*/ 50 w 2448"/>
                <a:gd name="T21" fmla="*/ 1855 h 1952"/>
                <a:gd name="T22" fmla="*/ 2400 w 2448"/>
                <a:gd name="T23" fmla="*/ 1855 h 1952"/>
                <a:gd name="T24" fmla="*/ 2351 w 2448"/>
                <a:gd name="T25" fmla="*/ 1904 h 1952"/>
                <a:gd name="T26" fmla="*/ 2351 w 2448"/>
                <a:gd name="T27" fmla="*/ 50 h 1952"/>
                <a:gd name="T28" fmla="*/ 2400 w 2448"/>
                <a:gd name="T29" fmla="*/ 99 h 1952"/>
                <a:gd name="T30" fmla="*/ 50 w 2448"/>
                <a:gd name="T31" fmla="*/ 99 h 1952"/>
                <a:gd name="T32" fmla="*/ 99 w 2448"/>
                <a:gd name="T33" fmla="*/ 50 h 1952"/>
                <a:gd name="T34" fmla="*/ 99 w 2448"/>
                <a:gd name="T35" fmla="*/ 1904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8" h="1952">
                  <a:moveTo>
                    <a:pt x="0" y="50"/>
                  </a:moveTo>
                  <a:cubicBezTo>
                    <a:pt x="0" y="23"/>
                    <a:pt x="23" y="0"/>
                    <a:pt x="50" y="0"/>
                  </a:cubicBezTo>
                  <a:lnTo>
                    <a:pt x="2400" y="0"/>
                  </a:lnTo>
                  <a:cubicBezTo>
                    <a:pt x="2428" y="0"/>
                    <a:pt x="2448" y="23"/>
                    <a:pt x="2448" y="50"/>
                  </a:cubicBezTo>
                  <a:lnTo>
                    <a:pt x="2448" y="1904"/>
                  </a:lnTo>
                  <a:cubicBezTo>
                    <a:pt x="2448" y="1932"/>
                    <a:pt x="2428" y="1952"/>
                    <a:pt x="2400" y="1952"/>
                  </a:cubicBezTo>
                  <a:lnTo>
                    <a:pt x="50" y="1952"/>
                  </a:lnTo>
                  <a:cubicBezTo>
                    <a:pt x="23" y="1952"/>
                    <a:pt x="0" y="1932"/>
                    <a:pt x="0" y="1904"/>
                  </a:cubicBezTo>
                  <a:lnTo>
                    <a:pt x="0" y="50"/>
                  </a:lnTo>
                  <a:close/>
                  <a:moveTo>
                    <a:pt x="99" y="1904"/>
                  </a:moveTo>
                  <a:lnTo>
                    <a:pt x="50" y="1855"/>
                  </a:lnTo>
                  <a:lnTo>
                    <a:pt x="2400" y="1855"/>
                  </a:lnTo>
                  <a:lnTo>
                    <a:pt x="2351" y="1904"/>
                  </a:lnTo>
                  <a:lnTo>
                    <a:pt x="2351" y="50"/>
                  </a:lnTo>
                  <a:lnTo>
                    <a:pt x="2400" y="99"/>
                  </a:lnTo>
                  <a:lnTo>
                    <a:pt x="50" y="99"/>
                  </a:lnTo>
                  <a:lnTo>
                    <a:pt x="99" y="50"/>
                  </a:lnTo>
                  <a:lnTo>
                    <a:pt x="99" y="1904"/>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91" name="Rectangle 112"/>
            <p:cNvSpPr>
              <a:spLocks noChangeArrowheads="1"/>
            </p:cNvSpPr>
            <p:nvPr/>
          </p:nvSpPr>
          <p:spPr bwMode="auto">
            <a:xfrm>
              <a:off x="3794" y="3117"/>
              <a:ext cx="134" cy="6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92" name="Freeform 113"/>
            <p:cNvSpPr>
              <a:spLocks noEditPoints="1"/>
            </p:cNvSpPr>
            <p:nvPr/>
          </p:nvSpPr>
          <p:spPr bwMode="auto">
            <a:xfrm>
              <a:off x="3790" y="3115"/>
              <a:ext cx="142" cy="65"/>
            </a:xfrm>
            <a:custGeom>
              <a:avLst/>
              <a:gdLst>
                <a:gd name="T0" fmla="*/ 0 w 2480"/>
                <a:gd name="T1" fmla="*/ 51 h 1136"/>
                <a:gd name="T2" fmla="*/ 50 w 2480"/>
                <a:gd name="T3" fmla="*/ 0 h 1136"/>
                <a:gd name="T4" fmla="*/ 2432 w 2480"/>
                <a:gd name="T5" fmla="*/ 0 h 1136"/>
                <a:gd name="T6" fmla="*/ 2480 w 2480"/>
                <a:gd name="T7" fmla="*/ 51 h 1136"/>
                <a:gd name="T8" fmla="*/ 2480 w 2480"/>
                <a:gd name="T9" fmla="*/ 1087 h 1136"/>
                <a:gd name="T10" fmla="*/ 2432 w 2480"/>
                <a:gd name="T11" fmla="*/ 1136 h 1136"/>
                <a:gd name="T12" fmla="*/ 50 w 2480"/>
                <a:gd name="T13" fmla="*/ 1136 h 1136"/>
                <a:gd name="T14" fmla="*/ 0 w 2480"/>
                <a:gd name="T15" fmla="*/ 1087 h 1136"/>
                <a:gd name="T16" fmla="*/ 0 w 2480"/>
                <a:gd name="T17" fmla="*/ 51 h 1136"/>
                <a:gd name="T18" fmla="*/ 100 w 2480"/>
                <a:gd name="T19" fmla="*/ 1087 h 1136"/>
                <a:gd name="T20" fmla="*/ 50 w 2480"/>
                <a:gd name="T21" fmla="*/ 1038 h 1136"/>
                <a:gd name="T22" fmla="*/ 2432 w 2480"/>
                <a:gd name="T23" fmla="*/ 1038 h 1136"/>
                <a:gd name="T24" fmla="*/ 2382 w 2480"/>
                <a:gd name="T25" fmla="*/ 1087 h 1136"/>
                <a:gd name="T26" fmla="*/ 2382 w 2480"/>
                <a:gd name="T27" fmla="*/ 51 h 1136"/>
                <a:gd name="T28" fmla="*/ 2432 w 2480"/>
                <a:gd name="T29" fmla="*/ 100 h 1136"/>
                <a:gd name="T30" fmla="*/ 50 w 2480"/>
                <a:gd name="T31" fmla="*/ 100 h 1136"/>
                <a:gd name="T32" fmla="*/ 100 w 2480"/>
                <a:gd name="T33" fmla="*/ 51 h 1136"/>
                <a:gd name="T34" fmla="*/ 100 w 2480"/>
                <a:gd name="T35" fmla="*/ 1087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80" h="1136">
                  <a:moveTo>
                    <a:pt x="0" y="51"/>
                  </a:moveTo>
                  <a:cubicBezTo>
                    <a:pt x="0" y="23"/>
                    <a:pt x="24" y="0"/>
                    <a:pt x="50" y="0"/>
                  </a:cubicBezTo>
                  <a:lnTo>
                    <a:pt x="2432" y="0"/>
                  </a:lnTo>
                  <a:cubicBezTo>
                    <a:pt x="2460" y="0"/>
                    <a:pt x="2480" y="23"/>
                    <a:pt x="2480" y="51"/>
                  </a:cubicBezTo>
                  <a:lnTo>
                    <a:pt x="2480" y="1087"/>
                  </a:lnTo>
                  <a:cubicBezTo>
                    <a:pt x="2480" y="1116"/>
                    <a:pt x="2460" y="1136"/>
                    <a:pt x="2432" y="1136"/>
                  </a:cubicBezTo>
                  <a:lnTo>
                    <a:pt x="50" y="1136"/>
                  </a:lnTo>
                  <a:cubicBezTo>
                    <a:pt x="24" y="1136"/>
                    <a:pt x="0" y="1116"/>
                    <a:pt x="0" y="1087"/>
                  </a:cubicBezTo>
                  <a:lnTo>
                    <a:pt x="0" y="51"/>
                  </a:lnTo>
                  <a:close/>
                  <a:moveTo>
                    <a:pt x="100" y="1087"/>
                  </a:moveTo>
                  <a:lnTo>
                    <a:pt x="50" y="1038"/>
                  </a:lnTo>
                  <a:lnTo>
                    <a:pt x="2432" y="1038"/>
                  </a:lnTo>
                  <a:lnTo>
                    <a:pt x="2382" y="1087"/>
                  </a:lnTo>
                  <a:lnTo>
                    <a:pt x="2382" y="51"/>
                  </a:lnTo>
                  <a:lnTo>
                    <a:pt x="2432" y="100"/>
                  </a:lnTo>
                  <a:lnTo>
                    <a:pt x="50" y="100"/>
                  </a:lnTo>
                  <a:lnTo>
                    <a:pt x="100" y="51"/>
                  </a:lnTo>
                  <a:lnTo>
                    <a:pt x="100" y="1087"/>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93" name="Freeform 114"/>
            <p:cNvSpPr>
              <a:spLocks noEditPoints="1"/>
            </p:cNvSpPr>
            <p:nvPr/>
          </p:nvSpPr>
          <p:spPr bwMode="auto">
            <a:xfrm>
              <a:off x="3790" y="3115"/>
              <a:ext cx="142" cy="65"/>
            </a:xfrm>
            <a:custGeom>
              <a:avLst/>
              <a:gdLst>
                <a:gd name="T0" fmla="*/ 0 w 2480"/>
                <a:gd name="T1" fmla="*/ 51 h 1136"/>
                <a:gd name="T2" fmla="*/ 50 w 2480"/>
                <a:gd name="T3" fmla="*/ 0 h 1136"/>
                <a:gd name="T4" fmla="*/ 2432 w 2480"/>
                <a:gd name="T5" fmla="*/ 0 h 1136"/>
                <a:gd name="T6" fmla="*/ 2480 w 2480"/>
                <a:gd name="T7" fmla="*/ 51 h 1136"/>
                <a:gd name="T8" fmla="*/ 2480 w 2480"/>
                <a:gd name="T9" fmla="*/ 1087 h 1136"/>
                <a:gd name="T10" fmla="*/ 2432 w 2480"/>
                <a:gd name="T11" fmla="*/ 1136 h 1136"/>
                <a:gd name="T12" fmla="*/ 50 w 2480"/>
                <a:gd name="T13" fmla="*/ 1136 h 1136"/>
                <a:gd name="T14" fmla="*/ 0 w 2480"/>
                <a:gd name="T15" fmla="*/ 1087 h 1136"/>
                <a:gd name="T16" fmla="*/ 0 w 2480"/>
                <a:gd name="T17" fmla="*/ 51 h 1136"/>
                <a:gd name="T18" fmla="*/ 100 w 2480"/>
                <a:gd name="T19" fmla="*/ 1087 h 1136"/>
                <a:gd name="T20" fmla="*/ 50 w 2480"/>
                <a:gd name="T21" fmla="*/ 1038 h 1136"/>
                <a:gd name="T22" fmla="*/ 2432 w 2480"/>
                <a:gd name="T23" fmla="*/ 1038 h 1136"/>
                <a:gd name="T24" fmla="*/ 2382 w 2480"/>
                <a:gd name="T25" fmla="*/ 1087 h 1136"/>
                <a:gd name="T26" fmla="*/ 2382 w 2480"/>
                <a:gd name="T27" fmla="*/ 51 h 1136"/>
                <a:gd name="T28" fmla="*/ 2432 w 2480"/>
                <a:gd name="T29" fmla="*/ 100 h 1136"/>
                <a:gd name="T30" fmla="*/ 50 w 2480"/>
                <a:gd name="T31" fmla="*/ 100 h 1136"/>
                <a:gd name="T32" fmla="*/ 100 w 2480"/>
                <a:gd name="T33" fmla="*/ 51 h 1136"/>
                <a:gd name="T34" fmla="*/ 100 w 2480"/>
                <a:gd name="T35" fmla="*/ 1087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80" h="1136">
                  <a:moveTo>
                    <a:pt x="0" y="51"/>
                  </a:moveTo>
                  <a:cubicBezTo>
                    <a:pt x="0" y="23"/>
                    <a:pt x="24" y="0"/>
                    <a:pt x="50" y="0"/>
                  </a:cubicBezTo>
                  <a:lnTo>
                    <a:pt x="2432" y="0"/>
                  </a:lnTo>
                  <a:cubicBezTo>
                    <a:pt x="2460" y="0"/>
                    <a:pt x="2480" y="23"/>
                    <a:pt x="2480" y="51"/>
                  </a:cubicBezTo>
                  <a:lnTo>
                    <a:pt x="2480" y="1087"/>
                  </a:lnTo>
                  <a:cubicBezTo>
                    <a:pt x="2480" y="1116"/>
                    <a:pt x="2460" y="1136"/>
                    <a:pt x="2432" y="1136"/>
                  </a:cubicBezTo>
                  <a:lnTo>
                    <a:pt x="50" y="1136"/>
                  </a:lnTo>
                  <a:cubicBezTo>
                    <a:pt x="24" y="1136"/>
                    <a:pt x="0" y="1116"/>
                    <a:pt x="0" y="1087"/>
                  </a:cubicBezTo>
                  <a:lnTo>
                    <a:pt x="0" y="51"/>
                  </a:lnTo>
                  <a:close/>
                  <a:moveTo>
                    <a:pt x="100" y="1087"/>
                  </a:moveTo>
                  <a:lnTo>
                    <a:pt x="50" y="1038"/>
                  </a:lnTo>
                  <a:lnTo>
                    <a:pt x="2432" y="1038"/>
                  </a:lnTo>
                  <a:lnTo>
                    <a:pt x="2382" y="1087"/>
                  </a:lnTo>
                  <a:lnTo>
                    <a:pt x="2382" y="51"/>
                  </a:lnTo>
                  <a:lnTo>
                    <a:pt x="2432" y="100"/>
                  </a:lnTo>
                  <a:lnTo>
                    <a:pt x="50" y="100"/>
                  </a:lnTo>
                  <a:lnTo>
                    <a:pt x="100" y="51"/>
                  </a:lnTo>
                  <a:lnTo>
                    <a:pt x="100" y="1087"/>
                  </a:lnTo>
                  <a:close/>
                </a:path>
              </a:pathLst>
            </a:custGeom>
            <a:noFill/>
            <a:ln w="15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94" name="Freeform 115"/>
            <p:cNvSpPr>
              <a:spLocks noEditPoints="1"/>
            </p:cNvSpPr>
            <p:nvPr/>
          </p:nvSpPr>
          <p:spPr bwMode="auto">
            <a:xfrm>
              <a:off x="3790" y="3115"/>
              <a:ext cx="142" cy="65"/>
            </a:xfrm>
            <a:custGeom>
              <a:avLst/>
              <a:gdLst>
                <a:gd name="T0" fmla="*/ 0 w 2480"/>
                <a:gd name="T1" fmla="*/ 51 h 1136"/>
                <a:gd name="T2" fmla="*/ 50 w 2480"/>
                <a:gd name="T3" fmla="*/ 0 h 1136"/>
                <a:gd name="T4" fmla="*/ 2432 w 2480"/>
                <a:gd name="T5" fmla="*/ 0 h 1136"/>
                <a:gd name="T6" fmla="*/ 2480 w 2480"/>
                <a:gd name="T7" fmla="*/ 51 h 1136"/>
                <a:gd name="T8" fmla="*/ 2480 w 2480"/>
                <a:gd name="T9" fmla="*/ 1087 h 1136"/>
                <a:gd name="T10" fmla="*/ 2432 w 2480"/>
                <a:gd name="T11" fmla="*/ 1136 h 1136"/>
                <a:gd name="T12" fmla="*/ 50 w 2480"/>
                <a:gd name="T13" fmla="*/ 1136 h 1136"/>
                <a:gd name="T14" fmla="*/ 0 w 2480"/>
                <a:gd name="T15" fmla="*/ 1087 h 1136"/>
                <a:gd name="T16" fmla="*/ 0 w 2480"/>
                <a:gd name="T17" fmla="*/ 51 h 1136"/>
                <a:gd name="T18" fmla="*/ 100 w 2480"/>
                <a:gd name="T19" fmla="*/ 1087 h 1136"/>
                <a:gd name="T20" fmla="*/ 50 w 2480"/>
                <a:gd name="T21" fmla="*/ 1038 h 1136"/>
                <a:gd name="T22" fmla="*/ 2432 w 2480"/>
                <a:gd name="T23" fmla="*/ 1038 h 1136"/>
                <a:gd name="T24" fmla="*/ 2382 w 2480"/>
                <a:gd name="T25" fmla="*/ 1087 h 1136"/>
                <a:gd name="T26" fmla="*/ 2382 w 2480"/>
                <a:gd name="T27" fmla="*/ 51 h 1136"/>
                <a:gd name="T28" fmla="*/ 2432 w 2480"/>
                <a:gd name="T29" fmla="*/ 100 h 1136"/>
                <a:gd name="T30" fmla="*/ 50 w 2480"/>
                <a:gd name="T31" fmla="*/ 100 h 1136"/>
                <a:gd name="T32" fmla="*/ 100 w 2480"/>
                <a:gd name="T33" fmla="*/ 51 h 1136"/>
                <a:gd name="T34" fmla="*/ 100 w 2480"/>
                <a:gd name="T35" fmla="*/ 1087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80" h="1136">
                  <a:moveTo>
                    <a:pt x="0" y="51"/>
                  </a:moveTo>
                  <a:cubicBezTo>
                    <a:pt x="0" y="23"/>
                    <a:pt x="24" y="0"/>
                    <a:pt x="50" y="0"/>
                  </a:cubicBezTo>
                  <a:lnTo>
                    <a:pt x="2432" y="0"/>
                  </a:lnTo>
                  <a:cubicBezTo>
                    <a:pt x="2460" y="0"/>
                    <a:pt x="2480" y="23"/>
                    <a:pt x="2480" y="51"/>
                  </a:cubicBezTo>
                  <a:lnTo>
                    <a:pt x="2480" y="1087"/>
                  </a:lnTo>
                  <a:cubicBezTo>
                    <a:pt x="2480" y="1116"/>
                    <a:pt x="2460" y="1136"/>
                    <a:pt x="2432" y="1136"/>
                  </a:cubicBezTo>
                  <a:lnTo>
                    <a:pt x="50" y="1136"/>
                  </a:lnTo>
                  <a:cubicBezTo>
                    <a:pt x="24" y="1136"/>
                    <a:pt x="0" y="1116"/>
                    <a:pt x="0" y="1087"/>
                  </a:cubicBezTo>
                  <a:lnTo>
                    <a:pt x="0" y="51"/>
                  </a:lnTo>
                  <a:close/>
                  <a:moveTo>
                    <a:pt x="100" y="1087"/>
                  </a:moveTo>
                  <a:lnTo>
                    <a:pt x="50" y="1038"/>
                  </a:lnTo>
                  <a:lnTo>
                    <a:pt x="2432" y="1038"/>
                  </a:lnTo>
                  <a:lnTo>
                    <a:pt x="2382" y="1087"/>
                  </a:lnTo>
                  <a:lnTo>
                    <a:pt x="2382" y="51"/>
                  </a:lnTo>
                  <a:lnTo>
                    <a:pt x="2432" y="100"/>
                  </a:lnTo>
                  <a:lnTo>
                    <a:pt x="50" y="100"/>
                  </a:lnTo>
                  <a:lnTo>
                    <a:pt x="100" y="51"/>
                  </a:lnTo>
                  <a:lnTo>
                    <a:pt x="100" y="1087"/>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95" name="Rectangle 116"/>
            <p:cNvSpPr>
              <a:spLocks noChangeArrowheads="1"/>
            </p:cNvSpPr>
            <p:nvPr/>
          </p:nvSpPr>
          <p:spPr bwMode="auto">
            <a:xfrm>
              <a:off x="4129" y="3121"/>
              <a:ext cx="135"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96" name="Freeform 117"/>
            <p:cNvSpPr>
              <a:spLocks noEditPoints="1"/>
            </p:cNvSpPr>
            <p:nvPr/>
          </p:nvSpPr>
          <p:spPr bwMode="auto">
            <a:xfrm>
              <a:off x="4128" y="3121"/>
              <a:ext cx="141" cy="59"/>
            </a:xfrm>
            <a:custGeom>
              <a:avLst/>
              <a:gdLst>
                <a:gd name="T0" fmla="*/ 0 w 2480"/>
                <a:gd name="T1" fmla="*/ 50 h 1040"/>
                <a:gd name="T2" fmla="*/ 50 w 2480"/>
                <a:gd name="T3" fmla="*/ 0 h 1040"/>
                <a:gd name="T4" fmla="*/ 2432 w 2480"/>
                <a:gd name="T5" fmla="*/ 0 h 1040"/>
                <a:gd name="T6" fmla="*/ 2480 w 2480"/>
                <a:gd name="T7" fmla="*/ 50 h 1040"/>
                <a:gd name="T8" fmla="*/ 2480 w 2480"/>
                <a:gd name="T9" fmla="*/ 993 h 1040"/>
                <a:gd name="T10" fmla="*/ 2432 w 2480"/>
                <a:gd name="T11" fmla="*/ 1040 h 1040"/>
                <a:gd name="T12" fmla="*/ 50 w 2480"/>
                <a:gd name="T13" fmla="*/ 1040 h 1040"/>
                <a:gd name="T14" fmla="*/ 0 w 2480"/>
                <a:gd name="T15" fmla="*/ 993 h 1040"/>
                <a:gd name="T16" fmla="*/ 0 w 2480"/>
                <a:gd name="T17" fmla="*/ 50 h 1040"/>
                <a:gd name="T18" fmla="*/ 100 w 2480"/>
                <a:gd name="T19" fmla="*/ 993 h 1040"/>
                <a:gd name="T20" fmla="*/ 50 w 2480"/>
                <a:gd name="T21" fmla="*/ 944 h 1040"/>
                <a:gd name="T22" fmla="*/ 2432 w 2480"/>
                <a:gd name="T23" fmla="*/ 944 h 1040"/>
                <a:gd name="T24" fmla="*/ 2382 w 2480"/>
                <a:gd name="T25" fmla="*/ 993 h 1040"/>
                <a:gd name="T26" fmla="*/ 2382 w 2480"/>
                <a:gd name="T27" fmla="*/ 50 h 1040"/>
                <a:gd name="T28" fmla="*/ 2432 w 2480"/>
                <a:gd name="T29" fmla="*/ 99 h 1040"/>
                <a:gd name="T30" fmla="*/ 50 w 2480"/>
                <a:gd name="T31" fmla="*/ 99 h 1040"/>
                <a:gd name="T32" fmla="*/ 100 w 2480"/>
                <a:gd name="T33" fmla="*/ 50 h 1040"/>
                <a:gd name="T34" fmla="*/ 100 w 2480"/>
                <a:gd name="T35" fmla="*/ 993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80" h="1040">
                  <a:moveTo>
                    <a:pt x="0" y="50"/>
                  </a:moveTo>
                  <a:cubicBezTo>
                    <a:pt x="0" y="23"/>
                    <a:pt x="24" y="0"/>
                    <a:pt x="50" y="0"/>
                  </a:cubicBezTo>
                  <a:lnTo>
                    <a:pt x="2432" y="0"/>
                  </a:lnTo>
                  <a:cubicBezTo>
                    <a:pt x="2460" y="0"/>
                    <a:pt x="2480" y="23"/>
                    <a:pt x="2480" y="50"/>
                  </a:cubicBezTo>
                  <a:lnTo>
                    <a:pt x="2480" y="993"/>
                  </a:lnTo>
                  <a:cubicBezTo>
                    <a:pt x="2480" y="1020"/>
                    <a:pt x="2460" y="1040"/>
                    <a:pt x="2432" y="1040"/>
                  </a:cubicBezTo>
                  <a:lnTo>
                    <a:pt x="50" y="1040"/>
                  </a:lnTo>
                  <a:cubicBezTo>
                    <a:pt x="24" y="1040"/>
                    <a:pt x="0" y="1020"/>
                    <a:pt x="0" y="993"/>
                  </a:cubicBezTo>
                  <a:lnTo>
                    <a:pt x="0" y="50"/>
                  </a:lnTo>
                  <a:close/>
                  <a:moveTo>
                    <a:pt x="100" y="993"/>
                  </a:moveTo>
                  <a:lnTo>
                    <a:pt x="50" y="944"/>
                  </a:lnTo>
                  <a:lnTo>
                    <a:pt x="2432" y="944"/>
                  </a:lnTo>
                  <a:lnTo>
                    <a:pt x="2382" y="993"/>
                  </a:lnTo>
                  <a:lnTo>
                    <a:pt x="2382" y="50"/>
                  </a:lnTo>
                  <a:lnTo>
                    <a:pt x="2432" y="99"/>
                  </a:lnTo>
                  <a:lnTo>
                    <a:pt x="50" y="99"/>
                  </a:lnTo>
                  <a:lnTo>
                    <a:pt x="100" y="50"/>
                  </a:lnTo>
                  <a:lnTo>
                    <a:pt x="100" y="993"/>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97" name="Freeform 118"/>
            <p:cNvSpPr>
              <a:spLocks noEditPoints="1"/>
            </p:cNvSpPr>
            <p:nvPr/>
          </p:nvSpPr>
          <p:spPr bwMode="auto">
            <a:xfrm>
              <a:off x="4128" y="3121"/>
              <a:ext cx="141" cy="59"/>
            </a:xfrm>
            <a:custGeom>
              <a:avLst/>
              <a:gdLst>
                <a:gd name="T0" fmla="*/ 0 w 2480"/>
                <a:gd name="T1" fmla="*/ 50 h 1040"/>
                <a:gd name="T2" fmla="*/ 50 w 2480"/>
                <a:gd name="T3" fmla="*/ 0 h 1040"/>
                <a:gd name="T4" fmla="*/ 2432 w 2480"/>
                <a:gd name="T5" fmla="*/ 0 h 1040"/>
                <a:gd name="T6" fmla="*/ 2480 w 2480"/>
                <a:gd name="T7" fmla="*/ 50 h 1040"/>
                <a:gd name="T8" fmla="*/ 2480 w 2480"/>
                <a:gd name="T9" fmla="*/ 993 h 1040"/>
                <a:gd name="T10" fmla="*/ 2432 w 2480"/>
                <a:gd name="T11" fmla="*/ 1040 h 1040"/>
                <a:gd name="T12" fmla="*/ 50 w 2480"/>
                <a:gd name="T13" fmla="*/ 1040 h 1040"/>
                <a:gd name="T14" fmla="*/ 0 w 2480"/>
                <a:gd name="T15" fmla="*/ 993 h 1040"/>
                <a:gd name="T16" fmla="*/ 0 w 2480"/>
                <a:gd name="T17" fmla="*/ 50 h 1040"/>
                <a:gd name="T18" fmla="*/ 100 w 2480"/>
                <a:gd name="T19" fmla="*/ 993 h 1040"/>
                <a:gd name="T20" fmla="*/ 50 w 2480"/>
                <a:gd name="T21" fmla="*/ 944 h 1040"/>
                <a:gd name="T22" fmla="*/ 2432 w 2480"/>
                <a:gd name="T23" fmla="*/ 944 h 1040"/>
                <a:gd name="T24" fmla="*/ 2382 w 2480"/>
                <a:gd name="T25" fmla="*/ 993 h 1040"/>
                <a:gd name="T26" fmla="*/ 2382 w 2480"/>
                <a:gd name="T27" fmla="*/ 50 h 1040"/>
                <a:gd name="T28" fmla="*/ 2432 w 2480"/>
                <a:gd name="T29" fmla="*/ 99 h 1040"/>
                <a:gd name="T30" fmla="*/ 50 w 2480"/>
                <a:gd name="T31" fmla="*/ 99 h 1040"/>
                <a:gd name="T32" fmla="*/ 100 w 2480"/>
                <a:gd name="T33" fmla="*/ 50 h 1040"/>
                <a:gd name="T34" fmla="*/ 100 w 2480"/>
                <a:gd name="T35" fmla="*/ 993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80" h="1040">
                  <a:moveTo>
                    <a:pt x="0" y="50"/>
                  </a:moveTo>
                  <a:cubicBezTo>
                    <a:pt x="0" y="23"/>
                    <a:pt x="24" y="0"/>
                    <a:pt x="50" y="0"/>
                  </a:cubicBezTo>
                  <a:lnTo>
                    <a:pt x="2432" y="0"/>
                  </a:lnTo>
                  <a:cubicBezTo>
                    <a:pt x="2460" y="0"/>
                    <a:pt x="2480" y="23"/>
                    <a:pt x="2480" y="50"/>
                  </a:cubicBezTo>
                  <a:lnTo>
                    <a:pt x="2480" y="993"/>
                  </a:lnTo>
                  <a:cubicBezTo>
                    <a:pt x="2480" y="1020"/>
                    <a:pt x="2460" y="1040"/>
                    <a:pt x="2432" y="1040"/>
                  </a:cubicBezTo>
                  <a:lnTo>
                    <a:pt x="50" y="1040"/>
                  </a:lnTo>
                  <a:cubicBezTo>
                    <a:pt x="24" y="1040"/>
                    <a:pt x="0" y="1020"/>
                    <a:pt x="0" y="993"/>
                  </a:cubicBezTo>
                  <a:lnTo>
                    <a:pt x="0" y="50"/>
                  </a:lnTo>
                  <a:close/>
                  <a:moveTo>
                    <a:pt x="100" y="993"/>
                  </a:moveTo>
                  <a:lnTo>
                    <a:pt x="50" y="944"/>
                  </a:lnTo>
                  <a:lnTo>
                    <a:pt x="2432" y="944"/>
                  </a:lnTo>
                  <a:lnTo>
                    <a:pt x="2382" y="993"/>
                  </a:lnTo>
                  <a:lnTo>
                    <a:pt x="2382" y="50"/>
                  </a:lnTo>
                  <a:lnTo>
                    <a:pt x="2432" y="99"/>
                  </a:lnTo>
                  <a:lnTo>
                    <a:pt x="50" y="99"/>
                  </a:lnTo>
                  <a:lnTo>
                    <a:pt x="100" y="50"/>
                  </a:lnTo>
                  <a:lnTo>
                    <a:pt x="100" y="993"/>
                  </a:lnTo>
                  <a:close/>
                </a:path>
              </a:pathLst>
            </a:custGeom>
            <a:noFill/>
            <a:ln w="15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98" name="Freeform 119"/>
            <p:cNvSpPr>
              <a:spLocks noEditPoints="1"/>
            </p:cNvSpPr>
            <p:nvPr/>
          </p:nvSpPr>
          <p:spPr bwMode="auto">
            <a:xfrm>
              <a:off x="4128" y="3121"/>
              <a:ext cx="141" cy="59"/>
            </a:xfrm>
            <a:custGeom>
              <a:avLst/>
              <a:gdLst>
                <a:gd name="T0" fmla="*/ 0 w 2480"/>
                <a:gd name="T1" fmla="*/ 50 h 1040"/>
                <a:gd name="T2" fmla="*/ 50 w 2480"/>
                <a:gd name="T3" fmla="*/ 0 h 1040"/>
                <a:gd name="T4" fmla="*/ 2432 w 2480"/>
                <a:gd name="T5" fmla="*/ 0 h 1040"/>
                <a:gd name="T6" fmla="*/ 2480 w 2480"/>
                <a:gd name="T7" fmla="*/ 50 h 1040"/>
                <a:gd name="T8" fmla="*/ 2480 w 2480"/>
                <a:gd name="T9" fmla="*/ 993 h 1040"/>
                <a:gd name="T10" fmla="*/ 2432 w 2480"/>
                <a:gd name="T11" fmla="*/ 1040 h 1040"/>
                <a:gd name="T12" fmla="*/ 50 w 2480"/>
                <a:gd name="T13" fmla="*/ 1040 h 1040"/>
                <a:gd name="T14" fmla="*/ 0 w 2480"/>
                <a:gd name="T15" fmla="*/ 993 h 1040"/>
                <a:gd name="T16" fmla="*/ 0 w 2480"/>
                <a:gd name="T17" fmla="*/ 50 h 1040"/>
                <a:gd name="T18" fmla="*/ 100 w 2480"/>
                <a:gd name="T19" fmla="*/ 993 h 1040"/>
                <a:gd name="T20" fmla="*/ 50 w 2480"/>
                <a:gd name="T21" fmla="*/ 944 h 1040"/>
                <a:gd name="T22" fmla="*/ 2432 w 2480"/>
                <a:gd name="T23" fmla="*/ 944 h 1040"/>
                <a:gd name="T24" fmla="*/ 2382 w 2480"/>
                <a:gd name="T25" fmla="*/ 993 h 1040"/>
                <a:gd name="T26" fmla="*/ 2382 w 2480"/>
                <a:gd name="T27" fmla="*/ 50 h 1040"/>
                <a:gd name="T28" fmla="*/ 2432 w 2480"/>
                <a:gd name="T29" fmla="*/ 99 h 1040"/>
                <a:gd name="T30" fmla="*/ 50 w 2480"/>
                <a:gd name="T31" fmla="*/ 99 h 1040"/>
                <a:gd name="T32" fmla="*/ 100 w 2480"/>
                <a:gd name="T33" fmla="*/ 50 h 1040"/>
                <a:gd name="T34" fmla="*/ 100 w 2480"/>
                <a:gd name="T35" fmla="*/ 993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80" h="1040">
                  <a:moveTo>
                    <a:pt x="0" y="50"/>
                  </a:moveTo>
                  <a:cubicBezTo>
                    <a:pt x="0" y="23"/>
                    <a:pt x="24" y="0"/>
                    <a:pt x="50" y="0"/>
                  </a:cubicBezTo>
                  <a:lnTo>
                    <a:pt x="2432" y="0"/>
                  </a:lnTo>
                  <a:cubicBezTo>
                    <a:pt x="2460" y="0"/>
                    <a:pt x="2480" y="23"/>
                    <a:pt x="2480" y="50"/>
                  </a:cubicBezTo>
                  <a:lnTo>
                    <a:pt x="2480" y="993"/>
                  </a:lnTo>
                  <a:cubicBezTo>
                    <a:pt x="2480" y="1020"/>
                    <a:pt x="2460" y="1040"/>
                    <a:pt x="2432" y="1040"/>
                  </a:cubicBezTo>
                  <a:lnTo>
                    <a:pt x="50" y="1040"/>
                  </a:lnTo>
                  <a:cubicBezTo>
                    <a:pt x="24" y="1040"/>
                    <a:pt x="0" y="1020"/>
                    <a:pt x="0" y="993"/>
                  </a:cubicBezTo>
                  <a:lnTo>
                    <a:pt x="0" y="50"/>
                  </a:lnTo>
                  <a:close/>
                  <a:moveTo>
                    <a:pt x="100" y="993"/>
                  </a:moveTo>
                  <a:lnTo>
                    <a:pt x="50" y="944"/>
                  </a:lnTo>
                  <a:lnTo>
                    <a:pt x="2432" y="944"/>
                  </a:lnTo>
                  <a:lnTo>
                    <a:pt x="2382" y="993"/>
                  </a:lnTo>
                  <a:lnTo>
                    <a:pt x="2382" y="50"/>
                  </a:lnTo>
                  <a:lnTo>
                    <a:pt x="2432" y="99"/>
                  </a:lnTo>
                  <a:lnTo>
                    <a:pt x="50" y="99"/>
                  </a:lnTo>
                  <a:lnTo>
                    <a:pt x="100" y="50"/>
                  </a:lnTo>
                  <a:lnTo>
                    <a:pt x="100" y="993"/>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99" name="Rectangle 120"/>
            <p:cNvSpPr>
              <a:spLocks noChangeArrowheads="1"/>
            </p:cNvSpPr>
            <p:nvPr/>
          </p:nvSpPr>
          <p:spPr bwMode="auto">
            <a:xfrm>
              <a:off x="4467" y="3029"/>
              <a:ext cx="134" cy="14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00" name="Freeform 121"/>
            <p:cNvSpPr>
              <a:spLocks noEditPoints="1"/>
            </p:cNvSpPr>
            <p:nvPr/>
          </p:nvSpPr>
          <p:spPr bwMode="auto">
            <a:xfrm>
              <a:off x="4464" y="3027"/>
              <a:ext cx="140" cy="153"/>
            </a:xfrm>
            <a:custGeom>
              <a:avLst/>
              <a:gdLst>
                <a:gd name="T0" fmla="*/ 0 w 2448"/>
                <a:gd name="T1" fmla="*/ 50 h 2688"/>
                <a:gd name="T2" fmla="*/ 50 w 2448"/>
                <a:gd name="T3" fmla="*/ 0 h 2688"/>
                <a:gd name="T4" fmla="*/ 2400 w 2448"/>
                <a:gd name="T5" fmla="*/ 0 h 2688"/>
                <a:gd name="T6" fmla="*/ 2448 w 2448"/>
                <a:gd name="T7" fmla="*/ 50 h 2688"/>
                <a:gd name="T8" fmla="*/ 2448 w 2448"/>
                <a:gd name="T9" fmla="*/ 2640 h 2688"/>
                <a:gd name="T10" fmla="*/ 2400 w 2448"/>
                <a:gd name="T11" fmla="*/ 2688 h 2688"/>
                <a:gd name="T12" fmla="*/ 50 w 2448"/>
                <a:gd name="T13" fmla="*/ 2688 h 2688"/>
                <a:gd name="T14" fmla="*/ 0 w 2448"/>
                <a:gd name="T15" fmla="*/ 2640 h 2688"/>
                <a:gd name="T16" fmla="*/ 0 w 2448"/>
                <a:gd name="T17" fmla="*/ 50 h 2688"/>
                <a:gd name="T18" fmla="*/ 100 w 2448"/>
                <a:gd name="T19" fmla="*/ 2640 h 2688"/>
                <a:gd name="T20" fmla="*/ 50 w 2448"/>
                <a:gd name="T21" fmla="*/ 2591 h 2688"/>
                <a:gd name="T22" fmla="*/ 2400 w 2448"/>
                <a:gd name="T23" fmla="*/ 2591 h 2688"/>
                <a:gd name="T24" fmla="*/ 2350 w 2448"/>
                <a:gd name="T25" fmla="*/ 2640 h 2688"/>
                <a:gd name="T26" fmla="*/ 2350 w 2448"/>
                <a:gd name="T27" fmla="*/ 50 h 2688"/>
                <a:gd name="T28" fmla="*/ 2400 w 2448"/>
                <a:gd name="T29" fmla="*/ 99 h 2688"/>
                <a:gd name="T30" fmla="*/ 50 w 2448"/>
                <a:gd name="T31" fmla="*/ 99 h 2688"/>
                <a:gd name="T32" fmla="*/ 100 w 2448"/>
                <a:gd name="T33" fmla="*/ 50 h 2688"/>
                <a:gd name="T34" fmla="*/ 100 w 2448"/>
                <a:gd name="T35" fmla="*/ 264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8" h="2688">
                  <a:moveTo>
                    <a:pt x="0" y="50"/>
                  </a:moveTo>
                  <a:cubicBezTo>
                    <a:pt x="0" y="23"/>
                    <a:pt x="24" y="0"/>
                    <a:pt x="50" y="0"/>
                  </a:cubicBezTo>
                  <a:lnTo>
                    <a:pt x="2400" y="0"/>
                  </a:lnTo>
                  <a:cubicBezTo>
                    <a:pt x="2428" y="0"/>
                    <a:pt x="2448" y="23"/>
                    <a:pt x="2448" y="50"/>
                  </a:cubicBezTo>
                  <a:lnTo>
                    <a:pt x="2448" y="2640"/>
                  </a:lnTo>
                  <a:cubicBezTo>
                    <a:pt x="2448" y="2668"/>
                    <a:pt x="2428" y="2688"/>
                    <a:pt x="2400" y="2688"/>
                  </a:cubicBezTo>
                  <a:lnTo>
                    <a:pt x="50" y="2688"/>
                  </a:lnTo>
                  <a:cubicBezTo>
                    <a:pt x="24" y="2688"/>
                    <a:pt x="0" y="2668"/>
                    <a:pt x="0" y="2640"/>
                  </a:cubicBezTo>
                  <a:lnTo>
                    <a:pt x="0" y="50"/>
                  </a:lnTo>
                  <a:close/>
                  <a:moveTo>
                    <a:pt x="100" y="2640"/>
                  </a:moveTo>
                  <a:lnTo>
                    <a:pt x="50" y="2591"/>
                  </a:lnTo>
                  <a:lnTo>
                    <a:pt x="2400" y="2591"/>
                  </a:lnTo>
                  <a:lnTo>
                    <a:pt x="2350" y="2640"/>
                  </a:lnTo>
                  <a:lnTo>
                    <a:pt x="2350" y="50"/>
                  </a:lnTo>
                  <a:lnTo>
                    <a:pt x="2400" y="99"/>
                  </a:lnTo>
                  <a:lnTo>
                    <a:pt x="50" y="99"/>
                  </a:lnTo>
                  <a:lnTo>
                    <a:pt x="100" y="50"/>
                  </a:lnTo>
                  <a:lnTo>
                    <a:pt x="100" y="264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01" name="Freeform 122"/>
            <p:cNvSpPr>
              <a:spLocks noEditPoints="1"/>
            </p:cNvSpPr>
            <p:nvPr/>
          </p:nvSpPr>
          <p:spPr bwMode="auto">
            <a:xfrm>
              <a:off x="4464" y="3027"/>
              <a:ext cx="140" cy="153"/>
            </a:xfrm>
            <a:custGeom>
              <a:avLst/>
              <a:gdLst>
                <a:gd name="T0" fmla="*/ 0 w 2448"/>
                <a:gd name="T1" fmla="*/ 50 h 2688"/>
                <a:gd name="T2" fmla="*/ 50 w 2448"/>
                <a:gd name="T3" fmla="*/ 0 h 2688"/>
                <a:gd name="T4" fmla="*/ 2400 w 2448"/>
                <a:gd name="T5" fmla="*/ 0 h 2688"/>
                <a:gd name="T6" fmla="*/ 2448 w 2448"/>
                <a:gd name="T7" fmla="*/ 50 h 2688"/>
                <a:gd name="T8" fmla="*/ 2448 w 2448"/>
                <a:gd name="T9" fmla="*/ 2640 h 2688"/>
                <a:gd name="T10" fmla="*/ 2400 w 2448"/>
                <a:gd name="T11" fmla="*/ 2688 h 2688"/>
                <a:gd name="T12" fmla="*/ 50 w 2448"/>
                <a:gd name="T13" fmla="*/ 2688 h 2688"/>
                <a:gd name="T14" fmla="*/ 0 w 2448"/>
                <a:gd name="T15" fmla="*/ 2640 h 2688"/>
                <a:gd name="T16" fmla="*/ 0 w 2448"/>
                <a:gd name="T17" fmla="*/ 50 h 2688"/>
                <a:gd name="T18" fmla="*/ 100 w 2448"/>
                <a:gd name="T19" fmla="*/ 2640 h 2688"/>
                <a:gd name="T20" fmla="*/ 50 w 2448"/>
                <a:gd name="T21" fmla="*/ 2591 h 2688"/>
                <a:gd name="T22" fmla="*/ 2400 w 2448"/>
                <a:gd name="T23" fmla="*/ 2591 h 2688"/>
                <a:gd name="T24" fmla="*/ 2350 w 2448"/>
                <a:gd name="T25" fmla="*/ 2640 h 2688"/>
                <a:gd name="T26" fmla="*/ 2350 w 2448"/>
                <a:gd name="T27" fmla="*/ 50 h 2688"/>
                <a:gd name="T28" fmla="*/ 2400 w 2448"/>
                <a:gd name="T29" fmla="*/ 99 h 2688"/>
                <a:gd name="T30" fmla="*/ 50 w 2448"/>
                <a:gd name="T31" fmla="*/ 99 h 2688"/>
                <a:gd name="T32" fmla="*/ 100 w 2448"/>
                <a:gd name="T33" fmla="*/ 50 h 2688"/>
                <a:gd name="T34" fmla="*/ 100 w 2448"/>
                <a:gd name="T35" fmla="*/ 264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8" h="2688">
                  <a:moveTo>
                    <a:pt x="0" y="50"/>
                  </a:moveTo>
                  <a:cubicBezTo>
                    <a:pt x="0" y="23"/>
                    <a:pt x="24" y="0"/>
                    <a:pt x="50" y="0"/>
                  </a:cubicBezTo>
                  <a:lnTo>
                    <a:pt x="2400" y="0"/>
                  </a:lnTo>
                  <a:cubicBezTo>
                    <a:pt x="2428" y="0"/>
                    <a:pt x="2448" y="23"/>
                    <a:pt x="2448" y="50"/>
                  </a:cubicBezTo>
                  <a:lnTo>
                    <a:pt x="2448" y="2640"/>
                  </a:lnTo>
                  <a:cubicBezTo>
                    <a:pt x="2448" y="2668"/>
                    <a:pt x="2428" y="2688"/>
                    <a:pt x="2400" y="2688"/>
                  </a:cubicBezTo>
                  <a:lnTo>
                    <a:pt x="50" y="2688"/>
                  </a:lnTo>
                  <a:cubicBezTo>
                    <a:pt x="24" y="2688"/>
                    <a:pt x="0" y="2668"/>
                    <a:pt x="0" y="2640"/>
                  </a:cubicBezTo>
                  <a:lnTo>
                    <a:pt x="0" y="50"/>
                  </a:lnTo>
                  <a:close/>
                  <a:moveTo>
                    <a:pt x="100" y="2640"/>
                  </a:moveTo>
                  <a:lnTo>
                    <a:pt x="50" y="2591"/>
                  </a:lnTo>
                  <a:lnTo>
                    <a:pt x="2400" y="2591"/>
                  </a:lnTo>
                  <a:lnTo>
                    <a:pt x="2350" y="2640"/>
                  </a:lnTo>
                  <a:lnTo>
                    <a:pt x="2350" y="50"/>
                  </a:lnTo>
                  <a:lnTo>
                    <a:pt x="2400" y="99"/>
                  </a:lnTo>
                  <a:lnTo>
                    <a:pt x="50" y="99"/>
                  </a:lnTo>
                  <a:lnTo>
                    <a:pt x="100" y="50"/>
                  </a:lnTo>
                  <a:lnTo>
                    <a:pt x="100" y="2640"/>
                  </a:lnTo>
                  <a:close/>
                </a:path>
              </a:pathLst>
            </a:custGeom>
            <a:noFill/>
            <a:ln w="15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02" name="Freeform 123"/>
            <p:cNvSpPr>
              <a:spLocks noEditPoints="1"/>
            </p:cNvSpPr>
            <p:nvPr/>
          </p:nvSpPr>
          <p:spPr bwMode="auto">
            <a:xfrm>
              <a:off x="4464" y="3027"/>
              <a:ext cx="140" cy="153"/>
            </a:xfrm>
            <a:custGeom>
              <a:avLst/>
              <a:gdLst>
                <a:gd name="T0" fmla="*/ 0 w 2448"/>
                <a:gd name="T1" fmla="*/ 50 h 2688"/>
                <a:gd name="T2" fmla="*/ 50 w 2448"/>
                <a:gd name="T3" fmla="*/ 0 h 2688"/>
                <a:gd name="T4" fmla="*/ 2400 w 2448"/>
                <a:gd name="T5" fmla="*/ 0 h 2688"/>
                <a:gd name="T6" fmla="*/ 2448 w 2448"/>
                <a:gd name="T7" fmla="*/ 50 h 2688"/>
                <a:gd name="T8" fmla="*/ 2448 w 2448"/>
                <a:gd name="T9" fmla="*/ 2640 h 2688"/>
                <a:gd name="T10" fmla="*/ 2400 w 2448"/>
                <a:gd name="T11" fmla="*/ 2688 h 2688"/>
                <a:gd name="T12" fmla="*/ 50 w 2448"/>
                <a:gd name="T13" fmla="*/ 2688 h 2688"/>
                <a:gd name="T14" fmla="*/ 0 w 2448"/>
                <a:gd name="T15" fmla="*/ 2640 h 2688"/>
                <a:gd name="T16" fmla="*/ 0 w 2448"/>
                <a:gd name="T17" fmla="*/ 50 h 2688"/>
                <a:gd name="T18" fmla="*/ 100 w 2448"/>
                <a:gd name="T19" fmla="*/ 2640 h 2688"/>
                <a:gd name="T20" fmla="*/ 50 w 2448"/>
                <a:gd name="T21" fmla="*/ 2591 h 2688"/>
                <a:gd name="T22" fmla="*/ 2400 w 2448"/>
                <a:gd name="T23" fmla="*/ 2591 h 2688"/>
                <a:gd name="T24" fmla="*/ 2350 w 2448"/>
                <a:gd name="T25" fmla="*/ 2640 h 2688"/>
                <a:gd name="T26" fmla="*/ 2350 w 2448"/>
                <a:gd name="T27" fmla="*/ 50 h 2688"/>
                <a:gd name="T28" fmla="*/ 2400 w 2448"/>
                <a:gd name="T29" fmla="*/ 99 h 2688"/>
                <a:gd name="T30" fmla="*/ 50 w 2448"/>
                <a:gd name="T31" fmla="*/ 99 h 2688"/>
                <a:gd name="T32" fmla="*/ 100 w 2448"/>
                <a:gd name="T33" fmla="*/ 50 h 2688"/>
                <a:gd name="T34" fmla="*/ 100 w 2448"/>
                <a:gd name="T35" fmla="*/ 264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8" h="2688">
                  <a:moveTo>
                    <a:pt x="0" y="50"/>
                  </a:moveTo>
                  <a:cubicBezTo>
                    <a:pt x="0" y="23"/>
                    <a:pt x="24" y="0"/>
                    <a:pt x="50" y="0"/>
                  </a:cubicBezTo>
                  <a:lnTo>
                    <a:pt x="2400" y="0"/>
                  </a:lnTo>
                  <a:cubicBezTo>
                    <a:pt x="2428" y="0"/>
                    <a:pt x="2448" y="23"/>
                    <a:pt x="2448" y="50"/>
                  </a:cubicBezTo>
                  <a:lnTo>
                    <a:pt x="2448" y="2640"/>
                  </a:lnTo>
                  <a:cubicBezTo>
                    <a:pt x="2448" y="2668"/>
                    <a:pt x="2428" y="2688"/>
                    <a:pt x="2400" y="2688"/>
                  </a:cubicBezTo>
                  <a:lnTo>
                    <a:pt x="50" y="2688"/>
                  </a:lnTo>
                  <a:cubicBezTo>
                    <a:pt x="24" y="2688"/>
                    <a:pt x="0" y="2668"/>
                    <a:pt x="0" y="2640"/>
                  </a:cubicBezTo>
                  <a:lnTo>
                    <a:pt x="0" y="50"/>
                  </a:lnTo>
                  <a:close/>
                  <a:moveTo>
                    <a:pt x="100" y="2640"/>
                  </a:moveTo>
                  <a:lnTo>
                    <a:pt x="50" y="2591"/>
                  </a:lnTo>
                  <a:lnTo>
                    <a:pt x="2400" y="2591"/>
                  </a:lnTo>
                  <a:lnTo>
                    <a:pt x="2350" y="2640"/>
                  </a:lnTo>
                  <a:lnTo>
                    <a:pt x="2350" y="50"/>
                  </a:lnTo>
                  <a:lnTo>
                    <a:pt x="2400" y="99"/>
                  </a:lnTo>
                  <a:lnTo>
                    <a:pt x="50" y="99"/>
                  </a:lnTo>
                  <a:lnTo>
                    <a:pt x="100" y="50"/>
                  </a:lnTo>
                  <a:lnTo>
                    <a:pt x="100" y="2640"/>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03" name="Rectangle 124"/>
            <p:cNvSpPr>
              <a:spLocks noChangeArrowheads="1"/>
            </p:cNvSpPr>
            <p:nvPr/>
          </p:nvSpPr>
          <p:spPr bwMode="auto">
            <a:xfrm>
              <a:off x="4802" y="2992"/>
              <a:ext cx="135" cy="18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08" name="Freeform 125"/>
            <p:cNvSpPr>
              <a:spLocks noEditPoints="1"/>
            </p:cNvSpPr>
            <p:nvPr/>
          </p:nvSpPr>
          <p:spPr bwMode="auto">
            <a:xfrm>
              <a:off x="4802" y="2990"/>
              <a:ext cx="140" cy="190"/>
            </a:xfrm>
            <a:custGeom>
              <a:avLst/>
              <a:gdLst>
                <a:gd name="T0" fmla="*/ 0 w 1224"/>
                <a:gd name="T1" fmla="*/ 26 h 1664"/>
                <a:gd name="T2" fmla="*/ 26 w 1224"/>
                <a:gd name="T3" fmla="*/ 0 h 1664"/>
                <a:gd name="T4" fmla="*/ 1200 w 1224"/>
                <a:gd name="T5" fmla="*/ 0 h 1664"/>
                <a:gd name="T6" fmla="*/ 1224 w 1224"/>
                <a:gd name="T7" fmla="*/ 26 h 1664"/>
                <a:gd name="T8" fmla="*/ 1224 w 1224"/>
                <a:gd name="T9" fmla="*/ 1640 h 1664"/>
                <a:gd name="T10" fmla="*/ 1200 w 1224"/>
                <a:gd name="T11" fmla="*/ 1664 h 1664"/>
                <a:gd name="T12" fmla="*/ 26 w 1224"/>
                <a:gd name="T13" fmla="*/ 1664 h 1664"/>
                <a:gd name="T14" fmla="*/ 0 w 1224"/>
                <a:gd name="T15" fmla="*/ 1640 h 1664"/>
                <a:gd name="T16" fmla="*/ 0 w 1224"/>
                <a:gd name="T17" fmla="*/ 26 h 1664"/>
                <a:gd name="T18" fmla="*/ 50 w 1224"/>
                <a:gd name="T19" fmla="*/ 1640 h 1664"/>
                <a:gd name="T20" fmla="*/ 26 w 1224"/>
                <a:gd name="T21" fmla="*/ 1616 h 1664"/>
                <a:gd name="T22" fmla="*/ 1200 w 1224"/>
                <a:gd name="T23" fmla="*/ 1616 h 1664"/>
                <a:gd name="T24" fmla="*/ 1176 w 1224"/>
                <a:gd name="T25" fmla="*/ 1640 h 1664"/>
                <a:gd name="T26" fmla="*/ 1176 w 1224"/>
                <a:gd name="T27" fmla="*/ 26 h 1664"/>
                <a:gd name="T28" fmla="*/ 1200 w 1224"/>
                <a:gd name="T29" fmla="*/ 50 h 1664"/>
                <a:gd name="T30" fmla="*/ 26 w 1224"/>
                <a:gd name="T31" fmla="*/ 50 h 1664"/>
                <a:gd name="T32" fmla="*/ 50 w 1224"/>
                <a:gd name="T33" fmla="*/ 26 h 1664"/>
                <a:gd name="T34" fmla="*/ 50 w 1224"/>
                <a:gd name="T35" fmla="*/ 164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4" h="1664">
                  <a:moveTo>
                    <a:pt x="0" y="26"/>
                  </a:moveTo>
                  <a:cubicBezTo>
                    <a:pt x="0" y="12"/>
                    <a:pt x="12" y="0"/>
                    <a:pt x="26" y="0"/>
                  </a:cubicBezTo>
                  <a:lnTo>
                    <a:pt x="1200" y="0"/>
                  </a:lnTo>
                  <a:cubicBezTo>
                    <a:pt x="1215" y="0"/>
                    <a:pt x="1224" y="12"/>
                    <a:pt x="1224" y="26"/>
                  </a:cubicBezTo>
                  <a:lnTo>
                    <a:pt x="1224" y="1640"/>
                  </a:lnTo>
                  <a:cubicBezTo>
                    <a:pt x="1224" y="1655"/>
                    <a:pt x="1215" y="1664"/>
                    <a:pt x="1200" y="1664"/>
                  </a:cubicBezTo>
                  <a:lnTo>
                    <a:pt x="26" y="1664"/>
                  </a:lnTo>
                  <a:cubicBezTo>
                    <a:pt x="12" y="1664"/>
                    <a:pt x="0" y="1655"/>
                    <a:pt x="0" y="1640"/>
                  </a:cubicBezTo>
                  <a:lnTo>
                    <a:pt x="0" y="26"/>
                  </a:lnTo>
                  <a:close/>
                  <a:moveTo>
                    <a:pt x="50" y="1640"/>
                  </a:moveTo>
                  <a:lnTo>
                    <a:pt x="26" y="1616"/>
                  </a:lnTo>
                  <a:lnTo>
                    <a:pt x="1200" y="1616"/>
                  </a:lnTo>
                  <a:lnTo>
                    <a:pt x="1176" y="1640"/>
                  </a:lnTo>
                  <a:lnTo>
                    <a:pt x="1176" y="26"/>
                  </a:lnTo>
                  <a:lnTo>
                    <a:pt x="1200" y="50"/>
                  </a:lnTo>
                  <a:lnTo>
                    <a:pt x="26" y="50"/>
                  </a:lnTo>
                  <a:lnTo>
                    <a:pt x="50" y="26"/>
                  </a:lnTo>
                  <a:lnTo>
                    <a:pt x="50" y="164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09" name="Freeform 126"/>
            <p:cNvSpPr>
              <a:spLocks noEditPoints="1"/>
            </p:cNvSpPr>
            <p:nvPr/>
          </p:nvSpPr>
          <p:spPr bwMode="auto">
            <a:xfrm>
              <a:off x="4802" y="2990"/>
              <a:ext cx="140" cy="190"/>
            </a:xfrm>
            <a:custGeom>
              <a:avLst/>
              <a:gdLst>
                <a:gd name="T0" fmla="*/ 0 w 1224"/>
                <a:gd name="T1" fmla="*/ 26 h 1664"/>
                <a:gd name="T2" fmla="*/ 26 w 1224"/>
                <a:gd name="T3" fmla="*/ 0 h 1664"/>
                <a:gd name="T4" fmla="*/ 1200 w 1224"/>
                <a:gd name="T5" fmla="*/ 0 h 1664"/>
                <a:gd name="T6" fmla="*/ 1224 w 1224"/>
                <a:gd name="T7" fmla="*/ 26 h 1664"/>
                <a:gd name="T8" fmla="*/ 1224 w 1224"/>
                <a:gd name="T9" fmla="*/ 1640 h 1664"/>
                <a:gd name="T10" fmla="*/ 1200 w 1224"/>
                <a:gd name="T11" fmla="*/ 1664 h 1664"/>
                <a:gd name="T12" fmla="*/ 26 w 1224"/>
                <a:gd name="T13" fmla="*/ 1664 h 1664"/>
                <a:gd name="T14" fmla="*/ 0 w 1224"/>
                <a:gd name="T15" fmla="*/ 1640 h 1664"/>
                <a:gd name="T16" fmla="*/ 0 w 1224"/>
                <a:gd name="T17" fmla="*/ 26 h 1664"/>
                <a:gd name="T18" fmla="*/ 50 w 1224"/>
                <a:gd name="T19" fmla="*/ 1640 h 1664"/>
                <a:gd name="T20" fmla="*/ 26 w 1224"/>
                <a:gd name="T21" fmla="*/ 1616 h 1664"/>
                <a:gd name="T22" fmla="*/ 1200 w 1224"/>
                <a:gd name="T23" fmla="*/ 1616 h 1664"/>
                <a:gd name="T24" fmla="*/ 1176 w 1224"/>
                <a:gd name="T25" fmla="*/ 1640 h 1664"/>
                <a:gd name="T26" fmla="*/ 1176 w 1224"/>
                <a:gd name="T27" fmla="*/ 26 h 1664"/>
                <a:gd name="T28" fmla="*/ 1200 w 1224"/>
                <a:gd name="T29" fmla="*/ 50 h 1664"/>
                <a:gd name="T30" fmla="*/ 26 w 1224"/>
                <a:gd name="T31" fmla="*/ 50 h 1664"/>
                <a:gd name="T32" fmla="*/ 50 w 1224"/>
                <a:gd name="T33" fmla="*/ 26 h 1664"/>
                <a:gd name="T34" fmla="*/ 50 w 1224"/>
                <a:gd name="T35" fmla="*/ 164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4" h="1664">
                  <a:moveTo>
                    <a:pt x="0" y="26"/>
                  </a:moveTo>
                  <a:cubicBezTo>
                    <a:pt x="0" y="12"/>
                    <a:pt x="12" y="0"/>
                    <a:pt x="26" y="0"/>
                  </a:cubicBezTo>
                  <a:lnTo>
                    <a:pt x="1200" y="0"/>
                  </a:lnTo>
                  <a:cubicBezTo>
                    <a:pt x="1215" y="0"/>
                    <a:pt x="1224" y="12"/>
                    <a:pt x="1224" y="26"/>
                  </a:cubicBezTo>
                  <a:lnTo>
                    <a:pt x="1224" y="1640"/>
                  </a:lnTo>
                  <a:cubicBezTo>
                    <a:pt x="1224" y="1655"/>
                    <a:pt x="1215" y="1664"/>
                    <a:pt x="1200" y="1664"/>
                  </a:cubicBezTo>
                  <a:lnTo>
                    <a:pt x="26" y="1664"/>
                  </a:lnTo>
                  <a:cubicBezTo>
                    <a:pt x="12" y="1664"/>
                    <a:pt x="0" y="1655"/>
                    <a:pt x="0" y="1640"/>
                  </a:cubicBezTo>
                  <a:lnTo>
                    <a:pt x="0" y="26"/>
                  </a:lnTo>
                  <a:close/>
                  <a:moveTo>
                    <a:pt x="50" y="1640"/>
                  </a:moveTo>
                  <a:lnTo>
                    <a:pt x="26" y="1616"/>
                  </a:lnTo>
                  <a:lnTo>
                    <a:pt x="1200" y="1616"/>
                  </a:lnTo>
                  <a:lnTo>
                    <a:pt x="1176" y="1640"/>
                  </a:lnTo>
                  <a:lnTo>
                    <a:pt x="1176" y="26"/>
                  </a:lnTo>
                  <a:lnTo>
                    <a:pt x="1200" y="50"/>
                  </a:lnTo>
                  <a:lnTo>
                    <a:pt x="26" y="50"/>
                  </a:lnTo>
                  <a:lnTo>
                    <a:pt x="50" y="26"/>
                  </a:lnTo>
                  <a:lnTo>
                    <a:pt x="50" y="1640"/>
                  </a:lnTo>
                  <a:close/>
                </a:path>
              </a:pathLst>
            </a:custGeom>
            <a:noFill/>
            <a:ln w="15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10" name="Freeform 127"/>
            <p:cNvSpPr>
              <a:spLocks noEditPoints="1"/>
            </p:cNvSpPr>
            <p:nvPr/>
          </p:nvSpPr>
          <p:spPr bwMode="auto">
            <a:xfrm>
              <a:off x="4802" y="2990"/>
              <a:ext cx="140" cy="190"/>
            </a:xfrm>
            <a:custGeom>
              <a:avLst/>
              <a:gdLst>
                <a:gd name="T0" fmla="*/ 0 w 1224"/>
                <a:gd name="T1" fmla="*/ 26 h 1664"/>
                <a:gd name="T2" fmla="*/ 26 w 1224"/>
                <a:gd name="T3" fmla="*/ 0 h 1664"/>
                <a:gd name="T4" fmla="*/ 1200 w 1224"/>
                <a:gd name="T5" fmla="*/ 0 h 1664"/>
                <a:gd name="T6" fmla="*/ 1224 w 1224"/>
                <a:gd name="T7" fmla="*/ 26 h 1664"/>
                <a:gd name="T8" fmla="*/ 1224 w 1224"/>
                <a:gd name="T9" fmla="*/ 1640 h 1664"/>
                <a:gd name="T10" fmla="*/ 1200 w 1224"/>
                <a:gd name="T11" fmla="*/ 1664 h 1664"/>
                <a:gd name="T12" fmla="*/ 26 w 1224"/>
                <a:gd name="T13" fmla="*/ 1664 h 1664"/>
                <a:gd name="T14" fmla="*/ 0 w 1224"/>
                <a:gd name="T15" fmla="*/ 1640 h 1664"/>
                <a:gd name="T16" fmla="*/ 0 w 1224"/>
                <a:gd name="T17" fmla="*/ 26 h 1664"/>
                <a:gd name="T18" fmla="*/ 50 w 1224"/>
                <a:gd name="T19" fmla="*/ 1640 h 1664"/>
                <a:gd name="T20" fmla="*/ 26 w 1224"/>
                <a:gd name="T21" fmla="*/ 1616 h 1664"/>
                <a:gd name="T22" fmla="*/ 1200 w 1224"/>
                <a:gd name="T23" fmla="*/ 1616 h 1664"/>
                <a:gd name="T24" fmla="*/ 1176 w 1224"/>
                <a:gd name="T25" fmla="*/ 1640 h 1664"/>
                <a:gd name="T26" fmla="*/ 1176 w 1224"/>
                <a:gd name="T27" fmla="*/ 26 h 1664"/>
                <a:gd name="T28" fmla="*/ 1200 w 1224"/>
                <a:gd name="T29" fmla="*/ 50 h 1664"/>
                <a:gd name="T30" fmla="*/ 26 w 1224"/>
                <a:gd name="T31" fmla="*/ 50 h 1664"/>
                <a:gd name="T32" fmla="*/ 50 w 1224"/>
                <a:gd name="T33" fmla="*/ 26 h 1664"/>
                <a:gd name="T34" fmla="*/ 50 w 1224"/>
                <a:gd name="T35" fmla="*/ 164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4" h="1664">
                  <a:moveTo>
                    <a:pt x="0" y="26"/>
                  </a:moveTo>
                  <a:cubicBezTo>
                    <a:pt x="0" y="12"/>
                    <a:pt x="12" y="0"/>
                    <a:pt x="26" y="0"/>
                  </a:cubicBezTo>
                  <a:lnTo>
                    <a:pt x="1200" y="0"/>
                  </a:lnTo>
                  <a:cubicBezTo>
                    <a:pt x="1215" y="0"/>
                    <a:pt x="1224" y="12"/>
                    <a:pt x="1224" y="26"/>
                  </a:cubicBezTo>
                  <a:lnTo>
                    <a:pt x="1224" y="1640"/>
                  </a:lnTo>
                  <a:cubicBezTo>
                    <a:pt x="1224" y="1655"/>
                    <a:pt x="1215" y="1664"/>
                    <a:pt x="1200" y="1664"/>
                  </a:cubicBezTo>
                  <a:lnTo>
                    <a:pt x="26" y="1664"/>
                  </a:lnTo>
                  <a:cubicBezTo>
                    <a:pt x="12" y="1664"/>
                    <a:pt x="0" y="1655"/>
                    <a:pt x="0" y="1640"/>
                  </a:cubicBezTo>
                  <a:lnTo>
                    <a:pt x="0" y="26"/>
                  </a:lnTo>
                  <a:close/>
                  <a:moveTo>
                    <a:pt x="50" y="1640"/>
                  </a:moveTo>
                  <a:lnTo>
                    <a:pt x="26" y="1616"/>
                  </a:lnTo>
                  <a:lnTo>
                    <a:pt x="1200" y="1616"/>
                  </a:lnTo>
                  <a:lnTo>
                    <a:pt x="1176" y="1640"/>
                  </a:lnTo>
                  <a:lnTo>
                    <a:pt x="1176" y="26"/>
                  </a:lnTo>
                  <a:lnTo>
                    <a:pt x="1200" y="50"/>
                  </a:lnTo>
                  <a:lnTo>
                    <a:pt x="26" y="50"/>
                  </a:lnTo>
                  <a:lnTo>
                    <a:pt x="50" y="26"/>
                  </a:lnTo>
                  <a:lnTo>
                    <a:pt x="50" y="1640"/>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11" name="Rectangle 128"/>
            <p:cNvSpPr>
              <a:spLocks noChangeArrowheads="1"/>
            </p:cNvSpPr>
            <p:nvPr/>
          </p:nvSpPr>
          <p:spPr bwMode="auto">
            <a:xfrm>
              <a:off x="5140" y="3011"/>
              <a:ext cx="133" cy="16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12" name="Freeform 129"/>
            <p:cNvSpPr>
              <a:spLocks noEditPoints="1"/>
            </p:cNvSpPr>
            <p:nvPr/>
          </p:nvSpPr>
          <p:spPr bwMode="auto">
            <a:xfrm>
              <a:off x="5138" y="3009"/>
              <a:ext cx="140" cy="171"/>
            </a:xfrm>
            <a:custGeom>
              <a:avLst/>
              <a:gdLst>
                <a:gd name="T0" fmla="*/ 0 w 1232"/>
                <a:gd name="T1" fmla="*/ 26 h 1496"/>
                <a:gd name="T2" fmla="*/ 26 w 1232"/>
                <a:gd name="T3" fmla="*/ 0 h 1496"/>
                <a:gd name="T4" fmla="*/ 1208 w 1232"/>
                <a:gd name="T5" fmla="*/ 0 h 1496"/>
                <a:gd name="T6" fmla="*/ 1232 w 1232"/>
                <a:gd name="T7" fmla="*/ 26 h 1496"/>
                <a:gd name="T8" fmla="*/ 1232 w 1232"/>
                <a:gd name="T9" fmla="*/ 1472 h 1496"/>
                <a:gd name="T10" fmla="*/ 1208 w 1232"/>
                <a:gd name="T11" fmla="*/ 1496 h 1496"/>
                <a:gd name="T12" fmla="*/ 26 w 1232"/>
                <a:gd name="T13" fmla="*/ 1496 h 1496"/>
                <a:gd name="T14" fmla="*/ 0 w 1232"/>
                <a:gd name="T15" fmla="*/ 1472 h 1496"/>
                <a:gd name="T16" fmla="*/ 0 w 1232"/>
                <a:gd name="T17" fmla="*/ 26 h 1496"/>
                <a:gd name="T18" fmla="*/ 50 w 1232"/>
                <a:gd name="T19" fmla="*/ 1472 h 1496"/>
                <a:gd name="T20" fmla="*/ 26 w 1232"/>
                <a:gd name="T21" fmla="*/ 1448 h 1496"/>
                <a:gd name="T22" fmla="*/ 1208 w 1232"/>
                <a:gd name="T23" fmla="*/ 1448 h 1496"/>
                <a:gd name="T24" fmla="*/ 1184 w 1232"/>
                <a:gd name="T25" fmla="*/ 1472 h 1496"/>
                <a:gd name="T26" fmla="*/ 1184 w 1232"/>
                <a:gd name="T27" fmla="*/ 26 h 1496"/>
                <a:gd name="T28" fmla="*/ 1208 w 1232"/>
                <a:gd name="T29" fmla="*/ 50 h 1496"/>
                <a:gd name="T30" fmla="*/ 26 w 1232"/>
                <a:gd name="T31" fmla="*/ 50 h 1496"/>
                <a:gd name="T32" fmla="*/ 50 w 1232"/>
                <a:gd name="T33" fmla="*/ 26 h 1496"/>
                <a:gd name="T34" fmla="*/ 50 w 1232"/>
                <a:gd name="T35" fmla="*/ 1472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496">
                  <a:moveTo>
                    <a:pt x="0" y="26"/>
                  </a:moveTo>
                  <a:cubicBezTo>
                    <a:pt x="0" y="12"/>
                    <a:pt x="12" y="0"/>
                    <a:pt x="26" y="0"/>
                  </a:cubicBezTo>
                  <a:lnTo>
                    <a:pt x="1208" y="0"/>
                  </a:lnTo>
                  <a:cubicBezTo>
                    <a:pt x="1223" y="0"/>
                    <a:pt x="1232" y="12"/>
                    <a:pt x="1232" y="26"/>
                  </a:cubicBezTo>
                  <a:lnTo>
                    <a:pt x="1232" y="1472"/>
                  </a:lnTo>
                  <a:cubicBezTo>
                    <a:pt x="1232" y="1487"/>
                    <a:pt x="1223" y="1496"/>
                    <a:pt x="1208" y="1496"/>
                  </a:cubicBezTo>
                  <a:lnTo>
                    <a:pt x="26" y="1496"/>
                  </a:lnTo>
                  <a:cubicBezTo>
                    <a:pt x="12" y="1496"/>
                    <a:pt x="0" y="1487"/>
                    <a:pt x="0" y="1472"/>
                  </a:cubicBezTo>
                  <a:lnTo>
                    <a:pt x="0" y="26"/>
                  </a:lnTo>
                  <a:close/>
                  <a:moveTo>
                    <a:pt x="50" y="1472"/>
                  </a:moveTo>
                  <a:lnTo>
                    <a:pt x="26" y="1448"/>
                  </a:lnTo>
                  <a:lnTo>
                    <a:pt x="1208" y="1448"/>
                  </a:lnTo>
                  <a:lnTo>
                    <a:pt x="1184" y="1472"/>
                  </a:lnTo>
                  <a:lnTo>
                    <a:pt x="1184" y="26"/>
                  </a:lnTo>
                  <a:lnTo>
                    <a:pt x="1208" y="50"/>
                  </a:lnTo>
                  <a:lnTo>
                    <a:pt x="26" y="50"/>
                  </a:lnTo>
                  <a:lnTo>
                    <a:pt x="50" y="26"/>
                  </a:lnTo>
                  <a:lnTo>
                    <a:pt x="50" y="1472"/>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13" name="Freeform 130"/>
            <p:cNvSpPr>
              <a:spLocks noEditPoints="1"/>
            </p:cNvSpPr>
            <p:nvPr/>
          </p:nvSpPr>
          <p:spPr bwMode="auto">
            <a:xfrm>
              <a:off x="5138" y="3009"/>
              <a:ext cx="140" cy="171"/>
            </a:xfrm>
            <a:custGeom>
              <a:avLst/>
              <a:gdLst>
                <a:gd name="T0" fmla="*/ 0 w 1232"/>
                <a:gd name="T1" fmla="*/ 26 h 1496"/>
                <a:gd name="T2" fmla="*/ 26 w 1232"/>
                <a:gd name="T3" fmla="*/ 0 h 1496"/>
                <a:gd name="T4" fmla="*/ 1208 w 1232"/>
                <a:gd name="T5" fmla="*/ 0 h 1496"/>
                <a:gd name="T6" fmla="*/ 1232 w 1232"/>
                <a:gd name="T7" fmla="*/ 26 h 1496"/>
                <a:gd name="T8" fmla="*/ 1232 w 1232"/>
                <a:gd name="T9" fmla="*/ 1472 h 1496"/>
                <a:gd name="T10" fmla="*/ 1208 w 1232"/>
                <a:gd name="T11" fmla="*/ 1496 h 1496"/>
                <a:gd name="T12" fmla="*/ 26 w 1232"/>
                <a:gd name="T13" fmla="*/ 1496 h 1496"/>
                <a:gd name="T14" fmla="*/ 0 w 1232"/>
                <a:gd name="T15" fmla="*/ 1472 h 1496"/>
                <a:gd name="T16" fmla="*/ 0 w 1232"/>
                <a:gd name="T17" fmla="*/ 26 h 1496"/>
                <a:gd name="T18" fmla="*/ 50 w 1232"/>
                <a:gd name="T19" fmla="*/ 1472 h 1496"/>
                <a:gd name="T20" fmla="*/ 26 w 1232"/>
                <a:gd name="T21" fmla="*/ 1448 h 1496"/>
                <a:gd name="T22" fmla="*/ 1208 w 1232"/>
                <a:gd name="T23" fmla="*/ 1448 h 1496"/>
                <a:gd name="T24" fmla="*/ 1184 w 1232"/>
                <a:gd name="T25" fmla="*/ 1472 h 1496"/>
                <a:gd name="T26" fmla="*/ 1184 w 1232"/>
                <a:gd name="T27" fmla="*/ 26 h 1496"/>
                <a:gd name="T28" fmla="*/ 1208 w 1232"/>
                <a:gd name="T29" fmla="*/ 50 h 1496"/>
                <a:gd name="T30" fmla="*/ 26 w 1232"/>
                <a:gd name="T31" fmla="*/ 50 h 1496"/>
                <a:gd name="T32" fmla="*/ 50 w 1232"/>
                <a:gd name="T33" fmla="*/ 26 h 1496"/>
                <a:gd name="T34" fmla="*/ 50 w 1232"/>
                <a:gd name="T35" fmla="*/ 1472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496">
                  <a:moveTo>
                    <a:pt x="0" y="26"/>
                  </a:moveTo>
                  <a:cubicBezTo>
                    <a:pt x="0" y="12"/>
                    <a:pt x="12" y="0"/>
                    <a:pt x="26" y="0"/>
                  </a:cubicBezTo>
                  <a:lnTo>
                    <a:pt x="1208" y="0"/>
                  </a:lnTo>
                  <a:cubicBezTo>
                    <a:pt x="1223" y="0"/>
                    <a:pt x="1232" y="12"/>
                    <a:pt x="1232" y="26"/>
                  </a:cubicBezTo>
                  <a:lnTo>
                    <a:pt x="1232" y="1472"/>
                  </a:lnTo>
                  <a:cubicBezTo>
                    <a:pt x="1232" y="1487"/>
                    <a:pt x="1223" y="1496"/>
                    <a:pt x="1208" y="1496"/>
                  </a:cubicBezTo>
                  <a:lnTo>
                    <a:pt x="26" y="1496"/>
                  </a:lnTo>
                  <a:cubicBezTo>
                    <a:pt x="12" y="1496"/>
                    <a:pt x="0" y="1487"/>
                    <a:pt x="0" y="1472"/>
                  </a:cubicBezTo>
                  <a:lnTo>
                    <a:pt x="0" y="26"/>
                  </a:lnTo>
                  <a:close/>
                  <a:moveTo>
                    <a:pt x="50" y="1472"/>
                  </a:moveTo>
                  <a:lnTo>
                    <a:pt x="26" y="1448"/>
                  </a:lnTo>
                  <a:lnTo>
                    <a:pt x="1208" y="1448"/>
                  </a:lnTo>
                  <a:lnTo>
                    <a:pt x="1184" y="1472"/>
                  </a:lnTo>
                  <a:lnTo>
                    <a:pt x="1184" y="26"/>
                  </a:lnTo>
                  <a:lnTo>
                    <a:pt x="1208" y="50"/>
                  </a:lnTo>
                  <a:lnTo>
                    <a:pt x="26" y="50"/>
                  </a:lnTo>
                  <a:lnTo>
                    <a:pt x="50" y="26"/>
                  </a:lnTo>
                  <a:lnTo>
                    <a:pt x="50" y="1472"/>
                  </a:lnTo>
                  <a:close/>
                </a:path>
              </a:pathLst>
            </a:custGeom>
            <a:noFill/>
            <a:ln w="15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14" name="Freeform 131"/>
            <p:cNvSpPr>
              <a:spLocks noEditPoints="1"/>
            </p:cNvSpPr>
            <p:nvPr/>
          </p:nvSpPr>
          <p:spPr bwMode="auto">
            <a:xfrm>
              <a:off x="5138" y="3009"/>
              <a:ext cx="140" cy="171"/>
            </a:xfrm>
            <a:custGeom>
              <a:avLst/>
              <a:gdLst>
                <a:gd name="T0" fmla="*/ 0 w 1232"/>
                <a:gd name="T1" fmla="*/ 26 h 1496"/>
                <a:gd name="T2" fmla="*/ 26 w 1232"/>
                <a:gd name="T3" fmla="*/ 0 h 1496"/>
                <a:gd name="T4" fmla="*/ 1208 w 1232"/>
                <a:gd name="T5" fmla="*/ 0 h 1496"/>
                <a:gd name="T6" fmla="*/ 1232 w 1232"/>
                <a:gd name="T7" fmla="*/ 26 h 1496"/>
                <a:gd name="T8" fmla="*/ 1232 w 1232"/>
                <a:gd name="T9" fmla="*/ 1472 h 1496"/>
                <a:gd name="T10" fmla="*/ 1208 w 1232"/>
                <a:gd name="T11" fmla="*/ 1496 h 1496"/>
                <a:gd name="T12" fmla="*/ 26 w 1232"/>
                <a:gd name="T13" fmla="*/ 1496 h 1496"/>
                <a:gd name="T14" fmla="*/ 0 w 1232"/>
                <a:gd name="T15" fmla="*/ 1472 h 1496"/>
                <a:gd name="T16" fmla="*/ 0 w 1232"/>
                <a:gd name="T17" fmla="*/ 26 h 1496"/>
                <a:gd name="T18" fmla="*/ 50 w 1232"/>
                <a:gd name="T19" fmla="*/ 1472 h 1496"/>
                <a:gd name="T20" fmla="*/ 26 w 1232"/>
                <a:gd name="T21" fmla="*/ 1448 h 1496"/>
                <a:gd name="T22" fmla="*/ 1208 w 1232"/>
                <a:gd name="T23" fmla="*/ 1448 h 1496"/>
                <a:gd name="T24" fmla="*/ 1184 w 1232"/>
                <a:gd name="T25" fmla="*/ 1472 h 1496"/>
                <a:gd name="T26" fmla="*/ 1184 w 1232"/>
                <a:gd name="T27" fmla="*/ 26 h 1496"/>
                <a:gd name="T28" fmla="*/ 1208 w 1232"/>
                <a:gd name="T29" fmla="*/ 50 h 1496"/>
                <a:gd name="T30" fmla="*/ 26 w 1232"/>
                <a:gd name="T31" fmla="*/ 50 h 1496"/>
                <a:gd name="T32" fmla="*/ 50 w 1232"/>
                <a:gd name="T33" fmla="*/ 26 h 1496"/>
                <a:gd name="T34" fmla="*/ 50 w 1232"/>
                <a:gd name="T35" fmla="*/ 1472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496">
                  <a:moveTo>
                    <a:pt x="0" y="26"/>
                  </a:moveTo>
                  <a:cubicBezTo>
                    <a:pt x="0" y="12"/>
                    <a:pt x="12" y="0"/>
                    <a:pt x="26" y="0"/>
                  </a:cubicBezTo>
                  <a:lnTo>
                    <a:pt x="1208" y="0"/>
                  </a:lnTo>
                  <a:cubicBezTo>
                    <a:pt x="1223" y="0"/>
                    <a:pt x="1232" y="12"/>
                    <a:pt x="1232" y="26"/>
                  </a:cubicBezTo>
                  <a:lnTo>
                    <a:pt x="1232" y="1472"/>
                  </a:lnTo>
                  <a:cubicBezTo>
                    <a:pt x="1232" y="1487"/>
                    <a:pt x="1223" y="1496"/>
                    <a:pt x="1208" y="1496"/>
                  </a:cubicBezTo>
                  <a:lnTo>
                    <a:pt x="26" y="1496"/>
                  </a:lnTo>
                  <a:cubicBezTo>
                    <a:pt x="12" y="1496"/>
                    <a:pt x="0" y="1487"/>
                    <a:pt x="0" y="1472"/>
                  </a:cubicBezTo>
                  <a:lnTo>
                    <a:pt x="0" y="26"/>
                  </a:lnTo>
                  <a:close/>
                  <a:moveTo>
                    <a:pt x="50" y="1472"/>
                  </a:moveTo>
                  <a:lnTo>
                    <a:pt x="26" y="1448"/>
                  </a:lnTo>
                  <a:lnTo>
                    <a:pt x="1208" y="1448"/>
                  </a:lnTo>
                  <a:lnTo>
                    <a:pt x="1184" y="1472"/>
                  </a:lnTo>
                  <a:lnTo>
                    <a:pt x="1184" y="26"/>
                  </a:lnTo>
                  <a:lnTo>
                    <a:pt x="1208" y="50"/>
                  </a:lnTo>
                  <a:lnTo>
                    <a:pt x="26" y="50"/>
                  </a:lnTo>
                  <a:lnTo>
                    <a:pt x="50" y="26"/>
                  </a:lnTo>
                  <a:lnTo>
                    <a:pt x="50" y="1472"/>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15" name="Rectangle 132"/>
            <p:cNvSpPr>
              <a:spLocks noChangeArrowheads="1"/>
            </p:cNvSpPr>
            <p:nvPr/>
          </p:nvSpPr>
          <p:spPr bwMode="auto">
            <a:xfrm>
              <a:off x="5475" y="3073"/>
              <a:ext cx="136" cy="10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16" name="Freeform 133"/>
            <p:cNvSpPr>
              <a:spLocks noEditPoints="1"/>
            </p:cNvSpPr>
            <p:nvPr/>
          </p:nvSpPr>
          <p:spPr bwMode="auto">
            <a:xfrm>
              <a:off x="5473" y="3070"/>
              <a:ext cx="142" cy="110"/>
            </a:xfrm>
            <a:custGeom>
              <a:avLst/>
              <a:gdLst>
                <a:gd name="T0" fmla="*/ 0 w 1248"/>
                <a:gd name="T1" fmla="*/ 26 h 960"/>
                <a:gd name="T2" fmla="*/ 26 w 1248"/>
                <a:gd name="T3" fmla="*/ 0 h 960"/>
                <a:gd name="T4" fmla="*/ 1224 w 1248"/>
                <a:gd name="T5" fmla="*/ 0 h 960"/>
                <a:gd name="T6" fmla="*/ 1248 w 1248"/>
                <a:gd name="T7" fmla="*/ 26 h 960"/>
                <a:gd name="T8" fmla="*/ 1248 w 1248"/>
                <a:gd name="T9" fmla="*/ 936 h 960"/>
                <a:gd name="T10" fmla="*/ 1224 w 1248"/>
                <a:gd name="T11" fmla="*/ 960 h 960"/>
                <a:gd name="T12" fmla="*/ 26 w 1248"/>
                <a:gd name="T13" fmla="*/ 960 h 960"/>
                <a:gd name="T14" fmla="*/ 0 w 1248"/>
                <a:gd name="T15" fmla="*/ 936 h 960"/>
                <a:gd name="T16" fmla="*/ 0 w 1248"/>
                <a:gd name="T17" fmla="*/ 26 h 960"/>
                <a:gd name="T18" fmla="*/ 51 w 1248"/>
                <a:gd name="T19" fmla="*/ 936 h 960"/>
                <a:gd name="T20" fmla="*/ 26 w 1248"/>
                <a:gd name="T21" fmla="*/ 911 h 960"/>
                <a:gd name="T22" fmla="*/ 1224 w 1248"/>
                <a:gd name="T23" fmla="*/ 911 h 960"/>
                <a:gd name="T24" fmla="*/ 1199 w 1248"/>
                <a:gd name="T25" fmla="*/ 936 h 960"/>
                <a:gd name="T26" fmla="*/ 1199 w 1248"/>
                <a:gd name="T27" fmla="*/ 26 h 960"/>
                <a:gd name="T28" fmla="*/ 1224 w 1248"/>
                <a:gd name="T29" fmla="*/ 51 h 960"/>
                <a:gd name="T30" fmla="*/ 26 w 1248"/>
                <a:gd name="T31" fmla="*/ 51 h 960"/>
                <a:gd name="T32" fmla="*/ 51 w 1248"/>
                <a:gd name="T33" fmla="*/ 26 h 960"/>
                <a:gd name="T34" fmla="*/ 51 w 1248"/>
                <a:gd name="T35" fmla="*/ 936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960">
                  <a:moveTo>
                    <a:pt x="0" y="26"/>
                  </a:moveTo>
                  <a:cubicBezTo>
                    <a:pt x="0" y="12"/>
                    <a:pt x="12" y="0"/>
                    <a:pt x="26" y="0"/>
                  </a:cubicBezTo>
                  <a:lnTo>
                    <a:pt x="1224" y="0"/>
                  </a:lnTo>
                  <a:cubicBezTo>
                    <a:pt x="1238" y="0"/>
                    <a:pt x="1248" y="12"/>
                    <a:pt x="1248" y="26"/>
                  </a:cubicBezTo>
                  <a:lnTo>
                    <a:pt x="1248" y="936"/>
                  </a:lnTo>
                  <a:cubicBezTo>
                    <a:pt x="1248" y="950"/>
                    <a:pt x="1238" y="960"/>
                    <a:pt x="1224" y="960"/>
                  </a:cubicBezTo>
                  <a:lnTo>
                    <a:pt x="26" y="960"/>
                  </a:lnTo>
                  <a:cubicBezTo>
                    <a:pt x="12" y="960"/>
                    <a:pt x="0" y="950"/>
                    <a:pt x="0" y="936"/>
                  </a:cubicBezTo>
                  <a:lnTo>
                    <a:pt x="0" y="26"/>
                  </a:lnTo>
                  <a:close/>
                  <a:moveTo>
                    <a:pt x="51" y="936"/>
                  </a:moveTo>
                  <a:lnTo>
                    <a:pt x="26" y="911"/>
                  </a:lnTo>
                  <a:lnTo>
                    <a:pt x="1224" y="911"/>
                  </a:lnTo>
                  <a:lnTo>
                    <a:pt x="1199" y="936"/>
                  </a:lnTo>
                  <a:lnTo>
                    <a:pt x="1199" y="26"/>
                  </a:lnTo>
                  <a:lnTo>
                    <a:pt x="1224" y="51"/>
                  </a:lnTo>
                  <a:lnTo>
                    <a:pt x="26" y="51"/>
                  </a:lnTo>
                  <a:lnTo>
                    <a:pt x="51" y="26"/>
                  </a:lnTo>
                  <a:lnTo>
                    <a:pt x="51" y="936"/>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17" name="Freeform 134"/>
            <p:cNvSpPr>
              <a:spLocks noEditPoints="1"/>
            </p:cNvSpPr>
            <p:nvPr/>
          </p:nvSpPr>
          <p:spPr bwMode="auto">
            <a:xfrm>
              <a:off x="5472" y="3070"/>
              <a:ext cx="143" cy="110"/>
            </a:xfrm>
            <a:custGeom>
              <a:avLst/>
              <a:gdLst>
                <a:gd name="T0" fmla="*/ 0 w 1248"/>
                <a:gd name="T1" fmla="*/ 26 h 960"/>
                <a:gd name="T2" fmla="*/ 26 w 1248"/>
                <a:gd name="T3" fmla="*/ 0 h 960"/>
                <a:gd name="T4" fmla="*/ 1224 w 1248"/>
                <a:gd name="T5" fmla="*/ 0 h 960"/>
                <a:gd name="T6" fmla="*/ 1248 w 1248"/>
                <a:gd name="T7" fmla="*/ 26 h 960"/>
                <a:gd name="T8" fmla="*/ 1248 w 1248"/>
                <a:gd name="T9" fmla="*/ 936 h 960"/>
                <a:gd name="T10" fmla="*/ 1224 w 1248"/>
                <a:gd name="T11" fmla="*/ 960 h 960"/>
                <a:gd name="T12" fmla="*/ 26 w 1248"/>
                <a:gd name="T13" fmla="*/ 960 h 960"/>
                <a:gd name="T14" fmla="*/ 0 w 1248"/>
                <a:gd name="T15" fmla="*/ 936 h 960"/>
                <a:gd name="T16" fmla="*/ 0 w 1248"/>
                <a:gd name="T17" fmla="*/ 26 h 960"/>
                <a:gd name="T18" fmla="*/ 51 w 1248"/>
                <a:gd name="T19" fmla="*/ 936 h 960"/>
                <a:gd name="T20" fmla="*/ 26 w 1248"/>
                <a:gd name="T21" fmla="*/ 911 h 960"/>
                <a:gd name="T22" fmla="*/ 1224 w 1248"/>
                <a:gd name="T23" fmla="*/ 911 h 960"/>
                <a:gd name="T24" fmla="*/ 1199 w 1248"/>
                <a:gd name="T25" fmla="*/ 936 h 960"/>
                <a:gd name="T26" fmla="*/ 1199 w 1248"/>
                <a:gd name="T27" fmla="*/ 26 h 960"/>
                <a:gd name="T28" fmla="*/ 1224 w 1248"/>
                <a:gd name="T29" fmla="*/ 51 h 960"/>
                <a:gd name="T30" fmla="*/ 26 w 1248"/>
                <a:gd name="T31" fmla="*/ 51 h 960"/>
                <a:gd name="T32" fmla="*/ 51 w 1248"/>
                <a:gd name="T33" fmla="*/ 26 h 960"/>
                <a:gd name="T34" fmla="*/ 51 w 1248"/>
                <a:gd name="T35" fmla="*/ 936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960">
                  <a:moveTo>
                    <a:pt x="0" y="26"/>
                  </a:moveTo>
                  <a:cubicBezTo>
                    <a:pt x="0" y="12"/>
                    <a:pt x="12" y="0"/>
                    <a:pt x="26" y="0"/>
                  </a:cubicBezTo>
                  <a:lnTo>
                    <a:pt x="1224" y="0"/>
                  </a:lnTo>
                  <a:cubicBezTo>
                    <a:pt x="1238" y="0"/>
                    <a:pt x="1248" y="12"/>
                    <a:pt x="1248" y="26"/>
                  </a:cubicBezTo>
                  <a:lnTo>
                    <a:pt x="1248" y="936"/>
                  </a:lnTo>
                  <a:cubicBezTo>
                    <a:pt x="1248" y="950"/>
                    <a:pt x="1238" y="960"/>
                    <a:pt x="1224" y="960"/>
                  </a:cubicBezTo>
                  <a:lnTo>
                    <a:pt x="26" y="960"/>
                  </a:lnTo>
                  <a:cubicBezTo>
                    <a:pt x="12" y="960"/>
                    <a:pt x="0" y="950"/>
                    <a:pt x="0" y="936"/>
                  </a:cubicBezTo>
                  <a:lnTo>
                    <a:pt x="0" y="26"/>
                  </a:lnTo>
                  <a:close/>
                  <a:moveTo>
                    <a:pt x="51" y="936"/>
                  </a:moveTo>
                  <a:lnTo>
                    <a:pt x="26" y="911"/>
                  </a:lnTo>
                  <a:lnTo>
                    <a:pt x="1224" y="911"/>
                  </a:lnTo>
                  <a:lnTo>
                    <a:pt x="1199" y="936"/>
                  </a:lnTo>
                  <a:lnTo>
                    <a:pt x="1199" y="26"/>
                  </a:lnTo>
                  <a:lnTo>
                    <a:pt x="1224" y="51"/>
                  </a:lnTo>
                  <a:lnTo>
                    <a:pt x="26" y="51"/>
                  </a:lnTo>
                  <a:lnTo>
                    <a:pt x="51" y="26"/>
                  </a:lnTo>
                  <a:lnTo>
                    <a:pt x="51" y="936"/>
                  </a:lnTo>
                  <a:close/>
                </a:path>
              </a:pathLst>
            </a:custGeom>
            <a:noFill/>
            <a:ln w="15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18" name="Freeform 135"/>
            <p:cNvSpPr>
              <a:spLocks noEditPoints="1"/>
            </p:cNvSpPr>
            <p:nvPr/>
          </p:nvSpPr>
          <p:spPr bwMode="auto">
            <a:xfrm>
              <a:off x="5472" y="3070"/>
              <a:ext cx="143" cy="110"/>
            </a:xfrm>
            <a:custGeom>
              <a:avLst/>
              <a:gdLst>
                <a:gd name="T0" fmla="*/ 0 w 1248"/>
                <a:gd name="T1" fmla="*/ 26 h 960"/>
                <a:gd name="T2" fmla="*/ 26 w 1248"/>
                <a:gd name="T3" fmla="*/ 0 h 960"/>
                <a:gd name="T4" fmla="*/ 1224 w 1248"/>
                <a:gd name="T5" fmla="*/ 0 h 960"/>
                <a:gd name="T6" fmla="*/ 1248 w 1248"/>
                <a:gd name="T7" fmla="*/ 26 h 960"/>
                <a:gd name="T8" fmla="*/ 1248 w 1248"/>
                <a:gd name="T9" fmla="*/ 936 h 960"/>
                <a:gd name="T10" fmla="*/ 1224 w 1248"/>
                <a:gd name="T11" fmla="*/ 960 h 960"/>
                <a:gd name="T12" fmla="*/ 26 w 1248"/>
                <a:gd name="T13" fmla="*/ 960 h 960"/>
                <a:gd name="T14" fmla="*/ 0 w 1248"/>
                <a:gd name="T15" fmla="*/ 936 h 960"/>
                <a:gd name="T16" fmla="*/ 0 w 1248"/>
                <a:gd name="T17" fmla="*/ 26 h 960"/>
                <a:gd name="T18" fmla="*/ 51 w 1248"/>
                <a:gd name="T19" fmla="*/ 936 h 960"/>
                <a:gd name="T20" fmla="*/ 26 w 1248"/>
                <a:gd name="T21" fmla="*/ 911 h 960"/>
                <a:gd name="T22" fmla="*/ 1224 w 1248"/>
                <a:gd name="T23" fmla="*/ 911 h 960"/>
                <a:gd name="T24" fmla="*/ 1199 w 1248"/>
                <a:gd name="T25" fmla="*/ 936 h 960"/>
                <a:gd name="T26" fmla="*/ 1199 w 1248"/>
                <a:gd name="T27" fmla="*/ 26 h 960"/>
                <a:gd name="T28" fmla="*/ 1224 w 1248"/>
                <a:gd name="T29" fmla="*/ 51 h 960"/>
                <a:gd name="T30" fmla="*/ 26 w 1248"/>
                <a:gd name="T31" fmla="*/ 51 h 960"/>
                <a:gd name="T32" fmla="*/ 51 w 1248"/>
                <a:gd name="T33" fmla="*/ 26 h 960"/>
                <a:gd name="T34" fmla="*/ 51 w 1248"/>
                <a:gd name="T35" fmla="*/ 936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960">
                  <a:moveTo>
                    <a:pt x="0" y="26"/>
                  </a:moveTo>
                  <a:cubicBezTo>
                    <a:pt x="0" y="12"/>
                    <a:pt x="12" y="0"/>
                    <a:pt x="26" y="0"/>
                  </a:cubicBezTo>
                  <a:lnTo>
                    <a:pt x="1224" y="0"/>
                  </a:lnTo>
                  <a:cubicBezTo>
                    <a:pt x="1238" y="0"/>
                    <a:pt x="1248" y="12"/>
                    <a:pt x="1248" y="26"/>
                  </a:cubicBezTo>
                  <a:lnTo>
                    <a:pt x="1248" y="936"/>
                  </a:lnTo>
                  <a:cubicBezTo>
                    <a:pt x="1248" y="950"/>
                    <a:pt x="1238" y="960"/>
                    <a:pt x="1224" y="960"/>
                  </a:cubicBezTo>
                  <a:lnTo>
                    <a:pt x="26" y="960"/>
                  </a:lnTo>
                  <a:cubicBezTo>
                    <a:pt x="12" y="960"/>
                    <a:pt x="0" y="950"/>
                    <a:pt x="0" y="936"/>
                  </a:cubicBezTo>
                  <a:lnTo>
                    <a:pt x="0" y="26"/>
                  </a:lnTo>
                  <a:close/>
                  <a:moveTo>
                    <a:pt x="51" y="936"/>
                  </a:moveTo>
                  <a:lnTo>
                    <a:pt x="26" y="911"/>
                  </a:lnTo>
                  <a:lnTo>
                    <a:pt x="1224" y="911"/>
                  </a:lnTo>
                  <a:lnTo>
                    <a:pt x="1199" y="936"/>
                  </a:lnTo>
                  <a:lnTo>
                    <a:pt x="1199" y="26"/>
                  </a:lnTo>
                  <a:lnTo>
                    <a:pt x="1224" y="51"/>
                  </a:lnTo>
                  <a:lnTo>
                    <a:pt x="26" y="51"/>
                  </a:lnTo>
                  <a:lnTo>
                    <a:pt x="51" y="26"/>
                  </a:lnTo>
                  <a:lnTo>
                    <a:pt x="51" y="936"/>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19" name="Rectangle 136"/>
            <p:cNvSpPr>
              <a:spLocks noChangeArrowheads="1"/>
            </p:cNvSpPr>
            <p:nvPr/>
          </p:nvSpPr>
          <p:spPr bwMode="auto">
            <a:xfrm>
              <a:off x="3018" y="1962"/>
              <a:ext cx="3" cy="12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20" name="Rectangle 137"/>
            <p:cNvSpPr>
              <a:spLocks noChangeArrowheads="1"/>
            </p:cNvSpPr>
            <p:nvPr/>
          </p:nvSpPr>
          <p:spPr bwMode="auto">
            <a:xfrm>
              <a:off x="3019" y="1963"/>
              <a:ext cx="2" cy="1215"/>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21" name="Freeform 138"/>
            <p:cNvSpPr>
              <a:spLocks noEditPoints="1"/>
            </p:cNvSpPr>
            <p:nvPr/>
          </p:nvSpPr>
          <p:spPr bwMode="auto">
            <a:xfrm>
              <a:off x="2995" y="1960"/>
              <a:ext cx="24" cy="1219"/>
            </a:xfrm>
            <a:custGeom>
              <a:avLst/>
              <a:gdLst>
                <a:gd name="T0" fmla="*/ 0 w 24"/>
                <a:gd name="T1" fmla="*/ 1215 h 1219"/>
                <a:gd name="T2" fmla="*/ 24 w 24"/>
                <a:gd name="T3" fmla="*/ 1215 h 1219"/>
                <a:gd name="T4" fmla="*/ 24 w 24"/>
                <a:gd name="T5" fmla="*/ 1219 h 1219"/>
                <a:gd name="T6" fmla="*/ 0 w 24"/>
                <a:gd name="T7" fmla="*/ 1219 h 1219"/>
                <a:gd name="T8" fmla="*/ 0 w 24"/>
                <a:gd name="T9" fmla="*/ 1215 h 1219"/>
                <a:gd name="T10" fmla="*/ 0 w 24"/>
                <a:gd name="T11" fmla="*/ 1080 h 1219"/>
                <a:gd name="T12" fmla="*/ 24 w 24"/>
                <a:gd name="T13" fmla="*/ 1080 h 1219"/>
                <a:gd name="T14" fmla="*/ 24 w 24"/>
                <a:gd name="T15" fmla="*/ 1085 h 1219"/>
                <a:gd name="T16" fmla="*/ 0 w 24"/>
                <a:gd name="T17" fmla="*/ 1085 h 1219"/>
                <a:gd name="T18" fmla="*/ 0 w 24"/>
                <a:gd name="T19" fmla="*/ 1080 h 1219"/>
                <a:gd name="T20" fmla="*/ 0 w 24"/>
                <a:gd name="T21" fmla="*/ 945 h 1219"/>
                <a:gd name="T22" fmla="*/ 24 w 24"/>
                <a:gd name="T23" fmla="*/ 945 h 1219"/>
                <a:gd name="T24" fmla="*/ 24 w 24"/>
                <a:gd name="T25" fmla="*/ 949 h 1219"/>
                <a:gd name="T26" fmla="*/ 0 w 24"/>
                <a:gd name="T27" fmla="*/ 949 h 1219"/>
                <a:gd name="T28" fmla="*/ 0 w 24"/>
                <a:gd name="T29" fmla="*/ 945 h 1219"/>
                <a:gd name="T30" fmla="*/ 0 w 24"/>
                <a:gd name="T31" fmla="*/ 810 h 1219"/>
                <a:gd name="T32" fmla="*/ 24 w 24"/>
                <a:gd name="T33" fmla="*/ 810 h 1219"/>
                <a:gd name="T34" fmla="*/ 24 w 24"/>
                <a:gd name="T35" fmla="*/ 814 h 1219"/>
                <a:gd name="T36" fmla="*/ 0 w 24"/>
                <a:gd name="T37" fmla="*/ 814 h 1219"/>
                <a:gd name="T38" fmla="*/ 0 w 24"/>
                <a:gd name="T39" fmla="*/ 810 h 1219"/>
                <a:gd name="T40" fmla="*/ 0 w 24"/>
                <a:gd name="T41" fmla="*/ 675 h 1219"/>
                <a:gd name="T42" fmla="*/ 24 w 24"/>
                <a:gd name="T43" fmla="*/ 675 h 1219"/>
                <a:gd name="T44" fmla="*/ 24 w 24"/>
                <a:gd name="T45" fmla="*/ 679 h 1219"/>
                <a:gd name="T46" fmla="*/ 0 w 24"/>
                <a:gd name="T47" fmla="*/ 679 h 1219"/>
                <a:gd name="T48" fmla="*/ 0 w 24"/>
                <a:gd name="T49" fmla="*/ 675 h 1219"/>
                <a:gd name="T50" fmla="*/ 0 w 24"/>
                <a:gd name="T51" fmla="*/ 541 h 1219"/>
                <a:gd name="T52" fmla="*/ 24 w 24"/>
                <a:gd name="T53" fmla="*/ 541 h 1219"/>
                <a:gd name="T54" fmla="*/ 24 w 24"/>
                <a:gd name="T55" fmla="*/ 544 h 1219"/>
                <a:gd name="T56" fmla="*/ 0 w 24"/>
                <a:gd name="T57" fmla="*/ 544 h 1219"/>
                <a:gd name="T58" fmla="*/ 0 w 24"/>
                <a:gd name="T59" fmla="*/ 541 h 1219"/>
                <a:gd name="T60" fmla="*/ 0 w 24"/>
                <a:gd name="T61" fmla="*/ 406 h 1219"/>
                <a:gd name="T62" fmla="*/ 24 w 24"/>
                <a:gd name="T63" fmla="*/ 406 h 1219"/>
                <a:gd name="T64" fmla="*/ 24 w 24"/>
                <a:gd name="T65" fmla="*/ 410 h 1219"/>
                <a:gd name="T66" fmla="*/ 0 w 24"/>
                <a:gd name="T67" fmla="*/ 410 h 1219"/>
                <a:gd name="T68" fmla="*/ 0 w 24"/>
                <a:gd name="T69" fmla="*/ 406 h 1219"/>
                <a:gd name="T70" fmla="*/ 0 w 24"/>
                <a:gd name="T71" fmla="*/ 271 h 1219"/>
                <a:gd name="T72" fmla="*/ 24 w 24"/>
                <a:gd name="T73" fmla="*/ 271 h 1219"/>
                <a:gd name="T74" fmla="*/ 24 w 24"/>
                <a:gd name="T75" fmla="*/ 275 h 1219"/>
                <a:gd name="T76" fmla="*/ 0 w 24"/>
                <a:gd name="T77" fmla="*/ 275 h 1219"/>
                <a:gd name="T78" fmla="*/ 0 w 24"/>
                <a:gd name="T79" fmla="*/ 271 h 1219"/>
                <a:gd name="T80" fmla="*/ 0 w 24"/>
                <a:gd name="T81" fmla="*/ 136 h 1219"/>
                <a:gd name="T82" fmla="*/ 24 w 24"/>
                <a:gd name="T83" fmla="*/ 136 h 1219"/>
                <a:gd name="T84" fmla="*/ 24 w 24"/>
                <a:gd name="T85" fmla="*/ 139 h 1219"/>
                <a:gd name="T86" fmla="*/ 0 w 24"/>
                <a:gd name="T87" fmla="*/ 139 h 1219"/>
                <a:gd name="T88" fmla="*/ 0 w 24"/>
                <a:gd name="T89" fmla="*/ 136 h 1219"/>
                <a:gd name="T90" fmla="*/ 0 w 24"/>
                <a:gd name="T91" fmla="*/ 0 h 1219"/>
                <a:gd name="T92" fmla="*/ 24 w 24"/>
                <a:gd name="T93" fmla="*/ 0 h 1219"/>
                <a:gd name="T94" fmla="*/ 24 w 24"/>
                <a:gd name="T95" fmla="*/ 4 h 1219"/>
                <a:gd name="T96" fmla="*/ 0 w 24"/>
                <a:gd name="T97" fmla="*/ 4 h 1219"/>
                <a:gd name="T98" fmla="*/ 0 w 24"/>
                <a:gd name="T9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1219">
                  <a:moveTo>
                    <a:pt x="0" y="1215"/>
                  </a:moveTo>
                  <a:lnTo>
                    <a:pt x="24" y="1215"/>
                  </a:lnTo>
                  <a:lnTo>
                    <a:pt x="24" y="1219"/>
                  </a:lnTo>
                  <a:lnTo>
                    <a:pt x="0" y="1219"/>
                  </a:lnTo>
                  <a:lnTo>
                    <a:pt x="0" y="1215"/>
                  </a:lnTo>
                  <a:close/>
                  <a:moveTo>
                    <a:pt x="0" y="1080"/>
                  </a:moveTo>
                  <a:lnTo>
                    <a:pt x="24" y="1080"/>
                  </a:lnTo>
                  <a:lnTo>
                    <a:pt x="24" y="1085"/>
                  </a:lnTo>
                  <a:lnTo>
                    <a:pt x="0" y="1085"/>
                  </a:lnTo>
                  <a:lnTo>
                    <a:pt x="0" y="1080"/>
                  </a:lnTo>
                  <a:close/>
                  <a:moveTo>
                    <a:pt x="0" y="945"/>
                  </a:moveTo>
                  <a:lnTo>
                    <a:pt x="24" y="945"/>
                  </a:lnTo>
                  <a:lnTo>
                    <a:pt x="24" y="949"/>
                  </a:lnTo>
                  <a:lnTo>
                    <a:pt x="0" y="949"/>
                  </a:lnTo>
                  <a:lnTo>
                    <a:pt x="0" y="945"/>
                  </a:lnTo>
                  <a:close/>
                  <a:moveTo>
                    <a:pt x="0" y="810"/>
                  </a:moveTo>
                  <a:lnTo>
                    <a:pt x="24" y="810"/>
                  </a:lnTo>
                  <a:lnTo>
                    <a:pt x="24" y="814"/>
                  </a:lnTo>
                  <a:lnTo>
                    <a:pt x="0" y="814"/>
                  </a:lnTo>
                  <a:lnTo>
                    <a:pt x="0" y="810"/>
                  </a:lnTo>
                  <a:close/>
                  <a:moveTo>
                    <a:pt x="0" y="675"/>
                  </a:moveTo>
                  <a:lnTo>
                    <a:pt x="24" y="675"/>
                  </a:lnTo>
                  <a:lnTo>
                    <a:pt x="24" y="679"/>
                  </a:lnTo>
                  <a:lnTo>
                    <a:pt x="0" y="679"/>
                  </a:lnTo>
                  <a:lnTo>
                    <a:pt x="0" y="675"/>
                  </a:lnTo>
                  <a:close/>
                  <a:moveTo>
                    <a:pt x="0" y="541"/>
                  </a:moveTo>
                  <a:lnTo>
                    <a:pt x="24" y="541"/>
                  </a:lnTo>
                  <a:lnTo>
                    <a:pt x="24" y="544"/>
                  </a:lnTo>
                  <a:lnTo>
                    <a:pt x="0" y="544"/>
                  </a:lnTo>
                  <a:lnTo>
                    <a:pt x="0" y="541"/>
                  </a:lnTo>
                  <a:close/>
                  <a:moveTo>
                    <a:pt x="0" y="406"/>
                  </a:moveTo>
                  <a:lnTo>
                    <a:pt x="24" y="406"/>
                  </a:lnTo>
                  <a:lnTo>
                    <a:pt x="24" y="410"/>
                  </a:lnTo>
                  <a:lnTo>
                    <a:pt x="0" y="410"/>
                  </a:lnTo>
                  <a:lnTo>
                    <a:pt x="0" y="406"/>
                  </a:lnTo>
                  <a:close/>
                  <a:moveTo>
                    <a:pt x="0" y="271"/>
                  </a:moveTo>
                  <a:lnTo>
                    <a:pt x="24" y="271"/>
                  </a:lnTo>
                  <a:lnTo>
                    <a:pt x="24" y="275"/>
                  </a:lnTo>
                  <a:lnTo>
                    <a:pt x="0" y="275"/>
                  </a:lnTo>
                  <a:lnTo>
                    <a:pt x="0" y="271"/>
                  </a:lnTo>
                  <a:close/>
                  <a:moveTo>
                    <a:pt x="0" y="136"/>
                  </a:moveTo>
                  <a:lnTo>
                    <a:pt x="24" y="136"/>
                  </a:lnTo>
                  <a:lnTo>
                    <a:pt x="24" y="139"/>
                  </a:lnTo>
                  <a:lnTo>
                    <a:pt x="0" y="139"/>
                  </a:lnTo>
                  <a:lnTo>
                    <a:pt x="0" y="136"/>
                  </a:lnTo>
                  <a:close/>
                  <a:moveTo>
                    <a:pt x="0" y="0"/>
                  </a:moveTo>
                  <a:lnTo>
                    <a:pt x="24" y="0"/>
                  </a:lnTo>
                  <a:lnTo>
                    <a:pt x="24" y="4"/>
                  </a:lnTo>
                  <a:lnTo>
                    <a:pt x="0"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22" name="Rectangle 139"/>
            <p:cNvSpPr>
              <a:spLocks noChangeArrowheads="1"/>
            </p:cNvSpPr>
            <p:nvPr/>
          </p:nvSpPr>
          <p:spPr bwMode="auto">
            <a:xfrm>
              <a:off x="2996" y="3175"/>
              <a:ext cx="23" cy="5"/>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23" name="Rectangle 140"/>
            <p:cNvSpPr>
              <a:spLocks noChangeArrowheads="1"/>
            </p:cNvSpPr>
            <p:nvPr/>
          </p:nvSpPr>
          <p:spPr bwMode="auto">
            <a:xfrm>
              <a:off x="2996" y="3040"/>
              <a:ext cx="23" cy="6"/>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24" name="Rectangle 141"/>
            <p:cNvSpPr>
              <a:spLocks noChangeArrowheads="1"/>
            </p:cNvSpPr>
            <p:nvPr/>
          </p:nvSpPr>
          <p:spPr bwMode="auto">
            <a:xfrm>
              <a:off x="2996" y="2905"/>
              <a:ext cx="23" cy="5"/>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25" name="Rectangle 142"/>
            <p:cNvSpPr>
              <a:spLocks noChangeArrowheads="1"/>
            </p:cNvSpPr>
            <p:nvPr/>
          </p:nvSpPr>
          <p:spPr bwMode="auto">
            <a:xfrm>
              <a:off x="2996" y="2770"/>
              <a:ext cx="23" cy="5"/>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26" name="Rectangle 143"/>
            <p:cNvSpPr>
              <a:spLocks noChangeArrowheads="1"/>
            </p:cNvSpPr>
            <p:nvPr/>
          </p:nvSpPr>
          <p:spPr bwMode="auto">
            <a:xfrm>
              <a:off x="2996" y="2636"/>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27" name="Rectangle 144"/>
            <p:cNvSpPr>
              <a:spLocks noChangeArrowheads="1"/>
            </p:cNvSpPr>
            <p:nvPr/>
          </p:nvSpPr>
          <p:spPr bwMode="auto">
            <a:xfrm>
              <a:off x="2996" y="2502"/>
              <a:ext cx="23" cy="3"/>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28" name="Rectangle 145"/>
            <p:cNvSpPr>
              <a:spLocks noChangeArrowheads="1"/>
            </p:cNvSpPr>
            <p:nvPr/>
          </p:nvSpPr>
          <p:spPr bwMode="auto">
            <a:xfrm>
              <a:off x="2996" y="2367"/>
              <a:ext cx="23" cy="3"/>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29" name="Rectangle 146"/>
            <p:cNvSpPr>
              <a:spLocks noChangeArrowheads="1"/>
            </p:cNvSpPr>
            <p:nvPr/>
          </p:nvSpPr>
          <p:spPr bwMode="auto">
            <a:xfrm>
              <a:off x="2996" y="2232"/>
              <a:ext cx="23" cy="3"/>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30" name="Rectangle 147"/>
            <p:cNvSpPr>
              <a:spLocks noChangeArrowheads="1"/>
            </p:cNvSpPr>
            <p:nvPr/>
          </p:nvSpPr>
          <p:spPr bwMode="auto">
            <a:xfrm>
              <a:off x="2996" y="2097"/>
              <a:ext cx="23" cy="3"/>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31" name="Rectangle 148"/>
            <p:cNvSpPr>
              <a:spLocks noChangeArrowheads="1"/>
            </p:cNvSpPr>
            <p:nvPr/>
          </p:nvSpPr>
          <p:spPr bwMode="auto">
            <a:xfrm>
              <a:off x="2996" y="1961"/>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32" name="Rectangle 149"/>
            <p:cNvSpPr>
              <a:spLocks noChangeArrowheads="1"/>
            </p:cNvSpPr>
            <p:nvPr/>
          </p:nvSpPr>
          <p:spPr bwMode="auto">
            <a:xfrm>
              <a:off x="3019" y="3174"/>
              <a:ext cx="269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33" name="Rectangle 150"/>
            <p:cNvSpPr>
              <a:spLocks noChangeArrowheads="1"/>
            </p:cNvSpPr>
            <p:nvPr/>
          </p:nvSpPr>
          <p:spPr bwMode="auto">
            <a:xfrm>
              <a:off x="3019" y="3174"/>
              <a:ext cx="2692" cy="6"/>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34" name="Freeform 151"/>
            <p:cNvSpPr>
              <a:spLocks noEditPoints="1"/>
            </p:cNvSpPr>
            <p:nvPr/>
          </p:nvSpPr>
          <p:spPr bwMode="auto">
            <a:xfrm>
              <a:off x="3018" y="3178"/>
              <a:ext cx="2696" cy="23"/>
            </a:xfrm>
            <a:custGeom>
              <a:avLst/>
              <a:gdLst>
                <a:gd name="T0" fmla="*/ 4 w 2696"/>
                <a:gd name="T1" fmla="*/ 0 h 23"/>
                <a:gd name="T2" fmla="*/ 4 w 2696"/>
                <a:gd name="T3" fmla="*/ 23 h 23"/>
                <a:gd name="T4" fmla="*/ 0 w 2696"/>
                <a:gd name="T5" fmla="*/ 23 h 23"/>
                <a:gd name="T6" fmla="*/ 0 w 2696"/>
                <a:gd name="T7" fmla="*/ 0 h 23"/>
                <a:gd name="T8" fmla="*/ 4 w 2696"/>
                <a:gd name="T9" fmla="*/ 0 h 23"/>
                <a:gd name="T10" fmla="*/ 341 w 2696"/>
                <a:gd name="T11" fmla="*/ 0 h 23"/>
                <a:gd name="T12" fmla="*/ 341 w 2696"/>
                <a:gd name="T13" fmla="*/ 23 h 23"/>
                <a:gd name="T14" fmla="*/ 337 w 2696"/>
                <a:gd name="T15" fmla="*/ 23 h 23"/>
                <a:gd name="T16" fmla="*/ 337 w 2696"/>
                <a:gd name="T17" fmla="*/ 0 h 23"/>
                <a:gd name="T18" fmla="*/ 341 w 2696"/>
                <a:gd name="T19" fmla="*/ 0 h 23"/>
                <a:gd name="T20" fmla="*/ 678 w 2696"/>
                <a:gd name="T21" fmla="*/ 0 h 23"/>
                <a:gd name="T22" fmla="*/ 678 w 2696"/>
                <a:gd name="T23" fmla="*/ 23 h 23"/>
                <a:gd name="T24" fmla="*/ 674 w 2696"/>
                <a:gd name="T25" fmla="*/ 23 h 23"/>
                <a:gd name="T26" fmla="*/ 674 w 2696"/>
                <a:gd name="T27" fmla="*/ 0 h 23"/>
                <a:gd name="T28" fmla="*/ 678 w 2696"/>
                <a:gd name="T29" fmla="*/ 0 h 23"/>
                <a:gd name="T30" fmla="*/ 1014 w 2696"/>
                <a:gd name="T31" fmla="*/ 0 h 23"/>
                <a:gd name="T32" fmla="*/ 1014 w 2696"/>
                <a:gd name="T33" fmla="*/ 23 h 23"/>
                <a:gd name="T34" fmla="*/ 1009 w 2696"/>
                <a:gd name="T35" fmla="*/ 23 h 23"/>
                <a:gd name="T36" fmla="*/ 1009 w 2696"/>
                <a:gd name="T37" fmla="*/ 0 h 23"/>
                <a:gd name="T38" fmla="*/ 1014 w 2696"/>
                <a:gd name="T39" fmla="*/ 0 h 23"/>
                <a:gd name="T40" fmla="*/ 1350 w 2696"/>
                <a:gd name="T41" fmla="*/ 0 h 23"/>
                <a:gd name="T42" fmla="*/ 1350 w 2696"/>
                <a:gd name="T43" fmla="*/ 23 h 23"/>
                <a:gd name="T44" fmla="*/ 1347 w 2696"/>
                <a:gd name="T45" fmla="*/ 23 h 23"/>
                <a:gd name="T46" fmla="*/ 1347 w 2696"/>
                <a:gd name="T47" fmla="*/ 0 h 23"/>
                <a:gd name="T48" fmla="*/ 1350 w 2696"/>
                <a:gd name="T49" fmla="*/ 0 h 23"/>
                <a:gd name="T50" fmla="*/ 1687 w 2696"/>
                <a:gd name="T51" fmla="*/ 0 h 23"/>
                <a:gd name="T52" fmla="*/ 1687 w 2696"/>
                <a:gd name="T53" fmla="*/ 23 h 23"/>
                <a:gd name="T54" fmla="*/ 1682 w 2696"/>
                <a:gd name="T55" fmla="*/ 23 h 23"/>
                <a:gd name="T56" fmla="*/ 1682 w 2696"/>
                <a:gd name="T57" fmla="*/ 0 h 23"/>
                <a:gd name="T58" fmla="*/ 1687 w 2696"/>
                <a:gd name="T59" fmla="*/ 0 h 23"/>
                <a:gd name="T60" fmla="*/ 2023 w 2696"/>
                <a:gd name="T61" fmla="*/ 0 h 23"/>
                <a:gd name="T62" fmla="*/ 2023 w 2696"/>
                <a:gd name="T63" fmla="*/ 23 h 23"/>
                <a:gd name="T64" fmla="*/ 2019 w 2696"/>
                <a:gd name="T65" fmla="*/ 23 h 23"/>
                <a:gd name="T66" fmla="*/ 2019 w 2696"/>
                <a:gd name="T67" fmla="*/ 0 h 23"/>
                <a:gd name="T68" fmla="*/ 2023 w 2696"/>
                <a:gd name="T69" fmla="*/ 0 h 23"/>
                <a:gd name="T70" fmla="*/ 2359 w 2696"/>
                <a:gd name="T71" fmla="*/ 0 h 23"/>
                <a:gd name="T72" fmla="*/ 2359 w 2696"/>
                <a:gd name="T73" fmla="*/ 23 h 23"/>
                <a:gd name="T74" fmla="*/ 2356 w 2696"/>
                <a:gd name="T75" fmla="*/ 23 h 23"/>
                <a:gd name="T76" fmla="*/ 2356 w 2696"/>
                <a:gd name="T77" fmla="*/ 0 h 23"/>
                <a:gd name="T78" fmla="*/ 2359 w 2696"/>
                <a:gd name="T79" fmla="*/ 0 h 23"/>
                <a:gd name="T80" fmla="*/ 2696 w 2696"/>
                <a:gd name="T81" fmla="*/ 0 h 23"/>
                <a:gd name="T82" fmla="*/ 2696 w 2696"/>
                <a:gd name="T83" fmla="*/ 23 h 23"/>
                <a:gd name="T84" fmla="*/ 2692 w 2696"/>
                <a:gd name="T85" fmla="*/ 23 h 23"/>
                <a:gd name="T86" fmla="*/ 2692 w 2696"/>
                <a:gd name="T87" fmla="*/ 0 h 23"/>
                <a:gd name="T88" fmla="*/ 2696 w 2696"/>
                <a:gd name="T8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96" h="23">
                  <a:moveTo>
                    <a:pt x="4" y="0"/>
                  </a:moveTo>
                  <a:lnTo>
                    <a:pt x="4" y="23"/>
                  </a:lnTo>
                  <a:lnTo>
                    <a:pt x="0" y="23"/>
                  </a:lnTo>
                  <a:lnTo>
                    <a:pt x="0" y="0"/>
                  </a:lnTo>
                  <a:lnTo>
                    <a:pt x="4" y="0"/>
                  </a:lnTo>
                  <a:close/>
                  <a:moveTo>
                    <a:pt x="341" y="0"/>
                  </a:moveTo>
                  <a:lnTo>
                    <a:pt x="341" y="23"/>
                  </a:lnTo>
                  <a:lnTo>
                    <a:pt x="337" y="23"/>
                  </a:lnTo>
                  <a:lnTo>
                    <a:pt x="337" y="0"/>
                  </a:lnTo>
                  <a:lnTo>
                    <a:pt x="341" y="0"/>
                  </a:lnTo>
                  <a:close/>
                  <a:moveTo>
                    <a:pt x="678" y="0"/>
                  </a:moveTo>
                  <a:lnTo>
                    <a:pt x="678" y="23"/>
                  </a:lnTo>
                  <a:lnTo>
                    <a:pt x="674" y="23"/>
                  </a:lnTo>
                  <a:lnTo>
                    <a:pt x="674" y="0"/>
                  </a:lnTo>
                  <a:lnTo>
                    <a:pt x="678" y="0"/>
                  </a:lnTo>
                  <a:close/>
                  <a:moveTo>
                    <a:pt x="1014" y="0"/>
                  </a:moveTo>
                  <a:lnTo>
                    <a:pt x="1014" y="23"/>
                  </a:lnTo>
                  <a:lnTo>
                    <a:pt x="1009" y="23"/>
                  </a:lnTo>
                  <a:lnTo>
                    <a:pt x="1009" y="0"/>
                  </a:lnTo>
                  <a:lnTo>
                    <a:pt x="1014" y="0"/>
                  </a:lnTo>
                  <a:close/>
                  <a:moveTo>
                    <a:pt x="1350" y="0"/>
                  </a:moveTo>
                  <a:lnTo>
                    <a:pt x="1350" y="23"/>
                  </a:lnTo>
                  <a:lnTo>
                    <a:pt x="1347" y="23"/>
                  </a:lnTo>
                  <a:lnTo>
                    <a:pt x="1347" y="0"/>
                  </a:lnTo>
                  <a:lnTo>
                    <a:pt x="1350" y="0"/>
                  </a:lnTo>
                  <a:close/>
                  <a:moveTo>
                    <a:pt x="1687" y="0"/>
                  </a:moveTo>
                  <a:lnTo>
                    <a:pt x="1687" y="23"/>
                  </a:lnTo>
                  <a:lnTo>
                    <a:pt x="1682" y="23"/>
                  </a:lnTo>
                  <a:lnTo>
                    <a:pt x="1682" y="0"/>
                  </a:lnTo>
                  <a:lnTo>
                    <a:pt x="1687" y="0"/>
                  </a:lnTo>
                  <a:close/>
                  <a:moveTo>
                    <a:pt x="2023" y="0"/>
                  </a:moveTo>
                  <a:lnTo>
                    <a:pt x="2023" y="23"/>
                  </a:lnTo>
                  <a:lnTo>
                    <a:pt x="2019" y="23"/>
                  </a:lnTo>
                  <a:lnTo>
                    <a:pt x="2019" y="0"/>
                  </a:lnTo>
                  <a:lnTo>
                    <a:pt x="2023" y="0"/>
                  </a:lnTo>
                  <a:close/>
                  <a:moveTo>
                    <a:pt x="2359" y="0"/>
                  </a:moveTo>
                  <a:lnTo>
                    <a:pt x="2359" y="23"/>
                  </a:lnTo>
                  <a:lnTo>
                    <a:pt x="2356" y="23"/>
                  </a:lnTo>
                  <a:lnTo>
                    <a:pt x="2356" y="0"/>
                  </a:lnTo>
                  <a:lnTo>
                    <a:pt x="2359" y="0"/>
                  </a:lnTo>
                  <a:close/>
                  <a:moveTo>
                    <a:pt x="2696" y="0"/>
                  </a:moveTo>
                  <a:lnTo>
                    <a:pt x="2696" y="23"/>
                  </a:lnTo>
                  <a:lnTo>
                    <a:pt x="2692" y="23"/>
                  </a:lnTo>
                  <a:lnTo>
                    <a:pt x="2692" y="0"/>
                  </a:lnTo>
                  <a:lnTo>
                    <a:pt x="26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35" name="Rectangle 152"/>
            <p:cNvSpPr>
              <a:spLocks noChangeArrowheads="1"/>
            </p:cNvSpPr>
            <p:nvPr/>
          </p:nvSpPr>
          <p:spPr bwMode="auto">
            <a:xfrm>
              <a:off x="3019" y="3178"/>
              <a:ext cx="3"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36" name="Rectangle 153"/>
            <p:cNvSpPr>
              <a:spLocks noChangeArrowheads="1"/>
            </p:cNvSpPr>
            <p:nvPr/>
          </p:nvSpPr>
          <p:spPr bwMode="auto">
            <a:xfrm>
              <a:off x="3354" y="3178"/>
              <a:ext cx="5"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37" name="Rectangle 154"/>
            <p:cNvSpPr>
              <a:spLocks noChangeArrowheads="1"/>
            </p:cNvSpPr>
            <p:nvPr/>
          </p:nvSpPr>
          <p:spPr bwMode="auto">
            <a:xfrm>
              <a:off x="3692" y="3178"/>
              <a:ext cx="3"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38" name="Rectangle 155"/>
            <p:cNvSpPr>
              <a:spLocks noChangeArrowheads="1"/>
            </p:cNvSpPr>
            <p:nvPr/>
          </p:nvSpPr>
          <p:spPr bwMode="auto">
            <a:xfrm>
              <a:off x="4028" y="3178"/>
              <a:ext cx="4"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39" name="Rectangle 156"/>
            <p:cNvSpPr>
              <a:spLocks noChangeArrowheads="1"/>
            </p:cNvSpPr>
            <p:nvPr/>
          </p:nvSpPr>
          <p:spPr bwMode="auto">
            <a:xfrm>
              <a:off x="4365" y="3178"/>
              <a:ext cx="4"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40" name="Rectangle 157"/>
            <p:cNvSpPr>
              <a:spLocks noChangeArrowheads="1"/>
            </p:cNvSpPr>
            <p:nvPr/>
          </p:nvSpPr>
          <p:spPr bwMode="auto">
            <a:xfrm>
              <a:off x="4700" y="3178"/>
              <a:ext cx="4"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41" name="Rectangle 158"/>
            <p:cNvSpPr>
              <a:spLocks noChangeArrowheads="1"/>
            </p:cNvSpPr>
            <p:nvPr/>
          </p:nvSpPr>
          <p:spPr bwMode="auto">
            <a:xfrm>
              <a:off x="5037" y="3178"/>
              <a:ext cx="4"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42" name="Rectangle 159"/>
            <p:cNvSpPr>
              <a:spLocks noChangeArrowheads="1"/>
            </p:cNvSpPr>
            <p:nvPr/>
          </p:nvSpPr>
          <p:spPr bwMode="auto">
            <a:xfrm>
              <a:off x="5374" y="3178"/>
              <a:ext cx="4"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43" name="Rectangle 160"/>
            <p:cNvSpPr>
              <a:spLocks noChangeArrowheads="1"/>
            </p:cNvSpPr>
            <p:nvPr/>
          </p:nvSpPr>
          <p:spPr bwMode="auto">
            <a:xfrm>
              <a:off x="5711" y="3178"/>
              <a:ext cx="3" cy="2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44" name="Rectangle 161"/>
            <p:cNvSpPr>
              <a:spLocks noChangeArrowheads="1"/>
            </p:cNvSpPr>
            <p:nvPr/>
          </p:nvSpPr>
          <p:spPr bwMode="auto">
            <a:xfrm>
              <a:off x="2909" y="3125"/>
              <a:ext cx="8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Calibri" panose="020F0502020204030204" pitchFamily="34" charset="0"/>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45" name="Rectangle 162"/>
            <p:cNvSpPr>
              <a:spLocks noChangeArrowheads="1"/>
            </p:cNvSpPr>
            <p:nvPr/>
          </p:nvSpPr>
          <p:spPr bwMode="auto">
            <a:xfrm>
              <a:off x="2790" y="2989"/>
              <a:ext cx="20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Calibri" panose="020F0502020204030204" pitchFamily="34" charset="0"/>
                </a:rPr>
                <a:t>1000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46" name="Rectangle 163"/>
            <p:cNvSpPr>
              <a:spLocks noChangeArrowheads="1"/>
            </p:cNvSpPr>
            <p:nvPr/>
          </p:nvSpPr>
          <p:spPr bwMode="auto">
            <a:xfrm>
              <a:off x="2790" y="2854"/>
              <a:ext cx="20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Calibri" panose="020F0502020204030204" pitchFamily="34" charset="0"/>
                </a:rPr>
                <a:t>2000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47" name="Rectangle 164"/>
            <p:cNvSpPr>
              <a:spLocks noChangeArrowheads="1"/>
            </p:cNvSpPr>
            <p:nvPr/>
          </p:nvSpPr>
          <p:spPr bwMode="auto">
            <a:xfrm>
              <a:off x="2790" y="2720"/>
              <a:ext cx="20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000000"/>
                  </a:solidFill>
                  <a:effectLst/>
                  <a:latin typeface="Calibri" panose="020F0502020204030204" pitchFamily="34" charset="0"/>
                </a:rPr>
                <a:t>3000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48" name="Rectangle 165"/>
            <p:cNvSpPr>
              <a:spLocks noChangeArrowheads="1"/>
            </p:cNvSpPr>
            <p:nvPr/>
          </p:nvSpPr>
          <p:spPr bwMode="auto">
            <a:xfrm>
              <a:off x="2790" y="2585"/>
              <a:ext cx="20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000000"/>
                  </a:solidFill>
                  <a:effectLst/>
                  <a:latin typeface="Calibri" panose="020F0502020204030204" pitchFamily="34" charset="0"/>
                </a:rPr>
                <a:t>4000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49" name="Rectangle 166"/>
            <p:cNvSpPr>
              <a:spLocks noChangeArrowheads="1"/>
            </p:cNvSpPr>
            <p:nvPr/>
          </p:nvSpPr>
          <p:spPr bwMode="auto">
            <a:xfrm>
              <a:off x="2790" y="2450"/>
              <a:ext cx="20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Calibri" panose="020F0502020204030204" pitchFamily="34" charset="0"/>
                </a:rPr>
                <a:t>5000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50" name="Rectangle 167"/>
            <p:cNvSpPr>
              <a:spLocks noChangeArrowheads="1"/>
            </p:cNvSpPr>
            <p:nvPr/>
          </p:nvSpPr>
          <p:spPr bwMode="auto">
            <a:xfrm>
              <a:off x="2790" y="2315"/>
              <a:ext cx="20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Calibri" panose="020F0502020204030204" pitchFamily="34" charset="0"/>
                </a:rPr>
                <a:t>6000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51" name="Rectangle 168"/>
            <p:cNvSpPr>
              <a:spLocks noChangeArrowheads="1"/>
            </p:cNvSpPr>
            <p:nvPr/>
          </p:nvSpPr>
          <p:spPr bwMode="auto">
            <a:xfrm>
              <a:off x="2790" y="2180"/>
              <a:ext cx="20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Calibri" panose="020F0502020204030204" pitchFamily="34" charset="0"/>
                </a:rPr>
                <a:t>7000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52" name="Rectangle 169"/>
            <p:cNvSpPr>
              <a:spLocks noChangeArrowheads="1"/>
            </p:cNvSpPr>
            <p:nvPr/>
          </p:nvSpPr>
          <p:spPr bwMode="auto">
            <a:xfrm>
              <a:off x="2790" y="2045"/>
              <a:ext cx="20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Calibri" panose="020F0502020204030204" pitchFamily="34" charset="0"/>
                </a:rPr>
                <a:t>8000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53" name="Rectangle 170"/>
            <p:cNvSpPr>
              <a:spLocks noChangeArrowheads="1"/>
            </p:cNvSpPr>
            <p:nvPr/>
          </p:nvSpPr>
          <p:spPr bwMode="auto">
            <a:xfrm>
              <a:off x="2790" y="1911"/>
              <a:ext cx="20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000000"/>
                  </a:solidFill>
                  <a:effectLst/>
                  <a:latin typeface="Calibri" panose="020F0502020204030204" pitchFamily="34" charset="0"/>
                </a:rPr>
                <a:t>9000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654" name="Rectangle 171"/>
            <p:cNvSpPr>
              <a:spLocks noChangeArrowheads="1"/>
            </p:cNvSpPr>
            <p:nvPr/>
          </p:nvSpPr>
          <p:spPr bwMode="auto">
            <a:xfrm>
              <a:off x="3074" y="3260"/>
              <a:ext cx="1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000" b="1" dirty="0">
                  <a:latin typeface="+mn-lt"/>
                </a:rPr>
                <a:t>Test</a:t>
              </a:r>
              <a:endParaRPr kumimoji="0" lang="ja-JP" altLang="ja-JP" sz="1800" b="1" i="0" u="none" strike="noStrike" cap="none" normalizeH="0" baseline="0" dirty="0" smtClean="0">
                <a:ln>
                  <a:noFill/>
                </a:ln>
                <a:solidFill>
                  <a:schemeClr val="tx1"/>
                </a:solidFill>
                <a:effectLst/>
                <a:latin typeface="+mn-lt"/>
              </a:endParaRPr>
            </a:p>
          </p:txBody>
        </p:sp>
        <p:sp>
          <p:nvSpPr>
            <p:cNvPr id="24655" name="Rectangle 172"/>
            <p:cNvSpPr>
              <a:spLocks noChangeArrowheads="1"/>
            </p:cNvSpPr>
            <p:nvPr/>
          </p:nvSpPr>
          <p:spPr bwMode="auto">
            <a:xfrm>
              <a:off x="3262" y="3260"/>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smtClean="0">
                  <a:ln>
                    <a:noFill/>
                  </a:ln>
                  <a:solidFill>
                    <a:srgbClr val="000000"/>
                  </a:solidFill>
                  <a:effectLst/>
                  <a:latin typeface="+mn-lt"/>
                  <a:ea typeface="ＭＳ Ｐゴシック" panose="020B0600070205080204" pitchFamily="50" charset="-128"/>
                </a:rPr>
                <a:t>1</a:t>
              </a:r>
              <a:endParaRPr kumimoji="0" lang="ja-JP" altLang="ja-JP" sz="1800" b="0" i="0" u="none" strike="noStrike" cap="none" normalizeH="0" baseline="0" dirty="0" smtClean="0">
                <a:ln>
                  <a:noFill/>
                </a:ln>
                <a:solidFill>
                  <a:schemeClr val="tx1"/>
                </a:solidFill>
                <a:effectLst/>
                <a:latin typeface="+mn-lt"/>
              </a:endParaRPr>
            </a:p>
          </p:txBody>
        </p:sp>
        <p:sp>
          <p:nvSpPr>
            <p:cNvPr id="24656" name="Rectangle 173"/>
            <p:cNvSpPr>
              <a:spLocks noChangeArrowheads="1"/>
            </p:cNvSpPr>
            <p:nvPr/>
          </p:nvSpPr>
          <p:spPr bwMode="auto">
            <a:xfrm>
              <a:off x="3411" y="3260"/>
              <a:ext cx="1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000" b="1" dirty="0">
                  <a:latin typeface="+mn-lt"/>
                </a:rPr>
                <a:t>Test</a:t>
              </a:r>
              <a:endParaRPr kumimoji="0" lang="ja-JP" altLang="ja-JP" b="1" dirty="0">
                <a:latin typeface="+mn-lt"/>
              </a:endParaRPr>
            </a:p>
          </p:txBody>
        </p:sp>
        <p:sp>
          <p:nvSpPr>
            <p:cNvPr id="24657" name="Rectangle 174"/>
            <p:cNvSpPr>
              <a:spLocks noChangeArrowheads="1"/>
            </p:cNvSpPr>
            <p:nvPr/>
          </p:nvSpPr>
          <p:spPr bwMode="auto">
            <a:xfrm>
              <a:off x="3598" y="3260"/>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mn-lt"/>
                  <a:ea typeface="ＭＳ Ｐゴシック" panose="020B0600070205080204" pitchFamily="50" charset="-128"/>
                </a:rPr>
                <a:t>2</a:t>
              </a:r>
              <a:endParaRPr kumimoji="0" lang="ja-JP" altLang="ja-JP" sz="1800" b="0" i="0" u="none" strike="noStrike" cap="none" normalizeH="0" baseline="0" smtClean="0">
                <a:ln>
                  <a:noFill/>
                </a:ln>
                <a:solidFill>
                  <a:schemeClr val="tx1"/>
                </a:solidFill>
                <a:effectLst/>
                <a:latin typeface="+mn-lt"/>
              </a:endParaRPr>
            </a:p>
          </p:txBody>
        </p:sp>
        <p:sp>
          <p:nvSpPr>
            <p:cNvPr id="24658" name="Rectangle 175"/>
            <p:cNvSpPr>
              <a:spLocks noChangeArrowheads="1"/>
            </p:cNvSpPr>
            <p:nvPr/>
          </p:nvSpPr>
          <p:spPr bwMode="auto">
            <a:xfrm>
              <a:off x="3747" y="3260"/>
              <a:ext cx="1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000" b="1" dirty="0">
                  <a:latin typeface="+mn-lt"/>
                </a:rPr>
                <a:t>Test</a:t>
              </a:r>
              <a:endParaRPr kumimoji="0" lang="ja-JP" altLang="ja-JP" b="1" dirty="0">
                <a:latin typeface="+mn-lt"/>
              </a:endParaRPr>
            </a:p>
          </p:txBody>
        </p:sp>
        <p:sp>
          <p:nvSpPr>
            <p:cNvPr id="24659" name="Rectangle 176"/>
            <p:cNvSpPr>
              <a:spLocks noChangeArrowheads="1"/>
            </p:cNvSpPr>
            <p:nvPr/>
          </p:nvSpPr>
          <p:spPr bwMode="auto">
            <a:xfrm>
              <a:off x="3935" y="3260"/>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mn-lt"/>
                  <a:ea typeface="ＭＳ Ｐゴシック" panose="020B0600070205080204" pitchFamily="50" charset="-128"/>
                </a:rPr>
                <a:t>3</a:t>
              </a:r>
              <a:endParaRPr kumimoji="0" lang="ja-JP" altLang="ja-JP" sz="1800" b="0" i="0" u="none" strike="noStrike" cap="none" normalizeH="0" baseline="0" smtClean="0">
                <a:ln>
                  <a:noFill/>
                </a:ln>
                <a:solidFill>
                  <a:schemeClr val="tx1"/>
                </a:solidFill>
                <a:effectLst/>
                <a:latin typeface="+mn-lt"/>
              </a:endParaRPr>
            </a:p>
          </p:txBody>
        </p:sp>
        <p:sp>
          <p:nvSpPr>
            <p:cNvPr id="24660" name="Rectangle 177"/>
            <p:cNvSpPr>
              <a:spLocks noChangeArrowheads="1"/>
            </p:cNvSpPr>
            <p:nvPr/>
          </p:nvSpPr>
          <p:spPr bwMode="auto">
            <a:xfrm>
              <a:off x="4084" y="3260"/>
              <a:ext cx="1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000" b="1" dirty="0">
                  <a:latin typeface="+mn-lt"/>
                </a:rPr>
                <a:t>Test</a:t>
              </a:r>
              <a:endParaRPr kumimoji="0" lang="ja-JP" altLang="ja-JP" b="1" dirty="0">
                <a:latin typeface="+mn-lt"/>
              </a:endParaRPr>
            </a:p>
          </p:txBody>
        </p:sp>
        <p:sp>
          <p:nvSpPr>
            <p:cNvPr id="24661" name="Rectangle 178"/>
            <p:cNvSpPr>
              <a:spLocks noChangeArrowheads="1"/>
            </p:cNvSpPr>
            <p:nvPr/>
          </p:nvSpPr>
          <p:spPr bwMode="auto">
            <a:xfrm>
              <a:off x="4272" y="3260"/>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mn-lt"/>
                  <a:ea typeface="ＭＳ Ｐゴシック" panose="020B0600070205080204" pitchFamily="50" charset="-128"/>
                </a:rPr>
                <a:t>4</a:t>
              </a:r>
              <a:endParaRPr kumimoji="0" lang="ja-JP" altLang="ja-JP" sz="1800" b="0" i="0" u="none" strike="noStrike" cap="none" normalizeH="0" baseline="0" smtClean="0">
                <a:ln>
                  <a:noFill/>
                </a:ln>
                <a:solidFill>
                  <a:schemeClr val="tx1"/>
                </a:solidFill>
                <a:effectLst/>
                <a:latin typeface="+mn-lt"/>
              </a:endParaRPr>
            </a:p>
          </p:txBody>
        </p:sp>
        <p:sp>
          <p:nvSpPr>
            <p:cNvPr id="24662" name="Rectangle 179"/>
            <p:cNvSpPr>
              <a:spLocks noChangeArrowheads="1"/>
            </p:cNvSpPr>
            <p:nvPr/>
          </p:nvSpPr>
          <p:spPr bwMode="auto">
            <a:xfrm>
              <a:off x="4421" y="3260"/>
              <a:ext cx="1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000" b="1" dirty="0">
                  <a:latin typeface="+mn-lt"/>
                </a:rPr>
                <a:t>Test</a:t>
              </a:r>
              <a:endParaRPr kumimoji="0" lang="ja-JP" altLang="ja-JP" b="1" dirty="0">
                <a:latin typeface="+mn-lt"/>
              </a:endParaRPr>
            </a:p>
          </p:txBody>
        </p:sp>
        <p:sp>
          <p:nvSpPr>
            <p:cNvPr id="24663" name="Rectangle 180"/>
            <p:cNvSpPr>
              <a:spLocks noChangeArrowheads="1"/>
            </p:cNvSpPr>
            <p:nvPr/>
          </p:nvSpPr>
          <p:spPr bwMode="auto">
            <a:xfrm>
              <a:off x="4609" y="3260"/>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mn-lt"/>
                  <a:ea typeface="ＭＳ Ｐゴシック" panose="020B0600070205080204" pitchFamily="50" charset="-128"/>
                </a:rPr>
                <a:t>5</a:t>
              </a:r>
              <a:endParaRPr kumimoji="0" lang="ja-JP" altLang="ja-JP" sz="1800" b="0" i="0" u="none" strike="noStrike" cap="none" normalizeH="0" baseline="0" smtClean="0">
                <a:ln>
                  <a:noFill/>
                </a:ln>
                <a:solidFill>
                  <a:schemeClr val="tx1"/>
                </a:solidFill>
                <a:effectLst/>
                <a:latin typeface="+mn-lt"/>
              </a:endParaRPr>
            </a:p>
          </p:txBody>
        </p:sp>
        <p:sp>
          <p:nvSpPr>
            <p:cNvPr id="24664" name="Rectangle 181"/>
            <p:cNvSpPr>
              <a:spLocks noChangeArrowheads="1"/>
            </p:cNvSpPr>
            <p:nvPr/>
          </p:nvSpPr>
          <p:spPr bwMode="auto">
            <a:xfrm>
              <a:off x="4757" y="3260"/>
              <a:ext cx="1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000" b="1" dirty="0">
                  <a:latin typeface="+mn-lt"/>
                </a:rPr>
                <a:t>Test</a:t>
              </a:r>
              <a:endParaRPr kumimoji="0" lang="ja-JP" altLang="ja-JP" b="1" dirty="0">
                <a:latin typeface="+mn-lt"/>
              </a:endParaRPr>
            </a:p>
          </p:txBody>
        </p:sp>
        <p:sp>
          <p:nvSpPr>
            <p:cNvPr id="24665" name="Rectangle 182"/>
            <p:cNvSpPr>
              <a:spLocks noChangeArrowheads="1"/>
            </p:cNvSpPr>
            <p:nvPr/>
          </p:nvSpPr>
          <p:spPr bwMode="auto">
            <a:xfrm>
              <a:off x="4945" y="3260"/>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mn-lt"/>
                  <a:ea typeface="ＭＳ Ｐゴシック" panose="020B0600070205080204" pitchFamily="50" charset="-128"/>
                </a:rPr>
                <a:t>6</a:t>
              </a:r>
              <a:endParaRPr kumimoji="0" lang="ja-JP" altLang="ja-JP" sz="1800" b="0" i="0" u="none" strike="noStrike" cap="none" normalizeH="0" baseline="0" smtClean="0">
                <a:ln>
                  <a:noFill/>
                </a:ln>
                <a:solidFill>
                  <a:schemeClr val="tx1"/>
                </a:solidFill>
                <a:effectLst/>
                <a:latin typeface="+mn-lt"/>
              </a:endParaRPr>
            </a:p>
          </p:txBody>
        </p:sp>
        <p:sp>
          <p:nvSpPr>
            <p:cNvPr id="24666" name="Rectangle 183"/>
            <p:cNvSpPr>
              <a:spLocks noChangeArrowheads="1"/>
            </p:cNvSpPr>
            <p:nvPr/>
          </p:nvSpPr>
          <p:spPr bwMode="auto">
            <a:xfrm>
              <a:off x="5093" y="3260"/>
              <a:ext cx="1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000" b="1" dirty="0">
                  <a:latin typeface="+mn-lt"/>
                </a:rPr>
                <a:t>Test</a:t>
              </a:r>
              <a:endParaRPr kumimoji="0" lang="ja-JP" altLang="ja-JP" b="1" dirty="0">
                <a:latin typeface="+mn-lt"/>
              </a:endParaRPr>
            </a:p>
          </p:txBody>
        </p:sp>
        <p:sp>
          <p:nvSpPr>
            <p:cNvPr id="24667" name="Rectangle 184"/>
            <p:cNvSpPr>
              <a:spLocks noChangeArrowheads="1"/>
            </p:cNvSpPr>
            <p:nvPr/>
          </p:nvSpPr>
          <p:spPr bwMode="auto">
            <a:xfrm>
              <a:off x="5281" y="3260"/>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mn-lt"/>
                  <a:ea typeface="ＭＳ Ｐゴシック" panose="020B0600070205080204" pitchFamily="50" charset="-128"/>
                </a:rPr>
                <a:t>7</a:t>
              </a:r>
              <a:endParaRPr kumimoji="0" lang="ja-JP" altLang="ja-JP" sz="1800" b="0" i="0" u="none" strike="noStrike" cap="none" normalizeH="0" baseline="0" smtClean="0">
                <a:ln>
                  <a:noFill/>
                </a:ln>
                <a:solidFill>
                  <a:schemeClr val="tx1"/>
                </a:solidFill>
                <a:effectLst/>
                <a:latin typeface="+mn-lt"/>
              </a:endParaRPr>
            </a:p>
          </p:txBody>
        </p:sp>
        <p:sp>
          <p:nvSpPr>
            <p:cNvPr id="24668" name="Rectangle 185"/>
            <p:cNvSpPr>
              <a:spLocks noChangeArrowheads="1"/>
            </p:cNvSpPr>
            <p:nvPr/>
          </p:nvSpPr>
          <p:spPr bwMode="auto">
            <a:xfrm>
              <a:off x="5430" y="3260"/>
              <a:ext cx="1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000" b="1" dirty="0">
                  <a:latin typeface="+mn-lt"/>
                </a:rPr>
                <a:t>Test</a:t>
              </a:r>
              <a:endParaRPr kumimoji="0" lang="ja-JP" altLang="ja-JP" b="1" dirty="0">
                <a:latin typeface="+mn-lt"/>
              </a:endParaRPr>
            </a:p>
          </p:txBody>
        </p:sp>
        <p:sp>
          <p:nvSpPr>
            <p:cNvPr id="24669" name="Rectangle 186"/>
            <p:cNvSpPr>
              <a:spLocks noChangeArrowheads="1"/>
            </p:cNvSpPr>
            <p:nvPr/>
          </p:nvSpPr>
          <p:spPr bwMode="auto">
            <a:xfrm>
              <a:off x="5618" y="3260"/>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smtClean="0">
                  <a:ln>
                    <a:noFill/>
                  </a:ln>
                  <a:solidFill>
                    <a:srgbClr val="000000"/>
                  </a:solidFill>
                  <a:effectLst/>
                  <a:latin typeface="+mn-lt"/>
                  <a:ea typeface="ＭＳ Ｐゴシック" panose="020B0600070205080204" pitchFamily="50" charset="-128"/>
                </a:rPr>
                <a:t>8</a:t>
              </a:r>
              <a:endParaRPr kumimoji="0" lang="ja-JP" altLang="ja-JP" sz="1800" b="0" i="0" u="none" strike="noStrike" cap="none" normalizeH="0" baseline="0" dirty="0" smtClean="0">
                <a:ln>
                  <a:noFill/>
                </a:ln>
                <a:solidFill>
                  <a:schemeClr val="tx1"/>
                </a:solidFill>
                <a:effectLst/>
                <a:latin typeface="+mn-lt"/>
              </a:endParaRPr>
            </a:p>
          </p:txBody>
        </p:sp>
        <p:sp>
          <p:nvSpPr>
            <p:cNvPr id="24670" name="Line 187"/>
            <p:cNvSpPr>
              <a:spLocks noChangeShapeType="1"/>
            </p:cNvSpPr>
            <p:nvPr/>
          </p:nvSpPr>
          <p:spPr bwMode="auto">
            <a:xfrm>
              <a:off x="3014" y="2943"/>
              <a:ext cx="2696" cy="0"/>
            </a:xfrm>
            <a:prstGeom prst="line">
              <a:avLst/>
            </a:prstGeom>
            <a:noFill/>
            <a:ln w="22225" cap="flat">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6891317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101600"/>
            <a:ext cx="9144000" cy="590550"/>
          </a:xfrm>
          <a:prstGeom prst="rect">
            <a:avLst/>
          </a:prstGeom>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sz="3200" dirty="0" smtClean="0"/>
              <a:t>Pedestrian Head Protection Tests</a:t>
            </a:r>
            <a:endParaRPr lang="ja-JP" altLang="en-US" sz="3200" dirty="0"/>
          </a:p>
        </p:txBody>
      </p:sp>
      <p:pic>
        <p:nvPicPr>
          <p:cNvPr id="6" name="H15Y1101Side.wmv">
            <a:hlinkClick r:id="" action="ppaction://media"/>
          </p:cNvPr>
          <p:cNvPicPr>
            <a:picLocks noRot="1" noChangeAspect="1"/>
          </p:cNvPicPr>
          <p:nvPr>
            <a:videoFile r:link="rId1"/>
          </p:nvPr>
        </p:nvPicPr>
        <p:blipFill>
          <a:blip r:embed="rId4" cstate="print">
            <a:extLst>
              <a:ext uri="{28A0092B-C50C-407E-A947-70E740481C1C}">
                <a14:useLocalDpi xmlns:a14="http://schemas.microsoft.com/office/drawing/2010/main" val="0"/>
              </a:ext>
            </a:extLst>
          </a:blip>
          <a:srcRect/>
          <a:stretch>
            <a:fillRect/>
          </a:stretch>
        </p:blipFill>
        <p:spPr bwMode="auto">
          <a:xfrm>
            <a:off x="55563" y="3362597"/>
            <a:ext cx="4408487"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H15Y1102Side.wmv">
            <a:hlinkClick r:id="" action="ppaction://media"/>
          </p:cNvPr>
          <p:cNvPicPr>
            <a:picLocks noRot="1" noChangeAspect="1"/>
          </p:cNvPicPr>
          <p:nvPr>
            <a:videoFile r:link="rId2"/>
          </p:nvPr>
        </p:nvPicPr>
        <p:blipFill>
          <a:blip r:embed="rId5" cstate="print">
            <a:extLst>
              <a:ext uri="{28A0092B-C50C-407E-A947-70E740481C1C}">
                <a14:useLocalDpi xmlns:a14="http://schemas.microsoft.com/office/drawing/2010/main" val="0"/>
              </a:ext>
            </a:extLst>
          </a:blip>
          <a:srcRect/>
          <a:stretch>
            <a:fillRect/>
          </a:stretch>
        </p:blipFill>
        <p:spPr bwMode="auto">
          <a:xfrm>
            <a:off x="4629150" y="3356247"/>
            <a:ext cx="44069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179512" y="620688"/>
            <a:ext cx="8856538"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24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nSpc>
                <a:spcPct val="80000"/>
              </a:lnSpc>
              <a:buFont typeface="Arial" panose="020B0604020202020204" pitchFamily="34" charset="0"/>
              <a:buChar char="•"/>
            </a:pPr>
            <a:r>
              <a:rPr lang="en-US" altLang="ja-JP" sz="2200" dirty="0">
                <a:latin typeface="+mn-lt"/>
              </a:rPr>
              <a:t>We conducted the pedestrian head </a:t>
            </a:r>
            <a:r>
              <a:rPr lang="en-US" altLang="ja-JP" sz="2200" dirty="0" smtClean="0">
                <a:latin typeface="+mn-lt"/>
              </a:rPr>
              <a:t>protection tests in </a:t>
            </a:r>
            <a:r>
              <a:rPr lang="en-US" altLang="ja-JP" sz="2200" dirty="0">
                <a:latin typeface="+mn-lt"/>
              </a:rPr>
              <a:t>which the impactor was hit at the center of the A-pillar (worst-case condition).</a:t>
            </a:r>
          </a:p>
          <a:p>
            <a:pPr>
              <a:lnSpc>
                <a:spcPct val="80000"/>
              </a:lnSpc>
              <a:buFont typeface="Arial" panose="020B0604020202020204" pitchFamily="34" charset="0"/>
              <a:buChar char="•"/>
            </a:pPr>
            <a:r>
              <a:rPr lang="en-US" altLang="ja-JP" sz="2200" dirty="0">
                <a:latin typeface="+mn-lt"/>
              </a:rPr>
              <a:t>We conducted  the </a:t>
            </a:r>
            <a:r>
              <a:rPr lang="en-US" altLang="ja-JP" sz="2200" dirty="0" smtClean="0">
                <a:latin typeface="+mn-lt"/>
              </a:rPr>
              <a:t>tests </a:t>
            </a:r>
            <a:r>
              <a:rPr lang="en-US" altLang="ja-JP" sz="2200" dirty="0">
                <a:latin typeface="+mn-lt"/>
              </a:rPr>
              <a:t>according to the R127 specifications except for the </a:t>
            </a:r>
            <a:r>
              <a:rPr lang="en-US" altLang="ja-JP" sz="2200" dirty="0" smtClean="0">
                <a:latin typeface="+mn-lt"/>
              </a:rPr>
              <a:t>test area.</a:t>
            </a:r>
            <a:endParaRPr lang="en-US" altLang="ja-JP" sz="2200" dirty="0">
              <a:latin typeface="+mn-lt"/>
            </a:endParaRPr>
          </a:p>
          <a:p>
            <a:pPr eaLnBrk="1" hangingPunct="1">
              <a:lnSpc>
                <a:spcPct val="80000"/>
              </a:lnSpc>
              <a:buFont typeface="Arial" panose="020B0604020202020204" pitchFamily="34" charset="0"/>
              <a:buChar char="•"/>
            </a:pPr>
            <a:r>
              <a:rPr lang="en-US" altLang="ja-JP" sz="2200" dirty="0" smtClean="0">
                <a:latin typeface="+mn-lt"/>
              </a:rPr>
              <a:t>The vehicle was equipped with a pedestrian airbag.</a:t>
            </a:r>
          </a:p>
          <a:p>
            <a:pPr eaLnBrk="1" hangingPunct="1">
              <a:lnSpc>
                <a:spcPct val="80000"/>
              </a:lnSpc>
              <a:buFont typeface="Arial" panose="020B0604020202020204" pitchFamily="34" charset="0"/>
              <a:buChar char="•"/>
            </a:pPr>
            <a:r>
              <a:rPr lang="en-US" altLang="ja-JP" sz="2200" dirty="0" smtClean="0">
                <a:latin typeface="+mn-lt"/>
              </a:rPr>
              <a:t>Tests were conducted with/without the airbag. </a:t>
            </a:r>
          </a:p>
          <a:p>
            <a:pPr eaLnBrk="1" hangingPunct="1">
              <a:lnSpc>
                <a:spcPct val="80000"/>
              </a:lnSpc>
              <a:buFont typeface="Arial" panose="020B0604020202020204" pitchFamily="34" charset="0"/>
              <a:buChar char="•"/>
            </a:pPr>
            <a:r>
              <a:rPr lang="en-US" altLang="ja-JP" sz="2200" dirty="0" smtClean="0">
                <a:latin typeface="+mn-lt"/>
              </a:rPr>
              <a:t>The pedestrian airbag was forcibly deployed at the timing when its performance  was sufficient. </a:t>
            </a:r>
            <a:endParaRPr lang="en-US" altLang="ja-JP" sz="2200" dirty="0">
              <a:latin typeface="+mn-lt"/>
            </a:endParaRPr>
          </a:p>
        </p:txBody>
      </p:sp>
    </p:spTree>
    <p:extLst>
      <p:ext uri="{BB962C8B-B14F-4D97-AF65-F5344CB8AC3E}">
        <p14:creationId xmlns:p14="http://schemas.microsoft.com/office/powerpoint/2010/main" val="172297286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par>
                                <p:cTn id="7" presetID="2" presetClass="mediacall" presetSubtype="0" fill="hold" nodeType="withEffect">
                                  <p:stCondLst>
                                    <p:cond delay="0"/>
                                  </p:stCondLst>
                                  <p:childTnLst>
                                    <p:cmd type="call" cmd="togglePause">
                                      <p:cBhvr>
                                        <p:cTn id="8" dur="1" fill="hold"/>
                                        <p:tgtEl>
                                          <p:spTgt spid="7"/>
                                        </p:tgtEl>
                                      </p:cBhvr>
                                    </p:cmd>
                                  </p:childTnLst>
                                </p:cTn>
                              </p:par>
                            </p:childTnLst>
                          </p:cTn>
                        </p:par>
                      </p:childTnLst>
                    </p:cTn>
                  </p:par>
                </p:childTnLst>
              </p:cTn>
              <p:nextCondLst>
                <p:cond evt="onClick" delay="0">
                  <p:tgtEl>
                    <p:spTgt spid="6"/>
                  </p:tgtEl>
                </p:cond>
              </p:nextCondLst>
            </p:seq>
            <p:video>
              <p:cMediaNode vol="80000">
                <p:cTn id="9" fill="hold" display="0">
                  <p:stCondLst>
                    <p:cond delay="indefinite"/>
                  </p:stCondLst>
                </p:cTn>
                <p:tgtEl>
                  <p:spTgt spid="6"/>
                </p:tgtEl>
              </p:cMediaNode>
            </p:video>
            <p:video>
              <p:cMediaNode vol="80000">
                <p:cTn id="10"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3"/>
          <p:cNvSpPr>
            <a:spLocks noGrp="1" noChangeArrowheads="1"/>
          </p:cNvSpPr>
          <p:nvPr>
            <p:ph type="body" idx="4294967295"/>
          </p:nvPr>
        </p:nvSpPr>
        <p:spPr>
          <a:xfrm>
            <a:off x="251520" y="4076328"/>
            <a:ext cx="8640960" cy="1152872"/>
          </a:xfrm>
        </p:spPr>
        <p:txBody>
          <a:bodyPr lIns="92075" tIns="46038" rIns="92075" bIns="46038">
            <a:noAutofit/>
          </a:bodyPr>
          <a:lstStyle/>
          <a:p>
            <a:r>
              <a:rPr lang="en-US" altLang="ja-JP" sz="2400" dirty="0" smtClean="0">
                <a:latin typeface="Arial" charset="0"/>
              </a:rPr>
              <a:t>With the pedestrian airbag, HIC was far below the threshold. </a:t>
            </a:r>
          </a:p>
          <a:p>
            <a:r>
              <a:rPr lang="en-US" altLang="ja-JP" sz="2400" dirty="0" smtClean="0">
                <a:latin typeface="Arial" charset="0"/>
              </a:rPr>
              <a:t>Without the airbag, </a:t>
            </a:r>
            <a:r>
              <a:rPr lang="en-US" altLang="ja-JP" sz="2400" dirty="0">
                <a:latin typeface="Arial" charset="0"/>
              </a:rPr>
              <a:t>HIC was far above the threshold. </a:t>
            </a:r>
            <a:r>
              <a:rPr lang="en-US" altLang="ja-JP" sz="2400" dirty="0" smtClean="0">
                <a:latin typeface="Arial" charset="0"/>
              </a:rPr>
              <a:t> </a:t>
            </a:r>
          </a:p>
          <a:p>
            <a:pPr marL="715963" indent="-715963">
              <a:buNone/>
            </a:pPr>
            <a:r>
              <a:rPr lang="ja-JP" altLang="en-US" sz="2400" dirty="0" smtClean="0">
                <a:latin typeface="Arial" charset="0"/>
              </a:rPr>
              <a:t>　　</a:t>
            </a:r>
            <a:r>
              <a:rPr lang="en-US" altLang="ja-JP" sz="2400" dirty="0">
                <a:latin typeface="Arial" charset="0"/>
              </a:rPr>
              <a:t>-&gt;The pedestrian airbag is effective in protecting the pedestrian’s head in a collision, potentially </a:t>
            </a:r>
            <a:r>
              <a:rPr lang="en-US" altLang="ja-JP" sz="2400" dirty="0" smtClean="0">
                <a:latin typeface="Arial" charset="0"/>
              </a:rPr>
              <a:t>reducing </a:t>
            </a:r>
            <a:r>
              <a:rPr lang="en-US" altLang="ja-JP" sz="2400" dirty="0">
                <a:latin typeface="Arial" charset="0"/>
              </a:rPr>
              <a:t>the number of fatal pedestrian </a:t>
            </a:r>
            <a:r>
              <a:rPr lang="en-US" altLang="ja-JP" sz="2400" dirty="0" smtClean="0">
                <a:latin typeface="Arial" charset="0"/>
              </a:rPr>
              <a:t>accidents.</a:t>
            </a:r>
            <a:endParaRPr lang="en-US" altLang="ja-JP" sz="2400" dirty="0">
              <a:latin typeface="Arial" charset="0"/>
            </a:endParaRPr>
          </a:p>
          <a:p>
            <a:pPr marL="715963" indent="-715963">
              <a:buNone/>
            </a:pPr>
            <a:endParaRPr lang="en-US" altLang="ja-JP" sz="2400" dirty="0" smtClean="0">
              <a:latin typeface="Arial" charset="0"/>
            </a:endParaRPr>
          </a:p>
          <a:p>
            <a:pPr marL="0" indent="0">
              <a:buNone/>
            </a:pPr>
            <a:endParaRPr lang="ja-JP" altLang="en-US" sz="2400" dirty="0" smtClean="0">
              <a:latin typeface="Arial" charset="0"/>
            </a:endParaRPr>
          </a:p>
        </p:txBody>
      </p:sp>
      <p:sp>
        <p:nvSpPr>
          <p:cNvPr id="26" name="Rectangle 2"/>
          <p:cNvSpPr txBox="1">
            <a:spLocks noChangeArrowheads="1"/>
          </p:cNvSpPr>
          <p:nvPr/>
        </p:nvSpPr>
        <p:spPr>
          <a:xfrm>
            <a:off x="0" y="102146"/>
            <a:ext cx="9144000" cy="59055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Effects of Pedestrian Airbag</a:t>
            </a:r>
            <a:endParaRPr lang="ja-JP" alt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9" y="1307435"/>
            <a:ext cx="2471936" cy="197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785" y="1307435"/>
            <a:ext cx="2471936" cy="197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36512" y="908720"/>
            <a:ext cx="2379819" cy="369332"/>
          </a:xfrm>
          <a:prstGeom prst="rect">
            <a:avLst/>
          </a:prstGeom>
          <a:noFill/>
        </p:spPr>
        <p:txBody>
          <a:bodyPr wrap="none" rtlCol="0">
            <a:spAutoFit/>
          </a:bodyPr>
          <a:lstStyle/>
          <a:p>
            <a:r>
              <a:rPr kumimoji="1" lang="en-US" altLang="ja-JP" b="1" dirty="0" smtClean="0"/>
              <a:t>With pedestrian airbag</a:t>
            </a:r>
            <a:endParaRPr kumimoji="1" lang="ja-JP" altLang="en-US" b="1" dirty="0"/>
          </a:p>
        </p:txBody>
      </p:sp>
      <p:sp>
        <p:nvSpPr>
          <p:cNvPr id="13" name="テキスト ボックス 12"/>
          <p:cNvSpPr txBox="1"/>
          <p:nvPr/>
        </p:nvSpPr>
        <p:spPr>
          <a:xfrm>
            <a:off x="2349495" y="946295"/>
            <a:ext cx="2706831" cy="369332"/>
          </a:xfrm>
          <a:prstGeom prst="rect">
            <a:avLst/>
          </a:prstGeom>
          <a:noFill/>
        </p:spPr>
        <p:txBody>
          <a:bodyPr wrap="none" rtlCol="0">
            <a:spAutoFit/>
          </a:bodyPr>
          <a:lstStyle/>
          <a:p>
            <a:r>
              <a:rPr lang="en-US" altLang="ja-JP" b="1" dirty="0" smtClean="0"/>
              <a:t>Without pedestrian airbag</a:t>
            </a:r>
            <a:endParaRPr kumimoji="1" lang="ja-JP" altLang="en-US" b="1" dirty="0"/>
          </a:p>
        </p:txBody>
      </p:sp>
      <p:grpSp>
        <p:nvGrpSpPr>
          <p:cNvPr id="3" name="Group 4"/>
          <p:cNvGrpSpPr>
            <a:grpSpLocks noChangeAspect="1"/>
          </p:cNvGrpSpPr>
          <p:nvPr/>
        </p:nvGrpSpPr>
        <p:grpSpPr bwMode="auto">
          <a:xfrm>
            <a:off x="4957763" y="946150"/>
            <a:ext cx="4151312" cy="2441575"/>
            <a:chOff x="3123" y="596"/>
            <a:chExt cx="2615" cy="1538"/>
          </a:xfrm>
        </p:grpSpPr>
        <p:sp>
          <p:nvSpPr>
            <p:cNvPr id="4" name="AutoShape 3"/>
            <p:cNvSpPr>
              <a:spLocks noChangeAspect="1" noChangeArrowheads="1" noTextEdit="1"/>
            </p:cNvSpPr>
            <p:nvPr/>
          </p:nvSpPr>
          <p:spPr bwMode="auto">
            <a:xfrm>
              <a:off x="3123" y="596"/>
              <a:ext cx="2615" cy="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5"/>
            <p:cNvSpPr>
              <a:spLocks noChangeArrowheads="1"/>
            </p:cNvSpPr>
            <p:nvPr/>
          </p:nvSpPr>
          <p:spPr bwMode="auto">
            <a:xfrm>
              <a:off x="3123" y="627"/>
              <a:ext cx="8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rgbClr val="000000"/>
                  </a:solidFill>
                  <a:effectLst/>
                  <a:latin typeface="Century" panose="02040604050505020304" pitchFamily="18" charset="0"/>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grpSp>
          <p:nvGrpSpPr>
            <p:cNvPr id="6" name="Group 54"/>
            <p:cNvGrpSpPr>
              <a:grpSpLocks/>
            </p:cNvGrpSpPr>
            <p:nvPr/>
          </p:nvGrpSpPr>
          <p:grpSpPr bwMode="auto">
            <a:xfrm>
              <a:off x="3185" y="626"/>
              <a:ext cx="2544" cy="1480"/>
              <a:chOff x="3185" y="626"/>
              <a:chExt cx="2544" cy="1480"/>
            </a:xfrm>
          </p:grpSpPr>
          <p:sp>
            <p:nvSpPr>
              <p:cNvPr id="7" name="Rectangle 6"/>
              <p:cNvSpPr>
                <a:spLocks noChangeArrowheads="1"/>
              </p:cNvSpPr>
              <p:nvPr/>
            </p:nvSpPr>
            <p:spPr bwMode="auto">
              <a:xfrm>
                <a:off x="3430" y="779"/>
                <a:ext cx="2295" cy="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noEditPoints="1"/>
              </p:cNvSpPr>
              <p:nvPr/>
            </p:nvSpPr>
            <p:spPr bwMode="auto">
              <a:xfrm>
                <a:off x="3428" y="776"/>
                <a:ext cx="2301" cy="1146"/>
              </a:xfrm>
              <a:custGeom>
                <a:avLst/>
                <a:gdLst>
                  <a:gd name="T0" fmla="*/ 0 w 20904"/>
                  <a:gd name="T1" fmla="*/ 24 h 10416"/>
                  <a:gd name="T2" fmla="*/ 24 w 20904"/>
                  <a:gd name="T3" fmla="*/ 0 h 10416"/>
                  <a:gd name="T4" fmla="*/ 20880 w 20904"/>
                  <a:gd name="T5" fmla="*/ 0 h 10416"/>
                  <a:gd name="T6" fmla="*/ 20904 w 20904"/>
                  <a:gd name="T7" fmla="*/ 24 h 10416"/>
                  <a:gd name="T8" fmla="*/ 20904 w 20904"/>
                  <a:gd name="T9" fmla="*/ 10392 h 10416"/>
                  <a:gd name="T10" fmla="*/ 20880 w 20904"/>
                  <a:gd name="T11" fmla="*/ 10416 h 10416"/>
                  <a:gd name="T12" fmla="*/ 24 w 20904"/>
                  <a:gd name="T13" fmla="*/ 10416 h 10416"/>
                  <a:gd name="T14" fmla="*/ 0 w 20904"/>
                  <a:gd name="T15" fmla="*/ 10392 h 10416"/>
                  <a:gd name="T16" fmla="*/ 0 w 20904"/>
                  <a:gd name="T17" fmla="*/ 24 h 10416"/>
                  <a:gd name="T18" fmla="*/ 48 w 20904"/>
                  <a:gd name="T19" fmla="*/ 10392 h 10416"/>
                  <a:gd name="T20" fmla="*/ 24 w 20904"/>
                  <a:gd name="T21" fmla="*/ 10368 h 10416"/>
                  <a:gd name="T22" fmla="*/ 20880 w 20904"/>
                  <a:gd name="T23" fmla="*/ 10368 h 10416"/>
                  <a:gd name="T24" fmla="*/ 20856 w 20904"/>
                  <a:gd name="T25" fmla="*/ 10392 h 10416"/>
                  <a:gd name="T26" fmla="*/ 20856 w 20904"/>
                  <a:gd name="T27" fmla="*/ 24 h 10416"/>
                  <a:gd name="T28" fmla="*/ 20880 w 20904"/>
                  <a:gd name="T29" fmla="*/ 48 h 10416"/>
                  <a:gd name="T30" fmla="*/ 24 w 20904"/>
                  <a:gd name="T31" fmla="*/ 48 h 10416"/>
                  <a:gd name="T32" fmla="*/ 48 w 20904"/>
                  <a:gd name="T33" fmla="*/ 24 h 10416"/>
                  <a:gd name="T34" fmla="*/ 48 w 20904"/>
                  <a:gd name="T35" fmla="*/ 10392 h 10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04" h="10416">
                    <a:moveTo>
                      <a:pt x="0" y="24"/>
                    </a:moveTo>
                    <a:cubicBezTo>
                      <a:pt x="0" y="11"/>
                      <a:pt x="11" y="0"/>
                      <a:pt x="24" y="0"/>
                    </a:cubicBezTo>
                    <a:lnTo>
                      <a:pt x="20880" y="0"/>
                    </a:lnTo>
                    <a:cubicBezTo>
                      <a:pt x="20894" y="0"/>
                      <a:pt x="20904" y="11"/>
                      <a:pt x="20904" y="24"/>
                    </a:cubicBezTo>
                    <a:lnTo>
                      <a:pt x="20904" y="10392"/>
                    </a:lnTo>
                    <a:cubicBezTo>
                      <a:pt x="20904" y="10406"/>
                      <a:pt x="20894" y="10416"/>
                      <a:pt x="20880" y="10416"/>
                    </a:cubicBezTo>
                    <a:lnTo>
                      <a:pt x="24" y="10416"/>
                    </a:lnTo>
                    <a:cubicBezTo>
                      <a:pt x="11" y="10416"/>
                      <a:pt x="0" y="10406"/>
                      <a:pt x="0" y="10392"/>
                    </a:cubicBezTo>
                    <a:lnTo>
                      <a:pt x="0" y="24"/>
                    </a:lnTo>
                    <a:close/>
                    <a:moveTo>
                      <a:pt x="48" y="10392"/>
                    </a:moveTo>
                    <a:lnTo>
                      <a:pt x="24" y="10368"/>
                    </a:lnTo>
                    <a:lnTo>
                      <a:pt x="20880" y="10368"/>
                    </a:lnTo>
                    <a:lnTo>
                      <a:pt x="20856" y="10392"/>
                    </a:lnTo>
                    <a:lnTo>
                      <a:pt x="20856" y="24"/>
                    </a:lnTo>
                    <a:lnTo>
                      <a:pt x="20880" y="48"/>
                    </a:lnTo>
                    <a:lnTo>
                      <a:pt x="24" y="48"/>
                    </a:lnTo>
                    <a:lnTo>
                      <a:pt x="48" y="24"/>
                    </a:lnTo>
                    <a:lnTo>
                      <a:pt x="48" y="1039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noEditPoints="1"/>
              </p:cNvSpPr>
              <p:nvPr/>
            </p:nvSpPr>
            <p:spPr bwMode="auto">
              <a:xfrm>
                <a:off x="3428" y="776"/>
                <a:ext cx="2301" cy="1146"/>
              </a:xfrm>
              <a:custGeom>
                <a:avLst/>
                <a:gdLst>
                  <a:gd name="T0" fmla="*/ 0 w 20904"/>
                  <a:gd name="T1" fmla="*/ 24 h 10416"/>
                  <a:gd name="T2" fmla="*/ 24 w 20904"/>
                  <a:gd name="T3" fmla="*/ 0 h 10416"/>
                  <a:gd name="T4" fmla="*/ 20880 w 20904"/>
                  <a:gd name="T5" fmla="*/ 0 h 10416"/>
                  <a:gd name="T6" fmla="*/ 20904 w 20904"/>
                  <a:gd name="T7" fmla="*/ 24 h 10416"/>
                  <a:gd name="T8" fmla="*/ 20904 w 20904"/>
                  <a:gd name="T9" fmla="*/ 10392 h 10416"/>
                  <a:gd name="T10" fmla="*/ 20880 w 20904"/>
                  <a:gd name="T11" fmla="*/ 10416 h 10416"/>
                  <a:gd name="T12" fmla="*/ 24 w 20904"/>
                  <a:gd name="T13" fmla="*/ 10416 h 10416"/>
                  <a:gd name="T14" fmla="*/ 0 w 20904"/>
                  <a:gd name="T15" fmla="*/ 10392 h 10416"/>
                  <a:gd name="T16" fmla="*/ 0 w 20904"/>
                  <a:gd name="T17" fmla="*/ 24 h 10416"/>
                  <a:gd name="T18" fmla="*/ 48 w 20904"/>
                  <a:gd name="T19" fmla="*/ 10392 h 10416"/>
                  <a:gd name="T20" fmla="*/ 24 w 20904"/>
                  <a:gd name="T21" fmla="*/ 10368 h 10416"/>
                  <a:gd name="T22" fmla="*/ 20880 w 20904"/>
                  <a:gd name="T23" fmla="*/ 10368 h 10416"/>
                  <a:gd name="T24" fmla="*/ 20856 w 20904"/>
                  <a:gd name="T25" fmla="*/ 10392 h 10416"/>
                  <a:gd name="T26" fmla="*/ 20856 w 20904"/>
                  <a:gd name="T27" fmla="*/ 24 h 10416"/>
                  <a:gd name="T28" fmla="*/ 20880 w 20904"/>
                  <a:gd name="T29" fmla="*/ 48 h 10416"/>
                  <a:gd name="T30" fmla="*/ 24 w 20904"/>
                  <a:gd name="T31" fmla="*/ 48 h 10416"/>
                  <a:gd name="T32" fmla="*/ 48 w 20904"/>
                  <a:gd name="T33" fmla="*/ 24 h 10416"/>
                  <a:gd name="T34" fmla="*/ 48 w 20904"/>
                  <a:gd name="T35" fmla="*/ 10392 h 10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04" h="10416">
                    <a:moveTo>
                      <a:pt x="0" y="24"/>
                    </a:moveTo>
                    <a:cubicBezTo>
                      <a:pt x="0" y="11"/>
                      <a:pt x="11" y="0"/>
                      <a:pt x="24" y="0"/>
                    </a:cubicBezTo>
                    <a:lnTo>
                      <a:pt x="20880" y="0"/>
                    </a:lnTo>
                    <a:cubicBezTo>
                      <a:pt x="20894" y="0"/>
                      <a:pt x="20904" y="11"/>
                      <a:pt x="20904" y="24"/>
                    </a:cubicBezTo>
                    <a:lnTo>
                      <a:pt x="20904" y="10392"/>
                    </a:lnTo>
                    <a:cubicBezTo>
                      <a:pt x="20904" y="10406"/>
                      <a:pt x="20894" y="10416"/>
                      <a:pt x="20880" y="10416"/>
                    </a:cubicBezTo>
                    <a:lnTo>
                      <a:pt x="24" y="10416"/>
                    </a:lnTo>
                    <a:cubicBezTo>
                      <a:pt x="11" y="10416"/>
                      <a:pt x="0" y="10406"/>
                      <a:pt x="0" y="10392"/>
                    </a:cubicBezTo>
                    <a:lnTo>
                      <a:pt x="0" y="24"/>
                    </a:lnTo>
                    <a:close/>
                    <a:moveTo>
                      <a:pt x="48" y="10392"/>
                    </a:moveTo>
                    <a:lnTo>
                      <a:pt x="24" y="10368"/>
                    </a:lnTo>
                    <a:lnTo>
                      <a:pt x="20880" y="10368"/>
                    </a:lnTo>
                    <a:lnTo>
                      <a:pt x="20856" y="10392"/>
                    </a:lnTo>
                    <a:lnTo>
                      <a:pt x="20856" y="24"/>
                    </a:lnTo>
                    <a:lnTo>
                      <a:pt x="20880" y="48"/>
                    </a:lnTo>
                    <a:lnTo>
                      <a:pt x="24" y="48"/>
                    </a:lnTo>
                    <a:lnTo>
                      <a:pt x="48" y="24"/>
                    </a:lnTo>
                    <a:lnTo>
                      <a:pt x="48" y="10392"/>
                    </a:lnTo>
                    <a:close/>
                  </a:path>
                </a:pathLst>
              </a:cu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9"/>
              <p:cNvSpPr>
                <a:spLocks noChangeArrowheads="1"/>
              </p:cNvSpPr>
              <p:nvPr/>
            </p:nvSpPr>
            <p:spPr bwMode="auto">
              <a:xfrm>
                <a:off x="3776" y="1896"/>
                <a:ext cx="457" cy="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0"/>
              <p:cNvSpPr>
                <a:spLocks noEditPoints="1"/>
              </p:cNvSpPr>
              <p:nvPr/>
            </p:nvSpPr>
            <p:spPr bwMode="auto">
              <a:xfrm>
                <a:off x="3774" y="1893"/>
                <a:ext cx="463" cy="29"/>
              </a:xfrm>
              <a:custGeom>
                <a:avLst/>
                <a:gdLst>
                  <a:gd name="T0" fmla="*/ 0 w 8432"/>
                  <a:gd name="T1" fmla="*/ 48 h 528"/>
                  <a:gd name="T2" fmla="*/ 48 w 8432"/>
                  <a:gd name="T3" fmla="*/ 0 h 528"/>
                  <a:gd name="T4" fmla="*/ 8384 w 8432"/>
                  <a:gd name="T5" fmla="*/ 0 h 528"/>
                  <a:gd name="T6" fmla="*/ 8432 w 8432"/>
                  <a:gd name="T7" fmla="*/ 48 h 528"/>
                  <a:gd name="T8" fmla="*/ 8432 w 8432"/>
                  <a:gd name="T9" fmla="*/ 480 h 528"/>
                  <a:gd name="T10" fmla="*/ 8384 w 8432"/>
                  <a:gd name="T11" fmla="*/ 528 h 528"/>
                  <a:gd name="T12" fmla="*/ 48 w 8432"/>
                  <a:gd name="T13" fmla="*/ 528 h 528"/>
                  <a:gd name="T14" fmla="*/ 0 w 8432"/>
                  <a:gd name="T15" fmla="*/ 480 h 528"/>
                  <a:gd name="T16" fmla="*/ 0 w 8432"/>
                  <a:gd name="T17" fmla="*/ 48 h 528"/>
                  <a:gd name="T18" fmla="*/ 96 w 8432"/>
                  <a:gd name="T19" fmla="*/ 480 h 528"/>
                  <a:gd name="T20" fmla="*/ 48 w 8432"/>
                  <a:gd name="T21" fmla="*/ 432 h 528"/>
                  <a:gd name="T22" fmla="*/ 8384 w 8432"/>
                  <a:gd name="T23" fmla="*/ 432 h 528"/>
                  <a:gd name="T24" fmla="*/ 8336 w 8432"/>
                  <a:gd name="T25" fmla="*/ 480 h 528"/>
                  <a:gd name="T26" fmla="*/ 8336 w 8432"/>
                  <a:gd name="T27" fmla="*/ 48 h 528"/>
                  <a:gd name="T28" fmla="*/ 8384 w 8432"/>
                  <a:gd name="T29" fmla="*/ 96 h 528"/>
                  <a:gd name="T30" fmla="*/ 48 w 8432"/>
                  <a:gd name="T31" fmla="*/ 96 h 528"/>
                  <a:gd name="T32" fmla="*/ 96 w 8432"/>
                  <a:gd name="T33" fmla="*/ 48 h 528"/>
                  <a:gd name="T34" fmla="*/ 96 w 8432"/>
                  <a:gd name="T35" fmla="*/ 48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32" h="528">
                    <a:moveTo>
                      <a:pt x="0" y="48"/>
                    </a:moveTo>
                    <a:cubicBezTo>
                      <a:pt x="0" y="22"/>
                      <a:pt x="22" y="0"/>
                      <a:pt x="48" y="0"/>
                    </a:cubicBezTo>
                    <a:lnTo>
                      <a:pt x="8384" y="0"/>
                    </a:lnTo>
                    <a:cubicBezTo>
                      <a:pt x="8411" y="0"/>
                      <a:pt x="8432" y="22"/>
                      <a:pt x="8432" y="48"/>
                    </a:cubicBezTo>
                    <a:lnTo>
                      <a:pt x="8432" y="480"/>
                    </a:lnTo>
                    <a:cubicBezTo>
                      <a:pt x="8432" y="507"/>
                      <a:pt x="8411" y="528"/>
                      <a:pt x="8384" y="528"/>
                    </a:cubicBezTo>
                    <a:lnTo>
                      <a:pt x="48" y="528"/>
                    </a:lnTo>
                    <a:cubicBezTo>
                      <a:pt x="22" y="528"/>
                      <a:pt x="0" y="507"/>
                      <a:pt x="0" y="480"/>
                    </a:cubicBezTo>
                    <a:lnTo>
                      <a:pt x="0" y="48"/>
                    </a:lnTo>
                    <a:close/>
                    <a:moveTo>
                      <a:pt x="96" y="480"/>
                    </a:moveTo>
                    <a:lnTo>
                      <a:pt x="48" y="432"/>
                    </a:lnTo>
                    <a:lnTo>
                      <a:pt x="8384" y="432"/>
                    </a:lnTo>
                    <a:lnTo>
                      <a:pt x="8336" y="480"/>
                    </a:lnTo>
                    <a:lnTo>
                      <a:pt x="8336" y="48"/>
                    </a:lnTo>
                    <a:lnTo>
                      <a:pt x="8384" y="96"/>
                    </a:lnTo>
                    <a:lnTo>
                      <a:pt x="48" y="96"/>
                    </a:lnTo>
                    <a:lnTo>
                      <a:pt x="96" y="48"/>
                    </a:lnTo>
                    <a:lnTo>
                      <a:pt x="96" y="48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1"/>
              <p:cNvSpPr>
                <a:spLocks noEditPoints="1"/>
              </p:cNvSpPr>
              <p:nvPr/>
            </p:nvSpPr>
            <p:spPr bwMode="auto">
              <a:xfrm>
                <a:off x="3774" y="1893"/>
                <a:ext cx="463" cy="29"/>
              </a:xfrm>
              <a:custGeom>
                <a:avLst/>
                <a:gdLst>
                  <a:gd name="T0" fmla="*/ 0 w 8432"/>
                  <a:gd name="T1" fmla="*/ 48 h 528"/>
                  <a:gd name="T2" fmla="*/ 48 w 8432"/>
                  <a:gd name="T3" fmla="*/ 0 h 528"/>
                  <a:gd name="T4" fmla="*/ 8384 w 8432"/>
                  <a:gd name="T5" fmla="*/ 0 h 528"/>
                  <a:gd name="T6" fmla="*/ 8432 w 8432"/>
                  <a:gd name="T7" fmla="*/ 48 h 528"/>
                  <a:gd name="T8" fmla="*/ 8432 w 8432"/>
                  <a:gd name="T9" fmla="*/ 480 h 528"/>
                  <a:gd name="T10" fmla="*/ 8384 w 8432"/>
                  <a:gd name="T11" fmla="*/ 528 h 528"/>
                  <a:gd name="T12" fmla="*/ 48 w 8432"/>
                  <a:gd name="T13" fmla="*/ 528 h 528"/>
                  <a:gd name="T14" fmla="*/ 0 w 8432"/>
                  <a:gd name="T15" fmla="*/ 480 h 528"/>
                  <a:gd name="T16" fmla="*/ 0 w 8432"/>
                  <a:gd name="T17" fmla="*/ 48 h 528"/>
                  <a:gd name="T18" fmla="*/ 96 w 8432"/>
                  <a:gd name="T19" fmla="*/ 480 h 528"/>
                  <a:gd name="T20" fmla="*/ 48 w 8432"/>
                  <a:gd name="T21" fmla="*/ 432 h 528"/>
                  <a:gd name="T22" fmla="*/ 8384 w 8432"/>
                  <a:gd name="T23" fmla="*/ 432 h 528"/>
                  <a:gd name="T24" fmla="*/ 8336 w 8432"/>
                  <a:gd name="T25" fmla="*/ 480 h 528"/>
                  <a:gd name="T26" fmla="*/ 8336 w 8432"/>
                  <a:gd name="T27" fmla="*/ 48 h 528"/>
                  <a:gd name="T28" fmla="*/ 8384 w 8432"/>
                  <a:gd name="T29" fmla="*/ 96 h 528"/>
                  <a:gd name="T30" fmla="*/ 48 w 8432"/>
                  <a:gd name="T31" fmla="*/ 96 h 528"/>
                  <a:gd name="T32" fmla="*/ 96 w 8432"/>
                  <a:gd name="T33" fmla="*/ 48 h 528"/>
                  <a:gd name="T34" fmla="*/ 96 w 8432"/>
                  <a:gd name="T35" fmla="*/ 48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32" h="528">
                    <a:moveTo>
                      <a:pt x="0" y="48"/>
                    </a:moveTo>
                    <a:cubicBezTo>
                      <a:pt x="0" y="22"/>
                      <a:pt x="22" y="0"/>
                      <a:pt x="48" y="0"/>
                    </a:cubicBezTo>
                    <a:lnTo>
                      <a:pt x="8384" y="0"/>
                    </a:lnTo>
                    <a:cubicBezTo>
                      <a:pt x="8411" y="0"/>
                      <a:pt x="8432" y="22"/>
                      <a:pt x="8432" y="48"/>
                    </a:cubicBezTo>
                    <a:lnTo>
                      <a:pt x="8432" y="480"/>
                    </a:lnTo>
                    <a:cubicBezTo>
                      <a:pt x="8432" y="507"/>
                      <a:pt x="8411" y="528"/>
                      <a:pt x="8384" y="528"/>
                    </a:cubicBezTo>
                    <a:lnTo>
                      <a:pt x="48" y="528"/>
                    </a:lnTo>
                    <a:cubicBezTo>
                      <a:pt x="22" y="528"/>
                      <a:pt x="0" y="507"/>
                      <a:pt x="0" y="480"/>
                    </a:cubicBezTo>
                    <a:lnTo>
                      <a:pt x="0" y="48"/>
                    </a:lnTo>
                    <a:close/>
                    <a:moveTo>
                      <a:pt x="96" y="480"/>
                    </a:moveTo>
                    <a:lnTo>
                      <a:pt x="48" y="432"/>
                    </a:lnTo>
                    <a:lnTo>
                      <a:pt x="8384" y="432"/>
                    </a:lnTo>
                    <a:lnTo>
                      <a:pt x="8336" y="480"/>
                    </a:lnTo>
                    <a:lnTo>
                      <a:pt x="8336" y="48"/>
                    </a:lnTo>
                    <a:lnTo>
                      <a:pt x="8384" y="96"/>
                    </a:lnTo>
                    <a:lnTo>
                      <a:pt x="48" y="96"/>
                    </a:lnTo>
                    <a:lnTo>
                      <a:pt x="96" y="48"/>
                    </a:lnTo>
                    <a:lnTo>
                      <a:pt x="96" y="480"/>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2"/>
              <p:cNvSpPr>
                <a:spLocks noChangeArrowheads="1"/>
              </p:cNvSpPr>
              <p:nvPr/>
            </p:nvSpPr>
            <p:spPr bwMode="auto">
              <a:xfrm>
                <a:off x="4924" y="904"/>
                <a:ext cx="458" cy="10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3"/>
              <p:cNvSpPr>
                <a:spLocks noEditPoints="1"/>
              </p:cNvSpPr>
              <p:nvPr/>
            </p:nvSpPr>
            <p:spPr bwMode="auto">
              <a:xfrm>
                <a:off x="4921" y="902"/>
                <a:ext cx="464" cy="1020"/>
              </a:xfrm>
              <a:custGeom>
                <a:avLst/>
                <a:gdLst>
                  <a:gd name="T0" fmla="*/ 0 w 4216"/>
                  <a:gd name="T1" fmla="*/ 24 h 9272"/>
                  <a:gd name="T2" fmla="*/ 24 w 4216"/>
                  <a:gd name="T3" fmla="*/ 0 h 9272"/>
                  <a:gd name="T4" fmla="*/ 4192 w 4216"/>
                  <a:gd name="T5" fmla="*/ 0 h 9272"/>
                  <a:gd name="T6" fmla="*/ 4216 w 4216"/>
                  <a:gd name="T7" fmla="*/ 24 h 9272"/>
                  <a:gd name="T8" fmla="*/ 4216 w 4216"/>
                  <a:gd name="T9" fmla="*/ 9248 h 9272"/>
                  <a:gd name="T10" fmla="*/ 4192 w 4216"/>
                  <a:gd name="T11" fmla="*/ 9272 h 9272"/>
                  <a:gd name="T12" fmla="*/ 24 w 4216"/>
                  <a:gd name="T13" fmla="*/ 9272 h 9272"/>
                  <a:gd name="T14" fmla="*/ 0 w 4216"/>
                  <a:gd name="T15" fmla="*/ 9248 h 9272"/>
                  <a:gd name="T16" fmla="*/ 0 w 4216"/>
                  <a:gd name="T17" fmla="*/ 24 h 9272"/>
                  <a:gd name="T18" fmla="*/ 48 w 4216"/>
                  <a:gd name="T19" fmla="*/ 9248 h 9272"/>
                  <a:gd name="T20" fmla="*/ 24 w 4216"/>
                  <a:gd name="T21" fmla="*/ 9224 h 9272"/>
                  <a:gd name="T22" fmla="*/ 4192 w 4216"/>
                  <a:gd name="T23" fmla="*/ 9224 h 9272"/>
                  <a:gd name="T24" fmla="*/ 4168 w 4216"/>
                  <a:gd name="T25" fmla="*/ 9248 h 9272"/>
                  <a:gd name="T26" fmla="*/ 4168 w 4216"/>
                  <a:gd name="T27" fmla="*/ 24 h 9272"/>
                  <a:gd name="T28" fmla="*/ 4192 w 4216"/>
                  <a:gd name="T29" fmla="*/ 48 h 9272"/>
                  <a:gd name="T30" fmla="*/ 24 w 4216"/>
                  <a:gd name="T31" fmla="*/ 48 h 9272"/>
                  <a:gd name="T32" fmla="*/ 48 w 4216"/>
                  <a:gd name="T33" fmla="*/ 24 h 9272"/>
                  <a:gd name="T34" fmla="*/ 48 w 4216"/>
                  <a:gd name="T35" fmla="*/ 9248 h 9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6" h="9272">
                    <a:moveTo>
                      <a:pt x="0" y="24"/>
                    </a:moveTo>
                    <a:cubicBezTo>
                      <a:pt x="0" y="11"/>
                      <a:pt x="11" y="0"/>
                      <a:pt x="24" y="0"/>
                    </a:cubicBezTo>
                    <a:lnTo>
                      <a:pt x="4192" y="0"/>
                    </a:lnTo>
                    <a:cubicBezTo>
                      <a:pt x="4206" y="0"/>
                      <a:pt x="4216" y="11"/>
                      <a:pt x="4216" y="24"/>
                    </a:cubicBezTo>
                    <a:lnTo>
                      <a:pt x="4216" y="9248"/>
                    </a:lnTo>
                    <a:cubicBezTo>
                      <a:pt x="4216" y="9262"/>
                      <a:pt x="4206" y="9272"/>
                      <a:pt x="4192" y="9272"/>
                    </a:cubicBezTo>
                    <a:lnTo>
                      <a:pt x="24" y="9272"/>
                    </a:lnTo>
                    <a:cubicBezTo>
                      <a:pt x="11" y="9272"/>
                      <a:pt x="0" y="9262"/>
                      <a:pt x="0" y="9248"/>
                    </a:cubicBezTo>
                    <a:lnTo>
                      <a:pt x="0" y="24"/>
                    </a:lnTo>
                    <a:close/>
                    <a:moveTo>
                      <a:pt x="48" y="9248"/>
                    </a:moveTo>
                    <a:lnTo>
                      <a:pt x="24" y="9224"/>
                    </a:lnTo>
                    <a:lnTo>
                      <a:pt x="4192" y="9224"/>
                    </a:lnTo>
                    <a:lnTo>
                      <a:pt x="4168" y="9248"/>
                    </a:lnTo>
                    <a:lnTo>
                      <a:pt x="4168" y="24"/>
                    </a:lnTo>
                    <a:lnTo>
                      <a:pt x="4192" y="48"/>
                    </a:lnTo>
                    <a:lnTo>
                      <a:pt x="24" y="48"/>
                    </a:lnTo>
                    <a:lnTo>
                      <a:pt x="48" y="24"/>
                    </a:lnTo>
                    <a:lnTo>
                      <a:pt x="48" y="9248"/>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4"/>
              <p:cNvSpPr>
                <a:spLocks noEditPoints="1"/>
              </p:cNvSpPr>
              <p:nvPr/>
            </p:nvSpPr>
            <p:spPr bwMode="auto">
              <a:xfrm>
                <a:off x="4921" y="902"/>
                <a:ext cx="464" cy="1020"/>
              </a:xfrm>
              <a:custGeom>
                <a:avLst/>
                <a:gdLst>
                  <a:gd name="T0" fmla="*/ 0 w 4216"/>
                  <a:gd name="T1" fmla="*/ 24 h 9272"/>
                  <a:gd name="T2" fmla="*/ 24 w 4216"/>
                  <a:gd name="T3" fmla="*/ 0 h 9272"/>
                  <a:gd name="T4" fmla="*/ 4192 w 4216"/>
                  <a:gd name="T5" fmla="*/ 0 h 9272"/>
                  <a:gd name="T6" fmla="*/ 4216 w 4216"/>
                  <a:gd name="T7" fmla="*/ 24 h 9272"/>
                  <a:gd name="T8" fmla="*/ 4216 w 4216"/>
                  <a:gd name="T9" fmla="*/ 9248 h 9272"/>
                  <a:gd name="T10" fmla="*/ 4192 w 4216"/>
                  <a:gd name="T11" fmla="*/ 9272 h 9272"/>
                  <a:gd name="T12" fmla="*/ 24 w 4216"/>
                  <a:gd name="T13" fmla="*/ 9272 h 9272"/>
                  <a:gd name="T14" fmla="*/ 0 w 4216"/>
                  <a:gd name="T15" fmla="*/ 9248 h 9272"/>
                  <a:gd name="T16" fmla="*/ 0 w 4216"/>
                  <a:gd name="T17" fmla="*/ 24 h 9272"/>
                  <a:gd name="T18" fmla="*/ 48 w 4216"/>
                  <a:gd name="T19" fmla="*/ 9248 h 9272"/>
                  <a:gd name="T20" fmla="*/ 24 w 4216"/>
                  <a:gd name="T21" fmla="*/ 9224 h 9272"/>
                  <a:gd name="T22" fmla="*/ 4192 w 4216"/>
                  <a:gd name="T23" fmla="*/ 9224 h 9272"/>
                  <a:gd name="T24" fmla="*/ 4168 w 4216"/>
                  <a:gd name="T25" fmla="*/ 9248 h 9272"/>
                  <a:gd name="T26" fmla="*/ 4168 w 4216"/>
                  <a:gd name="T27" fmla="*/ 24 h 9272"/>
                  <a:gd name="T28" fmla="*/ 4192 w 4216"/>
                  <a:gd name="T29" fmla="*/ 48 h 9272"/>
                  <a:gd name="T30" fmla="*/ 24 w 4216"/>
                  <a:gd name="T31" fmla="*/ 48 h 9272"/>
                  <a:gd name="T32" fmla="*/ 48 w 4216"/>
                  <a:gd name="T33" fmla="*/ 24 h 9272"/>
                  <a:gd name="T34" fmla="*/ 48 w 4216"/>
                  <a:gd name="T35" fmla="*/ 9248 h 9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6" h="9272">
                    <a:moveTo>
                      <a:pt x="0" y="24"/>
                    </a:moveTo>
                    <a:cubicBezTo>
                      <a:pt x="0" y="11"/>
                      <a:pt x="11" y="0"/>
                      <a:pt x="24" y="0"/>
                    </a:cubicBezTo>
                    <a:lnTo>
                      <a:pt x="4192" y="0"/>
                    </a:lnTo>
                    <a:cubicBezTo>
                      <a:pt x="4206" y="0"/>
                      <a:pt x="4216" y="11"/>
                      <a:pt x="4216" y="24"/>
                    </a:cubicBezTo>
                    <a:lnTo>
                      <a:pt x="4216" y="9248"/>
                    </a:lnTo>
                    <a:cubicBezTo>
                      <a:pt x="4216" y="9262"/>
                      <a:pt x="4206" y="9272"/>
                      <a:pt x="4192" y="9272"/>
                    </a:cubicBezTo>
                    <a:lnTo>
                      <a:pt x="24" y="9272"/>
                    </a:lnTo>
                    <a:cubicBezTo>
                      <a:pt x="11" y="9272"/>
                      <a:pt x="0" y="9262"/>
                      <a:pt x="0" y="9248"/>
                    </a:cubicBezTo>
                    <a:lnTo>
                      <a:pt x="0" y="24"/>
                    </a:lnTo>
                    <a:close/>
                    <a:moveTo>
                      <a:pt x="48" y="9248"/>
                    </a:moveTo>
                    <a:lnTo>
                      <a:pt x="24" y="9224"/>
                    </a:lnTo>
                    <a:lnTo>
                      <a:pt x="4192" y="9224"/>
                    </a:lnTo>
                    <a:lnTo>
                      <a:pt x="4168" y="9248"/>
                    </a:lnTo>
                    <a:lnTo>
                      <a:pt x="4168" y="24"/>
                    </a:lnTo>
                    <a:lnTo>
                      <a:pt x="4192" y="48"/>
                    </a:lnTo>
                    <a:lnTo>
                      <a:pt x="24" y="48"/>
                    </a:lnTo>
                    <a:lnTo>
                      <a:pt x="48" y="24"/>
                    </a:lnTo>
                    <a:lnTo>
                      <a:pt x="48" y="9248"/>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5"/>
              <p:cNvSpPr>
                <a:spLocks noChangeArrowheads="1"/>
              </p:cNvSpPr>
              <p:nvPr/>
            </p:nvSpPr>
            <p:spPr bwMode="auto">
              <a:xfrm>
                <a:off x="3429" y="779"/>
                <a:ext cx="3" cy="11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6"/>
              <p:cNvSpPr>
                <a:spLocks noChangeArrowheads="1"/>
              </p:cNvSpPr>
              <p:nvPr/>
            </p:nvSpPr>
            <p:spPr bwMode="auto">
              <a:xfrm>
                <a:off x="3429" y="779"/>
                <a:ext cx="3" cy="1141"/>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7"/>
              <p:cNvSpPr>
                <a:spLocks noEditPoints="1"/>
              </p:cNvSpPr>
              <p:nvPr/>
            </p:nvSpPr>
            <p:spPr bwMode="auto">
              <a:xfrm>
                <a:off x="3407" y="777"/>
                <a:ext cx="23" cy="1144"/>
              </a:xfrm>
              <a:custGeom>
                <a:avLst/>
                <a:gdLst>
                  <a:gd name="T0" fmla="*/ 0 w 23"/>
                  <a:gd name="T1" fmla="*/ 1141 h 1144"/>
                  <a:gd name="T2" fmla="*/ 23 w 23"/>
                  <a:gd name="T3" fmla="*/ 1141 h 1144"/>
                  <a:gd name="T4" fmla="*/ 23 w 23"/>
                  <a:gd name="T5" fmla="*/ 1144 h 1144"/>
                  <a:gd name="T6" fmla="*/ 0 w 23"/>
                  <a:gd name="T7" fmla="*/ 1144 h 1144"/>
                  <a:gd name="T8" fmla="*/ 0 w 23"/>
                  <a:gd name="T9" fmla="*/ 1141 h 1144"/>
                  <a:gd name="T10" fmla="*/ 0 w 23"/>
                  <a:gd name="T11" fmla="*/ 1014 h 1144"/>
                  <a:gd name="T12" fmla="*/ 23 w 23"/>
                  <a:gd name="T13" fmla="*/ 1014 h 1144"/>
                  <a:gd name="T14" fmla="*/ 23 w 23"/>
                  <a:gd name="T15" fmla="*/ 1018 h 1144"/>
                  <a:gd name="T16" fmla="*/ 0 w 23"/>
                  <a:gd name="T17" fmla="*/ 1018 h 1144"/>
                  <a:gd name="T18" fmla="*/ 0 w 23"/>
                  <a:gd name="T19" fmla="*/ 1014 h 1144"/>
                  <a:gd name="T20" fmla="*/ 0 w 23"/>
                  <a:gd name="T21" fmla="*/ 888 h 1144"/>
                  <a:gd name="T22" fmla="*/ 23 w 23"/>
                  <a:gd name="T23" fmla="*/ 888 h 1144"/>
                  <a:gd name="T24" fmla="*/ 23 w 23"/>
                  <a:gd name="T25" fmla="*/ 891 h 1144"/>
                  <a:gd name="T26" fmla="*/ 0 w 23"/>
                  <a:gd name="T27" fmla="*/ 891 h 1144"/>
                  <a:gd name="T28" fmla="*/ 0 w 23"/>
                  <a:gd name="T29" fmla="*/ 888 h 1144"/>
                  <a:gd name="T30" fmla="*/ 0 w 23"/>
                  <a:gd name="T31" fmla="*/ 760 h 1144"/>
                  <a:gd name="T32" fmla="*/ 23 w 23"/>
                  <a:gd name="T33" fmla="*/ 760 h 1144"/>
                  <a:gd name="T34" fmla="*/ 23 w 23"/>
                  <a:gd name="T35" fmla="*/ 764 h 1144"/>
                  <a:gd name="T36" fmla="*/ 0 w 23"/>
                  <a:gd name="T37" fmla="*/ 764 h 1144"/>
                  <a:gd name="T38" fmla="*/ 0 w 23"/>
                  <a:gd name="T39" fmla="*/ 760 h 1144"/>
                  <a:gd name="T40" fmla="*/ 0 w 23"/>
                  <a:gd name="T41" fmla="*/ 634 h 1144"/>
                  <a:gd name="T42" fmla="*/ 23 w 23"/>
                  <a:gd name="T43" fmla="*/ 634 h 1144"/>
                  <a:gd name="T44" fmla="*/ 23 w 23"/>
                  <a:gd name="T45" fmla="*/ 638 h 1144"/>
                  <a:gd name="T46" fmla="*/ 0 w 23"/>
                  <a:gd name="T47" fmla="*/ 638 h 1144"/>
                  <a:gd name="T48" fmla="*/ 0 w 23"/>
                  <a:gd name="T49" fmla="*/ 634 h 1144"/>
                  <a:gd name="T50" fmla="*/ 0 w 23"/>
                  <a:gd name="T51" fmla="*/ 507 h 1144"/>
                  <a:gd name="T52" fmla="*/ 23 w 23"/>
                  <a:gd name="T53" fmla="*/ 507 h 1144"/>
                  <a:gd name="T54" fmla="*/ 23 w 23"/>
                  <a:gd name="T55" fmla="*/ 511 h 1144"/>
                  <a:gd name="T56" fmla="*/ 0 w 23"/>
                  <a:gd name="T57" fmla="*/ 511 h 1144"/>
                  <a:gd name="T58" fmla="*/ 0 w 23"/>
                  <a:gd name="T59" fmla="*/ 507 h 1144"/>
                  <a:gd name="T60" fmla="*/ 0 w 23"/>
                  <a:gd name="T61" fmla="*/ 380 h 1144"/>
                  <a:gd name="T62" fmla="*/ 23 w 23"/>
                  <a:gd name="T63" fmla="*/ 380 h 1144"/>
                  <a:gd name="T64" fmla="*/ 23 w 23"/>
                  <a:gd name="T65" fmla="*/ 384 h 1144"/>
                  <a:gd name="T66" fmla="*/ 0 w 23"/>
                  <a:gd name="T67" fmla="*/ 384 h 1144"/>
                  <a:gd name="T68" fmla="*/ 0 w 23"/>
                  <a:gd name="T69" fmla="*/ 380 h 1144"/>
                  <a:gd name="T70" fmla="*/ 0 w 23"/>
                  <a:gd name="T71" fmla="*/ 253 h 1144"/>
                  <a:gd name="T72" fmla="*/ 23 w 23"/>
                  <a:gd name="T73" fmla="*/ 253 h 1144"/>
                  <a:gd name="T74" fmla="*/ 23 w 23"/>
                  <a:gd name="T75" fmla="*/ 257 h 1144"/>
                  <a:gd name="T76" fmla="*/ 0 w 23"/>
                  <a:gd name="T77" fmla="*/ 257 h 1144"/>
                  <a:gd name="T78" fmla="*/ 0 w 23"/>
                  <a:gd name="T79" fmla="*/ 253 h 1144"/>
                  <a:gd name="T80" fmla="*/ 0 w 23"/>
                  <a:gd name="T81" fmla="*/ 127 h 1144"/>
                  <a:gd name="T82" fmla="*/ 23 w 23"/>
                  <a:gd name="T83" fmla="*/ 127 h 1144"/>
                  <a:gd name="T84" fmla="*/ 23 w 23"/>
                  <a:gd name="T85" fmla="*/ 131 h 1144"/>
                  <a:gd name="T86" fmla="*/ 0 w 23"/>
                  <a:gd name="T87" fmla="*/ 131 h 1144"/>
                  <a:gd name="T88" fmla="*/ 0 w 23"/>
                  <a:gd name="T89" fmla="*/ 127 h 1144"/>
                  <a:gd name="T90" fmla="*/ 0 w 23"/>
                  <a:gd name="T91" fmla="*/ 0 h 1144"/>
                  <a:gd name="T92" fmla="*/ 23 w 23"/>
                  <a:gd name="T93" fmla="*/ 0 h 1144"/>
                  <a:gd name="T94" fmla="*/ 23 w 23"/>
                  <a:gd name="T95" fmla="*/ 3 h 1144"/>
                  <a:gd name="T96" fmla="*/ 0 w 23"/>
                  <a:gd name="T97" fmla="*/ 3 h 1144"/>
                  <a:gd name="T98" fmla="*/ 0 w 23"/>
                  <a:gd name="T99"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 h="1144">
                    <a:moveTo>
                      <a:pt x="0" y="1141"/>
                    </a:moveTo>
                    <a:lnTo>
                      <a:pt x="23" y="1141"/>
                    </a:lnTo>
                    <a:lnTo>
                      <a:pt x="23" y="1144"/>
                    </a:lnTo>
                    <a:lnTo>
                      <a:pt x="0" y="1144"/>
                    </a:lnTo>
                    <a:lnTo>
                      <a:pt x="0" y="1141"/>
                    </a:lnTo>
                    <a:close/>
                    <a:moveTo>
                      <a:pt x="0" y="1014"/>
                    </a:moveTo>
                    <a:lnTo>
                      <a:pt x="23" y="1014"/>
                    </a:lnTo>
                    <a:lnTo>
                      <a:pt x="23" y="1018"/>
                    </a:lnTo>
                    <a:lnTo>
                      <a:pt x="0" y="1018"/>
                    </a:lnTo>
                    <a:lnTo>
                      <a:pt x="0" y="1014"/>
                    </a:lnTo>
                    <a:close/>
                    <a:moveTo>
                      <a:pt x="0" y="888"/>
                    </a:moveTo>
                    <a:lnTo>
                      <a:pt x="23" y="888"/>
                    </a:lnTo>
                    <a:lnTo>
                      <a:pt x="23" y="891"/>
                    </a:lnTo>
                    <a:lnTo>
                      <a:pt x="0" y="891"/>
                    </a:lnTo>
                    <a:lnTo>
                      <a:pt x="0" y="888"/>
                    </a:lnTo>
                    <a:close/>
                    <a:moveTo>
                      <a:pt x="0" y="760"/>
                    </a:moveTo>
                    <a:lnTo>
                      <a:pt x="23" y="760"/>
                    </a:lnTo>
                    <a:lnTo>
                      <a:pt x="23" y="764"/>
                    </a:lnTo>
                    <a:lnTo>
                      <a:pt x="0" y="764"/>
                    </a:lnTo>
                    <a:lnTo>
                      <a:pt x="0" y="760"/>
                    </a:lnTo>
                    <a:close/>
                    <a:moveTo>
                      <a:pt x="0" y="634"/>
                    </a:moveTo>
                    <a:lnTo>
                      <a:pt x="23" y="634"/>
                    </a:lnTo>
                    <a:lnTo>
                      <a:pt x="23" y="638"/>
                    </a:lnTo>
                    <a:lnTo>
                      <a:pt x="0" y="638"/>
                    </a:lnTo>
                    <a:lnTo>
                      <a:pt x="0" y="634"/>
                    </a:lnTo>
                    <a:close/>
                    <a:moveTo>
                      <a:pt x="0" y="507"/>
                    </a:moveTo>
                    <a:lnTo>
                      <a:pt x="23" y="507"/>
                    </a:lnTo>
                    <a:lnTo>
                      <a:pt x="23" y="511"/>
                    </a:lnTo>
                    <a:lnTo>
                      <a:pt x="0" y="511"/>
                    </a:lnTo>
                    <a:lnTo>
                      <a:pt x="0" y="507"/>
                    </a:lnTo>
                    <a:close/>
                    <a:moveTo>
                      <a:pt x="0" y="380"/>
                    </a:moveTo>
                    <a:lnTo>
                      <a:pt x="23" y="380"/>
                    </a:lnTo>
                    <a:lnTo>
                      <a:pt x="23" y="384"/>
                    </a:lnTo>
                    <a:lnTo>
                      <a:pt x="0" y="384"/>
                    </a:lnTo>
                    <a:lnTo>
                      <a:pt x="0" y="380"/>
                    </a:lnTo>
                    <a:close/>
                    <a:moveTo>
                      <a:pt x="0" y="253"/>
                    </a:moveTo>
                    <a:lnTo>
                      <a:pt x="23" y="253"/>
                    </a:lnTo>
                    <a:lnTo>
                      <a:pt x="23" y="257"/>
                    </a:lnTo>
                    <a:lnTo>
                      <a:pt x="0" y="257"/>
                    </a:lnTo>
                    <a:lnTo>
                      <a:pt x="0" y="253"/>
                    </a:lnTo>
                    <a:close/>
                    <a:moveTo>
                      <a:pt x="0" y="127"/>
                    </a:moveTo>
                    <a:lnTo>
                      <a:pt x="23" y="127"/>
                    </a:lnTo>
                    <a:lnTo>
                      <a:pt x="23" y="131"/>
                    </a:lnTo>
                    <a:lnTo>
                      <a:pt x="0" y="131"/>
                    </a:lnTo>
                    <a:lnTo>
                      <a:pt x="0" y="127"/>
                    </a:lnTo>
                    <a:close/>
                    <a:moveTo>
                      <a:pt x="0" y="0"/>
                    </a:moveTo>
                    <a:lnTo>
                      <a:pt x="23" y="0"/>
                    </a:lnTo>
                    <a:lnTo>
                      <a:pt x="23"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18"/>
              <p:cNvSpPr>
                <a:spLocks noChangeArrowheads="1"/>
              </p:cNvSpPr>
              <p:nvPr/>
            </p:nvSpPr>
            <p:spPr bwMode="auto">
              <a:xfrm>
                <a:off x="3407" y="1918"/>
                <a:ext cx="23" cy="3"/>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19"/>
              <p:cNvSpPr>
                <a:spLocks noChangeArrowheads="1"/>
              </p:cNvSpPr>
              <p:nvPr/>
            </p:nvSpPr>
            <p:spPr bwMode="auto">
              <a:xfrm>
                <a:off x="3407" y="1791"/>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20"/>
              <p:cNvSpPr>
                <a:spLocks noChangeArrowheads="1"/>
              </p:cNvSpPr>
              <p:nvPr/>
            </p:nvSpPr>
            <p:spPr bwMode="auto">
              <a:xfrm>
                <a:off x="3407" y="1665"/>
                <a:ext cx="23" cy="3"/>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1"/>
              <p:cNvSpPr>
                <a:spLocks noChangeArrowheads="1"/>
              </p:cNvSpPr>
              <p:nvPr/>
            </p:nvSpPr>
            <p:spPr bwMode="auto">
              <a:xfrm>
                <a:off x="3407" y="1537"/>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22"/>
              <p:cNvSpPr>
                <a:spLocks noChangeArrowheads="1"/>
              </p:cNvSpPr>
              <p:nvPr/>
            </p:nvSpPr>
            <p:spPr bwMode="auto">
              <a:xfrm>
                <a:off x="3407" y="1411"/>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23"/>
              <p:cNvSpPr>
                <a:spLocks noChangeArrowheads="1"/>
              </p:cNvSpPr>
              <p:nvPr/>
            </p:nvSpPr>
            <p:spPr bwMode="auto">
              <a:xfrm>
                <a:off x="3407" y="1284"/>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24"/>
              <p:cNvSpPr>
                <a:spLocks noChangeArrowheads="1"/>
              </p:cNvSpPr>
              <p:nvPr/>
            </p:nvSpPr>
            <p:spPr bwMode="auto">
              <a:xfrm>
                <a:off x="3407" y="1157"/>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25"/>
              <p:cNvSpPr>
                <a:spLocks noChangeArrowheads="1"/>
              </p:cNvSpPr>
              <p:nvPr/>
            </p:nvSpPr>
            <p:spPr bwMode="auto">
              <a:xfrm>
                <a:off x="3407" y="1030"/>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6"/>
              <p:cNvSpPr>
                <a:spLocks noChangeArrowheads="1"/>
              </p:cNvSpPr>
              <p:nvPr/>
            </p:nvSpPr>
            <p:spPr bwMode="auto">
              <a:xfrm>
                <a:off x="3407" y="904"/>
                <a:ext cx="23" cy="4"/>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27"/>
              <p:cNvSpPr>
                <a:spLocks noChangeArrowheads="1"/>
              </p:cNvSpPr>
              <p:nvPr/>
            </p:nvSpPr>
            <p:spPr bwMode="auto">
              <a:xfrm>
                <a:off x="3407" y="777"/>
                <a:ext cx="23" cy="3"/>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28"/>
              <p:cNvSpPr>
                <a:spLocks noChangeArrowheads="1"/>
              </p:cNvSpPr>
              <p:nvPr/>
            </p:nvSpPr>
            <p:spPr bwMode="auto">
              <a:xfrm>
                <a:off x="3430" y="1918"/>
                <a:ext cx="229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4" name="Rectangle 29"/>
              <p:cNvSpPr>
                <a:spLocks noChangeArrowheads="1"/>
              </p:cNvSpPr>
              <p:nvPr/>
            </p:nvSpPr>
            <p:spPr bwMode="auto">
              <a:xfrm>
                <a:off x="3430" y="1918"/>
                <a:ext cx="2296" cy="3"/>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45" name="Freeform 30"/>
              <p:cNvSpPr>
                <a:spLocks noEditPoints="1"/>
              </p:cNvSpPr>
              <p:nvPr/>
            </p:nvSpPr>
            <p:spPr bwMode="auto">
              <a:xfrm>
                <a:off x="3429" y="1920"/>
                <a:ext cx="2299" cy="23"/>
              </a:xfrm>
              <a:custGeom>
                <a:avLst/>
                <a:gdLst>
                  <a:gd name="T0" fmla="*/ 3 w 2299"/>
                  <a:gd name="T1" fmla="*/ 0 h 23"/>
                  <a:gd name="T2" fmla="*/ 3 w 2299"/>
                  <a:gd name="T3" fmla="*/ 23 h 23"/>
                  <a:gd name="T4" fmla="*/ 0 w 2299"/>
                  <a:gd name="T5" fmla="*/ 23 h 23"/>
                  <a:gd name="T6" fmla="*/ 0 w 2299"/>
                  <a:gd name="T7" fmla="*/ 0 h 23"/>
                  <a:gd name="T8" fmla="*/ 3 w 2299"/>
                  <a:gd name="T9" fmla="*/ 0 h 23"/>
                  <a:gd name="T10" fmla="*/ 1151 w 2299"/>
                  <a:gd name="T11" fmla="*/ 0 h 23"/>
                  <a:gd name="T12" fmla="*/ 1151 w 2299"/>
                  <a:gd name="T13" fmla="*/ 23 h 23"/>
                  <a:gd name="T14" fmla="*/ 1147 w 2299"/>
                  <a:gd name="T15" fmla="*/ 23 h 23"/>
                  <a:gd name="T16" fmla="*/ 1147 w 2299"/>
                  <a:gd name="T17" fmla="*/ 0 h 23"/>
                  <a:gd name="T18" fmla="*/ 1151 w 2299"/>
                  <a:gd name="T19" fmla="*/ 0 h 23"/>
                  <a:gd name="T20" fmla="*/ 2299 w 2299"/>
                  <a:gd name="T21" fmla="*/ 0 h 23"/>
                  <a:gd name="T22" fmla="*/ 2299 w 2299"/>
                  <a:gd name="T23" fmla="*/ 23 h 23"/>
                  <a:gd name="T24" fmla="*/ 2295 w 2299"/>
                  <a:gd name="T25" fmla="*/ 23 h 23"/>
                  <a:gd name="T26" fmla="*/ 2295 w 2299"/>
                  <a:gd name="T27" fmla="*/ 0 h 23"/>
                  <a:gd name="T28" fmla="*/ 2299 w 2299"/>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99" h="23">
                    <a:moveTo>
                      <a:pt x="3" y="0"/>
                    </a:moveTo>
                    <a:lnTo>
                      <a:pt x="3" y="23"/>
                    </a:lnTo>
                    <a:lnTo>
                      <a:pt x="0" y="23"/>
                    </a:lnTo>
                    <a:lnTo>
                      <a:pt x="0" y="0"/>
                    </a:lnTo>
                    <a:lnTo>
                      <a:pt x="3" y="0"/>
                    </a:lnTo>
                    <a:close/>
                    <a:moveTo>
                      <a:pt x="1151" y="0"/>
                    </a:moveTo>
                    <a:lnTo>
                      <a:pt x="1151" y="23"/>
                    </a:lnTo>
                    <a:lnTo>
                      <a:pt x="1147" y="23"/>
                    </a:lnTo>
                    <a:lnTo>
                      <a:pt x="1147" y="0"/>
                    </a:lnTo>
                    <a:lnTo>
                      <a:pt x="1151" y="0"/>
                    </a:lnTo>
                    <a:close/>
                    <a:moveTo>
                      <a:pt x="2299" y="0"/>
                    </a:moveTo>
                    <a:lnTo>
                      <a:pt x="2299" y="23"/>
                    </a:lnTo>
                    <a:lnTo>
                      <a:pt x="2295" y="23"/>
                    </a:lnTo>
                    <a:lnTo>
                      <a:pt x="2295" y="0"/>
                    </a:lnTo>
                    <a:lnTo>
                      <a:pt x="22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6" name="Rectangle 31"/>
              <p:cNvSpPr>
                <a:spLocks noChangeArrowheads="1"/>
              </p:cNvSpPr>
              <p:nvPr/>
            </p:nvSpPr>
            <p:spPr bwMode="auto">
              <a:xfrm>
                <a:off x="3429" y="1920"/>
                <a:ext cx="3" cy="23"/>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47" name="Rectangle 32"/>
              <p:cNvSpPr>
                <a:spLocks noChangeArrowheads="1"/>
              </p:cNvSpPr>
              <p:nvPr/>
            </p:nvSpPr>
            <p:spPr bwMode="auto">
              <a:xfrm>
                <a:off x="4576" y="1920"/>
                <a:ext cx="4" cy="23"/>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48" name="Rectangle 33"/>
              <p:cNvSpPr>
                <a:spLocks noChangeArrowheads="1"/>
              </p:cNvSpPr>
              <p:nvPr/>
            </p:nvSpPr>
            <p:spPr bwMode="auto">
              <a:xfrm>
                <a:off x="5724" y="1920"/>
                <a:ext cx="4" cy="23"/>
              </a:xfrm>
              <a:prstGeom prst="rect">
                <a:avLst/>
              </a:prstGeom>
              <a:noFill/>
              <a:ln w="1588" cap="flat">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50" name="Rectangle 34"/>
              <p:cNvSpPr>
                <a:spLocks noChangeArrowheads="1"/>
              </p:cNvSpPr>
              <p:nvPr/>
            </p:nvSpPr>
            <p:spPr bwMode="auto">
              <a:xfrm>
                <a:off x="3297" y="1850"/>
                <a:ext cx="10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smtClean="0">
                    <a:ln>
                      <a:noFill/>
                    </a:ln>
                    <a:solidFill>
                      <a:srgbClr val="000000"/>
                    </a:solidFill>
                    <a:effectLst/>
                    <a:latin typeface="Calibri" panose="020F0502020204030204" pitchFamily="34" charset="0"/>
                  </a:rPr>
                  <a:t>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151" name="Rectangle 35"/>
              <p:cNvSpPr>
                <a:spLocks noChangeArrowheads="1"/>
              </p:cNvSpPr>
              <p:nvPr/>
            </p:nvSpPr>
            <p:spPr bwMode="auto">
              <a:xfrm>
                <a:off x="3185" y="1723"/>
                <a:ext cx="2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smtClean="0">
                    <a:ln>
                      <a:noFill/>
                    </a:ln>
                    <a:solidFill>
                      <a:srgbClr val="000000"/>
                    </a:solidFill>
                    <a:effectLst/>
                    <a:latin typeface="Calibri" panose="020F0502020204030204" pitchFamily="34" charset="0"/>
                  </a:rPr>
                  <a:t>1000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152" name="Rectangle 36"/>
              <p:cNvSpPr>
                <a:spLocks noChangeArrowheads="1"/>
              </p:cNvSpPr>
              <p:nvPr/>
            </p:nvSpPr>
            <p:spPr bwMode="auto">
              <a:xfrm>
                <a:off x="3185" y="1597"/>
                <a:ext cx="2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smtClean="0">
                    <a:ln>
                      <a:noFill/>
                    </a:ln>
                    <a:solidFill>
                      <a:srgbClr val="000000"/>
                    </a:solidFill>
                    <a:effectLst/>
                    <a:latin typeface="Calibri" panose="020F0502020204030204" pitchFamily="34" charset="0"/>
                  </a:rPr>
                  <a:t>2000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153" name="Rectangle 37"/>
              <p:cNvSpPr>
                <a:spLocks noChangeArrowheads="1"/>
              </p:cNvSpPr>
              <p:nvPr/>
            </p:nvSpPr>
            <p:spPr bwMode="auto">
              <a:xfrm>
                <a:off x="3185" y="1470"/>
                <a:ext cx="2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smtClean="0">
                    <a:ln>
                      <a:noFill/>
                    </a:ln>
                    <a:solidFill>
                      <a:srgbClr val="000000"/>
                    </a:solidFill>
                    <a:effectLst/>
                    <a:latin typeface="Calibri" panose="020F0502020204030204" pitchFamily="34" charset="0"/>
                  </a:rPr>
                  <a:t>3000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154" name="Rectangle 38"/>
              <p:cNvSpPr>
                <a:spLocks noChangeArrowheads="1"/>
              </p:cNvSpPr>
              <p:nvPr/>
            </p:nvSpPr>
            <p:spPr bwMode="auto">
              <a:xfrm>
                <a:off x="3185" y="1343"/>
                <a:ext cx="2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smtClean="0">
                    <a:ln>
                      <a:noFill/>
                    </a:ln>
                    <a:solidFill>
                      <a:srgbClr val="000000"/>
                    </a:solidFill>
                    <a:effectLst/>
                    <a:latin typeface="Calibri" panose="020F0502020204030204" pitchFamily="34" charset="0"/>
                  </a:rPr>
                  <a:t>4000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155" name="Rectangle 39"/>
              <p:cNvSpPr>
                <a:spLocks noChangeArrowheads="1"/>
              </p:cNvSpPr>
              <p:nvPr/>
            </p:nvSpPr>
            <p:spPr bwMode="auto">
              <a:xfrm>
                <a:off x="3185" y="1216"/>
                <a:ext cx="2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smtClean="0">
                    <a:ln>
                      <a:noFill/>
                    </a:ln>
                    <a:solidFill>
                      <a:srgbClr val="000000"/>
                    </a:solidFill>
                    <a:effectLst/>
                    <a:latin typeface="Calibri" panose="020F0502020204030204" pitchFamily="34" charset="0"/>
                  </a:rPr>
                  <a:t>5000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156" name="Rectangle 40"/>
              <p:cNvSpPr>
                <a:spLocks noChangeArrowheads="1"/>
              </p:cNvSpPr>
              <p:nvPr/>
            </p:nvSpPr>
            <p:spPr bwMode="auto">
              <a:xfrm>
                <a:off x="3185" y="1090"/>
                <a:ext cx="2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smtClean="0">
                    <a:ln>
                      <a:noFill/>
                    </a:ln>
                    <a:solidFill>
                      <a:srgbClr val="000000"/>
                    </a:solidFill>
                    <a:effectLst/>
                    <a:latin typeface="Calibri" panose="020F0502020204030204" pitchFamily="34" charset="0"/>
                  </a:rPr>
                  <a:t>6000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157" name="Rectangle 41"/>
              <p:cNvSpPr>
                <a:spLocks noChangeArrowheads="1"/>
              </p:cNvSpPr>
              <p:nvPr/>
            </p:nvSpPr>
            <p:spPr bwMode="auto">
              <a:xfrm>
                <a:off x="3185" y="963"/>
                <a:ext cx="2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smtClean="0">
                    <a:ln>
                      <a:noFill/>
                    </a:ln>
                    <a:solidFill>
                      <a:srgbClr val="000000"/>
                    </a:solidFill>
                    <a:effectLst/>
                    <a:latin typeface="Calibri" panose="020F0502020204030204" pitchFamily="34" charset="0"/>
                  </a:rPr>
                  <a:t>7000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158" name="Rectangle 42"/>
              <p:cNvSpPr>
                <a:spLocks noChangeArrowheads="1"/>
              </p:cNvSpPr>
              <p:nvPr/>
            </p:nvSpPr>
            <p:spPr bwMode="auto">
              <a:xfrm>
                <a:off x="3185" y="836"/>
                <a:ext cx="2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smtClean="0">
                    <a:ln>
                      <a:noFill/>
                    </a:ln>
                    <a:solidFill>
                      <a:srgbClr val="000000"/>
                    </a:solidFill>
                    <a:effectLst/>
                    <a:latin typeface="Calibri" panose="020F0502020204030204" pitchFamily="34" charset="0"/>
                  </a:rPr>
                  <a:t>8000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159" name="Rectangle 43"/>
              <p:cNvSpPr>
                <a:spLocks noChangeArrowheads="1"/>
              </p:cNvSpPr>
              <p:nvPr/>
            </p:nvSpPr>
            <p:spPr bwMode="auto">
              <a:xfrm>
                <a:off x="3185" y="709"/>
                <a:ext cx="2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smtClean="0">
                    <a:ln>
                      <a:noFill/>
                    </a:ln>
                    <a:solidFill>
                      <a:srgbClr val="000000"/>
                    </a:solidFill>
                    <a:effectLst/>
                    <a:latin typeface="Calibri" panose="020F0502020204030204" pitchFamily="34" charset="0"/>
                  </a:rPr>
                  <a:t>9000</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160" name="Rectangle 44"/>
              <p:cNvSpPr>
                <a:spLocks noChangeArrowheads="1"/>
              </p:cNvSpPr>
              <p:nvPr/>
            </p:nvSpPr>
            <p:spPr bwMode="auto">
              <a:xfrm>
                <a:off x="3740" y="1970"/>
                <a:ext cx="5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400" b="1" dirty="0">
                    <a:latin typeface="+mn-lt"/>
                  </a:rPr>
                  <a:t>With airbag</a:t>
                </a:r>
                <a:endParaRPr kumimoji="0" lang="ja-JP" altLang="ja-JP" sz="1800" b="1" i="0" u="none" strike="noStrike" cap="none" normalizeH="0" baseline="0" dirty="0" smtClean="0">
                  <a:ln>
                    <a:noFill/>
                  </a:ln>
                  <a:solidFill>
                    <a:schemeClr val="tx1"/>
                  </a:solidFill>
                  <a:effectLst/>
                  <a:latin typeface="+mn-lt"/>
                </a:endParaRPr>
              </a:p>
            </p:txBody>
          </p:sp>
          <p:sp>
            <p:nvSpPr>
              <p:cNvPr id="6161" name="Rectangle 45"/>
              <p:cNvSpPr>
                <a:spLocks noChangeArrowheads="1"/>
              </p:cNvSpPr>
              <p:nvPr/>
            </p:nvSpPr>
            <p:spPr bwMode="auto">
              <a:xfrm>
                <a:off x="4799" y="1970"/>
                <a:ext cx="71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400" b="1" dirty="0">
                    <a:latin typeface="+mn-lt"/>
                  </a:rPr>
                  <a:t>Without airbag</a:t>
                </a:r>
                <a:endParaRPr kumimoji="0" lang="ja-JP" altLang="ja-JP" sz="1800" b="1" i="0" u="none" strike="noStrike" cap="none" normalizeH="0" baseline="0" dirty="0" smtClean="0">
                  <a:ln>
                    <a:noFill/>
                  </a:ln>
                  <a:solidFill>
                    <a:schemeClr val="tx1"/>
                  </a:solidFill>
                  <a:effectLst/>
                  <a:latin typeface="+mn-lt"/>
                </a:endParaRPr>
              </a:p>
            </p:txBody>
          </p:sp>
          <p:sp>
            <p:nvSpPr>
              <p:cNvPr id="6162" name="Rectangle 46"/>
              <p:cNvSpPr>
                <a:spLocks noChangeArrowheads="1"/>
              </p:cNvSpPr>
              <p:nvPr/>
            </p:nvSpPr>
            <p:spPr bwMode="auto">
              <a:xfrm>
                <a:off x="4375" y="653"/>
                <a:ext cx="41" cy="3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3" name="Freeform 47"/>
              <p:cNvSpPr>
                <a:spLocks noEditPoints="1"/>
              </p:cNvSpPr>
              <p:nvPr/>
            </p:nvSpPr>
            <p:spPr bwMode="auto">
              <a:xfrm>
                <a:off x="4373" y="651"/>
                <a:ext cx="46" cy="44"/>
              </a:xfrm>
              <a:custGeom>
                <a:avLst/>
                <a:gdLst>
                  <a:gd name="T0" fmla="*/ 0 w 832"/>
                  <a:gd name="T1" fmla="*/ 48 h 816"/>
                  <a:gd name="T2" fmla="*/ 48 w 832"/>
                  <a:gd name="T3" fmla="*/ 0 h 816"/>
                  <a:gd name="T4" fmla="*/ 784 w 832"/>
                  <a:gd name="T5" fmla="*/ 0 h 816"/>
                  <a:gd name="T6" fmla="*/ 832 w 832"/>
                  <a:gd name="T7" fmla="*/ 48 h 816"/>
                  <a:gd name="T8" fmla="*/ 832 w 832"/>
                  <a:gd name="T9" fmla="*/ 768 h 816"/>
                  <a:gd name="T10" fmla="*/ 784 w 832"/>
                  <a:gd name="T11" fmla="*/ 816 h 816"/>
                  <a:gd name="T12" fmla="*/ 48 w 832"/>
                  <a:gd name="T13" fmla="*/ 816 h 816"/>
                  <a:gd name="T14" fmla="*/ 0 w 832"/>
                  <a:gd name="T15" fmla="*/ 768 h 816"/>
                  <a:gd name="T16" fmla="*/ 0 w 832"/>
                  <a:gd name="T17" fmla="*/ 48 h 816"/>
                  <a:gd name="T18" fmla="*/ 96 w 832"/>
                  <a:gd name="T19" fmla="*/ 768 h 816"/>
                  <a:gd name="T20" fmla="*/ 48 w 832"/>
                  <a:gd name="T21" fmla="*/ 720 h 816"/>
                  <a:gd name="T22" fmla="*/ 784 w 832"/>
                  <a:gd name="T23" fmla="*/ 720 h 816"/>
                  <a:gd name="T24" fmla="*/ 736 w 832"/>
                  <a:gd name="T25" fmla="*/ 768 h 816"/>
                  <a:gd name="T26" fmla="*/ 736 w 832"/>
                  <a:gd name="T27" fmla="*/ 48 h 816"/>
                  <a:gd name="T28" fmla="*/ 784 w 832"/>
                  <a:gd name="T29" fmla="*/ 96 h 816"/>
                  <a:gd name="T30" fmla="*/ 48 w 832"/>
                  <a:gd name="T31" fmla="*/ 96 h 816"/>
                  <a:gd name="T32" fmla="*/ 96 w 832"/>
                  <a:gd name="T33" fmla="*/ 48 h 816"/>
                  <a:gd name="T34" fmla="*/ 96 w 832"/>
                  <a:gd name="T35" fmla="*/ 76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2" h="816">
                    <a:moveTo>
                      <a:pt x="0" y="48"/>
                    </a:moveTo>
                    <a:cubicBezTo>
                      <a:pt x="0" y="22"/>
                      <a:pt x="22" y="0"/>
                      <a:pt x="48" y="0"/>
                    </a:cubicBezTo>
                    <a:lnTo>
                      <a:pt x="784" y="0"/>
                    </a:lnTo>
                    <a:cubicBezTo>
                      <a:pt x="811" y="0"/>
                      <a:pt x="832" y="22"/>
                      <a:pt x="832" y="48"/>
                    </a:cubicBezTo>
                    <a:lnTo>
                      <a:pt x="832" y="768"/>
                    </a:lnTo>
                    <a:cubicBezTo>
                      <a:pt x="832" y="795"/>
                      <a:pt x="811" y="816"/>
                      <a:pt x="784" y="816"/>
                    </a:cubicBezTo>
                    <a:lnTo>
                      <a:pt x="48" y="816"/>
                    </a:lnTo>
                    <a:cubicBezTo>
                      <a:pt x="22" y="816"/>
                      <a:pt x="0" y="795"/>
                      <a:pt x="0" y="768"/>
                    </a:cubicBezTo>
                    <a:lnTo>
                      <a:pt x="0" y="48"/>
                    </a:lnTo>
                    <a:close/>
                    <a:moveTo>
                      <a:pt x="96" y="768"/>
                    </a:moveTo>
                    <a:lnTo>
                      <a:pt x="48" y="720"/>
                    </a:lnTo>
                    <a:lnTo>
                      <a:pt x="784" y="720"/>
                    </a:lnTo>
                    <a:lnTo>
                      <a:pt x="736" y="768"/>
                    </a:lnTo>
                    <a:lnTo>
                      <a:pt x="736" y="48"/>
                    </a:lnTo>
                    <a:lnTo>
                      <a:pt x="784" y="96"/>
                    </a:lnTo>
                    <a:lnTo>
                      <a:pt x="48" y="96"/>
                    </a:lnTo>
                    <a:lnTo>
                      <a:pt x="96" y="48"/>
                    </a:lnTo>
                    <a:lnTo>
                      <a:pt x="96" y="768"/>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64" name="Freeform 48"/>
              <p:cNvSpPr>
                <a:spLocks noEditPoints="1"/>
              </p:cNvSpPr>
              <p:nvPr/>
            </p:nvSpPr>
            <p:spPr bwMode="auto">
              <a:xfrm>
                <a:off x="4373" y="651"/>
                <a:ext cx="46" cy="44"/>
              </a:xfrm>
              <a:custGeom>
                <a:avLst/>
                <a:gdLst>
                  <a:gd name="T0" fmla="*/ 0 w 832"/>
                  <a:gd name="T1" fmla="*/ 48 h 816"/>
                  <a:gd name="T2" fmla="*/ 48 w 832"/>
                  <a:gd name="T3" fmla="*/ 0 h 816"/>
                  <a:gd name="T4" fmla="*/ 784 w 832"/>
                  <a:gd name="T5" fmla="*/ 0 h 816"/>
                  <a:gd name="T6" fmla="*/ 832 w 832"/>
                  <a:gd name="T7" fmla="*/ 48 h 816"/>
                  <a:gd name="T8" fmla="*/ 832 w 832"/>
                  <a:gd name="T9" fmla="*/ 768 h 816"/>
                  <a:gd name="T10" fmla="*/ 784 w 832"/>
                  <a:gd name="T11" fmla="*/ 816 h 816"/>
                  <a:gd name="T12" fmla="*/ 48 w 832"/>
                  <a:gd name="T13" fmla="*/ 816 h 816"/>
                  <a:gd name="T14" fmla="*/ 0 w 832"/>
                  <a:gd name="T15" fmla="*/ 768 h 816"/>
                  <a:gd name="T16" fmla="*/ 0 w 832"/>
                  <a:gd name="T17" fmla="*/ 48 h 816"/>
                  <a:gd name="T18" fmla="*/ 96 w 832"/>
                  <a:gd name="T19" fmla="*/ 768 h 816"/>
                  <a:gd name="T20" fmla="*/ 48 w 832"/>
                  <a:gd name="T21" fmla="*/ 720 h 816"/>
                  <a:gd name="T22" fmla="*/ 784 w 832"/>
                  <a:gd name="T23" fmla="*/ 720 h 816"/>
                  <a:gd name="T24" fmla="*/ 736 w 832"/>
                  <a:gd name="T25" fmla="*/ 768 h 816"/>
                  <a:gd name="T26" fmla="*/ 736 w 832"/>
                  <a:gd name="T27" fmla="*/ 48 h 816"/>
                  <a:gd name="T28" fmla="*/ 784 w 832"/>
                  <a:gd name="T29" fmla="*/ 96 h 816"/>
                  <a:gd name="T30" fmla="*/ 48 w 832"/>
                  <a:gd name="T31" fmla="*/ 96 h 816"/>
                  <a:gd name="T32" fmla="*/ 96 w 832"/>
                  <a:gd name="T33" fmla="*/ 48 h 816"/>
                  <a:gd name="T34" fmla="*/ 96 w 832"/>
                  <a:gd name="T35" fmla="*/ 76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2" h="816">
                    <a:moveTo>
                      <a:pt x="0" y="48"/>
                    </a:moveTo>
                    <a:cubicBezTo>
                      <a:pt x="0" y="22"/>
                      <a:pt x="22" y="0"/>
                      <a:pt x="48" y="0"/>
                    </a:cubicBezTo>
                    <a:lnTo>
                      <a:pt x="784" y="0"/>
                    </a:lnTo>
                    <a:cubicBezTo>
                      <a:pt x="811" y="0"/>
                      <a:pt x="832" y="22"/>
                      <a:pt x="832" y="48"/>
                    </a:cubicBezTo>
                    <a:lnTo>
                      <a:pt x="832" y="768"/>
                    </a:lnTo>
                    <a:cubicBezTo>
                      <a:pt x="832" y="795"/>
                      <a:pt x="811" y="816"/>
                      <a:pt x="784" y="816"/>
                    </a:cubicBezTo>
                    <a:lnTo>
                      <a:pt x="48" y="816"/>
                    </a:lnTo>
                    <a:cubicBezTo>
                      <a:pt x="22" y="816"/>
                      <a:pt x="0" y="795"/>
                      <a:pt x="0" y="768"/>
                    </a:cubicBezTo>
                    <a:lnTo>
                      <a:pt x="0" y="48"/>
                    </a:lnTo>
                    <a:close/>
                    <a:moveTo>
                      <a:pt x="96" y="768"/>
                    </a:moveTo>
                    <a:lnTo>
                      <a:pt x="48" y="720"/>
                    </a:lnTo>
                    <a:lnTo>
                      <a:pt x="784" y="720"/>
                    </a:lnTo>
                    <a:lnTo>
                      <a:pt x="736" y="768"/>
                    </a:lnTo>
                    <a:lnTo>
                      <a:pt x="736" y="48"/>
                    </a:lnTo>
                    <a:lnTo>
                      <a:pt x="784" y="96"/>
                    </a:lnTo>
                    <a:lnTo>
                      <a:pt x="48" y="96"/>
                    </a:lnTo>
                    <a:lnTo>
                      <a:pt x="96" y="48"/>
                    </a:lnTo>
                    <a:lnTo>
                      <a:pt x="96" y="768"/>
                    </a:lnTo>
                    <a:close/>
                  </a:path>
                </a:pathLst>
              </a:custGeom>
              <a:noFill/>
              <a:ln w="1588" cap="flat">
                <a:solidFill>
                  <a:srgbClr val="FF000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65" name="Rectangle 49"/>
              <p:cNvSpPr>
                <a:spLocks noChangeArrowheads="1"/>
              </p:cNvSpPr>
              <p:nvPr/>
            </p:nvSpPr>
            <p:spPr bwMode="auto">
              <a:xfrm>
                <a:off x="4470" y="626"/>
                <a:ext cx="3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smtClean="0">
                    <a:ln>
                      <a:noFill/>
                    </a:ln>
                    <a:solidFill>
                      <a:srgbClr val="000000"/>
                    </a:solidFill>
                    <a:effectLst/>
                    <a:latin typeface="Calibri" panose="020F0502020204030204" pitchFamily="34" charset="0"/>
                  </a:rPr>
                  <a:t>HIC 15</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166" name="Line 50"/>
              <p:cNvSpPr>
                <a:spLocks noChangeShapeType="1"/>
              </p:cNvSpPr>
              <p:nvPr/>
            </p:nvSpPr>
            <p:spPr bwMode="auto">
              <a:xfrm>
                <a:off x="3428" y="1724"/>
                <a:ext cx="2298" cy="0"/>
              </a:xfrm>
              <a:prstGeom prst="line">
                <a:avLst/>
              </a:prstGeom>
              <a:noFill/>
              <a:ln w="14288" cap="flat">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67" name="Rectangle 51"/>
              <p:cNvSpPr>
                <a:spLocks noChangeArrowheads="1"/>
              </p:cNvSpPr>
              <p:nvPr/>
            </p:nvSpPr>
            <p:spPr bwMode="auto">
              <a:xfrm>
                <a:off x="3573" y="1006"/>
                <a:ext cx="123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ja-JP" sz="1400" b="1" dirty="0">
                    <a:latin typeface="+mn-lt"/>
                  </a:rPr>
                  <a:t>Pedestrian protection standard threshold</a:t>
                </a:r>
                <a:endParaRPr kumimoji="0" lang="ja-JP" altLang="ja-JP" sz="1800" b="1" i="0" u="none" strike="noStrike" cap="none" normalizeH="0" baseline="0" dirty="0" smtClean="0">
                  <a:ln>
                    <a:noFill/>
                  </a:ln>
                  <a:solidFill>
                    <a:schemeClr val="tx1"/>
                  </a:solidFill>
                  <a:effectLst/>
                  <a:latin typeface="+mn-lt"/>
                </a:endParaRPr>
              </a:p>
            </p:txBody>
          </p:sp>
          <p:sp>
            <p:nvSpPr>
              <p:cNvPr id="6168" name="Rectangle 52"/>
              <p:cNvSpPr>
                <a:spLocks noChangeArrowheads="1"/>
              </p:cNvSpPr>
              <p:nvPr/>
            </p:nvSpPr>
            <p:spPr bwMode="auto">
              <a:xfrm>
                <a:off x="4089" y="112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6169" name="Freeform 53"/>
              <p:cNvSpPr>
                <a:spLocks noEditPoints="1"/>
              </p:cNvSpPr>
              <p:nvPr/>
            </p:nvSpPr>
            <p:spPr bwMode="auto">
              <a:xfrm>
                <a:off x="4055" y="1279"/>
                <a:ext cx="124" cy="445"/>
              </a:xfrm>
              <a:custGeom>
                <a:avLst/>
                <a:gdLst>
                  <a:gd name="T0" fmla="*/ 93 w 2250"/>
                  <a:gd name="T1" fmla="*/ 0 h 8097"/>
                  <a:gd name="T2" fmla="*/ 1971 w 2250"/>
                  <a:gd name="T3" fmla="*/ 7994 h 8097"/>
                  <a:gd name="T4" fmla="*/ 1878 w 2250"/>
                  <a:gd name="T5" fmla="*/ 8016 h 8097"/>
                  <a:gd name="T6" fmla="*/ 0 w 2250"/>
                  <a:gd name="T7" fmla="*/ 22 h 8097"/>
                  <a:gd name="T8" fmla="*/ 93 w 2250"/>
                  <a:gd name="T9" fmla="*/ 0 h 8097"/>
                  <a:gd name="T10" fmla="*/ 2242 w 2250"/>
                  <a:gd name="T11" fmla="*/ 7133 h 8097"/>
                  <a:gd name="T12" fmla="*/ 1946 w 2250"/>
                  <a:gd name="T13" fmla="*/ 8097 h 8097"/>
                  <a:gd name="T14" fmla="*/ 1252 w 2250"/>
                  <a:gd name="T15" fmla="*/ 7366 h 8097"/>
                  <a:gd name="T16" fmla="*/ 1254 w 2250"/>
                  <a:gd name="T17" fmla="*/ 7298 h 8097"/>
                  <a:gd name="T18" fmla="*/ 1322 w 2250"/>
                  <a:gd name="T19" fmla="*/ 7300 h 8097"/>
                  <a:gd name="T20" fmla="*/ 1959 w 2250"/>
                  <a:gd name="T21" fmla="*/ 7972 h 8097"/>
                  <a:gd name="T22" fmla="*/ 1879 w 2250"/>
                  <a:gd name="T23" fmla="*/ 7991 h 8097"/>
                  <a:gd name="T24" fmla="*/ 2150 w 2250"/>
                  <a:gd name="T25" fmla="*/ 7105 h 8097"/>
                  <a:gd name="T26" fmla="*/ 2210 w 2250"/>
                  <a:gd name="T27" fmla="*/ 7073 h 8097"/>
                  <a:gd name="T28" fmla="*/ 2242 w 2250"/>
                  <a:gd name="T29" fmla="*/ 7133 h 8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0" h="8097">
                    <a:moveTo>
                      <a:pt x="93" y="0"/>
                    </a:moveTo>
                    <a:lnTo>
                      <a:pt x="1971" y="7994"/>
                    </a:lnTo>
                    <a:lnTo>
                      <a:pt x="1878" y="8016"/>
                    </a:lnTo>
                    <a:lnTo>
                      <a:pt x="0" y="22"/>
                    </a:lnTo>
                    <a:lnTo>
                      <a:pt x="93" y="0"/>
                    </a:lnTo>
                    <a:close/>
                    <a:moveTo>
                      <a:pt x="2242" y="7133"/>
                    </a:moveTo>
                    <a:lnTo>
                      <a:pt x="1946" y="8097"/>
                    </a:lnTo>
                    <a:lnTo>
                      <a:pt x="1252" y="7366"/>
                    </a:lnTo>
                    <a:cubicBezTo>
                      <a:pt x="1234" y="7346"/>
                      <a:pt x="1235" y="7316"/>
                      <a:pt x="1254" y="7298"/>
                    </a:cubicBezTo>
                    <a:cubicBezTo>
                      <a:pt x="1274" y="7280"/>
                      <a:pt x="1304" y="7280"/>
                      <a:pt x="1322" y="7300"/>
                    </a:cubicBezTo>
                    <a:lnTo>
                      <a:pt x="1959" y="7972"/>
                    </a:lnTo>
                    <a:lnTo>
                      <a:pt x="1879" y="7991"/>
                    </a:lnTo>
                    <a:lnTo>
                      <a:pt x="2150" y="7105"/>
                    </a:lnTo>
                    <a:cubicBezTo>
                      <a:pt x="2158" y="7080"/>
                      <a:pt x="2185" y="7065"/>
                      <a:pt x="2210" y="7073"/>
                    </a:cubicBezTo>
                    <a:cubicBezTo>
                      <a:pt x="2235" y="7081"/>
                      <a:pt x="2250" y="7108"/>
                      <a:pt x="2242" y="7133"/>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spTree>
    <p:extLst>
      <p:ext uri="{BB962C8B-B14F-4D97-AF65-F5344CB8AC3E}">
        <p14:creationId xmlns:p14="http://schemas.microsoft.com/office/powerpoint/2010/main" val="226280175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69900" y="44624"/>
            <a:ext cx="82296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4400" dirty="0" smtClean="0">
                <a:latin typeface="+mn-lt"/>
              </a:rPr>
              <a:t>Summary</a:t>
            </a:r>
            <a:endParaRPr lang="en-US" altLang="ja-JP" sz="4400" dirty="0">
              <a:latin typeface="+mn-lt"/>
            </a:endParaRPr>
          </a:p>
        </p:txBody>
      </p:sp>
      <p:sp>
        <p:nvSpPr>
          <p:cNvPr id="3" name="Rectangle 3"/>
          <p:cNvSpPr txBox="1">
            <a:spLocks noChangeArrowheads="1"/>
          </p:cNvSpPr>
          <p:nvPr/>
        </p:nvSpPr>
        <p:spPr>
          <a:xfrm>
            <a:off x="107504" y="836712"/>
            <a:ext cx="8856984" cy="4525963"/>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40000"/>
              </a:spcBef>
            </a:pPr>
            <a:r>
              <a:rPr lang="en-US" altLang="ja-JP" sz="2400" b="1" dirty="0" smtClean="0"/>
              <a:t>In recent fatal traffic accidents in Japan, pedestrians account for the largest proportion. </a:t>
            </a:r>
          </a:p>
          <a:p>
            <a:pPr>
              <a:spcBef>
                <a:spcPct val="40000"/>
              </a:spcBef>
            </a:pPr>
            <a:r>
              <a:rPr lang="en-US" altLang="ja-JP" sz="2400" b="1" dirty="0" smtClean="0"/>
              <a:t>According to the macro accident study from 2012 to 2013 in Japan, fatality rate of pedestrian accidents with vehicles compliant with the pedestrian safety standard was lower than that with non-compliant vehicles. </a:t>
            </a:r>
          </a:p>
          <a:p>
            <a:pPr>
              <a:spcBef>
                <a:spcPct val="40000"/>
              </a:spcBef>
            </a:pPr>
            <a:r>
              <a:rPr lang="en-US" altLang="ja-JP" sz="2400" b="1" dirty="0"/>
              <a:t>According to the macro accident study </a:t>
            </a:r>
            <a:r>
              <a:rPr lang="en-US" altLang="ja-JP" sz="2400" b="1" dirty="0" smtClean="0"/>
              <a:t>from 2008 to 2012 </a:t>
            </a:r>
            <a:r>
              <a:rPr lang="en-US" altLang="ja-JP" sz="2400" b="1" dirty="0"/>
              <a:t>in Japan </a:t>
            </a:r>
            <a:r>
              <a:rPr lang="en-US" altLang="ja-JP" sz="2400" b="1" dirty="0" smtClean="0"/>
              <a:t>, </a:t>
            </a:r>
            <a:r>
              <a:rPr lang="en-US" altLang="ja-JP" sz="2400" b="1" dirty="0"/>
              <a:t>among pedestrian accidents involving passenger cars such as sedans, minivans, and mini vehicles  compliant with the pedestrian safety </a:t>
            </a:r>
            <a:r>
              <a:rPr lang="en-US" altLang="ja-JP" sz="2400" b="1" dirty="0" smtClean="0"/>
              <a:t>standard</a:t>
            </a:r>
            <a:r>
              <a:rPr lang="en-US" altLang="ja-JP" sz="2400" b="1" dirty="0"/>
              <a:t>, </a:t>
            </a:r>
            <a:r>
              <a:rPr lang="en-US" altLang="ja-JP" sz="2400" b="1" dirty="0" smtClean="0"/>
              <a:t> 42</a:t>
            </a:r>
            <a:r>
              <a:rPr lang="en-US" altLang="ja-JP" sz="2400" b="1" dirty="0"/>
              <a:t>% of pedestrian fatal accidents occurred at 40 km/h or </a:t>
            </a:r>
            <a:r>
              <a:rPr lang="en-US" altLang="ja-JP" sz="2400" b="1" dirty="0" smtClean="0"/>
              <a:t>below.  Of </a:t>
            </a:r>
            <a:r>
              <a:rPr lang="en-US" altLang="ja-JP" sz="2400" b="1" dirty="0"/>
              <a:t>the fatal accidents that occurred at under 40km/h , 51% accounted for the cases that the head/face were the most injured body regions. </a:t>
            </a:r>
            <a:r>
              <a:rPr lang="en-US" altLang="ja-JP" sz="2400" b="1" dirty="0" smtClean="0"/>
              <a:t>  In </a:t>
            </a:r>
            <a:r>
              <a:rPr lang="en-US" altLang="ja-JP" sz="2400" b="1" dirty="0"/>
              <a:t>55% of the above said fatal accidents, the head/face  were hit by vehicle </a:t>
            </a:r>
            <a:r>
              <a:rPr lang="en-US" altLang="ja-JP" sz="2400" b="1" dirty="0" smtClean="0"/>
              <a:t>externals.</a:t>
            </a:r>
            <a:endParaRPr lang="en-US" altLang="ja-JP" sz="2400" b="1" dirty="0"/>
          </a:p>
        </p:txBody>
      </p:sp>
    </p:spTree>
    <p:extLst>
      <p:ext uri="{BB962C8B-B14F-4D97-AF65-F5344CB8AC3E}">
        <p14:creationId xmlns:p14="http://schemas.microsoft.com/office/powerpoint/2010/main" val="1801275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3162</TotalTime>
  <Words>1084</Words>
  <Application>Microsoft Office PowerPoint</Application>
  <PresentationFormat>On-screen Show (4:3)</PresentationFormat>
  <Paragraphs>199</Paragraphs>
  <Slides>10</Slides>
  <Notes>6</Notes>
  <HiddenSlides>0</HiddenSlides>
  <MMClips>3</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田中良知</dc:creator>
  <cp:lastModifiedBy>Gianotti</cp:lastModifiedBy>
  <cp:revision>139</cp:revision>
  <cp:lastPrinted>2016-04-27T02:22:35Z</cp:lastPrinted>
  <dcterms:created xsi:type="dcterms:W3CDTF">2016-04-01T02:01:29Z</dcterms:created>
  <dcterms:modified xsi:type="dcterms:W3CDTF">2016-05-12T11:47:39Z</dcterms:modified>
</cp:coreProperties>
</file>