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8" r:id="rId2"/>
    <p:sldId id="292" r:id="rId3"/>
    <p:sldId id="267" r:id="rId4"/>
    <p:sldId id="293" r:id="rId5"/>
    <p:sldId id="294" r:id="rId6"/>
    <p:sldId id="296" r:id="rId7"/>
    <p:sldId id="303" r:id="rId8"/>
    <p:sldId id="290" r:id="rId9"/>
    <p:sldId id="295" r:id="rId10"/>
    <p:sldId id="299" r:id="rId11"/>
    <p:sldId id="306" r:id="rId12"/>
    <p:sldId id="308" r:id="rId13"/>
    <p:sldId id="310" r:id="rId14"/>
    <p:sldId id="298" r:id="rId15"/>
    <p:sldId id="286" r:id="rId16"/>
    <p:sldId id="282" r:id="rId17"/>
    <p:sldId id="305" r:id="rId18"/>
    <p:sldId id="297" r:id="rId19"/>
    <p:sldId id="271" r:id="rId20"/>
    <p:sldId id="26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ain Levy" initials="IL" lastIdx="11" clrIdx="0"/>
  <p:cmAuthor id="1" name="Elan Nyer" initials="EN" lastIdx="7"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29" autoAdjust="0"/>
  </p:normalViewPr>
  <p:slideViewPr>
    <p:cSldViewPr>
      <p:cViewPr>
        <p:scale>
          <a:sx n="69" d="100"/>
          <a:sy n="69" d="100"/>
        </p:scale>
        <p:origin x="-2844" y="-9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DDC9CB-7221-49F7-B23C-E5201F8193F5}" type="datetimeFigureOut">
              <a:rPr lang="en-US" smtClean="0"/>
              <a:t>4/26/2016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38A16-A793-4A7D-A8FC-2B15D8960965}" type="slidenum">
              <a:rPr lang="en-US" smtClean="0"/>
              <a:t>‹#›</a:t>
            </a:fld>
            <a:endParaRPr lang="en-US"/>
          </a:p>
        </p:txBody>
      </p:sp>
    </p:spTree>
    <p:extLst>
      <p:ext uri="{BB962C8B-B14F-4D97-AF65-F5344CB8AC3E}">
        <p14:creationId xmlns:p14="http://schemas.microsoft.com/office/powerpoint/2010/main" val="102825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38A16-A793-4A7D-A8FC-2B15D8960965}" type="slidenum">
              <a:rPr lang="en-US" smtClean="0"/>
              <a:t>3</a:t>
            </a:fld>
            <a:endParaRPr lang="en-US"/>
          </a:p>
        </p:txBody>
      </p:sp>
    </p:spTree>
    <p:extLst>
      <p:ext uri="{BB962C8B-B14F-4D97-AF65-F5344CB8AC3E}">
        <p14:creationId xmlns:p14="http://schemas.microsoft.com/office/powerpoint/2010/main" val="332801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he-IL" dirty="0"/>
          </a:p>
        </p:txBody>
      </p:sp>
      <p:sp>
        <p:nvSpPr>
          <p:cNvPr id="4" name="Slide Number Placeholder 3"/>
          <p:cNvSpPr>
            <a:spLocks noGrp="1"/>
          </p:cNvSpPr>
          <p:nvPr>
            <p:ph type="sldNum" sz="quarter" idx="10"/>
          </p:nvPr>
        </p:nvSpPr>
        <p:spPr/>
        <p:txBody>
          <a:bodyPr/>
          <a:lstStyle/>
          <a:p>
            <a:fld id="{EB915048-8FC2-4498-BEB4-E5874CEB160C}" type="slidenum">
              <a:rPr lang="he-IL" smtClean="0"/>
              <a:t>11</a:t>
            </a:fld>
            <a:endParaRPr lang="he-IL"/>
          </a:p>
        </p:txBody>
      </p:sp>
    </p:spTree>
    <p:extLst>
      <p:ext uri="{BB962C8B-B14F-4D97-AF65-F5344CB8AC3E}">
        <p14:creationId xmlns:p14="http://schemas.microsoft.com/office/powerpoint/2010/main" val="6753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should be a better picture and say</a:t>
            </a:r>
            <a:r>
              <a:rPr lang="en-US" baseline="0" dirty="0" smtClean="0"/>
              <a:t> Shield+</a:t>
            </a:r>
            <a:endParaRPr lang="he-IL" dirty="0"/>
          </a:p>
        </p:txBody>
      </p:sp>
      <p:sp>
        <p:nvSpPr>
          <p:cNvPr id="4" name="Slide Number Placeholder 3"/>
          <p:cNvSpPr>
            <a:spLocks noGrp="1"/>
          </p:cNvSpPr>
          <p:nvPr>
            <p:ph type="sldNum" sz="quarter" idx="10"/>
          </p:nvPr>
        </p:nvSpPr>
        <p:spPr/>
        <p:txBody>
          <a:bodyPr/>
          <a:lstStyle/>
          <a:p>
            <a:fld id="{753E552E-A8C7-4C04-9DFC-C6C2A8309184}" type="slidenum">
              <a:rPr lang="en-US" smtClean="0"/>
              <a:pPr/>
              <a:t>12</a:t>
            </a:fld>
            <a:endParaRPr lang="en-US"/>
          </a:p>
        </p:txBody>
      </p:sp>
    </p:spTree>
    <p:extLst>
      <p:ext uri="{BB962C8B-B14F-4D97-AF65-F5344CB8AC3E}">
        <p14:creationId xmlns:p14="http://schemas.microsoft.com/office/powerpoint/2010/main" val="130407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Discuss smart alerts with yellow-red, sound, vibration</a:t>
            </a:r>
            <a:endParaRPr lang="he-IL" dirty="0"/>
          </a:p>
        </p:txBody>
      </p:sp>
      <p:sp>
        <p:nvSpPr>
          <p:cNvPr id="4" name="Slide Number Placeholder 3"/>
          <p:cNvSpPr>
            <a:spLocks noGrp="1"/>
          </p:cNvSpPr>
          <p:nvPr>
            <p:ph type="sldNum" sz="quarter" idx="10"/>
          </p:nvPr>
        </p:nvSpPr>
        <p:spPr/>
        <p:txBody>
          <a:bodyPr/>
          <a:lstStyle/>
          <a:p>
            <a:fld id="{753E552E-A8C7-4C04-9DFC-C6C2A8309184}" type="slidenum">
              <a:rPr lang="en-US" smtClean="0"/>
              <a:pPr/>
              <a:t>13</a:t>
            </a:fld>
            <a:endParaRPr lang="en-US"/>
          </a:p>
        </p:txBody>
      </p:sp>
    </p:spTree>
    <p:extLst>
      <p:ext uri="{BB962C8B-B14F-4D97-AF65-F5344CB8AC3E}">
        <p14:creationId xmlns:p14="http://schemas.microsoft.com/office/powerpoint/2010/main" val="83443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he-IL" dirty="0"/>
          </a:p>
        </p:txBody>
      </p:sp>
      <p:sp>
        <p:nvSpPr>
          <p:cNvPr id="4" name="Slide Number Placeholder 3"/>
          <p:cNvSpPr>
            <a:spLocks noGrp="1"/>
          </p:cNvSpPr>
          <p:nvPr>
            <p:ph type="sldNum" sz="quarter" idx="10"/>
          </p:nvPr>
        </p:nvSpPr>
        <p:spPr/>
        <p:txBody>
          <a:bodyPr/>
          <a:lstStyle/>
          <a:p>
            <a:fld id="{EB915048-8FC2-4498-BEB4-E5874CEB160C}" type="slidenum">
              <a:rPr lang="he-IL" smtClean="0"/>
              <a:t>15</a:t>
            </a:fld>
            <a:endParaRPr lang="he-IL"/>
          </a:p>
        </p:txBody>
      </p:sp>
    </p:spTree>
    <p:extLst>
      <p:ext uri="{BB962C8B-B14F-4D97-AF65-F5344CB8AC3E}">
        <p14:creationId xmlns:p14="http://schemas.microsoft.com/office/powerpoint/2010/main" val="67533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38A16-A793-4A7D-A8FC-2B15D8960965}" type="slidenum">
              <a:rPr lang="en-US" smtClean="0"/>
              <a:t>18</a:t>
            </a:fld>
            <a:endParaRPr lang="en-US"/>
          </a:p>
        </p:txBody>
      </p:sp>
    </p:spTree>
    <p:extLst>
      <p:ext uri="{BB962C8B-B14F-4D97-AF65-F5344CB8AC3E}">
        <p14:creationId xmlns:p14="http://schemas.microsoft.com/office/powerpoint/2010/main" val="472755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38A16-A793-4A7D-A8FC-2B15D8960965}" type="slidenum">
              <a:rPr lang="en-US" smtClean="0"/>
              <a:t>20</a:t>
            </a:fld>
            <a:endParaRPr lang="en-US"/>
          </a:p>
        </p:txBody>
      </p:sp>
    </p:spTree>
    <p:extLst>
      <p:ext uri="{BB962C8B-B14F-4D97-AF65-F5344CB8AC3E}">
        <p14:creationId xmlns:p14="http://schemas.microsoft.com/office/powerpoint/2010/main" val="138223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3B23A2-78AD-4FCF-8BB2-9FBC6D96DB1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2603747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3B23A2-78AD-4FCF-8BB2-9FBC6D96DB1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373969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3B23A2-78AD-4FCF-8BB2-9FBC6D96DB1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1570682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3B23A2-78AD-4FCF-8BB2-9FBC6D96DB1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21491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3B23A2-78AD-4FCF-8BB2-9FBC6D96DB1A}"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240808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3B23A2-78AD-4FCF-8BB2-9FBC6D96DB1A}"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4246449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3B23A2-78AD-4FCF-8BB2-9FBC6D96DB1A}" type="datetimeFigureOut">
              <a:rPr lang="en-US" smtClean="0"/>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71044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3B23A2-78AD-4FCF-8BB2-9FBC6D96DB1A}" type="datetimeFigureOut">
              <a:rPr lang="en-US" smtClean="0"/>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348577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B23A2-78AD-4FCF-8BB2-9FBC6D96DB1A}" type="datetimeFigureOut">
              <a:rPr lang="en-US" smtClean="0"/>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214618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3B23A2-78AD-4FCF-8BB2-9FBC6D96DB1A}"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1574277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3B23A2-78AD-4FCF-8BB2-9FBC6D96DB1A}"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D1B71A-8DB3-4F10-8060-F6BEEBB9AF35}" type="slidenum">
              <a:rPr lang="en-US" smtClean="0"/>
              <a:t>‹#›</a:t>
            </a:fld>
            <a:endParaRPr lang="en-US"/>
          </a:p>
        </p:txBody>
      </p:sp>
    </p:spTree>
    <p:extLst>
      <p:ext uri="{BB962C8B-B14F-4D97-AF65-F5344CB8AC3E}">
        <p14:creationId xmlns:p14="http://schemas.microsoft.com/office/powerpoint/2010/main" val="354373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B23A2-78AD-4FCF-8BB2-9FBC6D96DB1A}" type="datetimeFigureOut">
              <a:rPr lang="en-US" smtClean="0"/>
              <a:t>4/26/2016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1B71A-8DB3-4F10-8060-F6BEEBB9AF35}" type="slidenum">
              <a:rPr lang="en-US" smtClean="0"/>
              <a:t>‹#›</a:t>
            </a:fld>
            <a:endParaRPr lang="en-US"/>
          </a:p>
        </p:txBody>
      </p:sp>
    </p:spTree>
    <p:extLst>
      <p:ext uri="{BB962C8B-B14F-4D97-AF65-F5344CB8AC3E}">
        <p14:creationId xmlns:p14="http://schemas.microsoft.com/office/powerpoint/2010/main" val="165350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8" y="0"/>
            <a:ext cx="9000476" cy="6857603"/>
          </a:xfrm>
          <a:prstGeom prst="rect">
            <a:avLst/>
          </a:prstGeom>
        </p:spPr>
      </p:pic>
      <p:sp>
        <p:nvSpPr>
          <p:cNvPr id="16" name="מלבן 15"/>
          <p:cNvSpPr/>
          <p:nvPr/>
        </p:nvSpPr>
        <p:spPr>
          <a:xfrm>
            <a:off x="323528" y="3143218"/>
            <a:ext cx="2318583" cy="429798"/>
          </a:xfrm>
          <a:prstGeom prst="rect">
            <a:avLst/>
          </a:prstGeom>
        </p:spPr>
        <p:txBody>
          <a:bodyPr wrap="none" lIns="68580" tIns="34290" rIns="68580" bIns="34290">
            <a:spAutoFit/>
          </a:bodyPr>
          <a:lstStyle/>
          <a:p>
            <a:pPr>
              <a:lnSpc>
                <a:spcPts val="2175"/>
              </a:lnSpc>
            </a:pPr>
            <a:r>
              <a:rPr lang="en-US" sz="44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The I</a:t>
            </a:r>
            <a:r>
              <a:rPr lang="en-US" sz="44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ssue</a:t>
            </a:r>
            <a:endParaRPr lang="en-US" sz="44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
        <p:nvSpPr>
          <p:cNvPr id="4" name="テキスト ボックス 5"/>
          <p:cNvSpPr txBox="1">
            <a:spLocks noChangeArrowheads="1"/>
          </p:cNvSpPr>
          <p:nvPr/>
        </p:nvSpPr>
        <p:spPr bwMode="auto">
          <a:xfrm>
            <a:off x="4572000" y="188640"/>
            <a:ext cx="4423508"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pPr eaLnBrk="1" hangingPunct="1"/>
            <a:r>
              <a:rPr lang="pt-BR" altLang="ja-JP" sz="1800" dirty="0">
                <a:solidFill>
                  <a:schemeClr val="bg2">
                    <a:lumMod val="10000"/>
                  </a:schemeClr>
                </a:solidFill>
                <a:latin typeface="Arial" panose="020B0604020202020204" pitchFamily="34" charset="0"/>
                <a:cs typeface="Arial" panose="020B0604020202020204" pitchFamily="34" charset="0"/>
              </a:rPr>
              <a:t>Informal document </a:t>
            </a:r>
            <a:r>
              <a:rPr lang="en-US" altLang="ja-JP" sz="1800" b="1" dirty="0">
                <a:solidFill>
                  <a:schemeClr val="bg2">
                    <a:lumMod val="10000"/>
                  </a:schemeClr>
                </a:solidFill>
                <a:latin typeface="Arial" panose="020B0604020202020204" pitchFamily="34" charset="0"/>
                <a:cs typeface="Arial" panose="020B0604020202020204" pitchFamily="34" charset="0"/>
              </a:rPr>
              <a:t>GRSG</a:t>
            </a:r>
            <a:r>
              <a:rPr lang="pt-BR" altLang="ja-JP" sz="1800" b="1" dirty="0" smtClean="0">
                <a:solidFill>
                  <a:schemeClr val="bg2">
                    <a:lumMod val="10000"/>
                  </a:schemeClr>
                </a:solidFill>
                <a:latin typeface="Arial" panose="020B0604020202020204" pitchFamily="34" charset="0"/>
                <a:cs typeface="Arial" panose="020B0604020202020204" pitchFamily="34" charset="0"/>
              </a:rPr>
              <a:t>-110-19 </a:t>
            </a:r>
            <a:endParaRPr lang="pt-BR" altLang="ja-JP" sz="1800" b="1" dirty="0">
              <a:solidFill>
                <a:schemeClr val="bg2">
                  <a:lumMod val="10000"/>
                </a:schemeClr>
              </a:solidFill>
              <a:latin typeface="Arial" panose="020B0604020202020204" pitchFamily="34" charset="0"/>
              <a:cs typeface="Arial" panose="020B0604020202020204" pitchFamily="34" charset="0"/>
            </a:endParaRPr>
          </a:p>
          <a:p>
            <a:pPr eaLnBrk="1" hangingPunct="1"/>
            <a:r>
              <a:rPr lang="en-GB" altLang="ru-RU" sz="1800" dirty="0" smtClean="0">
                <a:solidFill>
                  <a:schemeClr val="bg2">
                    <a:lumMod val="10000"/>
                  </a:schemeClr>
                </a:solidFill>
                <a:latin typeface="Arial" panose="020B0604020202020204" pitchFamily="34" charset="0"/>
                <a:cs typeface="Arial" panose="020B0604020202020204" pitchFamily="34" charset="0"/>
              </a:rPr>
              <a:t>(110</a:t>
            </a:r>
            <a:r>
              <a:rPr lang="en-GB" altLang="ru-RU" sz="1800" baseline="30000" dirty="0" smtClean="0">
                <a:solidFill>
                  <a:schemeClr val="bg2">
                    <a:lumMod val="10000"/>
                  </a:schemeClr>
                </a:solidFill>
                <a:latin typeface="Arial" panose="020B0604020202020204" pitchFamily="34" charset="0"/>
                <a:cs typeface="Arial" panose="020B0604020202020204" pitchFamily="34" charset="0"/>
              </a:rPr>
              <a:t>th</a:t>
            </a:r>
            <a:r>
              <a:rPr lang="en-GB" altLang="ru-RU" sz="1800" dirty="0" smtClean="0">
                <a:solidFill>
                  <a:schemeClr val="bg2">
                    <a:lumMod val="10000"/>
                  </a:schemeClr>
                </a:solidFill>
                <a:latin typeface="Arial" panose="020B0604020202020204" pitchFamily="34" charset="0"/>
                <a:cs typeface="Arial" panose="020B0604020202020204" pitchFamily="34" charset="0"/>
              </a:rPr>
              <a:t> GRSG session</a:t>
            </a:r>
            <a:r>
              <a:rPr lang="en-GB" altLang="ru-RU" sz="1800" b="1" dirty="0">
                <a:solidFill>
                  <a:schemeClr val="bg2">
                    <a:lumMod val="10000"/>
                  </a:schemeClr>
                </a:solidFill>
                <a:latin typeface="Arial" panose="020B0604020202020204" pitchFamily="34" charset="0"/>
                <a:cs typeface="Arial" panose="020B0604020202020204" pitchFamily="34" charset="0"/>
              </a:rPr>
              <a:t>,</a:t>
            </a:r>
            <a:r>
              <a:rPr lang="fr-CH" altLang="ru-RU" sz="1800" dirty="0">
                <a:solidFill>
                  <a:schemeClr val="bg2">
                    <a:lumMod val="10000"/>
                  </a:schemeClr>
                </a:solidFill>
                <a:latin typeface="Arial" panose="020B0604020202020204" pitchFamily="34" charset="0"/>
                <a:cs typeface="Arial" panose="020B0604020202020204" pitchFamily="34" charset="0"/>
              </a:rPr>
              <a:t> </a:t>
            </a:r>
            <a:r>
              <a:rPr lang="ru-RU" altLang="ja-JP" sz="1800" dirty="0" smtClean="0">
                <a:solidFill>
                  <a:schemeClr val="bg2">
                    <a:lumMod val="10000"/>
                  </a:schemeClr>
                </a:solidFill>
                <a:latin typeface="Arial" panose="020B0604020202020204" pitchFamily="34" charset="0"/>
                <a:cs typeface="Arial" panose="020B0604020202020204" pitchFamily="34" charset="0"/>
              </a:rPr>
              <a:t>2</a:t>
            </a:r>
            <a:r>
              <a:rPr lang="en-US" altLang="ja-JP" sz="1800" dirty="0" smtClean="0">
                <a:solidFill>
                  <a:schemeClr val="bg2">
                    <a:lumMod val="10000"/>
                  </a:schemeClr>
                </a:solidFill>
                <a:latin typeface="Arial" panose="020B0604020202020204" pitchFamily="34" charset="0"/>
                <a:cs typeface="Arial" panose="020B0604020202020204" pitchFamily="34" charset="0"/>
              </a:rPr>
              <a:t>6</a:t>
            </a:r>
            <a:r>
              <a:rPr lang="ru-RU" altLang="ja-JP" sz="1800" dirty="0" smtClean="0">
                <a:solidFill>
                  <a:schemeClr val="bg2">
                    <a:lumMod val="10000"/>
                  </a:schemeClr>
                </a:solidFill>
                <a:latin typeface="Arial" panose="020B0604020202020204" pitchFamily="34" charset="0"/>
                <a:cs typeface="Arial" panose="020B0604020202020204" pitchFamily="34" charset="0"/>
              </a:rPr>
              <a:t> </a:t>
            </a:r>
            <a:r>
              <a:rPr lang="en-US" altLang="ja-JP" sz="1800" dirty="0" smtClean="0">
                <a:solidFill>
                  <a:schemeClr val="bg2">
                    <a:lumMod val="10000"/>
                  </a:schemeClr>
                </a:solidFill>
                <a:latin typeface="Arial" panose="020B0604020202020204" pitchFamily="34" charset="0"/>
                <a:cs typeface="Arial" panose="020B0604020202020204" pitchFamily="34" charset="0"/>
              </a:rPr>
              <a:t>– 29 April 2016 Agenda </a:t>
            </a:r>
            <a:r>
              <a:rPr lang="en-US" altLang="ja-JP" sz="1800" dirty="0">
                <a:solidFill>
                  <a:schemeClr val="bg2">
                    <a:lumMod val="10000"/>
                  </a:schemeClr>
                </a:solidFill>
                <a:latin typeface="Arial" panose="020B0604020202020204" pitchFamily="34" charset="0"/>
                <a:cs typeface="Arial" panose="020B0604020202020204" pitchFamily="34" charset="0"/>
              </a:rPr>
              <a:t>item </a:t>
            </a:r>
            <a:r>
              <a:rPr lang="en-US" altLang="ja-JP" sz="1800" dirty="0" smtClean="0">
                <a:solidFill>
                  <a:schemeClr val="bg2">
                    <a:lumMod val="10000"/>
                  </a:schemeClr>
                </a:solidFill>
                <a:latin typeface="Arial" panose="020B0604020202020204" pitchFamily="34" charset="0"/>
                <a:cs typeface="Arial" panose="020B0604020202020204" pitchFamily="34" charset="0"/>
              </a:rPr>
              <a:t>22</a:t>
            </a:r>
            <a:r>
              <a:rPr lang="en-US" altLang="ja-JP" sz="1800" dirty="0" smtClean="0">
                <a:solidFill>
                  <a:schemeClr val="bg2">
                    <a:lumMod val="10000"/>
                  </a:schemeClr>
                </a:solidFill>
                <a:latin typeface="Arial" panose="020B0604020202020204" pitchFamily="34" charset="0"/>
                <a:cs typeface="Arial" panose="020B0604020202020204" pitchFamily="34" charset="0"/>
              </a:rPr>
              <a:t>.)</a:t>
            </a:r>
          </a:p>
          <a:p>
            <a:pPr eaLnBrk="1" hangingPunct="1"/>
            <a:endParaRPr lang="en-US" altLang="ja-JP" sz="1800" dirty="0">
              <a:solidFill>
                <a:schemeClr val="bg2">
                  <a:lumMod val="10000"/>
                </a:schemeClr>
              </a:solidFill>
              <a:latin typeface="Arial" panose="020B0604020202020204" pitchFamily="34" charset="0"/>
              <a:cs typeface="Arial" panose="020B0604020202020204" pitchFamily="34" charset="0"/>
            </a:endParaRPr>
          </a:p>
          <a:p>
            <a:pPr eaLnBrk="1" hangingPunct="1"/>
            <a:r>
              <a:rPr lang="en-US" altLang="ja-JP" sz="1800" dirty="0" smtClean="0">
                <a:solidFill>
                  <a:schemeClr val="bg2">
                    <a:lumMod val="10000"/>
                  </a:schemeClr>
                </a:solidFill>
                <a:latin typeface="Arial" panose="020B0604020202020204" pitchFamily="34" charset="0"/>
                <a:cs typeface="Arial" panose="020B0604020202020204" pitchFamily="34" charset="0"/>
              </a:rPr>
              <a:t>Submitted by the expert from Israel</a:t>
            </a:r>
            <a:endParaRPr lang="ja-JP" altLang="ja-JP" sz="18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80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36.png"/>
          <p:cNvPicPr/>
          <p:nvPr/>
        </p:nvPicPr>
        <p:blipFill>
          <a:blip r:embed="rId2">
            <a:extLst/>
          </a:blip>
          <a:srcRect r="10045"/>
          <a:stretch>
            <a:fillRect/>
          </a:stretch>
        </p:blipFill>
        <p:spPr>
          <a:xfrm>
            <a:off x="4761" y="177582"/>
            <a:ext cx="8892480" cy="1163186"/>
          </a:xfrm>
          <a:prstGeom prst="rect">
            <a:avLst/>
          </a:prstGeom>
          <a:ln w="12700">
            <a:miter lim="400000"/>
          </a:ln>
        </p:spPr>
      </p:pic>
      <p:sp>
        <p:nvSpPr>
          <p:cNvPr id="5" name="Rectangle 4"/>
          <p:cNvSpPr/>
          <p:nvPr/>
        </p:nvSpPr>
        <p:spPr>
          <a:xfrm>
            <a:off x="241939" y="1832625"/>
            <a:ext cx="4690101" cy="3108543"/>
          </a:xfrm>
          <a:prstGeom prst="rect">
            <a:avLst/>
          </a:prstGeom>
        </p:spPr>
        <p:txBody>
          <a:bodyPr wrap="square">
            <a:spAutoFit/>
          </a:bodyPr>
          <a:lstStyle/>
          <a:p>
            <a:pPr lvl="1"/>
            <a:r>
              <a:rPr lang="en-US" sz="2800" dirty="0">
                <a:ln w="18415" cmpd="sng">
                  <a:noFill/>
                  <a:prstDash val="solid"/>
                </a:ln>
                <a:solidFill>
                  <a:srgbClr val="002060"/>
                </a:solidFill>
                <a:ea typeface="Calibri"/>
                <a:cs typeface="Calibri"/>
              </a:rPr>
              <a:t>Understanding the danger of LGVs, Mayor Walsh signed ordinance requiring City agencies to contract only with vendors that meet minimum safety requirements.</a:t>
            </a:r>
          </a:p>
        </p:txBody>
      </p:sp>
      <p:sp>
        <p:nvSpPr>
          <p:cNvPr id="2" name="TextBox 1"/>
          <p:cNvSpPr txBox="1"/>
          <p:nvPr/>
        </p:nvSpPr>
        <p:spPr>
          <a:xfrm>
            <a:off x="4634900" y="5641503"/>
            <a:ext cx="3969548" cy="307777"/>
          </a:xfrm>
          <a:prstGeom prst="rect">
            <a:avLst/>
          </a:prstGeom>
          <a:noFill/>
        </p:spPr>
        <p:txBody>
          <a:bodyPr wrap="none" rtlCol="0">
            <a:spAutoFit/>
          </a:bodyPr>
          <a:lstStyle/>
          <a:p>
            <a:r>
              <a:rPr lang="en-US" sz="1400" dirty="0" smtClean="0">
                <a:ln w="18415" cmpd="sng">
                  <a:noFill/>
                  <a:prstDash val="solid"/>
                </a:ln>
                <a:solidFill>
                  <a:srgbClr val="002060"/>
                </a:solidFill>
                <a:ea typeface="Calibri"/>
                <a:cs typeface="Calibri"/>
              </a:rPr>
              <a:t>- Boston Mayor Walsh Speaking at Vision Zero Event</a:t>
            </a:r>
            <a:endParaRPr lang="en-US" sz="1400" dirty="0">
              <a:ln w="18415" cmpd="sng">
                <a:noFill/>
                <a:prstDash val="solid"/>
              </a:ln>
              <a:solidFill>
                <a:srgbClr val="002060"/>
              </a:solidFill>
              <a:ea typeface="Calibri"/>
              <a:cs typeface="Calibri"/>
            </a:endParaRPr>
          </a:p>
        </p:txBody>
      </p:sp>
      <p:pic>
        <p:nvPicPr>
          <p:cNvPr id="9224" name="Picture 8" descr="https://upload.wikimedia.org/wikipedia/commons/thumb/0/08/Flag_of_Boston.svg/2000px-Flag_of_Bosto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4894" y="372588"/>
            <a:ext cx="1177377" cy="82416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36.media.tumblr.com/5451c5824f0ed804df9cdcff017c941f/tumblr_nz06udo9rq1v0cmv4o7_r1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2560" y="419572"/>
            <a:ext cx="1217832" cy="76141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bostoncyclistsunion.org/wp-content/upLoads/2015/03/MayorWal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2610" y="1969095"/>
            <a:ext cx="2669025" cy="3558701"/>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470" y="5083842"/>
            <a:ext cx="2847740" cy="165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79512" y="476672"/>
            <a:ext cx="1523109" cy="646331"/>
          </a:xfrm>
          <a:prstGeom prst="rect">
            <a:avLst/>
          </a:prstGeom>
        </p:spPr>
        <p:txBody>
          <a:bodyPr wrap="none">
            <a:spAutoFit/>
          </a:bodyPr>
          <a:lstStyle/>
          <a:p>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Boston</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1932395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6.png"/>
          <p:cNvPicPr/>
          <p:nvPr/>
        </p:nvPicPr>
        <p:blipFill>
          <a:blip r:embed="rId3">
            <a:extLst/>
          </a:blip>
          <a:srcRect r="10045"/>
          <a:stretch>
            <a:fillRect/>
          </a:stretch>
        </p:blipFill>
        <p:spPr>
          <a:xfrm>
            <a:off x="4761" y="177582"/>
            <a:ext cx="8892480" cy="1163186"/>
          </a:xfrm>
          <a:prstGeom prst="rect">
            <a:avLst/>
          </a:prstGeom>
          <a:ln w="12700">
            <a:miter lim="400000"/>
          </a:ln>
        </p:spPr>
      </p:pic>
      <p:sp>
        <p:nvSpPr>
          <p:cNvPr id="9" name="Rectangle 8"/>
          <p:cNvSpPr/>
          <p:nvPr/>
        </p:nvSpPr>
        <p:spPr>
          <a:xfrm>
            <a:off x="179512" y="476672"/>
            <a:ext cx="5027467" cy="646331"/>
          </a:xfrm>
          <a:prstGeom prst="rect">
            <a:avLst/>
          </a:prstGeom>
        </p:spPr>
        <p:txBody>
          <a:bodyPr wrap="none">
            <a:spAutoFit/>
          </a:bodyPr>
          <a:lstStyle/>
          <a:p>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New Jersey</a:t>
            </a:r>
            <a:r>
              <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 Abigail’s Law</a:t>
            </a:r>
          </a:p>
        </p:txBody>
      </p:sp>
      <p:pic>
        <p:nvPicPr>
          <p:cNvPr id="10" name="Picture 5" descr="https://upload.wikimedia.org/wikipedia/commons/thumb/f/fd/Coat_of_Arms_of_New_Jersey.svg/2000px-Coat_of_Arms_of_New_Jersey.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48264" y="336757"/>
            <a:ext cx="814332" cy="9320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9736" y="1441152"/>
            <a:ext cx="5905500" cy="515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92487" y="3359854"/>
            <a:ext cx="3528392" cy="3046988"/>
          </a:xfrm>
          <a:prstGeom prst="rect">
            <a:avLst/>
          </a:prstGeom>
        </p:spPr>
        <p:txBody>
          <a:bodyPr wrap="square">
            <a:spAutoFit/>
          </a:bodyPr>
          <a:lstStyle/>
          <a:p>
            <a:r>
              <a:rPr lang="en-US" sz="3200" dirty="0">
                <a:ln w="18415" cmpd="sng">
                  <a:noFill/>
                  <a:prstDash val="solid"/>
                </a:ln>
                <a:solidFill>
                  <a:srgbClr val="002060"/>
                </a:solidFill>
                <a:ea typeface="Calibri"/>
                <a:cs typeface="Calibri"/>
              </a:rPr>
              <a:t>Following the tragic death of </a:t>
            </a:r>
            <a:r>
              <a:rPr lang="en-US" sz="3200" dirty="0" smtClean="0">
                <a:ln w="18415" cmpd="sng">
                  <a:noFill/>
                  <a:prstDash val="solid"/>
                </a:ln>
                <a:solidFill>
                  <a:srgbClr val="002060"/>
                </a:solidFill>
                <a:ea typeface="Calibri"/>
                <a:cs typeface="Calibri"/>
              </a:rPr>
              <a:t>18 </a:t>
            </a:r>
            <a:r>
              <a:rPr lang="en-US" sz="3200" dirty="0">
                <a:ln w="18415" cmpd="sng">
                  <a:noFill/>
                  <a:prstDash val="solid"/>
                </a:ln>
                <a:solidFill>
                  <a:srgbClr val="002060"/>
                </a:solidFill>
                <a:ea typeface="Calibri"/>
                <a:cs typeface="Calibri"/>
              </a:rPr>
              <a:t>month-old Abigail </a:t>
            </a:r>
            <a:r>
              <a:rPr lang="en-US" sz="3200" dirty="0" err="1">
                <a:ln w="18415" cmpd="sng">
                  <a:noFill/>
                  <a:prstDash val="solid"/>
                </a:ln>
                <a:solidFill>
                  <a:srgbClr val="002060"/>
                </a:solidFill>
                <a:ea typeface="Calibri"/>
                <a:cs typeface="Calibri"/>
              </a:rPr>
              <a:t>Kuberiet</a:t>
            </a:r>
            <a:r>
              <a:rPr lang="en-US" sz="3200" dirty="0">
                <a:ln w="18415" cmpd="sng">
                  <a:noFill/>
                  <a:prstDash val="solid"/>
                </a:ln>
                <a:solidFill>
                  <a:srgbClr val="002060"/>
                </a:solidFill>
                <a:ea typeface="Calibri"/>
                <a:cs typeface="Calibri"/>
              </a:rPr>
              <a:t>, NJ requires safety sensors for school buses. </a:t>
            </a:r>
          </a:p>
        </p:txBody>
      </p:sp>
      <p:pic>
        <p:nvPicPr>
          <p:cNvPr id="13" name="Picture 2" descr="http://www.gannett-cdn.com/-mm-/8a659f9931c93679b6928b141c79f30711a1e83d/c=16-0-230-285&amp;r=537&amp;c=0-0-534-712/local/-/media/2016/03/08/NJGroup/Bridgewater/635930476313014024-asb-543qd3559e867pd1gwa-origina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6856" y="1631662"/>
            <a:ext cx="1296144"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5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17" t="23505" r="19943" b="16712"/>
          <a:stretch/>
        </p:blipFill>
        <p:spPr bwMode="auto">
          <a:xfrm>
            <a:off x="178695" y="1417927"/>
            <a:ext cx="8865706" cy="539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36.png"/>
          <p:cNvPicPr/>
          <p:nvPr/>
        </p:nvPicPr>
        <p:blipFill>
          <a:blip r:embed="rId4">
            <a:extLst/>
          </a:blip>
          <a:srcRect r="10045"/>
          <a:stretch>
            <a:fillRect/>
          </a:stretch>
        </p:blipFill>
        <p:spPr>
          <a:xfrm>
            <a:off x="4761" y="177582"/>
            <a:ext cx="8892480" cy="1163186"/>
          </a:xfrm>
          <a:prstGeom prst="rect">
            <a:avLst/>
          </a:prstGeom>
          <a:ln w="12700">
            <a:miter lim="400000"/>
          </a:ln>
        </p:spPr>
      </p:pic>
      <p:sp>
        <p:nvSpPr>
          <p:cNvPr id="4" name="Rectangle 3"/>
          <p:cNvSpPr/>
          <p:nvPr/>
        </p:nvSpPr>
        <p:spPr>
          <a:xfrm>
            <a:off x="179512" y="476672"/>
            <a:ext cx="3494996" cy="646331"/>
          </a:xfrm>
          <a:prstGeom prst="rect">
            <a:avLst/>
          </a:prstGeom>
        </p:spPr>
        <p:txBody>
          <a:bodyPr wrap="none">
            <a:spAutoFit/>
          </a:bodyPr>
          <a:lstStyle/>
          <a:p>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Mobileye Shield+</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89559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6.png"/>
          <p:cNvPicPr/>
          <p:nvPr/>
        </p:nvPicPr>
        <p:blipFill>
          <a:blip r:embed="rId3">
            <a:extLst/>
          </a:blip>
          <a:srcRect r="10045"/>
          <a:stretch>
            <a:fillRect/>
          </a:stretch>
        </p:blipFill>
        <p:spPr>
          <a:xfrm>
            <a:off x="4761" y="177582"/>
            <a:ext cx="8892480" cy="1163186"/>
          </a:xfrm>
          <a:prstGeom prst="rect">
            <a:avLst/>
          </a:prstGeom>
          <a:ln w="12700">
            <a:miter lim="400000"/>
          </a:ln>
        </p:spPr>
      </p:pic>
      <p:sp>
        <p:nvSpPr>
          <p:cNvPr id="3" name="Content Placeholder 2"/>
          <p:cNvSpPr>
            <a:spLocks noGrp="1"/>
          </p:cNvSpPr>
          <p:nvPr>
            <p:ph idx="1"/>
          </p:nvPr>
        </p:nvSpPr>
        <p:spPr>
          <a:xfrm>
            <a:off x="164389" y="1628800"/>
            <a:ext cx="8553344" cy="4525963"/>
          </a:xfrm>
        </p:spPr>
        <p:txBody>
          <a:bodyPr>
            <a:normAutofit/>
          </a:bodyPr>
          <a:lstStyle/>
          <a:p>
            <a:pPr marL="342900" lvl="1" indent="0" algn="ctr">
              <a:buNone/>
            </a:pPr>
            <a:r>
              <a:rPr lang="en-US" sz="2000" dirty="0" smtClean="0">
                <a:solidFill>
                  <a:schemeClr val="accent1">
                    <a:lumMod val="50000"/>
                  </a:schemeClr>
                </a:solidFill>
                <a:latin typeface="Euphemia" panose="020B0503040102020104" pitchFamily="34" charset="0"/>
              </a:rPr>
              <a:t>Custom independent </a:t>
            </a:r>
            <a:r>
              <a:rPr lang="en-US" sz="2000" dirty="0">
                <a:solidFill>
                  <a:schemeClr val="accent1">
                    <a:lumMod val="50000"/>
                  </a:schemeClr>
                </a:solidFill>
                <a:latin typeface="Euphemia" panose="020B0503040102020104" pitchFamily="34" charset="0"/>
              </a:rPr>
              <a:t>alert </a:t>
            </a:r>
            <a:r>
              <a:rPr lang="en-US" sz="2000" dirty="0" smtClean="0">
                <a:solidFill>
                  <a:schemeClr val="accent1">
                    <a:lumMod val="50000"/>
                  </a:schemeClr>
                </a:solidFill>
                <a:latin typeface="Euphemia" panose="020B0503040102020104" pitchFamily="34" charset="0"/>
              </a:rPr>
              <a:t>display </a:t>
            </a:r>
            <a:r>
              <a:rPr lang="en-US" sz="2000" dirty="0">
                <a:solidFill>
                  <a:schemeClr val="accent1">
                    <a:lumMod val="50000"/>
                  </a:schemeClr>
                </a:solidFill>
                <a:latin typeface="Euphemia" panose="020B0503040102020104" pitchFamily="34" charset="0"/>
              </a:rPr>
              <a:t>for each side </a:t>
            </a:r>
            <a:r>
              <a:rPr lang="en-US" sz="2000" dirty="0" smtClean="0">
                <a:solidFill>
                  <a:schemeClr val="accent1">
                    <a:lumMod val="50000"/>
                  </a:schemeClr>
                </a:solidFill>
                <a:latin typeface="Euphemia" panose="020B0503040102020104" pitchFamily="34" charset="0"/>
              </a:rPr>
              <a:t>camera</a:t>
            </a:r>
            <a:endParaRPr lang="en-US" sz="2000" dirty="0">
              <a:solidFill>
                <a:schemeClr val="accent1">
                  <a:lumMod val="50000"/>
                </a:schemeClr>
              </a:solidFill>
              <a:latin typeface="Euphemia" panose="020B0503040102020104" pitchFamily="34" charset="0"/>
            </a:endParaRPr>
          </a:p>
        </p:txBody>
      </p:sp>
      <p:pic>
        <p:nvPicPr>
          <p:cNvPr id="102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7" t="26470" r="27378" b="23285"/>
          <a:stretch/>
        </p:blipFill>
        <p:spPr bwMode="auto">
          <a:xfrm>
            <a:off x="1232767" y="2292523"/>
            <a:ext cx="6992723" cy="4304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79512" y="476672"/>
            <a:ext cx="4176464" cy="646331"/>
          </a:xfrm>
          <a:prstGeom prst="rect">
            <a:avLst/>
          </a:prstGeom>
        </p:spPr>
        <p:txBody>
          <a:bodyPr wrap="none">
            <a:spAutoFit/>
          </a:bodyPr>
          <a:lstStyle/>
          <a:p>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Delivery of Warnings</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278017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36.png"/>
          <p:cNvPicPr/>
          <p:nvPr/>
        </p:nvPicPr>
        <p:blipFill>
          <a:blip r:embed="rId2">
            <a:extLst/>
          </a:blip>
          <a:srcRect r="10045"/>
          <a:stretch>
            <a:fillRect/>
          </a:stretch>
        </p:blipFill>
        <p:spPr>
          <a:xfrm>
            <a:off x="4761" y="177582"/>
            <a:ext cx="8892480" cy="1163186"/>
          </a:xfrm>
          <a:prstGeom prst="rect">
            <a:avLst/>
          </a:prstGeom>
          <a:ln w="12700">
            <a:miter lim="400000"/>
          </a:ln>
        </p:spPr>
      </p:pic>
      <p:sp>
        <p:nvSpPr>
          <p:cNvPr id="2" name="Rectangle 1"/>
          <p:cNvSpPr/>
          <p:nvPr/>
        </p:nvSpPr>
        <p:spPr>
          <a:xfrm>
            <a:off x="194387" y="1484784"/>
            <a:ext cx="4176464" cy="2739211"/>
          </a:xfrm>
          <a:prstGeom prst="rect">
            <a:avLst/>
          </a:prstGeom>
          <a:ln>
            <a:solidFill>
              <a:schemeClr val="tx1"/>
            </a:solidFill>
          </a:ln>
        </p:spPr>
        <p:txBody>
          <a:bodyPr wrap="square">
            <a:spAutoFit/>
          </a:bodyPr>
          <a:lstStyle/>
          <a:p>
            <a:r>
              <a:rPr lang="en-US" b="1" i="1" dirty="0"/>
              <a:t>This proactive approach to retrofitting current bus fleets will allow transit agencies to improve safety and reduce losses in the near term, rather than waiting for collision avoidance equipment to become standard on new buses which could take 12 - 18 years based on the minimum expected life of a transit bus.</a:t>
            </a:r>
            <a:endParaRPr lang="en-US" b="1" dirty="0"/>
          </a:p>
          <a:p>
            <a:r>
              <a:rPr lang="en-US" sz="1400" dirty="0"/>
              <a:t>—Brian </a:t>
            </a:r>
            <a:r>
              <a:rPr lang="en-US" sz="1400" dirty="0" err="1"/>
              <a:t>Viscusi</a:t>
            </a:r>
            <a:r>
              <a:rPr lang="en-US" sz="1400" dirty="0"/>
              <a:t>, Senior Vice President, Alternative Markets, Munich Reinsurance America</a:t>
            </a:r>
          </a:p>
        </p:txBody>
      </p:sp>
      <p:sp>
        <p:nvSpPr>
          <p:cNvPr id="3" name="Rectangle 2"/>
          <p:cNvSpPr/>
          <p:nvPr/>
        </p:nvSpPr>
        <p:spPr>
          <a:xfrm>
            <a:off x="4618712" y="3861048"/>
            <a:ext cx="4201760" cy="2769989"/>
          </a:xfrm>
          <a:prstGeom prst="rect">
            <a:avLst/>
          </a:prstGeom>
          <a:ln>
            <a:solidFill>
              <a:schemeClr val="tx1"/>
            </a:solidFill>
          </a:ln>
        </p:spPr>
        <p:txBody>
          <a:bodyPr wrap="square">
            <a:spAutoFit/>
          </a:bodyPr>
          <a:lstStyle/>
          <a:p>
            <a:r>
              <a:rPr lang="en-US" sz="2000" i="1" dirty="0"/>
              <a:t>The purpose of this safety pilot is to utilize innovative technology to </a:t>
            </a:r>
            <a:r>
              <a:rPr lang="en-US" sz="2000" b="1" i="1" dirty="0"/>
              <a:t>prevent these collisions from occurring in the first place, thereby avoiding the devastating consequences these incidents can have on the injured parties and on the drivers</a:t>
            </a:r>
            <a:r>
              <a:rPr lang="en-US" sz="2000" i="1" dirty="0"/>
              <a:t>.</a:t>
            </a:r>
            <a:endParaRPr lang="en-US" sz="2000" dirty="0"/>
          </a:p>
          <a:p>
            <a:r>
              <a:rPr lang="en-US" sz="1400" dirty="0"/>
              <a:t>—Jerry </a:t>
            </a:r>
            <a:r>
              <a:rPr lang="en-US" sz="1400" dirty="0" smtClean="0"/>
              <a:t>Spears, WSTIP</a:t>
            </a:r>
            <a:endParaRPr lang="en-US" sz="1400" dirty="0"/>
          </a:p>
        </p:txBody>
      </p:sp>
      <p:sp>
        <p:nvSpPr>
          <p:cNvPr id="7" name="AutoShape 6" descr="data:image/png;base64,iVBORw0KGgoAAAANSUhEUgAAARcAAAC1CAMAAABCrku3AAABvFBMVEUAhFf///80wt4AAAD/1SD91sb/1yD/2iH/3CH/3iH/2SEAglT/3yEAf08AgFEAe0gAiVqJuqWYwK4AeUVhpIf/4yL3+/o2yudrq5B7s5sAAAWtzb/30CD10cKhx7fv9vTtxx7DpRrA2s8Uil9ClnTi7un/0wD/385Pnn0ykGnQ49vYthzox7kAdDy718uJdRSUfRXivx65ubbPrxstKifHx8a0mRipqKYGTDXw8O9ubWre392njhZfYF4hHx1QUE9SRg5tXRKTkpFoXlh3ZhAVFBGgiBaEbABfUg6HhoM3NjQAbzLQtKgCPSrX2NeznpJDOQsGXkAwKQkwt89DQD0tobgFd1AALz4bFgMEakh8encAU2GXhHsFMCNcSD/ErKAWAAAJJiP+3FsATywlkaJDMgCcioAAAB4AABOBc2wdFRErFQAAEAdvk5gjAAAAIjP+8so4JQAWWlwhfYsIICEecXtFhI46JQBFOQAwMzwmIAgARFAAKTdYRAAqnKk0LgiCkYwALxYAGABt0eaj3+xniXxCdGC35O4FTFxSPAD967L99uT944k5TEhldXNiaHCrv8D/3VFBaW/43HfJTxK6AAAgAElEQVR4nO2di0MaWZroqT6kXlRRIooPkIdIKw+BAoGAIA+RBmPUGJIxtBm7Z9PpcTYzPXcy3T3X3oxz78zeee3de3f3H97vO8VTiohSmM7e+8200SQQ6+f3Pud8x8QYJIHg3Nzikm121u2MRldDoUDA43EY9eb3LyaD3meRWZQtVqtMRdHEbldki8kfDG5sADJg5gZmq5RZwOP4cUMziMuSophGiAXE2iHWQaaJFaCtrW1QRaOapmGj3DzGfGN3FaP0hYnKo8C8TyyD1HrY7HbUNqsftI2iWwSFQ3igciBRjV+bIBgsilFPQsUwLhuWu3AZDxyS67G7pnUIkAr+Af5lfJkfZY3KhiZz/bI4KP1/tBYylIvbPhUsdxXLkFjHFLuxXJi5kQ7m4xLFYC7M0p0czI9OlFWDuTh+XJZ0VzGcS2DT+qGfyQgxnotn0WqRpxOV7lEM58Iwns2gO6h85GSmwGXJDx/cax83GMO5OJlHAfx19uOOS4ZwCbgZJmSjOBh/QMPykYclJToRF+3VHkARtMmz9ItF+jH4kUcleTIuofavjg0/s2Sfo78VxI+rwY/bv0zIpSMmxe5xKvKmDT5foobk//9cwHZsNsXGmIKh7u84rP+vc0Gv4oCkRfFEUVs8Tu23Q5sf+tEmkom5RO1rHsbpdgQgHjkAiyPQ/oPAR+15J+ayaLX6PZ4NE6rJEsQhSofKlFpU9yOyc0IuEHcs9lDIyYQcnkduxrbJoDU5Qkzoo+7ETMwF81rFif4kgJEo5Gbmgh6Gsc19zNpiABen3WLFvCVkDzFa8945C7+ufuT57sRcGHfQju+xYWKiCvzqcDhpafGR142TcwHX60d1AWNCfQkEIbnzfPx5nQFcGOdSKGCyaxUo41Hk0AbEpo86TPe4WP2mwHse/UZxLG5oFbVHMdlNs+6PW116XNybVtPa4gRgQnNrNHPxK5sep/123ZcZFJPlORWL9vWUHnhMkd1tLownaLHIfRXOXSUQDTGmW2gLEHj+5OHjL0mfvHn5+OGL5x8STo8LzU8tinNSLs7oKrM0Zk4HD/7i4QCRfll++fD5h0LT4+LWVF/ZmHDle2NzkfHYxvC6MzPPH77sQTg9rlersVisWq6f9MF5/ML0IdAMcTHJpsBEDtgkYyFwYx9zxvSkoyhX1XzSK0qCwGsiCIJZ9cXLe1009681XS6ebsJhUTaX7q4zi7JJ3oD8xbn5Ph8z8/xxm0k86ZJ4TmTNVNjuryInCN50tY3m4X0rTZdLtN8lyMFA6G5KE4WyQJb9wHV1tPOdeaHZz3HeK/CABCiwZlEQRdarduDgB1bk+XCsrTTP75VMz44GXKVFUey2uyhN0Bqcm1U2Maw5RrR4Z15oBhRXJU4jkFSTLjFM8pf1NHGxfMwnmlmXV0RkZkCTrN8/mS4Xx1AIkdt/dhtxKiaPh3Fr0d6v9w/OPKe6cpLmeM1mWG/Zl15O8snafDU+nw+L7HKVN4u+03w1rwpmRCN44/dtTe3FDZNDr57ZvK0thTYVu/ZZYJYJ6ATrGdNDakBJSTS3hYuFBV6NCcmkEKsKapKvhQln5qrs/DLwErwC/E2WZ2s0aL24LzAdLnO6Cap99nZcbIshmv+s2uVHs3PDsXrmxTI83aUPnpXtcqmVVS8PhmPm4mWeFcXY/GVSFH2ci7ikuhCv+0TQLJY3U515abkfMh0uUf1MTPbPhm7hZpwezyrq2JIsB2Z1UNMglAcqohDuKAzrKsFvlsHVcPm6YBbTVV89BoYk+i4FMS6k98LVmBedMO8q48uf3AuYDpdR/RKLrNhnV7Wm7RiAVh8pm25sbm5iz25QYWae42OVXaAbQrJEwh2NYSWzN1xKA6z07wSzUPaG08uS2czHwM2YheO8NA96pP3F5Cn633vlYhtd6cmKYpWDfotsj17nMOSAnHZFBi4Kvu3qgA7OPEEH4ZNYM6+WfYKrznUsKSawEI45M+87mWdraUGUiCqahStAxXqJN+nz+drKJYqY0Ly5h8B0k750hW78lDfW7MFAtBunVtdWrxeas4HgKiR12KJa7NeXGbShkouDpCRdupoPJ7s5nAD+hq+GWdFXLceS8WqYj52UvKJIwHq4eD1G2LCrp1s+VLrpu9+xuWgCdCC18TtDHsYTZUJ2q9JpRwEk2xL9NTTHeB5hx2IgxGF0jgssy6ssx5OkeiW52k/LV2uxWJijqQonYvjmJU5MlomPBc3xCWVB7DppcNOuY4zY0wZDixnkcqv9KmBZ9P/4+WZbY+bs9iD1QKE1YISL1H0ByfIGHsYnQRQqqehgT2P1pDnGt5WAAx4iEMHKCKskKAsAIJcUk3kCzsec7OMC/hdt6fGUwXS5rN51uccSZAJum8exaQV1wZLTSc1sKcoEurXjcwzPKgQZb5X4wJQ4kpTC88vtYA1cBFcyHf/s3V+/+v6rd+XPaj7VLPFQFrjS9bRZqvfMiOPB00i16YPpctHLwsYS6yKzRn2tPAdcIH2Z9YNJQTQKMBttHUQsl14RwpAoJCHTB4W5lKT0iRZ+BTVf/oKQn3z+7dtXKG+//fwbQr7/zGcWOE5Q48tloWtDtWoag1R66mC6XIbrgDHFOgdh2bLKOEztnpZzc9WDxrXIODRLsgCWK7PIimWIK/PlE3hMnsRjGJpEeO5fkZ+8ffZ0AeUTEPrJwtNXn39N3qVdgshxHXXhkqSuJjF688lpg+lyYe7cv1ei4LMVP+OG7NgBtuTYjDrssoPG8E0ZVAZ8ywmYDB8rlSQpnj6OSZx6nIaqkOPS35O/vPpEA3JNgM3bb0g1LHV7ECqpSiwXroltMNN0vj0ud1/YoLt1N0NuWXE6ZMztVj2KRaHleMAWnfmyjSU8zy5DFBZcxJf2gmvFmufrt5/oMemh+ZZ8lRTEdty6Emh6jO6agpli6tvjMtkGSnC6QYu8RJXEubgG79VOAh3/Ax4ALEGKL8cllSR5M58+Bcci8nnyk9/rasoAmk/ekq/CEqqMcIK1A5+v82YoGqiPmV4e0+Pinmz/gR93GipaqWDbBI/b3un5B/j2vZC9xsPzPp+UJ2ZejPMsuOAvvn52E5QumboLncoxdq+8JC2KNQAtYFR6bhCGIZGXOlwcpsl23KIxWeieQ+y/zMqWNfr5HiFJDn+6dUEUIeaWapDziuYqeTsWFY3M5yQtsWIe8mIXueLh3S5BYyTIY94YQ2FYelwY2zhN/BvE3kl+HTL93FMkpCaYuZpPPK0LLNQ7y5DXCWHyw9OxsSCZZ+QdWF4sHie/c7GgdemqABH+anpBqY/LxKYEonTPaVoVN+OY+Z+E1KE25sqQdgAYSFwgXoMFjK8sHZX5gYR53utTBVaKE3VeRTDe6bmYAS6Qm034dhaIRx7c/8K4wYyc/wDfOE1q+apLNJ+W51UOEvwyGaEsf/xzwOEJ/PmPumTekrTAQhIkVZdjan6+lBfNHBaRhmAYkkEuk582s886mE3qWcAFm+DbTtIgy5pd8N/lpQ8qn6/+Se+5/9TfsvD8WdeWapKZq9aJC8Ka6wp5S+VpWdI1LnfOevGt4D+/ewPezM90Q3RV6lV8fNwHxfI//qCjLH9mBsSRyQ6TWXhK4hCwl118LSwkaRIMX4ElGQaj/2EGuTB33r5uUZxyOx5tWLT3OiRk2dxXCrNJxPKXYSx/GmDCMNvZ1GFFhwwF44U4zXaaN2hJb6ahMNbFQS7RO25HtmzMMYpVgUrAH3LK2ntBLPJx5j5hWe57HW2hWLIgHS7wBVNJZbeHHM1TCG6s2P+WUmk6ae91LsyIBvhNonjmmMU1cLhBe2hJoZ2G/0XIsdSvL/AU736igyWbXX/w4EEksvLgwfq69l1kmWyCSTBDLvgp8fHmAdTe6bjeIS7M3QxJCcwyQcAxB4mulTYBl7DlIrIuoffzFeJfD7uWP/79ARJ58IB+AD7ZNpoMyTHbf7rmY55h67dfhNhUCshhLnfbMKiEmNAjJxOirSi6CeufIXURzDw5TnYeBJzB02Eu620eXYmsaGRah4ntVPY6mLekXwUhvLmmojDDXG6z16kn8gak/kxIwWMkVuURGFQL1IXl8mm2syACT6BTEYUeDMtK229nU4XDw+tgfnjXC3Fi2sXy8WkozDCXxbtUAxYIz3Mhh2Jd9FvsgVXUlwpmumJsvgYpqqbxf/18GMsf2+rSrzSRB+uH+J1kKoncL7aHvC9Jd1yMaD5Ji6gwy0Zj0eHiuYvjVaKM5xGzClw89s7mxeWwKObT82ZS99KUN02GjeiT8wilsvJg0JqYbfhfplVkCo7t/ztIE1xMu4HHeUkdygH0MIaHpGEudzIkxcHYNhjIYOyrncWlxBUEo2NS8tVYl6hZ0TCWX/Zsp/dZ5MH5IWBhUolcKpXK7F5Ts4XPy9SS+DBkjS4vy6qEfGk4l7khLndI7RSti2OTTdaN9rscElBx1WuOkboqJaGG/kwvzz2PXPe6qDyRg2wipcHdTm0ntn4/+MqnBBtUUpqk5wVvlac5jNGNGB0utz83JGs7dz0mi7X9fgxTICxmpSzvipFynIMfqk4sehWJRNCIBrBEHkSOtrezzCGqzHaCaVVybwdeu/D2KwE8F6nma2BCLCumja+SdLjo7M+4AQvaYjS0YbKuLcrt2mibgOXjCqLICq5LFyuUdZzuQvFgWF3A7x4cJTKMw8FkDlPZynZiP3X2h8EXQjXqSidVc5LEvSqAMT5U63C5bU2NjbnZNVmx4KJu95jA/0l+yvLpejnNgvflIC3VUZenX6x0TKffjA4OzjOFlGMbSgHHYWa/UGwltl9dUxgIdSL2pyQeSg2hbHj1qMPltg1wu5MJaGMqLH7Gvdnd8/AffCkWrxPihYqG/0xPXd6eRfoNSIvRYEiRc7SfVIo5bLYamVQiVdj+7prCgIfhY0TlvOErlRV9hqcwOlyct+MCWLpTpWQHs9bm8nfm1+mwwAls7VQAP6MXjBb+PXK+0oWi6Qx6lwdHmUwGqDCJSiKVSFQOU5XUdwNYF76tCnzstBqL532+PCS9hlfVOlxuVznKNsbTXYe22PGEDa2I0//2t89w/ZSV4mHwjN/oBKNnBxcrPYUBD7yOOgN2dP56u5GqZLLZTKWVaRQTEK+/ux6SINGdpyv8IpTsguERybIxoR1B8t9XUQUYh03rff/Hp7R3Cb7Xl2SFv+o1dPcPzo+OziJIA83nwcHFWXM3srJydPQ6w2QbBdCVFFUb0rpuRwvfpEUxzdGdD5jh5Y1O7XS43KoQgFjUG4FjWXNu2GXtvf7lUzFJwgLPzVfNul534d9bzE9/ukvILrWfg326FXV35/X6wdl5AXxLLgH1Y3Z/a58kGplrr194+04Q05exWjrsEngzGzY6Uutwec+OsuGXmxz954HpACULnodl/vapma+R02q8hD9ZnbbLs8phdneXNC/IFnBZBywX50e7exe7ryNnrzP7qdRhs5IpFis7hKQS311//VPIW9TafFX1xUiMN3NGOxgdLrfxu0pgeKOVRUthfgaZuhqvV1XezJd1zOi7RCK7Ry7W18/JGZgSIa8PHqyvrzf3L14fXYBf2W6B780kGoVEdnt/aAFh4WsfVIxc3pskMRa3Jxqcwehw8Yx/xFdxdjb/WHp0oIZMbKMh4eYWHnd1C3rRKFE4zDabB8W9i3Pgck4QB2kereztvj44W3+dOswUM6nMIVNpFR2p//3tNTALn3/Gs15evSJJ9O4Qs43NYHS4jN+xA81walYkB3vVgxKokAzoy6fdXqOqU0m/SoH/iFz89ALsB+wIuJzvgtJsNc93dw8ikWLmMFHJYJHU2i80HJkvrmvcq+8lLp4mdbOoNWIMdrx6XMZufSurtMi0yFA39qoHZbVCKtTBdLtHOu4lU0xVDiORs/ODdezunp+BRa1Ejs4vjtYhOB3tbaWy24lEokkqLZLLpSpb1zwvOBgxjMvW2j+RNDiz0+MSGtPBWEx4rN5iDzp7czEVjNxN5MJ0ufDx4WT3VTaTyFUO1lewQoL/n70+oknMytlrmt3tkkS22MRwXTmEEqmQy1yzpAWiiq4YYqEncrwGB6T2roPB89NjdmCsS4xzzRQMMExgzW6j/te+qsi2LCF//xtkvB0wwrsht7vwh0o21Wp0C4DIxeuDoxWa3R1g0I5skVY2s9M6PMw0SCJ1mGsV//Ual2/A8Qqs18Wr4NnNUDq+nDqXxfEyXlkbiRMK2hWL7HRaTVbZhq1MZsfx65/9vacw0q+G3O6zbOKwsNeKtPuWkNLtRo76Ul9wwa1EIgMJ714mkzhMgAPevUb2L3kOvG3MHF+uQqDmT40N1Lpcxk55N2STbZHmdeBqFq1zHvhgtyXgkeBNfg1cOB5+ltxQVrfwy0armSs0Ij19yfVzOd/fJcVCK5VtpQ6zrUQl1ci0dr8dbMJ8+xnPYe+YqPNxFytcGRuo9bmM2+MFIrK25dLuYIKLeIzPOutJJOhCBwRqMXZc5ljXEJenF4lMrljYgaS/3fY+O4/0SqWDi70tkkm0WiS1nXU097d+QZrwO4No35Z5Ps6DwxUhi2GxQpo+l1suIlkUyyrDBOeYVb+lPdD31/9iRjPi2UvwAUNh+mkqtbdV2M+hCdFCOrKyfr7ebcCcX0CSW2gVCntbuUZzi+yQrS1CBp33wqt3UFJLQu1KErH5Xb8XLrfq2VmCUSihA/YAM7spK4vMP6MNfaotf/ExHtKXIbf7XQZqoczWUaTdd4Fa+nWkpy67xSZp5CpFQnb2Owepv7yewHwFFVI8SdLJy2MXbqoxtKIewWXsGsni95uUkHMJ3gIXAgK21UeBhxUEU5UESZLm43pcPvmktd/IQepPWayvrB+sH0ECozmXlYPXZ1vFXySamQrmeRTKPnlz3RaBi5n3xXy8WRBYs+Fcgrpcxh13b7F4ghbFE3Rj4gsWtOpgbNF/IDnmZ1Cx4O73q5Kgy+VZpUGKhLaljs6OznahgqRcwOFANNonTbCjYrF37P7LoZCGXMSw1N52dE9cxh2aZQkFNmU7s2ZiQlawIMYhBxj5CSFpjq96w0mfL12GMkaHC+SrhQI5oOoSAZ0oXkTW6RJJ5CBysLsDapLK9c9qGF7BffU70JcSeFyBF5LG25E+lzFPUVjmAkzI5mZCj1aZuUVPNMoEQNWQi8iqIiuKIo9lr17Pe+FbeNozLRqtRyK0GFihzd3IURF97U5mp0vlzW+GX//2nUDX7Ekplo9xhvtdfS5jB2pFXnLP0rF1sxtMFIOR3wRc8lx714FEu686XHBnAviXgXVpXEyKHJxHis2dvSaqyx4d0fCt3gGChW+rPBtOCt5qLXaVFo1uNIzgwozdg7H7cUwQdqJsTMhDNe0FITVtn5QoxE8F/TYD7v5/doZJC5RIKwcHqDHwFTWjZnOHUOfSLEJ81t/TuvB5nDdzuCogCKpPFC4JMTTfHcFl3Nf7NSjRUBScyyM3bcc8J0Q7iiaol1d1yEW/eqX3ZJiDAImDXQLu5OK3b/Z3X688ODg4OHpd7EShTPGL37zS39O68AP2AXlRqEIRAHgMXqMexWXcMWvyUsASYFbXmA0olGweDzaHLYTgwV4RypfSvBdyi+qobczPziGpWwcU6HA7jvesWGxPOGk19slvRrx0gSRFvhr3qdX5+TzdHWRs3ejX57Ix5pxYy8YanR0TWoTiiHHQuVIzhBxjDD0tsTGO5cxcXmcPpvZwF5HICgKJ0H4DriJFjnbPdjSPW8w1CPntqJ3hxAtBqIqHQK+uMBcwuP8ygsucf80ylu+V15gQDn3xyyZPuzU88yVZhuh8cuJT414pzonJn4/i8t0KepgIykGEFpBQMm5h1g9YCpncDtFZp9RUjQhmzicIkkv11XlccTS2XzeCC27rDY2jMrINFIaWDfJie/IAHpX2sqwgqul4rHwl6AdqKk9fr2hMIlhCriChi3Y2V0xUMs3rVVGP6FtMjHAPIsvyaZGrGd3fHWVH+GGs7E62KAFtycnaLqpmHhJCT8izIsfNx0Sz8P0IxwsKA+XQilY5HtCc7gLLRMSSaWUK+MmIF/6Q58R0zYVzdXD92+C0biQXO92ub1fGideWuWtbiSBQx9sbmnkv3Ro4yho++eRfuzulqKu5aG61Q1Gu0qD+d4TPJiqLiwCkmvamVVbaMzZMv9eOIPw6V/H8+I1vcs3gICCV8CgiJ4q+WCkvimG9SqAtvzl6QFepIytHr8/OttpG1CgUGjntiy/1Tp88+wI8e23e66ueojMzOhyN4uLxdw4SeTxR920Pmcy8IcusmXXF0zw4xiru4tXN7DSLePrT86Pz10fnZ2e7nQlkhUqr0mpsbY0sjnD5CGfCsCIvucq88Rs9RnDpG2kScN56xDA63rAoLOelcDUvpCGg6m1/6crn5Jq0co1MJdfotl7I74deTcIsG05TY2XDrOHLauAs9e2ozSTgDNpvf2kPjjSJc1wMtLw0z+VrHBse4T6hLP5lIns4iKVSyVUqrUxfl4FcS3oXXv0jlBelklfQTtsIp8ZvJNPn4oA8OADO5W43GUElcCXBz1Oar1bJMvga6b/pu8+nf6Ct4GyvdCY7UDA2GqAwfb9HfjUIZuGbPMe68q54WRVEHhc0DXYvo/Vlg/FY7nx4Dc+SYzoah3iRlHwus5jWT+2ebTOOQ0RTaAMoVhpkp9FoNTLNvS6pIY15Rjd7iqzA5avhKo/Zi9E7m0dxWXQynrtzeYIlNR8v+USe41SOBc+rW/89TWxnWkVchq6QvWYh18KW7l6uVcFUl8qeDpiFH6CWFnmBU9OxK6iTpJMpbOAdwcVtn3XoDqAbS9qG5ONZMbwcK7lYLv21rsI0Ko1KcR//wdR+m8TWTq7Spy3Y3KXSs0TcCS+mY1AbXcXSqjgNMxrJJQppy91nLs+8xNMkON+Rv0xLIi4IfqGnMAuN3VyG0FMSTKqtH81KRsvocsxW2472Bpzvwj+huviuwO1KuI+En8YBAcsILneeB0MFDQmHrSWPgYvI0+fQC0kLrb0G3f1AvS92XfZzrUwlsw86sn9II9JeT3M0MAuvCB5w5KRkGfKj8FS2NePuA30udzy31hWCJ6e9J2GpXOWlOpRL0judHOZZbq9SIHudfzOzU2hkMpnsPihKM3M9renkMcTHsYJXZQUhXC7XxGlsgzeZlFFctCLwrnSwdgTPWzNz6ZP59EkYRxAMJ70Lvyw2GxiF+v5dSClTLUh5E73I3UvwIPNd+PydxLJ1cC5xXpw/ZlnpahrzK0ZysctWkyzP3XWaBXjeZVFM+gCK5JNGHUDKkByN0JV+MNnDAsnoaIsG5hVu3a26JAjOZUEMi7glyHCv+x4us84lJboYcuhPzrxRsBbIQ6gun4Y7J3ul+vWjNs8qzQLlsr3d/09nC5ntrrJskb3+DO8VWpGrhqNSVOIDRyMdT+Vo+Ugu2jV7zB0P9lGFgeyLw6Z0Z58de22X3MKzTK5JnetWPxcHUyz0TIfsbfVzITHJ7MpX5704b6pM/bnxp7JM7+XShhN670TqkYIKUxs87Cx6B7I7MIlEc5+2/g8H/s3cfl9tBOFoZ6dHBhsYwKJe5oAzrgVcTmcSwQ1cFhV71Hm3G55QYVx9Z3oFESeKdXsGC09/wC0N9NFTjlRW0xS0omau0OOys9ddvEe5xLNeZlG89PKckE7iNKZpeJebuDg2IfNz3i3vxZBU7p7pZcVSmEPf2wGD67BEK5pbDNZIjmwW1OawVWiRPjPa2erLfBE068Xxh3mpWovVaENqOsOU7O/lQifl3LlMIp0xJ3jss56vh0UcqIRgFp69oSaSyVEjcjCpbGqbOUwcgmsBLH2edqeZK3S/WPaCo72iG5nNYhygT2/QyUguq7RjN8l1PZj0LrcHb4heTpDiKgXzipoQZG6Ecsky2e0MgxEpl91OkUYL3EtnLwNNdvc7X50CFlcZPS8bpouwUxyMM5KLE8+4um95SGtQsEqqts/0cq44zy17WbPgI7/BJ96HpLbZyJEUTqnQpLntqJAi1I+aMyaZAnrdTjeTXOG5HZfZC2BEX57vjH+ZziCl0VxwqWR1slsYLfA0OIBDiCVdJMmf1Ku4hUelyoKqUMntZ+hUEyqHlWxWcywalkpqn1aM7WXZOsdqlwq4APb8CZYW9Sk5XdP7uNAlgcmueZ15Qej5xiSZryVjVyVBSHtxSlsJnrcIZTIUzjiGAV0uctnOZjXNQG9crGiM9tpBuiaxvOrFbEh0LVeFsjbBzvgJBG15vx0xt14LGBRMYk44yNvDknhVx7HEJA2Jh5CnnqPZaBW0hI5qzGE2i3Eb92JCjBpMYU5VgfWW4yfLODBRdO0diywXJlMaooQykkuUTnK+81jetsy8oZPapGr4EufXCbFjn4q7Vry/Q0PZ2W/0sODIoEYL21D7e5Vr5VEMnWyd56UYCfNVlY+BOXmXpzk6dDQXPAg9+XXJ6GIggAj1Eo6VDRMvh2OzQGXSy6SFwQh5aNPmwZr2M1vFQqrZ2h6gUgJlEUUfrmFK9UtJrGMaY76cnnMBsTtG2dEq3vE68TVp1MWgb6ji5QgkNo9w4thXEmuY0Tmy2xij8Sjj9mG2WNj5ReUwNUDlOAlUBB+fxgmBkMh5WQ6wcMfTqYs6MpLLLHBxrE0+GpLOx08LZvC3UrWUjwksyXtdrItneTaPQYc5zCEY0JrsYXFrJ5fAbS9dqeOVHWJ6OQ9hDLcvCHUV5z7wpSkOx0QZycWGdhSwTjrorwNGgoerEZeglsvH4GjEeMwFrpNPlsk3FVo1boO6ZJo7zeJeq5uxkLhXgL+FuX+eE0p7rMhKeO8AxTK9YaooI7ks4dCfqGOysbxUsFAiecnM18o8DhTGYhKMKRamd9WwPsjl/3sjkUhtZ1s50izuZLT05SoelvBmkmQMyAh4UcfpqSrG8RIgEbdJTZ0bhfoAAAXjSURBVPd2hZFc5tx4i6d//J2Zo4WCiYGPCXtFM/aVIDCV4u0jeKzIC2r6M4xP5Oc/X17GbeIn5bjPJbU7N/wpyfN8OC+yYr5eVcEeXVdTxzKay5obqyPL3deQ+oSaUpkHt1C7LEus6hXVgRYEsoH8RA0nk8mw6uL7bhbD45H5E5KeB10Du+M7+fK07+IYySWoBI27y5SCuXJxZiFZhdDECfVYf8tKFHm6u0qkguYFKU73T7nyvG/5Mu7TxuVrN3FM1beg2D0juICuGHjFKw3XeNZZhFC0N4/q0pvPx6XzuPKW9IEO8d6wyPLpajkudP+4pvJ8fplUcTcdTtkiL437xkbJSC5j7JO6jcw8x45LDLfDueL5OpTE+V7j11Wt8nzMp5ZcfD6fPIaSeZ4Whu0/NlclkTOH8d4BL7qWaV/CgTKKy6wt0KuNZEM0B69uOVGxSHLFY2rJ23MwQjkt8mReyPuES/yYPJH4eKmrMHysioN7zTjBmtzTzVCjuOBGMlobyYq8GZ14XjEKdTIEoi7efRWL9zkYYVllhZOyWjULpzFXFZJaVaoToatO9TD6H0HF8Hwftx+ZRnMJOBjt1Hg04A44PJtWC17MOFlZMPMcbyhcTuP1alwfFuDAgXu5wqkCUA0ee/n0aV0lPTujF6y56CWXDw167ptkpH9BWVXk9hitwIZ/bc5mm3QAuKYyJ0lhYCgqn4QUOFyfZ8HtlFzm2LHAS4JrWegj17527rf3dYejRSMycj3g+m9MWjDNWOjdc1c+nuu6F1c4FpfEGiRvyaoXym5pTwLHm691Zxqzgku7wPF+7pxDkaPv5TIMamJHoxkTOc33JvP64hCVvSeqt+QV97x8LS+KsWq+e2uUpGrXxN7nJbGyO3ArLoxt4jsGuhehlpPaVadmvCoLEpt82oVBPJbESze0IoDlBFf+SqNyTzc3tkWWb8elPbzBesedmpp0Ls5drtIyqFMo4Scsx2lqxOKeZW++RD4EFZNJu83pFlwQjMU+F4iuTZL4zTx/2Gk7xX1eXqA3rLGa4FVreAV1utpeavzyyYe4m1u5JRdmcdNPo5TDOYlNzcy8eNzryVVraagYvShq0pePl7t3lr/5UJe544U8t+LCdO9sXFUmW0Z53+32VF4++WA33NMU5nZcehLwTxq3kc3jNzpIvnyMTD4YFNNEXBhHcPLyEp/++YsnDx8+fPny5ePHDx8+efLiuenDMjFpoyvuzAWv+TSm7p7pE0PecGKxBibhMula7Y9Y7KGJuNxxA96PXybkYkgT4kcolo3J7GjcoSgfm0DGOxGX/6IOxrromJCLQRHpRyaWjQnjEeOY4ETOj1jkxQm5TLp76McqimdCLpMdVjJYrLJRYl+akMuPKCJZTUv9Yhsps6PF3ZX/MvqirHlu/nbHlwm5THq4bVKxyNrKn9VuMwRHVybl8kEyGLqchX5A8bvdc7Jdsc8Fbv5WbyWTcplku/ydsTijQcVui0ad2hpXIGSoCVGZlMsH8C927Bo6Qzd+axPJpH53/NH6RggdhOy++duaXCbVl3vM6yyKBczHsnHzN2WATMrl1nds3Q2JrNjtQZwgaLwn0ZdJuRiwa/NmKvaNaMBzX0Q0mZTLRMeUxoIi29em7GP1ZFIutyscbwrqFus1swRVcRqdmowlk3K5sQNj0UYPQWIKPtP//uU4Obi0OLD6bbF8AFWhMimXpRsSGNnvDjk37PY1mxvPTYaCCs5/06Vjobm8p50pWqzwF5UPhWViLo6594KRtbKlL4xEZx2M06RcD2NW2W6i554Yj0kB3VL8i+7VD0Zlci7aHJ0RAg87tO+q/aJBPZOVuZ4bcbhnnaERr7s3mZwL41nUnRoJjmXpPdk6PQ+nmKxgLIYXwwaIAVzgJxxasl7zqBbFNPv+jAOcqjWEk/ICa04jvgljxRAuKNENO/7o21CU4I3ParPbP6D/uEkM44JzIz2eDRnCiN2/OsZf96x+aB/yPjGQC5WlpdnVD5KIGSz/CQv7bhWQRD6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png;base64,iVBORw0KGgoAAAANSUhEUgAAARcAAAC1CAMAAABCrku3AAABvFBMVEUAhFf///80wt4AAAD/1SD91sb/1yD/2iH/3CH/3iH/2SEAglT/3yEAf08AgFEAe0gAiVqJuqWYwK4AeUVhpIf/4yL3+/o2yudrq5B7s5sAAAWtzb/30CD10cKhx7fv9vTtxx7DpRrA2s8Uil9ClnTi7un/0wD/385Pnn0ykGnQ49vYthzox7kAdDy718uJdRSUfRXivx65ubbPrxstKifHx8a0mRipqKYGTDXw8O9ubWre392njhZfYF4hHx1QUE9SRg5tXRKTkpFoXlh3ZhAVFBGgiBaEbABfUg6HhoM3NjQAbzLQtKgCPSrX2NeznpJDOQsGXkAwKQkwt89DQD0tobgFd1AALz4bFgMEakh8encAU2GXhHsFMCNcSD/ErKAWAAAJJiP+3FsATywlkaJDMgCcioAAAB4AABOBc2wdFRErFQAAEAdvk5gjAAAAIjP+8so4JQAWWlwhfYsIICEecXtFhI46JQBFOQAwMzwmIAgARFAAKTdYRAAqnKk0LgiCkYwALxYAGABt0eaj3+xniXxCdGC35O4FTFxSPAD967L99uT944k5TEhldXNiaHCrv8D/3VFBaW/43HfJTxK6AAAgAElEQVR4nO2di0MaWZroqT6kXlRRIooPkIdIKw+BAoGAIA+RBmPUGJIxtBm7Z9PpcTYzPXcy3T3X3oxz78zeee3de3f3H97vO8VTiohSmM7e+8200SQQ6+f3Pud8x8QYJIHg3Nzikm121u2MRldDoUDA43EY9eb3LyaD3meRWZQtVqtMRdHEbldki8kfDG5sADJg5gZmq5RZwOP4cUMziMuSophGiAXE2iHWQaaJFaCtrW1QRaOapmGj3DzGfGN3FaP0hYnKo8C8TyyD1HrY7HbUNqsftI2iWwSFQ3igciBRjV+bIBgsilFPQsUwLhuWu3AZDxyS67G7pnUIkAr+Af5lfJkfZY3KhiZz/bI4KP1/tBYylIvbPhUsdxXLkFjHFLuxXJi5kQ7m4xLFYC7M0p0czI9OlFWDuTh+XJZ0VzGcS2DT+qGfyQgxnotn0WqRpxOV7lEM58Iwns2gO6h85GSmwGXJDx/cax83GMO5OJlHAfx19uOOS4ZwCbgZJmSjOBh/QMPykYclJToRF+3VHkARtMmz9ItF+jH4kUcleTIuofavjg0/s2Sfo78VxI+rwY/bv0zIpSMmxe5xKvKmDT5foobk//9cwHZsNsXGmIKh7u84rP+vc0Gv4oCkRfFEUVs8Tu23Q5sf+tEmkom5RO1rHsbpdgQgHjkAiyPQ/oPAR+15J+ayaLX6PZ4NE6rJEsQhSofKlFpU9yOyc0IuEHcs9lDIyYQcnkduxrbJoDU5Qkzoo+7ETMwF81rFif4kgJEo5Gbmgh6Gsc19zNpiABen3WLFvCVkDzFa8945C7+ufuT57sRcGHfQju+xYWKiCvzqcDhpafGR142TcwHX60d1AWNCfQkEIbnzfPx5nQFcGOdSKGCyaxUo41Hk0AbEpo86TPe4WP2mwHse/UZxLG5oFbVHMdlNs+6PW116XNybVtPa4gRgQnNrNHPxK5sep/123ZcZFJPlORWL9vWUHnhMkd1tLownaLHIfRXOXSUQDTGmW2gLEHj+5OHjL0mfvHn5+OGL5x8STo8LzU8tinNSLs7oKrM0Zk4HD/7i4QCRfll++fD5h0LT4+LWVF/ZmHDle2NzkfHYxvC6MzPPH77sQTg9rlersVisWq6f9MF5/ML0IdAMcTHJpsBEDtgkYyFwYx9zxvSkoyhX1XzSK0qCwGsiCIJZ9cXLe1009681XS6ebsJhUTaX7q4zi7JJ3oD8xbn5Ph8z8/xxm0k86ZJ4TmTNVNjuryInCN50tY3m4X0rTZdLtN8lyMFA6G5KE4WyQJb9wHV1tPOdeaHZz3HeK/CABCiwZlEQRdarduDgB1bk+XCsrTTP75VMz44GXKVFUey2uyhN0Bqcm1U2Maw5RrR4Z15oBhRXJU4jkFSTLjFM8pf1NHGxfMwnmlmXV0RkZkCTrN8/mS4Xx1AIkdt/dhtxKiaPh3Fr0d6v9w/OPKe6cpLmeM1mWG/Zl15O8snafDU+nw+L7HKVN4u+03w1rwpmRCN44/dtTe3FDZNDr57ZvK0thTYVu/ZZYJYJ6ATrGdNDakBJSTS3hYuFBV6NCcmkEKsKapKvhQln5qrs/DLwErwC/E2WZ2s0aL24LzAdLnO6Cap99nZcbIshmv+s2uVHs3PDsXrmxTI83aUPnpXtcqmVVS8PhmPm4mWeFcXY/GVSFH2ci7ikuhCv+0TQLJY3U515abkfMh0uUf1MTPbPhm7hZpwezyrq2JIsB2Z1UNMglAcqohDuKAzrKsFvlsHVcPm6YBbTVV89BoYk+i4FMS6k98LVmBedMO8q48uf3AuYDpdR/RKLrNhnV7Wm7RiAVh8pm25sbm5iz25QYWae42OVXaAbQrJEwh2NYSWzN1xKA6z07wSzUPaG08uS2czHwM2YheO8NA96pP3F5Cn633vlYhtd6cmKYpWDfotsj17nMOSAnHZFBi4Kvu3qgA7OPEEH4ZNYM6+WfYKrznUsKSawEI45M+87mWdraUGUiCqahStAxXqJN+nz+drKJYqY0Ly5h8B0k750hW78lDfW7MFAtBunVtdWrxeas4HgKiR12KJa7NeXGbShkouDpCRdupoPJ7s5nAD+hq+GWdFXLceS8WqYj52UvKJIwHq4eD1G2LCrp1s+VLrpu9+xuWgCdCC18TtDHsYTZUJ2q9JpRwEk2xL9NTTHeB5hx2IgxGF0jgssy6ssx5OkeiW52k/LV2uxWJijqQonYvjmJU5MlomPBc3xCWVB7DppcNOuY4zY0wZDixnkcqv9KmBZ9P/4+WZbY+bs9iD1QKE1YISL1H0ByfIGHsYnQRQqqehgT2P1pDnGt5WAAx4iEMHKCKskKAsAIJcUk3kCzsec7OMC/hdt6fGUwXS5rN51uccSZAJum8exaQV1wZLTSc1sKcoEurXjcwzPKgQZb5X4wJQ4kpTC88vtYA1cBFcyHf/s3V+/+v6rd+XPaj7VLPFQFrjS9bRZqvfMiOPB00i16YPpctHLwsYS6yKzRn2tPAdcIH2Z9YNJQTQKMBttHUQsl14RwpAoJCHTB4W5lKT0iRZ+BTVf/oKQn3z+7dtXKG+//fwbQr7/zGcWOE5Q48tloWtDtWoag1R66mC6XIbrgDHFOgdh2bLKOEztnpZzc9WDxrXIODRLsgCWK7PIimWIK/PlE3hMnsRjGJpEeO5fkZ+8ffZ0AeUTEPrJwtNXn39N3qVdgshxHXXhkqSuJjF688lpg+lyYe7cv1ei4LMVP+OG7NgBtuTYjDrssoPG8E0ZVAZ8ywmYDB8rlSQpnj6OSZx6nIaqkOPS35O/vPpEA3JNgM3bb0g1LHV7ECqpSiwXroltMNN0vj0ud1/YoLt1N0NuWXE6ZMztVj2KRaHleMAWnfmyjSU8zy5DFBZcxJf2gmvFmufrt5/oMemh+ZZ8lRTEdty6Emh6jO6agpli6tvjMtkGSnC6QYu8RJXEubgG79VOAh3/Ax4ALEGKL8cllSR5M58+Bcci8nnyk9/rasoAmk/ekq/CEqqMcIK1A5+v82YoGqiPmV4e0+Pinmz/gR93GipaqWDbBI/b3un5B/j2vZC9xsPzPp+UJ2ZejPMsuOAvvn52E5QumboLncoxdq+8JC2KNQAtYFR6bhCGIZGXOlwcpsl23KIxWeieQ+y/zMqWNfr5HiFJDn+6dUEUIeaWapDziuYqeTsWFY3M5yQtsWIe8mIXueLh3S5BYyTIY94YQ2FYelwY2zhN/BvE3kl+HTL93FMkpCaYuZpPPK0LLNQ7y5DXCWHyw9OxsSCZZ+QdWF4sHie/c7GgdemqABH+anpBqY/LxKYEonTPaVoVN+OY+Z+E1KE25sqQdgAYSFwgXoMFjK8sHZX5gYR53utTBVaKE3VeRTDe6bmYAS6Qm034dhaIRx7c/8K4wYyc/wDfOE1q+apLNJ+W51UOEvwyGaEsf/xzwOEJ/PmPumTekrTAQhIkVZdjan6+lBfNHBaRhmAYkkEuk582s886mE3qWcAFm+DbTtIgy5pd8N/lpQ8qn6/+Se+5/9TfsvD8WdeWapKZq9aJC8Ka6wp5S+VpWdI1LnfOevGt4D+/ewPezM90Q3RV6lV8fNwHxfI//qCjLH9mBsSRyQ6TWXhK4hCwl118LSwkaRIMX4ElGQaj/2EGuTB33r5uUZxyOx5tWLT3OiRk2dxXCrNJxPKXYSx/GmDCMNvZ1GFFhwwF44U4zXaaN2hJb6ahMNbFQS7RO25HtmzMMYpVgUrAH3LK2ntBLPJx5j5hWe57HW2hWLIgHS7wBVNJZbeHHM1TCG6s2P+WUmk6ae91LsyIBvhNonjmmMU1cLhBe2hJoZ2G/0XIsdSvL/AU736igyWbXX/w4EEksvLgwfq69l1kmWyCSTBDLvgp8fHmAdTe6bjeIS7M3QxJCcwyQcAxB4mulTYBl7DlIrIuoffzFeJfD7uWP/79ARJ58IB+AD7ZNpoMyTHbf7rmY55h67dfhNhUCshhLnfbMKiEmNAjJxOirSi6CeufIXURzDw5TnYeBJzB02Eu620eXYmsaGRah4ntVPY6mLekXwUhvLmmojDDXG6z16kn8gak/kxIwWMkVuURGFQL1IXl8mm2syACT6BTEYUeDMtK229nU4XDw+tgfnjXC3Fi2sXy8WkozDCXxbtUAxYIz3Mhh2Jd9FvsgVXUlwpmumJsvgYpqqbxf/18GMsf2+rSrzSRB+uH+J1kKoncL7aHvC9Jd1yMaD5Ji6gwy0Zj0eHiuYvjVaKM5xGzClw89s7mxeWwKObT82ZS99KUN02GjeiT8wilsvJg0JqYbfhfplVkCo7t/ztIE1xMu4HHeUkdygH0MIaHpGEudzIkxcHYNhjIYOyrncWlxBUEo2NS8tVYl6hZ0TCWX/Zsp/dZ5MH5IWBhUolcKpXK7F5Ts4XPy9SS+DBkjS4vy6qEfGk4l7khLndI7RSti2OTTdaN9rscElBx1WuOkboqJaGG/kwvzz2PXPe6qDyRg2wipcHdTm0ntn4/+MqnBBtUUpqk5wVvlac5jNGNGB0utz83JGs7dz0mi7X9fgxTICxmpSzvipFynIMfqk4sehWJRNCIBrBEHkSOtrezzCGqzHaCaVVybwdeu/D2KwE8F6nma2BCLCumja+SdLjo7M+4AQvaYjS0YbKuLcrt2mibgOXjCqLICq5LFyuUdZzuQvFgWF3A7x4cJTKMw8FkDlPZynZiP3X2h8EXQjXqSidVc5LEvSqAMT5U63C5bU2NjbnZNVmx4KJu95jA/0l+yvLpejnNgvflIC3VUZenX6x0TKffjA4OzjOFlGMbSgHHYWa/UGwltl9dUxgIdSL2pyQeSg2hbHj1qMPltg1wu5MJaGMqLH7Gvdnd8/AffCkWrxPihYqG/0xPXd6eRfoNSIvRYEiRc7SfVIo5bLYamVQiVdj+7prCgIfhY0TlvOErlRV9hqcwOlyct+MCWLpTpWQHs9bm8nfm1+mwwAls7VQAP6MXjBb+PXK+0oWi6Qx6lwdHmUwGqDCJSiKVSFQOU5XUdwNYF76tCnzstBqL532+PCS9hlfVOlxuVznKNsbTXYe22PGEDa2I0//2t89w/ZSV4mHwjN/oBKNnBxcrPYUBD7yOOgN2dP56u5GqZLLZTKWVaRQTEK+/ux6SINGdpyv8IpTsguERybIxoR1B8t9XUQUYh03rff/Hp7R3Cb7Xl2SFv+o1dPcPzo+OziJIA83nwcHFWXM3srJydPQ6w2QbBdCVFFUb0rpuRwvfpEUxzdGdD5jh5Y1O7XS43KoQgFjUG4FjWXNu2GXtvf7lUzFJwgLPzVfNul534d9bzE9/ukvILrWfg326FXV35/X6wdl5AXxLLgH1Y3Z/a58kGplrr194+04Q05exWjrsEngzGzY6Uutwec+OsuGXmxz954HpACULnodl/vapma+R02q8hD9ZnbbLs8phdneXNC/IFnBZBywX50e7exe7ryNnrzP7qdRhs5IpFis7hKQS311//VPIW9TafFX1xUiMN3NGOxgdLrfxu0pgeKOVRUthfgaZuhqvV1XezJd1zOi7RCK7Ry7W18/JGZgSIa8PHqyvrzf3L14fXYBf2W6B780kGoVEdnt/aAFh4WsfVIxc3pskMRa3Jxqcwehw8Yx/xFdxdjb/WHp0oIZMbKMh4eYWHnd1C3rRKFE4zDabB8W9i3Pgck4QB2kereztvj44W3+dOswUM6nMIVNpFR2p//3tNTALn3/Gs15evSJJ9O4Qs43NYHS4jN+xA81walYkB3vVgxKokAzoy6fdXqOqU0m/SoH/iFz89ALsB+wIuJzvgtJsNc93dw8ikWLmMFHJYJHU2i80HJkvrmvcq+8lLp4mdbOoNWIMdrx6XMZufSurtMi0yFA39qoHZbVCKtTBdLtHOu4lU0xVDiORs/ODdezunp+BRa1Ejs4vjtYhOB3tbaWy24lEokkqLZLLpSpb1zwvOBgxjMvW2j+RNDiz0+MSGtPBWEx4rN5iDzp7czEVjNxN5MJ0ufDx4WT3VTaTyFUO1lewQoL/n70+oknMytlrmt3tkkS22MRwXTmEEqmQy1yzpAWiiq4YYqEncrwGB6T2roPB89NjdmCsS4xzzRQMMExgzW6j/te+qsi2LCF//xtkvB0wwrsht7vwh0o21Wp0C4DIxeuDoxWa3R1g0I5skVY2s9M6PMw0SCJ1mGsV//Ual2/A8Qqs18Wr4NnNUDq+nDqXxfEyXlkbiRMK2hWL7HRaTVbZhq1MZsfx65/9vacw0q+G3O6zbOKwsNeKtPuWkNLtRo76Ul9wwa1EIgMJ714mkzhMgAPevUb2L3kOvG3MHF+uQqDmT40N1Lpcxk55N2STbZHmdeBqFq1zHvhgtyXgkeBNfg1cOB5+ltxQVrfwy0armSs0Ij19yfVzOd/fJcVCK5VtpQ6zrUQl1ci0dr8dbMJ8+xnPYe+YqPNxFytcGRuo9bmM2+MFIrK25dLuYIKLeIzPOutJJOhCBwRqMXZc5ljXEJenF4lMrljYgaS/3fY+O4/0SqWDi70tkkm0WiS1nXU097d+QZrwO4No35Z5Ps6DwxUhi2GxQpo+l1suIlkUyyrDBOeYVb+lPdD31/9iRjPi2UvwAUNh+mkqtbdV2M+hCdFCOrKyfr7ebcCcX0CSW2gVCntbuUZzi+yQrS1CBp33wqt3UFJLQu1KErH5Xb8XLrfq2VmCUSihA/YAM7spK4vMP6MNfaotf/ExHtKXIbf7XQZqoczWUaTdd4Fa+nWkpy67xSZp5CpFQnb2Owepv7yewHwFFVI8SdLJy2MXbqoxtKIewWXsGsni95uUkHMJ3gIXAgK21UeBhxUEU5UESZLm43pcPvmktd/IQepPWayvrB+sH0ECozmXlYPXZ1vFXySamQrmeRTKPnlz3RaBi5n3xXy8WRBYs+Fcgrpcxh13b7F4ghbFE3Rj4gsWtOpgbNF/IDnmZ1Cx4O73q5Kgy+VZpUGKhLaljs6OznahgqRcwOFANNonTbCjYrF37P7LoZCGXMSw1N52dE9cxh2aZQkFNmU7s2ZiQlawIMYhBxj5CSFpjq96w0mfL12GMkaHC+SrhQI5oOoSAZ0oXkTW6RJJ5CBysLsDapLK9c9qGF7BffU70JcSeFyBF5LG25E+lzFPUVjmAkzI5mZCj1aZuUVPNMoEQNWQi8iqIiuKIo9lr17Pe+FbeNozLRqtRyK0GFihzd3IURF97U5mp0vlzW+GX//2nUDX7Ekplo9xhvtdfS5jB2pFXnLP0rF1sxtMFIOR3wRc8lx714FEu686XHBnAviXgXVpXEyKHJxHis2dvSaqyx4d0fCt3gGChW+rPBtOCt5qLXaVFo1uNIzgwozdg7H7cUwQdqJsTMhDNe0FITVtn5QoxE8F/TYD7v5/doZJC5RIKwcHqDHwFTWjZnOHUOfSLEJ81t/TuvB5nDdzuCogCKpPFC4JMTTfHcFl3Nf7NSjRUBScyyM3bcc8J0Q7iiaol1d1yEW/eqX3ZJiDAImDXQLu5OK3b/Z3X688ODg4OHpd7EShTPGL37zS39O68AP2AXlRqEIRAHgMXqMexWXcMWvyUsASYFbXmA0olGweDzaHLYTgwV4RypfSvBdyi+qobczPziGpWwcU6HA7jvesWGxPOGk19slvRrx0gSRFvhr3qdX5+TzdHWRs3ejX57Ix5pxYy8YanR0TWoTiiHHQuVIzhBxjDD0tsTGO5cxcXmcPpvZwF5HICgKJ0H4DriJFjnbPdjSPW8w1CPntqJ3hxAtBqIqHQK+uMBcwuP8ygsucf80ylu+V15gQDn3xyyZPuzU88yVZhuh8cuJT414pzonJn4/i8t0KepgIykGEFpBQMm5h1g9YCpncDtFZp9RUjQhmzicIkkv11XlccTS2XzeCC27rDY2jMrINFIaWDfJie/IAHpX2sqwgqul4rHwl6AdqKk9fr2hMIlhCriChi3Y2V0xUMs3rVVGP6FtMjHAPIsvyaZGrGd3fHWVH+GGs7E62KAFtycnaLqpmHhJCT8izIsfNx0Sz8P0IxwsKA+XQilY5HtCc7gLLRMSSaWUK+MmIF/6Q58R0zYVzdXD92+C0biQXO92ub1fGideWuWtbiSBQx9sbmnkv3Ro4yho++eRfuzulqKu5aG61Q1Gu0qD+d4TPJiqLiwCkmvamVVbaMzZMv9eOIPw6V/H8+I1vcs3gICCV8CgiJ4q+WCkvimG9SqAtvzl6QFepIytHr8/OttpG1CgUGjntiy/1Tp88+wI8e23e66ueojMzOhyN4uLxdw4SeTxR920Pmcy8IcusmXXF0zw4xiru4tXN7DSLePrT86Pz10fnZ2e7nQlkhUqr0mpsbY0sjnD5CGfCsCIvucq88Rs9RnDpG2kScN56xDA63rAoLOelcDUvpCGg6m1/6crn5Jq0co1MJdfotl7I74deTcIsG05TY2XDrOHLauAs9e2ozSTgDNpvf2kPjjSJc1wMtLw0z+VrHBse4T6hLP5lIns4iKVSyVUqrUxfl4FcS3oXXv0jlBelklfQTtsIp8ZvJNPn4oA8OADO5W43GUElcCXBz1Oar1bJMvga6b/pu8+nf6Ct4GyvdCY7UDA2GqAwfb9HfjUIZuGbPMe68q54WRVEHhc0DXYvo/Vlg/FY7nx4Dc+SYzoah3iRlHwus5jWT+2ebTOOQ0RTaAMoVhpkp9FoNTLNvS6pIY15Rjd7iqzA5avhKo/Zi9E7m0dxWXQynrtzeYIlNR8v+USe41SOBc+rW/89TWxnWkVchq6QvWYh18KW7l6uVcFUl8qeDpiFH6CWFnmBU9OxK6iTpJMpbOAdwcVtn3XoDqAbS9qG5ONZMbwcK7lYLv21rsI0Ko1KcR//wdR+m8TWTq7Spy3Y3KXSs0TcCS+mY1AbXcXSqjgNMxrJJQppy91nLs+8xNMkON+Rv0xLIi4IfqGnMAuN3VyG0FMSTKqtH81KRsvocsxW2472Bpzvwj+huviuwO1KuI+En8YBAcsILneeB0MFDQmHrSWPgYvI0+fQC0kLrb0G3f1AvS92XfZzrUwlsw86sn9II9JeT3M0MAuvCB5w5KRkGfKj8FS2NePuA30udzy31hWCJ6e9J2GpXOWlOpRL0judHOZZbq9SIHudfzOzU2hkMpnsPihKM3M9renkMcTHsYJXZQUhXC7XxGlsgzeZlFFctCLwrnSwdgTPWzNz6ZP59EkYRxAMJ70Lvyw2GxiF+v5dSClTLUh5E73I3UvwIPNd+PydxLJ1cC5xXpw/ZlnpahrzK0ZysctWkyzP3XWaBXjeZVFM+gCK5JNGHUDKkByN0JV+MNnDAsnoaIsG5hVu3a26JAjOZUEMi7glyHCv+x4us84lJboYcuhPzrxRsBbIQ6gun4Y7J3ul+vWjNs8qzQLlsr3d/09nC5ntrrJskb3+DO8VWpGrhqNSVOIDRyMdT+Vo+Ugu2jV7zB0P9lGFgeyLw6Z0Z58de22X3MKzTK5JnetWPxcHUyz0TIfsbfVzITHJ7MpX5704b6pM/bnxp7JM7+XShhN670TqkYIKUxs87Cx6B7I7MIlEc5+2/g8H/s3cfl9tBOFoZ6dHBhsYwKJe5oAzrgVcTmcSwQ1cFhV71Hm3G55QYVx9Z3oFESeKdXsGC09/wC0N9NFTjlRW0xS0omau0OOys9ddvEe5xLNeZlG89PKckE7iNKZpeJebuDg2IfNz3i3vxZBU7p7pZcVSmEPf2wGD67BEK5pbDNZIjmwW1OawVWiRPjPa2erLfBE068Xxh3mpWovVaENqOsOU7O/lQifl3LlMIp0xJ3jss56vh0UcqIRgFp69oSaSyVEjcjCpbGqbOUwcgmsBLH2edqeZK3S/WPaCo72iG5nNYhygT2/QyUguq7RjN8l1PZj0LrcHb4heTpDiKgXzipoQZG6Ecsky2e0MgxEpl91OkUYL3EtnLwNNdvc7X50CFlcZPS8bpouwUxyMM5KLE8+4um95SGtQsEqqts/0cq44zy17WbPgI7/BJ96HpLbZyJEUTqnQpLntqJAi1I+aMyaZAnrdTjeTXOG5HZfZC2BEX57vjH+ZziCl0VxwqWR1slsYLfA0OIBDiCVdJMmf1Ku4hUelyoKqUMntZ+hUEyqHlWxWcywalkpqn1aM7WXZOsdqlwq4APb8CZYW9Sk5XdP7uNAlgcmueZ15Qej5xiSZryVjVyVBSHtxSlsJnrcIZTIUzjiGAV0uctnOZjXNQG9crGiM9tpBuiaxvOrFbEh0LVeFsjbBzvgJBG15vx0xt14LGBRMYk44yNvDknhVx7HEJA2Jh5CnnqPZaBW0hI5qzGE2i3Eb92JCjBpMYU5VgfWW4yfLODBRdO0diywXJlMaooQykkuUTnK+81jetsy8oZPapGr4EufXCbFjn4q7Vry/Q0PZ2W/0sODIoEYL21D7e5Vr5VEMnWyd56UYCfNVlY+BOXmXpzk6dDQXPAg9+XXJ6GIggAj1Eo6VDRMvh2OzQGXSy6SFwQh5aNPmwZr2M1vFQqrZ2h6gUgJlEUUfrmFK9UtJrGMaY76cnnMBsTtG2dEq3vE68TVp1MWgb6ji5QgkNo9w4thXEmuY0Tmy2xij8Sjj9mG2WNj5ReUwNUDlOAlUBB+fxgmBkMh5WQ6wcMfTqYs6MpLLLHBxrE0+GpLOx08LZvC3UrWUjwksyXtdrItneTaPQYc5zCEY0JrsYXFrJ5fAbS9dqeOVHWJ6OQ9hDLcvCHUV5z7wpSkOx0QZycWGdhSwTjrorwNGgoerEZeglsvH4GjEeMwFrpNPlsk3FVo1boO6ZJo7zeJeq5uxkLhXgL+FuX+eE0p7rMhKeO8AxTK9YaooI7ks4dCfqGOysbxUsFAiecnM18o8DhTGYhKMKRamd9WwPsjl/3sjkUhtZ1s50izuZLT05SoelvBmkmQMyAh4UcfpqSrG8RIgEbdJTZ0bhfoAAAXjSURBVPd2hZFc5tx4i6d//J2Zo4WCiYGPCXtFM/aVIDCV4u0jeKzIC2r6M4xP5Oc/X17GbeIn5bjPJbU7N/wpyfN8OC+yYr5eVcEeXVdTxzKay5obqyPL3deQ+oSaUpkHt1C7LEus6hXVgRYEsoH8RA0nk8mw6uL7bhbD45H5E5KeB10Du+M7+fK07+IYySWoBI27y5SCuXJxZiFZhdDECfVYf8tKFHm6u0qkguYFKU73T7nyvG/5Mu7TxuVrN3FM1beg2D0juICuGHjFKw3XeNZZhFC0N4/q0pvPx6XzuPKW9IEO8d6wyPLpajkudP+4pvJ8fplUcTcdTtkiL437xkbJSC5j7JO6jcw8x45LDLfDueL5OpTE+V7j11Wt8nzMp5ZcfD6fPIaSeZ4Whu0/NlclkTOH8d4BL7qWaV/CgTKKy6wt0KuNZEM0B69uOVGxSHLFY2rJ23MwQjkt8mReyPuES/yYPJH4eKmrMHysioN7zTjBmtzTzVCjuOBGMlobyYq8GZ14XjEKdTIEoi7efRWL9zkYYVllhZOyWjULpzFXFZJaVaoToatO9TD6H0HF8Hwftx+ZRnMJOBjt1Hg04A44PJtWC17MOFlZMPMcbyhcTuP1alwfFuDAgXu5wqkCUA0ee/n0aV0lPTujF6y56CWXDw167ptkpH9BWVXk9hitwIZ/bc5mm3QAuKYyJ0lhYCgqn4QUOFyfZ8HtlFzm2LHAS4JrWegj17527rf3dYejRSMycj3g+m9MWjDNWOjdc1c+nuu6F1c4FpfEGiRvyaoXym5pTwLHm691Zxqzgku7wPF+7pxDkaPv5TIMamJHoxkTOc33JvP64hCVvSeqt+QV97x8LS+KsWq+e2uUpGrXxN7nJbGyO3ArLoxt4jsGuhehlpPaVadmvCoLEpt82oVBPJbESze0IoDlBFf+SqNyTzc3tkWWb8elPbzBesedmpp0Ls5drtIyqFMo4Scsx2lqxOKeZW++RD4EFZNJu83pFlwQjMU+F4iuTZL4zTx/2Gk7xX1eXqA3rLGa4FVreAV1utpeavzyyYe4m1u5JRdmcdNPo5TDOYlNzcy8eNzryVVraagYvShq0pePl7t3lr/5UJe544U8t+LCdO9sXFUmW0Z53+32VF4++WA33NMU5nZcehLwTxq3kc3jNzpIvnyMTD4YFNNEXBhHcPLyEp/++YsnDx8+fPny5ePHDx8+efLiuenDMjFpoyvuzAWv+TSm7p7pE0PecGKxBibhMula7Y9Y7KGJuNxxA96PXybkYkgT4kcolo3J7GjcoSgfm0DGOxGX/6IOxrromJCLQRHpRyaWjQnjEeOY4ETOj1jkxQm5TLp76McqimdCLpMdVjJYrLJRYl+akMuPKCJZTUv9Yhsps6PF3ZX/MvqirHlu/nbHlwm5THq4bVKxyNrKn9VuMwRHVybl8kEyGLqchX5A8bvdc7Jdsc8Fbv5WbyWTcplku/ydsTijQcVui0ad2hpXIGSoCVGZlMsH8C927Bo6Qzd+axPJpH53/NH6RggdhOy++duaXCbVl3vM6yyKBczHsnHzN2WATMrl1nds3Q2JrNjtQZwgaLwn0ZdJuRiwa/NmKvaNaMBzX0Q0mZTLRMeUxoIi29em7GP1ZFIutyscbwrqFus1swRVcRqdmowlk3K5sQNj0UYPQWIKPtP//uU4Obi0OLD6bbF8AFWhMimXpRsSGNnvDjk37PY1mxvPTYaCCs5/06Vjobm8p50pWqzwF5UPhWViLo6594KRtbKlL4xEZx2M06RcD2NW2W6i554Yj0kB3VL8i+7VD0Zlci7aHJ0RAg87tO+q/aJBPZOVuZ4bcbhnnaERr7s3mZwL41nUnRoJjmXpPdk6PQ+nmKxgLIYXwwaIAVzgJxxasl7zqBbFNPv+jAOcqjWEk/ICa04jvgljxRAuKNENO/7o21CU4I3ParPbP6D/uEkM44JzIz2eDRnCiN2/OsZf96x+aB/yPjGQC5WlpdnVD5KIGSz/CQv7bhWQRD6K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png;base64,iVBORw0KGgoAAAANSUhEUgAAARcAAAC1CAMAAABCrku3AAABvFBMVEUAhFf///80wt4AAAD/1SD91sb/1yD/2iH/3CH/3iH/2SEAglT/3yEAf08AgFEAe0gAiVqJuqWYwK4AeUVhpIf/4yL3+/o2yudrq5B7s5sAAAWtzb/30CD10cKhx7fv9vTtxx7DpRrA2s8Uil9ClnTi7un/0wD/385Pnn0ykGnQ49vYthzox7kAdDy718uJdRSUfRXivx65ubbPrxstKifHx8a0mRipqKYGTDXw8O9ubWre392njhZfYF4hHx1QUE9SRg5tXRKTkpFoXlh3ZhAVFBGgiBaEbABfUg6HhoM3NjQAbzLQtKgCPSrX2NeznpJDOQsGXkAwKQkwt89DQD0tobgFd1AALz4bFgMEakh8encAU2GXhHsFMCNcSD/ErKAWAAAJJiP+3FsATywlkaJDMgCcioAAAB4AABOBc2wdFRErFQAAEAdvk5gjAAAAIjP+8so4JQAWWlwhfYsIICEecXtFhI46JQBFOQAwMzwmIAgARFAAKTdYRAAqnKk0LgiCkYwALxYAGABt0eaj3+xniXxCdGC35O4FTFxSPAD967L99uT944k5TEhldXNiaHCrv8D/3VFBaW/43HfJTxK6AAAgAElEQVR4nO2di0MaWZroqT6kXlRRIooPkIdIKw+BAoGAIA+RBmPUGJIxtBm7Z9PpcTYzPXcy3T3X3oxz78zeee3de3f3H97vO8VTiohSmM7e+8200SQQ6+f3Pud8x8QYJIHg3Nzikm121u2MRldDoUDA43EY9eb3LyaD3meRWZQtVqtMRdHEbldki8kfDG5sADJg5gZmq5RZwOP4cUMziMuSophGiAXE2iHWQaaJFaCtrW1QRaOapmGj3DzGfGN3FaP0hYnKo8C8TyyD1HrY7HbUNqsftI2iWwSFQ3igciBRjV+bIBgsilFPQsUwLhuWu3AZDxyS67G7pnUIkAr+Af5lfJkfZY3KhiZz/bI4KP1/tBYylIvbPhUsdxXLkFjHFLuxXJi5kQ7m4xLFYC7M0p0czI9OlFWDuTh+XJZ0VzGcS2DT+qGfyQgxnotn0WqRpxOV7lEM58Iwns2gO6h85GSmwGXJDx/cax83GMO5OJlHAfx19uOOS4ZwCbgZJmSjOBh/QMPykYclJToRF+3VHkARtMmz9ItF+jH4kUcleTIuofavjg0/s2Sfo78VxI+rwY/bv0zIpSMmxe5xKvKmDT5foobk//9cwHZsNsXGmIKh7u84rP+vc0Gv4oCkRfFEUVs8Tu23Q5sf+tEmkom5RO1rHsbpdgQgHjkAiyPQ/oPAR+15J+ayaLX6PZ4NE6rJEsQhSofKlFpU9yOyc0IuEHcs9lDIyYQcnkduxrbJoDU5Qkzoo+7ETMwF81rFif4kgJEo5Gbmgh6Gsc19zNpiABen3WLFvCVkDzFa8945C7+ufuT57sRcGHfQju+xYWKiCvzqcDhpafGR142TcwHX60d1AWNCfQkEIbnzfPx5nQFcGOdSKGCyaxUo41Hk0AbEpo86TPe4WP2mwHse/UZxLG5oFbVHMdlNs+6PW116XNybVtPa4gRgQnNrNHPxK5sep/123ZcZFJPlORWL9vWUHnhMkd1tLownaLHIfRXOXSUQDTGmW2gLEHj+5OHjL0mfvHn5+OGL5x8STo8LzU8tinNSLs7oKrM0Zk4HD/7i4QCRfll++fD5h0LT4+LWVF/ZmHDle2NzkfHYxvC6MzPPH77sQTg9rlersVisWq6f9MF5/ML0IdAMcTHJpsBEDtgkYyFwYx9zxvSkoyhX1XzSK0qCwGsiCIJZ9cXLe1009681XS6ebsJhUTaX7q4zi7JJ3oD8xbn5Ph8z8/xxm0k86ZJ4TmTNVNjuryInCN50tY3m4X0rTZdLtN8lyMFA6G5KE4WyQJb9wHV1tPOdeaHZz3HeK/CABCiwZlEQRdarduDgB1bk+XCsrTTP75VMz44GXKVFUey2uyhN0Bqcm1U2Maw5RrR4Z15oBhRXJU4jkFSTLjFM8pf1NHGxfMwnmlmXV0RkZkCTrN8/mS4Xx1AIkdt/dhtxKiaPh3Fr0d6v9w/OPKe6cpLmeM1mWG/Zl15O8snafDU+nw+L7HKVN4u+03w1rwpmRCN44/dtTe3FDZNDr57ZvK0thTYVu/ZZYJYJ6ATrGdNDakBJSTS3hYuFBV6NCcmkEKsKapKvhQln5qrs/DLwErwC/E2WZ2s0aL24LzAdLnO6Cap99nZcbIshmv+s2uVHs3PDsXrmxTI83aUPnpXtcqmVVS8PhmPm4mWeFcXY/GVSFH2ci7ikuhCv+0TQLJY3U515abkfMh0uUf1MTPbPhm7hZpwezyrq2JIsB2Z1UNMglAcqohDuKAzrKsFvlsHVcPm6YBbTVV89BoYk+i4FMS6k98LVmBedMO8q48uf3AuYDpdR/RKLrNhnV7Wm7RiAVh8pm25sbm5iz25QYWae42OVXaAbQrJEwh2NYSWzN1xKA6z07wSzUPaG08uS2czHwM2YheO8NA96pP3F5Cn633vlYhtd6cmKYpWDfotsj17nMOSAnHZFBi4Kvu3qgA7OPEEH4ZNYM6+WfYKrznUsKSawEI45M+87mWdraUGUiCqahStAxXqJN+nz+drKJYqY0Ly5h8B0k750hW78lDfW7MFAtBunVtdWrxeas4HgKiR12KJa7NeXGbShkouDpCRdupoPJ7s5nAD+hq+GWdFXLceS8WqYj52UvKJIwHq4eD1G2LCrp1s+VLrpu9+xuWgCdCC18TtDHsYTZUJ2q9JpRwEk2xL9NTTHeB5hx2IgxGF0jgssy6ssx5OkeiW52k/LV2uxWJijqQonYvjmJU5MlomPBc3xCWVB7DppcNOuY4zY0wZDixnkcqv9KmBZ9P/4+WZbY+bs9iD1QKE1YISL1H0ByfIGHsYnQRQqqehgT2P1pDnGt5WAAx4iEMHKCKskKAsAIJcUk3kCzsec7OMC/hdt6fGUwXS5rN51uccSZAJum8exaQV1wZLTSc1sKcoEurXjcwzPKgQZb5X4wJQ4kpTC88vtYA1cBFcyHf/s3V+/+v6rd+XPaj7VLPFQFrjS9bRZqvfMiOPB00i16YPpctHLwsYS6yKzRn2tPAdcIH2Z9YNJQTQKMBttHUQsl14RwpAoJCHTB4W5lKT0iRZ+BTVf/oKQn3z+7dtXKG+//fwbQr7/zGcWOE5Q48tloWtDtWoag1R66mC6XIbrgDHFOgdh2bLKOEztnpZzc9WDxrXIODRLsgCWK7PIimWIK/PlE3hMnsRjGJpEeO5fkZ+8ffZ0AeUTEPrJwtNXn39N3qVdgshxHXXhkqSuJjF688lpg+lyYe7cv1ei4LMVP+OG7NgBtuTYjDrssoPG8E0ZVAZ8ywmYDB8rlSQpnj6OSZx6nIaqkOPS35O/vPpEA3JNgM3bb0g1LHV7ECqpSiwXroltMNN0vj0ud1/YoLt1N0NuWXE6ZMztVj2KRaHleMAWnfmyjSU8zy5DFBZcxJf2gmvFmufrt5/oMemh+ZZ8lRTEdty6Emh6jO6agpli6tvjMtkGSnC6QYu8RJXEubgG79VOAh3/Ax4ALEGKL8cllSR5M58+Bcci8nnyk9/rasoAmk/ekq/CEqqMcIK1A5+v82YoGqiPmV4e0+Pinmz/gR93GipaqWDbBI/b3un5B/j2vZC9xsPzPp+UJ2ZejPMsuOAvvn52E5QumboLncoxdq+8JC2KNQAtYFR6bhCGIZGXOlwcpsl23KIxWeieQ+y/zMqWNfr5HiFJDn+6dUEUIeaWapDziuYqeTsWFY3M5yQtsWIe8mIXueLh3S5BYyTIY94YQ2FYelwY2zhN/BvE3kl+HTL93FMkpCaYuZpPPK0LLNQ7y5DXCWHyw9OxsSCZZ+QdWF4sHie/c7GgdemqABH+anpBqY/LxKYEonTPaVoVN+OY+Z+E1KE25sqQdgAYSFwgXoMFjK8sHZX5gYR53utTBVaKE3VeRTDe6bmYAS6Qm034dhaIRx7c/8K4wYyc/wDfOE1q+apLNJ+W51UOEvwyGaEsf/xzwOEJ/PmPumTekrTAQhIkVZdjan6+lBfNHBaRhmAYkkEuk582s886mE3qWcAFm+DbTtIgy5pd8N/lpQ8qn6/+Se+5/9TfsvD8WdeWapKZq9aJC8Ka6wp5S+VpWdI1LnfOevGt4D+/ewPezM90Q3RV6lV8fNwHxfI//qCjLH9mBsSRyQ6TWXhK4hCwl118LSwkaRIMX4ElGQaj/2EGuTB33r5uUZxyOx5tWLT3OiRk2dxXCrNJxPKXYSx/GmDCMNvZ1GFFhwwF44U4zXaaN2hJb6ahMNbFQS7RO25HtmzMMYpVgUrAH3LK2ntBLPJx5j5hWe57HW2hWLIgHS7wBVNJZbeHHM1TCG6s2P+WUmk6ae91LsyIBvhNonjmmMU1cLhBe2hJoZ2G/0XIsdSvL/AU736igyWbXX/w4EEksvLgwfq69l1kmWyCSTBDLvgp8fHmAdTe6bjeIS7M3QxJCcwyQcAxB4mulTYBl7DlIrIuoffzFeJfD7uWP/79ARJ58IB+AD7ZNpoMyTHbf7rmY55h67dfhNhUCshhLnfbMKiEmNAjJxOirSi6CeufIXURzDw5TnYeBJzB02Eu620eXYmsaGRah4ntVPY6mLekXwUhvLmmojDDXG6z16kn8gak/kxIwWMkVuURGFQL1IXl8mm2syACT6BTEYUeDMtK229nU4XDw+tgfnjXC3Fi2sXy8WkozDCXxbtUAxYIz3Mhh2Jd9FvsgVXUlwpmumJsvgYpqqbxf/18GMsf2+rSrzSRB+uH+J1kKoncL7aHvC9Jd1yMaD5Ji6gwy0Zj0eHiuYvjVaKM5xGzClw89s7mxeWwKObT82ZS99KUN02GjeiT8wilsvJg0JqYbfhfplVkCo7t/ztIE1xMu4HHeUkdygH0MIaHpGEudzIkxcHYNhjIYOyrncWlxBUEo2NS8tVYl6hZ0TCWX/Zsp/dZ5MH5IWBhUolcKpXK7F5Ts4XPy9SS+DBkjS4vy6qEfGk4l7khLndI7RSti2OTTdaN9rscElBx1WuOkboqJaGG/kwvzz2PXPe6qDyRg2wipcHdTm0ntn4/+MqnBBtUUpqk5wVvlac5jNGNGB0utz83JGs7dz0mi7X9fgxTICxmpSzvipFynIMfqk4sehWJRNCIBrBEHkSOtrezzCGqzHaCaVVybwdeu/D2KwE8F6nma2BCLCumja+SdLjo7M+4AQvaYjS0YbKuLcrt2mibgOXjCqLICq5LFyuUdZzuQvFgWF3A7x4cJTKMw8FkDlPZynZiP3X2h8EXQjXqSidVc5LEvSqAMT5U63C5bU2NjbnZNVmx4KJu95jA/0l+yvLpejnNgvflIC3VUZenX6x0TKffjA4OzjOFlGMbSgHHYWa/UGwltl9dUxgIdSL2pyQeSg2hbHj1qMPltg1wu5MJaGMqLH7Gvdnd8/AffCkWrxPihYqG/0xPXd6eRfoNSIvRYEiRc7SfVIo5bLYamVQiVdj+7prCgIfhY0TlvOErlRV9hqcwOlyct+MCWLpTpWQHs9bm8nfm1+mwwAls7VQAP6MXjBb+PXK+0oWi6Qx6lwdHmUwGqDCJSiKVSFQOU5XUdwNYF76tCnzstBqL532+PCS9hlfVOlxuVznKNsbTXYe22PGEDa2I0//2t89w/ZSV4mHwjN/oBKNnBxcrPYUBD7yOOgN2dP56u5GqZLLZTKWVaRQTEK+/ux6SINGdpyv8IpTsguERybIxoR1B8t9XUQUYh03rff/Hp7R3Cb7Xl2SFv+o1dPcPzo+OziJIA83nwcHFWXM3srJydPQ6w2QbBdCVFFUb0rpuRwvfpEUxzdGdD5jh5Y1O7XS43KoQgFjUG4FjWXNu2GXtvf7lUzFJwgLPzVfNul534d9bzE9/ukvILrWfg326FXV35/X6wdl5AXxLLgH1Y3Z/a58kGplrr194+04Q05exWjrsEngzGzY6Uutwec+OsuGXmxz954HpACULnodl/vapma+R02q8hD9ZnbbLs8phdneXNC/IFnBZBywX50e7exe7ryNnrzP7qdRhs5IpFis7hKQS311//VPIW9TafFX1xUiMN3NGOxgdLrfxu0pgeKOVRUthfgaZuhqvV1XezJd1zOi7RCK7Ry7W18/JGZgSIa8PHqyvrzf3L14fXYBf2W6B780kGoVEdnt/aAFh4WsfVIxc3pskMRa3Jxqcwehw8Yx/xFdxdjb/WHp0oIZMbKMh4eYWHnd1C3rRKFE4zDabB8W9i3Pgck4QB2kereztvj44W3+dOswUM6nMIVNpFR2p//3tNTALn3/Gs15evSJJ9O4Qs43NYHS4jN+xA81walYkB3vVgxKokAzoy6fdXqOqU0m/SoH/iFz89ALsB+wIuJzvgtJsNc93dw8ikWLmMFHJYJHU2i80HJkvrmvcq+8lLp4mdbOoNWIMdrx6XMZufSurtMi0yFA39qoHZbVCKtTBdLtHOu4lU0xVDiORs/ODdezunp+BRa1Ejs4vjtYhOB3tbaWy24lEokkqLZLLpSpb1zwvOBgxjMvW2j+RNDiz0+MSGtPBWEx4rN5iDzp7czEVjNxN5MJ0ufDx4WT3VTaTyFUO1lewQoL/n70+oknMytlrmt3tkkS22MRwXTmEEqmQy1yzpAWiiq4YYqEncrwGB6T2roPB89NjdmCsS4xzzRQMMExgzW6j/te+qsi2LCF//xtkvB0wwrsht7vwh0o21Wp0C4DIxeuDoxWa3R1g0I5skVY2s9M6PMw0SCJ1mGsV//Ual2/A8Qqs18Wr4NnNUDq+nDqXxfEyXlkbiRMK2hWL7HRaTVbZhq1MZsfx65/9vacw0q+G3O6zbOKwsNeKtPuWkNLtRo76Ul9wwa1EIgMJ714mkzhMgAPevUb2L3kOvG3MHF+uQqDmT40N1Lpcxk55N2STbZHmdeBqFq1zHvhgtyXgkeBNfg1cOB5+ltxQVrfwy0armSs0Ij19yfVzOd/fJcVCK5VtpQ6zrUQl1ci0dr8dbMJ8+xnPYe+YqPNxFytcGRuo9bmM2+MFIrK25dLuYIKLeIzPOutJJOhCBwRqMXZc5ljXEJenF4lMrljYgaS/3fY+O4/0SqWDi70tkkm0WiS1nXU097d+QZrwO4No35Z5Ps6DwxUhi2GxQpo+l1suIlkUyyrDBOeYVb+lPdD31/9iRjPi2UvwAUNh+mkqtbdV2M+hCdFCOrKyfr7ebcCcX0CSW2gVCntbuUZzi+yQrS1CBp33wqt3UFJLQu1KErH5Xb8XLrfq2VmCUSihA/YAM7spK4vMP6MNfaotf/ExHtKXIbf7XQZqoczWUaTdd4Fa+nWkpy67xSZp5CpFQnb2Owepv7yewHwFFVI8SdLJy2MXbqoxtKIewWXsGsni95uUkHMJ3gIXAgK21UeBhxUEU5UESZLm43pcPvmktd/IQepPWayvrB+sH0ECozmXlYPXZ1vFXySamQrmeRTKPnlz3RaBi5n3xXy8WRBYs+Fcgrpcxh13b7F4ghbFE3Rj4gsWtOpgbNF/IDnmZ1Cx4O73q5Kgy+VZpUGKhLaljs6OznahgqRcwOFANNonTbCjYrF37P7LoZCGXMSw1N52dE9cxh2aZQkFNmU7s2ZiQlawIMYhBxj5CSFpjq96w0mfL12GMkaHC+SrhQI5oOoSAZ0oXkTW6RJJ5CBysLsDapLK9c9qGF7BffU70JcSeFyBF5LG25E+lzFPUVjmAkzI5mZCj1aZuUVPNMoEQNWQi8iqIiuKIo9lr17Pe+FbeNozLRqtRyK0GFihzd3IURF97U5mp0vlzW+GX//2nUDX7Ekplo9xhvtdfS5jB2pFXnLP0rF1sxtMFIOR3wRc8lx714FEu686XHBnAviXgXVpXEyKHJxHis2dvSaqyx4d0fCt3gGChW+rPBtOCt5qLXaVFo1uNIzgwozdg7H7cUwQdqJsTMhDNe0FITVtn5QoxE8F/TYD7v5/doZJC5RIKwcHqDHwFTWjZnOHUOfSLEJ81t/TuvB5nDdzuCogCKpPFC4JMTTfHcFl3Nf7NSjRUBScyyM3bcc8J0Q7iiaol1d1yEW/eqX3ZJiDAImDXQLu5OK3b/Z3X688ODg4OHpd7EShTPGL37zS39O68AP2AXlRqEIRAHgMXqMexWXcMWvyUsASYFbXmA0olGweDzaHLYTgwV4RypfSvBdyi+qobczPziGpWwcU6HA7jvesWGxPOGk19slvRrx0gSRFvhr3qdX5+TzdHWRs3ejX57Ix5pxYy8YanR0TWoTiiHHQuVIzhBxjDD0tsTGO5cxcXmcPpvZwF5HICgKJ0H4DriJFjnbPdjSPW8w1CPntqJ3hxAtBqIqHQK+uMBcwuP8ygsucf80ylu+V15gQDn3xyyZPuzU88yVZhuh8cuJT414pzonJn4/i8t0KepgIykGEFpBQMm5h1g9YCpncDtFZp9RUjQhmzicIkkv11XlccTS2XzeCC27rDY2jMrINFIaWDfJie/IAHpX2sqwgqul4rHwl6AdqKk9fr2hMIlhCriChi3Y2V0xUMs3rVVGP6FtMjHAPIsvyaZGrGd3fHWVH+GGs7E62KAFtycnaLqpmHhJCT8izIsfNx0Sz8P0IxwsKA+XQilY5HtCc7gLLRMSSaWUK+MmIF/6Q58R0zYVzdXD92+C0biQXO92ub1fGideWuWtbiSBQx9sbmnkv3Ro4yho++eRfuzulqKu5aG61Q1Gu0qD+d4TPJiqLiwCkmvamVVbaMzZMv9eOIPw6V/H8+I1vcs3gICCV8CgiJ4q+WCkvimG9SqAtvzl6QFepIytHr8/OttpG1CgUGjntiy/1Tp88+wI8e23e66ueojMzOhyN4uLxdw4SeTxR920Pmcy8IcusmXXF0zw4xiru4tXN7DSLePrT86Pz10fnZ2e7nQlkhUqr0mpsbY0sjnD5CGfCsCIvucq88Rs9RnDpG2kScN56xDA63rAoLOelcDUvpCGg6m1/6crn5Jq0co1MJdfotl7I74deTcIsG05TY2XDrOHLauAs9e2ozSTgDNpvf2kPjjSJc1wMtLw0z+VrHBse4T6hLP5lIns4iKVSyVUqrUxfl4FcS3oXXv0jlBelklfQTtsIp8ZvJNPn4oA8OADO5W43GUElcCXBz1Oar1bJMvga6b/pu8+nf6Ct4GyvdCY7UDA2GqAwfb9HfjUIZuGbPMe68q54WRVEHhc0DXYvo/Vlg/FY7nx4Dc+SYzoah3iRlHwus5jWT+2ebTOOQ0RTaAMoVhpkp9FoNTLNvS6pIY15Rjd7iqzA5avhKo/Zi9E7m0dxWXQynrtzeYIlNR8v+USe41SOBc+rW/89TWxnWkVchq6QvWYh18KW7l6uVcFUl8qeDpiFH6CWFnmBU9OxK6iTpJMpbOAdwcVtn3XoDqAbS9qG5ONZMbwcK7lYLv21rsI0Ko1KcR//wdR+m8TWTq7Spy3Y3KXSs0TcCS+mY1AbXcXSqjgNMxrJJQppy91nLs+8xNMkON+Rv0xLIi4IfqGnMAuN3VyG0FMSTKqtH81KRsvocsxW2472Bpzvwj+huviuwO1KuI+En8YBAcsILneeB0MFDQmHrSWPgYvI0+fQC0kLrb0G3f1AvS92XfZzrUwlsw86sn9II9JeT3M0MAuvCB5w5KRkGfKj8FS2NePuA30udzy31hWCJ6e9J2GpXOWlOpRL0judHOZZbq9SIHudfzOzU2hkMpnsPihKM3M9renkMcTHsYJXZQUhXC7XxGlsgzeZlFFctCLwrnSwdgTPWzNz6ZP59EkYRxAMJ70Lvyw2GxiF+v5dSClTLUh5E73I3UvwIPNd+PydxLJ1cC5xXpw/ZlnpahrzK0ZysctWkyzP3XWaBXjeZVFM+gCK5JNGHUDKkByN0JV+MNnDAsnoaIsG5hVu3a26JAjOZUEMi7glyHCv+x4us84lJboYcuhPzrxRsBbIQ6gun4Y7J3ul+vWjNs8qzQLlsr3d/09nC5ntrrJskb3+DO8VWpGrhqNSVOIDRyMdT+Vo+Ugu2jV7zB0P9lGFgeyLw6Z0Z58de22X3MKzTK5JnetWPxcHUyz0TIfsbfVzITHJ7MpX5704b6pM/bnxp7JM7+XShhN670TqkYIKUxs87Cx6B7I7MIlEc5+2/g8H/s3cfl9tBOFoZ6dHBhsYwKJe5oAzrgVcTmcSwQ1cFhV71Hm3G55QYVx9Z3oFESeKdXsGC09/wC0N9NFTjlRW0xS0omau0OOys9ddvEe5xLNeZlG89PKckE7iNKZpeJebuDg2IfNz3i3vxZBU7p7pZcVSmEPf2wGD67BEK5pbDNZIjmwW1OawVWiRPjPa2erLfBE068Xxh3mpWovVaENqOsOU7O/lQifl3LlMIp0xJ3jss56vh0UcqIRgFp69oSaSyVEjcjCpbGqbOUwcgmsBLH2edqeZK3S/WPaCo72iG5nNYhygT2/QyUguq7RjN8l1PZj0LrcHb4heTpDiKgXzipoQZG6Ecsky2e0MgxEpl91OkUYL3EtnLwNNdvc7X50CFlcZPS8bpouwUxyMM5KLE8+4um95SGtQsEqqts/0cq44zy17WbPgI7/BJ96HpLbZyJEUTqnQpLntqJAi1I+aMyaZAnrdTjeTXOG5HZfZC2BEX57vjH+ZziCl0VxwqWR1slsYLfA0OIBDiCVdJMmf1Ku4hUelyoKqUMntZ+hUEyqHlWxWcywalkpqn1aM7WXZOsdqlwq4APb8CZYW9Sk5XdP7uNAlgcmueZ15Qej5xiSZryVjVyVBSHtxSlsJnrcIZTIUzjiGAV0uctnOZjXNQG9crGiM9tpBuiaxvOrFbEh0LVeFsjbBzvgJBG15vx0xt14LGBRMYk44yNvDknhVx7HEJA2Jh5CnnqPZaBW0hI5qzGE2i3Eb92JCjBpMYU5VgfWW4yfLODBRdO0diywXJlMaooQykkuUTnK+81jetsy8oZPapGr4EufXCbFjn4q7Vry/Q0PZ2W/0sODIoEYL21D7e5Vr5VEMnWyd56UYCfNVlY+BOXmXpzk6dDQXPAg9+XXJ6GIggAj1Eo6VDRMvh2OzQGXSy6SFwQh5aNPmwZr2M1vFQqrZ2h6gUgJlEUUfrmFK9UtJrGMaY76cnnMBsTtG2dEq3vE68TVp1MWgb6ji5QgkNo9w4thXEmuY0Tmy2xij8Sjj9mG2WNj5ReUwNUDlOAlUBB+fxgmBkMh5WQ6wcMfTqYs6MpLLLHBxrE0+GpLOx08LZvC3UrWUjwksyXtdrItneTaPQYc5zCEY0JrsYXFrJ5fAbS9dqeOVHWJ6OQ9hDLcvCHUV5z7wpSkOx0QZycWGdhSwTjrorwNGgoerEZeglsvH4GjEeMwFrpNPlsk3FVo1boO6ZJo7zeJeq5uxkLhXgL+FuX+eE0p7rMhKeO8AxTK9YaooI7ks4dCfqGOysbxUsFAiecnM18o8DhTGYhKMKRamd9WwPsjl/3sjkUhtZ1s50izuZLT05SoelvBmkmQMyAh4UcfpqSrG8RIgEbdJTZ0bhfoAAAXjSURBVPd2hZFc5tx4i6d//J2Zo4WCiYGPCXtFM/aVIDCV4u0jeKzIC2r6M4xP5Oc/X17GbeIn5bjPJbU7N/wpyfN8OC+yYr5eVcEeXVdTxzKay5obqyPL3deQ+oSaUpkHt1C7LEus6hXVgRYEsoH8RA0nk8mw6uL7bhbD45H5E5KeB10Du+M7+fK07+IYySWoBI27y5SCuXJxZiFZhdDECfVYf8tKFHm6u0qkguYFKU73T7nyvG/5Mu7TxuVrN3FM1beg2D0juICuGHjFKw3XeNZZhFC0N4/q0pvPx6XzuPKW9IEO8d6wyPLpajkudP+4pvJ8fplUcTcdTtkiL437xkbJSC5j7JO6jcw8x45LDLfDueL5OpTE+V7j11Wt8nzMp5ZcfD6fPIaSeZ4Whu0/NlclkTOH8d4BL7qWaV/CgTKKy6wt0KuNZEM0B69uOVGxSHLFY2rJ23MwQjkt8mReyPuES/yYPJH4eKmrMHysioN7zTjBmtzTzVCjuOBGMlobyYq8GZ14XjEKdTIEoi7efRWL9zkYYVllhZOyWjULpzFXFZJaVaoToatO9TD6H0HF8Hwftx+ZRnMJOBjt1Hg04A44PJtWC17MOFlZMPMcbyhcTuP1alwfFuDAgXu5wqkCUA0ee/n0aV0lPTujF6y56CWXDw167ptkpH9BWVXk9hitwIZ/bc5mm3QAuKYyJ0lhYCgqn4QUOFyfZ8HtlFzm2LHAS4JrWegj17527rf3dYejRSMycj3g+m9MWjDNWOjdc1c+nuu6F1c4FpfEGiRvyaoXym5pTwLHm691Zxqzgku7wPF+7pxDkaPv5TIMamJHoxkTOc33JvP64hCVvSeqt+QV97x8LS+KsWq+e2uUpGrXxN7nJbGyO3ArLoxt4jsGuhehlpPaVadmvCoLEpt82oVBPJbESze0IoDlBFf+SqNyTzc3tkWWb8elPbzBesedmpp0Ls5drtIyqFMo4Scsx2lqxOKeZW++RD4EFZNJu83pFlwQjMU+F4iuTZL4zTx/2Gk7xX1eXqA3rLGa4FVreAV1utpeavzyyYe4m1u5JRdmcdNPo5TDOYlNzcy8eNzryVVraagYvShq0pePl7t3lr/5UJe544U8t+LCdO9sXFUmW0Z53+32VF4++WA33NMU5nZcehLwTxq3kc3jNzpIvnyMTD4YFNNEXBhHcPLyEp/++YsnDx8+fPny5ePHDx8+efLiuenDMjFpoyvuzAWv+TSm7p7pE0PecGKxBibhMula7Y9Y7KGJuNxxA96PXybkYkgT4kcolo3J7GjcoSgfm0DGOxGX/6IOxrromJCLQRHpRyaWjQnjEeOY4ETOj1jkxQm5TLp76McqimdCLpMdVjJYrLJRYl+akMuPKCJZTUv9Yhsps6PF3ZX/MvqirHlu/nbHlwm5THq4bVKxyNrKn9VuMwRHVybl8kEyGLqchX5A8bvdc7Jdsc8Fbv5WbyWTcplku/ydsTijQcVui0ad2hpXIGSoCVGZlMsH8C927Bo6Qzd+axPJpH53/NH6RggdhOy++duaXCbVl3vM6yyKBczHsnHzN2WATMrl1nds3Q2JrNjtQZwgaLwn0ZdJuRiwa/NmKvaNaMBzX0Q0mZTLRMeUxoIi29em7GP1ZFIutyscbwrqFus1swRVcRqdmowlk3K5sQNj0UYPQWIKPtP//uU4Obi0OLD6bbF8AFWhMimXpRsSGNnvDjk37PY1mxvPTYaCCs5/06Vjobm8p50pWqzwF5UPhWViLo6594KRtbKlL4xEZx2M06RcD2NW2W6i554Yj0kB3VL8i+7VD0Zlci7aHJ0RAg87tO+q/aJBPZOVuZ4bcbhnnaERr7s3mZwL41nUnRoJjmXpPdk6PQ+nmKxgLIYXwwaIAVzgJxxasl7zqBbFNPv+jAOcqjWEk/ICa04jvgljxRAuKNENO/7o21CU4I3ParPbP6D/uEkM44JzIz2eDRnCiN2/OsZf96x+aB/yPjGQC5WlpdnVD5KIGSz/CQv7bhWQRD6K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4" name="Picture 12" descr="http://disabilityrightsgalaxy.com/wordpress/wp-content/uploads/2011/03/Washington.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00" y="302997"/>
            <a:ext cx="1224136" cy="8217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2.ytimg.com/vi/oQYvTc7ag_U/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34" y="4368011"/>
            <a:ext cx="3260486" cy="244536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512" y="476672"/>
            <a:ext cx="1412246" cy="646331"/>
          </a:xfrm>
          <a:prstGeom prst="rect">
            <a:avLst/>
          </a:prstGeom>
        </p:spPr>
        <p:txBody>
          <a:bodyPr wrap="none">
            <a:spAutoFit/>
          </a:bodyPr>
          <a:lstStyle/>
          <a:p>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WSTIP</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pic>
        <p:nvPicPr>
          <p:cNvPr id="4" name="Picture 2" descr="http://board.wstip.org/WSTIP%20Logos/_w/cmyk_ti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1544191"/>
            <a:ext cx="1740903" cy="22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046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6.png"/>
          <p:cNvPicPr/>
          <p:nvPr/>
        </p:nvPicPr>
        <p:blipFill>
          <a:blip r:embed="rId3">
            <a:extLst/>
          </a:blip>
          <a:srcRect r="10045"/>
          <a:stretch>
            <a:fillRect/>
          </a:stretch>
        </p:blipFill>
        <p:spPr>
          <a:xfrm>
            <a:off x="4761" y="177582"/>
            <a:ext cx="8892480" cy="1163186"/>
          </a:xfrm>
          <a:prstGeom prst="rect">
            <a:avLst/>
          </a:prstGeom>
          <a:ln w="12700">
            <a:miter lim="400000"/>
          </a:ln>
        </p:spPr>
      </p:pic>
      <p:pic>
        <p:nvPicPr>
          <p:cNvPr id="15"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9677" y="399265"/>
            <a:ext cx="790521" cy="800616"/>
          </a:xfrm>
          <a:prstGeom prst="rect">
            <a:avLst/>
          </a:prstGeom>
        </p:spPr>
      </p:pic>
      <p:sp>
        <p:nvSpPr>
          <p:cNvPr id="2" name="TextBox 1"/>
          <p:cNvSpPr txBox="1"/>
          <p:nvPr/>
        </p:nvSpPr>
        <p:spPr>
          <a:xfrm>
            <a:off x="216024" y="2178730"/>
            <a:ext cx="3203848" cy="1754326"/>
          </a:xfrm>
          <a:prstGeom prst="rect">
            <a:avLst/>
          </a:prstGeom>
          <a:noFill/>
        </p:spPr>
        <p:txBody>
          <a:bodyPr wrap="square" rtlCol="0">
            <a:spAutoFit/>
          </a:bodyPr>
          <a:lstStyle/>
          <a:p>
            <a:r>
              <a:rPr lang="en-US" dirty="0" smtClean="0">
                <a:ln w="18415" cmpd="sng">
                  <a:noFill/>
                  <a:prstDash val="solid"/>
                </a:ln>
                <a:solidFill>
                  <a:srgbClr val="002060"/>
                </a:solidFill>
                <a:ea typeface="Calibri"/>
                <a:cs typeface="Calibri"/>
              </a:rPr>
              <a:t>Large vehicles pose the largest threat to Vulnerable Road Users.  A Smart City needs the best blind spot detection technology to prevent such crashes.</a:t>
            </a:r>
          </a:p>
        </p:txBody>
      </p:sp>
      <p:sp>
        <p:nvSpPr>
          <p:cNvPr id="9" name="Rectangle 8"/>
          <p:cNvSpPr/>
          <p:nvPr/>
        </p:nvSpPr>
        <p:spPr>
          <a:xfrm>
            <a:off x="179512" y="677767"/>
            <a:ext cx="4931478" cy="425822"/>
          </a:xfrm>
          <a:prstGeom prst="rect">
            <a:avLst/>
          </a:prstGeom>
        </p:spPr>
        <p:txBody>
          <a:bodyPr wrap="none">
            <a:spAutoFit/>
          </a:bodyPr>
          <a:lstStyle/>
          <a:p>
            <a:pPr>
              <a:lnSpc>
                <a:spcPts val="2175"/>
              </a:lnSpc>
            </a:pPr>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US DOT: </a:t>
            </a:r>
            <a:r>
              <a:rPr lang="en-US" sz="28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Smart City Challenge</a:t>
            </a:r>
            <a:endParaRPr lang="en-US" sz="28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pic>
        <p:nvPicPr>
          <p:cNvPr id="6148" name="Picture 4" descr="http://blog.earlymoments.com/wp-content/uploads/2015/11/hyperactive_boy_pulling_his_parents_across_the_street_700x4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2147026"/>
            <a:ext cx="2520279" cy="17146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5286" y="1484783"/>
            <a:ext cx="7931430" cy="584775"/>
          </a:xfrm>
          <a:prstGeom prst="rect">
            <a:avLst/>
          </a:prstGeom>
        </p:spPr>
        <p:txBody>
          <a:bodyPr wrap="square">
            <a:spAutoFit/>
          </a:bodyPr>
          <a:lstStyle/>
          <a:p>
            <a:pPr algn="ctr"/>
            <a:r>
              <a:rPr lang="en-US" sz="3200" b="1" dirty="0">
                <a:ln w="18415" cmpd="sng">
                  <a:noFill/>
                  <a:prstDash val="solid"/>
                </a:ln>
                <a:solidFill>
                  <a:srgbClr val="002060"/>
                </a:solidFill>
                <a:ea typeface="Calibri"/>
                <a:cs typeface="Calibri"/>
              </a:rPr>
              <a:t>A Smart City </a:t>
            </a:r>
            <a:r>
              <a:rPr lang="en-US" sz="3200" b="1" dirty="0" smtClean="0">
                <a:ln w="18415" cmpd="sng">
                  <a:noFill/>
                  <a:prstDash val="solid"/>
                </a:ln>
                <a:solidFill>
                  <a:srgbClr val="002060"/>
                </a:solidFill>
                <a:ea typeface="Calibri"/>
                <a:cs typeface="Calibri"/>
              </a:rPr>
              <a:t>is a </a:t>
            </a:r>
            <a:r>
              <a:rPr lang="en-US" sz="3200" b="1" dirty="0">
                <a:ln w="18415" cmpd="sng">
                  <a:noFill/>
                  <a:prstDash val="solid"/>
                </a:ln>
                <a:solidFill>
                  <a:srgbClr val="002060"/>
                </a:solidFill>
                <a:ea typeface="Calibri"/>
                <a:cs typeface="Calibri"/>
              </a:rPr>
              <a:t>Safe City for ALL road </a:t>
            </a:r>
            <a:r>
              <a:rPr lang="en-US" sz="3200" b="1" dirty="0" smtClean="0">
                <a:ln w="18415" cmpd="sng">
                  <a:noFill/>
                  <a:prstDash val="solid"/>
                </a:ln>
                <a:solidFill>
                  <a:srgbClr val="002060"/>
                </a:solidFill>
                <a:ea typeface="Calibri"/>
                <a:cs typeface="Calibri"/>
              </a:rPr>
              <a:t>users</a:t>
            </a:r>
            <a:endParaRPr lang="en-US" sz="3200" b="1" dirty="0">
              <a:ln w="18415" cmpd="sng">
                <a:noFill/>
                <a:prstDash val="solid"/>
              </a:ln>
              <a:solidFill>
                <a:srgbClr val="002060"/>
              </a:solidFill>
              <a:ea typeface="Calibri"/>
              <a:cs typeface="Calibri"/>
            </a:endParaRPr>
          </a:p>
        </p:txBody>
      </p:sp>
      <p:pic>
        <p:nvPicPr>
          <p:cNvPr id="6150" name="Picture 6" descr="http://cupofjo.com/wp-content/uploads/2015/09/riding-bikes-brooklyn-with-multiple-kid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0624" y="2141979"/>
            <a:ext cx="2564222" cy="17146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ransportation.gov/sites/dot.gov/files/pictures/SecFoxx-CES-201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3" y="4048801"/>
            <a:ext cx="4464496" cy="26801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rbanland.uli.org/wp-content/uploads/sites/5/2016/03/800_smartciti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4215651"/>
            <a:ext cx="4019600" cy="234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86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מלבן 27"/>
          <p:cNvSpPr/>
          <p:nvPr/>
        </p:nvSpPr>
        <p:spPr>
          <a:xfrm>
            <a:off x="5624528" y="0"/>
            <a:ext cx="351692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מלבן 24"/>
          <p:cNvSpPr/>
          <p:nvPr/>
        </p:nvSpPr>
        <p:spPr>
          <a:xfrm>
            <a:off x="6603944" y="6528683"/>
            <a:ext cx="1558088" cy="284693"/>
          </a:xfrm>
          <a:prstGeom prst="rect">
            <a:avLst/>
          </a:prstGeom>
        </p:spPr>
        <p:txBody>
          <a:bodyPr wrap="square">
            <a:spAutoFit/>
          </a:bodyPr>
          <a:lstStyle/>
          <a:p>
            <a:pPr algn="ctr">
              <a:lnSpc>
                <a:spcPts val="1500"/>
              </a:lnSpc>
            </a:pPr>
            <a:r>
              <a:rPr lang="en-US" sz="900" dirty="0" smtClean="0">
                <a:solidFill>
                  <a:srgbClr val="858585"/>
                </a:solidFill>
              </a:rPr>
              <a:t>- ORIGINAL COPY -</a:t>
            </a:r>
            <a:endParaRPr lang="en-US" sz="900" dirty="0">
              <a:solidFill>
                <a:srgbClr val="858585"/>
              </a:solidFill>
            </a:endParaRPr>
          </a:p>
        </p:txBody>
      </p:sp>
      <p:sp>
        <p:nvSpPr>
          <p:cNvPr id="27" name="מלבן 26"/>
          <p:cNvSpPr/>
          <p:nvPr/>
        </p:nvSpPr>
        <p:spPr>
          <a:xfrm>
            <a:off x="1" y="6528683"/>
            <a:ext cx="5613378" cy="284693"/>
          </a:xfrm>
          <a:prstGeom prst="rect">
            <a:avLst/>
          </a:prstGeom>
        </p:spPr>
        <p:txBody>
          <a:bodyPr wrap="square">
            <a:spAutoFit/>
          </a:bodyPr>
          <a:lstStyle/>
          <a:p>
            <a:pPr algn="ctr">
              <a:lnSpc>
                <a:spcPts val="1500"/>
              </a:lnSpc>
            </a:pPr>
            <a:r>
              <a:rPr lang="en-US" sz="900" dirty="0">
                <a:solidFill>
                  <a:srgbClr val="1F4E79"/>
                </a:solidFill>
              </a:rPr>
              <a:t>- </a:t>
            </a:r>
            <a:r>
              <a:rPr lang="en-US" sz="900" dirty="0" smtClean="0">
                <a:solidFill>
                  <a:srgbClr val="1F4E79"/>
                </a:solidFill>
              </a:rPr>
              <a:t>CERTIFIED COPY</a:t>
            </a:r>
            <a:r>
              <a:rPr lang="he-IL" sz="900" dirty="0" smtClean="0">
                <a:solidFill>
                  <a:srgbClr val="1F4E79"/>
                </a:solidFill>
              </a:rPr>
              <a:t> </a:t>
            </a:r>
            <a:r>
              <a:rPr lang="en-US" sz="900" dirty="0" smtClean="0">
                <a:solidFill>
                  <a:srgbClr val="1F4E79"/>
                </a:solidFill>
              </a:rPr>
              <a:t>-</a:t>
            </a:r>
            <a:endParaRPr lang="en-US" sz="900" dirty="0">
              <a:solidFill>
                <a:srgbClr val="1F4E79"/>
              </a:solidFill>
            </a:endParaRPr>
          </a:p>
        </p:txBody>
      </p:sp>
      <p:pic>
        <p:nvPicPr>
          <p:cNvPr id="2" name="תמונה 1"/>
          <p:cNvPicPr>
            <a:picLocks noChangeAspect="1"/>
          </p:cNvPicPr>
          <p:nvPr/>
        </p:nvPicPr>
        <p:blipFill rotWithShape="1">
          <a:blip r:embed="rId2">
            <a:extLst>
              <a:ext uri="{28A0092B-C50C-407E-A947-70E740481C1C}">
                <a14:useLocalDpi xmlns:a14="http://schemas.microsoft.com/office/drawing/2010/main" val="0"/>
              </a:ext>
            </a:extLst>
          </a:blip>
          <a:srcRect l="4636" t="3915" r="1078"/>
          <a:stretch/>
        </p:blipFill>
        <p:spPr>
          <a:xfrm>
            <a:off x="5970494" y="1494896"/>
            <a:ext cx="2812356" cy="5102456"/>
          </a:xfrm>
          <a:prstGeom prst="rect">
            <a:avLst/>
          </a:prstGeom>
        </p:spPr>
      </p:pic>
      <p:pic>
        <p:nvPicPr>
          <p:cNvPr id="31" name="תמונה 30"/>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81515" b="14184"/>
          <a:stretch/>
        </p:blipFill>
        <p:spPr>
          <a:xfrm rot="5400000">
            <a:off x="2139359" y="3377995"/>
            <a:ext cx="6864000" cy="108013"/>
          </a:xfrm>
          <a:prstGeom prst="rect">
            <a:avLst/>
          </a:prstGeom>
        </p:spPr>
      </p:pic>
      <p:sp>
        <p:nvSpPr>
          <p:cNvPr id="32" name="מלבן 31"/>
          <p:cNvSpPr/>
          <p:nvPr/>
        </p:nvSpPr>
        <p:spPr>
          <a:xfrm>
            <a:off x="681355" y="1388385"/>
            <a:ext cx="4590704" cy="4616648"/>
          </a:xfrm>
          <a:prstGeom prst="rect">
            <a:avLst/>
          </a:prstGeom>
        </p:spPr>
        <p:txBody>
          <a:bodyPr wrap="square">
            <a:spAutoFit/>
          </a:bodyPr>
          <a:lstStyle/>
          <a:p>
            <a:pPr>
              <a:spcBef>
                <a:spcPts val="1200"/>
              </a:spcBef>
            </a:pPr>
            <a:r>
              <a:rPr lang="en-US" sz="1200" i="1" dirty="0">
                <a:solidFill>
                  <a:schemeClr val="accent1">
                    <a:lumMod val="50000"/>
                  </a:schemeClr>
                </a:solidFill>
              </a:rPr>
              <a:t>10% priority will be given to contractors who have run land transport and traffic safety management and quality systems </a:t>
            </a:r>
            <a:r>
              <a:rPr lang="en-US" sz="1200" i="1" dirty="0" smtClean="0">
                <a:solidFill>
                  <a:schemeClr val="accent1">
                    <a:lumMod val="50000"/>
                  </a:schemeClr>
                </a:solidFill>
              </a:rPr>
              <a:t/>
            </a:r>
            <a:br>
              <a:rPr lang="en-US" sz="1200" i="1" dirty="0" smtClean="0">
                <a:solidFill>
                  <a:schemeClr val="accent1">
                    <a:lumMod val="50000"/>
                  </a:schemeClr>
                </a:solidFill>
              </a:rPr>
            </a:br>
            <a:r>
              <a:rPr lang="en-US" sz="1200" i="1" dirty="0" smtClean="0">
                <a:solidFill>
                  <a:schemeClr val="accent1">
                    <a:lumMod val="50000"/>
                  </a:schemeClr>
                </a:solidFill>
              </a:rPr>
              <a:t>(</a:t>
            </a:r>
            <a:r>
              <a:rPr lang="en-US" sz="1200" i="1" dirty="0">
                <a:solidFill>
                  <a:schemeClr val="accent1">
                    <a:lumMod val="50000"/>
                  </a:schemeClr>
                </a:solidFill>
              </a:rPr>
              <a:t>SI 9301), and to those whose cars have installed a “green box</a:t>
            </a:r>
            <a:r>
              <a:rPr lang="en-US" sz="1200" i="1" dirty="0" smtClean="0">
                <a:solidFill>
                  <a:schemeClr val="accent1">
                    <a:lumMod val="50000"/>
                  </a:schemeClr>
                </a:solidFill>
              </a:rPr>
              <a:t>” -</a:t>
            </a:r>
            <a:endParaRPr lang="en-US" sz="1200" i="1" dirty="0">
              <a:solidFill>
                <a:schemeClr val="accent1">
                  <a:lumMod val="50000"/>
                </a:schemeClr>
              </a:solidFill>
            </a:endParaRPr>
          </a:p>
          <a:p>
            <a:pPr>
              <a:spcBef>
                <a:spcPts val="1200"/>
              </a:spcBef>
            </a:pPr>
            <a:r>
              <a:rPr lang="en-US" sz="1200" i="1" dirty="0" smtClean="0">
                <a:solidFill>
                  <a:schemeClr val="accent1">
                    <a:lumMod val="50000"/>
                  </a:schemeClr>
                </a:solidFill>
              </a:rPr>
              <a:t>A </a:t>
            </a:r>
            <a:r>
              <a:rPr lang="en-US" sz="1200" i="1" dirty="0">
                <a:solidFill>
                  <a:schemeClr val="accent1">
                    <a:lumMod val="50000"/>
                  </a:schemeClr>
                </a:solidFill>
              </a:rPr>
              <a:t>system for monitoring the driver’s behavior </a:t>
            </a:r>
            <a:r>
              <a:rPr lang="en-US" sz="1200" i="1" dirty="0" smtClean="0">
                <a:solidFill>
                  <a:schemeClr val="accent1">
                    <a:lumMod val="50000"/>
                  </a:schemeClr>
                </a:solidFill>
              </a:rPr>
              <a:t>when driving</a:t>
            </a:r>
            <a:r>
              <a:rPr lang="en-US" sz="1200" i="1" dirty="0">
                <a:solidFill>
                  <a:schemeClr val="accent1">
                    <a:lumMod val="50000"/>
                  </a:schemeClr>
                </a:solidFill>
              </a:rPr>
              <a:t>, and in whose vehicles are installed </a:t>
            </a:r>
            <a:r>
              <a:rPr lang="en-US" sz="1200" i="1" dirty="0" smtClean="0">
                <a:solidFill>
                  <a:schemeClr val="accent1">
                    <a:lumMod val="50000"/>
                  </a:schemeClr>
                </a:solidFill>
              </a:rPr>
              <a:t>safety cameras</a:t>
            </a:r>
            <a:r>
              <a:rPr lang="en-US" sz="1200" i="1" dirty="0">
                <a:solidFill>
                  <a:schemeClr val="accent1">
                    <a:lumMod val="50000"/>
                  </a:schemeClr>
                </a:solidFill>
              </a:rPr>
              <a:t>, and in whose vehicles are installed positioning systems that enable outsider’s to track the vehicle’s location at any given minute.</a:t>
            </a:r>
          </a:p>
          <a:p>
            <a:pPr>
              <a:spcBef>
                <a:spcPts val="1200"/>
              </a:spcBef>
            </a:pPr>
            <a:r>
              <a:rPr lang="en-US" sz="1200" i="1" dirty="0" smtClean="0">
                <a:solidFill>
                  <a:schemeClr val="accent1">
                    <a:lumMod val="50000"/>
                  </a:schemeClr>
                </a:solidFill>
              </a:rPr>
              <a:t>The </a:t>
            </a:r>
            <a:r>
              <a:rPr lang="en-US" sz="1200" i="1" dirty="0">
                <a:solidFill>
                  <a:schemeClr val="accent1">
                    <a:lumMod val="50000"/>
                  </a:schemeClr>
                </a:solidFill>
              </a:rPr>
              <a:t>winning company’s vehicles intended to transport students must include a technological system that sounds an alert if children are left behind in the vehicle, which meets SI 6400 part 1, when a final device is determined by the SII with the approval of the Ministry of Transport.</a:t>
            </a:r>
            <a:r>
              <a:rPr lang="en-US" sz="2000" i="1" dirty="0">
                <a:solidFill>
                  <a:schemeClr val="accent1">
                    <a:lumMod val="50000"/>
                  </a:schemeClr>
                </a:solidFill>
              </a:rPr>
              <a:t> </a:t>
            </a:r>
            <a:r>
              <a:rPr lang="en-US" sz="2000" b="1" dirty="0" smtClean="0">
                <a:solidFill>
                  <a:srgbClr val="00B0F0"/>
                </a:solidFill>
              </a:rPr>
              <a:t>It </a:t>
            </a:r>
            <a:r>
              <a:rPr lang="en-US" sz="2000" b="1" dirty="0">
                <a:solidFill>
                  <a:srgbClr val="00B0F0"/>
                </a:solidFill>
              </a:rPr>
              <a:t>must also include a technological system that sounds an alert on the deviation of a vehicle from the predetermined route, or when there is a pedestrian situated in front of, or alongside, the vehicle.</a:t>
            </a:r>
          </a:p>
          <a:p>
            <a:pPr>
              <a:spcBef>
                <a:spcPts val="1200"/>
              </a:spcBef>
            </a:pPr>
            <a:r>
              <a:rPr lang="en-US" sz="1200" i="1" dirty="0">
                <a:solidFill>
                  <a:schemeClr val="accent1">
                    <a:lumMod val="50000"/>
                  </a:schemeClr>
                </a:solidFill>
              </a:rPr>
              <a:t>The Authority may give 5% priority to bidders who possess vehicles that have installed means of reducing pollution. </a:t>
            </a:r>
          </a:p>
        </p:txBody>
      </p:sp>
      <p:cxnSp>
        <p:nvCxnSpPr>
          <p:cNvPr id="33" name="מחבר ישר 32"/>
          <p:cNvCxnSpPr/>
          <p:nvPr/>
        </p:nvCxnSpPr>
        <p:spPr>
          <a:xfrm>
            <a:off x="661580" y="1174162"/>
            <a:ext cx="0" cy="439935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מלבן 33"/>
          <p:cNvSpPr/>
          <p:nvPr/>
        </p:nvSpPr>
        <p:spPr>
          <a:xfrm>
            <a:off x="1" y="1388386"/>
            <a:ext cx="660457" cy="338554"/>
          </a:xfrm>
          <a:prstGeom prst="rect">
            <a:avLst/>
          </a:prstGeom>
        </p:spPr>
        <p:txBody>
          <a:bodyPr wrap="square">
            <a:spAutoFit/>
          </a:bodyPr>
          <a:lstStyle/>
          <a:p>
            <a:pPr algn="ctr">
              <a:spcBef>
                <a:spcPts val="1200"/>
              </a:spcBef>
            </a:pPr>
            <a:r>
              <a:rPr lang="en-US" sz="1600" b="1" dirty="0" smtClean="0">
                <a:solidFill>
                  <a:schemeClr val="accent1">
                    <a:lumMod val="50000"/>
                  </a:schemeClr>
                </a:solidFill>
                <a:latin typeface="FbSpoilerEng" panose="02020503050405020304" pitchFamily="18" charset="-79"/>
                <a:cs typeface="FbSpoilerEng" panose="02020503050405020304" pitchFamily="18" charset="-79"/>
              </a:rPr>
              <a:t>3.8</a:t>
            </a:r>
            <a:endParaRPr lang="en-US" sz="1600" b="1" dirty="0">
              <a:solidFill>
                <a:schemeClr val="accent1">
                  <a:lumMod val="50000"/>
                </a:schemeClr>
              </a:solidFill>
              <a:latin typeface="FbSpoilerEng" panose="02020503050405020304" pitchFamily="18" charset="-79"/>
              <a:cs typeface="FbSpoilerEng" panose="02020503050405020304" pitchFamily="18" charset="-79"/>
            </a:endParaRPr>
          </a:p>
        </p:txBody>
      </p:sp>
      <p:sp>
        <p:nvSpPr>
          <p:cNvPr id="4" name="מלבן 3"/>
          <p:cNvSpPr/>
          <p:nvPr/>
        </p:nvSpPr>
        <p:spPr>
          <a:xfrm>
            <a:off x="5613380" y="2683360"/>
            <a:ext cx="3528071" cy="1178219"/>
          </a:xfrm>
          <a:prstGeom prst="rect">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מלבן 34"/>
          <p:cNvSpPr/>
          <p:nvPr/>
        </p:nvSpPr>
        <p:spPr>
          <a:xfrm>
            <a:off x="6603944" y="971229"/>
            <a:ext cx="1558088" cy="284693"/>
          </a:xfrm>
          <a:prstGeom prst="rect">
            <a:avLst/>
          </a:prstGeom>
        </p:spPr>
        <p:txBody>
          <a:bodyPr wrap="square">
            <a:spAutoFit/>
          </a:bodyPr>
          <a:lstStyle/>
          <a:p>
            <a:pPr algn="ctr">
              <a:lnSpc>
                <a:spcPts val="1500"/>
              </a:lnSpc>
            </a:pPr>
            <a:r>
              <a:rPr lang="he-IL" sz="600" dirty="0" smtClean="0">
                <a:solidFill>
                  <a:srgbClr val="858585"/>
                </a:solidFill>
              </a:rPr>
              <a:t>-</a:t>
            </a:r>
            <a:r>
              <a:rPr lang="he-IL" sz="600" dirty="0">
                <a:solidFill>
                  <a:srgbClr val="858585"/>
                </a:solidFill>
                <a:latin typeface="David" panose="020E0502060401010101" pitchFamily="34" charset="-79"/>
                <a:cs typeface="David" panose="020E0502060401010101" pitchFamily="34" charset="-79"/>
              </a:rPr>
              <a:t>6-</a:t>
            </a:r>
            <a:endParaRPr lang="en-US" sz="600" dirty="0">
              <a:solidFill>
                <a:srgbClr val="858585"/>
              </a:solidFill>
              <a:latin typeface="David" panose="020E0502060401010101" pitchFamily="34" charset="-79"/>
              <a:cs typeface="David" panose="020E0502060401010101" pitchFamily="34" charset="-79"/>
            </a:endParaRPr>
          </a:p>
        </p:txBody>
      </p:sp>
      <p:sp>
        <p:nvSpPr>
          <p:cNvPr id="22" name="מלבן 21"/>
          <p:cNvSpPr/>
          <p:nvPr/>
        </p:nvSpPr>
        <p:spPr>
          <a:xfrm>
            <a:off x="5613380" y="3143035"/>
            <a:ext cx="3528071" cy="185429"/>
          </a:xfrm>
          <a:prstGeom prst="rect">
            <a:avLst/>
          </a:prstGeom>
          <a:solidFill>
            <a:srgbClr val="00B0F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36.png"/>
          <p:cNvPicPr/>
          <p:nvPr/>
        </p:nvPicPr>
        <p:blipFill>
          <a:blip r:embed="rId4">
            <a:extLst/>
          </a:blip>
          <a:srcRect r="10045"/>
          <a:stretch>
            <a:fillRect/>
          </a:stretch>
        </p:blipFill>
        <p:spPr>
          <a:xfrm>
            <a:off x="4761" y="177582"/>
            <a:ext cx="8892480" cy="1163186"/>
          </a:xfrm>
          <a:prstGeom prst="rect">
            <a:avLst/>
          </a:prstGeom>
          <a:ln w="12700">
            <a:miter lim="400000"/>
          </a:ln>
        </p:spPr>
      </p:pic>
      <p:sp>
        <p:nvSpPr>
          <p:cNvPr id="17" name="Rectangle 16"/>
          <p:cNvSpPr/>
          <p:nvPr/>
        </p:nvSpPr>
        <p:spPr>
          <a:xfrm>
            <a:off x="179512" y="677767"/>
            <a:ext cx="7984558" cy="374461"/>
          </a:xfrm>
          <a:prstGeom prst="rect">
            <a:avLst/>
          </a:prstGeom>
        </p:spPr>
        <p:txBody>
          <a:bodyPr wrap="none">
            <a:spAutoFit/>
          </a:bodyPr>
          <a:lstStyle/>
          <a:p>
            <a:pPr>
              <a:lnSpc>
                <a:spcPts val="2175"/>
              </a:lnSpc>
            </a:pPr>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Israeli Education Ministry: </a:t>
            </a:r>
            <a:r>
              <a:rPr lang="en-US" sz="28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School Bus Tender</a:t>
            </a:r>
            <a:endParaRPr lang="en-US" sz="28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333893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36.png"/>
          <p:cNvPicPr/>
          <p:nvPr/>
        </p:nvPicPr>
        <p:blipFill>
          <a:blip r:embed="rId2">
            <a:extLst/>
          </a:blip>
          <a:srcRect r="10045"/>
          <a:stretch>
            <a:fillRect/>
          </a:stretch>
        </p:blipFill>
        <p:spPr>
          <a:xfrm>
            <a:off x="4761" y="177582"/>
            <a:ext cx="8892480" cy="1163186"/>
          </a:xfrm>
          <a:prstGeom prst="rect">
            <a:avLst/>
          </a:prstGeom>
          <a:ln w="12700">
            <a:miter lim="400000"/>
          </a:ln>
        </p:spPr>
      </p:pic>
      <p:sp>
        <p:nvSpPr>
          <p:cNvPr id="5" name="Rectangle 4"/>
          <p:cNvSpPr/>
          <p:nvPr/>
        </p:nvSpPr>
        <p:spPr>
          <a:xfrm>
            <a:off x="19401" y="2049810"/>
            <a:ext cx="3976535" cy="3539430"/>
          </a:xfrm>
          <a:prstGeom prst="rect">
            <a:avLst/>
          </a:prstGeom>
        </p:spPr>
        <p:txBody>
          <a:bodyPr wrap="square">
            <a:spAutoFit/>
          </a:bodyPr>
          <a:lstStyle/>
          <a:p>
            <a:pPr lvl="1"/>
            <a:r>
              <a:rPr lang="en-US" sz="3200" dirty="0">
                <a:ln w="18415" cmpd="sng">
                  <a:noFill/>
                  <a:prstDash val="solid"/>
                </a:ln>
                <a:solidFill>
                  <a:srgbClr val="002060"/>
                </a:solidFill>
                <a:ea typeface="Calibri"/>
                <a:cs typeface="Calibri"/>
              </a:rPr>
              <a:t>Both MTA and NYC owned HGVs are utilizing smart VRU blind spot detection and warning to reach their Vision Zero goals. </a:t>
            </a:r>
          </a:p>
        </p:txBody>
      </p:sp>
      <p:pic>
        <p:nvPicPr>
          <p:cNvPr id="9218" name="Picture 2" descr="https://upload.wikimedia.org/wikipedia/commons/thumb/b/ba/Flag_of_New_York_City.svg/2000px-Flag_of_New_York_City.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5609" y="421159"/>
            <a:ext cx="1292655" cy="7755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http://www.nyc.gov/html/coolroofs/images/branding/logos/nyc_dcas_main_color_rgb-resized.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4388" y="2197787"/>
            <a:ext cx="1548925" cy="6877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pload.wikimedia.org/wikipedia/commons/thumb/3/3c/MTA_NYC_logo.svg/1000px-MTA_NYC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988840"/>
            <a:ext cx="1101379" cy="11013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upload.wikimedia.org/wikipedia/en/thumb/f/fe/DSNY.svg/1024px-DSNY.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8723" y="1988840"/>
            <a:ext cx="1171752" cy="11717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alksf.org/walksf/wp-content/uploads/2014/02/Vision-Zero-logo-300x300.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8806" y="317174"/>
            <a:ext cx="879578" cy="8795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cbsnewyork.files.wordpress.com/2014/06/de-blasio.jpg?w=4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8601" y="3284781"/>
            <a:ext cx="4000500" cy="2257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1960" y="5733053"/>
            <a:ext cx="4526624" cy="307777"/>
          </a:xfrm>
          <a:prstGeom prst="rect">
            <a:avLst/>
          </a:prstGeom>
          <a:noFill/>
        </p:spPr>
        <p:txBody>
          <a:bodyPr wrap="none" rtlCol="0">
            <a:spAutoFit/>
          </a:bodyPr>
          <a:lstStyle/>
          <a:p>
            <a:r>
              <a:rPr lang="en-US" sz="1400" dirty="0" smtClean="0">
                <a:ln w="18415" cmpd="sng">
                  <a:noFill/>
                  <a:prstDash val="solid"/>
                </a:ln>
                <a:solidFill>
                  <a:srgbClr val="002060"/>
                </a:solidFill>
                <a:ea typeface="Calibri"/>
                <a:cs typeface="Calibri"/>
              </a:rPr>
              <a:t>- NYC </a:t>
            </a:r>
            <a:r>
              <a:rPr lang="en-US" sz="1400" dirty="0">
                <a:ln w="18415" cmpd="sng">
                  <a:noFill/>
                  <a:prstDash val="solid"/>
                </a:ln>
                <a:solidFill>
                  <a:srgbClr val="002060"/>
                </a:solidFill>
                <a:ea typeface="Calibri"/>
                <a:cs typeface="Calibri"/>
              </a:rPr>
              <a:t>Mayor De Blasio Signs 11 ‘Vision Zero’ Bills Into Law</a:t>
            </a:r>
          </a:p>
        </p:txBody>
      </p:sp>
      <p:sp>
        <p:nvSpPr>
          <p:cNvPr id="13" name="Rectangle 12"/>
          <p:cNvSpPr/>
          <p:nvPr/>
        </p:nvSpPr>
        <p:spPr>
          <a:xfrm>
            <a:off x="179512" y="476672"/>
            <a:ext cx="2844690" cy="646331"/>
          </a:xfrm>
          <a:prstGeom prst="rect">
            <a:avLst/>
          </a:prstGeom>
        </p:spPr>
        <p:txBody>
          <a:bodyPr wrap="none">
            <a:spAutoFit/>
          </a:bodyPr>
          <a:lstStyle/>
          <a:p>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New York City</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4207381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76056" y="2019612"/>
            <a:ext cx="3865414" cy="2923877"/>
          </a:xfrm>
          <a:prstGeom prst="rect">
            <a:avLst/>
          </a:prstGeom>
        </p:spPr>
        <p:txBody>
          <a:bodyPr wrap="square">
            <a:spAutoFit/>
          </a:bodyPr>
          <a:lstStyle/>
          <a:p>
            <a:r>
              <a:rPr lang="en-US" sz="2000" dirty="0">
                <a:ln w="18415" cmpd="sng">
                  <a:noFill/>
                  <a:prstDash val="solid"/>
                </a:ln>
                <a:solidFill>
                  <a:srgbClr val="002060"/>
                </a:solidFill>
                <a:ea typeface="Calibri"/>
                <a:cs typeface="Calibri"/>
              </a:rPr>
              <a:t>Artificial vision is the only technology which can </a:t>
            </a:r>
            <a:r>
              <a:rPr lang="en-US" sz="2000" dirty="0" smtClean="0">
                <a:ln w="18415" cmpd="sng">
                  <a:noFill/>
                  <a:prstDash val="solid"/>
                </a:ln>
                <a:solidFill>
                  <a:srgbClr val="002060"/>
                </a:solidFill>
                <a:ea typeface="Calibri"/>
                <a:cs typeface="Calibri"/>
              </a:rPr>
              <a:t> identify </a:t>
            </a:r>
            <a:r>
              <a:rPr lang="en-US" sz="2000" b="1" dirty="0" smtClean="0">
                <a:ln w="18415" cmpd="sng">
                  <a:noFill/>
                  <a:prstDash val="solid"/>
                </a:ln>
                <a:solidFill>
                  <a:srgbClr val="002060"/>
                </a:solidFill>
                <a:ea typeface="Calibri"/>
                <a:cs typeface="Calibri"/>
              </a:rPr>
              <a:t>ALL</a:t>
            </a:r>
            <a:r>
              <a:rPr lang="en-US" sz="2000" dirty="0" smtClean="0">
                <a:ln w="18415" cmpd="sng">
                  <a:noFill/>
                  <a:prstDash val="solid"/>
                </a:ln>
                <a:solidFill>
                  <a:srgbClr val="002060"/>
                </a:solidFill>
                <a:ea typeface="Calibri"/>
                <a:cs typeface="Calibri"/>
              </a:rPr>
              <a:t> </a:t>
            </a:r>
            <a:r>
              <a:rPr lang="en-US" sz="2000" dirty="0">
                <a:ln w="18415" cmpd="sng">
                  <a:noFill/>
                  <a:prstDash val="solid"/>
                </a:ln>
                <a:solidFill>
                  <a:srgbClr val="002060"/>
                </a:solidFill>
                <a:ea typeface="Calibri"/>
                <a:cs typeface="Calibri"/>
              </a:rPr>
              <a:t>vulnerable road users (</a:t>
            </a:r>
            <a:r>
              <a:rPr lang="en-US" sz="2000" dirty="0" smtClean="0">
                <a:ln w="18415" cmpd="sng">
                  <a:noFill/>
                  <a:prstDash val="solid"/>
                </a:ln>
                <a:solidFill>
                  <a:srgbClr val="002060"/>
                </a:solidFill>
                <a:ea typeface="Calibri"/>
                <a:cs typeface="Calibri"/>
              </a:rPr>
              <a:t>VRUs), and ignore </a:t>
            </a:r>
            <a:r>
              <a:rPr lang="en-US" sz="2000" dirty="0">
                <a:ln w="18415" cmpd="sng">
                  <a:noFill/>
                  <a:prstDash val="solid"/>
                </a:ln>
                <a:solidFill>
                  <a:srgbClr val="002060"/>
                </a:solidFill>
                <a:ea typeface="Calibri"/>
                <a:cs typeface="Calibri"/>
              </a:rPr>
              <a:t>inanimate </a:t>
            </a:r>
            <a:r>
              <a:rPr lang="en-US" sz="2000" dirty="0" smtClean="0">
                <a:ln w="18415" cmpd="sng">
                  <a:noFill/>
                  <a:prstDash val="solid"/>
                </a:ln>
                <a:solidFill>
                  <a:srgbClr val="002060"/>
                </a:solidFill>
                <a:ea typeface="Calibri"/>
                <a:cs typeface="Calibri"/>
              </a:rPr>
              <a:t>objects and VRUs in safe zones. Providing </a:t>
            </a:r>
            <a:r>
              <a:rPr lang="en-US" sz="2000" dirty="0">
                <a:ln w="18415" cmpd="sng">
                  <a:noFill/>
                  <a:prstDash val="solid"/>
                </a:ln>
                <a:solidFill>
                  <a:srgbClr val="002060"/>
                </a:solidFill>
                <a:ea typeface="Calibri"/>
                <a:cs typeface="Calibri"/>
              </a:rPr>
              <a:t>a solution not only for the 6% of pedal cyclists fatalities involving HGVs, but </a:t>
            </a:r>
            <a:r>
              <a:rPr lang="en-US" sz="2000" dirty="0" smtClean="0">
                <a:ln w="18415" cmpd="sng">
                  <a:noFill/>
                  <a:prstDash val="solid"/>
                </a:ln>
                <a:solidFill>
                  <a:srgbClr val="002060"/>
                </a:solidFill>
                <a:ea typeface="Calibri"/>
                <a:cs typeface="Calibri"/>
              </a:rPr>
              <a:t>the </a:t>
            </a:r>
            <a:r>
              <a:rPr lang="en-US" sz="2000" dirty="0">
                <a:ln w="18415" cmpd="sng">
                  <a:noFill/>
                  <a:prstDash val="solid"/>
                </a:ln>
                <a:solidFill>
                  <a:srgbClr val="002060"/>
                </a:solidFill>
                <a:ea typeface="Calibri"/>
                <a:cs typeface="Calibri"/>
              </a:rPr>
              <a:t>full 30% of VRU fatalities </a:t>
            </a:r>
            <a:r>
              <a:rPr lang="en-US" sz="2000" dirty="0" smtClean="0">
                <a:ln w="18415" cmpd="sng">
                  <a:noFill/>
                  <a:prstDash val="solid"/>
                </a:ln>
                <a:solidFill>
                  <a:srgbClr val="002060"/>
                </a:solidFill>
                <a:ea typeface="Calibri"/>
                <a:cs typeface="Calibri"/>
              </a:rPr>
              <a:t> </a:t>
            </a:r>
            <a:r>
              <a:rPr lang="en-US" sz="1200" dirty="0">
                <a:ln w="18415" cmpd="sng">
                  <a:noFill/>
                  <a:prstDash val="solid"/>
                </a:ln>
                <a:solidFill>
                  <a:srgbClr val="002060"/>
                </a:solidFill>
                <a:ea typeface="Calibri"/>
                <a:cs typeface="Calibri"/>
              </a:rPr>
              <a:t>(6% pedal cyclists, 15% pedestrians, 7% motorcycle rider and 2% moped </a:t>
            </a:r>
            <a:r>
              <a:rPr lang="en-US" sz="1200" dirty="0" smtClean="0">
                <a:ln w="18415" cmpd="sng">
                  <a:noFill/>
                  <a:prstDash val="solid"/>
                </a:ln>
                <a:solidFill>
                  <a:srgbClr val="002060"/>
                </a:solidFill>
                <a:ea typeface="Calibri"/>
                <a:cs typeface="Calibri"/>
              </a:rPr>
              <a:t>riders)</a:t>
            </a:r>
            <a:endParaRPr lang="en-US" sz="1200" dirty="0">
              <a:ln w="18415" cmpd="sng">
                <a:noFill/>
                <a:prstDash val="solid"/>
              </a:ln>
              <a:solidFill>
                <a:srgbClr val="002060"/>
              </a:solidFill>
              <a:ea typeface="Calibri"/>
              <a:cs typeface="Calibri"/>
            </a:endParaRP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3" y="1628142"/>
            <a:ext cx="4536504" cy="218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36.png"/>
          <p:cNvPicPr/>
          <p:nvPr/>
        </p:nvPicPr>
        <p:blipFill>
          <a:blip r:embed="rId4">
            <a:extLst/>
          </a:blip>
          <a:srcRect r="10045"/>
          <a:stretch>
            <a:fillRect/>
          </a:stretch>
        </p:blipFill>
        <p:spPr>
          <a:xfrm>
            <a:off x="4761" y="177582"/>
            <a:ext cx="8892480" cy="1163186"/>
          </a:xfrm>
          <a:prstGeom prst="rect">
            <a:avLst/>
          </a:prstGeom>
          <a:ln w="12700">
            <a:miter lim="400000"/>
          </a:ln>
        </p:spPr>
      </p:pic>
      <p:sp>
        <p:nvSpPr>
          <p:cNvPr id="9" name="Rectangle 8"/>
          <p:cNvSpPr/>
          <p:nvPr/>
        </p:nvSpPr>
        <p:spPr>
          <a:xfrm>
            <a:off x="179512" y="476672"/>
            <a:ext cx="6680227" cy="646331"/>
          </a:xfrm>
          <a:prstGeom prst="rect">
            <a:avLst/>
          </a:prstGeom>
        </p:spPr>
        <p:txBody>
          <a:bodyPr wrap="none">
            <a:spAutoFit/>
          </a:bodyPr>
          <a:lstStyle/>
          <a:p>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Blind Spot Detection and Warning</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pic>
        <p:nvPicPr>
          <p:cNvPr id="3074" name="Picture 2" descr="http://media2.govtech.com/images/770*1000/SCREENSHOT_MOBILEY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3" y="4046304"/>
            <a:ext cx="4536504" cy="255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472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8" y="0"/>
            <a:ext cx="9000476" cy="6857603"/>
          </a:xfrm>
          <a:prstGeom prst="rect">
            <a:avLst/>
          </a:prstGeom>
        </p:spPr>
      </p:pic>
      <p:sp>
        <p:nvSpPr>
          <p:cNvPr id="16" name="מלבן 15"/>
          <p:cNvSpPr/>
          <p:nvPr/>
        </p:nvSpPr>
        <p:spPr>
          <a:xfrm>
            <a:off x="160548" y="3134811"/>
            <a:ext cx="4983480" cy="429798"/>
          </a:xfrm>
          <a:prstGeom prst="rect">
            <a:avLst/>
          </a:prstGeom>
        </p:spPr>
        <p:txBody>
          <a:bodyPr wrap="none" lIns="68580" tIns="34290" rIns="68580" bIns="34290">
            <a:spAutoFit/>
          </a:bodyPr>
          <a:lstStyle/>
          <a:p>
            <a:pPr>
              <a:lnSpc>
                <a:spcPts val="2175"/>
              </a:lnSpc>
            </a:pPr>
            <a:r>
              <a:rPr lang="en-US" sz="44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Proposed Legislation</a:t>
            </a:r>
            <a:endParaRPr lang="en-US" sz="44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172444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6.png"/>
          <p:cNvPicPr/>
          <p:nvPr/>
        </p:nvPicPr>
        <p:blipFill>
          <a:blip r:embed="rId4">
            <a:extLst/>
          </a:blip>
          <a:srcRect r="10045"/>
          <a:stretch>
            <a:fillRect/>
          </a:stretch>
        </p:blipFill>
        <p:spPr>
          <a:xfrm>
            <a:off x="4761" y="177582"/>
            <a:ext cx="8892480" cy="1163186"/>
          </a:xfrm>
          <a:prstGeom prst="rect">
            <a:avLst/>
          </a:prstGeom>
          <a:ln w="12700">
            <a:miter lim="400000"/>
          </a:ln>
        </p:spPr>
      </p:pic>
      <p:sp>
        <p:nvSpPr>
          <p:cNvPr id="8" name="Rectangle 7"/>
          <p:cNvSpPr/>
          <p:nvPr/>
        </p:nvSpPr>
        <p:spPr>
          <a:xfrm>
            <a:off x="251520" y="620688"/>
            <a:ext cx="5441811" cy="374461"/>
          </a:xfrm>
          <a:prstGeom prst="rect">
            <a:avLst/>
          </a:prstGeom>
        </p:spPr>
        <p:txBody>
          <a:bodyPr wrap="none">
            <a:spAutoFit/>
          </a:bodyPr>
          <a:lstStyle/>
          <a:p>
            <a:pPr>
              <a:lnSpc>
                <a:spcPts val="2175"/>
              </a:lnSpc>
            </a:pPr>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Transport for London Video</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pic>
        <p:nvPicPr>
          <p:cNvPr id="9" name="תמונה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3674" y="517909"/>
            <a:ext cx="7420854" cy="8023659"/>
          </a:xfrm>
          <a:prstGeom prst="rect">
            <a:avLst/>
          </a:prstGeom>
        </p:spPr>
      </p:pic>
      <p:pic>
        <p:nvPicPr>
          <p:cNvPr id="11" name="w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14140" y="1640111"/>
            <a:ext cx="5982915" cy="4614188"/>
          </a:xfrm>
          <a:prstGeom prst="rect">
            <a:avLst/>
          </a:prstGeom>
        </p:spPr>
      </p:pic>
      <p:grpSp>
        <p:nvGrpSpPr>
          <p:cNvPr id="12" name="קבוצה 8"/>
          <p:cNvGrpSpPr/>
          <p:nvPr/>
        </p:nvGrpSpPr>
        <p:grpSpPr>
          <a:xfrm>
            <a:off x="539552" y="2745695"/>
            <a:ext cx="1598989" cy="2657137"/>
            <a:chOff x="655323" y="1767133"/>
            <a:chExt cx="1598989" cy="1992853"/>
          </a:xfrm>
        </p:grpSpPr>
        <p:sp>
          <p:nvSpPr>
            <p:cNvPr id="13" name="מלבן 4"/>
            <p:cNvSpPr/>
            <p:nvPr/>
          </p:nvSpPr>
          <p:spPr>
            <a:xfrm>
              <a:off x="655323" y="1767133"/>
              <a:ext cx="1598989" cy="392415"/>
            </a:xfrm>
            <a:prstGeom prst="rect">
              <a:avLst/>
            </a:prstGeom>
          </p:spPr>
          <p:txBody>
            <a:bodyPr wrap="square">
              <a:spAutoFit/>
            </a:bodyPr>
            <a:lstStyle/>
            <a:p>
              <a:pPr algn="ctr"/>
              <a:r>
                <a:rPr lang="en-US" sz="2800" b="1" dirty="0">
                  <a:solidFill>
                    <a:srgbClr val="6091BD"/>
                  </a:solidFill>
                  <a:effectLst>
                    <a:outerShdw blurRad="25400" dist="38100" dir="5400000" sx="99000" sy="99000" algn="t" rotWithShape="0">
                      <a:schemeClr val="accent5">
                        <a:lumMod val="50000"/>
                        <a:alpha val="76000"/>
                      </a:schemeClr>
                    </a:outerShdw>
                  </a:effectLst>
                  <a:latin typeface="+mj-lt"/>
                  <a:cs typeface="FbSpoilerEng" panose="02020503050405020304" pitchFamily="18" charset="-79"/>
                </a:rPr>
                <a:t>Why?</a:t>
              </a:r>
              <a:endParaRPr lang="he-IL" sz="2800" b="1" dirty="0">
                <a:solidFill>
                  <a:srgbClr val="6091BD"/>
                </a:solidFill>
                <a:effectLst>
                  <a:outerShdw blurRad="25400" dist="38100" dir="5400000" sx="99000" sy="99000" algn="t" rotWithShape="0">
                    <a:schemeClr val="accent5">
                      <a:lumMod val="50000"/>
                      <a:alpha val="76000"/>
                    </a:schemeClr>
                  </a:outerShdw>
                </a:effectLst>
                <a:latin typeface="+mj-lt"/>
                <a:cs typeface="FbSpoilerEng" panose="02020503050405020304" pitchFamily="18" charset="-79"/>
              </a:endParaRPr>
            </a:p>
          </p:txBody>
        </p:sp>
        <p:sp>
          <p:nvSpPr>
            <p:cNvPr id="14" name="מלבן 1"/>
            <p:cNvSpPr/>
            <p:nvPr/>
          </p:nvSpPr>
          <p:spPr>
            <a:xfrm>
              <a:off x="655323" y="2305742"/>
              <a:ext cx="1598989" cy="1454244"/>
            </a:xfrm>
            <a:prstGeom prst="rect">
              <a:avLst/>
            </a:prstGeom>
          </p:spPr>
          <p:txBody>
            <a:bodyPr wrap="square">
              <a:spAutoFit/>
            </a:bodyPr>
            <a:lstStyle/>
            <a:p>
              <a:pPr algn="ctr"/>
              <a:r>
                <a:rPr lang="en-US" sz="2400" dirty="0">
                  <a:ln w="18415" cmpd="sng">
                    <a:noFill/>
                    <a:prstDash val="solid"/>
                  </a:ln>
                  <a:solidFill>
                    <a:srgbClr val="002060"/>
                  </a:solidFill>
                  <a:ea typeface="Calibri"/>
                  <a:cs typeface="Calibri"/>
                </a:rPr>
                <a:t>Truck/Bus blind spots are bigger than you think!</a:t>
              </a:r>
            </a:p>
          </p:txBody>
        </p:sp>
      </p:grpSp>
    </p:spTree>
    <p:extLst>
      <p:ext uri="{BB962C8B-B14F-4D97-AF65-F5344CB8AC3E}">
        <p14:creationId xmlns:p14="http://schemas.microsoft.com/office/powerpoint/2010/main" val="164254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7" y="1570141"/>
            <a:ext cx="8573713" cy="495520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n w="18415" cmpd="sng">
                  <a:noFill/>
                  <a:prstDash val="solid"/>
                </a:ln>
                <a:solidFill>
                  <a:srgbClr val="002060"/>
                </a:solidFill>
                <a:ea typeface="Calibri"/>
                <a:cs typeface="Calibri"/>
              </a:rPr>
              <a:t>Vehicles </a:t>
            </a:r>
            <a:r>
              <a:rPr lang="en-US" sz="3200" dirty="0">
                <a:ln w="18415" cmpd="sng">
                  <a:noFill/>
                  <a:prstDash val="solid"/>
                </a:ln>
                <a:solidFill>
                  <a:srgbClr val="002060"/>
                </a:solidFill>
                <a:ea typeface="Calibri"/>
                <a:cs typeface="Calibri"/>
              </a:rPr>
              <a:t>over 3.5 tons should require a minimum of:</a:t>
            </a:r>
          </a:p>
          <a:p>
            <a:pPr marL="914400" lvl="1" indent="-457200">
              <a:buFont typeface="Courier New" panose="02070309020205020404" pitchFamily="49" charset="0"/>
              <a:buChar char="o"/>
            </a:pPr>
            <a:r>
              <a:rPr lang="en-US" sz="2800" dirty="0" smtClean="0">
                <a:ln w="18415" cmpd="sng">
                  <a:noFill/>
                  <a:prstDash val="solid"/>
                </a:ln>
                <a:solidFill>
                  <a:srgbClr val="002060"/>
                </a:solidFill>
                <a:ea typeface="Calibri"/>
                <a:cs typeface="Calibri"/>
              </a:rPr>
              <a:t>Collision avoidance technology on the front and sides of the vehicle.</a:t>
            </a:r>
          </a:p>
          <a:p>
            <a:pPr marL="914400" lvl="1" indent="-457200">
              <a:buFont typeface="Courier New" panose="02070309020205020404" pitchFamily="49" charset="0"/>
              <a:buChar char="o"/>
            </a:pPr>
            <a:r>
              <a:rPr lang="en-US" sz="2800" dirty="0" smtClean="0">
                <a:ln w="18415" cmpd="sng">
                  <a:noFill/>
                  <a:prstDash val="solid"/>
                </a:ln>
                <a:solidFill>
                  <a:srgbClr val="002060"/>
                </a:solidFill>
                <a:ea typeface="Calibri"/>
                <a:cs typeface="Calibri"/>
              </a:rPr>
              <a:t>VRU </a:t>
            </a:r>
            <a:r>
              <a:rPr lang="en-US" sz="2800" dirty="0">
                <a:ln w="18415" cmpd="sng">
                  <a:noFill/>
                  <a:prstDash val="solid"/>
                </a:ln>
                <a:solidFill>
                  <a:srgbClr val="002060"/>
                </a:solidFill>
                <a:ea typeface="Calibri"/>
                <a:cs typeface="Calibri"/>
              </a:rPr>
              <a:t>blind spot detection that can </a:t>
            </a:r>
            <a:r>
              <a:rPr lang="en-US" sz="2800" dirty="0" smtClean="0">
                <a:ln w="18415" cmpd="sng">
                  <a:noFill/>
                  <a:prstDash val="solid"/>
                </a:ln>
                <a:solidFill>
                  <a:srgbClr val="002060"/>
                </a:solidFill>
                <a:ea typeface="Calibri"/>
                <a:cs typeface="Calibri"/>
              </a:rPr>
              <a:t>filter out </a:t>
            </a:r>
            <a:r>
              <a:rPr lang="en-US" sz="2800" dirty="0">
                <a:ln w="18415" cmpd="sng">
                  <a:noFill/>
                  <a:prstDash val="solid"/>
                </a:ln>
                <a:solidFill>
                  <a:srgbClr val="002060"/>
                </a:solidFill>
                <a:ea typeface="Calibri"/>
                <a:cs typeface="Calibri"/>
              </a:rPr>
              <a:t>inanimate objects</a:t>
            </a:r>
          </a:p>
          <a:p>
            <a:pPr marL="914400" lvl="1" indent="-457200">
              <a:buFont typeface="Courier New" panose="02070309020205020404" pitchFamily="49" charset="0"/>
              <a:buChar char="o"/>
            </a:pPr>
            <a:r>
              <a:rPr lang="en-US" sz="2800" dirty="0">
                <a:ln w="18415" cmpd="sng">
                  <a:noFill/>
                  <a:prstDash val="solid"/>
                </a:ln>
                <a:solidFill>
                  <a:srgbClr val="002060"/>
                </a:solidFill>
                <a:ea typeface="Calibri"/>
                <a:cs typeface="Calibri"/>
              </a:rPr>
              <a:t>Directional warnings delivered to operator </a:t>
            </a:r>
          </a:p>
          <a:p>
            <a:pPr marL="914400" lvl="1" indent="-457200">
              <a:buFont typeface="Courier New" panose="02070309020205020404" pitchFamily="49" charset="0"/>
              <a:buChar char="o"/>
            </a:pPr>
            <a:r>
              <a:rPr lang="en-US" sz="2800" dirty="0">
                <a:ln w="18415" cmpd="sng">
                  <a:noFill/>
                  <a:prstDash val="solid"/>
                </a:ln>
                <a:solidFill>
                  <a:srgbClr val="002060"/>
                </a:solidFill>
                <a:ea typeface="Calibri"/>
                <a:cs typeface="Calibri"/>
              </a:rPr>
              <a:t>A</a:t>
            </a:r>
            <a:r>
              <a:rPr lang="en-US" sz="2800" dirty="0" smtClean="0">
                <a:ln w="18415" cmpd="sng">
                  <a:noFill/>
                  <a:prstDash val="solid"/>
                </a:ln>
                <a:solidFill>
                  <a:srgbClr val="002060"/>
                </a:solidFill>
                <a:ea typeface="Calibri"/>
                <a:cs typeface="Calibri"/>
              </a:rPr>
              <a:t>ppropriate </a:t>
            </a:r>
            <a:r>
              <a:rPr lang="en-US" sz="2800" dirty="0">
                <a:ln w="18415" cmpd="sng">
                  <a:noFill/>
                  <a:prstDash val="solid"/>
                </a:ln>
                <a:solidFill>
                  <a:srgbClr val="002060"/>
                </a:solidFill>
                <a:ea typeface="Calibri"/>
                <a:cs typeface="Calibri"/>
              </a:rPr>
              <a:t>levels of warnings to the operator in a clear and intuitive </a:t>
            </a:r>
            <a:r>
              <a:rPr lang="en-US" sz="2800" dirty="0" smtClean="0">
                <a:ln w="18415" cmpd="sng">
                  <a:noFill/>
                  <a:prstDash val="solid"/>
                </a:ln>
                <a:solidFill>
                  <a:srgbClr val="002060"/>
                </a:solidFill>
                <a:ea typeface="Calibri"/>
                <a:cs typeface="Calibri"/>
              </a:rPr>
              <a:t>manner</a:t>
            </a:r>
          </a:p>
          <a:p>
            <a:pPr marL="914400" lvl="1" indent="-457200">
              <a:buFont typeface="Courier New" panose="02070309020205020404" pitchFamily="49" charset="0"/>
              <a:buChar char="o"/>
            </a:pPr>
            <a:r>
              <a:rPr lang="en-US" sz="2800" dirty="0" smtClean="0">
                <a:ln w="18415" cmpd="sng">
                  <a:noFill/>
                  <a:prstDash val="solid"/>
                </a:ln>
                <a:solidFill>
                  <a:srgbClr val="002060"/>
                </a:solidFill>
                <a:ea typeface="Calibri"/>
                <a:cs typeface="Calibri"/>
              </a:rPr>
              <a:t>Increased </a:t>
            </a:r>
            <a:r>
              <a:rPr lang="en-US" sz="2800" dirty="0">
                <a:ln w="18415" cmpd="sng">
                  <a:noFill/>
                  <a:prstDash val="solid"/>
                </a:ln>
                <a:solidFill>
                  <a:srgbClr val="002060"/>
                </a:solidFill>
                <a:ea typeface="Calibri"/>
                <a:cs typeface="Calibri"/>
              </a:rPr>
              <a:t>intensity </a:t>
            </a:r>
            <a:r>
              <a:rPr lang="en-US" sz="2800" dirty="0" smtClean="0">
                <a:ln w="18415" cmpd="sng">
                  <a:noFill/>
                  <a:prstDash val="solid"/>
                </a:ln>
                <a:solidFill>
                  <a:srgbClr val="002060"/>
                </a:solidFill>
                <a:ea typeface="Calibri"/>
                <a:cs typeface="Calibri"/>
              </a:rPr>
              <a:t>of warning as potential collision increases</a:t>
            </a:r>
            <a:endParaRPr lang="en-US" sz="2800" dirty="0">
              <a:ln w="18415" cmpd="sng">
                <a:noFill/>
                <a:prstDash val="solid"/>
              </a:ln>
              <a:solidFill>
                <a:srgbClr val="002060"/>
              </a:solidFill>
              <a:ea typeface="Calibri"/>
              <a:cs typeface="Calibri"/>
            </a:endParaRPr>
          </a:p>
        </p:txBody>
      </p:sp>
      <p:pic>
        <p:nvPicPr>
          <p:cNvPr id="5" name="image36.png"/>
          <p:cNvPicPr/>
          <p:nvPr/>
        </p:nvPicPr>
        <p:blipFill>
          <a:blip r:embed="rId3">
            <a:extLst/>
          </a:blip>
          <a:srcRect r="10045"/>
          <a:stretch>
            <a:fillRect/>
          </a:stretch>
        </p:blipFill>
        <p:spPr>
          <a:xfrm>
            <a:off x="4761" y="177582"/>
            <a:ext cx="8892480" cy="1163186"/>
          </a:xfrm>
          <a:prstGeom prst="rect">
            <a:avLst/>
          </a:prstGeom>
          <a:ln w="12700">
            <a:miter lim="400000"/>
          </a:ln>
        </p:spPr>
      </p:pic>
      <p:sp>
        <p:nvSpPr>
          <p:cNvPr id="7" name="Rectangle 6"/>
          <p:cNvSpPr/>
          <p:nvPr/>
        </p:nvSpPr>
        <p:spPr>
          <a:xfrm>
            <a:off x="179512" y="476672"/>
            <a:ext cx="4156587" cy="646331"/>
          </a:xfrm>
          <a:prstGeom prst="rect">
            <a:avLst/>
          </a:prstGeom>
        </p:spPr>
        <p:txBody>
          <a:bodyPr wrap="none">
            <a:spAutoFit/>
          </a:bodyPr>
          <a:lstStyle/>
          <a:p>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Proposed Legislation</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1014314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36.png"/>
          <p:cNvPicPr/>
          <p:nvPr/>
        </p:nvPicPr>
        <p:blipFill>
          <a:blip r:embed="rId3">
            <a:extLst/>
          </a:blip>
          <a:srcRect r="10045"/>
          <a:stretch>
            <a:fillRect/>
          </a:stretch>
        </p:blipFill>
        <p:spPr>
          <a:xfrm>
            <a:off x="4761" y="177582"/>
            <a:ext cx="8892480" cy="1163186"/>
          </a:xfrm>
          <a:prstGeom prst="rect">
            <a:avLst/>
          </a:prstGeom>
          <a:ln w="12700">
            <a:miter lim="400000"/>
          </a:ln>
        </p:spPr>
      </p:pic>
      <p:pic>
        <p:nvPicPr>
          <p:cNvPr id="4" name="Picture 3"/>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9592" y="1720770"/>
            <a:ext cx="7272808" cy="4531810"/>
          </a:xfrm>
          <a:prstGeom prst="rect">
            <a:avLst/>
          </a:prstGeom>
        </p:spPr>
      </p:pic>
      <p:pic>
        <p:nvPicPr>
          <p:cNvPr id="6" name="Picture 2" descr="http://www.freelogovectors.net/wp-content/uploads/2011/10/who_world_health_organization-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1111" y="404664"/>
            <a:ext cx="2155265" cy="6697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775" y="3040729"/>
            <a:ext cx="6354499" cy="362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9512" y="671863"/>
            <a:ext cx="1908921" cy="425822"/>
          </a:xfrm>
          <a:prstGeom prst="rect">
            <a:avLst/>
          </a:prstGeom>
        </p:spPr>
        <p:txBody>
          <a:bodyPr wrap="none">
            <a:spAutoFit/>
          </a:bodyPr>
          <a:lstStyle/>
          <a:p>
            <a:pPr>
              <a:lnSpc>
                <a:spcPts val="2175"/>
              </a:lnSpc>
            </a:pPr>
            <a:r>
              <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Fatalities</a:t>
            </a:r>
          </a:p>
        </p:txBody>
      </p:sp>
      <p:pic>
        <p:nvPicPr>
          <p:cNvPr id="10"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412776"/>
            <a:ext cx="2520280" cy="32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64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36.png"/>
          <p:cNvPicPr/>
          <p:nvPr/>
        </p:nvPicPr>
        <p:blipFill>
          <a:blip r:embed="rId2">
            <a:extLst/>
          </a:blip>
          <a:srcRect r="10045"/>
          <a:stretch>
            <a:fillRect/>
          </a:stretch>
        </p:blipFill>
        <p:spPr>
          <a:xfrm>
            <a:off x="4761" y="177582"/>
            <a:ext cx="8892480" cy="1163186"/>
          </a:xfrm>
          <a:prstGeom prst="rect">
            <a:avLst/>
          </a:prstGeom>
          <a:ln w="12700">
            <a:miter lim="400000"/>
          </a:ln>
        </p:spPr>
      </p:pic>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9592" y="1720770"/>
            <a:ext cx="7272808" cy="4531810"/>
          </a:xfrm>
          <a:prstGeom prst="rect">
            <a:avLst/>
          </a:prstGeom>
        </p:spPr>
      </p:pic>
      <p:pic>
        <p:nvPicPr>
          <p:cNvPr id="6" name="Picture 2" descr="http://www.freelogovectors.net/wp-content/uploads/2011/10/who_world_health_organization-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1111" y="404664"/>
            <a:ext cx="2155265" cy="6697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671863"/>
            <a:ext cx="4507837" cy="425822"/>
          </a:xfrm>
          <a:prstGeom prst="rect">
            <a:avLst/>
          </a:prstGeom>
        </p:spPr>
        <p:txBody>
          <a:bodyPr wrap="none">
            <a:spAutoFit/>
          </a:bodyPr>
          <a:lstStyle/>
          <a:p>
            <a:pPr>
              <a:lnSpc>
                <a:spcPts val="2175"/>
              </a:lnSpc>
            </a:pPr>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Vulnerable Road Users</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pic>
        <p:nvPicPr>
          <p:cNvPr id="10"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412776"/>
            <a:ext cx="2520280" cy="32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2204864"/>
            <a:ext cx="3286628" cy="3829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27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36.png"/>
          <p:cNvPicPr/>
          <p:nvPr/>
        </p:nvPicPr>
        <p:blipFill>
          <a:blip r:embed="rId2">
            <a:extLst/>
          </a:blip>
          <a:srcRect r="10045"/>
          <a:stretch>
            <a:fillRect/>
          </a:stretch>
        </p:blipFill>
        <p:spPr>
          <a:xfrm>
            <a:off x="4761" y="177582"/>
            <a:ext cx="8892480" cy="1163186"/>
          </a:xfrm>
          <a:prstGeom prst="rect">
            <a:avLst/>
          </a:prstGeom>
          <a:ln w="12700">
            <a:miter lim="400000"/>
          </a:ln>
        </p:spPr>
      </p:pic>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9592" y="1720770"/>
            <a:ext cx="7272808" cy="4531810"/>
          </a:xfrm>
          <a:prstGeom prst="rect">
            <a:avLst/>
          </a:prstGeom>
        </p:spPr>
      </p:pic>
      <p:pic>
        <p:nvPicPr>
          <p:cNvPr id="6" name="Picture 2" descr="http://www.freelogovectors.net/wp-content/uploads/2011/10/who_world_health_organization-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1111" y="404664"/>
            <a:ext cx="2155265" cy="6697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671863"/>
            <a:ext cx="1617751" cy="425822"/>
          </a:xfrm>
          <a:prstGeom prst="rect">
            <a:avLst/>
          </a:prstGeom>
        </p:spPr>
        <p:txBody>
          <a:bodyPr wrap="none">
            <a:spAutoFit/>
          </a:bodyPr>
          <a:lstStyle/>
          <a:p>
            <a:pPr>
              <a:lnSpc>
                <a:spcPts val="2175"/>
              </a:lnSpc>
            </a:pPr>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Injuries</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pic>
        <p:nvPicPr>
          <p:cNvPr id="10"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412776"/>
            <a:ext cx="2520280" cy="325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059832" y="2204864"/>
            <a:ext cx="5040560" cy="3539430"/>
          </a:xfrm>
          <a:prstGeom prst="rect">
            <a:avLst/>
          </a:prstGeom>
        </p:spPr>
        <p:txBody>
          <a:bodyPr wrap="square">
            <a:spAutoFit/>
          </a:bodyPr>
          <a:lstStyle/>
          <a:p>
            <a:pPr marL="342900" indent="-342900">
              <a:buFont typeface="Arial" panose="020B0604020202020204" pitchFamily="34" charset="0"/>
              <a:buChar char="•"/>
            </a:pPr>
            <a:r>
              <a:rPr lang="en-US" sz="2800" b="1" dirty="0" smtClean="0">
                <a:solidFill>
                  <a:srgbClr val="F25B29"/>
                </a:solidFill>
                <a:effectLst>
                  <a:outerShdw blurRad="38100" dist="38100" dir="2700000" algn="tl">
                    <a:srgbClr val="000000">
                      <a:alpha val="43137"/>
                    </a:srgbClr>
                  </a:outerShdw>
                </a:effectLst>
                <a:latin typeface="DIN-Medium"/>
              </a:rPr>
              <a:t>50 Million people incur nonfatal injuries each year from road traffic crashes.</a:t>
            </a:r>
          </a:p>
          <a:p>
            <a:pPr marL="342900" indent="-342900">
              <a:buFont typeface="Arial" panose="020B0604020202020204" pitchFamily="34" charset="0"/>
              <a:buChar char="•"/>
            </a:pPr>
            <a:r>
              <a:rPr lang="en-US" sz="2800" b="1" dirty="0" smtClean="0">
                <a:solidFill>
                  <a:srgbClr val="F25B29"/>
                </a:solidFill>
                <a:effectLst>
                  <a:outerShdw blurRad="38100" dist="38100" dir="2700000" algn="tl">
                    <a:srgbClr val="000000">
                      <a:alpha val="43137"/>
                    </a:srgbClr>
                  </a:outerShdw>
                </a:effectLst>
                <a:latin typeface="DIN-Medium"/>
              </a:rPr>
              <a:t>92+ countries report policies to increase walking and cycling. </a:t>
            </a:r>
          </a:p>
          <a:p>
            <a:pPr marL="342900" indent="-342900">
              <a:buFont typeface="Arial" panose="020B0604020202020204" pitchFamily="34" charset="0"/>
              <a:buChar char="•"/>
            </a:pPr>
            <a:r>
              <a:rPr lang="en-US" sz="2800" b="1" dirty="0" smtClean="0">
                <a:solidFill>
                  <a:srgbClr val="F25B29"/>
                </a:solidFill>
                <a:effectLst>
                  <a:outerShdw blurRad="38100" dist="38100" dir="2700000" algn="tl">
                    <a:srgbClr val="000000">
                      <a:alpha val="43137"/>
                    </a:srgbClr>
                  </a:outerShdw>
                </a:effectLst>
                <a:latin typeface="DIN-Medium"/>
              </a:rPr>
              <a:t>More attention must be given to VRUs.</a:t>
            </a:r>
          </a:p>
        </p:txBody>
      </p:sp>
    </p:spTree>
    <p:extLst>
      <p:ext uri="{BB962C8B-B14F-4D97-AF65-F5344CB8AC3E}">
        <p14:creationId xmlns:p14="http://schemas.microsoft.com/office/powerpoint/2010/main" val="222492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36.png"/>
          <p:cNvPicPr/>
          <p:nvPr/>
        </p:nvPicPr>
        <p:blipFill>
          <a:blip r:embed="rId2">
            <a:extLst/>
          </a:blip>
          <a:srcRect r="10045"/>
          <a:stretch>
            <a:fillRect/>
          </a:stretch>
        </p:blipFill>
        <p:spPr>
          <a:xfrm>
            <a:off x="4761" y="177582"/>
            <a:ext cx="8892480" cy="1163186"/>
          </a:xfrm>
          <a:prstGeom prst="rect">
            <a:avLst/>
          </a:prstGeom>
          <a:ln w="12700">
            <a:miter lim="400000"/>
          </a:ln>
        </p:spPr>
      </p:pic>
      <p:pic>
        <p:nvPicPr>
          <p:cNvPr id="6" name="Picture 5"/>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127929" y="1736651"/>
            <a:ext cx="5764551" cy="4428685"/>
          </a:xfrm>
          <a:prstGeom prst="rect">
            <a:avLst/>
          </a:prstGeom>
        </p:spPr>
      </p:pic>
      <p:pic>
        <p:nvPicPr>
          <p:cNvPr id="2050" name="Picture 2" descr="http://www.ntsb.gov/Style%20Library/NTSB/images/ntsb-logo-ta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50" y="260648"/>
            <a:ext cx="1784226" cy="9600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71809" y="2636912"/>
            <a:ext cx="2520281" cy="1938992"/>
          </a:xfrm>
          <a:prstGeom prst="rect">
            <a:avLst/>
          </a:prstGeom>
        </p:spPr>
        <p:txBody>
          <a:bodyPr wrap="square">
            <a:spAutoFit/>
          </a:bodyPr>
          <a:lstStyle/>
          <a:p>
            <a:pPr algn="ctr"/>
            <a:r>
              <a:rPr lang="en-US" sz="2000" dirty="0">
                <a:ln w="18415" cmpd="sng">
                  <a:noFill/>
                  <a:prstDash val="solid"/>
                </a:ln>
                <a:solidFill>
                  <a:srgbClr val="002060"/>
                </a:solidFill>
                <a:ea typeface="Calibri"/>
                <a:cs typeface="Calibri"/>
              </a:rPr>
              <a:t>Nearly 840,000 blind spot accidents occur each year in the United States resulting in 300 fatalities.</a:t>
            </a:r>
          </a:p>
        </p:txBody>
      </p:sp>
      <p:pic>
        <p:nvPicPr>
          <p:cNvPr id="8" name="Picture 2" descr="https://upload.wikimedia.org/wikipedia/commons/thumb/f/fd/US-NHTSA-Logo.svg/2000px-US-NHTSA-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459650"/>
            <a:ext cx="1652435"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4370" y="5263852"/>
            <a:ext cx="43719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79512" y="671863"/>
            <a:ext cx="2331087" cy="425822"/>
          </a:xfrm>
          <a:prstGeom prst="rect">
            <a:avLst/>
          </a:prstGeom>
        </p:spPr>
        <p:txBody>
          <a:bodyPr wrap="none">
            <a:spAutoFit/>
          </a:bodyPr>
          <a:lstStyle/>
          <a:p>
            <a:pPr>
              <a:lnSpc>
                <a:spcPts val="2175"/>
              </a:lnSpc>
            </a:pPr>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Blind Spots</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1559165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36.png"/>
          <p:cNvPicPr/>
          <p:nvPr/>
        </p:nvPicPr>
        <p:blipFill>
          <a:blip r:embed="rId2">
            <a:extLst/>
          </a:blip>
          <a:srcRect r="10045"/>
          <a:stretch>
            <a:fillRect/>
          </a:stretch>
        </p:blipFill>
        <p:spPr>
          <a:xfrm>
            <a:off x="4761" y="177582"/>
            <a:ext cx="8892480" cy="1163186"/>
          </a:xfrm>
          <a:prstGeom prst="rect">
            <a:avLst/>
          </a:prstGeom>
          <a:ln w="12700">
            <a:miter lim="400000"/>
          </a:ln>
        </p:spPr>
      </p:pic>
      <p:pic>
        <p:nvPicPr>
          <p:cNvPr id="5122" name="Picture 2" descr="http://ecolabelproject.eu/wp/wp-content/uploads/2014/06/partner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8184" y="280352"/>
            <a:ext cx="1767559" cy="98840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72816"/>
            <a:ext cx="7528199" cy="336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a:xfrm rot="20700000">
            <a:off x="3782645" y="1628802"/>
            <a:ext cx="216024" cy="6059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Down Arrow 11"/>
          <p:cNvSpPr/>
          <p:nvPr/>
        </p:nvSpPr>
        <p:spPr>
          <a:xfrm rot="19800000">
            <a:off x="2623156" y="1945500"/>
            <a:ext cx="216024" cy="6059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Down Arrow 12"/>
          <p:cNvSpPr/>
          <p:nvPr/>
        </p:nvSpPr>
        <p:spPr>
          <a:xfrm rot="16200000">
            <a:off x="1258761" y="2945984"/>
            <a:ext cx="216024" cy="6059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Down Arrow 13"/>
          <p:cNvSpPr/>
          <p:nvPr/>
        </p:nvSpPr>
        <p:spPr>
          <a:xfrm rot="16200000">
            <a:off x="1711080" y="3480895"/>
            <a:ext cx="216024" cy="6059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696640" y="5445223"/>
            <a:ext cx="7499200" cy="1200329"/>
          </a:xfrm>
          <a:prstGeom prst="rect">
            <a:avLst/>
          </a:prstGeom>
          <a:noFill/>
        </p:spPr>
        <p:txBody>
          <a:bodyPr wrap="square" rtlCol="0">
            <a:spAutoFit/>
          </a:bodyPr>
          <a:lstStyle/>
          <a:p>
            <a:pPr algn="ctr"/>
            <a:r>
              <a:rPr lang="en-US" sz="2400" dirty="0" smtClean="0">
                <a:ln w="18415" cmpd="sng">
                  <a:noFill/>
                  <a:prstDash val="solid"/>
                </a:ln>
                <a:solidFill>
                  <a:srgbClr val="002060"/>
                </a:solidFill>
                <a:ea typeface="Calibri"/>
                <a:cs typeface="Calibri"/>
              </a:rPr>
              <a:t>30% </a:t>
            </a:r>
            <a:r>
              <a:rPr lang="en-US" sz="2400" dirty="0">
                <a:ln w="18415" cmpd="sng">
                  <a:noFill/>
                  <a:prstDash val="solid"/>
                </a:ln>
                <a:solidFill>
                  <a:srgbClr val="002060"/>
                </a:solidFill>
                <a:ea typeface="Calibri"/>
                <a:cs typeface="Calibri"/>
              </a:rPr>
              <a:t>of </a:t>
            </a:r>
            <a:r>
              <a:rPr lang="en-US" sz="2400" dirty="0" smtClean="0">
                <a:ln w="18415" cmpd="sng">
                  <a:noFill/>
                  <a:prstDash val="solid"/>
                </a:ln>
                <a:solidFill>
                  <a:srgbClr val="002060"/>
                </a:solidFill>
                <a:ea typeface="Calibri"/>
                <a:cs typeface="Calibri"/>
              </a:rPr>
              <a:t>fatal accidents are between </a:t>
            </a:r>
            <a:r>
              <a:rPr lang="en-US" sz="2400" dirty="0">
                <a:ln w="18415" cmpd="sng">
                  <a:noFill/>
                  <a:prstDash val="solid"/>
                </a:ln>
                <a:solidFill>
                  <a:srgbClr val="002060"/>
                </a:solidFill>
                <a:ea typeface="Calibri"/>
                <a:cs typeface="Calibri"/>
              </a:rPr>
              <a:t>HGVs and VRUs </a:t>
            </a:r>
            <a:r>
              <a:rPr lang="en-US" sz="2400" dirty="0" smtClean="0">
                <a:ln w="18415" cmpd="sng">
                  <a:noFill/>
                  <a:prstDash val="solid"/>
                </a:ln>
                <a:solidFill>
                  <a:srgbClr val="002060"/>
                </a:solidFill>
                <a:ea typeface="Calibri"/>
                <a:cs typeface="Calibri"/>
              </a:rPr>
              <a:t>which can </a:t>
            </a:r>
            <a:r>
              <a:rPr lang="en-US" sz="2400" dirty="0">
                <a:ln w="18415" cmpd="sng">
                  <a:noFill/>
                  <a:prstDash val="solid"/>
                </a:ln>
                <a:solidFill>
                  <a:srgbClr val="002060"/>
                </a:solidFill>
                <a:ea typeface="Calibri"/>
                <a:cs typeface="Calibri"/>
              </a:rPr>
              <a:t>be </a:t>
            </a:r>
            <a:r>
              <a:rPr lang="en-US" sz="2400" dirty="0" smtClean="0">
                <a:ln w="18415" cmpd="sng">
                  <a:noFill/>
                  <a:prstDash val="solid"/>
                </a:ln>
                <a:solidFill>
                  <a:srgbClr val="002060"/>
                </a:solidFill>
                <a:ea typeface="Calibri"/>
                <a:cs typeface="Calibri"/>
              </a:rPr>
              <a:t>prevented by utilizing existing smart blind spot detection and advanced warning!</a:t>
            </a:r>
            <a:endParaRPr lang="en-US" sz="2400" dirty="0">
              <a:ln w="18415" cmpd="sng">
                <a:noFill/>
                <a:prstDash val="solid"/>
              </a:ln>
              <a:solidFill>
                <a:srgbClr val="002060"/>
              </a:solidFill>
              <a:ea typeface="Calibri"/>
              <a:cs typeface="Calibri"/>
            </a:endParaRPr>
          </a:p>
        </p:txBody>
      </p:sp>
      <p:sp>
        <p:nvSpPr>
          <p:cNvPr id="16" name="Rectangle 15"/>
          <p:cNvSpPr/>
          <p:nvPr/>
        </p:nvSpPr>
        <p:spPr>
          <a:xfrm>
            <a:off x="5004048" y="4976012"/>
            <a:ext cx="2922978" cy="307777"/>
          </a:xfrm>
          <a:prstGeom prst="rect">
            <a:avLst/>
          </a:prstGeom>
        </p:spPr>
        <p:txBody>
          <a:bodyPr wrap="square">
            <a:spAutoFit/>
          </a:bodyPr>
          <a:lstStyle/>
          <a:p>
            <a:pPr algn="r"/>
            <a:r>
              <a:rPr lang="en-US" sz="1400" dirty="0" smtClean="0">
                <a:ln w="18415" cmpd="sng">
                  <a:noFill/>
                  <a:prstDash val="solid"/>
                </a:ln>
                <a:solidFill>
                  <a:srgbClr val="002060"/>
                </a:solidFill>
                <a:ea typeface="Calibri"/>
                <a:cs typeface="Calibri"/>
              </a:rPr>
              <a:t>- GRSG-109-19</a:t>
            </a:r>
            <a:endParaRPr lang="en-US" sz="1400" dirty="0">
              <a:ln w="18415" cmpd="sng">
                <a:noFill/>
                <a:prstDash val="solid"/>
              </a:ln>
              <a:solidFill>
                <a:srgbClr val="002060"/>
              </a:solidFill>
              <a:ea typeface="Calibri"/>
              <a:cs typeface="Calibri"/>
            </a:endParaRPr>
          </a:p>
        </p:txBody>
      </p:sp>
      <p:sp>
        <p:nvSpPr>
          <p:cNvPr id="17" name="Rectangle 16"/>
          <p:cNvSpPr/>
          <p:nvPr/>
        </p:nvSpPr>
        <p:spPr>
          <a:xfrm>
            <a:off x="179512" y="671863"/>
            <a:ext cx="2331087" cy="374461"/>
          </a:xfrm>
          <a:prstGeom prst="rect">
            <a:avLst/>
          </a:prstGeom>
        </p:spPr>
        <p:txBody>
          <a:bodyPr wrap="none">
            <a:spAutoFit/>
          </a:bodyPr>
          <a:lstStyle/>
          <a:p>
            <a:pPr>
              <a:lnSpc>
                <a:spcPts val="2175"/>
              </a:lnSpc>
            </a:pPr>
            <a:r>
              <a:rPr lang="en-US" sz="36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Blind Spots</a:t>
            </a:r>
            <a:endPar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302173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8" y="0"/>
            <a:ext cx="9000476" cy="6857603"/>
          </a:xfrm>
          <a:prstGeom prst="rect">
            <a:avLst/>
          </a:prstGeom>
        </p:spPr>
      </p:pic>
      <p:sp>
        <p:nvSpPr>
          <p:cNvPr id="16" name="מלבן 15"/>
          <p:cNvSpPr/>
          <p:nvPr/>
        </p:nvSpPr>
        <p:spPr>
          <a:xfrm>
            <a:off x="160548" y="3134811"/>
            <a:ext cx="4479368" cy="429798"/>
          </a:xfrm>
          <a:prstGeom prst="rect">
            <a:avLst/>
          </a:prstGeom>
        </p:spPr>
        <p:txBody>
          <a:bodyPr wrap="none" lIns="68580" tIns="34290" rIns="68580" bIns="34290">
            <a:spAutoFit/>
          </a:bodyPr>
          <a:lstStyle/>
          <a:p>
            <a:pPr>
              <a:lnSpc>
                <a:spcPts val="2175"/>
              </a:lnSpc>
            </a:pPr>
            <a:r>
              <a:rPr lang="en-US" sz="4400" b="1" dirty="0" smtClean="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Market Conditions</a:t>
            </a:r>
            <a:endParaRPr lang="en-US" sz="44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spTree>
    <p:extLst>
      <p:ext uri="{BB962C8B-B14F-4D97-AF65-F5344CB8AC3E}">
        <p14:creationId xmlns:p14="http://schemas.microsoft.com/office/powerpoint/2010/main" val="542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36.png"/>
          <p:cNvPicPr/>
          <p:nvPr/>
        </p:nvPicPr>
        <p:blipFill>
          <a:blip r:embed="rId2">
            <a:extLst/>
          </a:blip>
          <a:srcRect r="10045"/>
          <a:stretch>
            <a:fillRect/>
          </a:stretch>
        </p:blipFill>
        <p:spPr>
          <a:xfrm>
            <a:off x="4761" y="177582"/>
            <a:ext cx="8892480" cy="1163186"/>
          </a:xfrm>
          <a:prstGeom prst="rect">
            <a:avLst/>
          </a:prstGeom>
          <a:ln w="12700">
            <a:miter lim="400000"/>
          </a:ln>
        </p:spPr>
      </p:pic>
      <p:sp>
        <p:nvSpPr>
          <p:cNvPr id="8" name="Rectangle 7"/>
          <p:cNvSpPr/>
          <p:nvPr/>
        </p:nvSpPr>
        <p:spPr>
          <a:xfrm>
            <a:off x="179512" y="677767"/>
            <a:ext cx="5530104" cy="656590"/>
          </a:xfrm>
          <a:prstGeom prst="rect">
            <a:avLst/>
          </a:prstGeom>
        </p:spPr>
        <p:txBody>
          <a:bodyPr wrap="none">
            <a:spAutoFit/>
          </a:bodyPr>
          <a:lstStyle/>
          <a:p>
            <a:pPr>
              <a:lnSpc>
                <a:spcPts val="2175"/>
              </a:lnSpc>
            </a:pPr>
            <a:r>
              <a:rPr lang="en-US" sz="36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rPr>
              <a:t>London: Safer Lorry Scheme</a:t>
            </a:r>
          </a:p>
          <a:p>
            <a:pPr>
              <a:lnSpc>
                <a:spcPts val="2175"/>
              </a:lnSpc>
            </a:pPr>
            <a:endParaRPr lang="en-US" sz="4400" b="1" dirty="0">
              <a:ln w="18415" cmpd="sng">
                <a:noFill/>
                <a:prstDash val="solid"/>
              </a:ln>
              <a:solidFill>
                <a:srgbClr val="002060"/>
              </a:solidFill>
              <a:effectLst>
                <a:outerShdw blurRad="127000" dist="38100" dir="2700000" algn="t" rotWithShape="0">
                  <a:schemeClr val="bg1">
                    <a:alpha val="83000"/>
                  </a:schemeClr>
                </a:outerShdw>
              </a:effectLst>
              <a:ea typeface="Calibri"/>
              <a:cs typeface="Calibri"/>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437" y="1649346"/>
            <a:ext cx="3781035" cy="2467516"/>
          </a:xfrm>
          <a:prstGeom prst="rect">
            <a:avLst/>
          </a:prstGeom>
        </p:spPr>
      </p:pic>
      <p:sp>
        <p:nvSpPr>
          <p:cNvPr id="14" name="TextBox 13"/>
          <p:cNvSpPr txBox="1"/>
          <p:nvPr/>
        </p:nvSpPr>
        <p:spPr>
          <a:xfrm>
            <a:off x="251520" y="1556792"/>
            <a:ext cx="4363138" cy="2677656"/>
          </a:xfrm>
          <a:prstGeom prst="rect">
            <a:avLst/>
          </a:prstGeom>
          <a:noFill/>
        </p:spPr>
        <p:txBody>
          <a:bodyPr wrap="square" rtlCol="0">
            <a:spAutoFit/>
          </a:bodyPr>
          <a:lstStyle/>
          <a:p>
            <a:r>
              <a:rPr lang="en-US" sz="2400" dirty="0" smtClean="0">
                <a:ln w="18415" cmpd="sng">
                  <a:noFill/>
                  <a:prstDash val="solid"/>
                </a:ln>
                <a:solidFill>
                  <a:srgbClr val="002060"/>
                </a:solidFill>
                <a:ea typeface="Calibri"/>
                <a:cs typeface="Calibri"/>
              </a:rPr>
              <a:t>“HGVs </a:t>
            </a:r>
            <a:r>
              <a:rPr lang="en-US" sz="2400" dirty="0">
                <a:ln w="18415" cmpd="sng">
                  <a:noFill/>
                  <a:prstDash val="solid"/>
                </a:ln>
                <a:solidFill>
                  <a:srgbClr val="002060"/>
                </a:solidFill>
                <a:ea typeface="Calibri"/>
                <a:cs typeface="Calibri"/>
              </a:rPr>
              <a:t>are substantially overrepresented in cyclist and pedestrian accidents.  Between 2008 and 2012, 53% of cyclist fatalities in London involved lorries, though they make up only around 4% of the traffic</a:t>
            </a:r>
            <a:r>
              <a:rPr lang="en-US" sz="2400" dirty="0" smtClean="0">
                <a:ln w="18415" cmpd="sng">
                  <a:noFill/>
                  <a:prstDash val="solid"/>
                </a:ln>
                <a:solidFill>
                  <a:srgbClr val="002060"/>
                </a:solidFill>
                <a:ea typeface="Calibri"/>
                <a:cs typeface="Calibri"/>
              </a:rPr>
              <a:t>.”</a:t>
            </a:r>
            <a:endParaRPr lang="en-US" sz="2400" dirty="0">
              <a:ln w="18415" cmpd="sng">
                <a:noFill/>
                <a:prstDash val="solid"/>
              </a:ln>
              <a:solidFill>
                <a:srgbClr val="002060"/>
              </a:solidFill>
              <a:ea typeface="Calibri"/>
              <a:cs typeface="Calibri"/>
            </a:endParaRPr>
          </a:p>
        </p:txBody>
      </p:sp>
      <p:sp>
        <p:nvSpPr>
          <p:cNvPr id="15" name="Rectangle 14"/>
          <p:cNvSpPr/>
          <p:nvPr/>
        </p:nvSpPr>
        <p:spPr>
          <a:xfrm>
            <a:off x="1649022" y="4077072"/>
            <a:ext cx="2994986" cy="646331"/>
          </a:xfrm>
          <a:prstGeom prst="rect">
            <a:avLst/>
          </a:prstGeom>
        </p:spPr>
        <p:txBody>
          <a:bodyPr wrap="none">
            <a:spAutoFit/>
          </a:bodyPr>
          <a:lstStyle/>
          <a:p>
            <a:pPr algn="r"/>
            <a:r>
              <a:rPr lang="en-US" dirty="0">
                <a:ln w="18415" cmpd="sng">
                  <a:noFill/>
                  <a:prstDash val="solid"/>
                </a:ln>
                <a:solidFill>
                  <a:srgbClr val="002060"/>
                </a:solidFill>
                <a:ea typeface="Calibri"/>
                <a:cs typeface="Calibri"/>
              </a:rPr>
              <a:t>-Andrew Gilligan, </a:t>
            </a:r>
            <a:endParaRPr lang="en-US" dirty="0" smtClean="0">
              <a:ln w="18415" cmpd="sng">
                <a:noFill/>
                <a:prstDash val="solid"/>
              </a:ln>
              <a:solidFill>
                <a:srgbClr val="002060"/>
              </a:solidFill>
              <a:ea typeface="Calibri"/>
              <a:cs typeface="Calibri"/>
            </a:endParaRPr>
          </a:p>
          <a:p>
            <a:pPr algn="r"/>
            <a:r>
              <a:rPr lang="en-US" dirty="0" smtClean="0">
                <a:ln w="18415" cmpd="sng">
                  <a:noFill/>
                  <a:prstDash val="solid"/>
                </a:ln>
                <a:solidFill>
                  <a:srgbClr val="002060"/>
                </a:solidFill>
                <a:ea typeface="Calibri"/>
                <a:cs typeface="Calibri"/>
              </a:rPr>
              <a:t>London </a:t>
            </a:r>
            <a:r>
              <a:rPr lang="en-US" dirty="0">
                <a:ln w="18415" cmpd="sng">
                  <a:noFill/>
                  <a:prstDash val="solid"/>
                </a:ln>
                <a:solidFill>
                  <a:srgbClr val="002060"/>
                </a:solidFill>
                <a:ea typeface="Calibri"/>
                <a:cs typeface="Calibri"/>
              </a:rPr>
              <a:t>Cycling </a:t>
            </a:r>
            <a:r>
              <a:rPr lang="en-US" dirty="0" smtClean="0">
                <a:ln w="18415" cmpd="sng">
                  <a:noFill/>
                  <a:prstDash val="solid"/>
                </a:ln>
                <a:solidFill>
                  <a:srgbClr val="002060"/>
                </a:solidFill>
                <a:ea typeface="Calibri"/>
                <a:cs typeface="Calibri"/>
              </a:rPr>
              <a:t>Commissioner</a:t>
            </a:r>
            <a:endParaRPr lang="en-US" dirty="0">
              <a:ln w="18415" cmpd="sng">
                <a:noFill/>
                <a:prstDash val="solid"/>
              </a:ln>
              <a:solidFill>
                <a:srgbClr val="002060"/>
              </a:solidFill>
              <a:ea typeface="Calibri"/>
              <a:cs typeface="Calibri"/>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865402"/>
            <a:ext cx="2813950" cy="1875966"/>
          </a:xfrm>
          <a:prstGeom prst="rect">
            <a:avLst/>
          </a:prstGeom>
        </p:spPr>
      </p:pic>
      <p:sp>
        <p:nvSpPr>
          <p:cNvPr id="17" name="TextBox 16"/>
          <p:cNvSpPr txBox="1"/>
          <p:nvPr/>
        </p:nvSpPr>
        <p:spPr>
          <a:xfrm>
            <a:off x="4716016" y="4822120"/>
            <a:ext cx="4037208" cy="1631216"/>
          </a:xfrm>
          <a:prstGeom prst="rect">
            <a:avLst/>
          </a:prstGeom>
          <a:noFill/>
        </p:spPr>
        <p:txBody>
          <a:bodyPr wrap="square" rtlCol="0">
            <a:spAutoFit/>
          </a:bodyPr>
          <a:lstStyle/>
          <a:p>
            <a:pPr algn="ctr"/>
            <a:r>
              <a:rPr lang="en-US" sz="2400" b="1" dirty="0">
                <a:ln w="18415" cmpd="sng">
                  <a:noFill/>
                  <a:prstDash val="solid"/>
                </a:ln>
                <a:solidFill>
                  <a:srgbClr val="002060"/>
                </a:solidFill>
                <a:ea typeface="Calibri"/>
                <a:cs typeface="Calibri"/>
              </a:rPr>
              <a:t>As</a:t>
            </a:r>
            <a:r>
              <a:rPr lang="en-US" sz="2800" b="1" dirty="0">
                <a:ln w="18415" cmpd="sng">
                  <a:noFill/>
                  <a:prstDash val="solid"/>
                </a:ln>
                <a:solidFill>
                  <a:srgbClr val="002060"/>
                </a:solidFill>
                <a:ea typeface="Calibri"/>
                <a:cs typeface="Calibri"/>
              </a:rPr>
              <a:t> </a:t>
            </a:r>
            <a:r>
              <a:rPr lang="en-US" sz="2400" b="1" dirty="0">
                <a:ln w="18415" cmpd="sng">
                  <a:noFill/>
                  <a:prstDash val="solid"/>
                </a:ln>
                <a:solidFill>
                  <a:srgbClr val="002060"/>
                </a:solidFill>
                <a:ea typeface="Calibri"/>
                <a:cs typeface="Calibri"/>
              </a:rPr>
              <a:t>of September 1st, 2015, all commercial vehicles over 3.5 tones must be fitted with minimum safety requirements</a:t>
            </a:r>
          </a:p>
        </p:txBody>
      </p:sp>
    </p:spTree>
    <p:extLst>
      <p:ext uri="{BB962C8B-B14F-4D97-AF65-F5344CB8AC3E}">
        <p14:creationId xmlns:p14="http://schemas.microsoft.com/office/powerpoint/2010/main" val="1097436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2741</TotalTime>
  <Words>667</Words>
  <Application>Microsoft Office PowerPoint</Application>
  <PresentationFormat>On-screen Show (4:3)</PresentationFormat>
  <Paragraphs>72</Paragraphs>
  <Slides>20</Slides>
  <Notes>7</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Elan Nyer</dc:creator>
  <cp:lastModifiedBy>Hubert Romain</cp:lastModifiedBy>
  <cp:revision>78</cp:revision>
  <dcterms:created xsi:type="dcterms:W3CDTF">2016-04-06T11:08:25Z</dcterms:created>
  <dcterms:modified xsi:type="dcterms:W3CDTF">2016-04-26T14:08:08Z</dcterms:modified>
</cp:coreProperties>
</file>