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1" r:id="rId3"/>
    <p:sldId id="260" r:id="rId4"/>
    <p:sldId id="268" r:id="rId5"/>
    <p:sldId id="269" r:id="rId6"/>
    <p:sldId id="267" r:id="rId7"/>
  </p:sldIdLst>
  <p:sldSz cx="9906000" cy="6858000" type="A4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118" y="-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 bwMode="auto">
          <a:xfrm>
            <a:off x="4022725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7C44234-3414-4360-9832-3A186ACB75EA}" type="datetimeFigureOut">
              <a:rPr lang="en-US"/>
              <a:pPr>
                <a:defRPr/>
              </a:pPr>
              <a:t>10/25/2016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55688" y="1279525"/>
            <a:ext cx="49911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926013"/>
            <a:ext cx="5683250" cy="402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D4A5BEB-E4D1-4EC7-88F1-2A20B9578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1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130EC-DC4A-4492-A9A6-5187AD7266B7}" type="slidenum">
              <a:rPr lang="en-US" smtClean="0"/>
              <a:pPr/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598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945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130EC-DC4A-4492-A9A6-5187AD7266B7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63630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29699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0E674-F4CE-48E7-9B9F-C8E48415EB3B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2840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31747" name="Espace réservé du numéro de diapositive 3"/>
          <p:cNvSpPr txBox="1">
            <a:spLocks noGrp="1"/>
          </p:cNvSpPr>
          <p:nvPr/>
        </p:nvSpPr>
        <p:spPr bwMode="auto">
          <a:xfrm>
            <a:off x="4022725" y="972185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66" tIns="49533" rIns="99066" bIns="49533" anchor="b"/>
          <a:lstStyle/>
          <a:p>
            <a:pPr algn="r" defTabSz="990600"/>
            <a:fld id="{864C359B-B909-4493-AB92-90FE4E874397}" type="slidenum">
              <a:rPr lang="en-US" sz="1300">
                <a:latin typeface="Calibri" pitchFamily="34" charset="0"/>
              </a:rPr>
              <a:pPr algn="r" defTabSz="990600"/>
              <a:t>6</a:t>
            </a:fld>
            <a:endParaRPr lang="en-US" sz="13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20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86550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86550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410325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0AEB56D6-F20C-45F2-B54F-26930C5F66E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VGL-04-05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24/10/2016</a:t>
            </a:r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VGL-04-02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846138" y="2114550"/>
            <a:ext cx="854392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 eaLnBrk="1" hangingPunct="1"/>
            <a:r>
              <a:rPr lang="en-GB" b="1" dirty="0" smtClean="0"/>
              <a:t>Status of the IWG VGL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fr-CH" sz="3100" dirty="0" err="1" smtClean="0"/>
              <a:t>October</a:t>
            </a:r>
            <a:r>
              <a:rPr lang="fr-CH" sz="3100" dirty="0" smtClean="0"/>
              <a:t> 24, 2016</a:t>
            </a:r>
            <a:endParaRPr lang="en-US" dirty="0" smtClean="0"/>
          </a:p>
        </p:txBody>
      </p:sp>
      <p:sp>
        <p:nvSpPr>
          <p:cNvPr id="6" name="Espace réservé du pied de page 4"/>
          <p:cNvSpPr txBox="1">
            <a:spLocks/>
          </p:cNvSpPr>
          <p:nvPr/>
        </p:nvSpPr>
        <p:spPr bwMode="auto">
          <a:xfrm>
            <a:off x="6046788" y="5357812"/>
            <a:ext cx="33432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400" dirty="0" smtClean="0">
                <a:latin typeface="Calibri" pitchFamily="34" charset="0"/>
              </a:rPr>
              <a:t>VGL-04-02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Espace réservé du pied de page 4"/>
          <p:cNvSpPr txBox="1">
            <a:spLocks/>
          </p:cNvSpPr>
          <p:nvPr/>
        </p:nvSpPr>
        <p:spPr bwMode="auto">
          <a:xfrm>
            <a:off x="4846320" y="523684"/>
            <a:ext cx="4935855" cy="957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fr-FR" sz="2400" u="sng" dirty="0" smtClean="0">
                <a:latin typeface="Calibri" pitchFamily="34" charset="0"/>
              </a:rPr>
              <a:t>Informal </a:t>
            </a:r>
            <a:r>
              <a:rPr lang="fr-FR" sz="2400" u="sng" smtClean="0">
                <a:latin typeface="Calibri" pitchFamily="34" charset="0"/>
              </a:rPr>
              <a:t>document </a:t>
            </a:r>
            <a:r>
              <a:rPr lang="fr-FR" sz="2400" b="1" smtClean="0">
                <a:latin typeface="Calibri" pitchFamily="34" charset="0"/>
              </a:rPr>
              <a:t>GRE-76-19</a:t>
            </a:r>
            <a:endParaRPr lang="fr-FR" sz="2400" b="1" dirty="0" smtClean="0">
              <a:latin typeface="Calibri" pitchFamily="34" charset="0"/>
            </a:endParaRPr>
          </a:p>
          <a:p>
            <a:pPr algn="r"/>
            <a:r>
              <a:rPr lang="fr-FR" sz="2400" dirty="0" smtClean="0">
                <a:latin typeface="Calibri" pitchFamily="34" charset="0"/>
              </a:rPr>
              <a:t>(76th GRE, 25-28 </a:t>
            </a:r>
            <a:r>
              <a:rPr lang="fr-FR" sz="2400" dirty="0" err="1" smtClean="0">
                <a:latin typeface="Calibri" pitchFamily="34" charset="0"/>
              </a:rPr>
              <a:t>October</a:t>
            </a:r>
            <a:r>
              <a:rPr lang="fr-FR" sz="2400" dirty="0" smtClean="0">
                <a:latin typeface="Calibri" pitchFamily="34" charset="0"/>
              </a:rPr>
              <a:t> 2016,</a:t>
            </a:r>
          </a:p>
          <a:p>
            <a:pPr algn="r"/>
            <a:r>
              <a:rPr lang="fr-FR" sz="2400" dirty="0" smtClean="0">
                <a:latin typeface="Calibri" pitchFamily="34" charset="0"/>
              </a:rPr>
              <a:t>Agenda item 6 (b))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8" name="Espace réservé du pied de page 4"/>
          <p:cNvSpPr txBox="1">
            <a:spLocks/>
          </p:cNvSpPr>
          <p:nvPr/>
        </p:nvSpPr>
        <p:spPr bwMode="auto">
          <a:xfrm>
            <a:off x="-396684" y="523684"/>
            <a:ext cx="4730940" cy="50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fr-FR" sz="2400" dirty="0" err="1" smtClean="0">
                <a:latin typeface="Calibri" pitchFamily="34" charset="0"/>
              </a:rPr>
              <a:t>Submitted</a:t>
            </a:r>
            <a:r>
              <a:rPr lang="fr-FR" sz="2400" dirty="0" smtClean="0">
                <a:latin typeface="Calibri" pitchFamily="34" charset="0"/>
              </a:rPr>
              <a:t> by the IWG VGL</a:t>
            </a:r>
            <a:endParaRPr lang="en-US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96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INTRODUCTION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en-GB" dirty="0"/>
              <a:t>Main topics:</a:t>
            </a:r>
          </a:p>
          <a:p>
            <a:pPr eaLnBrk="1" hangingPunct="1"/>
            <a:r>
              <a:rPr lang="en-GB" dirty="0"/>
              <a:t>Terms of reference have been </a:t>
            </a:r>
            <a:r>
              <a:rPr lang="en-GB" dirty="0" err="1" smtClean="0"/>
              <a:t>rediscussed</a:t>
            </a:r>
            <a:r>
              <a:rPr lang="en-GB" dirty="0" smtClean="0"/>
              <a:t> </a:t>
            </a:r>
            <a:r>
              <a:rPr lang="en-GB" dirty="0"/>
              <a:t>and finalized</a:t>
            </a:r>
          </a:p>
          <a:p>
            <a:pPr eaLnBrk="1" hangingPunct="1"/>
            <a:r>
              <a:rPr lang="en-GB" dirty="0"/>
              <a:t>A </a:t>
            </a:r>
            <a:r>
              <a:rPr lang="en-GB" dirty="0" err="1"/>
              <a:t>detailled</a:t>
            </a:r>
            <a:r>
              <a:rPr lang="en-GB" dirty="0"/>
              <a:t> presentation of the Polish proposal  - doc. GRE-73-18 Corr.1 (&amp;GRE -73-28)</a:t>
            </a:r>
          </a:p>
          <a:p>
            <a:pPr eaLnBrk="1" hangingPunct="1"/>
            <a:r>
              <a:rPr lang="en-GB" dirty="0"/>
              <a:t>A general introduction of the OICA/GTB proposal - doc. GRE 2015/5 (&amp;GRE-73-</a:t>
            </a:r>
            <a:r>
              <a:rPr lang="pl-PL" dirty="0"/>
              <a:t>06</a:t>
            </a:r>
            <a:r>
              <a:rPr lang="en-GB" dirty="0"/>
              <a:t>)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24/10/2016</a:t>
            </a:r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VGL-04-02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230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/>
          <p:cNvSpPr>
            <a:spLocks noGrp="1"/>
          </p:cNvSpPr>
          <p:nvPr>
            <p:ph idx="1"/>
          </p:nvPr>
        </p:nvSpPr>
        <p:spPr>
          <a:xfrm>
            <a:off x="553792" y="1133342"/>
            <a:ext cx="9040970" cy="5087154"/>
          </a:xfrm>
        </p:spPr>
        <p:txBody>
          <a:bodyPr/>
          <a:lstStyle/>
          <a:p>
            <a:pPr eaLnBrk="1" hangingPunct="1"/>
            <a:r>
              <a:rPr lang="en-GB" dirty="0" smtClean="0"/>
              <a:t>Both proposals concern conditions for cut-off  levelling tolerances for vehicle load change in dependence on headlamp mounting height (tolerances box). </a:t>
            </a:r>
          </a:p>
          <a:p>
            <a:pPr eaLnBrk="1" hangingPunct="1"/>
            <a:r>
              <a:rPr lang="en-GB" dirty="0" smtClean="0"/>
              <a:t>Both propose also loading conditions and discriminate when can be used: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sz="2400" dirty="0" smtClean="0"/>
              <a:t>No levelling device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sz="2400" dirty="0" smtClean="0"/>
              <a:t>Manual levelling device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sz="2400" dirty="0" smtClean="0"/>
              <a:t>Automatic levelling device</a:t>
            </a:r>
          </a:p>
          <a:p>
            <a:pPr eaLnBrk="1" hangingPunct="1"/>
            <a:r>
              <a:rPr lang="en-GB" dirty="0" smtClean="0"/>
              <a:t>Common understanding: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sz="2400" dirty="0" smtClean="0"/>
              <a:t>Deletion of the 2000 lm criterion</a:t>
            </a:r>
          </a:p>
          <a:p>
            <a:pPr lvl="2" eaLnBrk="1" hangingPunct="1">
              <a:buFont typeface="Wingdings" panose="05000000000000000000" pitchFamily="2" charset="2"/>
              <a:buChar char="§"/>
            </a:pPr>
            <a:r>
              <a:rPr lang="en-GB" sz="2400" dirty="0" smtClean="0"/>
              <a:t>Threshold/Box left limit for glare </a:t>
            </a:r>
          </a:p>
          <a:p>
            <a:pPr marL="914400" lvl="2" indent="0" eaLnBrk="1" hangingPunct="1">
              <a:buNone/>
            </a:pPr>
            <a:endParaRPr lang="en-GB" dirty="0" smtClean="0"/>
          </a:p>
          <a:p>
            <a:pPr lvl="2" eaLnBrk="1" hangingPunct="1">
              <a:buFont typeface="Arial" charset="0"/>
              <a:buNone/>
            </a:pPr>
            <a:r>
              <a:rPr lang="en-GB" dirty="0" smtClean="0"/>
              <a:t> </a:t>
            </a:r>
          </a:p>
        </p:txBody>
      </p:sp>
      <p:sp>
        <p:nvSpPr>
          <p:cNvPr id="18437" name="Titre 1"/>
          <p:cNvSpPr>
            <a:spLocks noGrp="1"/>
          </p:cNvSpPr>
          <p:nvPr>
            <p:ph type="title"/>
          </p:nvPr>
        </p:nvSpPr>
        <p:spPr>
          <a:xfrm>
            <a:off x="0" y="-15875"/>
            <a:ext cx="9906000" cy="1325563"/>
          </a:xfrm>
        </p:spPr>
        <p:txBody>
          <a:bodyPr/>
          <a:lstStyle/>
          <a:p>
            <a:pPr eaLnBrk="1" hangingPunct="1"/>
            <a:r>
              <a:rPr lang="fr-FR" sz="3600" b="1" dirty="0" smtClean="0"/>
              <a:t>SIMILARITIES</a:t>
            </a:r>
            <a:r>
              <a:rPr lang="fr-FR" sz="3600" dirty="0" smtClean="0"/>
              <a:t> </a:t>
            </a:r>
            <a:r>
              <a:rPr lang="en-US" sz="3600" dirty="0" smtClean="0"/>
              <a:t>between GTB/OICA – Polish proposals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24/10/2016		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VGL-04-02</a:t>
            </a:r>
            <a:endParaRPr lang="en-US" dirty="0"/>
          </a:p>
        </p:txBody>
      </p:sp>
      <p:sp>
        <p:nvSpPr>
          <p:cNvPr id="11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ce réservé du contenu 2"/>
          <p:cNvSpPr>
            <a:spLocks noGrp="1"/>
          </p:cNvSpPr>
          <p:nvPr>
            <p:ph idx="1"/>
          </p:nvPr>
        </p:nvSpPr>
        <p:spPr>
          <a:xfrm>
            <a:off x="150455" y="1325073"/>
            <a:ext cx="9429800" cy="4367391"/>
          </a:xfrm>
        </p:spPr>
        <p:txBody>
          <a:bodyPr/>
          <a:lstStyle/>
          <a:p>
            <a:pPr lvl="2" eaLnBrk="1" hangingPunct="1"/>
            <a:r>
              <a:rPr lang="en-GB" sz="2800" dirty="0" smtClean="0"/>
              <a:t>Diagram: </a:t>
            </a:r>
          </a:p>
          <a:p>
            <a:pPr lvl="3" eaLnBrk="1" hangingPunct="1"/>
            <a:r>
              <a:rPr lang="en-GB" sz="2600" dirty="0" smtClean="0"/>
              <a:t>GTB/OICA and Poland agreed to have the same left limit (criteria for glare) – agreement to be found for the right limit (criteria for visibility)</a:t>
            </a:r>
          </a:p>
          <a:p>
            <a:pPr lvl="3" eaLnBrk="1" hangingPunct="1"/>
            <a:r>
              <a:rPr lang="en-GB" sz="2600" dirty="0" smtClean="0"/>
              <a:t>Left and right limits still under discussions for the IWG VGL</a:t>
            </a:r>
          </a:p>
          <a:p>
            <a:pPr lvl="2" eaLnBrk="1" hangingPunct="1"/>
            <a:r>
              <a:rPr lang="en-GB" sz="2800" dirty="0" smtClean="0"/>
              <a:t>Loading conditions</a:t>
            </a:r>
          </a:p>
          <a:p>
            <a:pPr lvl="2" eaLnBrk="1" hangingPunct="1"/>
            <a:r>
              <a:rPr lang="en-GB" sz="2800" dirty="0" smtClean="0"/>
              <a:t>Loading process</a:t>
            </a:r>
          </a:p>
          <a:p>
            <a:pPr lvl="2" eaLnBrk="1" hangingPunct="1"/>
            <a:r>
              <a:rPr lang="en-GB" sz="2800" dirty="0" smtClean="0"/>
              <a:t>Criteria of decision for the type of levelling device</a:t>
            </a:r>
          </a:p>
          <a:p>
            <a:pPr lvl="3" eaLnBrk="1" hangingPunct="1"/>
            <a:r>
              <a:rPr lang="en-GB" sz="2600" dirty="0" smtClean="0"/>
              <a:t>If manual device allowed, number of steps to be </a:t>
            </a:r>
            <a:r>
              <a:rPr lang="en-GB" sz="2600" dirty="0" err="1" smtClean="0"/>
              <a:t>precised</a:t>
            </a:r>
            <a:endParaRPr lang="en-GB" sz="2600" dirty="0" smtClean="0"/>
          </a:p>
          <a:p>
            <a:pPr marL="914400" lvl="2" indent="0" eaLnBrk="1" hangingPunct="1">
              <a:buNone/>
            </a:pPr>
            <a:endParaRPr lang="en-GB" sz="2800" dirty="0" smtClean="0"/>
          </a:p>
          <a:p>
            <a:pPr marL="914400" lvl="2" indent="0" eaLnBrk="1" hangingPunct="1">
              <a:buNone/>
            </a:pPr>
            <a:endParaRPr lang="en-GB" sz="2800" dirty="0" smtClean="0"/>
          </a:p>
          <a:p>
            <a:pPr lvl="2" eaLnBrk="1" hangingPunct="1">
              <a:buFont typeface="Arial" charset="0"/>
              <a:buNone/>
            </a:pPr>
            <a:r>
              <a:rPr lang="en-GB" sz="2800" dirty="0" smtClean="0"/>
              <a:t> </a:t>
            </a:r>
          </a:p>
        </p:txBody>
      </p:sp>
      <p:sp>
        <p:nvSpPr>
          <p:cNvPr id="18437" name="Titre 1"/>
          <p:cNvSpPr>
            <a:spLocks noGrp="1"/>
          </p:cNvSpPr>
          <p:nvPr>
            <p:ph type="title"/>
          </p:nvPr>
        </p:nvSpPr>
        <p:spPr>
          <a:xfrm>
            <a:off x="202132" y="-15875"/>
            <a:ext cx="9394256" cy="1325563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Topics still under discussions</a:t>
            </a:r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VGL-04-02</a:t>
            </a:r>
            <a:endParaRPr lang="en-US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63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u contenu 2"/>
          <p:cNvSpPr>
            <a:spLocks noGrp="1"/>
          </p:cNvSpPr>
          <p:nvPr>
            <p:ph idx="1"/>
          </p:nvPr>
        </p:nvSpPr>
        <p:spPr>
          <a:xfrm>
            <a:off x="534988" y="1235075"/>
            <a:ext cx="8947150" cy="4860925"/>
          </a:xfrm>
        </p:spPr>
        <p:txBody>
          <a:bodyPr/>
          <a:lstStyle/>
          <a:p>
            <a:pPr marL="0" lvl="2" indent="0" eaLnBrk="1" hangingPunct="1"/>
            <a:r>
              <a:rPr lang="en-US" sz="2800" smtClean="0"/>
              <a:t> Technical discussions from data for passenger and heavy vehicles to be continued</a:t>
            </a:r>
            <a:r>
              <a:rPr lang="pl-PL" sz="2800" smtClean="0"/>
              <a:t> </a:t>
            </a:r>
            <a:endParaRPr lang="en-US" sz="2800" smtClean="0"/>
          </a:p>
          <a:p>
            <a:r>
              <a:rPr lang="en-US" smtClean="0"/>
              <a:t>Especially 3 </a:t>
            </a:r>
            <a:r>
              <a:rPr lang="en-US"/>
              <a:t>main points have to be considered by the group </a:t>
            </a:r>
            <a:r>
              <a:rPr lang="en-US" smtClean="0"/>
              <a:t>in the following order:</a:t>
            </a:r>
            <a:endParaRPr lang="en-US"/>
          </a:p>
          <a:p>
            <a:pPr lvl="1"/>
            <a:r>
              <a:rPr lang="en-US"/>
              <a:t>Diagram with limit values (left for glare/right </a:t>
            </a:r>
            <a:r>
              <a:rPr lang="en-US" smtClean="0"/>
              <a:t>for </a:t>
            </a:r>
            <a:r>
              <a:rPr lang="en-US"/>
              <a:t>visibility) </a:t>
            </a:r>
          </a:p>
          <a:p>
            <a:pPr lvl="1"/>
            <a:r>
              <a:rPr lang="en-US" smtClean="0"/>
              <a:t>Conditions </a:t>
            </a:r>
            <a:r>
              <a:rPr lang="en-US"/>
              <a:t>and process for loading </a:t>
            </a:r>
            <a:endParaRPr lang="en-US" smtClean="0"/>
          </a:p>
          <a:p>
            <a:pPr lvl="1"/>
            <a:r>
              <a:rPr lang="en-US" smtClean="0"/>
              <a:t>Criteria </a:t>
            </a:r>
            <a:r>
              <a:rPr lang="en-US"/>
              <a:t>for decision of the type of levelling </a:t>
            </a:r>
            <a:r>
              <a:rPr lang="en-US" smtClean="0"/>
              <a:t>device </a:t>
            </a:r>
            <a:endParaRPr lang="en-US"/>
          </a:p>
          <a:p>
            <a:pPr marL="0" lvl="2" indent="0" eaLnBrk="1" hangingPunct="1"/>
            <a:endParaRPr lang="en-US" sz="2600" smtClean="0"/>
          </a:p>
          <a:p>
            <a:pPr marL="0" lvl="2" indent="0" eaLnBrk="1" hangingPunct="1"/>
            <a:r>
              <a:rPr lang="en-US" sz="2800"/>
              <a:t> </a:t>
            </a:r>
            <a:r>
              <a:rPr lang="en-US" sz="2800" smtClean="0"/>
              <a:t>Next meetings</a:t>
            </a:r>
          </a:p>
          <a:p>
            <a:pPr marL="457200" lvl="3" indent="0" eaLnBrk="1" hangingPunct="1"/>
            <a:r>
              <a:rPr lang="en-US" sz="2600" smtClean="0"/>
              <a:t> on January 31</a:t>
            </a:r>
            <a:r>
              <a:rPr lang="en-US" sz="2600" baseline="30000" smtClean="0"/>
              <a:t>st</a:t>
            </a:r>
            <a:r>
              <a:rPr lang="en-US" sz="2600" smtClean="0"/>
              <a:t> and February 01</a:t>
            </a:r>
            <a:r>
              <a:rPr lang="en-US" sz="2600" baseline="30000" smtClean="0"/>
              <a:t>st</a:t>
            </a:r>
            <a:r>
              <a:rPr lang="en-US" sz="2600" smtClean="0"/>
              <a:t>, 2017 in Warsaw</a:t>
            </a:r>
          </a:p>
          <a:p>
            <a:pPr marL="457200" lvl="3" indent="0" eaLnBrk="1" hangingPunct="1"/>
            <a:r>
              <a:rPr lang="en-US" sz="2600"/>
              <a:t> </a:t>
            </a:r>
            <a:r>
              <a:rPr lang="en-US" sz="2600" smtClean="0"/>
              <a:t>on April 03</a:t>
            </a:r>
            <a:r>
              <a:rPr lang="en-US" sz="2600" baseline="30000" smtClean="0"/>
              <a:t>rd</a:t>
            </a:r>
            <a:r>
              <a:rPr lang="en-US" sz="2600" smtClean="0"/>
              <a:t>, 2017 in Geneva</a:t>
            </a:r>
            <a:endParaRPr lang="en-GB" sz="2600" smtClean="0"/>
          </a:p>
        </p:txBody>
      </p:sp>
      <p:sp>
        <p:nvSpPr>
          <p:cNvPr id="28677" name="Titre 1"/>
          <p:cNvSpPr>
            <a:spLocks noGrp="1"/>
          </p:cNvSpPr>
          <p:nvPr>
            <p:ph type="title"/>
          </p:nvPr>
        </p:nvSpPr>
        <p:spPr>
          <a:xfrm>
            <a:off x="681038" y="-15875"/>
            <a:ext cx="8543925" cy="1325563"/>
          </a:xfrm>
        </p:spPr>
        <p:txBody>
          <a:bodyPr/>
          <a:lstStyle/>
          <a:p>
            <a:pPr eaLnBrk="1" hangingPunct="1"/>
            <a:r>
              <a:rPr lang="en-GB" b="1" dirty="0" smtClean="0"/>
              <a:t>Next steps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VGL-04-02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03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ce réservé du contenu 2"/>
          <p:cNvSpPr>
            <a:spLocks noGrp="1"/>
          </p:cNvSpPr>
          <p:nvPr>
            <p:ph idx="4294967295"/>
          </p:nvPr>
        </p:nvSpPr>
        <p:spPr>
          <a:xfrm>
            <a:off x="563563" y="2422525"/>
            <a:ext cx="8661400" cy="24574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GB" sz="4000" smtClean="0"/>
              <a:t>Thank you for attention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24/10/2016</a:t>
            </a:r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VGL-04-02</a:t>
            </a:r>
            <a:endParaRPr lang="en-US" dirty="0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A9DF510-1780-4E61-B641-6AE3F275CB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318</Words>
  <Application>Microsoft Office PowerPoint</Application>
  <PresentationFormat>A4 Paper (210x297 mm)</PresentationFormat>
  <Paragraphs>66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Thème Office</vt:lpstr>
      <vt:lpstr>PowerPoint Presentation</vt:lpstr>
      <vt:lpstr>INTRODUCTION</vt:lpstr>
      <vt:lpstr>SIMILARITIES between GTB/OICA – Polish proposals</vt:lpstr>
      <vt:lpstr>Topics still under discussions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SILVANI Francoise</dc:creator>
  <cp:lastModifiedBy>Konstantin Glukhenkiy</cp:lastModifiedBy>
  <cp:revision>80</cp:revision>
  <dcterms:created xsi:type="dcterms:W3CDTF">2016-03-17T14:04:12Z</dcterms:created>
  <dcterms:modified xsi:type="dcterms:W3CDTF">2016-10-25T06:51:31Z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-1555206498</vt:i4>
  </property>
  <property fmtid="{D5CDD505-2E9C-101B-9397-08002B2CF9AE}" pid="3" name="_NewReviewCycle">
    <vt:lpwstr/>
  </property>
  <property fmtid="{D5CDD505-2E9C-101B-9397-08002B2CF9AE}" pid="4" name="_EmailSubject">
    <vt:lpwstr>Informal documents from the 4th session of the IWG VGL</vt:lpwstr>
  </property>
  <property fmtid="{D5CDD505-2E9C-101B-9397-08002B2CF9AE}" pid="5" name="_AuthorEmail">
    <vt:lpwstr>francoise.silvani@renault.com</vt:lpwstr>
  </property>
  <property fmtid="{D5CDD505-2E9C-101B-9397-08002B2CF9AE}" pid="6" name="_AuthorEmailDisplayName">
    <vt:lpwstr>SILVANI Francoise</vt:lpwstr>
  </property>
</Properties>
</file>