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60" r:id="rId5"/>
    <p:sldId id="261" r:id="rId6"/>
    <p:sldId id="259" r:id="rId7"/>
    <p:sldId id="263" r:id="rId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5" autoAdjust="0"/>
    <p:restoredTop sz="94816" autoAdjust="0"/>
  </p:normalViewPr>
  <p:slideViewPr>
    <p:cSldViewPr snapToGrid="0">
      <p:cViewPr varScale="1">
        <p:scale>
          <a:sx n="80" d="100"/>
          <a:sy n="80" d="100"/>
        </p:scale>
        <p:origin x="-821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000A7-A633-4424-8BD8-BDB5B4541665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7568-0040-480F-8F72-62151F576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1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0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0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68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2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8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26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9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4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0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99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2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5E4A-902E-4302-A2E0-FBDF0BC9B3A4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20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60500" y="1228430"/>
            <a:ext cx="9144000" cy="2927933"/>
          </a:xfrm>
        </p:spPr>
        <p:txBody>
          <a:bodyPr anchor="t">
            <a:normAutofit fontScale="90000"/>
          </a:bodyPr>
          <a:lstStyle/>
          <a:p>
            <a:r>
              <a:rPr lang="en-US" altLang="ja-JP" sz="53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Analysis of Glare given to oncoming vehicles by Motorcycles DRLs at Night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Based on Actual State of Motorcycles DRLs -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endParaRPr kumimoji="1" lang="ja-JP" altLang="en-US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60582" y="4581310"/>
            <a:ext cx="10132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 June 2016</a:t>
            </a:r>
          </a:p>
          <a:p>
            <a:pPr algn="ctr"/>
            <a:r>
              <a:rPr lang="en-US" altLang="ja-JP" sz="32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National Traffic Safety and Environment Laboratory</a:t>
            </a:r>
            <a:endParaRPr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635355" y="195273"/>
            <a:ext cx="4464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GB" altLang="ja-JP" sz="1600" dirty="0">
                <a:latin typeface="Arial Unicode MS" pitchFamily="50" charset="-128"/>
                <a:ea typeface="Arial Unicode MS" pitchFamily="50" charset="-128"/>
                <a:cs typeface="Times New Roman" pitchFamily="18" charset="0"/>
              </a:rPr>
              <a:t>Transmitted </a:t>
            </a:r>
            <a:r>
              <a:rPr kumimoji="0" lang="en-GB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Times New Roman" pitchFamily="18" charset="0"/>
              </a:rPr>
              <a:t>by the expert from Japan</a:t>
            </a:r>
            <a:endParaRPr lang="en-US" altLang="ja-JP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32219" y="234736"/>
            <a:ext cx="3888432" cy="81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36000" rIns="18000" bIns="3600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TT" altLang="ja-JP" sz="1600" u="sng" dirty="0">
                <a:solidFill>
                  <a:schemeClr val="tx1"/>
                </a:solidFill>
              </a:rPr>
              <a:t>Informal document No</a:t>
            </a:r>
            <a:r>
              <a:rPr lang="en-TT" altLang="ja-JP" sz="1600" dirty="0">
                <a:solidFill>
                  <a:schemeClr val="tx1"/>
                </a:solidFill>
              </a:rPr>
              <a:t>. </a:t>
            </a:r>
            <a:r>
              <a:rPr lang="en-TT" altLang="ja-JP" sz="1600" b="1" dirty="0" smtClean="0">
                <a:solidFill>
                  <a:schemeClr val="tx1"/>
                </a:solidFill>
              </a:rPr>
              <a:t>GRE-7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6</a:t>
            </a:r>
            <a:r>
              <a:rPr lang="en-TT" altLang="ja-JP" sz="1600" b="1" dirty="0" smtClean="0">
                <a:solidFill>
                  <a:schemeClr val="tx1"/>
                </a:solidFill>
              </a:rPr>
              <a:t>-03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en-TT" altLang="ja-JP" sz="1600" dirty="0" smtClean="0">
                <a:solidFill>
                  <a:schemeClr val="tx1"/>
                </a:solidFill>
              </a:rPr>
              <a:t>(7</a:t>
            </a:r>
            <a:r>
              <a:rPr lang="en-US" altLang="ja-JP" sz="1600" dirty="0" smtClean="0">
                <a:solidFill>
                  <a:schemeClr val="tx1"/>
                </a:solidFill>
              </a:rPr>
              <a:t>6</a:t>
            </a:r>
            <a:r>
              <a:rPr lang="en-TT" altLang="ja-JP" sz="1600" dirty="0" err="1" smtClean="0">
                <a:solidFill>
                  <a:schemeClr val="tx1"/>
                </a:solidFill>
              </a:rPr>
              <a:t>th</a:t>
            </a:r>
            <a:r>
              <a:rPr lang="en-TT" altLang="ja-JP" sz="1600" dirty="0" smtClean="0">
                <a:solidFill>
                  <a:schemeClr val="tx1"/>
                </a:solidFill>
              </a:rPr>
              <a:t> </a:t>
            </a:r>
            <a:r>
              <a:rPr lang="en-TT" altLang="ja-JP" sz="1600" dirty="0">
                <a:solidFill>
                  <a:schemeClr val="tx1"/>
                </a:solidFill>
              </a:rPr>
              <a:t>GRE, </a:t>
            </a:r>
            <a:r>
              <a:rPr lang="en-US" altLang="ja-JP" sz="1600" dirty="0" smtClean="0">
                <a:solidFill>
                  <a:schemeClr val="tx1"/>
                </a:solidFill>
              </a:rPr>
              <a:t>25</a:t>
            </a:r>
            <a:r>
              <a:rPr lang="en-TT" altLang="ja-JP" sz="1600" dirty="0" smtClean="0">
                <a:solidFill>
                  <a:schemeClr val="tx1"/>
                </a:solidFill>
              </a:rPr>
              <a:t>-</a:t>
            </a:r>
            <a:r>
              <a:rPr lang="en-US" altLang="ja-JP" sz="1600" dirty="0" smtClean="0">
                <a:solidFill>
                  <a:schemeClr val="tx1"/>
                </a:solidFill>
              </a:rPr>
              <a:t>2</a:t>
            </a:r>
            <a:r>
              <a:rPr lang="en-TT" altLang="ja-JP" sz="1600" dirty="0" smtClean="0">
                <a:solidFill>
                  <a:schemeClr val="tx1"/>
                </a:solidFill>
              </a:rPr>
              <a:t>8 </a:t>
            </a:r>
            <a:r>
              <a:rPr lang="en-US" altLang="ja-JP" sz="1600" dirty="0" smtClean="0">
                <a:solidFill>
                  <a:schemeClr val="tx1"/>
                </a:solidFill>
              </a:rPr>
              <a:t>October</a:t>
            </a:r>
            <a:r>
              <a:rPr lang="en-TT" altLang="ja-JP" sz="1600" dirty="0" smtClean="0">
                <a:solidFill>
                  <a:schemeClr val="tx1"/>
                </a:solidFill>
              </a:rPr>
              <a:t> </a:t>
            </a:r>
            <a:r>
              <a:rPr lang="en-TT" altLang="ja-JP" sz="1600" dirty="0">
                <a:solidFill>
                  <a:schemeClr val="tx1"/>
                </a:solidFill>
              </a:rPr>
              <a:t>2016</a:t>
            </a:r>
            <a:endParaRPr lang="ja-JP" altLang="ja-JP" sz="1600" dirty="0">
              <a:solidFill>
                <a:schemeClr val="tx1"/>
              </a:solidFill>
            </a:endParaRPr>
          </a:p>
          <a:p>
            <a:r>
              <a:rPr lang="en-TT" altLang="ja-JP" sz="1600" dirty="0">
                <a:solidFill>
                  <a:schemeClr val="tx1"/>
                </a:solidFill>
              </a:rPr>
              <a:t>agenda item 7 </a:t>
            </a:r>
            <a:r>
              <a:rPr lang="en-TT" altLang="ja-JP" sz="1600" dirty="0" smtClean="0">
                <a:solidFill>
                  <a:schemeClr val="tx1"/>
                </a:solidFill>
              </a:rPr>
              <a:t>(</a:t>
            </a:r>
            <a:r>
              <a:rPr lang="en-US" altLang="ja-JP" sz="1600" dirty="0" smtClean="0">
                <a:solidFill>
                  <a:schemeClr val="tx1"/>
                </a:solidFill>
              </a:rPr>
              <a:t>e</a:t>
            </a:r>
            <a:r>
              <a:rPr lang="en-TT" altLang="ja-JP" sz="1600" dirty="0" smtClean="0">
                <a:solidFill>
                  <a:schemeClr val="tx1"/>
                </a:solidFill>
              </a:rPr>
              <a:t>))</a:t>
            </a:r>
            <a:endParaRPr kumimoji="0" lang="en-GB" altLang="ja-JP" sz="16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9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FF00"/>
                </a:solidFill>
              </a:rPr>
              <a:t>Analysis Background</a:t>
            </a:r>
          </a:p>
        </p:txBody>
      </p:sp>
      <p:sp>
        <p:nvSpPr>
          <p:cNvPr id="6" name="下矢印 5"/>
          <p:cNvSpPr/>
          <p:nvPr/>
        </p:nvSpPr>
        <p:spPr>
          <a:xfrm>
            <a:off x="5057775" y="4780638"/>
            <a:ext cx="2124075" cy="834716"/>
          </a:xfrm>
          <a:prstGeom prst="downArrow">
            <a:avLst>
              <a:gd name="adj1" fmla="val 40066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459240" y="5730543"/>
            <a:ext cx="11321143" cy="830997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400" b="1" dirty="0">
                <a:cs typeface="Arial" panose="020B0604020202020204" pitchFamily="34" charset="0"/>
              </a:rPr>
              <a:t>Reevaluate effects concerning the glare at night caused by </a:t>
            </a:r>
            <a:r>
              <a:rPr lang="en-US" altLang="ja-JP" sz="2400" b="1" u="sng" dirty="0">
                <a:cs typeface="Arial" panose="020B0604020202020204" pitchFamily="34" charset="0"/>
              </a:rPr>
              <a:t>Motorcycles DRLs suitable for the actual state</a:t>
            </a:r>
            <a:r>
              <a:rPr lang="en-US" altLang="ja-JP" sz="2400" b="1" dirty="0">
                <a:cs typeface="Arial" panose="020B0604020202020204" pitchFamily="34" charset="0"/>
              </a:rPr>
              <a:t> by numerical analysis.</a:t>
            </a:r>
            <a:endParaRPr lang="ja-JP" altLang="en-US" sz="2400" b="1" dirty="0"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350" y="1341660"/>
            <a:ext cx="11925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just"/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</a:t>
            </a:r>
            <a:r>
              <a:rPr lang="ja-JP" altLang="en-US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Japan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proposed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that headlamps of motorcycles equipped with optional daytime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running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lamps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DRLs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shall automatically be switched ON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night based on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“Research on Daytime Running Lamps of Motorcycles (Informal Document No. GRE-75-09)”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 the 75</a:t>
            </a:r>
            <a:r>
              <a:rPr lang="en-US" altLang="ja-JP" sz="2400" baseline="300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session of GRE.</a:t>
            </a:r>
          </a:p>
          <a:p>
            <a:pPr marL="261938" indent="-261938" algn="just"/>
            <a:endParaRPr kumimoji="1" lang="en-US" altLang="ja-JP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6063" indent="-246063" algn="just"/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 </a:t>
            </a:r>
            <a:r>
              <a:rPr lang="ja-JP" altLang="en-US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The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following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comments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were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provided for our research by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some experts in the last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session.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</a:t>
            </a:r>
            <a:r>
              <a:rPr lang="ja-JP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Installation height of motorcycle DRL is high, compared to the actual state.</a:t>
            </a:r>
          </a:p>
          <a:p>
            <a:pPr marL="261938" indent="-261938" algn="just"/>
            <a:r>
              <a:rPr lang="ja-JP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Luminous intensity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of motorcycle DRL is high, compared to the actual state.</a:t>
            </a:r>
            <a:endParaRPr lang="en-US" altLang="ja-JP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3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FF00"/>
                </a:solidFill>
              </a:rPr>
              <a:t>Analysis Method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53" y="713410"/>
            <a:ext cx="11321143" cy="5188183"/>
          </a:xfrm>
        </p:spPr>
        <p:txBody>
          <a:bodyPr anchor="t">
            <a:normAutofit fontScale="90000"/>
          </a:bodyPr>
          <a:lstStyle/>
          <a:p>
            <a:pPr algn="l">
              <a:lnSpc>
                <a:spcPts val="3600"/>
              </a:lnSpc>
              <a:spcAft>
                <a:spcPts val="600"/>
              </a:spcAft>
            </a:pP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 numerical analysis was performed to evaluate effects of motorcycle DRL glare to oncoming vehicle driver, depending on its lighting condition at night. </a:t>
            </a:r>
            <a:b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Model formula of Schmidt-Clausen and </a:t>
            </a:r>
            <a:r>
              <a:rPr lang="en-US" altLang="ja-JP" sz="27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Bindels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(1), which is often used to calculate De Boer rating scale was used for this analysis. </a:t>
            </a:r>
            <a:r>
              <a:rPr lang="en-US" altLang="ja-JP" sz="8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en-US" altLang="ja-JP" sz="8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Glare evaluation rating W = 5.0 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  <a:sym typeface="Symbol"/>
              </a:rPr>
              <a:t>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 2logΣ (E/((1 + (</a:t>
            </a:r>
            <a:r>
              <a:rPr lang="en-US" altLang="ja-JP" sz="2800" kern="0" dirty="0" err="1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L</a:t>
            </a:r>
            <a:r>
              <a:rPr lang="en-US" altLang="ja-JP" sz="2800" kern="0" baseline="-25000" dirty="0" err="1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h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/</a:t>
            </a:r>
            <a:r>
              <a:rPr lang="en-US" altLang="ja-JP" sz="2800" kern="0" dirty="0" err="1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C</a:t>
            </a:r>
            <a:r>
              <a:rPr lang="en-US" altLang="ja-JP" sz="2800" kern="0" baseline="-25000" dirty="0" err="1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pl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)</a:t>
            </a:r>
            <a:r>
              <a:rPr lang="en-US" altLang="ja-JP" sz="2800" kern="0" baseline="3000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0.5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) θ</a:t>
            </a:r>
            <a:r>
              <a:rPr lang="en-US" altLang="ja-JP" sz="2800" kern="0" baseline="3000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0.46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C</a:t>
            </a:r>
            <a:r>
              <a:rPr lang="en-US" altLang="ja-JP" sz="2800" kern="0" baseline="-2500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poo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) ) </a:t>
            </a:r>
            <a:r>
              <a:rPr lang="ja-JP" altLang="en-US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　  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(1)</a:t>
            </a:r>
            <a:b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</a:b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    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E: Illuminance at driver’s eyes (lx)</a:t>
            </a: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    </a:t>
            </a:r>
            <a:r>
              <a:rPr lang="en-US" altLang="ja-JP" sz="27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sz="2700" baseline="-25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h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:  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Driver’s adaptation luminance (cd/m</a:t>
            </a:r>
            <a:r>
              <a:rPr lang="en-US" altLang="ja-JP" sz="2800" kern="0" baseline="3000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2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)</a:t>
            </a: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    </a:t>
            </a: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θ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: </a:t>
            </a:r>
            <a:r>
              <a:rPr lang="en-US" altLang="ja-JP" sz="2800" kern="0" dirty="0">
                <a:latin typeface="Arial"/>
                <a:ea typeface="ＭＳ 明朝"/>
              </a:rPr>
              <a:t>Angle between driver’s line of sight and direction of the lamp</a:t>
            </a: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</a:t>
            </a:r>
            <a:r>
              <a:rPr lang="en-US" altLang="ja-JP" sz="27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sz="2700" baseline="-25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pl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: </a:t>
            </a:r>
            <a:r>
              <a:rPr lang="en-US" altLang="ja-JP" sz="2800" kern="0" dirty="0">
                <a:latin typeface="Arial"/>
                <a:ea typeface="ＭＳ 明朝"/>
              </a:rPr>
              <a:t>4.0 </a:t>
            </a:r>
            <a:r>
              <a:rPr lang="en-US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×</a:t>
            </a:r>
            <a:r>
              <a:rPr lang="en-US" altLang="ja-JP" sz="2800" kern="0" dirty="0">
                <a:latin typeface="Arial"/>
                <a:ea typeface="ＭＳ 明朝"/>
              </a:rPr>
              <a:t> 10</a:t>
            </a:r>
            <a:r>
              <a:rPr lang="en-US" altLang="ja-JP" sz="2800" kern="0" baseline="30000" dirty="0">
                <a:latin typeface="Arial"/>
                <a:ea typeface="ＭＳ 明朝"/>
              </a:rPr>
              <a:t>-2</a:t>
            </a:r>
            <a:r>
              <a:rPr lang="en-US" altLang="ja-JP" sz="2800" kern="0" dirty="0">
                <a:latin typeface="Arial"/>
                <a:ea typeface="ＭＳ 明朝"/>
              </a:rPr>
              <a:t> (cd/m</a:t>
            </a:r>
            <a:r>
              <a:rPr lang="en-US" altLang="ja-JP" sz="2800" kern="0" baseline="30000" dirty="0">
                <a:latin typeface="Arial"/>
                <a:ea typeface="ＭＳ 明朝"/>
              </a:rPr>
              <a:t>2</a:t>
            </a:r>
            <a:r>
              <a:rPr lang="en-US" altLang="ja-JP" sz="2800" kern="0" dirty="0">
                <a:latin typeface="Arial"/>
                <a:ea typeface="ＭＳ 明朝"/>
              </a:rPr>
              <a:t>)</a:t>
            </a:r>
            <a:r>
              <a:rPr lang="ja-JP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/>
            </a:r>
            <a:b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lang="ja-JP" altLang="en-US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    </a:t>
            </a:r>
            <a:r>
              <a:rPr lang="en-US" altLang="ja-JP" sz="27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sz="2700" baseline="-25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poo</a:t>
            </a:r>
            <a:r>
              <a:rPr lang="en-US" altLang="ja-JP" sz="2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: </a:t>
            </a:r>
            <a:r>
              <a:rPr lang="en-US" altLang="ja-JP" sz="2800" kern="0" dirty="0">
                <a:latin typeface="Arial"/>
                <a:ea typeface="ＭＳ 明朝"/>
              </a:rPr>
              <a:t>3.0 × 10</a:t>
            </a:r>
            <a:r>
              <a:rPr lang="en-US" altLang="ja-JP" sz="2800" kern="0" baseline="30000" dirty="0">
                <a:latin typeface="Arial"/>
                <a:ea typeface="ＭＳ 明朝"/>
              </a:rPr>
              <a:t>-3</a:t>
            </a:r>
            <a:r>
              <a:rPr lang="en-US" altLang="ja-JP" sz="2800" kern="0" dirty="0">
                <a:latin typeface="Arial"/>
                <a:ea typeface="ＭＳ 明朝"/>
              </a:rPr>
              <a:t> (lx</a:t>
            </a:r>
            <a:r>
              <a:rPr lang="ja-JP" altLang="ja-JP" sz="2800" kern="0" dirty="0">
                <a:latin typeface="Arial" panose="020B0604020202020204" pitchFamily="34" charset="0"/>
                <a:ea typeface="ＭＳ 明朝"/>
                <a:cs typeface="Arial" panose="020B0604020202020204" pitchFamily="34" charset="0"/>
              </a:rPr>
              <a:t>･</a:t>
            </a:r>
            <a:r>
              <a:rPr lang="en-US" altLang="ja-JP" sz="2800" kern="0" dirty="0">
                <a:latin typeface="Arial"/>
                <a:ea typeface="ＭＳ 明朝"/>
              </a:rPr>
              <a:t>min</a:t>
            </a:r>
            <a:r>
              <a:rPr lang="en-US" altLang="ja-JP" sz="2800" kern="0" baseline="30000" dirty="0">
                <a:latin typeface="Arial"/>
                <a:ea typeface="ＭＳ 明朝"/>
              </a:rPr>
              <a:t>-0.46</a:t>
            </a:r>
            <a:r>
              <a:rPr lang="en-US" altLang="ja-JP" sz="2800" kern="0" dirty="0">
                <a:latin typeface="Arial"/>
                <a:ea typeface="ＭＳ 明朝"/>
              </a:rPr>
              <a:t>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820614" y="6003695"/>
            <a:ext cx="10867293" cy="64633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1800" b="1" dirty="0">
                <a:cs typeface="Arial" panose="020B0604020202020204" pitchFamily="34" charset="0"/>
              </a:rPr>
              <a:t>If the glare evaluation rating “W” is below 4, it follows that the glare exceeding allowable limit is caused.</a:t>
            </a:r>
            <a:endParaRPr lang="ja-JP" altLang="en-US" sz="1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0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72964" y="725793"/>
            <a:ext cx="11910955" cy="5364000"/>
          </a:xfrm>
          <a:prstGeom prst="rect">
            <a:avLst/>
          </a:prstGeom>
          <a:solidFill>
            <a:schemeClr val="accent1">
              <a:alpha val="3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88323" y="749454"/>
            <a:ext cx="11987933" cy="5364000"/>
          </a:xfrm>
        </p:spPr>
        <p:txBody>
          <a:bodyPr anchor="t">
            <a:noAutofit/>
          </a:bodyPr>
          <a:lstStyle/>
          <a:p>
            <a:pPr marL="63500" lvl="0" indent="63500" algn="l" fontAlgn="base">
              <a:lnSpc>
                <a:spcPts val="3600"/>
              </a:lnSpc>
              <a:spcAft>
                <a:spcPct val="0"/>
              </a:spcAft>
            </a:pPr>
            <a:r>
              <a:rPr lang="ja-JP" altLang="en-US" sz="2000" kern="0" dirty="0">
                <a:latin typeface="Arial"/>
                <a:ea typeface="ＭＳ 明朝"/>
              </a:rPr>
              <a:t>* </a:t>
            </a:r>
            <a:r>
              <a:rPr lang="en-US" altLang="ja-JP" sz="2000" kern="0" dirty="0">
                <a:latin typeface="Arial"/>
                <a:ea typeface="ＭＳ 明朝"/>
              </a:rPr>
              <a:t>Sky </a:t>
            </a:r>
            <a:r>
              <a:rPr lang="en-US" altLang="ja-JP" sz="2000" kern="0" dirty="0" err="1">
                <a:latin typeface="Arial"/>
                <a:ea typeface="ＭＳ 明朝"/>
              </a:rPr>
              <a:t>illuminance</a:t>
            </a:r>
            <a:r>
              <a:rPr lang="en-US" altLang="ja-JP" sz="2000" kern="0" dirty="0">
                <a:latin typeface="Arial"/>
                <a:ea typeface="ＭＳ 明朝"/>
              </a:rPr>
              <a:t>: 0lx (Night)</a:t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> </a:t>
            </a:r>
            <a:r>
              <a:rPr lang="ja-JP" altLang="en-US" sz="2000" kern="0" dirty="0">
                <a:latin typeface="Arial"/>
                <a:ea typeface="ＭＳ 明朝"/>
              </a:rPr>
              <a:t>*</a:t>
            </a:r>
            <a:r>
              <a:rPr lang="en-US" altLang="ja-JP" sz="2000" kern="0" dirty="0">
                <a:latin typeface="Arial"/>
                <a:ea typeface="ＭＳ 明朝"/>
              </a:rPr>
              <a:t> Road luminance: 0.1 cd/m</a:t>
            </a:r>
            <a:r>
              <a:rPr lang="en-US" altLang="ja-JP" sz="2000" kern="0" baseline="30000" dirty="0">
                <a:latin typeface="Arial"/>
                <a:ea typeface="ＭＳ 明朝"/>
              </a:rPr>
              <a:t>2</a:t>
            </a:r>
            <a:r>
              <a:rPr lang="en-US" altLang="ja-JP" sz="2000" kern="0" dirty="0">
                <a:latin typeface="Arial"/>
                <a:ea typeface="ＭＳ 明朝"/>
              </a:rPr>
              <a:t> (equivalent to the road illumination of urban streets with a little traffic)</a:t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ja-JP" altLang="en-US" sz="2000" kern="0" dirty="0">
                <a:latin typeface="Arial"/>
                <a:ea typeface="ＭＳ 明朝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 </a:t>
            </a:r>
            <a:r>
              <a:rPr lang="en-US" altLang="ja-JP" sz="2000" kern="0" dirty="0">
                <a:latin typeface="Arial"/>
                <a:ea typeface="ＭＳ 明朝"/>
              </a:rPr>
              <a:t>Driver’s line of sight: Direction of traveling</a:t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ja-JP" altLang="en-US" sz="2000" kern="0" dirty="0">
                <a:latin typeface="Arial"/>
                <a:ea typeface="ＭＳ 明朝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* </a:t>
            </a:r>
            <a:r>
              <a:rPr lang="en-US" altLang="ja-JP" sz="2000" kern="0" dirty="0">
                <a:latin typeface="Arial"/>
                <a:ea typeface="ＭＳ 明朝"/>
              </a:rPr>
              <a:t>Vehicle positions: See the right figure.</a:t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ja-JP" altLang="en-US" sz="2000" kern="0" dirty="0">
                <a:latin typeface="Arial"/>
                <a:ea typeface="ＭＳ 明朝"/>
              </a:rPr>
              <a:t> *</a:t>
            </a:r>
            <a:r>
              <a:rPr kumimoji="0" lang="en-US" altLang="ja-JP" sz="2000" dirty="0">
                <a:latin typeface="Verdana" panose="020B060403050404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Eye-point height</a:t>
            </a:r>
            <a:r>
              <a:rPr kumimoji="0" lang="ja-JP" altLang="en-US" sz="2000" dirty="0">
                <a:latin typeface="Verdana" panose="020B060403050404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2000" dirty="0">
                <a:latin typeface="Verdana" panose="020B060403050404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of vehicle</a:t>
            </a:r>
            <a:r>
              <a:rPr kumimoji="0" lang="ja-JP" altLang="en-US" sz="2000" dirty="0">
                <a:latin typeface="Verdana" panose="020B060403050404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2000" dirty="0">
                <a:latin typeface="Verdana" panose="020B060403050404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driver:1.2m</a:t>
            </a: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ja-JP" altLang="en-US" sz="2000" kern="0" dirty="0">
                <a:latin typeface="Arial"/>
                <a:ea typeface="ＭＳ 明朝"/>
              </a:rPr>
              <a:t> *</a:t>
            </a:r>
            <a:r>
              <a:rPr lang="en-US" altLang="ja-JP" sz="2000" kern="0" dirty="0">
                <a:latin typeface="Arial"/>
                <a:ea typeface="ＭＳ 明朝"/>
              </a:rPr>
              <a:t>Lamps</a:t>
            </a:r>
            <a:r>
              <a:rPr lang="ja-JP" altLang="en-US" sz="2000" kern="0" dirty="0">
                <a:latin typeface="Arial"/>
                <a:ea typeface="ＭＳ 明朝"/>
              </a:rPr>
              <a:t> </a:t>
            </a:r>
            <a:r>
              <a:rPr lang="en-US" altLang="ja-JP" sz="2000" kern="0" dirty="0">
                <a:latin typeface="Arial"/>
                <a:ea typeface="ＭＳ 明朝"/>
              </a:rPr>
              <a:t>specifications : as the following table</a:t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r>
              <a:rPr lang="en-US" altLang="ja-JP" sz="2000" kern="0" dirty="0">
                <a:latin typeface="Arial"/>
                <a:ea typeface="ＭＳ 明朝"/>
              </a:rPr>
              <a:t/>
            </a:r>
            <a:br>
              <a:rPr lang="en-US" altLang="ja-JP" sz="2000" kern="0" dirty="0">
                <a:latin typeface="Arial"/>
                <a:ea typeface="ＭＳ 明朝"/>
              </a:rPr>
            </a:b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53330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FF00"/>
                </a:solidFill>
              </a:rPr>
              <a:t>Analysis Condition</a:t>
            </a:r>
            <a:endParaRPr lang="en-US" altLang="ja-JP" sz="3600" dirty="0">
              <a:solidFill>
                <a:srgbClr val="FFFF00"/>
              </a:solidFill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72964" y="6156794"/>
            <a:ext cx="11910954" cy="64633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1800" b="1" dirty="0">
                <a:cs typeface="Arial" panose="020B0604020202020204" pitchFamily="34" charset="0"/>
              </a:rPr>
              <a:t>The above </a:t>
            </a:r>
            <a:r>
              <a:rPr lang="en-US" altLang="ja-JP" sz="1800" b="1" dirty="0" smtClean="0">
                <a:cs typeface="Arial" panose="020B0604020202020204" pitchFamily="34" charset="0"/>
              </a:rPr>
              <a:t>condition </a:t>
            </a:r>
            <a:r>
              <a:rPr lang="en-US" altLang="ja-JP" sz="1800" b="1" dirty="0">
                <a:cs typeface="Arial" panose="020B0604020202020204" pitchFamily="34" charset="0"/>
              </a:rPr>
              <a:t>for this numerical analysis</a:t>
            </a:r>
            <a:r>
              <a:rPr lang="en-US" altLang="ja-JP" sz="1800" b="1" dirty="0" smtClean="0">
                <a:cs typeface="Arial" panose="020B0604020202020204" pitchFamily="34" charset="0"/>
              </a:rPr>
              <a:t> was set based </a:t>
            </a:r>
            <a:r>
              <a:rPr lang="en-US" altLang="ja-JP" sz="1800" b="1" dirty="0">
                <a:cs typeface="Arial" panose="020B0604020202020204" pitchFamily="34" charset="0"/>
              </a:rPr>
              <a:t>on “Research on Daytime Running Lamps of Motorcycles (Informal Document No. GRE-75-09</a:t>
            </a:r>
            <a:r>
              <a:rPr lang="en-US" altLang="ja-JP" sz="1800" b="1" dirty="0" smtClean="0">
                <a:cs typeface="Arial" panose="020B0604020202020204" pitchFamily="34" charset="0"/>
              </a:rPr>
              <a:t>)”.</a:t>
            </a:r>
            <a:endParaRPr lang="ja-JP" altLang="en-US" sz="1800" b="1" dirty="0">
              <a:cs typeface="Arial" panose="020B0604020202020204" pitchFamily="34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8184" y="1518832"/>
            <a:ext cx="6333816" cy="2551736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71039"/>
              </p:ext>
            </p:extLst>
          </p:nvPr>
        </p:nvGraphicFramePr>
        <p:xfrm>
          <a:off x="264473" y="3981759"/>
          <a:ext cx="7200001" cy="20460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765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53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8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8711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DRL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Beam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lamps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 of lamps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40cm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 height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0.6m to 1.2m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0.87m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</a:t>
                      </a:r>
                      <a:r>
                        <a:rPr kumimoji="1" lang="en-US" altLang="ja-JP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luminous intensity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600cd</a:t>
                      </a:r>
                      <a:r>
                        <a:rPr kumimoji="1" lang="en-US" altLang="ja-JP" sz="16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1,200cd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9800cd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481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 distribution patterns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UN-R87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UN-R113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55600" y="2654300"/>
            <a:ext cx="6395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kern="0" dirty="0">
                <a:latin typeface="Arial"/>
                <a:ea typeface="ＭＳ 明朝"/>
              </a:rPr>
              <a:t>(assuming that vehicles pass each other on a two-way street)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92125" y="4599799"/>
            <a:ext cx="435648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sz="2000" kern="0" dirty="0" smtClean="0">
                <a:latin typeface="Arial"/>
                <a:ea typeface="ＭＳ 明朝"/>
              </a:rPr>
              <a:t>In this analysis,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/>
                <a:ea typeface="ＭＳ 明朝"/>
              </a:rPr>
              <a:t>“Maximum luminous intensity” </a:t>
            </a:r>
            <a:r>
              <a:rPr lang="en-US" altLang="ja-JP" sz="2000" kern="0" dirty="0">
                <a:solidFill>
                  <a:srgbClr val="FF0000"/>
                </a:solidFill>
                <a:latin typeface="Arial"/>
                <a:ea typeface="ＭＳ 明朝"/>
              </a:rPr>
              <a:t>and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/>
                <a:ea typeface="ＭＳ 明朝"/>
              </a:rPr>
              <a:t>“Installation height” </a:t>
            </a:r>
            <a:r>
              <a:rPr lang="en-US" altLang="ja-JP" sz="2000" kern="0" dirty="0">
                <a:solidFill>
                  <a:srgbClr val="FF0000"/>
                </a:solidFill>
                <a:latin typeface="Arial"/>
                <a:ea typeface="ＭＳ 明朝"/>
              </a:rPr>
              <a:t>of </a:t>
            </a:r>
            <a:r>
              <a:rPr lang="en-US" altLang="ja-JP" sz="2000" kern="0" dirty="0" smtClean="0">
                <a:solidFill>
                  <a:srgbClr val="FF0000"/>
                </a:solidFill>
                <a:latin typeface="Arial"/>
                <a:ea typeface="ＭＳ 明朝"/>
              </a:rPr>
              <a:t>the motorcycle DRL</a:t>
            </a:r>
            <a:r>
              <a:rPr lang="en-US" altLang="ja-JP" sz="2000" kern="0" dirty="0" smtClean="0">
                <a:latin typeface="Arial"/>
                <a:ea typeface="ＭＳ 明朝"/>
              </a:rPr>
              <a:t> was varied.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7396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76269" y="1142268"/>
            <a:ext cx="11875485" cy="4456653"/>
          </a:xfrm>
          <a:prstGeom prst="rect">
            <a:avLst/>
          </a:prstGeom>
          <a:solidFill>
            <a:srgbClr val="F7FAFD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2"/>
          <a:srcRect l="8862" t="-1" r="15740" b="12510"/>
          <a:stretch/>
        </p:blipFill>
        <p:spPr>
          <a:xfrm>
            <a:off x="657204" y="1067835"/>
            <a:ext cx="4691921" cy="38667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499" y="5042435"/>
            <a:ext cx="8369301" cy="536316"/>
          </a:xfrm>
        </p:spPr>
        <p:txBody>
          <a:bodyPr>
            <a:noAutofit/>
          </a:bodyPr>
          <a:lstStyle/>
          <a:p>
            <a:r>
              <a:rPr lang="en-US" altLang="ja-JP" sz="2000" kern="0" dirty="0">
                <a:latin typeface="Arial"/>
                <a:ea typeface="ＭＳ 明朝"/>
              </a:rPr>
              <a:t>Figure: </a:t>
            </a:r>
            <a:r>
              <a:rPr lang="en-US" altLang="ja-JP" sz="2000" kern="0" dirty="0">
                <a:solidFill>
                  <a:prstClr val="black"/>
                </a:solidFill>
                <a:latin typeface="Arial"/>
                <a:ea typeface="ＭＳ 明朝"/>
              </a:rPr>
              <a:t>Effect of motorcycle DRL on the oncoming vehicle driver at night</a:t>
            </a: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47975" y="69076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FF00"/>
                </a:solidFill>
              </a:rPr>
              <a:t>Analysis Results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495645" y="6002662"/>
            <a:ext cx="11248530" cy="707886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000" b="1" dirty="0">
                <a:cs typeface="Arial" panose="020B0604020202020204" pitchFamily="34" charset="0"/>
              </a:rPr>
              <a:t>When DRLs are on at night, glare exceeding the allowable limit (glare evaluation rating &lt; 4) occurs to the oncoming vehicle driver regardless of the DRL installation </a:t>
            </a:r>
            <a:r>
              <a:rPr lang="en-US" altLang="ja-JP" sz="2000" b="1" dirty="0" smtClean="0">
                <a:cs typeface="Arial" panose="020B0604020202020204" pitchFamily="34" charset="0"/>
              </a:rPr>
              <a:t>height</a:t>
            </a:r>
            <a:r>
              <a:rPr lang="en-US" altLang="ja-JP" sz="2000" b="1" dirty="0">
                <a:cs typeface="Arial" panose="020B0604020202020204" pitchFamily="34" charset="0"/>
              </a:rPr>
              <a:t>.</a:t>
            </a:r>
            <a:endParaRPr lang="ja-JP" altLang="en-US" sz="2000" b="1" dirty="0">
              <a:cs typeface="Arial" panose="020B0604020202020204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8287013" y="3773527"/>
            <a:ext cx="3152016" cy="101566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000" dirty="0">
                <a:cs typeface="Arial" panose="020B0604020202020204" pitchFamily="34" charset="0"/>
              </a:rPr>
              <a:t>Installation height of the DRL has little influence on glare evaluation ratings.</a:t>
            </a:r>
            <a:endParaRPr lang="ja-JP" altLang="en-US" sz="2000" dirty="0">
              <a:cs typeface="Arial" panose="020B0604020202020204" pitchFamily="34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246565" y="3238968"/>
            <a:ext cx="922265" cy="899302"/>
          </a:xfrm>
          <a:prstGeom prst="ellipse">
            <a:avLst/>
          </a:prstGeom>
          <a:noFill/>
          <a:ln w="222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00661" y="716451"/>
            <a:ext cx="10426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Glare evaluation rating of DRL ( DRL central luminous intensity : 1200 cd)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13596" y="1489916"/>
            <a:ext cx="8031422" cy="3861376"/>
            <a:chOff x="313596" y="1595423"/>
            <a:chExt cx="8031422" cy="3861376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313596" y="4964356"/>
              <a:ext cx="8031422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Distance (in the direction of travel) between motorcycle and oncoming vehicle (m)</a:t>
              </a:r>
              <a:endPara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4501" y="1721363"/>
              <a:ext cx="276999" cy="2701136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pPr algn="ctr"/>
              <a:r>
                <a:rPr kumimoji="1" lang="en-US" altLang="ja-JP" dirty="0"/>
                <a:t>Glare evaluation ratings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162014" y="1595423"/>
              <a:ext cx="1517649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Imperceptible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155227" y="2907612"/>
              <a:ext cx="1219200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Tolerable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181600" y="2246803"/>
              <a:ext cx="1219200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Satisfactory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74500" y="3554499"/>
              <a:ext cx="1219200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Disturbing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181600" y="4235239"/>
              <a:ext cx="1511738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Intolerable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822863" y="1379384"/>
            <a:ext cx="3822287" cy="2099980"/>
            <a:chOff x="7861077" y="1329658"/>
            <a:chExt cx="3822287" cy="2099980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9540636" y="3152639"/>
              <a:ext cx="214272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Distance (m)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861077" y="1329658"/>
              <a:ext cx="553998" cy="1640428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pPr algn="ctr"/>
              <a:r>
                <a:rPr lang="en-US" altLang="ja-JP" kern="0" dirty="0">
                  <a:latin typeface="Arial"/>
                  <a:ea typeface="ＭＳ 明朝"/>
                </a:rPr>
                <a:t>Evaluation rating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144074" y="2308771"/>
            <a:ext cx="5678789" cy="1099764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65696" y="3710532"/>
            <a:ext cx="889676" cy="369332"/>
          </a:xfrm>
          <a:prstGeom prst="rect">
            <a:avLst/>
          </a:prstGeom>
          <a:noFill/>
          <a:ln w="317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Glare !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132012" y="3285912"/>
            <a:ext cx="1152000" cy="12960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左矢印 29"/>
          <p:cNvSpPr/>
          <p:nvPr/>
        </p:nvSpPr>
        <p:spPr>
          <a:xfrm>
            <a:off x="6363913" y="3810087"/>
            <a:ext cx="247650" cy="170223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63829" y="3438264"/>
            <a:ext cx="1339020" cy="360868"/>
          </a:xfrm>
          <a:prstGeom prst="rect">
            <a:avLst/>
          </a:prstGeom>
          <a:solidFill>
            <a:srgbClr val="F7FAFD"/>
          </a:solidFill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ts val="14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height  0.6 m</a:t>
            </a:r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3"/>
          <a:srcRect l="20811" t="1793" r="5884" b="25783"/>
          <a:stretch/>
        </p:blipFill>
        <p:spPr>
          <a:xfrm>
            <a:off x="8376861" y="1100737"/>
            <a:ext cx="3367314" cy="2133600"/>
          </a:xfrm>
          <a:prstGeom prst="rect">
            <a:avLst/>
          </a:prstGeom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90524" y="5618073"/>
            <a:ext cx="3176" cy="342267"/>
          </a:xfrm>
          <a:prstGeom prst="line">
            <a:avLst/>
          </a:prstGeom>
          <a:noFill/>
          <a:ln w="857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566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2"/>
          <a:srcRect l="6819" r="17308" b="10319"/>
          <a:stretch/>
        </p:blipFill>
        <p:spPr>
          <a:xfrm>
            <a:off x="719045" y="1358923"/>
            <a:ext cx="4531215" cy="364221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75" y="1168400"/>
            <a:ext cx="3981450" cy="22098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86832" y="1219723"/>
            <a:ext cx="11875485" cy="4456653"/>
          </a:xfrm>
          <a:prstGeom prst="rect">
            <a:avLst/>
          </a:prstGeom>
          <a:solidFill>
            <a:schemeClr val="accent1">
              <a:alpha val="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724" y="5123632"/>
            <a:ext cx="8286753" cy="536316"/>
          </a:xfrm>
        </p:spPr>
        <p:txBody>
          <a:bodyPr>
            <a:noAutofit/>
          </a:bodyPr>
          <a:lstStyle/>
          <a:p>
            <a:pPr algn="l"/>
            <a:r>
              <a:rPr lang="en-US" altLang="ja-JP" sz="2000" kern="0" dirty="0">
                <a:solidFill>
                  <a:prstClr val="black"/>
                </a:solidFill>
                <a:latin typeface="Arial"/>
                <a:ea typeface="ＭＳ 明朝"/>
              </a:rPr>
              <a:t>Figure: Effect of motorcycle DRL on the oncoming vehicle driver at night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47975" y="69076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FF00"/>
                </a:solidFill>
              </a:rPr>
              <a:t>Analysis Results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577203" y="5965606"/>
            <a:ext cx="11193884" cy="707886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000" b="1" dirty="0">
                <a:cs typeface="Arial" panose="020B0604020202020204" pitchFamily="34" charset="0"/>
              </a:rPr>
              <a:t>Even when the DRL central luminous intensity is 600 cd, glare exceeding the allowable limit (glare evaluation rating &lt; 4) occurs to the oncoming vehicle </a:t>
            </a:r>
            <a:r>
              <a:rPr lang="en-US" altLang="ja-JP" sz="2000" b="1" dirty="0" smtClean="0">
                <a:cs typeface="Arial" panose="020B0604020202020204" pitchFamily="34" charset="0"/>
              </a:rPr>
              <a:t>driver</a:t>
            </a:r>
            <a:r>
              <a:rPr lang="en-US" altLang="ja-JP" sz="2000" b="1" dirty="0">
                <a:cs typeface="Arial" panose="020B0604020202020204" pitchFamily="34" charset="0"/>
              </a:rPr>
              <a:t>.</a:t>
            </a:r>
            <a:endParaRPr lang="ja-JP" altLang="en-US" sz="2000" b="1" dirty="0">
              <a:cs typeface="Arial" panose="020B0604020202020204" pitchFamily="34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300235" y="3247425"/>
            <a:ext cx="1029114" cy="1003491"/>
          </a:xfrm>
          <a:prstGeom prst="ellipse">
            <a:avLst/>
          </a:prstGeom>
          <a:noFill/>
          <a:ln w="222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300203" y="1592724"/>
            <a:ext cx="7409127" cy="3577622"/>
            <a:chOff x="300203" y="1592724"/>
            <a:chExt cx="7409127" cy="3577622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300203" y="1653949"/>
              <a:ext cx="276999" cy="2630393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pPr algn="ctr"/>
              <a:r>
                <a:rPr lang="en-US" altLang="ja-JP" dirty="0"/>
                <a:t>Glare evaluation ratings</a:t>
              </a:r>
              <a:endParaRPr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05107" y="4924125"/>
              <a:ext cx="740422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/>
              <a:r>
                <a:rPr lang="en-US" altLang="ja-JP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Distance (in the direction of travel) between motorcycle and oncoming vehicle (m)</a:t>
              </a:r>
              <a:endParaRPr lang="ja-JP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087114" y="1592724"/>
              <a:ext cx="1380362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pPr lvl="0"/>
              <a:r>
                <a:rPr lang="en-US" altLang="ja-JP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Imperceptible</a:t>
              </a:r>
              <a:endParaRPr lang="ja-JP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087114" y="2249754"/>
              <a:ext cx="1364486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Satisfactory</a:t>
              </a:r>
              <a:endParaRPr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087114" y="2889537"/>
              <a:ext cx="1313686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Tolerable</a:t>
              </a:r>
              <a:endParaRPr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87114" y="3545958"/>
              <a:ext cx="1380362" cy="276999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Disturbing</a:t>
              </a:r>
              <a:endParaRPr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087114" y="4172603"/>
              <a:ext cx="1364486" cy="277686"/>
            </a:xfrm>
            <a:prstGeom prst="rect">
              <a:avLst/>
            </a:prstGeom>
            <a:solidFill>
              <a:srgbClr val="F7FAFD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Intolerable</a:t>
              </a:r>
              <a:endParaRPr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7953479" y="1362904"/>
            <a:ext cx="3323249" cy="1858367"/>
            <a:chOff x="7953479" y="1362904"/>
            <a:chExt cx="3323249" cy="1858367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7953479" y="1362904"/>
              <a:ext cx="553998" cy="1155700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pPr algn="ctr"/>
              <a:r>
                <a:rPr lang="en-US" altLang="ja-JP" kern="0" dirty="0">
                  <a:latin typeface="Arial"/>
                  <a:ea typeface="ＭＳ 明朝"/>
                </a:rPr>
                <a:t>Evaluation rating</a:t>
              </a:r>
              <a:endParaRPr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9824589" y="2944272"/>
              <a:ext cx="145213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Distance (m)</a:t>
              </a:r>
            </a:p>
          </p:txBody>
        </p:sp>
      </p:grp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8248581" y="3743084"/>
            <a:ext cx="3152016" cy="101566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000" dirty="0">
                <a:cs typeface="Arial" panose="020B0604020202020204" pitchFamily="34" charset="0"/>
              </a:rPr>
              <a:t>Installation height of the DRL has little influence on glare evaluation ratings.</a:t>
            </a:r>
            <a:endParaRPr lang="ja-JP" altLang="en-US" sz="2000" dirty="0">
              <a:cs typeface="Arial" panose="020B0604020202020204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40227" y="3776546"/>
            <a:ext cx="889676" cy="369332"/>
          </a:xfrm>
          <a:prstGeom prst="rect">
            <a:avLst/>
          </a:prstGeom>
          <a:noFill/>
          <a:ln w="317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Glare !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070027" y="3341306"/>
            <a:ext cx="1152000" cy="12960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左矢印 29"/>
          <p:cNvSpPr/>
          <p:nvPr/>
        </p:nvSpPr>
        <p:spPr>
          <a:xfrm>
            <a:off x="6238444" y="3876101"/>
            <a:ext cx="247650" cy="170223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900661" y="716451"/>
            <a:ext cx="10426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Glare evaluation rating of DRL ( DRL central luminous intensity : 600 cd)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25650" y="2513725"/>
            <a:ext cx="5613836" cy="9321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25210" y="3483694"/>
            <a:ext cx="1339020" cy="360868"/>
          </a:xfrm>
          <a:prstGeom prst="rect">
            <a:avLst/>
          </a:prstGeom>
          <a:solidFill>
            <a:srgbClr val="F7FAFD"/>
          </a:solidFill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ts val="14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height  0.6 m</a:t>
            </a:r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400800" y="5644182"/>
            <a:ext cx="3176" cy="358033"/>
          </a:xfrm>
          <a:prstGeom prst="line">
            <a:avLst/>
          </a:prstGeom>
          <a:noFill/>
          <a:ln w="857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72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FF00"/>
                </a:solidFill>
              </a:rPr>
              <a:t>Conclusion</a:t>
            </a:r>
            <a:endParaRPr lang="en-US" altLang="ja-JP" sz="3600" dirty="0">
              <a:solidFill>
                <a:srgbClr val="FFFF00"/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10738" y="1689497"/>
            <a:ext cx="10666861" cy="1536303"/>
          </a:xfrm>
        </p:spPr>
        <p:txBody>
          <a:bodyPr anchor="t">
            <a:normAutofit/>
          </a:bodyPr>
          <a:lstStyle/>
          <a:p>
            <a:pPr algn="just">
              <a:lnSpc>
                <a:spcPts val="3600"/>
              </a:lnSpc>
              <a:spcAft>
                <a:spcPts val="600"/>
              </a:spcAft>
            </a:pP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sz="28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lare 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exceeding the allowable limit (glare evaluation rating &lt; 4) occurs to the oncoming vehicle </a:t>
            </a:r>
            <a:r>
              <a:rPr lang="en-US" altLang="ja-JP" sz="28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driver, </a:t>
            </a: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even when </a:t>
            </a:r>
            <a:r>
              <a:rPr lang="en-US" altLang="ja-JP" sz="28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the </a:t>
            </a: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motorcycles </a:t>
            </a:r>
            <a:r>
              <a:rPr lang="en-US" altLang="ja-JP" sz="28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DRLs </a:t>
            </a: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is suitable </a:t>
            </a:r>
            <a:r>
              <a:rPr lang="en-US" altLang="ja-JP" sz="28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for the actual </a:t>
            </a: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state</a:t>
            </a:r>
            <a:r>
              <a:rPr lang="en-US" altLang="ja-JP" sz="28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  <a:endParaRPr kumimoji="1"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5250279" y="3628572"/>
            <a:ext cx="1944589" cy="764182"/>
          </a:xfrm>
          <a:prstGeom prst="downArrow">
            <a:avLst>
              <a:gd name="adj1" fmla="val 40066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7"/>
          <p:cNvSpPr txBox="1">
            <a:spLocks/>
          </p:cNvSpPr>
          <p:nvPr/>
        </p:nvSpPr>
        <p:spPr>
          <a:xfrm>
            <a:off x="393024" y="4795526"/>
            <a:ext cx="11334519" cy="7053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3600"/>
              </a:lnSpc>
              <a:spcAft>
                <a:spcPts val="600"/>
              </a:spcAft>
            </a:pP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Motorcycles DRLs need </a:t>
            </a:r>
            <a:r>
              <a:rPr lang="en-US" altLang="ja-JP" sz="28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to </a:t>
            </a: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be securely </a:t>
            </a:r>
            <a:r>
              <a:rPr lang="en-US" altLang="ja-JP" sz="28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switched to Low Beam at night</a:t>
            </a: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  <a:endParaRPr lang="ja-JP" altLang="en-US" sz="6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1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469</Words>
  <Application>Microsoft Office PowerPoint</Application>
  <PresentationFormat>Custom</PresentationFormat>
  <Paragraphs>76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テーマ</vt:lpstr>
      <vt:lpstr>Analysis of Glare given to oncoming vehicles by Motorcycles DRLs at Night - Based on Actual State of Motorcycles DRLs - </vt:lpstr>
      <vt:lpstr>PowerPoint Presentation</vt:lpstr>
      <vt:lpstr>　A numerical analysis was performed to evaluate effects of motorcycle DRL glare to oncoming vehicle driver, depending on its lighting condition at night.  　Model formula of Schmidt-Clausen and Bindels (1), which is often used to calculate De Boer rating scale was used for this analysis.   　Glare evaluation rating W = 5.0  2logΣ (E/((1 + (Lh/Cpl)0.5) θ0.46Cpoo) ) 　  (1) 　　    E: Illuminance at driver’s eyes (lx) 　　    Lh:  Driver’s adaptation luminance (cd/m2) 　　    θ: Angle between driver’s line of sight and direction of the lamp 　　    Cpl: 4.0 × 10-2 (cd/m2)　 　　    Cpoo: 3.0 × 10-3 (lx･min-0.46)</vt:lpstr>
      <vt:lpstr>* Sky illuminance: 0lx (Night)  * Road luminance: 0.1 cd/m2 (equivalent to the road illumination of urban streets with a little traffic)  * Driver’s line of sight: Direction of traveling  * Vehicle positions: See the right figure.   *Eye-point height of vehicle driver:1.2m  *Lamps specifications : as the following table       </vt:lpstr>
      <vt:lpstr>Figure: Effect of motorcycle DRL on the oncoming vehicle driver at night</vt:lpstr>
      <vt:lpstr>Figure: Effect of motorcycle DRL on the oncoming vehicle driver at night</vt:lpstr>
      <vt:lpstr>Glare exceeding the allowable limit (glare evaluation rating &lt; 4) occurs to the oncoming vehicle driver, even when the  motorcycles DRLs is suitable for the actual state.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DRL夜間時のグレア間の評価解析</dc:title>
  <dc:creator>aoki</dc:creator>
  <cp:lastModifiedBy>Konstantin Glukhenkiy</cp:lastModifiedBy>
  <cp:revision>148</cp:revision>
  <cp:lastPrinted>2016-07-14T02:05:36Z</cp:lastPrinted>
  <dcterms:created xsi:type="dcterms:W3CDTF">2016-06-03T04:43:23Z</dcterms:created>
  <dcterms:modified xsi:type="dcterms:W3CDTF">2016-10-13T12:45:57Z</dcterms:modified>
</cp:coreProperties>
</file>