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8" r:id="rId3"/>
    <p:sldId id="258" r:id="rId4"/>
    <p:sldId id="270" r:id="rId5"/>
    <p:sldId id="262" r:id="rId6"/>
    <p:sldId id="263" r:id="rId7"/>
    <p:sldId id="264" r:id="rId8"/>
    <p:sldId id="265" r:id="rId9"/>
    <p:sldId id="266" r:id="rId10"/>
    <p:sldId id="267" r:id="rId11"/>
    <p:sldId id="27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ge Ficheux" initials="SF"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35"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AF30F-A388-4DAC-9774-617CFCB45D44}" type="datetimeFigureOut">
              <a:rPr lang="en-GB" smtClean="0"/>
              <a:t>01/09/2016</a:t>
            </a:fld>
            <a:endParaRPr lang="en-GB"/>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1E69D2-4A37-4205-A08E-E012E7BEA59F}" type="slidenum">
              <a:rPr lang="en-GB" smtClean="0"/>
              <a:t>‹#›</a:t>
            </a:fld>
            <a:endParaRPr lang="en-GB"/>
          </a:p>
        </p:txBody>
      </p:sp>
    </p:spTree>
    <p:extLst>
      <p:ext uri="{BB962C8B-B14F-4D97-AF65-F5344CB8AC3E}">
        <p14:creationId xmlns:p14="http://schemas.microsoft.com/office/powerpoint/2010/main" val="1451046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a:defRPr/>
            </a:pPr>
            <a:fld id="{3ACB10A9-B03F-47DF-9448-9D6C042198B6}" type="slidenum">
              <a:rPr lang="fr-FR" smtClean="0"/>
              <a:pPr>
                <a:defRPr/>
              </a:pPr>
              <a:t>5</a:t>
            </a:fld>
            <a:endParaRPr lang="fr-FR"/>
          </a:p>
        </p:txBody>
      </p:sp>
    </p:spTree>
    <p:extLst>
      <p:ext uri="{BB962C8B-B14F-4D97-AF65-F5344CB8AC3E}">
        <p14:creationId xmlns:p14="http://schemas.microsoft.com/office/powerpoint/2010/main" val="3255973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GB"/>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GB"/>
          </a:p>
        </p:txBody>
      </p:sp>
      <p:sp>
        <p:nvSpPr>
          <p:cNvPr id="4" name="Espace réservé de la date 3"/>
          <p:cNvSpPr>
            <a:spLocks noGrp="1"/>
          </p:cNvSpPr>
          <p:nvPr>
            <p:ph type="dt" sz="half" idx="10"/>
          </p:nvPr>
        </p:nvSpPr>
        <p:spPr/>
        <p:txBody>
          <a:bodyPr/>
          <a:lstStyle/>
          <a:p>
            <a:fld id="{4DBC1949-7C6E-43E0-A871-53900DF2CC4A}" type="datetimeFigureOut">
              <a:rPr lang="en-GB" smtClean="0"/>
              <a:t>01/09/2016</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CE6933FB-C1DA-4981-B18D-00415530CAE5}" type="slidenum">
              <a:rPr lang="en-GB" smtClean="0"/>
              <a:t>‹#›</a:t>
            </a:fld>
            <a:endParaRPr lang="en-GB"/>
          </a:p>
        </p:txBody>
      </p:sp>
    </p:spTree>
    <p:extLst>
      <p:ext uri="{BB962C8B-B14F-4D97-AF65-F5344CB8AC3E}">
        <p14:creationId xmlns:p14="http://schemas.microsoft.com/office/powerpoint/2010/main" val="3758088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4DBC1949-7C6E-43E0-A871-53900DF2CC4A}" type="datetimeFigureOut">
              <a:rPr lang="en-GB" smtClean="0"/>
              <a:t>01/09/2016</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CE6933FB-C1DA-4981-B18D-00415530CAE5}" type="slidenum">
              <a:rPr lang="en-GB" smtClean="0"/>
              <a:t>‹#›</a:t>
            </a:fld>
            <a:endParaRPr lang="en-GB"/>
          </a:p>
        </p:txBody>
      </p:sp>
    </p:spTree>
    <p:extLst>
      <p:ext uri="{BB962C8B-B14F-4D97-AF65-F5344CB8AC3E}">
        <p14:creationId xmlns:p14="http://schemas.microsoft.com/office/powerpoint/2010/main" val="95758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GB"/>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4DBC1949-7C6E-43E0-A871-53900DF2CC4A}" type="datetimeFigureOut">
              <a:rPr lang="en-GB" smtClean="0"/>
              <a:t>01/09/2016</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CE6933FB-C1DA-4981-B18D-00415530CAE5}" type="slidenum">
              <a:rPr lang="en-GB" smtClean="0"/>
              <a:t>‹#›</a:t>
            </a:fld>
            <a:endParaRPr lang="en-GB"/>
          </a:p>
        </p:txBody>
      </p:sp>
    </p:spTree>
    <p:extLst>
      <p:ext uri="{BB962C8B-B14F-4D97-AF65-F5344CB8AC3E}">
        <p14:creationId xmlns:p14="http://schemas.microsoft.com/office/powerpoint/2010/main" val="52543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10"/>
          </p:nvPr>
        </p:nvSpPr>
        <p:spPr/>
        <p:txBody>
          <a:bodyPr/>
          <a:lstStyle/>
          <a:p>
            <a:fld id="{4DBC1949-7C6E-43E0-A871-53900DF2CC4A}" type="datetimeFigureOut">
              <a:rPr lang="en-GB" smtClean="0"/>
              <a:t>01/09/2016</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CE6933FB-C1DA-4981-B18D-00415530CAE5}" type="slidenum">
              <a:rPr lang="en-GB" smtClean="0"/>
              <a:t>‹#›</a:t>
            </a:fld>
            <a:endParaRPr lang="en-GB"/>
          </a:p>
        </p:txBody>
      </p:sp>
    </p:spTree>
    <p:extLst>
      <p:ext uri="{BB962C8B-B14F-4D97-AF65-F5344CB8AC3E}">
        <p14:creationId xmlns:p14="http://schemas.microsoft.com/office/powerpoint/2010/main" val="1550656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GB"/>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DBC1949-7C6E-43E0-A871-53900DF2CC4A}" type="datetimeFigureOut">
              <a:rPr lang="en-GB" smtClean="0"/>
              <a:t>01/09/2016</a:t>
            </a:fld>
            <a:endParaRPr lang="en-GB"/>
          </a:p>
        </p:txBody>
      </p:sp>
      <p:sp>
        <p:nvSpPr>
          <p:cNvPr id="5" name="Espace réservé du pied de page 4"/>
          <p:cNvSpPr>
            <a:spLocks noGrp="1"/>
          </p:cNvSpPr>
          <p:nvPr>
            <p:ph type="ftr" sz="quarter" idx="11"/>
          </p:nvPr>
        </p:nvSpPr>
        <p:spPr/>
        <p:txBody>
          <a:bodyPr/>
          <a:lstStyle/>
          <a:p>
            <a:endParaRPr lang="en-GB"/>
          </a:p>
        </p:txBody>
      </p:sp>
      <p:sp>
        <p:nvSpPr>
          <p:cNvPr id="6" name="Espace réservé du numéro de diapositive 5"/>
          <p:cNvSpPr>
            <a:spLocks noGrp="1"/>
          </p:cNvSpPr>
          <p:nvPr>
            <p:ph type="sldNum" sz="quarter" idx="12"/>
          </p:nvPr>
        </p:nvSpPr>
        <p:spPr/>
        <p:txBody>
          <a:bodyPr/>
          <a:lstStyle/>
          <a:p>
            <a:fld id="{CE6933FB-C1DA-4981-B18D-00415530CAE5}" type="slidenum">
              <a:rPr lang="en-GB" smtClean="0"/>
              <a:t>‹#›</a:t>
            </a:fld>
            <a:endParaRPr lang="en-GB"/>
          </a:p>
        </p:txBody>
      </p:sp>
    </p:spTree>
    <p:extLst>
      <p:ext uri="{BB962C8B-B14F-4D97-AF65-F5344CB8AC3E}">
        <p14:creationId xmlns:p14="http://schemas.microsoft.com/office/powerpoint/2010/main" val="3320392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e la date 4"/>
          <p:cNvSpPr>
            <a:spLocks noGrp="1"/>
          </p:cNvSpPr>
          <p:nvPr>
            <p:ph type="dt" sz="half" idx="10"/>
          </p:nvPr>
        </p:nvSpPr>
        <p:spPr/>
        <p:txBody>
          <a:bodyPr/>
          <a:lstStyle/>
          <a:p>
            <a:fld id="{4DBC1949-7C6E-43E0-A871-53900DF2CC4A}" type="datetimeFigureOut">
              <a:rPr lang="en-GB" smtClean="0"/>
              <a:t>01/09/2016</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CE6933FB-C1DA-4981-B18D-00415530CAE5}" type="slidenum">
              <a:rPr lang="en-GB" smtClean="0"/>
              <a:t>‹#›</a:t>
            </a:fld>
            <a:endParaRPr lang="en-GB"/>
          </a:p>
        </p:txBody>
      </p:sp>
    </p:spTree>
    <p:extLst>
      <p:ext uri="{BB962C8B-B14F-4D97-AF65-F5344CB8AC3E}">
        <p14:creationId xmlns:p14="http://schemas.microsoft.com/office/powerpoint/2010/main" val="1730203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GB"/>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7" name="Espace réservé de la date 6"/>
          <p:cNvSpPr>
            <a:spLocks noGrp="1"/>
          </p:cNvSpPr>
          <p:nvPr>
            <p:ph type="dt" sz="half" idx="10"/>
          </p:nvPr>
        </p:nvSpPr>
        <p:spPr/>
        <p:txBody>
          <a:bodyPr/>
          <a:lstStyle/>
          <a:p>
            <a:fld id="{4DBC1949-7C6E-43E0-A871-53900DF2CC4A}" type="datetimeFigureOut">
              <a:rPr lang="en-GB" smtClean="0"/>
              <a:t>01/09/2016</a:t>
            </a:fld>
            <a:endParaRPr lang="en-GB"/>
          </a:p>
        </p:txBody>
      </p:sp>
      <p:sp>
        <p:nvSpPr>
          <p:cNvPr id="8" name="Espace réservé du pied de page 7"/>
          <p:cNvSpPr>
            <a:spLocks noGrp="1"/>
          </p:cNvSpPr>
          <p:nvPr>
            <p:ph type="ftr" sz="quarter" idx="11"/>
          </p:nvPr>
        </p:nvSpPr>
        <p:spPr/>
        <p:txBody>
          <a:bodyPr/>
          <a:lstStyle/>
          <a:p>
            <a:endParaRPr lang="en-GB"/>
          </a:p>
        </p:txBody>
      </p:sp>
      <p:sp>
        <p:nvSpPr>
          <p:cNvPr id="9" name="Espace réservé du numéro de diapositive 8"/>
          <p:cNvSpPr>
            <a:spLocks noGrp="1"/>
          </p:cNvSpPr>
          <p:nvPr>
            <p:ph type="sldNum" sz="quarter" idx="12"/>
          </p:nvPr>
        </p:nvSpPr>
        <p:spPr/>
        <p:txBody>
          <a:bodyPr/>
          <a:lstStyle/>
          <a:p>
            <a:fld id="{CE6933FB-C1DA-4981-B18D-00415530CAE5}" type="slidenum">
              <a:rPr lang="en-GB" smtClean="0"/>
              <a:t>‹#›</a:t>
            </a:fld>
            <a:endParaRPr lang="en-GB"/>
          </a:p>
        </p:txBody>
      </p:sp>
    </p:spTree>
    <p:extLst>
      <p:ext uri="{BB962C8B-B14F-4D97-AF65-F5344CB8AC3E}">
        <p14:creationId xmlns:p14="http://schemas.microsoft.com/office/powerpoint/2010/main" val="1029190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GB"/>
          </a:p>
        </p:txBody>
      </p:sp>
      <p:sp>
        <p:nvSpPr>
          <p:cNvPr id="3" name="Espace réservé de la date 2"/>
          <p:cNvSpPr>
            <a:spLocks noGrp="1"/>
          </p:cNvSpPr>
          <p:nvPr>
            <p:ph type="dt" sz="half" idx="10"/>
          </p:nvPr>
        </p:nvSpPr>
        <p:spPr/>
        <p:txBody>
          <a:bodyPr/>
          <a:lstStyle/>
          <a:p>
            <a:fld id="{4DBC1949-7C6E-43E0-A871-53900DF2CC4A}" type="datetimeFigureOut">
              <a:rPr lang="en-GB" smtClean="0"/>
              <a:t>01/09/2016</a:t>
            </a:fld>
            <a:endParaRPr lang="en-GB"/>
          </a:p>
        </p:txBody>
      </p:sp>
      <p:sp>
        <p:nvSpPr>
          <p:cNvPr id="4" name="Espace réservé du pied de page 3"/>
          <p:cNvSpPr>
            <a:spLocks noGrp="1"/>
          </p:cNvSpPr>
          <p:nvPr>
            <p:ph type="ftr" sz="quarter" idx="11"/>
          </p:nvPr>
        </p:nvSpPr>
        <p:spPr/>
        <p:txBody>
          <a:bodyPr/>
          <a:lstStyle/>
          <a:p>
            <a:endParaRPr lang="en-GB"/>
          </a:p>
        </p:txBody>
      </p:sp>
      <p:sp>
        <p:nvSpPr>
          <p:cNvPr id="5" name="Espace réservé du numéro de diapositive 4"/>
          <p:cNvSpPr>
            <a:spLocks noGrp="1"/>
          </p:cNvSpPr>
          <p:nvPr>
            <p:ph type="sldNum" sz="quarter" idx="12"/>
          </p:nvPr>
        </p:nvSpPr>
        <p:spPr/>
        <p:txBody>
          <a:bodyPr/>
          <a:lstStyle/>
          <a:p>
            <a:fld id="{CE6933FB-C1DA-4981-B18D-00415530CAE5}" type="slidenum">
              <a:rPr lang="en-GB" smtClean="0"/>
              <a:t>‹#›</a:t>
            </a:fld>
            <a:endParaRPr lang="en-GB"/>
          </a:p>
        </p:txBody>
      </p:sp>
    </p:spTree>
    <p:extLst>
      <p:ext uri="{BB962C8B-B14F-4D97-AF65-F5344CB8AC3E}">
        <p14:creationId xmlns:p14="http://schemas.microsoft.com/office/powerpoint/2010/main" val="3715268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DBC1949-7C6E-43E0-A871-53900DF2CC4A}" type="datetimeFigureOut">
              <a:rPr lang="en-GB" smtClean="0"/>
              <a:t>01/09/2016</a:t>
            </a:fld>
            <a:endParaRPr lang="en-GB"/>
          </a:p>
        </p:txBody>
      </p:sp>
      <p:sp>
        <p:nvSpPr>
          <p:cNvPr id="3" name="Espace réservé du pied de page 2"/>
          <p:cNvSpPr>
            <a:spLocks noGrp="1"/>
          </p:cNvSpPr>
          <p:nvPr>
            <p:ph type="ftr" sz="quarter" idx="11"/>
          </p:nvPr>
        </p:nvSpPr>
        <p:spPr/>
        <p:txBody>
          <a:bodyPr/>
          <a:lstStyle/>
          <a:p>
            <a:endParaRPr lang="en-GB"/>
          </a:p>
        </p:txBody>
      </p:sp>
      <p:sp>
        <p:nvSpPr>
          <p:cNvPr id="4" name="Espace réservé du numéro de diapositive 3"/>
          <p:cNvSpPr>
            <a:spLocks noGrp="1"/>
          </p:cNvSpPr>
          <p:nvPr>
            <p:ph type="sldNum" sz="quarter" idx="12"/>
          </p:nvPr>
        </p:nvSpPr>
        <p:spPr/>
        <p:txBody>
          <a:bodyPr/>
          <a:lstStyle/>
          <a:p>
            <a:fld id="{CE6933FB-C1DA-4981-B18D-00415530CAE5}" type="slidenum">
              <a:rPr lang="en-GB" smtClean="0"/>
              <a:t>‹#›</a:t>
            </a:fld>
            <a:endParaRPr lang="en-GB"/>
          </a:p>
        </p:txBody>
      </p:sp>
    </p:spTree>
    <p:extLst>
      <p:ext uri="{BB962C8B-B14F-4D97-AF65-F5344CB8AC3E}">
        <p14:creationId xmlns:p14="http://schemas.microsoft.com/office/powerpoint/2010/main" val="4185843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GB"/>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DBC1949-7C6E-43E0-A871-53900DF2CC4A}" type="datetimeFigureOut">
              <a:rPr lang="en-GB" smtClean="0"/>
              <a:t>01/09/2016</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CE6933FB-C1DA-4981-B18D-00415530CAE5}" type="slidenum">
              <a:rPr lang="en-GB" smtClean="0"/>
              <a:t>‹#›</a:t>
            </a:fld>
            <a:endParaRPr lang="en-GB"/>
          </a:p>
        </p:txBody>
      </p:sp>
    </p:spTree>
    <p:extLst>
      <p:ext uri="{BB962C8B-B14F-4D97-AF65-F5344CB8AC3E}">
        <p14:creationId xmlns:p14="http://schemas.microsoft.com/office/powerpoint/2010/main" val="3366994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GB"/>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DBC1949-7C6E-43E0-A871-53900DF2CC4A}" type="datetimeFigureOut">
              <a:rPr lang="en-GB" smtClean="0"/>
              <a:t>01/09/2016</a:t>
            </a:fld>
            <a:endParaRPr lang="en-GB"/>
          </a:p>
        </p:txBody>
      </p:sp>
      <p:sp>
        <p:nvSpPr>
          <p:cNvPr id="6" name="Espace réservé du pied de page 5"/>
          <p:cNvSpPr>
            <a:spLocks noGrp="1"/>
          </p:cNvSpPr>
          <p:nvPr>
            <p:ph type="ftr" sz="quarter" idx="11"/>
          </p:nvPr>
        </p:nvSpPr>
        <p:spPr/>
        <p:txBody>
          <a:bodyPr/>
          <a:lstStyle/>
          <a:p>
            <a:endParaRPr lang="en-GB"/>
          </a:p>
        </p:txBody>
      </p:sp>
      <p:sp>
        <p:nvSpPr>
          <p:cNvPr id="7" name="Espace réservé du numéro de diapositive 6"/>
          <p:cNvSpPr>
            <a:spLocks noGrp="1"/>
          </p:cNvSpPr>
          <p:nvPr>
            <p:ph type="sldNum" sz="quarter" idx="12"/>
          </p:nvPr>
        </p:nvSpPr>
        <p:spPr/>
        <p:txBody>
          <a:bodyPr/>
          <a:lstStyle/>
          <a:p>
            <a:fld id="{CE6933FB-C1DA-4981-B18D-00415530CAE5}" type="slidenum">
              <a:rPr lang="en-GB" smtClean="0"/>
              <a:t>‹#›</a:t>
            </a:fld>
            <a:endParaRPr lang="en-GB"/>
          </a:p>
        </p:txBody>
      </p:sp>
    </p:spTree>
    <p:extLst>
      <p:ext uri="{BB962C8B-B14F-4D97-AF65-F5344CB8AC3E}">
        <p14:creationId xmlns:p14="http://schemas.microsoft.com/office/powerpoint/2010/main" val="3232267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GB"/>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BC1949-7C6E-43E0-A871-53900DF2CC4A}" type="datetimeFigureOut">
              <a:rPr lang="en-GB" smtClean="0"/>
              <a:t>01/09/2016</a:t>
            </a:fld>
            <a:endParaRPr lang="en-GB"/>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6933FB-C1DA-4981-B18D-00415530CAE5}" type="slidenum">
              <a:rPr lang="en-GB" smtClean="0"/>
              <a:t>‹#›</a:t>
            </a:fld>
            <a:endParaRPr lang="en-GB"/>
          </a:p>
        </p:txBody>
      </p:sp>
    </p:spTree>
    <p:extLst>
      <p:ext uri="{BB962C8B-B14F-4D97-AF65-F5344CB8AC3E}">
        <p14:creationId xmlns:p14="http://schemas.microsoft.com/office/powerpoint/2010/main" val="259796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err="1" smtClean="0"/>
              <a:t>Some</a:t>
            </a:r>
            <a:r>
              <a:rPr lang="fr-FR" dirty="0" smtClean="0"/>
              <a:t> </a:t>
            </a:r>
            <a:r>
              <a:rPr lang="fr-FR" dirty="0" err="1" smtClean="0"/>
              <a:t>proposals</a:t>
            </a:r>
            <a:r>
              <a:rPr lang="fr-FR" dirty="0" smtClean="0"/>
              <a:t> to </a:t>
            </a:r>
            <a:r>
              <a:rPr lang="fr-FR" dirty="0" err="1" smtClean="0"/>
              <a:t>improve</a:t>
            </a:r>
            <a:r>
              <a:rPr lang="fr-FR" dirty="0" smtClean="0"/>
              <a:t> </a:t>
            </a:r>
            <a:r>
              <a:rPr lang="fr-FR" dirty="0" err="1" smtClean="0"/>
              <a:t>efficiency</a:t>
            </a:r>
            <a:r>
              <a:rPr lang="fr-FR" dirty="0" smtClean="0"/>
              <a:t> of road </a:t>
            </a:r>
            <a:r>
              <a:rPr lang="fr-FR" dirty="0" err="1" smtClean="0"/>
              <a:t>vehicle</a:t>
            </a:r>
            <a:r>
              <a:rPr lang="fr-FR" dirty="0" smtClean="0"/>
              <a:t> noise </a:t>
            </a:r>
            <a:r>
              <a:rPr lang="fr-FR" dirty="0" err="1" smtClean="0"/>
              <a:t>regulation</a:t>
            </a:r>
            <a:endParaRPr lang="en-GB" dirty="0"/>
          </a:p>
        </p:txBody>
      </p:sp>
      <p:sp>
        <p:nvSpPr>
          <p:cNvPr id="3" name="Sous-titre 2"/>
          <p:cNvSpPr>
            <a:spLocks noGrp="1"/>
          </p:cNvSpPr>
          <p:nvPr>
            <p:ph type="subTitle" idx="1"/>
          </p:nvPr>
        </p:nvSpPr>
        <p:spPr/>
        <p:txBody>
          <a:bodyPr/>
          <a:lstStyle/>
          <a:p>
            <a:r>
              <a:rPr lang="fr-FR" dirty="0" err="1" smtClean="0"/>
              <a:t>Prepared</a:t>
            </a:r>
            <a:r>
              <a:rPr lang="fr-FR" dirty="0" smtClean="0"/>
              <a:t> by LF Pardo (France)</a:t>
            </a:r>
            <a:endParaRPr lang="en-GB" dirty="0"/>
          </a:p>
        </p:txBody>
      </p:sp>
      <p:sp>
        <p:nvSpPr>
          <p:cNvPr id="4" name="Rectangle 13"/>
          <p:cNvSpPr>
            <a:spLocks noChangeArrowheads="1"/>
          </p:cNvSpPr>
          <p:nvPr/>
        </p:nvSpPr>
        <p:spPr bwMode="auto">
          <a:xfrm>
            <a:off x="179512" y="260648"/>
            <a:ext cx="413411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square" anchor="ctr">
            <a:spAutoFit/>
          </a:bodyPr>
          <a:lstStyle/>
          <a:p>
            <a:pPr eaLnBrk="1" hangingPunct="1"/>
            <a:r>
              <a:rPr lang="en-TT" altLang="zh-CN" sz="1200" dirty="0" smtClean="0">
                <a:solidFill>
                  <a:schemeClr val="tx1"/>
                </a:solidFill>
                <a:effectLst/>
              </a:rPr>
              <a:t>Transmitted by the expert from </a:t>
            </a:r>
            <a:r>
              <a:rPr lang="en-TT" altLang="zh-CN" sz="1200" dirty="0" smtClean="0">
                <a:solidFill>
                  <a:schemeClr val="tx1"/>
                </a:solidFill>
                <a:effectLst/>
              </a:rPr>
              <a:t>France </a:t>
            </a:r>
            <a:r>
              <a:rPr lang="en-US" altLang="zh-CN" sz="1200" dirty="0" smtClean="0">
                <a:solidFill>
                  <a:schemeClr val="tx1"/>
                </a:solidFill>
                <a:effectLst/>
              </a:rPr>
              <a:t> </a:t>
            </a:r>
            <a:endParaRPr lang="en-US" altLang="zh-CN" sz="1200" dirty="0">
              <a:solidFill>
                <a:schemeClr val="tx1"/>
              </a:solidFill>
              <a:effectLst/>
            </a:endParaRPr>
          </a:p>
        </p:txBody>
      </p:sp>
      <p:sp>
        <p:nvSpPr>
          <p:cNvPr id="5" name="Rectangle 13"/>
          <p:cNvSpPr>
            <a:spLocks noChangeArrowheads="1"/>
          </p:cNvSpPr>
          <p:nvPr/>
        </p:nvSpPr>
        <p:spPr bwMode="auto">
          <a:xfrm>
            <a:off x="6012160" y="75981"/>
            <a:ext cx="263141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l"/>
            <a:r>
              <a:rPr lang="en-US" altLang="zh-CN" sz="1200" u="sng" dirty="0">
                <a:solidFill>
                  <a:schemeClr val="tx1"/>
                </a:solidFill>
                <a:effectLst/>
              </a:rPr>
              <a:t>Informal document </a:t>
            </a:r>
            <a:r>
              <a:rPr lang="en-US" altLang="zh-CN" sz="1200" b="1" dirty="0" smtClean="0">
                <a:solidFill>
                  <a:schemeClr val="tx1"/>
                </a:solidFill>
                <a:effectLst/>
              </a:rPr>
              <a:t>GRB-64-15</a:t>
            </a:r>
            <a:endParaRPr lang="en-US" altLang="zh-CN" sz="1200" b="1" dirty="0">
              <a:solidFill>
                <a:schemeClr val="tx1"/>
              </a:solidFill>
              <a:effectLst/>
            </a:endParaRPr>
          </a:p>
          <a:p>
            <a:pPr algn="l"/>
            <a:r>
              <a:rPr lang="en-US" altLang="zh-CN" sz="1200" dirty="0">
                <a:solidFill>
                  <a:schemeClr val="tx1"/>
                </a:solidFill>
                <a:effectLst/>
              </a:rPr>
              <a:t>(</a:t>
            </a:r>
            <a:r>
              <a:rPr lang="en-US" altLang="zh-CN" sz="1200" dirty="0" smtClean="0">
                <a:solidFill>
                  <a:schemeClr val="tx1"/>
                </a:solidFill>
                <a:effectLst/>
              </a:rPr>
              <a:t>64th </a:t>
            </a:r>
            <a:r>
              <a:rPr lang="en-US" altLang="zh-CN" sz="1200" dirty="0">
                <a:solidFill>
                  <a:schemeClr val="tx1"/>
                </a:solidFill>
                <a:effectLst/>
              </a:rPr>
              <a:t>GRB, </a:t>
            </a:r>
            <a:r>
              <a:rPr lang="en-US" altLang="zh-CN" sz="1200" dirty="0" smtClean="0">
                <a:solidFill>
                  <a:schemeClr val="tx1"/>
                </a:solidFill>
                <a:effectLst/>
              </a:rPr>
              <a:t>5-7 September 2016</a:t>
            </a:r>
            <a:r>
              <a:rPr lang="en-US" altLang="zh-CN" sz="1200" dirty="0">
                <a:solidFill>
                  <a:schemeClr val="tx1"/>
                </a:solidFill>
                <a:effectLst/>
              </a:rPr>
              <a:t>,</a:t>
            </a:r>
          </a:p>
          <a:p>
            <a:pPr algn="l"/>
            <a:r>
              <a:rPr lang="en-US" altLang="zh-CN" sz="1200" dirty="0">
                <a:solidFill>
                  <a:schemeClr val="tx1"/>
                </a:solidFill>
                <a:effectLst/>
              </a:rPr>
              <a:t>agenda </a:t>
            </a:r>
            <a:r>
              <a:rPr lang="en-US" altLang="zh-CN" sz="1200" dirty="0" smtClean="0">
                <a:solidFill>
                  <a:schemeClr val="tx1"/>
                </a:solidFill>
                <a:effectLst/>
              </a:rPr>
              <a:t>items 16 and 17)</a:t>
            </a:r>
            <a:endParaRPr lang="en-US" altLang="zh-CN" sz="1200" dirty="0">
              <a:solidFill>
                <a:schemeClr val="tx1"/>
              </a:solidFill>
              <a:effectLst/>
            </a:endParaRPr>
          </a:p>
        </p:txBody>
      </p:sp>
    </p:spTree>
    <p:extLst>
      <p:ext uri="{BB962C8B-B14F-4D97-AF65-F5344CB8AC3E}">
        <p14:creationId xmlns:p14="http://schemas.microsoft.com/office/powerpoint/2010/main" val="39832621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r>
              <a:rPr lang="en-US" sz="2400" b="1" dirty="0" smtClean="0"/>
              <a:t>Selection of representative vehicle : </a:t>
            </a:r>
            <a:r>
              <a:rPr lang="en-GB" sz="2400" dirty="0" smtClean="0"/>
              <a:t>Mass</a:t>
            </a:r>
          </a:p>
          <a:p>
            <a:pPr marL="0" indent="0">
              <a:buNone/>
            </a:pPr>
            <a:r>
              <a:rPr lang="en-GB" sz="2400" dirty="0" smtClean="0"/>
              <a:t>The </a:t>
            </a:r>
            <a:r>
              <a:rPr lang="en-GB" sz="2400" dirty="0"/>
              <a:t>test mass has to be measured with +/- 5% compared to target mass. </a:t>
            </a:r>
          </a:p>
          <a:p>
            <a:r>
              <a:rPr lang="en-GB" sz="2400" dirty="0"/>
              <a:t>Mass is not part of the Vehicle Type definition. In that case, the representative vehicle selected for testing  could be for example, a 5 seats or 7 seats. In that case, a urban and L </a:t>
            </a:r>
            <a:r>
              <a:rPr lang="en-GB" sz="2400" baseline="-25000" dirty="0"/>
              <a:t>urban</a:t>
            </a:r>
            <a:r>
              <a:rPr lang="en-GB" sz="2400" dirty="0"/>
              <a:t> could be different. </a:t>
            </a:r>
            <a:endParaRPr lang="en-GB" sz="2400" dirty="0" smtClean="0"/>
          </a:p>
          <a:p>
            <a:endParaRPr lang="en-GB" sz="2400" dirty="0"/>
          </a:p>
          <a:p>
            <a:pPr marL="0" indent="0">
              <a:buNone/>
            </a:pPr>
            <a:r>
              <a:rPr lang="en-GB" sz="2400" b="1" i="1" u="sng" dirty="0"/>
              <a:t>Questions : </a:t>
            </a:r>
            <a:r>
              <a:rPr lang="en-GB" sz="2400" i="1" u="sng" dirty="0" smtClean="0"/>
              <a:t>How </a:t>
            </a:r>
            <a:r>
              <a:rPr lang="en-GB" sz="2400" i="1" u="sng" dirty="0"/>
              <a:t>is it possible to propose a family based on vehicle mass range ?</a:t>
            </a:r>
          </a:p>
        </p:txBody>
      </p:sp>
      <p:sp>
        <p:nvSpPr>
          <p:cNvPr id="3" name="Titre 2"/>
          <p:cNvSpPr>
            <a:spLocks noGrp="1"/>
          </p:cNvSpPr>
          <p:nvPr>
            <p:ph type="title"/>
          </p:nvPr>
        </p:nvSpPr>
        <p:spPr/>
        <p:txBody>
          <a:bodyPr/>
          <a:lstStyle/>
          <a:p>
            <a:r>
              <a:rPr lang="fr-FR" sz="3200" b="1" dirty="0"/>
              <a:t>2) </a:t>
            </a:r>
            <a:r>
              <a:rPr lang="fr-FR" sz="3200" b="1" dirty="0" err="1"/>
              <a:t>Different</a:t>
            </a:r>
            <a:r>
              <a:rPr lang="fr-FR" sz="3200" b="1" dirty="0"/>
              <a:t> </a:t>
            </a:r>
            <a:r>
              <a:rPr lang="fr-FR" sz="3200" b="1" dirty="0" err="1" smtClean="0"/>
              <a:t>interpretations</a:t>
            </a:r>
            <a:r>
              <a:rPr lang="fr-FR" sz="3200" b="1" dirty="0" smtClean="0"/>
              <a:t> of a </a:t>
            </a:r>
            <a:r>
              <a:rPr lang="fr-FR" sz="3200" b="1" dirty="0" err="1" smtClean="0"/>
              <a:t>text</a:t>
            </a:r>
            <a:endParaRPr lang="en-GB" sz="3200" dirty="0"/>
          </a:p>
        </p:txBody>
      </p:sp>
    </p:spTree>
    <p:extLst>
      <p:ext uri="{BB962C8B-B14F-4D97-AF65-F5344CB8AC3E}">
        <p14:creationId xmlns:p14="http://schemas.microsoft.com/office/powerpoint/2010/main" val="327482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smtClean="0"/>
              <a:t>2) Different</a:t>
            </a:r>
            <a:r>
              <a:rPr lang="fr-FR" sz="3200" b="1" dirty="0" smtClean="0"/>
              <a:t> </a:t>
            </a:r>
            <a:r>
              <a:rPr lang="fr-FR" sz="3200" b="1" dirty="0" err="1" smtClean="0"/>
              <a:t>interpretations</a:t>
            </a:r>
            <a:r>
              <a:rPr lang="fr-FR" sz="3200" b="1" dirty="0" smtClean="0"/>
              <a:t> of a </a:t>
            </a:r>
            <a:r>
              <a:rPr lang="fr-FR" sz="3200" b="1" dirty="0" err="1" smtClean="0"/>
              <a:t>text</a:t>
            </a:r>
            <a:endParaRPr lang="en-GB" sz="3200" dirty="0"/>
          </a:p>
        </p:txBody>
      </p:sp>
      <p:sp>
        <p:nvSpPr>
          <p:cNvPr id="3" name="Espace réservé du contenu 2"/>
          <p:cNvSpPr>
            <a:spLocks noGrp="1"/>
          </p:cNvSpPr>
          <p:nvPr>
            <p:ph idx="1"/>
          </p:nvPr>
        </p:nvSpPr>
        <p:spPr/>
        <p:txBody>
          <a:bodyPr>
            <a:normAutofit/>
          </a:bodyPr>
          <a:lstStyle/>
          <a:p>
            <a:pPr lvl="0" algn="just"/>
            <a:r>
              <a:rPr lang="en-GB" sz="2400" dirty="0"/>
              <a:t>C</a:t>
            </a:r>
            <a:r>
              <a:rPr lang="en-GB" sz="2400" dirty="0" smtClean="0"/>
              <a:t>ontinue work done by GRB, ISO to update the text to improve clarity and simplification. Enforce exchange between contracting parties and organization. </a:t>
            </a:r>
          </a:p>
          <a:p>
            <a:pPr marL="0" lvl="0" indent="0" algn="just">
              <a:buNone/>
            </a:pPr>
            <a:r>
              <a:rPr lang="en-GB" sz="2400" dirty="0" smtClean="0">
                <a:sym typeface="Wingdings" panose="05000000000000000000" pitchFamily="2" charset="2"/>
              </a:rPr>
              <a:t>	 </a:t>
            </a:r>
            <a:r>
              <a:rPr lang="en-GB" sz="2400" dirty="0" smtClean="0"/>
              <a:t>Consider it as a specific topic for GRB</a:t>
            </a:r>
          </a:p>
          <a:p>
            <a:pPr algn="just"/>
            <a:endParaRPr lang="fr-FR" sz="2400" dirty="0" smtClean="0"/>
          </a:p>
          <a:p>
            <a:pPr algn="just"/>
            <a:r>
              <a:rPr lang="fr-FR" sz="2400" dirty="0" smtClean="0"/>
              <a:t>If </a:t>
            </a:r>
            <a:r>
              <a:rPr lang="fr-FR" sz="2400" dirty="0" err="1" smtClean="0"/>
              <a:t>it</a:t>
            </a:r>
            <a:r>
              <a:rPr lang="fr-FR" sz="2400" dirty="0" smtClean="0"/>
              <a:t> </a:t>
            </a:r>
            <a:r>
              <a:rPr lang="fr-FR" sz="2400" dirty="0" err="1" smtClean="0"/>
              <a:t>is</a:t>
            </a:r>
            <a:r>
              <a:rPr lang="fr-FR" sz="2400" dirty="0" smtClean="0"/>
              <a:t> not possible to </a:t>
            </a:r>
            <a:r>
              <a:rPr lang="fr-FR" sz="2400" dirty="0" err="1" smtClean="0"/>
              <a:t>be</a:t>
            </a:r>
            <a:r>
              <a:rPr lang="fr-FR" sz="2400" dirty="0" smtClean="0"/>
              <a:t> </a:t>
            </a:r>
            <a:r>
              <a:rPr lang="fr-FR" sz="2400" dirty="0" err="1" smtClean="0"/>
              <a:t>included</a:t>
            </a:r>
            <a:r>
              <a:rPr lang="fr-FR" sz="2400" dirty="0" smtClean="0"/>
              <a:t> in </a:t>
            </a:r>
            <a:r>
              <a:rPr lang="fr-FR" sz="2400" dirty="0" err="1" smtClean="0"/>
              <a:t>regulation</a:t>
            </a:r>
            <a:r>
              <a:rPr lang="fr-FR" sz="2400" dirty="0" smtClean="0"/>
              <a:t> </a:t>
            </a:r>
            <a:r>
              <a:rPr lang="fr-FR" sz="2400" dirty="0" err="1" smtClean="0"/>
              <a:t>directly</a:t>
            </a:r>
            <a:r>
              <a:rPr lang="fr-FR" sz="2400" dirty="0" smtClean="0"/>
              <a:t>,  propose  recommandation document (</a:t>
            </a:r>
            <a:r>
              <a:rPr lang="fr-FR" sz="2400" dirty="0" err="1" smtClean="0"/>
              <a:t>excel</a:t>
            </a:r>
            <a:r>
              <a:rPr lang="fr-FR" sz="2400" dirty="0" smtClean="0"/>
              <a:t> </a:t>
            </a:r>
            <a:r>
              <a:rPr lang="fr-FR" sz="2400" dirty="0" err="1" smtClean="0"/>
              <a:t>sheet</a:t>
            </a:r>
            <a:r>
              <a:rPr lang="fr-FR" sz="2400" dirty="0" smtClean="0"/>
              <a:t>, …)</a:t>
            </a:r>
            <a:endParaRPr lang="en-GB" sz="2400" dirty="0"/>
          </a:p>
        </p:txBody>
      </p:sp>
    </p:spTree>
    <p:extLst>
      <p:ext uri="{BB962C8B-B14F-4D97-AF65-F5344CB8AC3E}">
        <p14:creationId xmlns:p14="http://schemas.microsoft.com/office/powerpoint/2010/main" val="1908627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57200" y="1340768"/>
            <a:ext cx="4040188" cy="639762"/>
          </a:xfrm>
        </p:spPr>
        <p:txBody>
          <a:bodyPr/>
          <a:lstStyle/>
          <a:p>
            <a:r>
              <a:rPr lang="fr-FR" dirty="0" err="1" smtClean="0"/>
              <a:t>What</a:t>
            </a:r>
            <a:r>
              <a:rPr lang="fr-FR" dirty="0" smtClean="0"/>
              <a:t> </a:t>
            </a:r>
            <a:r>
              <a:rPr lang="fr-FR" dirty="0" err="1" smtClean="0"/>
              <a:t>could</a:t>
            </a:r>
            <a:r>
              <a:rPr lang="fr-FR" dirty="0" smtClean="0"/>
              <a:t> </a:t>
            </a:r>
            <a:r>
              <a:rPr lang="fr-FR" dirty="0" err="1" smtClean="0"/>
              <a:t>be</a:t>
            </a:r>
            <a:r>
              <a:rPr lang="fr-FR" dirty="0" smtClean="0"/>
              <a:t> a </a:t>
            </a:r>
            <a:r>
              <a:rPr lang="fr-FR" dirty="0" err="1" smtClean="0"/>
              <a:t>problem</a:t>
            </a:r>
            <a:r>
              <a:rPr lang="fr-FR" dirty="0" smtClean="0"/>
              <a:t> ?</a:t>
            </a:r>
            <a:endParaRPr lang="en-GB" dirty="0"/>
          </a:p>
        </p:txBody>
      </p:sp>
      <p:sp>
        <p:nvSpPr>
          <p:cNvPr id="4" name="Espace réservé du contenu 3"/>
          <p:cNvSpPr>
            <a:spLocks noGrp="1"/>
          </p:cNvSpPr>
          <p:nvPr>
            <p:ph sz="half" idx="2"/>
          </p:nvPr>
        </p:nvSpPr>
        <p:spPr>
          <a:xfrm>
            <a:off x="457200" y="2358032"/>
            <a:ext cx="4040188" cy="3951288"/>
          </a:xfrm>
        </p:spPr>
        <p:txBody>
          <a:bodyPr/>
          <a:lstStyle/>
          <a:p>
            <a:pPr marL="0" indent="0">
              <a:buNone/>
            </a:pPr>
            <a:r>
              <a:rPr lang="en-US" dirty="0" smtClean="0"/>
              <a:t>1) Dispersion </a:t>
            </a:r>
            <a:r>
              <a:rPr lang="en-US" dirty="0"/>
              <a:t>between day-to-day and track-to-track</a:t>
            </a:r>
          </a:p>
          <a:p>
            <a:pPr marL="0" indent="0">
              <a:buNone/>
            </a:pPr>
            <a:r>
              <a:rPr lang="fr-FR" dirty="0" smtClean="0"/>
              <a:t>2) </a:t>
            </a:r>
            <a:r>
              <a:rPr lang="fr-FR" dirty="0" err="1" smtClean="0"/>
              <a:t>Different</a:t>
            </a:r>
            <a:r>
              <a:rPr lang="fr-FR" dirty="0" smtClean="0"/>
              <a:t> </a:t>
            </a:r>
            <a:r>
              <a:rPr lang="fr-FR" dirty="0" err="1" smtClean="0"/>
              <a:t>interpretation</a:t>
            </a:r>
            <a:r>
              <a:rPr lang="fr-FR" dirty="0" smtClean="0"/>
              <a:t> of a </a:t>
            </a:r>
            <a:r>
              <a:rPr lang="fr-FR" dirty="0" err="1" smtClean="0"/>
              <a:t>text</a:t>
            </a:r>
            <a:endParaRPr lang="fr-FR" dirty="0" smtClean="0"/>
          </a:p>
          <a:p>
            <a:endParaRPr lang="en-GB" dirty="0"/>
          </a:p>
        </p:txBody>
      </p:sp>
      <p:sp>
        <p:nvSpPr>
          <p:cNvPr id="5" name="Espace réservé du texte 4"/>
          <p:cNvSpPr>
            <a:spLocks noGrp="1"/>
          </p:cNvSpPr>
          <p:nvPr>
            <p:ph type="body" sz="quarter" idx="3"/>
          </p:nvPr>
        </p:nvSpPr>
        <p:spPr>
          <a:xfrm>
            <a:off x="4645025" y="1340768"/>
            <a:ext cx="4041775" cy="639762"/>
          </a:xfrm>
        </p:spPr>
        <p:txBody>
          <a:bodyPr/>
          <a:lstStyle/>
          <a:p>
            <a:r>
              <a:rPr lang="fr-FR" dirty="0" err="1" smtClean="0"/>
              <a:t>What</a:t>
            </a:r>
            <a:r>
              <a:rPr lang="fr-FR" dirty="0" smtClean="0"/>
              <a:t> </a:t>
            </a:r>
            <a:r>
              <a:rPr lang="fr-FR" dirty="0" err="1" smtClean="0"/>
              <a:t>could</a:t>
            </a:r>
            <a:r>
              <a:rPr lang="fr-FR" dirty="0" smtClean="0"/>
              <a:t> </a:t>
            </a:r>
            <a:r>
              <a:rPr lang="fr-FR" dirty="0" err="1" smtClean="0"/>
              <a:t>be</a:t>
            </a:r>
            <a:r>
              <a:rPr lang="fr-FR" dirty="0" smtClean="0"/>
              <a:t> a </a:t>
            </a:r>
            <a:r>
              <a:rPr lang="fr-FR" dirty="0" err="1" smtClean="0"/>
              <a:t>risk</a:t>
            </a:r>
            <a:r>
              <a:rPr lang="fr-FR" dirty="0" smtClean="0"/>
              <a:t> ?</a:t>
            </a:r>
            <a:endParaRPr lang="en-GB" dirty="0"/>
          </a:p>
        </p:txBody>
      </p:sp>
      <p:sp>
        <p:nvSpPr>
          <p:cNvPr id="6" name="Espace réservé du contenu 5"/>
          <p:cNvSpPr>
            <a:spLocks noGrp="1"/>
          </p:cNvSpPr>
          <p:nvPr>
            <p:ph sz="quarter" idx="4"/>
          </p:nvPr>
        </p:nvSpPr>
        <p:spPr>
          <a:xfrm>
            <a:off x="4645025" y="2358032"/>
            <a:ext cx="4041775" cy="3951288"/>
          </a:xfrm>
        </p:spPr>
        <p:txBody>
          <a:bodyPr>
            <a:normAutofit/>
          </a:bodyPr>
          <a:lstStyle/>
          <a:p>
            <a:pPr algn="just"/>
            <a:r>
              <a:rPr lang="en-US" dirty="0" smtClean="0"/>
              <a:t>Non compliance during controls.</a:t>
            </a:r>
          </a:p>
          <a:p>
            <a:pPr algn="just"/>
            <a:r>
              <a:rPr lang="en-US" dirty="0" smtClean="0"/>
              <a:t>Increase negative relation and competition between manufacturers, technical services, authorities.</a:t>
            </a:r>
          </a:p>
          <a:p>
            <a:pPr algn="just"/>
            <a:r>
              <a:rPr lang="en-US" dirty="0" smtClean="0"/>
              <a:t>Loosing trust on noise standards.</a:t>
            </a:r>
          </a:p>
          <a:p>
            <a:pPr algn="just"/>
            <a:r>
              <a:rPr lang="en-US" dirty="0" smtClean="0"/>
              <a:t>Loosing </a:t>
            </a:r>
            <a:r>
              <a:rPr lang="en-US" dirty="0"/>
              <a:t>t</a:t>
            </a:r>
            <a:r>
              <a:rPr lang="en-US" dirty="0" smtClean="0"/>
              <a:t>rust on industry</a:t>
            </a:r>
          </a:p>
        </p:txBody>
      </p:sp>
      <p:sp>
        <p:nvSpPr>
          <p:cNvPr id="7" name="Titre 1"/>
          <p:cNvSpPr>
            <a:spLocks noGrp="1"/>
          </p:cNvSpPr>
          <p:nvPr>
            <p:ph type="title"/>
          </p:nvPr>
        </p:nvSpPr>
        <p:spPr>
          <a:xfrm>
            <a:off x="457200" y="274638"/>
            <a:ext cx="8229600" cy="1143000"/>
          </a:xfrm>
        </p:spPr>
        <p:txBody>
          <a:bodyPr/>
          <a:lstStyle/>
          <a:p>
            <a:r>
              <a:rPr lang="fr-FR" dirty="0"/>
              <a:t>B</a:t>
            </a:r>
            <a:r>
              <a:rPr lang="fr-FR" dirty="0" smtClean="0"/>
              <a:t>ackground</a:t>
            </a:r>
            <a:endParaRPr lang="en-GB" dirty="0"/>
          </a:p>
        </p:txBody>
      </p:sp>
    </p:spTree>
    <p:extLst>
      <p:ext uri="{BB962C8B-B14F-4D97-AF65-F5344CB8AC3E}">
        <p14:creationId xmlns:p14="http://schemas.microsoft.com/office/powerpoint/2010/main" val="244110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Autofit/>
          </a:bodyPr>
          <a:lstStyle/>
          <a:p>
            <a:pPr marL="0" indent="0" algn="just">
              <a:buNone/>
            </a:pPr>
            <a:r>
              <a:rPr lang="en-US" sz="2400" b="1" dirty="0" smtClean="0">
                <a:sym typeface="Wingdings" panose="05000000000000000000" pitchFamily="2" charset="2"/>
              </a:rPr>
              <a:t>Some answers from regulations :</a:t>
            </a:r>
          </a:p>
          <a:p>
            <a:pPr marL="342900" lvl="1" indent="-342900" algn="just">
              <a:buFont typeface="Arial" pitchFamily="34" charset="0"/>
              <a:buChar char="•"/>
            </a:pPr>
            <a:r>
              <a:rPr lang="en-US" sz="2400" dirty="0" smtClean="0">
                <a:sym typeface="Wingdings" panose="05000000000000000000" pitchFamily="2" charset="2"/>
              </a:rPr>
              <a:t>Laboratory </a:t>
            </a:r>
            <a:r>
              <a:rPr lang="en-US" sz="2400" dirty="0">
                <a:sym typeface="Wingdings" panose="05000000000000000000" pitchFamily="2" charset="2"/>
              </a:rPr>
              <a:t>alignment </a:t>
            </a:r>
          </a:p>
          <a:p>
            <a:pPr marL="1200150" lvl="3" indent="-342900" algn="just"/>
            <a:r>
              <a:rPr lang="en-US" sz="2400" i="1" dirty="0" smtClean="0">
                <a:sym typeface="Wingdings" panose="05000000000000000000" pitchFamily="2" charset="2"/>
              </a:rPr>
              <a:t>Regulation </a:t>
            </a:r>
            <a:r>
              <a:rPr lang="en-US" sz="2400" i="1" dirty="0">
                <a:sym typeface="Wingdings" panose="05000000000000000000" pitchFamily="2" charset="2"/>
              </a:rPr>
              <a:t>EC (No) 1222/2009, </a:t>
            </a:r>
            <a:r>
              <a:rPr lang="en-US" sz="2400" i="1" dirty="0" err="1">
                <a:sym typeface="Wingdings" panose="05000000000000000000" pitchFamily="2" charset="2"/>
              </a:rPr>
              <a:t>tyre</a:t>
            </a:r>
            <a:r>
              <a:rPr lang="en-US" sz="2400" i="1" dirty="0">
                <a:sym typeface="Wingdings" panose="05000000000000000000" pitchFamily="2" charset="2"/>
              </a:rPr>
              <a:t> labelling</a:t>
            </a:r>
          </a:p>
          <a:p>
            <a:pPr marL="342900" lvl="1" indent="-342900" algn="just">
              <a:buFont typeface="Arial" pitchFamily="34" charset="0"/>
              <a:buChar char="•"/>
            </a:pPr>
            <a:r>
              <a:rPr lang="en-US" sz="2400" dirty="0" smtClean="0">
                <a:sym typeface="Wingdings" panose="05000000000000000000" pitchFamily="2" charset="2"/>
              </a:rPr>
              <a:t>Temperature correction : ECE117</a:t>
            </a:r>
            <a:endParaRPr lang="en-US" sz="2400" dirty="0">
              <a:sym typeface="Wingdings" panose="05000000000000000000" pitchFamily="2" charset="2"/>
            </a:endParaRPr>
          </a:p>
          <a:p>
            <a:pPr marL="0" indent="0">
              <a:buNone/>
            </a:pPr>
            <a:endParaRPr lang="en-US" sz="2400" b="1" dirty="0" smtClean="0"/>
          </a:p>
          <a:p>
            <a:pPr marL="0" indent="0">
              <a:buNone/>
            </a:pPr>
            <a:r>
              <a:rPr lang="en-US" sz="2400" b="1" dirty="0" smtClean="0"/>
              <a:t>What to </a:t>
            </a:r>
            <a:r>
              <a:rPr lang="en-US" sz="2400" b="1" dirty="0"/>
              <a:t>do ?</a:t>
            </a:r>
          </a:p>
          <a:p>
            <a:r>
              <a:rPr lang="en-US" sz="2400" dirty="0"/>
              <a:t>As temperature correction is already applied on ECE117, we could start by ECE51. </a:t>
            </a:r>
          </a:p>
          <a:p>
            <a:r>
              <a:rPr lang="en-US" sz="2400" dirty="0"/>
              <a:t>As laboratory alignment already applied on labelling, we could start by ECE117 and extend to ECE51. </a:t>
            </a:r>
          </a:p>
          <a:p>
            <a:pPr marL="0" indent="0" algn="just">
              <a:buNone/>
            </a:pPr>
            <a:endParaRPr lang="en-US" sz="2400" dirty="0" smtClean="0"/>
          </a:p>
          <a:p>
            <a:pPr marL="0" indent="0" algn="just">
              <a:buNone/>
            </a:pPr>
            <a:r>
              <a:rPr lang="en-US" sz="2400" b="1" dirty="0" smtClean="0"/>
              <a:t> </a:t>
            </a:r>
          </a:p>
        </p:txBody>
      </p:sp>
      <p:sp>
        <p:nvSpPr>
          <p:cNvPr id="3" name="Titre 2"/>
          <p:cNvSpPr>
            <a:spLocks noGrp="1"/>
          </p:cNvSpPr>
          <p:nvPr>
            <p:ph type="title"/>
          </p:nvPr>
        </p:nvSpPr>
        <p:spPr/>
        <p:txBody>
          <a:bodyPr/>
          <a:lstStyle/>
          <a:p>
            <a:r>
              <a:rPr lang="en-US" sz="2800" b="1" dirty="0" smtClean="0"/>
              <a:t>1) Dispersion between day-to-day and track-to-track</a:t>
            </a:r>
          </a:p>
        </p:txBody>
      </p:sp>
    </p:spTree>
    <p:extLst>
      <p:ext uri="{BB962C8B-B14F-4D97-AF65-F5344CB8AC3E}">
        <p14:creationId xmlns:p14="http://schemas.microsoft.com/office/powerpoint/2010/main" val="1848962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a:t>2</a:t>
            </a:r>
            <a:r>
              <a:rPr lang="fr-FR" sz="3200" b="1" dirty="0" smtClean="0"/>
              <a:t>) </a:t>
            </a:r>
            <a:r>
              <a:rPr lang="fr-FR" sz="3200" b="1" dirty="0" err="1" smtClean="0"/>
              <a:t>Different</a:t>
            </a:r>
            <a:r>
              <a:rPr lang="fr-FR" sz="3200" b="1" dirty="0" smtClean="0"/>
              <a:t> </a:t>
            </a:r>
            <a:r>
              <a:rPr lang="fr-FR" sz="3200" b="1" dirty="0" err="1" smtClean="0"/>
              <a:t>interpretations</a:t>
            </a:r>
            <a:r>
              <a:rPr lang="fr-FR" sz="3200" b="1" dirty="0" smtClean="0"/>
              <a:t> of a </a:t>
            </a:r>
            <a:r>
              <a:rPr lang="fr-FR" sz="3200" b="1" dirty="0" err="1" smtClean="0"/>
              <a:t>text</a:t>
            </a:r>
            <a:endParaRPr lang="en-GB" sz="3200" b="1" dirty="0"/>
          </a:p>
        </p:txBody>
      </p:sp>
      <p:sp>
        <p:nvSpPr>
          <p:cNvPr id="3" name="Espace réservé du contenu 2"/>
          <p:cNvSpPr>
            <a:spLocks noGrp="1"/>
          </p:cNvSpPr>
          <p:nvPr>
            <p:ph idx="1"/>
          </p:nvPr>
        </p:nvSpPr>
        <p:spPr/>
        <p:txBody>
          <a:bodyPr>
            <a:normAutofit/>
          </a:bodyPr>
          <a:lstStyle/>
          <a:p>
            <a:r>
              <a:rPr lang="en-GB" sz="2800" dirty="0"/>
              <a:t>C</a:t>
            </a:r>
            <a:r>
              <a:rPr lang="en-GB" sz="2800" dirty="0" smtClean="0"/>
              <a:t>larity and simplification of our regulations (e.g. flowchart)</a:t>
            </a:r>
          </a:p>
          <a:p>
            <a:r>
              <a:rPr lang="fr-FR" sz="2800" dirty="0" err="1" smtClean="0"/>
              <a:t>Harmonize</a:t>
            </a:r>
            <a:r>
              <a:rPr lang="fr-FR" sz="2800" dirty="0" smtClean="0"/>
              <a:t> </a:t>
            </a:r>
            <a:r>
              <a:rPr lang="en-US" sz="2800" dirty="0" smtClean="0"/>
              <a:t>selection </a:t>
            </a:r>
            <a:r>
              <a:rPr lang="en-US" sz="2800" dirty="0"/>
              <a:t>of representative vehicle</a:t>
            </a:r>
            <a:r>
              <a:rPr lang="fr-FR" sz="2800" dirty="0" smtClean="0"/>
              <a:t> , </a:t>
            </a:r>
            <a:r>
              <a:rPr lang="fr-FR" sz="2800" dirty="0" err="1" smtClean="0"/>
              <a:t>worst</a:t>
            </a:r>
            <a:r>
              <a:rPr lang="fr-FR" sz="2800" dirty="0" smtClean="0"/>
              <a:t> case, …</a:t>
            </a:r>
            <a:endParaRPr lang="en-GB" sz="2800" dirty="0" smtClean="0"/>
          </a:p>
          <a:p>
            <a:endParaRPr lang="en-GB" sz="2800" dirty="0"/>
          </a:p>
        </p:txBody>
      </p:sp>
    </p:spTree>
    <p:extLst>
      <p:ext uri="{BB962C8B-B14F-4D97-AF65-F5344CB8AC3E}">
        <p14:creationId xmlns:p14="http://schemas.microsoft.com/office/powerpoint/2010/main" val="1266118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23528" y="1340768"/>
            <a:ext cx="8496944" cy="4896545"/>
          </a:xfrm>
        </p:spPr>
        <p:txBody>
          <a:bodyPr>
            <a:noAutofit/>
          </a:bodyPr>
          <a:lstStyle/>
          <a:p>
            <a:pPr marL="0" indent="0">
              <a:buNone/>
            </a:pPr>
            <a:r>
              <a:rPr lang="fr-FR" sz="2400" b="1" dirty="0" smtClean="0"/>
              <a:t>Transmission Set Up  : </a:t>
            </a:r>
            <a:endParaRPr lang="en-US" sz="2400" b="1" dirty="0" smtClean="0"/>
          </a:p>
          <a:p>
            <a:pPr marL="0" indent="0">
              <a:buNone/>
            </a:pPr>
            <a:r>
              <a:rPr lang="en-US" sz="2000" dirty="0" smtClean="0"/>
              <a:t>If MT, the vehicle is tested on locked-gear</a:t>
            </a:r>
          </a:p>
          <a:p>
            <a:pPr marL="0" indent="0">
              <a:buNone/>
            </a:pPr>
            <a:r>
              <a:rPr lang="en-US" sz="2000" dirty="0" smtClean="0"/>
              <a:t>If AT, the vehicle could be tested </a:t>
            </a:r>
            <a:r>
              <a:rPr lang="en-GB" sz="2000" dirty="0"/>
              <a:t>either in locked </a:t>
            </a:r>
            <a:r>
              <a:rPr lang="en-GB" sz="2000" dirty="0" smtClean="0"/>
              <a:t>gear or </a:t>
            </a:r>
            <a:r>
              <a:rPr lang="en-GB" sz="2000" dirty="0"/>
              <a:t>non-locked </a:t>
            </a:r>
            <a:r>
              <a:rPr lang="en-GB" sz="2000" dirty="0" smtClean="0"/>
              <a:t>gear with the following “</a:t>
            </a:r>
            <a:r>
              <a:rPr lang="en-US" sz="2000" i="1" dirty="0" smtClean="0"/>
              <a:t>Gear </a:t>
            </a:r>
            <a:r>
              <a:rPr lang="en-US" sz="2000" i="1" dirty="0"/>
              <a:t>ratio </a:t>
            </a:r>
            <a:r>
              <a:rPr lang="en-US" sz="2000" i="1" dirty="0" smtClean="0"/>
              <a:t>selection” </a:t>
            </a:r>
            <a:r>
              <a:rPr lang="en-GB" sz="2000" dirty="0" smtClean="0"/>
              <a:t>condition : </a:t>
            </a:r>
            <a:endParaRPr lang="en-US" sz="2000" dirty="0" smtClean="0"/>
          </a:p>
          <a:p>
            <a:pPr marL="0" indent="0">
              <a:buNone/>
            </a:pPr>
            <a:endParaRPr lang="en-US" sz="2000" dirty="0"/>
          </a:p>
          <a:p>
            <a:pPr marL="0" indent="0" algn="just">
              <a:buNone/>
            </a:pPr>
            <a:r>
              <a:rPr lang="en-US" sz="2000" dirty="0" smtClean="0"/>
              <a:t>“</a:t>
            </a:r>
            <a:r>
              <a:rPr lang="en-US" sz="2000" dirty="0"/>
              <a:t>If the vehicle allows different transmission setups like automatic or manual gear selection and/or different </a:t>
            </a:r>
            <a:r>
              <a:rPr lang="en-US" sz="2000" b="0" dirty="0"/>
              <a:t>software programs or modes (e.g. sporty, winter, adaptive) leading to valid accelerations, the vehicle manufacturer shall prove to the satisfaction of the Technical Service, that the vehicle is tested in the mode which achieves an acceleration being closest to </a:t>
            </a:r>
            <a:r>
              <a:rPr lang="en-US" sz="2000" b="0" dirty="0" err="1"/>
              <a:t>a</a:t>
            </a:r>
            <a:r>
              <a:rPr lang="en-US" sz="2000" b="0" baseline="-25000" dirty="0" err="1"/>
              <a:t>wot</a:t>
            </a:r>
            <a:r>
              <a:rPr lang="en-US" sz="2000" b="0" baseline="-25000" dirty="0"/>
              <a:t> ref</a:t>
            </a:r>
            <a:r>
              <a:rPr lang="en-US" sz="2000" b="0" baseline="-25000" dirty="0" smtClean="0"/>
              <a:t>.</a:t>
            </a:r>
          </a:p>
          <a:p>
            <a:pPr marL="0" indent="0" algn="just">
              <a:buNone/>
            </a:pPr>
            <a:endParaRPr lang="en-US" sz="2000" b="0" baseline="-25000" dirty="0" smtClean="0"/>
          </a:p>
          <a:p>
            <a:pPr marL="0" indent="0">
              <a:buNone/>
            </a:pPr>
            <a:r>
              <a:rPr lang="en-US" sz="1600" i="1" dirty="0" smtClean="0"/>
              <a:t>					 (ECE51.03 Annex 3) </a:t>
            </a:r>
            <a:endParaRPr lang="en-US" sz="1600" i="1" dirty="0"/>
          </a:p>
          <a:p>
            <a:pPr marL="0" indent="0">
              <a:buNone/>
            </a:pPr>
            <a:endParaRPr lang="en-US" sz="2000" b="0" baseline="-25000" dirty="0"/>
          </a:p>
          <a:p>
            <a:pPr marL="0" indent="0">
              <a:buNone/>
            </a:pPr>
            <a:r>
              <a:rPr lang="en-US" sz="2000" b="1" u="sng" dirty="0" smtClean="0"/>
              <a:t>Question : </a:t>
            </a:r>
            <a:r>
              <a:rPr lang="en-US" sz="2000" u="sng" dirty="0" smtClean="0"/>
              <a:t>Is it really clear </a:t>
            </a:r>
            <a:r>
              <a:rPr lang="en-US" sz="2000" u="sng" dirty="0"/>
              <a:t>h</a:t>
            </a:r>
            <a:r>
              <a:rPr lang="en-US" sz="2000" u="sng" dirty="0" smtClean="0"/>
              <a:t>ow to prove  which is the better mode to be tested ?</a:t>
            </a:r>
            <a:endParaRPr lang="en-US" sz="2000" u="sng" dirty="0"/>
          </a:p>
        </p:txBody>
      </p:sp>
      <p:sp>
        <p:nvSpPr>
          <p:cNvPr id="3" name="Titre 2"/>
          <p:cNvSpPr>
            <a:spLocks noGrp="1"/>
          </p:cNvSpPr>
          <p:nvPr>
            <p:ph type="title"/>
          </p:nvPr>
        </p:nvSpPr>
        <p:spPr/>
        <p:txBody>
          <a:bodyPr>
            <a:normAutofit/>
          </a:bodyPr>
          <a:lstStyle/>
          <a:p>
            <a:r>
              <a:rPr lang="fr-FR" sz="3200" b="1" dirty="0"/>
              <a:t>2) </a:t>
            </a:r>
            <a:r>
              <a:rPr lang="fr-FR" sz="3200" b="1" dirty="0" err="1"/>
              <a:t>Different</a:t>
            </a:r>
            <a:r>
              <a:rPr lang="fr-FR" sz="3200" b="1" dirty="0"/>
              <a:t> </a:t>
            </a:r>
            <a:r>
              <a:rPr lang="fr-FR" sz="3200" b="1" dirty="0" err="1" smtClean="0"/>
              <a:t>interpretations</a:t>
            </a:r>
            <a:r>
              <a:rPr lang="fr-FR" sz="3200" b="1" dirty="0" smtClean="0"/>
              <a:t> of a </a:t>
            </a:r>
            <a:r>
              <a:rPr lang="fr-FR" sz="3200" b="1" dirty="0" err="1" smtClean="0"/>
              <a:t>text</a:t>
            </a:r>
            <a:endParaRPr lang="fr-FR" sz="3200" b="1" dirty="0"/>
          </a:p>
        </p:txBody>
      </p:sp>
    </p:spTree>
    <p:extLst>
      <p:ext uri="{BB962C8B-B14F-4D97-AF65-F5344CB8AC3E}">
        <p14:creationId xmlns:p14="http://schemas.microsoft.com/office/powerpoint/2010/main" val="448995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Autofit/>
          </a:bodyPr>
          <a:lstStyle/>
          <a:p>
            <a:pPr marL="0" indent="0">
              <a:buNone/>
            </a:pPr>
            <a:r>
              <a:rPr lang="fr-FR" sz="2400" b="1" dirty="0" smtClean="0"/>
              <a:t>Transmission Set Up  : </a:t>
            </a:r>
            <a:endParaRPr lang="en-US" sz="2400" dirty="0" smtClean="0"/>
          </a:p>
          <a:p>
            <a:pPr marL="0" indent="0">
              <a:buNone/>
            </a:pPr>
            <a:r>
              <a:rPr lang="en-US" sz="2400" dirty="0" smtClean="0"/>
              <a:t>The </a:t>
            </a:r>
            <a:r>
              <a:rPr lang="en-US" sz="2000" dirty="0"/>
              <a:t>vehicle transmission, gear, or gear ratio may be controlled by electronic or mechanical measures to avoid the activation of a kick-down function.” </a:t>
            </a:r>
          </a:p>
          <a:p>
            <a:pPr marL="0" indent="0">
              <a:buNone/>
            </a:pPr>
            <a:endParaRPr lang="en-US" sz="2000" dirty="0"/>
          </a:p>
          <a:p>
            <a:pPr marL="0" indent="0">
              <a:buNone/>
            </a:pPr>
            <a:endParaRPr lang="en-US" sz="2000" dirty="0"/>
          </a:p>
          <a:p>
            <a:pPr marL="0" indent="0">
              <a:buNone/>
            </a:pPr>
            <a:r>
              <a:rPr lang="en-US" sz="2000" dirty="0" smtClean="0"/>
              <a:t>Therefore</a:t>
            </a:r>
            <a:r>
              <a:rPr lang="en-US" sz="2000" dirty="0"/>
              <a:t>, it is permitted to establish and use electronic or mechanical devices, including alternate gear selector positions, to prevent a downshift to a gear ratio which is typically not used for the specified test condition in urban traffic.</a:t>
            </a:r>
          </a:p>
          <a:p>
            <a:pPr marL="0" indent="0">
              <a:buNone/>
            </a:pPr>
            <a:r>
              <a:rPr lang="en-US" sz="2000" b="1" u="sng" dirty="0" smtClean="0"/>
              <a:t>Question </a:t>
            </a:r>
            <a:r>
              <a:rPr lang="en-US" sz="2000" b="1" u="sng" dirty="0"/>
              <a:t>: </a:t>
            </a:r>
            <a:endParaRPr lang="en-US" sz="2000" b="1" u="sng" dirty="0" smtClean="0"/>
          </a:p>
          <a:p>
            <a:pPr>
              <a:buFontTx/>
              <a:buChar char="-"/>
            </a:pPr>
            <a:r>
              <a:rPr lang="en-US" sz="2000" u="sng" dirty="0" smtClean="0"/>
              <a:t>Is it really clear what is </a:t>
            </a:r>
            <a:r>
              <a:rPr lang="en-US" sz="2000" u="sng" dirty="0" err="1" smtClean="0"/>
              <a:t>kickdown</a:t>
            </a:r>
            <a:r>
              <a:rPr lang="en-US" sz="2000" u="sng" dirty="0" smtClean="0"/>
              <a:t>?</a:t>
            </a:r>
          </a:p>
          <a:p>
            <a:pPr>
              <a:buFontTx/>
              <a:buChar char="-"/>
            </a:pPr>
            <a:r>
              <a:rPr lang="en-GB" sz="2000" u="sng" dirty="0" smtClean="0"/>
              <a:t>What </a:t>
            </a:r>
            <a:r>
              <a:rPr lang="en-GB" sz="2000" u="sng" dirty="0"/>
              <a:t>are electronic or mechanical </a:t>
            </a:r>
            <a:r>
              <a:rPr lang="en-GB" sz="2000" u="sng" dirty="0" smtClean="0"/>
              <a:t>devices? Which effect on </a:t>
            </a:r>
            <a:r>
              <a:rPr lang="en-GB" sz="2400" u="sng" dirty="0" smtClean="0"/>
              <a:t>vehicle ?</a:t>
            </a:r>
          </a:p>
          <a:p>
            <a:pPr>
              <a:buFontTx/>
              <a:buChar char="-"/>
            </a:pPr>
            <a:endParaRPr lang="en-GB" sz="2400" u="sng" dirty="0" smtClean="0"/>
          </a:p>
          <a:p>
            <a:pPr marL="0" indent="0">
              <a:buNone/>
            </a:pPr>
            <a:endParaRPr lang="en-GB" sz="2400" u="sng" dirty="0"/>
          </a:p>
          <a:p>
            <a:pPr marL="0" indent="0">
              <a:buNone/>
            </a:pPr>
            <a:endParaRPr lang="en-GB" sz="2400" dirty="0"/>
          </a:p>
        </p:txBody>
      </p:sp>
      <p:sp>
        <p:nvSpPr>
          <p:cNvPr id="3" name="Titre 2"/>
          <p:cNvSpPr>
            <a:spLocks noGrp="1"/>
          </p:cNvSpPr>
          <p:nvPr>
            <p:ph type="title"/>
          </p:nvPr>
        </p:nvSpPr>
        <p:spPr/>
        <p:txBody>
          <a:bodyPr>
            <a:normAutofit/>
          </a:bodyPr>
          <a:lstStyle/>
          <a:p>
            <a:r>
              <a:rPr lang="fr-FR" sz="3200" b="1" dirty="0"/>
              <a:t>2) </a:t>
            </a:r>
            <a:r>
              <a:rPr lang="fr-FR" sz="3200" b="1" dirty="0" err="1"/>
              <a:t>Different</a:t>
            </a:r>
            <a:r>
              <a:rPr lang="fr-FR" sz="3200" b="1" dirty="0"/>
              <a:t> </a:t>
            </a:r>
            <a:r>
              <a:rPr lang="fr-FR" sz="3200" b="1" dirty="0" err="1" smtClean="0"/>
              <a:t>interpretations</a:t>
            </a:r>
            <a:r>
              <a:rPr lang="fr-FR" sz="3200" b="1" dirty="0" smtClean="0"/>
              <a:t> of a </a:t>
            </a:r>
            <a:r>
              <a:rPr lang="fr-FR" sz="3200" b="1" dirty="0" err="1" smtClean="0"/>
              <a:t>text</a:t>
            </a:r>
            <a:endParaRPr lang="en-GB" sz="3200" b="1" dirty="0"/>
          </a:p>
        </p:txBody>
      </p:sp>
      <p:sp>
        <p:nvSpPr>
          <p:cNvPr id="5" name="Rectangle 4"/>
          <p:cNvSpPr/>
          <p:nvPr/>
        </p:nvSpPr>
        <p:spPr>
          <a:xfrm>
            <a:off x="611560" y="2780928"/>
            <a:ext cx="8280920" cy="720080"/>
          </a:xfrm>
          <a:prstGeom prst="rect">
            <a:avLst/>
          </a:prstGeom>
          <a:noFill/>
        </p:spPr>
        <p:style>
          <a:lnRef idx="2">
            <a:schemeClr val="accent1"/>
          </a:lnRef>
          <a:fillRef idx="1">
            <a:schemeClr val="lt1"/>
          </a:fillRef>
          <a:effectRef idx="0">
            <a:schemeClr val="accent1"/>
          </a:effectRef>
          <a:fontRef idx="minor">
            <a:schemeClr val="dk1"/>
          </a:fontRef>
        </p:style>
        <p:txBody>
          <a:bodyPr rtlCol="0" anchor="ctr"/>
          <a:lstStyle/>
          <a:p>
            <a:r>
              <a:rPr lang="en-US" i="1" dirty="0">
                <a:solidFill>
                  <a:schemeClr val="bg1">
                    <a:lumMod val="50000"/>
                  </a:schemeClr>
                </a:solidFill>
              </a:rPr>
              <a:t>Definition of kick-down : A method of changing gear in a car with automatic transmission, by fully depressing the accelerator</a:t>
            </a:r>
          </a:p>
        </p:txBody>
      </p:sp>
    </p:spTree>
    <p:extLst>
      <p:ext uri="{BB962C8B-B14F-4D97-AF65-F5344CB8AC3E}">
        <p14:creationId xmlns:p14="http://schemas.microsoft.com/office/powerpoint/2010/main" val="2555576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Autofit/>
          </a:bodyPr>
          <a:lstStyle/>
          <a:p>
            <a:pPr marL="0" indent="0">
              <a:buNone/>
            </a:pPr>
            <a:r>
              <a:rPr lang="en-US" sz="2400" b="1" dirty="0" smtClean="0"/>
              <a:t>Selection of representative vehicle :  </a:t>
            </a:r>
            <a:r>
              <a:rPr lang="fr-FR" sz="2400" dirty="0" smtClean="0"/>
              <a:t>ECE51.03 </a:t>
            </a:r>
            <a:r>
              <a:rPr lang="fr-FR" sz="2400" dirty="0" err="1" smtClean="0"/>
              <a:t>Vehicle</a:t>
            </a:r>
            <a:r>
              <a:rPr lang="fr-FR" sz="2400" dirty="0" smtClean="0"/>
              <a:t> </a:t>
            </a:r>
            <a:r>
              <a:rPr lang="fr-FR" sz="2400" dirty="0"/>
              <a:t>type for M1/N1</a:t>
            </a:r>
            <a:endParaRPr lang="en-GB" sz="2200" dirty="0" smtClean="0"/>
          </a:p>
          <a:p>
            <a:r>
              <a:rPr lang="en-GB" sz="2000" dirty="0" smtClean="0"/>
              <a:t>The </a:t>
            </a:r>
            <a:r>
              <a:rPr lang="en-GB" sz="2000" dirty="0"/>
              <a:t>shape or materials of the engine compartment and its soundproofing</a:t>
            </a:r>
            <a:r>
              <a:rPr lang="en-GB" sz="2000" dirty="0" smtClean="0"/>
              <a:t>;</a:t>
            </a:r>
            <a:endParaRPr lang="en-GB" sz="2000" dirty="0"/>
          </a:p>
          <a:p>
            <a:r>
              <a:rPr lang="en-GB" sz="2000" dirty="0" smtClean="0"/>
              <a:t>The </a:t>
            </a:r>
            <a:r>
              <a:rPr lang="en-GB" sz="2000" dirty="0"/>
              <a:t>type of engine (positive or compression ignition, two- or </a:t>
            </a:r>
            <a:r>
              <a:rPr lang="en-GB" sz="2000" dirty="0" smtClean="0"/>
              <a:t>four-stroke, reciprocating </a:t>
            </a:r>
            <a:r>
              <a:rPr lang="en-GB" sz="2000" dirty="0"/>
              <a:t>or rotary piston), number and capacity of cylinders, number </a:t>
            </a:r>
            <a:r>
              <a:rPr lang="en-GB" sz="2000" dirty="0" smtClean="0"/>
              <a:t>and type </a:t>
            </a:r>
            <a:r>
              <a:rPr lang="en-GB" sz="2000" dirty="0"/>
              <a:t>of carburettors or injection system, arrangement of valves, or the type </a:t>
            </a:r>
            <a:r>
              <a:rPr lang="en-GB" sz="2000" dirty="0" smtClean="0"/>
              <a:t>of electric </a:t>
            </a:r>
            <a:r>
              <a:rPr lang="en-GB" sz="2000" dirty="0"/>
              <a:t>motor</a:t>
            </a:r>
            <a:r>
              <a:rPr lang="en-GB" sz="2000" dirty="0" smtClean="0"/>
              <a:t>;</a:t>
            </a:r>
            <a:endParaRPr lang="en-GB" sz="2000" dirty="0"/>
          </a:p>
          <a:p>
            <a:r>
              <a:rPr lang="en-GB" sz="2000" dirty="0" smtClean="0"/>
              <a:t>Rated </a:t>
            </a:r>
            <a:r>
              <a:rPr lang="en-GB" sz="2000" dirty="0"/>
              <a:t>maximum net power and corresponding rated engine speed(s</a:t>
            </a:r>
            <a:r>
              <a:rPr lang="en-GB" sz="2000" dirty="0" smtClean="0"/>
              <a:t>); however </a:t>
            </a:r>
            <a:r>
              <a:rPr lang="en-GB" sz="2000" dirty="0"/>
              <a:t>if the rated maximum net power and the corresponding rated </a:t>
            </a:r>
            <a:r>
              <a:rPr lang="en-GB" sz="2000" dirty="0" smtClean="0"/>
              <a:t>engine speed </a:t>
            </a:r>
            <a:r>
              <a:rPr lang="en-GB" sz="2000" dirty="0"/>
              <a:t>differs only due to different engine mappings, these vehicles may </a:t>
            </a:r>
            <a:r>
              <a:rPr lang="en-GB" sz="2000" dirty="0" smtClean="0"/>
              <a:t>be regarded </a:t>
            </a:r>
            <a:r>
              <a:rPr lang="en-GB" sz="2000" dirty="0"/>
              <a:t>as from the same type</a:t>
            </a:r>
            <a:r>
              <a:rPr lang="en-GB" sz="2000" dirty="0" smtClean="0"/>
              <a:t>;</a:t>
            </a:r>
            <a:endParaRPr lang="en-GB" sz="2000" dirty="0"/>
          </a:p>
          <a:p>
            <a:r>
              <a:rPr lang="en-GB" sz="2000" dirty="0" smtClean="0"/>
              <a:t>The </a:t>
            </a:r>
            <a:r>
              <a:rPr lang="en-GB" sz="2000" dirty="0"/>
              <a:t>silencing system</a:t>
            </a:r>
            <a:r>
              <a:rPr lang="en-GB" sz="2000" dirty="0" smtClean="0"/>
              <a:t>.</a:t>
            </a:r>
          </a:p>
          <a:p>
            <a:pPr marL="0" indent="0">
              <a:buNone/>
            </a:pPr>
            <a:r>
              <a:rPr lang="en-US" sz="2000" b="1" u="sng" dirty="0" smtClean="0"/>
              <a:t>Question : </a:t>
            </a:r>
            <a:r>
              <a:rPr lang="en-US" sz="2000" u="sng" dirty="0" smtClean="0"/>
              <a:t>Is it really clear how to select representative vehicle ?</a:t>
            </a:r>
          </a:p>
          <a:p>
            <a:pPr marL="0" indent="0">
              <a:buNone/>
            </a:pPr>
            <a:endParaRPr lang="en-GB" sz="2200" dirty="0"/>
          </a:p>
        </p:txBody>
      </p:sp>
      <p:sp>
        <p:nvSpPr>
          <p:cNvPr id="3" name="Titre 2"/>
          <p:cNvSpPr>
            <a:spLocks noGrp="1"/>
          </p:cNvSpPr>
          <p:nvPr>
            <p:ph type="title"/>
          </p:nvPr>
        </p:nvSpPr>
        <p:spPr/>
        <p:txBody>
          <a:bodyPr/>
          <a:lstStyle/>
          <a:p>
            <a:r>
              <a:rPr lang="fr-FR" sz="3200" b="1" dirty="0" err="1" smtClean="0"/>
              <a:t>Different</a:t>
            </a:r>
            <a:r>
              <a:rPr lang="fr-FR" sz="3200" b="1" dirty="0" smtClean="0"/>
              <a:t> </a:t>
            </a:r>
            <a:r>
              <a:rPr lang="fr-FR" sz="3200" b="1" dirty="0" err="1" smtClean="0"/>
              <a:t>interpretations</a:t>
            </a:r>
            <a:r>
              <a:rPr lang="fr-FR" sz="3200" b="1" dirty="0" smtClean="0"/>
              <a:t> of a </a:t>
            </a:r>
            <a:r>
              <a:rPr lang="fr-FR" sz="3200" b="1" dirty="0" err="1" smtClean="0"/>
              <a:t>text</a:t>
            </a:r>
            <a:endParaRPr lang="en-GB" sz="3200" b="1" dirty="0"/>
          </a:p>
        </p:txBody>
      </p:sp>
    </p:spTree>
    <p:extLst>
      <p:ext uri="{BB962C8B-B14F-4D97-AF65-F5344CB8AC3E}">
        <p14:creationId xmlns:p14="http://schemas.microsoft.com/office/powerpoint/2010/main" val="3443078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a:bodyPr>
          <a:lstStyle/>
          <a:p>
            <a:pPr marL="0" indent="0">
              <a:buNone/>
            </a:pPr>
            <a:r>
              <a:rPr lang="en-US" sz="2400" b="1" dirty="0" smtClean="0"/>
              <a:t>Selection of representative vehicle : </a:t>
            </a:r>
            <a:r>
              <a:rPr lang="fr-FR" sz="2400" dirty="0" smtClean="0"/>
              <a:t>Transmission </a:t>
            </a:r>
            <a:r>
              <a:rPr lang="fr-FR" sz="2400" dirty="0" err="1" smtClean="0"/>
              <a:t>set-up</a:t>
            </a:r>
            <a:r>
              <a:rPr lang="fr-FR" sz="2400" dirty="0" smtClean="0"/>
              <a:t>  </a:t>
            </a:r>
            <a:endParaRPr lang="en-GB" sz="2400" dirty="0" smtClean="0"/>
          </a:p>
          <a:p>
            <a:pPr marL="0" indent="0">
              <a:buNone/>
            </a:pPr>
            <a:r>
              <a:rPr lang="en-GB" sz="2400" dirty="0" smtClean="0"/>
              <a:t>Transmissions </a:t>
            </a:r>
            <a:r>
              <a:rPr lang="en-GB" sz="2400" dirty="0"/>
              <a:t>set-up is not part of the Vehicle Type </a:t>
            </a:r>
            <a:r>
              <a:rPr lang="en-GB" sz="2400" dirty="0" smtClean="0"/>
              <a:t>definition </a:t>
            </a:r>
          </a:p>
          <a:p>
            <a:pPr marL="0" indent="0">
              <a:buNone/>
            </a:pPr>
            <a:r>
              <a:rPr lang="en-GB" sz="2400" dirty="0" smtClean="0">
                <a:sym typeface="Wingdings" panose="05000000000000000000" pitchFamily="2" charset="2"/>
              </a:rPr>
              <a:t> </a:t>
            </a:r>
            <a:r>
              <a:rPr lang="en-GB" sz="2400" dirty="0" smtClean="0"/>
              <a:t>The </a:t>
            </a:r>
            <a:r>
              <a:rPr lang="en-GB" sz="2400" dirty="0"/>
              <a:t>representative vehicle selected could </a:t>
            </a:r>
            <a:r>
              <a:rPr lang="en-GB" sz="2400" dirty="0" smtClean="0"/>
              <a:t>be </a:t>
            </a:r>
            <a:r>
              <a:rPr lang="en-GB" sz="2400" dirty="0"/>
              <a:t>either in locked </a:t>
            </a:r>
            <a:r>
              <a:rPr lang="en-GB" sz="2400" dirty="0" smtClean="0"/>
              <a:t>gear, </a:t>
            </a:r>
            <a:r>
              <a:rPr lang="en-GB" sz="2400" dirty="0"/>
              <a:t>non-locked </a:t>
            </a:r>
            <a:r>
              <a:rPr lang="en-GB" sz="2400" dirty="0" smtClean="0"/>
              <a:t>gear or both </a:t>
            </a:r>
            <a:endParaRPr lang="en-GB" sz="2400" dirty="0"/>
          </a:p>
          <a:p>
            <a:pPr marL="0" indent="0">
              <a:buNone/>
            </a:pPr>
            <a:r>
              <a:rPr lang="fr-FR" sz="2000" b="1" dirty="0" smtClean="0"/>
              <a:t>Questions : </a:t>
            </a:r>
          </a:p>
          <a:p>
            <a:r>
              <a:rPr lang="en-GB" sz="2200" u="sng" dirty="0" smtClean="0"/>
              <a:t>How to select transmission set-up for the representative vehicle? </a:t>
            </a:r>
            <a:endParaRPr lang="en-GB" sz="2200" u="sng" dirty="0"/>
          </a:p>
        </p:txBody>
      </p:sp>
      <p:sp>
        <p:nvSpPr>
          <p:cNvPr id="3" name="Titre 2"/>
          <p:cNvSpPr>
            <a:spLocks noGrp="1"/>
          </p:cNvSpPr>
          <p:nvPr>
            <p:ph type="title"/>
          </p:nvPr>
        </p:nvSpPr>
        <p:spPr/>
        <p:txBody>
          <a:bodyPr/>
          <a:lstStyle/>
          <a:p>
            <a:r>
              <a:rPr lang="fr-FR" sz="3200" b="1" dirty="0" smtClean="0"/>
              <a:t>2) </a:t>
            </a:r>
            <a:r>
              <a:rPr lang="fr-FR" sz="3200" b="1" dirty="0" err="1" smtClean="0"/>
              <a:t>Different</a:t>
            </a:r>
            <a:r>
              <a:rPr lang="fr-FR" sz="3200" b="1" dirty="0" smtClean="0"/>
              <a:t> </a:t>
            </a:r>
            <a:r>
              <a:rPr lang="fr-FR" sz="3200" b="1" dirty="0" err="1" smtClean="0"/>
              <a:t>interpretations</a:t>
            </a:r>
            <a:r>
              <a:rPr lang="fr-FR" sz="3200" b="1" dirty="0" smtClean="0"/>
              <a:t> of a </a:t>
            </a:r>
            <a:r>
              <a:rPr lang="fr-FR" sz="3200" b="1" dirty="0" err="1" smtClean="0"/>
              <a:t>text</a:t>
            </a:r>
            <a:endParaRPr lang="en-GB" sz="3200" b="1" dirty="0"/>
          </a:p>
        </p:txBody>
      </p:sp>
    </p:spTree>
    <p:extLst>
      <p:ext uri="{BB962C8B-B14F-4D97-AF65-F5344CB8AC3E}">
        <p14:creationId xmlns:p14="http://schemas.microsoft.com/office/powerpoint/2010/main" val="2513727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sz="3200" b="1" dirty="0"/>
              <a:t>2) </a:t>
            </a:r>
            <a:r>
              <a:rPr lang="fr-FR" sz="3200" b="1" dirty="0" err="1"/>
              <a:t>Different</a:t>
            </a:r>
            <a:r>
              <a:rPr lang="fr-FR" sz="3200" b="1" dirty="0"/>
              <a:t> </a:t>
            </a:r>
            <a:r>
              <a:rPr lang="fr-FR" sz="3200" b="1" dirty="0" err="1" smtClean="0"/>
              <a:t>interpretations</a:t>
            </a:r>
            <a:r>
              <a:rPr lang="fr-FR" sz="3200" b="1" dirty="0" smtClean="0"/>
              <a:t> of a </a:t>
            </a:r>
            <a:r>
              <a:rPr lang="fr-FR" sz="3200" b="1" dirty="0" err="1" smtClean="0"/>
              <a:t>text</a:t>
            </a:r>
            <a:endParaRPr lang="en-GB" sz="3200" b="1" dirty="0"/>
          </a:p>
        </p:txBody>
      </p:sp>
      <p:sp>
        <p:nvSpPr>
          <p:cNvPr id="4" name="Espace réservé de la date 3"/>
          <p:cNvSpPr>
            <a:spLocks noGrp="1"/>
          </p:cNvSpPr>
          <p:nvPr>
            <p:ph type="dt" sz="half" idx="4294967295"/>
          </p:nvPr>
        </p:nvSpPr>
        <p:spPr>
          <a:xfrm>
            <a:off x="0" y="6520259"/>
            <a:ext cx="971600" cy="365125"/>
          </a:xfrm>
          <a:prstGeom prst="rect">
            <a:avLst/>
          </a:prstGeom>
        </p:spPr>
        <p:txBody>
          <a:bodyPr/>
          <a:lstStyle/>
          <a:p>
            <a:fld id="{FB69B3B0-1BE8-4ACE-A4CB-A5F7FE8047FB}" type="datetime1">
              <a:rPr lang="fr-FR" kern="0" smtClean="0"/>
              <a:t>01/09/2016</a:t>
            </a:fld>
            <a:endParaRPr lang="fr-FR" kern="0" dirty="0" smtClean="0"/>
          </a:p>
        </p:txBody>
      </p:sp>
      <p:sp>
        <p:nvSpPr>
          <p:cNvPr id="12" name="Rogner et arrondir un rectangle à un seul coin 11"/>
          <p:cNvSpPr/>
          <p:nvPr/>
        </p:nvSpPr>
        <p:spPr>
          <a:xfrm flipH="1">
            <a:off x="4211960" y="3263686"/>
            <a:ext cx="2160240" cy="864096"/>
          </a:xfrm>
          <a:prstGeom prst="snipRoundRect">
            <a:avLst>
              <a:gd name="adj1" fmla="val 0"/>
              <a:gd name="adj2" fmla="val 172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a:t>
            </a:r>
          </a:p>
          <a:p>
            <a:pPr algn="ctr"/>
            <a:r>
              <a:rPr lang="en-US" sz="1400" dirty="0" smtClean="0"/>
              <a:t>Locked gear mode</a:t>
            </a:r>
          </a:p>
          <a:p>
            <a:pPr algn="ctr"/>
            <a:r>
              <a:rPr lang="en-US" sz="1400" dirty="0" smtClean="0"/>
              <a:t>Non-locked </a:t>
            </a:r>
            <a:r>
              <a:rPr lang="en-US" sz="1400" dirty="0"/>
              <a:t>gear mode</a:t>
            </a:r>
          </a:p>
        </p:txBody>
      </p:sp>
      <p:sp>
        <p:nvSpPr>
          <p:cNvPr id="16" name="Rogner et arrondir un rectangle à un seul coin 15"/>
          <p:cNvSpPr/>
          <p:nvPr/>
        </p:nvSpPr>
        <p:spPr>
          <a:xfrm flipH="1">
            <a:off x="1115616" y="2111558"/>
            <a:ext cx="2160240" cy="864096"/>
          </a:xfrm>
          <a:prstGeom prst="snipRoundRect">
            <a:avLst>
              <a:gd name="adj1" fmla="val 0"/>
              <a:gd name="adj2" fmla="val 150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MT</a:t>
            </a:r>
          </a:p>
          <a:p>
            <a:pPr algn="ctr"/>
            <a:r>
              <a:rPr lang="en-US" sz="1400" dirty="0" smtClean="0"/>
              <a:t>Locked gear mode</a:t>
            </a:r>
            <a:endParaRPr lang="en-US" sz="1400" dirty="0"/>
          </a:p>
        </p:txBody>
      </p:sp>
      <p:sp>
        <p:nvSpPr>
          <p:cNvPr id="17" name="Rectangle 16"/>
          <p:cNvSpPr/>
          <p:nvPr/>
        </p:nvSpPr>
        <p:spPr>
          <a:xfrm>
            <a:off x="323528" y="1967542"/>
            <a:ext cx="6264695" cy="115212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323527" y="3116424"/>
            <a:ext cx="6264695" cy="115212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323527" y="4268552"/>
            <a:ext cx="6264695" cy="115212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p:cNvSpPr/>
          <p:nvPr/>
        </p:nvSpPr>
        <p:spPr>
          <a:xfrm>
            <a:off x="323527" y="5429672"/>
            <a:ext cx="6264695" cy="115212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Flèche droite 20"/>
          <p:cNvSpPr/>
          <p:nvPr/>
        </p:nvSpPr>
        <p:spPr>
          <a:xfrm>
            <a:off x="6588223" y="2261320"/>
            <a:ext cx="360040" cy="504056"/>
          </a:xfrm>
          <a:prstGeom prst="rightArrow">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600"/>
          </a:p>
        </p:txBody>
      </p:sp>
      <p:sp>
        <p:nvSpPr>
          <p:cNvPr id="22" name="Flèche droite 21"/>
          <p:cNvSpPr/>
          <p:nvPr/>
        </p:nvSpPr>
        <p:spPr>
          <a:xfrm>
            <a:off x="6588223" y="3413448"/>
            <a:ext cx="360040" cy="504056"/>
          </a:xfrm>
          <a:prstGeom prst="rightArrow">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600"/>
          </a:p>
        </p:txBody>
      </p:sp>
      <p:sp>
        <p:nvSpPr>
          <p:cNvPr id="23" name="Flèche droite 22"/>
          <p:cNvSpPr/>
          <p:nvPr/>
        </p:nvSpPr>
        <p:spPr>
          <a:xfrm>
            <a:off x="6588223" y="4637584"/>
            <a:ext cx="360040" cy="504056"/>
          </a:xfrm>
          <a:prstGeom prst="rightArrow">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600"/>
          </a:p>
        </p:txBody>
      </p:sp>
      <p:sp>
        <p:nvSpPr>
          <p:cNvPr id="24" name="Flèche droite 23"/>
          <p:cNvSpPr/>
          <p:nvPr/>
        </p:nvSpPr>
        <p:spPr>
          <a:xfrm>
            <a:off x="6588223" y="5717704"/>
            <a:ext cx="360040" cy="504056"/>
          </a:xfrm>
          <a:prstGeom prst="rightArrow">
            <a:avLst/>
          </a:prstGeom>
          <a:noFill/>
          <a:ln>
            <a:solidFill>
              <a:srgbClr val="FF000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sz="1600"/>
          </a:p>
        </p:txBody>
      </p:sp>
      <p:sp>
        <p:nvSpPr>
          <p:cNvPr id="25" name="Espace réservé du contenu 1"/>
          <p:cNvSpPr>
            <a:spLocks noGrp="1"/>
          </p:cNvSpPr>
          <p:nvPr>
            <p:ph idx="1"/>
          </p:nvPr>
        </p:nvSpPr>
        <p:spPr>
          <a:xfrm>
            <a:off x="323528" y="1556791"/>
            <a:ext cx="8496944" cy="4392489"/>
          </a:xfrm>
        </p:spPr>
        <p:txBody>
          <a:bodyPr>
            <a:normAutofit/>
          </a:bodyPr>
          <a:lstStyle/>
          <a:p>
            <a:pPr marL="0" indent="0">
              <a:buNone/>
            </a:pPr>
            <a:r>
              <a:rPr lang="en-US" sz="2400" b="1" dirty="0" smtClean="0"/>
              <a:t>Selection of representative vehicle : </a:t>
            </a:r>
            <a:r>
              <a:rPr lang="fr-FR" sz="2400" dirty="0" smtClean="0"/>
              <a:t>Transmission </a:t>
            </a:r>
            <a:r>
              <a:rPr lang="fr-FR" sz="2400" dirty="0" err="1" smtClean="0"/>
              <a:t>set-up</a:t>
            </a:r>
            <a:r>
              <a:rPr lang="fr-FR" sz="2400" dirty="0" smtClean="0"/>
              <a:t>  </a:t>
            </a:r>
            <a:endParaRPr lang="en-GB" sz="2400" dirty="0" smtClean="0"/>
          </a:p>
        </p:txBody>
      </p:sp>
      <p:sp>
        <p:nvSpPr>
          <p:cNvPr id="30" name="ZoneTexte 29"/>
          <p:cNvSpPr txBox="1"/>
          <p:nvPr/>
        </p:nvSpPr>
        <p:spPr>
          <a:xfrm>
            <a:off x="7024812" y="3284984"/>
            <a:ext cx="1939676" cy="707886"/>
          </a:xfrm>
          <a:prstGeom prst="rect">
            <a:avLst/>
          </a:prstGeom>
          <a:noFill/>
        </p:spPr>
        <p:txBody>
          <a:bodyPr wrap="square" rtlCol="0">
            <a:spAutoFit/>
          </a:bodyPr>
          <a:lstStyle/>
          <a:p>
            <a:r>
              <a:rPr lang="fr-FR" sz="1600" b="1" dirty="0" err="1" smtClean="0">
                <a:solidFill>
                  <a:schemeClr val="tx1">
                    <a:lumMod val="50000"/>
                    <a:lumOff val="50000"/>
                  </a:schemeClr>
                </a:solidFill>
              </a:rPr>
              <a:t>Locked</a:t>
            </a:r>
            <a:r>
              <a:rPr lang="fr-FR" sz="1600" b="1" dirty="0" smtClean="0">
                <a:solidFill>
                  <a:schemeClr val="tx1">
                    <a:lumMod val="50000"/>
                    <a:lumOff val="50000"/>
                  </a:schemeClr>
                </a:solidFill>
              </a:rPr>
              <a:t> </a:t>
            </a:r>
            <a:r>
              <a:rPr lang="fr-FR" sz="1600" b="1" dirty="0" err="1" smtClean="0">
                <a:solidFill>
                  <a:schemeClr val="tx1">
                    <a:lumMod val="50000"/>
                    <a:lumOff val="50000"/>
                  </a:schemeClr>
                </a:solidFill>
              </a:rPr>
              <a:t>gear</a:t>
            </a:r>
            <a:r>
              <a:rPr lang="fr-FR" sz="1600" b="1" dirty="0" smtClean="0">
                <a:solidFill>
                  <a:schemeClr val="tx1">
                    <a:lumMod val="50000"/>
                    <a:lumOff val="50000"/>
                  </a:schemeClr>
                </a:solidFill>
              </a:rPr>
              <a:t> </a:t>
            </a:r>
          </a:p>
          <a:p>
            <a:endParaRPr lang="fr-FR" sz="700" b="1" dirty="0" smtClean="0">
              <a:solidFill>
                <a:schemeClr val="tx1">
                  <a:lumMod val="50000"/>
                  <a:lumOff val="50000"/>
                </a:schemeClr>
              </a:solidFill>
            </a:endParaRPr>
          </a:p>
          <a:p>
            <a:r>
              <a:rPr lang="fr-FR" sz="1600" b="1" dirty="0" smtClean="0">
                <a:solidFill>
                  <a:schemeClr val="tx1">
                    <a:lumMod val="50000"/>
                    <a:lumOff val="50000"/>
                  </a:schemeClr>
                </a:solidFill>
              </a:rPr>
              <a:t>Non-</a:t>
            </a:r>
            <a:r>
              <a:rPr lang="fr-FR" sz="1600" b="1" dirty="0" err="1" smtClean="0">
                <a:solidFill>
                  <a:schemeClr val="tx1">
                    <a:lumMod val="50000"/>
                    <a:lumOff val="50000"/>
                  </a:schemeClr>
                </a:solidFill>
              </a:rPr>
              <a:t>locked</a:t>
            </a:r>
            <a:r>
              <a:rPr lang="fr-FR" sz="1600" b="1" dirty="0" smtClean="0">
                <a:solidFill>
                  <a:schemeClr val="tx1">
                    <a:lumMod val="50000"/>
                    <a:lumOff val="50000"/>
                  </a:schemeClr>
                </a:solidFill>
              </a:rPr>
              <a:t> </a:t>
            </a:r>
            <a:r>
              <a:rPr lang="fr-FR" sz="1600" b="1" dirty="0" err="1" smtClean="0">
                <a:solidFill>
                  <a:schemeClr val="tx1">
                    <a:lumMod val="50000"/>
                    <a:lumOff val="50000"/>
                  </a:schemeClr>
                </a:solidFill>
              </a:rPr>
              <a:t>gear</a:t>
            </a:r>
            <a:r>
              <a:rPr lang="fr-FR" sz="1600" b="1" dirty="0" smtClean="0">
                <a:solidFill>
                  <a:schemeClr val="tx1">
                    <a:lumMod val="50000"/>
                    <a:lumOff val="50000"/>
                  </a:schemeClr>
                </a:solidFill>
              </a:rPr>
              <a:t> </a:t>
            </a:r>
            <a:endParaRPr lang="en-GB" sz="1600" b="1" dirty="0">
              <a:solidFill>
                <a:schemeClr val="tx1">
                  <a:lumMod val="50000"/>
                  <a:lumOff val="50000"/>
                </a:schemeClr>
              </a:solidFill>
            </a:endParaRPr>
          </a:p>
        </p:txBody>
      </p:sp>
      <p:sp>
        <p:nvSpPr>
          <p:cNvPr id="32" name="ZoneTexte 31"/>
          <p:cNvSpPr txBox="1"/>
          <p:nvPr/>
        </p:nvSpPr>
        <p:spPr>
          <a:xfrm>
            <a:off x="7013444" y="2276872"/>
            <a:ext cx="1779365" cy="338554"/>
          </a:xfrm>
          <a:prstGeom prst="rect">
            <a:avLst/>
          </a:prstGeom>
          <a:noFill/>
        </p:spPr>
        <p:txBody>
          <a:bodyPr wrap="square" rtlCol="0">
            <a:spAutoFit/>
          </a:bodyPr>
          <a:lstStyle/>
          <a:p>
            <a:r>
              <a:rPr lang="fr-FR" sz="1600" b="1" dirty="0" err="1" smtClean="0">
                <a:solidFill>
                  <a:schemeClr val="tx1">
                    <a:lumMod val="50000"/>
                    <a:lumOff val="50000"/>
                  </a:schemeClr>
                </a:solidFill>
              </a:rPr>
              <a:t>Locked</a:t>
            </a:r>
            <a:r>
              <a:rPr lang="fr-FR" sz="1600" b="1" dirty="0" smtClean="0">
                <a:solidFill>
                  <a:schemeClr val="tx1">
                    <a:lumMod val="50000"/>
                    <a:lumOff val="50000"/>
                  </a:schemeClr>
                </a:solidFill>
              </a:rPr>
              <a:t> </a:t>
            </a:r>
            <a:r>
              <a:rPr lang="fr-FR" sz="1600" b="1" dirty="0" err="1" smtClean="0">
                <a:solidFill>
                  <a:schemeClr val="tx1">
                    <a:lumMod val="50000"/>
                    <a:lumOff val="50000"/>
                  </a:schemeClr>
                </a:solidFill>
              </a:rPr>
              <a:t>gear</a:t>
            </a:r>
            <a:endParaRPr lang="en-GB" sz="1600" b="1" dirty="0">
              <a:solidFill>
                <a:schemeClr val="tx1">
                  <a:lumMod val="50000"/>
                  <a:lumOff val="50000"/>
                </a:schemeClr>
              </a:solidFill>
            </a:endParaRPr>
          </a:p>
        </p:txBody>
      </p:sp>
      <p:pic>
        <p:nvPicPr>
          <p:cNvPr id="26" name="Picture 18" descr="Afficher l'image d'origin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6801" t="9066" r="11307" b="16200"/>
          <a:stretch/>
        </p:blipFill>
        <p:spPr bwMode="auto">
          <a:xfrm>
            <a:off x="467544" y="2249481"/>
            <a:ext cx="648072" cy="726173"/>
          </a:xfrm>
          <a:prstGeom prst="rect">
            <a:avLst/>
          </a:prstGeom>
          <a:noFill/>
          <a:ln w="28575">
            <a:solidFill>
              <a:schemeClr val="tx2"/>
            </a:solidFill>
          </a:ln>
          <a:extLst>
            <a:ext uri="{909E8E84-426E-40DD-AFC4-6F175D3DCCD1}">
              <a14:hiddenFill xmlns:a14="http://schemas.microsoft.com/office/drawing/2010/main">
                <a:solidFill>
                  <a:srgbClr val="FFFFFF"/>
                </a:solidFill>
              </a14:hiddenFill>
            </a:ext>
          </a:extLst>
        </p:spPr>
      </p:pic>
      <p:pic>
        <p:nvPicPr>
          <p:cNvPr id="27" name="Picture 2" descr="Afficher l'image d'origin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312" r="54458" b="53347"/>
          <a:stretch/>
        </p:blipFill>
        <p:spPr bwMode="auto">
          <a:xfrm>
            <a:off x="3506162" y="3413448"/>
            <a:ext cx="697414" cy="717530"/>
          </a:xfrm>
          <a:prstGeom prst="rect">
            <a:avLst/>
          </a:prstGeom>
          <a:noFill/>
          <a:ln w="28575">
            <a:solidFill>
              <a:schemeClr val="tx2"/>
            </a:solidFill>
          </a:ln>
          <a:extLst>
            <a:ext uri="{909E8E84-426E-40DD-AFC4-6F175D3DCCD1}">
              <a14:hiddenFill xmlns:a14="http://schemas.microsoft.com/office/drawing/2010/main">
                <a:solidFill>
                  <a:srgbClr val="FFFFFF"/>
                </a:solidFill>
              </a14:hiddenFill>
            </a:ext>
          </a:extLst>
        </p:spPr>
      </p:pic>
      <p:sp>
        <p:nvSpPr>
          <p:cNvPr id="28" name="Rogner et arrondir un rectangle à un seul coin 27"/>
          <p:cNvSpPr/>
          <p:nvPr/>
        </p:nvSpPr>
        <p:spPr>
          <a:xfrm flipH="1">
            <a:off x="1115108" y="3284984"/>
            <a:ext cx="2160240" cy="864096"/>
          </a:xfrm>
          <a:prstGeom prst="snipRoundRect">
            <a:avLst>
              <a:gd name="adj1" fmla="val 0"/>
              <a:gd name="adj2" fmla="val 150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MT</a:t>
            </a:r>
          </a:p>
          <a:p>
            <a:pPr algn="ctr"/>
            <a:r>
              <a:rPr lang="en-US" sz="1400" dirty="0" smtClean="0"/>
              <a:t>Locked gear mode</a:t>
            </a:r>
            <a:endParaRPr lang="en-US" sz="1400" dirty="0"/>
          </a:p>
        </p:txBody>
      </p:sp>
      <p:pic>
        <p:nvPicPr>
          <p:cNvPr id="29" name="Picture 18" descr="Afficher l'image d'origin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6801" t="9066" r="11307" b="16200"/>
          <a:stretch/>
        </p:blipFill>
        <p:spPr bwMode="auto">
          <a:xfrm>
            <a:off x="467036" y="3422907"/>
            <a:ext cx="648072" cy="726173"/>
          </a:xfrm>
          <a:prstGeom prst="rect">
            <a:avLst/>
          </a:prstGeom>
          <a:noFill/>
          <a:ln w="28575">
            <a:solidFill>
              <a:schemeClr val="tx2"/>
            </a:solidFill>
          </a:ln>
          <a:extLst>
            <a:ext uri="{909E8E84-426E-40DD-AFC4-6F175D3DCCD1}">
              <a14:hiddenFill xmlns:a14="http://schemas.microsoft.com/office/drawing/2010/main">
                <a:solidFill>
                  <a:srgbClr val="FFFFFF"/>
                </a:solidFill>
              </a14:hiddenFill>
            </a:ext>
          </a:extLst>
        </p:spPr>
      </p:pic>
      <p:sp>
        <p:nvSpPr>
          <p:cNvPr id="36" name="Rogner et arrondir un rectangle à un seul coin 35"/>
          <p:cNvSpPr/>
          <p:nvPr/>
        </p:nvSpPr>
        <p:spPr>
          <a:xfrm flipH="1">
            <a:off x="4211960" y="4365104"/>
            <a:ext cx="2160240" cy="864096"/>
          </a:xfrm>
          <a:prstGeom prst="snipRoundRect">
            <a:avLst>
              <a:gd name="adj1" fmla="val 0"/>
              <a:gd name="adj2" fmla="val 172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a:t>
            </a:r>
          </a:p>
          <a:p>
            <a:pPr algn="ctr"/>
            <a:r>
              <a:rPr lang="en-US" sz="1400" dirty="0" smtClean="0"/>
              <a:t>Non-locked </a:t>
            </a:r>
            <a:r>
              <a:rPr lang="en-US" sz="1400" dirty="0"/>
              <a:t>gear mode</a:t>
            </a:r>
          </a:p>
        </p:txBody>
      </p:sp>
      <p:sp>
        <p:nvSpPr>
          <p:cNvPr id="38" name="Rogner et arrondir un rectangle à un seul coin 37"/>
          <p:cNvSpPr/>
          <p:nvPr/>
        </p:nvSpPr>
        <p:spPr>
          <a:xfrm flipH="1">
            <a:off x="1115108" y="4386402"/>
            <a:ext cx="2160240" cy="864096"/>
          </a:xfrm>
          <a:prstGeom prst="snipRoundRect">
            <a:avLst>
              <a:gd name="adj1" fmla="val 0"/>
              <a:gd name="adj2" fmla="val 150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MT</a:t>
            </a:r>
          </a:p>
          <a:p>
            <a:pPr algn="ctr"/>
            <a:r>
              <a:rPr lang="en-US" sz="1400" dirty="0" smtClean="0"/>
              <a:t>Locked gear mode</a:t>
            </a:r>
            <a:endParaRPr lang="en-US" sz="1400" dirty="0"/>
          </a:p>
        </p:txBody>
      </p:sp>
      <p:pic>
        <p:nvPicPr>
          <p:cNvPr id="39" name="Picture 18" descr="Afficher l'image d'origine"/>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6801" t="9066" r="11307" b="16200"/>
          <a:stretch/>
        </p:blipFill>
        <p:spPr bwMode="auto">
          <a:xfrm>
            <a:off x="467036" y="4524325"/>
            <a:ext cx="648072" cy="726173"/>
          </a:xfrm>
          <a:prstGeom prst="rect">
            <a:avLst/>
          </a:prstGeom>
          <a:noFill/>
          <a:ln w="28575">
            <a:solidFill>
              <a:schemeClr val="tx2"/>
            </a:solidFill>
          </a:ln>
          <a:extLst>
            <a:ext uri="{909E8E84-426E-40DD-AFC4-6F175D3DCCD1}">
              <a14:hiddenFill xmlns:a14="http://schemas.microsoft.com/office/drawing/2010/main">
                <a:solidFill>
                  <a:srgbClr val="FFFFFF"/>
                </a:solidFill>
              </a14:hiddenFill>
            </a:ext>
          </a:extLst>
        </p:spPr>
      </p:pic>
      <p:pic>
        <p:nvPicPr>
          <p:cNvPr id="40" name="Picture 20" descr="Afficher l'image d'origine"/>
          <p:cNvPicPr>
            <a:picLocks noChangeAspect="1" noChangeArrowheads="1"/>
          </p:cNvPicPr>
          <p:nvPr/>
        </p:nvPicPr>
        <p:blipFill rotWithShape="1">
          <a:blip r:embed="rId4">
            <a:extLst>
              <a:ext uri="{28A0092B-C50C-407E-A947-70E740481C1C}">
                <a14:useLocalDpi xmlns:a14="http://schemas.microsoft.com/office/drawing/2010/main" val="0"/>
              </a:ext>
            </a:extLst>
          </a:blip>
          <a:srcRect l="58000" t="6070" r="2590"/>
          <a:stretch/>
        </p:blipFill>
        <p:spPr bwMode="auto">
          <a:xfrm>
            <a:off x="3463800" y="4572417"/>
            <a:ext cx="739776" cy="668290"/>
          </a:xfrm>
          <a:prstGeom prst="rect">
            <a:avLst/>
          </a:prstGeom>
          <a:noFill/>
          <a:ln w="28575">
            <a:solidFill>
              <a:schemeClr val="tx2"/>
            </a:solidFill>
          </a:ln>
          <a:extLst>
            <a:ext uri="{909E8E84-426E-40DD-AFC4-6F175D3DCCD1}">
              <a14:hiddenFill xmlns:a14="http://schemas.microsoft.com/office/drawing/2010/main">
                <a:solidFill>
                  <a:srgbClr val="FFFFFF"/>
                </a:solidFill>
              </a14:hiddenFill>
            </a:ext>
          </a:extLst>
        </p:spPr>
      </p:pic>
      <p:sp>
        <p:nvSpPr>
          <p:cNvPr id="42" name="Rogner et arrondir un rectangle à un seul coin 41"/>
          <p:cNvSpPr/>
          <p:nvPr/>
        </p:nvSpPr>
        <p:spPr>
          <a:xfrm flipH="1">
            <a:off x="4240040" y="5589240"/>
            <a:ext cx="2160240" cy="864096"/>
          </a:xfrm>
          <a:prstGeom prst="snipRoundRect">
            <a:avLst>
              <a:gd name="adj1" fmla="val 0"/>
              <a:gd name="adj2" fmla="val 1724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a:t>
            </a:r>
          </a:p>
          <a:p>
            <a:pPr algn="ctr"/>
            <a:r>
              <a:rPr lang="en-US" sz="1400" dirty="0" smtClean="0"/>
              <a:t>Non-locked </a:t>
            </a:r>
            <a:r>
              <a:rPr lang="en-US" sz="1400" dirty="0"/>
              <a:t>gear mode</a:t>
            </a:r>
          </a:p>
        </p:txBody>
      </p:sp>
      <p:pic>
        <p:nvPicPr>
          <p:cNvPr id="43" name="Picture 20" descr="Afficher l'image d'origine"/>
          <p:cNvPicPr>
            <a:picLocks noChangeAspect="1" noChangeArrowheads="1"/>
          </p:cNvPicPr>
          <p:nvPr/>
        </p:nvPicPr>
        <p:blipFill rotWithShape="1">
          <a:blip r:embed="rId4">
            <a:extLst>
              <a:ext uri="{28A0092B-C50C-407E-A947-70E740481C1C}">
                <a14:useLocalDpi xmlns:a14="http://schemas.microsoft.com/office/drawing/2010/main" val="0"/>
              </a:ext>
            </a:extLst>
          </a:blip>
          <a:srcRect l="58000" t="6070" r="2590"/>
          <a:stretch/>
        </p:blipFill>
        <p:spPr bwMode="auto">
          <a:xfrm>
            <a:off x="3491880" y="5796553"/>
            <a:ext cx="739776" cy="668290"/>
          </a:xfrm>
          <a:prstGeom prst="rect">
            <a:avLst/>
          </a:prstGeom>
          <a:noFill/>
          <a:ln w="28575">
            <a:solidFill>
              <a:schemeClr val="tx2"/>
            </a:solidFill>
          </a:ln>
          <a:extLst>
            <a:ext uri="{909E8E84-426E-40DD-AFC4-6F175D3DCCD1}">
              <a14:hiddenFill xmlns:a14="http://schemas.microsoft.com/office/drawing/2010/main">
                <a:solidFill>
                  <a:srgbClr val="FFFFFF"/>
                </a:solidFill>
              </a14:hiddenFill>
            </a:ext>
          </a:extLst>
        </p:spPr>
      </p:pic>
      <p:sp>
        <p:nvSpPr>
          <p:cNvPr id="2" name="AutoShape 2" descr="Résultat de recherche d'images pour &quot;cocher png&quot;"/>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Résultat de recherche d'images pour &quot;cocher png&quot;"/>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4" name="ZoneTexte 43"/>
          <p:cNvSpPr txBox="1"/>
          <p:nvPr/>
        </p:nvSpPr>
        <p:spPr>
          <a:xfrm>
            <a:off x="7020272" y="4509120"/>
            <a:ext cx="1939676" cy="707886"/>
          </a:xfrm>
          <a:prstGeom prst="rect">
            <a:avLst/>
          </a:prstGeom>
          <a:noFill/>
        </p:spPr>
        <p:txBody>
          <a:bodyPr wrap="square" rtlCol="0">
            <a:spAutoFit/>
          </a:bodyPr>
          <a:lstStyle/>
          <a:p>
            <a:r>
              <a:rPr lang="fr-FR" sz="1600" b="1" dirty="0" err="1" smtClean="0">
                <a:solidFill>
                  <a:schemeClr val="tx1">
                    <a:lumMod val="50000"/>
                    <a:lumOff val="50000"/>
                  </a:schemeClr>
                </a:solidFill>
              </a:rPr>
              <a:t>Locked</a:t>
            </a:r>
            <a:r>
              <a:rPr lang="fr-FR" sz="1600" b="1" dirty="0" smtClean="0">
                <a:solidFill>
                  <a:schemeClr val="tx1">
                    <a:lumMod val="50000"/>
                    <a:lumOff val="50000"/>
                  </a:schemeClr>
                </a:solidFill>
              </a:rPr>
              <a:t> </a:t>
            </a:r>
            <a:r>
              <a:rPr lang="fr-FR" sz="1600" b="1" dirty="0" err="1" smtClean="0">
                <a:solidFill>
                  <a:schemeClr val="tx1">
                    <a:lumMod val="50000"/>
                    <a:lumOff val="50000"/>
                  </a:schemeClr>
                </a:solidFill>
              </a:rPr>
              <a:t>gear</a:t>
            </a:r>
            <a:r>
              <a:rPr lang="fr-FR" sz="1600" b="1" dirty="0" smtClean="0">
                <a:solidFill>
                  <a:schemeClr val="tx1">
                    <a:lumMod val="50000"/>
                    <a:lumOff val="50000"/>
                  </a:schemeClr>
                </a:solidFill>
              </a:rPr>
              <a:t> </a:t>
            </a:r>
          </a:p>
          <a:p>
            <a:endParaRPr lang="fr-FR" sz="700" b="1" dirty="0" smtClean="0">
              <a:solidFill>
                <a:schemeClr val="tx1">
                  <a:lumMod val="50000"/>
                  <a:lumOff val="50000"/>
                </a:schemeClr>
              </a:solidFill>
            </a:endParaRPr>
          </a:p>
          <a:p>
            <a:r>
              <a:rPr lang="fr-FR" sz="1600" b="1" dirty="0" smtClean="0">
                <a:solidFill>
                  <a:schemeClr val="tx1">
                    <a:lumMod val="50000"/>
                    <a:lumOff val="50000"/>
                  </a:schemeClr>
                </a:solidFill>
              </a:rPr>
              <a:t>Non-</a:t>
            </a:r>
            <a:r>
              <a:rPr lang="fr-FR" sz="1600" b="1" dirty="0" err="1" smtClean="0">
                <a:solidFill>
                  <a:schemeClr val="tx1">
                    <a:lumMod val="50000"/>
                    <a:lumOff val="50000"/>
                  </a:schemeClr>
                </a:solidFill>
              </a:rPr>
              <a:t>locked</a:t>
            </a:r>
            <a:r>
              <a:rPr lang="fr-FR" sz="1600" b="1" dirty="0" smtClean="0">
                <a:solidFill>
                  <a:schemeClr val="tx1">
                    <a:lumMod val="50000"/>
                    <a:lumOff val="50000"/>
                  </a:schemeClr>
                </a:solidFill>
              </a:rPr>
              <a:t> </a:t>
            </a:r>
            <a:r>
              <a:rPr lang="fr-FR" sz="1600" b="1" dirty="0" err="1" smtClean="0">
                <a:solidFill>
                  <a:schemeClr val="tx1">
                    <a:lumMod val="50000"/>
                    <a:lumOff val="50000"/>
                  </a:schemeClr>
                </a:solidFill>
              </a:rPr>
              <a:t>gear</a:t>
            </a:r>
            <a:r>
              <a:rPr lang="fr-FR" sz="1600" b="1" dirty="0" smtClean="0">
                <a:solidFill>
                  <a:schemeClr val="tx1">
                    <a:lumMod val="50000"/>
                    <a:lumOff val="50000"/>
                  </a:schemeClr>
                </a:solidFill>
              </a:rPr>
              <a:t> </a:t>
            </a:r>
            <a:endParaRPr lang="en-GB" sz="1600" b="1" dirty="0">
              <a:solidFill>
                <a:schemeClr val="tx1">
                  <a:lumMod val="50000"/>
                  <a:lumOff val="50000"/>
                </a:schemeClr>
              </a:solidFill>
            </a:endParaRPr>
          </a:p>
        </p:txBody>
      </p:sp>
      <p:sp>
        <p:nvSpPr>
          <p:cNvPr id="45" name="ZoneTexte 44"/>
          <p:cNvSpPr txBox="1"/>
          <p:nvPr/>
        </p:nvSpPr>
        <p:spPr>
          <a:xfrm>
            <a:off x="7024812" y="5589240"/>
            <a:ext cx="1939676" cy="707886"/>
          </a:xfrm>
          <a:prstGeom prst="rect">
            <a:avLst/>
          </a:prstGeom>
          <a:noFill/>
        </p:spPr>
        <p:txBody>
          <a:bodyPr wrap="square" rtlCol="0">
            <a:spAutoFit/>
          </a:bodyPr>
          <a:lstStyle/>
          <a:p>
            <a:r>
              <a:rPr lang="fr-FR" sz="1600" b="1" dirty="0" err="1" smtClean="0">
                <a:solidFill>
                  <a:schemeClr val="tx1">
                    <a:lumMod val="50000"/>
                    <a:lumOff val="50000"/>
                  </a:schemeClr>
                </a:solidFill>
              </a:rPr>
              <a:t>Locked</a:t>
            </a:r>
            <a:r>
              <a:rPr lang="fr-FR" sz="1600" b="1" dirty="0" smtClean="0">
                <a:solidFill>
                  <a:schemeClr val="tx1">
                    <a:lumMod val="50000"/>
                    <a:lumOff val="50000"/>
                  </a:schemeClr>
                </a:solidFill>
              </a:rPr>
              <a:t> </a:t>
            </a:r>
            <a:r>
              <a:rPr lang="fr-FR" sz="1600" b="1" dirty="0" err="1" smtClean="0">
                <a:solidFill>
                  <a:schemeClr val="tx1">
                    <a:lumMod val="50000"/>
                    <a:lumOff val="50000"/>
                  </a:schemeClr>
                </a:solidFill>
              </a:rPr>
              <a:t>gear</a:t>
            </a:r>
            <a:r>
              <a:rPr lang="fr-FR" sz="1600" b="1" dirty="0" smtClean="0">
                <a:solidFill>
                  <a:schemeClr val="tx1">
                    <a:lumMod val="50000"/>
                    <a:lumOff val="50000"/>
                  </a:schemeClr>
                </a:solidFill>
              </a:rPr>
              <a:t> </a:t>
            </a:r>
          </a:p>
          <a:p>
            <a:endParaRPr lang="fr-FR" sz="700" b="1" dirty="0" smtClean="0">
              <a:solidFill>
                <a:schemeClr val="tx1">
                  <a:lumMod val="50000"/>
                  <a:lumOff val="50000"/>
                </a:schemeClr>
              </a:solidFill>
            </a:endParaRPr>
          </a:p>
          <a:p>
            <a:r>
              <a:rPr lang="fr-FR" sz="1600" b="1" dirty="0" smtClean="0">
                <a:solidFill>
                  <a:schemeClr val="tx1">
                    <a:lumMod val="50000"/>
                    <a:lumOff val="50000"/>
                  </a:schemeClr>
                </a:solidFill>
              </a:rPr>
              <a:t>Non-</a:t>
            </a:r>
            <a:r>
              <a:rPr lang="fr-FR" sz="1600" b="1" dirty="0" err="1" smtClean="0">
                <a:solidFill>
                  <a:schemeClr val="tx1">
                    <a:lumMod val="50000"/>
                    <a:lumOff val="50000"/>
                  </a:schemeClr>
                </a:solidFill>
              </a:rPr>
              <a:t>locked</a:t>
            </a:r>
            <a:r>
              <a:rPr lang="fr-FR" sz="1600" b="1" dirty="0" smtClean="0">
                <a:solidFill>
                  <a:schemeClr val="tx1">
                    <a:lumMod val="50000"/>
                    <a:lumOff val="50000"/>
                  </a:schemeClr>
                </a:solidFill>
              </a:rPr>
              <a:t> </a:t>
            </a:r>
            <a:r>
              <a:rPr lang="fr-FR" sz="1600" b="1" dirty="0" err="1" smtClean="0">
                <a:solidFill>
                  <a:schemeClr val="tx1">
                    <a:lumMod val="50000"/>
                    <a:lumOff val="50000"/>
                  </a:schemeClr>
                </a:solidFill>
              </a:rPr>
              <a:t>gear</a:t>
            </a:r>
            <a:r>
              <a:rPr lang="fr-FR" sz="1600" b="1" dirty="0" smtClean="0">
                <a:solidFill>
                  <a:schemeClr val="tx1">
                    <a:lumMod val="50000"/>
                    <a:lumOff val="50000"/>
                  </a:schemeClr>
                </a:solidFill>
              </a:rPr>
              <a:t> </a:t>
            </a:r>
            <a:endParaRPr lang="en-GB" sz="1600" b="1" dirty="0">
              <a:solidFill>
                <a:schemeClr val="tx1">
                  <a:lumMod val="50000"/>
                  <a:lumOff val="50000"/>
                </a:schemeClr>
              </a:solidFill>
            </a:endParaRPr>
          </a:p>
        </p:txBody>
      </p:sp>
      <p:pic>
        <p:nvPicPr>
          <p:cNvPr id="1032" name="Picture 8" descr="Afficher l'image d'origin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85683" y="3224885"/>
            <a:ext cx="767985" cy="76798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8" descr="Afficher l'image d'origin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84535" y="4509120"/>
            <a:ext cx="767985" cy="767985"/>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8" descr="Afficher l'image d'origine"/>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484535" y="5613343"/>
            <a:ext cx="767985" cy="7679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2439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781</Words>
  <Application>Microsoft Office PowerPoint</Application>
  <PresentationFormat>On-screen Show (4:3)</PresentationFormat>
  <Paragraphs>101</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Thème Office</vt:lpstr>
      <vt:lpstr>Some proposals to improve efficiency of road vehicle noise regulation</vt:lpstr>
      <vt:lpstr>Background</vt:lpstr>
      <vt:lpstr>1) Dispersion between day-to-day and track-to-track</vt:lpstr>
      <vt:lpstr>2) Different interpretations of a text</vt:lpstr>
      <vt:lpstr>2) Different interpretations of a text</vt:lpstr>
      <vt:lpstr>2) Different interpretations of a text</vt:lpstr>
      <vt:lpstr>Different interpretations of a text</vt:lpstr>
      <vt:lpstr>2) Different interpretations of a text</vt:lpstr>
      <vt:lpstr>2) Different interpretations of a text</vt:lpstr>
      <vt:lpstr>2) Different interpretations of a text</vt:lpstr>
      <vt:lpstr>2) Different interpretations of a text</vt:lpstr>
    </vt:vector>
  </TitlesOfParts>
  <Company>UTAC SAS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Some proposal to improve efficiency of road vehicle noise regulation</dc:title>
  <dc:creator>Louis-Ferdinand PARDO</dc:creator>
  <cp:lastModifiedBy>Konstantin Glukhenkiy</cp:lastModifiedBy>
  <cp:revision>17</cp:revision>
  <dcterms:created xsi:type="dcterms:W3CDTF">2016-06-30T20:02:13Z</dcterms:created>
  <dcterms:modified xsi:type="dcterms:W3CDTF">2016-09-01T14:42:32Z</dcterms:modified>
</cp:coreProperties>
</file>