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3" r:id="rId5"/>
    <p:sldId id="285" r:id="rId6"/>
    <p:sldId id="284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EC1"/>
    <a:srgbClr val="0F5494"/>
    <a:srgbClr val="3166CF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marL="0"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00" y="298800"/>
            <a:ext cx="1869733" cy="1441358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4138128" y="6414427"/>
            <a:ext cx="867744" cy="830997"/>
            <a:chOff x="4136304" y="6377685"/>
            <a:chExt cx="867744" cy="830997"/>
          </a:xfrm>
        </p:grpSpPr>
        <p:sp>
          <p:nvSpPr>
            <p:cNvPr id="13" name="Rectangle 12"/>
            <p:cNvSpPr/>
            <p:nvPr userDrawn="1"/>
          </p:nvSpPr>
          <p:spPr>
            <a:xfrm>
              <a:off x="4216555" y="6385585"/>
              <a:ext cx="708622" cy="472415"/>
            </a:xfrm>
            <a:prstGeom prst="rect">
              <a:avLst/>
            </a:prstGeom>
            <a:solidFill>
              <a:srgbClr val="667F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600" b="0" i="1" noProof="0" dirty="0"/>
            </a:p>
          </p:txBody>
        </p:sp>
        <p:sp>
          <p:nvSpPr>
            <p:cNvPr id="14" name="TextBox 16"/>
            <p:cNvSpPr txBox="1"/>
            <p:nvPr userDrawn="1"/>
          </p:nvSpPr>
          <p:spPr>
            <a:xfrm>
              <a:off x="4136304" y="6377685"/>
              <a:ext cx="8677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600" b="0" i="1" noProof="0" dirty="0" smtClean="0">
                  <a:solidFill>
                    <a:schemeClr val="bg1"/>
                  </a:solidFill>
                </a:rPr>
                <a:t>Internal</a:t>
              </a: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 market,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Industry,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Entrepreneurship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and SMEs</a:t>
              </a:r>
              <a:endParaRPr lang="en-GB" sz="600" b="0" i="1" noProof="0" dirty="0" smtClean="0">
                <a:solidFill>
                  <a:schemeClr val="bg1"/>
                </a:solidFill>
              </a:endParaRPr>
            </a:p>
            <a:p>
              <a:endParaRPr lang="en-GB" sz="2400" b="0" dirty="0" err="1" smtClean="0">
                <a:solidFill>
                  <a:srgbClr val="0F5494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>
            <a:lvl1pPr marL="0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i="0">
                <a:solidFill>
                  <a:schemeClr val="tx1"/>
                </a:solidFill>
              </a:defRPr>
            </a:lvl1pPr>
            <a:lvl2pPr marL="742950" indent="-28575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14400" indent="0">
              <a:buClrTx/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332" y="6071760"/>
            <a:ext cx="2277668" cy="59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4" r="22668"/>
          <a:stretch/>
        </p:blipFill>
        <p:spPr>
          <a:xfrm>
            <a:off x="4571999" y="0"/>
            <a:ext cx="457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4031679" cy="936625"/>
          </a:xfrm>
        </p:spPr>
        <p:txBody>
          <a:bodyPr/>
          <a:lstStyle>
            <a:lvl1pPr marL="0"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88224" y="116632"/>
            <a:ext cx="2133600" cy="476250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4042792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000" i="0">
                <a:solidFill>
                  <a:schemeClr val="tx1"/>
                </a:solidFill>
              </a:defRPr>
            </a:lvl1pPr>
            <a:lvl2pPr marL="742950" indent="-285750"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0">
              <a:buClrTx/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332" y="6073200"/>
            <a:ext cx="2277666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2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844927" y="980728"/>
            <a:ext cx="4031679" cy="936625"/>
          </a:xfrm>
        </p:spPr>
        <p:txBody>
          <a:bodyPr/>
          <a:lstStyle>
            <a:lvl1pPr marL="0"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32240" y="6297439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33814" y="2276872"/>
            <a:ext cx="4042792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000" i="0">
                <a:solidFill>
                  <a:schemeClr val="tx1"/>
                </a:solidFill>
              </a:defRPr>
            </a:lvl1pPr>
            <a:lvl2pPr marL="742950" indent="-285750"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0">
              <a:buClrTx/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3" r="29489"/>
          <a:stretch/>
        </p:blipFill>
        <p:spPr>
          <a:xfrm>
            <a:off x="-127000" y="0"/>
            <a:ext cx="4699000" cy="6858000"/>
          </a:xfrm>
          <a:prstGeom prst="rect">
            <a:avLst/>
          </a:prstGeom>
        </p:spPr>
      </p:pic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1520" y="116632"/>
            <a:ext cx="2133600" cy="476250"/>
          </a:xfrm>
        </p:spPr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73200"/>
            <a:ext cx="2277666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4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54" r:id="rId3"/>
    <p:sldLayoutId id="2147483755" r:id="rId4"/>
  </p:sldLayoutIdLst>
  <p:hf sldNum="0"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bienkowska" TargetMode="External"/><Relationship Id="rId13" Type="http://schemas.openxmlformats.org/officeDocument/2006/relationships/image" Target="../media/image13.emf"/><Relationship Id="rId18" Type="http://schemas.openxmlformats.org/officeDocument/2006/relationships/image" Target="../media/image16.emf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hyperlink" Target="http://www.twitter.com/EU_Growth" TargetMode="External"/><Relationship Id="rId17" Type="http://schemas.openxmlformats.org/officeDocument/2006/relationships/image" Target="../media/image15.emf"/><Relationship Id="rId2" Type="http://schemas.openxmlformats.org/officeDocument/2006/relationships/image" Target="../media/image6.png"/><Relationship Id="rId16" Type="http://schemas.openxmlformats.org/officeDocument/2006/relationships/hyperlink" Target="http://www.youtube.com/c/EUGrowth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2.emf"/><Relationship Id="rId5" Type="http://schemas.openxmlformats.org/officeDocument/2006/relationships/image" Target="../media/image8.png"/><Relationship Id="rId15" Type="http://schemas.openxmlformats.org/officeDocument/2006/relationships/image" Target="../media/image14.emf"/><Relationship Id="rId10" Type="http://schemas.openxmlformats.org/officeDocument/2006/relationships/hyperlink" Target="http://www.facebook.com/EU.Growth" TargetMode="External"/><Relationship Id="rId4" Type="http://schemas.openxmlformats.org/officeDocument/2006/relationships/hyperlink" Target="http://www.facebook.com/MrSmeForEurope" TargetMode="External"/><Relationship Id="rId9" Type="http://schemas.openxmlformats.org/officeDocument/2006/relationships/image" Target="../media/image11.jpeg"/><Relationship Id="rId14" Type="http://schemas.openxmlformats.org/officeDocument/2006/relationships/hyperlink" Target="http://ec.europa.eu/growth/index_en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survey/runner/noi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bienkowska" TargetMode="External"/><Relationship Id="rId13" Type="http://schemas.openxmlformats.org/officeDocument/2006/relationships/image" Target="../media/image13.emf"/><Relationship Id="rId18" Type="http://schemas.openxmlformats.org/officeDocument/2006/relationships/image" Target="../media/image16.emf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hyperlink" Target="http://www.twitter.com/EU_Growth" TargetMode="External"/><Relationship Id="rId17" Type="http://schemas.openxmlformats.org/officeDocument/2006/relationships/image" Target="../media/image15.emf"/><Relationship Id="rId2" Type="http://schemas.openxmlformats.org/officeDocument/2006/relationships/image" Target="../media/image6.png"/><Relationship Id="rId16" Type="http://schemas.openxmlformats.org/officeDocument/2006/relationships/hyperlink" Target="http://www.youtube.com/c/EUGrowth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2.emf"/><Relationship Id="rId5" Type="http://schemas.openxmlformats.org/officeDocument/2006/relationships/image" Target="../media/image8.png"/><Relationship Id="rId15" Type="http://schemas.openxmlformats.org/officeDocument/2006/relationships/image" Target="../media/image14.emf"/><Relationship Id="rId10" Type="http://schemas.openxmlformats.org/officeDocument/2006/relationships/hyperlink" Target="http://www.facebook.com/EU.Growth" TargetMode="External"/><Relationship Id="rId4" Type="http://schemas.openxmlformats.org/officeDocument/2006/relationships/hyperlink" Target="http://www.facebook.com/MrSmeForEurope" TargetMode="External"/><Relationship Id="rId9" Type="http://schemas.openxmlformats.org/officeDocument/2006/relationships/image" Target="../media/image11.jpeg"/><Relationship Id="rId14" Type="http://schemas.openxmlformats.org/officeDocument/2006/relationships/hyperlink" Target="http://ec.europa.eu/growth/index_e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772816"/>
            <a:ext cx="8568952" cy="2016224"/>
          </a:xfrm>
        </p:spPr>
        <p:txBody>
          <a:bodyPr/>
          <a:lstStyle/>
          <a:p>
            <a:pPr algn="ctr"/>
            <a:r>
              <a:rPr lang="en-GB" sz="3200" dirty="0"/>
              <a:t>Consultation on the evaluation of the Environmental Noise Directive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852" y="5825819"/>
            <a:ext cx="292744" cy="2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89" y="5824766"/>
            <a:ext cx="285283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830" y="6023108"/>
            <a:ext cx="1116546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956" y="5693525"/>
            <a:ext cx="871043" cy="1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5" y="6120033"/>
            <a:ext cx="458584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Content Placeholder 3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736" y="6295733"/>
            <a:ext cx="1642998" cy="1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79787"/>
            <a:ext cx="928440" cy="14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96" y="5995597"/>
            <a:ext cx="506039" cy="13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825" y="6199228"/>
            <a:ext cx="797361" cy="15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6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073" y="5910119"/>
            <a:ext cx="926926" cy="11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219" y="5901258"/>
            <a:ext cx="377949" cy="1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504" y="236026"/>
            <a:ext cx="5256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>
                <a:solidFill>
                  <a:schemeClr val="tx1"/>
                </a:solidFill>
              </a:rPr>
              <a:t>Transmitted by </a:t>
            </a:r>
            <a:r>
              <a:rPr lang="en-TT" altLang="zh-CN" sz="1200" dirty="0" smtClean="0">
                <a:solidFill>
                  <a:schemeClr val="tx1"/>
                </a:solidFill>
              </a:rPr>
              <a:t>the expert from the European Commission 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684292" y="51359"/>
            <a:ext cx="34597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1200" u="sng" dirty="0">
                <a:solidFill>
                  <a:schemeClr val="tx1"/>
                </a:solidFill>
              </a:rPr>
              <a:t>Informal </a:t>
            </a:r>
            <a:r>
              <a:rPr lang="en-US" altLang="zh-CN" sz="1200" u="sng">
                <a:solidFill>
                  <a:schemeClr val="tx1"/>
                </a:solidFill>
              </a:rPr>
              <a:t>document </a:t>
            </a:r>
            <a:r>
              <a:rPr lang="en-US" altLang="zh-CN" sz="1200" b="1" smtClean="0">
                <a:solidFill>
                  <a:schemeClr val="tx1"/>
                </a:solidFill>
              </a:rPr>
              <a:t>GRB-63-18-Add.1</a:t>
            </a:r>
            <a:endParaRPr lang="en-US" altLang="zh-CN" sz="1200" b="1" dirty="0">
              <a:solidFill>
                <a:schemeClr val="tx1"/>
              </a:solidFill>
            </a:endParaRPr>
          </a:p>
          <a:p>
            <a:r>
              <a:rPr lang="en-US" altLang="zh-CN" sz="1200" dirty="0">
                <a:solidFill>
                  <a:schemeClr val="tx1"/>
                </a:solidFill>
              </a:rPr>
              <a:t>(63</a:t>
            </a:r>
            <a:r>
              <a:rPr lang="en-US" altLang="zh-CN" sz="1200" baseline="30000" dirty="0">
                <a:solidFill>
                  <a:schemeClr val="tx1"/>
                </a:solidFill>
              </a:rPr>
              <a:t>rd</a:t>
            </a:r>
            <a:r>
              <a:rPr lang="en-US" altLang="zh-CN" sz="1200" dirty="0">
                <a:solidFill>
                  <a:schemeClr val="tx1"/>
                </a:solidFill>
              </a:rPr>
              <a:t> GRB, 16-18 February 2016,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agenda item </a:t>
            </a:r>
            <a:r>
              <a:rPr lang="en-US" altLang="zh-CN" sz="1200" dirty="0" smtClean="0">
                <a:solidFill>
                  <a:schemeClr val="tx1"/>
                </a:solidFill>
              </a:rPr>
              <a:t>9)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764704"/>
            <a:ext cx="9102430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 get the opinion of private citizens, NGOs, authorities and private companies on the Environmental Noise Directive (Directive 2002/49/EC)</a:t>
            </a:r>
          </a:p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endParaRPr lang="en-GB" b="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Consultation available 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 23 European languages </a:t>
            </a:r>
            <a:endParaRPr lang="en-GB" b="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endParaRPr lang="en-GB" b="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Open 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till 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28/3/2016 </a:t>
            </a:r>
          </a:p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endParaRPr lang="en-GB" dirty="0" smtClean="0"/>
          </a:p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Available at </a:t>
            </a:r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ec.europa.eu/eusurvey/runner/noise</a:t>
            </a:r>
            <a:endParaRPr lang="en-GB" u="sng" dirty="0" smtClean="0"/>
          </a:p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endParaRPr lang="en-GB" b="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None/>
              <a:tabLst>
                <a:tab pos="8248650" algn="r"/>
              </a:tabLst>
            </a:pPr>
            <a:endParaRPr lang="en-GB" dirty="0">
              <a:solidFill>
                <a:srgbClr val="00B050"/>
              </a:solidFill>
            </a:endParaRP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None/>
              <a:tabLst>
                <a:tab pos="8248650" algn="r"/>
              </a:tabLst>
            </a:pPr>
            <a:endParaRPr lang="en-GB" sz="2400" u="sng" dirty="0"/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None/>
              <a:tabLst>
                <a:tab pos="8248650" algn="r"/>
              </a:tabLst>
            </a:pPr>
            <a:r>
              <a:rPr lang="en-GB" sz="2400" dirty="0"/>
              <a:t>	</a:t>
            </a:r>
            <a:endParaRPr lang="en-GB" sz="2400" dirty="0">
              <a:solidFill>
                <a:srgbClr val="00B05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31475" y="126015"/>
            <a:ext cx="913390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indent="0" algn="ctr" eaLnBrk="1" hangingPunct="1"/>
            <a:endParaRPr lang="en-GB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2204864"/>
            <a:ext cx="4968552" cy="2016224"/>
          </a:xfrm>
        </p:spPr>
        <p:txBody>
          <a:bodyPr/>
          <a:lstStyle/>
          <a:p>
            <a:r>
              <a:rPr lang="en-GB" sz="2800" dirty="0" smtClean="0">
                <a:ea typeface="ＭＳ Ｐゴシック" pitchFamily="34" charset="-128"/>
              </a:rPr>
              <a:t>Thank you for your collaboration</a:t>
            </a:r>
            <a:br>
              <a:rPr lang="en-GB" sz="2800" dirty="0" smtClean="0">
                <a:ea typeface="ＭＳ Ｐゴシック" pitchFamily="34" charset="-128"/>
              </a:rPr>
            </a:br>
            <a:r>
              <a:rPr lang="es-ES" sz="2800" dirty="0" smtClean="0">
                <a:ea typeface="ＭＳ Ｐゴシック" pitchFamily="34" charset="-128"/>
              </a:rPr>
              <a:t/>
            </a:r>
            <a:br>
              <a:rPr lang="es-ES" sz="2800" dirty="0" smtClean="0">
                <a:ea typeface="ＭＳ Ｐゴシック" pitchFamily="34" charset="-128"/>
              </a:rPr>
            </a:br>
            <a:endParaRPr lang="es-ES" sz="2800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4581128"/>
            <a:ext cx="7102927" cy="187220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GB" sz="2400" dirty="0"/>
              <a:t>Further </a:t>
            </a:r>
            <a:r>
              <a:rPr lang="en-GB" sz="2400" dirty="0" smtClean="0"/>
              <a:t>communication:</a:t>
            </a:r>
          </a:p>
          <a:p>
            <a:pPr algn="ctr" eaLnBrk="1" hangingPunct="1">
              <a:lnSpc>
                <a:spcPct val="80000"/>
              </a:lnSpc>
            </a:pPr>
            <a:endParaRPr lang="en-GB" sz="2400" dirty="0" smtClean="0"/>
          </a:p>
          <a:p>
            <a:pPr algn="ctr" eaLnBrk="1" hangingPunct="1">
              <a:lnSpc>
                <a:spcPct val="80000"/>
              </a:lnSpc>
            </a:pPr>
            <a:r>
              <a:rPr lang="en-GB" sz="2400" u="sng" dirty="0" smtClean="0"/>
              <a:t>ENV-END-REVIEW@ec.europa.eu</a:t>
            </a:r>
            <a:endParaRPr lang="en-GB" sz="2400" u="sng" dirty="0"/>
          </a:p>
          <a:p>
            <a:pPr algn="ctr" eaLnBrk="1" hangingPunct="1">
              <a:lnSpc>
                <a:spcPct val="80000"/>
              </a:lnSpc>
            </a:pPr>
            <a:r>
              <a:rPr lang="en-GB" sz="1400" dirty="0"/>
              <a:t/>
            </a:r>
            <a:br>
              <a:rPr lang="en-GB" sz="1400" dirty="0"/>
            </a:br>
            <a:endParaRPr lang="en-GB" sz="1400" dirty="0">
              <a:solidFill>
                <a:srgbClr val="FFFF0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852" y="5825819"/>
            <a:ext cx="292744" cy="2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89" y="5824766"/>
            <a:ext cx="285283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830" y="6023108"/>
            <a:ext cx="1116546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956" y="5693525"/>
            <a:ext cx="871043" cy="1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5" y="6120033"/>
            <a:ext cx="458584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Content Placeholder 3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736" y="6295733"/>
            <a:ext cx="1642998" cy="1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79787"/>
            <a:ext cx="928440" cy="14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96" y="5995597"/>
            <a:ext cx="506039" cy="13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825" y="6199228"/>
            <a:ext cx="797361" cy="15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073" y="5910119"/>
            <a:ext cx="926926" cy="11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219" y="5901258"/>
            <a:ext cx="377949" cy="1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9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D052B640DDA408A0A5A023981DF73" ma:contentTypeVersion="1" ma:contentTypeDescription="Create a new document." ma:contentTypeScope="" ma:versionID="8f3a3d8961ccc86e2e337994e17c5b8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5CD37A-9F77-4FA0-95EB-11BD618D1B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528340-39C8-4EDA-882D-E30E41FEB1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C6F68F-0278-4278-8795-4F4CFAB9D808}">
  <ds:schemaRefs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78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Consultation on the evaluation of the Environmental Noise Directive</vt:lpstr>
      <vt:lpstr>PowerPoint Presentation</vt:lpstr>
      <vt:lpstr>Thank you for your collaboration 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Konstantin Glukhenkiy</cp:lastModifiedBy>
  <cp:revision>210</cp:revision>
  <dcterms:created xsi:type="dcterms:W3CDTF">2011-10-28T10:25:18Z</dcterms:created>
  <dcterms:modified xsi:type="dcterms:W3CDTF">2016-02-18T11:10:28Z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0x0101006BAD052B640DDA408A0A5A023981DF73</vt:lpwstr>
  </property>
</Properties>
</file>