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7" autoAdjust="0"/>
    <p:restoredTop sz="94660"/>
  </p:normalViewPr>
  <p:slideViewPr>
    <p:cSldViewPr>
      <p:cViewPr>
        <p:scale>
          <a:sx n="84" d="100"/>
          <a:sy n="84" d="100"/>
        </p:scale>
        <p:origin x="-132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84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54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06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27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02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15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73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78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44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6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36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1F4C3-A7FB-4CDC-BECE-CC5D77CA4EE5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81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QRTV for UN</a:t>
            </a:r>
            <a:br>
              <a:rPr lang="fr-FR" dirty="0"/>
            </a:br>
            <a:r>
              <a:rPr lang="fr-FR" dirty="0" err="1"/>
              <a:t>Status</a:t>
            </a:r>
            <a:r>
              <a:rPr lang="fr-FR" dirty="0"/>
              <a:t> on </a:t>
            </a:r>
            <a:r>
              <a:rPr lang="fr-FR" dirty="0" err="1"/>
              <a:t>February</a:t>
            </a:r>
            <a:r>
              <a:rPr lang="fr-FR" dirty="0"/>
              <a:t> 2016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GRB 63</a:t>
            </a:r>
            <a:endParaRPr lang="fr-FR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251520" y="184664"/>
            <a:ext cx="41044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 smtClean="0"/>
              <a:t>Transmitted by IWG QRTV  for UN Regulation </a:t>
            </a:r>
            <a:r>
              <a:rPr lang="en-US" altLang="zh-CN" sz="1200" dirty="0" smtClean="0"/>
              <a:t> </a:t>
            </a:r>
            <a:endParaRPr lang="en-US" altLang="zh-CN" sz="1200" dirty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156176" y="138497"/>
            <a:ext cx="22644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TT" sz="1200" u="sng" dirty="0"/>
              <a:t>Informal document</a:t>
            </a:r>
            <a:r>
              <a:rPr lang="en-TT" sz="1200" dirty="0"/>
              <a:t> </a:t>
            </a:r>
            <a:r>
              <a:rPr lang="en-TT" sz="1200" b="1" dirty="0" smtClean="0"/>
              <a:t>GRB-</a:t>
            </a:r>
            <a:r>
              <a:rPr lang="en-TT" altLang="zh-CN" sz="1200" b="1" dirty="0" smtClean="0"/>
              <a:t>63</a:t>
            </a:r>
            <a:r>
              <a:rPr lang="en-TT" sz="1200" b="1" dirty="0" smtClean="0"/>
              <a:t>-13</a:t>
            </a:r>
            <a:endParaRPr lang="en-US" altLang="zh-CN" sz="1200" b="1" dirty="0"/>
          </a:p>
          <a:p>
            <a:pPr eaLnBrk="1" hangingPunct="1"/>
            <a:r>
              <a:rPr lang="en-TT" altLang="zh-CN" sz="1200" dirty="0"/>
              <a:t>(</a:t>
            </a:r>
            <a:r>
              <a:rPr lang="en-TT" altLang="zh-CN" sz="1200" dirty="0" smtClean="0"/>
              <a:t>63rd </a:t>
            </a:r>
            <a:r>
              <a:rPr lang="en-TT" altLang="zh-CN" sz="1200" dirty="0"/>
              <a:t>GRB, </a:t>
            </a:r>
            <a:r>
              <a:rPr lang="en-TT" altLang="zh-CN" sz="1200" dirty="0" smtClean="0"/>
              <a:t> </a:t>
            </a:r>
            <a:r>
              <a:rPr lang="en-TT" altLang="zh-CN" sz="1200" dirty="0" smtClean="0"/>
              <a:t>16-18 February 2016,</a:t>
            </a:r>
            <a:endParaRPr lang="en-TT" altLang="zh-CN" sz="1200" dirty="0"/>
          </a:p>
          <a:p>
            <a:pPr eaLnBrk="1" hangingPunct="1"/>
            <a:r>
              <a:rPr lang="en-TT" altLang="zh-CN" sz="1200" dirty="0"/>
              <a:t> agenda item </a:t>
            </a:r>
            <a:r>
              <a:rPr lang="en-TT" altLang="zh-CN" sz="1200" dirty="0" smtClean="0"/>
              <a:t>11)</a:t>
            </a:r>
            <a:r>
              <a:rPr lang="en-US" altLang="zh-CN" sz="1200" dirty="0" smtClean="0"/>
              <a:t> 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23323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QRTV for UN Meetings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b="1" dirty="0" err="1" smtClean="0"/>
              <a:t>Pre</a:t>
            </a:r>
            <a:r>
              <a:rPr lang="fr-FR" b="1" dirty="0" smtClean="0"/>
              <a:t>-meetings (</a:t>
            </a:r>
            <a:r>
              <a:rPr lang="fr-FR" b="1" dirty="0" err="1" smtClean="0"/>
              <a:t>under</a:t>
            </a:r>
            <a:r>
              <a:rPr lang="fr-FR" b="1" dirty="0" smtClean="0"/>
              <a:t> QRTV for GTR TF </a:t>
            </a:r>
            <a:r>
              <a:rPr lang="fr-FR" b="1" dirty="0" err="1" smtClean="0"/>
              <a:t>umbrella</a:t>
            </a:r>
            <a:r>
              <a:rPr lang="fr-FR" b="1" dirty="0" smtClean="0"/>
              <a:t>): </a:t>
            </a:r>
          </a:p>
          <a:p>
            <a:r>
              <a:rPr lang="en-US" dirty="0" smtClean="0"/>
              <a:t>2014 September </a:t>
            </a: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(Geneva)</a:t>
            </a:r>
          </a:p>
          <a:p>
            <a:r>
              <a:rPr lang="en-US" dirty="0" smtClean="0"/>
              <a:t>2014 October 28</a:t>
            </a:r>
            <a:r>
              <a:rPr lang="en-US" baseline="30000" dirty="0" smtClean="0"/>
              <a:t>th</a:t>
            </a:r>
            <a:r>
              <a:rPr lang="en-US" dirty="0" smtClean="0"/>
              <a:t> (</a:t>
            </a:r>
            <a:r>
              <a:rPr lang="fr-FR" dirty="0"/>
              <a:t>B</a:t>
            </a:r>
            <a:r>
              <a:rPr lang="fr-FR" dirty="0" smtClean="0"/>
              <a:t>russels)</a:t>
            </a:r>
            <a:endParaRPr lang="fr-FR" dirty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Meetings for UN </a:t>
            </a:r>
            <a:r>
              <a:rPr lang="fr-FR" b="1" dirty="0" err="1"/>
              <a:t>R</a:t>
            </a:r>
            <a:r>
              <a:rPr lang="fr-FR" b="1" dirty="0" err="1" smtClean="0"/>
              <a:t>egulation</a:t>
            </a:r>
            <a:r>
              <a:rPr lang="fr-FR" b="1" dirty="0" smtClean="0"/>
              <a:t> </a:t>
            </a:r>
            <a:r>
              <a:rPr lang="fr-FR" b="1" dirty="0" err="1" smtClean="0"/>
              <a:t>under</a:t>
            </a:r>
            <a:r>
              <a:rPr lang="fr-FR" b="1" dirty="0" smtClean="0"/>
              <a:t>  58 Agreement : </a:t>
            </a:r>
          </a:p>
          <a:p>
            <a:r>
              <a:rPr lang="en-US" dirty="0" smtClean="0"/>
              <a:t>2014 December </a:t>
            </a:r>
            <a:r>
              <a:rPr lang="en-US" dirty="0"/>
              <a:t>10-11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(Tokyo) </a:t>
            </a:r>
          </a:p>
          <a:p>
            <a:pPr marL="0" indent="0">
              <a:buNone/>
            </a:pPr>
            <a:r>
              <a:rPr lang="en-US" sz="2600" dirty="0" smtClean="0">
                <a:sym typeface="Wingdings" panose="05000000000000000000" pitchFamily="2" charset="2"/>
              </a:rPr>
              <a:t>	</a:t>
            </a:r>
            <a:r>
              <a:rPr lang="en-US" sz="2600" b="1" dirty="0">
                <a:sym typeface="Wingdings" panose="05000000000000000000" pitchFamily="2" charset="2"/>
              </a:rPr>
              <a:t> </a:t>
            </a:r>
            <a:r>
              <a:rPr lang="en-US" sz="2600" b="1" dirty="0" smtClean="0">
                <a:sym typeface="Wingdings" panose="05000000000000000000" pitchFamily="2" charset="2"/>
              </a:rPr>
              <a:t>Informal </a:t>
            </a:r>
            <a:r>
              <a:rPr lang="en-US" sz="2600" b="1" dirty="0">
                <a:sym typeface="Wingdings" panose="05000000000000000000" pitchFamily="2" charset="2"/>
              </a:rPr>
              <a:t>document Draft </a:t>
            </a:r>
            <a:r>
              <a:rPr lang="en-US" sz="2600" b="1" dirty="0" smtClean="0">
                <a:sym typeface="Wingdings" panose="05000000000000000000" pitchFamily="2" charset="2"/>
              </a:rPr>
              <a:t>UN Regulation on QRTV to GRB 61</a:t>
            </a:r>
            <a:r>
              <a:rPr lang="en-US" sz="2600" b="1" baseline="30000" dirty="0" smtClean="0">
                <a:sym typeface="Wingdings" panose="05000000000000000000" pitchFamily="2" charset="2"/>
              </a:rPr>
              <a:t>st</a:t>
            </a:r>
            <a:r>
              <a:rPr lang="en-US" sz="2600" b="1" dirty="0" smtClean="0">
                <a:sym typeface="Wingdings" panose="05000000000000000000" pitchFamily="2" charset="2"/>
              </a:rPr>
              <a:t>  session</a:t>
            </a:r>
          </a:p>
          <a:p>
            <a:r>
              <a:rPr lang="en-US" dirty="0" smtClean="0"/>
              <a:t>2015 January  26</a:t>
            </a:r>
            <a:r>
              <a:rPr lang="en-US" baseline="30000" dirty="0" smtClean="0"/>
              <a:t>th</a:t>
            </a:r>
            <a:r>
              <a:rPr lang="en-US" dirty="0" smtClean="0"/>
              <a:t> and </a:t>
            </a:r>
            <a:r>
              <a:rPr lang="en-US" dirty="0"/>
              <a:t>27</a:t>
            </a:r>
            <a:r>
              <a:rPr lang="en-US" baseline="30000" dirty="0"/>
              <a:t>th</a:t>
            </a:r>
            <a:r>
              <a:rPr lang="en-US" dirty="0"/>
              <a:t>  </a:t>
            </a:r>
            <a:r>
              <a:rPr lang="en-US" dirty="0" smtClean="0"/>
              <a:t>(Geneva)</a:t>
            </a:r>
            <a:endParaRPr lang="fr-FR" dirty="0"/>
          </a:p>
          <a:p>
            <a:r>
              <a:rPr lang="en-US" dirty="0" smtClean="0"/>
              <a:t>2015 February 26</a:t>
            </a:r>
            <a:r>
              <a:rPr lang="en-US" baseline="30000" dirty="0" smtClean="0"/>
              <a:t>th</a:t>
            </a:r>
            <a:r>
              <a:rPr lang="en-US" dirty="0" smtClean="0"/>
              <a:t> and </a:t>
            </a:r>
            <a:r>
              <a:rPr lang="en-US" dirty="0"/>
              <a:t>27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 (Brussels)</a:t>
            </a:r>
            <a:endParaRPr lang="fr-FR" dirty="0"/>
          </a:p>
          <a:p>
            <a:r>
              <a:rPr lang="en-US" dirty="0" smtClean="0"/>
              <a:t>2015 May 11</a:t>
            </a:r>
            <a:r>
              <a:rPr lang="en-US" baseline="30000" dirty="0" smtClean="0"/>
              <a:t>th</a:t>
            </a:r>
            <a:r>
              <a:rPr lang="en-US" dirty="0" smtClean="0"/>
              <a:t> to </a:t>
            </a:r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(Seoul) </a:t>
            </a:r>
          </a:p>
          <a:p>
            <a:r>
              <a:rPr lang="en-US" dirty="0" smtClean="0"/>
              <a:t>2015 </a:t>
            </a:r>
            <a:r>
              <a:rPr lang="en-US" dirty="0"/>
              <a:t>J</a:t>
            </a:r>
            <a:r>
              <a:rPr lang="en-US" dirty="0" smtClean="0"/>
              <a:t>une 2d (Brussels)</a:t>
            </a:r>
          </a:p>
          <a:p>
            <a:pPr marL="0" indent="0">
              <a:buNone/>
            </a:pPr>
            <a:r>
              <a:rPr lang="en-US" sz="2600" dirty="0" smtClean="0">
                <a:sym typeface="Wingdings" panose="05000000000000000000" pitchFamily="2" charset="2"/>
              </a:rPr>
              <a:t>	</a:t>
            </a:r>
            <a:r>
              <a:rPr lang="en-US" sz="2600" b="1" dirty="0" smtClean="0">
                <a:sym typeface="Wingdings" panose="05000000000000000000" pitchFamily="2" charset="2"/>
              </a:rPr>
              <a:t> Working document for </a:t>
            </a:r>
            <a:r>
              <a:rPr lang="en-US" sz="2600" b="1" dirty="0">
                <a:sym typeface="Wingdings" panose="05000000000000000000" pitchFamily="2" charset="2"/>
              </a:rPr>
              <a:t>UN Regulation on QRTV </a:t>
            </a:r>
            <a:r>
              <a:rPr lang="en-US" sz="2600" b="1" dirty="0" smtClean="0">
                <a:sym typeface="Wingdings" panose="05000000000000000000" pitchFamily="2" charset="2"/>
              </a:rPr>
              <a:t>to GRB 62</a:t>
            </a:r>
            <a:r>
              <a:rPr lang="en-US" sz="2600" b="1" baseline="30000" dirty="0" smtClean="0">
                <a:sym typeface="Wingdings" panose="05000000000000000000" pitchFamily="2" charset="2"/>
              </a:rPr>
              <a:t>d </a:t>
            </a:r>
            <a:r>
              <a:rPr lang="en-US" sz="2600" b="1" dirty="0" smtClean="0">
                <a:sym typeface="Wingdings" panose="05000000000000000000" pitchFamily="2" charset="2"/>
              </a:rPr>
              <a:t> session</a:t>
            </a:r>
          </a:p>
          <a:p>
            <a:r>
              <a:rPr lang="en-US" sz="3100" dirty="0"/>
              <a:t>2015 </a:t>
            </a:r>
            <a:r>
              <a:rPr lang="en-US" sz="3100" dirty="0" smtClean="0"/>
              <a:t>December 1rst (Zoetermeer)</a:t>
            </a:r>
            <a:endParaRPr lang="en-US" sz="3100" dirty="0"/>
          </a:p>
          <a:p>
            <a:r>
              <a:rPr lang="en-US" sz="3100" dirty="0" smtClean="0"/>
              <a:t>2016  February 15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and 16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(Geneva)</a:t>
            </a:r>
          </a:p>
          <a:p>
            <a:endParaRPr lang="en-US" sz="31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98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TERMS OF REFERENCE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Autofit/>
          </a:bodyPr>
          <a:lstStyle/>
          <a:p>
            <a:pPr lvl="0" algn="just"/>
            <a:r>
              <a:rPr lang="en-GB" sz="2000" dirty="0"/>
              <a:t>The aim of the Group is to address concerns raised by </a:t>
            </a:r>
            <a:r>
              <a:rPr lang="en-GB" sz="2000" dirty="0" err="1" smtClean="0"/>
              <a:t>skateholders</a:t>
            </a:r>
            <a:r>
              <a:rPr lang="en-GB" sz="2000" dirty="0" smtClean="0"/>
              <a:t> </a:t>
            </a:r>
            <a:r>
              <a:rPr lang="en-GB" sz="2000" dirty="0" err="1" smtClean="0"/>
              <a:t>e.g</a:t>
            </a:r>
            <a:r>
              <a:rPr lang="en-GB" sz="2000" dirty="0" smtClean="0"/>
              <a:t> the </a:t>
            </a:r>
            <a:r>
              <a:rPr lang="en-GB" sz="2000" dirty="0"/>
              <a:t>World Blind Union (WBU) and to propose amendment of UN on QRTV if necessary and/or if </a:t>
            </a:r>
            <a:r>
              <a:rPr lang="en-GB" sz="2000" dirty="0" smtClean="0"/>
              <a:t>possible : </a:t>
            </a:r>
          </a:p>
          <a:p>
            <a:pPr lvl="1" algn="just"/>
            <a:r>
              <a:rPr lang="en-US" sz="2000" dirty="0" smtClean="0"/>
              <a:t>This </a:t>
            </a:r>
            <a:r>
              <a:rPr lang="en-US" sz="2000" dirty="0"/>
              <a:t>Regulation which initially cover electric and hybrid electric vehicles of </a:t>
            </a:r>
            <a:r>
              <a:rPr lang="en-US" sz="2000" dirty="0" smtClean="0"/>
              <a:t>categories </a:t>
            </a:r>
            <a:r>
              <a:rPr lang="en-US" sz="2000" dirty="0"/>
              <a:t>M and N may be extended to L categories. </a:t>
            </a:r>
          </a:p>
          <a:p>
            <a:pPr lvl="1" algn="just"/>
            <a:r>
              <a:rPr lang="en-US" sz="2000" dirty="0" smtClean="0"/>
              <a:t>IWG </a:t>
            </a:r>
            <a:r>
              <a:rPr lang="en-US" sz="2000" dirty="0"/>
              <a:t>on QRTV Regulation</a:t>
            </a:r>
            <a:r>
              <a:rPr lang="en-US" sz="2000" b="1" dirty="0"/>
              <a:t> </a:t>
            </a:r>
            <a:r>
              <a:rPr lang="en-US" sz="2000"/>
              <a:t>shall </a:t>
            </a:r>
            <a:r>
              <a:rPr lang="en-US" sz="2000" smtClean="0"/>
              <a:t>consider topics </a:t>
            </a:r>
            <a:r>
              <a:rPr lang="en-US" sz="2000" dirty="0"/>
              <a:t>such as </a:t>
            </a:r>
            <a:r>
              <a:rPr lang="en-GB" sz="2000" dirty="0"/>
              <a:t>sound pressure levels, optional installation of AVAS pause switches and sound emissions when stationary</a:t>
            </a:r>
            <a:r>
              <a:rPr lang="en-GB" sz="2000" dirty="0" smtClean="0"/>
              <a:t>.</a:t>
            </a:r>
            <a:endParaRPr lang="fr-FR" sz="2000" dirty="0"/>
          </a:p>
          <a:p>
            <a:pPr algn="just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815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Exchange </a:t>
            </a:r>
            <a:r>
              <a:rPr lang="en-US" dirty="0"/>
              <a:t>of information on national and international requirements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European commission has been mandated to vote QRTV regulation in WP29 march 2016.</a:t>
            </a:r>
          </a:p>
          <a:p>
            <a:pPr algn="just"/>
            <a:r>
              <a:rPr lang="en-US" sz="2800" dirty="0" smtClean="0"/>
              <a:t>US regulation should be published in May 2016. </a:t>
            </a:r>
          </a:p>
          <a:p>
            <a:pPr marL="457200" lvl="1" indent="0" algn="just">
              <a:buNone/>
            </a:pPr>
            <a:r>
              <a:rPr lang="en-US" sz="2400" i="1" dirty="0" smtClean="0"/>
              <a:t>If not, could be delay after president’s election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38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Pause </a:t>
            </a:r>
            <a:r>
              <a:rPr lang="en-US" dirty="0"/>
              <a:t>functionality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342900" lvl="2" indent="-342900" algn="just"/>
            <a:r>
              <a:rPr lang="en-US" dirty="0" smtClean="0"/>
              <a:t>Review </a:t>
            </a:r>
            <a:r>
              <a:rPr lang="en-US" dirty="0"/>
              <a:t>of the use of pause switch by </a:t>
            </a:r>
            <a:r>
              <a:rPr lang="en-US" dirty="0" smtClean="0"/>
              <a:t>drivers : </a:t>
            </a:r>
          </a:p>
          <a:p>
            <a:pPr marL="800100" lvl="3" indent="-342900" algn="just"/>
            <a:r>
              <a:rPr lang="en-US" sz="2400" dirty="0" smtClean="0"/>
              <a:t>A questionnaire is on preparation to be circulated</a:t>
            </a:r>
            <a:endParaRPr lang="fr-FR" sz="2400" dirty="0"/>
          </a:p>
          <a:p>
            <a:pPr marL="342900" lvl="2" indent="-342900" algn="just"/>
            <a:r>
              <a:rPr lang="en-US" dirty="0"/>
              <a:t>Possible alternatives </a:t>
            </a:r>
            <a:r>
              <a:rPr lang="en-US"/>
              <a:t>for </a:t>
            </a:r>
            <a:r>
              <a:rPr lang="en-US" smtClean="0"/>
              <a:t>requirements </a:t>
            </a:r>
            <a:r>
              <a:rPr lang="en-US" dirty="0" smtClean="0"/>
              <a:t>: </a:t>
            </a:r>
          </a:p>
          <a:p>
            <a:pPr marL="800100" lvl="3" indent="-342900" algn="just"/>
            <a:r>
              <a:rPr lang="en-US" sz="2400" smtClean="0"/>
              <a:t>Prohibit, </a:t>
            </a:r>
            <a:r>
              <a:rPr lang="en-US" sz="2400" dirty="0" smtClean="0"/>
              <a:t>Mandatory </a:t>
            </a:r>
            <a:r>
              <a:rPr lang="en-US" sz="2400" dirty="0"/>
              <a:t>(</a:t>
            </a:r>
            <a:r>
              <a:rPr lang="en-US" sz="2400" dirty="0" smtClean="0"/>
              <a:t>EU), </a:t>
            </a:r>
            <a:r>
              <a:rPr lang="en-US" sz="2400" smtClean="0"/>
              <a:t>Option (draft UN Reg, Taiwan</a:t>
            </a:r>
            <a:r>
              <a:rPr lang="en-US" sz="2400" dirty="0" smtClean="0"/>
              <a:t>)</a:t>
            </a:r>
            <a:endParaRPr lang="en-US" sz="2400" dirty="0"/>
          </a:p>
          <a:p>
            <a:pPr marL="800100" lvl="3" indent="-342900" algn="just"/>
            <a:r>
              <a:rPr lang="en-US" sz="2400" dirty="0" smtClean="0"/>
              <a:t>Others : No </a:t>
            </a:r>
            <a:r>
              <a:rPr lang="en-US" sz="2400" dirty="0"/>
              <a:t>switch-off on reverse </a:t>
            </a:r>
            <a:r>
              <a:rPr lang="en-US" sz="2400" dirty="0" smtClean="0"/>
              <a:t>condition, attenuation </a:t>
            </a:r>
            <a:r>
              <a:rPr lang="en-US" sz="2400" dirty="0"/>
              <a:t>instead of </a:t>
            </a:r>
            <a:r>
              <a:rPr lang="en-US" sz="2400" dirty="0" smtClean="0"/>
              <a:t>switch-off, time delay, </a:t>
            </a:r>
            <a:r>
              <a:rPr lang="en-US" sz="2400" dirty="0"/>
              <a:t>Crossing speed </a:t>
            </a:r>
            <a:r>
              <a:rPr lang="en-US" sz="2400" dirty="0" smtClean="0"/>
              <a:t>condition, …</a:t>
            </a:r>
            <a:endParaRPr lang="fr-FR" sz="2400" dirty="0" smtClean="0"/>
          </a:p>
          <a:p>
            <a:pPr marL="342900" lvl="2" indent="-342900" algn="just"/>
            <a:r>
              <a:rPr lang="en-US" dirty="0" smtClean="0"/>
              <a:t>Consideration </a:t>
            </a:r>
            <a:r>
              <a:rPr lang="en-US" dirty="0"/>
              <a:t>on anti-manipulation</a:t>
            </a:r>
            <a:endParaRPr lang="fr-FR" dirty="0"/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5178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Sound </a:t>
            </a:r>
            <a:r>
              <a:rPr lang="en-US" dirty="0"/>
              <a:t>emission of vehicle in standstill condition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A </a:t>
            </a:r>
            <a:r>
              <a:rPr lang="fr-FR" sz="2800" dirty="0" err="1" smtClean="0"/>
              <a:t>vehicle</a:t>
            </a:r>
            <a:r>
              <a:rPr lang="fr-FR" sz="2800" dirty="0" smtClean="0"/>
              <a:t> at </a:t>
            </a:r>
            <a:r>
              <a:rPr lang="fr-FR" sz="2800" dirty="0" err="1" smtClean="0"/>
              <a:t>standstill</a:t>
            </a:r>
            <a:r>
              <a:rPr lang="fr-FR" sz="2800" dirty="0" smtClean="0"/>
              <a:t> </a:t>
            </a:r>
            <a:r>
              <a:rPr lang="fr-FR" sz="2800" dirty="0" err="1"/>
              <a:t>c</a:t>
            </a:r>
            <a:r>
              <a:rPr lang="fr-FR" sz="2800" dirty="0" err="1" smtClean="0"/>
              <a:t>ould</a:t>
            </a:r>
            <a:r>
              <a:rPr lang="fr-FR" sz="2800" dirty="0" smtClean="0"/>
              <a:t> </a:t>
            </a:r>
            <a:r>
              <a:rPr lang="fr-FR" sz="2800" dirty="0" err="1" smtClean="0"/>
              <a:t>be</a:t>
            </a:r>
            <a:r>
              <a:rPr lang="fr-FR" sz="2800" dirty="0" smtClean="0"/>
              <a:t> a </a:t>
            </a:r>
            <a:r>
              <a:rPr lang="fr-FR" sz="2800" dirty="0" err="1" smtClean="0"/>
              <a:t>risk</a:t>
            </a:r>
            <a:r>
              <a:rPr lang="fr-FR" sz="2800" dirty="0" smtClean="0"/>
              <a:t> </a:t>
            </a:r>
            <a:r>
              <a:rPr lang="fr-FR" sz="2800" dirty="0" err="1" smtClean="0"/>
              <a:t>because</a:t>
            </a:r>
            <a:r>
              <a:rPr lang="fr-FR" sz="2800" dirty="0" smtClean="0"/>
              <a:t> </a:t>
            </a:r>
            <a:r>
              <a:rPr lang="fr-FR" sz="2800" err="1" smtClean="0"/>
              <a:t>it</a:t>
            </a:r>
            <a:r>
              <a:rPr lang="fr-FR" sz="2800" smtClean="0"/>
              <a:t> can start  movement </a:t>
            </a:r>
            <a:r>
              <a:rPr lang="fr-FR" sz="2800" dirty="0" err="1" smtClean="0"/>
              <a:t>quickly</a:t>
            </a:r>
            <a:endParaRPr lang="fr-FR" sz="2800" dirty="0" smtClean="0"/>
          </a:p>
          <a:p>
            <a:r>
              <a:rPr lang="fr-FR" sz="2800" dirty="0" smtClean="0"/>
              <a:t>But </a:t>
            </a:r>
          </a:p>
          <a:p>
            <a:pPr lvl="1"/>
            <a:r>
              <a:rPr lang="fr-FR" dirty="0" smtClean="0"/>
              <a:t>a </a:t>
            </a:r>
            <a:r>
              <a:rPr lang="fr-FR" dirty="0" err="1" smtClean="0"/>
              <a:t>vehicle</a:t>
            </a:r>
            <a:r>
              <a:rPr lang="fr-FR" dirty="0" smtClean="0"/>
              <a:t> at </a:t>
            </a:r>
            <a:r>
              <a:rPr lang="fr-FR" dirty="0" err="1" smtClean="0"/>
              <a:t>standsill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mask</a:t>
            </a:r>
            <a:r>
              <a:rPr lang="fr-FR" dirty="0" smtClean="0"/>
              <a:t> </a:t>
            </a:r>
            <a:r>
              <a:rPr lang="fr-FR" dirty="0" err="1" smtClean="0"/>
              <a:t>others</a:t>
            </a:r>
            <a:r>
              <a:rPr lang="fr-FR" dirty="0" smtClean="0"/>
              <a:t> </a:t>
            </a:r>
            <a:r>
              <a:rPr lang="fr-FR" dirty="0" err="1" smtClean="0"/>
              <a:t>vehicle</a:t>
            </a:r>
            <a:r>
              <a:rPr lang="fr-FR" dirty="0"/>
              <a:t> </a:t>
            </a:r>
            <a:r>
              <a:rPr lang="fr-FR" dirty="0" smtClean="0"/>
              <a:t>and</a:t>
            </a:r>
            <a:endParaRPr lang="fr-FR" dirty="0"/>
          </a:p>
          <a:p>
            <a:pPr lvl="1"/>
            <a:r>
              <a:rPr lang="fr-FR" dirty="0"/>
              <a:t>a</a:t>
            </a:r>
            <a:r>
              <a:rPr lang="fr-FR" dirty="0" smtClean="0"/>
              <a:t> </a:t>
            </a:r>
            <a:r>
              <a:rPr lang="fr-FR" dirty="0" err="1" smtClean="0"/>
              <a:t>vehicle</a:t>
            </a:r>
            <a:r>
              <a:rPr lang="fr-FR" dirty="0" smtClean="0"/>
              <a:t> at </a:t>
            </a:r>
            <a:r>
              <a:rPr lang="fr-FR" dirty="0" err="1" smtClean="0"/>
              <a:t>standstill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potential</a:t>
            </a:r>
            <a:r>
              <a:rPr lang="fr-FR" dirty="0" smtClean="0"/>
              <a:t> </a:t>
            </a:r>
            <a:r>
              <a:rPr lang="fr-FR" dirty="0" err="1" smtClean="0"/>
              <a:t>annoyance</a:t>
            </a:r>
            <a:r>
              <a:rPr lang="fr-FR" dirty="0" smtClean="0"/>
              <a:t> </a:t>
            </a: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r>
              <a:rPr lang="fr-FR" b="1" dirty="0" smtClean="0"/>
              <a:t>More </a:t>
            </a:r>
            <a:r>
              <a:rPr lang="fr-FR" b="1" dirty="0" err="1" smtClean="0"/>
              <a:t>studies</a:t>
            </a:r>
            <a:r>
              <a:rPr lang="fr-FR" b="1" dirty="0" smtClean="0"/>
              <a:t> (</a:t>
            </a:r>
            <a:r>
              <a:rPr lang="fr-FR" b="1" dirty="0" err="1" smtClean="0"/>
              <a:t>including</a:t>
            </a:r>
            <a:r>
              <a:rPr lang="fr-FR" b="1" dirty="0" smtClean="0"/>
              <a:t> accident </a:t>
            </a:r>
            <a:r>
              <a:rPr lang="fr-FR" b="1" dirty="0" err="1" smtClean="0"/>
              <a:t>review</a:t>
            </a:r>
            <a:r>
              <a:rPr lang="fr-FR" b="1" dirty="0" smtClean="0"/>
              <a:t>) </a:t>
            </a:r>
            <a:r>
              <a:rPr lang="fr-FR" b="1" dirty="0" err="1" smtClean="0"/>
              <a:t>should</a:t>
            </a:r>
            <a:r>
              <a:rPr lang="fr-FR" b="1" dirty="0" smtClean="0"/>
              <a:t> </a:t>
            </a:r>
            <a:r>
              <a:rPr lang="fr-FR" b="1" dirty="0" err="1" smtClean="0"/>
              <a:t>be</a:t>
            </a:r>
            <a:r>
              <a:rPr lang="fr-FR" b="1" dirty="0" smtClean="0"/>
              <a:t> made.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04864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QRTV </a:t>
            </a:r>
            <a:r>
              <a:rPr lang="en-US" dirty="0"/>
              <a:t>of other vehicle categories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First information on L categories from Spain : </a:t>
            </a:r>
          </a:p>
          <a:p>
            <a:pPr lvl="1"/>
            <a:r>
              <a:rPr lang="en-US" dirty="0" smtClean="0"/>
              <a:t>Practical situation is different to M and </a:t>
            </a:r>
            <a:r>
              <a:rPr lang="en-US" smtClean="0"/>
              <a:t>N (non-bodied vehicles, rolling </a:t>
            </a:r>
            <a:r>
              <a:rPr lang="en-US" dirty="0" smtClean="0"/>
              <a:t>sound, open engine, …)</a:t>
            </a:r>
          </a:p>
          <a:p>
            <a:pPr lvl="1"/>
            <a:r>
              <a:rPr lang="en-US" dirty="0" smtClean="0"/>
              <a:t>L category vehicles with AVAS are not on the market.</a:t>
            </a:r>
          </a:p>
          <a:p>
            <a:pPr lvl="1"/>
            <a:r>
              <a:rPr lang="en-US" dirty="0" smtClean="0"/>
              <a:t>Hybrids </a:t>
            </a:r>
            <a:r>
              <a:rPr lang="en-US" smtClean="0"/>
              <a:t>are suitable for </a:t>
            </a:r>
            <a:r>
              <a:rPr lang="en-US" dirty="0" smtClean="0"/>
              <a:t>studies </a:t>
            </a:r>
            <a:r>
              <a:rPr lang="en-US" smtClean="0"/>
              <a:t>but have limited market availability today. </a:t>
            </a:r>
          </a:p>
          <a:p>
            <a:pPr lvl="1"/>
            <a:r>
              <a:rPr lang="en-US" smtClean="0"/>
              <a:t>Practical testing can be conducted</a:t>
            </a:r>
            <a:endParaRPr lang="en-US" dirty="0" smtClean="0"/>
          </a:p>
          <a:p>
            <a:pPr lvl="1"/>
            <a:r>
              <a:rPr lang="en-US" dirty="0" smtClean="0"/>
              <a:t>How to </a:t>
            </a:r>
            <a:r>
              <a:rPr lang="en-US" smtClean="0"/>
              <a:t>consider demarcation between bicycles, </a:t>
            </a:r>
            <a:r>
              <a:rPr lang="en-US" dirty="0" err="1" smtClean="0"/>
              <a:t>pedelecs</a:t>
            </a:r>
            <a:r>
              <a:rPr lang="en-US" dirty="0"/>
              <a:t> </a:t>
            </a:r>
            <a:r>
              <a:rPr lang="en-US" smtClean="0"/>
              <a:t>and motorbikes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fr-FR" sz="3000" b="1" dirty="0"/>
              <a:t>More </a:t>
            </a:r>
            <a:r>
              <a:rPr lang="fr-FR" sz="3000" b="1" dirty="0" err="1"/>
              <a:t>study</a:t>
            </a:r>
            <a:r>
              <a:rPr lang="fr-FR" sz="3000" b="1" dirty="0"/>
              <a:t> (</a:t>
            </a:r>
            <a:r>
              <a:rPr lang="fr-FR" sz="3000" b="1" dirty="0" err="1"/>
              <a:t>including</a:t>
            </a:r>
            <a:r>
              <a:rPr lang="fr-FR" sz="3000" b="1" dirty="0"/>
              <a:t> accident </a:t>
            </a:r>
            <a:r>
              <a:rPr lang="fr-FR" sz="3000" b="1" dirty="0" err="1"/>
              <a:t>review</a:t>
            </a:r>
            <a:r>
              <a:rPr lang="fr-FR" sz="3000" b="1" dirty="0"/>
              <a:t>) </a:t>
            </a:r>
            <a:r>
              <a:rPr lang="fr-FR" sz="3000" b="1" dirty="0" err="1"/>
              <a:t>should</a:t>
            </a:r>
            <a:r>
              <a:rPr lang="fr-FR" sz="3000" b="1" dirty="0"/>
              <a:t> </a:t>
            </a:r>
            <a:r>
              <a:rPr lang="fr-FR" sz="3000" b="1" dirty="0" err="1"/>
              <a:t>be</a:t>
            </a:r>
            <a:r>
              <a:rPr lang="fr-FR" sz="3000" b="1" dirty="0"/>
              <a:t> made</a:t>
            </a:r>
            <a:r>
              <a:rPr lang="fr-FR" dirty="0"/>
              <a:t>.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0691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steps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/>
              <a:t>Consider</a:t>
            </a:r>
            <a:r>
              <a:rPr lang="fr-FR" sz="2800" dirty="0" smtClean="0"/>
              <a:t> pause </a:t>
            </a:r>
            <a:r>
              <a:rPr lang="fr-FR" sz="2800" dirty="0" err="1" smtClean="0"/>
              <a:t>function</a:t>
            </a:r>
            <a:r>
              <a:rPr lang="fr-FR" sz="2800" dirty="0" smtClean="0"/>
              <a:t> prohibition for </a:t>
            </a:r>
            <a:r>
              <a:rPr lang="fr-FR" sz="2800" dirty="0" err="1" smtClean="0"/>
              <a:t>september</a:t>
            </a:r>
            <a:r>
              <a:rPr lang="fr-FR" sz="2800" dirty="0" smtClean="0"/>
              <a:t> 2016.</a:t>
            </a:r>
          </a:p>
          <a:p>
            <a:r>
              <a:rPr lang="fr-FR" sz="2800" dirty="0" err="1" smtClean="0"/>
              <a:t>Demonstration</a:t>
            </a:r>
            <a:r>
              <a:rPr lang="fr-FR" sz="2800" dirty="0" smtClean="0"/>
              <a:t> and workshop future </a:t>
            </a:r>
            <a:r>
              <a:rPr lang="fr-FR" sz="2800" dirty="0" err="1" smtClean="0"/>
              <a:t>studies</a:t>
            </a:r>
            <a:r>
              <a:rPr lang="fr-FR" sz="2800" dirty="0"/>
              <a:t> </a:t>
            </a:r>
            <a:r>
              <a:rPr lang="fr-FR" sz="2800" dirty="0" smtClean="0"/>
              <a:t>(</a:t>
            </a:r>
            <a:r>
              <a:rPr lang="fr-FR" sz="2800" dirty="0" err="1" smtClean="0"/>
              <a:t>e.g</a:t>
            </a:r>
            <a:r>
              <a:rPr lang="fr-FR" sz="2800" smtClean="0"/>
              <a:t>. Q2/Q3 </a:t>
            </a:r>
            <a:r>
              <a:rPr lang="fr-FR" sz="2800" dirty="0" smtClean="0"/>
              <a:t>2016)</a:t>
            </a:r>
          </a:p>
          <a:p>
            <a:r>
              <a:rPr lang="fr-FR" sz="2800" dirty="0" err="1" smtClean="0"/>
              <a:t>Results</a:t>
            </a:r>
            <a:r>
              <a:rPr lang="fr-FR" sz="2800" dirty="0" smtClean="0"/>
              <a:t> </a:t>
            </a:r>
            <a:r>
              <a:rPr lang="fr-FR" sz="2800" dirty="0" err="1" smtClean="0"/>
              <a:t>needed</a:t>
            </a:r>
            <a:r>
              <a:rPr lang="fr-FR" sz="2800" dirty="0" smtClean="0"/>
              <a:t> for </a:t>
            </a:r>
            <a:r>
              <a:rPr lang="fr-FR" sz="2800" dirty="0" err="1" smtClean="0"/>
              <a:t>next</a:t>
            </a:r>
            <a:r>
              <a:rPr lang="fr-FR" sz="2800" dirty="0" smtClean="0"/>
              <a:t> meeting  - Date </a:t>
            </a:r>
            <a:r>
              <a:rPr lang="fr-FR" sz="2800" dirty="0" err="1" smtClean="0"/>
              <a:t>will</a:t>
            </a:r>
            <a:r>
              <a:rPr lang="fr-FR" sz="2800" dirty="0" smtClean="0"/>
              <a:t> </a:t>
            </a:r>
            <a:r>
              <a:rPr lang="fr-FR" sz="2800" err="1" smtClean="0"/>
              <a:t>be</a:t>
            </a:r>
            <a:r>
              <a:rPr lang="fr-FR" sz="2800" smtClean="0"/>
              <a:t> driven by timeline of studies </a:t>
            </a:r>
            <a:r>
              <a:rPr lang="fr-FR" sz="2800"/>
              <a:t>.  </a:t>
            </a:r>
            <a:endParaRPr lang="fr-FR" sz="2800" dirty="0" smtClean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80510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425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Thème Office</vt:lpstr>
      <vt:lpstr>QRTV for UN Status on February 2016</vt:lpstr>
      <vt:lpstr>QRTV for UN Meetings</vt:lpstr>
      <vt:lpstr>TERMS OF REFERENCE</vt:lpstr>
      <vt:lpstr>Exchange of information on national and international requirements</vt:lpstr>
      <vt:lpstr>Pause functionality</vt:lpstr>
      <vt:lpstr>Sound emission of vehicle in standstill condition</vt:lpstr>
      <vt:lpstr>QRTV of other vehicle categories</vt:lpstr>
      <vt:lpstr>Next steps</vt:lpstr>
    </vt:vector>
  </TitlesOfParts>
  <Company>UTAC 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QRTV</dc:title>
  <dc:creator>Louis-Ferdinand PARDO</dc:creator>
  <cp:lastModifiedBy>Konstantin Glukhenkiy</cp:lastModifiedBy>
  <cp:revision>51</cp:revision>
  <dcterms:created xsi:type="dcterms:W3CDTF">2014-12-12T05:47:44Z</dcterms:created>
  <dcterms:modified xsi:type="dcterms:W3CDTF">2016-02-16T16:42:41Z</dcterms:modified>
</cp:coreProperties>
</file>