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56" r:id="rId21"/>
    <p:sldId id="276" r:id="rId22"/>
    <p:sldId id="261" r:id="rId23"/>
    <p:sldId id="259" r:id="rId24"/>
    <p:sldId id="277" r:id="rId25"/>
    <p:sldId id="284" r:id="rId26"/>
    <p:sldId id="279" r:id="rId27"/>
    <p:sldId id="278" r:id="rId28"/>
    <p:sldId id="280" r:id="rId29"/>
    <p:sldId id="285" r:id="rId30"/>
    <p:sldId id="286" r:id="rId31"/>
    <p:sldId id="282" r:id="rId32"/>
    <p:sldId id="287" r:id="rId33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k de Graaff" initials="Ed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79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5900-3061-4DC9-BFBA-0F02AA23E10E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33EF6-AAB4-4333-B068-9BBFD54E1B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07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3E5F-EA3C-4910-8127-48C7F6FE659F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012A-6A31-4DE3-8251-5F1DF0B4FA0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29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Goedenmiddag,</a:t>
            </a:r>
          </a:p>
          <a:p>
            <a:r>
              <a:rPr lang="nl-NL" smtClean="0"/>
              <a:t>Titel</a:t>
            </a:r>
            <a:r>
              <a:rPr lang="nl-NL" baseline="0" smtClean="0"/>
              <a:t> project.</a:t>
            </a:r>
            <a:endParaRPr lang="nl-NL" smtClean="0"/>
          </a:p>
          <a:p>
            <a:r>
              <a:rPr lang="nl-NL" smtClean="0"/>
              <a:t>Mijn</a:t>
            </a:r>
            <a:r>
              <a:rPr lang="nl-NL" baseline="0" smtClean="0"/>
              <a:t> naam is Stephan van Zyl, consultant bij STL (TNO).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B464-0D99-416C-87DA-F120FF997BF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3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heet met TNO-log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1220400" y="831600"/>
            <a:ext cx="0" cy="1805312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93" y="216000"/>
            <a:ext cx="9144893" cy="123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636000" y="1834200"/>
            <a:ext cx="5184000" cy="4320000"/>
          </a:xfrm>
        </p:spPr>
        <p:txBody>
          <a:bodyPr anchor="b"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 smtClean="0"/>
              <a:t>Voeg afbeelding in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10200"/>
            <a:ext cx="5184000" cy="4320000"/>
          </a:xfrm>
          <a:solidFill>
            <a:schemeClr val="accent1">
              <a:alpha val="90000"/>
            </a:schemeClr>
          </a:solidFill>
        </p:spPr>
        <p:txBody>
          <a:bodyPr lIns="540000" tIns="540000" rIns="288000" bIns="540000" anchor="t">
            <a:normAutofit/>
          </a:bodyPr>
          <a:lstStyle>
            <a:lvl1pPr algn="l">
              <a:lnSpc>
                <a:spcPts val="3100"/>
              </a:lnSpc>
              <a:defRPr sz="2600" b="1"/>
            </a:lvl1pPr>
          </a:lstStyle>
          <a:p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toe, </a:t>
            </a: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regels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toegestaan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40968"/>
            <a:ext cx="5184000" cy="1752600"/>
          </a:xfrm>
        </p:spPr>
        <p:txBody>
          <a:bodyPr lIns="540000" tIns="0" rIns="32400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Subtitel</a:t>
            </a:r>
            <a:r>
              <a:rPr lang="en-US" dirty="0" smtClean="0"/>
              <a:t>, datum en/of auteur</a:t>
            </a:r>
            <a:br>
              <a:rPr lang="en-US" dirty="0" smtClean="0"/>
            </a:b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regels, </a:t>
            </a:r>
            <a:r>
              <a:rPr lang="en-US" dirty="0" err="1" smtClean="0"/>
              <a:t>verschuif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en </a:t>
            </a:r>
            <a:r>
              <a:rPr lang="en-US" dirty="0" err="1" smtClean="0"/>
              <a:t>bovenliggend</a:t>
            </a:r>
            <a:r>
              <a:rPr lang="en-US" dirty="0" smtClean="0"/>
              <a:t> </a:t>
            </a:r>
            <a:r>
              <a:rPr lang="en-US" dirty="0" err="1" smtClean="0"/>
              <a:t>streepje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wens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of </a:t>
            </a:r>
            <a:r>
              <a:rPr lang="en-US" dirty="0" err="1" smtClean="0"/>
              <a:t>onder</a:t>
            </a:r>
            <a:endParaRPr lang="nl-NL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58100" y="877983"/>
            <a:ext cx="1836000" cy="720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200" b="1" dirty="0" smtClean="0"/>
              <a:t>M+P</a:t>
            </a:r>
            <a:r>
              <a:rPr lang="nl-NL" sz="1200" b="1" baseline="0" dirty="0" smtClean="0"/>
              <a:t> | MBBM </a:t>
            </a:r>
            <a:r>
              <a:rPr lang="nl-NL" sz="1200" b="1" baseline="0" dirty="0" err="1" smtClean="0"/>
              <a:t>group</a:t>
            </a:r>
            <a:endParaRPr lang="nl-NL" sz="1200" b="1" baseline="0" dirty="0" smtClean="0"/>
          </a:p>
          <a:p>
            <a:r>
              <a:rPr lang="nl-NL" sz="1200" b="1" baseline="0" dirty="0" smtClean="0"/>
              <a:t>www.mplusp.eu</a:t>
            </a:r>
            <a:endParaRPr lang="nl-NL" sz="1200" b="1" dirty="0" smtClean="0"/>
          </a:p>
          <a:p>
            <a:endParaRPr lang="nl-NL" sz="1050" b="0" i="1" dirty="0" smtClean="0"/>
          </a:p>
          <a:p>
            <a:endParaRPr lang="nl-NL" sz="800" b="1" dirty="0" smtClean="0"/>
          </a:p>
        </p:txBody>
      </p:sp>
      <p:pic>
        <p:nvPicPr>
          <p:cNvPr id="11" name="Picture 2" descr="\\corp.mp.nl\Bedrijfsbreed\Bedrijfsvoering\Communicatie\Huisstijl\Logo MBBM\MBBM-Grou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355801"/>
            <a:ext cx="982800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-2733" y="6604479"/>
            <a:ext cx="470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581724" y="6604479"/>
            <a:ext cx="7562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0428"/>
            <a:ext cx="1512000" cy="7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6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9097-C219-4B05-867C-AA4F3C60FBAC}" type="datetimeFigureOut">
              <a:rPr lang="nl-NL" smtClean="0"/>
              <a:pPr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A4D3-BFBC-4F5A-AE21-88A7183BA5F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72819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Strengthening </a:t>
            </a:r>
            <a:r>
              <a:rPr lang="en-US" sz="5400" b="1" dirty="0" err="1" smtClean="0"/>
              <a:t>Tyre</a:t>
            </a:r>
            <a:r>
              <a:rPr lang="en-US" sz="5400" b="1" dirty="0" smtClean="0"/>
              <a:t> Limits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Informal doc GRB 62-11-</a:t>
            </a:r>
            <a:r>
              <a:rPr lang="en-US" sz="3600" b="1" dirty="0" smtClean="0">
                <a:solidFill>
                  <a:srgbClr val="FF0000"/>
                </a:solidFill>
              </a:rPr>
              <a:t>Rev.1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016224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Johan Sliggers</a:t>
            </a:r>
          </a:p>
          <a:p>
            <a:r>
              <a:rPr lang="nl-NL" sz="2400" dirty="0" err="1" smtClean="0">
                <a:solidFill>
                  <a:schemeClr val="tx1"/>
                </a:solidFill>
              </a:rPr>
              <a:t>Ministry</a:t>
            </a:r>
            <a:r>
              <a:rPr lang="nl-NL" sz="2400" dirty="0" smtClean="0">
                <a:solidFill>
                  <a:schemeClr val="tx1"/>
                </a:solidFill>
              </a:rPr>
              <a:t> of </a:t>
            </a:r>
            <a:r>
              <a:rPr lang="nl-NL" sz="2400" dirty="0" err="1" smtClean="0">
                <a:solidFill>
                  <a:schemeClr val="tx1"/>
                </a:solidFill>
              </a:rPr>
              <a:t>Infrastructure</a:t>
            </a:r>
            <a:r>
              <a:rPr lang="nl-NL" sz="2400" dirty="0" smtClean="0">
                <a:solidFill>
                  <a:schemeClr val="tx1"/>
                </a:solidFill>
              </a:rPr>
              <a:t> and the Environment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The </a:t>
            </a:r>
            <a:r>
              <a:rPr lang="nl-NL" sz="2400" dirty="0" err="1" smtClean="0">
                <a:solidFill>
                  <a:schemeClr val="tx1"/>
                </a:solidFill>
              </a:rPr>
              <a:t>Netherlands</a:t>
            </a:r>
            <a:endParaRPr lang="nl-NL" sz="2400" dirty="0" smtClean="0">
              <a:solidFill>
                <a:schemeClr val="tx1"/>
              </a:solidFill>
            </a:endParaRPr>
          </a:p>
          <a:p>
            <a:r>
              <a:rPr lang="en-US" sz="1700" dirty="0" smtClean="0">
                <a:solidFill>
                  <a:schemeClr val="tx2"/>
                </a:solidFill>
              </a:rPr>
              <a:t>GRB 64, 5-7 September 2016 </a:t>
            </a:r>
          </a:p>
          <a:p>
            <a:endParaRPr lang="nl-NL" sz="2400" dirty="0" smtClean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60648"/>
            <a:ext cx="4104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/>
              <a:t>Transmitted by the expert from the Netherlands 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40152" y="214480"/>
            <a:ext cx="2968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sz="1200" u="sng" dirty="0"/>
              <a:t>Informal document</a:t>
            </a:r>
            <a:r>
              <a:rPr lang="en-TT" sz="1200" dirty="0"/>
              <a:t> </a:t>
            </a:r>
            <a:r>
              <a:rPr lang="en-TT" sz="1200" b="1" dirty="0" smtClean="0"/>
              <a:t>GRB-</a:t>
            </a:r>
            <a:r>
              <a:rPr lang="en-TT" altLang="zh-CN" sz="1200" b="1" dirty="0" smtClean="0"/>
              <a:t>62</a:t>
            </a:r>
            <a:r>
              <a:rPr lang="en-TT" sz="1200" b="1" dirty="0" smtClean="0"/>
              <a:t>-11-Rev.1/Add.1</a:t>
            </a:r>
            <a:endParaRPr lang="en-US" altLang="zh-CN" sz="1200" b="1" dirty="0" smtClean="0"/>
          </a:p>
          <a:p>
            <a:pPr eaLnBrk="1" hangingPunct="1"/>
            <a:r>
              <a:rPr lang="en-TT" altLang="zh-CN" sz="1200" dirty="0" smtClean="0"/>
              <a:t>(</a:t>
            </a:r>
            <a:r>
              <a:rPr lang="en-TT" altLang="zh-CN" sz="1200" dirty="0" smtClean="0"/>
              <a:t>64th </a:t>
            </a:r>
            <a:r>
              <a:rPr lang="en-TT" altLang="zh-CN" sz="1200" dirty="0" smtClean="0"/>
              <a:t>GRB, </a:t>
            </a:r>
            <a:r>
              <a:rPr lang="en-TT" altLang="zh-CN" sz="1200" dirty="0" smtClean="0"/>
              <a:t>5-7 </a:t>
            </a:r>
            <a:r>
              <a:rPr lang="en-TT" altLang="zh-CN" sz="1200" dirty="0" smtClean="0"/>
              <a:t>September </a:t>
            </a:r>
            <a:r>
              <a:rPr lang="en-TT" altLang="zh-CN" sz="1200" dirty="0" smtClean="0"/>
              <a:t>2016,</a:t>
            </a:r>
            <a:endParaRPr lang="en-TT" altLang="zh-CN" sz="1200" dirty="0" smtClean="0"/>
          </a:p>
          <a:p>
            <a:pPr eaLnBrk="1" hangingPunct="1"/>
            <a:r>
              <a:rPr lang="en-TT" altLang="zh-CN" sz="1200" dirty="0" smtClean="0"/>
              <a:t> </a:t>
            </a:r>
            <a:r>
              <a:rPr lang="en-TT" altLang="zh-CN" sz="1200" dirty="0"/>
              <a:t>agenda item </a:t>
            </a:r>
            <a:r>
              <a:rPr lang="en-TT" altLang="zh-CN" sz="1200" dirty="0" smtClean="0"/>
              <a:t>7)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2013-2016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95" y="1458491"/>
            <a:ext cx="4288925" cy="459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437"/>
            <a:ext cx="28242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3876"/>
            <a:ext cx="1999737" cy="21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09" y="3284984"/>
            <a:ext cx="3103721" cy="345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72" y="1458491"/>
            <a:ext cx="2362670" cy="254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5228"/>
            <a:ext cx="2969701" cy="32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80" y="3140967"/>
            <a:ext cx="3413779" cy="367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02" y="1393080"/>
            <a:ext cx="3360004" cy="408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27" y="3433167"/>
            <a:ext cx="2882186" cy="34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04" y="1049522"/>
            <a:ext cx="2970204" cy="36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87" y="2294384"/>
            <a:ext cx="3041916" cy="338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190971"/>
            <a:ext cx="3202334" cy="35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2013-2016</a:t>
            </a:r>
            <a:endParaRPr lang="en-GB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2170213"/>
              </p:ext>
            </p:extLst>
          </p:nvPr>
        </p:nvGraphicFramePr>
        <p:xfrm>
          <a:off x="647700" y="1403350"/>
          <a:ext cx="7164660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932"/>
                <a:gridCol w="1432932"/>
                <a:gridCol w="1432932"/>
                <a:gridCol w="1432932"/>
                <a:gridCol w="1432932"/>
              </a:tblGrid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effectLst/>
                        </a:rPr>
                        <a:t> 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2013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2016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avg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avg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delta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C1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RR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4,4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4,0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0,3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WG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2,6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2,3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0,4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Noise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1,9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1,8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dB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69,9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69,7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0,2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C2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RR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4,3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4,1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0,2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WG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2,7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2,6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Noise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2,0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1,9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dB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71,6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71,2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0,4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C3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RR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3,7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3,6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0,2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effectLst/>
                        </a:rPr>
                        <a:t>WG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2,5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2,5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Noise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1,8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1,6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 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effectLst/>
                        </a:rPr>
                        <a:t>dB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72,2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>
                          <a:effectLst/>
                        </a:rPr>
                        <a:t>71,9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000" u="none" strike="noStrike" dirty="0">
                          <a:effectLst/>
                        </a:rPr>
                        <a:t>0,3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39" marR="5139" marT="9525" marB="0" anchor="b"/>
                </a:tc>
              </a:tr>
            </a:tbl>
          </a:graphicData>
        </a:graphic>
      </p:graphicFrame>
      <p:sp>
        <p:nvSpPr>
          <p:cNvPr id="8" name="Tijdelijke aanduiding voor inhoud 7"/>
          <p:cNvSpPr>
            <a:spLocks noGrp="1"/>
          </p:cNvSpPr>
          <p:nvPr>
            <p:ph sz="half" idx="4294967295"/>
          </p:nvPr>
        </p:nvSpPr>
        <p:spPr>
          <a:xfrm>
            <a:off x="971600" y="6093296"/>
            <a:ext cx="7776864" cy="57606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tIns="72000" bIns="72000"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Consistent </a:t>
            </a:r>
            <a:r>
              <a:rPr lang="en-GB" sz="1800" dirty="0"/>
              <a:t>trend for better performance in all aspects/classes</a:t>
            </a:r>
          </a:p>
        </p:txBody>
      </p:sp>
      <p:sp>
        <p:nvSpPr>
          <p:cNvPr id="9" name="Ovaal 8"/>
          <p:cNvSpPr/>
          <p:nvPr/>
        </p:nvSpPr>
        <p:spPr>
          <a:xfrm>
            <a:off x="6588224" y="1484784"/>
            <a:ext cx="1080120" cy="4536504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C1 tyres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5492" y="1268760"/>
            <a:ext cx="7956000" cy="5166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Blue bars: percentage per label class</a:t>
            </a:r>
            <a:endParaRPr lang="en-GB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2742828"/>
            <a:ext cx="9144000" cy="3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C1 tyres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001" y="1268760"/>
            <a:ext cx="7956000" cy="5166000"/>
          </a:xfrm>
        </p:spPr>
        <p:txBody>
          <a:bodyPr>
            <a:normAutofit/>
          </a:bodyPr>
          <a:lstStyle/>
          <a:p>
            <a:r>
              <a:rPr lang="en-GB" sz="1800" dirty="0"/>
              <a:t>Blue bars: percentage per label class</a:t>
            </a:r>
          </a:p>
          <a:p>
            <a:r>
              <a:rPr lang="en-GB" sz="1800" dirty="0" smtClean="0"/>
              <a:t>Black lines: cumulative percentage</a:t>
            </a:r>
            <a:endParaRPr lang="en-GB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6238"/>
            <a:ext cx="9144000" cy="3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C1 tyres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000" y="1268760"/>
            <a:ext cx="7956000" cy="5166000"/>
          </a:xfrm>
        </p:spPr>
        <p:txBody>
          <a:bodyPr>
            <a:normAutofit/>
          </a:bodyPr>
          <a:lstStyle/>
          <a:p>
            <a:r>
              <a:rPr lang="en-GB" sz="2400" dirty="0"/>
              <a:t>Blue bars: percentage per label class</a:t>
            </a:r>
          </a:p>
          <a:p>
            <a:r>
              <a:rPr lang="en-GB" sz="2400" dirty="0"/>
              <a:t>Black lines: cumulative percentage</a:t>
            </a:r>
          </a:p>
          <a:p>
            <a:r>
              <a:rPr lang="en-GB" sz="2400" dirty="0" smtClean="0"/>
              <a:t>Orange lines limit value EC/661/2009 (phase 1 and 2)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238"/>
            <a:ext cx="9144000" cy="37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C2 tyres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348880"/>
            <a:ext cx="9144001" cy="375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C3 tyres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6" y="2137048"/>
            <a:ext cx="9144000" cy="37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7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0" y="2132856"/>
            <a:ext cx="9144000" cy="381642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C3 tyres</a:t>
            </a:r>
            <a:endParaRPr lang="en-GB" dirty="0"/>
          </a:p>
        </p:txBody>
      </p:sp>
      <p:sp>
        <p:nvSpPr>
          <p:cNvPr id="8" name="Lijntoelichting 1 7"/>
          <p:cNvSpPr/>
          <p:nvPr/>
        </p:nvSpPr>
        <p:spPr>
          <a:xfrm>
            <a:off x="683568" y="6237312"/>
            <a:ext cx="7920880" cy="522774"/>
          </a:xfrm>
          <a:prstGeom prst="borderCallout1">
            <a:avLst>
              <a:gd name="adj1" fmla="val -3929"/>
              <a:gd name="adj2" fmla="val 15911"/>
              <a:gd name="adj3" fmla="val -127445"/>
              <a:gd name="adj4" fmla="val 14771"/>
            </a:avLst>
          </a:prstGeom>
          <a:noFill/>
          <a:ln w="38100">
            <a:solidFill>
              <a:schemeClr val="accent3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ijntoelichting 1 12"/>
          <p:cNvSpPr/>
          <p:nvPr/>
        </p:nvSpPr>
        <p:spPr>
          <a:xfrm>
            <a:off x="667544" y="6251500"/>
            <a:ext cx="7920880" cy="522774"/>
          </a:xfrm>
          <a:prstGeom prst="borderCallout1">
            <a:avLst>
              <a:gd name="adj1" fmla="val -6359"/>
              <a:gd name="adj2" fmla="val 16232"/>
              <a:gd name="adj3" fmla="val -135443"/>
              <a:gd name="adj4" fmla="val 39624"/>
            </a:avLst>
          </a:prstGeom>
          <a:noFill/>
          <a:ln w="38100">
            <a:solidFill>
              <a:schemeClr val="accent3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jntoelichting 1 13"/>
          <p:cNvSpPr/>
          <p:nvPr/>
        </p:nvSpPr>
        <p:spPr>
          <a:xfrm>
            <a:off x="667544" y="6237312"/>
            <a:ext cx="7920880" cy="536962"/>
          </a:xfrm>
          <a:prstGeom prst="borderCallout1">
            <a:avLst>
              <a:gd name="adj1" fmla="val -1500"/>
              <a:gd name="adj2" fmla="val 16713"/>
              <a:gd name="adj3" fmla="val -136529"/>
              <a:gd name="adj4" fmla="val 63352"/>
            </a:avLst>
          </a:prstGeom>
          <a:noFill/>
          <a:ln w="38100">
            <a:solidFill>
              <a:schemeClr val="accent3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A small percentage of tyres does not meet the 2012 limits </a:t>
            </a:r>
            <a:endParaRPr lang="en-GB" sz="2000" dirty="0">
              <a:solidFill>
                <a:schemeClr val="accent3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1691680" y="5301208"/>
            <a:ext cx="288032" cy="28803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al 15"/>
          <p:cNvSpPr/>
          <p:nvPr/>
        </p:nvSpPr>
        <p:spPr>
          <a:xfrm>
            <a:off x="3779912" y="5336232"/>
            <a:ext cx="288032" cy="28803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al 16"/>
          <p:cNvSpPr/>
          <p:nvPr/>
        </p:nvSpPr>
        <p:spPr>
          <a:xfrm>
            <a:off x="5690220" y="5275808"/>
            <a:ext cx="288032" cy="28803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ijntoelichting 1 17"/>
          <p:cNvSpPr/>
          <p:nvPr/>
        </p:nvSpPr>
        <p:spPr>
          <a:xfrm>
            <a:off x="627584" y="1484784"/>
            <a:ext cx="7920880" cy="522774"/>
          </a:xfrm>
          <a:prstGeom prst="borderCallout1">
            <a:avLst>
              <a:gd name="adj1" fmla="val 107820"/>
              <a:gd name="adj2" fmla="val 4848"/>
              <a:gd name="adj3" fmla="val 494469"/>
              <a:gd name="adj4" fmla="val 4189"/>
            </a:avLst>
          </a:prstGeom>
          <a:noFill/>
          <a:ln w="38100">
            <a:solidFill>
              <a:schemeClr val="accent5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ijntoelichting 1 18"/>
          <p:cNvSpPr/>
          <p:nvPr/>
        </p:nvSpPr>
        <p:spPr>
          <a:xfrm>
            <a:off x="611560" y="1498972"/>
            <a:ext cx="7920880" cy="522774"/>
          </a:xfrm>
          <a:prstGeom prst="borderCallout1">
            <a:avLst>
              <a:gd name="adj1" fmla="val 100533"/>
              <a:gd name="adj2" fmla="val 5008"/>
              <a:gd name="adj3" fmla="val 515621"/>
              <a:gd name="adj4" fmla="val 26796"/>
            </a:avLst>
          </a:prstGeom>
          <a:noFill/>
          <a:ln w="38100">
            <a:solidFill>
              <a:schemeClr val="accent5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ijntoelichting 1 19"/>
          <p:cNvSpPr/>
          <p:nvPr/>
        </p:nvSpPr>
        <p:spPr>
          <a:xfrm>
            <a:off x="611560" y="1484784"/>
            <a:ext cx="7920880" cy="536962"/>
          </a:xfrm>
          <a:prstGeom prst="borderCallout1">
            <a:avLst>
              <a:gd name="adj1" fmla="val 104933"/>
              <a:gd name="adj2" fmla="val 5329"/>
              <a:gd name="adj3" fmla="val 520985"/>
              <a:gd name="adj4" fmla="val 52450"/>
            </a:avLst>
          </a:prstGeom>
          <a:noFill/>
          <a:ln w="38100">
            <a:solidFill>
              <a:schemeClr val="accent5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accent5"/>
                </a:solidFill>
              </a:rPr>
              <a:t>Significant number of tyres perform (much) better than the limits</a:t>
            </a:r>
          </a:p>
        </p:txBody>
      </p:sp>
      <p:sp>
        <p:nvSpPr>
          <p:cNvPr id="21" name="Ovaal 20"/>
          <p:cNvSpPr/>
          <p:nvPr/>
        </p:nvSpPr>
        <p:spPr>
          <a:xfrm>
            <a:off x="518344" y="4047480"/>
            <a:ext cx="1080120" cy="1728822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al 21"/>
          <p:cNvSpPr/>
          <p:nvPr/>
        </p:nvSpPr>
        <p:spPr>
          <a:xfrm>
            <a:off x="2555776" y="4005379"/>
            <a:ext cx="1080120" cy="1727877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al 22"/>
          <p:cNvSpPr/>
          <p:nvPr/>
        </p:nvSpPr>
        <p:spPr>
          <a:xfrm>
            <a:off x="4644008" y="4005379"/>
            <a:ext cx="1126728" cy="1618885"/>
          </a:xfrm>
          <a:prstGeom prst="ellipse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2016 Statistics C3 tyres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6093296"/>
            <a:ext cx="5184576" cy="637783"/>
          </a:xfrm>
          <a:ln w="38100">
            <a:solidFill>
              <a:schemeClr val="tx1"/>
            </a:solidFill>
          </a:ln>
        </p:spPr>
        <p:txBody>
          <a:bodyPr tIns="108000" bIns="108000"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50 percentile complies with “CBA” label</a:t>
            </a:r>
            <a:endParaRPr lang="en-GB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45"/>
            <a:ext cx="9144000" cy="37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992" y="2143145"/>
            <a:ext cx="9144000" cy="3816424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467544" y="4221088"/>
            <a:ext cx="648072" cy="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744304" y="4221088"/>
            <a:ext cx="396000" cy="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970140" y="4221088"/>
            <a:ext cx="252000" cy="0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128316" y="4221088"/>
            <a:ext cx="0" cy="1224136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3114904" y="4221088"/>
            <a:ext cx="0" cy="1224136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5194756" y="4221088"/>
            <a:ext cx="0" cy="1224136"/>
          </a:xfrm>
          <a:prstGeom prst="line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971600" y="5445224"/>
            <a:ext cx="288032" cy="4429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al 22"/>
          <p:cNvSpPr/>
          <p:nvPr/>
        </p:nvSpPr>
        <p:spPr>
          <a:xfrm>
            <a:off x="2970888" y="5466015"/>
            <a:ext cx="288032" cy="4429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al 23"/>
          <p:cNvSpPr/>
          <p:nvPr/>
        </p:nvSpPr>
        <p:spPr>
          <a:xfrm>
            <a:off x="5025340" y="5473131"/>
            <a:ext cx="288032" cy="4429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323528" y="4221088"/>
            <a:ext cx="5688632" cy="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992" y="4051357"/>
            <a:ext cx="6825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/>
              <a:t>50%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94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animBg="1"/>
      <p:bldP spid="23" grpId="0" animBg="1"/>
      <p:bldP spid="24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observations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contistent</a:t>
            </a:r>
            <a:r>
              <a:rPr lang="en-GB" dirty="0" smtClean="0"/>
              <a:t>) trend for better performance in all aspects/classes</a:t>
            </a:r>
          </a:p>
          <a:p>
            <a:endParaRPr lang="en-GB" dirty="0"/>
          </a:p>
          <a:p>
            <a:r>
              <a:rPr lang="en-GB" dirty="0" smtClean="0"/>
              <a:t>Only a small percentage of the tyres (1-5%) does not yet meet the 2012 limits (Note: these can be legally sold for some time)</a:t>
            </a:r>
          </a:p>
          <a:p>
            <a:endParaRPr lang="en-GB" dirty="0" smtClean="0"/>
          </a:p>
          <a:p>
            <a:r>
              <a:rPr lang="en-GB" dirty="0" smtClean="0"/>
              <a:t>Significant number of tyres perform (much) better than the limits</a:t>
            </a:r>
          </a:p>
          <a:p>
            <a:endParaRPr lang="en-GB" dirty="0" smtClean="0"/>
          </a:p>
          <a:p>
            <a:r>
              <a:rPr lang="en-GB" dirty="0" smtClean="0"/>
              <a:t>The 50 percentile of these tyres complies roughly with</a:t>
            </a:r>
          </a:p>
          <a:p>
            <a:pPr lvl="1"/>
            <a:r>
              <a:rPr lang="en-GB" dirty="0" smtClean="0"/>
              <a:t>Label C for Rolling Resistance</a:t>
            </a:r>
          </a:p>
          <a:p>
            <a:pPr lvl="1"/>
            <a:r>
              <a:rPr lang="en-GB" dirty="0" smtClean="0"/>
              <a:t>Label B for Wet Grip</a:t>
            </a:r>
          </a:p>
          <a:p>
            <a:pPr lvl="1"/>
            <a:r>
              <a:rPr lang="en-GB" dirty="0" smtClean="0"/>
              <a:t>Label A for Noise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Fuel efficiency, wet grip and noise are graded by the EU Tyre Lab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r="7966"/>
          <a:stretch/>
        </p:blipFill>
        <p:spPr bwMode="auto">
          <a:xfrm>
            <a:off x="3591111" y="2564904"/>
            <a:ext cx="5435601" cy="29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300" dirty="0"/>
              <a:t>Statistics of </a:t>
            </a:r>
            <a:r>
              <a:rPr lang="en-US" sz="2300" dirty="0" err="1"/>
              <a:t>tyre</a:t>
            </a:r>
            <a:r>
              <a:rPr lang="en-US" sz="2300" dirty="0"/>
              <a:t> </a:t>
            </a:r>
            <a:r>
              <a:rPr lang="en-US" sz="2300" dirty="0" smtClean="0"/>
              <a:t>label values</a:t>
            </a:r>
            <a:br>
              <a:rPr lang="en-US" sz="2300" dirty="0" smtClean="0"/>
            </a:br>
            <a:r>
              <a:rPr lang="en-US" sz="2300" dirty="0" smtClean="0"/>
              <a:t>in relation to</a:t>
            </a:r>
            <a:br>
              <a:rPr lang="en-US" sz="2300" dirty="0" smtClean="0"/>
            </a:br>
            <a:r>
              <a:rPr lang="en-US" sz="2300" dirty="0" smtClean="0"/>
              <a:t>the limit values in EC/661/2009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5184000" cy="1944216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Erik de Graaff</a:t>
            </a:r>
          </a:p>
          <a:p>
            <a:endParaRPr lang="en-GB" noProof="0" dirty="0" smtClean="0"/>
          </a:p>
          <a:p>
            <a:r>
              <a:rPr lang="en-GB" noProof="0" dirty="0" smtClean="0"/>
              <a:t>Client: Netherlands Ministry of Infrastructure and Environment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41641"/>
            <a:ext cx="5184000" cy="276999"/>
          </a:xfrm>
          <a:prstGeom prst="rect">
            <a:avLst/>
          </a:prstGeom>
          <a:noFill/>
        </p:spPr>
        <p:txBody>
          <a:bodyPr wrap="square" lIns="540000" tIns="0" rIns="54000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‒‒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652120" y="188639"/>
            <a:ext cx="33843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nl-NL" sz="1200" dirty="0" err="1" smtClean="0"/>
              <a:t>Prepared</a:t>
            </a:r>
            <a:r>
              <a:rPr lang="nl-NL" sz="1200" dirty="0" smtClean="0"/>
              <a:t> </a:t>
            </a:r>
            <a:r>
              <a:rPr lang="nl-NL" sz="1200" dirty="0" err="1" smtClean="0"/>
              <a:t>for</a:t>
            </a:r>
            <a:r>
              <a:rPr lang="nl-NL" sz="1200" dirty="0" smtClean="0"/>
              <a:t>: </a:t>
            </a:r>
          </a:p>
          <a:p>
            <a:r>
              <a:rPr lang="en-US" sz="1200" dirty="0"/>
              <a:t>132nd Motor Vehicles Working Group meeting </a:t>
            </a:r>
            <a:endParaRPr lang="en-US" sz="1200" dirty="0" smtClean="0"/>
          </a:p>
          <a:p>
            <a:r>
              <a:rPr lang="en-TT" altLang="zh-CN" sz="1200" dirty="0" smtClean="0"/>
              <a:t>agenda </a:t>
            </a:r>
            <a:r>
              <a:rPr lang="en-TT" altLang="zh-CN" sz="1200" dirty="0"/>
              <a:t>item </a:t>
            </a:r>
            <a:r>
              <a:rPr lang="en-TT" altLang="zh-CN" sz="1200" dirty="0" smtClean="0"/>
              <a:t>5, Brussels, 5 July 2016 </a:t>
            </a:r>
            <a:endParaRPr lang="en-US" altLang="zh-CN" sz="12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652120" y="933810"/>
            <a:ext cx="33941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TT" altLang="zh-CN" sz="1200" dirty="0" smtClean="0"/>
              <a:t>Transmitted by the expert from the Netherlands 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2875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72819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Strengthening </a:t>
            </a:r>
            <a:r>
              <a:rPr lang="en-US" sz="5400" b="1" dirty="0" err="1" smtClean="0"/>
              <a:t>Tyre</a:t>
            </a:r>
            <a:r>
              <a:rPr lang="en-US" sz="5400" b="1" dirty="0" smtClean="0"/>
              <a:t> Limits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Regulation 661/2009 and 1222/2009</a:t>
            </a:r>
            <a:endParaRPr lang="nl-NL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944216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Johan Sliggers</a:t>
            </a:r>
          </a:p>
          <a:p>
            <a:r>
              <a:rPr lang="nl-NL" sz="2400" dirty="0" err="1" smtClean="0">
                <a:solidFill>
                  <a:schemeClr val="tx1"/>
                </a:solidFill>
              </a:rPr>
              <a:t>Ministry</a:t>
            </a:r>
            <a:r>
              <a:rPr lang="nl-NL" sz="2400" dirty="0" smtClean="0">
                <a:solidFill>
                  <a:schemeClr val="tx1"/>
                </a:solidFill>
              </a:rPr>
              <a:t> of </a:t>
            </a:r>
            <a:r>
              <a:rPr lang="nl-NL" sz="2400" dirty="0" err="1" smtClean="0">
                <a:solidFill>
                  <a:schemeClr val="tx1"/>
                </a:solidFill>
              </a:rPr>
              <a:t>Infrastructure</a:t>
            </a:r>
            <a:r>
              <a:rPr lang="nl-NL" sz="2400" dirty="0" smtClean="0">
                <a:solidFill>
                  <a:schemeClr val="tx1"/>
                </a:solidFill>
              </a:rPr>
              <a:t> and the Environment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The </a:t>
            </a:r>
            <a:r>
              <a:rPr lang="nl-NL" sz="2400" dirty="0" err="1" smtClean="0">
                <a:solidFill>
                  <a:schemeClr val="tx1"/>
                </a:solidFill>
              </a:rPr>
              <a:t>Netherlands</a:t>
            </a:r>
            <a:endParaRPr lang="nl-NL" sz="2400" dirty="0" smtClean="0">
              <a:solidFill>
                <a:schemeClr val="tx1"/>
              </a:solidFill>
            </a:endParaRPr>
          </a:p>
          <a:p>
            <a:r>
              <a:rPr lang="en-US" sz="1700" dirty="0" smtClean="0">
                <a:solidFill>
                  <a:schemeClr val="tx2"/>
                </a:solidFill>
              </a:rPr>
              <a:t>132</a:t>
            </a:r>
            <a:r>
              <a:rPr lang="en-US" sz="1700" baseline="30000" dirty="0" smtClean="0">
                <a:solidFill>
                  <a:schemeClr val="tx2"/>
                </a:solidFill>
              </a:rPr>
              <a:t>nd</a:t>
            </a:r>
            <a:r>
              <a:rPr lang="en-US" sz="1700" dirty="0" smtClean="0">
                <a:solidFill>
                  <a:schemeClr val="tx2"/>
                </a:solidFill>
              </a:rPr>
              <a:t> MVWG, July 2016 </a:t>
            </a:r>
          </a:p>
          <a:p>
            <a:endParaRPr lang="nl-NL" sz="2400" dirty="0" smtClean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average </a:t>
            </a:r>
            <a:r>
              <a:rPr lang="en-US" b="1" dirty="0" err="1" smtClean="0"/>
              <a:t>tyre</a:t>
            </a:r>
            <a:r>
              <a:rPr lang="en-US" b="1" dirty="0" smtClean="0"/>
              <a:t> label in the NLs</a:t>
            </a:r>
            <a:endParaRPr lang="nl-NL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16401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\\city.tno.nl@SSL\DavWWWRoot\projects\PR06008195\Team\Fileshare MaVe acties\01.05.03 Banden Triple-A (Zyl)\9_deliverables\APK brief\r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13"/>
            <a:ext cx="4648200" cy="67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city.tno.nl@SSL\DavWWWRoot\projects\PR06008195\Team\Fileshare MaVe acties\01.05.03 Banden Triple-A (Zyl)\ec_tyre_label_web_rgb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2" t="36437" r="7270" b="53997"/>
          <a:stretch/>
        </p:blipFill>
        <p:spPr bwMode="auto">
          <a:xfrm>
            <a:off x="3852378" y="2529112"/>
            <a:ext cx="1203311" cy="6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city.tno.nl@SSL\DavWWWRoot\projects\PR06008195\Team\Fileshare MaVe acties\01.05.03 Banden Triple-A (Zyl)\ec_tyre_label_web_rgb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7" t="26301" r="45830" b="64016"/>
          <a:stretch/>
        </p:blipFill>
        <p:spPr bwMode="auto">
          <a:xfrm>
            <a:off x="2252080" y="3193778"/>
            <a:ext cx="1019033" cy="6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7794" y="180179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0 €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84902" y="2149106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+30 €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78114" y="3158224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+150 €</a:t>
            </a:r>
            <a:endParaRPr lang="nl-N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6662" y="351093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+220 €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2" y="3851129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+250 €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88117" y="2838338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78690" y="2482022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 m</a:t>
            </a:r>
            <a:endParaRPr lang="nl-N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20982" y="3181957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+10 m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20982" y="3509360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+14 m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6075" y="44961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</a:t>
            </a:r>
            <a:endParaRPr lang="nl-NL" sz="1200" dirty="0"/>
          </a:p>
        </p:txBody>
      </p:sp>
      <p:sp>
        <p:nvSpPr>
          <p:cNvPr id="28" name="Rectangle 27"/>
          <p:cNvSpPr/>
          <p:nvPr/>
        </p:nvSpPr>
        <p:spPr>
          <a:xfrm>
            <a:off x="4496574" y="1832576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 m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49222" y="217113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+3 m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7092" y="44961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</a:t>
            </a:r>
            <a:endParaRPr lang="nl-NL" sz="1200" dirty="0"/>
          </a:p>
        </p:txBody>
      </p:sp>
      <p:sp>
        <p:nvSpPr>
          <p:cNvPr id="38" name="Rectangle 37"/>
          <p:cNvSpPr/>
          <p:nvPr/>
        </p:nvSpPr>
        <p:spPr>
          <a:xfrm>
            <a:off x="2411760" y="4907434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</a:t>
            </a:r>
            <a:endParaRPr lang="nl-NL" sz="1200" dirty="0"/>
          </a:p>
        </p:txBody>
      </p:sp>
      <p:sp>
        <p:nvSpPr>
          <p:cNvPr id="22" name="Rectangle 21"/>
          <p:cNvSpPr/>
          <p:nvPr/>
        </p:nvSpPr>
        <p:spPr>
          <a:xfrm>
            <a:off x="2484902" y="2489116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+90 €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59925" y="2838338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" descr="http://fastgom.com/skin/frontend/default/fastgom/img/tire-labels/db-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6" r="19052" b="45883"/>
          <a:stretch/>
        </p:blipFill>
        <p:spPr bwMode="auto">
          <a:xfrm>
            <a:off x="3376458" y="5224041"/>
            <a:ext cx="162384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7117" y="5235238"/>
            <a:ext cx="1246931" cy="6257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25069" y="5236864"/>
            <a:ext cx="1944216" cy="625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r>
              <a:rPr lang="en-GB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41382" y="5058117"/>
            <a:ext cx="277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A</a:t>
            </a:r>
            <a:endParaRPr lang="nl-NL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2792302" y="4948009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/>
              <a:t>B</a:t>
            </a:r>
            <a:endParaRPr lang="nl-NL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2915816" y="4842093"/>
            <a:ext cx="266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C</a:t>
            </a:r>
            <a:endParaRPr lang="nl-NL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4499992" y="385175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8104" y="86748"/>
            <a:ext cx="3312368" cy="443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nl-NL" sz="2200" baseline="30000" dirty="0" smtClean="0"/>
              <a:t>1</a:t>
            </a:r>
            <a:r>
              <a:rPr lang="nl-NL" sz="2200" dirty="0" smtClean="0"/>
              <a:t> 	Extra </a:t>
            </a:r>
            <a:r>
              <a:rPr lang="nl-NL" sz="2200" dirty="0" err="1" smtClean="0"/>
              <a:t>fuel</a:t>
            </a:r>
            <a:r>
              <a:rPr lang="nl-NL" sz="2200" dirty="0" smtClean="0"/>
              <a:t> </a:t>
            </a:r>
            <a:r>
              <a:rPr lang="nl-NL" sz="2200" dirty="0" err="1" smtClean="0"/>
              <a:t>costs</a:t>
            </a:r>
            <a:r>
              <a:rPr lang="nl-NL" sz="2200" dirty="0" smtClean="0"/>
              <a:t> per </a:t>
            </a:r>
            <a:r>
              <a:rPr lang="nl-NL" sz="2200" dirty="0" err="1" smtClean="0"/>
              <a:t>year</a:t>
            </a:r>
            <a:r>
              <a:rPr lang="nl-NL" sz="2200" dirty="0" smtClean="0"/>
              <a:t> (17000 km/</a:t>
            </a:r>
            <a:r>
              <a:rPr lang="nl-NL" sz="2200" dirty="0" err="1" smtClean="0"/>
              <a:t>yr</a:t>
            </a:r>
            <a:r>
              <a:rPr lang="nl-NL" sz="2200" dirty="0" smtClean="0"/>
              <a:t>)</a:t>
            </a:r>
          </a:p>
          <a:p>
            <a:pPr>
              <a:tabLst>
                <a:tab pos="177800" algn="l"/>
              </a:tabLst>
            </a:pPr>
            <a:endParaRPr lang="nl-NL" sz="2200" dirty="0" smtClean="0"/>
          </a:p>
          <a:p>
            <a:pPr>
              <a:tabLst>
                <a:tab pos="177800" algn="l"/>
              </a:tabLst>
            </a:pPr>
            <a:r>
              <a:rPr lang="nl-NL" sz="2200" baseline="30000" dirty="0" smtClean="0"/>
              <a:t>2</a:t>
            </a:r>
            <a:r>
              <a:rPr lang="nl-NL" sz="2200" dirty="0" smtClean="0"/>
              <a:t> </a:t>
            </a:r>
            <a:r>
              <a:rPr lang="nl-NL" sz="2200" dirty="0"/>
              <a:t>	Extra </a:t>
            </a:r>
            <a:r>
              <a:rPr lang="nl-NL" sz="2200" dirty="0" smtClean="0"/>
              <a:t>braking </a:t>
            </a:r>
            <a:r>
              <a:rPr lang="nl-NL" sz="2200" dirty="0" err="1" smtClean="0"/>
              <a:t>distance</a:t>
            </a:r>
            <a:r>
              <a:rPr lang="nl-NL" sz="2200" dirty="0" smtClean="0"/>
              <a:t> wet </a:t>
            </a:r>
            <a:r>
              <a:rPr lang="nl-NL" sz="2200" dirty="0" err="1" smtClean="0"/>
              <a:t>road</a:t>
            </a:r>
            <a:r>
              <a:rPr lang="nl-NL" sz="2200" dirty="0" smtClean="0"/>
              <a:t> at </a:t>
            </a:r>
            <a:r>
              <a:rPr lang="nl-NL" sz="2200" dirty="0"/>
              <a:t>80 km/h </a:t>
            </a:r>
            <a:r>
              <a:rPr lang="nl-NL" sz="2200" dirty="0" smtClean="0"/>
              <a:t>(Braking </a:t>
            </a:r>
            <a:r>
              <a:rPr lang="nl-NL" sz="2200" dirty="0" err="1" smtClean="0"/>
              <a:t>distance</a:t>
            </a:r>
            <a:r>
              <a:rPr lang="nl-NL" sz="2200" dirty="0" smtClean="0"/>
              <a:t> A=27 m)</a:t>
            </a:r>
            <a:endParaRPr lang="nl-NL" sz="2200" dirty="0"/>
          </a:p>
          <a:p>
            <a:pPr>
              <a:tabLst>
                <a:tab pos="177800" algn="l"/>
              </a:tabLst>
            </a:pPr>
            <a:endParaRPr lang="nl-NL" sz="2200" dirty="0" smtClean="0"/>
          </a:p>
          <a:p>
            <a:pPr>
              <a:tabLst>
                <a:tab pos="177800" algn="l"/>
              </a:tabLst>
            </a:pPr>
            <a:r>
              <a:rPr lang="nl-NL" sz="2200" baseline="30000" dirty="0" smtClean="0"/>
              <a:t>3</a:t>
            </a:r>
            <a:r>
              <a:rPr lang="nl-NL" sz="2200" dirty="0" smtClean="0"/>
              <a:t> </a:t>
            </a:r>
            <a:r>
              <a:rPr lang="nl-NL" sz="2200" dirty="0" err="1" smtClean="0"/>
              <a:t>Noise</a:t>
            </a:r>
            <a:r>
              <a:rPr lang="nl-NL" sz="2200" dirty="0" smtClean="0"/>
              <a:t>*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A: </a:t>
            </a:r>
            <a:r>
              <a:rPr lang="nl-NL" sz="2200" dirty="0" smtClean="0"/>
              <a:t>2 </a:t>
            </a:r>
            <a:r>
              <a:rPr lang="nl-NL" sz="2200" dirty="0" err="1" smtClean="0"/>
              <a:t>times</a:t>
            </a:r>
            <a:r>
              <a:rPr lang="nl-NL" sz="2200" dirty="0" smtClean="0"/>
              <a:t> as </a:t>
            </a:r>
            <a:r>
              <a:rPr lang="nl-NL" sz="2200" dirty="0" err="1" smtClean="0"/>
              <a:t>quiet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B: </a:t>
            </a:r>
            <a:r>
              <a:rPr lang="nl-NL" sz="2200" dirty="0" smtClean="0"/>
              <a:t>average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C: </a:t>
            </a:r>
            <a:r>
              <a:rPr lang="nl-NL" sz="2200" dirty="0" smtClean="0"/>
              <a:t>2 </a:t>
            </a:r>
            <a:r>
              <a:rPr lang="nl-NL" sz="2200" dirty="0" err="1" smtClean="0"/>
              <a:t>times</a:t>
            </a:r>
            <a:r>
              <a:rPr lang="nl-NL" sz="2200" dirty="0" smtClean="0"/>
              <a:t> as </a:t>
            </a:r>
            <a:r>
              <a:rPr lang="nl-NL" sz="2200" dirty="0" err="1" smtClean="0"/>
              <a:t>loud</a:t>
            </a:r>
            <a:endParaRPr lang="nl-NL" sz="2200" dirty="0" smtClean="0"/>
          </a:p>
          <a:p>
            <a:endParaRPr lang="nl-NL" sz="2200" dirty="0" smtClean="0"/>
          </a:p>
          <a:p>
            <a:r>
              <a:rPr lang="nl-NL" i="1" dirty="0" smtClean="0"/>
              <a:t>* </a:t>
            </a:r>
            <a:r>
              <a:rPr lang="nl-NL" i="1" dirty="0" err="1" smtClean="0"/>
              <a:t>Doubling</a:t>
            </a:r>
            <a:r>
              <a:rPr lang="nl-NL" i="1" dirty="0" smtClean="0"/>
              <a:t> </a:t>
            </a:r>
            <a:r>
              <a:rPr lang="nl-NL" i="1" dirty="0" err="1" smtClean="0"/>
              <a:t>noise</a:t>
            </a:r>
            <a:r>
              <a:rPr lang="nl-NL" i="1" dirty="0" smtClean="0"/>
              <a:t> is 3 dB</a:t>
            </a:r>
          </a:p>
        </p:txBody>
      </p:sp>
    </p:spTree>
    <p:extLst>
      <p:ext uri="{BB962C8B-B14F-4D97-AF65-F5344CB8AC3E}">
        <p14:creationId xmlns:p14="http://schemas.microsoft.com/office/powerpoint/2010/main" val="3866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rageadrem.nl/images/stories/adrem/band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/>
        </p:blipFill>
        <p:spPr bwMode="auto">
          <a:xfrm>
            <a:off x="323528" y="3284984"/>
            <a:ext cx="8568952" cy="35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350" y="620688"/>
            <a:ext cx="7272338" cy="936104"/>
          </a:xfrm>
        </p:spPr>
        <p:txBody>
          <a:bodyPr/>
          <a:lstStyle/>
          <a:p>
            <a:r>
              <a:rPr lang="en-GB" b="1" i="1" dirty="0" smtClean="0"/>
              <a:t>Triple-A </a:t>
            </a:r>
            <a:r>
              <a:rPr lang="en-GB" b="1" dirty="0" smtClean="0"/>
              <a:t>tyres – benefits for environment, noise, safety and economy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1700808"/>
            <a:ext cx="5760938" cy="9361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Results of ‘Potential benefits of Triple-A tyres in the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Netherlands’and</a:t>
            </a:r>
            <a:r>
              <a:rPr lang="en-GB" sz="2400" dirty="0" smtClean="0"/>
              <a:t> the EU, a study performed by order of the Dutch Ministry of Infrastructure &amp; Environment</a:t>
            </a:r>
            <a:endParaRPr lang="en-GB" sz="2400" dirty="0"/>
          </a:p>
        </p:txBody>
      </p:sp>
      <p:grpSp>
        <p:nvGrpSpPr>
          <p:cNvPr id="4" name="Group 15"/>
          <p:cNvGrpSpPr/>
          <p:nvPr/>
        </p:nvGrpSpPr>
        <p:grpSpPr>
          <a:xfrm>
            <a:off x="7716755" y="2127304"/>
            <a:ext cx="1391749" cy="1877760"/>
            <a:chOff x="5189625" y="3140968"/>
            <a:chExt cx="2550728" cy="3603544"/>
          </a:xfrm>
        </p:grpSpPr>
        <p:pic>
          <p:nvPicPr>
            <p:cNvPr id="17" name="Picture 2" descr="\\city.tno.nl@SSL\DavWWWRoot\projects\PR06008195\Team\Fileshare MaVe acties\01.05.03 Banden Triple-A (Zyl)\EU-Tyre-Label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625" y="3140968"/>
              <a:ext cx="2550728" cy="360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lowchart: Stored Data 17"/>
            <p:cNvSpPr/>
            <p:nvPr/>
          </p:nvSpPr>
          <p:spPr>
            <a:xfrm rot="10800000">
              <a:off x="6346799" y="5805264"/>
              <a:ext cx="275331" cy="501898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263127" y="6567155"/>
            <a:ext cx="1845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smtClean="0"/>
              <a:t>source: www.garageadrem.nl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368223" y="3542267"/>
            <a:ext cx="465192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66 dB</a:t>
            </a:r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95536" y="980728"/>
          <a:ext cx="8496945" cy="5544617"/>
        </p:xfrm>
        <a:graphic>
          <a:graphicData uri="http://schemas.openxmlformats.org/drawingml/2006/table">
            <a:tbl>
              <a:tblPr/>
              <a:tblGrid>
                <a:gridCol w="3743754"/>
                <a:gridCol w="1140290"/>
                <a:gridCol w="1243952"/>
                <a:gridCol w="1243952"/>
                <a:gridCol w="1124997"/>
              </a:tblGrid>
              <a:tr h="49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Potential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800" b="1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benefits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Energy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Safety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Noise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 fuel savings [ billion l]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17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 CO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reduction [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MtCO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42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number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fatalities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Verdana"/>
                          <a:ea typeface="Calibri"/>
                          <a:cs typeface="Times New Roman"/>
                        </a:rPr>
                        <a:t>2567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88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 number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of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slight/serious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injuries 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latin typeface="Verdana"/>
                          <a:ea typeface="Calibri"/>
                          <a:cs typeface="Times New Roman"/>
                        </a:rPr>
                        <a:t>19631/</a:t>
                      </a:r>
                      <a:endParaRPr lang="nl-NL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latin typeface="Verdana"/>
                          <a:ea typeface="Calibri"/>
                          <a:cs typeface="Times New Roman"/>
                        </a:rPr>
                        <a:t>12353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 number of annoyed people [millions]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latin typeface="Verdana"/>
                          <a:ea typeface="Times New Roman"/>
                          <a:cs typeface="Arial"/>
                        </a:rPr>
                        <a:t>13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 number of sleep disturbed people [ millions]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latin typeface="Verdana"/>
                          <a:ea typeface="Times New Roman"/>
                          <a:cs typeface="Arial"/>
                        </a:rPr>
                        <a:t>6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 cost savings [ billion €]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13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atin typeface="Verdana"/>
                          <a:ea typeface="Times New Roman"/>
                          <a:cs typeface="Arial"/>
                        </a:rPr>
                        <a:t>11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34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51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Potential</a:t>
            </a:r>
            <a:r>
              <a:rPr lang="nl-NL" dirty="0" smtClean="0"/>
              <a:t> </a:t>
            </a:r>
            <a:r>
              <a:rPr lang="nl-NL" dirty="0" err="1" smtClean="0"/>
              <a:t>Benefits</a:t>
            </a:r>
            <a:r>
              <a:rPr lang="nl-NL" dirty="0" smtClean="0"/>
              <a:t> Best </a:t>
            </a:r>
            <a:r>
              <a:rPr lang="nl-NL" dirty="0" err="1" smtClean="0"/>
              <a:t>Tyres</a:t>
            </a:r>
            <a:r>
              <a:rPr lang="nl-NL" dirty="0" smtClean="0"/>
              <a:t> in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/>
              <a:t>Tyre</a:t>
            </a:r>
            <a:r>
              <a:rPr lang="en-US" dirty="0" smtClean="0"/>
              <a:t> label (Reg. 1222/2009)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7770"/>
            <a:ext cx="3744416" cy="54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Rolling resistance </a:t>
            </a:r>
            <a:r>
              <a:rPr lang="en-US" sz="3600" dirty="0" smtClean="0"/>
              <a:t>(Reg. 661/2009)</a:t>
            </a:r>
            <a:endParaRPr lang="nl-NL" sz="36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85897"/>
              </p:ext>
            </p:extLst>
          </p:nvPr>
        </p:nvGraphicFramePr>
        <p:xfrm>
          <a:off x="899592" y="1484784"/>
          <a:ext cx="7344816" cy="3490909"/>
        </p:xfrm>
        <a:graphic>
          <a:graphicData uri="http://schemas.openxmlformats.org/drawingml/2006/table">
            <a:tbl>
              <a:tblPr/>
              <a:tblGrid>
                <a:gridCol w="2016224"/>
                <a:gridCol w="2879786"/>
                <a:gridCol w="2448806"/>
              </a:tblGrid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Calibri"/>
                          <a:ea typeface="Calibri"/>
                          <a:cs typeface="Times New Roman"/>
                        </a:rPr>
                        <a:t>Tyre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 type</a:t>
                      </a:r>
                      <a:endParaRPr lang="nl-N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err="1"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nl-NL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nl-NL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(kg/ton) 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latin typeface="Calibri"/>
                          <a:ea typeface="Calibri"/>
                          <a:cs typeface="Times New Roman"/>
                        </a:rPr>
                        <a:t>Suggestion NLs</a:t>
                      </a:r>
                      <a:endParaRPr lang="nl-NL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≤10.5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-1.5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≤9.0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-1.0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≤6.5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-0.5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grip indexes </a:t>
            </a:r>
            <a:r>
              <a:rPr lang="en-US" sz="3600" dirty="0" smtClean="0"/>
              <a:t>(Reg. 661/2009)</a:t>
            </a:r>
            <a:endParaRPr lang="nl-NL" sz="36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9633"/>
              </p:ext>
            </p:extLst>
          </p:nvPr>
        </p:nvGraphicFramePr>
        <p:xfrm>
          <a:off x="1043608" y="1844824"/>
          <a:ext cx="6840761" cy="3168352"/>
        </p:xfrm>
        <a:graphic>
          <a:graphicData uri="http://schemas.openxmlformats.org/drawingml/2006/table">
            <a:tbl>
              <a:tblPr/>
              <a:tblGrid>
                <a:gridCol w="1584176"/>
                <a:gridCol w="2736304"/>
                <a:gridCol w="2520281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Calibri"/>
                          <a:ea typeface="Calibri"/>
                          <a:cs typeface="Times New Roman"/>
                        </a:rPr>
                        <a:t>Tyre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 type</a:t>
                      </a:r>
                      <a:endParaRPr lang="nl-N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err="1">
                          <a:latin typeface="Calibri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nl-NL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nl-NL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(G)</a:t>
                      </a:r>
                      <a:r>
                        <a:rPr lang="nl-NL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nl-NL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 err="1">
                          <a:latin typeface="Calibri"/>
                          <a:ea typeface="Calibri"/>
                          <a:cs typeface="Times New Roman"/>
                        </a:rPr>
                        <a:t>Suggestion</a:t>
                      </a:r>
                      <a:r>
                        <a:rPr lang="nl-NL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800" b="1" dirty="0" err="1">
                          <a:latin typeface="Calibri"/>
                          <a:ea typeface="Calibri"/>
                          <a:cs typeface="Times New Roman"/>
                        </a:rPr>
                        <a:t>NLs</a:t>
                      </a:r>
                      <a:endParaRPr lang="nl-N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≥1.1 (1.0; 0.9)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+0.3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≥0.95 (0.85)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+0.3</a:t>
                      </a:r>
                      <a:endParaRPr lang="nl-NL" sz="2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≥0.80</a:t>
                      </a:r>
                      <a:r>
                        <a:rPr lang="nl-NL" sz="2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(0.65)</a:t>
                      </a:r>
                      <a:endParaRPr lang="nl-NL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+0.3</a:t>
                      </a:r>
                      <a:endParaRPr lang="nl-NL" sz="2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Noise (Reg. 661/2009)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187624" y="1628800"/>
          <a:ext cx="7056784" cy="3303714"/>
        </p:xfrm>
        <a:graphic>
          <a:graphicData uri="http://schemas.openxmlformats.org/drawingml/2006/table">
            <a:tbl>
              <a:tblPr/>
              <a:tblGrid>
                <a:gridCol w="2352005"/>
                <a:gridCol w="2352005"/>
                <a:gridCol w="2352774"/>
              </a:tblGrid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Calibri"/>
                          <a:ea typeface="Calibri"/>
                          <a:cs typeface="Times New Roman"/>
                        </a:rPr>
                        <a:t>Tyre</a:t>
                      </a: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 type</a:t>
                      </a:r>
                      <a:endParaRPr lang="nl-N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Times New Roman"/>
                        </a:rPr>
                        <a:t>Current limit value (dB(A</a:t>
                      </a: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))</a:t>
                      </a:r>
                      <a:endParaRPr lang="nl-NL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latin typeface="Calibri"/>
                          <a:ea typeface="Calibri"/>
                          <a:cs typeface="Times New Roman"/>
                        </a:rPr>
                        <a:t>Suggestion NLs</a:t>
                      </a:r>
                      <a:endParaRPr lang="nl-NL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C1A-E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70-74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-3dB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72-73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-2dB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C3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latin typeface="Calibri"/>
                          <a:ea typeface="Calibri"/>
                          <a:cs typeface="Times New Roman"/>
                        </a:rPr>
                        <a:t>73-75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latin typeface="Calibri"/>
                          <a:ea typeface="Calibri"/>
                          <a:cs typeface="Times New Roman"/>
                        </a:rPr>
                        <a:t>-4dB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/>
              <a:t>Tyre</a:t>
            </a:r>
            <a:r>
              <a:rPr lang="en-US" dirty="0" smtClean="0"/>
              <a:t> label (Reg. 1222/2009)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87" y="1340768"/>
            <a:ext cx="3661861" cy="534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ministry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9839" y="1511513"/>
            <a:ext cx="8684161" cy="4221743"/>
          </a:xfrm>
          <a:solidFill>
            <a:schemeClr val="bg1">
              <a:alpha val="93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</a:t>
            </a:r>
            <a:r>
              <a:rPr lang="en-US" dirty="0"/>
              <a:t>actual </a:t>
            </a:r>
            <a:r>
              <a:rPr lang="en-US" dirty="0" err="1"/>
              <a:t>tyre</a:t>
            </a:r>
            <a:r>
              <a:rPr lang="en-US" dirty="0"/>
              <a:t> performance relative </a:t>
            </a:r>
            <a:r>
              <a:rPr lang="en-US" dirty="0" smtClean="0"/>
              <a:t>to:</a:t>
            </a:r>
            <a:endParaRPr lang="en-US" dirty="0"/>
          </a:p>
          <a:p>
            <a:pPr lvl="1"/>
            <a:r>
              <a:rPr lang="en-US" dirty="0"/>
              <a:t>the EC/661/2009 limits and</a:t>
            </a:r>
          </a:p>
          <a:p>
            <a:pPr lvl="1"/>
            <a:r>
              <a:rPr lang="en-US" dirty="0"/>
              <a:t>the EC/1222/2009 </a:t>
            </a:r>
            <a:r>
              <a:rPr lang="en-US" dirty="0" err="1"/>
              <a:t>tyre</a:t>
            </a:r>
            <a:r>
              <a:rPr lang="en-US" dirty="0"/>
              <a:t> label classes</a:t>
            </a:r>
          </a:p>
        </p:txBody>
      </p:sp>
    </p:spTree>
    <p:extLst>
      <p:ext uri="{BB962C8B-B14F-4D97-AF65-F5344CB8AC3E}">
        <p14:creationId xmlns:p14="http://schemas.microsoft.com/office/powerpoint/2010/main" val="4203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95536" y="980728"/>
          <a:ext cx="8496945" cy="5544617"/>
        </p:xfrm>
        <a:graphic>
          <a:graphicData uri="http://schemas.openxmlformats.org/drawingml/2006/table">
            <a:tbl>
              <a:tblPr/>
              <a:tblGrid>
                <a:gridCol w="3743754"/>
                <a:gridCol w="1140290"/>
                <a:gridCol w="1243952"/>
                <a:gridCol w="1243952"/>
                <a:gridCol w="1124997"/>
              </a:tblGrid>
              <a:tr h="49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nl-NL" sz="1800" b="1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Potential</a:t>
                      </a:r>
                      <a:r>
                        <a:rPr lang="nl-NL" sz="18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800" b="1" dirty="0" err="1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benefits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Energy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Safety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Noise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 fuel savings [ billion l]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13.5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 CO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reduction [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MtCO</a:t>
                      </a:r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35</a:t>
                      </a:r>
                      <a:endParaRPr lang="nl-N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number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of </a:t>
                      </a:r>
                      <a:r>
                        <a:rPr lang="nl-NL" sz="18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fatalities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2000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88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 number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of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slight/serious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injuries 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15000/</a:t>
                      </a:r>
                      <a:endParaRPr lang="nl-NL" sz="18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10000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 number of annoyed people [millions]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13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Reduced number of sleep disturbed people [ millions]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-</a:t>
                      </a:r>
                      <a:endParaRPr lang="nl-NL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 cost savings [ billion €]</a:t>
                      </a:r>
                      <a:endParaRPr lang="nl-NL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nl-NL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nl-NL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nl-NL" sz="18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51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Potential Benefits EU of NLs suggestion</a:t>
            </a:r>
            <a:endParaRPr lang="nl-NL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to the European Commission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170080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-Please start with the evaluation and subsequent strengthening of the limit values for tyres on wet grip, rolling resistance and noise (Regulation 661/2009).</a:t>
            </a:r>
          </a:p>
          <a:p>
            <a:endParaRPr lang="en-US" sz="2800" dirty="0" smtClean="0"/>
          </a:p>
          <a:p>
            <a:r>
              <a:rPr lang="en-US" sz="2800" dirty="0" smtClean="0"/>
              <a:t>-Adjust Regulation on </a:t>
            </a:r>
            <a:r>
              <a:rPr lang="en-US" sz="2800" dirty="0" err="1" smtClean="0"/>
              <a:t>Tyre</a:t>
            </a:r>
            <a:r>
              <a:rPr lang="en-US" sz="2800" dirty="0" smtClean="0"/>
              <a:t> </a:t>
            </a:r>
            <a:r>
              <a:rPr lang="en-US" sz="2800" dirty="0" err="1" smtClean="0"/>
              <a:t>Labelling</a:t>
            </a:r>
            <a:r>
              <a:rPr lang="en-US" sz="2800" dirty="0" smtClean="0"/>
              <a:t> accordingly (Regulation 1222/2009)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656183"/>
          </a:xfrm>
        </p:spPr>
        <p:txBody>
          <a:bodyPr>
            <a:normAutofit/>
          </a:bodyPr>
          <a:lstStyle/>
          <a:p>
            <a:r>
              <a:rPr lang="nl-NL" dirty="0" err="1" smtClean="0"/>
              <a:t>Adjustment</a:t>
            </a:r>
            <a:r>
              <a:rPr lang="nl-NL" dirty="0" smtClean="0"/>
              <a:t> to </a:t>
            </a:r>
            <a:r>
              <a:rPr lang="nl-NL" dirty="0" err="1" smtClean="0"/>
              <a:t>inf</a:t>
            </a:r>
            <a:r>
              <a:rPr lang="nl-NL" dirty="0" smtClean="0"/>
              <a:t> </a:t>
            </a:r>
            <a:r>
              <a:rPr lang="nl-NL" dirty="0" err="1" smtClean="0"/>
              <a:t>doc</a:t>
            </a:r>
            <a:r>
              <a:rPr lang="nl-NL" dirty="0" smtClean="0"/>
              <a:t> GRB-62-11</a:t>
            </a:r>
            <a:r>
              <a:rPr lang="nl-NL" dirty="0" smtClean="0">
                <a:solidFill>
                  <a:srgbClr val="FF0000"/>
                </a:solidFill>
              </a:rPr>
              <a:t>-Rev.1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272808" cy="144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Proposal for amendments to the 02 series of amendments to Regulation 117 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Workplan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61" y="1404000"/>
            <a:ext cx="8676456" cy="5454000"/>
          </a:xfrm>
          <a:solidFill>
            <a:schemeClr val="bg1">
              <a:alpha val="8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Collect statistical analysis of tyre label data</a:t>
            </a:r>
          </a:p>
          <a:p>
            <a:r>
              <a:rPr lang="en-GB" dirty="0" smtClean="0"/>
              <a:t>Data </a:t>
            </a:r>
            <a:r>
              <a:rPr lang="en-GB" dirty="0"/>
              <a:t>source: VACO database (Netherlands tyre </a:t>
            </a:r>
            <a:r>
              <a:rPr lang="en-GB" dirty="0" smtClean="0"/>
              <a:t>branch </a:t>
            </a:r>
            <a:r>
              <a:rPr lang="en-GB" dirty="0"/>
              <a:t>organisation)</a:t>
            </a:r>
          </a:p>
          <a:p>
            <a:r>
              <a:rPr lang="en-GB" dirty="0" smtClean="0"/>
              <a:t>C1, C2 and C3 tyres; summer, winter and special</a:t>
            </a:r>
          </a:p>
          <a:p>
            <a:r>
              <a:rPr lang="en-GB" dirty="0" smtClean="0"/>
              <a:t>subset </a:t>
            </a:r>
            <a:r>
              <a:rPr lang="en-GB" dirty="0"/>
              <a:t>of top 7 </a:t>
            </a:r>
            <a:r>
              <a:rPr lang="en-GB" dirty="0" smtClean="0"/>
              <a:t>brands </a:t>
            </a:r>
            <a:r>
              <a:rPr lang="en-GB" dirty="0"/>
              <a:t>and top 7 </a:t>
            </a:r>
            <a:r>
              <a:rPr lang="en-GB" dirty="0" smtClean="0"/>
              <a:t>sizes</a:t>
            </a:r>
          </a:p>
          <a:p>
            <a:pPr lvl="1"/>
            <a:r>
              <a:rPr lang="en-GB" dirty="0" smtClean="0"/>
              <a:t>Pro:</a:t>
            </a:r>
            <a:endParaRPr lang="en-GB" dirty="0"/>
          </a:p>
          <a:p>
            <a:pPr lvl="2"/>
            <a:r>
              <a:rPr lang="en-GB" dirty="0"/>
              <a:t>Representing 90% of the </a:t>
            </a:r>
            <a:r>
              <a:rPr lang="en-GB" dirty="0" smtClean="0"/>
              <a:t>tyres sold in the Netherlands</a:t>
            </a:r>
          </a:p>
          <a:p>
            <a:pPr lvl="2"/>
            <a:r>
              <a:rPr lang="en-GB" dirty="0" smtClean="0"/>
              <a:t>Good correlation with performance in the street</a:t>
            </a:r>
          </a:p>
          <a:p>
            <a:pPr lvl="2"/>
            <a:r>
              <a:rPr lang="en-GB" dirty="0" smtClean="0"/>
              <a:t>Good correlation with OEM tyres and premium tyre brands</a:t>
            </a:r>
          </a:p>
          <a:p>
            <a:pPr lvl="2"/>
            <a:r>
              <a:rPr lang="en-GB" dirty="0" smtClean="0"/>
              <a:t>Stable data set for multi year evaluation</a:t>
            </a:r>
          </a:p>
          <a:p>
            <a:pPr lvl="1"/>
            <a:r>
              <a:rPr lang="en-GB" dirty="0" smtClean="0"/>
              <a:t>Con:</a:t>
            </a:r>
          </a:p>
          <a:p>
            <a:pPr lvl="2"/>
            <a:r>
              <a:rPr lang="en-GB" dirty="0" smtClean="0"/>
              <a:t>B and C brands are not very well represented</a:t>
            </a:r>
          </a:p>
          <a:p>
            <a:pPr lvl="3"/>
            <a:r>
              <a:rPr lang="en-GB" dirty="0" smtClean="0"/>
              <a:t>This was thought acceptable as the current tyre limits apply earlier for “OEM” tyres compared to “all” tyres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47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388424" cy="803033"/>
          </a:xfrm>
        </p:spPr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Representativity</a:t>
            </a:r>
            <a:r>
              <a:rPr lang="en-US" dirty="0" smtClean="0"/>
              <a:t> of a top 6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0" y="1700808"/>
            <a:ext cx="8604448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3" cy="506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3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Trends </a:t>
            </a:r>
          </a:p>
          <a:p>
            <a:pPr lvl="1"/>
            <a:r>
              <a:rPr lang="en-GB" dirty="0" smtClean="0"/>
              <a:t>2007-2013 (Noise only)</a:t>
            </a:r>
          </a:p>
          <a:p>
            <a:pPr lvl="1"/>
            <a:r>
              <a:rPr lang="en-GB" dirty="0" smtClean="0"/>
              <a:t>2013-2016 (RR, WG and Noise)</a:t>
            </a:r>
          </a:p>
          <a:p>
            <a:pPr lvl="1"/>
            <a:endParaRPr lang="en-GB" dirty="0"/>
          </a:p>
          <a:p>
            <a:r>
              <a:rPr lang="en-GB" dirty="0" smtClean="0"/>
              <a:t>Statistics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 of C1 tyres: 2007 vs. 2013</a:t>
            </a:r>
            <a:endParaRPr lang="en-GB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" y="1988840"/>
            <a:ext cx="4176464" cy="3240360"/>
          </a:xfrm>
          <a:prstGeom prst="rect">
            <a:avLst/>
          </a:prstGeom>
          <a:noFill/>
        </p:spPr>
      </p:pic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8" y="1988840"/>
            <a:ext cx="3744416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5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Noise of C2 and C3 tyres: 2007 vs. 2013</a:t>
            </a:r>
            <a:endParaRPr lang="en-GB" dirty="0"/>
          </a:p>
        </p:txBody>
      </p:sp>
      <p:pic>
        <p:nvPicPr>
          <p:cNvPr id="9" name="Afbeelding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456384" cy="2520280"/>
          </a:xfrm>
          <a:prstGeom prst="rect">
            <a:avLst/>
          </a:prstGeom>
          <a:noFill/>
        </p:spPr>
      </p:pic>
      <p:pic>
        <p:nvPicPr>
          <p:cNvPr id="10" name="Afbeelding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456384" cy="2520280"/>
          </a:xfrm>
          <a:prstGeom prst="rect">
            <a:avLst/>
          </a:prstGeom>
          <a:noFill/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384" cy="2520280"/>
          </a:xfrm>
          <a:prstGeom prst="rect">
            <a:avLst/>
          </a:prstGeom>
          <a:noFill/>
        </p:spPr>
      </p:pic>
      <p:pic>
        <p:nvPicPr>
          <p:cNvPr id="13" name="Afbeelding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45638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1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2013-2016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10" y="1412775"/>
            <a:ext cx="4908863" cy="5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al 8"/>
          <p:cNvSpPr/>
          <p:nvPr/>
        </p:nvSpPr>
        <p:spPr>
          <a:xfrm>
            <a:off x="3110632" y="5429200"/>
            <a:ext cx="360040" cy="4320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al 9"/>
          <p:cNvSpPr/>
          <p:nvPr/>
        </p:nvSpPr>
        <p:spPr>
          <a:xfrm>
            <a:off x="5903788" y="5856064"/>
            <a:ext cx="360040" cy="4320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Gekromde verbindingslijn 12"/>
          <p:cNvCxnSpPr>
            <a:stCxn id="10" idx="0"/>
            <a:endCxn id="9" idx="0"/>
          </p:cNvCxnSpPr>
          <p:nvPr/>
        </p:nvCxnSpPr>
        <p:spPr>
          <a:xfrm rot="16200000" flipV="1">
            <a:off x="4473798" y="4246054"/>
            <a:ext cx="426864" cy="2793156"/>
          </a:xfrm>
          <a:prstGeom prst="curvedConnector3">
            <a:avLst>
              <a:gd name="adj1" fmla="val 72181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al 35"/>
          <p:cNvSpPr/>
          <p:nvPr/>
        </p:nvSpPr>
        <p:spPr>
          <a:xfrm>
            <a:off x="5296274" y="5174095"/>
            <a:ext cx="360040" cy="4320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al 36"/>
          <p:cNvSpPr/>
          <p:nvPr/>
        </p:nvSpPr>
        <p:spPr>
          <a:xfrm>
            <a:off x="3700400" y="4610731"/>
            <a:ext cx="360040" cy="4320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kromde verbindingslijn 37"/>
          <p:cNvCxnSpPr>
            <a:stCxn id="36" idx="0"/>
            <a:endCxn id="37" idx="0"/>
          </p:cNvCxnSpPr>
          <p:nvPr/>
        </p:nvCxnSpPr>
        <p:spPr>
          <a:xfrm rot="16200000" flipV="1">
            <a:off x="4396675" y="4094476"/>
            <a:ext cx="563364" cy="1595874"/>
          </a:xfrm>
          <a:prstGeom prst="curvedConnector3">
            <a:avLst>
              <a:gd name="adj1" fmla="val 2149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6112" y="3437619"/>
            <a:ext cx="4772144" cy="60344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108000" tIns="108000" rIns="108000" bIns="108000"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Shift towards better performance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6" grpId="0" animBg="1"/>
      <p:bldP spid="37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981</Words>
  <Application>Microsoft Office PowerPoint</Application>
  <PresentationFormat>On-screen Show (4:3)</PresentationFormat>
  <Paragraphs>312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Office-thema</vt:lpstr>
      <vt:lpstr>Strengthening Tyre Limits Informal doc GRB 62-11-Rev.1</vt:lpstr>
      <vt:lpstr>Statistics of tyre label values in relation to the limit values in EC/661/2009 </vt:lpstr>
      <vt:lpstr>Question of the ministry</vt:lpstr>
      <vt:lpstr>Workplan</vt:lpstr>
      <vt:lpstr>Note: Representativity of a top 6</vt:lpstr>
      <vt:lpstr>Results</vt:lpstr>
      <vt:lpstr>Noise of C1 tyres: 2007 vs. 2013</vt:lpstr>
      <vt:lpstr>Noise of C2 and C3 tyres: 2007 vs. 2013</vt:lpstr>
      <vt:lpstr>Trends 2013-2016</vt:lpstr>
      <vt:lpstr>Trends 2013-2016</vt:lpstr>
      <vt:lpstr>Trends 2013-2016</vt:lpstr>
      <vt:lpstr>2016 Statistics C1 tyres</vt:lpstr>
      <vt:lpstr>2016 Statistics C1 tyres</vt:lpstr>
      <vt:lpstr>2016 Statistics C1 tyres</vt:lpstr>
      <vt:lpstr>2016 Statistics C2 tyres</vt:lpstr>
      <vt:lpstr>2016 Statistics C3 tyres</vt:lpstr>
      <vt:lpstr>2016 Statistics C3 tyres</vt:lpstr>
      <vt:lpstr>2016 Statistics C3 tyres</vt:lpstr>
      <vt:lpstr>Summary of observations</vt:lpstr>
      <vt:lpstr>Strengthening Tyre Limits Regulation 661/2009 and 1222/2009</vt:lpstr>
      <vt:lpstr>The average tyre label in the NLs</vt:lpstr>
      <vt:lpstr>PowerPoint Presentation</vt:lpstr>
      <vt:lpstr>Triple-A tyres – benefits for environment, noise, safety and economy</vt:lpstr>
      <vt:lpstr>Potential Benefits Best Tyres in EU</vt:lpstr>
      <vt:lpstr>Tyre label (Reg. 1222/2009)</vt:lpstr>
      <vt:lpstr>Rolling resistance (Reg. 661/2009)</vt:lpstr>
      <vt:lpstr>Wet grip indexes (Reg. 661/2009)</vt:lpstr>
      <vt:lpstr>External Noise (Reg. 661/2009)</vt:lpstr>
      <vt:lpstr>Tyre label (Reg. 1222/2009)</vt:lpstr>
      <vt:lpstr>Potential Benefits EU of NLs suggestion</vt:lpstr>
      <vt:lpstr>Question to the European Commission</vt:lpstr>
      <vt:lpstr>Adjustment to inf doc GRB-62-11-Rev.1</vt:lpstr>
    </vt:vector>
  </TitlesOfParts>
  <Company>Rijksoverheid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Future Tyre Noise limits</dc:title>
  <dc:creator>JSligger</dc:creator>
  <cp:lastModifiedBy>Konstantin Glukhenkiy</cp:lastModifiedBy>
  <cp:revision>80</cp:revision>
  <dcterms:created xsi:type="dcterms:W3CDTF">2015-01-14T12:57:17Z</dcterms:created>
  <dcterms:modified xsi:type="dcterms:W3CDTF">2016-09-01T14:57:37Z</dcterms:modified>
</cp:coreProperties>
</file>