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9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CH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DFB44A8-41C1-4918-AF6A-664EB5BDCD31}" type="datetime1">
              <a:rPr lang="fr-CH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9/17/15</a:t>
            </a:fld>
            <a:endParaRPr lang="fr-CH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CH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7B6E4A4-3AD5-45C1-9E40-D4774F865D7B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fr-CH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9572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CH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fr-CH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CH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F5DFCC66-B8DD-4169-82D4-13B3C42F2181}" type="datetime1">
              <a:rPr lang="fr-CH"/>
              <a:pPr lvl="0"/>
              <a:t>9/17/15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CH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fr-CH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CH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40E06C87-4C8D-4B1C-9E24-3FEB41FDBC7C}" type="slidenum">
              <a:rPr/>
              <a:pPr lvl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257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  <a:ea typeface=""/>
        <a:cs typeface="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8424E90-6BC7-44D0-B956-17303BE700BB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fr-CH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Footer Placeholder 4"/>
          <p:cNvSpPr txBox="1"/>
          <p:nvPr/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CH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 txBox="1"/>
          <p:nvPr/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CH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Slide Number Placeholder 4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2F18011-1299-45DA-89DD-1CFD04D843D2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fr-CH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  <a:latin typeface="Segoe UI" pitchFamily="34"/>
                <a:ea typeface="Segoe UI" pitchFamily="34"/>
                <a:cs typeface="Segoe UI" pitchFamily="34"/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7F601A-D8DF-4232-8C9F-01C0955366AC}" type="datetime1">
              <a:rPr lang="fr-CH"/>
              <a:pPr lvl="0"/>
              <a:t>9/17/15</a:t>
            </a:fld>
            <a:endParaRPr lang="fr-CH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CH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D0129F-9062-4E8E-9224-AA8D89C9A8BD}" type="slidenum">
              <a:rPr/>
              <a:pPr lvl="0"/>
              <a:t>‹#›</a:t>
            </a:fld>
            <a:endParaRPr lang="fr-CH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95510" y="836611"/>
            <a:ext cx="4751386" cy="3651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642346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5AD512-3845-42FC-8B32-E4A412343204}" type="datetime1">
              <a:rPr lang="fr-CH"/>
              <a:pPr lvl="0"/>
              <a:t>9/17/15</a:t>
            </a:fld>
            <a:endParaRPr lang="fr-CH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CH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4AA556-404A-49AF-AEBF-E8431CC798A5}" type="slidenum">
              <a:rPr/>
              <a:pPr lvl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499403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78CB4D-7946-454B-BE4D-9DB86C35385A}" type="datetime1">
              <a:rPr lang="fr-CH"/>
              <a:pPr lvl="0"/>
              <a:t>9/17/15</a:t>
            </a:fld>
            <a:endParaRPr lang="fr-CH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CH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CD9F5A-7338-4920-845C-F322590565C2}" type="slidenum">
              <a:rPr/>
              <a:pPr lvl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6542873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8FB8F3-811E-4CCC-9C90-99CF9C9EFCCB}" type="datetime1">
              <a:rPr lang="fr-CH"/>
              <a:pPr lvl="0"/>
              <a:t>9/17/15</a:t>
            </a:fld>
            <a:endParaRPr lang="fr-CH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CH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729F92-C44B-4D44-813D-34F53147E1F4}" type="slidenum">
              <a:rPr/>
              <a:pPr lvl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002387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cap="all"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6B432-3E04-4341-9E66-5E2243C3790A}" type="datetime1">
              <a:rPr lang="fr-CH"/>
              <a:pPr lvl="0"/>
              <a:t>9/17/15</a:t>
            </a:fld>
            <a:endParaRPr lang="fr-CH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CH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74E044-7955-45C1-BA46-72F9D0B3F59F}" type="slidenum">
              <a:rPr/>
              <a:pPr lvl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646107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7F8353-A3C0-46AD-B3D0-4FE45835BF97}" type="datetime1">
              <a:rPr lang="fr-CH"/>
              <a:pPr lvl="0"/>
              <a:t>9/17/15</a:t>
            </a:fld>
            <a:endParaRPr lang="fr-CH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CH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54ADB5-65E7-4C80-9441-B2FF5EFB1712}" type="slidenum">
              <a:rPr/>
              <a:pPr lvl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116992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FE42E7-9A90-4BD0-88F2-38FE61DAFEB3}" type="datetime1">
              <a:rPr lang="fr-CH"/>
              <a:pPr lvl="0"/>
              <a:t>9/17/15</a:t>
            </a:fld>
            <a:endParaRPr lang="fr-CH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CH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AD035D-97CB-466F-A24A-B8B5BFA4D60B}" type="slidenum">
              <a:rPr/>
              <a:pPr lvl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359129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CDDCA8-212D-4C0A-9119-CA22A615FC20}" type="datetime1">
              <a:rPr lang="fr-CH"/>
              <a:pPr lvl="0"/>
              <a:t>9/17/15</a:t>
            </a:fld>
            <a:endParaRPr lang="fr-CH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CH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F6BF2F-6323-4481-8C2D-44A33EC0B196}" type="slidenum">
              <a:rPr/>
              <a:pPr lvl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669180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0EFB30-93CB-4EA9-8C2B-0FD6D5867BE9}" type="datetime1">
              <a:rPr lang="fr-CH"/>
              <a:pPr lvl="0"/>
              <a:t>9/17/15</a:t>
            </a:fld>
            <a:endParaRPr lang="fr-CH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CH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2F0657-34FA-4C8A-95E5-3D77517DC277}" type="slidenum">
              <a:rPr/>
              <a:pPr lvl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4376675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5D1246-E615-4626-BB11-4710183B0388}" type="datetime1">
              <a:rPr lang="fr-CH"/>
              <a:pPr lvl="0"/>
              <a:t>9/17/15</a:t>
            </a:fld>
            <a:endParaRPr lang="fr-CH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CH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BE1FBF-1281-4B77-8F48-B5DB953F5BFB}" type="slidenum">
              <a:rPr/>
              <a:pPr lvl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954981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  <a:endParaRPr lang="fr-CH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B84933-51CA-4CC0-8C2A-5A401F7E7F3D}" type="datetime1">
              <a:rPr lang="fr-CH"/>
              <a:pPr lvl="0"/>
              <a:t>9/17/15</a:t>
            </a:fld>
            <a:endParaRPr lang="fr-CH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CH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67691B-C49E-4CB7-B92C-AF66DDE9797E}" type="slidenum">
              <a:rPr/>
              <a:pPr lvl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518152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CH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8D063595-7E86-483F-A797-9853085EEF51}" type="datetime1">
              <a:rPr lang="fr-CH"/>
              <a:pPr lvl="0"/>
              <a:t>9/17/15</a:t>
            </a:fld>
            <a:endParaRPr lang="fr-CH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CH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fr-CH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CH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1623DC57-9D0A-413B-B5E7-305E42073230}" type="slidenum">
              <a:rPr/>
              <a:pPr lvl="0"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3600" b="0" i="0" u="none" strike="noStrike" kern="1200" cap="none" spc="0" baseline="0">
          <a:solidFill>
            <a:srgbClr val="AA1133"/>
          </a:solidFill>
          <a:uFillTx/>
          <a:latin typeface="Segoe UI" pitchFamily="34"/>
          <a:ea typeface="Segoe UI" pitchFamily="34"/>
          <a:cs typeface="Segoe UI" pitchFamily="34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Times New Roman" pitchFamily="18"/>
          <a:ea typeface=""/>
          <a:cs typeface="Times New Roman" pitchFamily="18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–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Times New Roman" pitchFamily="18"/>
          <a:ea typeface=""/>
          <a:cs typeface="Times New Roman" pitchFamily="18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Times New Roman" pitchFamily="18"/>
          <a:ea typeface=""/>
          <a:cs typeface="Times New Roman" pitchFamily="18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SzPct val="100000"/>
        <a:buFont typeface="Arial" pitchFamily="34"/>
        <a:buChar char="–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Times New Roman" pitchFamily="18"/>
          <a:ea typeface=""/>
          <a:cs typeface="Times New Roman" pitchFamily="18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SzPct val="100000"/>
        <a:buFont typeface="Arial" pitchFamily="34"/>
        <a:buChar char="»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Times New Roman" pitchFamily="18"/>
          <a:ea typeface=""/>
          <a:cs typeface="Times New Roman" pitchFamily="18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fr-CH" dirty="0"/>
              <a:t>Emergency Stopping Signal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r-CH" dirty="0" smtClean="0"/>
              <a:t>80th GRRF session</a:t>
            </a:r>
            <a:endParaRPr lang="fr-CH" dirty="0"/>
          </a:p>
        </p:txBody>
      </p:sp>
      <p:sp>
        <p:nvSpPr>
          <p:cNvPr id="4" name="Footer Placeholder 4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CH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0112" y="6197101"/>
            <a:ext cx="3704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Submitted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the 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experts 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IMMA</a:t>
            </a:r>
            <a:endParaRPr lang="fr-B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64187" y="5934670"/>
            <a:ext cx="34798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Informal document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GRRF-80-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33</a:t>
            </a:r>
            <a:endParaRPr lang="fr-BE" sz="1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80</a:t>
            </a:r>
            <a:r>
              <a:rPr lang="en-US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GRRF, 15-18 September 2015,</a:t>
            </a:r>
            <a:endParaRPr lang="fr-BE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Agenda item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13(c)</a:t>
            </a:r>
            <a:endParaRPr lang="fr-B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Slide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CH"/>
              <a:t>ESS proposal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IMMA is preparing a proposal for amendment of UN UN Regulation No. 78 and GTR No. 3:</a:t>
            </a:r>
            <a:endParaRPr lang="fr-CH" sz="3200"/>
          </a:p>
          <a:p>
            <a:pPr lvl="0"/>
            <a:r>
              <a:rPr lang="en-GB"/>
              <a:t>Objective is to allow optional fitment of ESS</a:t>
            </a:r>
            <a:endParaRPr lang="fr-CH" sz="3200"/>
          </a:p>
          <a:p>
            <a:pPr lvl="1"/>
            <a:r>
              <a:rPr lang="en-GB"/>
              <a:t>Automatic activation of vehicle-hazard warning signal and indication of an emergency braking will increase road safety. </a:t>
            </a:r>
          </a:p>
          <a:p>
            <a:pPr lvl="1"/>
            <a:r>
              <a:rPr lang="en-GB"/>
              <a:t>The emergency braking signal is already available on the market for motor vehicles. The option should also be possible on two and three-wheeled vehicles.</a:t>
            </a:r>
            <a:endParaRPr lang="fr-CH"/>
          </a:p>
          <a:p>
            <a:pPr lvl="0"/>
            <a:r>
              <a:rPr lang="en-GB"/>
              <a:t>Timing: Formal document for 81</a:t>
            </a:r>
            <a:r>
              <a:rPr lang="en-GB" baseline="30000"/>
              <a:t>st</a:t>
            </a:r>
            <a:r>
              <a:rPr lang="en-GB"/>
              <a:t> GRRF session </a:t>
            </a:r>
            <a:endParaRPr lang="fr-CH" sz="3200"/>
          </a:p>
          <a:p>
            <a:pPr lvl="0"/>
            <a:endParaRPr lang="en-GB"/>
          </a:p>
        </p:txBody>
      </p:sp>
      <p:sp>
        <p:nvSpPr>
          <p:cNvPr id="4" name="Footer Placeholder 4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E4F525-F366-4438-B9C1-ED7214F0ECDD}" type="slidenum">
              <a:rPr/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fr-CH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"/>
              <a:cs typeface=""/>
            </a:endParaRP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Slide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CH"/>
              <a:t>ESS proposal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The optional fitment of ESS is already allowed for categories L2, L5, L6 and L7 in the new EU type approval Regulation No 168/2013 for category L on condition that the conditions and/or decelerations for system activation and deactivation are as prescribed for vehicles of category M1 (see EC delegated Regulation No 3/2014 Annex IX for details).</a:t>
            </a:r>
            <a:endParaRPr lang="fr-CH" sz="3200"/>
          </a:p>
          <a:p>
            <a:pPr lvl="0"/>
            <a:r>
              <a:rPr lang="en-GB"/>
              <a:t>EU Member States recently authorised EU approval of category L3 vehicles fitted with ESS, anticipating UNECE amendments in due course.</a:t>
            </a:r>
            <a:endParaRPr lang="fr-CH" sz="3200"/>
          </a:p>
          <a:p>
            <a:pPr lvl="0"/>
            <a:endParaRPr lang="fr-CH"/>
          </a:p>
        </p:txBody>
      </p:sp>
      <p:sp>
        <p:nvSpPr>
          <p:cNvPr id="4" name="Footer Placeholder 4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EF2DBB1-6B6C-4A64-A587-16930BB0F9E2}" type="slidenum">
              <a:rPr/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fr-CH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"/>
              <a:cs typeface=""/>
            </a:endParaRP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CH"/>
              <a:t>ESS proposal 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The IMMA proposal for GRRF 81 will be based on the existing provisions for ESS in UN R13H (and UN R48). </a:t>
            </a:r>
            <a:endParaRPr lang="fr-CH" sz="3200" dirty="0"/>
          </a:p>
          <a:p>
            <a:pPr lvl="0"/>
            <a:endParaRPr lang="en-GB" dirty="0"/>
          </a:p>
          <a:p>
            <a:pPr lvl="0"/>
            <a:r>
              <a:rPr lang="en-GB" dirty="0"/>
              <a:t>IMMA has already submitted a formal proposal for GRE amending UN Regulation No. </a:t>
            </a:r>
            <a:r>
              <a:rPr lang="en-GB" dirty="0" smtClean="0"/>
              <a:t>53: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ECE-TRANS-WP29-GRE-2015-40e</a:t>
            </a:r>
            <a:endParaRPr lang="fr-CH" sz="3200" dirty="0"/>
          </a:p>
          <a:p>
            <a:pPr marL="0" lvl="0" indent="0">
              <a:buNone/>
            </a:pPr>
            <a:endParaRPr lang="fr-CH" dirty="0"/>
          </a:p>
        </p:txBody>
      </p:sp>
      <p:sp>
        <p:nvSpPr>
          <p:cNvPr id="4" name="Footer Placeholder 4"/>
          <p:cNvSpPr txBox="1"/>
          <p:nvPr/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4F9BD49-6BC4-4CD9-9A3A-298946754010}" type="slidenum">
              <a:rPr/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fr-CH" sz="1200" b="0" i="0" u="none" strike="noStrike" kern="1200" cap="none" spc="0" baseline="0">
              <a:solidFill>
                <a:srgbClr val="898989"/>
              </a:solidFill>
              <a:uFillTx/>
              <a:latin typeface="Calibri"/>
              <a:ea typeface=""/>
              <a:cs typeface=""/>
            </a:endParaRP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MA PPT Presentation to be used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270</Words>
  <Application>Microsoft Macintosh PowerPoint</Application>
  <PresentationFormat>On-screen Show (4:3)</PresentationFormat>
  <Paragraphs>24</Paragraphs>
  <Slides>4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IMMA PPT Presentation to be used (2)</vt:lpstr>
      <vt:lpstr>Emergency Stopping Signal</vt:lpstr>
      <vt:lpstr>ESS proposal</vt:lpstr>
      <vt:lpstr>ESS proposal</vt:lpstr>
      <vt:lpstr>ESS proposal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Stopping Signal</dc:title>
  <dc:creator>Erwin Segers</dc:creator>
  <cp:lastModifiedBy>F G</cp:lastModifiedBy>
  <cp:revision>3</cp:revision>
  <dcterms:created xsi:type="dcterms:W3CDTF">2015-09-17T20:55:29Z</dcterms:created>
  <dcterms:modified xsi:type="dcterms:W3CDTF">2015-09-17T20:59:43Z</dcterms:modified>
</cp:coreProperties>
</file>