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62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9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3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2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6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2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7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1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6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5F67-AFD4-433A-A0E3-362A92B84A9F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B622-FFD8-42C4-A97D-63B4EB09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2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69973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GRRF Request: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143000" y="2176641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Include a cross reference to R10 in R78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716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Purpose: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143000" y="3524071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nsure Electromagnetic Interference (EMI)  does not affect electronic brake modules in a way that causes unsafe brake operation.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3539" y="277792"/>
            <a:ext cx="3611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/>
              <a:t>Submitted by the expert from </a:t>
            </a:r>
            <a:r>
              <a:rPr lang="en-GB" sz="1400" dirty="0" smtClean="0"/>
              <a:t>IMMA</a:t>
            </a:r>
            <a:endParaRPr lang="en-GB" sz="1400" b="1" dirty="0"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48769"/>
            <a:ext cx="4282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01090">
              <a:spcAft>
                <a:spcPts val="0"/>
              </a:spcAft>
            </a:pPr>
            <a:r>
              <a:rPr lang="en-GB" sz="1400" u="sng" dirty="0"/>
              <a:t>Informal document</a:t>
            </a:r>
            <a:r>
              <a:rPr lang="en-GB" sz="1400" dirty="0"/>
              <a:t> </a:t>
            </a:r>
            <a:r>
              <a:rPr lang="en-GB" sz="1400" dirty="0" smtClean="0"/>
              <a:t>GRRF-78-52</a:t>
            </a:r>
            <a:endParaRPr lang="en-GB" sz="1400" dirty="0"/>
          </a:p>
          <a:p>
            <a:pPr marL="1101090">
              <a:spcAft>
                <a:spcPts val="0"/>
              </a:spcAft>
            </a:pPr>
            <a:r>
              <a:rPr lang="en-GB" sz="1400" dirty="0"/>
              <a:t>78</a:t>
            </a:r>
            <a:r>
              <a:rPr lang="en-GB" sz="1400" baseline="30000" dirty="0"/>
              <a:t>th</a:t>
            </a:r>
            <a:r>
              <a:rPr lang="en-GB" sz="1400" dirty="0"/>
              <a:t> GRRF, 16-19 September 2014</a:t>
            </a:r>
          </a:p>
          <a:p>
            <a:pPr marL="1101090">
              <a:spcAft>
                <a:spcPts val="0"/>
              </a:spcAft>
            </a:pPr>
            <a:r>
              <a:rPr lang="en-GB" sz="1400" dirty="0"/>
              <a:t>Agenda item </a:t>
            </a:r>
            <a:r>
              <a:rPr lang="en-GB" sz="1400" dirty="0" smtClean="0"/>
              <a:t>3(c</a:t>
            </a:r>
            <a:r>
              <a:rPr lang="en-GB" sz="1400" dirty="0"/>
              <a:t>)</a:t>
            </a:r>
            <a:endParaRPr lang="en-GB" sz="1400" b="1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89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3880" y="57751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IMMA Concerns: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1054417"/>
            <a:ext cx="7467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The </a:t>
            </a:r>
            <a:r>
              <a:rPr lang="en-US" b="1" dirty="0" smtClean="0"/>
              <a:t>request does </a:t>
            </a:r>
            <a:r>
              <a:rPr lang="en-US" b="1" dirty="0"/>
              <a:t>not enhance product safety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R10 brake requirements are general and rely on agreement between OEMs and Type Approval </a:t>
            </a:r>
            <a:r>
              <a:rPr lang="en-US" sz="1600" dirty="0" smtClean="0"/>
              <a:t>agencies.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markets where R10 is already required, those requirements must already be met </a:t>
            </a:r>
            <a:r>
              <a:rPr lang="en-US" sz="1600" dirty="0" smtClean="0"/>
              <a:t>regardless of a </a:t>
            </a:r>
            <a:r>
              <a:rPr lang="en-US" sz="1600" dirty="0"/>
              <a:t>cross reference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request </a:t>
            </a:r>
            <a:r>
              <a:rPr lang="en-US" b="1" dirty="0" smtClean="0"/>
              <a:t>does not increase 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markets where R10 is already required, those requirements must already be met regardless of </a:t>
            </a:r>
            <a:r>
              <a:rPr lang="en-US" sz="1600" dirty="0" smtClean="0"/>
              <a:t>a </a:t>
            </a:r>
            <a:r>
              <a:rPr lang="en-US" sz="1600" dirty="0"/>
              <a:t>cross reference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The request </a:t>
            </a:r>
            <a:r>
              <a:rPr lang="en-US" b="1" dirty="0" smtClean="0"/>
              <a:t>may </a:t>
            </a:r>
            <a:r>
              <a:rPr lang="en-US" b="1" dirty="0"/>
              <a:t>hinder R78 adoption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markets where R10 is not adopted R78 adoption is more difficult with the cross reference.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Even if getting an R10 approval and certificate is not required, the burden of having test facilities and running the tests still exist.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request </a:t>
            </a:r>
            <a:r>
              <a:rPr lang="en-US" b="1" dirty="0" smtClean="0"/>
              <a:t>does not promote harmonization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An R10 cross reference is not appropriate in a </a:t>
            </a:r>
            <a:r>
              <a:rPr lang="en-US" sz="1600" dirty="0" smtClean="0"/>
              <a:t>GTR.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R78 would become dis-harmonized with </a:t>
            </a:r>
            <a:r>
              <a:rPr lang="en-US" sz="1600" dirty="0" smtClean="0"/>
              <a:t>GTR-03.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43890" y="5257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Question: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914400" y="5672733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can the GRRF purpose of ensuring EMI Immunity be met and the IMMA concerns be addressed?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9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7543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IMMA proposal :</a:t>
            </a:r>
          </a:p>
          <a:p>
            <a:endParaRPr lang="en-US" dirty="0" smtClean="0"/>
          </a:p>
          <a:p>
            <a:r>
              <a:rPr lang="en-US" dirty="0" smtClean="0"/>
              <a:t>Add a new paragraph 3.1.14 to GTR-03</a:t>
            </a:r>
            <a:endParaRPr lang="en-US" dirty="0"/>
          </a:p>
          <a:p>
            <a:pPr marL="971550" lvl="1" indent="-514350"/>
            <a:r>
              <a:rPr lang="en-US" sz="1400" dirty="0" smtClean="0"/>
              <a:t>3.1.14 The </a:t>
            </a:r>
            <a:r>
              <a:rPr lang="en-US" sz="1400" dirty="0"/>
              <a:t>operation of the </a:t>
            </a:r>
            <a:r>
              <a:rPr lang="en-US" sz="1400" dirty="0" smtClean="0"/>
              <a:t>electronic braking device </a:t>
            </a:r>
            <a:r>
              <a:rPr lang="en-US" sz="1400" dirty="0"/>
              <a:t>must not be affected adversely by electro-magnetic fields</a:t>
            </a:r>
            <a:r>
              <a:rPr lang="en-US" sz="1400" dirty="0" smtClean="0"/>
              <a:t>. </a:t>
            </a:r>
          </a:p>
          <a:p>
            <a:pPr lvl="1"/>
            <a:endParaRPr lang="en-US" sz="1400" dirty="0" smtClean="0"/>
          </a:p>
          <a:p>
            <a:pPr marL="971550" lvl="1"/>
            <a:r>
              <a:rPr lang="en-US" sz="1400" dirty="0" smtClean="0"/>
              <a:t>Until uniform test procedures have been adopted, manufacturers shall maintain (and provide on request) vehicle immunity test procedures and results.</a:t>
            </a:r>
            <a:endParaRPr lang="en-US" sz="4000" dirty="0" smtClean="0"/>
          </a:p>
          <a:p>
            <a:pPr lvl="1"/>
            <a:endParaRPr lang="en-US" sz="1400" dirty="0" smtClean="0"/>
          </a:p>
          <a:p>
            <a:r>
              <a:rPr lang="en-US" dirty="0" smtClean="0"/>
              <a:t>Harmonize R78 to that version of GTR-03</a:t>
            </a:r>
            <a:endParaRPr lang="en-US" dirty="0"/>
          </a:p>
          <a:p>
            <a:pPr marL="971550" lvl="1" indent="-514350"/>
            <a:r>
              <a:rPr lang="en-US" sz="1400" dirty="0" smtClean="0"/>
              <a:t>5.1.14 </a:t>
            </a:r>
            <a:r>
              <a:rPr lang="en-US" sz="1400" dirty="0"/>
              <a:t>The operation of the electronic braking device must not be affected adversely by electro-magnetic fields. </a:t>
            </a:r>
          </a:p>
          <a:p>
            <a:pPr lvl="1"/>
            <a:endParaRPr lang="en-US" sz="1400" dirty="0"/>
          </a:p>
          <a:p>
            <a:pPr marL="971550" lvl="1"/>
            <a:r>
              <a:rPr lang="en-US" sz="1400" dirty="0"/>
              <a:t>Until uniform test procedures have been adopted, manufacturers shall maintain (and provide on request) vehicle immunity test procedures and results.</a:t>
            </a:r>
            <a:endParaRPr lang="en-US" sz="40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b="1" dirty="0" smtClean="0"/>
              <a:t>Rationale: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EMI Immunity is a stated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paragraph is consistent with language in ECE R78-02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language is appropriate in a GTR.</a:t>
            </a:r>
            <a:endParaRPr lang="en-US" sz="14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2135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IMMA proposal: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1162705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To develop consistent, objective requirements for EMI Immunity of electronic brake modules  by IMMA </a:t>
            </a:r>
            <a:r>
              <a:rPr lang="en-US" sz="2400" dirty="0"/>
              <a:t>EMC technical </a:t>
            </a:r>
            <a:r>
              <a:rPr lang="en-US" sz="2400" dirty="0" smtClean="0"/>
              <a:t>experts.  To propose to GRRF how to incorporate those requirements into regulations, be it R10, R78 or other.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636972"/>
            <a:ext cx="436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Timing:</a:t>
            </a:r>
            <a:endParaRPr lang="en-US" sz="2400" b="1" dirty="0"/>
          </a:p>
        </p:txBody>
      </p:sp>
      <p:graphicFrame>
        <p:nvGraphicFramePr>
          <p:cNvPr id="5" name="Group 7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79959"/>
              </p:ext>
            </p:extLst>
          </p:nvPr>
        </p:nvGraphicFramePr>
        <p:xfrm>
          <a:off x="1028700" y="4098637"/>
          <a:ext cx="4343402" cy="1621443"/>
        </p:xfrm>
        <a:graphic>
          <a:graphicData uri="http://schemas.openxmlformats.org/drawingml/2006/table">
            <a:tbl>
              <a:tblPr/>
              <a:tblGrid>
                <a:gridCol w="1399540"/>
                <a:gridCol w="438536"/>
                <a:gridCol w="296905"/>
                <a:gridCol w="367196"/>
                <a:gridCol w="368245"/>
                <a:gridCol w="368245"/>
                <a:gridCol w="368245"/>
                <a:gridCol w="368245"/>
                <a:gridCol w="368245"/>
              </a:tblGrid>
              <a:tr h="320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+mn-cs"/>
                        </a:rPr>
                        <a:t>2016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GRRF meetings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IMMA group established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EMC proposal development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Proposal to GRRF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Isosceles Triangle 1"/>
          <p:cNvSpPr/>
          <p:nvPr/>
        </p:nvSpPr>
        <p:spPr>
          <a:xfrm>
            <a:off x="2514600" y="4724400"/>
            <a:ext cx="172187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952013" y="5105400"/>
            <a:ext cx="172187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704613" y="5105400"/>
            <a:ext cx="172187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9" idx="4"/>
          </p:cNvCxnSpPr>
          <p:nvPr/>
        </p:nvCxnSpPr>
        <p:spPr>
          <a:xfrm>
            <a:off x="2952013" y="5257800"/>
            <a:ext cx="1924787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5097490" y="5540829"/>
            <a:ext cx="172187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5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405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Harley-Davidson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Twining, Steve</dc:creator>
  <cp:lastModifiedBy>Armengol</cp:lastModifiedBy>
  <cp:revision>20</cp:revision>
  <dcterms:created xsi:type="dcterms:W3CDTF">2014-08-13T14:45:32Z</dcterms:created>
  <dcterms:modified xsi:type="dcterms:W3CDTF">2014-10-09T08:04:48Z</dcterms:modified>
</cp:coreProperties>
</file>