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63" r:id="rId3"/>
    <p:sldId id="257" r:id="rId4"/>
    <p:sldId id="264" r:id="rId5"/>
    <p:sldId id="258" r:id="rId6"/>
    <p:sldId id="265" r:id="rId7"/>
    <p:sldId id="259" r:id="rId8"/>
    <p:sldId id="260" r:id="rId9"/>
    <p:sldId id="261" r:id="rId10"/>
    <p:sldId id="262" r:id="rId11"/>
    <p:sldId id="266" r:id="rId12"/>
    <p:sldId id="267" r:id="rId13"/>
  </p:sldIdLst>
  <p:sldSz cx="9144000" cy="6858000" type="screen4x3"/>
  <p:notesSz cx="6858000" cy="997902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4" autoAdjust="0"/>
    <p:restoredTop sz="91458" autoAdjust="0"/>
  </p:normalViewPr>
  <p:slideViewPr>
    <p:cSldViewPr>
      <p:cViewPr>
        <p:scale>
          <a:sx n="74" d="100"/>
          <a:sy n="74" d="100"/>
        </p:scale>
        <p:origin x="-2694" y="-10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it-IT"/>
              <a:t>21/05/2013</a:t>
            </a:r>
          </a:p>
        </p:txBody>
      </p:sp>
      <p:sp>
        <p:nvSpPr>
          <p:cNvPr id="4" name="Segnaposto piè di pagina 3"/>
          <p:cNvSpPr>
            <a:spLocks noGrp="1"/>
          </p:cNvSpPr>
          <p:nvPr>
            <p:ph type="ftr" sz="quarter" idx="2"/>
          </p:nvPr>
        </p:nvSpPr>
        <p:spPr>
          <a:xfrm>
            <a:off x="0" y="9478963"/>
            <a:ext cx="2971800"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9478963"/>
            <a:ext cx="2971800"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3EF837-A1BC-4851-BDBC-926B78477CAB}" type="slidenum">
              <a:rPr lang="it-IT"/>
              <a:pPr>
                <a:defRPr/>
              </a:pPr>
              <a:t>‹#›</a:t>
            </a:fld>
            <a:endParaRPr lang="it-IT"/>
          </a:p>
        </p:txBody>
      </p:sp>
    </p:spTree>
    <p:extLst>
      <p:ext uri="{BB962C8B-B14F-4D97-AF65-F5344CB8AC3E}">
        <p14:creationId xmlns:p14="http://schemas.microsoft.com/office/powerpoint/2010/main" val="124945899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it-IT"/>
              <a:t>21/05/2013</a:t>
            </a:r>
          </a:p>
        </p:txBody>
      </p:sp>
      <p:sp>
        <p:nvSpPr>
          <p:cNvPr id="4" name="Segnaposto immagine diapositiva 3"/>
          <p:cNvSpPr>
            <a:spLocks noGrp="1" noRot="1" noChangeAspect="1"/>
          </p:cNvSpPr>
          <p:nvPr>
            <p:ph type="sldImg" idx="2"/>
          </p:nvPr>
        </p:nvSpPr>
        <p:spPr>
          <a:xfrm>
            <a:off x="933450" y="747713"/>
            <a:ext cx="4991100" cy="374332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740275"/>
            <a:ext cx="5486400" cy="4491038"/>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78963"/>
            <a:ext cx="2971800"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9478963"/>
            <a:ext cx="2971800"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7EA7726-8729-4288-9B00-58BF9528213D}" type="slidenum">
              <a:rPr lang="it-IT"/>
              <a:pPr>
                <a:defRPr/>
              </a:pPr>
              <a:t>‹#›</a:t>
            </a:fld>
            <a:endParaRPr lang="it-IT"/>
          </a:p>
        </p:txBody>
      </p:sp>
    </p:spTree>
    <p:extLst>
      <p:ext uri="{BB962C8B-B14F-4D97-AF65-F5344CB8AC3E}">
        <p14:creationId xmlns:p14="http://schemas.microsoft.com/office/powerpoint/2010/main" val="1890273997"/>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52117178-CEB7-48A4-8068-79B2CA63A418}" type="slidenum">
              <a:rPr lang="it-IT" smtClean="0">
                <a:latin typeface="Calibri" pitchFamily="34" charset="0"/>
              </a:rPr>
              <a:pPr eaLnBrk="1" fontAlgn="base" hangingPunct="1">
                <a:spcBef>
                  <a:spcPct val="0"/>
                </a:spcBef>
                <a:spcAft>
                  <a:spcPct val="0"/>
                </a:spcAft>
              </a:pPr>
              <a:t>1</a:t>
            </a:fld>
            <a:endParaRPr lang="it-IT" smtClean="0">
              <a:latin typeface="Calibri" pitchFamily="34" charset="0"/>
            </a:endParaRPr>
          </a:p>
        </p:txBody>
      </p:sp>
      <p:sp>
        <p:nvSpPr>
          <p:cNvPr id="18437"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18438"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Segnaposto note 2"/>
          <p:cNvSpPr>
            <a:spLocks noGrp="1"/>
          </p:cNvSpPr>
          <p:nvPr>
            <p:ph type="body" idx="1"/>
          </p:nvPr>
        </p:nvSpPr>
        <p:spPr/>
        <p:txBody>
          <a:bodyPr/>
          <a:lstStyle/>
          <a:p>
            <a:pPr eaLnBrk="1" fontAlgn="auto" hangingPunct="1">
              <a:spcBef>
                <a:spcPts val="0"/>
              </a:spcBef>
              <a:spcAft>
                <a:spcPts val="0"/>
              </a:spcAft>
              <a:defRPr/>
            </a:pPr>
            <a:r>
              <a:rPr lang="en-US" dirty="0" smtClean="0"/>
              <a:t>In order to take in consideration the implication of the new technology here described , the amendment we propose consider 3 situations to be managed:</a:t>
            </a:r>
          </a:p>
          <a:p>
            <a:pPr marL="228600" indent="-228600" eaLnBrk="1" fontAlgn="auto" hangingPunct="1">
              <a:spcBef>
                <a:spcPts val="0"/>
              </a:spcBef>
              <a:spcAft>
                <a:spcPts val="0"/>
              </a:spcAft>
              <a:buFontTx/>
              <a:buAutoNum type="arabicPeriod"/>
              <a:defRPr/>
            </a:pPr>
            <a:r>
              <a:rPr lang="en-US" dirty="0" smtClean="0"/>
              <a:t>LPG in the petrol tank</a:t>
            </a:r>
          </a:p>
          <a:p>
            <a:pPr marL="228600" indent="-228600" eaLnBrk="1" fontAlgn="auto" hangingPunct="1">
              <a:spcBef>
                <a:spcPts val="0"/>
              </a:spcBef>
              <a:spcAft>
                <a:spcPts val="0"/>
              </a:spcAft>
              <a:defRPr/>
            </a:pPr>
            <a:r>
              <a:rPr lang="en-US" dirty="0" smtClean="0"/>
              <a:t>Already discussed to have redundant systems to avoid that LPG flows in the petrol tank.</a:t>
            </a:r>
          </a:p>
          <a:p>
            <a:pPr marL="228600" indent="-228600" eaLnBrk="1" fontAlgn="auto" hangingPunct="1">
              <a:spcBef>
                <a:spcPts val="0"/>
              </a:spcBef>
              <a:spcAft>
                <a:spcPts val="0"/>
              </a:spcAft>
              <a:defRPr/>
            </a:pPr>
            <a:r>
              <a:rPr lang="en-US" dirty="0" smtClean="0"/>
              <a:t>2. Already discussed and agreed.</a:t>
            </a:r>
          </a:p>
          <a:p>
            <a:pPr marL="228600" indent="-228600" eaLnBrk="1" fontAlgn="auto" hangingPunct="1">
              <a:spcBef>
                <a:spcPts val="0"/>
              </a:spcBef>
              <a:spcAft>
                <a:spcPts val="0"/>
              </a:spcAft>
              <a:defRPr/>
            </a:pPr>
            <a:r>
              <a:rPr lang="en-US" dirty="0" smtClean="0"/>
              <a:t>3.  An LPG system is designed to maximize the use of LPG, in all conditions. This is also what the end customer want. The LPG DI allow to start directly in LPG, then there are no reasons for a system maker don’t avoid to minimize the petrol in the LPG tank. Anyway it is important to fix a limit that can be of 20% of gasoline on 80% of LPG, considering the same value (on energy basis) has been already discussed and agreed for R83 e R115.</a:t>
            </a:r>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1362C3C-A9C0-46CB-B171-E8ABAC0B5687}" type="slidenum">
              <a:rPr lang="it-IT" smtClean="0">
                <a:latin typeface="Calibri" pitchFamily="34" charset="0"/>
              </a:rPr>
              <a:pPr eaLnBrk="1" fontAlgn="base" hangingPunct="1">
                <a:spcBef>
                  <a:spcPct val="0"/>
                </a:spcBef>
                <a:spcAft>
                  <a:spcPct val="0"/>
                </a:spcAft>
              </a:pPr>
              <a:t>10</a:t>
            </a:fld>
            <a:endParaRPr lang="it-IT" smtClean="0">
              <a:latin typeface="Calibri" pitchFamily="34" charset="0"/>
            </a:endParaRPr>
          </a:p>
        </p:txBody>
      </p:sp>
      <p:sp>
        <p:nvSpPr>
          <p:cNvPr id="27653"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7654"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Segnaposto note 2"/>
          <p:cNvSpPr>
            <a:spLocks noGrp="1"/>
          </p:cNvSpPr>
          <p:nvPr>
            <p:ph type="body" idx="1"/>
          </p:nvPr>
        </p:nvSpPr>
        <p:spPr/>
        <p:txBody>
          <a:bodyPr/>
          <a:lstStyle/>
          <a:p>
            <a:pPr eaLnBrk="1" fontAlgn="auto" hangingPunct="1">
              <a:spcBef>
                <a:spcPts val="0"/>
              </a:spcBef>
              <a:spcAft>
                <a:spcPts val="0"/>
              </a:spcAft>
              <a:defRPr/>
            </a:pPr>
            <a:r>
              <a:rPr lang="en-US" dirty="0" smtClean="0"/>
              <a:t>In order to take in consideration the implication of the new technology here described , the amendment we propose consider 3 situations to be managed:</a:t>
            </a:r>
          </a:p>
          <a:p>
            <a:pPr marL="228600" indent="-228600" eaLnBrk="1" fontAlgn="auto" hangingPunct="1">
              <a:spcBef>
                <a:spcPts val="0"/>
              </a:spcBef>
              <a:spcAft>
                <a:spcPts val="0"/>
              </a:spcAft>
              <a:buFontTx/>
              <a:buAutoNum type="arabicPeriod"/>
              <a:defRPr/>
            </a:pPr>
            <a:r>
              <a:rPr lang="en-US" dirty="0" smtClean="0"/>
              <a:t>LPG in the petrol tank</a:t>
            </a:r>
          </a:p>
          <a:p>
            <a:pPr marL="228600" indent="-228600" eaLnBrk="1" fontAlgn="auto" hangingPunct="1">
              <a:spcBef>
                <a:spcPts val="0"/>
              </a:spcBef>
              <a:spcAft>
                <a:spcPts val="0"/>
              </a:spcAft>
              <a:defRPr/>
            </a:pPr>
            <a:r>
              <a:rPr lang="en-US" dirty="0" smtClean="0"/>
              <a:t>Already discussed to have redundant systems to avoid that LPG flows in the petrol tank.</a:t>
            </a:r>
          </a:p>
          <a:p>
            <a:pPr marL="228600" indent="-228600" eaLnBrk="1" fontAlgn="auto" hangingPunct="1">
              <a:spcBef>
                <a:spcPts val="0"/>
              </a:spcBef>
              <a:spcAft>
                <a:spcPts val="0"/>
              </a:spcAft>
              <a:defRPr/>
            </a:pPr>
            <a:r>
              <a:rPr lang="en-US" dirty="0" smtClean="0"/>
              <a:t>2. Already discussed and agreed.</a:t>
            </a:r>
          </a:p>
          <a:p>
            <a:pPr marL="228600" indent="-228600" eaLnBrk="1" fontAlgn="auto" hangingPunct="1">
              <a:spcBef>
                <a:spcPts val="0"/>
              </a:spcBef>
              <a:spcAft>
                <a:spcPts val="0"/>
              </a:spcAft>
              <a:defRPr/>
            </a:pPr>
            <a:r>
              <a:rPr lang="en-US" dirty="0" smtClean="0"/>
              <a:t>3.  An LPG system is designed to maximize the use of LPG, in all conditions. This is also what the end customer want. The LPG DI allow to start directly in LPG, then there are no reasons for a system maker don’t avoid to minimize the petrol in the LPG tank. Anyway it is important to fix a limit that can be of 20% of gasoline on 80% of LPG, considering the same value (on energy basis) has been already discussed and agreed for R83 e R115.</a:t>
            </a:r>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AF09B7C-9B28-493E-8800-002E5EE917AA}" type="slidenum">
              <a:rPr lang="it-IT" smtClean="0">
                <a:latin typeface="Calibri" pitchFamily="34" charset="0"/>
              </a:rPr>
              <a:pPr eaLnBrk="1" fontAlgn="base" hangingPunct="1">
                <a:spcBef>
                  <a:spcPct val="0"/>
                </a:spcBef>
                <a:spcAft>
                  <a:spcPct val="0"/>
                </a:spcAft>
              </a:pPr>
              <a:t>11</a:t>
            </a:fld>
            <a:endParaRPr lang="it-IT" smtClean="0">
              <a:latin typeface="Calibri" pitchFamily="34" charset="0"/>
            </a:endParaRPr>
          </a:p>
        </p:txBody>
      </p:sp>
      <p:sp>
        <p:nvSpPr>
          <p:cNvPr id="28677"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8678"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56F4DF3E-4F8C-4E3A-BE57-B093F4B27304}" type="slidenum">
              <a:rPr lang="it-IT" smtClean="0">
                <a:latin typeface="Calibri" pitchFamily="34" charset="0"/>
              </a:rPr>
              <a:pPr eaLnBrk="1" fontAlgn="base" hangingPunct="1">
                <a:spcBef>
                  <a:spcPct val="0"/>
                </a:spcBef>
                <a:spcAft>
                  <a:spcPct val="0"/>
                </a:spcAft>
              </a:pPr>
              <a:t>12</a:t>
            </a:fld>
            <a:endParaRPr lang="it-IT" smtClean="0">
              <a:latin typeface="Calibri" pitchFamily="34" charset="0"/>
            </a:endParaRPr>
          </a:p>
        </p:txBody>
      </p:sp>
      <p:sp>
        <p:nvSpPr>
          <p:cNvPr id="29701"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9702"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1. Brief presentation of the LPG Direct Injection technology: </a:t>
            </a:r>
            <a:br>
              <a:rPr lang="en-US" smtClean="0"/>
            </a:br>
            <a:r>
              <a:rPr lang="en-US" smtClean="0"/>
              <a:t>- architecture and why a return flow is needed</a:t>
            </a:r>
            <a:br>
              <a:rPr lang="en-US" smtClean="0"/>
            </a:br>
            <a:r>
              <a:rPr lang="en-US" smtClean="0"/>
              <a:t>- explication that petrol can goes to LPG tank only during the switch phase </a:t>
            </a:r>
            <a:br>
              <a:rPr lang="en-US" smtClean="0"/>
            </a:br>
            <a:r>
              <a:rPr lang="en-US" smtClean="0"/>
              <a:t>- advantages in term of emissions (we have data for that) and use of LPG vs petrol (crank in LPG)</a:t>
            </a:r>
            <a:br>
              <a:rPr lang="en-US" smtClean="0"/>
            </a:br>
            <a:r>
              <a:rPr lang="en-US" smtClean="0"/>
              <a:t>2. Why petrol in the tank is not an issue: </a:t>
            </a:r>
            <a:br>
              <a:rPr lang="en-US" smtClean="0"/>
            </a:br>
            <a:r>
              <a:rPr lang="en-US" smtClean="0"/>
              <a:t>- pressure reduction thanks to the blend</a:t>
            </a:r>
            <a:br>
              <a:rPr lang="en-US" smtClean="0"/>
            </a:br>
            <a:r>
              <a:rPr lang="en-US" smtClean="0"/>
              <a:t>- components validated also for gasoline (if possible we would avoid, check with Salvatore if we really need to talk about this point) </a:t>
            </a:r>
            <a:br>
              <a:rPr lang="en-US" smtClean="0"/>
            </a:br>
            <a:r>
              <a:rPr lang="en-US" smtClean="0"/>
              <a:t>3. Amendment to control the amount of petrol in LPG:</a:t>
            </a:r>
            <a:br>
              <a:rPr lang="en-US" smtClean="0"/>
            </a:br>
            <a:r>
              <a:rPr lang="en-US" smtClean="0"/>
              <a:t>- system shall avoid that petrol flow in the LPG tank overcome the 80% </a:t>
            </a:r>
            <a:br>
              <a:rPr lang="en-US" smtClean="0"/>
            </a:br>
            <a:r>
              <a:rPr lang="en-US" smtClean="0"/>
              <a:t>- system shall avoid that petrol amount overcome the 20% of the total fuel (20% is coming from amendment to R83) considering that the effort of the system maker and the end user is to maximize the use of LPG instead petrol (no reasons to burn petrol).</a:t>
            </a:r>
            <a:br>
              <a:rPr lang="en-US" smtClean="0"/>
            </a:br>
            <a:endParaRPr lang="en-US"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5F26DA7-D720-426B-A279-5D5354D7B84B}" type="slidenum">
              <a:rPr lang="it-IT" smtClean="0">
                <a:latin typeface="Calibri" pitchFamily="34" charset="0"/>
              </a:rPr>
              <a:pPr eaLnBrk="1" fontAlgn="base" hangingPunct="1">
                <a:spcBef>
                  <a:spcPct val="0"/>
                </a:spcBef>
                <a:spcAft>
                  <a:spcPct val="0"/>
                </a:spcAft>
              </a:pPr>
              <a:t>2</a:t>
            </a:fld>
            <a:endParaRPr lang="it-IT" smtClean="0">
              <a:latin typeface="Calibri" pitchFamily="34" charset="0"/>
            </a:endParaRPr>
          </a:p>
        </p:txBody>
      </p:sp>
      <p:sp>
        <p:nvSpPr>
          <p:cNvPr id="19461"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19462"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Here a brief introduction of the LPG Direct Injection Technology.</a:t>
            </a:r>
          </a:p>
          <a:p>
            <a:pPr eaLnBrk="1" hangingPunct="1">
              <a:spcBef>
                <a:spcPct val="0"/>
              </a:spcBef>
            </a:pPr>
            <a:r>
              <a:rPr lang="en-US" smtClean="0"/>
              <a:t>The system is based on the possibility to inject the LPG fuel directly in the combustion chamber, using HP pump and Injectors located in the cylinder head.</a:t>
            </a:r>
          </a:p>
          <a:p>
            <a:pPr eaLnBrk="1" hangingPunct="1">
              <a:spcBef>
                <a:spcPct val="0"/>
              </a:spcBef>
            </a:pPr>
            <a:r>
              <a:rPr lang="en-US" smtClean="0"/>
              <a:t>The LPG is injected in liquid phase and shall be maintained liquid from the tank to the HP pump, in order to allow the HP pump to work correctly and increase the LPG pressure in the fuel rail. </a:t>
            </a:r>
          </a:p>
          <a:p>
            <a:pPr eaLnBrk="1" hangingPunct="1">
              <a:spcBef>
                <a:spcPct val="0"/>
              </a:spcBef>
            </a:pPr>
            <a:r>
              <a:rPr lang="en-US" smtClean="0"/>
              <a:t>The presence of vapor phase at the inlet of the HP pump determine that the pump itself will not work correctly.</a:t>
            </a:r>
          </a:p>
          <a:p>
            <a:pPr eaLnBrk="1" hangingPunct="1">
              <a:spcBef>
                <a:spcPct val="0"/>
              </a:spcBef>
            </a:pPr>
            <a:r>
              <a:rPr lang="en-US" smtClean="0"/>
              <a:t>In order to keep the LPG in liquid phase, considering that the engine bay is hot, it is required to have a circulation of the LPG from the tank, to the components in the engine bay and then back to the LPG tank. </a:t>
            </a:r>
          </a:p>
          <a:p>
            <a:pPr eaLnBrk="1" hangingPunct="1">
              <a:spcBef>
                <a:spcPct val="0"/>
              </a:spcBef>
            </a:pPr>
            <a:r>
              <a:rPr lang="en-US" smtClean="0"/>
              <a:t>This is managed with a tank LPG pump which pumps to the front of the vehicle a flow bigger then what is required by the engine and the excess flow goes back to the tank, </a:t>
            </a:r>
            <a:r>
              <a:rPr lang="en-US" u="sng" smtClean="0"/>
              <a:t>cooling the components </a:t>
            </a:r>
            <a:r>
              <a:rPr lang="en-US" smtClean="0"/>
              <a:t>and avoiding the vapor lock issues.</a:t>
            </a:r>
          </a:p>
          <a:p>
            <a:pPr eaLnBrk="1" hangingPunct="1">
              <a:spcBef>
                <a:spcPct val="0"/>
              </a:spcBef>
            </a:pPr>
            <a:endParaRPr lang="en-US" smtClean="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5777B79-5D92-4A50-B2A5-0A5B6DEABCBF}" type="slidenum">
              <a:rPr lang="it-IT" smtClean="0">
                <a:latin typeface="Calibri" pitchFamily="34" charset="0"/>
              </a:rPr>
              <a:pPr eaLnBrk="1" fontAlgn="base" hangingPunct="1">
                <a:spcBef>
                  <a:spcPct val="0"/>
                </a:spcBef>
                <a:spcAft>
                  <a:spcPct val="0"/>
                </a:spcAft>
              </a:pPr>
              <a:t>3</a:t>
            </a:fld>
            <a:endParaRPr lang="it-IT" smtClean="0">
              <a:latin typeface="Calibri" pitchFamily="34" charset="0"/>
            </a:endParaRPr>
          </a:p>
        </p:txBody>
      </p:sp>
      <p:sp>
        <p:nvSpPr>
          <p:cNvPr id="20485"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0486"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2837720-5ED5-4E67-B42F-E91D5EC0F247}" type="slidenum">
              <a:rPr lang="it-IT" smtClean="0">
                <a:latin typeface="Calibri" pitchFamily="34" charset="0"/>
              </a:rPr>
              <a:pPr eaLnBrk="1" fontAlgn="base" hangingPunct="1">
                <a:spcBef>
                  <a:spcPct val="0"/>
                </a:spcBef>
                <a:spcAft>
                  <a:spcPct val="0"/>
                </a:spcAft>
              </a:pPr>
              <a:t>4</a:t>
            </a:fld>
            <a:endParaRPr lang="it-IT" smtClean="0">
              <a:latin typeface="Calibri" pitchFamily="34" charset="0"/>
            </a:endParaRPr>
          </a:p>
        </p:txBody>
      </p:sp>
      <p:sp>
        <p:nvSpPr>
          <p:cNvPr id="21509"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1510"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Considering that the system can be bifuel, a fuel switch from LPG to petrol and vice versa shall be managed.</a:t>
            </a:r>
          </a:p>
          <a:p>
            <a:pPr eaLnBrk="1" hangingPunct="1">
              <a:spcBef>
                <a:spcPct val="0"/>
              </a:spcBef>
            </a:pPr>
            <a:r>
              <a:rPr lang="en-US" smtClean="0"/>
              <a:t>In this kind of equipment the LPG system and the petrol system use the same HP pump and injectors. That means that the fuel switch shall be done trough valves which allow one fuel or another to reach the inlet of the HP pump.</a:t>
            </a:r>
          </a:p>
          <a:p>
            <a:pPr eaLnBrk="1" hangingPunct="1">
              <a:spcBef>
                <a:spcPct val="0"/>
              </a:spcBef>
            </a:pPr>
            <a:r>
              <a:rPr lang="en-US" smtClean="0"/>
              <a:t>During the switching phase the two fuels are blended in the volume from the Fuel Selector Unit to the Pressure Control Unit.</a:t>
            </a:r>
          </a:p>
          <a:p>
            <a:pPr eaLnBrk="1" hangingPunct="1">
              <a:spcBef>
                <a:spcPct val="0"/>
              </a:spcBef>
            </a:pPr>
            <a:r>
              <a:rPr lang="en-US" smtClean="0"/>
              <a:t>As already explained, the system need a cooling flow which determine that a certain quantity of petrol will flow in the LPG tank.</a:t>
            </a:r>
          </a:p>
          <a:p>
            <a:pPr eaLnBrk="1" hangingPunct="1">
              <a:spcBef>
                <a:spcPct val="0"/>
              </a:spcBef>
            </a:pPr>
            <a:r>
              <a:rPr lang="en-US" smtClean="0"/>
              <a:t>The flow of petrol in the LPG tank happen only during the switch phase.</a:t>
            </a:r>
          </a:p>
        </p:txBody>
      </p:sp>
      <p:sp>
        <p:nvSpPr>
          <p:cNvPr id="225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0E3A071-7509-477A-8C09-4A4155DF21CC}" type="slidenum">
              <a:rPr lang="it-IT" smtClean="0">
                <a:latin typeface="Calibri" pitchFamily="34" charset="0"/>
              </a:rPr>
              <a:pPr eaLnBrk="1" fontAlgn="base" hangingPunct="1">
                <a:spcBef>
                  <a:spcPct val="0"/>
                </a:spcBef>
                <a:spcAft>
                  <a:spcPct val="0"/>
                </a:spcAft>
              </a:pPr>
              <a:t>5</a:t>
            </a:fld>
            <a:endParaRPr lang="it-IT" smtClean="0">
              <a:latin typeface="Calibri" pitchFamily="34" charset="0"/>
            </a:endParaRPr>
          </a:p>
        </p:txBody>
      </p:sp>
      <p:sp>
        <p:nvSpPr>
          <p:cNvPr id="22533"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2534"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DAF4E8A-56F8-4967-941C-CB3D6B18E60C}" type="slidenum">
              <a:rPr lang="it-IT" smtClean="0">
                <a:latin typeface="Calibri" pitchFamily="34" charset="0"/>
              </a:rPr>
              <a:pPr eaLnBrk="1" fontAlgn="base" hangingPunct="1">
                <a:spcBef>
                  <a:spcPct val="0"/>
                </a:spcBef>
                <a:spcAft>
                  <a:spcPct val="0"/>
                </a:spcAft>
              </a:pPr>
              <a:t>6</a:t>
            </a:fld>
            <a:endParaRPr lang="it-IT" smtClean="0">
              <a:latin typeface="Calibri" pitchFamily="34" charset="0"/>
            </a:endParaRPr>
          </a:p>
        </p:txBody>
      </p:sp>
      <p:sp>
        <p:nvSpPr>
          <p:cNvPr id="23557"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3558"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0C1D7C3-BC00-4622-8EFA-005A18FB8714}" type="slidenum">
              <a:rPr lang="it-IT" smtClean="0">
                <a:latin typeface="Calibri" pitchFamily="34" charset="0"/>
              </a:rPr>
              <a:pPr eaLnBrk="1" fontAlgn="base" hangingPunct="1">
                <a:spcBef>
                  <a:spcPct val="0"/>
                </a:spcBef>
                <a:spcAft>
                  <a:spcPct val="0"/>
                </a:spcAft>
              </a:pPr>
              <a:t>7</a:t>
            </a:fld>
            <a:endParaRPr lang="it-IT" smtClean="0">
              <a:latin typeface="Calibri" pitchFamily="34" charset="0"/>
            </a:endParaRPr>
          </a:p>
        </p:txBody>
      </p:sp>
      <p:sp>
        <p:nvSpPr>
          <p:cNvPr id="24581"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4582"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91FB078-9FFB-41ED-8632-B7ACAF6D9868}" type="slidenum">
              <a:rPr lang="it-IT" smtClean="0">
                <a:latin typeface="Calibri" pitchFamily="34" charset="0"/>
              </a:rPr>
              <a:pPr eaLnBrk="1" fontAlgn="base" hangingPunct="1">
                <a:spcBef>
                  <a:spcPct val="0"/>
                </a:spcBef>
                <a:spcAft>
                  <a:spcPct val="0"/>
                </a:spcAft>
              </a:pPr>
              <a:t>8</a:t>
            </a:fld>
            <a:endParaRPr lang="it-IT" smtClean="0">
              <a:latin typeface="Calibri" pitchFamily="34" charset="0"/>
            </a:endParaRPr>
          </a:p>
        </p:txBody>
      </p:sp>
      <p:sp>
        <p:nvSpPr>
          <p:cNvPr id="25605"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5606"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5D14E0D-017F-4E27-BD91-C5EC90EAFFAB}" type="slidenum">
              <a:rPr lang="it-IT" smtClean="0">
                <a:latin typeface="Calibri" pitchFamily="34" charset="0"/>
              </a:rPr>
              <a:pPr eaLnBrk="1" fontAlgn="base" hangingPunct="1">
                <a:spcBef>
                  <a:spcPct val="0"/>
                </a:spcBef>
                <a:spcAft>
                  <a:spcPct val="0"/>
                </a:spcAft>
              </a:pPr>
              <a:t>9</a:t>
            </a:fld>
            <a:endParaRPr lang="it-IT" smtClean="0">
              <a:latin typeface="Calibri" pitchFamily="34" charset="0"/>
            </a:endParaRPr>
          </a:p>
        </p:txBody>
      </p:sp>
      <p:sp>
        <p:nvSpPr>
          <p:cNvPr id="26629"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it-IT" smtClean="0">
                <a:latin typeface="Calibri" pitchFamily="34" charset="0"/>
              </a:rPr>
              <a:t>21/05/2013</a:t>
            </a:r>
          </a:p>
        </p:txBody>
      </p:sp>
      <p:sp>
        <p:nvSpPr>
          <p:cNvPr id="26630" name="Segnaposto intestazion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29"/>
          <p:cNvSpPr>
            <a:spLocks noGrp="1"/>
          </p:cNvSpPr>
          <p:nvPr>
            <p:ph type="dt" sz="half" idx="10"/>
          </p:nvPr>
        </p:nvSpPr>
        <p:spPr/>
        <p:txBody>
          <a:bodyPr/>
          <a:lstStyle>
            <a:lvl1pPr>
              <a:defRPr/>
            </a:lvl1pPr>
          </a:lstStyle>
          <a:p>
            <a:pPr>
              <a:defRPr/>
            </a:pPr>
            <a:fld id="{D8047F9D-50D4-4896-9010-915B58294EB0}" type="datetimeFigureOut">
              <a:rPr lang="it-IT"/>
              <a:pPr>
                <a:defRPr/>
              </a:pPr>
              <a:t>26/09/2013</a:t>
            </a:fld>
            <a:endParaRPr lang="it-IT"/>
          </a:p>
        </p:txBody>
      </p:sp>
      <p:sp>
        <p:nvSpPr>
          <p:cNvPr id="5" name="Segnaposto piè di pagina 18"/>
          <p:cNvSpPr>
            <a:spLocks noGrp="1"/>
          </p:cNvSpPr>
          <p:nvPr>
            <p:ph type="ftr" sz="quarter" idx="11"/>
          </p:nvPr>
        </p:nvSpPr>
        <p:spPr/>
        <p:txBody>
          <a:bodyPr/>
          <a:lstStyle>
            <a:lvl1pPr>
              <a:defRPr/>
            </a:lvl1pPr>
          </a:lstStyle>
          <a:p>
            <a:pPr>
              <a:defRPr/>
            </a:pPr>
            <a:endParaRPr lang="it-IT"/>
          </a:p>
        </p:txBody>
      </p:sp>
      <p:sp>
        <p:nvSpPr>
          <p:cNvPr id="6" name="Segnaposto numero diapositiva 26"/>
          <p:cNvSpPr>
            <a:spLocks noGrp="1"/>
          </p:cNvSpPr>
          <p:nvPr>
            <p:ph type="sldNum" sz="quarter" idx="12"/>
          </p:nvPr>
        </p:nvSpPr>
        <p:spPr/>
        <p:txBody>
          <a:bodyPr/>
          <a:lstStyle>
            <a:lvl1pPr>
              <a:defRPr/>
            </a:lvl1pPr>
          </a:lstStyle>
          <a:p>
            <a:pPr>
              <a:defRPr/>
            </a:pPr>
            <a:fld id="{6539313F-B276-44D7-8925-D2A9B5612F2E}" type="slidenum">
              <a:rPr lang="it-IT"/>
              <a:pPr>
                <a:defRPr/>
              </a:pPr>
              <a:t>‹#›</a:t>
            </a:fld>
            <a:endParaRPr lang="it-IT"/>
          </a:p>
        </p:txBody>
      </p:sp>
    </p:spTree>
    <p:extLst>
      <p:ext uri="{BB962C8B-B14F-4D97-AF65-F5344CB8AC3E}">
        <p14:creationId xmlns:p14="http://schemas.microsoft.com/office/powerpoint/2010/main" val="4767294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D023506F-4C6C-4B89-879E-703604694BBF}" type="datetimeFigureOut">
              <a:rPr lang="it-IT"/>
              <a:pPr>
                <a:defRPr/>
              </a:pPr>
              <a:t>26/09/2013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122133FE-0F13-4A24-ABC2-490B923C80D1}" type="slidenum">
              <a:rPr lang="it-IT"/>
              <a:pPr>
                <a:defRPr/>
              </a:pPr>
              <a:t>‹#›</a:t>
            </a:fld>
            <a:endParaRPr lang="it-IT"/>
          </a:p>
        </p:txBody>
      </p:sp>
    </p:spTree>
    <p:extLst>
      <p:ext uri="{BB962C8B-B14F-4D97-AF65-F5344CB8AC3E}">
        <p14:creationId xmlns:p14="http://schemas.microsoft.com/office/powerpoint/2010/main" val="237840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7D373424-909B-4E44-B05F-768ABEDD5AE6}" type="datetimeFigureOut">
              <a:rPr lang="it-IT"/>
              <a:pPr>
                <a:defRPr/>
              </a:pPr>
              <a:t>26/09/2013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73ECAE3B-1B21-4D6C-BA08-6A41CD977AB1}" type="slidenum">
              <a:rPr lang="it-IT"/>
              <a:pPr>
                <a:defRPr/>
              </a:pPr>
              <a:t>‹#›</a:t>
            </a:fld>
            <a:endParaRPr lang="it-IT"/>
          </a:p>
        </p:txBody>
      </p:sp>
    </p:spTree>
    <p:extLst>
      <p:ext uri="{BB962C8B-B14F-4D97-AF65-F5344CB8AC3E}">
        <p14:creationId xmlns:p14="http://schemas.microsoft.com/office/powerpoint/2010/main" val="297556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2A8D2A9E-6BA4-42CA-BF77-0AFF008D939B}" type="datetimeFigureOut">
              <a:rPr lang="it-IT"/>
              <a:pPr>
                <a:defRPr/>
              </a:pPr>
              <a:t>26/09/2013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BED5C0E8-A7B7-4A3E-BAD9-236A59A52228}" type="slidenum">
              <a:rPr lang="it-IT"/>
              <a:pPr>
                <a:defRPr/>
              </a:pPr>
              <a:t>‹#›</a:t>
            </a:fld>
            <a:endParaRPr lang="it-IT"/>
          </a:p>
        </p:txBody>
      </p:sp>
    </p:spTree>
    <p:extLst>
      <p:ext uri="{BB962C8B-B14F-4D97-AF65-F5344CB8AC3E}">
        <p14:creationId xmlns:p14="http://schemas.microsoft.com/office/powerpoint/2010/main" val="136294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A006367-09C6-4E40-9098-C90693894F5B}" type="datetimeFigureOut">
              <a:rPr lang="it-IT"/>
              <a:pPr>
                <a:defRPr/>
              </a:pPr>
              <a:t>26/09/2013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00D35D4-3A5A-4E9D-820A-D0B5FC83AB23}" type="slidenum">
              <a:rPr lang="it-IT"/>
              <a:pPr>
                <a:defRPr/>
              </a:pPr>
              <a:t>‹#›</a:t>
            </a:fld>
            <a:endParaRPr lang="it-IT"/>
          </a:p>
        </p:txBody>
      </p:sp>
    </p:spTree>
    <p:extLst>
      <p:ext uri="{BB962C8B-B14F-4D97-AF65-F5344CB8AC3E}">
        <p14:creationId xmlns:p14="http://schemas.microsoft.com/office/powerpoint/2010/main" val="23474258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72CA7BB2-2373-401C-A4B4-647EEF7D1729}" type="datetimeFigureOut">
              <a:rPr lang="it-IT"/>
              <a:pPr>
                <a:defRPr/>
              </a:pPr>
              <a:t>26/09/2013</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B6B48627-11FA-4199-84DC-370BFD88C3A8}" type="slidenum">
              <a:rPr lang="it-IT"/>
              <a:pPr>
                <a:defRPr/>
              </a:pPr>
              <a:t>‹#›</a:t>
            </a:fld>
            <a:endParaRPr lang="it-IT"/>
          </a:p>
        </p:txBody>
      </p:sp>
    </p:spTree>
    <p:extLst>
      <p:ext uri="{BB962C8B-B14F-4D97-AF65-F5344CB8AC3E}">
        <p14:creationId xmlns:p14="http://schemas.microsoft.com/office/powerpoint/2010/main" val="422587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8369858B-FE04-4578-8941-2ED9DFE61153}" type="datetimeFigureOut">
              <a:rPr lang="it-IT"/>
              <a:pPr>
                <a:defRPr/>
              </a:pPr>
              <a:t>26/09/2013</a:t>
            </a:fld>
            <a:endParaRPr lang="it-IT"/>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06BCF90E-1A72-4F69-A9FE-ACBFEE00BFE5}" type="slidenum">
              <a:rPr lang="it-IT"/>
              <a:pPr>
                <a:defRPr/>
              </a:pPr>
              <a:t>‹#›</a:t>
            </a:fld>
            <a:endParaRPr lang="it-IT"/>
          </a:p>
        </p:txBody>
      </p:sp>
    </p:spTree>
    <p:extLst>
      <p:ext uri="{BB962C8B-B14F-4D97-AF65-F5344CB8AC3E}">
        <p14:creationId xmlns:p14="http://schemas.microsoft.com/office/powerpoint/2010/main" val="245049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5884EB18-CC9E-4A70-B524-0D1DBFE4992D}" type="datetimeFigureOut">
              <a:rPr lang="it-IT"/>
              <a:pPr>
                <a:defRPr/>
              </a:pPr>
              <a:t>26/09/2013</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CADA1505-6FF7-4E50-98DA-86516107A40B}" type="slidenum">
              <a:rPr lang="it-IT"/>
              <a:pPr>
                <a:defRPr/>
              </a:pPr>
              <a:t>‹#›</a:t>
            </a:fld>
            <a:endParaRPr lang="it-IT"/>
          </a:p>
        </p:txBody>
      </p:sp>
    </p:spTree>
    <p:extLst>
      <p:ext uri="{BB962C8B-B14F-4D97-AF65-F5344CB8AC3E}">
        <p14:creationId xmlns:p14="http://schemas.microsoft.com/office/powerpoint/2010/main" val="312777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303D3769-E661-44A6-B6FE-EA130510E679}" type="datetimeFigureOut">
              <a:rPr lang="it-IT"/>
              <a:pPr>
                <a:defRPr/>
              </a:pPr>
              <a:t>26/09/2013</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190F3933-F713-4CC9-A743-7CC3F5ADC1D1}" type="slidenum">
              <a:rPr lang="it-IT"/>
              <a:pPr>
                <a:defRPr/>
              </a:pPr>
              <a:t>‹#›</a:t>
            </a:fld>
            <a:endParaRPr lang="it-IT"/>
          </a:p>
        </p:txBody>
      </p:sp>
    </p:spTree>
    <p:extLst>
      <p:ext uri="{BB962C8B-B14F-4D97-AF65-F5344CB8AC3E}">
        <p14:creationId xmlns:p14="http://schemas.microsoft.com/office/powerpoint/2010/main" val="250212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79F98D91-9B02-40C6-AC99-92E3E66E3A30}" type="datetimeFigureOut">
              <a:rPr lang="it-IT"/>
              <a:pPr>
                <a:defRPr/>
              </a:pPr>
              <a:t>26/09/2013</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C3C81FFA-A875-42F6-9AF4-B5355CD6D198}" type="slidenum">
              <a:rPr lang="it-IT"/>
              <a:pPr>
                <a:defRPr/>
              </a:pPr>
              <a:t>‹#›</a:t>
            </a:fld>
            <a:endParaRPr lang="it-IT"/>
          </a:p>
        </p:txBody>
      </p:sp>
    </p:spTree>
    <p:extLst>
      <p:ext uri="{BB962C8B-B14F-4D97-AF65-F5344CB8AC3E}">
        <p14:creationId xmlns:p14="http://schemas.microsoft.com/office/powerpoint/2010/main" val="104372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F223C341-31D4-47DF-BFB8-558D6B8B4AFF}" type="datetimeFigureOut">
              <a:rPr lang="it-IT"/>
              <a:pPr>
                <a:defRPr/>
              </a:pPr>
              <a:t>26/09/2013</a:t>
            </a:fld>
            <a:endParaRPr lang="it-IT"/>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A95133CD-5FCB-4368-8814-04E92E286CF7}" type="slidenum">
              <a:rPr lang="it-IT"/>
              <a:pPr>
                <a:defRPr/>
              </a:pPr>
              <a:t>‹#›</a:t>
            </a:fld>
            <a:endParaRPr lang="it-IT"/>
          </a:p>
        </p:txBody>
      </p:sp>
    </p:spTree>
    <p:extLst>
      <p:ext uri="{BB962C8B-B14F-4D97-AF65-F5344CB8AC3E}">
        <p14:creationId xmlns:p14="http://schemas.microsoft.com/office/powerpoint/2010/main" val="227533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egnaposto titolo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1BD3C7FA-4784-4FFD-9B62-1FB2DF7B4F90}" type="datetimeFigureOut">
              <a:rPr lang="it-IT"/>
              <a:pPr>
                <a:defRPr/>
              </a:pPr>
              <a:t>26/09/2013</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5C801C3-F5B8-4958-8702-D8440D8D2D63}" type="slidenum">
              <a:rPr lang="it-IT"/>
              <a:pPr>
                <a:defRPr/>
              </a:pPr>
              <a:t>‹#›</a:t>
            </a:fld>
            <a:endParaRPr lang="it-IT"/>
          </a:p>
        </p:txBody>
      </p:sp>
      <p:grpSp>
        <p:nvGrpSpPr>
          <p:cNvPr id="1033"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0" r:id="rId2"/>
    <p:sldLayoutId id="2147483699" r:id="rId3"/>
    <p:sldLayoutId id="2147483691" r:id="rId4"/>
    <p:sldLayoutId id="2147483692" r:id="rId5"/>
    <p:sldLayoutId id="2147483693" r:id="rId6"/>
    <p:sldLayoutId id="2147483694" r:id="rId7"/>
    <p:sldLayoutId id="2147483695" r:id="rId8"/>
    <p:sldLayoutId id="2147483700" r:id="rId9"/>
    <p:sldLayoutId id="2147483696" r:id="rId10"/>
    <p:sldLayoutId id="214748369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extLst/>
        </p:spPr>
        <p:txBody>
          <a:bodyPr/>
          <a:lstStyle/>
          <a:p>
            <a:pPr eaLnBrk="1" fontAlgn="auto" hangingPunct="1">
              <a:spcAft>
                <a:spcPts val="0"/>
              </a:spcAft>
              <a:defRPr/>
            </a:pPr>
            <a:r>
              <a:rPr lang="it-IT" dirty="0" smtClean="0"/>
              <a:t>LPG </a:t>
            </a:r>
            <a:r>
              <a:rPr lang="it-IT" dirty="0" err="1" smtClean="0"/>
              <a:t>Direct</a:t>
            </a:r>
            <a:r>
              <a:rPr lang="it-IT" dirty="0" smtClean="0"/>
              <a:t> </a:t>
            </a:r>
            <a:r>
              <a:rPr lang="it-IT" dirty="0" err="1" smtClean="0"/>
              <a:t>Injection</a:t>
            </a:r>
            <a:endParaRPr lang="it-IT" dirty="0"/>
          </a:p>
        </p:txBody>
      </p:sp>
      <p:sp>
        <p:nvSpPr>
          <p:cNvPr id="5123" name="Sottotitolo 2"/>
          <p:cNvSpPr>
            <a:spLocks noGrp="1"/>
          </p:cNvSpPr>
          <p:nvPr>
            <p:ph type="subTitle" idx="1"/>
          </p:nvPr>
        </p:nvSpPr>
        <p:spPr>
          <a:xfrm>
            <a:off x="533400" y="3228975"/>
            <a:ext cx="7854950" cy="1752600"/>
          </a:xfrm>
        </p:spPr>
        <p:txBody>
          <a:bodyPr/>
          <a:lstStyle/>
          <a:p>
            <a:pPr marR="0" eaLnBrk="1" hangingPunct="1"/>
            <a:r>
              <a:rPr lang="it-IT" smtClean="0"/>
              <a:t>R67-01 </a:t>
            </a:r>
            <a:r>
              <a:rPr lang="en-US" smtClean="0"/>
              <a:t>Amendment</a:t>
            </a:r>
          </a:p>
        </p:txBody>
      </p:sp>
      <p:sp>
        <p:nvSpPr>
          <p:cNvPr id="5124" name="Text Box 4"/>
          <p:cNvSpPr txBox="1">
            <a:spLocks noChangeArrowheads="1"/>
          </p:cNvSpPr>
          <p:nvPr/>
        </p:nvSpPr>
        <p:spPr bwMode="auto">
          <a:xfrm>
            <a:off x="250825" y="908050"/>
            <a:ext cx="864235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dirty="0"/>
              <a:t>Submitted by the expert from Italy 		Informal document </a:t>
            </a:r>
            <a:r>
              <a:rPr lang="it-IT" b="1" dirty="0" smtClean="0"/>
              <a:t>GRSG-105-07</a:t>
            </a:r>
            <a:endParaRPr lang="it-IT" b="1" dirty="0"/>
          </a:p>
          <a:p>
            <a:pPr eaLnBrk="1" hangingPunct="1"/>
            <a:r>
              <a:rPr lang="it-IT" dirty="0"/>
              <a:t>					(105th GRSG, 8-11 October 2013</a:t>
            </a:r>
          </a:p>
          <a:p>
            <a:pPr eaLnBrk="1" hangingPunct="1"/>
            <a:r>
              <a:rPr lang="it-IT" dirty="0"/>
              <a:t>					Agenda item 8)</a:t>
            </a:r>
          </a:p>
          <a:p>
            <a:pPr eaLnBrk="1" hangingPunct="1">
              <a:spcBef>
                <a:spcPct val="50000"/>
              </a:spcBef>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nchor="t"/>
          <a:lstStyle/>
          <a:p>
            <a:pPr eaLnBrk="1" hangingPunct="1"/>
            <a:r>
              <a:rPr lang="en-US" smtClean="0"/>
              <a:t>R67-01 Amendment</a:t>
            </a:r>
          </a:p>
        </p:txBody>
      </p:sp>
      <p:sp>
        <p:nvSpPr>
          <p:cNvPr id="14339" name="Rectangle 10"/>
          <p:cNvSpPr txBox="1">
            <a:spLocks noChangeArrowheads="1"/>
          </p:cNvSpPr>
          <p:nvPr/>
        </p:nvSpPr>
        <p:spPr bwMode="auto">
          <a:xfrm>
            <a:off x="755650" y="1584325"/>
            <a:ext cx="80645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p:txBody>
      </p:sp>
      <p:sp>
        <p:nvSpPr>
          <p:cNvPr id="8" name="Segnaposto contenuto 2"/>
          <p:cNvSpPr>
            <a:spLocks noGrp="1"/>
          </p:cNvSpPr>
          <p:nvPr>
            <p:ph idx="1"/>
          </p:nvPr>
        </p:nvSpPr>
        <p:spPr>
          <a:xfrm>
            <a:off x="395288" y="1789113"/>
            <a:ext cx="8291512" cy="4387850"/>
          </a:xfrm>
        </p:spPr>
        <p:txBody>
          <a:bodyPr>
            <a:normAutofit/>
          </a:bodyPr>
          <a:lstStyle/>
          <a:p>
            <a:pPr marL="514350" indent="-514350" eaLnBrk="1" fontAlgn="auto" hangingPunct="1">
              <a:spcAft>
                <a:spcPts val="0"/>
              </a:spcAft>
              <a:buClr>
                <a:schemeClr val="accent3"/>
              </a:buClr>
              <a:buFont typeface="Wingdings 2"/>
              <a:buAutoNum type="arabicPeriod"/>
              <a:defRPr/>
            </a:pPr>
            <a:r>
              <a:rPr lang="en-US" sz="2200" dirty="0" smtClean="0"/>
              <a:t>LPG in the petrol tank has a safety impact </a:t>
            </a:r>
            <a:br>
              <a:rPr lang="en-US" sz="2200" dirty="0" smtClean="0"/>
            </a:br>
            <a:r>
              <a:rPr lang="en-US" sz="2200" dirty="0" smtClean="0">
                <a:sym typeface="Wingdings" pitchFamily="2" charset="2"/>
              </a:rPr>
              <a:t> Redundant devices shall be introduced to prevent it</a:t>
            </a:r>
          </a:p>
          <a:p>
            <a:pPr marL="514350" indent="-514350" eaLnBrk="1" fontAlgn="auto" hangingPunct="1">
              <a:spcAft>
                <a:spcPts val="0"/>
              </a:spcAft>
              <a:buClr>
                <a:schemeClr val="accent3"/>
              </a:buClr>
              <a:buFont typeface="Wingdings 2"/>
              <a:buAutoNum type="arabicPeriod"/>
              <a:defRPr/>
            </a:pPr>
            <a:r>
              <a:rPr lang="en-US" sz="2200" dirty="0" smtClean="0"/>
              <a:t>Petrol in the LPG tank can have a safety impact if the fuel level overcome the 80%</a:t>
            </a:r>
            <a:br>
              <a:rPr lang="en-US" sz="2200" dirty="0" smtClean="0"/>
            </a:br>
            <a:r>
              <a:rPr lang="en-US" sz="2200" dirty="0" smtClean="0">
                <a:sym typeface="Wingdings" pitchFamily="2" charset="2"/>
              </a:rPr>
              <a:t> The system shall be capable to avoid that the fuel level overcomes the 80%</a:t>
            </a:r>
          </a:p>
          <a:p>
            <a:pPr marL="514350" indent="-514350" eaLnBrk="1" fontAlgn="auto" hangingPunct="1">
              <a:spcAft>
                <a:spcPts val="0"/>
              </a:spcAft>
              <a:buClr>
                <a:schemeClr val="accent3"/>
              </a:buClr>
              <a:buFont typeface="Wingdings 2"/>
              <a:buAutoNum type="arabicPeriod"/>
              <a:defRPr/>
            </a:pPr>
            <a:r>
              <a:rPr lang="en-US" sz="2200" dirty="0" smtClean="0">
                <a:sym typeface="Wingdings" pitchFamily="2" charset="2"/>
              </a:rPr>
              <a:t>Petrol in the LPG tank does not have impact if the fuel level is below 80%. Nevertheless, petrol blend must be kept under the percentage permitted by emission regulations</a:t>
            </a:r>
            <a:br>
              <a:rPr lang="en-US" sz="2200" dirty="0" smtClean="0">
                <a:sym typeface="Wingdings" pitchFamily="2" charset="2"/>
              </a:rPr>
            </a:br>
            <a:r>
              <a:rPr lang="en-US" sz="2200" dirty="0" smtClean="0">
                <a:sym typeface="Wingdings" pitchFamily="2" charset="2"/>
              </a:rPr>
              <a:t> The system shall be capable to limit the quantity of petrol blended in LPG at a maximum value of 20% in </a:t>
            </a:r>
            <a:r>
              <a:rPr lang="en-US" sz="2200" smtClean="0">
                <a:sym typeface="Wingdings" pitchFamily="2" charset="2"/>
              </a:rPr>
              <a:t>energy unit (</a:t>
            </a:r>
            <a:r>
              <a:rPr lang="en-US" sz="2200">
                <a:sym typeface="Wingdings" pitchFamily="2" charset="2"/>
              </a:rPr>
              <a:t>13%  in volume of tank total capacity)</a:t>
            </a:r>
            <a:endParaRPr lang="en-US" sz="2200" dirty="0" smtClean="0"/>
          </a:p>
          <a:p>
            <a:pPr marL="0" indent="0" eaLnBrk="1" fontAlgn="auto" hangingPunct="1">
              <a:spcAft>
                <a:spcPts val="0"/>
              </a:spcAft>
              <a:buClr>
                <a:schemeClr val="accent3"/>
              </a:buClr>
              <a:buFont typeface="Wingdings 2"/>
              <a:buNone/>
              <a:defRPr/>
            </a:pPr>
            <a:endParaRPr lang="en-US" sz="2200" dirty="0" smtClean="0"/>
          </a:p>
          <a:p>
            <a:pPr marL="0" indent="0" eaLnBrk="1" fontAlgn="auto" hangingPunct="1">
              <a:spcAft>
                <a:spcPts val="0"/>
              </a:spcAft>
              <a:buClr>
                <a:schemeClr val="accent3"/>
              </a:buClr>
              <a:buFont typeface="Wingdings 2"/>
              <a:buNone/>
              <a:defRPr/>
            </a:pPr>
            <a:endParaRPr lang="en-US" sz="2200" dirty="0" smtClean="0"/>
          </a:p>
          <a:p>
            <a:pPr marL="0" indent="0" eaLnBrk="1" fontAlgn="auto" hangingPunct="1">
              <a:spcAft>
                <a:spcPts val="0"/>
              </a:spcAft>
              <a:buClr>
                <a:schemeClr val="accent3"/>
              </a:buClr>
              <a:buFont typeface="Wingdings 2"/>
              <a:buChar char=""/>
              <a:defRPr/>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normAutofit fontScale="90000"/>
          </a:bodyPr>
          <a:lstStyle/>
          <a:p>
            <a:pPr eaLnBrk="1" fontAlgn="auto" hangingPunct="1">
              <a:spcAft>
                <a:spcPts val="0"/>
              </a:spcAft>
              <a:defRPr/>
            </a:pPr>
            <a:r>
              <a:rPr lang="en-US" dirty="0" smtClean="0"/>
              <a:t>Doubts clarification</a:t>
            </a:r>
            <a:r>
              <a:rPr lang="en-US" sz="3100" dirty="0" smtClean="0"/>
              <a:t/>
            </a:r>
            <a:br>
              <a:rPr lang="en-US" sz="3100" dirty="0" smtClean="0"/>
            </a:br>
            <a:r>
              <a:rPr lang="en-US" sz="3100" dirty="0" smtClean="0"/>
              <a:t>Petrol in LPG % management</a:t>
            </a:r>
            <a:endParaRPr lang="en-US" sz="3100" dirty="0"/>
          </a:p>
        </p:txBody>
      </p:sp>
      <p:sp>
        <p:nvSpPr>
          <p:cNvPr id="15363" name="Rectangle 10"/>
          <p:cNvSpPr txBox="1">
            <a:spLocks noChangeArrowheads="1"/>
          </p:cNvSpPr>
          <p:nvPr/>
        </p:nvSpPr>
        <p:spPr bwMode="auto">
          <a:xfrm>
            <a:off x="755650" y="1584325"/>
            <a:ext cx="80645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p:txBody>
      </p:sp>
      <p:grpSp>
        <p:nvGrpSpPr>
          <p:cNvPr id="15364" name="Gruppo 5"/>
          <p:cNvGrpSpPr>
            <a:grpSpLocks/>
          </p:cNvGrpSpPr>
          <p:nvPr/>
        </p:nvGrpSpPr>
        <p:grpSpPr bwMode="auto">
          <a:xfrm>
            <a:off x="611188" y="1989138"/>
            <a:ext cx="7705725" cy="4535487"/>
            <a:chOff x="754444" y="1271082"/>
            <a:chExt cx="7777996" cy="5038238"/>
          </a:xfrm>
        </p:grpSpPr>
        <p:sp>
          <p:nvSpPr>
            <p:cNvPr id="15366" name="CasellaDiTesto 6"/>
            <p:cNvSpPr txBox="1">
              <a:spLocks noChangeArrowheads="1"/>
            </p:cNvSpPr>
            <p:nvPr/>
          </p:nvSpPr>
          <p:spPr bwMode="auto">
            <a:xfrm>
              <a:off x="1979712" y="1340768"/>
              <a:ext cx="1584176" cy="424731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r>
                <a:rPr lang="it-IT">
                  <a:latin typeface="Constantia" pitchFamily="18" charset="0"/>
                </a:rPr>
                <a:t>LPG ECU</a:t>
              </a: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algn="ctr" eaLnBrk="1" hangingPunct="1"/>
              <a:endParaRPr lang="it-IT">
                <a:latin typeface="Constantia" pitchFamily="18" charset="0"/>
              </a:endParaRPr>
            </a:p>
            <a:p>
              <a:pPr eaLnBrk="1" hangingPunct="1"/>
              <a:endParaRPr lang="it-IT">
                <a:latin typeface="Constantia" pitchFamily="18" charset="0"/>
              </a:endParaRPr>
            </a:p>
          </p:txBody>
        </p:sp>
        <p:cxnSp>
          <p:nvCxnSpPr>
            <p:cNvPr id="9" name="Connettore 2 8"/>
            <p:cNvCxnSpPr/>
            <p:nvPr/>
          </p:nvCxnSpPr>
          <p:spPr>
            <a:xfrm>
              <a:off x="802516" y="1844210"/>
              <a:ext cx="1224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756046" y="2780614"/>
              <a:ext cx="1224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802516" y="3928633"/>
              <a:ext cx="1224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70" name="CasellaDiTesto 12"/>
            <p:cNvSpPr txBox="1">
              <a:spLocks noChangeArrowheads="1"/>
            </p:cNvSpPr>
            <p:nvPr/>
          </p:nvSpPr>
          <p:spPr bwMode="auto">
            <a:xfrm>
              <a:off x="1115616" y="1271082"/>
              <a:ext cx="504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a:latin typeface="Constantia" pitchFamily="18" charset="0"/>
                </a:rPr>
                <a:t>RV</a:t>
              </a:r>
            </a:p>
          </p:txBody>
        </p:sp>
        <p:sp>
          <p:nvSpPr>
            <p:cNvPr id="15371" name="CasellaDiTesto 13"/>
            <p:cNvSpPr txBox="1">
              <a:spLocks noChangeArrowheads="1"/>
            </p:cNvSpPr>
            <p:nvPr/>
          </p:nvSpPr>
          <p:spPr bwMode="auto">
            <a:xfrm>
              <a:off x="1097805" y="2277599"/>
              <a:ext cx="504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a:latin typeface="Constantia" pitchFamily="18" charset="0"/>
                </a:rPr>
                <a:t>VP</a:t>
              </a:r>
            </a:p>
          </p:txBody>
        </p:sp>
        <p:sp>
          <p:nvSpPr>
            <p:cNvPr id="15372" name="CasellaDiTesto 14"/>
            <p:cNvSpPr txBox="1">
              <a:spLocks noChangeArrowheads="1"/>
            </p:cNvSpPr>
            <p:nvPr/>
          </p:nvSpPr>
          <p:spPr bwMode="auto">
            <a:xfrm>
              <a:off x="1163033" y="3279760"/>
              <a:ext cx="504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a:latin typeface="Constantia" pitchFamily="18" charset="0"/>
                </a:rPr>
                <a:t>CV</a:t>
              </a:r>
            </a:p>
          </p:txBody>
        </p:sp>
        <p:cxnSp>
          <p:nvCxnSpPr>
            <p:cNvPr id="16" name="Connettore 2 15"/>
            <p:cNvCxnSpPr>
              <a:stCxn id="15366" idx="3"/>
            </p:cNvCxnSpPr>
            <p:nvPr/>
          </p:nvCxnSpPr>
          <p:spPr>
            <a:xfrm flipV="1">
              <a:off x="3563431" y="3464841"/>
              <a:ext cx="1224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74" name="CasellaDiTesto 16"/>
            <p:cNvSpPr txBox="1">
              <a:spLocks noChangeArrowheads="1"/>
            </p:cNvSpPr>
            <p:nvPr/>
          </p:nvSpPr>
          <p:spPr bwMode="auto">
            <a:xfrm>
              <a:off x="3779912" y="2965594"/>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a:latin typeface="Constantia" pitchFamily="18" charset="0"/>
                </a:rPr>
                <a:t>PP</a:t>
              </a:r>
            </a:p>
          </p:txBody>
        </p:sp>
        <p:sp>
          <p:nvSpPr>
            <p:cNvPr id="18" name="Decisione 17"/>
            <p:cNvSpPr/>
            <p:nvPr/>
          </p:nvSpPr>
          <p:spPr>
            <a:xfrm>
              <a:off x="4792464" y="2637772"/>
              <a:ext cx="2010998" cy="162415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err="1"/>
                <a:t>Is</a:t>
              </a:r>
              <a:r>
                <a:rPr lang="it-IT" dirty="0"/>
                <a:t> PP &gt; 12% TC?</a:t>
              </a:r>
            </a:p>
          </p:txBody>
        </p:sp>
        <p:cxnSp>
          <p:nvCxnSpPr>
            <p:cNvPr id="19" name="Connettore 2 18"/>
            <p:cNvCxnSpPr>
              <a:stCxn id="18" idx="2"/>
            </p:cNvCxnSpPr>
            <p:nvPr/>
          </p:nvCxnSpPr>
          <p:spPr>
            <a:xfrm>
              <a:off x="5798764" y="4261930"/>
              <a:ext cx="0" cy="463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18" idx="3"/>
            </p:cNvCxnSpPr>
            <p:nvPr/>
          </p:nvCxnSpPr>
          <p:spPr>
            <a:xfrm>
              <a:off x="6803462" y="3448969"/>
              <a:ext cx="43264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78" name="CasellaDiTesto 20"/>
            <p:cNvSpPr txBox="1">
              <a:spLocks noChangeArrowheads="1"/>
            </p:cNvSpPr>
            <p:nvPr/>
          </p:nvSpPr>
          <p:spPr bwMode="auto">
            <a:xfrm>
              <a:off x="6516216" y="2933328"/>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a:latin typeface="Constantia" pitchFamily="18" charset="0"/>
                </a:rPr>
                <a:t>NO</a:t>
              </a:r>
            </a:p>
          </p:txBody>
        </p:sp>
        <p:sp>
          <p:nvSpPr>
            <p:cNvPr id="15379" name="CasellaDiTesto 21"/>
            <p:cNvSpPr txBox="1">
              <a:spLocks noChangeArrowheads="1"/>
            </p:cNvSpPr>
            <p:nvPr/>
          </p:nvSpPr>
          <p:spPr bwMode="auto">
            <a:xfrm>
              <a:off x="4689706" y="4261738"/>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a:latin typeface="Constantia" pitchFamily="18" charset="0"/>
                </a:rPr>
                <a:t>YES</a:t>
              </a:r>
            </a:p>
          </p:txBody>
        </p:sp>
        <p:sp>
          <p:nvSpPr>
            <p:cNvPr id="23" name="Terminatore 45"/>
            <p:cNvSpPr/>
            <p:nvPr/>
          </p:nvSpPr>
          <p:spPr>
            <a:xfrm>
              <a:off x="4792464" y="4725722"/>
              <a:ext cx="2007793" cy="158359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err="1">
                  <a:solidFill>
                    <a:schemeClr val="tx1"/>
                  </a:solidFill>
                </a:rPr>
                <a:t>Actions</a:t>
              </a:r>
              <a:r>
                <a:rPr lang="it-IT" dirty="0">
                  <a:solidFill>
                    <a:schemeClr val="tx1"/>
                  </a:solidFill>
                </a:rPr>
                <a:t> </a:t>
              </a:r>
              <a:r>
                <a:rPr lang="en-US" dirty="0">
                  <a:solidFill>
                    <a:schemeClr val="tx1"/>
                  </a:solidFill>
                </a:rPr>
                <a:t>to</a:t>
              </a:r>
              <a:r>
                <a:rPr lang="it-IT" dirty="0">
                  <a:solidFill>
                    <a:schemeClr val="tx1"/>
                  </a:solidFill>
                </a:rPr>
                <a:t> </a:t>
              </a:r>
              <a:r>
                <a:rPr lang="it-IT" dirty="0" err="1">
                  <a:solidFill>
                    <a:schemeClr val="tx1"/>
                  </a:solidFill>
                </a:rPr>
                <a:t>prevent</a:t>
              </a:r>
              <a:r>
                <a:rPr lang="it-IT" dirty="0">
                  <a:solidFill>
                    <a:schemeClr val="tx1"/>
                  </a:solidFill>
                </a:rPr>
                <a:t> </a:t>
              </a:r>
              <a:r>
                <a:rPr lang="it-IT" dirty="0" err="1">
                  <a:solidFill>
                    <a:schemeClr val="tx1"/>
                  </a:solidFill>
                </a:rPr>
                <a:t>further</a:t>
              </a:r>
              <a:r>
                <a:rPr lang="it-IT" dirty="0">
                  <a:solidFill>
                    <a:schemeClr val="tx1"/>
                  </a:solidFill>
                </a:rPr>
                <a:t> </a:t>
              </a:r>
              <a:r>
                <a:rPr lang="it-IT" dirty="0" err="1">
                  <a:solidFill>
                    <a:schemeClr val="tx1"/>
                  </a:solidFill>
                </a:rPr>
                <a:t>petrol</a:t>
              </a:r>
              <a:r>
                <a:rPr lang="it-IT" dirty="0">
                  <a:solidFill>
                    <a:schemeClr val="tx1"/>
                  </a:solidFill>
                </a:rPr>
                <a:t> </a:t>
              </a:r>
              <a:r>
                <a:rPr lang="it-IT" dirty="0" err="1">
                  <a:solidFill>
                    <a:schemeClr val="tx1"/>
                  </a:solidFill>
                </a:rPr>
                <a:t>flows</a:t>
              </a:r>
              <a:r>
                <a:rPr lang="it-IT" dirty="0">
                  <a:solidFill>
                    <a:schemeClr val="tx1"/>
                  </a:solidFill>
                </a:rPr>
                <a:t> </a:t>
              </a:r>
              <a:r>
                <a:rPr lang="it-IT" dirty="0" err="1">
                  <a:solidFill>
                    <a:schemeClr val="tx1"/>
                  </a:solidFill>
                </a:rPr>
                <a:t>until</a:t>
              </a:r>
              <a:r>
                <a:rPr lang="it-IT" dirty="0">
                  <a:solidFill>
                    <a:schemeClr val="tx1"/>
                  </a:solidFill>
                </a:rPr>
                <a:t> PP&gt;12%TC</a:t>
              </a:r>
            </a:p>
          </p:txBody>
        </p:sp>
        <p:sp>
          <p:nvSpPr>
            <p:cNvPr id="24" name="Terminatore 46"/>
            <p:cNvSpPr/>
            <p:nvPr/>
          </p:nvSpPr>
          <p:spPr>
            <a:xfrm>
              <a:off x="7236107" y="2780614"/>
              <a:ext cx="1296333" cy="1296151"/>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solidFill>
                    <a:schemeClr val="tx1"/>
                  </a:solidFill>
                </a:rPr>
                <a:t>No </a:t>
              </a:r>
              <a:r>
                <a:rPr lang="it-IT" dirty="0" err="1">
                  <a:solidFill>
                    <a:schemeClr val="tx1"/>
                  </a:solidFill>
                </a:rPr>
                <a:t>actions</a:t>
              </a:r>
              <a:endParaRPr lang="it-IT" dirty="0">
                <a:solidFill>
                  <a:schemeClr val="tx1"/>
                </a:solidFill>
              </a:endParaRPr>
            </a:p>
          </p:txBody>
        </p:sp>
        <p:cxnSp>
          <p:nvCxnSpPr>
            <p:cNvPr id="25" name="Connettore 2 24"/>
            <p:cNvCxnSpPr/>
            <p:nvPr/>
          </p:nvCxnSpPr>
          <p:spPr>
            <a:xfrm flipV="1">
              <a:off x="754444" y="4944393"/>
              <a:ext cx="1224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83" name="CasellaDiTesto 25"/>
            <p:cNvSpPr txBox="1">
              <a:spLocks noChangeArrowheads="1"/>
            </p:cNvSpPr>
            <p:nvPr/>
          </p:nvSpPr>
          <p:spPr bwMode="auto">
            <a:xfrm>
              <a:off x="911005" y="4354907"/>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a:latin typeface="Constantia" pitchFamily="18" charset="0"/>
                </a:rPr>
                <a:t>PP=0</a:t>
              </a:r>
            </a:p>
          </p:txBody>
        </p:sp>
      </p:grpSp>
      <p:sp>
        <p:nvSpPr>
          <p:cNvPr id="15365" name="CasellaDiTesto 26"/>
          <p:cNvSpPr txBox="1">
            <a:spLocks noChangeArrowheads="1"/>
          </p:cNvSpPr>
          <p:nvPr/>
        </p:nvSpPr>
        <p:spPr bwMode="auto">
          <a:xfrm>
            <a:off x="2339975" y="2060575"/>
            <a:ext cx="68040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200">
                <a:latin typeface="Constantia" pitchFamily="18" charset="0"/>
              </a:rPr>
              <a:t>TC = LPG tank capacity</a:t>
            </a:r>
          </a:p>
          <a:p>
            <a:pPr algn="r" eaLnBrk="1" hangingPunct="1"/>
            <a:r>
              <a:rPr lang="en-US" sz="1200">
                <a:latin typeface="Constantia" pitchFamily="18" charset="0"/>
              </a:rPr>
              <a:t>RV = volume of LPG refuelled at each  refuelling operation</a:t>
            </a:r>
          </a:p>
          <a:p>
            <a:pPr algn="r" eaLnBrk="1" hangingPunct="1"/>
            <a:r>
              <a:rPr lang="en-US" sz="1200">
                <a:latin typeface="Constantia" pitchFamily="18" charset="0"/>
              </a:rPr>
              <a:t>VP = Volume of PETROL flows back during switch (worst case)</a:t>
            </a:r>
          </a:p>
          <a:p>
            <a:pPr algn="r" eaLnBrk="1" hangingPunct="1"/>
            <a:r>
              <a:rPr lang="en-US" sz="1200">
                <a:latin typeface="Constantia" pitchFamily="18" charset="0"/>
              </a:rPr>
              <a:t>CV = Volume of uel consumed between switch over and/or refuelling operations</a:t>
            </a:r>
          </a:p>
          <a:p>
            <a:pPr algn="r" eaLnBrk="1" hangingPunct="1"/>
            <a:r>
              <a:rPr lang="en-US" sz="1200">
                <a:latin typeface="Constantia" pitchFamily="18" charset="0"/>
              </a:rPr>
              <a:t>PP= Petrol percentage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normAutofit fontScale="90000"/>
          </a:bodyPr>
          <a:lstStyle/>
          <a:p>
            <a:pPr eaLnBrk="1" fontAlgn="auto" hangingPunct="1">
              <a:spcAft>
                <a:spcPts val="0"/>
              </a:spcAft>
              <a:defRPr/>
            </a:pPr>
            <a:r>
              <a:rPr lang="en-US" dirty="0" smtClean="0"/>
              <a:t>Doubts clarification</a:t>
            </a:r>
            <a:r>
              <a:rPr lang="en-US" sz="3100" dirty="0" smtClean="0"/>
              <a:t/>
            </a:r>
            <a:br>
              <a:rPr lang="en-US" sz="3100" dirty="0" smtClean="0"/>
            </a:br>
            <a:r>
              <a:rPr lang="en-US" sz="3100" dirty="0" smtClean="0"/>
              <a:t>Petrol in LPG Miscibility</a:t>
            </a:r>
            <a:endParaRPr lang="en-US" sz="3100" dirty="0"/>
          </a:p>
        </p:txBody>
      </p:sp>
      <p:sp>
        <p:nvSpPr>
          <p:cNvPr id="16387" name="Rectangle 10"/>
          <p:cNvSpPr txBox="1">
            <a:spLocks noChangeArrowheads="1"/>
          </p:cNvSpPr>
          <p:nvPr/>
        </p:nvSpPr>
        <p:spPr bwMode="auto">
          <a:xfrm>
            <a:off x="755650" y="1584325"/>
            <a:ext cx="80645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a:p>
            <a:pPr eaLnBrk="1" hangingPunct="1">
              <a:spcBef>
                <a:spcPct val="20000"/>
              </a:spcBef>
            </a:pPr>
            <a:endParaRPr lang="en-US">
              <a:solidFill>
                <a:srgbClr val="808080"/>
              </a:solidFill>
              <a:latin typeface="Constantia" pitchFamily="18" charset="0"/>
            </a:endParaRPr>
          </a:p>
        </p:txBody>
      </p:sp>
      <p:pic>
        <p:nvPicPr>
          <p:cNvPr id="16388" name="Picture 2" descr="DSC023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916113"/>
            <a:ext cx="2886075"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descr="DSC023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4227513"/>
            <a:ext cx="2886075"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Segnaposto contenuto 2"/>
          <p:cNvSpPr>
            <a:spLocks noGrp="1"/>
          </p:cNvSpPr>
          <p:nvPr>
            <p:ph idx="1"/>
          </p:nvPr>
        </p:nvSpPr>
        <p:spPr>
          <a:xfrm rot="16200000">
            <a:off x="-180975" y="2852738"/>
            <a:ext cx="1296988" cy="360362"/>
          </a:xfrm>
        </p:spPr>
        <p:txBody>
          <a:bodyPr>
            <a:normAutofit fontScale="92500" lnSpcReduction="20000"/>
          </a:bodyPr>
          <a:lstStyle/>
          <a:p>
            <a:pPr marL="0" indent="0" algn="ctr" eaLnBrk="1" fontAlgn="auto" hangingPunct="1">
              <a:spcAft>
                <a:spcPts val="0"/>
              </a:spcAft>
              <a:buClr>
                <a:schemeClr val="accent3"/>
              </a:buClr>
              <a:buFont typeface="Wingdings 2"/>
              <a:buNone/>
              <a:defRPr/>
            </a:pPr>
            <a:r>
              <a:rPr lang="en-US" sz="2200" dirty="0" smtClean="0"/>
              <a:t>Pentane</a:t>
            </a:r>
          </a:p>
          <a:p>
            <a:pPr marL="0" indent="0" algn="ctr" eaLnBrk="1" fontAlgn="auto" hangingPunct="1">
              <a:spcAft>
                <a:spcPts val="0"/>
              </a:spcAft>
              <a:buClr>
                <a:schemeClr val="accent3"/>
              </a:buClr>
              <a:buFont typeface="Wingdings 2"/>
              <a:buNone/>
              <a:defRPr/>
            </a:pPr>
            <a:endParaRPr lang="en-US" sz="2200" dirty="0" smtClean="0"/>
          </a:p>
          <a:p>
            <a:pPr marL="0" indent="0" algn="ctr" eaLnBrk="1" fontAlgn="auto" hangingPunct="1">
              <a:spcAft>
                <a:spcPts val="0"/>
              </a:spcAft>
              <a:buClr>
                <a:schemeClr val="accent3"/>
              </a:buClr>
              <a:buFont typeface="Wingdings 2"/>
              <a:buNone/>
              <a:defRPr/>
            </a:pPr>
            <a:endParaRPr lang="en-US" sz="2200" dirty="0" smtClean="0"/>
          </a:p>
          <a:p>
            <a:pPr marL="0" indent="0" algn="ctr" eaLnBrk="1" fontAlgn="auto" hangingPunct="1">
              <a:spcAft>
                <a:spcPts val="0"/>
              </a:spcAft>
              <a:buClr>
                <a:schemeClr val="accent3"/>
              </a:buClr>
              <a:buFont typeface="Wingdings 2"/>
              <a:buNone/>
              <a:defRPr/>
            </a:pPr>
            <a:endParaRPr lang="en-US" sz="2200" dirty="0" smtClean="0"/>
          </a:p>
          <a:p>
            <a:pPr marL="0" indent="0" algn="ctr" eaLnBrk="1" fontAlgn="auto" hangingPunct="1">
              <a:spcAft>
                <a:spcPts val="0"/>
              </a:spcAft>
              <a:buClr>
                <a:schemeClr val="accent3"/>
              </a:buClr>
              <a:buFont typeface="Wingdings 2"/>
              <a:buChar char=""/>
              <a:defRPr/>
            </a:pPr>
            <a:endParaRPr lang="en-US" sz="2200" dirty="0"/>
          </a:p>
        </p:txBody>
      </p:sp>
      <p:sp>
        <p:nvSpPr>
          <p:cNvPr id="29" name="Segnaposto contenuto 2"/>
          <p:cNvSpPr txBox="1">
            <a:spLocks/>
          </p:cNvSpPr>
          <p:nvPr/>
        </p:nvSpPr>
        <p:spPr>
          <a:xfrm rot="16200000">
            <a:off x="-216693" y="4904581"/>
            <a:ext cx="1295400" cy="360363"/>
          </a:xfrm>
          <a:prstGeom prst="rect">
            <a:avLst/>
          </a:prstGeom>
        </p:spPr>
        <p:txBody>
          <a:bodyPr>
            <a:normAutofit fontScale="92500" lnSpcReduction="20000"/>
          </a:bodyPr>
          <a:lstStyle/>
          <a:p>
            <a:pPr algn="ctr" fontAlgn="auto">
              <a:spcBef>
                <a:spcPct val="20000"/>
              </a:spcBef>
              <a:spcAft>
                <a:spcPts val="0"/>
              </a:spcAft>
              <a:buClr>
                <a:schemeClr val="accent3"/>
              </a:buClr>
              <a:buSzPct val="95000"/>
              <a:buFont typeface="Wingdings 2"/>
              <a:buNone/>
              <a:defRPr/>
            </a:pPr>
            <a:r>
              <a:rPr lang="en-US" sz="2200" dirty="0">
                <a:latin typeface="+mn-lt"/>
              </a:rPr>
              <a:t>Petrol</a:t>
            </a:r>
          </a:p>
          <a:p>
            <a:pPr algn="ctr" fontAlgn="auto">
              <a:spcBef>
                <a:spcPct val="20000"/>
              </a:spcBef>
              <a:spcAft>
                <a:spcPts val="0"/>
              </a:spcAft>
              <a:buClr>
                <a:schemeClr val="accent3"/>
              </a:buClr>
              <a:buSzPct val="95000"/>
              <a:buFont typeface="Wingdings 2"/>
              <a:buNone/>
              <a:defRPr/>
            </a:pPr>
            <a:endParaRPr lang="en-US" sz="2200" dirty="0">
              <a:latin typeface="+mn-lt"/>
            </a:endParaRPr>
          </a:p>
          <a:p>
            <a:pPr algn="ctr" fontAlgn="auto">
              <a:spcBef>
                <a:spcPct val="20000"/>
              </a:spcBef>
              <a:spcAft>
                <a:spcPts val="0"/>
              </a:spcAft>
              <a:buClr>
                <a:schemeClr val="accent3"/>
              </a:buClr>
              <a:buSzPct val="95000"/>
              <a:buFont typeface="Wingdings 2"/>
              <a:buNone/>
              <a:defRPr/>
            </a:pPr>
            <a:endParaRPr lang="en-US" sz="2200" dirty="0">
              <a:latin typeface="+mn-lt"/>
            </a:endParaRPr>
          </a:p>
          <a:p>
            <a:pPr algn="ctr" fontAlgn="auto">
              <a:spcBef>
                <a:spcPct val="20000"/>
              </a:spcBef>
              <a:spcAft>
                <a:spcPts val="0"/>
              </a:spcAft>
              <a:buClr>
                <a:schemeClr val="accent3"/>
              </a:buClr>
              <a:buSzPct val="95000"/>
              <a:buFont typeface="Wingdings 2"/>
              <a:buChar char=""/>
              <a:defRPr/>
            </a:pPr>
            <a:endParaRPr lang="en-US" sz="2200" dirty="0">
              <a:latin typeface="+mn-lt"/>
            </a:endParaRPr>
          </a:p>
        </p:txBody>
      </p:sp>
      <p:pic>
        <p:nvPicPr>
          <p:cNvPr id="16392" name="Picture 4" descr="DSC021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4938" y="1916113"/>
            <a:ext cx="2886075"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Segnaposto contenuto 2"/>
          <p:cNvSpPr txBox="1">
            <a:spLocks/>
          </p:cNvSpPr>
          <p:nvPr/>
        </p:nvSpPr>
        <p:spPr>
          <a:xfrm rot="16200000">
            <a:off x="4248150" y="2854326"/>
            <a:ext cx="1296987" cy="360362"/>
          </a:xfrm>
          <a:prstGeom prst="rect">
            <a:avLst/>
          </a:prstGeom>
        </p:spPr>
        <p:txBody>
          <a:bodyPr>
            <a:normAutofit fontScale="92500" lnSpcReduction="20000"/>
          </a:bodyPr>
          <a:lstStyle/>
          <a:p>
            <a:pPr algn="ctr" fontAlgn="auto">
              <a:spcBef>
                <a:spcPct val="20000"/>
              </a:spcBef>
              <a:spcAft>
                <a:spcPts val="0"/>
              </a:spcAft>
              <a:buClr>
                <a:schemeClr val="accent3"/>
              </a:buClr>
              <a:buSzPct val="95000"/>
              <a:buFont typeface="Wingdings 2"/>
              <a:buNone/>
              <a:defRPr/>
            </a:pPr>
            <a:r>
              <a:rPr lang="en-US" sz="2200" dirty="0">
                <a:latin typeface="+mn-lt"/>
              </a:rPr>
              <a:t>Blend</a:t>
            </a:r>
          </a:p>
        </p:txBody>
      </p:sp>
      <p:sp>
        <p:nvSpPr>
          <p:cNvPr id="31" name="Segnaposto contenuto 2"/>
          <p:cNvSpPr txBox="1">
            <a:spLocks/>
          </p:cNvSpPr>
          <p:nvPr/>
        </p:nvSpPr>
        <p:spPr>
          <a:xfrm>
            <a:off x="3779838" y="4076700"/>
            <a:ext cx="5364162" cy="2736850"/>
          </a:xfrm>
          <a:prstGeom prst="rect">
            <a:avLst/>
          </a:prstGeom>
        </p:spPr>
        <p:txBody>
          <a:bodyPr/>
          <a:lstStyle/>
          <a:p>
            <a:pPr fontAlgn="auto">
              <a:spcBef>
                <a:spcPct val="20000"/>
              </a:spcBef>
              <a:spcAft>
                <a:spcPts val="0"/>
              </a:spcAft>
              <a:buClr>
                <a:schemeClr val="accent3"/>
              </a:buClr>
              <a:buSzPct val="95000"/>
              <a:defRPr/>
            </a:pPr>
            <a:r>
              <a:rPr lang="en-US" sz="1400" u="sng" dirty="0">
                <a:latin typeface="+mn-lt"/>
              </a:rPr>
              <a:t>Theory:</a:t>
            </a:r>
          </a:p>
          <a:p>
            <a:pPr fontAlgn="auto">
              <a:spcBef>
                <a:spcPct val="20000"/>
              </a:spcBef>
              <a:spcAft>
                <a:spcPts val="0"/>
              </a:spcAft>
              <a:buClr>
                <a:schemeClr val="accent3"/>
              </a:buClr>
              <a:buSzPct val="95000"/>
              <a:buFont typeface="Arial" pitchFamily="34" charset="0"/>
              <a:buChar char="•"/>
              <a:defRPr/>
            </a:pPr>
            <a:r>
              <a:rPr lang="en-US" sz="1400" dirty="0">
                <a:latin typeface="+mn-lt"/>
              </a:rPr>
              <a:t> Miscibility (in all proportions) and solubility of two or more chemical substances (in this case in the same liquid phase) are based on the their "chemical affinity" (intermolecular forces).</a:t>
            </a:r>
          </a:p>
          <a:p>
            <a:pPr fontAlgn="auto">
              <a:spcBef>
                <a:spcPct val="20000"/>
              </a:spcBef>
              <a:spcAft>
                <a:spcPts val="0"/>
              </a:spcAft>
              <a:buClr>
                <a:schemeClr val="accent3"/>
              </a:buClr>
              <a:buSzPct val="95000"/>
              <a:buFont typeface="Arial" pitchFamily="34" charset="0"/>
              <a:buChar char="•"/>
              <a:defRPr/>
            </a:pPr>
            <a:r>
              <a:rPr lang="en-US" sz="1400" dirty="0">
                <a:latin typeface="+mn-lt"/>
              </a:rPr>
              <a:t> LPG and petrol HC's miscibility/solubility is proven by the fact that petrol commonly contain dissolved LPG's (butane, </a:t>
            </a:r>
            <a:r>
              <a:rPr lang="en-US" sz="1400" dirty="0" err="1">
                <a:latin typeface="+mn-lt"/>
              </a:rPr>
              <a:t>isobutane</a:t>
            </a:r>
            <a:r>
              <a:rPr lang="en-US" sz="1400" dirty="0">
                <a:latin typeface="+mn-lt"/>
              </a:rPr>
              <a:t>, ...).</a:t>
            </a:r>
          </a:p>
          <a:p>
            <a:pPr fontAlgn="auto">
              <a:spcBef>
                <a:spcPct val="20000"/>
              </a:spcBef>
              <a:spcAft>
                <a:spcPts val="0"/>
              </a:spcAft>
              <a:buClr>
                <a:schemeClr val="accent3"/>
              </a:buClr>
              <a:buSzPct val="95000"/>
              <a:defRPr/>
            </a:pPr>
            <a:r>
              <a:rPr lang="en-US" sz="1400" u="sng" dirty="0">
                <a:latin typeface="+mn-lt"/>
              </a:rPr>
              <a:t>Experimental test:</a:t>
            </a:r>
          </a:p>
          <a:p>
            <a:pPr fontAlgn="auto">
              <a:spcBef>
                <a:spcPct val="20000"/>
              </a:spcBef>
              <a:spcAft>
                <a:spcPts val="0"/>
              </a:spcAft>
              <a:buClr>
                <a:schemeClr val="accent3"/>
              </a:buClr>
              <a:buSzPct val="95000"/>
              <a:buFont typeface="Arial" pitchFamily="34" charset="0"/>
              <a:buChar char="•"/>
              <a:defRPr/>
            </a:pPr>
            <a:r>
              <a:rPr lang="en-US" sz="1400" dirty="0">
                <a:latin typeface="+mn-lt"/>
              </a:rPr>
              <a:t> Pentane (close to LPG characteristics) is well miscible with Petrol.</a:t>
            </a:r>
          </a:p>
          <a:p>
            <a:pPr fontAlgn="auto">
              <a:spcBef>
                <a:spcPct val="20000"/>
              </a:spcBef>
              <a:spcAft>
                <a:spcPts val="0"/>
              </a:spcAft>
              <a:buClr>
                <a:schemeClr val="accent3"/>
              </a:buClr>
              <a:buSzPct val="95000"/>
              <a:buFont typeface="Arial" pitchFamily="34" charset="0"/>
              <a:buChar char="•"/>
              <a:defRPr/>
            </a:pPr>
            <a:r>
              <a:rPr lang="en-US" sz="1400" dirty="0">
                <a:latin typeface="+mn-lt"/>
              </a:rPr>
              <a:t> In the Real application the continuous fuel recirculation help the mixing.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nchor="t"/>
          <a:lstStyle/>
          <a:p>
            <a:pPr eaLnBrk="1" hangingPunct="1"/>
            <a:r>
              <a:rPr lang="en-US" smtClean="0"/>
              <a:t>Agenda</a:t>
            </a:r>
          </a:p>
        </p:txBody>
      </p:sp>
      <p:sp>
        <p:nvSpPr>
          <p:cNvPr id="6147" name="Segnaposto contenuto 2"/>
          <p:cNvSpPr>
            <a:spLocks noGrp="1"/>
          </p:cNvSpPr>
          <p:nvPr>
            <p:ph idx="1"/>
          </p:nvPr>
        </p:nvSpPr>
        <p:spPr>
          <a:xfrm>
            <a:off x="468313" y="2276475"/>
            <a:ext cx="8218487" cy="4048125"/>
          </a:xfrm>
        </p:spPr>
        <p:txBody>
          <a:bodyPr/>
          <a:lstStyle/>
          <a:p>
            <a:pPr eaLnBrk="1" hangingPunct="1"/>
            <a:r>
              <a:rPr lang="en-US" smtClean="0"/>
              <a:t>Presentation of the LPG Direct Injection technology</a:t>
            </a:r>
          </a:p>
          <a:p>
            <a:pPr eaLnBrk="1" hangingPunct="1"/>
            <a:r>
              <a:rPr lang="en-US" smtClean="0"/>
              <a:t>Why petrol in the tank is not an issue</a:t>
            </a:r>
          </a:p>
          <a:p>
            <a:pPr eaLnBrk="1" hangingPunct="1"/>
            <a:r>
              <a:rPr lang="en-US" smtClean="0"/>
              <a:t>Amendment proposal</a:t>
            </a:r>
          </a:p>
          <a:p>
            <a:pPr eaLnBrk="1" hangingPunct="1"/>
            <a:r>
              <a:rPr lang="en-US" smtClean="0"/>
              <a:t>Clarified doubts</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nchor="t"/>
          <a:lstStyle/>
          <a:p>
            <a:pPr eaLnBrk="1" hangingPunct="1"/>
            <a:r>
              <a:rPr lang="en-US" smtClean="0"/>
              <a:t>LPG DI Technology</a:t>
            </a:r>
          </a:p>
        </p:txBody>
      </p:sp>
      <p:pic>
        <p:nvPicPr>
          <p:cNvPr id="7171" name="Picture 2" descr="Y:\Danilo\Documenti\Verbali riunioni\20130523 67.01 Amendment vs Clepa\Hydraulic Diagram R67.01 Amendment LPG Mo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450" y="1947863"/>
            <a:ext cx="3408363"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3" descr="Y:\Danilo\Documenti\Verbali riunioni\20130523 67.01 Amendment vs Clepa\Hydraulic Diagram R67.01 Amendment Petrol Mod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947863"/>
            <a:ext cx="34083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nchor="t"/>
          <a:lstStyle/>
          <a:p>
            <a:pPr eaLnBrk="1" hangingPunct="1"/>
            <a:r>
              <a:rPr lang="en-US" smtClean="0"/>
              <a:t>LPG DI Technology</a:t>
            </a:r>
          </a:p>
        </p:txBody>
      </p:sp>
      <p:sp>
        <p:nvSpPr>
          <p:cNvPr id="3" name="Segnaposto contenuto 2"/>
          <p:cNvSpPr>
            <a:spLocks noGrp="1"/>
          </p:cNvSpPr>
          <p:nvPr>
            <p:ph idx="1"/>
          </p:nvPr>
        </p:nvSpPr>
        <p:spPr>
          <a:xfrm>
            <a:off x="468313" y="1935163"/>
            <a:ext cx="8218487" cy="4389437"/>
          </a:xfrm>
        </p:spPr>
        <p:txBody>
          <a:bodyPr>
            <a:normAutofit fontScale="77500" lnSpcReduction="20000"/>
          </a:bodyPr>
          <a:lstStyle/>
          <a:p>
            <a:pPr marL="274320" indent="0" eaLnBrk="1" fontAlgn="auto" hangingPunct="1">
              <a:spcAft>
                <a:spcPts val="0"/>
              </a:spcAft>
              <a:buClr>
                <a:schemeClr val="accent3"/>
              </a:buClr>
              <a:buFont typeface="Wingdings 2"/>
              <a:buNone/>
              <a:defRPr/>
            </a:pPr>
            <a:r>
              <a:rPr lang="en-US" dirty="0" smtClean="0"/>
              <a:t>Here a brief introduction of the LPG Direct Injection Technology.</a:t>
            </a:r>
          </a:p>
          <a:p>
            <a:pPr marL="274320" indent="0" eaLnBrk="1" fontAlgn="auto" hangingPunct="1">
              <a:spcAft>
                <a:spcPts val="0"/>
              </a:spcAft>
              <a:buClr>
                <a:schemeClr val="accent3"/>
              </a:buClr>
              <a:buFont typeface="Wingdings 2"/>
              <a:buNone/>
              <a:defRPr/>
            </a:pPr>
            <a:r>
              <a:rPr lang="en-US" dirty="0" smtClean="0"/>
              <a:t>The system is based on the possibility to inject the LPG fuel directly in the combustion chamber, using HP pump and Injectors located in the cylinder head.</a:t>
            </a:r>
          </a:p>
          <a:p>
            <a:pPr marL="274320" indent="0" eaLnBrk="1" fontAlgn="auto" hangingPunct="1">
              <a:spcAft>
                <a:spcPts val="0"/>
              </a:spcAft>
              <a:buClr>
                <a:schemeClr val="accent3"/>
              </a:buClr>
              <a:buFont typeface="Wingdings 2"/>
              <a:buNone/>
              <a:defRPr/>
            </a:pPr>
            <a:r>
              <a:rPr lang="en-US" dirty="0" smtClean="0"/>
              <a:t>The LPG is injected in liquid phase and shall be maintained liquid from the tank to the HP pump, in order to allow the HP pump to work correctly and increase the LPG pressure in the fuel rail. </a:t>
            </a:r>
          </a:p>
          <a:p>
            <a:pPr marL="274320" indent="0" eaLnBrk="1" fontAlgn="auto" hangingPunct="1">
              <a:spcAft>
                <a:spcPts val="0"/>
              </a:spcAft>
              <a:buClr>
                <a:schemeClr val="accent3"/>
              </a:buClr>
              <a:buFont typeface="Wingdings 2"/>
              <a:buNone/>
              <a:defRPr/>
            </a:pPr>
            <a:r>
              <a:rPr lang="en-US" dirty="0" smtClean="0"/>
              <a:t>The presence of vapor phase at the inlet of the HP pump would determine that the pump itself will not work correctly.</a:t>
            </a:r>
          </a:p>
          <a:p>
            <a:pPr marL="274320" indent="0" eaLnBrk="1" fontAlgn="auto" hangingPunct="1">
              <a:spcAft>
                <a:spcPts val="0"/>
              </a:spcAft>
              <a:buClr>
                <a:schemeClr val="accent3"/>
              </a:buClr>
              <a:buFont typeface="Wingdings 2"/>
              <a:buNone/>
              <a:defRPr/>
            </a:pPr>
            <a:r>
              <a:rPr lang="en-US" dirty="0" smtClean="0"/>
              <a:t>In order to keep the LPG in liquid phase, considering that the engine bay is hot, circulation of LPG from the tank to the components in the engine bay and then back to the LPG tank is necessary. </a:t>
            </a:r>
          </a:p>
          <a:p>
            <a:pPr marL="274320" indent="0" eaLnBrk="1" fontAlgn="auto" hangingPunct="1">
              <a:spcAft>
                <a:spcPts val="0"/>
              </a:spcAft>
              <a:buClr>
                <a:schemeClr val="accent3"/>
              </a:buClr>
              <a:buFont typeface="Wingdings 2"/>
              <a:buNone/>
              <a:defRPr/>
            </a:pPr>
            <a:r>
              <a:rPr lang="en-US" dirty="0" smtClean="0"/>
              <a:t>This is managed with a tank LPG pump which pumps to the front of the vehicle a flow higher than that required by the engine, and the excess flow goes back to the tank, </a:t>
            </a:r>
            <a:r>
              <a:rPr lang="en-US" u="sng" dirty="0" smtClean="0"/>
              <a:t>cooling the components </a:t>
            </a:r>
            <a:r>
              <a:rPr lang="en-US" dirty="0" smtClean="0"/>
              <a:t>and avoiding the vapor lock occurrence.</a:t>
            </a:r>
          </a:p>
          <a:p>
            <a:pPr marL="274320" indent="0" eaLnBrk="1" fontAlgn="auto" hangingPunct="1">
              <a:spcAft>
                <a:spcPts val="0"/>
              </a:spcAft>
              <a:buClr>
                <a:schemeClr val="accent3"/>
              </a:buClr>
              <a:buFont typeface="Wingdings 2"/>
              <a:buChar char=""/>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nchor="t"/>
          <a:lstStyle/>
          <a:p>
            <a:pPr eaLnBrk="1" hangingPunct="1"/>
            <a:r>
              <a:rPr lang="en-US" smtClean="0"/>
              <a:t>The fuel switch</a:t>
            </a:r>
          </a:p>
        </p:txBody>
      </p:sp>
      <p:pic>
        <p:nvPicPr>
          <p:cNvPr id="9219" name="Picture 3" descr="Y:\Danilo\Documenti\Verbali riunioni\20130523 67.01 Amendment vs Clepa\Hydraulic Diagram R67.01 Amendment Petrol Mode.jpg"/>
          <p:cNvPicPr>
            <a:picLocks noChangeAspect="1" noChangeArrowheads="1"/>
          </p:cNvPicPr>
          <p:nvPr/>
        </p:nvPicPr>
        <p:blipFill>
          <a:blip r:embed="rId3">
            <a:extLst>
              <a:ext uri="{28A0092B-C50C-407E-A947-70E740481C1C}">
                <a14:useLocalDpi xmlns:a14="http://schemas.microsoft.com/office/drawing/2010/main" val="0"/>
              </a:ext>
            </a:extLst>
          </a:blip>
          <a:srcRect t="50449"/>
          <a:stretch>
            <a:fillRect/>
          </a:stretch>
        </p:blipFill>
        <p:spPr bwMode="auto">
          <a:xfrm>
            <a:off x="65088" y="2708275"/>
            <a:ext cx="5716587"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contenuto 4"/>
          <p:cNvSpPr>
            <a:spLocks noGrp="1"/>
          </p:cNvSpPr>
          <p:nvPr>
            <p:ph idx="1"/>
          </p:nvPr>
        </p:nvSpPr>
        <p:spPr>
          <a:xfrm>
            <a:off x="1835150" y="2133600"/>
            <a:ext cx="2674938" cy="484188"/>
          </a:xfrm>
        </p:spPr>
        <p:txBody>
          <a:bodyPr>
            <a:normAutofit lnSpcReduction="10000"/>
          </a:bodyPr>
          <a:lstStyle/>
          <a:p>
            <a:pPr marL="274320" indent="-274320" algn="ctr" eaLnBrk="1" fontAlgn="auto" hangingPunct="1">
              <a:spcAft>
                <a:spcPts val="0"/>
              </a:spcAft>
              <a:buClr>
                <a:schemeClr val="accent3"/>
              </a:buClr>
              <a:buFont typeface="Wingdings 2"/>
              <a:buNone/>
              <a:defRPr/>
            </a:pPr>
            <a:r>
              <a:rPr lang="en-US" dirty="0" smtClean="0">
                <a:latin typeface="+mj-lt"/>
              </a:rPr>
              <a:t>From the tank</a:t>
            </a:r>
            <a:endParaRPr lang="en-US" dirty="0">
              <a:latin typeface="+mj-lt"/>
            </a:endParaRPr>
          </a:p>
        </p:txBody>
      </p:sp>
      <p:sp>
        <p:nvSpPr>
          <p:cNvPr id="6" name="Segnaposto contenuto 4"/>
          <p:cNvSpPr txBox="1">
            <a:spLocks/>
          </p:cNvSpPr>
          <p:nvPr/>
        </p:nvSpPr>
        <p:spPr>
          <a:xfrm>
            <a:off x="3913188" y="2133600"/>
            <a:ext cx="2674937" cy="484188"/>
          </a:xfrm>
          <a:prstGeom prst="rect">
            <a:avLst/>
          </a:prstGeom>
        </p:spPr>
        <p:txBody>
          <a:bodyPr>
            <a:normAutofit lnSpcReduction="10000"/>
          </a:bodyPr>
          <a:lstStyle/>
          <a:p>
            <a:pPr marL="274320" indent="-274320" algn="ctr" fontAlgn="auto">
              <a:spcBef>
                <a:spcPct val="20000"/>
              </a:spcBef>
              <a:spcAft>
                <a:spcPts val="0"/>
              </a:spcAft>
              <a:buClr>
                <a:schemeClr val="accent3"/>
              </a:buClr>
              <a:buSzPct val="95000"/>
              <a:buFont typeface="Wingdings 2"/>
              <a:buNone/>
              <a:defRPr/>
            </a:pPr>
            <a:r>
              <a:rPr lang="en-US" sz="2600" dirty="0">
                <a:latin typeface="+mj-lt"/>
              </a:rPr>
              <a:t>To the tank</a:t>
            </a:r>
          </a:p>
        </p:txBody>
      </p:sp>
      <p:sp>
        <p:nvSpPr>
          <p:cNvPr id="7" name="Segnaposto contenuto 4"/>
          <p:cNvSpPr txBox="1">
            <a:spLocks/>
          </p:cNvSpPr>
          <p:nvPr/>
        </p:nvSpPr>
        <p:spPr>
          <a:xfrm>
            <a:off x="5651500" y="3068638"/>
            <a:ext cx="3313113" cy="1081087"/>
          </a:xfrm>
          <a:prstGeom prst="rect">
            <a:avLst/>
          </a:prstGeom>
        </p:spPr>
        <p:txBody>
          <a:bodyPr>
            <a:normAutofit fontScale="92500" lnSpcReduction="10000"/>
          </a:bodyPr>
          <a:lstStyle/>
          <a:p>
            <a:pPr marL="274320" fontAlgn="auto">
              <a:spcBef>
                <a:spcPct val="20000"/>
              </a:spcBef>
              <a:spcAft>
                <a:spcPts val="0"/>
              </a:spcAft>
              <a:buClr>
                <a:schemeClr val="accent3"/>
              </a:buClr>
              <a:buSzPct val="95000"/>
              <a:buFont typeface="Wingdings 2"/>
              <a:buNone/>
              <a:defRPr/>
            </a:pPr>
            <a:r>
              <a:rPr lang="en-US" sz="2600" dirty="0">
                <a:latin typeface="+mj-lt"/>
              </a:rPr>
              <a:t>PCU include valves that enable the flow back to the LPG tank</a:t>
            </a:r>
          </a:p>
        </p:txBody>
      </p:sp>
      <p:cxnSp>
        <p:nvCxnSpPr>
          <p:cNvPr id="9" name="Connettore 2 8"/>
          <p:cNvCxnSpPr/>
          <p:nvPr/>
        </p:nvCxnSpPr>
        <p:spPr>
          <a:xfrm flipH="1" flipV="1">
            <a:off x="4787900" y="3429000"/>
            <a:ext cx="1079500" cy="14446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Segnaposto contenuto 4"/>
          <p:cNvSpPr txBox="1">
            <a:spLocks/>
          </p:cNvSpPr>
          <p:nvPr/>
        </p:nvSpPr>
        <p:spPr>
          <a:xfrm>
            <a:off x="5651500" y="4652963"/>
            <a:ext cx="3313113" cy="1079500"/>
          </a:xfrm>
          <a:prstGeom prst="rect">
            <a:avLst/>
          </a:prstGeom>
        </p:spPr>
        <p:txBody>
          <a:bodyPr>
            <a:normAutofit fontScale="92500" lnSpcReduction="10000"/>
          </a:bodyPr>
          <a:lstStyle/>
          <a:p>
            <a:pPr marL="274320" fontAlgn="auto">
              <a:spcBef>
                <a:spcPct val="20000"/>
              </a:spcBef>
              <a:spcAft>
                <a:spcPts val="0"/>
              </a:spcAft>
              <a:buClr>
                <a:schemeClr val="accent3"/>
              </a:buClr>
              <a:buSzPct val="95000"/>
              <a:buFont typeface="Wingdings 2"/>
              <a:buNone/>
              <a:defRPr/>
            </a:pPr>
            <a:r>
              <a:rPr lang="en-US" sz="2600" dirty="0">
                <a:latin typeface="+mj-lt"/>
              </a:rPr>
              <a:t>Volume of petrol when the engine runs in petrol mode</a:t>
            </a:r>
          </a:p>
        </p:txBody>
      </p:sp>
      <p:cxnSp>
        <p:nvCxnSpPr>
          <p:cNvPr id="13" name="Connettore 2 12"/>
          <p:cNvCxnSpPr/>
          <p:nvPr/>
        </p:nvCxnSpPr>
        <p:spPr>
          <a:xfrm flipH="1" flipV="1">
            <a:off x="4716463" y="4292600"/>
            <a:ext cx="1008062" cy="64928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2771775" y="2997200"/>
            <a:ext cx="1944688" cy="12239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chor="t"/>
          <a:lstStyle/>
          <a:p>
            <a:pPr eaLnBrk="1" hangingPunct="1"/>
            <a:r>
              <a:rPr lang="en-US" smtClean="0"/>
              <a:t>The fuel switch</a:t>
            </a:r>
          </a:p>
        </p:txBody>
      </p:sp>
      <p:sp>
        <p:nvSpPr>
          <p:cNvPr id="3" name="Segnaposto contenuto 2"/>
          <p:cNvSpPr>
            <a:spLocks noGrp="1"/>
          </p:cNvSpPr>
          <p:nvPr>
            <p:ph idx="1"/>
          </p:nvPr>
        </p:nvSpPr>
        <p:spPr>
          <a:xfrm>
            <a:off x="611188" y="1935163"/>
            <a:ext cx="8075612" cy="4389437"/>
          </a:xfrm>
        </p:spPr>
        <p:txBody>
          <a:bodyPr>
            <a:normAutofit fontScale="85000" lnSpcReduction="20000"/>
          </a:bodyPr>
          <a:lstStyle/>
          <a:p>
            <a:pPr marL="274320" indent="0" eaLnBrk="1" fontAlgn="auto" hangingPunct="1">
              <a:spcAft>
                <a:spcPts val="0"/>
              </a:spcAft>
              <a:buClr>
                <a:schemeClr val="accent3"/>
              </a:buClr>
              <a:buFont typeface="Wingdings 2"/>
              <a:buNone/>
              <a:defRPr/>
            </a:pPr>
            <a:r>
              <a:rPr lang="en-US" dirty="0" smtClean="0"/>
              <a:t>Considering that the system can be </a:t>
            </a:r>
            <a:r>
              <a:rPr lang="en-US" dirty="0" err="1" smtClean="0"/>
              <a:t>bifuel</a:t>
            </a:r>
            <a:r>
              <a:rPr lang="en-US" dirty="0" smtClean="0"/>
              <a:t>, a fuel switch from LPG to petrol and vice versa is needed.</a:t>
            </a:r>
          </a:p>
          <a:p>
            <a:pPr marL="274320" indent="0" eaLnBrk="1" fontAlgn="auto" hangingPunct="1">
              <a:spcAft>
                <a:spcPts val="0"/>
              </a:spcAft>
              <a:buClr>
                <a:schemeClr val="accent3"/>
              </a:buClr>
              <a:buFont typeface="Wingdings 2"/>
              <a:buNone/>
              <a:defRPr/>
            </a:pPr>
            <a:r>
              <a:rPr lang="en-US" dirty="0" smtClean="0"/>
              <a:t>In this kind of equipment the LPG system and the petrol one use the same HP pump and injectors. That means that the fuel switch shall be done through valves which allow one fuel or the other to reach the inlet of the HP pump.</a:t>
            </a:r>
          </a:p>
          <a:p>
            <a:pPr marL="274320" indent="0" eaLnBrk="1" fontAlgn="auto" hangingPunct="1">
              <a:spcAft>
                <a:spcPts val="0"/>
              </a:spcAft>
              <a:buClr>
                <a:schemeClr val="accent3"/>
              </a:buClr>
              <a:buFont typeface="Wingdings 2"/>
              <a:buNone/>
              <a:defRPr/>
            </a:pPr>
            <a:r>
              <a:rPr lang="en-US" dirty="0" smtClean="0"/>
              <a:t>During the switching phase the two fuels are blended in the volume contained from the Fuel Selector Unit to the Pressure Control Unit.</a:t>
            </a:r>
          </a:p>
          <a:p>
            <a:pPr marL="274320" indent="0" eaLnBrk="1" fontAlgn="auto" hangingPunct="1">
              <a:spcAft>
                <a:spcPts val="0"/>
              </a:spcAft>
              <a:buClr>
                <a:schemeClr val="accent3"/>
              </a:buClr>
              <a:buFont typeface="Wingdings 2"/>
              <a:buNone/>
              <a:defRPr/>
            </a:pPr>
            <a:r>
              <a:rPr lang="en-US" dirty="0" smtClean="0"/>
              <a:t>As already explained, the system needs a recirculation cooling flow which determines that a certain quantity of petrol will flow in the LPG tank.</a:t>
            </a:r>
          </a:p>
          <a:p>
            <a:pPr marL="274320" indent="0" eaLnBrk="1" fontAlgn="auto" hangingPunct="1">
              <a:spcAft>
                <a:spcPts val="0"/>
              </a:spcAft>
              <a:buClr>
                <a:schemeClr val="accent3"/>
              </a:buClr>
              <a:buFont typeface="Wingdings 2"/>
              <a:buNone/>
              <a:defRPr/>
            </a:pPr>
            <a:r>
              <a:rPr lang="en-US" dirty="0" smtClean="0"/>
              <a:t>The flow of petrol in the LPG tank occurs only during the switch phase.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nchor="t"/>
          <a:lstStyle/>
          <a:p>
            <a:pPr eaLnBrk="1" hangingPunct="1"/>
            <a:r>
              <a:rPr lang="en-US" smtClean="0"/>
              <a:t>LPG DI Advantages</a:t>
            </a:r>
          </a:p>
        </p:txBody>
      </p:sp>
      <p:graphicFrame>
        <p:nvGraphicFramePr>
          <p:cNvPr id="17" name="Tabella 16"/>
          <p:cNvGraphicFramePr>
            <a:graphicFrameLocks noGrp="1"/>
          </p:cNvGraphicFramePr>
          <p:nvPr/>
        </p:nvGraphicFramePr>
        <p:xfrm>
          <a:off x="1692275" y="1844675"/>
          <a:ext cx="6108699" cy="2011364"/>
        </p:xfrm>
        <a:graphic>
          <a:graphicData uri="http://schemas.openxmlformats.org/drawingml/2006/table">
            <a:tbl>
              <a:tblPr/>
              <a:tblGrid>
                <a:gridCol w="2752042"/>
                <a:gridCol w="396127"/>
                <a:gridCol w="1748116"/>
                <a:gridCol w="1212414"/>
              </a:tblGrid>
              <a:tr h="408063">
                <a:tc>
                  <a:txBody>
                    <a:bodyPr/>
                    <a:lstStyle/>
                    <a:p>
                      <a:pPr algn="l" fontAlgn="t"/>
                      <a:r>
                        <a:rPr lang="it-IT" sz="2000" b="0" i="0" u="none" strike="noStrike" dirty="0">
                          <a:solidFill>
                            <a:srgbClr val="000000"/>
                          </a:solidFill>
                          <a:latin typeface="Calibri"/>
                        </a:rPr>
                        <a:t> </a:t>
                      </a:r>
                    </a:p>
                  </a:txBody>
                  <a:tcPr marL="9524" marR="9524"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2000" b="0" i="0" u="none" strike="noStrike">
                          <a:solidFill>
                            <a:srgbClr val="000000"/>
                          </a:solidFill>
                          <a:latin typeface="Calibri"/>
                        </a:rPr>
                        <a:t> </a:t>
                      </a: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a:solidFill>
                            <a:srgbClr val="000000"/>
                          </a:solidFill>
                          <a:latin typeface="Calibri"/>
                        </a:rPr>
                        <a:t>LPG </a:t>
                      </a:r>
                      <a:r>
                        <a:rPr lang="it-IT" sz="2000" b="0" i="0" u="none" strike="noStrike" dirty="0" smtClean="0">
                          <a:solidFill>
                            <a:srgbClr val="000000"/>
                          </a:solidFill>
                          <a:latin typeface="Calibri"/>
                        </a:rPr>
                        <a:t>Vapor </a:t>
                      </a:r>
                      <a:r>
                        <a:rPr lang="it-IT" sz="2000" b="0" i="0" u="none" strike="noStrike" dirty="0">
                          <a:solidFill>
                            <a:srgbClr val="000000"/>
                          </a:solidFill>
                          <a:latin typeface="Calibri"/>
                        </a:rPr>
                        <a:t>PI</a:t>
                      </a: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a:solidFill>
                            <a:srgbClr val="000000"/>
                          </a:solidFill>
                          <a:latin typeface="Calibri"/>
                        </a:rPr>
                        <a:t>LPG </a:t>
                      </a:r>
                      <a:r>
                        <a:rPr lang="it-IT" sz="2000" b="0" i="0" u="none" strike="noStrike" dirty="0" err="1">
                          <a:solidFill>
                            <a:srgbClr val="000000"/>
                          </a:solidFill>
                          <a:latin typeface="Calibri"/>
                        </a:rPr>
                        <a:t>DI</a:t>
                      </a:r>
                      <a:endParaRPr lang="it-IT" sz="2000" b="0" i="0" u="none" strike="noStrike" dirty="0">
                        <a:solidFill>
                          <a:srgbClr val="000000"/>
                        </a:solidFill>
                        <a:latin typeface="Calibri"/>
                      </a:endParaRPr>
                    </a:p>
                  </a:txBody>
                  <a:tcPr marL="9524" marR="9524"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0074">
                <a:tc>
                  <a:txBody>
                    <a:bodyPr/>
                    <a:lstStyle/>
                    <a:p>
                      <a:pPr algn="l" fontAlgn="t"/>
                      <a:r>
                        <a:rPr lang="it-IT" sz="2000" b="0" i="0" u="none" strike="noStrike" dirty="0" err="1">
                          <a:solidFill>
                            <a:srgbClr val="000000"/>
                          </a:solidFill>
                          <a:latin typeface="Calibri"/>
                        </a:rPr>
                        <a:t>Engine</a:t>
                      </a:r>
                      <a:r>
                        <a:rPr lang="it-IT" sz="2000" b="0" i="0" u="none" strike="noStrike" dirty="0">
                          <a:solidFill>
                            <a:srgbClr val="000000"/>
                          </a:solidFill>
                          <a:latin typeface="Calibri"/>
                        </a:rPr>
                        <a:t> </a:t>
                      </a:r>
                      <a:r>
                        <a:rPr lang="it-IT" sz="2000" b="0" i="0" u="none" strike="noStrike" dirty="0" err="1" smtClean="0">
                          <a:solidFill>
                            <a:srgbClr val="000000"/>
                          </a:solidFill>
                          <a:latin typeface="Calibri"/>
                        </a:rPr>
                        <a:t>starts</a:t>
                      </a:r>
                      <a:r>
                        <a:rPr lang="it-IT" sz="2000" b="0" i="0" u="none" strike="noStrike" dirty="0" smtClean="0">
                          <a:solidFill>
                            <a:srgbClr val="000000"/>
                          </a:solidFill>
                          <a:latin typeface="Calibri"/>
                        </a:rPr>
                        <a:t> (201k km)</a:t>
                      </a:r>
                      <a:endParaRPr lang="it-IT" sz="2000" b="0" i="0" u="none" strike="noStrike" dirty="0">
                        <a:solidFill>
                          <a:srgbClr val="000000"/>
                        </a:solidFill>
                        <a:latin typeface="Calibri"/>
                      </a:endParaRPr>
                    </a:p>
                  </a:txBody>
                  <a:tcPr marL="9524" marR="9524"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smtClean="0">
                          <a:solidFill>
                            <a:srgbClr val="000000"/>
                          </a:solidFill>
                          <a:latin typeface="Calibri"/>
                        </a:rPr>
                        <a:t>[#]</a:t>
                      </a:r>
                      <a:endParaRPr lang="it-IT" sz="2000" b="0" i="0" u="none" strike="noStrike" dirty="0">
                        <a:solidFill>
                          <a:srgbClr val="000000"/>
                        </a:solidFill>
                        <a:latin typeface="Calibri"/>
                      </a:endParaRP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smtClean="0">
                          <a:solidFill>
                            <a:srgbClr val="000000"/>
                          </a:solidFill>
                          <a:latin typeface="Calibri"/>
                        </a:rPr>
                        <a:t>55.500</a:t>
                      </a:r>
                      <a:endParaRPr lang="it-IT" sz="2000" b="0" i="0" u="none" strike="noStrike" dirty="0">
                        <a:solidFill>
                          <a:srgbClr val="000000"/>
                        </a:solidFill>
                        <a:latin typeface="Calibri"/>
                      </a:endParaRP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smtClean="0">
                          <a:solidFill>
                            <a:srgbClr val="000000"/>
                          </a:solidFill>
                          <a:latin typeface="Calibri"/>
                        </a:rPr>
                        <a:t>55.500</a:t>
                      </a:r>
                      <a:endParaRPr lang="it-IT" sz="2000" b="0" i="0" u="none" strike="noStrike" dirty="0">
                        <a:solidFill>
                          <a:srgbClr val="000000"/>
                        </a:solidFill>
                        <a:latin typeface="Calibri"/>
                      </a:endParaRPr>
                    </a:p>
                  </a:txBody>
                  <a:tcPr marL="9524" marR="9524"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9151">
                <a:tc>
                  <a:txBody>
                    <a:bodyPr/>
                    <a:lstStyle/>
                    <a:p>
                      <a:pPr algn="l" fontAlgn="t"/>
                      <a:r>
                        <a:rPr lang="it-IT" sz="2000" b="0" i="0" u="none" strike="noStrike">
                          <a:solidFill>
                            <a:srgbClr val="000000"/>
                          </a:solidFill>
                          <a:latin typeface="Calibri"/>
                        </a:rPr>
                        <a:t>Time gasoline/engine start</a:t>
                      </a:r>
                    </a:p>
                  </a:txBody>
                  <a:tcPr marL="9524" marR="9524"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a:solidFill>
                            <a:srgbClr val="000000"/>
                          </a:solidFill>
                          <a:latin typeface="Calibri"/>
                        </a:rPr>
                        <a:t>[s]</a:t>
                      </a: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a:solidFill>
                            <a:srgbClr val="000000"/>
                          </a:solidFill>
                          <a:latin typeface="Calibri"/>
                        </a:rPr>
                        <a:t>60</a:t>
                      </a: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2000" b="0" i="0" u="none" strike="noStrike">
                          <a:solidFill>
                            <a:srgbClr val="000000"/>
                          </a:solidFill>
                          <a:latin typeface="Calibri"/>
                        </a:rPr>
                        <a:t>0</a:t>
                      </a:r>
                    </a:p>
                  </a:txBody>
                  <a:tcPr marL="9524" marR="9524"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76">
                <a:tc>
                  <a:txBody>
                    <a:bodyPr/>
                    <a:lstStyle/>
                    <a:p>
                      <a:pPr algn="l" fontAlgn="t"/>
                      <a:r>
                        <a:rPr lang="it-IT" sz="2000" b="0" i="0" u="none" strike="noStrike">
                          <a:solidFill>
                            <a:srgbClr val="000000"/>
                          </a:solidFill>
                          <a:latin typeface="Calibri"/>
                        </a:rPr>
                        <a:t>Time gasoline</a:t>
                      </a:r>
                    </a:p>
                  </a:txBody>
                  <a:tcPr marL="9524" marR="9524"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a:solidFill>
                            <a:srgbClr val="000000"/>
                          </a:solidFill>
                          <a:latin typeface="Calibri"/>
                        </a:rPr>
                        <a:t>[h]</a:t>
                      </a: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smtClean="0">
                          <a:solidFill>
                            <a:srgbClr val="000000"/>
                          </a:solidFill>
                          <a:latin typeface="Calibri"/>
                        </a:rPr>
                        <a:t>925</a:t>
                      </a:r>
                      <a:endParaRPr lang="it-IT" sz="2000" b="0" i="0" u="none" strike="noStrike" dirty="0">
                        <a:solidFill>
                          <a:srgbClr val="000000"/>
                        </a:solidFill>
                        <a:latin typeface="Calibri"/>
                      </a:endParaRPr>
                    </a:p>
                  </a:txBody>
                  <a:tcPr marL="9524" marR="9524"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it-IT" sz="2000" b="0" i="0" u="none" strike="noStrike" dirty="0">
                          <a:solidFill>
                            <a:srgbClr val="000000"/>
                          </a:solidFill>
                          <a:latin typeface="Calibri"/>
                        </a:rPr>
                        <a:t>0</a:t>
                      </a:r>
                    </a:p>
                  </a:txBody>
                  <a:tcPr marL="9524" marR="9524"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94" name="Segnaposto contenuto 2"/>
          <p:cNvSpPr>
            <a:spLocks noGrp="1"/>
          </p:cNvSpPr>
          <p:nvPr>
            <p:ph idx="1"/>
          </p:nvPr>
        </p:nvSpPr>
        <p:spPr>
          <a:xfrm>
            <a:off x="323850" y="3933825"/>
            <a:ext cx="8362950" cy="2924175"/>
          </a:xfrm>
        </p:spPr>
        <p:txBody>
          <a:bodyPr/>
          <a:lstStyle/>
          <a:p>
            <a:pPr indent="0" eaLnBrk="1" hangingPunct="1">
              <a:buFont typeface="Wingdings 2" pitchFamily="18" charset="2"/>
              <a:buNone/>
            </a:pPr>
            <a:r>
              <a:rPr lang="en-US" sz="1900" smtClean="0"/>
              <a:t>The injection of the LPG in liquid phase directly in the combustion chamber give a lot of advantages both vs. standard LPG port injected system, then vs. petrol DI.</a:t>
            </a:r>
          </a:p>
          <a:p>
            <a:pPr indent="0" eaLnBrk="1" hangingPunct="1">
              <a:buFont typeface="Wingdings 2" pitchFamily="18" charset="2"/>
              <a:buNone/>
            </a:pPr>
            <a:r>
              <a:rPr lang="en-US" sz="1900" smtClean="0"/>
              <a:t>The LPG DI system starts directly with LPG fuel, also in cold conditions.</a:t>
            </a:r>
          </a:p>
          <a:p>
            <a:pPr indent="0" eaLnBrk="1" hangingPunct="1">
              <a:buFont typeface="Wingdings 2" pitchFamily="18" charset="2"/>
              <a:buNone/>
            </a:pPr>
            <a:r>
              <a:rPr lang="en-US" sz="1900" smtClean="0"/>
              <a:t>This feature generates:</a:t>
            </a:r>
          </a:p>
          <a:p>
            <a:pPr indent="0" eaLnBrk="1" hangingPunct="1">
              <a:buFontTx/>
              <a:buChar char="-"/>
            </a:pPr>
            <a:r>
              <a:rPr lang="en-US" sz="1900" smtClean="0"/>
              <a:t> An important reduction of the use of petrol if compared with a standard LPG vapor port injection system (see table)</a:t>
            </a:r>
          </a:p>
          <a:p>
            <a:pPr indent="0" eaLnBrk="1" hangingPunct="1">
              <a:buFontTx/>
              <a:buChar char="-"/>
            </a:pPr>
            <a:r>
              <a:rPr lang="en-US" sz="1900" smtClean="0"/>
              <a:t> The possibility to reduce the emissions also during the engine crank and the cold phase</a:t>
            </a:r>
            <a:endParaRPr lang="it-IT" sz="19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nchor="t"/>
          <a:lstStyle/>
          <a:p>
            <a:pPr eaLnBrk="1" hangingPunct="1"/>
            <a:r>
              <a:rPr lang="en-US" smtClean="0"/>
              <a:t>LPG DI Advantages</a:t>
            </a:r>
          </a:p>
        </p:txBody>
      </p:sp>
      <p:graphicFrame>
        <p:nvGraphicFramePr>
          <p:cNvPr id="13" name="Tabella 12"/>
          <p:cNvGraphicFramePr>
            <a:graphicFrameLocks noGrp="1"/>
          </p:cNvGraphicFramePr>
          <p:nvPr/>
        </p:nvGraphicFramePr>
        <p:xfrm>
          <a:off x="185738" y="1844675"/>
          <a:ext cx="4602162" cy="2663823"/>
        </p:xfrm>
        <a:graphic>
          <a:graphicData uri="http://schemas.openxmlformats.org/drawingml/2006/table">
            <a:tbl>
              <a:tblPr/>
              <a:tblGrid>
                <a:gridCol w="2067545"/>
                <a:gridCol w="636623"/>
                <a:gridCol w="536604"/>
                <a:gridCol w="669961"/>
                <a:gridCol w="691429"/>
              </a:tblGrid>
              <a:tr h="303920">
                <a:tc>
                  <a:txBody>
                    <a:bodyPr/>
                    <a:lstStyle/>
                    <a:p>
                      <a:pPr algn="ctr" fontAlgn="ctr"/>
                      <a:r>
                        <a:rPr lang="it-IT" sz="1400" b="1" i="0" u="none" strike="noStrike" dirty="0">
                          <a:solidFill>
                            <a:srgbClr val="000000"/>
                          </a:solidFill>
                          <a:latin typeface="Calibri"/>
                        </a:rPr>
                        <a:t>Test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err="1">
                          <a:solidFill>
                            <a:srgbClr val="000000"/>
                          </a:solidFill>
                          <a:latin typeface="Calibri"/>
                        </a:rPr>
                        <a:t>Fuel</a:t>
                      </a:r>
                      <a:endParaRPr lang="it-IT"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latin typeface="Calibri"/>
                        </a:rPr>
                        <a:t>CO</a:t>
                      </a:r>
                      <a:r>
                        <a:rPr lang="it-IT" sz="1400" b="1" i="0" u="none" strike="noStrike" baseline="-25000" dirty="0">
                          <a:solidFill>
                            <a:srgbClr val="000000"/>
                          </a:solidFill>
                          <a:latin typeface="Calibri"/>
                        </a:rPr>
                        <a:t>2</a:t>
                      </a:r>
                      <a:endParaRPr lang="it-IT"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latin typeface="Calibri"/>
                        </a:rPr>
                        <a:t>PM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a:solidFill>
                            <a:srgbClr val="000000"/>
                          </a:solidFill>
                          <a:latin typeface="Calibri"/>
                        </a:rPr>
                        <a:t>PN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529">
                <a:tc>
                  <a:txBody>
                    <a:bodyPr/>
                    <a:lstStyle/>
                    <a:p>
                      <a:pPr algn="ctr" fontAlgn="ctr"/>
                      <a:r>
                        <a:rPr lang="it-IT" sz="1400" b="0" i="0" u="none" strike="noStrike">
                          <a:solidFill>
                            <a:srgbClr val="000000"/>
                          </a:solidFill>
                          <a:latin typeface="Calibri"/>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[g/km]</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[mg/km]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[#/km]</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529">
                <a:tc>
                  <a:txBody>
                    <a:bodyPr/>
                    <a:lstStyle/>
                    <a:p>
                      <a:pPr algn="ctr" fontAlgn="ctr"/>
                      <a:r>
                        <a:rPr lang="it-IT" sz="1400" b="0" i="0" u="none" strike="noStrike">
                          <a:solidFill>
                            <a:srgbClr val="000000"/>
                          </a:solidFill>
                          <a:latin typeface="Calibri"/>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 limit]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 limit]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529">
                <a:tc rowSpan="2">
                  <a:txBody>
                    <a:bodyPr/>
                    <a:lstStyle/>
                    <a:p>
                      <a:pPr algn="ctr" fontAlgn="ctr"/>
                      <a:r>
                        <a:rPr lang="en-US" sz="1400" b="0" i="0" u="none" strike="noStrike">
                          <a:solidFill>
                            <a:srgbClr val="000000"/>
                          </a:solidFill>
                          <a:latin typeface="Calibri"/>
                        </a:rPr>
                        <a:t>Average Petrol (2 best tests)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it-IT" sz="1400" b="0" i="0" u="none" strike="noStrike">
                          <a:solidFill>
                            <a:srgbClr val="000000"/>
                          </a:solidFill>
                          <a:latin typeface="Calibri"/>
                        </a:rPr>
                        <a:t>Petrol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176,4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7,88E+11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929">
                <a:tc vMerge="1">
                  <a:txBody>
                    <a:bodyPr/>
                    <a:lstStyle/>
                    <a:p>
                      <a:endParaRPr lang="it-IT"/>
                    </a:p>
                  </a:txBody>
                  <a:tcPr/>
                </a:tc>
                <a:tc vMerge="1">
                  <a:txBody>
                    <a:bodyPr/>
                    <a:lstStyle/>
                    <a:p>
                      <a:endParaRPr lang="it-IT"/>
                    </a:p>
                  </a:txBody>
                  <a:tcPr/>
                </a:tc>
                <a:tc>
                  <a:txBody>
                    <a:bodyPr/>
                    <a:lstStyle/>
                    <a:p>
                      <a:pPr algn="ctr" fontAlgn="b"/>
                      <a:r>
                        <a:rPr lang="it-IT" sz="1400" b="0" i="0" u="none" strike="noStrike">
                          <a:solidFill>
                            <a:srgbClr val="000000"/>
                          </a:solidFill>
                          <a:latin typeface="Calibri"/>
                        </a:rPr>
                        <a: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131,3%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529">
                <a:tc rowSpan="2">
                  <a:txBody>
                    <a:bodyPr/>
                    <a:lstStyle/>
                    <a:p>
                      <a:pPr algn="ctr" fontAlgn="ctr"/>
                      <a:r>
                        <a:rPr lang="en-US" sz="1400" b="0" i="0" u="none" strike="noStrike">
                          <a:solidFill>
                            <a:srgbClr val="000000"/>
                          </a:solidFill>
                          <a:latin typeface="Calibri"/>
                        </a:rPr>
                        <a:t>Average LPG (2 best tests)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it-IT" sz="1400" b="0" i="0" u="none" strike="noStrike">
                          <a:solidFill>
                            <a:srgbClr val="000000"/>
                          </a:solidFill>
                          <a:latin typeface="Calibri"/>
                        </a:rPr>
                        <a:t>LPG B85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157,6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1,08E+10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929">
                <a:tc vMerge="1">
                  <a:txBody>
                    <a:bodyPr/>
                    <a:lstStyle/>
                    <a:p>
                      <a:endParaRPr lang="it-IT"/>
                    </a:p>
                  </a:txBody>
                  <a:tcPr/>
                </a:tc>
                <a:tc vMerge="1">
                  <a:txBody>
                    <a:bodyPr/>
                    <a:lstStyle/>
                    <a:p>
                      <a:endParaRPr lang="it-IT"/>
                    </a:p>
                  </a:txBody>
                  <a:tcPr/>
                </a:tc>
                <a:tc>
                  <a:txBody>
                    <a:bodyPr/>
                    <a:lstStyle/>
                    <a:p>
                      <a:pPr algn="ctr" fontAlgn="b"/>
                      <a:r>
                        <a:rPr lang="it-IT" sz="1400" b="0" i="0" u="none" strike="noStrike">
                          <a:solidFill>
                            <a:srgbClr val="000000"/>
                          </a:solidFill>
                          <a:latin typeface="Calibri"/>
                        </a:rPr>
                        <a: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929">
                <a:tc>
                  <a:txBody>
                    <a:bodyPr/>
                    <a:lstStyle/>
                    <a:p>
                      <a:pPr algn="ctr" fontAlgn="b"/>
                      <a:r>
                        <a:rPr lang="it-IT" sz="1400" b="1" i="0" u="none" strike="noStrike">
                          <a:solidFill>
                            <a:srgbClr val="000000"/>
                          </a:solidFill>
                          <a:latin typeface="Calibri"/>
                        </a:rPr>
                        <a:t>LPG vs Petrol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c>
                  <a:txBody>
                    <a:bodyPr/>
                    <a:lstStyle/>
                    <a:p>
                      <a:pPr algn="ctr" fontAlgn="b"/>
                      <a:r>
                        <a:rPr lang="it-IT" sz="1400" b="1" i="0" u="none" strike="noStrike">
                          <a:solidFill>
                            <a:srgbClr val="000000"/>
                          </a:solidFill>
                          <a:latin typeface="Calibri"/>
                        </a:rPr>
                        <a: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c>
                  <a:txBody>
                    <a:bodyPr/>
                    <a:lstStyle/>
                    <a:p>
                      <a:pPr algn="ctr" fontAlgn="b"/>
                      <a:r>
                        <a:rPr lang="it-IT" sz="1400" b="0" i="0" u="none" strike="noStrike">
                          <a:solidFill>
                            <a:srgbClr val="000000"/>
                          </a:solidFill>
                          <a:latin typeface="Calibri"/>
                        </a:rPr>
                        <a:t>-10,7%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c>
                  <a:txBody>
                    <a:bodyPr/>
                    <a:lstStyle/>
                    <a:p>
                      <a:pPr algn="ctr" fontAlgn="b"/>
                      <a:r>
                        <a:rPr lang="it-IT" sz="1400" b="0" i="0" u="none" strike="noStrike" dirty="0">
                          <a:solidFill>
                            <a:srgbClr val="000000"/>
                          </a:solidFill>
                          <a:latin typeface="Calibri"/>
                        </a:rPr>
                        <a:t>-74,0%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c>
                  <a:txBody>
                    <a:bodyPr/>
                    <a:lstStyle/>
                    <a:p>
                      <a:pPr algn="ctr" fontAlgn="b"/>
                      <a:r>
                        <a:rPr lang="it-IT" sz="1400" b="0" i="0" u="none" strike="noStrike" dirty="0">
                          <a:solidFill>
                            <a:srgbClr val="000000"/>
                          </a:solidFill>
                          <a:latin typeface="Calibri"/>
                        </a:rPr>
                        <a:t>-98,6%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r>
            </a:tbl>
          </a:graphicData>
        </a:graphic>
      </p:graphicFrame>
      <p:pic>
        <p:nvPicPr>
          <p:cNvPr id="12343" name="Immagine 6" descr="PM Filter Comparison small.jpg"/>
          <p:cNvPicPr>
            <a:picLocks noChangeAspect="1"/>
          </p:cNvPicPr>
          <p:nvPr/>
        </p:nvPicPr>
        <p:blipFill>
          <a:blip r:embed="rId3">
            <a:extLst>
              <a:ext uri="{28A0092B-C50C-407E-A947-70E740481C1C}">
                <a14:useLocalDpi xmlns:a14="http://schemas.microsoft.com/office/drawing/2010/main" val="0"/>
              </a:ext>
            </a:extLst>
          </a:blip>
          <a:srcRect t="18742" b="3159"/>
          <a:stretch>
            <a:fillRect/>
          </a:stretch>
        </p:blipFill>
        <p:spPr bwMode="auto">
          <a:xfrm>
            <a:off x="323850" y="4941888"/>
            <a:ext cx="43926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44" name="Rectangle 2"/>
          <p:cNvSpPr>
            <a:spLocks noChangeArrowheads="1"/>
          </p:cNvSpPr>
          <p:nvPr/>
        </p:nvSpPr>
        <p:spPr bwMode="auto">
          <a:xfrm>
            <a:off x="684213" y="4581525"/>
            <a:ext cx="11445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p>
            <a:pPr algn="ctr"/>
            <a:r>
              <a:rPr lang="en-GB" sz="1600" b="1">
                <a:solidFill>
                  <a:srgbClr val="333399"/>
                </a:solidFill>
                <a:latin typeface="Constantia" pitchFamily="18" charset="0"/>
              </a:rPr>
              <a:t>Petrol</a:t>
            </a:r>
          </a:p>
        </p:txBody>
      </p:sp>
      <p:sp>
        <p:nvSpPr>
          <p:cNvPr id="12345" name="Rectangle 2"/>
          <p:cNvSpPr>
            <a:spLocks noChangeArrowheads="1"/>
          </p:cNvSpPr>
          <p:nvPr/>
        </p:nvSpPr>
        <p:spPr bwMode="auto">
          <a:xfrm>
            <a:off x="3141663" y="4581525"/>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p>
            <a:pPr algn="ctr"/>
            <a:r>
              <a:rPr lang="en-GB" sz="1600" b="1">
                <a:solidFill>
                  <a:srgbClr val="333399"/>
                </a:solidFill>
                <a:latin typeface="Constantia" pitchFamily="18" charset="0"/>
              </a:rPr>
              <a:t>LPG</a:t>
            </a:r>
          </a:p>
        </p:txBody>
      </p:sp>
      <p:sp>
        <p:nvSpPr>
          <p:cNvPr id="12346" name="Segnaposto contenuto 2"/>
          <p:cNvSpPr>
            <a:spLocks noGrp="1"/>
          </p:cNvSpPr>
          <p:nvPr>
            <p:ph idx="1"/>
          </p:nvPr>
        </p:nvSpPr>
        <p:spPr>
          <a:xfrm>
            <a:off x="5003800" y="1871663"/>
            <a:ext cx="3889375" cy="4797425"/>
          </a:xfrm>
        </p:spPr>
        <p:txBody>
          <a:bodyPr/>
          <a:lstStyle/>
          <a:p>
            <a:pPr indent="0" eaLnBrk="1" hangingPunct="1">
              <a:buFont typeface="Wingdings 2" pitchFamily="18" charset="2"/>
              <a:buNone/>
            </a:pPr>
            <a:r>
              <a:rPr lang="en-US" sz="2200" smtClean="0"/>
              <a:t>Thanks to the fast vaporization of the LPG, this technology solves the problem of particulate matter  emission, which is a not negligible challenge for the petrol DI engines.</a:t>
            </a:r>
          </a:p>
          <a:p>
            <a:pPr indent="0" eaLnBrk="1" hangingPunct="1">
              <a:buFont typeface="Wingdings 2" pitchFamily="18" charset="2"/>
              <a:buNone/>
            </a:pPr>
            <a:endParaRPr lang="it-IT"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nchor="t"/>
          <a:lstStyle/>
          <a:p>
            <a:pPr eaLnBrk="1" hangingPunct="1"/>
            <a:r>
              <a:rPr lang="en-US" smtClean="0"/>
              <a:t>Petrol in the LPG tank</a:t>
            </a:r>
          </a:p>
        </p:txBody>
      </p:sp>
      <p:sp>
        <p:nvSpPr>
          <p:cNvPr id="8" name="Segnaposto contenuto 2"/>
          <p:cNvSpPr>
            <a:spLocks noGrp="1"/>
          </p:cNvSpPr>
          <p:nvPr>
            <p:ph idx="1"/>
          </p:nvPr>
        </p:nvSpPr>
        <p:spPr>
          <a:xfrm>
            <a:off x="395288" y="1844675"/>
            <a:ext cx="8291512" cy="1277938"/>
          </a:xfrm>
        </p:spPr>
        <p:txBody>
          <a:bodyPr>
            <a:normAutofit fontScale="92500" lnSpcReduction="10000"/>
          </a:bodyPr>
          <a:lstStyle/>
          <a:p>
            <a:pPr marL="0" indent="0" eaLnBrk="1" fontAlgn="auto" hangingPunct="1">
              <a:spcAft>
                <a:spcPts val="0"/>
              </a:spcAft>
              <a:buClr>
                <a:schemeClr val="accent3"/>
              </a:buClr>
              <a:buFont typeface="Wingdings 2"/>
              <a:buNone/>
              <a:defRPr/>
            </a:pPr>
            <a:r>
              <a:rPr lang="en-US" sz="2200" dirty="0" smtClean="0"/>
              <a:t>Why Petrol in the LPG tank is not dangerous?</a:t>
            </a:r>
          </a:p>
          <a:p>
            <a:pPr marL="0" indent="0" eaLnBrk="1" fontAlgn="auto" hangingPunct="1">
              <a:spcAft>
                <a:spcPts val="0"/>
              </a:spcAft>
              <a:buClr>
                <a:schemeClr val="accent3"/>
              </a:buClr>
              <a:buFont typeface="Wingdings 2"/>
              <a:buNone/>
              <a:defRPr/>
            </a:pPr>
            <a:r>
              <a:rPr lang="en-US" sz="2200" dirty="0" smtClean="0"/>
              <a:t>Since petrol blended in LPG determines a reduction of the vapor pressure, it does not affect tightness, design and burst pressure requirements and tests defined in R 67/01.</a:t>
            </a:r>
          </a:p>
          <a:p>
            <a:pPr marL="0" indent="0" eaLnBrk="1" fontAlgn="auto" hangingPunct="1">
              <a:spcAft>
                <a:spcPts val="0"/>
              </a:spcAft>
              <a:buClr>
                <a:schemeClr val="accent3"/>
              </a:buClr>
              <a:buFont typeface="Wingdings 2"/>
              <a:buNone/>
              <a:defRPr/>
            </a:pPr>
            <a:endParaRPr lang="en-US" sz="2200" dirty="0" smtClean="0"/>
          </a:p>
          <a:p>
            <a:pPr marL="0" indent="0" eaLnBrk="1" fontAlgn="auto" hangingPunct="1">
              <a:spcAft>
                <a:spcPts val="0"/>
              </a:spcAft>
              <a:buClr>
                <a:schemeClr val="accent3"/>
              </a:buClr>
              <a:buFont typeface="Wingdings 2"/>
              <a:buNone/>
              <a:defRPr/>
            </a:pPr>
            <a:endParaRPr lang="en-US" sz="2200" dirty="0" smtClean="0"/>
          </a:p>
          <a:p>
            <a:pPr marL="0" indent="0" eaLnBrk="1" fontAlgn="auto" hangingPunct="1">
              <a:spcAft>
                <a:spcPts val="0"/>
              </a:spcAft>
              <a:buClr>
                <a:schemeClr val="accent3"/>
              </a:buClr>
              <a:buFont typeface="Wingdings 2"/>
              <a:buNone/>
              <a:defRPr/>
            </a:pPr>
            <a:endParaRPr lang="en-US" sz="2200" dirty="0" smtClean="0"/>
          </a:p>
          <a:p>
            <a:pPr marL="0" indent="0" eaLnBrk="1" fontAlgn="auto" hangingPunct="1">
              <a:spcAft>
                <a:spcPts val="0"/>
              </a:spcAft>
              <a:buClr>
                <a:schemeClr val="accent3"/>
              </a:buClr>
              <a:buFont typeface="Wingdings 2"/>
              <a:buChar char=""/>
              <a:defRPr/>
            </a:pPr>
            <a:endParaRPr lang="en-US" sz="2200" dirty="0"/>
          </a:p>
        </p:txBody>
      </p:sp>
      <p:graphicFrame>
        <p:nvGraphicFramePr>
          <p:cNvPr id="9" name="Tabella 8"/>
          <p:cNvGraphicFramePr>
            <a:graphicFrameLocks noGrp="1"/>
          </p:cNvGraphicFramePr>
          <p:nvPr/>
        </p:nvGraphicFramePr>
        <p:xfrm>
          <a:off x="827088" y="3213100"/>
          <a:ext cx="7058025" cy="3240088"/>
        </p:xfrm>
        <a:graphic>
          <a:graphicData uri="http://schemas.openxmlformats.org/drawingml/2006/table">
            <a:tbl>
              <a:tblPr/>
              <a:tblGrid>
                <a:gridCol w="1041614"/>
                <a:gridCol w="1191026"/>
                <a:gridCol w="1440413"/>
                <a:gridCol w="889436"/>
                <a:gridCol w="2495535"/>
              </a:tblGrid>
              <a:tr h="800022">
                <a:tc>
                  <a:txBody>
                    <a:bodyPr/>
                    <a:lstStyle/>
                    <a:p>
                      <a:pPr algn="ctr" fontAlgn="t"/>
                      <a:r>
                        <a:rPr lang="en-US" sz="2000" b="0" i="0" u="none" strike="noStrike" noProof="0" smtClean="0">
                          <a:solidFill>
                            <a:srgbClr val="000000"/>
                          </a:solidFill>
                          <a:latin typeface="Calibri"/>
                        </a:rPr>
                        <a:t> </a:t>
                      </a:r>
                      <a:endParaRPr lang="en-US" sz="2000" b="0" i="0" u="none" strike="noStrike" noProof="0">
                        <a:solidFill>
                          <a:srgbClr val="000000"/>
                        </a:solidFill>
                        <a:latin typeface="Calibri"/>
                      </a:endParaRPr>
                    </a:p>
                  </a:txBody>
                  <a:tcPr marL="9527" marR="9527"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noProof="0" smtClean="0">
                          <a:solidFill>
                            <a:srgbClr val="000000"/>
                          </a:solidFill>
                          <a:latin typeface="Calibri"/>
                        </a:rPr>
                        <a:t>Petrol [%]</a:t>
                      </a:r>
                      <a:endParaRPr lang="en-US" sz="2000" b="1"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noProof="0" smtClean="0">
                          <a:solidFill>
                            <a:srgbClr val="000000"/>
                          </a:solidFill>
                          <a:latin typeface="Calibri"/>
                        </a:rPr>
                        <a:t>Propane [%]</a:t>
                      </a:r>
                      <a:endParaRPr lang="en-US" sz="2000" b="1"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noProof="0" smtClean="0">
                          <a:solidFill>
                            <a:srgbClr val="000000"/>
                          </a:solidFill>
                          <a:latin typeface="Calibri"/>
                        </a:rPr>
                        <a:t>T [K]</a:t>
                      </a:r>
                      <a:endParaRPr lang="en-US" sz="2000" b="1"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noProof="0" smtClean="0">
                          <a:solidFill>
                            <a:srgbClr val="000000"/>
                          </a:solidFill>
                          <a:latin typeface="Calibri"/>
                        </a:rPr>
                        <a:t>Vapor Pressure [MPa]</a:t>
                      </a:r>
                      <a:endParaRPr lang="en-US" sz="2000" b="1"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22">
                <a:tc>
                  <a:txBody>
                    <a:bodyPr/>
                    <a:lstStyle/>
                    <a:p>
                      <a:pPr algn="ctr" fontAlgn="t"/>
                      <a:r>
                        <a:rPr lang="en-US" sz="2000" b="1" i="0" u="none" strike="noStrike" noProof="0" smtClean="0">
                          <a:solidFill>
                            <a:srgbClr val="000000"/>
                          </a:solidFill>
                          <a:latin typeface="Calibri"/>
                        </a:rPr>
                        <a:t>Blend A</a:t>
                      </a:r>
                      <a:endParaRPr lang="en-US" sz="2000" b="1" i="0" u="none" strike="noStrike" noProof="0">
                        <a:solidFill>
                          <a:srgbClr val="000000"/>
                        </a:solidFill>
                        <a:latin typeface="Calibri"/>
                      </a:endParaRPr>
                    </a:p>
                  </a:txBody>
                  <a:tcPr marL="9527" marR="9527"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100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300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7,80E-03</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022">
                <a:tc>
                  <a:txBody>
                    <a:bodyPr/>
                    <a:lstStyle/>
                    <a:p>
                      <a:pPr algn="ctr" fontAlgn="t"/>
                      <a:r>
                        <a:rPr lang="en-US" sz="2000" b="1" i="0" u="none" strike="noStrike" noProof="0" smtClean="0">
                          <a:solidFill>
                            <a:srgbClr val="000000"/>
                          </a:solidFill>
                          <a:latin typeface="Calibri"/>
                        </a:rPr>
                        <a:t>Blend B</a:t>
                      </a:r>
                      <a:endParaRPr lang="en-US" sz="2000" b="1" i="0" u="none" strike="noStrike" noProof="0">
                        <a:solidFill>
                          <a:srgbClr val="000000"/>
                        </a:solidFill>
                        <a:latin typeface="Calibri"/>
                      </a:endParaRPr>
                    </a:p>
                  </a:txBody>
                  <a:tcPr marL="9527" marR="9527"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100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300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0,996</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0022">
                <a:tc>
                  <a:txBody>
                    <a:bodyPr/>
                    <a:lstStyle/>
                    <a:p>
                      <a:pPr algn="ctr" fontAlgn="t"/>
                      <a:r>
                        <a:rPr lang="en-US" sz="2000" b="1" i="0" u="none" strike="noStrike" noProof="0" smtClean="0">
                          <a:solidFill>
                            <a:srgbClr val="000000"/>
                          </a:solidFill>
                          <a:latin typeface="Calibri"/>
                        </a:rPr>
                        <a:t>Blend C</a:t>
                      </a:r>
                      <a:endParaRPr lang="en-US" sz="2000" b="1" i="0" u="none" strike="noStrike" noProof="0">
                        <a:solidFill>
                          <a:srgbClr val="000000"/>
                        </a:solidFill>
                        <a:latin typeface="Calibri"/>
                      </a:endParaRPr>
                    </a:p>
                  </a:txBody>
                  <a:tcPr marL="9527" marR="9527"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50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50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smtClean="0">
                          <a:solidFill>
                            <a:srgbClr val="000000"/>
                          </a:solidFill>
                          <a:latin typeface="Calibri"/>
                        </a:rPr>
                        <a:t>300</a:t>
                      </a:r>
                      <a:endParaRPr lang="en-US" sz="2000" b="0" i="0" u="none" strike="noStrike" noProof="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2000" b="0" i="0" u="none" strike="noStrike" noProof="0" dirty="0" smtClean="0">
                          <a:solidFill>
                            <a:srgbClr val="000000"/>
                          </a:solidFill>
                          <a:latin typeface="Calibri"/>
                        </a:rPr>
                        <a:t>0,478</a:t>
                      </a:r>
                      <a:endParaRPr lang="en-US" sz="2000" b="0" i="0" u="none" strike="noStrike" noProof="0" dirty="0">
                        <a:solidFill>
                          <a:srgbClr val="000000"/>
                        </a:solidFill>
                        <a:latin typeface="Calibri"/>
                      </a:endParaRPr>
                    </a:p>
                  </a:txBody>
                  <a:tcPr marL="9527" marR="9527"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462</TotalTime>
  <Words>1550</Words>
  <Application>Microsoft Office PowerPoint</Application>
  <PresentationFormat>On-screen Show (4:3)</PresentationFormat>
  <Paragraphs>215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Constantia</vt:lpstr>
      <vt:lpstr>Wingdings 2</vt:lpstr>
      <vt:lpstr>Wingdings</vt:lpstr>
      <vt:lpstr>Equinozio</vt:lpstr>
      <vt:lpstr>LPG Direct Injection</vt:lpstr>
      <vt:lpstr>Agenda</vt:lpstr>
      <vt:lpstr>LPG DI Technology</vt:lpstr>
      <vt:lpstr>LPG DI Technology</vt:lpstr>
      <vt:lpstr>The fuel switch</vt:lpstr>
      <vt:lpstr>The fuel switch</vt:lpstr>
      <vt:lpstr>LPG DI Advantages</vt:lpstr>
      <vt:lpstr>LPG DI Advantages</vt:lpstr>
      <vt:lpstr>Petrol in the LPG tank</vt:lpstr>
      <vt:lpstr>R67-01 Amendment</vt:lpstr>
      <vt:lpstr>Doubts clarification Petrol in LPG % management</vt:lpstr>
      <vt:lpstr>Doubts clarification Petrol in LPG Miscibility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Romain Hubert</dc:creator>
  <cp:lastModifiedBy>Romain Hubert</cp:lastModifiedBy>
  <cp:revision>40</cp:revision>
  <cp:lastPrinted>2013-09-26T08:43:59Z</cp:lastPrinted>
  <dcterms:created xsi:type="dcterms:W3CDTF">2013-05-19T00:35:18Z</dcterms:created>
  <dcterms:modified xsi:type="dcterms:W3CDTF">2013-09-26T08:51:00Z</dcterms:modified>
</cp:coreProperties>
</file>