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70" r:id="rId6"/>
    <p:sldId id="273" r:id="rId7"/>
    <p:sldId id="274" r:id="rId8"/>
    <p:sldId id="269" r:id="rId9"/>
    <p:sldId id="262" r:id="rId10"/>
    <p:sldId id="275" r:id="rId11"/>
    <p:sldId id="266" r:id="rId12"/>
    <p:sldId id="263" r:id="rId13"/>
    <p:sldId id="276" r:id="rId1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3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87ED75-022B-4F97-8FFA-C6969BE97B37}" type="datetimeFigureOut">
              <a:rPr lang="nl-NL"/>
              <a:pPr>
                <a:defRPr/>
              </a:pPr>
              <a:t>6-6-2013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AA07FE-C6FA-4734-90F7-02252130AE5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93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DD2CA-F27D-4166-AD09-95CAFFB2405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3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ABC24-D77B-4CF1-B780-369C8A771AC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50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56DBD-CD2E-48F3-B4D3-3EFBD3119A5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07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A6642-27F7-4DEA-95DF-655006E7ACC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58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F0AA-9314-4E6C-AD5F-32B2DFF9547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19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A17B3-B919-4869-B228-C07739A352C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3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95C44-5B97-4544-BDE0-C93996CD2D8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7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2710-1022-4805-A507-67B10CDC006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93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3AC51-37DD-4B2B-9AD4-4FBFDD1F60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29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99D5-741B-4829-B169-A731B735492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90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ECA08-5E10-4819-814E-8869927F2CF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1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GFV report 66th GRPE       André Rijnders     </a:t>
            </a:r>
            <a:endParaRPr lang="nl-NL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65C020A1-BD6C-4E2E-9904-40EEFEE9F64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4800" smtClean="0"/>
              <a:t/>
            </a:r>
            <a:br>
              <a:rPr lang="nl-NL" sz="4800" smtClean="0"/>
            </a:br>
            <a:r>
              <a:rPr lang="en-US" sz="4800" b="1" smtClean="0">
                <a:solidFill>
                  <a:schemeClr val="tx1"/>
                </a:solidFill>
              </a:rPr>
              <a:t>Informal Group on Gaseous Fuelled Vehicles (GFV)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l-NL" smtClean="0">
              <a:solidFill>
                <a:schemeClr val="bg2"/>
              </a:solidFill>
            </a:endParaRPr>
          </a:p>
          <a:p>
            <a:pPr eaLnBrk="1" hangingPunct="1"/>
            <a:endParaRPr lang="nl-NL" smtClean="0">
              <a:solidFill>
                <a:schemeClr val="bg2"/>
              </a:solidFill>
            </a:endParaRPr>
          </a:p>
          <a:p>
            <a:pPr eaLnBrk="1" hangingPunct="1"/>
            <a:r>
              <a:rPr lang="nl-NL" smtClean="0">
                <a:solidFill>
                  <a:schemeClr val="bg2"/>
                </a:solidFill>
              </a:rPr>
              <a:t>Report 66th GRPE </a:t>
            </a:r>
            <a:r>
              <a:rPr lang="en-US" smtClean="0">
                <a:solidFill>
                  <a:schemeClr val="bg2"/>
                </a:solidFill>
              </a:rPr>
              <a:t>June</a:t>
            </a:r>
            <a:r>
              <a:rPr lang="nl-NL" smtClean="0">
                <a:solidFill>
                  <a:schemeClr val="bg2"/>
                </a:solidFill>
              </a:rPr>
              <a:t> 2013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724525" y="188913"/>
            <a:ext cx="32004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18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600" u="sng">
                <a:latin typeface="Times New Roman" pitchFamily="18" charset="0"/>
                <a:ea typeface="ＭＳ Ｐゴシック" pitchFamily="34" charset="-128"/>
              </a:rPr>
              <a:t>Informal document No</a:t>
            </a:r>
            <a:r>
              <a:rPr lang="en-GB" sz="1600">
                <a:latin typeface="Times New Roman" pitchFamily="18" charset="0"/>
                <a:ea typeface="ＭＳ Ｐゴシック" pitchFamily="34" charset="-128"/>
              </a:rPr>
              <a:t>. </a:t>
            </a:r>
            <a:r>
              <a:rPr lang="en-GB" sz="1600" b="1">
                <a:latin typeface="Times New Roman" pitchFamily="18" charset="0"/>
                <a:ea typeface="ＭＳ Ｐゴシック" pitchFamily="34" charset="-128"/>
              </a:rPr>
              <a:t>GRPE-66-26</a:t>
            </a:r>
          </a:p>
          <a:p>
            <a:r>
              <a:rPr lang="en-GB" sz="1600">
                <a:latin typeface="Times New Roman" pitchFamily="18" charset="0"/>
                <a:ea typeface="ＭＳ Ｐゴシック" pitchFamily="34" charset="-128"/>
              </a:rPr>
              <a:t>(66th GRPE, June 2013,</a:t>
            </a:r>
          </a:p>
          <a:p>
            <a:r>
              <a:rPr lang="en-GB" sz="1600">
                <a:latin typeface="Times New Roman" pitchFamily="18" charset="0"/>
                <a:ea typeface="ＭＳ Ｐゴシック" pitchFamily="34" charset="-128"/>
              </a:rPr>
              <a:t> agenda item 8 )</a:t>
            </a:r>
          </a:p>
        </p:txBody>
      </p:sp>
      <p:sp>
        <p:nvSpPr>
          <p:cNvPr id="3077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3078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610378-FCA8-4F97-B506-27D695AA6B99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05000"/>
            <a:ext cx="741838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Definitions for Gaseous Fuelled vehicles</a:t>
            </a:r>
          </a:p>
          <a:p>
            <a:pPr eaLnBrk="1" hangingPunct="1"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The GFV stakeholders will be involved in the activity of the Vehicle Propulsion System Definition (VPSD)</a:t>
            </a:r>
          </a:p>
          <a:p>
            <a:pPr eaLnBrk="1" hangingPunct="1">
              <a:defRPr/>
            </a:pP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NG/</a:t>
            </a:r>
            <a:r>
              <a:rPr lang="en-US" sz="2800" b="1" dirty="0" err="1">
                <a:solidFill>
                  <a:schemeClr val="tx1">
                    <a:lumMod val="75000"/>
                  </a:schemeClr>
                </a:solidFill>
              </a:rPr>
              <a:t>Biomethane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 Fuel Specification in Europe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NGVA Europe informs the GFV about the standardization for a quality specification for NG &amp; </a:t>
            </a:r>
            <a:r>
              <a:rPr lang="en-US" sz="1800" dirty="0" err="1" smtClean="0">
                <a:solidFill>
                  <a:schemeClr val="tx1">
                    <a:lumMod val="75000"/>
                  </a:schemeClr>
                </a:solidFill>
              </a:rPr>
              <a:t>biomethane</a:t>
            </a: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 for vehicles.</a:t>
            </a:r>
          </a:p>
          <a:p>
            <a:pPr lvl="1" eaLnBrk="1" hangingPunct="1">
              <a:defRPr/>
            </a:pPr>
            <a:endParaRPr lang="en-US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nl-NL" dirty="0" smtClean="0"/>
          </a:p>
        </p:txBody>
      </p:sp>
      <p:sp>
        <p:nvSpPr>
          <p:cNvPr id="12292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12293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6A8429-0F80-4CB0-A308-B6DBBD9023B6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4332287"/>
          </a:xfrm>
        </p:spPr>
        <p:txBody>
          <a:bodyPr/>
          <a:lstStyle/>
          <a:p>
            <a:pPr eaLnBrk="1" hangingPunct="1">
              <a:defRPr/>
            </a:pPr>
            <a:r>
              <a:rPr lang="nl-NL" sz="2800" b="1" dirty="0" err="1" smtClean="0">
                <a:solidFill>
                  <a:schemeClr val="tx1">
                    <a:lumMod val="75000"/>
                  </a:schemeClr>
                </a:solidFill>
              </a:rPr>
              <a:t>Task</a:t>
            </a:r>
            <a:r>
              <a:rPr lang="nl-NL" sz="2800" b="1" dirty="0" smtClean="0">
                <a:solidFill>
                  <a:schemeClr val="tx1">
                    <a:lumMod val="75000"/>
                  </a:schemeClr>
                </a:solidFill>
              </a:rPr>
              <a:t> Force on </a:t>
            </a:r>
            <a:r>
              <a:rPr lang="nl-NL" sz="2800" b="1" dirty="0" err="1" smtClean="0">
                <a:solidFill>
                  <a:schemeClr val="tx1">
                    <a:lumMod val="75000"/>
                  </a:schemeClr>
                </a:solidFill>
              </a:rPr>
              <a:t>Liquefied</a:t>
            </a:r>
            <a:r>
              <a:rPr lang="nl-NL" sz="2800" b="1" dirty="0" smtClean="0">
                <a:solidFill>
                  <a:schemeClr val="tx1">
                    <a:lumMod val="75000"/>
                  </a:schemeClr>
                </a:solidFill>
              </a:rPr>
              <a:t> Natural Gas (LNG)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LNG TF received approval by GRSG in April 2013 for an amendment for LNG systems in the CNG regulation R110; and this will be followed by WP29 in November 2013.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Information about LNG Vehicles for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GRPE at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the request of the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GRSG (informal document GRPE-66-20 and GRPE-66-27)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Additional information from GRSG concerning R67 and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R110 and response GFV</a:t>
            </a:r>
            <a:endParaRPr lang="en-US" sz="2800" b="1" dirty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Stop-start systems and the control of the automatic valves of the gas systems.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Fuel selection systems in conjunction with the LPG direct injection systems  </a:t>
            </a:r>
          </a:p>
          <a:p>
            <a:pPr lvl="1" eaLnBrk="1" hangingPunct="1">
              <a:defRPr/>
            </a:pP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nl-NL" sz="2200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sp>
        <p:nvSpPr>
          <p:cNvPr id="13316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13317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9497A0D-CEE2-4F27-B079-9809AA25E9FB}" type="slidenum">
              <a:rPr lang="nl-NL" smtClean="0"/>
              <a:pPr eaLnBrk="1" hangingPunct="1"/>
              <a:t>11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33375"/>
            <a:ext cx="7010400" cy="115252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Next steps GFV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05000"/>
            <a:ext cx="7491412" cy="4403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400" b="1" dirty="0" smtClean="0">
                <a:solidFill>
                  <a:schemeClr val="tx1">
                    <a:lumMod val="75000"/>
                  </a:schemeClr>
                </a:solidFill>
              </a:rPr>
              <a:t>Next meetings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200" dirty="0" smtClean="0"/>
              <a:t>GFV meeting September 2013 Brussels (TBC)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200" dirty="0" smtClean="0"/>
              <a:t>GFV meeting in Netherlands or Spain October 2013  2013 (TBC)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200" dirty="0" smtClean="0">
                <a:solidFill>
                  <a:srgbClr val="FF0000"/>
                </a:solidFill>
              </a:rPr>
              <a:t>GFV request GRPE for a ½ day meeting during the 67th GRPE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22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200" dirty="0" smtClean="0"/>
              <a:t>HDDF TF meetings (retrofit) scheduled by the Task Force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200" dirty="0" smtClean="0"/>
              <a:t>LNG TF meeting is finished with thanks for the chair Paul </a:t>
            </a:r>
            <a:r>
              <a:rPr lang="en-GB" sz="2200" dirty="0" err="1" smtClean="0"/>
              <a:t>Dijkhof</a:t>
            </a:r>
            <a:r>
              <a:rPr lang="en-GB" sz="2200" dirty="0" smtClean="0"/>
              <a:t> and co-secretariats Jeff </a:t>
            </a:r>
            <a:r>
              <a:rPr lang="en-GB" sz="2200" dirty="0" err="1" smtClean="0"/>
              <a:t>Seisler</a:t>
            </a:r>
            <a:r>
              <a:rPr lang="en-GB" sz="2200" dirty="0" smtClean="0"/>
              <a:t> (NGV Global) and Jaime Del Alamo (NGVA Europe)</a:t>
            </a:r>
            <a:endParaRPr lang="en-GB" sz="2200" dirty="0"/>
          </a:p>
          <a:p>
            <a:pPr marL="457200" lvl="1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200" dirty="0" smtClean="0"/>
              <a:t>------</a:t>
            </a:r>
          </a:p>
        </p:txBody>
      </p:sp>
      <p:sp>
        <p:nvSpPr>
          <p:cNvPr id="14340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14341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AFF029-B4E4-4404-A064-FE5CAD4DFDD3}" type="slidenum">
              <a:rPr lang="nl-NL" smtClean="0"/>
              <a:pPr eaLnBrk="1" hangingPunct="1"/>
              <a:t>12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4800" smtClean="0"/>
              <a:t/>
            </a:r>
            <a:br>
              <a:rPr lang="nl-NL" sz="4800" smtClean="0"/>
            </a:br>
            <a:r>
              <a:rPr lang="en-US" sz="4800" b="1" smtClean="0">
                <a:solidFill>
                  <a:schemeClr val="tx1"/>
                </a:solidFill>
              </a:rPr>
              <a:t>Informal Group on Gaseous Fuelled Vehicles (GFV)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l-NL" smtClean="0">
              <a:solidFill>
                <a:schemeClr val="bg2"/>
              </a:solidFill>
            </a:endParaRPr>
          </a:p>
          <a:p>
            <a:pPr eaLnBrk="1" hangingPunct="1"/>
            <a:endParaRPr lang="nl-NL" smtClean="0">
              <a:solidFill>
                <a:schemeClr val="bg2"/>
              </a:solidFill>
            </a:endParaRPr>
          </a:p>
          <a:p>
            <a:pPr eaLnBrk="1" hangingPunct="1"/>
            <a:r>
              <a:rPr lang="nl-NL" smtClean="0">
                <a:solidFill>
                  <a:schemeClr val="bg2"/>
                </a:solidFill>
              </a:rPr>
              <a:t>Report 66th GRPE </a:t>
            </a:r>
            <a:r>
              <a:rPr lang="en-US" smtClean="0">
                <a:solidFill>
                  <a:schemeClr val="bg2"/>
                </a:solidFill>
              </a:rPr>
              <a:t>June</a:t>
            </a:r>
            <a:r>
              <a:rPr lang="nl-NL" smtClean="0">
                <a:solidFill>
                  <a:schemeClr val="bg2"/>
                </a:solidFill>
              </a:rPr>
              <a:t> 2013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724525" y="188913"/>
            <a:ext cx="32004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18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1600" u="sng">
                <a:latin typeface="Times New Roman" pitchFamily="18" charset="0"/>
                <a:ea typeface="ＭＳ Ｐゴシック" pitchFamily="34" charset="-128"/>
              </a:rPr>
              <a:t>Informal document No</a:t>
            </a:r>
            <a:r>
              <a:rPr lang="en-GB" sz="1600">
                <a:latin typeface="Times New Roman" pitchFamily="18" charset="0"/>
                <a:ea typeface="ＭＳ Ｐゴシック" pitchFamily="34" charset="-128"/>
              </a:rPr>
              <a:t>. </a:t>
            </a:r>
            <a:r>
              <a:rPr lang="en-GB" sz="1600" b="1">
                <a:latin typeface="Times New Roman" pitchFamily="18" charset="0"/>
                <a:ea typeface="ＭＳ Ｐゴシック" pitchFamily="34" charset="-128"/>
              </a:rPr>
              <a:t>GRPE-66-26</a:t>
            </a:r>
          </a:p>
          <a:p>
            <a:r>
              <a:rPr lang="en-GB" sz="1600">
                <a:latin typeface="Times New Roman" pitchFamily="18" charset="0"/>
                <a:ea typeface="ＭＳ Ｐゴシック" pitchFamily="34" charset="-128"/>
              </a:rPr>
              <a:t>(66th GRPE, June 2013,</a:t>
            </a:r>
          </a:p>
          <a:p>
            <a:r>
              <a:rPr lang="en-GB" sz="1600">
                <a:latin typeface="Times New Roman" pitchFamily="18" charset="0"/>
                <a:ea typeface="ＭＳ Ｐゴシック" pitchFamily="34" charset="-128"/>
              </a:rPr>
              <a:t> agenda item 8 )</a:t>
            </a:r>
          </a:p>
        </p:txBody>
      </p:sp>
      <p:sp>
        <p:nvSpPr>
          <p:cNvPr id="15365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15366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8D41A74-25D9-4BB4-96D9-AB451CFA905D}" type="slidenum">
              <a:rPr lang="nl-NL" smtClean="0"/>
              <a:pPr eaLnBrk="1" hangingPunct="1"/>
              <a:t>13</a:t>
            </a:fld>
            <a:endParaRPr lang="nl-NL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Meetings GFV Group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224713" cy="4114800"/>
          </a:xfrm>
        </p:spPr>
        <p:txBody>
          <a:bodyPr/>
          <a:lstStyle/>
          <a:p>
            <a:pPr eaLnBrk="1" hangingPunct="1">
              <a:defRPr/>
            </a:pPr>
            <a:r>
              <a:rPr lang="nl-NL" sz="2000" dirty="0" smtClean="0"/>
              <a:t>25th GFV meeting</a:t>
            </a: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13 and 14 March 2013 Rome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nl-NL" sz="2000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nl-NL" sz="2000" dirty="0" smtClean="0"/>
              <a:t>26th GFV meeting </a:t>
            </a:r>
          </a:p>
          <a:p>
            <a:pPr lvl="1" eaLnBrk="1" hangingPunct="1">
              <a:defRPr/>
            </a:pPr>
            <a:r>
              <a:rPr lang="nl-NL" sz="1800" b="1" dirty="0" smtClean="0">
                <a:solidFill>
                  <a:schemeClr val="bg2"/>
                </a:solidFill>
              </a:rPr>
              <a:t>23 May 2013 Brussels</a:t>
            </a:r>
          </a:p>
          <a:p>
            <a:pPr lvl="1" eaLnBrk="1" hangingPunct="1">
              <a:defRPr/>
            </a:pPr>
            <a:endParaRPr lang="nl-NL" sz="2000" b="1" dirty="0" smtClean="0">
              <a:solidFill>
                <a:schemeClr val="bg2"/>
              </a:solidFill>
            </a:endParaRPr>
          </a:p>
          <a:p>
            <a:pPr eaLnBrk="1" hangingPunct="1">
              <a:defRPr/>
            </a:pPr>
            <a:r>
              <a:rPr lang="en-US" sz="2000" dirty="0" smtClean="0"/>
              <a:t>27th </a:t>
            </a:r>
            <a:r>
              <a:rPr lang="en-US" sz="2000" dirty="0"/>
              <a:t>GFV meeting</a:t>
            </a: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04 June 2013 Geneva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nl-NL" sz="2000" b="1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100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4101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BBE034B-0F0D-4771-9FFF-C73A27ACB7BB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05000"/>
            <a:ext cx="835183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</a:rPr>
              <a:t>Heavy Duty Dual-Fuel Task Force (HDDF-TF)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R.49 rev 6 suppl. 1 to 06 (Euro VI with Dual-Fuel) </a:t>
            </a:r>
          </a:p>
          <a:p>
            <a:pPr lvl="3" eaLnBrk="1" hangingPunct="1">
              <a:defRPr/>
            </a:pPr>
            <a:r>
              <a:rPr lang="en-US" dirty="0">
                <a:solidFill>
                  <a:srgbClr val="007033"/>
                </a:solidFill>
              </a:rPr>
              <a:t>A</a:t>
            </a:r>
            <a:r>
              <a:rPr lang="en-US" dirty="0" smtClean="0">
                <a:solidFill>
                  <a:srgbClr val="007033"/>
                </a:solidFill>
              </a:rPr>
              <a:t>dopted WP.29/2012/103 + </a:t>
            </a:r>
            <a:r>
              <a:rPr lang="en-US" dirty="0" err="1" smtClean="0">
                <a:solidFill>
                  <a:srgbClr val="007033"/>
                </a:solidFill>
              </a:rPr>
              <a:t>corr</a:t>
            </a:r>
            <a:r>
              <a:rPr lang="en-US" dirty="0" smtClean="0">
                <a:solidFill>
                  <a:srgbClr val="007033"/>
                </a:solidFill>
              </a:rPr>
              <a:t> .1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007033"/>
                </a:solidFill>
              </a:rPr>
              <a:t>Date of entry info force </a:t>
            </a:r>
            <a:r>
              <a:rPr lang="en-US" dirty="0" smtClean="0">
                <a:solidFill>
                  <a:srgbClr val="007033"/>
                </a:solidFill>
                <a:sym typeface="Wingdings" pitchFamily="2" charset="2"/>
              </a:rPr>
              <a:t> 15-07-2013</a:t>
            </a:r>
            <a:r>
              <a:rPr lang="en-US" dirty="0" smtClean="0">
                <a:solidFill>
                  <a:srgbClr val="007033"/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R.85 suppl. 6 (net power with Dual-Fuel)</a:t>
            </a:r>
          </a:p>
          <a:p>
            <a:pPr lvl="3" eaLnBrk="1" hangingPunct="1">
              <a:defRPr/>
            </a:pPr>
            <a:r>
              <a:rPr lang="en-US" dirty="0">
                <a:solidFill>
                  <a:srgbClr val="007033"/>
                </a:solidFill>
              </a:rPr>
              <a:t>A</a:t>
            </a:r>
            <a:r>
              <a:rPr lang="en-US" dirty="0" smtClean="0">
                <a:solidFill>
                  <a:srgbClr val="007033"/>
                </a:solidFill>
              </a:rPr>
              <a:t>dopted WP.29/2012/106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007033"/>
                </a:solidFill>
              </a:rPr>
              <a:t>Date of entry into force </a:t>
            </a:r>
            <a:r>
              <a:rPr lang="en-US" dirty="0" smtClean="0">
                <a:solidFill>
                  <a:srgbClr val="007033"/>
                </a:solidFill>
                <a:sym typeface="Wingdings" pitchFamily="2" charset="2"/>
              </a:rPr>
              <a:t> 15-07-2013</a:t>
            </a:r>
            <a:endParaRPr lang="en-US" dirty="0">
              <a:solidFill>
                <a:srgbClr val="007033"/>
              </a:solidFill>
            </a:endParaRPr>
          </a:p>
        </p:txBody>
      </p:sp>
      <p:sp>
        <p:nvSpPr>
          <p:cNvPr id="5124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5125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A2B8377-CA59-44BB-B3AC-908CCBB2E7C0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135938" cy="4678363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nl-NL" sz="2600" b="1" dirty="0" smtClean="0">
                <a:solidFill>
                  <a:schemeClr val="tx1">
                    <a:lumMod val="75000"/>
                  </a:schemeClr>
                </a:solidFill>
              </a:rPr>
              <a:t>Heavy </a:t>
            </a:r>
            <a:r>
              <a:rPr lang="nl-NL" sz="2600" b="1" dirty="0" err="1">
                <a:solidFill>
                  <a:schemeClr val="tx1">
                    <a:lumMod val="75000"/>
                  </a:schemeClr>
                </a:solidFill>
              </a:rPr>
              <a:t>D</a:t>
            </a:r>
            <a:r>
              <a:rPr lang="nl-NL" sz="2600" b="1" dirty="0" err="1" smtClean="0">
                <a:solidFill>
                  <a:schemeClr val="tx1">
                    <a:lumMod val="75000"/>
                  </a:schemeClr>
                </a:solidFill>
              </a:rPr>
              <a:t>uty</a:t>
            </a:r>
            <a:r>
              <a:rPr lang="nl-NL" sz="2600" b="1" dirty="0" smtClean="0">
                <a:solidFill>
                  <a:schemeClr val="tx1">
                    <a:lumMod val="75000"/>
                  </a:schemeClr>
                </a:solidFill>
              </a:rPr>
              <a:t> Dual-</a:t>
            </a:r>
            <a:r>
              <a:rPr lang="nl-NL" sz="2600" b="1" dirty="0" err="1" smtClean="0">
                <a:solidFill>
                  <a:schemeClr val="tx1">
                    <a:lumMod val="75000"/>
                  </a:schemeClr>
                </a:solidFill>
              </a:rPr>
              <a:t>Fuel</a:t>
            </a:r>
            <a:r>
              <a:rPr lang="nl-NL" sz="2600" b="1" dirty="0" smtClean="0">
                <a:solidFill>
                  <a:schemeClr val="tx1">
                    <a:lumMod val="75000"/>
                  </a:schemeClr>
                </a:solidFill>
              </a:rPr>
              <a:t> (HDDF)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nl-NL" sz="26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2400" u="sng" dirty="0" smtClean="0">
                <a:solidFill>
                  <a:schemeClr val="tx1">
                    <a:lumMod val="75000"/>
                  </a:schemeClr>
                </a:solidFill>
              </a:rPr>
              <a:t>Amendments to rev.5 Regulation 49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2400" u="sng" dirty="0" smtClean="0">
                <a:solidFill>
                  <a:schemeClr val="tx1">
                    <a:lumMod val="75000"/>
                  </a:schemeClr>
                </a:solidFill>
              </a:rPr>
              <a:t>(EURO V) with the introduction of Dual-Fuel.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drafting work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completed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An informal document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in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65</a:t>
            </a:r>
            <a:r>
              <a:rPr lang="en-US" sz="2000" baseline="30000" dirty="0">
                <a:solidFill>
                  <a:schemeClr val="tx1">
                    <a:lumMod val="75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GRPE 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Working document GRPE/2013/7 and an informal document GRPE-66-25 was agreed at the 27</a:t>
            </a:r>
            <a:r>
              <a:rPr lang="en-US" sz="2000" baseline="30000" dirty="0" smtClean="0">
                <a:solidFill>
                  <a:schemeClr val="tx1">
                    <a:lumMod val="75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 GFV meeting and is now submitted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this</a:t>
            </a:r>
            <a:endParaRPr lang="en-US" sz="2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	June </a:t>
            </a:r>
            <a:r>
              <a:rPr lang="en-US" sz="2000" b="1" dirty="0">
                <a:solidFill>
                  <a:srgbClr val="FF0000"/>
                </a:solidFill>
              </a:rPr>
              <a:t>2013 </a:t>
            </a:r>
            <a:r>
              <a:rPr lang="en-US" sz="2000" b="1" dirty="0" smtClean="0">
                <a:solidFill>
                  <a:srgbClr val="FF0000"/>
                </a:solidFill>
              </a:rPr>
              <a:t>GRPE session with the request for approval</a:t>
            </a:r>
            <a:endParaRPr lang="en-US" sz="2000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Planning to submit proposal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to November 2013 WP29</a:t>
            </a:r>
          </a:p>
          <a:p>
            <a:pPr lvl="1" eaLnBrk="1" hangingPunct="1"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en-US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nl-NL" sz="28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148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6149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67C409-AED6-4051-803F-064BDCF9956C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010400" cy="152717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78025"/>
            <a:ext cx="8351838" cy="4114800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600" dirty="0">
              <a:solidFill>
                <a:schemeClr val="tx1">
                  <a:lumMod val="75000"/>
                </a:schemeClr>
              </a:solidFill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nl-NL" sz="28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172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7173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23779B1-7E18-403C-A60A-C8D454D1A198}" type="slidenum">
              <a:rPr lang="nl-NL" smtClean="0"/>
              <a:pPr eaLnBrk="1" hangingPunct="1"/>
              <a:t>5</a:t>
            </a:fld>
            <a:endParaRPr lang="nl-NL" smtClean="0"/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7446963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010400" cy="152717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05000"/>
            <a:ext cx="8351838" cy="4114800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600" dirty="0">
              <a:solidFill>
                <a:schemeClr val="tx1">
                  <a:lumMod val="75000"/>
                </a:schemeClr>
              </a:solidFill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nl-NL" sz="28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196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8197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03827C-FD55-4403-89B2-6CC144FBE712}" type="slidenum">
              <a:rPr lang="nl-NL" smtClean="0"/>
              <a:pPr eaLnBrk="1" hangingPunct="1"/>
              <a:t>6</a:t>
            </a:fld>
            <a:endParaRPr lang="nl-NL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750" y="1557338"/>
            <a:ext cx="8364538" cy="5040312"/>
          </a:xfrm>
          <a:prstGeom prst="rect">
            <a:avLst/>
          </a:prstGeom>
          <a:noFill/>
          <a:ln>
            <a:solidFill>
              <a:srgbClr val="CCFFFF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514600" algn="l"/>
              </a:tabLst>
              <a:defRPr/>
            </a:pPr>
            <a:r>
              <a:rPr lang="en-US" sz="2000" b="1" dirty="0" smtClean="0"/>
              <a:t>HDDF retrofitted engines and vehicles</a:t>
            </a:r>
            <a:endParaRPr lang="en-US" sz="1800" dirty="0" smtClean="0"/>
          </a:p>
          <a:p>
            <a:pPr marL="914400" lvl="4" indent="0" eaLnBrk="1" hangingPunct="1">
              <a:lnSpc>
                <a:spcPct val="90000"/>
              </a:lnSpc>
              <a:buSzPct val="70000"/>
              <a:buFontTx/>
              <a:buNone/>
              <a:tabLst>
                <a:tab pos="2514600" algn="l"/>
              </a:tabLst>
              <a:defRPr/>
            </a:pPr>
            <a:endParaRPr lang="en-US" sz="1800" dirty="0"/>
          </a:p>
          <a:p>
            <a:pPr marL="914400" lvl="4" indent="0" eaLnBrk="1" hangingPunct="1">
              <a:lnSpc>
                <a:spcPct val="90000"/>
              </a:lnSpc>
              <a:buSzPct val="70000"/>
              <a:buFontTx/>
              <a:buNone/>
              <a:tabLst>
                <a:tab pos="2514600" algn="l"/>
              </a:tabLst>
              <a:defRPr/>
            </a:pPr>
            <a:r>
              <a:rPr lang="en-US" sz="1800" dirty="0"/>
              <a:t>Regulatory options/strategies</a:t>
            </a:r>
          </a:p>
          <a:p>
            <a:pPr marL="914400" lvl="4" indent="0" eaLnBrk="1" hangingPunct="1">
              <a:lnSpc>
                <a:spcPct val="90000"/>
              </a:lnSpc>
              <a:buSzPct val="70000"/>
              <a:buFontTx/>
              <a:buNone/>
              <a:tabLst>
                <a:tab pos="2514600" algn="l"/>
              </a:tabLst>
              <a:defRPr/>
            </a:pPr>
            <a:endParaRPr lang="en-US" sz="1800" dirty="0" smtClean="0"/>
          </a:p>
          <a:p>
            <a:pPr marL="1200150" lvl="4" indent="-285750" eaLnBrk="1" hangingPunct="1">
              <a:lnSpc>
                <a:spcPct val="90000"/>
              </a:lnSpc>
              <a:buSzPct val="70000"/>
              <a:tabLst>
                <a:tab pos="2514600" algn="l"/>
              </a:tabLst>
              <a:defRPr/>
            </a:pPr>
            <a:endParaRPr lang="en-US" sz="1800" dirty="0"/>
          </a:p>
          <a:p>
            <a:pPr marL="1200150" lvl="4" indent="-285750" eaLnBrk="1" hangingPunct="1">
              <a:lnSpc>
                <a:spcPct val="90000"/>
              </a:lnSpc>
              <a:buSzPct val="70000"/>
              <a:tabLst>
                <a:tab pos="2514600" algn="l"/>
              </a:tabLst>
              <a:defRPr/>
            </a:pPr>
            <a:r>
              <a:rPr lang="en-US" sz="1800" dirty="0" smtClean="0"/>
              <a:t>Earlier identify three </a:t>
            </a:r>
            <a:r>
              <a:rPr lang="en-US" sz="1800" dirty="0"/>
              <a:t>possible regulatory approaches</a:t>
            </a:r>
          </a:p>
          <a:p>
            <a:pPr marL="1657350" lvl="5" indent="-285750">
              <a:lnSpc>
                <a:spcPct val="90000"/>
              </a:lnSpc>
              <a:buSzPct val="70000"/>
              <a:tabLst>
                <a:tab pos="2514600" algn="l"/>
              </a:tabLst>
              <a:defRPr/>
            </a:pPr>
            <a:r>
              <a:rPr lang="en-US" sz="1800" dirty="0" smtClean="0"/>
              <a:t>Including in HD REC </a:t>
            </a:r>
            <a:r>
              <a:rPr lang="en-US" sz="1800" dirty="0"/>
              <a:t>(retrofit emissions control devices)</a:t>
            </a:r>
          </a:p>
          <a:p>
            <a:pPr marL="1657350" lvl="5" indent="-285750">
              <a:lnSpc>
                <a:spcPct val="90000"/>
              </a:lnSpc>
              <a:buSzPct val="70000"/>
              <a:tabLst>
                <a:tab pos="2514600" algn="l"/>
              </a:tabLst>
              <a:defRPr/>
            </a:pPr>
            <a:r>
              <a:rPr lang="en-US" sz="1800" dirty="0"/>
              <a:t>Regulation </a:t>
            </a:r>
            <a:r>
              <a:rPr lang="en-US" sz="1800" dirty="0" smtClean="0"/>
              <a:t>115</a:t>
            </a:r>
            <a:endParaRPr lang="en-US" sz="1800" dirty="0"/>
          </a:p>
          <a:p>
            <a:pPr marL="1657350" lvl="5" indent="-285750">
              <a:lnSpc>
                <a:spcPct val="90000"/>
              </a:lnSpc>
              <a:buSzPct val="70000"/>
              <a:tabLst>
                <a:tab pos="2514600" algn="l"/>
              </a:tabLst>
              <a:defRPr/>
            </a:pPr>
            <a:r>
              <a:rPr lang="en-US" sz="1800" dirty="0"/>
              <a:t>Completely new </a:t>
            </a:r>
            <a:r>
              <a:rPr lang="en-US" sz="1800" dirty="0" smtClean="0"/>
              <a:t>regulation</a:t>
            </a:r>
            <a:endParaRPr lang="en-US" sz="1800" dirty="0"/>
          </a:p>
          <a:p>
            <a:pPr marL="914400" lvl="4" indent="0" eaLnBrk="1" hangingPunct="1">
              <a:lnSpc>
                <a:spcPct val="90000"/>
              </a:lnSpc>
              <a:buSzPct val="70000"/>
              <a:buFontTx/>
              <a:buNone/>
              <a:tabLst>
                <a:tab pos="2514600" algn="l"/>
              </a:tabLst>
              <a:defRPr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135938" cy="46783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514600" algn="l"/>
              </a:tabLst>
              <a:defRPr/>
            </a:pPr>
            <a:r>
              <a:rPr lang="en-US" sz="2000" b="1" dirty="0" smtClean="0"/>
              <a:t>HDDF </a:t>
            </a:r>
            <a:r>
              <a:rPr lang="en-US" sz="2000" b="1" dirty="0"/>
              <a:t>retrofitted engines and vehicles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2000" dirty="0" smtClean="0"/>
              <a:t>Discussion in 65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GRPE on the principles of retrofit Dual-Fuel system (and in workshop </a:t>
            </a:r>
            <a:r>
              <a:rPr lang="en-US" sz="2000" dirty="0"/>
              <a:t>13 December </a:t>
            </a:r>
            <a:r>
              <a:rPr lang="en-US" sz="2000" dirty="0" smtClean="0"/>
              <a:t>2012)</a:t>
            </a:r>
          </a:p>
          <a:p>
            <a:pPr lvl="1" eaLnBrk="1" hangingPunct="1">
              <a:defRPr/>
            </a:pPr>
            <a:r>
              <a:rPr lang="en-US" sz="1600" dirty="0" smtClean="0"/>
              <a:t>OICA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In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favor of a modular approach of retrofit applications for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HD vehicles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and engines.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First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set clear general definitions and retrofit principles before starting any work on dual-fuel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retrofit (in GFV/HDDF)</a:t>
            </a:r>
            <a:endParaRPr lang="en-US" sz="1600" dirty="0">
              <a:solidFill>
                <a:schemeClr val="tx1">
                  <a:lumMod val="75000"/>
                </a:schemeClr>
              </a:solidFill>
            </a:endParaRPr>
          </a:p>
          <a:p>
            <a:pPr lvl="2" eaLnBrk="1" hangingPunct="1"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Consider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separately TA of an engine retrofit from TA of a vehicle retrofitted with an approved engine. (like in R49)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Ensure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a fair competition among the possible manufacturing processes and do not generate loop holes (no relaxed route).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Prefer </a:t>
            </a:r>
            <a:r>
              <a:rPr lang="en-US" sz="1600" dirty="0">
                <a:solidFill>
                  <a:schemeClr val="tx1">
                    <a:lumMod val="75000"/>
                  </a:schemeClr>
                </a:solidFill>
              </a:rPr>
              <a:t>the development of a new Regulation for specifying Dual-Fuel retrofit (likely less time demanding, more consistent regarding the split HDV-LDV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).</a:t>
            </a:r>
          </a:p>
          <a:p>
            <a:pPr lvl="1" eaLnBrk="1" hangingPunct="1">
              <a:defRPr/>
            </a:pPr>
            <a:r>
              <a:rPr lang="en-US" sz="1600" dirty="0"/>
              <a:t>Retrofit manufacturers and some CP </a:t>
            </a:r>
            <a:r>
              <a:rPr lang="en-US" sz="1600" dirty="0" smtClean="0"/>
              <a:t>ware not convinced at </a:t>
            </a:r>
            <a:r>
              <a:rPr lang="en-US" sz="1600" dirty="0"/>
              <a:t>that </a:t>
            </a:r>
            <a:r>
              <a:rPr lang="en-US" sz="1600" dirty="0" smtClean="0"/>
              <a:t>time and prefer an amendment of R.115.</a:t>
            </a:r>
            <a:endParaRPr lang="en-US" sz="1600" dirty="0"/>
          </a:p>
          <a:p>
            <a:pPr lvl="1" eaLnBrk="1" hangingPunct="1">
              <a:defRPr/>
            </a:pP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en-US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nl-NL" sz="28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220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9221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2495303-78F9-48E6-AC7E-F0CD440A5CE3}" type="slidenum">
              <a:rPr lang="nl-NL" smtClean="0"/>
              <a:pPr eaLnBrk="1" hangingPunct="1"/>
              <a:t>7</a:t>
            </a:fld>
            <a:endParaRPr lang="nl-NL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010400" cy="152717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05000"/>
            <a:ext cx="8351838" cy="4114800"/>
          </a:xfrm>
        </p:spPr>
        <p:txBody>
          <a:bodyPr/>
          <a:lstStyle/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2600" dirty="0">
              <a:solidFill>
                <a:schemeClr val="tx1">
                  <a:lumMod val="75000"/>
                </a:schemeClr>
              </a:solidFill>
              <a:cs typeface="Arial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nl-NL" sz="28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244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10245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6C46274-7663-4E01-AA16-2032FCB4F166}" type="slidenum">
              <a:rPr lang="nl-NL" smtClean="0"/>
              <a:pPr eaLnBrk="1" hangingPunct="1"/>
              <a:t>8</a:t>
            </a:fld>
            <a:endParaRPr lang="nl-NL" smtClean="0"/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323850" y="1268413"/>
            <a:ext cx="8580438" cy="5040312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742950" indent="-285750" eaLnBrk="0" hangingPunct="0"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200150" indent="-285750" eaLnBrk="0" hangingPunct="0"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657350" indent="-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114550" indent="-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571750" indent="-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028950" indent="-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HDDF retrofitted engines and vehicles</a:t>
            </a:r>
            <a:endParaRPr 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>
              <a:solidFill>
                <a:schemeClr val="tx2"/>
              </a:solidFill>
            </a:endParaRP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nl-NL">
                <a:solidFill>
                  <a:schemeClr val="tx2"/>
                </a:solidFill>
              </a:rPr>
              <a:t> Further developments in GFV meetings (25, 26 and 27th)</a:t>
            </a:r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buSzPct val="70000"/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AEGPL agreed with the OICA approach to develop a complete new regulation on Heavy Duty retrofit of Dual Fuel and prepared information and documents in this direction.</a:t>
            </a:r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buSzPct val="70000"/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Furthermore, was a request from stakeholders in the group to work on a modular system, with the possibility to expand at a later stage the scope to NRMM and agricultural tractors. </a:t>
            </a:r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buSzPct val="70000"/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The GFV group was open for these further developments based on a modular approach but the group strongly indicated to first start with on-road (DHV) applications.</a:t>
            </a:r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buSzPct val="70000"/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The HDDF-TF will resume its work on this issue as soon as possible</a:t>
            </a:r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buSzPct val="70000"/>
              <a:buFontTx/>
              <a:buChar char="•"/>
            </a:pPr>
            <a:r>
              <a:rPr lang="en-US">
                <a:solidFill>
                  <a:schemeClr val="tx2"/>
                </a:solidFill>
              </a:rPr>
              <a:t>The GFV will give the directions on how to proceed for retrofit. </a:t>
            </a: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Request to the GRPE to approve further work on a </a:t>
            </a:r>
            <a:r>
              <a:rPr lang="en-US" b="1">
                <a:solidFill>
                  <a:srgbClr val="FF0000"/>
                </a:solidFill>
              </a:rPr>
              <a:t>new Regulation </a:t>
            </a:r>
            <a:r>
              <a:rPr lang="en-US">
                <a:solidFill>
                  <a:srgbClr val="FF0000"/>
                </a:solidFill>
              </a:rPr>
              <a:t>for HDV Dual-Fuel retrofit (diesel-gas). </a:t>
            </a: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Scope of R115 should, in this case, be changed to apply only to LDV retrofits.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nl-NL" b="1" smtClean="0">
                <a:solidFill>
                  <a:schemeClr val="tx1"/>
                </a:solidFill>
              </a:rPr>
              <a:t>GFV items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45370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Amendments of R115 (correction to R115)</a:t>
            </a:r>
          </a:p>
          <a:p>
            <a:pPr eaLnBrk="1" hangingPunct="1">
              <a:defRPr/>
            </a:pPr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AEGPL prepared an amendment of the formula in Annex 6A and 6B of R115, concerning the fuel consumption, to correct the </a:t>
            </a:r>
            <a:r>
              <a:rPr lang="en-US" sz="1800" i="1" dirty="0" smtClean="0">
                <a:solidFill>
                  <a:schemeClr val="tx1">
                    <a:lumMod val="75000"/>
                  </a:schemeClr>
                </a:solidFill>
              </a:rPr>
              <a:t>FC mean </a:t>
            </a: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into</a:t>
            </a:r>
            <a:r>
              <a:rPr lang="en-US" sz="1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tx1">
                    <a:lumMod val="75000"/>
                  </a:schemeClr>
                </a:solidFill>
              </a:rPr>
              <a:t>FC norm </a:t>
            </a:r>
            <a:r>
              <a:rPr lang="en-US" sz="1800" dirty="0" smtClean="0">
                <a:solidFill>
                  <a:schemeClr val="tx1">
                    <a:lumMod val="75000"/>
                  </a:schemeClr>
                </a:solidFill>
              </a:rPr>
              <a:t>and to make it in line with Regulations R83 and R101. </a:t>
            </a: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The GFV agreed with this amendment (inf. document GRPE-66-19) and ask the GRPE to approve it.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nl-NL" sz="2800" b="1" dirty="0" err="1">
                <a:solidFill>
                  <a:schemeClr val="tx1">
                    <a:lumMod val="75000"/>
                  </a:schemeClr>
                </a:solidFill>
              </a:rPr>
              <a:t>Improvements</a:t>
            </a:r>
            <a:r>
              <a:rPr lang="nl-NL" sz="2800" b="1" dirty="0">
                <a:solidFill>
                  <a:schemeClr val="tx1">
                    <a:lumMod val="75000"/>
                  </a:schemeClr>
                </a:solidFill>
              </a:rPr>
              <a:t> of </a:t>
            </a:r>
            <a:r>
              <a:rPr lang="nl-NL" sz="2800" b="1" dirty="0" smtClean="0">
                <a:solidFill>
                  <a:schemeClr val="tx1">
                    <a:lumMod val="75000"/>
                  </a:schemeClr>
                </a:solidFill>
              </a:rPr>
              <a:t>R115</a:t>
            </a:r>
          </a:p>
          <a:p>
            <a:pPr lvl="1" eaLnBrk="1" hangingPunct="1">
              <a:defRPr/>
            </a:pPr>
            <a:r>
              <a:rPr lang="nl-NL" sz="1800" dirty="0">
                <a:solidFill>
                  <a:schemeClr val="tx1">
                    <a:lumMod val="75000"/>
                  </a:schemeClr>
                </a:solidFill>
              </a:rPr>
              <a:t>Update R115 </a:t>
            </a:r>
          </a:p>
          <a:p>
            <a:pPr lvl="1" eaLnBrk="1" hangingPunct="1">
              <a:defRPr/>
            </a:pPr>
            <a:r>
              <a:rPr lang="nl-NL" sz="1800" dirty="0">
                <a:solidFill>
                  <a:schemeClr val="tx1">
                    <a:lumMod val="75000"/>
                  </a:schemeClr>
                </a:solidFill>
              </a:rPr>
              <a:t>e.g. family </a:t>
            </a:r>
            <a:r>
              <a:rPr lang="nl-NL" sz="1800" dirty="0" err="1">
                <a:solidFill>
                  <a:schemeClr val="tx1">
                    <a:lumMod val="75000"/>
                  </a:schemeClr>
                </a:solidFill>
              </a:rPr>
              <a:t>definition</a:t>
            </a:r>
            <a:r>
              <a:rPr lang="nl-NL" sz="1800" dirty="0">
                <a:solidFill>
                  <a:schemeClr val="tx1">
                    <a:lumMod val="75000"/>
                  </a:schemeClr>
                </a:solidFill>
              </a:rPr>
              <a:t>, COP </a:t>
            </a:r>
            <a:r>
              <a:rPr lang="nl-NL" sz="1800" dirty="0" err="1">
                <a:solidFill>
                  <a:schemeClr val="tx1">
                    <a:lumMod val="75000"/>
                  </a:schemeClr>
                </a:solidFill>
              </a:rPr>
              <a:t>and</a:t>
            </a:r>
            <a:r>
              <a:rPr lang="nl-NL" sz="1800" dirty="0">
                <a:solidFill>
                  <a:schemeClr val="tx1">
                    <a:lumMod val="75000"/>
                  </a:schemeClr>
                </a:solidFill>
              </a:rPr>
              <a:t> ISC issues  </a:t>
            </a:r>
            <a:endParaRPr 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sp>
        <p:nvSpPr>
          <p:cNvPr id="11268" name="Tijdelijke aanduiding voor voettekst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/>
              <a:t>GFV report 66th GRPE       André Rijnders     </a:t>
            </a:r>
            <a:endParaRPr lang="nl-NL" smtClean="0"/>
          </a:p>
        </p:txBody>
      </p:sp>
      <p:sp>
        <p:nvSpPr>
          <p:cNvPr id="11269" name="Tijdelijke aanduiding voor dianumm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6610AD-93BB-4B32-A155-1CB0C23813FC}" type="slidenum">
              <a:rPr lang="nl-NL" smtClean="0"/>
              <a:pPr eaLnBrk="1" hangingPunct="1"/>
              <a:t>9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1114</TotalTime>
  <Words>933</Words>
  <Application>Microsoft Office PowerPoint</Application>
  <PresentationFormat>On-screen Show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ＭＳ Ｐゴシック</vt:lpstr>
      <vt:lpstr>Echo</vt:lpstr>
      <vt:lpstr> Informal Group on Gaseous Fuelled Vehicles (GFV)</vt:lpstr>
      <vt:lpstr>Meetings GFV Group</vt:lpstr>
      <vt:lpstr>GFV items</vt:lpstr>
      <vt:lpstr>GFV items</vt:lpstr>
      <vt:lpstr>GFV items</vt:lpstr>
      <vt:lpstr>GFV items</vt:lpstr>
      <vt:lpstr>GFV items</vt:lpstr>
      <vt:lpstr>GFV items</vt:lpstr>
      <vt:lpstr>GFV items</vt:lpstr>
      <vt:lpstr>GFV items</vt:lpstr>
      <vt:lpstr>GFV items</vt:lpstr>
      <vt:lpstr>Next steps GFV</vt:lpstr>
      <vt:lpstr> Informal Group on Gaseous Fuelled Vehicles (GFV)</vt:lpstr>
    </vt:vector>
  </TitlesOfParts>
  <Company>RDW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Group on Gaseous Fuelled Vehicles (GFV)</dc:title>
  <dc:creator>rijnders</dc:creator>
  <cp:lastModifiedBy>GRPE secretary</cp:lastModifiedBy>
  <cp:revision>91</cp:revision>
  <dcterms:created xsi:type="dcterms:W3CDTF">2010-06-09T21:00:33Z</dcterms:created>
  <dcterms:modified xsi:type="dcterms:W3CDTF">2013-06-06T14:43:37Z</dcterms:modified>
</cp:coreProperties>
</file>