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63" r:id="rId4"/>
    <p:sldId id="264" r:id="rId5"/>
    <p:sldId id="265" r:id="rId6"/>
    <p:sldId id="266" r:id="rId7"/>
    <p:sldId id="268" r:id="rId8"/>
    <p:sldId id="269" r:id="rId9"/>
    <p:sldId id="270" r:id="rId10"/>
    <p:sldId id="274" r:id="rId11"/>
    <p:sldId id="273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57726" autoAdjust="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55E3-8611-4C5E-B741-BA5223F791EF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136E-9CFD-4428-9DCB-FC949236F8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1BB53-8829-45D8-96E0-25EFCC104988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2149D-62F3-4385-B4CB-A472574592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E6956-D004-45CB-9834-B5E29D3676D9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97839-023F-4562-823B-6B699912DE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18E3-4205-44E1-AC79-B94C80B9124E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D61F-C874-4F80-B473-7434B01EEB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B66F9-4641-4A30-91E1-757FE94C3B59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CA37A-3651-4A80-BE19-E9843E75C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53BDD-E5A5-4059-8675-7B617D878332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CCF3-87BD-46A9-B0D8-045AE45293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B8867-1E17-41E9-B30B-36B1EED3D53E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2C55-761C-4F91-A5EF-FDB67412E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AF2E4-422B-4A57-90CF-3C1FA57BC320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FB047-824C-45A6-9489-445F0FB569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AF694-E079-487F-9165-D460FEF13746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9EE1-2856-4F89-A4EF-42334D403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1A19-5CE2-413B-8778-6516013DC4AC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5C06-AF53-4421-B160-3C48841F2F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77406-1DDD-446E-AEF3-004615329230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C4BF-89AB-46B7-BEC6-A53F182045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GB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4CDE93-97E8-409A-9306-75A09DA2360F}" type="datetimeFigureOut">
              <a:rPr lang="en-GB"/>
              <a:pPr>
                <a:defRPr/>
              </a:pPr>
              <a:t>17/01/2013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4FCD04-F7B9-48B3-A722-3A80372BE6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900" y="444500"/>
            <a:ext cx="8229600" cy="1112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Status of the draft GTR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13314" name="Picture 3" descr="C:\Users\Serge M. Dubuc\AppData\Local\Microsoft\Windows\Temporary Internet Files\Content.IE5\04E28U6O\MP90040226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0" y="1620838"/>
            <a:ext cx="52943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feld 3"/>
          <p:cNvSpPr txBox="1">
            <a:spLocks noChangeArrowheads="1"/>
          </p:cNvSpPr>
          <p:nvPr/>
        </p:nvSpPr>
        <p:spPr bwMode="auto">
          <a:xfrm>
            <a:off x="2998788" y="5219700"/>
            <a:ext cx="3171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65th GRPE, 15-18 January 2013 </a:t>
            </a:r>
          </a:p>
        </p:txBody>
      </p:sp>
      <p:sp>
        <p:nvSpPr>
          <p:cNvPr id="5" name="Textfeld 12"/>
          <p:cNvSpPr txBox="1">
            <a:spLocks noChangeArrowheads="1"/>
          </p:cNvSpPr>
          <p:nvPr/>
        </p:nvSpPr>
        <p:spPr bwMode="auto">
          <a:xfrm>
            <a:off x="5508105" y="116632"/>
            <a:ext cx="3482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GRPE-65-34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(65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15 - 18 January 2012, agenda 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3(a)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39"/>
          <p:cNvSpPr txBox="1">
            <a:spLocks noChangeArrowheads="1"/>
          </p:cNvSpPr>
          <p:nvPr/>
        </p:nvSpPr>
        <p:spPr bwMode="auto">
          <a:xfrm>
            <a:off x="153553" y="116632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Transmitted by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WLTP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feld 5"/>
          <p:cNvSpPr txBox="1">
            <a:spLocks noChangeArrowheads="1"/>
          </p:cNvSpPr>
          <p:nvPr/>
        </p:nvSpPr>
        <p:spPr bwMode="auto">
          <a:xfrm>
            <a:off x="5962650" y="2997200"/>
            <a:ext cx="3146425" cy="23082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Annex 3 Reference Fuels</a:t>
            </a:r>
          </a:p>
          <a:p>
            <a:r>
              <a:rPr lang="en-GB">
                <a:latin typeface="Calibri" pitchFamily="34" charset="0"/>
              </a:rPr>
              <a:t>Input has been received from subgroup Reference Fuels.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Tables describe fuels (petrol, diesel, E85, LPG, CNG, etc.) in Europe, India, South Africa, Japan, South Korea.</a:t>
            </a:r>
          </a:p>
        </p:txBody>
      </p:sp>
      <p:sp>
        <p:nvSpPr>
          <p:cNvPr id="8" name="Pfeil nach rechts 7"/>
          <p:cNvSpPr/>
          <p:nvPr/>
        </p:nvSpPr>
        <p:spPr>
          <a:xfrm flipH="1">
            <a:off x="2974975" y="3878263"/>
            <a:ext cx="2987675" cy="273050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5962650" y="2060575"/>
            <a:ext cx="3146425" cy="45243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Annex 4 Road Load Determination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Major open drafting-relevant points: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on-board anemometry (to be included or not)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methods of road load calculation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road condition (slope)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vehicle selection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options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moveable aerodynamic aids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tyre tread depth</a:t>
            </a:r>
          </a:p>
          <a:p>
            <a:pPr marL="2857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vehicle warming up</a:t>
            </a:r>
          </a:p>
        </p:txBody>
      </p:sp>
      <p:sp>
        <p:nvSpPr>
          <p:cNvPr id="7" name="Pfeil nach rechts 6"/>
          <p:cNvSpPr/>
          <p:nvPr/>
        </p:nvSpPr>
        <p:spPr>
          <a:xfrm flipH="1">
            <a:off x="4211638" y="4216400"/>
            <a:ext cx="1763712" cy="274638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5962650" y="2708275"/>
            <a:ext cx="3146425" cy="36941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Annex 5 Test equipment and Calibrations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This Annex is fairly complete.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Major open drafting-relevant points: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particle concentration factors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analysis of formaldehyde and acetaldehyde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sampling storage time for ethanol</a:t>
            </a:r>
          </a:p>
        </p:txBody>
      </p:sp>
      <p:sp>
        <p:nvSpPr>
          <p:cNvPr id="3" name="Pfeil nach rechts 2"/>
          <p:cNvSpPr/>
          <p:nvPr/>
        </p:nvSpPr>
        <p:spPr>
          <a:xfrm flipH="1">
            <a:off x="4421188" y="4546600"/>
            <a:ext cx="1541462" cy="274638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5962650" y="1098550"/>
            <a:ext cx="3146425" cy="56324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Annex 6 Test Procedures, Test Conditions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Major open drafting-relevant points: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all aspects on driving (starting, stalling, re-starting, choke operation, steady state driving, accelerating, etc.)  will be moved to Annex 2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test cell temperature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subgroup PM/PN currently reviewing text on PM and PN sampling, filter weighing rolling average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the entire section on regenerative systems to be reworked by PM/PN and LabProcICE  </a:t>
            </a:r>
          </a:p>
        </p:txBody>
      </p:sp>
      <p:sp>
        <p:nvSpPr>
          <p:cNvPr id="3" name="Pfeil nach rechts 2"/>
          <p:cNvSpPr/>
          <p:nvPr/>
        </p:nvSpPr>
        <p:spPr>
          <a:xfrm flipH="1">
            <a:off x="4359275" y="4878388"/>
            <a:ext cx="1603375" cy="247650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5962650" y="3933825"/>
            <a:ext cx="3203575" cy="28622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Annex 7 Calculations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This Annex is essentially complete.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Major open drafting-relevant points: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Calculating CO</a:t>
            </a:r>
            <a:r>
              <a:rPr lang="en-GB" baseline="-25000" dirty="0">
                <a:latin typeface="+mn-lt"/>
                <a:cs typeface="+mn-cs"/>
              </a:rPr>
              <a:t>2</a:t>
            </a:r>
            <a:r>
              <a:rPr lang="en-GB" dirty="0">
                <a:latin typeface="+mn-lt"/>
                <a:cs typeface="+mn-cs"/>
              </a:rPr>
              <a:t> emissions at different vehicle masses using a regression method.</a:t>
            </a:r>
          </a:p>
        </p:txBody>
      </p:sp>
      <p:sp>
        <p:nvSpPr>
          <p:cNvPr id="3" name="Pfeil nach rechts 2"/>
          <p:cNvSpPr/>
          <p:nvPr/>
        </p:nvSpPr>
        <p:spPr>
          <a:xfrm flipH="1">
            <a:off x="2706688" y="5222875"/>
            <a:ext cx="3255962" cy="290513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5962650" y="2276475"/>
            <a:ext cx="3146425" cy="45243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Annex 8 Electrified Vehicles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Major open drafting-relevant points: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Equations to be reviewed and rewritten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Subgroup to review proposed text from DC on test procedure and conditioning of BEVs and OVC-HEVs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Determining utility factors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Many more web/telephone conferences or f2f meetings are still required </a:t>
            </a:r>
          </a:p>
        </p:txBody>
      </p:sp>
      <p:sp>
        <p:nvSpPr>
          <p:cNvPr id="3" name="Pfeil nach rechts 2"/>
          <p:cNvSpPr/>
          <p:nvPr/>
        </p:nvSpPr>
        <p:spPr>
          <a:xfrm flipH="1">
            <a:off x="3217863" y="5549900"/>
            <a:ext cx="2744787" cy="292100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feil nach rechts 2"/>
          <p:cNvSpPr/>
          <p:nvPr/>
        </p:nvSpPr>
        <p:spPr>
          <a:xfrm flipH="1">
            <a:off x="4859338" y="5935663"/>
            <a:ext cx="576262" cy="247650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extfeld 5"/>
          <p:cNvSpPr txBox="1"/>
          <p:nvPr/>
        </p:nvSpPr>
        <p:spPr>
          <a:xfrm>
            <a:off x="5435600" y="1652588"/>
            <a:ext cx="3708400" cy="4800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Annex 9 Determination of System Equivalence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There has in the past been no general agreement as to whether there should be an annex on this subject. However, at DTP #9, it was decided that there must be a way to demonstrate equivalency of systems, such as for measurement equipment/methods or </a:t>
            </a:r>
            <a:r>
              <a:rPr lang="en-GB" dirty="0" err="1">
                <a:latin typeface="+mn-lt"/>
                <a:cs typeface="+mn-cs"/>
              </a:rPr>
              <a:t>coastdown</a:t>
            </a:r>
            <a:r>
              <a:rPr lang="en-GB" dirty="0">
                <a:latin typeface="+mn-lt"/>
                <a:cs typeface="+mn-cs"/>
              </a:rPr>
              <a:t>  methods. Hence, </a:t>
            </a:r>
            <a:r>
              <a:rPr lang="en-GB">
                <a:latin typeface="+mn-lt"/>
                <a:cs typeface="+mn-cs"/>
              </a:rPr>
              <a:t>an Annex </a:t>
            </a:r>
            <a:r>
              <a:rPr lang="en-GB" dirty="0">
                <a:latin typeface="+mn-lt"/>
                <a:cs typeface="+mn-cs"/>
              </a:rPr>
              <a:t>on equivalency should be kept.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>
                <a:latin typeface="+mn-lt"/>
                <a:cs typeface="+mn-cs"/>
              </a:rPr>
              <a:t>DC will investigate how other GTRs and ECE regulations (e.g., 49) deal with equivalency.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feld 1"/>
          <p:cNvSpPr txBox="1">
            <a:spLocks noChangeArrowheads="1"/>
          </p:cNvSpPr>
          <p:nvPr/>
        </p:nvSpPr>
        <p:spPr bwMode="auto">
          <a:xfrm>
            <a:off x="5962650" y="366713"/>
            <a:ext cx="3146425" cy="12017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A.1 to 3: Statement of technical rational and justification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To be done by DG-ENTR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feil nach rechts 4"/>
          <p:cNvSpPr/>
          <p:nvPr/>
        </p:nvSpPr>
        <p:spPr>
          <a:xfrm flipH="1">
            <a:off x="5730875" y="765175"/>
            <a:ext cx="231775" cy="203200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feld 1"/>
          <p:cNvSpPr txBox="1">
            <a:spLocks noChangeArrowheads="1"/>
          </p:cNvSpPr>
          <p:nvPr/>
        </p:nvSpPr>
        <p:spPr bwMode="auto">
          <a:xfrm>
            <a:off x="5962650" y="404813"/>
            <a:ext cx="3181350" cy="1754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B.1. Text of regulation: purpose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Uploaded to CIRCABC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Open point: proposed text to be reviewed</a:t>
            </a:r>
          </a:p>
        </p:txBody>
      </p:sp>
      <p:sp>
        <p:nvSpPr>
          <p:cNvPr id="7" name="Pfeil nach rechts 6"/>
          <p:cNvSpPr/>
          <p:nvPr/>
        </p:nvSpPr>
        <p:spPr>
          <a:xfrm flipH="1">
            <a:off x="3595688" y="1111250"/>
            <a:ext cx="2366962" cy="274638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feld 6"/>
          <p:cNvSpPr txBox="1">
            <a:spLocks noChangeArrowheads="1"/>
          </p:cNvSpPr>
          <p:nvPr/>
        </p:nvSpPr>
        <p:spPr bwMode="auto">
          <a:xfrm>
            <a:off x="5962650" y="692150"/>
            <a:ext cx="3181350" cy="17541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B.2. Text of regulation: scope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Uploaded to CIRCABC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Open point: proposed text to be reviewed</a:t>
            </a:r>
          </a:p>
        </p:txBody>
      </p:sp>
      <p:sp>
        <p:nvSpPr>
          <p:cNvPr id="8" name="Pfeil nach rechts 7"/>
          <p:cNvSpPr/>
          <p:nvPr/>
        </p:nvSpPr>
        <p:spPr>
          <a:xfrm flipH="1">
            <a:off x="3471863" y="1462088"/>
            <a:ext cx="2490787" cy="274637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feld 1"/>
          <p:cNvSpPr txBox="1">
            <a:spLocks noChangeArrowheads="1"/>
          </p:cNvSpPr>
          <p:nvPr/>
        </p:nvSpPr>
        <p:spPr bwMode="auto">
          <a:xfrm>
            <a:off x="5962650" y="1425575"/>
            <a:ext cx="3181350" cy="92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B.3. Definitions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Not yet reviewed.</a:t>
            </a:r>
          </a:p>
        </p:txBody>
      </p:sp>
      <p:sp>
        <p:nvSpPr>
          <p:cNvPr id="9" name="Pfeil nach rechts 8"/>
          <p:cNvSpPr/>
          <p:nvPr/>
        </p:nvSpPr>
        <p:spPr>
          <a:xfrm flipH="1">
            <a:off x="2216150" y="1789113"/>
            <a:ext cx="3746500" cy="274637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feld 1"/>
          <p:cNvSpPr txBox="1">
            <a:spLocks noChangeArrowheads="1"/>
          </p:cNvSpPr>
          <p:nvPr/>
        </p:nvSpPr>
        <p:spPr bwMode="auto">
          <a:xfrm>
            <a:off x="5962650" y="1557338"/>
            <a:ext cx="3165475" cy="1754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B.4. Symbols and B.5. Abbreviations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Work has started on these sections but have not been reviewed.</a:t>
            </a:r>
          </a:p>
        </p:txBody>
      </p:sp>
      <p:sp>
        <p:nvSpPr>
          <p:cNvPr id="10" name="Pfeil nach rechts 9"/>
          <p:cNvSpPr/>
          <p:nvPr/>
        </p:nvSpPr>
        <p:spPr>
          <a:xfrm flipH="1">
            <a:off x="1998663" y="2157413"/>
            <a:ext cx="3963987" cy="274637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Pfeil nach rechts 10"/>
          <p:cNvSpPr/>
          <p:nvPr/>
        </p:nvSpPr>
        <p:spPr>
          <a:xfrm flipH="1">
            <a:off x="2466975" y="2479675"/>
            <a:ext cx="3495675" cy="274638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feld 1"/>
          <p:cNvSpPr txBox="1">
            <a:spLocks noChangeArrowheads="1"/>
          </p:cNvSpPr>
          <p:nvPr/>
        </p:nvSpPr>
        <p:spPr bwMode="auto">
          <a:xfrm>
            <a:off x="5962650" y="1901825"/>
            <a:ext cx="3203575" cy="17541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B.6. General and Performance Requirements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DC proposal uploaded to CIRCABC in January. This Section has not yet been reviewed.</a:t>
            </a:r>
          </a:p>
        </p:txBody>
      </p:sp>
      <p:sp>
        <p:nvSpPr>
          <p:cNvPr id="7" name="Pfeil nach rechts 6"/>
          <p:cNvSpPr/>
          <p:nvPr/>
        </p:nvSpPr>
        <p:spPr>
          <a:xfrm flipH="1">
            <a:off x="4675188" y="2820988"/>
            <a:ext cx="1287462" cy="274637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feld 1"/>
          <p:cNvSpPr txBox="1">
            <a:spLocks noChangeArrowheads="1"/>
          </p:cNvSpPr>
          <p:nvPr/>
        </p:nvSpPr>
        <p:spPr bwMode="auto">
          <a:xfrm>
            <a:off x="5962650" y="2179638"/>
            <a:ext cx="3132138" cy="3140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Annex 1 WLTP DHC Drive Cycle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The Annex  includes speed/time diagrams and tables for all cycles. It also includes a definition of the various vehicle classifications.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This Annex is essentially complete pending running modifications.</a:t>
            </a:r>
          </a:p>
        </p:txBody>
      </p:sp>
      <p:sp>
        <p:nvSpPr>
          <p:cNvPr id="7" name="Pfeil nach rechts 6"/>
          <p:cNvSpPr/>
          <p:nvPr/>
        </p:nvSpPr>
        <p:spPr>
          <a:xfrm flipH="1">
            <a:off x="3635375" y="3154363"/>
            <a:ext cx="2327275" cy="284162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5783262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5962650" y="981075"/>
            <a:ext cx="3132138" cy="53546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Annex 2 Gear Selection and Shift Point Determination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This Annex contains calculation methods to determine which gears are to used on the respective cycles.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  <a:cs typeface="+mn-cs"/>
              </a:rPr>
              <a:t>Furthermore, cycle tolerances and aspects of driving such as starting, stalling, re-starting, choke operation, steady state driving, accelerating, decelerating, clutching and declutching, etc. are currently being reworked by DTP and DHC and will be moved here from Annex 6.</a:t>
            </a:r>
          </a:p>
        </p:txBody>
      </p:sp>
      <p:sp>
        <p:nvSpPr>
          <p:cNvPr id="8" name="Pfeil nach rechts 7"/>
          <p:cNvSpPr/>
          <p:nvPr/>
        </p:nvSpPr>
        <p:spPr>
          <a:xfrm flipH="1">
            <a:off x="5130800" y="3521075"/>
            <a:ext cx="831850" cy="246063"/>
          </a:xfrm>
          <a:prstGeom prst="rightArrow">
            <a:avLst>
              <a:gd name="adj1" fmla="val 2761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579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Larissa</vt:lpstr>
      <vt:lpstr> Status of the draft GTR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Serge M. Dubuc</dc:creator>
  <cp:lastModifiedBy>Pierpaolo Cazzola</cp:lastModifiedBy>
  <cp:revision>68</cp:revision>
  <dcterms:created xsi:type="dcterms:W3CDTF">2012-04-10T09:24:37Z</dcterms:created>
  <dcterms:modified xsi:type="dcterms:W3CDTF">2013-01-17T11:56:22Z</dcterms:modified>
</cp:coreProperties>
</file>