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69" r:id="rId2"/>
    <p:sldId id="570" r:id="rId3"/>
    <p:sldId id="580" r:id="rId4"/>
    <p:sldId id="573" r:id="rId5"/>
    <p:sldId id="576" r:id="rId6"/>
    <p:sldId id="581" r:id="rId7"/>
    <p:sldId id="588" r:id="rId8"/>
    <p:sldId id="589" r:id="rId9"/>
    <p:sldId id="583" r:id="rId10"/>
    <p:sldId id="587" r:id="rId11"/>
    <p:sldId id="590" r:id="rId1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6600"/>
    <a:srgbClr val="336600"/>
    <a:srgbClr val="003300"/>
    <a:srgbClr val="FFCCFF"/>
    <a:srgbClr val="E6E6E6"/>
    <a:srgbClr val="DDDDDD"/>
    <a:srgbClr val="D9FF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3617" autoAdjust="0"/>
  </p:normalViewPr>
  <p:slideViewPr>
    <p:cSldViewPr snapToGrid="0">
      <p:cViewPr>
        <p:scale>
          <a:sx n="70" d="100"/>
          <a:sy n="70" d="100"/>
        </p:scale>
        <p:origin x="-1080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35191-9C10-4108-90D0-84A95F90BF43}" type="doc">
      <dgm:prSet loTypeId="urn:microsoft.com/office/officeart/2005/8/layout/vList3" loCatId="list" qsTypeId="urn:microsoft.com/office/officeart/2005/8/quickstyle/simple1#4" qsCatId="simple" csTypeId="urn:microsoft.com/office/officeart/2005/8/colors/accent1_2#4" csCatId="accent1" phldr="1"/>
      <dgm:spPr/>
    </dgm:pt>
    <dgm:pt modelId="{6F10A177-6797-491E-9B06-0F859616200E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marL="95250" indent="0" algn="l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ysClr val="windowText" lastClr="000000"/>
              </a:solidFill>
              <a:latin typeface="RussianRail G Pro" pitchFamily="34" charset="-52"/>
              <a:ea typeface="Times New Roman" pitchFamily="18" charset="0"/>
            </a:rPr>
            <a:t>В график движения включены 2 нитки ускоренного контейнерного поезда на маршруте Находка – Москва.</a:t>
          </a:r>
        </a:p>
        <a:p>
          <a:pPr marL="95250" indent="0" algn="l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ysClr val="windowText" lastClr="000000"/>
              </a:solidFill>
              <a:latin typeface="RussianRail G Pro" pitchFamily="34" charset="-52"/>
              <a:ea typeface="Times New Roman" pitchFamily="18" charset="0"/>
            </a:rPr>
            <a:t>Расстояние 9270 км поезд проходит менее чем за 8 суток. Средняя маршрутная скорость свыше 1160 км/сутки</a:t>
          </a:r>
          <a:endParaRPr lang="ru-RU" sz="1600" dirty="0">
            <a:latin typeface="RussianRail G Pro" pitchFamily="34" charset="-52"/>
          </a:endParaRPr>
        </a:p>
      </dgm:t>
    </dgm:pt>
    <dgm:pt modelId="{0EA861E1-BF54-44B9-A3A9-2EFF78D188DA}" type="parTrans" cxnId="{A9499062-788E-42FF-9ABE-9E227958D1A6}">
      <dgm:prSet/>
      <dgm:spPr/>
      <dgm:t>
        <a:bodyPr/>
        <a:lstStyle/>
        <a:p>
          <a:endParaRPr lang="ru-RU" sz="1400">
            <a:latin typeface="RussianRail G Pro" pitchFamily="34" charset="-52"/>
          </a:endParaRPr>
        </a:p>
      </dgm:t>
    </dgm:pt>
    <dgm:pt modelId="{B700E5E3-F593-43C3-8288-0E6067662906}" type="sibTrans" cxnId="{A9499062-788E-42FF-9ABE-9E227958D1A6}">
      <dgm:prSet/>
      <dgm:spPr/>
      <dgm:t>
        <a:bodyPr/>
        <a:lstStyle/>
        <a:p>
          <a:endParaRPr lang="ru-RU" sz="1400">
            <a:latin typeface="RussianRail G Pro" pitchFamily="34" charset="-52"/>
          </a:endParaRPr>
        </a:p>
      </dgm:t>
    </dgm:pt>
    <dgm:pt modelId="{69A690E8-3131-4132-8D19-B2C323B63B27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marL="95250" indent="0" algn="l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ysClr val="windowText" lastClr="000000"/>
              </a:solidFill>
              <a:latin typeface="RussianRail G Pro" pitchFamily="34" charset="-52"/>
              <a:ea typeface="Times New Roman" pitchFamily="18" charset="0"/>
            </a:rPr>
            <a:t>Совместно с Белорусской железной дорогой создана рабочая группа </a:t>
          </a:r>
          <a:r>
            <a:rPr lang="ru-RU" sz="1600" dirty="0" smtClean="0">
              <a:solidFill>
                <a:schemeClr val="tx1"/>
              </a:solidFill>
              <a:latin typeface="RussianRail G Pro" pitchFamily="34" charset="-52"/>
            </a:rPr>
            <a:t>по продлению продукта «Транссиб за 7 суток» до станции Брест</a:t>
          </a:r>
          <a:endParaRPr lang="ru-RU" sz="1600" dirty="0">
            <a:solidFill>
              <a:schemeClr val="tx1"/>
            </a:solidFill>
            <a:latin typeface="RussianRail G Pro" pitchFamily="34" charset="-52"/>
          </a:endParaRPr>
        </a:p>
      </dgm:t>
    </dgm:pt>
    <dgm:pt modelId="{DA10B495-5747-4121-87FE-316A96339644}" type="parTrans" cxnId="{3D40A4DE-30F3-44D3-9DF5-A83772C66C72}">
      <dgm:prSet/>
      <dgm:spPr/>
      <dgm:t>
        <a:bodyPr/>
        <a:lstStyle/>
        <a:p>
          <a:endParaRPr lang="ru-RU" sz="1400">
            <a:latin typeface="RussianRail G Pro" pitchFamily="34" charset="-52"/>
          </a:endParaRPr>
        </a:p>
      </dgm:t>
    </dgm:pt>
    <dgm:pt modelId="{6BD4CDEB-BB0E-4900-94B3-203F9A913841}" type="sibTrans" cxnId="{3D40A4DE-30F3-44D3-9DF5-A83772C66C72}">
      <dgm:prSet/>
      <dgm:spPr/>
      <dgm:t>
        <a:bodyPr/>
        <a:lstStyle/>
        <a:p>
          <a:endParaRPr lang="ru-RU" sz="1400">
            <a:latin typeface="RussianRail G Pro" pitchFamily="34" charset="-52"/>
          </a:endParaRPr>
        </a:p>
      </dgm:t>
    </dgm:pt>
    <dgm:pt modelId="{7DB8A3F1-D934-4A10-8770-4F6DB7D29D5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marL="95250" indent="0" algn="l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ysClr val="windowText" lastClr="000000"/>
              </a:solidFill>
              <a:latin typeface="RussianRail G Pro" pitchFamily="34" charset="-52"/>
              <a:ea typeface="Times New Roman" pitchFamily="18" charset="0"/>
            </a:rPr>
            <a:t>Для повышения максимальной скорости движения груженого контейнерного поезда до 90 км/ч определены параметры доработки конструкции платформ</a:t>
          </a:r>
          <a:endParaRPr lang="ru-RU" sz="1600" dirty="0">
            <a:latin typeface="RussianRail G Pro" pitchFamily="34" charset="-52"/>
          </a:endParaRPr>
        </a:p>
      </dgm:t>
    </dgm:pt>
    <dgm:pt modelId="{4D360AE3-2C3D-469A-B8A2-2831E2B3BFB1}" type="parTrans" cxnId="{9191DF42-2C12-4792-96EB-6E44BC61A5EC}">
      <dgm:prSet/>
      <dgm:spPr/>
      <dgm:t>
        <a:bodyPr/>
        <a:lstStyle/>
        <a:p>
          <a:endParaRPr lang="ru-RU" sz="1400">
            <a:latin typeface="RussianRail G Pro" pitchFamily="34" charset="-52"/>
          </a:endParaRPr>
        </a:p>
      </dgm:t>
    </dgm:pt>
    <dgm:pt modelId="{47227454-BEE2-4E35-8C2E-3D5EE362F68C}" type="sibTrans" cxnId="{9191DF42-2C12-4792-96EB-6E44BC61A5EC}">
      <dgm:prSet/>
      <dgm:spPr/>
      <dgm:t>
        <a:bodyPr/>
        <a:lstStyle/>
        <a:p>
          <a:endParaRPr lang="ru-RU" sz="1400">
            <a:latin typeface="RussianRail G Pro" pitchFamily="34" charset="-52"/>
          </a:endParaRPr>
        </a:p>
      </dgm:t>
    </dgm:pt>
    <dgm:pt modelId="{9D6FCBDB-8FCE-4EFB-BAF8-9BC453F24B49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marL="9525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ysClr val="windowText" lastClr="000000"/>
              </a:solidFill>
              <a:latin typeface="RussianRail G Pro" pitchFamily="34" charset="-52"/>
              <a:ea typeface="Times New Roman" pitchFamily="18" charset="0"/>
            </a:rPr>
            <a:t>Для достижения основных параметров продукта «Транссиб за 7 суток» подготовлено обоснование о внесении дополнений в действующую нормативную базу</a:t>
          </a:r>
          <a:endParaRPr lang="ru-RU" sz="1600" dirty="0">
            <a:latin typeface="RussianRail G Pro" pitchFamily="34" charset="-52"/>
          </a:endParaRPr>
        </a:p>
      </dgm:t>
    </dgm:pt>
    <dgm:pt modelId="{DAA06499-3589-4F93-8B7E-287258AB9401}" type="parTrans" cxnId="{696E3860-0127-457B-AEC0-2AAFA8554921}">
      <dgm:prSet/>
      <dgm:spPr/>
      <dgm:t>
        <a:bodyPr/>
        <a:lstStyle/>
        <a:p>
          <a:endParaRPr lang="ru-RU"/>
        </a:p>
      </dgm:t>
    </dgm:pt>
    <dgm:pt modelId="{3EFAACAD-AD55-4A07-9AB1-CA882C24F319}" type="sibTrans" cxnId="{696E3860-0127-457B-AEC0-2AAFA8554921}">
      <dgm:prSet/>
      <dgm:spPr/>
      <dgm:t>
        <a:bodyPr/>
        <a:lstStyle/>
        <a:p>
          <a:endParaRPr lang="ru-RU"/>
        </a:p>
      </dgm:t>
    </dgm:pt>
    <dgm:pt modelId="{24C2D534-715A-4A75-91A9-A68C13AEC091}" type="pres">
      <dgm:prSet presAssocID="{1BF35191-9C10-4108-90D0-84A95F90BF43}" presName="linearFlow" presStyleCnt="0">
        <dgm:presLayoutVars>
          <dgm:dir/>
          <dgm:resizeHandles val="exact"/>
        </dgm:presLayoutVars>
      </dgm:prSet>
      <dgm:spPr/>
    </dgm:pt>
    <dgm:pt modelId="{F2978D48-BE2E-4295-9205-F831C4A4359D}" type="pres">
      <dgm:prSet presAssocID="{6F10A177-6797-491E-9B06-0F859616200E}" presName="composite" presStyleCnt="0"/>
      <dgm:spPr/>
    </dgm:pt>
    <dgm:pt modelId="{18B76F1F-B139-48A6-AAD0-92E7313093E0}" type="pres">
      <dgm:prSet presAssocID="{6F10A177-6797-491E-9B06-0F859616200E}" presName="imgShp" presStyleLbl="fgImgPlace1" presStyleIdx="0" presStyleCnt="4" custLinFactNeighborX="-72635"/>
      <dgm:spPr>
        <a:ln>
          <a:solidFill>
            <a:schemeClr val="accent1">
              <a:lumMod val="75000"/>
            </a:schemeClr>
          </a:solidFill>
        </a:ln>
      </dgm:spPr>
    </dgm:pt>
    <dgm:pt modelId="{97106C52-88CA-491F-BE1A-F071DBAEE870}" type="pres">
      <dgm:prSet presAssocID="{6F10A177-6797-491E-9B06-0F859616200E}" presName="txShp" presStyleLbl="node1" presStyleIdx="0" presStyleCnt="4" custScaleX="143246" custLinFactNeighborX="2384" custLinFactNeighborY="3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9E530-A8A2-4029-9008-7F93C438B93A}" type="pres">
      <dgm:prSet presAssocID="{B700E5E3-F593-43C3-8288-0E6067662906}" presName="spacing" presStyleCnt="0"/>
      <dgm:spPr/>
    </dgm:pt>
    <dgm:pt modelId="{BEFEA101-1DBC-46E4-8D87-F4629E20B25A}" type="pres">
      <dgm:prSet presAssocID="{69A690E8-3131-4132-8D19-B2C323B63B27}" presName="composite" presStyleCnt="0"/>
      <dgm:spPr/>
    </dgm:pt>
    <dgm:pt modelId="{D6CC76AD-91D0-4922-BC55-81837315ED84}" type="pres">
      <dgm:prSet presAssocID="{69A690E8-3131-4132-8D19-B2C323B63B27}" presName="imgShp" presStyleLbl="fgImgPlace1" presStyleIdx="1" presStyleCnt="4" custLinFactNeighborX="-71479" custLinFactNeighborY="1156"/>
      <dgm:spPr>
        <a:ln>
          <a:solidFill>
            <a:schemeClr val="accent1">
              <a:lumMod val="75000"/>
            </a:schemeClr>
          </a:solidFill>
        </a:ln>
      </dgm:spPr>
    </dgm:pt>
    <dgm:pt modelId="{D9B27004-E5A1-409E-B6D1-1F7CC14D9284}" type="pres">
      <dgm:prSet presAssocID="{69A690E8-3131-4132-8D19-B2C323B63B27}" presName="txShp" presStyleLbl="node1" presStyleIdx="1" presStyleCnt="4" custScaleX="143246" custLinFactNeighborX="3401" custLinFactNeighborY="3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8A3C1-2C05-4BDB-9D32-482DFA6E9309}" type="pres">
      <dgm:prSet presAssocID="{6BD4CDEB-BB0E-4900-94B3-203F9A913841}" presName="spacing" presStyleCnt="0"/>
      <dgm:spPr/>
    </dgm:pt>
    <dgm:pt modelId="{24C60F68-0528-43D8-9C83-54F2689CF1C0}" type="pres">
      <dgm:prSet presAssocID="{7DB8A3F1-D934-4A10-8770-4F6DB7D29D54}" presName="composite" presStyleCnt="0"/>
      <dgm:spPr/>
    </dgm:pt>
    <dgm:pt modelId="{8B9B3DB9-556C-4DF7-AAE9-F2583A1E0FA1}" type="pres">
      <dgm:prSet presAssocID="{7DB8A3F1-D934-4A10-8770-4F6DB7D29D54}" presName="imgShp" presStyleLbl="fgImgPlace1" presStyleIdx="2" presStyleCnt="4" custLinFactNeighborX="-72635"/>
      <dgm:spPr>
        <a:ln>
          <a:solidFill>
            <a:schemeClr val="accent1">
              <a:lumMod val="75000"/>
            </a:schemeClr>
          </a:solidFill>
        </a:ln>
      </dgm:spPr>
    </dgm:pt>
    <dgm:pt modelId="{A3797661-B4DF-4D38-B9F0-FF732EEA06D2}" type="pres">
      <dgm:prSet presAssocID="{7DB8A3F1-D934-4A10-8770-4F6DB7D29D54}" presName="txShp" presStyleLbl="node1" presStyleIdx="2" presStyleCnt="4" custScaleX="143246" custLinFactNeighborX="3401" custLinFactNeighborY="3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874B8-7703-4F55-9148-BFA28D86508E}" type="pres">
      <dgm:prSet presAssocID="{47227454-BEE2-4E35-8C2E-3D5EE362F68C}" presName="spacing" presStyleCnt="0"/>
      <dgm:spPr/>
    </dgm:pt>
    <dgm:pt modelId="{8D331C91-7038-4C51-B4B4-FDF0614529C6}" type="pres">
      <dgm:prSet presAssocID="{9D6FCBDB-8FCE-4EFB-BAF8-9BC453F24B49}" presName="composite" presStyleCnt="0"/>
      <dgm:spPr/>
    </dgm:pt>
    <dgm:pt modelId="{9C3334AE-E2BB-4D26-BA83-B7E5CECE7739}" type="pres">
      <dgm:prSet presAssocID="{9D6FCBDB-8FCE-4EFB-BAF8-9BC453F24B49}" presName="imgShp" presStyleLbl="fgImgPlace1" presStyleIdx="3" presStyleCnt="4" custLinFactNeighborX="-73791" custLinFactNeighborY="-1156"/>
      <dgm:spPr>
        <a:ln>
          <a:solidFill>
            <a:schemeClr val="accent1">
              <a:lumMod val="75000"/>
            </a:schemeClr>
          </a:solidFill>
        </a:ln>
      </dgm:spPr>
    </dgm:pt>
    <dgm:pt modelId="{10A35325-5B04-41CC-BC15-302E3AB95F70}" type="pres">
      <dgm:prSet presAssocID="{9D6FCBDB-8FCE-4EFB-BAF8-9BC453F24B49}" presName="txShp" presStyleLbl="node1" presStyleIdx="3" presStyleCnt="4" custScaleX="143246" custLinFactNeighborX="3565" custLinFactNeighborY="3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499062-788E-42FF-9ABE-9E227958D1A6}" srcId="{1BF35191-9C10-4108-90D0-84A95F90BF43}" destId="{6F10A177-6797-491E-9B06-0F859616200E}" srcOrd="0" destOrd="0" parTransId="{0EA861E1-BF54-44B9-A3A9-2EFF78D188DA}" sibTransId="{B700E5E3-F593-43C3-8288-0E6067662906}"/>
    <dgm:cxn modelId="{69420B9B-0369-4D57-80CF-B03488AD2339}" type="presOf" srcId="{69A690E8-3131-4132-8D19-B2C323B63B27}" destId="{D9B27004-E5A1-409E-B6D1-1F7CC14D9284}" srcOrd="0" destOrd="0" presId="urn:microsoft.com/office/officeart/2005/8/layout/vList3"/>
    <dgm:cxn modelId="{80B86C8C-9662-4B9A-8E25-5D3D814FFDB1}" type="presOf" srcId="{1BF35191-9C10-4108-90D0-84A95F90BF43}" destId="{24C2D534-715A-4A75-91A9-A68C13AEC091}" srcOrd="0" destOrd="0" presId="urn:microsoft.com/office/officeart/2005/8/layout/vList3"/>
    <dgm:cxn modelId="{3D40A4DE-30F3-44D3-9DF5-A83772C66C72}" srcId="{1BF35191-9C10-4108-90D0-84A95F90BF43}" destId="{69A690E8-3131-4132-8D19-B2C323B63B27}" srcOrd="1" destOrd="0" parTransId="{DA10B495-5747-4121-87FE-316A96339644}" sibTransId="{6BD4CDEB-BB0E-4900-94B3-203F9A913841}"/>
    <dgm:cxn modelId="{A3EB7B93-1839-4FF8-95DF-B94E531E688D}" type="presOf" srcId="{6F10A177-6797-491E-9B06-0F859616200E}" destId="{97106C52-88CA-491F-BE1A-F071DBAEE870}" srcOrd="0" destOrd="0" presId="urn:microsoft.com/office/officeart/2005/8/layout/vList3"/>
    <dgm:cxn modelId="{696E3860-0127-457B-AEC0-2AAFA8554921}" srcId="{1BF35191-9C10-4108-90D0-84A95F90BF43}" destId="{9D6FCBDB-8FCE-4EFB-BAF8-9BC453F24B49}" srcOrd="3" destOrd="0" parTransId="{DAA06499-3589-4F93-8B7E-287258AB9401}" sibTransId="{3EFAACAD-AD55-4A07-9AB1-CA882C24F319}"/>
    <dgm:cxn modelId="{C8210F49-CA5B-428C-AA6A-460AAC0443D1}" type="presOf" srcId="{7DB8A3F1-D934-4A10-8770-4F6DB7D29D54}" destId="{A3797661-B4DF-4D38-B9F0-FF732EEA06D2}" srcOrd="0" destOrd="0" presId="urn:microsoft.com/office/officeart/2005/8/layout/vList3"/>
    <dgm:cxn modelId="{9191DF42-2C12-4792-96EB-6E44BC61A5EC}" srcId="{1BF35191-9C10-4108-90D0-84A95F90BF43}" destId="{7DB8A3F1-D934-4A10-8770-4F6DB7D29D54}" srcOrd="2" destOrd="0" parTransId="{4D360AE3-2C3D-469A-B8A2-2831E2B3BFB1}" sibTransId="{47227454-BEE2-4E35-8C2E-3D5EE362F68C}"/>
    <dgm:cxn modelId="{66CF1FD2-745D-4260-BE3A-91E1A65ED1F6}" type="presOf" srcId="{9D6FCBDB-8FCE-4EFB-BAF8-9BC453F24B49}" destId="{10A35325-5B04-41CC-BC15-302E3AB95F70}" srcOrd="0" destOrd="0" presId="urn:microsoft.com/office/officeart/2005/8/layout/vList3"/>
    <dgm:cxn modelId="{9853DD43-8F51-498F-BE97-6253391B0E97}" type="presParOf" srcId="{24C2D534-715A-4A75-91A9-A68C13AEC091}" destId="{F2978D48-BE2E-4295-9205-F831C4A4359D}" srcOrd="0" destOrd="0" presId="urn:microsoft.com/office/officeart/2005/8/layout/vList3"/>
    <dgm:cxn modelId="{7227328F-C282-4CCB-A8FC-2DCC9468DC18}" type="presParOf" srcId="{F2978D48-BE2E-4295-9205-F831C4A4359D}" destId="{18B76F1F-B139-48A6-AAD0-92E7313093E0}" srcOrd="0" destOrd="0" presId="urn:microsoft.com/office/officeart/2005/8/layout/vList3"/>
    <dgm:cxn modelId="{506BBA98-8D43-496A-804D-192BD64BAC3A}" type="presParOf" srcId="{F2978D48-BE2E-4295-9205-F831C4A4359D}" destId="{97106C52-88CA-491F-BE1A-F071DBAEE870}" srcOrd="1" destOrd="0" presId="urn:microsoft.com/office/officeart/2005/8/layout/vList3"/>
    <dgm:cxn modelId="{213C002B-E606-40FB-8EF5-3E377A12D63A}" type="presParOf" srcId="{24C2D534-715A-4A75-91A9-A68C13AEC091}" destId="{C8D9E530-A8A2-4029-9008-7F93C438B93A}" srcOrd="1" destOrd="0" presId="urn:microsoft.com/office/officeart/2005/8/layout/vList3"/>
    <dgm:cxn modelId="{8F788FAA-3892-415D-AAE8-5746E4608B59}" type="presParOf" srcId="{24C2D534-715A-4A75-91A9-A68C13AEC091}" destId="{BEFEA101-1DBC-46E4-8D87-F4629E20B25A}" srcOrd="2" destOrd="0" presId="urn:microsoft.com/office/officeart/2005/8/layout/vList3"/>
    <dgm:cxn modelId="{50BE1E36-4069-4693-B4B6-CAB86E307D1D}" type="presParOf" srcId="{BEFEA101-1DBC-46E4-8D87-F4629E20B25A}" destId="{D6CC76AD-91D0-4922-BC55-81837315ED84}" srcOrd="0" destOrd="0" presId="urn:microsoft.com/office/officeart/2005/8/layout/vList3"/>
    <dgm:cxn modelId="{C189D1F0-D965-4662-9C4D-CE552530E8F1}" type="presParOf" srcId="{BEFEA101-1DBC-46E4-8D87-F4629E20B25A}" destId="{D9B27004-E5A1-409E-B6D1-1F7CC14D9284}" srcOrd="1" destOrd="0" presId="urn:microsoft.com/office/officeart/2005/8/layout/vList3"/>
    <dgm:cxn modelId="{1B840E54-7ADC-49F9-89BD-ED1C21C6DAB6}" type="presParOf" srcId="{24C2D534-715A-4A75-91A9-A68C13AEC091}" destId="{BD08A3C1-2C05-4BDB-9D32-482DFA6E9309}" srcOrd="3" destOrd="0" presId="urn:microsoft.com/office/officeart/2005/8/layout/vList3"/>
    <dgm:cxn modelId="{0DCFFCCB-9F02-44F1-ACE1-FC9A6024521F}" type="presParOf" srcId="{24C2D534-715A-4A75-91A9-A68C13AEC091}" destId="{24C60F68-0528-43D8-9C83-54F2689CF1C0}" srcOrd="4" destOrd="0" presId="urn:microsoft.com/office/officeart/2005/8/layout/vList3"/>
    <dgm:cxn modelId="{F5E58267-4710-4E8A-AD67-BCD9FF7C8A2F}" type="presParOf" srcId="{24C60F68-0528-43D8-9C83-54F2689CF1C0}" destId="{8B9B3DB9-556C-4DF7-AAE9-F2583A1E0FA1}" srcOrd="0" destOrd="0" presId="urn:microsoft.com/office/officeart/2005/8/layout/vList3"/>
    <dgm:cxn modelId="{79CE696E-B93C-4682-A9AD-6A025B5BE558}" type="presParOf" srcId="{24C60F68-0528-43D8-9C83-54F2689CF1C0}" destId="{A3797661-B4DF-4D38-B9F0-FF732EEA06D2}" srcOrd="1" destOrd="0" presId="urn:microsoft.com/office/officeart/2005/8/layout/vList3"/>
    <dgm:cxn modelId="{EBABF012-36E3-4D9D-9AC7-1C98F8F68063}" type="presParOf" srcId="{24C2D534-715A-4A75-91A9-A68C13AEC091}" destId="{04E874B8-7703-4F55-9148-BFA28D86508E}" srcOrd="5" destOrd="0" presId="urn:microsoft.com/office/officeart/2005/8/layout/vList3"/>
    <dgm:cxn modelId="{9917CC03-9355-405A-9F8E-DE38CEA23C2C}" type="presParOf" srcId="{24C2D534-715A-4A75-91A9-A68C13AEC091}" destId="{8D331C91-7038-4C51-B4B4-FDF0614529C6}" srcOrd="6" destOrd="0" presId="urn:microsoft.com/office/officeart/2005/8/layout/vList3"/>
    <dgm:cxn modelId="{D65BFA35-0100-45CE-915D-5B73ADBED051}" type="presParOf" srcId="{8D331C91-7038-4C51-B4B4-FDF0614529C6}" destId="{9C3334AE-E2BB-4D26-BA83-B7E5CECE7739}" srcOrd="0" destOrd="0" presId="urn:microsoft.com/office/officeart/2005/8/layout/vList3"/>
    <dgm:cxn modelId="{D561E58A-DC01-4964-96BE-019F7C4585D8}" type="presParOf" srcId="{8D331C91-7038-4C51-B4B4-FDF0614529C6}" destId="{10A35325-5B04-41CC-BC15-302E3AB95F70}" srcOrd="1" destOrd="0" presId="urn:microsoft.com/office/officeart/2005/8/layout/vList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Слайд № 1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76E502-6F93-42DC-BF79-A0D394653C67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3E8238-000E-4BC1-8FA0-E5980BA4D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9" tIns="45655" rIns="91309" bIns="45655" numCol="1" anchor="t" anchorCtr="0" compatLnSpc="1">
            <a:prstTxWarp prst="textNoShape">
              <a:avLst/>
            </a:prstTxWarp>
          </a:bodyPr>
          <a:lstStyle>
            <a:lvl1pPr defTabSz="912813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Слайд №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9" tIns="45655" rIns="91309" bIns="45655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B4A10C2-1074-4AAA-A8CE-0A346E07425A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9" tIns="45655" rIns="91309" bIns="45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9" tIns="45655" rIns="91309" bIns="45655" numCol="1" anchor="b" anchorCtr="0" compatLnSpc="1">
            <a:prstTxWarp prst="textNoShape">
              <a:avLst/>
            </a:prstTxWarp>
          </a:bodyPr>
          <a:lstStyle>
            <a:lvl1pPr defTabSz="912813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9" tIns="45655" rIns="91309" bIns="4565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69CA82-BCF3-4692-8E9C-DFEFAC2F6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74A92-44B0-4142-9F15-589E97FEE7B3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2DB32-ABF4-42E9-91D8-8E00B4044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AD7F-3718-49DF-BABD-CFD0A6EA8C52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CB42-3929-4FCC-B3FE-10BF1222A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C2B55-65E1-4BB6-B0AE-577A100E2857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25A44-0E73-4102-8196-B6D2372F3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FB40-AA5A-413F-ACDD-6F3F947F1A19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78F25-8EE1-4769-96C8-C5F8F6447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B21D-32A2-44F5-8B89-87C20FD80828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CE6F-2DFD-4C97-BCC6-A54F69E86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A0A2-2E49-4A55-8E66-C4B284D70389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174C7-5D33-452A-B7E8-B51585CE4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C76D0-B793-4048-923D-E990C7A848AE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D46CE-61CE-4E55-B397-CD6FA130B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529FC-D3E1-48C5-BA3C-8F9D0FE8A9FE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472D4-F6D0-42A9-A371-942A6A1BC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A4343-2D48-4AA2-B1FF-6E4BA87BC4BF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FFC0-CAEA-464E-A911-8383A6174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0026-D101-4BF2-936D-2FE3B7DFD23E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FABE9-9F36-4ADD-9AFE-446C93555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69803-FE56-4477-BF47-E63AF3533F07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A4A5D-DE64-441C-8A6A-098229905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C23BF-6EC6-4AF4-83E5-05A717B431CC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24B6-0DF0-4E1D-A9F7-02F98E48A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149BA3B-EC15-4962-A2AE-B623ADDEEBD6}" type="datetime1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1503F6A-640F-4B5A-9CFC-3738A70A7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ChangeArrowheads="1"/>
          </p:cNvSpPr>
          <p:nvPr/>
        </p:nvSpPr>
        <p:spPr bwMode="auto">
          <a:xfrm>
            <a:off x="0" y="60928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i="0">
                <a:solidFill>
                  <a:schemeClr val="tx2"/>
                </a:solidFill>
                <a:latin typeface="RussianRail G Pro"/>
              </a:rPr>
              <a:t>18-20</a:t>
            </a:r>
            <a:r>
              <a:rPr lang="en-US" i="0">
                <a:solidFill>
                  <a:schemeClr val="tx2"/>
                </a:solidFill>
                <a:latin typeface="RussianRail G Pro"/>
              </a:rPr>
              <a:t> </a:t>
            </a:r>
            <a:r>
              <a:rPr lang="ru-RU" i="0">
                <a:solidFill>
                  <a:schemeClr val="tx2"/>
                </a:solidFill>
                <a:latin typeface="RussianRail G Pro"/>
              </a:rPr>
              <a:t>ноября 2009 г.</a:t>
            </a:r>
          </a:p>
          <a:p>
            <a:pPr marL="342900" indent="-342900" algn="ctr"/>
            <a:r>
              <a:rPr lang="ru-RU" i="0">
                <a:solidFill>
                  <a:schemeClr val="tx2"/>
                </a:solidFill>
                <a:latin typeface="RussianRail G Pro"/>
              </a:rPr>
              <a:t>Женева</a:t>
            </a:r>
          </a:p>
        </p:txBody>
      </p:sp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2030413"/>
            <a:ext cx="914400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i="0">
                <a:solidFill>
                  <a:srgbClr val="003366"/>
                </a:solidFill>
                <a:latin typeface="RussianRail G Pro"/>
              </a:rPr>
              <a:t>«Развитие транзитного потенциала Транссибирской магистрали»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0" y="4437063"/>
            <a:ext cx="9144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0">
                <a:latin typeface="RussianRail G Pro"/>
              </a:rPr>
              <a:t>Начальник Департамента экономической конъюнктуры</a:t>
            </a:r>
          </a:p>
          <a:p>
            <a:pPr algn="ctr"/>
            <a:r>
              <a:rPr lang="ru-RU" sz="2000" i="0">
                <a:latin typeface="RussianRail G Pro"/>
              </a:rPr>
              <a:t>и стратегического развития ОАО «РЖД»</a:t>
            </a:r>
          </a:p>
          <a:p>
            <a:pPr algn="ctr"/>
            <a:r>
              <a:rPr lang="ru-RU" sz="2800" i="0">
                <a:latin typeface="RussianRail G Pro"/>
              </a:rPr>
              <a:t>Д.А.МАЧЕРЕТ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4"/>
          <p:cNvGrpSpPr>
            <a:grpSpLocks/>
          </p:cNvGrpSpPr>
          <p:nvPr/>
        </p:nvGrpSpPr>
        <p:grpSpPr bwMode="auto">
          <a:xfrm>
            <a:off x="1446213" y="1119188"/>
            <a:ext cx="7439025" cy="3886200"/>
            <a:chOff x="113" y="255"/>
            <a:chExt cx="4504" cy="2586"/>
          </a:xfrm>
        </p:grpSpPr>
        <p:grpSp>
          <p:nvGrpSpPr>
            <p:cNvPr id="26649" name="Group 5"/>
            <p:cNvGrpSpPr>
              <a:grpSpLocks/>
            </p:cNvGrpSpPr>
            <p:nvPr/>
          </p:nvGrpSpPr>
          <p:grpSpPr bwMode="auto">
            <a:xfrm>
              <a:off x="113" y="255"/>
              <a:ext cx="4504" cy="2586"/>
              <a:chOff x="167" y="333"/>
              <a:chExt cx="5545" cy="3422"/>
            </a:xfrm>
          </p:grpSpPr>
          <p:sp>
            <p:nvSpPr>
              <p:cNvPr id="85" name="Freeform 6"/>
              <p:cNvSpPr>
                <a:spLocks/>
              </p:cNvSpPr>
              <p:nvPr/>
            </p:nvSpPr>
            <p:spPr bwMode="auto">
              <a:xfrm>
                <a:off x="167" y="333"/>
                <a:ext cx="5545" cy="3422"/>
              </a:xfrm>
              <a:custGeom>
                <a:avLst/>
                <a:gdLst/>
                <a:ahLst/>
                <a:cxnLst>
                  <a:cxn ang="0">
                    <a:pos x="120" y="2316"/>
                  </a:cxn>
                  <a:cxn ang="0">
                    <a:pos x="18" y="2073"/>
                  </a:cxn>
                  <a:cxn ang="0">
                    <a:pos x="149" y="1940"/>
                  </a:cxn>
                  <a:cxn ang="0">
                    <a:pos x="295" y="1919"/>
                  </a:cxn>
                  <a:cxn ang="0">
                    <a:pos x="309" y="1631"/>
                  </a:cxn>
                  <a:cxn ang="0">
                    <a:pos x="326" y="1392"/>
                  </a:cxn>
                  <a:cxn ang="0">
                    <a:pos x="446" y="1204"/>
                  </a:cxn>
                  <a:cxn ang="0">
                    <a:pos x="581" y="1010"/>
                  </a:cxn>
                  <a:cxn ang="0">
                    <a:pos x="850" y="956"/>
                  </a:cxn>
                  <a:cxn ang="0">
                    <a:pos x="1147" y="696"/>
                  </a:cxn>
                  <a:cxn ang="0">
                    <a:pos x="1388" y="758"/>
                  </a:cxn>
                  <a:cxn ang="0">
                    <a:pos x="1207" y="819"/>
                  </a:cxn>
                  <a:cxn ang="0">
                    <a:pos x="1171" y="1001"/>
                  </a:cxn>
                  <a:cxn ang="0">
                    <a:pos x="1353" y="1039"/>
                  </a:cxn>
                  <a:cxn ang="0">
                    <a:pos x="1552" y="1020"/>
                  </a:cxn>
                  <a:cxn ang="0">
                    <a:pos x="1672" y="1082"/>
                  </a:cxn>
                  <a:cxn ang="0">
                    <a:pos x="1849" y="1198"/>
                  </a:cxn>
                  <a:cxn ang="0">
                    <a:pos x="1976" y="1167"/>
                  </a:cxn>
                  <a:cxn ang="0">
                    <a:pos x="2140" y="1086"/>
                  </a:cxn>
                  <a:cxn ang="0">
                    <a:pos x="2243" y="1221"/>
                  </a:cxn>
                  <a:cxn ang="0">
                    <a:pos x="2196" y="1498"/>
                  </a:cxn>
                  <a:cxn ang="0">
                    <a:pos x="2274" y="1271"/>
                  </a:cxn>
                  <a:cxn ang="0">
                    <a:pos x="2392" y="1138"/>
                  </a:cxn>
                  <a:cxn ang="0">
                    <a:pos x="2593" y="1056"/>
                  </a:cxn>
                  <a:cxn ang="0">
                    <a:pos x="3058" y="752"/>
                  </a:cxn>
                  <a:cxn ang="0">
                    <a:pos x="3165" y="1025"/>
                  </a:cxn>
                  <a:cxn ang="0">
                    <a:pos x="3443" y="1051"/>
                  </a:cxn>
                  <a:cxn ang="0">
                    <a:pos x="3658" y="1034"/>
                  </a:cxn>
                  <a:cxn ang="0">
                    <a:pos x="3913" y="911"/>
                  </a:cxn>
                  <a:cxn ang="0">
                    <a:pos x="4059" y="734"/>
                  </a:cxn>
                  <a:cxn ang="0">
                    <a:pos x="4379" y="651"/>
                  </a:cxn>
                  <a:cxn ang="0">
                    <a:pos x="4548" y="424"/>
                  </a:cxn>
                  <a:cxn ang="0">
                    <a:pos x="4950" y="3"/>
                  </a:cxn>
                  <a:cxn ang="0">
                    <a:pos x="5049" y="206"/>
                  </a:cxn>
                  <a:cxn ang="0">
                    <a:pos x="4966" y="417"/>
                  </a:cxn>
                  <a:cxn ang="0">
                    <a:pos x="5142" y="483"/>
                  </a:cxn>
                  <a:cxn ang="0">
                    <a:pos x="5096" y="888"/>
                  </a:cxn>
                  <a:cxn ang="0">
                    <a:pos x="5259" y="1179"/>
                  </a:cxn>
                  <a:cxn ang="0">
                    <a:pos x="5411" y="1754"/>
                  </a:cxn>
                  <a:cxn ang="0">
                    <a:pos x="4938" y="909"/>
                  </a:cxn>
                  <a:cxn ang="0">
                    <a:pos x="4846" y="1044"/>
                  </a:cxn>
                  <a:cxn ang="0">
                    <a:pos x="4785" y="1359"/>
                  </a:cxn>
                  <a:cxn ang="0">
                    <a:pos x="4560" y="2038"/>
                  </a:cxn>
                  <a:cxn ang="0">
                    <a:pos x="4929" y="2260"/>
                  </a:cxn>
                  <a:cxn ang="0">
                    <a:pos x="4775" y="2936"/>
                  </a:cxn>
                  <a:cxn ang="0">
                    <a:pos x="4742" y="2549"/>
                  </a:cxn>
                  <a:cxn ang="0">
                    <a:pos x="4291" y="2480"/>
                  </a:cxn>
                  <a:cxn ang="0">
                    <a:pos x="3901" y="2761"/>
                  </a:cxn>
                  <a:cxn ang="0">
                    <a:pos x="3432" y="2847"/>
                  </a:cxn>
                  <a:cxn ang="0">
                    <a:pos x="2975" y="2790"/>
                  </a:cxn>
                  <a:cxn ang="0">
                    <a:pos x="2779" y="2858"/>
                  </a:cxn>
                  <a:cxn ang="0">
                    <a:pos x="2527" y="2875"/>
                  </a:cxn>
                  <a:cxn ang="0">
                    <a:pos x="2253" y="2773"/>
                  </a:cxn>
                  <a:cxn ang="0">
                    <a:pos x="2073" y="2679"/>
                  </a:cxn>
                  <a:cxn ang="0">
                    <a:pos x="1854" y="2414"/>
                  </a:cxn>
                  <a:cxn ang="0">
                    <a:pos x="1629" y="2262"/>
                  </a:cxn>
                  <a:cxn ang="0">
                    <a:pos x="1344" y="2284"/>
                  </a:cxn>
                  <a:cxn ang="0">
                    <a:pos x="1273" y="2411"/>
                  </a:cxn>
                  <a:cxn ang="0">
                    <a:pos x="984" y="2208"/>
                  </a:cxn>
                  <a:cxn ang="0">
                    <a:pos x="743" y="2097"/>
                  </a:cxn>
                  <a:cxn ang="0">
                    <a:pos x="552" y="2163"/>
                  </a:cxn>
                  <a:cxn ang="0">
                    <a:pos x="358" y="2404"/>
                  </a:cxn>
                  <a:cxn ang="0">
                    <a:pos x="229" y="2520"/>
                  </a:cxn>
                </a:cxnLst>
                <a:rect l="0" t="0" r="r" b="b"/>
                <a:pathLst>
                  <a:path w="5444" h="3002">
                    <a:moveTo>
                      <a:pt x="210" y="2513"/>
                    </a:moveTo>
                    <a:lnTo>
                      <a:pt x="207" y="2499"/>
                    </a:lnTo>
                    <a:lnTo>
                      <a:pt x="200" y="2480"/>
                    </a:lnTo>
                    <a:lnTo>
                      <a:pt x="208" y="2459"/>
                    </a:lnTo>
                    <a:lnTo>
                      <a:pt x="208" y="2442"/>
                    </a:lnTo>
                    <a:lnTo>
                      <a:pt x="201" y="2430"/>
                    </a:lnTo>
                    <a:lnTo>
                      <a:pt x="191" y="2413"/>
                    </a:lnTo>
                    <a:lnTo>
                      <a:pt x="172" y="2400"/>
                    </a:lnTo>
                    <a:lnTo>
                      <a:pt x="156" y="2394"/>
                    </a:lnTo>
                    <a:lnTo>
                      <a:pt x="149" y="2381"/>
                    </a:lnTo>
                    <a:lnTo>
                      <a:pt x="148" y="2373"/>
                    </a:lnTo>
                    <a:lnTo>
                      <a:pt x="142" y="2343"/>
                    </a:lnTo>
                    <a:lnTo>
                      <a:pt x="134" y="2329"/>
                    </a:lnTo>
                    <a:lnTo>
                      <a:pt x="120" y="2316"/>
                    </a:lnTo>
                    <a:lnTo>
                      <a:pt x="104" y="2302"/>
                    </a:lnTo>
                    <a:lnTo>
                      <a:pt x="92" y="2286"/>
                    </a:lnTo>
                    <a:lnTo>
                      <a:pt x="85" y="2265"/>
                    </a:lnTo>
                    <a:lnTo>
                      <a:pt x="82" y="2243"/>
                    </a:lnTo>
                    <a:lnTo>
                      <a:pt x="77" y="2225"/>
                    </a:lnTo>
                    <a:lnTo>
                      <a:pt x="66" y="2208"/>
                    </a:lnTo>
                    <a:lnTo>
                      <a:pt x="54" y="2196"/>
                    </a:lnTo>
                    <a:lnTo>
                      <a:pt x="44" y="2198"/>
                    </a:lnTo>
                    <a:lnTo>
                      <a:pt x="38" y="2189"/>
                    </a:lnTo>
                    <a:lnTo>
                      <a:pt x="42" y="2154"/>
                    </a:lnTo>
                    <a:lnTo>
                      <a:pt x="45" y="2139"/>
                    </a:lnTo>
                    <a:lnTo>
                      <a:pt x="38" y="2113"/>
                    </a:lnTo>
                    <a:lnTo>
                      <a:pt x="33" y="2099"/>
                    </a:lnTo>
                    <a:lnTo>
                      <a:pt x="18" y="2073"/>
                    </a:lnTo>
                    <a:lnTo>
                      <a:pt x="12" y="2037"/>
                    </a:lnTo>
                    <a:lnTo>
                      <a:pt x="0" y="1999"/>
                    </a:lnTo>
                    <a:lnTo>
                      <a:pt x="9" y="1980"/>
                    </a:lnTo>
                    <a:lnTo>
                      <a:pt x="23" y="1967"/>
                    </a:lnTo>
                    <a:lnTo>
                      <a:pt x="37" y="1971"/>
                    </a:lnTo>
                    <a:lnTo>
                      <a:pt x="45" y="1986"/>
                    </a:lnTo>
                    <a:lnTo>
                      <a:pt x="70" y="1976"/>
                    </a:lnTo>
                    <a:lnTo>
                      <a:pt x="111" y="1986"/>
                    </a:lnTo>
                    <a:lnTo>
                      <a:pt x="123" y="1980"/>
                    </a:lnTo>
                    <a:lnTo>
                      <a:pt x="123" y="1971"/>
                    </a:lnTo>
                    <a:lnTo>
                      <a:pt x="116" y="1959"/>
                    </a:lnTo>
                    <a:lnTo>
                      <a:pt x="120" y="1941"/>
                    </a:lnTo>
                    <a:lnTo>
                      <a:pt x="130" y="1936"/>
                    </a:lnTo>
                    <a:lnTo>
                      <a:pt x="149" y="1940"/>
                    </a:lnTo>
                    <a:lnTo>
                      <a:pt x="168" y="1959"/>
                    </a:lnTo>
                    <a:lnTo>
                      <a:pt x="196" y="1966"/>
                    </a:lnTo>
                    <a:lnTo>
                      <a:pt x="208" y="1960"/>
                    </a:lnTo>
                    <a:lnTo>
                      <a:pt x="221" y="1950"/>
                    </a:lnTo>
                    <a:lnTo>
                      <a:pt x="214" y="1938"/>
                    </a:lnTo>
                    <a:lnTo>
                      <a:pt x="195" y="1931"/>
                    </a:lnTo>
                    <a:lnTo>
                      <a:pt x="174" y="1914"/>
                    </a:lnTo>
                    <a:lnTo>
                      <a:pt x="189" y="1902"/>
                    </a:lnTo>
                    <a:lnTo>
                      <a:pt x="207" y="1898"/>
                    </a:lnTo>
                    <a:lnTo>
                      <a:pt x="222" y="1902"/>
                    </a:lnTo>
                    <a:lnTo>
                      <a:pt x="245" y="1931"/>
                    </a:lnTo>
                    <a:lnTo>
                      <a:pt x="262" y="1936"/>
                    </a:lnTo>
                    <a:lnTo>
                      <a:pt x="278" y="1935"/>
                    </a:lnTo>
                    <a:lnTo>
                      <a:pt x="295" y="1919"/>
                    </a:lnTo>
                    <a:lnTo>
                      <a:pt x="309" y="1902"/>
                    </a:lnTo>
                    <a:lnTo>
                      <a:pt x="321" y="1883"/>
                    </a:lnTo>
                    <a:lnTo>
                      <a:pt x="344" y="1870"/>
                    </a:lnTo>
                    <a:lnTo>
                      <a:pt x="351" y="1850"/>
                    </a:lnTo>
                    <a:lnTo>
                      <a:pt x="342" y="1825"/>
                    </a:lnTo>
                    <a:lnTo>
                      <a:pt x="340" y="1787"/>
                    </a:lnTo>
                    <a:lnTo>
                      <a:pt x="337" y="1758"/>
                    </a:lnTo>
                    <a:lnTo>
                      <a:pt x="328" y="1728"/>
                    </a:lnTo>
                    <a:lnTo>
                      <a:pt x="306" y="1701"/>
                    </a:lnTo>
                    <a:lnTo>
                      <a:pt x="283" y="1685"/>
                    </a:lnTo>
                    <a:lnTo>
                      <a:pt x="276" y="1664"/>
                    </a:lnTo>
                    <a:lnTo>
                      <a:pt x="279" y="1647"/>
                    </a:lnTo>
                    <a:lnTo>
                      <a:pt x="295" y="1635"/>
                    </a:lnTo>
                    <a:lnTo>
                      <a:pt x="309" y="1631"/>
                    </a:lnTo>
                    <a:lnTo>
                      <a:pt x="297" y="1609"/>
                    </a:lnTo>
                    <a:lnTo>
                      <a:pt x="300" y="1579"/>
                    </a:lnTo>
                    <a:lnTo>
                      <a:pt x="302" y="1552"/>
                    </a:lnTo>
                    <a:lnTo>
                      <a:pt x="316" y="1540"/>
                    </a:lnTo>
                    <a:lnTo>
                      <a:pt x="325" y="1510"/>
                    </a:lnTo>
                    <a:lnTo>
                      <a:pt x="321" y="1489"/>
                    </a:lnTo>
                    <a:lnTo>
                      <a:pt x="312" y="1470"/>
                    </a:lnTo>
                    <a:lnTo>
                      <a:pt x="293" y="1455"/>
                    </a:lnTo>
                    <a:lnTo>
                      <a:pt x="273" y="1441"/>
                    </a:lnTo>
                    <a:lnTo>
                      <a:pt x="279" y="1436"/>
                    </a:lnTo>
                    <a:lnTo>
                      <a:pt x="286" y="1422"/>
                    </a:lnTo>
                    <a:lnTo>
                      <a:pt x="302" y="1415"/>
                    </a:lnTo>
                    <a:lnTo>
                      <a:pt x="314" y="1399"/>
                    </a:lnTo>
                    <a:lnTo>
                      <a:pt x="326" y="1392"/>
                    </a:lnTo>
                    <a:lnTo>
                      <a:pt x="337" y="1396"/>
                    </a:lnTo>
                    <a:lnTo>
                      <a:pt x="345" y="1420"/>
                    </a:lnTo>
                    <a:lnTo>
                      <a:pt x="359" y="1432"/>
                    </a:lnTo>
                    <a:lnTo>
                      <a:pt x="371" y="1434"/>
                    </a:lnTo>
                    <a:lnTo>
                      <a:pt x="385" y="1424"/>
                    </a:lnTo>
                    <a:lnTo>
                      <a:pt x="382" y="1398"/>
                    </a:lnTo>
                    <a:lnTo>
                      <a:pt x="384" y="1363"/>
                    </a:lnTo>
                    <a:lnTo>
                      <a:pt x="411" y="1327"/>
                    </a:lnTo>
                    <a:lnTo>
                      <a:pt x="417" y="1311"/>
                    </a:lnTo>
                    <a:lnTo>
                      <a:pt x="420" y="1287"/>
                    </a:lnTo>
                    <a:lnTo>
                      <a:pt x="436" y="1264"/>
                    </a:lnTo>
                    <a:lnTo>
                      <a:pt x="451" y="1250"/>
                    </a:lnTo>
                    <a:lnTo>
                      <a:pt x="453" y="1226"/>
                    </a:lnTo>
                    <a:lnTo>
                      <a:pt x="446" y="1204"/>
                    </a:lnTo>
                    <a:lnTo>
                      <a:pt x="448" y="1179"/>
                    </a:lnTo>
                    <a:lnTo>
                      <a:pt x="441" y="1160"/>
                    </a:lnTo>
                    <a:lnTo>
                      <a:pt x="432" y="1141"/>
                    </a:lnTo>
                    <a:lnTo>
                      <a:pt x="439" y="1119"/>
                    </a:lnTo>
                    <a:lnTo>
                      <a:pt x="456" y="1103"/>
                    </a:lnTo>
                    <a:lnTo>
                      <a:pt x="469" y="1094"/>
                    </a:lnTo>
                    <a:lnTo>
                      <a:pt x="484" y="1077"/>
                    </a:lnTo>
                    <a:lnTo>
                      <a:pt x="496" y="1070"/>
                    </a:lnTo>
                    <a:lnTo>
                      <a:pt x="500" y="1063"/>
                    </a:lnTo>
                    <a:lnTo>
                      <a:pt x="479" y="1041"/>
                    </a:lnTo>
                    <a:lnTo>
                      <a:pt x="514" y="1029"/>
                    </a:lnTo>
                    <a:lnTo>
                      <a:pt x="534" y="1034"/>
                    </a:lnTo>
                    <a:lnTo>
                      <a:pt x="567" y="1027"/>
                    </a:lnTo>
                    <a:lnTo>
                      <a:pt x="581" y="1010"/>
                    </a:lnTo>
                    <a:lnTo>
                      <a:pt x="621" y="1010"/>
                    </a:lnTo>
                    <a:lnTo>
                      <a:pt x="632" y="994"/>
                    </a:lnTo>
                    <a:lnTo>
                      <a:pt x="658" y="994"/>
                    </a:lnTo>
                    <a:lnTo>
                      <a:pt x="678" y="1013"/>
                    </a:lnTo>
                    <a:lnTo>
                      <a:pt x="699" y="1020"/>
                    </a:lnTo>
                    <a:lnTo>
                      <a:pt x="722" y="1008"/>
                    </a:lnTo>
                    <a:lnTo>
                      <a:pt x="725" y="994"/>
                    </a:lnTo>
                    <a:lnTo>
                      <a:pt x="718" y="968"/>
                    </a:lnTo>
                    <a:lnTo>
                      <a:pt x="711" y="947"/>
                    </a:lnTo>
                    <a:lnTo>
                      <a:pt x="723" y="940"/>
                    </a:lnTo>
                    <a:lnTo>
                      <a:pt x="748" y="956"/>
                    </a:lnTo>
                    <a:lnTo>
                      <a:pt x="776" y="963"/>
                    </a:lnTo>
                    <a:lnTo>
                      <a:pt x="800" y="956"/>
                    </a:lnTo>
                    <a:lnTo>
                      <a:pt x="850" y="956"/>
                    </a:lnTo>
                    <a:lnTo>
                      <a:pt x="892" y="956"/>
                    </a:lnTo>
                    <a:lnTo>
                      <a:pt x="916" y="951"/>
                    </a:lnTo>
                    <a:lnTo>
                      <a:pt x="923" y="937"/>
                    </a:lnTo>
                    <a:lnTo>
                      <a:pt x="935" y="902"/>
                    </a:lnTo>
                    <a:lnTo>
                      <a:pt x="944" y="876"/>
                    </a:lnTo>
                    <a:lnTo>
                      <a:pt x="965" y="868"/>
                    </a:lnTo>
                    <a:lnTo>
                      <a:pt x="984" y="861"/>
                    </a:lnTo>
                    <a:lnTo>
                      <a:pt x="996" y="840"/>
                    </a:lnTo>
                    <a:lnTo>
                      <a:pt x="1006" y="821"/>
                    </a:lnTo>
                    <a:lnTo>
                      <a:pt x="1030" y="798"/>
                    </a:lnTo>
                    <a:lnTo>
                      <a:pt x="1069" y="783"/>
                    </a:lnTo>
                    <a:lnTo>
                      <a:pt x="1082" y="745"/>
                    </a:lnTo>
                    <a:lnTo>
                      <a:pt x="1107" y="710"/>
                    </a:lnTo>
                    <a:lnTo>
                      <a:pt x="1147" y="696"/>
                    </a:lnTo>
                    <a:lnTo>
                      <a:pt x="1169" y="674"/>
                    </a:lnTo>
                    <a:lnTo>
                      <a:pt x="1226" y="616"/>
                    </a:lnTo>
                    <a:lnTo>
                      <a:pt x="1275" y="608"/>
                    </a:lnTo>
                    <a:lnTo>
                      <a:pt x="1317" y="620"/>
                    </a:lnTo>
                    <a:lnTo>
                      <a:pt x="1320" y="639"/>
                    </a:lnTo>
                    <a:lnTo>
                      <a:pt x="1337" y="641"/>
                    </a:lnTo>
                    <a:lnTo>
                      <a:pt x="1351" y="637"/>
                    </a:lnTo>
                    <a:lnTo>
                      <a:pt x="1374" y="642"/>
                    </a:lnTo>
                    <a:lnTo>
                      <a:pt x="1372" y="655"/>
                    </a:lnTo>
                    <a:lnTo>
                      <a:pt x="1365" y="668"/>
                    </a:lnTo>
                    <a:lnTo>
                      <a:pt x="1341" y="677"/>
                    </a:lnTo>
                    <a:lnTo>
                      <a:pt x="1362" y="700"/>
                    </a:lnTo>
                    <a:lnTo>
                      <a:pt x="1383" y="734"/>
                    </a:lnTo>
                    <a:lnTo>
                      <a:pt x="1388" y="758"/>
                    </a:lnTo>
                    <a:lnTo>
                      <a:pt x="1383" y="821"/>
                    </a:lnTo>
                    <a:lnTo>
                      <a:pt x="1389" y="885"/>
                    </a:lnTo>
                    <a:lnTo>
                      <a:pt x="1391" y="921"/>
                    </a:lnTo>
                    <a:lnTo>
                      <a:pt x="1395" y="932"/>
                    </a:lnTo>
                    <a:lnTo>
                      <a:pt x="1395" y="951"/>
                    </a:lnTo>
                    <a:lnTo>
                      <a:pt x="1383" y="970"/>
                    </a:lnTo>
                    <a:lnTo>
                      <a:pt x="1353" y="975"/>
                    </a:lnTo>
                    <a:lnTo>
                      <a:pt x="1332" y="1006"/>
                    </a:lnTo>
                    <a:lnTo>
                      <a:pt x="1303" y="1006"/>
                    </a:lnTo>
                    <a:lnTo>
                      <a:pt x="1284" y="997"/>
                    </a:lnTo>
                    <a:lnTo>
                      <a:pt x="1270" y="970"/>
                    </a:lnTo>
                    <a:lnTo>
                      <a:pt x="1247" y="959"/>
                    </a:lnTo>
                    <a:lnTo>
                      <a:pt x="1233" y="939"/>
                    </a:lnTo>
                    <a:lnTo>
                      <a:pt x="1207" y="819"/>
                    </a:lnTo>
                    <a:lnTo>
                      <a:pt x="1192" y="807"/>
                    </a:lnTo>
                    <a:lnTo>
                      <a:pt x="1180" y="812"/>
                    </a:lnTo>
                    <a:lnTo>
                      <a:pt x="1169" y="835"/>
                    </a:lnTo>
                    <a:lnTo>
                      <a:pt x="1169" y="878"/>
                    </a:lnTo>
                    <a:lnTo>
                      <a:pt x="1119" y="947"/>
                    </a:lnTo>
                    <a:lnTo>
                      <a:pt x="1089" y="1043"/>
                    </a:lnTo>
                    <a:lnTo>
                      <a:pt x="1098" y="1058"/>
                    </a:lnTo>
                    <a:lnTo>
                      <a:pt x="1114" y="1062"/>
                    </a:lnTo>
                    <a:lnTo>
                      <a:pt x="1128" y="1053"/>
                    </a:lnTo>
                    <a:lnTo>
                      <a:pt x="1131" y="1032"/>
                    </a:lnTo>
                    <a:lnTo>
                      <a:pt x="1131" y="997"/>
                    </a:lnTo>
                    <a:lnTo>
                      <a:pt x="1143" y="980"/>
                    </a:lnTo>
                    <a:lnTo>
                      <a:pt x="1161" y="982"/>
                    </a:lnTo>
                    <a:lnTo>
                      <a:pt x="1171" y="1001"/>
                    </a:lnTo>
                    <a:lnTo>
                      <a:pt x="1180" y="1030"/>
                    </a:lnTo>
                    <a:lnTo>
                      <a:pt x="1185" y="1067"/>
                    </a:lnTo>
                    <a:lnTo>
                      <a:pt x="1192" y="1077"/>
                    </a:lnTo>
                    <a:lnTo>
                      <a:pt x="1214" y="1091"/>
                    </a:lnTo>
                    <a:lnTo>
                      <a:pt x="1228" y="1089"/>
                    </a:lnTo>
                    <a:lnTo>
                      <a:pt x="1235" y="1063"/>
                    </a:lnTo>
                    <a:lnTo>
                      <a:pt x="1237" y="1046"/>
                    </a:lnTo>
                    <a:lnTo>
                      <a:pt x="1247" y="1030"/>
                    </a:lnTo>
                    <a:lnTo>
                      <a:pt x="1270" y="1029"/>
                    </a:lnTo>
                    <a:lnTo>
                      <a:pt x="1284" y="1030"/>
                    </a:lnTo>
                    <a:lnTo>
                      <a:pt x="1291" y="1041"/>
                    </a:lnTo>
                    <a:lnTo>
                      <a:pt x="1308" y="1041"/>
                    </a:lnTo>
                    <a:lnTo>
                      <a:pt x="1339" y="1032"/>
                    </a:lnTo>
                    <a:lnTo>
                      <a:pt x="1353" y="1039"/>
                    </a:lnTo>
                    <a:lnTo>
                      <a:pt x="1365" y="1051"/>
                    </a:lnTo>
                    <a:lnTo>
                      <a:pt x="1370" y="1070"/>
                    </a:lnTo>
                    <a:lnTo>
                      <a:pt x="1377" y="1079"/>
                    </a:lnTo>
                    <a:lnTo>
                      <a:pt x="1402" y="1072"/>
                    </a:lnTo>
                    <a:lnTo>
                      <a:pt x="1426" y="1053"/>
                    </a:lnTo>
                    <a:lnTo>
                      <a:pt x="1426" y="1029"/>
                    </a:lnTo>
                    <a:lnTo>
                      <a:pt x="1436" y="1013"/>
                    </a:lnTo>
                    <a:lnTo>
                      <a:pt x="1457" y="1004"/>
                    </a:lnTo>
                    <a:lnTo>
                      <a:pt x="1474" y="996"/>
                    </a:lnTo>
                    <a:lnTo>
                      <a:pt x="1497" y="977"/>
                    </a:lnTo>
                    <a:lnTo>
                      <a:pt x="1518" y="970"/>
                    </a:lnTo>
                    <a:lnTo>
                      <a:pt x="1539" y="972"/>
                    </a:lnTo>
                    <a:lnTo>
                      <a:pt x="1556" y="992"/>
                    </a:lnTo>
                    <a:lnTo>
                      <a:pt x="1552" y="1020"/>
                    </a:lnTo>
                    <a:lnTo>
                      <a:pt x="1547" y="1041"/>
                    </a:lnTo>
                    <a:lnTo>
                      <a:pt x="1533" y="1049"/>
                    </a:lnTo>
                    <a:lnTo>
                      <a:pt x="1520" y="1037"/>
                    </a:lnTo>
                    <a:lnTo>
                      <a:pt x="1502" y="1029"/>
                    </a:lnTo>
                    <a:lnTo>
                      <a:pt x="1476" y="1036"/>
                    </a:lnTo>
                    <a:lnTo>
                      <a:pt x="1464" y="1058"/>
                    </a:lnTo>
                    <a:lnTo>
                      <a:pt x="1476" y="1094"/>
                    </a:lnTo>
                    <a:lnTo>
                      <a:pt x="1490" y="1103"/>
                    </a:lnTo>
                    <a:lnTo>
                      <a:pt x="1520" y="1103"/>
                    </a:lnTo>
                    <a:lnTo>
                      <a:pt x="1539" y="1082"/>
                    </a:lnTo>
                    <a:lnTo>
                      <a:pt x="1565" y="1077"/>
                    </a:lnTo>
                    <a:lnTo>
                      <a:pt x="1594" y="1089"/>
                    </a:lnTo>
                    <a:lnTo>
                      <a:pt x="1637" y="1084"/>
                    </a:lnTo>
                    <a:lnTo>
                      <a:pt x="1672" y="1082"/>
                    </a:lnTo>
                    <a:lnTo>
                      <a:pt x="1689" y="1091"/>
                    </a:lnTo>
                    <a:lnTo>
                      <a:pt x="1724" y="1091"/>
                    </a:lnTo>
                    <a:lnTo>
                      <a:pt x="1738" y="1103"/>
                    </a:lnTo>
                    <a:lnTo>
                      <a:pt x="1717" y="1119"/>
                    </a:lnTo>
                    <a:lnTo>
                      <a:pt x="1717" y="1140"/>
                    </a:lnTo>
                    <a:lnTo>
                      <a:pt x="1729" y="1155"/>
                    </a:lnTo>
                    <a:lnTo>
                      <a:pt x="1766" y="1153"/>
                    </a:lnTo>
                    <a:lnTo>
                      <a:pt x="1790" y="1155"/>
                    </a:lnTo>
                    <a:lnTo>
                      <a:pt x="1795" y="1169"/>
                    </a:lnTo>
                    <a:lnTo>
                      <a:pt x="1811" y="1179"/>
                    </a:lnTo>
                    <a:lnTo>
                      <a:pt x="1835" y="1164"/>
                    </a:lnTo>
                    <a:lnTo>
                      <a:pt x="1847" y="1164"/>
                    </a:lnTo>
                    <a:lnTo>
                      <a:pt x="1856" y="1188"/>
                    </a:lnTo>
                    <a:lnTo>
                      <a:pt x="1849" y="1198"/>
                    </a:lnTo>
                    <a:lnTo>
                      <a:pt x="1849" y="1217"/>
                    </a:lnTo>
                    <a:lnTo>
                      <a:pt x="1861" y="1221"/>
                    </a:lnTo>
                    <a:lnTo>
                      <a:pt x="1882" y="1221"/>
                    </a:lnTo>
                    <a:lnTo>
                      <a:pt x="1889" y="1200"/>
                    </a:lnTo>
                    <a:lnTo>
                      <a:pt x="1898" y="1185"/>
                    </a:lnTo>
                    <a:lnTo>
                      <a:pt x="1913" y="1172"/>
                    </a:lnTo>
                    <a:lnTo>
                      <a:pt x="1913" y="1153"/>
                    </a:lnTo>
                    <a:lnTo>
                      <a:pt x="1913" y="1127"/>
                    </a:lnTo>
                    <a:lnTo>
                      <a:pt x="1894" y="1115"/>
                    </a:lnTo>
                    <a:lnTo>
                      <a:pt x="1894" y="1089"/>
                    </a:lnTo>
                    <a:lnTo>
                      <a:pt x="1908" y="1077"/>
                    </a:lnTo>
                    <a:lnTo>
                      <a:pt x="1925" y="1096"/>
                    </a:lnTo>
                    <a:lnTo>
                      <a:pt x="1934" y="1120"/>
                    </a:lnTo>
                    <a:lnTo>
                      <a:pt x="1976" y="1167"/>
                    </a:lnTo>
                    <a:lnTo>
                      <a:pt x="2019" y="1214"/>
                    </a:lnTo>
                    <a:lnTo>
                      <a:pt x="2031" y="1226"/>
                    </a:lnTo>
                    <a:lnTo>
                      <a:pt x="2055" y="1276"/>
                    </a:lnTo>
                    <a:lnTo>
                      <a:pt x="2069" y="1320"/>
                    </a:lnTo>
                    <a:lnTo>
                      <a:pt x="2078" y="1337"/>
                    </a:lnTo>
                    <a:lnTo>
                      <a:pt x="2092" y="1337"/>
                    </a:lnTo>
                    <a:lnTo>
                      <a:pt x="2104" y="1325"/>
                    </a:lnTo>
                    <a:lnTo>
                      <a:pt x="2106" y="1297"/>
                    </a:lnTo>
                    <a:lnTo>
                      <a:pt x="2102" y="1259"/>
                    </a:lnTo>
                    <a:lnTo>
                      <a:pt x="2097" y="1230"/>
                    </a:lnTo>
                    <a:lnTo>
                      <a:pt x="2104" y="1195"/>
                    </a:lnTo>
                    <a:lnTo>
                      <a:pt x="2127" y="1155"/>
                    </a:lnTo>
                    <a:lnTo>
                      <a:pt x="2125" y="1119"/>
                    </a:lnTo>
                    <a:lnTo>
                      <a:pt x="2140" y="1086"/>
                    </a:lnTo>
                    <a:lnTo>
                      <a:pt x="2166" y="1077"/>
                    </a:lnTo>
                    <a:lnTo>
                      <a:pt x="2199" y="1069"/>
                    </a:lnTo>
                    <a:lnTo>
                      <a:pt x="2222" y="1058"/>
                    </a:lnTo>
                    <a:lnTo>
                      <a:pt x="2234" y="1018"/>
                    </a:lnTo>
                    <a:lnTo>
                      <a:pt x="2257" y="1003"/>
                    </a:lnTo>
                    <a:lnTo>
                      <a:pt x="2276" y="994"/>
                    </a:lnTo>
                    <a:lnTo>
                      <a:pt x="2307" y="1020"/>
                    </a:lnTo>
                    <a:lnTo>
                      <a:pt x="2316" y="1067"/>
                    </a:lnTo>
                    <a:lnTo>
                      <a:pt x="2307" y="1093"/>
                    </a:lnTo>
                    <a:lnTo>
                      <a:pt x="2288" y="1114"/>
                    </a:lnTo>
                    <a:lnTo>
                      <a:pt x="2267" y="1133"/>
                    </a:lnTo>
                    <a:lnTo>
                      <a:pt x="2246" y="1160"/>
                    </a:lnTo>
                    <a:lnTo>
                      <a:pt x="2238" y="1193"/>
                    </a:lnTo>
                    <a:lnTo>
                      <a:pt x="2243" y="1221"/>
                    </a:lnTo>
                    <a:lnTo>
                      <a:pt x="2234" y="1245"/>
                    </a:lnTo>
                    <a:lnTo>
                      <a:pt x="2205" y="1290"/>
                    </a:lnTo>
                    <a:lnTo>
                      <a:pt x="2205" y="1340"/>
                    </a:lnTo>
                    <a:lnTo>
                      <a:pt x="2199" y="1354"/>
                    </a:lnTo>
                    <a:lnTo>
                      <a:pt x="2212" y="1379"/>
                    </a:lnTo>
                    <a:lnTo>
                      <a:pt x="2191" y="1424"/>
                    </a:lnTo>
                    <a:lnTo>
                      <a:pt x="2149" y="1469"/>
                    </a:lnTo>
                    <a:lnTo>
                      <a:pt x="2111" y="1474"/>
                    </a:lnTo>
                    <a:lnTo>
                      <a:pt x="2092" y="1486"/>
                    </a:lnTo>
                    <a:lnTo>
                      <a:pt x="2088" y="1507"/>
                    </a:lnTo>
                    <a:lnTo>
                      <a:pt x="2097" y="1541"/>
                    </a:lnTo>
                    <a:lnTo>
                      <a:pt x="2121" y="1547"/>
                    </a:lnTo>
                    <a:lnTo>
                      <a:pt x="2158" y="1502"/>
                    </a:lnTo>
                    <a:lnTo>
                      <a:pt x="2196" y="1498"/>
                    </a:lnTo>
                    <a:lnTo>
                      <a:pt x="2212" y="1476"/>
                    </a:lnTo>
                    <a:lnTo>
                      <a:pt x="2213" y="1439"/>
                    </a:lnTo>
                    <a:lnTo>
                      <a:pt x="2238" y="1391"/>
                    </a:lnTo>
                    <a:lnTo>
                      <a:pt x="2253" y="1373"/>
                    </a:lnTo>
                    <a:lnTo>
                      <a:pt x="2274" y="1372"/>
                    </a:lnTo>
                    <a:lnTo>
                      <a:pt x="2298" y="1385"/>
                    </a:lnTo>
                    <a:lnTo>
                      <a:pt x="2323" y="1385"/>
                    </a:lnTo>
                    <a:lnTo>
                      <a:pt x="2326" y="1366"/>
                    </a:lnTo>
                    <a:lnTo>
                      <a:pt x="2314" y="1351"/>
                    </a:lnTo>
                    <a:lnTo>
                      <a:pt x="2281" y="1342"/>
                    </a:lnTo>
                    <a:lnTo>
                      <a:pt x="2262" y="1339"/>
                    </a:lnTo>
                    <a:lnTo>
                      <a:pt x="2250" y="1321"/>
                    </a:lnTo>
                    <a:lnTo>
                      <a:pt x="2255" y="1294"/>
                    </a:lnTo>
                    <a:lnTo>
                      <a:pt x="2274" y="1271"/>
                    </a:lnTo>
                    <a:lnTo>
                      <a:pt x="2284" y="1250"/>
                    </a:lnTo>
                    <a:lnTo>
                      <a:pt x="2291" y="1221"/>
                    </a:lnTo>
                    <a:lnTo>
                      <a:pt x="2291" y="1179"/>
                    </a:lnTo>
                    <a:lnTo>
                      <a:pt x="2298" y="1153"/>
                    </a:lnTo>
                    <a:lnTo>
                      <a:pt x="2310" y="1122"/>
                    </a:lnTo>
                    <a:lnTo>
                      <a:pt x="2328" y="1108"/>
                    </a:lnTo>
                    <a:lnTo>
                      <a:pt x="2349" y="1103"/>
                    </a:lnTo>
                    <a:lnTo>
                      <a:pt x="2355" y="1084"/>
                    </a:lnTo>
                    <a:lnTo>
                      <a:pt x="2369" y="1070"/>
                    </a:lnTo>
                    <a:lnTo>
                      <a:pt x="2381" y="1081"/>
                    </a:lnTo>
                    <a:lnTo>
                      <a:pt x="2364" y="1105"/>
                    </a:lnTo>
                    <a:lnTo>
                      <a:pt x="2364" y="1122"/>
                    </a:lnTo>
                    <a:lnTo>
                      <a:pt x="2368" y="1141"/>
                    </a:lnTo>
                    <a:lnTo>
                      <a:pt x="2392" y="1138"/>
                    </a:lnTo>
                    <a:lnTo>
                      <a:pt x="2413" y="1129"/>
                    </a:lnTo>
                    <a:lnTo>
                      <a:pt x="2421" y="1112"/>
                    </a:lnTo>
                    <a:lnTo>
                      <a:pt x="2437" y="1101"/>
                    </a:lnTo>
                    <a:lnTo>
                      <a:pt x="2449" y="1112"/>
                    </a:lnTo>
                    <a:lnTo>
                      <a:pt x="2473" y="1141"/>
                    </a:lnTo>
                    <a:lnTo>
                      <a:pt x="2486" y="1150"/>
                    </a:lnTo>
                    <a:lnTo>
                      <a:pt x="2506" y="1153"/>
                    </a:lnTo>
                    <a:lnTo>
                      <a:pt x="2510" y="1126"/>
                    </a:lnTo>
                    <a:lnTo>
                      <a:pt x="2498" y="1101"/>
                    </a:lnTo>
                    <a:lnTo>
                      <a:pt x="2491" y="1069"/>
                    </a:lnTo>
                    <a:lnTo>
                      <a:pt x="2506" y="1048"/>
                    </a:lnTo>
                    <a:lnTo>
                      <a:pt x="2529" y="1039"/>
                    </a:lnTo>
                    <a:lnTo>
                      <a:pt x="2564" y="1039"/>
                    </a:lnTo>
                    <a:lnTo>
                      <a:pt x="2593" y="1056"/>
                    </a:lnTo>
                    <a:lnTo>
                      <a:pt x="2654" y="1046"/>
                    </a:lnTo>
                    <a:lnTo>
                      <a:pt x="2687" y="1032"/>
                    </a:lnTo>
                    <a:lnTo>
                      <a:pt x="2692" y="1001"/>
                    </a:lnTo>
                    <a:lnTo>
                      <a:pt x="2692" y="982"/>
                    </a:lnTo>
                    <a:lnTo>
                      <a:pt x="2706" y="961"/>
                    </a:lnTo>
                    <a:lnTo>
                      <a:pt x="2763" y="928"/>
                    </a:lnTo>
                    <a:lnTo>
                      <a:pt x="2829" y="885"/>
                    </a:lnTo>
                    <a:lnTo>
                      <a:pt x="2877" y="875"/>
                    </a:lnTo>
                    <a:lnTo>
                      <a:pt x="2891" y="897"/>
                    </a:lnTo>
                    <a:lnTo>
                      <a:pt x="2942" y="878"/>
                    </a:lnTo>
                    <a:lnTo>
                      <a:pt x="2980" y="861"/>
                    </a:lnTo>
                    <a:lnTo>
                      <a:pt x="2994" y="795"/>
                    </a:lnTo>
                    <a:lnTo>
                      <a:pt x="3039" y="750"/>
                    </a:lnTo>
                    <a:lnTo>
                      <a:pt x="3058" y="752"/>
                    </a:lnTo>
                    <a:lnTo>
                      <a:pt x="3067" y="758"/>
                    </a:lnTo>
                    <a:lnTo>
                      <a:pt x="3070" y="778"/>
                    </a:lnTo>
                    <a:lnTo>
                      <a:pt x="3070" y="807"/>
                    </a:lnTo>
                    <a:lnTo>
                      <a:pt x="3072" y="821"/>
                    </a:lnTo>
                    <a:lnTo>
                      <a:pt x="3112" y="831"/>
                    </a:lnTo>
                    <a:lnTo>
                      <a:pt x="3164" y="795"/>
                    </a:lnTo>
                    <a:lnTo>
                      <a:pt x="3188" y="795"/>
                    </a:lnTo>
                    <a:lnTo>
                      <a:pt x="3214" y="807"/>
                    </a:lnTo>
                    <a:lnTo>
                      <a:pt x="3230" y="828"/>
                    </a:lnTo>
                    <a:lnTo>
                      <a:pt x="3247" y="901"/>
                    </a:lnTo>
                    <a:lnTo>
                      <a:pt x="3245" y="926"/>
                    </a:lnTo>
                    <a:lnTo>
                      <a:pt x="3214" y="949"/>
                    </a:lnTo>
                    <a:lnTo>
                      <a:pt x="3188" y="984"/>
                    </a:lnTo>
                    <a:lnTo>
                      <a:pt x="3165" y="1025"/>
                    </a:lnTo>
                    <a:lnTo>
                      <a:pt x="3153" y="1063"/>
                    </a:lnTo>
                    <a:lnTo>
                      <a:pt x="3139" y="1086"/>
                    </a:lnTo>
                    <a:lnTo>
                      <a:pt x="3141" y="1100"/>
                    </a:lnTo>
                    <a:lnTo>
                      <a:pt x="3165" y="1108"/>
                    </a:lnTo>
                    <a:lnTo>
                      <a:pt x="3181" y="1079"/>
                    </a:lnTo>
                    <a:lnTo>
                      <a:pt x="3219" y="1046"/>
                    </a:lnTo>
                    <a:lnTo>
                      <a:pt x="3271" y="1018"/>
                    </a:lnTo>
                    <a:lnTo>
                      <a:pt x="3316" y="1008"/>
                    </a:lnTo>
                    <a:lnTo>
                      <a:pt x="3358" y="1008"/>
                    </a:lnTo>
                    <a:lnTo>
                      <a:pt x="3386" y="1013"/>
                    </a:lnTo>
                    <a:lnTo>
                      <a:pt x="3412" y="1013"/>
                    </a:lnTo>
                    <a:lnTo>
                      <a:pt x="3415" y="1022"/>
                    </a:lnTo>
                    <a:lnTo>
                      <a:pt x="3417" y="1043"/>
                    </a:lnTo>
                    <a:lnTo>
                      <a:pt x="3443" y="1051"/>
                    </a:lnTo>
                    <a:lnTo>
                      <a:pt x="3472" y="1051"/>
                    </a:lnTo>
                    <a:lnTo>
                      <a:pt x="3507" y="1056"/>
                    </a:lnTo>
                    <a:lnTo>
                      <a:pt x="3521" y="1041"/>
                    </a:lnTo>
                    <a:lnTo>
                      <a:pt x="3516" y="1017"/>
                    </a:lnTo>
                    <a:lnTo>
                      <a:pt x="3495" y="989"/>
                    </a:lnTo>
                    <a:lnTo>
                      <a:pt x="3483" y="970"/>
                    </a:lnTo>
                    <a:lnTo>
                      <a:pt x="3500" y="949"/>
                    </a:lnTo>
                    <a:lnTo>
                      <a:pt x="3530" y="944"/>
                    </a:lnTo>
                    <a:lnTo>
                      <a:pt x="3568" y="944"/>
                    </a:lnTo>
                    <a:lnTo>
                      <a:pt x="3609" y="963"/>
                    </a:lnTo>
                    <a:lnTo>
                      <a:pt x="3634" y="975"/>
                    </a:lnTo>
                    <a:lnTo>
                      <a:pt x="3651" y="997"/>
                    </a:lnTo>
                    <a:lnTo>
                      <a:pt x="3649" y="1018"/>
                    </a:lnTo>
                    <a:lnTo>
                      <a:pt x="3658" y="1034"/>
                    </a:lnTo>
                    <a:lnTo>
                      <a:pt x="3670" y="1049"/>
                    </a:lnTo>
                    <a:lnTo>
                      <a:pt x="3715" y="1067"/>
                    </a:lnTo>
                    <a:lnTo>
                      <a:pt x="3731" y="1082"/>
                    </a:lnTo>
                    <a:lnTo>
                      <a:pt x="3741" y="1091"/>
                    </a:lnTo>
                    <a:lnTo>
                      <a:pt x="3760" y="1086"/>
                    </a:lnTo>
                    <a:lnTo>
                      <a:pt x="3760" y="1058"/>
                    </a:lnTo>
                    <a:lnTo>
                      <a:pt x="3750" y="1027"/>
                    </a:lnTo>
                    <a:lnTo>
                      <a:pt x="3750" y="997"/>
                    </a:lnTo>
                    <a:lnTo>
                      <a:pt x="3765" y="1001"/>
                    </a:lnTo>
                    <a:lnTo>
                      <a:pt x="3785" y="1017"/>
                    </a:lnTo>
                    <a:lnTo>
                      <a:pt x="3800" y="1022"/>
                    </a:lnTo>
                    <a:lnTo>
                      <a:pt x="3909" y="956"/>
                    </a:lnTo>
                    <a:lnTo>
                      <a:pt x="3922" y="930"/>
                    </a:lnTo>
                    <a:lnTo>
                      <a:pt x="3913" y="911"/>
                    </a:lnTo>
                    <a:lnTo>
                      <a:pt x="3880" y="914"/>
                    </a:lnTo>
                    <a:lnTo>
                      <a:pt x="3863" y="885"/>
                    </a:lnTo>
                    <a:lnTo>
                      <a:pt x="3863" y="861"/>
                    </a:lnTo>
                    <a:lnTo>
                      <a:pt x="3883" y="828"/>
                    </a:lnTo>
                    <a:lnTo>
                      <a:pt x="3908" y="814"/>
                    </a:lnTo>
                    <a:lnTo>
                      <a:pt x="3944" y="795"/>
                    </a:lnTo>
                    <a:lnTo>
                      <a:pt x="3986" y="779"/>
                    </a:lnTo>
                    <a:lnTo>
                      <a:pt x="4003" y="795"/>
                    </a:lnTo>
                    <a:lnTo>
                      <a:pt x="4012" y="819"/>
                    </a:lnTo>
                    <a:lnTo>
                      <a:pt x="4024" y="823"/>
                    </a:lnTo>
                    <a:lnTo>
                      <a:pt x="4027" y="800"/>
                    </a:lnTo>
                    <a:lnTo>
                      <a:pt x="4031" y="762"/>
                    </a:lnTo>
                    <a:lnTo>
                      <a:pt x="4045" y="741"/>
                    </a:lnTo>
                    <a:lnTo>
                      <a:pt x="4059" y="734"/>
                    </a:lnTo>
                    <a:lnTo>
                      <a:pt x="4078" y="732"/>
                    </a:lnTo>
                    <a:lnTo>
                      <a:pt x="4095" y="743"/>
                    </a:lnTo>
                    <a:lnTo>
                      <a:pt x="4130" y="771"/>
                    </a:lnTo>
                    <a:lnTo>
                      <a:pt x="4154" y="778"/>
                    </a:lnTo>
                    <a:lnTo>
                      <a:pt x="4180" y="765"/>
                    </a:lnTo>
                    <a:lnTo>
                      <a:pt x="4204" y="745"/>
                    </a:lnTo>
                    <a:lnTo>
                      <a:pt x="4225" y="717"/>
                    </a:lnTo>
                    <a:lnTo>
                      <a:pt x="4237" y="675"/>
                    </a:lnTo>
                    <a:lnTo>
                      <a:pt x="4267" y="648"/>
                    </a:lnTo>
                    <a:lnTo>
                      <a:pt x="4294" y="632"/>
                    </a:lnTo>
                    <a:lnTo>
                      <a:pt x="4315" y="627"/>
                    </a:lnTo>
                    <a:lnTo>
                      <a:pt x="4336" y="632"/>
                    </a:lnTo>
                    <a:lnTo>
                      <a:pt x="4353" y="644"/>
                    </a:lnTo>
                    <a:lnTo>
                      <a:pt x="4379" y="651"/>
                    </a:lnTo>
                    <a:lnTo>
                      <a:pt x="4404" y="649"/>
                    </a:lnTo>
                    <a:lnTo>
                      <a:pt x="4428" y="620"/>
                    </a:lnTo>
                    <a:lnTo>
                      <a:pt x="4442" y="596"/>
                    </a:lnTo>
                    <a:lnTo>
                      <a:pt x="4463" y="564"/>
                    </a:lnTo>
                    <a:lnTo>
                      <a:pt x="4496" y="542"/>
                    </a:lnTo>
                    <a:lnTo>
                      <a:pt x="4509" y="523"/>
                    </a:lnTo>
                    <a:lnTo>
                      <a:pt x="4513" y="481"/>
                    </a:lnTo>
                    <a:lnTo>
                      <a:pt x="4551" y="481"/>
                    </a:lnTo>
                    <a:lnTo>
                      <a:pt x="4605" y="481"/>
                    </a:lnTo>
                    <a:lnTo>
                      <a:pt x="4619" y="468"/>
                    </a:lnTo>
                    <a:lnTo>
                      <a:pt x="4620" y="445"/>
                    </a:lnTo>
                    <a:lnTo>
                      <a:pt x="4612" y="429"/>
                    </a:lnTo>
                    <a:lnTo>
                      <a:pt x="4582" y="424"/>
                    </a:lnTo>
                    <a:lnTo>
                      <a:pt x="4548" y="424"/>
                    </a:lnTo>
                    <a:lnTo>
                      <a:pt x="4539" y="414"/>
                    </a:lnTo>
                    <a:lnTo>
                      <a:pt x="4546" y="393"/>
                    </a:lnTo>
                    <a:lnTo>
                      <a:pt x="4567" y="348"/>
                    </a:lnTo>
                    <a:lnTo>
                      <a:pt x="4610" y="291"/>
                    </a:lnTo>
                    <a:lnTo>
                      <a:pt x="4704" y="213"/>
                    </a:lnTo>
                    <a:lnTo>
                      <a:pt x="4740" y="189"/>
                    </a:lnTo>
                    <a:lnTo>
                      <a:pt x="4785" y="161"/>
                    </a:lnTo>
                    <a:lnTo>
                      <a:pt x="4848" y="138"/>
                    </a:lnTo>
                    <a:lnTo>
                      <a:pt x="4893" y="112"/>
                    </a:lnTo>
                    <a:lnTo>
                      <a:pt x="4903" y="95"/>
                    </a:lnTo>
                    <a:lnTo>
                      <a:pt x="4908" y="66"/>
                    </a:lnTo>
                    <a:lnTo>
                      <a:pt x="4915" y="41"/>
                    </a:lnTo>
                    <a:lnTo>
                      <a:pt x="4929" y="17"/>
                    </a:lnTo>
                    <a:lnTo>
                      <a:pt x="4950" y="3"/>
                    </a:lnTo>
                    <a:lnTo>
                      <a:pt x="4981" y="0"/>
                    </a:lnTo>
                    <a:lnTo>
                      <a:pt x="5007" y="5"/>
                    </a:lnTo>
                    <a:lnTo>
                      <a:pt x="5035" y="21"/>
                    </a:lnTo>
                    <a:lnTo>
                      <a:pt x="5049" y="47"/>
                    </a:lnTo>
                    <a:lnTo>
                      <a:pt x="5064" y="69"/>
                    </a:lnTo>
                    <a:lnTo>
                      <a:pt x="5085" y="80"/>
                    </a:lnTo>
                    <a:lnTo>
                      <a:pt x="5087" y="80"/>
                    </a:lnTo>
                    <a:lnTo>
                      <a:pt x="5108" y="99"/>
                    </a:lnTo>
                    <a:lnTo>
                      <a:pt x="5113" y="116"/>
                    </a:lnTo>
                    <a:lnTo>
                      <a:pt x="5092" y="144"/>
                    </a:lnTo>
                    <a:lnTo>
                      <a:pt x="5077" y="171"/>
                    </a:lnTo>
                    <a:lnTo>
                      <a:pt x="5080" y="192"/>
                    </a:lnTo>
                    <a:lnTo>
                      <a:pt x="5073" y="206"/>
                    </a:lnTo>
                    <a:lnTo>
                      <a:pt x="5049" y="206"/>
                    </a:lnTo>
                    <a:lnTo>
                      <a:pt x="5038" y="189"/>
                    </a:lnTo>
                    <a:lnTo>
                      <a:pt x="5016" y="182"/>
                    </a:lnTo>
                    <a:lnTo>
                      <a:pt x="4997" y="185"/>
                    </a:lnTo>
                    <a:lnTo>
                      <a:pt x="4993" y="241"/>
                    </a:lnTo>
                    <a:lnTo>
                      <a:pt x="4973" y="254"/>
                    </a:lnTo>
                    <a:lnTo>
                      <a:pt x="4926" y="241"/>
                    </a:lnTo>
                    <a:lnTo>
                      <a:pt x="4915" y="251"/>
                    </a:lnTo>
                    <a:lnTo>
                      <a:pt x="4914" y="275"/>
                    </a:lnTo>
                    <a:lnTo>
                      <a:pt x="4938" y="289"/>
                    </a:lnTo>
                    <a:lnTo>
                      <a:pt x="4981" y="291"/>
                    </a:lnTo>
                    <a:lnTo>
                      <a:pt x="5004" y="357"/>
                    </a:lnTo>
                    <a:lnTo>
                      <a:pt x="5002" y="372"/>
                    </a:lnTo>
                    <a:lnTo>
                      <a:pt x="4978" y="398"/>
                    </a:lnTo>
                    <a:lnTo>
                      <a:pt x="4966" y="417"/>
                    </a:lnTo>
                    <a:lnTo>
                      <a:pt x="4973" y="433"/>
                    </a:lnTo>
                    <a:lnTo>
                      <a:pt x="4974" y="443"/>
                    </a:lnTo>
                    <a:lnTo>
                      <a:pt x="5011" y="421"/>
                    </a:lnTo>
                    <a:lnTo>
                      <a:pt x="5023" y="393"/>
                    </a:lnTo>
                    <a:lnTo>
                      <a:pt x="5052" y="379"/>
                    </a:lnTo>
                    <a:lnTo>
                      <a:pt x="5078" y="384"/>
                    </a:lnTo>
                    <a:lnTo>
                      <a:pt x="5115" y="386"/>
                    </a:lnTo>
                    <a:lnTo>
                      <a:pt x="5148" y="390"/>
                    </a:lnTo>
                    <a:lnTo>
                      <a:pt x="5170" y="405"/>
                    </a:lnTo>
                    <a:lnTo>
                      <a:pt x="5175" y="417"/>
                    </a:lnTo>
                    <a:lnTo>
                      <a:pt x="5172" y="429"/>
                    </a:lnTo>
                    <a:lnTo>
                      <a:pt x="5158" y="445"/>
                    </a:lnTo>
                    <a:lnTo>
                      <a:pt x="5148" y="457"/>
                    </a:lnTo>
                    <a:lnTo>
                      <a:pt x="5142" y="483"/>
                    </a:lnTo>
                    <a:lnTo>
                      <a:pt x="5136" y="514"/>
                    </a:lnTo>
                    <a:lnTo>
                      <a:pt x="5132" y="556"/>
                    </a:lnTo>
                    <a:lnTo>
                      <a:pt x="5137" y="616"/>
                    </a:lnTo>
                    <a:lnTo>
                      <a:pt x="5146" y="675"/>
                    </a:lnTo>
                    <a:lnTo>
                      <a:pt x="5149" y="729"/>
                    </a:lnTo>
                    <a:lnTo>
                      <a:pt x="5167" y="753"/>
                    </a:lnTo>
                    <a:lnTo>
                      <a:pt x="5184" y="774"/>
                    </a:lnTo>
                    <a:lnTo>
                      <a:pt x="5189" y="784"/>
                    </a:lnTo>
                    <a:lnTo>
                      <a:pt x="5174" y="797"/>
                    </a:lnTo>
                    <a:lnTo>
                      <a:pt x="5162" y="798"/>
                    </a:lnTo>
                    <a:lnTo>
                      <a:pt x="5149" y="784"/>
                    </a:lnTo>
                    <a:lnTo>
                      <a:pt x="5134" y="784"/>
                    </a:lnTo>
                    <a:lnTo>
                      <a:pt x="5113" y="831"/>
                    </a:lnTo>
                    <a:lnTo>
                      <a:pt x="5096" y="888"/>
                    </a:lnTo>
                    <a:lnTo>
                      <a:pt x="5085" y="954"/>
                    </a:lnTo>
                    <a:lnTo>
                      <a:pt x="5073" y="980"/>
                    </a:lnTo>
                    <a:lnTo>
                      <a:pt x="5077" y="1004"/>
                    </a:lnTo>
                    <a:lnTo>
                      <a:pt x="5104" y="1036"/>
                    </a:lnTo>
                    <a:lnTo>
                      <a:pt x="5116" y="1065"/>
                    </a:lnTo>
                    <a:lnTo>
                      <a:pt x="5122" y="1096"/>
                    </a:lnTo>
                    <a:lnTo>
                      <a:pt x="5137" y="1129"/>
                    </a:lnTo>
                    <a:lnTo>
                      <a:pt x="5158" y="1134"/>
                    </a:lnTo>
                    <a:lnTo>
                      <a:pt x="5162" y="1096"/>
                    </a:lnTo>
                    <a:lnTo>
                      <a:pt x="5198" y="1093"/>
                    </a:lnTo>
                    <a:lnTo>
                      <a:pt x="5231" y="1138"/>
                    </a:lnTo>
                    <a:lnTo>
                      <a:pt x="5288" y="1166"/>
                    </a:lnTo>
                    <a:lnTo>
                      <a:pt x="5300" y="1195"/>
                    </a:lnTo>
                    <a:lnTo>
                      <a:pt x="5259" y="1179"/>
                    </a:lnTo>
                    <a:lnTo>
                      <a:pt x="5264" y="1207"/>
                    </a:lnTo>
                    <a:lnTo>
                      <a:pt x="5316" y="1257"/>
                    </a:lnTo>
                    <a:lnTo>
                      <a:pt x="5342" y="1269"/>
                    </a:lnTo>
                    <a:lnTo>
                      <a:pt x="5358" y="1302"/>
                    </a:lnTo>
                    <a:lnTo>
                      <a:pt x="5337" y="1321"/>
                    </a:lnTo>
                    <a:lnTo>
                      <a:pt x="5337" y="1363"/>
                    </a:lnTo>
                    <a:lnTo>
                      <a:pt x="5361" y="1399"/>
                    </a:lnTo>
                    <a:lnTo>
                      <a:pt x="5366" y="1436"/>
                    </a:lnTo>
                    <a:lnTo>
                      <a:pt x="5358" y="1477"/>
                    </a:lnTo>
                    <a:lnTo>
                      <a:pt x="5399" y="1510"/>
                    </a:lnTo>
                    <a:lnTo>
                      <a:pt x="5423" y="1579"/>
                    </a:lnTo>
                    <a:lnTo>
                      <a:pt x="5439" y="1645"/>
                    </a:lnTo>
                    <a:lnTo>
                      <a:pt x="5443" y="1742"/>
                    </a:lnTo>
                    <a:lnTo>
                      <a:pt x="5411" y="1754"/>
                    </a:lnTo>
                    <a:lnTo>
                      <a:pt x="5406" y="1709"/>
                    </a:lnTo>
                    <a:lnTo>
                      <a:pt x="5385" y="1633"/>
                    </a:lnTo>
                    <a:lnTo>
                      <a:pt x="5259" y="1555"/>
                    </a:lnTo>
                    <a:lnTo>
                      <a:pt x="5116" y="1477"/>
                    </a:lnTo>
                    <a:lnTo>
                      <a:pt x="5071" y="1417"/>
                    </a:lnTo>
                    <a:lnTo>
                      <a:pt x="5042" y="1342"/>
                    </a:lnTo>
                    <a:lnTo>
                      <a:pt x="5023" y="1309"/>
                    </a:lnTo>
                    <a:lnTo>
                      <a:pt x="5040" y="1259"/>
                    </a:lnTo>
                    <a:lnTo>
                      <a:pt x="5019" y="1143"/>
                    </a:lnTo>
                    <a:lnTo>
                      <a:pt x="4999" y="1049"/>
                    </a:lnTo>
                    <a:lnTo>
                      <a:pt x="4993" y="975"/>
                    </a:lnTo>
                    <a:lnTo>
                      <a:pt x="4981" y="942"/>
                    </a:lnTo>
                    <a:lnTo>
                      <a:pt x="4962" y="918"/>
                    </a:lnTo>
                    <a:lnTo>
                      <a:pt x="4938" y="909"/>
                    </a:lnTo>
                    <a:lnTo>
                      <a:pt x="4920" y="892"/>
                    </a:lnTo>
                    <a:lnTo>
                      <a:pt x="4915" y="866"/>
                    </a:lnTo>
                    <a:lnTo>
                      <a:pt x="4924" y="835"/>
                    </a:lnTo>
                    <a:lnTo>
                      <a:pt x="4898" y="854"/>
                    </a:lnTo>
                    <a:lnTo>
                      <a:pt x="4891" y="875"/>
                    </a:lnTo>
                    <a:lnTo>
                      <a:pt x="4891" y="906"/>
                    </a:lnTo>
                    <a:lnTo>
                      <a:pt x="4915" y="942"/>
                    </a:lnTo>
                    <a:lnTo>
                      <a:pt x="4936" y="975"/>
                    </a:lnTo>
                    <a:lnTo>
                      <a:pt x="4957" y="1020"/>
                    </a:lnTo>
                    <a:lnTo>
                      <a:pt x="4962" y="1060"/>
                    </a:lnTo>
                    <a:lnTo>
                      <a:pt x="4945" y="1077"/>
                    </a:lnTo>
                    <a:lnTo>
                      <a:pt x="4903" y="1072"/>
                    </a:lnTo>
                    <a:lnTo>
                      <a:pt x="4875" y="1048"/>
                    </a:lnTo>
                    <a:lnTo>
                      <a:pt x="4846" y="1044"/>
                    </a:lnTo>
                    <a:lnTo>
                      <a:pt x="4822" y="1072"/>
                    </a:lnTo>
                    <a:lnTo>
                      <a:pt x="4822" y="1141"/>
                    </a:lnTo>
                    <a:lnTo>
                      <a:pt x="4834" y="1211"/>
                    </a:lnTo>
                    <a:lnTo>
                      <a:pt x="4842" y="1257"/>
                    </a:lnTo>
                    <a:lnTo>
                      <a:pt x="4863" y="1285"/>
                    </a:lnTo>
                    <a:lnTo>
                      <a:pt x="4882" y="1264"/>
                    </a:lnTo>
                    <a:lnTo>
                      <a:pt x="4908" y="1269"/>
                    </a:lnTo>
                    <a:lnTo>
                      <a:pt x="4908" y="1290"/>
                    </a:lnTo>
                    <a:lnTo>
                      <a:pt x="4875" y="1330"/>
                    </a:lnTo>
                    <a:lnTo>
                      <a:pt x="4851" y="1366"/>
                    </a:lnTo>
                    <a:lnTo>
                      <a:pt x="4822" y="1417"/>
                    </a:lnTo>
                    <a:lnTo>
                      <a:pt x="4801" y="1408"/>
                    </a:lnTo>
                    <a:lnTo>
                      <a:pt x="4813" y="1359"/>
                    </a:lnTo>
                    <a:lnTo>
                      <a:pt x="4785" y="1359"/>
                    </a:lnTo>
                    <a:lnTo>
                      <a:pt x="4764" y="1396"/>
                    </a:lnTo>
                    <a:lnTo>
                      <a:pt x="4723" y="1411"/>
                    </a:lnTo>
                    <a:lnTo>
                      <a:pt x="4723" y="1465"/>
                    </a:lnTo>
                    <a:lnTo>
                      <a:pt x="4679" y="1498"/>
                    </a:lnTo>
                    <a:lnTo>
                      <a:pt x="4646" y="1514"/>
                    </a:lnTo>
                    <a:lnTo>
                      <a:pt x="4594" y="1547"/>
                    </a:lnTo>
                    <a:lnTo>
                      <a:pt x="4555" y="1630"/>
                    </a:lnTo>
                    <a:lnTo>
                      <a:pt x="4522" y="1864"/>
                    </a:lnTo>
                    <a:lnTo>
                      <a:pt x="4527" y="1948"/>
                    </a:lnTo>
                    <a:lnTo>
                      <a:pt x="4508" y="1999"/>
                    </a:lnTo>
                    <a:lnTo>
                      <a:pt x="4487" y="2035"/>
                    </a:lnTo>
                    <a:lnTo>
                      <a:pt x="4492" y="2059"/>
                    </a:lnTo>
                    <a:lnTo>
                      <a:pt x="4527" y="2044"/>
                    </a:lnTo>
                    <a:lnTo>
                      <a:pt x="4560" y="2038"/>
                    </a:lnTo>
                    <a:lnTo>
                      <a:pt x="4572" y="2068"/>
                    </a:lnTo>
                    <a:lnTo>
                      <a:pt x="4575" y="2096"/>
                    </a:lnTo>
                    <a:lnTo>
                      <a:pt x="4605" y="2096"/>
                    </a:lnTo>
                    <a:lnTo>
                      <a:pt x="4612" y="2075"/>
                    </a:lnTo>
                    <a:lnTo>
                      <a:pt x="4634" y="2056"/>
                    </a:lnTo>
                    <a:lnTo>
                      <a:pt x="4643" y="2023"/>
                    </a:lnTo>
                    <a:lnTo>
                      <a:pt x="4667" y="1990"/>
                    </a:lnTo>
                    <a:lnTo>
                      <a:pt x="4704" y="1990"/>
                    </a:lnTo>
                    <a:lnTo>
                      <a:pt x="4766" y="2002"/>
                    </a:lnTo>
                    <a:lnTo>
                      <a:pt x="4815" y="2047"/>
                    </a:lnTo>
                    <a:lnTo>
                      <a:pt x="4839" y="2092"/>
                    </a:lnTo>
                    <a:lnTo>
                      <a:pt x="4844" y="2161"/>
                    </a:lnTo>
                    <a:lnTo>
                      <a:pt x="4881" y="2210"/>
                    </a:lnTo>
                    <a:lnTo>
                      <a:pt x="4929" y="2260"/>
                    </a:lnTo>
                    <a:lnTo>
                      <a:pt x="4941" y="2300"/>
                    </a:lnTo>
                    <a:lnTo>
                      <a:pt x="4941" y="2399"/>
                    </a:lnTo>
                    <a:lnTo>
                      <a:pt x="4941" y="2440"/>
                    </a:lnTo>
                    <a:lnTo>
                      <a:pt x="4953" y="2513"/>
                    </a:lnTo>
                    <a:lnTo>
                      <a:pt x="4950" y="2624"/>
                    </a:lnTo>
                    <a:lnTo>
                      <a:pt x="4934" y="2697"/>
                    </a:lnTo>
                    <a:lnTo>
                      <a:pt x="4926" y="2780"/>
                    </a:lnTo>
                    <a:lnTo>
                      <a:pt x="4893" y="2842"/>
                    </a:lnTo>
                    <a:lnTo>
                      <a:pt x="4872" y="2882"/>
                    </a:lnTo>
                    <a:lnTo>
                      <a:pt x="4856" y="2908"/>
                    </a:lnTo>
                    <a:lnTo>
                      <a:pt x="4832" y="2915"/>
                    </a:lnTo>
                    <a:lnTo>
                      <a:pt x="4799" y="2882"/>
                    </a:lnTo>
                    <a:lnTo>
                      <a:pt x="4775" y="2894"/>
                    </a:lnTo>
                    <a:lnTo>
                      <a:pt x="4775" y="2936"/>
                    </a:lnTo>
                    <a:lnTo>
                      <a:pt x="4775" y="2984"/>
                    </a:lnTo>
                    <a:lnTo>
                      <a:pt x="4749" y="3001"/>
                    </a:lnTo>
                    <a:lnTo>
                      <a:pt x="4725" y="2984"/>
                    </a:lnTo>
                    <a:lnTo>
                      <a:pt x="4733" y="2936"/>
                    </a:lnTo>
                    <a:lnTo>
                      <a:pt x="4737" y="2875"/>
                    </a:lnTo>
                    <a:lnTo>
                      <a:pt x="4712" y="2842"/>
                    </a:lnTo>
                    <a:lnTo>
                      <a:pt x="4685" y="2821"/>
                    </a:lnTo>
                    <a:lnTo>
                      <a:pt x="4692" y="2785"/>
                    </a:lnTo>
                    <a:lnTo>
                      <a:pt x="4697" y="2752"/>
                    </a:lnTo>
                    <a:lnTo>
                      <a:pt x="4754" y="2752"/>
                    </a:lnTo>
                    <a:lnTo>
                      <a:pt x="4761" y="2709"/>
                    </a:lnTo>
                    <a:lnTo>
                      <a:pt x="4754" y="2669"/>
                    </a:lnTo>
                    <a:lnTo>
                      <a:pt x="4725" y="2579"/>
                    </a:lnTo>
                    <a:lnTo>
                      <a:pt x="4742" y="2549"/>
                    </a:lnTo>
                    <a:lnTo>
                      <a:pt x="4709" y="2504"/>
                    </a:lnTo>
                    <a:lnTo>
                      <a:pt x="4692" y="2546"/>
                    </a:lnTo>
                    <a:lnTo>
                      <a:pt x="4660" y="2567"/>
                    </a:lnTo>
                    <a:lnTo>
                      <a:pt x="4655" y="2600"/>
                    </a:lnTo>
                    <a:lnTo>
                      <a:pt x="4624" y="2619"/>
                    </a:lnTo>
                    <a:lnTo>
                      <a:pt x="4588" y="2627"/>
                    </a:lnTo>
                    <a:lnTo>
                      <a:pt x="4563" y="2612"/>
                    </a:lnTo>
                    <a:lnTo>
                      <a:pt x="4530" y="2575"/>
                    </a:lnTo>
                    <a:lnTo>
                      <a:pt x="4509" y="2567"/>
                    </a:lnTo>
                    <a:lnTo>
                      <a:pt x="4478" y="2555"/>
                    </a:lnTo>
                    <a:lnTo>
                      <a:pt x="4426" y="2555"/>
                    </a:lnTo>
                    <a:lnTo>
                      <a:pt x="4390" y="2567"/>
                    </a:lnTo>
                    <a:lnTo>
                      <a:pt x="4357" y="2549"/>
                    </a:lnTo>
                    <a:lnTo>
                      <a:pt x="4291" y="2480"/>
                    </a:lnTo>
                    <a:lnTo>
                      <a:pt x="4222" y="2406"/>
                    </a:lnTo>
                    <a:lnTo>
                      <a:pt x="4164" y="2394"/>
                    </a:lnTo>
                    <a:lnTo>
                      <a:pt x="4111" y="2399"/>
                    </a:lnTo>
                    <a:lnTo>
                      <a:pt x="4071" y="2394"/>
                    </a:lnTo>
                    <a:lnTo>
                      <a:pt x="4027" y="2414"/>
                    </a:lnTo>
                    <a:lnTo>
                      <a:pt x="3979" y="2440"/>
                    </a:lnTo>
                    <a:lnTo>
                      <a:pt x="3954" y="2501"/>
                    </a:lnTo>
                    <a:lnTo>
                      <a:pt x="3987" y="2518"/>
                    </a:lnTo>
                    <a:lnTo>
                      <a:pt x="4000" y="2549"/>
                    </a:lnTo>
                    <a:lnTo>
                      <a:pt x="3970" y="2652"/>
                    </a:lnTo>
                    <a:lnTo>
                      <a:pt x="3991" y="2697"/>
                    </a:lnTo>
                    <a:lnTo>
                      <a:pt x="3982" y="2714"/>
                    </a:lnTo>
                    <a:lnTo>
                      <a:pt x="3930" y="2773"/>
                    </a:lnTo>
                    <a:lnTo>
                      <a:pt x="3901" y="2761"/>
                    </a:lnTo>
                    <a:lnTo>
                      <a:pt x="3861" y="2757"/>
                    </a:lnTo>
                    <a:lnTo>
                      <a:pt x="3826" y="2785"/>
                    </a:lnTo>
                    <a:lnTo>
                      <a:pt x="3811" y="2780"/>
                    </a:lnTo>
                    <a:lnTo>
                      <a:pt x="3779" y="2761"/>
                    </a:lnTo>
                    <a:lnTo>
                      <a:pt x="3731" y="2761"/>
                    </a:lnTo>
                    <a:lnTo>
                      <a:pt x="3720" y="2788"/>
                    </a:lnTo>
                    <a:lnTo>
                      <a:pt x="3705" y="2816"/>
                    </a:lnTo>
                    <a:lnTo>
                      <a:pt x="3684" y="2839"/>
                    </a:lnTo>
                    <a:lnTo>
                      <a:pt x="3654" y="2858"/>
                    </a:lnTo>
                    <a:lnTo>
                      <a:pt x="3621" y="2866"/>
                    </a:lnTo>
                    <a:lnTo>
                      <a:pt x="3561" y="2882"/>
                    </a:lnTo>
                    <a:lnTo>
                      <a:pt x="3505" y="2882"/>
                    </a:lnTo>
                    <a:lnTo>
                      <a:pt x="3481" y="2866"/>
                    </a:lnTo>
                    <a:lnTo>
                      <a:pt x="3432" y="2847"/>
                    </a:lnTo>
                    <a:lnTo>
                      <a:pt x="3403" y="2846"/>
                    </a:lnTo>
                    <a:lnTo>
                      <a:pt x="3360" y="2833"/>
                    </a:lnTo>
                    <a:lnTo>
                      <a:pt x="3334" y="2832"/>
                    </a:lnTo>
                    <a:lnTo>
                      <a:pt x="3297" y="2847"/>
                    </a:lnTo>
                    <a:lnTo>
                      <a:pt x="3256" y="2863"/>
                    </a:lnTo>
                    <a:lnTo>
                      <a:pt x="3216" y="2858"/>
                    </a:lnTo>
                    <a:lnTo>
                      <a:pt x="3188" y="2849"/>
                    </a:lnTo>
                    <a:lnTo>
                      <a:pt x="3176" y="2821"/>
                    </a:lnTo>
                    <a:lnTo>
                      <a:pt x="3174" y="2792"/>
                    </a:lnTo>
                    <a:lnTo>
                      <a:pt x="3158" y="2781"/>
                    </a:lnTo>
                    <a:lnTo>
                      <a:pt x="3117" y="2769"/>
                    </a:lnTo>
                    <a:lnTo>
                      <a:pt x="3027" y="2742"/>
                    </a:lnTo>
                    <a:lnTo>
                      <a:pt x="3004" y="2754"/>
                    </a:lnTo>
                    <a:lnTo>
                      <a:pt x="2975" y="2790"/>
                    </a:lnTo>
                    <a:lnTo>
                      <a:pt x="2968" y="2809"/>
                    </a:lnTo>
                    <a:lnTo>
                      <a:pt x="2980" y="2825"/>
                    </a:lnTo>
                    <a:lnTo>
                      <a:pt x="2987" y="2847"/>
                    </a:lnTo>
                    <a:lnTo>
                      <a:pt x="2983" y="2875"/>
                    </a:lnTo>
                    <a:lnTo>
                      <a:pt x="2988" y="2891"/>
                    </a:lnTo>
                    <a:lnTo>
                      <a:pt x="2980" y="2911"/>
                    </a:lnTo>
                    <a:lnTo>
                      <a:pt x="2962" y="2920"/>
                    </a:lnTo>
                    <a:lnTo>
                      <a:pt x="2935" y="2917"/>
                    </a:lnTo>
                    <a:lnTo>
                      <a:pt x="2902" y="2908"/>
                    </a:lnTo>
                    <a:lnTo>
                      <a:pt x="2860" y="2908"/>
                    </a:lnTo>
                    <a:lnTo>
                      <a:pt x="2820" y="2891"/>
                    </a:lnTo>
                    <a:lnTo>
                      <a:pt x="2812" y="2878"/>
                    </a:lnTo>
                    <a:lnTo>
                      <a:pt x="2796" y="2859"/>
                    </a:lnTo>
                    <a:lnTo>
                      <a:pt x="2779" y="2858"/>
                    </a:lnTo>
                    <a:lnTo>
                      <a:pt x="2739" y="2854"/>
                    </a:lnTo>
                    <a:lnTo>
                      <a:pt x="2721" y="2844"/>
                    </a:lnTo>
                    <a:lnTo>
                      <a:pt x="2709" y="2839"/>
                    </a:lnTo>
                    <a:lnTo>
                      <a:pt x="2697" y="2851"/>
                    </a:lnTo>
                    <a:lnTo>
                      <a:pt x="2680" y="2868"/>
                    </a:lnTo>
                    <a:lnTo>
                      <a:pt x="2662" y="2882"/>
                    </a:lnTo>
                    <a:lnTo>
                      <a:pt x="2638" y="2882"/>
                    </a:lnTo>
                    <a:lnTo>
                      <a:pt x="2626" y="2878"/>
                    </a:lnTo>
                    <a:lnTo>
                      <a:pt x="2616" y="2863"/>
                    </a:lnTo>
                    <a:lnTo>
                      <a:pt x="2605" y="2851"/>
                    </a:lnTo>
                    <a:lnTo>
                      <a:pt x="2588" y="2842"/>
                    </a:lnTo>
                    <a:lnTo>
                      <a:pt x="2572" y="2842"/>
                    </a:lnTo>
                    <a:lnTo>
                      <a:pt x="2548" y="2854"/>
                    </a:lnTo>
                    <a:lnTo>
                      <a:pt x="2527" y="2875"/>
                    </a:lnTo>
                    <a:lnTo>
                      <a:pt x="2503" y="2892"/>
                    </a:lnTo>
                    <a:lnTo>
                      <a:pt x="2453" y="2901"/>
                    </a:lnTo>
                    <a:lnTo>
                      <a:pt x="2425" y="2913"/>
                    </a:lnTo>
                    <a:lnTo>
                      <a:pt x="2395" y="2925"/>
                    </a:lnTo>
                    <a:lnTo>
                      <a:pt x="2392" y="2913"/>
                    </a:lnTo>
                    <a:lnTo>
                      <a:pt x="2395" y="2889"/>
                    </a:lnTo>
                    <a:lnTo>
                      <a:pt x="2380" y="2863"/>
                    </a:lnTo>
                    <a:lnTo>
                      <a:pt x="2352" y="2863"/>
                    </a:lnTo>
                    <a:lnTo>
                      <a:pt x="2321" y="2875"/>
                    </a:lnTo>
                    <a:lnTo>
                      <a:pt x="2298" y="2858"/>
                    </a:lnTo>
                    <a:lnTo>
                      <a:pt x="2281" y="2839"/>
                    </a:lnTo>
                    <a:lnTo>
                      <a:pt x="2272" y="2818"/>
                    </a:lnTo>
                    <a:lnTo>
                      <a:pt x="2262" y="2797"/>
                    </a:lnTo>
                    <a:lnTo>
                      <a:pt x="2253" y="2773"/>
                    </a:lnTo>
                    <a:lnTo>
                      <a:pt x="2243" y="2761"/>
                    </a:lnTo>
                    <a:lnTo>
                      <a:pt x="2218" y="2743"/>
                    </a:lnTo>
                    <a:lnTo>
                      <a:pt x="2205" y="2740"/>
                    </a:lnTo>
                    <a:lnTo>
                      <a:pt x="2185" y="2740"/>
                    </a:lnTo>
                    <a:lnTo>
                      <a:pt x="2172" y="2742"/>
                    </a:lnTo>
                    <a:lnTo>
                      <a:pt x="2151" y="2723"/>
                    </a:lnTo>
                    <a:lnTo>
                      <a:pt x="2139" y="2707"/>
                    </a:lnTo>
                    <a:lnTo>
                      <a:pt x="2128" y="2697"/>
                    </a:lnTo>
                    <a:lnTo>
                      <a:pt x="2118" y="2698"/>
                    </a:lnTo>
                    <a:lnTo>
                      <a:pt x="2104" y="2709"/>
                    </a:lnTo>
                    <a:lnTo>
                      <a:pt x="2092" y="2712"/>
                    </a:lnTo>
                    <a:lnTo>
                      <a:pt x="2083" y="2707"/>
                    </a:lnTo>
                    <a:lnTo>
                      <a:pt x="2078" y="2702"/>
                    </a:lnTo>
                    <a:lnTo>
                      <a:pt x="2073" y="2679"/>
                    </a:lnTo>
                    <a:lnTo>
                      <a:pt x="2055" y="2626"/>
                    </a:lnTo>
                    <a:lnTo>
                      <a:pt x="2035" y="2537"/>
                    </a:lnTo>
                    <a:lnTo>
                      <a:pt x="2016" y="2496"/>
                    </a:lnTo>
                    <a:lnTo>
                      <a:pt x="1991" y="2463"/>
                    </a:lnTo>
                    <a:lnTo>
                      <a:pt x="1984" y="2447"/>
                    </a:lnTo>
                    <a:lnTo>
                      <a:pt x="1988" y="2437"/>
                    </a:lnTo>
                    <a:lnTo>
                      <a:pt x="2000" y="2432"/>
                    </a:lnTo>
                    <a:lnTo>
                      <a:pt x="2003" y="2425"/>
                    </a:lnTo>
                    <a:lnTo>
                      <a:pt x="2002" y="2416"/>
                    </a:lnTo>
                    <a:lnTo>
                      <a:pt x="1953" y="2425"/>
                    </a:lnTo>
                    <a:lnTo>
                      <a:pt x="1896" y="2440"/>
                    </a:lnTo>
                    <a:lnTo>
                      <a:pt x="1844" y="2440"/>
                    </a:lnTo>
                    <a:lnTo>
                      <a:pt x="1839" y="2430"/>
                    </a:lnTo>
                    <a:lnTo>
                      <a:pt x="1854" y="2414"/>
                    </a:lnTo>
                    <a:lnTo>
                      <a:pt x="1853" y="2404"/>
                    </a:lnTo>
                    <a:lnTo>
                      <a:pt x="1837" y="2394"/>
                    </a:lnTo>
                    <a:lnTo>
                      <a:pt x="1809" y="2374"/>
                    </a:lnTo>
                    <a:lnTo>
                      <a:pt x="1794" y="2371"/>
                    </a:lnTo>
                    <a:lnTo>
                      <a:pt x="1771" y="2366"/>
                    </a:lnTo>
                    <a:lnTo>
                      <a:pt x="1768" y="2355"/>
                    </a:lnTo>
                    <a:lnTo>
                      <a:pt x="1781" y="2328"/>
                    </a:lnTo>
                    <a:lnTo>
                      <a:pt x="1780" y="2305"/>
                    </a:lnTo>
                    <a:lnTo>
                      <a:pt x="1769" y="2286"/>
                    </a:lnTo>
                    <a:lnTo>
                      <a:pt x="1755" y="2269"/>
                    </a:lnTo>
                    <a:lnTo>
                      <a:pt x="1729" y="2246"/>
                    </a:lnTo>
                    <a:lnTo>
                      <a:pt x="1703" y="2243"/>
                    </a:lnTo>
                    <a:lnTo>
                      <a:pt x="1672" y="2260"/>
                    </a:lnTo>
                    <a:lnTo>
                      <a:pt x="1629" y="2262"/>
                    </a:lnTo>
                    <a:lnTo>
                      <a:pt x="1573" y="2248"/>
                    </a:lnTo>
                    <a:lnTo>
                      <a:pt x="1539" y="2248"/>
                    </a:lnTo>
                    <a:lnTo>
                      <a:pt x="1481" y="2248"/>
                    </a:lnTo>
                    <a:lnTo>
                      <a:pt x="1435" y="2238"/>
                    </a:lnTo>
                    <a:lnTo>
                      <a:pt x="1402" y="2222"/>
                    </a:lnTo>
                    <a:lnTo>
                      <a:pt x="1383" y="2198"/>
                    </a:lnTo>
                    <a:lnTo>
                      <a:pt x="1369" y="2198"/>
                    </a:lnTo>
                    <a:lnTo>
                      <a:pt x="1356" y="2210"/>
                    </a:lnTo>
                    <a:lnTo>
                      <a:pt x="1356" y="2229"/>
                    </a:lnTo>
                    <a:lnTo>
                      <a:pt x="1367" y="2241"/>
                    </a:lnTo>
                    <a:lnTo>
                      <a:pt x="1383" y="2255"/>
                    </a:lnTo>
                    <a:lnTo>
                      <a:pt x="1383" y="2271"/>
                    </a:lnTo>
                    <a:lnTo>
                      <a:pt x="1369" y="2284"/>
                    </a:lnTo>
                    <a:lnTo>
                      <a:pt x="1344" y="2284"/>
                    </a:lnTo>
                    <a:lnTo>
                      <a:pt x="1320" y="2274"/>
                    </a:lnTo>
                    <a:lnTo>
                      <a:pt x="1306" y="2272"/>
                    </a:lnTo>
                    <a:lnTo>
                      <a:pt x="1299" y="2279"/>
                    </a:lnTo>
                    <a:lnTo>
                      <a:pt x="1298" y="2295"/>
                    </a:lnTo>
                    <a:lnTo>
                      <a:pt x="1280" y="2302"/>
                    </a:lnTo>
                    <a:lnTo>
                      <a:pt x="1265" y="2293"/>
                    </a:lnTo>
                    <a:lnTo>
                      <a:pt x="1258" y="2295"/>
                    </a:lnTo>
                    <a:lnTo>
                      <a:pt x="1254" y="2310"/>
                    </a:lnTo>
                    <a:lnTo>
                      <a:pt x="1261" y="2326"/>
                    </a:lnTo>
                    <a:lnTo>
                      <a:pt x="1272" y="2340"/>
                    </a:lnTo>
                    <a:lnTo>
                      <a:pt x="1285" y="2368"/>
                    </a:lnTo>
                    <a:lnTo>
                      <a:pt x="1282" y="2387"/>
                    </a:lnTo>
                    <a:lnTo>
                      <a:pt x="1280" y="2400"/>
                    </a:lnTo>
                    <a:lnTo>
                      <a:pt x="1273" y="2411"/>
                    </a:lnTo>
                    <a:lnTo>
                      <a:pt x="1258" y="2419"/>
                    </a:lnTo>
                    <a:lnTo>
                      <a:pt x="1237" y="2418"/>
                    </a:lnTo>
                    <a:lnTo>
                      <a:pt x="1214" y="2400"/>
                    </a:lnTo>
                    <a:lnTo>
                      <a:pt x="1178" y="2381"/>
                    </a:lnTo>
                    <a:lnTo>
                      <a:pt x="1140" y="2336"/>
                    </a:lnTo>
                    <a:lnTo>
                      <a:pt x="1122" y="2309"/>
                    </a:lnTo>
                    <a:lnTo>
                      <a:pt x="1107" y="2286"/>
                    </a:lnTo>
                    <a:lnTo>
                      <a:pt x="1095" y="2279"/>
                    </a:lnTo>
                    <a:lnTo>
                      <a:pt x="1050" y="2286"/>
                    </a:lnTo>
                    <a:lnTo>
                      <a:pt x="1022" y="2272"/>
                    </a:lnTo>
                    <a:lnTo>
                      <a:pt x="987" y="2271"/>
                    </a:lnTo>
                    <a:lnTo>
                      <a:pt x="980" y="2258"/>
                    </a:lnTo>
                    <a:lnTo>
                      <a:pt x="984" y="2224"/>
                    </a:lnTo>
                    <a:lnTo>
                      <a:pt x="984" y="2208"/>
                    </a:lnTo>
                    <a:lnTo>
                      <a:pt x="978" y="2194"/>
                    </a:lnTo>
                    <a:lnTo>
                      <a:pt x="973" y="2174"/>
                    </a:lnTo>
                    <a:lnTo>
                      <a:pt x="958" y="2161"/>
                    </a:lnTo>
                    <a:lnTo>
                      <a:pt x="945" y="2156"/>
                    </a:lnTo>
                    <a:lnTo>
                      <a:pt x="923" y="2139"/>
                    </a:lnTo>
                    <a:lnTo>
                      <a:pt x="913" y="2116"/>
                    </a:lnTo>
                    <a:lnTo>
                      <a:pt x="897" y="2099"/>
                    </a:lnTo>
                    <a:lnTo>
                      <a:pt x="880" y="2096"/>
                    </a:lnTo>
                    <a:lnTo>
                      <a:pt x="854" y="2097"/>
                    </a:lnTo>
                    <a:lnTo>
                      <a:pt x="822" y="2097"/>
                    </a:lnTo>
                    <a:lnTo>
                      <a:pt x="802" y="2092"/>
                    </a:lnTo>
                    <a:lnTo>
                      <a:pt x="777" y="2083"/>
                    </a:lnTo>
                    <a:lnTo>
                      <a:pt x="756" y="2087"/>
                    </a:lnTo>
                    <a:lnTo>
                      <a:pt x="743" y="2097"/>
                    </a:lnTo>
                    <a:lnTo>
                      <a:pt x="737" y="2113"/>
                    </a:lnTo>
                    <a:lnTo>
                      <a:pt x="730" y="2135"/>
                    </a:lnTo>
                    <a:lnTo>
                      <a:pt x="715" y="2139"/>
                    </a:lnTo>
                    <a:lnTo>
                      <a:pt x="703" y="2137"/>
                    </a:lnTo>
                    <a:lnTo>
                      <a:pt x="691" y="2122"/>
                    </a:lnTo>
                    <a:lnTo>
                      <a:pt x="677" y="2094"/>
                    </a:lnTo>
                    <a:lnTo>
                      <a:pt x="658" y="2085"/>
                    </a:lnTo>
                    <a:lnTo>
                      <a:pt x="638" y="2089"/>
                    </a:lnTo>
                    <a:lnTo>
                      <a:pt x="632" y="2097"/>
                    </a:lnTo>
                    <a:lnTo>
                      <a:pt x="623" y="2113"/>
                    </a:lnTo>
                    <a:lnTo>
                      <a:pt x="602" y="2127"/>
                    </a:lnTo>
                    <a:lnTo>
                      <a:pt x="567" y="2127"/>
                    </a:lnTo>
                    <a:lnTo>
                      <a:pt x="552" y="2139"/>
                    </a:lnTo>
                    <a:lnTo>
                      <a:pt x="552" y="2163"/>
                    </a:lnTo>
                    <a:lnTo>
                      <a:pt x="557" y="2179"/>
                    </a:lnTo>
                    <a:lnTo>
                      <a:pt x="569" y="2200"/>
                    </a:lnTo>
                    <a:lnTo>
                      <a:pt x="574" y="2222"/>
                    </a:lnTo>
                    <a:lnTo>
                      <a:pt x="585" y="2253"/>
                    </a:lnTo>
                    <a:lnTo>
                      <a:pt x="583" y="2293"/>
                    </a:lnTo>
                    <a:lnTo>
                      <a:pt x="573" y="2310"/>
                    </a:lnTo>
                    <a:lnTo>
                      <a:pt x="560" y="2338"/>
                    </a:lnTo>
                    <a:lnTo>
                      <a:pt x="527" y="2355"/>
                    </a:lnTo>
                    <a:lnTo>
                      <a:pt x="491" y="2368"/>
                    </a:lnTo>
                    <a:lnTo>
                      <a:pt x="469" y="2359"/>
                    </a:lnTo>
                    <a:lnTo>
                      <a:pt x="418" y="2350"/>
                    </a:lnTo>
                    <a:lnTo>
                      <a:pt x="380" y="2371"/>
                    </a:lnTo>
                    <a:lnTo>
                      <a:pt x="370" y="2383"/>
                    </a:lnTo>
                    <a:lnTo>
                      <a:pt x="358" y="2404"/>
                    </a:lnTo>
                    <a:lnTo>
                      <a:pt x="354" y="2435"/>
                    </a:lnTo>
                    <a:lnTo>
                      <a:pt x="361" y="2454"/>
                    </a:lnTo>
                    <a:lnTo>
                      <a:pt x="363" y="2480"/>
                    </a:lnTo>
                    <a:lnTo>
                      <a:pt x="325" y="2532"/>
                    </a:lnTo>
                    <a:lnTo>
                      <a:pt x="316" y="2560"/>
                    </a:lnTo>
                    <a:lnTo>
                      <a:pt x="314" y="2572"/>
                    </a:lnTo>
                    <a:lnTo>
                      <a:pt x="314" y="2610"/>
                    </a:lnTo>
                    <a:lnTo>
                      <a:pt x="290" y="2608"/>
                    </a:lnTo>
                    <a:lnTo>
                      <a:pt x="260" y="2613"/>
                    </a:lnTo>
                    <a:lnTo>
                      <a:pt x="245" y="2605"/>
                    </a:lnTo>
                    <a:lnTo>
                      <a:pt x="238" y="2589"/>
                    </a:lnTo>
                    <a:lnTo>
                      <a:pt x="240" y="2565"/>
                    </a:lnTo>
                    <a:lnTo>
                      <a:pt x="238" y="2537"/>
                    </a:lnTo>
                    <a:lnTo>
                      <a:pt x="229" y="2520"/>
                    </a:lnTo>
                    <a:lnTo>
                      <a:pt x="210" y="2513"/>
                    </a:lnTo>
                  </a:path>
                </a:pathLst>
              </a:custGeom>
              <a:gradFill rotWithShape="0">
                <a:gsLst>
                  <a:gs pos="0">
                    <a:srgbClr val="FFCC99"/>
                  </a:gs>
                  <a:gs pos="50000">
                    <a:srgbClr val="FFFFFF"/>
                  </a:gs>
                  <a:gs pos="100000">
                    <a:srgbClr val="FFCC99"/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5F5F5F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+mn-cs"/>
                </a:endParaRPr>
              </a:p>
            </p:txBody>
          </p:sp>
          <p:grpSp>
            <p:nvGrpSpPr>
              <p:cNvPr id="26700" name="Group 7"/>
              <p:cNvGrpSpPr>
                <a:grpSpLocks/>
              </p:cNvGrpSpPr>
              <p:nvPr/>
            </p:nvGrpSpPr>
            <p:grpSpPr bwMode="auto">
              <a:xfrm>
                <a:off x="2001" y="424"/>
                <a:ext cx="3462" cy="2667"/>
                <a:chOff x="2048" y="328"/>
                <a:chExt cx="3400" cy="2339"/>
              </a:xfrm>
            </p:grpSpPr>
            <p:sp>
              <p:nvSpPr>
                <p:cNvPr id="26702" name="Freeform 8"/>
                <p:cNvSpPr>
                  <a:spLocks/>
                </p:cNvSpPr>
                <p:nvPr/>
              </p:nvSpPr>
              <p:spPr bwMode="auto">
                <a:xfrm>
                  <a:off x="2048" y="944"/>
                  <a:ext cx="548" cy="348"/>
                </a:xfrm>
                <a:custGeom>
                  <a:avLst/>
                  <a:gdLst>
                    <a:gd name="T0" fmla="*/ 142 w 548"/>
                    <a:gd name="T1" fmla="*/ 111 h 348"/>
                    <a:gd name="T2" fmla="*/ 141 w 548"/>
                    <a:gd name="T3" fmla="*/ 127 h 348"/>
                    <a:gd name="T4" fmla="*/ 130 w 548"/>
                    <a:gd name="T5" fmla="*/ 137 h 348"/>
                    <a:gd name="T6" fmla="*/ 111 w 548"/>
                    <a:gd name="T7" fmla="*/ 146 h 348"/>
                    <a:gd name="T8" fmla="*/ 87 w 548"/>
                    <a:gd name="T9" fmla="*/ 151 h 348"/>
                    <a:gd name="T10" fmla="*/ 61 w 548"/>
                    <a:gd name="T11" fmla="*/ 151 h 348"/>
                    <a:gd name="T12" fmla="*/ 61 w 548"/>
                    <a:gd name="T13" fmla="*/ 170 h 348"/>
                    <a:gd name="T14" fmla="*/ 49 w 548"/>
                    <a:gd name="T15" fmla="*/ 189 h 348"/>
                    <a:gd name="T16" fmla="*/ 42 w 548"/>
                    <a:gd name="T17" fmla="*/ 194 h 348"/>
                    <a:gd name="T18" fmla="*/ 28 w 548"/>
                    <a:gd name="T19" fmla="*/ 184 h 348"/>
                    <a:gd name="T20" fmla="*/ 12 w 548"/>
                    <a:gd name="T21" fmla="*/ 189 h 348"/>
                    <a:gd name="T22" fmla="*/ 4 w 548"/>
                    <a:gd name="T23" fmla="*/ 194 h 348"/>
                    <a:gd name="T24" fmla="*/ 0 w 548"/>
                    <a:gd name="T25" fmla="*/ 213 h 348"/>
                    <a:gd name="T26" fmla="*/ 5 w 548"/>
                    <a:gd name="T27" fmla="*/ 237 h 348"/>
                    <a:gd name="T28" fmla="*/ 23 w 548"/>
                    <a:gd name="T29" fmla="*/ 260 h 348"/>
                    <a:gd name="T30" fmla="*/ 18 w 548"/>
                    <a:gd name="T31" fmla="*/ 279 h 348"/>
                    <a:gd name="T32" fmla="*/ 18 w 548"/>
                    <a:gd name="T33" fmla="*/ 291 h 348"/>
                    <a:gd name="T34" fmla="*/ 21 w 548"/>
                    <a:gd name="T35" fmla="*/ 305 h 348"/>
                    <a:gd name="T36" fmla="*/ 40 w 548"/>
                    <a:gd name="T37" fmla="*/ 315 h 348"/>
                    <a:gd name="T38" fmla="*/ 59 w 548"/>
                    <a:gd name="T39" fmla="*/ 336 h 348"/>
                    <a:gd name="T40" fmla="*/ 68 w 548"/>
                    <a:gd name="T41" fmla="*/ 345 h 348"/>
                    <a:gd name="T42" fmla="*/ 82 w 548"/>
                    <a:gd name="T43" fmla="*/ 347 h 348"/>
                    <a:gd name="T44" fmla="*/ 92 w 548"/>
                    <a:gd name="T45" fmla="*/ 341 h 348"/>
                    <a:gd name="T46" fmla="*/ 96 w 548"/>
                    <a:gd name="T47" fmla="*/ 324 h 348"/>
                    <a:gd name="T48" fmla="*/ 90 w 548"/>
                    <a:gd name="T49" fmla="*/ 286 h 348"/>
                    <a:gd name="T50" fmla="*/ 103 w 548"/>
                    <a:gd name="T51" fmla="*/ 255 h 348"/>
                    <a:gd name="T52" fmla="*/ 127 w 548"/>
                    <a:gd name="T53" fmla="*/ 213 h 348"/>
                    <a:gd name="T54" fmla="*/ 172 w 548"/>
                    <a:gd name="T55" fmla="*/ 182 h 348"/>
                    <a:gd name="T56" fmla="*/ 229 w 548"/>
                    <a:gd name="T57" fmla="*/ 154 h 348"/>
                    <a:gd name="T58" fmla="*/ 267 w 548"/>
                    <a:gd name="T59" fmla="*/ 133 h 348"/>
                    <a:gd name="T60" fmla="*/ 297 w 548"/>
                    <a:gd name="T61" fmla="*/ 108 h 348"/>
                    <a:gd name="T62" fmla="*/ 340 w 548"/>
                    <a:gd name="T63" fmla="*/ 99 h 348"/>
                    <a:gd name="T64" fmla="*/ 378 w 548"/>
                    <a:gd name="T65" fmla="*/ 90 h 348"/>
                    <a:gd name="T66" fmla="*/ 432 w 548"/>
                    <a:gd name="T67" fmla="*/ 80 h 348"/>
                    <a:gd name="T68" fmla="*/ 474 w 548"/>
                    <a:gd name="T69" fmla="*/ 73 h 348"/>
                    <a:gd name="T70" fmla="*/ 505 w 548"/>
                    <a:gd name="T71" fmla="*/ 62 h 348"/>
                    <a:gd name="T72" fmla="*/ 529 w 548"/>
                    <a:gd name="T73" fmla="*/ 50 h 348"/>
                    <a:gd name="T74" fmla="*/ 536 w 548"/>
                    <a:gd name="T75" fmla="*/ 43 h 348"/>
                    <a:gd name="T76" fmla="*/ 547 w 548"/>
                    <a:gd name="T77" fmla="*/ 28 h 348"/>
                    <a:gd name="T78" fmla="*/ 547 w 548"/>
                    <a:gd name="T79" fmla="*/ 17 h 348"/>
                    <a:gd name="T80" fmla="*/ 536 w 548"/>
                    <a:gd name="T81" fmla="*/ 4 h 348"/>
                    <a:gd name="T82" fmla="*/ 522 w 548"/>
                    <a:gd name="T83" fmla="*/ 0 h 348"/>
                    <a:gd name="T84" fmla="*/ 505 w 548"/>
                    <a:gd name="T85" fmla="*/ 0 h 348"/>
                    <a:gd name="T86" fmla="*/ 477 w 548"/>
                    <a:gd name="T87" fmla="*/ 9 h 348"/>
                    <a:gd name="T88" fmla="*/ 458 w 548"/>
                    <a:gd name="T89" fmla="*/ 12 h 348"/>
                    <a:gd name="T90" fmla="*/ 408 w 548"/>
                    <a:gd name="T91" fmla="*/ 12 h 348"/>
                    <a:gd name="T92" fmla="*/ 366 w 548"/>
                    <a:gd name="T93" fmla="*/ 17 h 348"/>
                    <a:gd name="T94" fmla="*/ 335 w 548"/>
                    <a:gd name="T95" fmla="*/ 14 h 348"/>
                    <a:gd name="T96" fmla="*/ 307 w 548"/>
                    <a:gd name="T97" fmla="*/ 16 h 348"/>
                    <a:gd name="T98" fmla="*/ 262 w 548"/>
                    <a:gd name="T99" fmla="*/ 24 h 348"/>
                    <a:gd name="T100" fmla="*/ 243 w 548"/>
                    <a:gd name="T101" fmla="*/ 23 h 348"/>
                    <a:gd name="T102" fmla="*/ 229 w 548"/>
                    <a:gd name="T103" fmla="*/ 23 h 348"/>
                    <a:gd name="T104" fmla="*/ 214 w 548"/>
                    <a:gd name="T105" fmla="*/ 28 h 348"/>
                    <a:gd name="T106" fmla="*/ 201 w 548"/>
                    <a:gd name="T107" fmla="*/ 38 h 348"/>
                    <a:gd name="T108" fmla="*/ 194 w 548"/>
                    <a:gd name="T109" fmla="*/ 59 h 348"/>
                    <a:gd name="T110" fmla="*/ 189 w 548"/>
                    <a:gd name="T111" fmla="*/ 73 h 348"/>
                    <a:gd name="T112" fmla="*/ 184 w 548"/>
                    <a:gd name="T113" fmla="*/ 85 h 348"/>
                    <a:gd name="T114" fmla="*/ 168 w 548"/>
                    <a:gd name="T115" fmla="*/ 97 h 348"/>
                    <a:gd name="T116" fmla="*/ 142 w 548"/>
                    <a:gd name="T117" fmla="*/ 111 h 34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8"/>
                    <a:gd name="T178" fmla="*/ 0 h 348"/>
                    <a:gd name="T179" fmla="*/ 548 w 548"/>
                    <a:gd name="T180" fmla="*/ 348 h 34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8" h="348">
                      <a:moveTo>
                        <a:pt x="142" y="111"/>
                      </a:moveTo>
                      <a:lnTo>
                        <a:pt x="141" y="127"/>
                      </a:lnTo>
                      <a:lnTo>
                        <a:pt x="130" y="137"/>
                      </a:lnTo>
                      <a:lnTo>
                        <a:pt x="111" y="146"/>
                      </a:lnTo>
                      <a:lnTo>
                        <a:pt x="87" y="151"/>
                      </a:lnTo>
                      <a:lnTo>
                        <a:pt x="61" y="151"/>
                      </a:lnTo>
                      <a:lnTo>
                        <a:pt x="61" y="170"/>
                      </a:lnTo>
                      <a:lnTo>
                        <a:pt x="49" y="189"/>
                      </a:lnTo>
                      <a:lnTo>
                        <a:pt x="42" y="194"/>
                      </a:lnTo>
                      <a:lnTo>
                        <a:pt x="28" y="184"/>
                      </a:lnTo>
                      <a:lnTo>
                        <a:pt x="12" y="189"/>
                      </a:lnTo>
                      <a:lnTo>
                        <a:pt x="4" y="194"/>
                      </a:lnTo>
                      <a:lnTo>
                        <a:pt x="0" y="213"/>
                      </a:lnTo>
                      <a:lnTo>
                        <a:pt x="5" y="237"/>
                      </a:lnTo>
                      <a:lnTo>
                        <a:pt x="23" y="260"/>
                      </a:lnTo>
                      <a:lnTo>
                        <a:pt x="18" y="279"/>
                      </a:lnTo>
                      <a:lnTo>
                        <a:pt x="18" y="291"/>
                      </a:lnTo>
                      <a:lnTo>
                        <a:pt x="21" y="305"/>
                      </a:lnTo>
                      <a:lnTo>
                        <a:pt x="40" y="315"/>
                      </a:lnTo>
                      <a:lnTo>
                        <a:pt x="59" y="336"/>
                      </a:lnTo>
                      <a:lnTo>
                        <a:pt x="68" y="345"/>
                      </a:lnTo>
                      <a:lnTo>
                        <a:pt x="82" y="347"/>
                      </a:lnTo>
                      <a:lnTo>
                        <a:pt x="92" y="341"/>
                      </a:lnTo>
                      <a:lnTo>
                        <a:pt x="96" y="324"/>
                      </a:lnTo>
                      <a:lnTo>
                        <a:pt x="90" y="286"/>
                      </a:lnTo>
                      <a:lnTo>
                        <a:pt x="103" y="255"/>
                      </a:lnTo>
                      <a:lnTo>
                        <a:pt x="127" y="213"/>
                      </a:lnTo>
                      <a:lnTo>
                        <a:pt x="172" y="182"/>
                      </a:lnTo>
                      <a:lnTo>
                        <a:pt x="229" y="154"/>
                      </a:lnTo>
                      <a:lnTo>
                        <a:pt x="267" y="133"/>
                      </a:lnTo>
                      <a:lnTo>
                        <a:pt x="297" y="108"/>
                      </a:lnTo>
                      <a:lnTo>
                        <a:pt x="340" y="99"/>
                      </a:lnTo>
                      <a:lnTo>
                        <a:pt x="378" y="90"/>
                      </a:lnTo>
                      <a:lnTo>
                        <a:pt x="432" y="80"/>
                      </a:lnTo>
                      <a:lnTo>
                        <a:pt x="474" y="73"/>
                      </a:lnTo>
                      <a:lnTo>
                        <a:pt x="505" y="62"/>
                      </a:lnTo>
                      <a:lnTo>
                        <a:pt x="529" y="50"/>
                      </a:lnTo>
                      <a:lnTo>
                        <a:pt x="536" y="43"/>
                      </a:lnTo>
                      <a:lnTo>
                        <a:pt x="547" y="28"/>
                      </a:lnTo>
                      <a:lnTo>
                        <a:pt x="547" y="17"/>
                      </a:lnTo>
                      <a:lnTo>
                        <a:pt x="536" y="4"/>
                      </a:lnTo>
                      <a:lnTo>
                        <a:pt x="522" y="0"/>
                      </a:lnTo>
                      <a:lnTo>
                        <a:pt x="505" y="0"/>
                      </a:lnTo>
                      <a:lnTo>
                        <a:pt x="477" y="9"/>
                      </a:lnTo>
                      <a:lnTo>
                        <a:pt x="458" y="12"/>
                      </a:lnTo>
                      <a:lnTo>
                        <a:pt x="408" y="12"/>
                      </a:lnTo>
                      <a:lnTo>
                        <a:pt x="366" y="17"/>
                      </a:lnTo>
                      <a:lnTo>
                        <a:pt x="335" y="14"/>
                      </a:lnTo>
                      <a:lnTo>
                        <a:pt x="307" y="16"/>
                      </a:lnTo>
                      <a:lnTo>
                        <a:pt x="262" y="24"/>
                      </a:lnTo>
                      <a:lnTo>
                        <a:pt x="243" y="23"/>
                      </a:lnTo>
                      <a:lnTo>
                        <a:pt x="229" y="23"/>
                      </a:lnTo>
                      <a:lnTo>
                        <a:pt x="214" y="28"/>
                      </a:lnTo>
                      <a:lnTo>
                        <a:pt x="201" y="38"/>
                      </a:lnTo>
                      <a:lnTo>
                        <a:pt x="194" y="59"/>
                      </a:lnTo>
                      <a:lnTo>
                        <a:pt x="189" y="73"/>
                      </a:lnTo>
                      <a:lnTo>
                        <a:pt x="184" y="85"/>
                      </a:lnTo>
                      <a:lnTo>
                        <a:pt x="168" y="97"/>
                      </a:lnTo>
                      <a:lnTo>
                        <a:pt x="142" y="111"/>
                      </a:lnTo>
                    </a:path>
                  </a:pathLst>
                </a:custGeom>
                <a:gradFill rotWithShape="0">
                  <a:gsLst>
                    <a:gs pos="0">
                      <a:srgbClr val="FFCC99"/>
                    </a:gs>
                    <a:gs pos="50000">
                      <a:srgbClr val="FFFFFF"/>
                    </a:gs>
                    <a:gs pos="100000">
                      <a:srgbClr val="FFCC99"/>
                    </a:gs>
                  </a:gsLst>
                  <a:lin ang="5400000" scaled="1"/>
                </a:gradFill>
                <a:ln w="127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3" name="Freeform 9"/>
                <p:cNvSpPr>
                  <a:spLocks/>
                </p:cNvSpPr>
                <p:nvPr/>
              </p:nvSpPr>
              <p:spPr bwMode="auto">
                <a:xfrm>
                  <a:off x="3054" y="736"/>
                  <a:ext cx="135" cy="185"/>
                </a:xfrm>
                <a:custGeom>
                  <a:avLst/>
                  <a:gdLst>
                    <a:gd name="T0" fmla="*/ 76 w 135"/>
                    <a:gd name="T1" fmla="*/ 0 h 185"/>
                    <a:gd name="T2" fmla="*/ 64 w 135"/>
                    <a:gd name="T3" fmla="*/ 7 h 185"/>
                    <a:gd name="T4" fmla="*/ 52 w 135"/>
                    <a:gd name="T5" fmla="*/ 19 h 185"/>
                    <a:gd name="T6" fmla="*/ 40 w 135"/>
                    <a:gd name="T7" fmla="*/ 37 h 185"/>
                    <a:gd name="T8" fmla="*/ 31 w 135"/>
                    <a:gd name="T9" fmla="*/ 51 h 185"/>
                    <a:gd name="T10" fmla="*/ 9 w 135"/>
                    <a:gd name="T11" fmla="*/ 51 h 185"/>
                    <a:gd name="T12" fmla="*/ 9 w 135"/>
                    <a:gd name="T13" fmla="*/ 61 h 185"/>
                    <a:gd name="T14" fmla="*/ 14 w 135"/>
                    <a:gd name="T15" fmla="*/ 73 h 185"/>
                    <a:gd name="T16" fmla="*/ 31 w 135"/>
                    <a:gd name="T17" fmla="*/ 83 h 185"/>
                    <a:gd name="T18" fmla="*/ 21 w 135"/>
                    <a:gd name="T19" fmla="*/ 89 h 185"/>
                    <a:gd name="T20" fmla="*/ 5 w 135"/>
                    <a:gd name="T21" fmla="*/ 89 h 185"/>
                    <a:gd name="T22" fmla="*/ 0 w 135"/>
                    <a:gd name="T23" fmla="*/ 101 h 185"/>
                    <a:gd name="T24" fmla="*/ 7 w 135"/>
                    <a:gd name="T25" fmla="*/ 120 h 185"/>
                    <a:gd name="T26" fmla="*/ 19 w 135"/>
                    <a:gd name="T27" fmla="*/ 122 h 185"/>
                    <a:gd name="T28" fmla="*/ 33 w 135"/>
                    <a:gd name="T29" fmla="*/ 120 h 185"/>
                    <a:gd name="T30" fmla="*/ 45 w 135"/>
                    <a:gd name="T31" fmla="*/ 135 h 185"/>
                    <a:gd name="T32" fmla="*/ 54 w 135"/>
                    <a:gd name="T33" fmla="*/ 161 h 185"/>
                    <a:gd name="T34" fmla="*/ 59 w 135"/>
                    <a:gd name="T35" fmla="*/ 168 h 185"/>
                    <a:gd name="T36" fmla="*/ 69 w 135"/>
                    <a:gd name="T37" fmla="*/ 179 h 185"/>
                    <a:gd name="T38" fmla="*/ 89 w 135"/>
                    <a:gd name="T39" fmla="*/ 184 h 185"/>
                    <a:gd name="T40" fmla="*/ 102 w 135"/>
                    <a:gd name="T41" fmla="*/ 184 h 185"/>
                    <a:gd name="T42" fmla="*/ 123 w 135"/>
                    <a:gd name="T43" fmla="*/ 172 h 185"/>
                    <a:gd name="T44" fmla="*/ 128 w 135"/>
                    <a:gd name="T45" fmla="*/ 161 h 185"/>
                    <a:gd name="T46" fmla="*/ 134 w 135"/>
                    <a:gd name="T47" fmla="*/ 132 h 185"/>
                    <a:gd name="T48" fmla="*/ 130 w 135"/>
                    <a:gd name="T49" fmla="*/ 109 h 185"/>
                    <a:gd name="T50" fmla="*/ 116 w 135"/>
                    <a:gd name="T51" fmla="*/ 85 h 185"/>
                    <a:gd name="T52" fmla="*/ 102 w 135"/>
                    <a:gd name="T53" fmla="*/ 75 h 185"/>
                    <a:gd name="T54" fmla="*/ 97 w 135"/>
                    <a:gd name="T55" fmla="*/ 61 h 185"/>
                    <a:gd name="T56" fmla="*/ 92 w 135"/>
                    <a:gd name="T57" fmla="*/ 51 h 185"/>
                    <a:gd name="T58" fmla="*/ 92 w 135"/>
                    <a:gd name="T59" fmla="*/ 7 h 185"/>
                    <a:gd name="T60" fmla="*/ 76 w 135"/>
                    <a:gd name="T61" fmla="*/ 0 h 18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35"/>
                    <a:gd name="T94" fmla="*/ 0 h 185"/>
                    <a:gd name="T95" fmla="*/ 135 w 135"/>
                    <a:gd name="T96" fmla="*/ 185 h 18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35" h="185">
                      <a:moveTo>
                        <a:pt x="76" y="0"/>
                      </a:moveTo>
                      <a:lnTo>
                        <a:pt x="64" y="7"/>
                      </a:lnTo>
                      <a:lnTo>
                        <a:pt x="52" y="19"/>
                      </a:lnTo>
                      <a:lnTo>
                        <a:pt x="40" y="37"/>
                      </a:lnTo>
                      <a:lnTo>
                        <a:pt x="31" y="51"/>
                      </a:lnTo>
                      <a:lnTo>
                        <a:pt x="9" y="51"/>
                      </a:lnTo>
                      <a:lnTo>
                        <a:pt x="9" y="61"/>
                      </a:lnTo>
                      <a:lnTo>
                        <a:pt x="14" y="73"/>
                      </a:lnTo>
                      <a:lnTo>
                        <a:pt x="31" y="83"/>
                      </a:lnTo>
                      <a:lnTo>
                        <a:pt x="21" y="89"/>
                      </a:lnTo>
                      <a:lnTo>
                        <a:pt x="5" y="89"/>
                      </a:lnTo>
                      <a:lnTo>
                        <a:pt x="0" y="101"/>
                      </a:lnTo>
                      <a:lnTo>
                        <a:pt x="7" y="120"/>
                      </a:lnTo>
                      <a:lnTo>
                        <a:pt x="19" y="122"/>
                      </a:lnTo>
                      <a:lnTo>
                        <a:pt x="33" y="120"/>
                      </a:lnTo>
                      <a:lnTo>
                        <a:pt x="45" y="135"/>
                      </a:lnTo>
                      <a:lnTo>
                        <a:pt x="54" y="161"/>
                      </a:lnTo>
                      <a:lnTo>
                        <a:pt x="59" y="168"/>
                      </a:lnTo>
                      <a:lnTo>
                        <a:pt x="69" y="179"/>
                      </a:lnTo>
                      <a:lnTo>
                        <a:pt x="89" y="184"/>
                      </a:lnTo>
                      <a:lnTo>
                        <a:pt x="102" y="184"/>
                      </a:lnTo>
                      <a:lnTo>
                        <a:pt x="123" y="172"/>
                      </a:lnTo>
                      <a:lnTo>
                        <a:pt x="128" y="161"/>
                      </a:lnTo>
                      <a:lnTo>
                        <a:pt x="134" y="132"/>
                      </a:lnTo>
                      <a:lnTo>
                        <a:pt x="130" y="109"/>
                      </a:lnTo>
                      <a:lnTo>
                        <a:pt x="116" y="85"/>
                      </a:lnTo>
                      <a:lnTo>
                        <a:pt x="102" y="75"/>
                      </a:lnTo>
                      <a:lnTo>
                        <a:pt x="97" y="61"/>
                      </a:lnTo>
                      <a:lnTo>
                        <a:pt x="92" y="51"/>
                      </a:lnTo>
                      <a:lnTo>
                        <a:pt x="92" y="7"/>
                      </a:lnTo>
                      <a:lnTo>
                        <a:pt x="76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CC99"/>
                    </a:gs>
                    <a:gs pos="50000">
                      <a:srgbClr val="FFFFFF"/>
                    </a:gs>
                    <a:gs pos="100000">
                      <a:srgbClr val="FFCC99"/>
                    </a:gs>
                  </a:gsLst>
                  <a:lin ang="5400000" scaled="1"/>
                </a:gradFill>
                <a:ln w="127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4" name="Freeform 10"/>
                <p:cNvSpPr>
                  <a:spLocks/>
                </p:cNvSpPr>
                <p:nvPr/>
              </p:nvSpPr>
              <p:spPr bwMode="auto">
                <a:xfrm>
                  <a:off x="3186" y="858"/>
                  <a:ext cx="108" cy="137"/>
                </a:xfrm>
                <a:custGeom>
                  <a:avLst/>
                  <a:gdLst>
                    <a:gd name="T0" fmla="*/ 47 w 108"/>
                    <a:gd name="T1" fmla="*/ 0 h 137"/>
                    <a:gd name="T2" fmla="*/ 59 w 108"/>
                    <a:gd name="T3" fmla="*/ 3 h 137"/>
                    <a:gd name="T4" fmla="*/ 64 w 108"/>
                    <a:gd name="T5" fmla="*/ 17 h 137"/>
                    <a:gd name="T6" fmla="*/ 69 w 108"/>
                    <a:gd name="T7" fmla="*/ 26 h 137"/>
                    <a:gd name="T8" fmla="*/ 87 w 108"/>
                    <a:gd name="T9" fmla="*/ 32 h 137"/>
                    <a:gd name="T10" fmla="*/ 97 w 108"/>
                    <a:gd name="T11" fmla="*/ 43 h 137"/>
                    <a:gd name="T12" fmla="*/ 107 w 108"/>
                    <a:gd name="T13" fmla="*/ 58 h 137"/>
                    <a:gd name="T14" fmla="*/ 107 w 108"/>
                    <a:gd name="T15" fmla="*/ 76 h 137"/>
                    <a:gd name="T16" fmla="*/ 95 w 108"/>
                    <a:gd name="T17" fmla="*/ 88 h 137"/>
                    <a:gd name="T18" fmla="*/ 80 w 108"/>
                    <a:gd name="T19" fmla="*/ 97 h 137"/>
                    <a:gd name="T20" fmla="*/ 57 w 108"/>
                    <a:gd name="T21" fmla="*/ 98 h 137"/>
                    <a:gd name="T22" fmla="*/ 42 w 108"/>
                    <a:gd name="T23" fmla="*/ 100 h 137"/>
                    <a:gd name="T24" fmla="*/ 22 w 108"/>
                    <a:gd name="T25" fmla="*/ 109 h 137"/>
                    <a:gd name="T26" fmla="*/ 7 w 108"/>
                    <a:gd name="T27" fmla="*/ 136 h 137"/>
                    <a:gd name="T28" fmla="*/ 0 w 108"/>
                    <a:gd name="T29" fmla="*/ 98 h 137"/>
                    <a:gd name="T30" fmla="*/ 14 w 108"/>
                    <a:gd name="T31" fmla="*/ 72 h 137"/>
                    <a:gd name="T32" fmla="*/ 24 w 108"/>
                    <a:gd name="T33" fmla="*/ 53 h 137"/>
                    <a:gd name="T34" fmla="*/ 24 w 108"/>
                    <a:gd name="T35" fmla="*/ 29 h 137"/>
                    <a:gd name="T36" fmla="*/ 33 w 108"/>
                    <a:gd name="T37" fmla="*/ 10 h 137"/>
                    <a:gd name="T38" fmla="*/ 47 w 108"/>
                    <a:gd name="T39" fmla="*/ 0 h 13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8"/>
                    <a:gd name="T61" fmla="*/ 0 h 137"/>
                    <a:gd name="T62" fmla="*/ 108 w 108"/>
                    <a:gd name="T63" fmla="*/ 137 h 13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8" h="137">
                      <a:moveTo>
                        <a:pt x="47" y="0"/>
                      </a:moveTo>
                      <a:lnTo>
                        <a:pt x="59" y="3"/>
                      </a:lnTo>
                      <a:lnTo>
                        <a:pt x="64" y="17"/>
                      </a:lnTo>
                      <a:lnTo>
                        <a:pt x="69" y="26"/>
                      </a:lnTo>
                      <a:lnTo>
                        <a:pt x="87" y="32"/>
                      </a:lnTo>
                      <a:lnTo>
                        <a:pt x="97" y="43"/>
                      </a:lnTo>
                      <a:lnTo>
                        <a:pt x="107" y="58"/>
                      </a:lnTo>
                      <a:lnTo>
                        <a:pt x="107" y="76"/>
                      </a:lnTo>
                      <a:lnTo>
                        <a:pt x="95" y="88"/>
                      </a:lnTo>
                      <a:lnTo>
                        <a:pt x="80" y="97"/>
                      </a:lnTo>
                      <a:lnTo>
                        <a:pt x="57" y="98"/>
                      </a:lnTo>
                      <a:lnTo>
                        <a:pt x="42" y="100"/>
                      </a:lnTo>
                      <a:lnTo>
                        <a:pt x="22" y="109"/>
                      </a:lnTo>
                      <a:lnTo>
                        <a:pt x="7" y="136"/>
                      </a:lnTo>
                      <a:lnTo>
                        <a:pt x="0" y="98"/>
                      </a:lnTo>
                      <a:lnTo>
                        <a:pt x="14" y="72"/>
                      </a:lnTo>
                      <a:lnTo>
                        <a:pt x="24" y="53"/>
                      </a:lnTo>
                      <a:lnTo>
                        <a:pt x="24" y="29"/>
                      </a:lnTo>
                      <a:lnTo>
                        <a:pt x="33" y="10"/>
                      </a:lnTo>
                      <a:lnTo>
                        <a:pt x="4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CC99"/>
                    </a:gs>
                    <a:gs pos="50000">
                      <a:srgbClr val="FFFFFF"/>
                    </a:gs>
                    <a:gs pos="100000">
                      <a:srgbClr val="FFCC99"/>
                    </a:gs>
                  </a:gsLst>
                  <a:lin ang="5400000" scaled="1"/>
                </a:gradFill>
                <a:ln w="127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5" name="Freeform 11"/>
                <p:cNvSpPr>
                  <a:spLocks/>
                </p:cNvSpPr>
                <p:nvPr/>
              </p:nvSpPr>
              <p:spPr bwMode="auto">
                <a:xfrm>
                  <a:off x="3920" y="823"/>
                  <a:ext cx="148" cy="176"/>
                </a:xfrm>
                <a:custGeom>
                  <a:avLst/>
                  <a:gdLst>
                    <a:gd name="T0" fmla="*/ 98 w 148"/>
                    <a:gd name="T1" fmla="*/ 3 h 176"/>
                    <a:gd name="T2" fmla="*/ 119 w 148"/>
                    <a:gd name="T3" fmla="*/ 0 h 176"/>
                    <a:gd name="T4" fmla="*/ 137 w 148"/>
                    <a:gd name="T5" fmla="*/ 7 h 176"/>
                    <a:gd name="T6" fmla="*/ 143 w 148"/>
                    <a:gd name="T7" fmla="*/ 19 h 176"/>
                    <a:gd name="T8" fmla="*/ 147 w 148"/>
                    <a:gd name="T9" fmla="*/ 55 h 176"/>
                    <a:gd name="T10" fmla="*/ 137 w 148"/>
                    <a:gd name="T11" fmla="*/ 62 h 176"/>
                    <a:gd name="T12" fmla="*/ 114 w 148"/>
                    <a:gd name="T13" fmla="*/ 64 h 176"/>
                    <a:gd name="T14" fmla="*/ 107 w 148"/>
                    <a:gd name="T15" fmla="*/ 71 h 176"/>
                    <a:gd name="T16" fmla="*/ 111 w 148"/>
                    <a:gd name="T17" fmla="*/ 81 h 176"/>
                    <a:gd name="T18" fmla="*/ 79 w 148"/>
                    <a:gd name="T19" fmla="*/ 144 h 176"/>
                    <a:gd name="T20" fmla="*/ 76 w 148"/>
                    <a:gd name="T21" fmla="*/ 161 h 176"/>
                    <a:gd name="T22" fmla="*/ 64 w 148"/>
                    <a:gd name="T23" fmla="*/ 175 h 176"/>
                    <a:gd name="T24" fmla="*/ 41 w 148"/>
                    <a:gd name="T25" fmla="*/ 166 h 176"/>
                    <a:gd name="T26" fmla="*/ 22 w 148"/>
                    <a:gd name="T27" fmla="*/ 132 h 176"/>
                    <a:gd name="T28" fmla="*/ 6 w 148"/>
                    <a:gd name="T29" fmla="*/ 114 h 176"/>
                    <a:gd name="T30" fmla="*/ 0 w 148"/>
                    <a:gd name="T31" fmla="*/ 93 h 176"/>
                    <a:gd name="T32" fmla="*/ 0 w 148"/>
                    <a:gd name="T33" fmla="*/ 69 h 176"/>
                    <a:gd name="T34" fmla="*/ 10 w 148"/>
                    <a:gd name="T35" fmla="*/ 45 h 176"/>
                    <a:gd name="T36" fmla="*/ 27 w 148"/>
                    <a:gd name="T37" fmla="*/ 45 h 176"/>
                    <a:gd name="T38" fmla="*/ 39 w 148"/>
                    <a:gd name="T39" fmla="*/ 57 h 176"/>
                    <a:gd name="T40" fmla="*/ 52 w 148"/>
                    <a:gd name="T41" fmla="*/ 52 h 176"/>
                    <a:gd name="T42" fmla="*/ 48 w 148"/>
                    <a:gd name="T43" fmla="*/ 26 h 176"/>
                    <a:gd name="T44" fmla="*/ 65 w 148"/>
                    <a:gd name="T45" fmla="*/ 5 h 176"/>
                    <a:gd name="T46" fmla="*/ 85 w 148"/>
                    <a:gd name="T47" fmla="*/ 0 h 176"/>
                    <a:gd name="T48" fmla="*/ 98 w 148"/>
                    <a:gd name="T49" fmla="*/ 3 h 17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8"/>
                    <a:gd name="T76" fmla="*/ 0 h 176"/>
                    <a:gd name="T77" fmla="*/ 148 w 148"/>
                    <a:gd name="T78" fmla="*/ 176 h 17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8" h="176">
                      <a:moveTo>
                        <a:pt x="98" y="3"/>
                      </a:moveTo>
                      <a:lnTo>
                        <a:pt x="119" y="0"/>
                      </a:lnTo>
                      <a:lnTo>
                        <a:pt x="137" y="7"/>
                      </a:lnTo>
                      <a:lnTo>
                        <a:pt x="143" y="19"/>
                      </a:lnTo>
                      <a:lnTo>
                        <a:pt x="147" y="55"/>
                      </a:lnTo>
                      <a:lnTo>
                        <a:pt x="137" y="62"/>
                      </a:lnTo>
                      <a:lnTo>
                        <a:pt x="114" y="64"/>
                      </a:lnTo>
                      <a:lnTo>
                        <a:pt x="107" y="71"/>
                      </a:lnTo>
                      <a:lnTo>
                        <a:pt x="111" y="81"/>
                      </a:lnTo>
                      <a:lnTo>
                        <a:pt x="79" y="144"/>
                      </a:lnTo>
                      <a:lnTo>
                        <a:pt x="76" y="161"/>
                      </a:lnTo>
                      <a:lnTo>
                        <a:pt x="64" y="175"/>
                      </a:lnTo>
                      <a:lnTo>
                        <a:pt x="41" y="166"/>
                      </a:lnTo>
                      <a:lnTo>
                        <a:pt x="22" y="132"/>
                      </a:lnTo>
                      <a:lnTo>
                        <a:pt x="6" y="114"/>
                      </a:lnTo>
                      <a:lnTo>
                        <a:pt x="0" y="93"/>
                      </a:lnTo>
                      <a:lnTo>
                        <a:pt x="0" y="69"/>
                      </a:lnTo>
                      <a:lnTo>
                        <a:pt x="10" y="45"/>
                      </a:lnTo>
                      <a:lnTo>
                        <a:pt x="27" y="45"/>
                      </a:lnTo>
                      <a:lnTo>
                        <a:pt x="39" y="57"/>
                      </a:lnTo>
                      <a:lnTo>
                        <a:pt x="52" y="52"/>
                      </a:lnTo>
                      <a:lnTo>
                        <a:pt x="48" y="26"/>
                      </a:lnTo>
                      <a:lnTo>
                        <a:pt x="65" y="5"/>
                      </a:lnTo>
                      <a:lnTo>
                        <a:pt x="85" y="0"/>
                      </a:lnTo>
                      <a:lnTo>
                        <a:pt x="98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FFCC99"/>
                    </a:gs>
                    <a:gs pos="50000">
                      <a:srgbClr val="FFFFFF"/>
                    </a:gs>
                    <a:gs pos="100000">
                      <a:srgbClr val="FFCC99"/>
                    </a:gs>
                  </a:gsLst>
                  <a:lin ang="5400000" scaled="1"/>
                </a:gradFill>
                <a:ln w="127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6" name="Freeform 12"/>
                <p:cNvSpPr>
                  <a:spLocks/>
                </p:cNvSpPr>
                <p:nvPr/>
              </p:nvSpPr>
              <p:spPr bwMode="auto">
                <a:xfrm>
                  <a:off x="4100" y="774"/>
                  <a:ext cx="93" cy="83"/>
                </a:xfrm>
                <a:custGeom>
                  <a:avLst/>
                  <a:gdLst>
                    <a:gd name="T0" fmla="*/ 24 w 93"/>
                    <a:gd name="T1" fmla="*/ 6 h 83"/>
                    <a:gd name="T2" fmla="*/ 7 w 93"/>
                    <a:gd name="T3" fmla="*/ 23 h 83"/>
                    <a:gd name="T4" fmla="*/ 0 w 93"/>
                    <a:gd name="T5" fmla="*/ 37 h 83"/>
                    <a:gd name="T6" fmla="*/ 0 w 93"/>
                    <a:gd name="T7" fmla="*/ 49 h 83"/>
                    <a:gd name="T8" fmla="*/ 10 w 93"/>
                    <a:gd name="T9" fmla="*/ 82 h 83"/>
                    <a:gd name="T10" fmla="*/ 19 w 93"/>
                    <a:gd name="T11" fmla="*/ 82 h 83"/>
                    <a:gd name="T12" fmla="*/ 35 w 93"/>
                    <a:gd name="T13" fmla="*/ 71 h 83"/>
                    <a:gd name="T14" fmla="*/ 64 w 93"/>
                    <a:gd name="T15" fmla="*/ 70 h 83"/>
                    <a:gd name="T16" fmla="*/ 73 w 93"/>
                    <a:gd name="T17" fmla="*/ 61 h 83"/>
                    <a:gd name="T18" fmla="*/ 81 w 93"/>
                    <a:gd name="T19" fmla="*/ 56 h 83"/>
                    <a:gd name="T20" fmla="*/ 92 w 93"/>
                    <a:gd name="T21" fmla="*/ 37 h 83"/>
                    <a:gd name="T22" fmla="*/ 85 w 93"/>
                    <a:gd name="T23" fmla="*/ 18 h 83"/>
                    <a:gd name="T24" fmla="*/ 73 w 93"/>
                    <a:gd name="T25" fmla="*/ 6 h 83"/>
                    <a:gd name="T26" fmla="*/ 52 w 93"/>
                    <a:gd name="T27" fmla="*/ 0 h 83"/>
                    <a:gd name="T28" fmla="*/ 24 w 93"/>
                    <a:gd name="T29" fmla="*/ 6 h 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3"/>
                    <a:gd name="T46" fmla="*/ 0 h 83"/>
                    <a:gd name="T47" fmla="*/ 93 w 93"/>
                    <a:gd name="T48" fmla="*/ 83 h 8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3" h="83">
                      <a:moveTo>
                        <a:pt x="24" y="6"/>
                      </a:moveTo>
                      <a:lnTo>
                        <a:pt x="7" y="23"/>
                      </a:lnTo>
                      <a:lnTo>
                        <a:pt x="0" y="37"/>
                      </a:lnTo>
                      <a:lnTo>
                        <a:pt x="0" y="49"/>
                      </a:lnTo>
                      <a:lnTo>
                        <a:pt x="10" y="82"/>
                      </a:lnTo>
                      <a:lnTo>
                        <a:pt x="19" y="82"/>
                      </a:lnTo>
                      <a:lnTo>
                        <a:pt x="35" y="71"/>
                      </a:lnTo>
                      <a:lnTo>
                        <a:pt x="64" y="70"/>
                      </a:lnTo>
                      <a:lnTo>
                        <a:pt x="73" y="61"/>
                      </a:lnTo>
                      <a:lnTo>
                        <a:pt x="81" y="56"/>
                      </a:lnTo>
                      <a:lnTo>
                        <a:pt x="92" y="37"/>
                      </a:lnTo>
                      <a:lnTo>
                        <a:pt x="85" y="18"/>
                      </a:lnTo>
                      <a:lnTo>
                        <a:pt x="73" y="6"/>
                      </a:lnTo>
                      <a:lnTo>
                        <a:pt x="52" y="0"/>
                      </a:lnTo>
                      <a:lnTo>
                        <a:pt x="24" y="6"/>
                      </a:lnTo>
                    </a:path>
                  </a:pathLst>
                </a:custGeom>
                <a:gradFill rotWithShape="0">
                  <a:gsLst>
                    <a:gs pos="0">
                      <a:srgbClr val="FFCC99"/>
                    </a:gs>
                    <a:gs pos="50000">
                      <a:srgbClr val="FFFFFF"/>
                    </a:gs>
                    <a:gs pos="100000">
                      <a:srgbClr val="FFCC99"/>
                    </a:gs>
                  </a:gsLst>
                  <a:lin ang="5400000" scaled="1"/>
                </a:gradFill>
                <a:ln w="127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7" name="Freeform 13"/>
                <p:cNvSpPr>
                  <a:spLocks/>
                </p:cNvSpPr>
                <p:nvPr/>
              </p:nvSpPr>
              <p:spPr bwMode="auto">
                <a:xfrm>
                  <a:off x="4755" y="328"/>
                  <a:ext cx="83" cy="115"/>
                </a:xfrm>
                <a:custGeom>
                  <a:avLst/>
                  <a:gdLst>
                    <a:gd name="T0" fmla="*/ 40 w 83"/>
                    <a:gd name="T1" fmla="*/ 0 h 115"/>
                    <a:gd name="T2" fmla="*/ 59 w 83"/>
                    <a:gd name="T3" fmla="*/ 0 h 115"/>
                    <a:gd name="T4" fmla="*/ 77 w 83"/>
                    <a:gd name="T5" fmla="*/ 13 h 115"/>
                    <a:gd name="T6" fmla="*/ 82 w 83"/>
                    <a:gd name="T7" fmla="*/ 26 h 115"/>
                    <a:gd name="T8" fmla="*/ 82 w 83"/>
                    <a:gd name="T9" fmla="*/ 41 h 115"/>
                    <a:gd name="T10" fmla="*/ 68 w 83"/>
                    <a:gd name="T11" fmla="*/ 57 h 115"/>
                    <a:gd name="T12" fmla="*/ 54 w 83"/>
                    <a:gd name="T13" fmla="*/ 69 h 115"/>
                    <a:gd name="T14" fmla="*/ 52 w 83"/>
                    <a:gd name="T15" fmla="*/ 79 h 115"/>
                    <a:gd name="T16" fmla="*/ 58 w 83"/>
                    <a:gd name="T17" fmla="*/ 90 h 115"/>
                    <a:gd name="T18" fmla="*/ 63 w 83"/>
                    <a:gd name="T19" fmla="*/ 105 h 115"/>
                    <a:gd name="T20" fmla="*/ 49 w 83"/>
                    <a:gd name="T21" fmla="*/ 114 h 115"/>
                    <a:gd name="T22" fmla="*/ 26 w 83"/>
                    <a:gd name="T23" fmla="*/ 112 h 115"/>
                    <a:gd name="T24" fmla="*/ 13 w 83"/>
                    <a:gd name="T25" fmla="*/ 105 h 115"/>
                    <a:gd name="T26" fmla="*/ 0 w 83"/>
                    <a:gd name="T27" fmla="*/ 90 h 115"/>
                    <a:gd name="T28" fmla="*/ 0 w 83"/>
                    <a:gd name="T29" fmla="*/ 39 h 115"/>
                    <a:gd name="T30" fmla="*/ 9 w 83"/>
                    <a:gd name="T31" fmla="*/ 19 h 115"/>
                    <a:gd name="T32" fmla="*/ 20 w 83"/>
                    <a:gd name="T33" fmla="*/ 6 h 115"/>
                    <a:gd name="T34" fmla="*/ 40 w 83"/>
                    <a:gd name="T35" fmla="*/ 0 h 1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3"/>
                    <a:gd name="T55" fmla="*/ 0 h 115"/>
                    <a:gd name="T56" fmla="*/ 83 w 83"/>
                    <a:gd name="T57" fmla="*/ 115 h 11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3" h="115">
                      <a:moveTo>
                        <a:pt x="40" y="0"/>
                      </a:moveTo>
                      <a:lnTo>
                        <a:pt x="59" y="0"/>
                      </a:lnTo>
                      <a:lnTo>
                        <a:pt x="77" y="13"/>
                      </a:lnTo>
                      <a:lnTo>
                        <a:pt x="82" y="26"/>
                      </a:lnTo>
                      <a:lnTo>
                        <a:pt x="82" y="41"/>
                      </a:lnTo>
                      <a:lnTo>
                        <a:pt x="68" y="57"/>
                      </a:lnTo>
                      <a:lnTo>
                        <a:pt x="54" y="69"/>
                      </a:lnTo>
                      <a:lnTo>
                        <a:pt x="52" y="79"/>
                      </a:lnTo>
                      <a:lnTo>
                        <a:pt x="58" y="90"/>
                      </a:lnTo>
                      <a:lnTo>
                        <a:pt x="63" y="105"/>
                      </a:lnTo>
                      <a:lnTo>
                        <a:pt x="49" y="114"/>
                      </a:lnTo>
                      <a:lnTo>
                        <a:pt x="26" y="112"/>
                      </a:lnTo>
                      <a:lnTo>
                        <a:pt x="13" y="105"/>
                      </a:lnTo>
                      <a:lnTo>
                        <a:pt x="0" y="90"/>
                      </a:lnTo>
                      <a:lnTo>
                        <a:pt x="0" y="39"/>
                      </a:lnTo>
                      <a:lnTo>
                        <a:pt x="9" y="19"/>
                      </a:lnTo>
                      <a:lnTo>
                        <a:pt x="20" y="6"/>
                      </a:lnTo>
                      <a:lnTo>
                        <a:pt x="4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CC99"/>
                    </a:gs>
                    <a:gs pos="50000">
                      <a:srgbClr val="FFFFFF"/>
                    </a:gs>
                    <a:gs pos="100000">
                      <a:srgbClr val="FFCC99"/>
                    </a:gs>
                  </a:gsLst>
                  <a:lin ang="5400000" scaled="1"/>
                </a:gradFill>
                <a:ln w="127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8" name="Freeform 14"/>
                <p:cNvSpPr>
                  <a:spLocks/>
                </p:cNvSpPr>
                <p:nvPr/>
              </p:nvSpPr>
              <p:spPr bwMode="auto">
                <a:xfrm>
                  <a:off x="5007" y="2134"/>
                  <a:ext cx="441" cy="533"/>
                </a:xfrm>
                <a:custGeom>
                  <a:avLst/>
                  <a:gdLst>
                    <a:gd name="T0" fmla="*/ 35 w 441"/>
                    <a:gd name="T1" fmla="*/ 7 h 533"/>
                    <a:gd name="T2" fmla="*/ 52 w 441"/>
                    <a:gd name="T3" fmla="*/ 36 h 533"/>
                    <a:gd name="T4" fmla="*/ 81 w 441"/>
                    <a:gd name="T5" fmla="*/ 78 h 533"/>
                    <a:gd name="T6" fmla="*/ 125 w 441"/>
                    <a:gd name="T7" fmla="*/ 126 h 533"/>
                    <a:gd name="T8" fmla="*/ 161 w 441"/>
                    <a:gd name="T9" fmla="*/ 158 h 533"/>
                    <a:gd name="T10" fmla="*/ 229 w 441"/>
                    <a:gd name="T11" fmla="*/ 208 h 533"/>
                    <a:gd name="T12" fmla="*/ 251 w 441"/>
                    <a:gd name="T13" fmla="*/ 227 h 533"/>
                    <a:gd name="T14" fmla="*/ 298 w 441"/>
                    <a:gd name="T15" fmla="*/ 253 h 533"/>
                    <a:gd name="T16" fmla="*/ 350 w 441"/>
                    <a:gd name="T17" fmla="*/ 277 h 533"/>
                    <a:gd name="T18" fmla="*/ 355 w 441"/>
                    <a:gd name="T19" fmla="*/ 286 h 533"/>
                    <a:gd name="T20" fmla="*/ 354 w 441"/>
                    <a:gd name="T21" fmla="*/ 294 h 533"/>
                    <a:gd name="T22" fmla="*/ 342 w 441"/>
                    <a:gd name="T23" fmla="*/ 301 h 533"/>
                    <a:gd name="T24" fmla="*/ 319 w 441"/>
                    <a:gd name="T25" fmla="*/ 298 h 533"/>
                    <a:gd name="T26" fmla="*/ 293 w 441"/>
                    <a:gd name="T27" fmla="*/ 298 h 533"/>
                    <a:gd name="T28" fmla="*/ 277 w 441"/>
                    <a:gd name="T29" fmla="*/ 305 h 533"/>
                    <a:gd name="T30" fmla="*/ 276 w 441"/>
                    <a:gd name="T31" fmla="*/ 319 h 533"/>
                    <a:gd name="T32" fmla="*/ 290 w 441"/>
                    <a:gd name="T33" fmla="*/ 355 h 533"/>
                    <a:gd name="T34" fmla="*/ 310 w 441"/>
                    <a:gd name="T35" fmla="*/ 386 h 533"/>
                    <a:gd name="T36" fmla="*/ 335 w 441"/>
                    <a:gd name="T37" fmla="*/ 416 h 533"/>
                    <a:gd name="T38" fmla="*/ 359 w 441"/>
                    <a:gd name="T39" fmla="*/ 430 h 533"/>
                    <a:gd name="T40" fmla="*/ 387 w 441"/>
                    <a:gd name="T41" fmla="*/ 436 h 533"/>
                    <a:gd name="T42" fmla="*/ 420 w 441"/>
                    <a:gd name="T43" fmla="*/ 440 h 533"/>
                    <a:gd name="T44" fmla="*/ 437 w 441"/>
                    <a:gd name="T45" fmla="*/ 454 h 533"/>
                    <a:gd name="T46" fmla="*/ 440 w 441"/>
                    <a:gd name="T47" fmla="*/ 478 h 533"/>
                    <a:gd name="T48" fmla="*/ 437 w 441"/>
                    <a:gd name="T49" fmla="*/ 487 h 533"/>
                    <a:gd name="T50" fmla="*/ 432 w 441"/>
                    <a:gd name="T51" fmla="*/ 495 h 533"/>
                    <a:gd name="T52" fmla="*/ 421 w 441"/>
                    <a:gd name="T53" fmla="*/ 495 h 533"/>
                    <a:gd name="T54" fmla="*/ 399 w 441"/>
                    <a:gd name="T55" fmla="*/ 473 h 533"/>
                    <a:gd name="T56" fmla="*/ 383 w 441"/>
                    <a:gd name="T57" fmla="*/ 473 h 533"/>
                    <a:gd name="T58" fmla="*/ 378 w 441"/>
                    <a:gd name="T59" fmla="*/ 473 h 533"/>
                    <a:gd name="T60" fmla="*/ 366 w 441"/>
                    <a:gd name="T61" fmla="*/ 478 h 533"/>
                    <a:gd name="T62" fmla="*/ 378 w 441"/>
                    <a:gd name="T63" fmla="*/ 495 h 533"/>
                    <a:gd name="T64" fmla="*/ 390 w 441"/>
                    <a:gd name="T65" fmla="*/ 511 h 533"/>
                    <a:gd name="T66" fmla="*/ 388 w 441"/>
                    <a:gd name="T67" fmla="*/ 527 h 533"/>
                    <a:gd name="T68" fmla="*/ 383 w 441"/>
                    <a:gd name="T69" fmla="*/ 530 h 533"/>
                    <a:gd name="T70" fmla="*/ 368 w 441"/>
                    <a:gd name="T71" fmla="*/ 532 h 533"/>
                    <a:gd name="T72" fmla="*/ 343 w 441"/>
                    <a:gd name="T73" fmla="*/ 520 h 533"/>
                    <a:gd name="T74" fmla="*/ 331 w 441"/>
                    <a:gd name="T75" fmla="*/ 509 h 533"/>
                    <a:gd name="T76" fmla="*/ 309 w 441"/>
                    <a:gd name="T77" fmla="*/ 478 h 533"/>
                    <a:gd name="T78" fmla="*/ 281 w 441"/>
                    <a:gd name="T79" fmla="*/ 424 h 533"/>
                    <a:gd name="T80" fmla="*/ 218 w 441"/>
                    <a:gd name="T81" fmla="*/ 324 h 533"/>
                    <a:gd name="T82" fmla="*/ 175 w 441"/>
                    <a:gd name="T83" fmla="*/ 272 h 533"/>
                    <a:gd name="T84" fmla="*/ 154 w 441"/>
                    <a:gd name="T85" fmla="*/ 237 h 533"/>
                    <a:gd name="T86" fmla="*/ 128 w 441"/>
                    <a:gd name="T87" fmla="*/ 223 h 533"/>
                    <a:gd name="T88" fmla="*/ 101 w 441"/>
                    <a:gd name="T89" fmla="*/ 201 h 533"/>
                    <a:gd name="T90" fmla="*/ 64 w 441"/>
                    <a:gd name="T91" fmla="*/ 156 h 533"/>
                    <a:gd name="T92" fmla="*/ 40 w 441"/>
                    <a:gd name="T93" fmla="*/ 126 h 533"/>
                    <a:gd name="T94" fmla="*/ 31 w 441"/>
                    <a:gd name="T95" fmla="*/ 113 h 533"/>
                    <a:gd name="T96" fmla="*/ 31 w 441"/>
                    <a:gd name="T97" fmla="*/ 99 h 533"/>
                    <a:gd name="T98" fmla="*/ 40 w 441"/>
                    <a:gd name="T99" fmla="*/ 90 h 533"/>
                    <a:gd name="T100" fmla="*/ 43 w 441"/>
                    <a:gd name="T101" fmla="*/ 74 h 533"/>
                    <a:gd name="T102" fmla="*/ 28 w 441"/>
                    <a:gd name="T103" fmla="*/ 61 h 533"/>
                    <a:gd name="T104" fmla="*/ 12 w 441"/>
                    <a:gd name="T105" fmla="*/ 54 h 533"/>
                    <a:gd name="T106" fmla="*/ 2 w 441"/>
                    <a:gd name="T107" fmla="*/ 50 h 533"/>
                    <a:gd name="T108" fmla="*/ 2 w 441"/>
                    <a:gd name="T109" fmla="*/ 33 h 533"/>
                    <a:gd name="T110" fmla="*/ 0 w 441"/>
                    <a:gd name="T111" fmla="*/ 12 h 533"/>
                    <a:gd name="T112" fmla="*/ 14 w 441"/>
                    <a:gd name="T113" fmla="*/ 0 h 533"/>
                    <a:gd name="T114" fmla="*/ 35 w 441"/>
                    <a:gd name="T115" fmla="*/ 7 h 53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41"/>
                    <a:gd name="T175" fmla="*/ 0 h 533"/>
                    <a:gd name="T176" fmla="*/ 441 w 441"/>
                    <a:gd name="T177" fmla="*/ 533 h 53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41" h="533">
                      <a:moveTo>
                        <a:pt x="35" y="7"/>
                      </a:moveTo>
                      <a:lnTo>
                        <a:pt x="52" y="36"/>
                      </a:lnTo>
                      <a:lnTo>
                        <a:pt x="81" y="78"/>
                      </a:lnTo>
                      <a:lnTo>
                        <a:pt x="125" y="126"/>
                      </a:lnTo>
                      <a:lnTo>
                        <a:pt x="161" y="158"/>
                      </a:lnTo>
                      <a:lnTo>
                        <a:pt x="229" y="208"/>
                      </a:lnTo>
                      <a:lnTo>
                        <a:pt x="251" y="227"/>
                      </a:lnTo>
                      <a:lnTo>
                        <a:pt x="298" y="253"/>
                      </a:lnTo>
                      <a:lnTo>
                        <a:pt x="350" y="277"/>
                      </a:lnTo>
                      <a:lnTo>
                        <a:pt x="355" y="286"/>
                      </a:lnTo>
                      <a:lnTo>
                        <a:pt x="354" y="294"/>
                      </a:lnTo>
                      <a:lnTo>
                        <a:pt x="342" y="301"/>
                      </a:lnTo>
                      <a:lnTo>
                        <a:pt x="319" y="298"/>
                      </a:lnTo>
                      <a:lnTo>
                        <a:pt x="293" y="298"/>
                      </a:lnTo>
                      <a:lnTo>
                        <a:pt x="277" y="305"/>
                      </a:lnTo>
                      <a:lnTo>
                        <a:pt x="276" y="319"/>
                      </a:lnTo>
                      <a:lnTo>
                        <a:pt x="290" y="355"/>
                      </a:lnTo>
                      <a:lnTo>
                        <a:pt x="310" y="386"/>
                      </a:lnTo>
                      <a:lnTo>
                        <a:pt x="335" y="416"/>
                      </a:lnTo>
                      <a:lnTo>
                        <a:pt x="359" y="430"/>
                      </a:lnTo>
                      <a:lnTo>
                        <a:pt x="387" y="436"/>
                      </a:lnTo>
                      <a:lnTo>
                        <a:pt x="420" y="440"/>
                      </a:lnTo>
                      <a:lnTo>
                        <a:pt x="437" y="454"/>
                      </a:lnTo>
                      <a:lnTo>
                        <a:pt x="440" y="478"/>
                      </a:lnTo>
                      <a:lnTo>
                        <a:pt x="437" y="487"/>
                      </a:lnTo>
                      <a:lnTo>
                        <a:pt x="432" y="495"/>
                      </a:lnTo>
                      <a:lnTo>
                        <a:pt x="421" y="495"/>
                      </a:lnTo>
                      <a:lnTo>
                        <a:pt x="399" y="473"/>
                      </a:lnTo>
                      <a:lnTo>
                        <a:pt x="383" y="473"/>
                      </a:lnTo>
                      <a:lnTo>
                        <a:pt x="378" y="473"/>
                      </a:lnTo>
                      <a:lnTo>
                        <a:pt x="366" y="478"/>
                      </a:lnTo>
                      <a:lnTo>
                        <a:pt x="378" y="495"/>
                      </a:lnTo>
                      <a:lnTo>
                        <a:pt x="390" y="511"/>
                      </a:lnTo>
                      <a:lnTo>
                        <a:pt x="388" y="527"/>
                      </a:lnTo>
                      <a:lnTo>
                        <a:pt x="383" y="530"/>
                      </a:lnTo>
                      <a:lnTo>
                        <a:pt x="368" y="532"/>
                      </a:lnTo>
                      <a:lnTo>
                        <a:pt x="343" y="520"/>
                      </a:lnTo>
                      <a:lnTo>
                        <a:pt x="331" y="509"/>
                      </a:lnTo>
                      <a:lnTo>
                        <a:pt x="309" y="478"/>
                      </a:lnTo>
                      <a:lnTo>
                        <a:pt x="281" y="424"/>
                      </a:lnTo>
                      <a:lnTo>
                        <a:pt x="218" y="324"/>
                      </a:lnTo>
                      <a:lnTo>
                        <a:pt x="175" y="272"/>
                      </a:lnTo>
                      <a:lnTo>
                        <a:pt x="154" y="237"/>
                      </a:lnTo>
                      <a:lnTo>
                        <a:pt x="128" y="223"/>
                      </a:lnTo>
                      <a:lnTo>
                        <a:pt x="101" y="201"/>
                      </a:lnTo>
                      <a:lnTo>
                        <a:pt x="64" y="156"/>
                      </a:lnTo>
                      <a:lnTo>
                        <a:pt x="40" y="126"/>
                      </a:lnTo>
                      <a:lnTo>
                        <a:pt x="31" y="113"/>
                      </a:lnTo>
                      <a:lnTo>
                        <a:pt x="31" y="99"/>
                      </a:lnTo>
                      <a:lnTo>
                        <a:pt x="40" y="90"/>
                      </a:lnTo>
                      <a:lnTo>
                        <a:pt x="43" y="74"/>
                      </a:lnTo>
                      <a:lnTo>
                        <a:pt x="28" y="61"/>
                      </a:lnTo>
                      <a:lnTo>
                        <a:pt x="12" y="54"/>
                      </a:lnTo>
                      <a:lnTo>
                        <a:pt x="2" y="50"/>
                      </a:lnTo>
                      <a:lnTo>
                        <a:pt x="2" y="33"/>
                      </a:lnTo>
                      <a:lnTo>
                        <a:pt x="0" y="12"/>
                      </a:lnTo>
                      <a:lnTo>
                        <a:pt x="14" y="0"/>
                      </a:lnTo>
                      <a:lnTo>
                        <a:pt x="35" y="7"/>
                      </a:lnTo>
                    </a:path>
                  </a:pathLst>
                </a:custGeom>
                <a:gradFill rotWithShape="0">
                  <a:gsLst>
                    <a:gs pos="0">
                      <a:srgbClr val="FFCC99"/>
                    </a:gs>
                    <a:gs pos="50000">
                      <a:srgbClr val="FFFFFF"/>
                    </a:gs>
                    <a:gs pos="100000">
                      <a:srgbClr val="FFCC99"/>
                    </a:gs>
                  </a:gsLst>
                  <a:lin ang="5400000" scaled="1"/>
                </a:gradFill>
                <a:ln w="127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701" name="Freeform 15"/>
              <p:cNvSpPr>
                <a:spLocks/>
              </p:cNvSpPr>
              <p:nvPr/>
            </p:nvSpPr>
            <p:spPr bwMode="auto">
              <a:xfrm>
                <a:off x="304" y="1331"/>
                <a:ext cx="113" cy="171"/>
              </a:xfrm>
              <a:custGeom>
                <a:avLst/>
                <a:gdLst>
                  <a:gd name="T0" fmla="*/ 2 w 111"/>
                  <a:gd name="T1" fmla="*/ 0 h 150"/>
                  <a:gd name="T2" fmla="*/ 0 w 111"/>
                  <a:gd name="T3" fmla="*/ 52 h 150"/>
                  <a:gd name="T4" fmla="*/ 7 w 111"/>
                  <a:gd name="T5" fmla="*/ 91 h 150"/>
                  <a:gd name="T6" fmla="*/ 26 w 111"/>
                  <a:gd name="T7" fmla="*/ 133 h 150"/>
                  <a:gd name="T8" fmla="*/ 49 w 111"/>
                  <a:gd name="T9" fmla="*/ 170 h 150"/>
                  <a:gd name="T10" fmla="*/ 66 w 111"/>
                  <a:gd name="T11" fmla="*/ 221 h 150"/>
                  <a:gd name="T12" fmla="*/ 78 w 111"/>
                  <a:gd name="T13" fmla="*/ 221 h 150"/>
                  <a:gd name="T14" fmla="*/ 105 w 111"/>
                  <a:gd name="T15" fmla="*/ 215 h 150"/>
                  <a:gd name="T16" fmla="*/ 116 w 111"/>
                  <a:gd name="T17" fmla="*/ 188 h 150"/>
                  <a:gd name="T18" fmla="*/ 112 w 111"/>
                  <a:gd name="T19" fmla="*/ 168 h 150"/>
                  <a:gd name="T20" fmla="*/ 97 w 111"/>
                  <a:gd name="T21" fmla="*/ 149 h 150"/>
                  <a:gd name="T22" fmla="*/ 80 w 111"/>
                  <a:gd name="T23" fmla="*/ 131 h 150"/>
                  <a:gd name="T24" fmla="*/ 78 w 111"/>
                  <a:gd name="T25" fmla="*/ 101 h 150"/>
                  <a:gd name="T26" fmla="*/ 82 w 111"/>
                  <a:gd name="T27" fmla="*/ 66 h 150"/>
                  <a:gd name="T28" fmla="*/ 59 w 111"/>
                  <a:gd name="T29" fmla="*/ 66 h 150"/>
                  <a:gd name="T30" fmla="*/ 43 w 111"/>
                  <a:gd name="T31" fmla="*/ 10 h 150"/>
                  <a:gd name="T32" fmla="*/ 14 w 111"/>
                  <a:gd name="T33" fmla="*/ 2 h 150"/>
                  <a:gd name="T34" fmla="*/ 2 w 111"/>
                  <a:gd name="T35" fmla="*/ 0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"/>
                  <a:gd name="T55" fmla="*/ 0 h 150"/>
                  <a:gd name="T56" fmla="*/ 111 w 111"/>
                  <a:gd name="T57" fmla="*/ 150 h 1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" h="150">
                    <a:moveTo>
                      <a:pt x="2" y="0"/>
                    </a:moveTo>
                    <a:lnTo>
                      <a:pt x="0" y="35"/>
                    </a:lnTo>
                    <a:lnTo>
                      <a:pt x="7" y="61"/>
                    </a:lnTo>
                    <a:lnTo>
                      <a:pt x="26" y="90"/>
                    </a:lnTo>
                    <a:lnTo>
                      <a:pt x="46" y="115"/>
                    </a:lnTo>
                    <a:lnTo>
                      <a:pt x="63" y="149"/>
                    </a:lnTo>
                    <a:lnTo>
                      <a:pt x="75" y="149"/>
                    </a:lnTo>
                    <a:lnTo>
                      <a:pt x="99" y="146"/>
                    </a:lnTo>
                    <a:lnTo>
                      <a:pt x="110" y="127"/>
                    </a:lnTo>
                    <a:lnTo>
                      <a:pt x="106" y="113"/>
                    </a:lnTo>
                    <a:lnTo>
                      <a:pt x="91" y="101"/>
                    </a:lnTo>
                    <a:lnTo>
                      <a:pt x="77" y="89"/>
                    </a:lnTo>
                    <a:lnTo>
                      <a:pt x="75" y="68"/>
                    </a:lnTo>
                    <a:lnTo>
                      <a:pt x="79" y="45"/>
                    </a:lnTo>
                    <a:lnTo>
                      <a:pt x="56" y="45"/>
                    </a:lnTo>
                    <a:lnTo>
                      <a:pt x="40" y="7"/>
                    </a:lnTo>
                    <a:lnTo>
                      <a:pt x="14" y="2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FFCC99"/>
                  </a:gs>
                  <a:gs pos="50000">
                    <a:srgbClr val="FFFFFF"/>
                  </a:gs>
                  <a:gs pos="100000">
                    <a:srgbClr val="FFCC99"/>
                  </a:gs>
                </a:gsLst>
                <a:lin ang="5400000" scaled="1"/>
              </a:gra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50" name="Group 16"/>
            <p:cNvGrpSpPr>
              <a:grpSpLocks/>
            </p:cNvGrpSpPr>
            <p:nvPr/>
          </p:nvGrpSpPr>
          <p:grpSpPr bwMode="auto">
            <a:xfrm>
              <a:off x="409" y="1266"/>
              <a:ext cx="4009" cy="1502"/>
              <a:chOff x="709" y="2209"/>
              <a:chExt cx="4461" cy="1684"/>
            </a:xfrm>
          </p:grpSpPr>
          <p:sp>
            <p:nvSpPr>
              <p:cNvPr id="26651" name="Text Box 17"/>
              <p:cNvSpPr txBox="1">
                <a:spLocks noChangeArrowheads="1"/>
              </p:cNvSpPr>
              <p:nvPr/>
            </p:nvSpPr>
            <p:spPr bwMode="auto">
              <a:xfrm>
                <a:off x="728" y="2209"/>
                <a:ext cx="395" cy="15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ru-RU" sz="1000" b="1">
                    <a:solidFill>
                      <a:srgbClr val="000000"/>
                    </a:solidFill>
                    <a:latin typeface="Times New Roman" pitchFamily="18" charset="0"/>
                  </a:rPr>
                  <a:t>Красное </a:t>
                </a:r>
              </a:p>
            </p:txBody>
          </p:sp>
          <p:sp>
            <p:nvSpPr>
              <p:cNvPr id="26652" name="Text Box 18"/>
              <p:cNvSpPr txBox="1">
                <a:spLocks noChangeArrowheads="1"/>
              </p:cNvSpPr>
              <p:nvPr/>
            </p:nvSpPr>
            <p:spPr bwMode="auto">
              <a:xfrm>
                <a:off x="4891" y="3774"/>
                <a:ext cx="279" cy="98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ru-RU" sz="1000" b="1">
                    <a:solidFill>
                      <a:srgbClr val="000000"/>
                    </a:solidFill>
                    <a:latin typeface="Times New Roman" pitchFamily="18" charset="0"/>
                  </a:rPr>
                  <a:t>Находка</a:t>
                </a:r>
              </a:p>
            </p:txBody>
          </p:sp>
          <p:cxnSp>
            <p:nvCxnSpPr>
              <p:cNvPr id="26653" name="AutoShape 19"/>
              <p:cNvCxnSpPr>
                <a:cxnSpLocks noChangeShapeType="1"/>
              </p:cNvCxnSpPr>
              <p:nvPr/>
            </p:nvCxnSpPr>
            <p:spPr bwMode="auto">
              <a:xfrm>
                <a:off x="1273" y="2534"/>
                <a:ext cx="216" cy="14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26654" name="AutoShape 20"/>
              <p:cNvCxnSpPr>
                <a:cxnSpLocks noChangeShapeType="1"/>
              </p:cNvCxnSpPr>
              <p:nvPr/>
            </p:nvCxnSpPr>
            <p:spPr bwMode="auto">
              <a:xfrm>
                <a:off x="1484" y="2671"/>
                <a:ext cx="245" cy="288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26655" name="AutoShape 21"/>
              <p:cNvCxnSpPr>
                <a:cxnSpLocks noChangeShapeType="1"/>
              </p:cNvCxnSpPr>
              <p:nvPr/>
            </p:nvCxnSpPr>
            <p:spPr bwMode="auto">
              <a:xfrm>
                <a:off x="1722" y="2958"/>
                <a:ext cx="224" cy="131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26656" name="AutoShape 22"/>
              <p:cNvCxnSpPr>
                <a:cxnSpLocks noChangeShapeType="1"/>
              </p:cNvCxnSpPr>
              <p:nvPr/>
            </p:nvCxnSpPr>
            <p:spPr bwMode="auto">
              <a:xfrm>
                <a:off x="1937" y="3083"/>
                <a:ext cx="479" cy="20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26657" name="AutoShape 23"/>
              <p:cNvCxnSpPr>
                <a:cxnSpLocks noChangeShapeType="1"/>
              </p:cNvCxnSpPr>
              <p:nvPr/>
            </p:nvCxnSpPr>
            <p:spPr bwMode="auto">
              <a:xfrm>
                <a:off x="2487" y="3316"/>
                <a:ext cx="492" cy="180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26658" name="AutoShape 24"/>
              <p:cNvCxnSpPr>
                <a:cxnSpLocks noChangeShapeType="1"/>
                <a:stCxn id="26693" idx="1"/>
              </p:cNvCxnSpPr>
              <p:nvPr/>
            </p:nvCxnSpPr>
            <p:spPr bwMode="auto">
              <a:xfrm>
                <a:off x="3848" y="3531"/>
                <a:ext cx="117" cy="159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26659" name="Line 25"/>
              <p:cNvSpPr>
                <a:spLocks noChangeShapeType="1"/>
              </p:cNvSpPr>
              <p:nvPr/>
            </p:nvSpPr>
            <p:spPr bwMode="auto">
              <a:xfrm flipV="1">
                <a:off x="4014" y="3356"/>
                <a:ext cx="239" cy="2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Line 26"/>
              <p:cNvSpPr>
                <a:spLocks noChangeShapeType="1"/>
              </p:cNvSpPr>
              <p:nvPr/>
            </p:nvSpPr>
            <p:spPr bwMode="auto">
              <a:xfrm>
                <a:off x="4246" y="3352"/>
                <a:ext cx="214" cy="17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1" name="Freeform 27"/>
              <p:cNvSpPr>
                <a:spLocks/>
              </p:cNvSpPr>
              <p:nvPr/>
            </p:nvSpPr>
            <p:spPr bwMode="auto">
              <a:xfrm>
                <a:off x="4451" y="3475"/>
                <a:ext cx="269" cy="44"/>
              </a:xfrm>
              <a:custGeom>
                <a:avLst/>
                <a:gdLst>
                  <a:gd name="T0" fmla="*/ 0 w 298"/>
                  <a:gd name="T1" fmla="*/ 31 h 52"/>
                  <a:gd name="T2" fmla="*/ 189 w 298"/>
                  <a:gd name="T3" fmla="*/ 0 h 52"/>
                  <a:gd name="T4" fmla="*/ 219 w 298"/>
                  <a:gd name="T5" fmla="*/ 27 h 52"/>
                  <a:gd name="T6" fmla="*/ 0 60000 65536"/>
                  <a:gd name="T7" fmla="*/ 0 60000 65536"/>
                  <a:gd name="T8" fmla="*/ 0 60000 65536"/>
                  <a:gd name="T9" fmla="*/ 0 w 298"/>
                  <a:gd name="T10" fmla="*/ 0 h 52"/>
                  <a:gd name="T11" fmla="*/ 298 w 298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8" h="52">
                    <a:moveTo>
                      <a:pt x="0" y="52"/>
                    </a:moveTo>
                    <a:lnTo>
                      <a:pt x="257" y="0"/>
                    </a:lnTo>
                    <a:lnTo>
                      <a:pt x="298" y="45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2" name="Freeform 28"/>
              <p:cNvSpPr>
                <a:spLocks/>
              </p:cNvSpPr>
              <p:nvPr/>
            </p:nvSpPr>
            <p:spPr bwMode="auto">
              <a:xfrm>
                <a:off x="4716" y="3553"/>
                <a:ext cx="122" cy="318"/>
              </a:xfrm>
              <a:custGeom>
                <a:avLst/>
                <a:gdLst>
                  <a:gd name="T0" fmla="*/ 0 w 135"/>
                  <a:gd name="T1" fmla="*/ 0 h 374"/>
                  <a:gd name="T2" fmla="*/ 34 w 135"/>
                  <a:gd name="T3" fmla="*/ 149 h 374"/>
                  <a:gd name="T4" fmla="*/ 99 w 135"/>
                  <a:gd name="T5" fmla="*/ 230 h 374"/>
                  <a:gd name="T6" fmla="*/ 0 60000 65536"/>
                  <a:gd name="T7" fmla="*/ 0 60000 65536"/>
                  <a:gd name="T8" fmla="*/ 0 60000 65536"/>
                  <a:gd name="T9" fmla="*/ 0 w 135"/>
                  <a:gd name="T10" fmla="*/ 0 h 374"/>
                  <a:gd name="T11" fmla="*/ 135 w 135"/>
                  <a:gd name="T12" fmla="*/ 374 h 3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5" h="374">
                    <a:moveTo>
                      <a:pt x="0" y="0"/>
                    </a:moveTo>
                    <a:lnTo>
                      <a:pt x="47" y="242"/>
                    </a:lnTo>
                    <a:lnTo>
                      <a:pt x="135" y="374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3" name="Oval 29"/>
              <p:cNvSpPr>
                <a:spLocks noChangeArrowheads="1"/>
              </p:cNvSpPr>
              <p:nvPr/>
            </p:nvSpPr>
            <p:spPr bwMode="auto">
              <a:xfrm>
                <a:off x="3287" y="3632"/>
                <a:ext cx="84" cy="79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4" name="Oval 30"/>
              <p:cNvSpPr>
                <a:spLocks noChangeArrowheads="1"/>
              </p:cNvSpPr>
              <p:nvPr/>
            </p:nvSpPr>
            <p:spPr bwMode="auto">
              <a:xfrm>
                <a:off x="1686" y="2920"/>
                <a:ext cx="84" cy="78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5" name="Oval 31"/>
              <p:cNvSpPr>
                <a:spLocks noChangeArrowheads="1"/>
              </p:cNvSpPr>
              <p:nvPr/>
            </p:nvSpPr>
            <p:spPr bwMode="auto">
              <a:xfrm>
                <a:off x="2411" y="3262"/>
                <a:ext cx="84" cy="80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6" name="Oval 32"/>
              <p:cNvSpPr>
                <a:spLocks noChangeArrowheads="1"/>
              </p:cNvSpPr>
              <p:nvPr/>
            </p:nvSpPr>
            <p:spPr bwMode="auto">
              <a:xfrm>
                <a:off x="1897" y="3044"/>
                <a:ext cx="83" cy="80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7" name="Oval 33"/>
              <p:cNvSpPr>
                <a:spLocks noChangeArrowheads="1"/>
              </p:cNvSpPr>
              <p:nvPr/>
            </p:nvSpPr>
            <p:spPr bwMode="auto">
              <a:xfrm>
                <a:off x="4801" y="3815"/>
                <a:ext cx="83" cy="78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8" name="Oval 34"/>
              <p:cNvSpPr>
                <a:spLocks noChangeArrowheads="1"/>
              </p:cNvSpPr>
              <p:nvPr/>
            </p:nvSpPr>
            <p:spPr bwMode="auto">
              <a:xfrm>
                <a:off x="4674" y="3473"/>
                <a:ext cx="84" cy="80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9" name="Oval 35"/>
              <p:cNvSpPr>
                <a:spLocks noChangeArrowheads="1"/>
              </p:cNvSpPr>
              <p:nvPr/>
            </p:nvSpPr>
            <p:spPr bwMode="auto">
              <a:xfrm>
                <a:off x="3942" y="3671"/>
                <a:ext cx="83" cy="80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0" name="Oval 36"/>
              <p:cNvSpPr>
                <a:spLocks noChangeArrowheads="1"/>
              </p:cNvSpPr>
              <p:nvPr/>
            </p:nvSpPr>
            <p:spPr bwMode="auto">
              <a:xfrm>
                <a:off x="3665" y="3513"/>
                <a:ext cx="85" cy="79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1" name="Oval 37"/>
              <p:cNvSpPr>
                <a:spLocks noChangeArrowheads="1"/>
              </p:cNvSpPr>
              <p:nvPr/>
            </p:nvSpPr>
            <p:spPr bwMode="auto">
              <a:xfrm>
                <a:off x="2947" y="3458"/>
                <a:ext cx="84" cy="79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2" name="Oval 38"/>
              <p:cNvSpPr>
                <a:spLocks noChangeArrowheads="1"/>
              </p:cNvSpPr>
              <p:nvPr/>
            </p:nvSpPr>
            <p:spPr bwMode="auto">
              <a:xfrm>
                <a:off x="1446" y="2645"/>
                <a:ext cx="84" cy="79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3" name="Text Box 39"/>
              <p:cNvSpPr txBox="1">
                <a:spLocks noChangeArrowheads="1"/>
              </p:cNvSpPr>
              <p:nvPr/>
            </p:nvSpPr>
            <p:spPr bwMode="auto">
              <a:xfrm>
                <a:off x="1990" y="2995"/>
                <a:ext cx="264" cy="98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ru-RU" sz="1000" b="1">
                    <a:solidFill>
                      <a:srgbClr val="000000"/>
                    </a:solidFill>
                    <a:latin typeface="Times New Roman" pitchFamily="18" charset="0"/>
                  </a:rPr>
                  <a:t>Тюмень</a:t>
                </a:r>
              </a:p>
            </p:txBody>
          </p:sp>
          <p:sp>
            <p:nvSpPr>
              <p:cNvPr id="26674" name="Text Box 40"/>
              <p:cNvSpPr txBox="1">
                <a:spLocks noChangeArrowheads="1"/>
              </p:cNvSpPr>
              <p:nvPr/>
            </p:nvSpPr>
            <p:spPr bwMode="auto">
              <a:xfrm>
                <a:off x="1800" y="2834"/>
                <a:ext cx="390" cy="98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ru-RU" sz="1000" b="1">
                    <a:latin typeface="Times New Roman" pitchFamily="18" charset="0"/>
                  </a:rPr>
                  <a:t>Свердловск</a:t>
                </a:r>
              </a:p>
            </p:txBody>
          </p:sp>
          <p:sp>
            <p:nvSpPr>
              <p:cNvPr id="26675" name="Text Box 41"/>
              <p:cNvSpPr txBox="1">
                <a:spLocks noChangeArrowheads="1"/>
              </p:cNvSpPr>
              <p:nvPr/>
            </p:nvSpPr>
            <p:spPr bwMode="auto">
              <a:xfrm>
                <a:off x="2303" y="3130"/>
                <a:ext cx="434" cy="98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ru-RU" sz="1000" b="1">
                    <a:solidFill>
                      <a:srgbClr val="000000"/>
                    </a:solidFill>
                    <a:latin typeface="Times New Roman" pitchFamily="18" charset="0"/>
                  </a:rPr>
                  <a:t>Новосибирск</a:t>
                </a:r>
              </a:p>
            </p:txBody>
          </p:sp>
          <p:sp>
            <p:nvSpPr>
              <p:cNvPr id="26676" name="Text Box 42"/>
              <p:cNvSpPr txBox="1">
                <a:spLocks noChangeArrowheads="1"/>
              </p:cNvSpPr>
              <p:nvPr/>
            </p:nvSpPr>
            <p:spPr bwMode="auto">
              <a:xfrm>
                <a:off x="4481" y="3362"/>
                <a:ext cx="350" cy="98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ru-RU" sz="1000" b="1">
                    <a:solidFill>
                      <a:srgbClr val="000000"/>
                    </a:solidFill>
                    <a:latin typeface="Times New Roman" pitchFamily="18" charset="0"/>
                  </a:rPr>
                  <a:t>Хабаровск</a:t>
                </a:r>
              </a:p>
            </p:txBody>
          </p:sp>
          <p:sp>
            <p:nvSpPr>
              <p:cNvPr id="26677" name="Text Box 43"/>
              <p:cNvSpPr txBox="1">
                <a:spLocks noChangeArrowheads="1"/>
              </p:cNvSpPr>
              <p:nvPr/>
            </p:nvSpPr>
            <p:spPr bwMode="auto">
              <a:xfrm>
                <a:off x="3588" y="3417"/>
                <a:ext cx="166" cy="98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ru-RU" sz="1000" b="1">
                    <a:solidFill>
                      <a:srgbClr val="000000"/>
                    </a:solidFill>
                    <a:latin typeface="Times New Roman" pitchFamily="18" charset="0"/>
                  </a:rPr>
                  <a:t>Чита</a:t>
                </a:r>
              </a:p>
            </p:txBody>
          </p:sp>
          <p:sp>
            <p:nvSpPr>
              <p:cNvPr id="26678" name="Text Box 44"/>
              <p:cNvSpPr txBox="1">
                <a:spLocks noChangeArrowheads="1"/>
              </p:cNvSpPr>
              <p:nvPr/>
            </p:nvSpPr>
            <p:spPr bwMode="auto">
              <a:xfrm>
                <a:off x="2502" y="3473"/>
                <a:ext cx="392" cy="98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ru-RU" sz="1000" b="1">
                    <a:solidFill>
                      <a:srgbClr val="000000"/>
                    </a:solidFill>
                    <a:latin typeface="Times New Roman" pitchFamily="18" charset="0"/>
                  </a:rPr>
                  <a:t>Красноярск</a:t>
                </a:r>
              </a:p>
            </p:txBody>
          </p:sp>
          <p:sp>
            <p:nvSpPr>
              <p:cNvPr id="26679" name="Text Box 45"/>
              <p:cNvSpPr txBox="1">
                <a:spLocks noChangeArrowheads="1"/>
              </p:cNvSpPr>
              <p:nvPr/>
            </p:nvSpPr>
            <p:spPr bwMode="auto">
              <a:xfrm>
                <a:off x="1193" y="2748"/>
                <a:ext cx="312" cy="195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ru-RU" sz="1000" b="1">
                    <a:latin typeface="Times New Roman" pitchFamily="18" charset="0"/>
                  </a:rPr>
                  <a:t>Нижний </a:t>
                </a:r>
              </a:p>
              <a:p>
                <a:pPr eaLnBrk="0" hangingPunct="0"/>
                <a:r>
                  <a:rPr lang="ru-RU" sz="1000" b="1">
                    <a:latin typeface="Times New Roman" pitchFamily="18" charset="0"/>
                  </a:rPr>
                  <a:t>Новгород</a:t>
                </a:r>
              </a:p>
            </p:txBody>
          </p:sp>
          <p:sp>
            <p:nvSpPr>
              <p:cNvPr id="26680" name="Text Box 46"/>
              <p:cNvSpPr txBox="1">
                <a:spLocks noChangeArrowheads="1"/>
              </p:cNvSpPr>
              <p:nvPr/>
            </p:nvSpPr>
            <p:spPr bwMode="auto">
              <a:xfrm>
                <a:off x="3027" y="3695"/>
                <a:ext cx="283" cy="97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ru-RU" sz="1000" b="1">
                    <a:solidFill>
                      <a:srgbClr val="000000"/>
                    </a:solidFill>
                    <a:latin typeface="Times New Roman" pitchFamily="18" charset="0"/>
                  </a:rPr>
                  <a:t>Иркутск</a:t>
                </a:r>
              </a:p>
            </p:txBody>
          </p:sp>
          <p:sp>
            <p:nvSpPr>
              <p:cNvPr id="26681" name="Text Box 47"/>
              <p:cNvSpPr txBox="1">
                <a:spLocks noChangeArrowheads="1"/>
              </p:cNvSpPr>
              <p:nvPr/>
            </p:nvSpPr>
            <p:spPr bwMode="auto">
              <a:xfrm>
                <a:off x="1279" y="2355"/>
                <a:ext cx="461" cy="19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ru-RU" sz="1400" b="1">
                    <a:solidFill>
                      <a:srgbClr val="000000"/>
                    </a:solidFill>
                    <a:latin typeface="Times New Roman" pitchFamily="18" charset="0"/>
                  </a:rPr>
                  <a:t>Москва</a:t>
                </a:r>
                <a:endParaRPr lang="ru-RU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2" name="Oval 48"/>
              <p:cNvSpPr>
                <a:spLocks noChangeArrowheads="1"/>
              </p:cNvSpPr>
              <p:nvPr/>
            </p:nvSpPr>
            <p:spPr bwMode="auto">
              <a:xfrm>
                <a:off x="1226" y="2470"/>
                <a:ext cx="126" cy="11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3" name="Line 49"/>
              <p:cNvSpPr>
                <a:spLocks noChangeShapeType="1"/>
              </p:cNvSpPr>
              <p:nvPr/>
            </p:nvSpPr>
            <p:spPr bwMode="auto">
              <a:xfrm flipH="1" flipV="1">
                <a:off x="782" y="2394"/>
                <a:ext cx="450" cy="11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4" name="Oval 50"/>
              <p:cNvSpPr>
                <a:spLocks noChangeArrowheads="1"/>
              </p:cNvSpPr>
              <p:nvPr/>
            </p:nvSpPr>
            <p:spPr bwMode="auto">
              <a:xfrm>
                <a:off x="709" y="2340"/>
                <a:ext cx="84" cy="79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5" name="Oval 51"/>
              <p:cNvSpPr>
                <a:spLocks noChangeArrowheads="1"/>
              </p:cNvSpPr>
              <p:nvPr/>
            </p:nvSpPr>
            <p:spPr bwMode="auto">
              <a:xfrm>
                <a:off x="3472" y="3566"/>
                <a:ext cx="84" cy="79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6" name="Text Box 52"/>
              <p:cNvSpPr txBox="1">
                <a:spLocks noChangeArrowheads="1"/>
              </p:cNvSpPr>
              <p:nvPr/>
            </p:nvSpPr>
            <p:spPr bwMode="auto">
              <a:xfrm>
                <a:off x="3405" y="3655"/>
                <a:ext cx="414" cy="195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ru-RU" sz="1000" b="1">
                    <a:solidFill>
                      <a:srgbClr val="000000"/>
                    </a:solidFill>
                    <a:latin typeface="Times New Roman" pitchFamily="18" charset="0"/>
                  </a:rPr>
                  <a:t>Петровский </a:t>
                </a:r>
              </a:p>
              <a:p>
                <a:pPr eaLnBrk="0" hangingPunct="0"/>
                <a:r>
                  <a:rPr lang="ru-RU" sz="1000" b="1">
                    <a:solidFill>
                      <a:srgbClr val="000000"/>
                    </a:solidFill>
                    <a:latin typeface="Times New Roman" pitchFamily="18" charset="0"/>
                  </a:rPr>
                  <a:t>Завод</a:t>
                </a:r>
              </a:p>
            </p:txBody>
          </p:sp>
          <p:sp>
            <p:nvSpPr>
              <p:cNvPr id="26687" name="Line 53"/>
              <p:cNvSpPr>
                <a:spLocks noChangeShapeType="1"/>
              </p:cNvSpPr>
              <p:nvPr/>
            </p:nvSpPr>
            <p:spPr bwMode="auto">
              <a:xfrm flipV="1">
                <a:off x="3540" y="3566"/>
                <a:ext cx="136" cy="4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8" name="Line 54"/>
              <p:cNvSpPr>
                <a:spLocks noChangeShapeType="1"/>
              </p:cNvSpPr>
              <p:nvPr/>
            </p:nvSpPr>
            <p:spPr bwMode="auto">
              <a:xfrm flipH="1">
                <a:off x="3358" y="3627"/>
                <a:ext cx="136" cy="4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9" name="Oval 55"/>
              <p:cNvSpPr>
                <a:spLocks noChangeArrowheads="1"/>
              </p:cNvSpPr>
              <p:nvPr/>
            </p:nvSpPr>
            <p:spPr bwMode="auto">
              <a:xfrm>
                <a:off x="3086" y="3520"/>
                <a:ext cx="84" cy="79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0" name="Line 56"/>
              <p:cNvSpPr>
                <a:spLocks noChangeShapeType="1"/>
              </p:cNvSpPr>
              <p:nvPr/>
            </p:nvSpPr>
            <p:spPr bwMode="auto">
              <a:xfrm flipH="1" flipV="1">
                <a:off x="3163" y="3574"/>
                <a:ext cx="136" cy="9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1" name="Text Box 57"/>
              <p:cNvSpPr txBox="1">
                <a:spLocks noChangeArrowheads="1"/>
              </p:cNvSpPr>
              <p:nvPr/>
            </p:nvSpPr>
            <p:spPr bwMode="auto">
              <a:xfrm>
                <a:off x="2848" y="3586"/>
                <a:ext cx="255" cy="98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ru-RU" sz="1000" b="1">
                    <a:solidFill>
                      <a:srgbClr val="000000"/>
                    </a:solidFill>
                    <a:latin typeface="Times New Roman" pitchFamily="18" charset="0"/>
                  </a:rPr>
                  <a:t>Тайшет</a:t>
                </a:r>
              </a:p>
            </p:txBody>
          </p:sp>
          <p:sp>
            <p:nvSpPr>
              <p:cNvPr id="26692" name="Line 58"/>
              <p:cNvSpPr>
                <a:spLocks noChangeShapeType="1"/>
              </p:cNvSpPr>
              <p:nvPr/>
            </p:nvSpPr>
            <p:spPr bwMode="auto">
              <a:xfrm>
                <a:off x="3011" y="3512"/>
                <a:ext cx="91" cy="3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3" name="Oval 59"/>
              <p:cNvSpPr>
                <a:spLocks noChangeArrowheads="1"/>
              </p:cNvSpPr>
              <p:nvPr/>
            </p:nvSpPr>
            <p:spPr bwMode="auto">
              <a:xfrm>
                <a:off x="3836" y="3519"/>
                <a:ext cx="85" cy="79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4" name="Text Box 60"/>
              <p:cNvSpPr txBox="1">
                <a:spLocks noChangeArrowheads="1"/>
              </p:cNvSpPr>
              <p:nvPr/>
            </p:nvSpPr>
            <p:spPr bwMode="auto">
              <a:xfrm>
                <a:off x="3941" y="3524"/>
                <a:ext cx="383" cy="97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eaLnBrk="0" hangingPunct="0"/>
                <a:r>
                  <a:rPr lang="ru-RU" sz="1000" b="1">
                    <a:solidFill>
                      <a:srgbClr val="000000"/>
                    </a:solidFill>
                    <a:latin typeface="Times New Roman" pitchFamily="18" charset="0"/>
                  </a:rPr>
                  <a:t>Карымская</a:t>
                </a:r>
              </a:p>
            </p:txBody>
          </p:sp>
          <p:sp>
            <p:nvSpPr>
              <p:cNvPr id="26695" name="Line 61"/>
              <p:cNvSpPr>
                <a:spLocks noChangeShapeType="1"/>
              </p:cNvSpPr>
              <p:nvPr/>
            </p:nvSpPr>
            <p:spPr bwMode="auto">
              <a:xfrm flipH="1">
                <a:off x="3886" y="3384"/>
                <a:ext cx="137" cy="13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6" name="Line 62"/>
              <p:cNvSpPr>
                <a:spLocks noChangeShapeType="1"/>
              </p:cNvSpPr>
              <p:nvPr/>
            </p:nvSpPr>
            <p:spPr bwMode="auto">
              <a:xfrm flipH="1">
                <a:off x="3742" y="3566"/>
                <a:ext cx="1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7" name="Oval 63"/>
              <p:cNvSpPr>
                <a:spLocks noChangeArrowheads="1"/>
              </p:cNvSpPr>
              <p:nvPr/>
            </p:nvSpPr>
            <p:spPr bwMode="auto">
              <a:xfrm>
                <a:off x="4356" y="3430"/>
                <a:ext cx="85" cy="79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8" name="Oval 64"/>
              <p:cNvSpPr>
                <a:spLocks noChangeArrowheads="1"/>
              </p:cNvSpPr>
              <p:nvPr/>
            </p:nvSpPr>
            <p:spPr bwMode="auto">
              <a:xfrm>
                <a:off x="1595" y="2809"/>
                <a:ext cx="85" cy="79"/>
              </a:xfrm>
              <a:prstGeom prst="ellipse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26" name="TextBox 27"/>
          <p:cNvSpPr txBox="1">
            <a:spLocks noChangeArrowheads="1"/>
          </p:cNvSpPr>
          <p:nvPr/>
        </p:nvSpPr>
        <p:spPr bwMode="auto">
          <a:xfrm>
            <a:off x="8772525" y="6543675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solidFill>
                  <a:srgbClr val="626463"/>
                </a:solidFill>
                <a:latin typeface="RussianRail G Pro"/>
                <a:sym typeface="GillSans-Normal"/>
              </a:rPr>
              <a:t>9</a:t>
            </a:r>
          </a:p>
        </p:txBody>
      </p:sp>
      <p:sp>
        <p:nvSpPr>
          <p:cNvPr id="26627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550068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i="0">
                <a:solidFill>
                  <a:srgbClr val="003366"/>
                </a:solidFill>
                <a:latin typeface="RussianRail G Pro"/>
              </a:rPr>
              <a:t>Перспективные связи для привлечения новых объемов перевозок на российскую часть международного коридора «Восток-Запад»</a:t>
            </a:r>
          </a:p>
        </p:txBody>
      </p:sp>
      <p:sp>
        <p:nvSpPr>
          <p:cNvPr id="26628" name="TextBox 23"/>
          <p:cNvSpPr txBox="1">
            <a:spLocks noChangeArrowheads="1"/>
          </p:cNvSpPr>
          <p:nvPr/>
        </p:nvSpPr>
        <p:spPr bwMode="auto">
          <a:xfrm>
            <a:off x="2047875" y="1651000"/>
            <a:ext cx="1363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Финляндия</a:t>
            </a:r>
          </a:p>
        </p:txBody>
      </p:sp>
      <p:sp>
        <p:nvSpPr>
          <p:cNvPr id="26629" name="TextBox 24"/>
          <p:cNvSpPr txBox="1">
            <a:spLocks noChangeArrowheads="1"/>
          </p:cNvSpPr>
          <p:nvPr/>
        </p:nvSpPr>
        <p:spPr bwMode="auto">
          <a:xfrm>
            <a:off x="6415088" y="5324475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Китай</a:t>
            </a:r>
          </a:p>
        </p:txBody>
      </p:sp>
      <p:sp>
        <p:nvSpPr>
          <p:cNvPr id="26630" name="TextBox 25"/>
          <p:cNvSpPr txBox="1">
            <a:spLocks noChangeArrowheads="1"/>
          </p:cNvSpPr>
          <p:nvPr/>
        </p:nvSpPr>
        <p:spPr bwMode="auto">
          <a:xfrm>
            <a:off x="7262813" y="5324475"/>
            <a:ext cx="857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Корея</a:t>
            </a:r>
          </a:p>
        </p:txBody>
      </p:sp>
      <p:sp>
        <p:nvSpPr>
          <p:cNvPr id="26631" name="TextBox 26"/>
          <p:cNvSpPr txBox="1">
            <a:spLocks noChangeArrowheads="1"/>
          </p:cNvSpPr>
          <p:nvPr/>
        </p:nvSpPr>
        <p:spPr bwMode="auto">
          <a:xfrm>
            <a:off x="8161338" y="5202238"/>
            <a:ext cx="982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Япония</a:t>
            </a:r>
          </a:p>
        </p:txBody>
      </p:sp>
      <p:sp>
        <p:nvSpPr>
          <p:cNvPr id="26632" name="TextBox 27"/>
          <p:cNvSpPr txBox="1">
            <a:spLocks noChangeArrowheads="1"/>
          </p:cNvSpPr>
          <p:nvPr/>
        </p:nvSpPr>
        <p:spPr bwMode="auto">
          <a:xfrm>
            <a:off x="0" y="1939925"/>
            <a:ext cx="11874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Германия</a:t>
            </a:r>
          </a:p>
        </p:txBody>
      </p:sp>
      <p:sp>
        <p:nvSpPr>
          <p:cNvPr id="26633" name="TextBox 28"/>
          <p:cNvSpPr txBox="1">
            <a:spLocks noChangeArrowheads="1"/>
          </p:cNvSpPr>
          <p:nvPr/>
        </p:nvSpPr>
        <p:spPr bwMode="auto">
          <a:xfrm>
            <a:off x="466725" y="2171700"/>
            <a:ext cx="993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Польша</a:t>
            </a:r>
          </a:p>
        </p:txBody>
      </p:sp>
      <p:sp>
        <p:nvSpPr>
          <p:cNvPr id="26634" name="TextBox 29"/>
          <p:cNvSpPr txBox="1">
            <a:spLocks noChangeArrowheads="1"/>
          </p:cNvSpPr>
          <p:nvPr/>
        </p:nvSpPr>
        <p:spPr bwMode="auto">
          <a:xfrm>
            <a:off x="558800" y="3209925"/>
            <a:ext cx="1081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Украина</a:t>
            </a:r>
          </a:p>
        </p:txBody>
      </p:sp>
      <p:sp>
        <p:nvSpPr>
          <p:cNvPr id="26635" name="TextBox 30"/>
          <p:cNvSpPr txBox="1">
            <a:spLocks noChangeArrowheads="1"/>
          </p:cNvSpPr>
          <p:nvPr/>
        </p:nvSpPr>
        <p:spPr bwMode="auto">
          <a:xfrm>
            <a:off x="-14288" y="2622550"/>
            <a:ext cx="1106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Австрия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50813" y="5964238"/>
            <a:ext cx="8785225" cy="552450"/>
          </a:xfrm>
          <a:prstGeom prst="roundRect">
            <a:avLst/>
          </a:prstGeom>
          <a:solidFill>
            <a:schemeClr val="accent1"/>
          </a:solidFill>
          <a:ln w="28575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ssianRail G Pro" pitchFamily="34" charset="-52"/>
                <a:ea typeface="ヒラギノ角ゴ ProN W3" pitchFamily="96" charset="-128"/>
                <a:cs typeface="+mn-cs"/>
                <a:sym typeface="GillSans-Normal" charset="-52"/>
              </a:rPr>
              <a:t>Необходима интеграция усилий всех участников транспортно-логистической цепочки</a:t>
            </a:r>
          </a:p>
        </p:txBody>
      </p:sp>
      <p:sp>
        <p:nvSpPr>
          <p:cNvPr id="26637" name="Двойная стрелка влево/вправо 94"/>
          <p:cNvSpPr>
            <a:spLocks noChangeArrowheads="1"/>
          </p:cNvSpPr>
          <p:nvPr/>
        </p:nvSpPr>
        <p:spPr bwMode="auto">
          <a:xfrm rot="4764938">
            <a:off x="7796213" y="4595812"/>
            <a:ext cx="444500" cy="1146175"/>
          </a:xfrm>
          <a:prstGeom prst="leftRightArrow">
            <a:avLst>
              <a:gd name="adj1" fmla="val 50000"/>
              <a:gd name="adj2" fmla="val 35639"/>
            </a:avLst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Двойная стрелка влево/вправо 95"/>
          <p:cNvSpPr>
            <a:spLocks noChangeArrowheads="1"/>
          </p:cNvSpPr>
          <p:nvPr/>
        </p:nvSpPr>
        <p:spPr bwMode="auto">
          <a:xfrm rot="4362920">
            <a:off x="6611144" y="4461669"/>
            <a:ext cx="442913" cy="1146175"/>
          </a:xfrm>
          <a:prstGeom prst="leftRightArrow">
            <a:avLst>
              <a:gd name="adj1" fmla="val 50000"/>
              <a:gd name="adj2" fmla="val 35639"/>
            </a:avLst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Двойная стрелка влево/вправо 96"/>
          <p:cNvSpPr>
            <a:spLocks noChangeArrowheads="1"/>
          </p:cNvSpPr>
          <p:nvPr/>
        </p:nvSpPr>
        <p:spPr bwMode="auto">
          <a:xfrm rot="1534572">
            <a:off x="1509713" y="2825750"/>
            <a:ext cx="442912" cy="1146175"/>
          </a:xfrm>
          <a:prstGeom prst="leftRightArrow">
            <a:avLst>
              <a:gd name="adj1" fmla="val 50000"/>
              <a:gd name="adj2" fmla="val 35639"/>
            </a:avLst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Двойная стрелка влево/вправо 97"/>
          <p:cNvSpPr>
            <a:spLocks noChangeArrowheads="1"/>
          </p:cNvSpPr>
          <p:nvPr/>
        </p:nvSpPr>
        <p:spPr bwMode="auto">
          <a:xfrm rot="4362920">
            <a:off x="2426495" y="1901031"/>
            <a:ext cx="442912" cy="1146175"/>
          </a:xfrm>
          <a:prstGeom prst="leftRightArrow">
            <a:avLst>
              <a:gd name="adj1" fmla="val 50000"/>
              <a:gd name="adj2" fmla="val 35639"/>
            </a:avLst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Box 98"/>
          <p:cNvSpPr txBox="1">
            <a:spLocks noChangeArrowheads="1"/>
          </p:cNvSpPr>
          <p:nvPr/>
        </p:nvSpPr>
        <p:spPr bwMode="auto">
          <a:xfrm>
            <a:off x="1682750" y="1982788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Эстония</a:t>
            </a:r>
          </a:p>
        </p:txBody>
      </p:sp>
      <p:sp>
        <p:nvSpPr>
          <p:cNvPr id="26642" name="TextBox 99"/>
          <p:cNvSpPr txBox="1">
            <a:spLocks noChangeArrowheads="1"/>
          </p:cNvSpPr>
          <p:nvPr/>
        </p:nvSpPr>
        <p:spPr bwMode="auto">
          <a:xfrm>
            <a:off x="1587500" y="2133600"/>
            <a:ext cx="993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Латвия</a:t>
            </a:r>
          </a:p>
        </p:txBody>
      </p:sp>
      <p:sp>
        <p:nvSpPr>
          <p:cNvPr id="26643" name="TextBox 100"/>
          <p:cNvSpPr txBox="1">
            <a:spLocks noChangeArrowheads="1"/>
          </p:cNvSpPr>
          <p:nvPr/>
        </p:nvSpPr>
        <p:spPr bwMode="auto">
          <a:xfrm>
            <a:off x="1246188" y="2297113"/>
            <a:ext cx="993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Литва</a:t>
            </a:r>
          </a:p>
        </p:txBody>
      </p:sp>
      <p:sp>
        <p:nvSpPr>
          <p:cNvPr id="26644" name="TextBox 101"/>
          <p:cNvSpPr txBox="1">
            <a:spLocks noChangeArrowheads="1"/>
          </p:cNvSpPr>
          <p:nvPr/>
        </p:nvSpPr>
        <p:spPr bwMode="auto">
          <a:xfrm>
            <a:off x="0" y="2338388"/>
            <a:ext cx="78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Чехия</a:t>
            </a:r>
          </a:p>
        </p:txBody>
      </p:sp>
      <p:sp>
        <p:nvSpPr>
          <p:cNvPr id="26645" name="TextBox 102"/>
          <p:cNvSpPr txBox="1">
            <a:spLocks noChangeArrowheads="1"/>
          </p:cNvSpPr>
          <p:nvPr/>
        </p:nvSpPr>
        <p:spPr bwMode="auto">
          <a:xfrm>
            <a:off x="604838" y="2474913"/>
            <a:ext cx="1155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Словакия</a:t>
            </a:r>
          </a:p>
        </p:txBody>
      </p:sp>
      <p:sp>
        <p:nvSpPr>
          <p:cNvPr id="26646" name="TextBox 103"/>
          <p:cNvSpPr txBox="1">
            <a:spLocks noChangeArrowheads="1"/>
          </p:cNvSpPr>
          <p:nvPr/>
        </p:nvSpPr>
        <p:spPr bwMode="auto">
          <a:xfrm>
            <a:off x="319088" y="2828925"/>
            <a:ext cx="1031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Венгрия</a:t>
            </a:r>
          </a:p>
        </p:txBody>
      </p:sp>
      <p:sp>
        <p:nvSpPr>
          <p:cNvPr id="26647" name="TextBox 104"/>
          <p:cNvSpPr txBox="1">
            <a:spLocks noChangeArrowheads="1"/>
          </p:cNvSpPr>
          <p:nvPr/>
        </p:nvSpPr>
        <p:spPr bwMode="auto">
          <a:xfrm>
            <a:off x="0" y="3006725"/>
            <a:ext cx="1162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0">
                <a:latin typeface="RussianRail G Pro"/>
              </a:rPr>
              <a:t>Словения</a:t>
            </a: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494088" y="984250"/>
            <a:ext cx="5443537" cy="2290763"/>
          </a:xfrm>
          <a:prstGeom prst="roundRect">
            <a:avLst/>
          </a:prstGeom>
          <a:solidFill>
            <a:srgbClr val="C6D9F1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41325">
              <a:defRPr/>
            </a:pPr>
            <a:r>
              <a:rPr lang="ru-RU" sz="1500" b="1" i="0">
                <a:solidFill>
                  <a:schemeClr val="tx1"/>
                </a:solidFill>
                <a:latin typeface="RussianRail G Pro"/>
                <a:cs typeface="Times New Roman" pitchFamily="18" charset="0"/>
                <a:sym typeface="GillSans-Normal"/>
              </a:rPr>
              <a:t>Перспективные объемы перевозок транзитных грузов в контейнерах в евроазиатском сообщении, тяготеющие к Транссибирской магистрали, в 2015 году оцениваются на уровне более полумиллиона ДФЭ, для дорогостоящих, чувствительных к срокам доставки грузов, а с учетом порожнего контейнеропотока – свыше 700 тыс. ДФЭ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2060575" y="3343275"/>
            <a:ext cx="530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0">
                <a:latin typeface="RussianRail G Pro"/>
                <a:cs typeface="Times New Roman" pitchFamily="18" charset="0"/>
                <a:sym typeface="GillSans-Normal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36"/>
          <p:cNvSpPr>
            <a:spLocks noChangeArrowheads="1"/>
          </p:cNvSpPr>
          <p:nvPr/>
        </p:nvSpPr>
        <p:spPr bwMode="auto">
          <a:xfrm>
            <a:off x="7094538" y="4589463"/>
            <a:ext cx="1800225" cy="5556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A50021">
              <a:alpha val="6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  <a:latin typeface="RussianRail G Pro" pitchFamily="34" charset="-52"/>
              <a:cs typeface="+mn-cs"/>
            </a:endParaRPr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72313" y="2071688"/>
            <a:ext cx="1857375" cy="5556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A50021">
              <a:alpha val="6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  <a:latin typeface="RussianRail G Pro" pitchFamily="34" charset="-52"/>
              <a:cs typeface="+mn-cs"/>
            </a:endParaRPr>
          </a:p>
        </p:txBody>
      </p:sp>
      <p:sp>
        <p:nvSpPr>
          <p:cNvPr id="42" name="AutoShape 37"/>
          <p:cNvSpPr>
            <a:spLocks noChangeArrowheads="1"/>
          </p:cNvSpPr>
          <p:nvPr/>
        </p:nvSpPr>
        <p:spPr bwMode="auto">
          <a:xfrm>
            <a:off x="7129463" y="3414713"/>
            <a:ext cx="1800225" cy="5556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A50021">
              <a:alpha val="67058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  <a:latin typeface="RussianRail G Pro" pitchFamily="34" charset="-52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213" y="-12700"/>
            <a:ext cx="58261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0" dirty="0">
                <a:solidFill>
                  <a:srgbClr val="003366"/>
                </a:solidFill>
                <a:latin typeface="RussianRail G Pro" pitchFamily="34" charset="-52"/>
                <a:ea typeface="+mj-ea"/>
                <a:cs typeface="+mj-cs"/>
              </a:rPr>
              <a:t>Российский рынок железнодорожных контейнерных перевозок</a:t>
            </a:r>
            <a:endParaRPr lang="ru-RU" b="1" i="0" dirty="0">
              <a:solidFill>
                <a:srgbClr val="003366"/>
              </a:solidFill>
              <a:latin typeface="RussianRail G Pro" pitchFamily="34" charset="-52"/>
              <a:ea typeface="+mj-ea"/>
              <a:cs typeface="+mj-cs"/>
              <a:sym typeface="GillSans-Normal" charset="-52"/>
            </a:endParaRPr>
          </a:p>
        </p:txBody>
      </p:sp>
      <p:sp>
        <p:nvSpPr>
          <p:cNvPr id="17413" name="TextBox 27"/>
          <p:cNvSpPr txBox="1">
            <a:spLocks noChangeArrowheads="1"/>
          </p:cNvSpPr>
          <p:nvPr/>
        </p:nvSpPr>
        <p:spPr bwMode="auto">
          <a:xfrm>
            <a:off x="8834438" y="6553200"/>
            <a:ext cx="284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626463"/>
                </a:solidFill>
                <a:latin typeface="RussianRail G Pro"/>
                <a:sym typeface="GillSans-Normal"/>
              </a:rPr>
              <a:t>1</a:t>
            </a:r>
            <a:endParaRPr lang="ru-RU" sz="1200">
              <a:solidFill>
                <a:srgbClr val="626463"/>
              </a:solidFill>
              <a:latin typeface="RussianRail G Pro"/>
              <a:sym typeface="GillSans-Norm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0988" y="714375"/>
            <a:ext cx="4037012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" tIns="3600" rIns="28800" bIns="1080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1400" dirty="0">
                <a:latin typeface="RussianRail G Pro" pitchFamily="34" charset="-52"/>
              </a:rPr>
              <a:t>Объем ж/д контейнерных перевозок в РФ, тыс.ДФЭ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8788" y="3643313"/>
            <a:ext cx="3716337" cy="4333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" tIns="3600" rIns="28800" bIns="1080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1400" dirty="0">
                <a:latin typeface="RussianRail G Pro" pitchFamily="34" charset="-52"/>
              </a:rPr>
              <a:t>Структура ж/д контейнерных перевозок в 2008 г.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57825" y="6145213"/>
            <a:ext cx="336232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 в т. ч. транзит:    29  тыс. ДФЭ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318125" y="1500188"/>
            <a:ext cx="2562225" cy="274637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CC0000"/>
            </a:solidFill>
            <a:miter lim="800000"/>
            <a:headEnd/>
            <a:tailEnd/>
          </a:ln>
        </p:spPr>
        <p:txBody>
          <a:bodyPr anchor="ctr"/>
          <a:lstStyle/>
          <a:p>
            <a:pPr indent="177800" algn="ctr" eaLnBrk="0" hangingPunct="0">
              <a:buClr>
                <a:srgbClr val="CC0000"/>
              </a:buClr>
              <a:buSzPct val="120000"/>
              <a:tabLst>
                <a:tab pos="177800" algn="l"/>
              </a:tabLst>
            </a:pPr>
            <a:r>
              <a:rPr lang="ru-RU" sz="1200" b="1">
                <a:solidFill>
                  <a:srgbClr val="000000"/>
                </a:solidFill>
                <a:latin typeface="RussianRail G Pro"/>
              </a:rPr>
              <a:t>Китаем</a:t>
            </a:r>
            <a:r>
              <a:rPr lang="ru-RU" sz="1400" b="1">
                <a:solidFill>
                  <a:srgbClr val="000000"/>
                </a:solidFill>
                <a:latin typeface="RussianRail G Pro"/>
              </a:rPr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83263" y="2378075"/>
            <a:ext cx="152558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270 тыс. ДФЭ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99000" y="714375"/>
            <a:ext cx="4037013" cy="428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" tIns="3600" rIns="28800" bIns="1080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1400" dirty="0">
                <a:latin typeface="RussianRail G Pro" pitchFamily="34" charset="-52"/>
              </a:rPr>
              <a:t>Экспортно-импортные перевозки в сообщении с:</a:t>
            </a:r>
          </a:p>
        </p:txBody>
      </p:sp>
      <p:sp>
        <p:nvSpPr>
          <p:cNvPr id="17420" name="Text Box 11"/>
          <p:cNvSpPr txBox="1">
            <a:spLocks noChangeArrowheads="1"/>
          </p:cNvSpPr>
          <p:nvPr/>
        </p:nvSpPr>
        <p:spPr bwMode="auto">
          <a:xfrm>
            <a:off x="5354638" y="2873375"/>
            <a:ext cx="2589212" cy="287338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CC0000"/>
            </a:solidFill>
            <a:miter lim="800000"/>
            <a:headEnd/>
            <a:tailEnd/>
          </a:ln>
        </p:spPr>
        <p:txBody>
          <a:bodyPr anchor="ctr"/>
          <a:lstStyle/>
          <a:p>
            <a:pPr indent="177800" algn="ctr" eaLnBrk="0" hangingPunct="0">
              <a:buClr>
                <a:srgbClr val="CC0000"/>
              </a:buClr>
              <a:buSzPct val="120000"/>
              <a:tabLst>
                <a:tab pos="177800" algn="l"/>
              </a:tabLst>
            </a:pPr>
            <a:r>
              <a:rPr lang="ru-RU" sz="1200" b="1">
                <a:solidFill>
                  <a:srgbClr val="000000"/>
                </a:solidFill>
                <a:latin typeface="RussianRail G Pro"/>
              </a:rPr>
              <a:t>Республикой Корея 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754688" y="3673475"/>
            <a:ext cx="152558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206 тыс. ДФЭ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381625" y="4159250"/>
            <a:ext cx="2589213" cy="260350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CC0000"/>
            </a:solidFill>
            <a:miter lim="800000"/>
            <a:headEnd/>
            <a:tailEnd/>
          </a:ln>
        </p:spPr>
        <p:txBody>
          <a:bodyPr anchor="ctr"/>
          <a:lstStyle/>
          <a:p>
            <a:pPr indent="177800" algn="ctr" eaLnBrk="0" hangingPunct="0">
              <a:buClr>
                <a:srgbClr val="CC0000"/>
              </a:buClr>
              <a:buSzPct val="120000"/>
              <a:tabLst>
                <a:tab pos="177800" algn="l"/>
              </a:tabLst>
            </a:pPr>
            <a:r>
              <a:rPr lang="ru-RU" sz="1200" b="1">
                <a:solidFill>
                  <a:srgbClr val="000000"/>
                </a:solidFill>
                <a:latin typeface="RussianRail G Pro"/>
              </a:rPr>
              <a:t>Японией 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870575" y="4881563"/>
            <a:ext cx="141446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57 тыс. ДФЭ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802313" y="2090738"/>
            <a:ext cx="152558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104 тыс. ДФЭ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840288" y="2063750"/>
            <a:ext cx="8985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DA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2005 г.</a:t>
            </a:r>
            <a:r>
              <a:rPr lang="ru-RU" sz="1400" b="1" dirty="0">
                <a:solidFill>
                  <a:srgbClr val="DA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 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838700" y="2355850"/>
            <a:ext cx="838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DA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2008 г.</a:t>
            </a:r>
            <a:r>
              <a:rPr lang="ru-RU" sz="1400" b="1" dirty="0">
                <a:solidFill>
                  <a:srgbClr val="DA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 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772150" y="3370263"/>
            <a:ext cx="141446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55 тыс. ДФЭ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854575" y="3362325"/>
            <a:ext cx="89058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DA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2005 г. 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862513" y="3641725"/>
            <a:ext cx="838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DA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2008 г.</a:t>
            </a:r>
            <a:r>
              <a:rPr lang="ru-RU" sz="1400" b="1" dirty="0">
                <a:solidFill>
                  <a:srgbClr val="DA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 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870575" y="4605338"/>
            <a:ext cx="141446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22 тыс. ДФЭ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4837113" y="4611688"/>
            <a:ext cx="89058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DA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2005 г. 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846638" y="4849813"/>
            <a:ext cx="838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DA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2008 г.</a:t>
            </a:r>
            <a:r>
              <a:rPr lang="ru-RU" sz="1400" b="1" dirty="0">
                <a:solidFill>
                  <a:srgbClr val="DA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 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4805363" y="5989638"/>
            <a:ext cx="838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DA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2008 г.</a:t>
            </a:r>
            <a:r>
              <a:rPr lang="ru-RU" sz="1400" b="1" dirty="0">
                <a:solidFill>
                  <a:srgbClr val="DA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 </a:t>
            </a:r>
          </a:p>
        </p:txBody>
      </p:sp>
      <p:pic>
        <p:nvPicPr>
          <p:cNvPr id="17434" name="Picture 30"/>
          <p:cNvPicPr>
            <a:picLocks noChangeAspect="1" noChangeArrowheads="1"/>
          </p:cNvPicPr>
          <p:nvPr/>
        </p:nvPicPr>
        <p:blipFill>
          <a:blip r:embed="rId2"/>
          <a:srcRect l="6740" t="10027" r="1520" b="6554"/>
          <a:stretch>
            <a:fillRect/>
          </a:stretch>
        </p:blipFill>
        <p:spPr bwMode="auto">
          <a:xfrm>
            <a:off x="142875" y="1285875"/>
            <a:ext cx="4373563" cy="2244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446713" y="5868988"/>
            <a:ext cx="3403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 Всего:                     587 тыс. ДФЭ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7429500" y="2244725"/>
            <a:ext cx="111125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В 2,6 раза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7526338" y="3560763"/>
            <a:ext cx="111125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В 3,8 раза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526338" y="4784725"/>
            <a:ext cx="111125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+mn-cs"/>
              </a:rPr>
              <a:t>В 2,6 раза</a:t>
            </a:r>
          </a:p>
        </p:txBody>
      </p:sp>
      <p:sp>
        <p:nvSpPr>
          <p:cNvPr id="17439" name="Rectangle 39"/>
          <p:cNvSpPr>
            <a:spLocks noChangeArrowheads="1"/>
          </p:cNvSpPr>
          <p:nvPr/>
        </p:nvSpPr>
        <p:spPr bwMode="auto">
          <a:xfrm>
            <a:off x="0" y="3143250"/>
            <a:ext cx="5203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latin typeface="RussianRail G Pro"/>
              </a:rPr>
              <a:t>*CAGR (Compound Annual Growth Rate) – совокупный среднегодовой темп прироста</a:t>
            </a:r>
          </a:p>
        </p:txBody>
      </p:sp>
      <p:sp>
        <p:nvSpPr>
          <p:cNvPr id="17440" name="Text Box 40"/>
          <p:cNvSpPr txBox="1">
            <a:spLocks noChangeArrowheads="1"/>
          </p:cNvSpPr>
          <p:nvPr/>
        </p:nvSpPr>
        <p:spPr bwMode="auto">
          <a:xfrm>
            <a:off x="2365375" y="1252538"/>
            <a:ext cx="280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33CC"/>
                </a:solidFill>
                <a:latin typeface="RussianRail G Pro"/>
              </a:rPr>
              <a:t>*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4527550" y="5286375"/>
            <a:ext cx="4175125" cy="4032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" tIns="3600" rIns="28800" bIns="10800" anchor="ctr"/>
          <a:lstStyle/>
          <a:p>
            <a:pPr algn="ctr">
              <a:defRPr/>
            </a:pPr>
            <a:r>
              <a:rPr lang="ru-RU" sz="1400" dirty="0">
                <a:latin typeface="RussianRail G Pro" pitchFamily="34" charset="-52"/>
              </a:rPr>
              <a:t>Объём контейнерных перевозок по Транссибу:</a:t>
            </a:r>
          </a:p>
        </p:txBody>
      </p:sp>
      <p:pic>
        <p:nvPicPr>
          <p:cNvPr id="17442" name="Picture 29"/>
          <p:cNvPicPr>
            <a:picLocks noChangeAspect="1" noChangeArrowheads="1"/>
          </p:cNvPicPr>
          <p:nvPr/>
        </p:nvPicPr>
        <p:blipFill>
          <a:blip r:embed="rId3"/>
          <a:srcRect l="13771" t="10846" r="9393"/>
          <a:stretch>
            <a:fillRect/>
          </a:stretch>
        </p:blipFill>
        <p:spPr bwMode="auto">
          <a:xfrm>
            <a:off x="285750" y="4143375"/>
            <a:ext cx="4032250" cy="2535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43" name="Прямоугольник 36"/>
          <p:cNvSpPr>
            <a:spLocks noChangeArrowheads="1"/>
          </p:cNvSpPr>
          <p:nvPr/>
        </p:nvSpPr>
        <p:spPr bwMode="auto">
          <a:xfrm>
            <a:off x="88900" y="3367088"/>
            <a:ext cx="104775" cy="98425"/>
          </a:xfrm>
          <a:prstGeom prst="rect">
            <a:avLst/>
          </a:prstGeom>
          <a:solidFill>
            <a:srgbClr val="0070C0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" y="112713"/>
            <a:ext cx="6773863" cy="706437"/>
          </a:xfrm>
        </p:spPr>
        <p:txBody>
          <a:bodyPr/>
          <a:lstStyle/>
          <a:p>
            <a:pPr algn="l"/>
            <a:r>
              <a:rPr lang="ru-RU" sz="1800" b="1" smtClean="0">
                <a:solidFill>
                  <a:srgbClr val="003366"/>
                </a:solidFill>
                <a:latin typeface="RussianRail G Pro"/>
              </a:rPr>
              <a:t>Основные мероприятия по развитию инфраструктуры Транссибирской магистрали</a:t>
            </a:r>
          </a:p>
        </p:txBody>
      </p:sp>
      <p:pic>
        <p:nvPicPr>
          <p:cNvPr id="18434" name="Picture 3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2454275"/>
            <a:ext cx="8964612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588963" y="4449763"/>
            <a:ext cx="3122612" cy="466725"/>
          </a:xfrm>
          <a:prstGeom prst="wedgeRectCallout">
            <a:avLst>
              <a:gd name="adj1" fmla="val 121176"/>
              <a:gd name="adj2" fmla="val 72449"/>
            </a:avLst>
          </a:prstGeom>
          <a:solidFill>
            <a:srgbClr val="E6E6E6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 i="0">
                <a:solidFill>
                  <a:srgbClr val="000066"/>
                </a:solidFill>
                <a:latin typeface="Tahoma" pitchFamily="34" charset="0"/>
              </a:rPr>
              <a:t>Развитие пограничных станций</a:t>
            </a:r>
          </a:p>
          <a:p>
            <a:pPr algn="ctr" eaLnBrk="0" hangingPunct="0"/>
            <a:r>
              <a:rPr lang="ru-RU" sz="1200" b="1" i="0">
                <a:solidFill>
                  <a:srgbClr val="000066"/>
                </a:solidFill>
                <a:latin typeface="Tahoma" pitchFamily="34" charset="0"/>
              </a:rPr>
              <a:t>Забайкальск, Наушки </a:t>
            </a: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590550" y="5267325"/>
            <a:ext cx="2938463" cy="831850"/>
          </a:xfrm>
          <a:prstGeom prst="wedgeRectCallout">
            <a:avLst>
              <a:gd name="adj1" fmla="val 164912"/>
              <a:gd name="adj2" fmla="val -71375"/>
            </a:avLst>
          </a:prstGeom>
          <a:solidFill>
            <a:srgbClr val="E6E6E6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 i="0">
                <a:solidFill>
                  <a:srgbClr val="000066"/>
                </a:solidFill>
                <a:latin typeface="Tahoma" pitchFamily="34" charset="0"/>
              </a:rPr>
              <a:t>Завершение строительства вторых путей на участке Карымская – Забайкальск с возможной электрификацией</a:t>
            </a:r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3754438" y="5957888"/>
            <a:ext cx="3816350" cy="649287"/>
          </a:xfrm>
          <a:prstGeom prst="wedgeRectCallout">
            <a:avLst>
              <a:gd name="adj1" fmla="val 64810"/>
              <a:gd name="adj2" fmla="val -1102"/>
            </a:avLst>
          </a:prstGeom>
          <a:solidFill>
            <a:srgbClr val="E6E6E6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 i="0">
                <a:solidFill>
                  <a:srgbClr val="000066"/>
                </a:solidFill>
                <a:latin typeface="Tahoma" pitchFamily="34" charset="0"/>
              </a:rPr>
              <a:t>Развитие предпортовых станций </a:t>
            </a:r>
          </a:p>
          <a:p>
            <a:pPr algn="ctr" eaLnBrk="0" hangingPunct="0"/>
            <a:r>
              <a:rPr lang="ru-RU" sz="1200" b="1" i="0">
                <a:solidFill>
                  <a:srgbClr val="000066"/>
                </a:solidFill>
                <a:latin typeface="Tahoma" pitchFamily="34" charset="0"/>
              </a:rPr>
              <a:t>Находкинского ж.-д. узла, обслуживающего </a:t>
            </a:r>
          </a:p>
          <a:p>
            <a:pPr algn="ctr" eaLnBrk="0" hangingPunct="0"/>
            <a:r>
              <a:rPr lang="ru-RU" sz="1200" b="1" i="0">
                <a:solidFill>
                  <a:srgbClr val="000066"/>
                </a:solidFill>
                <a:latin typeface="Tahoma" pitchFamily="34" charset="0"/>
              </a:rPr>
              <a:t>порты – Восточный и Находка </a:t>
            </a:r>
          </a:p>
        </p:txBody>
      </p:sp>
      <p:sp>
        <p:nvSpPr>
          <p:cNvPr id="18438" name="AutoShape 14"/>
          <p:cNvSpPr>
            <a:spLocks noChangeArrowheads="1"/>
          </p:cNvSpPr>
          <p:nvPr/>
        </p:nvSpPr>
        <p:spPr bwMode="auto">
          <a:xfrm>
            <a:off x="6018213" y="2446338"/>
            <a:ext cx="3021012" cy="831850"/>
          </a:xfrm>
          <a:prstGeom prst="wedgeRectCallout">
            <a:avLst>
              <a:gd name="adj1" fmla="val 26458"/>
              <a:gd name="adj2" fmla="val 281681"/>
            </a:avLst>
          </a:prstGeom>
          <a:solidFill>
            <a:srgbClr val="E6E6E6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 i="0">
                <a:solidFill>
                  <a:srgbClr val="000066"/>
                </a:solidFill>
                <a:latin typeface="Tahoma" pitchFamily="34" charset="0"/>
              </a:rPr>
              <a:t>Строительство второй очереди </a:t>
            </a:r>
          </a:p>
          <a:p>
            <a:pPr algn="ctr" eaLnBrk="0" hangingPunct="0"/>
            <a:r>
              <a:rPr lang="ru-RU" sz="1200" b="1" i="0">
                <a:solidFill>
                  <a:srgbClr val="000066"/>
                </a:solidFill>
                <a:latin typeface="Tahoma" pitchFamily="34" charset="0"/>
              </a:rPr>
              <a:t>железнодорожного мостового перехода через р. Амур у г. Хабаровск </a:t>
            </a:r>
          </a:p>
        </p:txBody>
      </p:sp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8834438" y="6553200"/>
            <a:ext cx="284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626463"/>
                </a:solidFill>
                <a:latin typeface="RussianRail G Pro"/>
                <a:sym typeface="GillSans-Normal"/>
              </a:rPr>
              <a:t>2</a:t>
            </a:r>
            <a:endParaRPr lang="ru-RU" sz="1200">
              <a:solidFill>
                <a:srgbClr val="626463"/>
              </a:solidFill>
              <a:latin typeface="RussianRail G Pro"/>
              <a:sym typeface="GillSans-Normal"/>
            </a:endParaRPr>
          </a:p>
        </p:txBody>
      </p:sp>
      <p:sp>
        <p:nvSpPr>
          <p:cNvPr id="18440" name="Rectangle 15"/>
          <p:cNvSpPr>
            <a:spLocks noChangeArrowheads="1"/>
          </p:cNvSpPr>
          <p:nvPr/>
        </p:nvSpPr>
        <p:spPr bwMode="auto">
          <a:xfrm>
            <a:off x="431800" y="955675"/>
            <a:ext cx="8275638" cy="284163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 i="0">
                <a:solidFill>
                  <a:srgbClr val="A50021"/>
                </a:solidFill>
                <a:latin typeface="Tahoma" pitchFamily="34" charset="0"/>
              </a:rPr>
              <a:t>Расширение сети контейнерных терминалов для переработки крупнотоннажных контейнеров</a:t>
            </a: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434975" y="1341438"/>
            <a:ext cx="8275638" cy="28416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 i="0">
                <a:solidFill>
                  <a:srgbClr val="A50021"/>
                </a:solidFill>
                <a:latin typeface="Tahoma" pitchFamily="34" charset="0"/>
              </a:rPr>
              <a:t>Реконструкция станций с удлинением приёмо-отправочных путей до 71 у.в. </a:t>
            </a:r>
          </a:p>
        </p:txBody>
      </p:sp>
      <p:sp>
        <p:nvSpPr>
          <p:cNvPr id="18442" name="Rectangle 17"/>
          <p:cNvSpPr>
            <a:spLocks noChangeArrowheads="1"/>
          </p:cNvSpPr>
          <p:nvPr/>
        </p:nvSpPr>
        <p:spPr bwMode="auto">
          <a:xfrm>
            <a:off x="439738" y="1727200"/>
            <a:ext cx="8275637" cy="466725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 i="0">
                <a:solidFill>
                  <a:srgbClr val="A50021"/>
                </a:solidFill>
                <a:latin typeface="Tahoma" pitchFamily="34" charset="0"/>
              </a:rPr>
              <a:t>Модернизация и усиление устройств электроснабжения, информатизации и связи, оборудование двухсторонней автоблокировкой </a:t>
            </a:r>
          </a:p>
        </p:txBody>
      </p:sp>
      <p:sp>
        <p:nvSpPr>
          <p:cNvPr id="18443" name="Rectangle 18"/>
          <p:cNvSpPr>
            <a:spLocks noChangeArrowheads="1"/>
          </p:cNvSpPr>
          <p:nvPr/>
        </p:nvSpPr>
        <p:spPr bwMode="auto">
          <a:xfrm>
            <a:off x="1938338" y="2457450"/>
            <a:ext cx="3248025" cy="498475"/>
          </a:xfrm>
          <a:prstGeom prst="rect">
            <a:avLst/>
          </a:prstGeom>
          <a:solidFill>
            <a:srgbClr val="E6E6E6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300" b="1" i="0">
                <a:solidFill>
                  <a:srgbClr val="000066"/>
                </a:solidFill>
                <a:latin typeface="Tahoma" pitchFamily="34" charset="0"/>
              </a:rPr>
              <a:t>Строительство обходов Пермского и  Читинского ж.-д. узлов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213" y="76200"/>
            <a:ext cx="5627687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i="0" dirty="0">
                <a:solidFill>
                  <a:srgbClr val="003366"/>
                </a:solidFill>
                <a:latin typeface="RussianRail G Pro" pitchFamily="34" charset="-52"/>
                <a:ea typeface="+mj-ea"/>
                <a:sym typeface="GillSans-Normal" charset="-52"/>
              </a:rPr>
              <a:t>Этапы формирования продукта</a:t>
            </a:r>
          </a:p>
          <a:p>
            <a:pPr>
              <a:lnSpc>
                <a:spcPct val="80000"/>
              </a:lnSpc>
              <a:defRPr/>
            </a:pPr>
            <a:r>
              <a:rPr lang="ru-RU" b="1" i="0" dirty="0">
                <a:solidFill>
                  <a:srgbClr val="003366"/>
                </a:solidFill>
                <a:latin typeface="RussianRail G Pro" pitchFamily="34" charset="-52"/>
                <a:ea typeface="+mj-ea"/>
                <a:sym typeface="GillSans-Normal" charset="-52"/>
              </a:rPr>
              <a:t>«Транссиб за 7 суток»</a:t>
            </a:r>
          </a:p>
        </p:txBody>
      </p:sp>
      <p:sp>
        <p:nvSpPr>
          <p:cNvPr id="19458" name="TextBox 27"/>
          <p:cNvSpPr txBox="1">
            <a:spLocks noChangeArrowheads="1"/>
          </p:cNvSpPr>
          <p:nvPr/>
        </p:nvSpPr>
        <p:spPr bwMode="auto">
          <a:xfrm>
            <a:off x="8829675" y="6557963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626463"/>
                </a:solidFill>
                <a:latin typeface="RussianRail G Pro"/>
                <a:sym typeface="GillSans-Normal"/>
              </a:rPr>
              <a:t>3</a:t>
            </a:r>
            <a:endParaRPr lang="ru-RU" sz="1200">
              <a:solidFill>
                <a:srgbClr val="626463"/>
              </a:solidFill>
              <a:latin typeface="RussianRail G Pro"/>
              <a:sym typeface="GillSans-Normal"/>
            </a:endParaRP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6262688" y="4156075"/>
            <a:ext cx="1441450" cy="2347913"/>
          </a:xfrm>
          <a:prstGeom prst="rect">
            <a:avLst/>
          </a:prstGeom>
          <a:gradFill rotWithShape="1">
            <a:gsLst>
              <a:gs pos="0">
                <a:srgbClr val="BBE0E3">
                  <a:alpha val="89999"/>
                </a:srgbClr>
              </a:gs>
              <a:gs pos="100000">
                <a:srgbClr val="BBE0E3">
                  <a:gamma/>
                  <a:shade val="90588"/>
                  <a:invGamma/>
                </a:srgbClr>
              </a:gs>
            </a:gsLst>
            <a:lin ang="5400000" scaled="1"/>
          </a:gradFill>
          <a:ln w="38100" cmpd="dbl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</a:endParaRP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4786313" y="3940175"/>
            <a:ext cx="1466850" cy="2563813"/>
          </a:xfrm>
          <a:prstGeom prst="rect">
            <a:avLst/>
          </a:prstGeom>
          <a:gradFill rotWithShape="1">
            <a:gsLst>
              <a:gs pos="0">
                <a:srgbClr val="BBE0E3">
                  <a:alpha val="89998"/>
                </a:srgbClr>
              </a:gs>
              <a:gs pos="100000">
                <a:srgbClr val="A9CBCE"/>
              </a:gs>
            </a:gsLst>
            <a:lin ang="5400000" scaled="1"/>
          </a:gradFill>
          <a:ln w="38100" cmpd="dbl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</a:endParaRP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3201988" y="3724275"/>
            <a:ext cx="1584325" cy="2779713"/>
          </a:xfrm>
          <a:prstGeom prst="rect">
            <a:avLst/>
          </a:prstGeom>
          <a:gradFill rotWithShape="1">
            <a:gsLst>
              <a:gs pos="0">
                <a:srgbClr val="BBE0E3">
                  <a:alpha val="89999"/>
                </a:srgbClr>
              </a:gs>
              <a:gs pos="100000">
                <a:srgbClr val="BBE0E3">
                  <a:gamma/>
                  <a:shade val="90588"/>
                  <a:invGamma/>
                </a:srgbClr>
              </a:gs>
            </a:gsLst>
            <a:lin ang="5400000" scaled="1"/>
          </a:gradFill>
          <a:ln w="38100" cmpd="dbl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1620838" y="3505200"/>
            <a:ext cx="1593850" cy="2998788"/>
          </a:xfrm>
          <a:prstGeom prst="rect">
            <a:avLst/>
          </a:prstGeom>
          <a:gradFill rotWithShape="1">
            <a:gsLst>
              <a:gs pos="0">
                <a:srgbClr val="BBE0E3">
                  <a:alpha val="89999"/>
                </a:srgbClr>
              </a:gs>
              <a:gs pos="100000">
                <a:srgbClr val="BBE0E3">
                  <a:gamma/>
                  <a:shade val="90588"/>
                  <a:invGamma/>
                </a:srgbClr>
              </a:gs>
            </a:gsLst>
            <a:lin ang="5400000" scaled="1"/>
          </a:gradFill>
          <a:ln w="38100" cmpd="dbl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</a:endParaRPr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195263" y="3289300"/>
            <a:ext cx="1441450" cy="3214688"/>
          </a:xfrm>
          <a:prstGeom prst="rect">
            <a:avLst/>
          </a:prstGeom>
          <a:gradFill rotWithShape="1">
            <a:gsLst>
              <a:gs pos="0">
                <a:srgbClr val="BBE0E3">
                  <a:alpha val="89999"/>
                </a:srgbClr>
              </a:gs>
              <a:gs pos="100000">
                <a:srgbClr val="BBE0E3">
                  <a:gamma/>
                  <a:shade val="90588"/>
                  <a:invGamma/>
                </a:srgbClr>
              </a:gs>
            </a:gsLst>
            <a:lin ang="5400000" scaled="1"/>
          </a:gradFill>
          <a:ln w="38100" cmpd="dbl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4" name="Group 64"/>
          <p:cNvGraphicFramePr>
            <a:graphicFrameLocks noGrp="1"/>
          </p:cNvGraphicFramePr>
          <p:nvPr/>
        </p:nvGraphicFramePr>
        <p:xfrm>
          <a:off x="184150" y="5789613"/>
          <a:ext cx="7531100" cy="304800"/>
        </p:xfrm>
        <a:graphic>
          <a:graphicData uri="http://schemas.openxmlformats.org/drawingml/2006/table">
            <a:tbl>
              <a:tblPr/>
              <a:tblGrid>
                <a:gridCol w="1387434"/>
                <a:gridCol w="1571636"/>
                <a:gridCol w="1560572"/>
                <a:gridCol w="1511262"/>
                <a:gridCol w="1500198"/>
              </a:tblGrid>
              <a:tr h="24923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ussianRail G Pro" pitchFamily="34" charset="-52"/>
                          <a:cs typeface="Arial" charset="0"/>
                        </a:rPr>
                        <a:t>910 км/сут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ussianRail G Pro" pitchFamily="34" charset="-52"/>
                          <a:cs typeface="Arial" charset="0"/>
                        </a:rPr>
                        <a:t>1100 км/сут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ussianRail G Pro" pitchFamily="34" charset="-52"/>
                          <a:cs typeface="Arial" charset="0"/>
                        </a:rPr>
                        <a:t>1200 км/сут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ussianRail G Pro" pitchFamily="34" charset="-52"/>
                          <a:cs typeface="Arial" charset="0"/>
                        </a:rPr>
                        <a:t>1300 км/сут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ussianRail G Pro" pitchFamily="34" charset="-52"/>
                          <a:cs typeface="Arial" charset="0"/>
                        </a:rPr>
                        <a:t>1400 км/сут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1636713" y="3525838"/>
            <a:ext cx="157797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150" b="1" dirty="0">
                <a:latin typeface="RussianRail G Pro" pitchFamily="34" charset="-52"/>
              </a:rPr>
              <a:t>уменьшение количества и </a:t>
            </a:r>
            <a:r>
              <a:rPr lang="ru-RU" sz="1150" b="1" dirty="0" err="1">
                <a:latin typeface="RussianRail G Pro" pitchFamily="34" charset="-52"/>
              </a:rPr>
              <a:t>продолжитель-ности</a:t>
            </a:r>
            <a:r>
              <a:rPr lang="ru-RU" sz="1150" b="1" dirty="0">
                <a:latin typeface="RussianRail G Pro" pitchFamily="34" charset="-52"/>
              </a:rPr>
              <a:t> стоянок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150" b="1" dirty="0">
                <a:latin typeface="RussianRail G Pro" pitchFamily="34" charset="-52"/>
              </a:rPr>
              <a:t>увеличение пропускной способности и маршрутной скорости</a:t>
            </a:r>
          </a:p>
        </p:txBody>
      </p:sp>
      <p:sp>
        <p:nvSpPr>
          <p:cNvPr id="66" name="Text Box 23"/>
          <p:cNvSpPr txBox="1">
            <a:spLocks noChangeArrowheads="1"/>
          </p:cNvSpPr>
          <p:nvPr/>
        </p:nvSpPr>
        <p:spPr bwMode="auto">
          <a:xfrm>
            <a:off x="6262688" y="4127500"/>
            <a:ext cx="15843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150" b="1" dirty="0">
                <a:latin typeface="RussianRail G Pro" pitchFamily="34" charset="-52"/>
              </a:rPr>
              <a:t>увеличение пропускной способности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150" b="1" dirty="0">
                <a:latin typeface="RussianRail G Pro" pitchFamily="34" charset="-52"/>
              </a:rPr>
              <a:t>увеличение маршрутной скорости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150" b="1" dirty="0">
                <a:latin typeface="RussianRail G Pro" pitchFamily="34" charset="-52"/>
              </a:rPr>
              <a:t>- новый вагон</a:t>
            </a:r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142875" y="3290888"/>
            <a:ext cx="1574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kern="0" dirty="0">
                <a:solidFill>
                  <a:srgbClr val="333399"/>
                </a:solidFill>
                <a:latin typeface="RussianRail G Pro" pitchFamily="34" charset="-52"/>
              </a:rPr>
              <a:t>Находка – Красное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kern="0" dirty="0">
                <a:solidFill>
                  <a:srgbClr val="333399"/>
                </a:solidFill>
                <a:latin typeface="RussianRail G Pro" pitchFamily="34" charset="-52"/>
              </a:rPr>
              <a:t>9847 км</a:t>
            </a:r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>
            <a:off x="1785938" y="2928938"/>
            <a:ext cx="6215062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69" name="Text Box 26"/>
          <p:cNvSpPr txBox="1">
            <a:spLocks noChangeArrowheads="1"/>
          </p:cNvSpPr>
          <p:nvPr/>
        </p:nvSpPr>
        <p:spPr bwMode="auto">
          <a:xfrm>
            <a:off x="1982788" y="2990850"/>
            <a:ext cx="108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kern="0" dirty="0">
                <a:solidFill>
                  <a:srgbClr val="333399"/>
                </a:solidFill>
                <a:latin typeface="RussianRail G Pro" pitchFamily="34" charset="-52"/>
              </a:rPr>
              <a:t>2009</a:t>
            </a:r>
            <a:endParaRPr lang="ru-RU" i="0" kern="0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3429000" y="2990850"/>
            <a:ext cx="938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kern="0" dirty="0">
                <a:solidFill>
                  <a:srgbClr val="333399"/>
                </a:solidFill>
                <a:latin typeface="RussianRail G Pro" pitchFamily="34" charset="-52"/>
              </a:rPr>
              <a:t>2010</a:t>
            </a:r>
            <a:endParaRPr lang="ru-RU" i="0" kern="0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sp>
        <p:nvSpPr>
          <p:cNvPr id="71" name="Text Box 28"/>
          <p:cNvSpPr txBox="1">
            <a:spLocks noChangeArrowheads="1"/>
          </p:cNvSpPr>
          <p:nvPr/>
        </p:nvSpPr>
        <p:spPr bwMode="auto">
          <a:xfrm>
            <a:off x="4941888" y="2990850"/>
            <a:ext cx="915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kern="0" dirty="0">
                <a:solidFill>
                  <a:srgbClr val="333399"/>
                </a:solidFill>
                <a:latin typeface="RussianRail G Pro" pitchFamily="34" charset="-52"/>
              </a:rPr>
              <a:t>2011</a:t>
            </a:r>
            <a:endParaRPr lang="ru-RU" i="0" kern="0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sp>
        <p:nvSpPr>
          <p:cNvPr id="72" name="Text Box 29"/>
          <p:cNvSpPr txBox="1">
            <a:spLocks noChangeArrowheads="1"/>
          </p:cNvSpPr>
          <p:nvPr/>
        </p:nvSpPr>
        <p:spPr bwMode="auto">
          <a:xfrm>
            <a:off x="6286500" y="2990850"/>
            <a:ext cx="958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kern="0" dirty="0">
                <a:solidFill>
                  <a:srgbClr val="333399"/>
                </a:solidFill>
                <a:latin typeface="RussianRail G Pro" pitchFamily="34" charset="-52"/>
              </a:rPr>
              <a:t>2012</a:t>
            </a:r>
            <a:endParaRPr lang="ru-RU" i="0" kern="0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pic>
        <p:nvPicPr>
          <p:cNvPr id="19478" name="Скругленный 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92375"/>
            <a:ext cx="57292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Скругленный 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062163"/>
            <a:ext cx="3662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Скругленный прямоугольни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765175"/>
            <a:ext cx="1397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Скругленный 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1647825"/>
            <a:ext cx="2136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Скругленный прямоугольник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1206500"/>
            <a:ext cx="20986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Line 40"/>
          <p:cNvSpPr>
            <a:spLocks noChangeShapeType="1"/>
          </p:cNvSpPr>
          <p:nvPr/>
        </p:nvSpPr>
        <p:spPr bwMode="auto">
          <a:xfrm>
            <a:off x="1806575" y="2852738"/>
            <a:ext cx="1588" cy="1444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79" name="Line 41"/>
          <p:cNvSpPr>
            <a:spLocks noChangeShapeType="1"/>
          </p:cNvSpPr>
          <p:nvPr/>
        </p:nvSpPr>
        <p:spPr bwMode="auto">
          <a:xfrm>
            <a:off x="4786313" y="2852738"/>
            <a:ext cx="1587" cy="1444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80" name="Line 42"/>
          <p:cNvSpPr>
            <a:spLocks noChangeShapeType="1"/>
          </p:cNvSpPr>
          <p:nvPr/>
        </p:nvSpPr>
        <p:spPr bwMode="auto">
          <a:xfrm>
            <a:off x="6215063" y="2852738"/>
            <a:ext cx="1587" cy="1444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81" name="Line 43"/>
          <p:cNvSpPr>
            <a:spLocks noChangeShapeType="1"/>
          </p:cNvSpPr>
          <p:nvPr/>
        </p:nvSpPr>
        <p:spPr bwMode="auto">
          <a:xfrm>
            <a:off x="3205163" y="2852738"/>
            <a:ext cx="1587" cy="1444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82" name="Line 44"/>
          <p:cNvSpPr>
            <a:spLocks noChangeShapeType="1"/>
          </p:cNvSpPr>
          <p:nvPr/>
        </p:nvSpPr>
        <p:spPr bwMode="auto">
          <a:xfrm>
            <a:off x="7713663" y="2852738"/>
            <a:ext cx="1587" cy="1444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83" name="Text Box 45"/>
          <p:cNvSpPr txBox="1">
            <a:spLocks noChangeArrowheads="1"/>
          </p:cNvSpPr>
          <p:nvPr/>
        </p:nvSpPr>
        <p:spPr bwMode="auto">
          <a:xfrm>
            <a:off x="3173413" y="3724275"/>
            <a:ext cx="16129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1150" b="1" dirty="0" err="1">
                <a:latin typeface="RussianRail G Pro" pitchFamily="34" charset="-52"/>
              </a:rPr>
              <a:t>корректиров-ка</a:t>
            </a:r>
            <a:r>
              <a:rPr lang="ru-RU" sz="1150" b="1" dirty="0">
                <a:latin typeface="RussianRail G Pro" pitchFamily="34" charset="-52"/>
              </a:rPr>
              <a:t> нормативно- правовой базы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150" b="1" dirty="0">
                <a:latin typeface="RussianRail G Pro" pitchFamily="34" charset="-52"/>
              </a:rPr>
              <a:t>оптимизация гарантийных плеч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150" b="1" dirty="0">
                <a:latin typeface="RussianRail G Pro" pitchFamily="34" charset="-52"/>
              </a:rPr>
              <a:t>увеличение пропускной способности и маршрутной скорости</a:t>
            </a:r>
          </a:p>
        </p:txBody>
      </p:sp>
      <p:sp>
        <p:nvSpPr>
          <p:cNvPr id="84" name="Text Box 46"/>
          <p:cNvSpPr txBox="1">
            <a:spLocks noChangeArrowheads="1"/>
          </p:cNvSpPr>
          <p:nvPr/>
        </p:nvSpPr>
        <p:spPr bwMode="auto">
          <a:xfrm>
            <a:off x="4822825" y="3933825"/>
            <a:ext cx="13684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1150" b="1" dirty="0">
                <a:latin typeface="RussianRail G Pro" pitchFamily="34" charset="-52"/>
              </a:rPr>
              <a:t>внедрение автомат. системы управления с исп.</a:t>
            </a:r>
            <a:r>
              <a:rPr lang="en-US" sz="1150" b="1" dirty="0">
                <a:latin typeface="RussianRail G Pro" pitchFamily="34" charset="-52"/>
              </a:rPr>
              <a:t> </a:t>
            </a:r>
            <a:r>
              <a:rPr lang="ru-RU" sz="1150" b="1" dirty="0">
                <a:latin typeface="RussianRail G Pro" pitchFamily="34" charset="-52"/>
              </a:rPr>
              <a:t>«электр.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150" b="1" dirty="0">
                <a:latin typeface="RussianRail G Pro" pitchFamily="34" charset="-52"/>
              </a:rPr>
              <a:t>накладной»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150" b="1" dirty="0">
                <a:latin typeface="RussianRail G Pro" pitchFamily="34" charset="-52"/>
              </a:rPr>
              <a:t>увеличение пропускной способности и маршрутной скорости</a:t>
            </a:r>
          </a:p>
        </p:txBody>
      </p:sp>
      <p:sp>
        <p:nvSpPr>
          <p:cNvPr id="85" name="Rectangle 40"/>
          <p:cNvSpPr>
            <a:spLocks noChangeArrowheads="1"/>
          </p:cNvSpPr>
          <p:nvPr/>
        </p:nvSpPr>
        <p:spPr bwMode="auto">
          <a:xfrm>
            <a:off x="7702550" y="4440238"/>
            <a:ext cx="1222375" cy="2063750"/>
          </a:xfrm>
          <a:prstGeom prst="rect">
            <a:avLst/>
          </a:prstGeom>
          <a:gradFill rotWithShape="1">
            <a:gsLst>
              <a:gs pos="0">
                <a:srgbClr val="BBE0E3">
                  <a:alpha val="14999"/>
                </a:srgbClr>
              </a:gs>
              <a:gs pos="100000">
                <a:srgbClr val="BBE0E3">
                  <a:gamma/>
                  <a:shade val="90588"/>
                  <a:invGamma/>
                </a:srgbClr>
              </a:gs>
            </a:gsLst>
            <a:lin ang="5400000" scaled="1"/>
          </a:gradFill>
          <a:ln w="38100" cap="rnd" cmpd="dbl" algn="ctr">
            <a:solidFill>
              <a:srgbClr val="333399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 kern="0" dirty="0">
              <a:solidFill>
                <a:sysClr val="windowText" lastClr="000000"/>
              </a:solidFill>
            </a:endParaRPr>
          </a:p>
        </p:txBody>
      </p:sp>
      <p:sp>
        <p:nvSpPr>
          <p:cNvPr id="19491" name="Text Box 41"/>
          <p:cNvSpPr txBox="1">
            <a:spLocks noChangeArrowheads="1"/>
          </p:cNvSpPr>
          <p:nvPr/>
        </p:nvSpPr>
        <p:spPr bwMode="auto">
          <a:xfrm>
            <a:off x="7680325" y="5789613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5F5F5F"/>
                </a:solidFill>
                <a:latin typeface="RussianRail G Pro"/>
              </a:rPr>
              <a:t>1500 км/сут</a:t>
            </a:r>
          </a:p>
        </p:txBody>
      </p:sp>
      <p:sp>
        <p:nvSpPr>
          <p:cNvPr id="19492" name="Text Box 42"/>
          <p:cNvSpPr txBox="1">
            <a:spLocks noChangeArrowheads="1"/>
          </p:cNvSpPr>
          <p:nvPr/>
        </p:nvSpPr>
        <p:spPr bwMode="auto">
          <a:xfrm>
            <a:off x="250825" y="2992438"/>
            <a:ext cx="1441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RussianRail G Pro"/>
              </a:rPr>
              <a:t>10,8 сут.</a:t>
            </a:r>
          </a:p>
        </p:txBody>
      </p:sp>
      <p:sp>
        <p:nvSpPr>
          <p:cNvPr id="19493" name="Text Box 43"/>
          <p:cNvSpPr txBox="1">
            <a:spLocks noChangeArrowheads="1"/>
          </p:cNvSpPr>
          <p:nvPr/>
        </p:nvSpPr>
        <p:spPr bwMode="auto">
          <a:xfrm>
            <a:off x="1643063" y="3214688"/>
            <a:ext cx="1441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RussianRail G Pro"/>
              </a:rPr>
              <a:t>9,0 сут.</a:t>
            </a:r>
          </a:p>
        </p:txBody>
      </p:sp>
      <p:sp>
        <p:nvSpPr>
          <p:cNvPr id="19494" name="Text Box 44"/>
          <p:cNvSpPr txBox="1">
            <a:spLocks noChangeArrowheads="1"/>
          </p:cNvSpPr>
          <p:nvPr/>
        </p:nvSpPr>
        <p:spPr bwMode="auto">
          <a:xfrm>
            <a:off x="3382963" y="3360738"/>
            <a:ext cx="1441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RussianRail G Pro"/>
              </a:rPr>
              <a:t>8,2 сут.</a:t>
            </a:r>
          </a:p>
        </p:txBody>
      </p:sp>
      <p:sp>
        <p:nvSpPr>
          <p:cNvPr id="19495" name="Text Box 45"/>
          <p:cNvSpPr txBox="1">
            <a:spLocks noChangeArrowheads="1"/>
          </p:cNvSpPr>
          <p:nvPr/>
        </p:nvSpPr>
        <p:spPr bwMode="auto">
          <a:xfrm>
            <a:off x="4822825" y="3576638"/>
            <a:ext cx="1441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RussianRail G Pro"/>
              </a:rPr>
              <a:t>7,6 сут.</a:t>
            </a:r>
          </a:p>
        </p:txBody>
      </p:sp>
      <p:sp>
        <p:nvSpPr>
          <p:cNvPr id="19496" name="Text Box 46"/>
          <p:cNvSpPr txBox="1">
            <a:spLocks noChangeArrowheads="1"/>
          </p:cNvSpPr>
          <p:nvPr/>
        </p:nvSpPr>
        <p:spPr bwMode="auto">
          <a:xfrm>
            <a:off x="6262688" y="3792538"/>
            <a:ext cx="1441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RussianRail G Pro"/>
              </a:rPr>
              <a:t>7 сут.</a:t>
            </a:r>
          </a:p>
        </p:txBody>
      </p:sp>
      <p:sp>
        <p:nvSpPr>
          <p:cNvPr id="19497" name="Text Box 47"/>
          <p:cNvSpPr txBox="1">
            <a:spLocks noChangeArrowheads="1"/>
          </p:cNvSpPr>
          <p:nvPr/>
        </p:nvSpPr>
        <p:spPr bwMode="auto">
          <a:xfrm>
            <a:off x="7702550" y="4083050"/>
            <a:ext cx="1441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5F5F5F"/>
                </a:solidFill>
                <a:latin typeface="RussianRail G Pro"/>
              </a:rPr>
              <a:t>6,6 сут.</a:t>
            </a:r>
          </a:p>
        </p:txBody>
      </p:sp>
      <p:sp>
        <p:nvSpPr>
          <p:cNvPr id="19498" name="Text Box 49"/>
          <p:cNvSpPr txBox="1">
            <a:spLocks noChangeArrowheads="1"/>
          </p:cNvSpPr>
          <p:nvPr/>
        </p:nvSpPr>
        <p:spPr bwMode="auto">
          <a:xfrm>
            <a:off x="358775" y="6481763"/>
            <a:ext cx="7048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>
                <a:solidFill>
                  <a:srgbClr val="DA2400"/>
                </a:solidFill>
                <a:latin typeface="RussianRail G Pro"/>
              </a:rPr>
              <a:t>2008</a:t>
            </a:r>
          </a:p>
        </p:txBody>
      </p:sp>
      <p:sp>
        <p:nvSpPr>
          <p:cNvPr id="19499" name="Text Box 50"/>
          <p:cNvSpPr txBox="1">
            <a:spLocks noChangeArrowheads="1"/>
          </p:cNvSpPr>
          <p:nvPr/>
        </p:nvSpPr>
        <p:spPr bwMode="auto">
          <a:xfrm>
            <a:off x="157163" y="6218238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(37,9 км/ч)</a:t>
            </a:r>
          </a:p>
        </p:txBody>
      </p:sp>
      <p:sp>
        <p:nvSpPr>
          <p:cNvPr id="19500" name="Text Box 51"/>
          <p:cNvSpPr txBox="1">
            <a:spLocks noChangeArrowheads="1"/>
          </p:cNvSpPr>
          <p:nvPr/>
        </p:nvSpPr>
        <p:spPr bwMode="auto">
          <a:xfrm>
            <a:off x="1571625" y="6218238"/>
            <a:ext cx="144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(45,8 км/ч)</a:t>
            </a:r>
          </a:p>
        </p:txBody>
      </p:sp>
      <p:sp>
        <p:nvSpPr>
          <p:cNvPr id="19501" name="Text Box 52"/>
          <p:cNvSpPr txBox="1">
            <a:spLocks noChangeArrowheads="1"/>
          </p:cNvSpPr>
          <p:nvPr/>
        </p:nvSpPr>
        <p:spPr bwMode="auto">
          <a:xfrm>
            <a:off x="3201988" y="6199188"/>
            <a:ext cx="144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(50,0 км/ч)</a:t>
            </a:r>
          </a:p>
        </p:txBody>
      </p:sp>
      <p:sp>
        <p:nvSpPr>
          <p:cNvPr id="19502" name="Text Box 53"/>
          <p:cNvSpPr txBox="1">
            <a:spLocks noChangeArrowheads="1"/>
          </p:cNvSpPr>
          <p:nvPr/>
        </p:nvSpPr>
        <p:spPr bwMode="auto">
          <a:xfrm>
            <a:off x="4822825" y="6199188"/>
            <a:ext cx="144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(54,2 км/ч)</a:t>
            </a:r>
          </a:p>
        </p:txBody>
      </p:sp>
      <p:sp>
        <p:nvSpPr>
          <p:cNvPr id="19503" name="Text Box 54"/>
          <p:cNvSpPr txBox="1">
            <a:spLocks noChangeArrowheads="1"/>
          </p:cNvSpPr>
          <p:nvPr/>
        </p:nvSpPr>
        <p:spPr bwMode="auto">
          <a:xfrm>
            <a:off x="6262688" y="6196013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(58,3 км/ч)</a:t>
            </a:r>
          </a:p>
        </p:txBody>
      </p:sp>
      <p:sp>
        <p:nvSpPr>
          <p:cNvPr id="19504" name="Text Box 55"/>
          <p:cNvSpPr txBox="1">
            <a:spLocks noChangeArrowheads="1"/>
          </p:cNvSpPr>
          <p:nvPr/>
        </p:nvSpPr>
        <p:spPr bwMode="auto">
          <a:xfrm>
            <a:off x="7702550" y="6199188"/>
            <a:ext cx="144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5F5F5F"/>
                </a:solidFill>
                <a:latin typeface="Times New Roman" pitchFamily="18" charset="0"/>
              </a:rPr>
              <a:t>(62,5 км/ч)</a:t>
            </a:r>
          </a:p>
        </p:txBody>
      </p:sp>
      <p:sp>
        <p:nvSpPr>
          <p:cNvPr id="19505" name="Text Box 56"/>
          <p:cNvSpPr txBox="1">
            <a:spLocks noChangeArrowheads="1"/>
          </p:cNvSpPr>
          <p:nvPr/>
        </p:nvSpPr>
        <p:spPr bwMode="auto">
          <a:xfrm>
            <a:off x="3548063" y="6481763"/>
            <a:ext cx="7048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>
                <a:solidFill>
                  <a:srgbClr val="DA2400"/>
                </a:solidFill>
                <a:latin typeface="RussianRail G Pro"/>
              </a:rPr>
              <a:t>2010</a:t>
            </a:r>
          </a:p>
        </p:txBody>
      </p:sp>
      <p:sp>
        <p:nvSpPr>
          <p:cNvPr id="19506" name="Text Box 57"/>
          <p:cNvSpPr txBox="1">
            <a:spLocks noChangeArrowheads="1"/>
          </p:cNvSpPr>
          <p:nvPr/>
        </p:nvSpPr>
        <p:spPr bwMode="auto">
          <a:xfrm>
            <a:off x="2163763" y="6481763"/>
            <a:ext cx="7048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>
                <a:solidFill>
                  <a:srgbClr val="DA2400"/>
                </a:solidFill>
                <a:latin typeface="RussianRail G Pro"/>
              </a:rPr>
              <a:t>2009</a:t>
            </a:r>
          </a:p>
        </p:txBody>
      </p:sp>
      <p:sp>
        <p:nvSpPr>
          <p:cNvPr id="19507" name="Text Box 58"/>
          <p:cNvSpPr txBox="1">
            <a:spLocks noChangeArrowheads="1"/>
          </p:cNvSpPr>
          <p:nvPr/>
        </p:nvSpPr>
        <p:spPr bwMode="auto">
          <a:xfrm>
            <a:off x="4972050" y="6481763"/>
            <a:ext cx="7048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>
                <a:solidFill>
                  <a:srgbClr val="DA2400"/>
                </a:solidFill>
                <a:latin typeface="RussianRail G Pro"/>
              </a:rPr>
              <a:t>2011</a:t>
            </a:r>
          </a:p>
        </p:txBody>
      </p:sp>
      <p:sp>
        <p:nvSpPr>
          <p:cNvPr id="19508" name="Text Box 59"/>
          <p:cNvSpPr txBox="1">
            <a:spLocks noChangeArrowheads="1"/>
          </p:cNvSpPr>
          <p:nvPr/>
        </p:nvSpPr>
        <p:spPr bwMode="auto">
          <a:xfrm>
            <a:off x="6427788" y="6481763"/>
            <a:ext cx="7048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>
                <a:solidFill>
                  <a:srgbClr val="DA2400"/>
                </a:solidFill>
                <a:latin typeface="RussianRail G Pro"/>
              </a:rPr>
              <a:t>2012</a:t>
            </a:r>
          </a:p>
        </p:txBody>
      </p:sp>
      <p:sp>
        <p:nvSpPr>
          <p:cNvPr id="19509" name="Text Box 60"/>
          <p:cNvSpPr txBox="1">
            <a:spLocks noChangeArrowheads="1"/>
          </p:cNvSpPr>
          <p:nvPr/>
        </p:nvSpPr>
        <p:spPr bwMode="auto">
          <a:xfrm>
            <a:off x="7416800" y="6481763"/>
            <a:ext cx="1579563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>
                <a:solidFill>
                  <a:srgbClr val="DA2400"/>
                </a:solidFill>
                <a:latin typeface="RussianRail G Pro"/>
              </a:rPr>
              <a:t>2015 и далее</a:t>
            </a:r>
          </a:p>
        </p:txBody>
      </p:sp>
      <p:sp>
        <p:nvSpPr>
          <p:cNvPr id="105" name="Text Box 35"/>
          <p:cNvSpPr txBox="1">
            <a:spLocks noChangeArrowheads="1"/>
          </p:cNvSpPr>
          <p:nvPr/>
        </p:nvSpPr>
        <p:spPr bwMode="auto">
          <a:xfrm>
            <a:off x="5399088" y="2060575"/>
            <a:ext cx="29892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</a:rPr>
              <a:t>Технологические мероприятия</a:t>
            </a:r>
            <a:endParaRPr lang="ru-RU" i="0" kern="0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sp>
        <p:nvSpPr>
          <p:cNvPr id="106" name="Text Box 36"/>
          <p:cNvSpPr txBox="1">
            <a:spLocks noChangeArrowheads="1"/>
          </p:cNvSpPr>
          <p:nvPr/>
        </p:nvSpPr>
        <p:spPr bwMode="auto">
          <a:xfrm>
            <a:off x="3263900" y="765175"/>
            <a:ext cx="38163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</a:rPr>
              <a:t>Организационные мероприятия</a:t>
            </a:r>
            <a:endParaRPr lang="ru-RU" i="0" kern="0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sp>
        <p:nvSpPr>
          <p:cNvPr id="107" name="Text Box 37"/>
          <p:cNvSpPr txBox="1">
            <a:spLocks noChangeArrowheads="1"/>
          </p:cNvSpPr>
          <p:nvPr/>
        </p:nvSpPr>
        <p:spPr bwMode="auto">
          <a:xfrm>
            <a:off x="3984625" y="1700213"/>
            <a:ext cx="38163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</a:rPr>
              <a:t>Мероприятия по изменению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</a:rPr>
              <a:t>нормативно-правовой базы</a:t>
            </a:r>
            <a:endParaRPr lang="ru-RU" i="0" kern="0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sp>
        <p:nvSpPr>
          <p:cNvPr id="108" name="Text Box 38"/>
          <p:cNvSpPr txBox="1">
            <a:spLocks noChangeArrowheads="1"/>
          </p:cNvSpPr>
          <p:nvPr/>
        </p:nvSpPr>
        <p:spPr bwMode="auto">
          <a:xfrm>
            <a:off x="3984625" y="1125538"/>
            <a:ext cx="3816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</a:rPr>
              <a:t>Мероприятия по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</a:rPr>
              <a:t>совершенствованию тарифной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</a:rPr>
              <a:t>политики </a:t>
            </a:r>
            <a:endParaRPr lang="ru-RU" i="0" kern="0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sp>
        <p:nvSpPr>
          <p:cNvPr id="110" name="Text Box 34"/>
          <p:cNvSpPr txBox="1">
            <a:spLocks noChangeArrowheads="1"/>
          </p:cNvSpPr>
          <p:nvPr/>
        </p:nvSpPr>
        <p:spPr bwMode="auto">
          <a:xfrm>
            <a:off x="7434263" y="2492375"/>
            <a:ext cx="1692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</a:rPr>
              <a:t>Технические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</a:rPr>
              <a:t>мероприятия</a:t>
            </a:r>
            <a:endParaRPr lang="ru-RU" i="0" kern="0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2"/>
          <p:cNvSpPr txBox="1">
            <a:spLocks noChangeArrowheads="1"/>
          </p:cNvSpPr>
          <p:nvPr/>
        </p:nvSpPr>
        <p:spPr bwMode="auto">
          <a:xfrm>
            <a:off x="0" y="41275"/>
            <a:ext cx="598963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b="1" i="0" dirty="0">
                <a:solidFill>
                  <a:srgbClr val="003366"/>
                </a:solidFill>
                <a:latin typeface="RussianRail G Pro" pitchFamily="34" charset="-52"/>
                <a:ea typeface="+mj-ea"/>
                <a:sym typeface="GillSans-Normal" charset="-52"/>
              </a:rPr>
              <a:t>Международные проекты ОАО «РЖД»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28588" y="855663"/>
          <a:ext cx="8883650" cy="5013325"/>
        </p:xfrm>
        <a:graphic>
          <a:graphicData uri="http://schemas.openxmlformats.org/presentationml/2006/ole">
            <p:oleObj spid="_x0000_s2050" name="Visio" r:id="rId3" imgW="10808614" imgH="6149916" progId="Visio.Drawing.11">
              <p:embed/>
            </p:oleObj>
          </a:graphicData>
        </a:graphic>
      </p:graphicFrame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57163" y="5800725"/>
            <a:ext cx="8555037" cy="882650"/>
          </a:xfrm>
          <a:prstGeom prst="rect">
            <a:avLst/>
          </a:prstGeom>
          <a:solidFill>
            <a:srgbClr val="CCECFF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anchor="ctr" anchorCtr="1"/>
          <a:lstStyle/>
          <a:p>
            <a:pPr>
              <a:tabLst>
                <a:tab pos="2336800" algn="l"/>
              </a:tabLst>
            </a:pPr>
            <a:r>
              <a:rPr lang="ru-RU" sz="1400" b="1" i="0">
                <a:latin typeface="RussianRail G Pro"/>
              </a:rPr>
              <a:t>Необходимым условием реализации конкурентных преимуществ железнодорожного транспорта на евроазиатском направлении является создание международных альянсов между заинтересованными железными дорогами</a:t>
            </a:r>
          </a:p>
        </p:txBody>
      </p:sp>
      <p:sp>
        <p:nvSpPr>
          <p:cNvPr id="2053" name="TextBox 27"/>
          <p:cNvSpPr txBox="1">
            <a:spLocks noChangeArrowheads="1"/>
          </p:cNvSpPr>
          <p:nvPr/>
        </p:nvSpPr>
        <p:spPr bwMode="auto">
          <a:xfrm>
            <a:off x="8772525" y="6543675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626463"/>
                </a:solidFill>
                <a:latin typeface="RussianRail G Pro"/>
                <a:sym typeface="GillSans-Normal"/>
              </a:rPr>
              <a:t>4</a:t>
            </a:r>
            <a:endParaRPr lang="ru-RU" sz="1200">
              <a:solidFill>
                <a:srgbClr val="626463"/>
              </a:solidFill>
              <a:latin typeface="RussianRail G Pro"/>
              <a:sym typeface="GillSans-Norm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7"/>
          <p:cNvSpPr txBox="1">
            <a:spLocks noChangeArrowheads="1"/>
          </p:cNvSpPr>
          <p:nvPr/>
        </p:nvSpPr>
        <p:spPr bwMode="auto">
          <a:xfrm>
            <a:off x="8772525" y="6543675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solidFill>
                  <a:srgbClr val="626463"/>
                </a:solidFill>
                <a:latin typeface="RussianRail G Pro"/>
                <a:sym typeface="GillSans-Normal"/>
              </a:rPr>
              <a:t>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0988" y="0"/>
            <a:ext cx="50276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b="1" i="0" dirty="0">
                <a:solidFill>
                  <a:srgbClr val="003366"/>
                </a:solidFill>
                <a:latin typeface="RussianRail G Pro" pitchFamily="34" charset="-52"/>
                <a:ea typeface="+mj-ea"/>
                <a:sym typeface="GillSans-Normal" charset="-52"/>
              </a:rPr>
              <a:t>Целевые приоритеты продукта «Транссиб за 7 суток»</a:t>
            </a:r>
          </a:p>
        </p:txBody>
      </p:sp>
      <p:sp>
        <p:nvSpPr>
          <p:cNvPr id="22531" name="Oval 5"/>
          <p:cNvSpPr>
            <a:spLocks noChangeArrowheads="1"/>
          </p:cNvSpPr>
          <p:nvPr/>
        </p:nvSpPr>
        <p:spPr bwMode="auto">
          <a:xfrm rot="10800000">
            <a:off x="2568575" y="1927225"/>
            <a:ext cx="4494213" cy="417671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7"/>
          <p:cNvSpPr>
            <a:spLocks noChangeShapeType="1"/>
          </p:cNvSpPr>
          <p:nvPr/>
        </p:nvSpPr>
        <p:spPr bwMode="auto">
          <a:xfrm rot="10800000" flipH="1">
            <a:off x="4776788" y="3317875"/>
            <a:ext cx="7937" cy="278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 rot="10800000">
            <a:off x="4784725" y="3500438"/>
            <a:ext cx="1982788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 rot="10800000">
            <a:off x="3222625" y="2540000"/>
            <a:ext cx="1558925" cy="168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 rot="10800000" flipH="1">
            <a:off x="4783138" y="2478088"/>
            <a:ext cx="1570037" cy="1747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 rot="10800000" flipH="1">
            <a:off x="2805113" y="3500438"/>
            <a:ext cx="1978025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Oval 6"/>
          <p:cNvSpPr>
            <a:spLocks noChangeArrowheads="1"/>
          </p:cNvSpPr>
          <p:nvPr/>
        </p:nvSpPr>
        <p:spPr bwMode="auto">
          <a:xfrm rot="10800000">
            <a:off x="4000500" y="3297238"/>
            <a:ext cx="1666875" cy="149542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3116263" y="4772025"/>
            <a:ext cx="15843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RussianRail G Pro"/>
              </a:rPr>
              <a:t>Повышение </a:t>
            </a:r>
            <a:r>
              <a:rPr lang="ru-RU" sz="1400" b="1">
                <a:latin typeface="RussianRail G Pro"/>
              </a:rPr>
              <a:t>качества</a:t>
            </a:r>
            <a:r>
              <a:rPr lang="ru-RU" sz="1400">
                <a:latin typeface="RussianRail G Pro"/>
              </a:rPr>
              <a:t> перевозочной услуги</a:t>
            </a:r>
          </a:p>
        </p:txBody>
      </p:sp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3857625" y="3368675"/>
            <a:ext cx="1928813" cy="1214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latin typeface="RussianRail G Pro"/>
              </a:rPr>
              <a:t>Целевые</a:t>
            </a:r>
          </a:p>
          <a:p>
            <a:pPr algn="ctr"/>
            <a:r>
              <a:rPr lang="ru-RU" sz="1400">
                <a:latin typeface="RussianRail G Pro"/>
              </a:rPr>
              <a:t>приоритеты продукта</a:t>
            </a:r>
          </a:p>
          <a:p>
            <a:pPr algn="ctr"/>
            <a:r>
              <a:rPr lang="ru-RU" sz="1400" b="1">
                <a:latin typeface="RussianRail G Pro"/>
              </a:rPr>
              <a:t>«Транссиб за 7 суток»</a:t>
            </a:r>
          </a:p>
        </p:txBody>
      </p:sp>
      <p:sp>
        <p:nvSpPr>
          <p:cNvPr id="22540" name="Text Box 19"/>
          <p:cNvSpPr txBox="1">
            <a:spLocks noChangeArrowheads="1"/>
          </p:cNvSpPr>
          <p:nvPr/>
        </p:nvSpPr>
        <p:spPr bwMode="auto">
          <a:xfrm>
            <a:off x="5618163" y="3440113"/>
            <a:ext cx="1498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RussianRail G Pro"/>
              </a:rPr>
              <a:t>Изменение </a:t>
            </a:r>
            <a:r>
              <a:rPr lang="ru-RU" sz="1400" b="1">
                <a:latin typeface="RussianRail G Pro"/>
              </a:rPr>
              <a:t>технологии </a:t>
            </a:r>
          </a:p>
        </p:txBody>
      </p:sp>
      <p:sp>
        <p:nvSpPr>
          <p:cNvPr id="22541" name="Text Box 20"/>
          <p:cNvSpPr txBox="1">
            <a:spLocks noChangeArrowheads="1"/>
          </p:cNvSpPr>
          <p:nvPr/>
        </p:nvSpPr>
        <p:spPr bwMode="auto">
          <a:xfrm>
            <a:off x="4687888" y="4702175"/>
            <a:ext cx="221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RussianRail G Pro"/>
              </a:rPr>
              <a:t>Развитие </a:t>
            </a:r>
            <a:r>
              <a:rPr lang="ru-RU" sz="1400" b="1">
                <a:latin typeface="RussianRail G Pro"/>
              </a:rPr>
              <a:t>инфраструктуры</a:t>
            </a:r>
          </a:p>
        </p:txBody>
      </p:sp>
      <p:sp>
        <p:nvSpPr>
          <p:cNvPr id="22542" name="Text Box 21"/>
          <p:cNvSpPr txBox="1">
            <a:spLocks noChangeArrowheads="1"/>
          </p:cNvSpPr>
          <p:nvPr/>
        </p:nvSpPr>
        <p:spPr bwMode="auto">
          <a:xfrm>
            <a:off x="3687763" y="2154238"/>
            <a:ext cx="23574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RussianRail G Pro"/>
              </a:rPr>
              <a:t>Совершенствование </a:t>
            </a:r>
            <a:r>
              <a:rPr lang="ru-RU" sz="1400" b="1">
                <a:latin typeface="RussianRail G Pro"/>
              </a:rPr>
              <a:t>нормативно-правовой базы</a:t>
            </a:r>
          </a:p>
        </p:txBody>
      </p:sp>
      <p:sp>
        <p:nvSpPr>
          <p:cNvPr id="22543" name="Text Box 22"/>
          <p:cNvSpPr txBox="1">
            <a:spLocks noChangeArrowheads="1"/>
          </p:cNvSpPr>
          <p:nvPr/>
        </p:nvSpPr>
        <p:spPr bwMode="auto">
          <a:xfrm>
            <a:off x="2473325" y="3273425"/>
            <a:ext cx="181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latin typeface="RussianRail G Pro"/>
              </a:rPr>
              <a:t>Тарифное</a:t>
            </a:r>
            <a:r>
              <a:rPr lang="ru-RU" sz="1400">
                <a:latin typeface="RussianRail G Pro"/>
              </a:rPr>
              <a:t> регулирование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858963" y="877888"/>
            <a:ext cx="5832475" cy="698500"/>
          </a:xfrm>
          <a:prstGeom prst="rect">
            <a:avLst/>
          </a:prstGeom>
          <a:solidFill>
            <a:schemeClr val="tx2">
              <a:lumMod val="20000"/>
              <a:lumOff val="80000"/>
              <a:alpha val="50195"/>
            </a:schemeClr>
          </a:solidFill>
          <a:ln w="12700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68054" tIns="68054" rIns="68054" bIns="68054"/>
          <a:lstStyle/>
          <a:p>
            <a:pPr defTabSz="863600">
              <a:buFontTx/>
              <a:buChar char="•"/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Утверждение Правил перевозок в составе контейнерных поездов;</a:t>
            </a:r>
          </a:p>
          <a:p>
            <a:pPr defTabSz="863600">
              <a:buFontTx/>
              <a:buChar char="•"/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 Совершенствование международной нормативной базы.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107950" y="1711325"/>
            <a:ext cx="2392363" cy="2514600"/>
          </a:xfrm>
          <a:prstGeom prst="rect">
            <a:avLst/>
          </a:prstGeom>
          <a:solidFill>
            <a:schemeClr val="tx2">
              <a:lumMod val="20000"/>
              <a:lumOff val="80000"/>
              <a:alpha val="50195"/>
            </a:schemeClr>
          </a:solidFill>
          <a:ln w="12700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68054" tIns="68054" rIns="68054" bIns="68054"/>
          <a:lstStyle/>
          <a:p>
            <a:pPr defTabSz="863600">
              <a:buFontTx/>
              <a:buChar char="•"/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 Конкурентоспособный тариф;</a:t>
            </a:r>
          </a:p>
          <a:p>
            <a:pPr defTabSz="863600">
              <a:buFontTx/>
              <a:buChar char="•"/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 Стабильность тарифной политики;</a:t>
            </a:r>
          </a:p>
          <a:p>
            <a:pPr defTabSz="863600">
              <a:buFontTx/>
              <a:buChar char="•"/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 Стабилизация сроков действия тарифов до</a:t>
            </a:r>
          </a:p>
          <a:p>
            <a:pPr defTabSz="863600"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2-х – 3-х лет;</a:t>
            </a:r>
          </a:p>
          <a:p>
            <a:pPr defTabSz="863600">
              <a:buFontTx/>
              <a:buChar char="•"/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 Установление тарифов по контейнерным перевозкам на вагон и, в дальнейшем, на контейнерный поезд.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6964363" y="4829175"/>
            <a:ext cx="2005012" cy="1774825"/>
          </a:xfrm>
          <a:prstGeom prst="rect">
            <a:avLst/>
          </a:prstGeom>
          <a:solidFill>
            <a:schemeClr val="tx2">
              <a:lumMod val="20000"/>
              <a:lumOff val="80000"/>
              <a:alpha val="50195"/>
            </a:schemeClr>
          </a:solidFill>
          <a:ln w="12700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68054" tIns="68054" rIns="68054" bIns="68054"/>
          <a:lstStyle/>
          <a:p>
            <a:pPr defTabSz="863600">
              <a:buFontTx/>
              <a:buChar char="•"/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 Отмена инфраструктурных скоростных ограничений</a:t>
            </a:r>
          </a:p>
          <a:p>
            <a:pPr defTabSz="863600">
              <a:buFontTx/>
              <a:buChar char="•"/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 Модернизация и строительство новых контейнерных терминалов.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500063" y="5297488"/>
            <a:ext cx="2143125" cy="1214437"/>
          </a:xfrm>
          <a:prstGeom prst="rect">
            <a:avLst/>
          </a:prstGeom>
          <a:solidFill>
            <a:schemeClr val="tx2">
              <a:lumMod val="20000"/>
              <a:lumOff val="80000"/>
              <a:alpha val="50195"/>
            </a:schemeClr>
          </a:solidFill>
          <a:ln w="12700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68054" tIns="68054" rIns="68054" bIns="68054"/>
          <a:lstStyle/>
          <a:p>
            <a:pPr defTabSz="863600">
              <a:buFontTx/>
              <a:buChar char="•"/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 Простой документооборот;</a:t>
            </a:r>
          </a:p>
          <a:p>
            <a:pPr defTabSz="863600">
              <a:buFontTx/>
              <a:buChar char="•"/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 Соблюдение расписания;</a:t>
            </a:r>
          </a:p>
          <a:p>
            <a:pPr defTabSz="863600">
              <a:buFontTx/>
              <a:buChar char="•"/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 Регулярность сервиса.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7273925" y="1925638"/>
            <a:ext cx="1727200" cy="1943100"/>
          </a:xfrm>
          <a:prstGeom prst="rect">
            <a:avLst/>
          </a:prstGeom>
          <a:solidFill>
            <a:schemeClr val="tx2">
              <a:lumMod val="20000"/>
              <a:lumOff val="80000"/>
              <a:alpha val="50195"/>
            </a:schemeClr>
          </a:solidFill>
          <a:ln w="12700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68054" tIns="68054" rIns="68054" bIns="68054"/>
          <a:lstStyle/>
          <a:p>
            <a:pPr defTabSz="863600">
              <a:buFontTx/>
              <a:buChar char="•"/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 Повышение скорости до 90 км/ч;</a:t>
            </a:r>
          </a:p>
          <a:p>
            <a:pPr defTabSz="863600">
              <a:buFontTx/>
              <a:buChar char="•"/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 Обновление подвижного состава;</a:t>
            </a:r>
          </a:p>
          <a:p>
            <a:pPr defTabSz="863600">
              <a:buFontTx/>
              <a:buChar char="•"/>
              <a:defRPr/>
            </a:pPr>
            <a:r>
              <a:rPr lang="ru-RU" sz="1200" dirty="0">
                <a:solidFill>
                  <a:srgbClr val="000099"/>
                </a:solidFill>
                <a:latin typeface="RussianRail G Pro" pitchFamily="34" charset="-52"/>
                <a:cs typeface="+mn-cs"/>
              </a:rPr>
              <a:t> Внедрение современных информационных систем.</a:t>
            </a:r>
          </a:p>
        </p:txBody>
      </p:sp>
      <p:sp>
        <p:nvSpPr>
          <p:cNvPr id="22549" name="AutoShape 38"/>
          <p:cNvSpPr>
            <a:spLocks noChangeArrowheads="1"/>
          </p:cNvSpPr>
          <p:nvPr/>
        </p:nvSpPr>
        <p:spPr bwMode="auto">
          <a:xfrm rot="10800000">
            <a:off x="4214813" y="1592263"/>
            <a:ext cx="1152525" cy="339725"/>
          </a:xfrm>
          <a:prstGeom prst="upArrow">
            <a:avLst>
              <a:gd name="adj1" fmla="val 28926"/>
              <a:gd name="adj2" fmla="val 54569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AutoShape 39"/>
          <p:cNvSpPr>
            <a:spLocks noChangeArrowheads="1"/>
          </p:cNvSpPr>
          <p:nvPr/>
        </p:nvSpPr>
        <p:spPr bwMode="auto">
          <a:xfrm rot="6454791">
            <a:off x="2159000" y="2668588"/>
            <a:ext cx="1152525" cy="339725"/>
          </a:xfrm>
          <a:prstGeom prst="upArrow">
            <a:avLst>
              <a:gd name="adj1" fmla="val 28926"/>
              <a:gd name="adj2" fmla="val 54569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AutoShape 40"/>
          <p:cNvSpPr>
            <a:spLocks noChangeArrowheads="1"/>
          </p:cNvSpPr>
          <p:nvPr/>
        </p:nvSpPr>
        <p:spPr bwMode="auto">
          <a:xfrm rot="-6343485">
            <a:off x="6386513" y="2693988"/>
            <a:ext cx="1152525" cy="339725"/>
          </a:xfrm>
          <a:prstGeom prst="upArrow">
            <a:avLst>
              <a:gd name="adj1" fmla="val 28926"/>
              <a:gd name="adj2" fmla="val 54569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AutoShape 41"/>
          <p:cNvSpPr>
            <a:spLocks noChangeArrowheads="1"/>
          </p:cNvSpPr>
          <p:nvPr/>
        </p:nvSpPr>
        <p:spPr bwMode="auto">
          <a:xfrm rot="-4431937">
            <a:off x="6173788" y="5357813"/>
            <a:ext cx="1152525" cy="339725"/>
          </a:xfrm>
          <a:prstGeom prst="upArrow">
            <a:avLst>
              <a:gd name="adj1" fmla="val 28926"/>
              <a:gd name="adj2" fmla="val 54569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AutoShape 42"/>
          <p:cNvSpPr>
            <a:spLocks noChangeArrowheads="1"/>
          </p:cNvSpPr>
          <p:nvPr/>
        </p:nvSpPr>
        <p:spPr bwMode="auto">
          <a:xfrm rot="4385691">
            <a:off x="2336800" y="5357813"/>
            <a:ext cx="1152525" cy="339725"/>
          </a:xfrm>
          <a:prstGeom prst="upArrow">
            <a:avLst>
              <a:gd name="adj1" fmla="val 28926"/>
              <a:gd name="adj2" fmla="val 54569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357188" y="857250"/>
            <a:ext cx="8358187" cy="2071688"/>
          </a:xfrm>
          <a:prstGeom prst="rect">
            <a:avLst/>
          </a:prstGeom>
          <a:solidFill>
            <a:srgbClr val="DAEDEF"/>
          </a:solidFill>
          <a:ln w="28575" cap="flat" cmpd="sng" algn="ctr">
            <a:solidFill>
              <a:srgbClr val="233A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ru-RU" sz="1500" kern="0" dirty="0">
              <a:solidFill>
                <a:srgbClr val="000000"/>
              </a:solidFill>
              <a:latin typeface="RussianRail G Pro" pitchFamily="34" charset="-5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пропуск контейнерных поездов по твердым ниткам графика;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определение на станциях специализированных приемоотправочных путей для контейнерных поездов;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осуществление подвязки локомотивов и локомотивных бригад под контейнерные поезда;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установка на станциях технического обслуживания первоочередности технического и коммерческого осмотров контейнерных поездов и совмещение станций технического обслуживания и станций смены локомотивов.</a:t>
            </a:r>
          </a:p>
          <a:p>
            <a:pPr>
              <a:defRPr/>
            </a:pPr>
            <a:endParaRPr lang="ru-RU" sz="1500" kern="0" dirty="0">
              <a:solidFill>
                <a:srgbClr val="000000"/>
              </a:solidFill>
              <a:latin typeface="RussianRail G Pro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57188" y="3214688"/>
            <a:ext cx="8358187" cy="1857375"/>
          </a:xfrm>
          <a:prstGeom prst="rect">
            <a:avLst/>
          </a:prstGeom>
          <a:solidFill>
            <a:srgbClr val="DAEDEF"/>
          </a:solidFill>
          <a:ln w="28575" cap="flat" cmpd="sng" algn="ctr">
            <a:solidFill>
              <a:srgbClr val="233A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ru-RU" sz="1500" kern="0" dirty="0">
              <a:solidFill>
                <a:srgbClr val="000000"/>
              </a:solidFill>
              <a:latin typeface="RussianRail G Pro" pitchFamily="34" charset="-5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поэтапное повышение маршрутной скорости движения контейнерных поездов с 910 км/сут. до 1400 км/сут. до 2012 г. на основе совершенствования технологии их пропуска и реализации максимальной скорости до 90 км/ч;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- развитие информационных систем, в том числе внедрение единого электронного документооборота и электронно-цифровой подписи, а также автоматизированной системы предварительного информирования таможенных органов и декларирования грузов.</a:t>
            </a:r>
          </a:p>
          <a:p>
            <a:pPr>
              <a:defRPr/>
            </a:pPr>
            <a:endParaRPr lang="ru-RU" sz="1500" kern="0" dirty="0">
              <a:solidFill>
                <a:srgbClr val="000000"/>
              </a:solidFill>
              <a:latin typeface="RussianRail G Pro" pitchFamily="34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00063" y="3000375"/>
            <a:ext cx="4786312" cy="428625"/>
          </a:xfrm>
          <a:prstGeom prst="roundRect">
            <a:avLst/>
          </a:prstGeom>
          <a:solidFill>
            <a:srgbClr val="C6D9F1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41325">
              <a:defRPr/>
            </a:pPr>
            <a:r>
              <a:rPr lang="ru-RU" sz="1600" b="1">
                <a:solidFill>
                  <a:schemeClr val="tx1"/>
                </a:solidFill>
                <a:latin typeface="RussianRail G Pro"/>
                <a:cs typeface="Times New Roman" pitchFamily="18" charset="0"/>
              </a:rPr>
              <a:t>Технологические мероприятия</a:t>
            </a:r>
          </a:p>
          <a:p>
            <a:pPr defTabSz="441325">
              <a:defRPr/>
            </a:pPr>
            <a:endParaRPr lang="ru-RU" sz="1600" b="1">
              <a:solidFill>
                <a:schemeClr val="tx1"/>
              </a:solidFill>
              <a:latin typeface="RussianRail G Pro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00063" y="642938"/>
            <a:ext cx="4786312" cy="428625"/>
          </a:xfrm>
          <a:prstGeom prst="roundRect">
            <a:avLst/>
          </a:prstGeom>
          <a:solidFill>
            <a:srgbClr val="C6D9F1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41325">
              <a:defRPr/>
            </a:pPr>
            <a:r>
              <a:rPr lang="ru-RU" sz="1600" b="1">
                <a:solidFill>
                  <a:schemeClr val="tx1"/>
                </a:solidFill>
                <a:latin typeface="RussianRail G Pro"/>
                <a:cs typeface="Times New Roman" pitchFamily="18" charset="0"/>
              </a:rPr>
              <a:t>Организационные мероприятия</a:t>
            </a:r>
          </a:p>
          <a:p>
            <a:pPr defTabSz="441325">
              <a:defRPr/>
            </a:pPr>
            <a:endParaRPr lang="ru-RU" sz="1600" b="1">
              <a:solidFill>
                <a:schemeClr val="tx1"/>
              </a:solidFill>
              <a:latin typeface="RussianRail G Pro"/>
              <a:cs typeface="Times New Roman" pitchFamily="18" charset="0"/>
            </a:endParaRPr>
          </a:p>
        </p:txBody>
      </p:sp>
      <p:sp>
        <p:nvSpPr>
          <p:cNvPr id="10" name="Rectangle 61"/>
          <p:cNvSpPr>
            <a:spLocks noChangeArrowheads="1"/>
          </p:cNvSpPr>
          <p:nvPr/>
        </p:nvSpPr>
        <p:spPr bwMode="auto">
          <a:xfrm>
            <a:off x="0" y="0"/>
            <a:ext cx="68103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i="0" dirty="0">
                <a:solidFill>
                  <a:srgbClr val="003366"/>
                </a:solidFill>
                <a:latin typeface="RussianRail G Pro" pitchFamily="34" charset="-52"/>
                <a:ea typeface="+mj-ea"/>
                <a:sym typeface="GillSans-Normal" charset="-52"/>
              </a:rPr>
              <a:t>Основные мероприятия по формированию и продвижению продукта «Транссиб за 7 суток»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57188" y="5286375"/>
            <a:ext cx="8358187" cy="1428750"/>
          </a:xfrm>
          <a:prstGeom prst="rect">
            <a:avLst/>
          </a:prstGeom>
          <a:solidFill>
            <a:srgbClr val="DAEDEF"/>
          </a:solidFill>
          <a:ln w="28575" cap="flat" cmpd="sng" algn="ctr">
            <a:solidFill>
              <a:srgbClr val="233A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ru-RU" sz="1500" kern="0" dirty="0">
              <a:solidFill>
                <a:srgbClr val="000000"/>
              </a:solidFill>
              <a:latin typeface="RussianRail G Pro" pitchFamily="34" charset="-5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отмена инфраструктурных ограничений скорости движения до возможностей подвижного состава;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 модернизация и строительство новых контейнерных терминалов, способных принимать полносоставные контейнерные поезда и обеспечивать быструю и эффективную обработку поездов, включая быстрый перегруз контейнеров с одного поезда на другой.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00063" y="5143500"/>
            <a:ext cx="4786312" cy="428625"/>
          </a:xfrm>
          <a:prstGeom prst="roundRect">
            <a:avLst/>
          </a:prstGeom>
          <a:solidFill>
            <a:srgbClr val="C6D9F1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41325">
              <a:lnSpc>
                <a:spcPct val="80000"/>
              </a:lnSpc>
              <a:defRPr/>
            </a:pPr>
            <a:r>
              <a:rPr lang="ru-RU" sz="1600" b="1">
                <a:solidFill>
                  <a:schemeClr val="tx1"/>
                </a:solidFill>
                <a:latin typeface="RussianRail G Pro"/>
                <a:cs typeface="Times New Roman" pitchFamily="18" charset="0"/>
              </a:rPr>
              <a:t>Технические мероприятия</a:t>
            </a:r>
          </a:p>
          <a:p>
            <a:pPr defTabSz="441325">
              <a:defRPr/>
            </a:pPr>
            <a:endParaRPr lang="ru-RU" sz="1600" b="1">
              <a:solidFill>
                <a:schemeClr val="tx1"/>
              </a:solidFill>
              <a:latin typeface="RussianRail G Pro"/>
              <a:cs typeface="Times New Roman" pitchFamily="18" charset="0"/>
            </a:endParaRPr>
          </a:p>
        </p:txBody>
      </p:sp>
      <p:sp>
        <p:nvSpPr>
          <p:cNvPr id="23560" name="TextBox 13"/>
          <p:cNvSpPr txBox="1">
            <a:spLocks noChangeArrowheads="1"/>
          </p:cNvSpPr>
          <p:nvPr/>
        </p:nvSpPr>
        <p:spPr bwMode="auto">
          <a:xfrm>
            <a:off x="8807450" y="6540500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solidFill>
                  <a:srgbClr val="626463"/>
                </a:solidFill>
                <a:latin typeface="RussianRail G Pro"/>
                <a:sym typeface="GillSans-Normal"/>
              </a:rPr>
              <a:t>6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285750" y="4286250"/>
            <a:ext cx="8358188" cy="1714500"/>
          </a:xfrm>
          <a:prstGeom prst="rect">
            <a:avLst/>
          </a:prstGeom>
          <a:solidFill>
            <a:srgbClr val="DAEDEF"/>
          </a:solidFill>
          <a:ln w="28575" cap="flat" cmpd="sng" algn="ctr">
            <a:solidFill>
              <a:srgbClr val="233A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ru-RU" sz="1500" kern="0" dirty="0">
              <a:solidFill>
                <a:srgbClr val="000000"/>
              </a:solidFill>
              <a:latin typeface="RussianRail G Pro" pitchFamily="34" charset="-5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– стабилизация сроков действия тарифов на контейнерные перевозки до 2-х – 3-х лет;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– установление тарифов по контейнерным перевозкам на вагон и, в дальнейшем, на контейнерный поезд;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– рассмотрение возможности замены сопровождения и охраны грузов страхованием грузов и комплексное снижение </a:t>
            </a:r>
            <a:r>
              <a:rPr lang="ru-RU" sz="1500" kern="0" dirty="0" err="1">
                <a:solidFill>
                  <a:srgbClr val="000000"/>
                </a:solidFill>
                <a:latin typeface="RussianRail G Pro" pitchFamily="34" charset="-52"/>
              </a:rPr>
              <a:t>нежелезнодорожной</a:t>
            </a: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 составляющей сквозного тарифа от двери до двери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ru-RU" sz="1500" kern="0" dirty="0">
              <a:solidFill>
                <a:srgbClr val="000000"/>
              </a:solidFill>
              <a:latin typeface="RussianRail G Pro" pitchFamily="34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28625" y="4071938"/>
            <a:ext cx="7929563" cy="428625"/>
          </a:xfrm>
          <a:prstGeom prst="roundRect">
            <a:avLst/>
          </a:prstGeom>
          <a:solidFill>
            <a:srgbClr val="C6D9F1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41325">
              <a:lnSpc>
                <a:spcPct val="80000"/>
              </a:lnSpc>
              <a:defRPr/>
            </a:pPr>
            <a:r>
              <a:rPr lang="ru-RU" sz="1600" b="1">
                <a:solidFill>
                  <a:schemeClr val="tx1"/>
                </a:solidFill>
                <a:latin typeface="RussianRail G Pro"/>
                <a:cs typeface="Times New Roman" pitchFamily="18" charset="0"/>
              </a:rPr>
              <a:t>Мероприятия по совершенствованию тарифной политики</a:t>
            </a:r>
          </a:p>
          <a:p>
            <a:pPr defTabSz="441325">
              <a:defRPr/>
            </a:pPr>
            <a:endParaRPr lang="ru-RU" sz="1600" b="1">
              <a:solidFill>
                <a:schemeClr val="tx1"/>
              </a:solidFill>
              <a:latin typeface="RussianRail G Pro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85750" y="1428750"/>
            <a:ext cx="8358188" cy="2286000"/>
          </a:xfrm>
          <a:prstGeom prst="rect">
            <a:avLst/>
          </a:prstGeom>
          <a:solidFill>
            <a:srgbClr val="DAEDEF"/>
          </a:solidFill>
          <a:ln w="28575" cap="flat" cmpd="sng" algn="ctr">
            <a:solidFill>
              <a:srgbClr val="233A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ru-RU" sz="1500" kern="0" dirty="0">
              <a:solidFill>
                <a:srgbClr val="000000"/>
              </a:solidFill>
              <a:latin typeface="RussianRail G Pro" pitchFamily="34" charset="-5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 внесения дополнений и изменений в статью 13 ФЗ «Устав железнодорожного транспорта Российской Федерации» в части распространения ее требований на контейнерные поезда;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утверждения Правил перевозок в составе контейнерных поездов, регламентирующих порядок и условия перевозок грузов в крупнотоннажных универсальных и специализированных контейнерах;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совершенствование нормативной базы в рамках Соглашения о международном железнодорожном грузовом сообщении (СМГС);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500" kern="0" dirty="0">
                <a:solidFill>
                  <a:srgbClr val="000000"/>
                </a:solidFill>
                <a:latin typeface="RussianRail G Pro" pitchFamily="34" charset="-52"/>
              </a:rPr>
              <a:t>-разработка и принятие закона «О транзитных перевозках через территорию Российской Федерации».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ru-RU" sz="1500" kern="0" dirty="0">
              <a:solidFill>
                <a:srgbClr val="000000"/>
              </a:solidFill>
              <a:latin typeface="RussianRail G Pro" pitchFamily="34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28625" y="1214438"/>
            <a:ext cx="7929563" cy="428625"/>
          </a:xfrm>
          <a:prstGeom prst="roundRect">
            <a:avLst/>
          </a:prstGeom>
          <a:solidFill>
            <a:srgbClr val="C6D9F1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41325">
              <a:lnSpc>
                <a:spcPct val="80000"/>
              </a:lnSpc>
              <a:defRPr/>
            </a:pPr>
            <a:r>
              <a:rPr lang="ru-RU" sz="1600" b="1">
                <a:solidFill>
                  <a:schemeClr val="tx1"/>
                </a:solidFill>
                <a:latin typeface="RussianRail G Pro"/>
                <a:cs typeface="Times New Roman" pitchFamily="18" charset="0"/>
              </a:rPr>
              <a:t>Мероприятия по изменению нормативно-правовой базы</a:t>
            </a:r>
          </a:p>
          <a:p>
            <a:pPr defTabSz="441325">
              <a:defRPr/>
            </a:pPr>
            <a:endParaRPr lang="ru-RU" sz="1600" b="1">
              <a:solidFill>
                <a:schemeClr val="tx1"/>
              </a:solidFill>
              <a:latin typeface="RussianRail G Pro"/>
              <a:cs typeface="Times New Roman" pitchFamily="18" charset="0"/>
            </a:endParaRPr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8807450" y="6540500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solidFill>
                  <a:srgbClr val="626463"/>
                </a:solidFill>
                <a:latin typeface="RussianRail G Pro"/>
                <a:sym typeface="GillSans-Normal"/>
              </a:rPr>
              <a:t>7</a:t>
            </a: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0" y="0"/>
            <a:ext cx="68103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i="0" dirty="0">
                <a:solidFill>
                  <a:srgbClr val="003366"/>
                </a:solidFill>
                <a:latin typeface="RussianRail G Pro" pitchFamily="34" charset="-52"/>
                <a:ea typeface="+mj-ea"/>
                <a:sym typeface="GillSans-Normal" charset="-52"/>
              </a:rPr>
              <a:t>Основные мероприятия по формированию и продвижению продукта «Транссиб за 7 суток»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238" y="0"/>
            <a:ext cx="64389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0" dirty="0">
                <a:solidFill>
                  <a:srgbClr val="003366"/>
                </a:solidFill>
                <a:latin typeface="RussianRail G Pro" pitchFamily="34" charset="-52"/>
                <a:ea typeface="+mj-ea"/>
                <a:sym typeface="GillSans-Normal" charset="-52"/>
              </a:rPr>
              <a:t>Основные мероприятия по развитию транспортного продукта «Транссиб за 7 суток», реализованные в 2009 г.</a:t>
            </a:r>
          </a:p>
        </p:txBody>
      </p:sp>
      <p:sp>
        <p:nvSpPr>
          <p:cNvPr id="25602" name="TextBox 27"/>
          <p:cNvSpPr txBox="1">
            <a:spLocks noChangeArrowheads="1"/>
          </p:cNvSpPr>
          <p:nvPr/>
        </p:nvSpPr>
        <p:spPr bwMode="auto">
          <a:xfrm>
            <a:off x="8794750" y="6553200"/>
            <a:ext cx="295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solidFill>
                  <a:srgbClr val="626463"/>
                </a:solidFill>
                <a:latin typeface="RussianRail G Pro"/>
                <a:sym typeface="GillSans-Normal"/>
              </a:rPr>
              <a:t>8</a:t>
            </a:r>
          </a:p>
        </p:txBody>
      </p:sp>
      <p:graphicFrame>
        <p:nvGraphicFramePr>
          <p:cNvPr id="151" name="Схема 150"/>
          <p:cNvGraphicFramePr/>
          <p:nvPr/>
        </p:nvGraphicFramePr>
        <p:xfrm>
          <a:off x="285720" y="840386"/>
          <a:ext cx="864399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4" name="TextBox 151"/>
          <p:cNvSpPr txBox="1">
            <a:spLocks noChangeArrowheads="1"/>
          </p:cNvSpPr>
          <p:nvPr/>
        </p:nvSpPr>
        <p:spPr bwMode="auto">
          <a:xfrm>
            <a:off x="357188" y="800100"/>
            <a:ext cx="10715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003366"/>
                </a:solidFill>
              </a:rPr>
              <a:t>√</a:t>
            </a:r>
            <a:endParaRPr lang="ru-RU" sz="8000">
              <a:solidFill>
                <a:srgbClr val="003366"/>
              </a:solidFill>
              <a:latin typeface="EuropeExt08"/>
            </a:endParaRPr>
          </a:p>
        </p:txBody>
      </p:sp>
      <p:sp>
        <p:nvSpPr>
          <p:cNvPr id="25605" name="TextBox 152"/>
          <p:cNvSpPr txBox="1">
            <a:spLocks noChangeArrowheads="1"/>
          </p:cNvSpPr>
          <p:nvPr/>
        </p:nvSpPr>
        <p:spPr bwMode="auto">
          <a:xfrm>
            <a:off x="357188" y="2309813"/>
            <a:ext cx="1071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003366"/>
                </a:solidFill>
              </a:rPr>
              <a:t>√</a:t>
            </a:r>
            <a:endParaRPr lang="ru-RU" sz="8000">
              <a:solidFill>
                <a:srgbClr val="003366"/>
              </a:solidFill>
              <a:latin typeface="EuropeExt08"/>
            </a:endParaRPr>
          </a:p>
        </p:txBody>
      </p:sp>
      <p:sp>
        <p:nvSpPr>
          <p:cNvPr id="25606" name="TextBox 153"/>
          <p:cNvSpPr txBox="1">
            <a:spLocks noChangeArrowheads="1"/>
          </p:cNvSpPr>
          <p:nvPr/>
        </p:nvSpPr>
        <p:spPr bwMode="auto">
          <a:xfrm>
            <a:off x="357188" y="3844925"/>
            <a:ext cx="10715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003366"/>
                </a:solidFill>
              </a:rPr>
              <a:t>√</a:t>
            </a:r>
            <a:endParaRPr lang="ru-RU" sz="8000">
              <a:solidFill>
                <a:srgbClr val="003366"/>
              </a:solidFill>
              <a:latin typeface="EuropeExt08"/>
            </a:endParaRPr>
          </a:p>
        </p:txBody>
      </p:sp>
      <p:sp>
        <p:nvSpPr>
          <p:cNvPr id="25607" name="TextBox 154"/>
          <p:cNvSpPr txBox="1">
            <a:spLocks noChangeArrowheads="1"/>
          </p:cNvSpPr>
          <p:nvPr/>
        </p:nvSpPr>
        <p:spPr bwMode="auto">
          <a:xfrm>
            <a:off x="342900" y="5348288"/>
            <a:ext cx="107156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003366"/>
                </a:solidFill>
              </a:rPr>
              <a:t>√</a:t>
            </a:r>
            <a:endParaRPr lang="ru-RU" sz="8000">
              <a:solidFill>
                <a:srgbClr val="003366"/>
              </a:solidFill>
              <a:latin typeface="EuropeExt0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6882</TotalTime>
  <Words>828</Words>
  <Application>Microsoft Office PowerPoint</Application>
  <PresentationFormat>On-screen Show (4:3)</PresentationFormat>
  <Paragraphs>201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RussianRail G Pro</vt:lpstr>
      <vt:lpstr>GillSans-Normal</vt:lpstr>
      <vt:lpstr>Tahoma</vt:lpstr>
      <vt:lpstr>Wingdings</vt:lpstr>
      <vt:lpstr>Times New Roman</vt:lpstr>
      <vt:lpstr>EuropeExt08</vt:lpstr>
      <vt:lpstr>ヒラギノ角ゴ ProN W3</vt:lpstr>
      <vt:lpstr>Оформление по умолчанию</vt:lpstr>
      <vt:lpstr>Visio</vt:lpstr>
      <vt:lpstr>Slide 1</vt:lpstr>
      <vt:lpstr>Slide 2</vt:lpstr>
      <vt:lpstr>Основные мероприятия по развитию инфраструктуры Транссибирской магистрали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KGP_laptop_small</dc:creator>
  <cp:lastModifiedBy>Otradnova</cp:lastModifiedBy>
  <cp:revision>724</cp:revision>
  <dcterms:created xsi:type="dcterms:W3CDTF">2008-06-13T08:38:18Z</dcterms:created>
  <dcterms:modified xsi:type="dcterms:W3CDTF">2009-11-23T10:29:42Z</dcterms:modified>
</cp:coreProperties>
</file>