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7"/>
  </p:notesMasterIdLst>
  <p:handoutMasterIdLst>
    <p:handoutMasterId r:id="rId18"/>
  </p:handoutMasterIdLst>
  <p:sldIdLst>
    <p:sldId id="300" r:id="rId2"/>
    <p:sldId id="328" r:id="rId3"/>
    <p:sldId id="329" r:id="rId4"/>
    <p:sldId id="330" r:id="rId5"/>
    <p:sldId id="331" r:id="rId6"/>
    <p:sldId id="333" r:id="rId7"/>
    <p:sldId id="334" r:id="rId8"/>
    <p:sldId id="336" r:id="rId9"/>
    <p:sldId id="326" r:id="rId10"/>
    <p:sldId id="335" r:id="rId11"/>
    <p:sldId id="339" r:id="rId12"/>
    <p:sldId id="340" r:id="rId13"/>
    <p:sldId id="341" r:id="rId14"/>
    <p:sldId id="342" r:id="rId15"/>
    <p:sldId id="343" r:id="rId1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7F"/>
    <a:srgbClr val="193B65"/>
    <a:srgbClr val="99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00" autoAdjust="0"/>
    <p:restoredTop sz="94620" autoAdjust="0"/>
  </p:normalViewPr>
  <p:slideViewPr>
    <p:cSldViewPr>
      <p:cViewPr varScale="1">
        <p:scale>
          <a:sx n="87" d="100"/>
          <a:sy n="87" d="100"/>
        </p:scale>
        <p:origin x="-101" y="-15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15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Final%20final%20with%20comments%20integrated\figures%20for%20presen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Final%20final%20with%20comments%20integrated\figures%20for%20presen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Final%20final%20with%20comments%20integrated\figures%20for%20presen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Final%20final%20with%20comments%20integrated\figures%20for%20presenation.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1090233605612388E-2"/>
          <c:y val="2.1982730147100771E-2"/>
          <c:w val="0.66753310732412441"/>
          <c:h val="0.95126780207604555"/>
        </c:manualLayout>
      </c:layout>
      <c:pie3DChart>
        <c:varyColors val="1"/>
        <c:ser>
          <c:idx val="0"/>
          <c:order val="0"/>
          <c:tx>
            <c:strRef>
              <c:f>'Fig2.1 EnterprisesByLocation'!$B$1</c:f>
              <c:strCache>
                <c:ptCount val="1"/>
                <c:pt idx="0">
                  <c:v>Percentage</c:v>
                </c:pt>
              </c:strCache>
            </c:strRef>
          </c:tx>
          <c:explosion val="25"/>
          <c:dLbls>
            <c:showLegendKey val="0"/>
            <c:showVal val="0"/>
            <c:showCatName val="0"/>
            <c:showSerName val="0"/>
            <c:showPercent val="1"/>
            <c:showBubbleSize val="0"/>
            <c:showLeaderLines val="1"/>
          </c:dLbls>
          <c:cat>
            <c:strRef>
              <c:f>'Fig2.1 EnterprisesByLocation'!$A$2:$A$16</c:f>
              <c:strCache>
                <c:ptCount val="15"/>
                <c:pt idx="0">
                  <c:v>Berat</c:v>
                </c:pt>
                <c:pt idx="1">
                  <c:v>Elbasan</c:v>
                </c:pt>
                <c:pt idx="2">
                  <c:v>Fieri</c:v>
                </c:pt>
                <c:pt idx="3">
                  <c:v>Gjirokaster</c:v>
                </c:pt>
                <c:pt idx="4">
                  <c:v>Korça</c:v>
                </c:pt>
                <c:pt idx="5">
                  <c:v>Kukes</c:v>
                </c:pt>
                <c:pt idx="6">
                  <c:v>Lushnje</c:v>
                </c:pt>
                <c:pt idx="7">
                  <c:v>Permet</c:v>
                </c:pt>
                <c:pt idx="8">
                  <c:v>Pogradec</c:v>
                </c:pt>
                <c:pt idx="9">
                  <c:v>Puke</c:v>
                </c:pt>
                <c:pt idx="10">
                  <c:v>Saranda</c:v>
                </c:pt>
                <c:pt idx="11">
                  <c:v>Tepelene</c:v>
                </c:pt>
                <c:pt idx="12">
                  <c:v>Tirana</c:v>
                </c:pt>
                <c:pt idx="13">
                  <c:v>Tirana-Durrës highway</c:v>
                </c:pt>
                <c:pt idx="14">
                  <c:v>Vlorë</c:v>
                </c:pt>
              </c:strCache>
            </c:strRef>
          </c:cat>
          <c:val>
            <c:numRef>
              <c:f>'Fig2.1 EnterprisesByLocation'!$B$2:$B$16</c:f>
              <c:numCache>
                <c:formatCode>0%</c:formatCode>
                <c:ptCount val="15"/>
                <c:pt idx="0">
                  <c:v>5.0632911392405063E-2</c:v>
                </c:pt>
                <c:pt idx="1">
                  <c:v>2.5316455696202531E-2</c:v>
                </c:pt>
                <c:pt idx="2">
                  <c:v>2.5316455696202531E-2</c:v>
                </c:pt>
                <c:pt idx="3">
                  <c:v>2.5316455696202531E-2</c:v>
                </c:pt>
                <c:pt idx="4">
                  <c:v>8.8607594936708861E-2</c:v>
                </c:pt>
                <c:pt idx="5">
                  <c:v>0.10126582278481013</c:v>
                </c:pt>
                <c:pt idx="6">
                  <c:v>3.7974683544303799E-2</c:v>
                </c:pt>
                <c:pt idx="7">
                  <c:v>1.2658227848101266E-2</c:v>
                </c:pt>
                <c:pt idx="8">
                  <c:v>2.5316455696202531E-2</c:v>
                </c:pt>
                <c:pt idx="9">
                  <c:v>1.2658227848101266E-2</c:v>
                </c:pt>
                <c:pt idx="10">
                  <c:v>2.5316455696202531E-2</c:v>
                </c:pt>
                <c:pt idx="11">
                  <c:v>1.2658227848101266E-2</c:v>
                </c:pt>
                <c:pt idx="12">
                  <c:v>0.39240506329113922</c:v>
                </c:pt>
                <c:pt idx="13">
                  <c:v>0.12658227848101267</c:v>
                </c:pt>
                <c:pt idx="14">
                  <c:v>3.7974683544303799E-2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2677347932256497"/>
          <c:y val="0.20206913946498437"/>
          <c:w val="0.24970575897516151"/>
          <c:h val="0.7431133777928578"/>
        </c:manualLayout>
      </c:layout>
      <c:overlay val="0"/>
      <c:txPr>
        <a:bodyPr/>
        <a:lstStyle/>
        <a:p>
          <a:pPr>
            <a:defRPr sz="1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b="0" i="1"/>
              <a:t>Burimi: Instituti Shqiptar i Statistikave </a:t>
            </a:r>
            <a:endParaRPr lang="sq-AL" sz="1000" b="0" i="1"/>
          </a:p>
        </c:rich>
      </c:tx>
      <c:layout>
        <c:manualLayout>
          <c:xMode val="edge"/>
          <c:yMode val="edge"/>
          <c:x val="4.5590332458442698E-2"/>
          <c:y val="0.8657407407407407"/>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strRef>
              <c:f>'Fig2.2NationwideEntLocation'!$A$10:$A$21</c:f>
              <c:strCache>
                <c:ptCount val="12"/>
                <c:pt idx="0">
                  <c:v>Berat</c:v>
                </c:pt>
                <c:pt idx="1">
                  <c:v>Dibër</c:v>
                </c:pt>
                <c:pt idx="2">
                  <c:v>Durrës</c:v>
                </c:pt>
                <c:pt idx="3">
                  <c:v>Elbasan</c:v>
                </c:pt>
                <c:pt idx="4">
                  <c:v>Fier</c:v>
                </c:pt>
                <c:pt idx="5">
                  <c:v>Gjirokastër</c:v>
                </c:pt>
                <c:pt idx="6">
                  <c:v>Korçë</c:v>
                </c:pt>
                <c:pt idx="7">
                  <c:v>Kukës</c:v>
                </c:pt>
                <c:pt idx="8">
                  <c:v>Lezhë</c:v>
                </c:pt>
                <c:pt idx="9">
                  <c:v>Shkodër</c:v>
                </c:pt>
                <c:pt idx="10">
                  <c:v>Tiranë</c:v>
                </c:pt>
                <c:pt idx="11">
                  <c:v>Vlorë</c:v>
                </c:pt>
              </c:strCache>
            </c:strRef>
          </c:cat>
          <c:val>
            <c:numRef>
              <c:f>'Fig2.2NationwideEntLocation'!$B$10:$B$21</c:f>
              <c:numCache>
                <c:formatCode>0%</c:formatCode>
                <c:ptCount val="12"/>
                <c:pt idx="0">
                  <c:v>3.8227427423869483E-2</c:v>
                </c:pt>
                <c:pt idx="1">
                  <c:v>1.9229231275047318E-2</c:v>
                </c:pt>
                <c:pt idx="2">
                  <c:v>8.5109786114788907E-2</c:v>
                </c:pt>
                <c:pt idx="3">
                  <c:v>6.9834809884749022E-2</c:v>
                </c:pt>
                <c:pt idx="4">
                  <c:v>8.6131672250015556E-2</c:v>
                </c:pt>
                <c:pt idx="5">
                  <c:v>2.3823275900370543E-2</c:v>
                </c:pt>
                <c:pt idx="6">
                  <c:v>6.4965300301234263E-2</c:v>
                </c:pt>
                <c:pt idx="7">
                  <c:v>9.4902121080178078E-3</c:v>
                </c:pt>
                <c:pt idx="8">
                  <c:v>3.0105654140416042E-2</c:v>
                </c:pt>
                <c:pt idx="9">
                  <c:v>4.83929729777762E-2</c:v>
                </c:pt>
                <c:pt idx="10">
                  <c:v>0.4395620995761394</c:v>
                </c:pt>
                <c:pt idx="11">
                  <c:v>8.5127558047575463E-2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9302465721838689"/>
          <c:y val="0.19863858743463908"/>
          <c:w val="0.18933476742105207"/>
          <c:h val="0.69356836230767527"/>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strRef>
              <c:f>'Fig.2.4 enterBySector'!$A$12:$A$18</c:f>
              <c:strCache>
                <c:ptCount val="7"/>
                <c:pt idx="0">
                  <c:v>Animal and vegetable oils, fats and waxes</c:v>
                </c:pt>
                <c:pt idx="1">
                  <c:v>Beverages and tobacco</c:v>
                </c:pt>
                <c:pt idx="2">
                  <c:v>Chemicals and related products</c:v>
                </c:pt>
                <c:pt idx="3">
                  <c:v>Crude materials, indedible</c:v>
                </c:pt>
                <c:pt idx="4">
                  <c:v>Food and live animals</c:v>
                </c:pt>
                <c:pt idx="5">
                  <c:v>Manufactured goods classified chiefly by material</c:v>
                </c:pt>
                <c:pt idx="6">
                  <c:v>Miscellaneous manufactured articles</c:v>
                </c:pt>
              </c:strCache>
            </c:strRef>
          </c:cat>
          <c:val>
            <c:numRef>
              <c:f>'Fig.2.4 enterBySector'!$B$12:$B$18</c:f>
              <c:numCache>
                <c:formatCode>0%</c:formatCode>
                <c:ptCount val="7"/>
                <c:pt idx="0">
                  <c:v>3.7974683544303799E-2</c:v>
                </c:pt>
                <c:pt idx="1">
                  <c:v>8.8607594936708861E-2</c:v>
                </c:pt>
                <c:pt idx="2">
                  <c:v>0.13924050632911392</c:v>
                </c:pt>
                <c:pt idx="3">
                  <c:v>6.3291139240506333E-2</c:v>
                </c:pt>
                <c:pt idx="4">
                  <c:v>0.36708860759493672</c:v>
                </c:pt>
                <c:pt idx="5">
                  <c:v>3.7974683544303799E-2</c:v>
                </c:pt>
                <c:pt idx="6">
                  <c:v>0.26582278481012656</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900">
                <a:latin typeface="Times New Roman" panose="02020603050405020304" pitchFamily="18" charset="0"/>
                <a:cs typeface="Times New Roman" panose="02020603050405020304" pitchFamily="18" charset="0"/>
              </a:defRPr>
            </a:pPr>
            <a:r>
              <a:rPr lang="en-US" sz="900" i="1">
                <a:latin typeface="Times New Roman" panose="02020603050405020304" pitchFamily="18" charset="0"/>
              </a:rPr>
              <a:t>Të gjitha referencat për Kosovën në këtë dokument duhet të interpretohen në përputhshmëri të plotë me rezolutën 1244 të Këshillit të Sigurisë së Kombeve të Bashkuara dhe pa cenuar statusin e vendit</a:t>
            </a:r>
          </a:p>
        </c:rich>
      </c:tx>
      <c:layout>
        <c:manualLayout>
          <c:xMode val="edge"/>
          <c:yMode val="edge"/>
          <c:x val="7.6013779527559042E-2"/>
          <c:y val="0.84619104002093015"/>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1962729658792651"/>
          <c:y val="7.4473736169089061E-2"/>
          <c:w val="0.87759492563429575"/>
          <c:h val="0.41074256342957133"/>
        </c:manualLayout>
      </c:layout>
      <c:bar3DChart>
        <c:barDir val="col"/>
        <c:grouping val="stacked"/>
        <c:varyColors val="0"/>
        <c:ser>
          <c:idx val="0"/>
          <c:order val="0"/>
          <c:invertIfNegative val="0"/>
          <c:dLbls>
            <c:dLbl>
              <c:idx val="1"/>
              <c:layout/>
              <c:showLegendKey val="0"/>
              <c:showVal val="1"/>
              <c:showCatName val="0"/>
              <c:showSerName val="0"/>
              <c:showPercent val="0"/>
              <c:showBubbleSize val="0"/>
            </c:dLbl>
            <c:dLbl>
              <c:idx val="6"/>
              <c:layout/>
              <c:showLegendKey val="0"/>
              <c:showVal val="1"/>
              <c:showCatName val="0"/>
              <c:showSerName val="0"/>
              <c:showPercent val="0"/>
              <c:showBubbleSize val="0"/>
            </c:dLbl>
            <c:dLbl>
              <c:idx val="8"/>
              <c:layout/>
              <c:showLegendKey val="0"/>
              <c:showVal val="1"/>
              <c:showCatName val="0"/>
              <c:showSerName val="0"/>
              <c:showPercent val="0"/>
              <c:showBubbleSize val="0"/>
            </c:dLbl>
            <c:dLbl>
              <c:idx val="9"/>
              <c:layout/>
              <c:showLegendKey val="0"/>
              <c:showVal val="1"/>
              <c:showCatName val="0"/>
              <c:showSerName val="0"/>
              <c:showPercent val="0"/>
              <c:showBubbleSize val="0"/>
            </c:dLbl>
            <c:dLbl>
              <c:idx val="11"/>
              <c:layout/>
              <c:showLegendKey val="0"/>
              <c:showVal val="1"/>
              <c:showCatName val="0"/>
              <c:showSerName val="0"/>
              <c:showPercent val="0"/>
              <c:showBubbleSize val="0"/>
            </c:dLbl>
            <c:dLbl>
              <c:idx val="13"/>
              <c:layout/>
              <c:showLegendKey val="0"/>
              <c:showVal val="1"/>
              <c:showCatName val="0"/>
              <c:showSerName val="0"/>
              <c:showPercent val="0"/>
              <c:showBubbleSize val="0"/>
            </c:dLbl>
            <c:dLbl>
              <c:idx val="15"/>
              <c:layout/>
              <c:showLegendKey val="0"/>
              <c:showVal val="1"/>
              <c:showCatName val="0"/>
              <c:showSerName val="0"/>
              <c:showPercent val="0"/>
              <c:showBubbleSize val="0"/>
            </c:dLbl>
            <c:spPr>
              <a:solidFill>
                <a:schemeClr val="accent2"/>
              </a:solidFill>
            </c:spPr>
            <c:txPr>
              <a:bodyPr/>
              <a:lstStyle/>
              <a:p>
                <a:pPr>
                  <a:defRPr b="1"/>
                </a:pPr>
                <a:endParaRPr lang="en-US"/>
              </a:p>
            </c:txPr>
            <c:showLegendKey val="0"/>
            <c:showVal val="0"/>
            <c:showCatName val="0"/>
            <c:showSerName val="0"/>
            <c:showPercent val="0"/>
            <c:showBubbleSize val="0"/>
          </c:dLbls>
          <c:cat>
            <c:strRef>
              <c:f>'Fig.2.8 exportMarkets'!$A$26:$A$41</c:f>
              <c:strCache>
                <c:ptCount val="16"/>
                <c:pt idx="0">
                  <c:v>Bosnia and Herzegovina</c:v>
                </c:pt>
                <c:pt idx="1">
                  <c:v>China</c:v>
                </c:pt>
                <c:pt idx="2">
                  <c:v>Cyprus</c:v>
                </c:pt>
                <c:pt idx="3">
                  <c:v>England</c:v>
                </c:pt>
                <c:pt idx="4">
                  <c:v>France</c:v>
                </c:pt>
                <c:pt idx="5">
                  <c:v>Germany</c:v>
                </c:pt>
                <c:pt idx="6">
                  <c:v>Greece</c:v>
                </c:pt>
                <c:pt idx="7">
                  <c:v>Hungary</c:v>
                </c:pt>
                <c:pt idx="8">
                  <c:v>Italy</c:v>
                </c:pt>
                <c:pt idx="9">
                  <c:v>Kosovo</c:v>
                </c:pt>
                <c:pt idx="10">
                  <c:v>Montenegro</c:v>
                </c:pt>
                <c:pt idx="11">
                  <c:v>Russian Federation</c:v>
                </c:pt>
                <c:pt idx="12">
                  <c:v>Serbia</c:v>
                </c:pt>
                <c:pt idx="13">
                  <c:v>FYRM</c:v>
                </c:pt>
                <c:pt idx="14">
                  <c:v>United Arab Emirates</c:v>
                </c:pt>
                <c:pt idx="15">
                  <c:v>United States of America </c:v>
                </c:pt>
              </c:strCache>
            </c:strRef>
          </c:cat>
          <c:val>
            <c:numRef>
              <c:f>'Fig.2.8 exportMarkets'!$B$26:$B$41</c:f>
              <c:numCache>
                <c:formatCode>0%</c:formatCode>
                <c:ptCount val="16"/>
                <c:pt idx="0">
                  <c:v>1.4492753623188406E-2</c:v>
                </c:pt>
                <c:pt idx="1">
                  <c:v>4.3478260869565216E-2</c:v>
                </c:pt>
                <c:pt idx="2">
                  <c:v>1.4492753623188406E-2</c:v>
                </c:pt>
                <c:pt idx="3">
                  <c:v>1.4492753623188406E-2</c:v>
                </c:pt>
                <c:pt idx="4">
                  <c:v>1.4492753623188406E-2</c:v>
                </c:pt>
                <c:pt idx="5">
                  <c:v>2.8985507246376812E-2</c:v>
                </c:pt>
                <c:pt idx="6">
                  <c:v>0.10144927536231885</c:v>
                </c:pt>
                <c:pt idx="7">
                  <c:v>1.4492753623188406E-2</c:v>
                </c:pt>
                <c:pt idx="8">
                  <c:v>2.8985507246376812E-2</c:v>
                </c:pt>
                <c:pt idx="9">
                  <c:v>0.37681159420289856</c:v>
                </c:pt>
                <c:pt idx="10">
                  <c:v>2.8985507246376812E-2</c:v>
                </c:pt>
                <c:pt idx="11">
                  <c:v>4.3478260869565216E-2</c:v>
                </c:pt>
                <c:pt idx="12">
                  <c:v>1.4492753623188406E-2</c:v>
                </c:pt>
                <c:pt idx="13">
                  <c:v>0.20289855072463769</c:v>
                </c:pt>
                <c:pt idx="14">
                  <c:v>1.4492753623188406E-2</c:v>
                </c:pt>
                <c:pt idx="15">
                  <c:v>4.2999999999999997E-2</c:v>
                </c:pt>
              </c:numCache>
            </c:numRef>
          </c:val>
        </c:ser>
        <c:dLbls>
          <c:showLegendKey val="0"/>
          <c:showVal val="0"/>
          <c:showCatName val="0"/>
          <c:showSerName val="0"/>
          <c:showPercent val="0"/>
          <c:showBubbleSize val="0"/>
        </c:dLbls>
        <c:gapWidth val="75"/>
        <c:shape val="box"/>
        <c:axId val="95706624"/>
        <c:axId val="87264640"/>
        <c:axId val="0"/>
      </c:bar3DChart>
      <c:catAx>
        <c:axId val="95706624"/>
        <c:scaling>
          <c:orientation val="minMax"/>
        </c:scaling>
        <c:delete val="0"/>
        <c:axPos val="b"/>
        <c:majorTickMark val="none"/>
        <c:minorTickMark val="none"/>
        <c:tickLblPos val="nextTo"/>
        <c:txPr>
          <a:bodyPr rot="-5400000" vert="horz"/>
          <a:lstStyle/>
          <a:p>
            <a:pPr>
              <a:defRPr sz="800" b="0">
                <a:latin typeface="Times New Roman" panose="02020603050405020304" pitchFamily="18" charset="0"/>
                <a:cs typeface="Times New Roman" panose="02020603050405020304" pitchFamily="18" charset="0"/>
              </a:defRPr>
            </a:pPr>
            <a:endParaRPr lang="en-US"/>
          </a:p>
        </c:txPr>
        <c:crossAx val="87264640"/>
        <c:crosses val="autoZero"/>
        <c:auto val="1"/>
        <c:lblAlgn val="ctr"/>
        <c:lblOffset val="100"/>
        <c:noMultiLvlLbl val="0"/>
      </c:catAx>
      <c:valAx>
        <c:axId val="87264640"/>
        <c:scaling>
          <c:orientation val="minMax"/>
        </c:scaling>
        <c:delete val="0"/>
        <c:axPos val="l"/>
        <c:majorGridlines/>
        <c:numFmt formatCode="0%" sourceLinked="0"/>
        <c:majorTickMark val="none"/>
        <c:minorTickMark val="none"/>
        <c:tickLblPos val="nextTo"/>
        <c:spPr>
          <a:ln w="9525">
            <a:noFill/>
          </a:ln>
        </c:spPr>
        <c:crossAx val="9570662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Sheet1!$C$3</c:f>
              <c:strCache>
                <c:ptCount val="1"/>
                <c:pt idx="0">
                  <c:v>formal </c:v>
                </c:pt>
              </c:strCache>
            </c:strRef>
          </c:tx>
          <c:invertIfNegative val="0"/>
          <c:cat>
            <c:strRef>
              <c:f>Sheet1!$B$4:$B$6</c:f>
              <c:strCache>
                <c:ptCount val="3"/>
                <c:pt idx="0">
                  <c:v>Phytosanitary certificate </c:v>
                </c:pt>
                <c:pt idx="1">
                  <c:v>Certificate of origin </c:v>
                </c:pt>
                <c:pt idx="2">
                  <c:v>Customs clearance  </c:v>
                </c:pt>
              </c:strCache>
            </c:strRef>
          </c:cat>
          <c:val>
            <c:numRef>
              <c:f>Sheet1!$C$4:$C$6</c:f>
              <c:numCache>
                <c:formatCode>General</c:formatCode>
                <c:ptCount val="3"/>
                <c:pt idx="0">
                  <c:v>19.5</c:v>
                </c:pt>
                <c:pt idx="1">
                  <c:v>10.8</c:v>
                </c:pt>
                <c:pt idx="2">
                  <c:v>21.7</c:v>
                </c:pt>
              </c:numCache>
            </c:numRef>
          </c:val>
        </c:ser>
        <c:ser>
          <c:idx val="1"/>
          <c:order val="1"/>
          <c:tx>
            <c:strRef>
              <c:f>Sheet1!$D$3</c:f>
              <c:strCache>
                <c:ptCount val="1"/>
                <c:pt idx="0">
                  <c:v>informal </c:v>
                </c:pt>
              </c:strCache>
            </c:strRef>
          </c:tx>
          <c:invertIfNegative val="0"/>
          <c:cat>
            <c:strRef>
              <c:f>Sheet1!$B$4:$B$6</c:f>
              <c:strCache>
                <c:ptCount val="3"/>
                <c:pt idx="0">
                  <c:v>Phytosanitary certificate </c:v>
                </c:pt>
                <c:pt idx="1">
                  <c:v>Certificate of origin </c:v>
                </c:pt>
                <c:pt idx="2">
                  <c:v>Customs clearance  </c:v>
                </c:pt>
              </c:strCache>
            </c:strRef>
          </c:cat>
          <c:val>
            <c:numRef>
              <c:f>Sheet1!$D$4:$D$6</c:f>
              <c:numCache>
                <c:formatCode>General</c:formatCode>
                <c:ptCount val="3"/>
                <c:pt idx="0">
                  <c:v>7.5</c:v>
                </c:pt>
                <c:pt idx="1">
                  <c:v>7</c:v>
                </c:pt>
                <c:pt idx="2">
                  <c:v>10.5</c:v>
                </c:pt>
              </c:numCache>
            </c:numRef>
          </c:val>
        </c:ser>
        <c:dLbls>
          <c:showLegendKey val="0"/>
          <c:showVal val="0"/>
          <c:showCatName val="0"/>
          <c:showSerName val="0"/>
          <c:showPercent val="0"/>
          <c:showBubbleSize val="0"/>
        </c:dLbls>
        <c:gapWidth val="150"/>
        <c:overlap val="100"/>
        <c:axId val="97283584"/>
        <c:axId val="94513984"/>
      </c:barChart>
      <c:catAx>
        <c:axId val="97283584"/>
        <c:scaling>
          <c:orientation val="minMax"/>
        </c:scaling>
        <c:delete val="0"/>
        <c:axPos val="l"/>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94513984"/>
        <c:crosses val="autoZero"/>
        <c:auto val="1"/>
        <c:lblAlgn val="ctr"/>
        <c:lblOffset val="100"/>
        <c:noMultiLvlLbl val="0"/>
      </c:catAx>
      <c:valAx>
        <c:axId val="94513984"/>
        <c:scaling>
          <c:orientation val="minMax"/>
        </c:scaling>
        <c:delete val="0"/>
        <c:axPos val="b"/>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97283584"/>
        <c:crosses val="autoZero"/>
        <c:crossBetween val="between"/>
      </c:valAx>
    </c:plotArea>
    <c:legend>
      <c:legendPos val="r"/>
      <c:layout/>
      <c:overlay val="0"/>
      <c:txPr>
        <a:bodyPr/>
        <a:lstStyle/>
        <a:p>
          <a:pPr>
            <a:defRPr sz="105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9D7DC-9668-4159-9B3B-5E91FFD192DC}" type="doc">
      <dgm:prSet loTypeId="urn:microsoft.com/office/officeart/2005/8/layout/lProcess2" loCatId="list" qsTypeId="urn:microsoft.com/office/officeart/2005/8/quickstyle/3d1" qsCatId="3D" csTypeId="urn:microsoft.com/office/officeart/2005/8/colors/colorful4" csCatId="colorful" phldr="1"/>
      <dgm:spPr/>
      <dgm:t>
        <a:bodyPr/>
        <a:lstStyle/>
        <a:p>
          <a:endParaRPr lang="en-GB"/>
        </a:p>
      </dgm:t>
    </dgm:pt>
    <dgm:pt modelId="{BCBDD898-9D1D-4884-99A5-ED12F6EC71F2}">
      <dgm:prSet phldrT="[Text]"/>
      <dgm:spPr/>
      <dgm:t>
        <a:bodyPr/>
        <a:lstStyle/>
        <a:p>
          <a:r>
            <a:rPr lang="en-GB" b="1" dirty="0" smtClean="0"/>
            <a:t>Studimi i dokumentacionit</a:t>
          </a:r>
          <a:endParaRPr lang="sq-AL" b="1" dirty="0"/>
        </a:p>
      </dgm:t>
    </dgm:pt>
    <dgm:pt modelId="{310C80E4-332D-458E-B8F1-AEF363B44AFF}" type="parTrans" cxnId="{6027BAA8-6F56-45B2-B670-94B78F00D5A3}">
      <dgm:prSet/>
      <dgm:spPr/>
      <dgm:t>
        <a:bodyPr/>
        <a:lstStyle/>
        <a:p>
          <a:endParaRPr lang="en-GB"/>
        </a:p>
      </dgm:t>
    </dgm:pt>
    <dgm:pt modelId="{DDC63FAF-80D6-4DCF-9C8D-F74B78D8F4FF}" type="sibTrans" cxnId="{6027BAA8-6F56-45B2-B670-94B78F00D5A3}">
      <dgm:prSet/>
      <dgm:spPr/>
      <dgm:t>
        <a:bodyPr/>
        <a:lstStyle/>
        <a:p>
          <a:endParaRPr lang="en-GB"/>
        </a:p>
      </dgm:t>
    </dgm:pt>
    <dgm:pt modelId="{AFAA60B9-1D0F-4C28-A77E-70F696BE61A1}">
      <dgm:prSet phldrT="[Text]" custT="1"/>
      <dgm:spPr/>
      <dgm:t>
        <a:bodyPr/>
        <a:lstStyle/>
        <a:p>
          <a:r>
            <a:rPr lang="en-GB" sz="2000" dirty="0" smtClean="0"/>
            <a:t>Studime të mëparshme</a:t>
          </a:r>
          <a:endParaRPr lang="sq-AL" sz="2000" dirty="0"/>
        </a:p>
      </dgm:t>
    </dgm:pt>
    <dgm:pt modelId="{FEC17C23-E234-4674-B566-3BF398F75FA7}" type="parTrans" cxnId="{3A062769-274E-4CB2-B049-9011DC507551}">
      <dgm:prSet/>
      <dgm:spPr/>
      <dgm:t>
        <a:bodyPr/>
        <a:lstStyle/>
        <a:p>
          <a:endParaRPr lang="en-GB"/>
        </a:p>
      </dgm:t>
    </dgm:pt>
    <dgm:pt modelId="{87BDED38-21FC-4D6A-B532-35093EBAADD1}" type="sibTrans" cxnId="{3A062769-274E-4CB2-B049-9011DC507551}">
      <dgm:prSet/>
      <dgm:spPr/>
      <dgm:t>
        <a:bodyPr/>
        <a:lstStyle/>
        <a:p>
          <a:endParaRPr lang="en-GB"/>
        </a:p>
      </dgm:t>
    </dgm:pt>
    <dgm:pt modelId="{20B09B88-E4C1-451A-A4CC-E2A929C51098}">
      <dgm:prSet phldrT="[Text]" custT="1"/>
      <dgm:spPr/>
      <dgm:t>
        <a:bodyPr/>
        <a:lstStyle/>
        <a:p>
          <a:r>
            <a:rPr lang="en-GB" sz="1800" dirty="0" smtClean="0"/>
            <a:t>Ligjet, dokumentet e politikave dhe vendimet e qeverisë</a:t>
          </a:r>
          <a:endParaRPr lang="sq-AL" sz="1800" dirty="0"/>
        </a:p>
      </dgm:t>
    </dgm:pt>
    <dgm:pt modelId="{E0DF9098-ECE1-43E5-8844-372D1B6BB146}" type="parTrans" cxnId="{AA054D39-A968-4E2F-9DCD-E51FA8482FEB}">
      <dgm:prSet/>
      <dgm:spPr/>
      <dgm:t>
        <a:bodyPr/>
        <a:lstStyle/>
        <a:p>
          <a:endParaRPr lang="en-GB"/>
        </a:p>
      </dgm:t>
    </dgm:pt>
    <dgm:pt modelId="{29161BDE-7BF2-4D12-9F83-EDB08CFB4D0F}" type="sibTrans" cxnId="{AA054D39-A968-4E2F-9DCD-E51FA8482FEB}">
      <dgm:prSet/>
      <dgm:spPr/>
      <dgm:t>
        <a:bodyPr/>
        <a:lstStyle/>
        <a:p>
          <a:endParaRPr lang="en-GB"/>
        </a:p>
      </dgm:t>
    </dgm:pt>
    <dgm:pt modelId="{1DCAAF48-D30A-45B9-AD9D-7D8A816C6CEF}">
      <dgm:prSet phldrT="[Text]"/>
      <dgm:spPr/>
      <dgm:t>
        <a:bodyPr/>
        <a:lstStyle/>
        <a:p>
          <a:r>
            <a:rPr lang="en-GB" b="1" dirty="0" smtClean="0"/>
            <a:t>Intervistat nga afër: përfaqësuesit e institucioneve qeveritare dhe institucioneve mbështetëse të tregtisë  </a:t>
          </a:r>
          <a:endParaRPr lang="sq-AL" b="1" dirty="0"/>
        </a:p>
      </dgm:t>
    </dgm:pt>
    <dgm:pt modelId="{A19C51F0-44FF-47B0-98C4-0C90ABFB8BE3}" type="parTrans" cxnId="{458A1326-D583-4B7C-9D87-C57541F53AF1}">
      <dgm:prSet/>
      <dgm:spPr/>
      <dgm:t>
        <a:bodyPr/>
        <a:lstStyle/>
        <a:p>
          <a:endParaRPr lang="en-GB"/>
        </a:p>
      </dgm:t>
    </dgm:pt>
    <dgm:pt modelId="{2E893B62-98A4-436D-B548-6556A7ECE33E}" type="sibTrans" cxnId="{458A1326-D583-4B7C-9D87-C57541F53AF1}">
      <dgm:prSet/>
      <dgm:spPr/>
      <dgm:t>
        <a:bodyPr/>
        <a:lstStyle/>
        <a:p>
          <a:endParaRPr lang="en-GB"/>
        </a:p>
      </dgm:t>
    </dgm:pt>
    <dgm:pt modelId="{D1B31A72-939D-4F99-915A-1A4D4D9D80B8}">
      <dgm:prSet phldrT="[Text]" custT="1"/>
      <dgm:spPr/>
      <dgm:t>
        <a:bodyPr/>
        <a:lstStyle/>
        <a:p>
          <a:r>
            <a:rPr lang="fr-CH" sz="2000" dirty="0" smtClean="0"/>
            <a:t>Ministritë e </a:t>
          </a:r>
          <a:r>
            <a:rPr lang="en-US" sz="2000" noProof="0" dirty="0" smtClean="0"/>
            <a:t>linjës</a:t>
          </a:r>
          <a:r>
            <a:rPr lang="fr-CH" sz="2000" dirty="0" smtClean="0"/>
            <a:t> dhe agjencitë </a:t>
          </a:r>
          <a:r>
            <a:rPr lang="en-US" sz="2000" noProof="0" dirty="0" smtClean="0"/>
            <a:t>shtetërore</a:t>
          </a:r>
          <a:endParaRPr lang="sq-AL" sz="2000" noProof="0" dirty="0"/>
        </a:p>
      </dgm:t>
    </dgm:pt>
    <dgm:pt modelId="{574A2373-C905-4E57-877F-CAB78074FECD}" type="parTrans" cxnId="{02A44CB2-93D1-4BDD-8E5E-A69AE24DC77B}">
      <dgm:prSet/>
      <dgm:spPr/>
      <dgm:t>
        <a:bodyPr/>
        <a:lstStyle/>
        <a:p>
          <a:endParaRPr lang="en-GB"/>
        </a:p>
      </dgm:t>
    </dgm:pt>
    <dgm:pt modelId="{04B8DBD4-6DDB-4A78-9F9F-D6A39FF3E860}" type="sibTrans" cxnId="{02A44CB2-93D1-4BDD-8E5E-A69AE24DC77B}">
      <dgm:prSet/>
      <dgm:spPr/>
      <dgm:t>
        <a:bodyPr/>
        <a:lstStyle/>
        <a:p>
          <a:endParaRPr lang="en-GB"/>
        </a:p>
      </dgm:t>
    </dgm:pt>
    <dgm:pt modelId="{1DC01208-6908-481B-B4F5-F9115B9EAB72}">
      <dgm:prSet phldrT="[Text]"/>
      <dgm:spPr/>
      <dgm:t>
        <a:bodyPr/>
        <a:lstStyle/>
        <a:p>
          <a:r>
            <a:rPr lang="en-GB" b="1" dirty="0" smtClean="0"/>
            <a:t>Intervistat nga afër: tregtarët</a:t>
          </a:r>
          <a:endParaRPr lang="sq-AL" b="1" dirty="0"/>
        </a:p>
      </dgm:t>
    </dgm:pt>
    <dgm:pt modelId="{EAA9D7C8-5111-47FC-81BE-2E701588D59D}" type="parTrans" cxnId="{7B2DEE45-D1EC-492A-AB3B-E19956AB046D}">
      <dgm:prSet/>
      <dgm:spPr/>
      <dgm:t>
        <a:bodyPr/>
        <a:lstStyle/>
        <a:p>
          <a:endParaRPr lang="en-GB"/>
        </a:p>
      </dgm:t>
    </dgm:pt>
    <dgm:pt modelId="{DE4D1D1C-6D50-411D-A448-E48F21FA8EAB}" type="sibTrans" cxnId="{7B2DEE45-D1EC-492A-AB3B-E19956AB046D}">
      <dgm:prSet/>
      <dgm:spPr/>
      <dgm:t>
        <a:bodyPr/>
        <a:lstStyle/>
        <a:p>
          <a:endParaRPr lang="en-GB"/>
        </a:p>
      </dgm:t>
    </dgm:pt>
    <dgm:pt modelId="{786F01DB-027C-4FF6-9159-087589254C7F}">
      <dgm:prSet phldrT="[Text]" custT="1"/>
      <dgm:spPr/>
      <dgm:t>
        <a:bodyPr/>
        <a:lstStyle/>
        <a:p>
          <a:r>
            <a:rPr lang="en-GB" sz="2000" dirty="0" smtClean="0"/>
            <a:t>78 tregtarë nga sektorët kryesorë</a:t>
          </a:r>
          <a:endParaRPr lang="sq-AL" sz="2000" dirty="0"/>
        </a:p>
      </dgm:t>
    </dgm:pt>
    <dgm:pt modelId="{893F8261-886B-4F59-95C2-E34A28891B5C}" type="parTrans" cxnId="{CF7B4982-569C-4406-942B-93C73BDC06C6}">
      <dgm:prSet/>
      <dgm:spPr/>
      <dgm:t>
        <a:bodyPr/>
        <a:lstStyle/>
        <a:p>
          <a:endParaRPr lang="en-GB"/>
        </a:p>
      </dgm:t>
    </dgm:pt>
    <dgm:pt modelId="{139F0EB0-837C-4C5F-B727-069A656A1BE5}" type="sibTrans" cxnId="{CF7B4982-569C-4406-942B-93C73BDC06C6}">
      <dgm:prSet/>
      <dgm:spPr/>
      <dgm:t>
        <a:bodyPr/>
        <a:lstStyle/>
        <a:p>
          <a:endParaRPr lang="en-GB"/>
        </a:p>
      </dgm:t>
    </dgm:pt>
    <dgm:pt modelId="{A66D5C26-6843-4AC2-8F4D-2072F97F45A1}">
      <dgm:prSet phldrT="[Text]" custT="1"/>
      <dgm:spPr/>
      <dgm:t>
        <a:bodyPr/>
        <a:lstStyle/>
        <a:p>
          <a:r>
            <a:rPr lang="en-GB" sz="2000" dirty="0" smtClean="0"/>
            <a:t>Planet e zhvillimit</a:t>
          </a:r>
          <a:endParaRPr lang="sq-AL" sz="2000" dirty="0"/>
        </a:p>
      </dgm:t>
    </dgm:pt>
    <dgm:pt modelId="{1BE2306F-0EC9-4D30-B643-B2217AF34D25}" type="parTrans" cxnId="{A42323DB-9954-4845-9DF4-F7956A1FF1D2}">
      <dgm:prSet/>
      <dgm:spPr/>
      <dgm:t>
        <a:bodyPr/>
        <a:lstStyle/>
        <a:p>
          <a:endParaRPr lang="en-GB"/>
        </a:p>
      </dgm:t>
    </dgm:pt>
    <dgm:pt modelId="{C58DCD23-CE91-481D-902F-ECE5DB6810AD}" type="sibTrans" cxnId="{A42323DB-9954-4845-9DF4-F7956A1FF1D2}">
      <dgm:prSet/>
      <dgm:spPr/>
      <dgm:t>
        <a:bodyPr/>
        <a:lstStyle/>
        <a:p>
          <a:endParaRPr lang="en-GB"/>
        </a:p>
      </dgm:t>
    </dgm:pt>
    <dgm:pt modelId="{0A27F42B-29AD-4063-AB67-9D8781CE2F83}">
      <dgm:prSet phldrT="[Text]" custT="1"/>
      <dgm:spPr/>
      <dgm:t>
        <a:bodyPr/>
        <a:lstStyle/>
        <a:p>
          <a:r>
            <a:rPr lang="en-GB" sz="1800" dirty="0" smtClean="0"/>
            <a:t>Ofruesit e shërbimeve logjistike, operatorët e transportit, shoqatat mbështetëse të tregtisë dhe sipërmarrjes</a:t>
          </a:r>
          <a:endParaRPr lang="sq-AL" sz="1800" dirty="0"/>
        </a:p>
      </dgm:t>
    </dgm:pt>
    <dgm:pt modelId="{3D34C46C-199B-422A-9EA0-64A27482C421}" type="parTrans" cxnId="{6EC058CF-4851-496C-84E8-BDB20D33074C}">
      <dgm:prSet/>
      <dgm:spPr/>
      <dgm:t>
        <a:bodyPr/>
        <a:lstStyle/>
        <a:p>
          <a:endParaRPr lang="en-GB"/>
        </a:p>
      </dgm:t>
    </dgm:pt>
    <dgm:pt modelId="{03A7EDC6-4524-41AC-BDBF-2DD0472A7690}" type="sibTrans" cxnId="{6EC058CF-4851-496C-84E8-BDB20D33074C}">
      <dgm:prSet/>
      <dgm:spPr/>
      <dgm:t>
        <a:bodyPr/>
        <a:lstStyle/>
        <a:p>
          <a:endParaRPr lang="en-GB"/>
        </a:p>
      </dgm:t>
    </dgm:pt>
    <dgm:pt modelId="{8B66167E-D038-4BBE-B6BA-CA1DABF23981}" type="pres">
      <dgm:prSet presAssocID="{A5B9D7DC-9668-4159-9B3B-5E91FFD192DC}" presName="theList" presStyleCnt="0">
        <dgm:presLayoutVars>
          <dgm:dir/>
          <dgm:animLvl val="lvl"/>
          <dgm:resizeHandles val="exact"/>
        </dgm:presLayoutVars>
      </dgm:prSet>
      <dgm:spPr/>
      <dgm:t>
        <a:bodyPr/>
        <a:lstStyle/>
        <a:p>
          <a:endParaRPr lang="en-GB"/>
        </a:p>
      </dgm:t>
    </dgm:pt>
    <dgm:pt modelId="{368C8A15-F433-4E48-92A7-3A4F2F94CCA0}" type="pres">
      <dgm:prSet presAssocID="{BCBDD898-9D1D-4884-99A5-ED12F6EC71F2}" presName="compNode" presStyleCnt="0"/>
      <dgm:spPr/>
      <dgm:t>
        <a:bodyPr/>
        <a:lstStyle/>
        <a:p>
          <a:endParaRPr lang="en-GB"/>
        </a:p>
      </dgm:t>
    </dgm:pt>
    <dgm:pt modelId="{E143C911-9029-4493-90C1-F8EC09663A2A}" type="pres">
      <dgm:prSet presAssocID="{BCBDD898-9D1D-4884-99A5-ED12F6EC71F2}" presName="aNode" presStyleLbl="bgShp" presStyleIdx="0" presStyleCnt="3"/>
      <dgm:spPr/>
      <dgm:t>
        <a:bodyPr/>
        <a:lstStyle/>
        <a:p>
          <a:endParaRPr lang="en-GB"/>
        </a:p>
      </dgm:t>
    </dgm:pt>
    <dgm:pt modelId="{FC453838-41D9-4E66-BF4B-F0F5982F1590}" type="pres">
      <dgm:prSet presAssocID="{BCBDD898-9D1D-4884-99A5-ED12F6EC71F2}" presName="textNode" presStyleLbl="bgShp" presStyleIdx="0" presStyleCnt="3"/>
      <dgm:spPr/>
      <dgm:t>
        <a:bodyPr/>
        <a:lstStyle/>
        <a:p>
          <a:endParaRPr lang="en-GB"/>
        </a:p>
      </dgm:t>
    </dgm:pt>
    <dgm:pt modelId="{E289641D-2ADD-442B-80F6-C228E9013789}" type="pres">
      <dgm:prSet presAssocID="{BCBDD898-9D1D-4884-99A5-ED12F6EC71F2}" presName="compChildNode" presStyleCnt="0"/>
      <dgm:spPr/>
      <dgm:t>
        <a:bodyPr/>
        <a:lstStyle/>
        <a:p>
          <a:endParaRPr lang="en-GB"/>
        </a:p>
      </dgm:t>
    </dgm:pt>
    <dgm:pt modelId="{992261C2-6496-417A-B6AB-EB9807CDC02D}" type="pres">
      <dgm:prSet presAssocID="{BCBDD898-9D1D-4884-99A5-ED12F6EC71F2}" presName="theInnerList" presStyleCnt="0"/>
      <dgm:spPr/>
      <dgm:t>
        <a:bodyPr/>
        <a:lstStyle/>
        <a:p>
          <a:endParaRPr lang="en-GB"/>
        </a:p>
      </dgm:t>
    </dgm:pt>
    <dgm:pt modelId="{AFCD2BB4-1C9B-4ED2-AB0E-4B1C1E0F0442}" type="pres">
      <dgm:prSet presAssocID="{AFAA60B9-1D0F-4C28-A77E-70F696BE61A1}" presName="childNode" presStyleLbl="node1" presStyleIdx="0" presStyleCnt="6">
        <dgm:presLayoutVars>
          <dgm:bulletEnabled val="1"/>
        </dgm:presLayoutVars>
      </dgm:prSet>
      <dgm:spPr/>
      <dgm:t>
        <a:bodyPr/>
        <a:lstStyle/>
        <a:p>
          <a:endParaRPr lang="en-GB"/>
        </a:p>
      </dgm:t>
    </dgm:pt>
    <dgm:pt modelId="{3C1EEB74-5BA8-40D4-B93F-246945B859D5}" type="pres">
      <dgm:prSet presAssocID="{AFAA60B9-1D0F-4C28-A77E-70F696BE61A1}" presName="aSpace2" presStyleCnt="0"/>
      <dgm:spPr/>
      <dgm:t>
        <a:bodyPr/>
        <a:lstStyle/>
        <a:p>
          <a:endParaRPr lang="en-GB"/>
        </a:p>
      </dgm:t>
    </dgm:pt>
    <dgm:pt modelId="{1C283F42-340A-4197-8D66-EEF9796075B9}" type="pres">
      <dgm:prSet presAssocID="{20B09B88-E4C1-451A-A4CC-E2A929C51098}" presName="childNode" presStyleLbl="node1" presStyleIdx="1" presStyleCnt="6">
        <dgm:presLayoutVars>
          <dgm:bulletEnabled val="1"/>
        </dgm:presLayoutVars>
      </dgm:prSet>
      <dgm:spPr/>
      <dgm:t>
        <a:bodyPr/>
        <a:lstStyle/>
        <a:p>
          <a:endParaRPr lang="en-GB"/>
        </a:p>
      </dgm:t>
    </dgm:pt>
    <dgm:pt modelId="{AC46EE31-15CD-4828-B562-CABF5666493C}" type="pres">
      <dgm:prSet presAssocID="{20B09B88-E4C1-451A-A4CC-E2A929C51098}" presName="aSpace2" presStyleCnt="0"/>
      <dgm:spPr/>
      <dgm:t>
        <a:bodyPr/>
        <a:lstStyle/>
        <a:p>
          <a:endParaRPr lang="en-GB"/>
        </a:p>
      </dgm:t>
    </dgm:pt>
    <dgm:pt modelId="{ACEB91E4-85A2-4EA0-B5A2-8B4FBC2DA289}" type="pres">
      <dgm:prSet presAssocID="{A66D5C26-6843-4AC2-8F4D-2072F97F45A1}" presName="childNode" presStyleLbl="node1" presStyleIdx="2" presStyleCnt="6">
        <dgm:presLayoutVars>
          <dgm:bulletEnabled val="1"/>
        </dgm:presLayoutVars>
      </dgm:prSet>
      <dgm:spPr/>
      <dgm:t>
        <a:bodyPr/>
        <a:lstStyle/>
        <a:p>
          <a:endParaRPr lang="en-GB"/>
        </a:p>
      </dgm:t>
    </dgm:pt>
    <dgm:pt modelId="{6B0C1107-ED17-47B7-869A-2FBF0275A939}" type="pres">
      <dgm:prSet presAssocID="{BCBDD898-9D1D-4884-99A5-ED12F6EC71F2}" presName="aSpace" presStyleCnt="0"/>
      <dgm:spPr/>
      <dgm:t>
        <a:bodyPr/>
        <a:lstStyle/>
        <a:p>
          <a:endParaRPr lang="en-GB"/>
        </a:p>
      </dgm:t>
    </dgm:pt>
    <dgm:pt modelId="{92D3AF7B-520E-4D13-899A-83B7AB70BB6F}" type="pres">
      <dgm:prSet presAssocID="{1DCAAF48-D30A-45B9-AD9D-7D8A816C6CEF}" presName="compNode" presStyleCnt="0"/>
      <dgm:spPr/>
      <dgm:t>
        <a:bodyPr/>
        <a:lstStyle/>
        <a:p>
          <a:endParaRPr lang="en-GB"/>
        </a:p>
      </dgm:t>
    </dgm:pt>
    <dgm:pt modelId="{CF0104EE-41C9-4650-928E-DCB80656841D}" type="pres">
      <dgm:prSet presAssocID="{1DCAAF48-D30A-45B9-AD9D-7D8A816C6CEF}" presName="aNode" presStyleLbl="bgShp" presStyleIdx="1" presStyleCnt="3"/>
      <dgm:spPr/>
      <dgm:t>
        <a:bodyPr/>
        <a:lstStyle/>
        <a:p>
          <a:endParaRPr lang="en-GB"/>
        </a:p>
      </dgm:t>
    </dgm:pt>
    <dgm:pt modelId="{8BB1786D-57B0-442D-928A-0F801F623F4C}" type="pres">
      <dgm:prSet presAssocID="{1DCAAF48-D30A-45B9-AD9D-7D8A816C6CEF}" presName="textNode" presStyleLbl="bgShp" presStyleIdx="1" presStyleCnt="3"/>
      <dgm:spPr/>
      <dgm:t>
        <a:bodyPr/>
        <a:lstStyle/>
        <a:p>
          <a:endParaRPr lang="en-GB"/>
        </a:p>
      </dgm:t>
    </dgm:pt>
    <dgm:pt modelId="{77AF951E-A6AD-4720-8D4D-604B35A3D180}" type="pres">
      <dgm:prSet presAssocID="{1DCAAF48-D30A-45B9-AD9D-7D8A816C6CEF}" presName="compChildNode" presStyleCnt="0"/>
      <dgm:spPr/>
      <dgm:t>
        <a:bodyPr/>
        <a:lstStyle/>
        <a:p>
          <a:endParaRPr lang="en-GB"/>
        </a:p>
      </dgm:t>
    </dgm:pt>
    <dgm:pt modelId="{C3B2CD65-AAFF-4410-AB86-1C68555E0793}" type="pres">
      <dgm:prSet presAssocID="{1DCAAF48-D30A-45B9-AD9D-7D8A816C6CEF}" presName="theInnerList" presStyleCnt="0"/>
      <dgm:spPr/>
      <dgm:t>
        <a:bodyPr/>
        <a:lstStyle/>
        <a:p>
          <a:endParaRPr lang="en-GB"/>
        </a:p>
      </dgm:t>
    </dgm:pt>
    <dgm:pt modelId="{B9264E5E-0021-4322-BE91-292E02D12319}" type="pres">
      <dgm:prSet presAssocID="{D1B31A72-939D-4F99-915A-1A4D4D9D80B8}" presName="childNode" presStyleLbl="node1" presStyleIdx="3" presStyleCnt="6">
        <dgm:presLayoutVars>
          <dgm:bulletEnabled val="1"/>
        </dgm:presLayoutVars>
      </dgm:prSet>
      <dgm:spPr/>
      <dgm:t>
        <a:bodyPr/>
        <a:lstStyle/>
        <a:p>
          <a:endParaRPr lang="en-GB"/>
        </a:p>
      </dgm:t>
    </dgm:pt>
    <dgm:pt modelId="{31BCDCBF-496F-46C7-BFF4-90D9A4EBFF1A}" type="pres">
      <dgm:prSet presAssocID="{D1B31A72-939D-4F99-915A-1A4D4D9D80B8}" presName="aSpace2" presStyleCnt="0"/>
      <dgm:spPr/>
      <dgm:t>
        <a:bodyPr/>
        <a:lstStyle/>
        <a:p>
          <a:endParaRPr lang="en-GB"/>
        </a:p>
      </dgm:t>
    </dgm:pt>
    <dgm:pt modelId="{F0C7C07A-7E77-420A-ACDB-72A5A505334E}" type="pres">
      <dgm:prSet presAssocID="{0A27F42B-29AD-4063-AB67-9D8781CE2F83}" presName="childNode" presStyleLbl="node1" presStyleIdx="4" presStyleCnt="6">
        <dgm:presLayoutVars>
          <dgm:bulletEnabled val="1"/>
        </dgm:presLayoutVars>
      </dgm:prSet>
      <dgm:spPr/>
      <dgm:t>
        <a:bodyPr/>
        <a:lstStyle/>
        <a:p>
          <a:endParaRPr lang="en-GB"/>
        </a:p>
      </dgm:t>
    </dgm:pt>
    <dgm:pt modelId="{E023621F-52B5-4EA7-B89C-6C2B1F696E6E}" type="pres">
      <dgm:prSet presAssocID="{1DCAAF48-D30A-45B9-AD9D-7D8A816C6CEF}" presName="aSpace" presStyleCnt="0"/>
      <dgm:spPr/>
      <dgm:t>
        <a:bodyPr/>
        <a:lstStyle/>
        <a:p>
          <a:endParaRPr lang="en-GB"/>
        </a:p>
      </dgm:t>
    </dgm:pt>
    <dgm:pt modelId="{7B9B6850-A332-4B1D-84BC-AA597ECE391C}" type="pres">
      <dgm:prSet presAssocID="{1DC01208-6908-481B-B4F5-F9115B9EAB72}" presName="compNode" presStyleCnt="0"/>
      <dgm:spPr/>
      <dgm:t>
        <a:bodyPr/>
        <a:lstStyle/>
        <a:p>
          <a:endParaRPr lang="en-GB"/>
        </a:p>
      </dgm:t>
    </dgm:pt>
    <dgm:pt modelId="{A4C88553-76BC-4A29-9E3C-87388DE3CA21}" type="pres">
      <dgm:prSet presAssocID="{1DC01208-6908-481B-B4F5-F9115B9EAB72}" presName="aNode" presStyleLbl="bgShp" presStyleIdx="2" presStyleCnt="3"/>
      <dgm:spPr/>
      <dgm:t>
        <a:bodyPr/>
        <a:lstStyle/>
        <a:p>
          <a:endParaRPr lang="en-GB"/>
        </a:p>
      </dgm:t>
    </dgm:pt>
    <dgm:pt modelId="{DF90997D-E286-4929-8070-B3F9D464A708}" type="pres">
      <dgm:prSet presAssocID="{1DC01208-6908-481B-B4F5-F9115B9EAB72}" presName="textNode" presStyleLbl="bgShp" presStyleIdx="2" presStyleCnt="3"/>
      <dgm:spPr/>
      <dgm:t>
        <a:bodyPr/>
        <a:lstStyle/>
        <a:p>
          <a:endParaRPr lang="en-GB"/>
        </a:p>
      </dgm:t>
    </dgm:pt>
    <dgm:pt modelId="{C2E829DF-3510-4591-B6B5-83142B125793}" type="pres">
      <dgm:prSet presAssocID="{1DC01208-6908-481B-B4F5-F9115B9EAB72}" presName="compChildNode" presStyleCnt="0"/>
      <dgm:spPr/>
      <dgm:t>
        <a:bodyPr/>
        <a:lstStyle/>
        <a:p>
          <a:endParaRPr lang="en-GB"/>
        </a:p>
      </dgm:t>
    </dgm:pt>
    <dgm:pt modelId="{33B95200-7E91-41FE-B404-D5B23D8539B1}" type="pres">
      <dgm:prSet presAssocID="{1DC01208-6908-481B-B4F5-F9115B9EAB72}" presName="theInnerList" presStyleCnt="0"/>
      <dgm:spPr/>
      <dgm:t>
        <a:bodyPr/>
        <a:lstStyle/>
        <a:p>
          <a:endParaRPr lang="en-GB"/>
        </a:p>
      </dgm:t>
    </dgm:pt>
    <dgm:pt modelId="{0A6D35EE-7F5E-4C38-B2D3-61EF7F8AA5DD}" type="pres">
      <dgm:prSet presAssocID="{786F01DB-027C-4FF6-9159-087589254C7F}" presName="childNode" presStyleLbl="node1" presStyleIdx="5" presStyleCnt="6">
        <dgm:presLayoutVars>
          <dgm:bulletEnabled val="1"/>
        </dgm:presLayoutVars>
      </dgm:prSet>
      <dgm:spPr/>
      <dgm:t>
        <a:bodyPr/>
        <a:lstStyle/>
        <a:p>
          <a:endParaRPr lang="en-GB"/>
        </a:p>
      </dgm:t>
    </dgm:pt>
  </dgm:ptLst>
  <dgm:cxnLst>
    <dgm:cxn modelId="{B1D0EC32-C6E5-4146-9F6F-7E3800DF1B95}" type="presOf" srcId="{A5B9D7DC-9668-4159-9B3B-5E91FFD192DC}" destId="{8B66167E-D038-4BBE-B6BA-CA1DABF23981}" srcOrd="0" destOrd="0" presId="urn:microsoft.com/office/officeart/2005/8/layout/lProcess2"/>
    <dgm:cxn modelId="{0C2D0C4D-B1C5-4884-A85C-C549AC7C0ED6}" type="presOf" srcId="{1DCAAF48-D30A-45B9-AD9D-7D8A816C6CEF}" destId="{CF0104EE-41C9-4650-928E-DCB80656841D}" srcOrd="0" destOrd="0" presId="urn:microsoft.com/office/officeart/2005/8/layout/lProcess2"/>
    <dgm:cxn modelId="{6027BAA8-6F56-45B2-B670-94B78F00D5A3}" srcId="{A5B9D7DC-9668-4159-9B3B-5E91FFD192DC}" destId="{BCBDD898-9D1D-4884-99A5-ED12F6EC71F2}" srcOrd="0" destOrd="0" parTransId="{310C80E4-332D-458E-B8F1-AEF363B44AFF}" sibTransId="{DDC63FAF-80D6-4DCF-9C8D-F74B78D8F4FF}"/>
    <dgm:cxn modelId="{8C0C48BA-C3DD-4290-8168-3057B0BBB594}" type="presOf" srcId="{BCBDD898-9D1D-4884-99A5-ED12F6EC71F2}" destId="{FC453838-41D9-4E66-BF4B-F0F5982F1590}" srcOrd="1" destOrd="0" presId="urn:microsoft.com/office/officeart/2005/8/layout/lProcess2"/>
    <dgm:cxn modelId="{02A44CB2-93D1-4BDD-8E5E-A69AE24DC77B}" srcId="{1DCAAF48-D30A-45B9-AD9D-7D8A816C6CEF}" destId="{D1B31A72-939D-4F99-915A-1A4D4D9D80B8}" srcOrd="0" destOrd="0" parTransId="{574A2373-C905-4E57-877F-CAB78074FECD}" sibTransId="{04B8DBD4-6DDB-4A78-9F9F-D6A39FF3E860}"/>
    <dgm:cxn modelId="{6EC058CF-4851-496C-84E8-BDB20D33074C}" srcId="{1DCAAF48-D30A-45B9-AD9D-7D8A816C6CEF}" destId="{0A27F42B-29AD-4063-AB67-9D8781CE2F83}" srcOrd="1" destOrd="0" parTransId="{3D34C46C-199B-422A-9EA0-64A27482C421}" sibTransId="{03A7EDC6-4524-41AC-BDBF-2DD0472A7690}"/>
    <dgm:cxn modelId="{458A1326-D583-4B7C-9D87-C57541F53AF1}" srcId="{A5B9D7DC-9668-4159-9B3B-5E91FFD192DC}" destId="{1DCAAF48-D30A-45B9-AD9D-7D8A816C6CEF}" srcOrd="1" destOrd="0" parTransId="{A19C51F0-44FF-47B0-98C4-0C90ABFB8BE3}" sibTransId="{2E893B62-98A4-436D-B548-6556A7ECE33E}"/>
    <dgm:cxn modelId="{A2E9EFEF-98BC-4253-90EF-B95298C53C9E}" type="presOf" srcId="{1DC01208-6908-481B-B4F5-F9115B9EAB72}" destId="{DF90997D-E286-4929-8070-B3F9D464A708}" srcOrd="1" destOrd="0" presId="urn:microsoft.com/office/officeart/2005/8/layout/lProcess2"/>
    <dgm:cxn modelId="{CF7B4982-569C-4406-942B-93C73BDC06C6}" srcId="{1DC01208-6908-481B-B4F5-F9115B9EAB72}" destId="{786F01DB-027C-4FF6-9159-087589254C7F}" srcOrd="0" destOrd="0" parTransId="{893F8261-886B-4F59-95C2-E34A28891B5C}" sibTransId="{139F0EB0-837C-4C5F-B727-069A656A1BE5}"/>
    <dgm:cxn modelId="{F2831214-4AFB-4854-B9F5-5E362C993884}" type="presOf" srcId="{D1B31A72-939D-4F99-915A-1A4D4D9D80B8}" destId="{B9264E5E-0021-4322-BE91-292E02D12319}" srcOrd="0" destOrd="0" presId="urn:microsoft.com/office/officeart/2005/8/layout/lProcess2"/>
    <dgm:cxn modelId="{6E2A3769-12D7-4E23-995F-6FA393EEDEA0}" type="presOf" srcId="{BCBDD898-9D1D-4884-99A5-ED12F6EC71F2}" destId="{E143C911-9029-4493-90C1-F8EC09663A2A}" srcOrd="0" destOrd="0" presId="urn:microsoft.com/office/officeart/2005/8/layout/lProcess2"/>
    <dgm:cxn modelId="{7B2DEE45-D1EC-492A-AB3B-E19956AB046D}" srcId="{A5B9D7DC-9668-4159-9B3B-5E91FFD192DC}" destId="{1DC01208-6908-481B-B4F5-F9115B9EAB72}" srcOrd="2" destOrd="0" parTransId="{EAA9D7C8-5111-47FC-81BE-2E701588D59D}" sibTransId="{DE4D1D1C-6D50-411D-A448-E48F21FA8EAB}"/>
    <dgm:cxn modelId="{AA054D39-A968-4E2F-9DCD-E51FA8482FEB}" srcId="{BCBDD898-9D1D-4884-99A5-ED12F6EC71F2}" destId="{20B09B88-E4C1-451A-A4CC-E2A929C51098}" srcOrd="1" destOrd="0" parTransId="{E0DF9098-ECE1-43E5-8844-372D1B6BB146}" sibTransId="{29161BDE-7BF2-4D12-9F83-EDB08CFB4D0F}"/>
    <dgm:cxn modelId="{539423EB-0F21-41C4-9E2C-72EF131DC3CB}" type="presOf" srcId="{AFAA60B9-1D0F-4C28-A77E-70F696BE61A1}" destId="{AFCD2BB4-1C9B-4ED2-AB0E-4B1C1E0F0442}" srcOrd="0" destOrd="0" presId="urn:microsoft.com/office/officeart/2005/8/layout/lProcess2"/>
    <dgm:cxn modelId="{69F2D02A-CC95-4A38-81B5-FE2BFDACB893}" type="presOf" srcId="{1DC01208-6908-481B-B4F5-F9115B9EAB72}" destId="{A4C88553-76BC-4A29-9E3C-87388DE3CA21}" srcOrd="0" destOrd="0" presId="urn:microsoft.com/office/officeart/2005/8/layout/lProcess2"/>
    <dgm:cxn modelId="{A42323DB-9954-4845-9DF4-F7956A1FF1D2}" srcId="{BCBDD898-9D1D-4884-99A5-ED12F6EC71F2}" destId="{A66D5C26-6843-4AC2-8F4D-2072F97F45A1}" srcOrd="2" destOrd="0" parTransId="{1BE2306F-0EC9-4D30-B643-B2217AF34D25}" sibTransId="{C58DCD23-CE91-481D-902F-ECE5DB6810AD}"/>
    <dgm:cxn modelId="{7A6816EE-2A50-4330-8121-27FD86A26B52}" type="presOf" srcId="{0A27F42B-29AD-4063-AB67-9D8781CE2F83}" destId="{F0C7C07A-7E77-420A-ACDB-72A5A505334E}" srcOrd="0" destOrd="0" presId="urn:microsoft.com/office/officeart/2005/8/layout/lProcess2"/>
    <dgm:cxn modelId="{3A062769-274E-4CB2-B049-9011DC507551}" srcId="{BCBDD898-9D1D-4884-99A5-ED12F6EC71F2}" destId="{AFAA60B9-1D0F-4C28-A77E-70F696BE61A1}" srcOrd="0" destOrd="0" parTransId="{FEC17C23-E234-4674-B566-3BF398F75FA7}" sibTransId="{87BDED38-21FC-4D6A-B532-35093EBAADD1}"/>
    <dgm:cxn modelId="{FE4EA5DA-AFDE-441E-97DC-A2EC127C5FDF}" type="presOf" srcId="{20B09B88-E4C1-451A-A4CC-E2A929C51098}" destId="{1C283F42-340A-4197-8D66-EEF9796075B9}" srcOrd="0" destOrd="0" presId="urn:microsoft.com/office/officeart/2005/8/layout/lProcess2"/>
    <dgm:cxn modelId="{56BCAE57-37FA-4E9D-906D-D59171823D8D}" type="presOf" srcId="{A66D5C26-6843-4AC2-8F4D-2072F97F45A1}" destId="{ACEB91E4-85A2-4EA0-B5A2-8B4FBC2DA289}" srcOrd="0" destOrd="0" presId="urn:microsoft.com/office/officeart/2005/8/layout/lProcess2"/>
    <dgm:cxn modelId="{B006CC5B-9929-4E32-833A-2FEB377E1C93}" type="presOf" srcId="{1DCAAF48-D30A-45B9-AD9D-7D8A816C6CEF}" destId="{8BB1786D-57B0-442D-928A-0F801F623F4C}" srcOrd="1" destOrd="0" presId="urn:microsoft.com/office/officeart/2005/8/layout/lProcess2"/>
    <dgm:cxn modelId="{12DA2FB9-7F9B-443E-8D75-44568DF44A1D}" type="presOf" srcId="{786F01DB-027C-4FF6-9159-087589254C7F}" destId="{0A6D35EE-7F5E-4C38-B2D3-61EF7F8AA5DD}" srcOrd="0" destOrd="0" presId="urn:microsoft.com/office/officeart/2005/8/layout/lProcess2"/>
    <dgm:cxn modelId="{54B994BA-CF22-42DD-AB89-4320A3928F89}" type="presParOf" srcId="{8B66167E-D038-4BBE-B6BA-CA1DABF23981}" destId="{368C8A15-F433-4E48-92A7-3A4F2F94CCA0}" srcOrd="0" destOrd="0" presId="urn:microsoft.com/office/officeart/2005/8/layout/lProcess2"/>
    <dgm:cxn modelId="{027C79B9-2653-4624-9BEF-1BE79215CE19}" type="presParOf" srcId="{368C8A15-F433-4E48-92A7-3A4F2F94CCA0}" destId="{E143C911-9029-4493-90C1-F8EC09663A2A}" srcOrd="0" destOrd="0" presId="urn:microsoft.com/office/officeart/2005/8/layout/lProcess2"/>
    <dgm:cxn modelId="{DAB3E2A6-811F-4C56-B1E8-794E7A2BBD7C}" type="presParOf" srcId="{368C8A15-F433-4E48-92A7-3A4F2F94CCA0}" destId="{FC453838-41D9-4E66-BF4B-F0F5982F1590}" srcOrd="1" destOrd="0" presId="urn:microsoft.com/office/officeart/2005/8/layout/lProcess2"/>
    <dgm:cxn modelId="{2DE6055C-4881-46D0-9795-84D24F2F27E3}" type="presParOf" srcId="{368C8A15-F433-4E48-92A7-3A4F2F94CCA0}" destId="{E289641D-2ADD-442B-80F6-C228E9013789}" srcOrd="2" destOrd="0" presId="urn:microsoft.com/office/officeart/2005/8/layout/lProcess2"/>
    <dgm:cxn modelId="{0BBD613B-2FC7-4D73-8A7D-B44CC238FFF6}" type="presParOf" srcId="{E289641D-2ADD-442B-80F6-C228E9013789}" destId="{992261C2-6496-417A-B6AB-EB9807CDC02D}" srcOrd="0" destOrd="0" presId="urn:microsoft.com/office/officeart/2005/8/layout/lProcess2"/>
    <dgm:cxn modelId="{74F31844-30AA-47C4-857D-2003A6FB1FAD}" type="presParOf" srcId="{992261C2-6496-417A-B6AB-EB9807CDC02D}" destId="{AFCD2BB4-1C9B-4ED2-AB0E-4B1C1E0F0442}" srcOrd="0" destOrd="0" presId="urn:microsoft.com/office/officeart/2005/8/layout/lProcess2"/>
    <dgm:cxn modelId="{086CA22F-5683-4EDD-B8E8-1E15555CFD21}" type="presParOf" srcId="{992261C2-6496-417A-B6AB-EB9807CDC02D}" destId="{3C1EEB74-5BA8-40D4-B93F-246945B859D5}" srcOrd="1" destOrd="0" presId="urn:microsoft.com/office/officeart/2005/8/layout/lProcess2"/>
    <dgm:cxn modelId="{358472A7-31AD-414C-AD9E-8334B9E3B6A7}" type="presParOf" srcId="{992261C2-6496-417A-B6AB-EB9807CDC02D}" destId="{1C283F42-340A-4197-8D66-EEF9796075B9}" srcOrd="2" destOrd="0" presId="urn:microsoft.com/office/officeart/2005/8/layout/lProcess2"/>
    <dgm:cxn modelId="{98FCB769-23FC-47B1-8514-3720F77A3099}" type="presParOf" srcId="{992261C2-6496-417A-B6AB-EB9807CDC02D}" destId="{AC46EE31-15CD-4828-B562-CABF5666493C}" srcOrd="3" destOrd="0" presId="urn:microsoft.com/office/officeart/2005/8/layout/lProcess2"/>
    <dgm:cxn modelId="{FB1706CF-1A92-41D1-A64F-25F49E0022EF}" type="presParOf" srcId="{992261C2-6496-417A-B6AB-EB9807CDC02D}" destId="{ACEB91E4-85A2-4EA0-B5A2-8B4FBC2DA289}" srcOrd="4" destOrd="0" presId="urn:microsoft.com/office/officeart/2005/8/layout/lProcess2"/>
    <dgm:cxn modelId="{584F0AF4-8707-4A9B-B227-087D7635F619}" type="presParOf" srcId="{8B66167E-D038-4BBE-B6BA-CA1DABF23981}" destId="{6B0C1107-ED17-47B7-869A-2FBF0275A939}" srcOrd="1" destOrd="0" presId="urn:microsoft.com/office/officeart/2005/8/layout/lProcess2"/>
    <dgm:cxn modelId="{B49288F2-BC04-4F8F-9F17-ED9976052E05}" type="presParOf" srcId="{8B66167E-D038-4BBE-B6BA-CA1DABF23981}" destId="{92D3AF7B-520E-4D13-899A-83B7AB70BB6F}" srcOrd="2" destOrd="0" presId="urn:microsoft.com/office/officeart/2005/8/layout/lProcess2"/>
    <dgm:cxn modelId="{D36F4AB5-C0B3-43EF-9327-7927A4799B88}" type="presParOf" srcId="{92D3AF7B-520E-4D13-899A-83B7AB70BB6F}" destId="{CF0104EE-41C9-4650-928E-DCB80656841D}" srcOrd="0" destOrd="0" presId="urn:microsoft.com/office/officeart/2005/8/layout/lProcess2"/>
    <dgm:cxn modelId="{29EF4AD9-C504-4C0F-9DDF-232657D76E88}" type="presParOf" srcId="{92D3AF7B-520E-4D13-899A-83B7AB70BB6F}" destId="{8BB1786D-57B0-442D-928A-0F801F623F4C}" srcOrd="1" destOrd="0" presId="urn:microsoft.com/office/officeart/2005/8/layout/lProcess2"/>
    <dgm:cxn modelId="{2067E599-6B8E-4C42-92B9-155EBDF031F5}" type="presParOf" srcId="{92D3AF7B-520E-4D13-899A-83B7AB70BB6F}" destId="{77AF951E-A6AD-4720-8D4D-604B35A3D180}" srcOrd="2" destOrd="0" presId="urn:microsoft.com/office/officeart/2005/8/layout/lProcess2"/>
    <dgm:cxn modelId="{109DB1F8-21FB-46B1-9413-74EAD3094C58}" type="presParOf" srcId="{77AF951E-A6AD-4720-8D4D-604B35A3D180}" destId="{C3B2CD65-AAFF-4410-AB86-1C68555E0793}" srcOrd="0" destOrd="0" presId="urn:microsoft.com/office/officeart/2005/8/layout/lProcess2"/>
    <dgm:cxn modelId="{AFCCE332-2985-482B-A740-B918CB80FA49}" type="presParOf" srcId="{C3B2CD65-AAFF-4410-AB86-1C68555E0793}" destId="{B9264E5E-0021-4322-BE91-292E02D12319}" srcOrd="0" destOrd="0" presId="urn:microsoft.com/office/officeart/2005/8/layout/lProcess2"/>
    <dgm:cxn modelId="{0E2538C5-3C85-4D80-918E-D1707F9B4020}" type="presParOf" srcId="{C3B2CD65-AAFF-4410-AB86-1C68555E0793}" destId="{31BCDCBF-496F-46C7-BFF4-90D9A4EBFF1A}" srcOrd="1" destOrd="0" presId="urn:microsoft.com/office/officeart/2005/8/layout/lProcess2"/>
    <dgm:cxn modelId="{39DEAE93-B13B-4734-8650-76C5CB2B9EAA}" type="presParOf" srcId="{C3B2CD65-AAFF-4410-AB86-1C68555E0793}" destId="{F0C7C07A-7E77-420A-ACDB-72A5A505334E}" srcOrd="2" destOrd="0" presId="urn:microsoft.com/office/officeart/2005/8/layout/lProcess2"/>
    <dgm:cxn modelId="{E5499FC8-D4D4-4349-95B3-18159E44CB84}" type="presParOf" srcId="{8B66167E-D038-4BBE-B6BA-CA1DABF23981}" destId="{E023621F-52B5-4EA7-B89C-6C2B1F696E6E}" srcOrd="3" destOrd="0" presId="urn:microsoft.com/office/officeart/2005/8/layout/lProcess2"/>
    <dgm:cxn modelId="{927ECD66-3FCD-4E13-AA80-EC072DF1E2B8}" type="presParOf" srcId="{8B66167E-D038-4BBE-B6BA-CA1DABF23981}" destId="{7B9B6850-A332-4B1D-84BC-AA597ECE391C}" srcOrd="4" destOrd="0" presId="urn:microsoft.com/office/officeart/2005/8/layout/lProcess2"/>
    <dgm:cxn modelId="{94811181-EE72-4625-99D4-A94C4F8DE583}" type="presParOf" srcId="{7B9B6850-A332-4B1D-84BC-AA597ECE391C}" destId="{A4C88553-76BC-4A29-9E3C-87388DE3CA21}" srcOrd="0" destOrd="0" presId="urn:microsoft.com/office/officeart/2005/8/layout/lProcess2"/>
    <dgm:cxn modelId="{24041193-D701-48C6-A505-AAD2EFD48A18}" type="presParOf" srcId="{7B9B6850-A332-4B1D-84BC-AA597ECE391C}" destId="{DF90997D-E286-4929-8070-B3F9D464A708}" srcOrd="1" destOrd="0" presId="urn:microsoft.com/office/officeart/2005/8/layout/lProcess2"/>
    <dgm:cxn modelId="{A0E750CA-E6E6-46AE-9A2D-AFEBF5036B36}" type="presParOf" srcId="{7B9B6850-A332-4B1D-84BC-AA597ECE391C}" destId="{C2E829DF-3510-4591-B6B5-83142B125793}" srcOrd="2" destOrd="0" presId="urn:microsoft.com/office/officeart/2005/8/layout/lProcess2"/>
    <dgm:cxn modelId="{787C1845-DCF0-4B7A-A7EF-A673EA39C1C6}" type="presParOf" srcId="{C2E829DF-3510-4591-B6B5-83142B125793}" destId="{33B95200-7E91-41FE-B404-D5B23D8539B1}" srcOrd="0" destOrd="0" presId="urn:microsoft.com/office/officeart/2005/8/layout/lProcess2"/>
    <dgm:cxn modelId="{8BA69788-6708-465D-874C-13B256976466}" type="presParOf" srcId="{33B95200-7E91-41FE-B404-D5B23D8539B1}" destId="{0A6D35EE-7F5E-4C38-B2D3-61EF7F8AA5DD}"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3C911-9029-4493-90C1-F8EC09663A2A}">
      <dsp:nvSpPr>
        <dsp:cNvPr id="0" name=""/>
        <dsp:cNvSpPr/>
      </dsp:nvSpPr>
      <dsp:spPr>
        <a:xfrm>
          <a:off x="1186" y="0"/>
          <a:ext cx="3085303" cy="5080248"/>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smtClean="0"/>
            <a:t>Studimi i dokumentacionit</a:t>
          </a:r>
          <a:endParaRPr lang="sq-AL" sz="1900" b="1" kern="1200" dirty="0"/>
        </a:p>
      </dsp:txBody>
      <dsp:txXfrm>
        <a:off x="1186" y="0"/>
        <a:ext cx="3085303" cy="1524074"/>
      </dsp:txXfrm>
    </dsp:sp>
    <dsp:sp modelId="{AFCD2BB4-1C9B-4ED2-AB0E-4B1C1E0F0442}">
      <dsp:nvSpPr>
        <dsp:cNvPr id="0" name=""/>
        <dsp:cNvSpPr/>
      </dsp:nvSpPr>
      <dsp:spPr>
        <a:xfrm>
          <a:off x="309717" y="1524508"/>
          <a:ext cx="2468242" cy="99806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t>Studime të mëparshme</a:t>
          </a:r>
          <a:endParaRPr lang="sq-AL" sz="2000" kern="1200" dirty="0"/>
        </a:p>
      </dsp:txBody>
      <dsp:txXfrm>
        <a:off x="338949" y="1553740"/>
        <a:ext cx="2409778" cy="939601"/>
      </dsp:txXfrm>
    </dsp:sp>
    <dsp:sp modelId="{1C283F42-340A-4197-8D66-EEF9796075B9}">
      <dsp:nvSpPr>
        <dsp:cNvPr id="0" name=""/>
        <dsp:cNvSpPr/>
      </dsp:nvSpPr>
      <dsp:spPr>
        <a:xfrm>
          <a:off x="309717" y="2676122"/>
          <a:ext cx="2468242" cy="998065"/>
        </a:xfrm>
        <a:prstGeom prst="roundRect">
          <a:avLst>
            <a:gd name="adj" fmla="val 10000"/>
          </a:avLst>
        </a:prstGeom>
        <a:gradFill rotWithShape="0">
          <a:gsLst>
            <a:gs pos="0">
              <a:schemeClr val="accent4">
                <a:hueOff val="-2589324"/>
                <a:satOff val="-7724"/>
                <a:lumOff val="-1647"/>
                <a:alphaOff val="0"/>
                <a:shade val="51000"/>
                <a:satMod val="130000"/>
              </a:schemeClr>
            </a:gs>
            <a:gs pos="80000">
              <a:schemeClr val="accent4">
                <a:hueOff val="-2589324"/>
                <a:satOff val="-7724"/>
                <a:lumOff val="-1647"/>
                <a:alphaOff val="0"/>
                <a:shade val="93000"/>
                <a:satMod val="130000"/>
              </a:schemeClr>
            </a:gs>
            <a:gs pos="100000">
              <a:schemeClr val="accent4">
                <a:hueOff val="-2589324"/>
                <a:satOff val="-7724"/>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Ligjet, dokumentet e politikave dhe vendimet e qeverisë</a:t>
          </a:r>
          <a:endParaRPr lang="sq-AL" sz="1800" kern="1200" dirty="0"/>
        </a:p>
      </dsp:txBody>
      <dsp:txXfrm>
        <a:off x="338949" y="2705354"/>
        <a:ext cx="2409778" cy="939601"/>
      </dsp:txXfrm>
    </dsp:sp>
    <dsp:sp modelId="{ACEB91E4-85A2-4EA0-B5A2-8B4FBC2DA289}">
      <dsp:nvSpPr>
        <dsp:cNvPr id="0" name=""/>
        <dsp:cNvSpPr/>
      </dsp:nvSpPr>
      <dsp:spPr>
        <a:xfrm>
          <a:off x="309717" y="3827736"/>
          <a:ext cx="2468242" cy="998065"/>
        </a:xfrm>
        <a:prstGeom prst="roundRect">
          <a:avLst>
            <a:gd name="adj" fmla="val 10000"/>
          </a:avLst>
        </a:prstGeom>
        <a:gradFill rotWithShape="0">
          <a:gsLst>
            <a:gs pos="0">
              <a:schemeClr val="accent4">
                <a:hueOff val="-5178647"/>
                <a:satOff val="-15448"/>
                <a:lumOff val="-3294"/>
                <a:alphaOff val="0"/>
                <a:shade val="51000"/>
                <a:satMod val="130000"/>
              </a:schemeClr>
            </a:gs>
            <a:gs pos="80000">
              <a:schemeClr val="accent4">
                <a:hueOff val="-5178647"/>
                <a:satOff val="-15448"/>
                <a:lumOff val="-3294"/>
                <a:alphaOff val="0"/>
                <a:shade val="93000"/>
                <a:satMod val="130000"/>
              </a:schemeClr>
            </a:gs>
            <a:gs pos="100000">
              <a:schemeClr val="accent4">
                <a:hueOff val="-5178647"/>
                <a:satOff val="-15448"/>
                <a:lumOff val="-3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t>Planet e zhvillimit</a:t>
          </a:r>
          <a:endParaRPr lang="sq-AL" sz="2000" kern="1200" dirty="0"/>
        </a:p>
      </dsp:txBody>
      <dsp:txXfrm>
        <a:off x="338949" y="3856968"/>
        <a:ext cx="2409778" cy="939601"/>
      </dsp:txXfrm>
    </dsp:sp>
    <dsp:sp modelId="{CF0104EE-41C9-4650-928E-DCB80656841D}">
      <dsp:nvSpPr>
        <dsp:cNvPr id="0" name=""/>
        <dsp:cNvSpPr/>
      </dsp:nvSpPr>
      <dsp:spPr>
        <a:xfrm>
          <a:off x="3317888" y="0"/>
          <a:ext cx="3085303" cy="5080248"/>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smtClean="0"/>
            <a:t>Intervistat nga afër: përfaqësuesit e institucioneve qeveritare dhe institucioneve mbështetëse të tregtisë  </a:t>
          </a:r>
          <a:endParaRPr lang="sq-AL" sz="1900" b="1" kern="1200" dirty="0"/>
        </a:p>
      </dsp:txBody>
      <dsp:txXfrm>
        <a:off x="3317888" y="0"/>
        <a:ext cx="3085303" cy="1524074"/>
      </dsp:txXfrm>
    </dsp:sp>
    <dsp:sp modelId="{B9264E5E-0021-4322-BE91-292E02D12319}">
      <dsp:nvSpPr>
        <dsp:cNvPr id="0" name=""/>
        <dsp:cNvSpPr/>
      </dsp:nvSpPr>
      <dsp:spPr>
        <a:xfrm>
          <a:off x="3626418" y="1525562"/>
          <a:ext cx="2468242" cy="1531764"/>
        </a:xfrm>
        <a:prstGeom prst="roundRect">
          <a:avLst>
            <a:gd name="adj" fmla="val 10000"/>
          </a:avLst>
        </a:prstGeom>
        <a:gradFill rotWithShape="0">
          <a:gsLst>
            <a:gs pos="0">
              <a:schemeClr val="accent4">
                <a:hueOff val="-7767971"/>
                <a:satOff val="-23172"/>
                <a:lumOff val="-4942"/>
                <a:alphaOff val="0"/>
                <a:shade val="51000"/>
                <a:satMod val="130000"/>
              </a:schemeClr>
            </a:gs>
            <a:gs pos="80000">
              <a:schemeClr val="accent4">
                <a:hueOff val="-7767971"/>
                <a:satOff val="-23172"/>
                <a:lumOff val="-4942"/>
                <a:alphaOff val="0"/>
                <a:shade val="93000"/>
                <a:satMod val="130000"/>
              </a:schemeClr>
            </a:gs>
            <a:gs pos="100000">
              <a:schemeClr val="accent4">
                <a:hueOff val="-7767971"/>
                <a:satOff val="-23172"/>
                <a:lumOff val="-4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CH" sz="2000" kern="1200" dirty="0" smtClean="0"/>
            <a:t>Ministritë e </a:t>
          </a:r>
          <a:r>
            <a:rPr lang="en-US" sz="2000" kern="1200" noProof="0" dirty="0" smtClean="0"/>
            <a:t>linjës</a:t>
          </a:r>
          <a:r>
            <a:rPr lang="fr-CH" sz="2000" kern="1200" dirty="0" smtClean="0"/>
            <a:t> dhe agjencitë </a:t>
          </a:r>
          <a:r>
            <a:rPr lang="en-US" sz="2000" kern="1200" noProof="0" dirty="0" smtClean="0"/>
            <a:t>shtetërore</a:t>
          </a:r>
          <a:endParaRPr lang="sq-AL" sz="2000" kern="1200" noProof="0" dirty="0"/>
        </a:p>
      </dsp:txBody>
      <dsp:txXfrm>
        <a:off x="3671282" y="1570426"/>
        <a:ext cx="2378514" cy="1442036"/>
      </dsp:txXfrm>
    </dsp:sp>
    <dsp:sp modelId="{F0C7C07A-7E77-420A-ACDB-72A5A505334E}">
      <dsp:nvSpPr>
        <dsp:cNvPr id="0" name=""/>
        <dsp:cNvSpPr/>
      </dsp:nvSpPr>
      <dsp:spPr>
        <a:xfrm>
          <a:off x="3626418" y="3292983"/>
          <a:ext cx="2468242" cy="1531764"/>
        </a:xfrm>
        <a:prstGeom prst="roundRect">
          <a:avLst>
            <a:gd name="adj" fmla="val 10000"/>
          </a:avLst>
        </a:prstGeom>
        <a:gradFill rotWithShape="0">
          <a:gsLst>
            <a:gs pos="0">
              <a:schemeClr val="accent4">
                <a:hueOff val="-10357294"/>
                <a:satOff val="-30896"/>
                <a:lumOff val="-6589"/>
                <a:alphaOff val="0"/>
                <a:shade val="51000"/>
                <a:satMod val="130000"/>
              </a:schemeClr>
            </a:gs>
            <a:gs pos="80000">
              <a:schemeClr val="accent4">
                <a:hueOff val="-10357294"/>
                <a:satOff val="-30896"/>
                <a:lumOff val="-6589"/>
                <a:alphaOff val="0"/>
                <a:shade val="93000"/>
                <a:satMod val="130000"/>
              </a:schemeClr>
            </a:gs>
            <a:gs pos="100000">
              <a:schemeClr val="accent4">
                <a:hueOff val="-10357294"/>
                <a:satOff val="-30896"/>
                <a:lumOff val="-6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sz="1800" kern="1200" dirty="0" smtClean="0"/>
            <a:t>Ofruesit e shërbimeve logjistike, operatorët e transportit, shoqatat mbështetëse të tregtisë dhe sipërmarrjes</a:t>
          </a:r>
          <a:endParaRPr lang="sq-AL" sz="1800" kern="1200" dirty="0"/>
        </a:p>
      </dsp:txBody>
      <dsp:txXfrm>
        <a:off x="3671282" y="3337847"/>
        <a:ext cx="2378514" cy="1442036"/>
      </dsp:txXfrm>
    </dsp:sp>
    <dsp:sp modelId="{A4C88553-76BC-4A29-9E3C-87388DE3CA21}">
      <dsp:nvSpPr>
        <dsp:cNvPr id="0" name=""/>
        <dsp:cNvSpPr/>
      </dsp:nvSpPr>
      <dsp:spPr>
        <a:xfrm>
          <a:off x="6634589" y="0"/>
          <a:ext cx="3085303" cy="5080248"/>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smtClean="0"/>
            <a:t>Intervistat nga afër: tregtarët</a:t>
          </a:r>
          <a:endParaRPr lang="sq-AL" sz="1900" b="1" kern="1200" dirty="0"/>
        </a:p>
      </dsp:txBody>
      <dsp:txXfrm>
        <a:off x="6634589" y="0"/>
        <a:ext cx="3085303" cy="1524074"/>
      </dsp:txXfrm>
    </dsp:sp>
    <dsp:sp modelId="{0A6D35EE-7F5E-4C38-B2D3-61EF7F8AA5DD}">
      <dsp:nvSpPr>
        <dsp:cNvPr id="0" name=""/>
        <dsp:cNvSpPr/>
      </dsp:nvSpPr>
      <dsp:spPr>
        <a:xfrm>
          <a:off x="6943120" y="1524074"/>
          <a:ext cx="2468242" cy="3302161"/>
        </a:xfrm>
        <a:prstGeom prst="roundRect">
          <a:avLst>
            <a:gd name="adj" fmla="val 10000"/>
          </a:avLst>
        </a:prstGeom>
        <a:gradFill rotWithShape="0">
          <a:gsLst>
            <a:gs pos="0">
              <a:schemeClr val="accent4">
                <a:hueOff val="-12946618"/>
                <a:satOff val="-38620"/>
                <a:lumOff val="-8236"/>
                <a:alphaOff val="0"/>
                <a:shade val="51000"/>
                <a:satMod val="130000"/>
              </a:schemeClr>
            </a:gs>
            <a:gs pos="80000">
              <a:schemeClr val="accent4">
                <a:hueOff val="-12946618"/>
                <a:satOff val="-38620"/>
                <a:lumOff val="-8236"/>
                <a:alphaOff val="0"/>
                <a:shade val="93000"/>
                <a:satMod val="130000"/>
              </a:schemeClr>
            </a:gs>
            <a:gs pos="100000">
              <a:schemeClr val="accent4">
                <a:hueOff val="-12946618"/>
                <a:satOff val="-38620"/>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kern="1200" dirty="0" smtClean="0"/>
            <a:t>78 tregtarë nga sektorët kryesorë</a:t>
          </a:r>
          <a:endParaRPr lang="sq-AL" sz="2000" kern="1200" dirty="0"/>
        </a:p>
      </dsp:txBody>
      <dsp:txXfrm>
        <a:off x="7015412" y="1596366"/>
        <a:ext cx="2323658" cy="31575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EE143CF-C05C-4899-A90B-0EF0DB90A256}" type="datetimeFigureOut">
              <a:rPr lang="en-US" smtClean="0"/>
              <a:t>6/16/2016</a:t>
            </a:fld>
            <a:endParaRPr lang="sq-AL"/>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215768F-C471-4493-AADC-36862818B83F}" type="slidenum">
              <a:rPr lang="en-US" smtClean="0"/>
              <a:t>‹#›</a:t>
            </a:fld>
            <a:endParaRPr lang="sq-AL"/>
          </a:p>
        </p:txBody>
      </p:sp>
    </p:spTree>
    <p:extLst>
      <p:ext uri="{BB962C8B-B14F-4D97-AF65-F5344CB8AC3E}">
        <p14:creationId xmlns:p14="http://schemas.microsoft.com/office/powerpoint/2010/main" val="25416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1FE176-7828-4E25-A303-EFB7A6EB15F0}" type="datetimeFigureOut">
              <a:rPr lang="en-GB" smtClean="0"/>
              <a:t>16/06/2016</a:t>
            </a:fld>
            <a:endParaRPr lang="sq-AL"/>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C8FC0D7-00BE-487F-A0DC-9FF156A82E82}" type="slidenum">
              <a:rPr lang="en-GB" smtClean="0"/>
              <a:t>‹#›</a:t>
            </a:fld>
            <a:endParaRPr lang="sq-AL"/>
          </a:p>
        </p:txBody>
      </p:sp>
    </p:spTree>
    <p:extLst>
      <p:ext uri="{BB962C8B-B14F-4D97-AF65-F5344CB8AC3E}">
        <p14:creationId xmlns:p14="http://schemas.microsoft.com/office/powerpoint/2010/main" val="195764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Sectors were selected in consultation with the Government,  based on their export potential.</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4</a:t>
            </a:fld>
            <a:endParaRPr lang="en-GB"/>
          </a:p>
        </p:txBody>
      </p:sp>
    </p:spTree>
    <p:extLst>
      <p:ext uri="{BB962C8B-B14F-4D97-AF65-F5344CB8AC3E}">
        <p14:creationId xmlns:p14="http://schemas.microsoft.com/office/powerpoint/2010/main" val="56244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Mainly</a:t>
            </a:r>
            <a:r>
              <a:rPr lang="en-US" baseline="0" dirty="0" smtClean="0"/>
              <a:t> to Kosovo.  Worthy to note that Albania’s exports are concentrated with EU, and </a:t>
            </a:r>
            <a:r>
              <a:rPr lang="en-US" dirty="0" smtClean="0"/>
              <a:t>Italy continues to form the main outlet for Albania’s exports, albeit with a smaller share compared to 2000 . The geographic diversification towards other countries (Kosovo, Malta, Spain and Turkey) carry modest increases. Traders noted that exports</a:t>
            </a:r>
            <a:r>
              <a:rPr lang="en-US" baseline="0" dirty="0" smtClean="0"/>
              <a:t> to Italy has been in decline as the country has been in recession</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5</a:t>
            </a:fld>
            <a:endParaRPr lang="en-GB"/>
          </a:p>
        </p:txBody>
      </p:sp>
    </p:spTree>
    <p:extLst>
      <p:ext uri="{BB962C8B-B14F-4D97-AF65-F5344CB8AC3E}">
        <p14:creationId xmlns:p14="http://schemas.microsoft.com/office/powerpoint/2010/main" val="56244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For some traders, using customs brokers is more convenient, since they do not have the required IT systems to submit the customs declarations online (connectivity with ASYCUDA </a:t>
            </a:r>
            <a:r>
              <a:rPr lang="en-GB" sz="1200" i="1" kern="1200" dirty="0" smtClean="0">
                <a:solidFill>
                  <a:schemeClr val="tx1"/>
                </a:solidFill>
                <a:effectLst/>
                <a:latin typeface="+mn-lt"/>
                <a:ea typeface="+mn-ea"/>
                <a:cs typeface="+mn-cs"/>
              </a:rPr>
              <a:t>World</a:t>
            </a:r>
            <a:r>
              <a:rPr lang="en-GB" sz="1200" kern="1200" dirty="0" smtClean="0">
                <a:solidFill>
                  <a:schemeClr val="tx1"/>
                </a:solidFill>
                <a:effectLst/>
                <a:latin typeface="+mn-lt"/>
                <a:ea typeface="+mn-ea"/>
                <a:cs typeface="+mn-cs"/>
              </a:rPr>
              <a:t> is a pre-condition for declarants).  For others, the lack of clarity over the applied rules and regulations renders the use of customs brokers a natural path to follow, especially since the majority have well established relations with Customs. </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6</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For some traders, using customs brokers is more convenient, since they do not have the required IT systems to submit the customs declarations online (connectivity with ASYCUDA </a:t>
            </a:r>
            <a:r>
              <a:rPr lang="en-GB" sz="1200" i="1" kern="1200" dirty="0" smtClean="0">
                <a:solidFill>
                  <a:schemeClr val="tx1"/>
                </a:solidFill>
                <a:effectLst/>
                <a:latin typeface="+mn-lt"/>
                <a:ea typeface="+mn-ea"/>
                <a:cs typeface="+mn-cs"/>
              </a:rPr>
              <a:t>World</a:t>
            </a:r>
            <a:r>
              <a:rPr lang="en-GB" sz="1200" kern="1200" dirty="0" smtClean="0">
                <a:solidFill>
                  <a:schemeClr val="tx1"/>
                </a:solidFill>
                <a:effectLst/>
                <a:latin typeface="+mn-lt"/>
                <a:ea typeface="+mn-ea"/>
                <a:cs typeface="+mn-cs"/>
              </a:rPr>
              <a:t> is a pre-condition for declarants).  For others, the lack of clarity over the applied rules and regulations renders the use of customs brokers a natural path to follow, especially since the majority have well established relations with Customs. </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7</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Example: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Importers of medicinal herbs drew attention that they find the excise tax on packaging high, noting that the weight of the packaging material often exceeds that of the herbs.  Complaints were also raised by imports of agricultural products. These  traders, who are exempted from both excise and VAT, find the customs duty too high to allow for meaningful profits. A case in point is an importer of exotic fruits, who lamented that at an amount equivalent to €1.20 per kilogramme, the customs duty inflates the final price. This reduces the demand for their produce at a time when they assume considerable losses in the form of damaged goods due to delays in customs clearance.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FC0D7-00BE-487F-A0DC-9FF156A82E82}" type="slidenum">
              <a:rPr lang="en-GB" smtClean="0"/>
              <a:t>8</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documents how the  lack of up </a:t>
            </a:r>
            <a:r>
              <a:rPr lang="en-US" smtClean="0"/>
              <a:t>to date information </a:t>
            </a:r>
            <a:r>
              <a:rPr lang="en-US" dirty="0" smtClean="0"/>
              <a:t>on trade related regulations and administrative procedures poses a significant trade barrier, which not only increases transaction costs, but also creates a disincentive to greater engagement in production and foreign trade activities</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9</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The</a:t>
            </a:r>
            <a:r>
              <a:rPr lang="en-US" sz="1200" kern="1200" baseline="0" noProof="0" dirty="0" smtClean="0">
                <a:solidFill>
                  <a:schemeClr val="tx1"/>
                </a:solidFill>
                <a:effectLst/>
                <a:latin typeface="+mn-lt"/>
                <a:ea typeface="+mn-ea"/>
                <a:cs typeface="+mn-cs"/>
              </a:rPr>
              <a:t> weaknesses in the country’s  transport system are documented and you will hear in more detail on how to address these weaknesses from my colleague in the transport division for now I would like to highlight two immediate measures</a:t>
            </a:r>
            <a:endParaRPr lang="en-US"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8FC0D7-00BE-487F-A0DC-9FF156A82E82}" type="slidenum">
              <a:rPr lang="en-GB" smtClean="0"/>
              <a:t>10</a:t>
            </a:fld>
            <a:endParaRPr lang="en-GB"/>
          </a:p>
        </p:txBody>
      </p:sp>
    </p:spTree>
    <p:extLst>
      <p:ext uri="{BB962C8B-B14F-4D97-AF65-F5344CB8AC3E}">
        <p14:creationId xmlns:p14="http://schemas.microsoft.com/office/powerpoint/2010/main" val="176225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export of the selected products involves 14 core business processes and 9 participants. The</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able provides a breakdown of these processes across the Buy-Ship- Pay model. </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12</a:t>
            </a:fld>
            <a:endParaRPr lang="en-GB"/>
          </a:p>
        </p:txBody>
      </p:sp>
    </p:spTree>
    <p:extLst>
      <p:ext uri="{BB962C8B-B14F-4D97-AF65-F5344CB8AC3E}">
        <p14:creationId xmlns:p14="http://schemas.microsoft.com/office/powerpoint/2010/main" val="133394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takes up to 12 days to complete the business processes associated with exporting the selected products. This period, which is only applicable to the selected companies, reflects a speedy processing of documentary requirements and clearance processes </a:t>
            </a:r>
            <a:r>
              <a:rPr lang="en-US" sz="1200" kern="1200" dirty="0" smtClean="0">
                <a:solidFill>
                  <a:schemeClr val="tx1"/>
                </a:solidFill>
                <a:effectLst/>
                <a:latin typeface="+mn-lt"/>
                <a:ea typeface="+mn-ea"/>
                <a:cs typeface="+mn-cs"/>
              </a:rPr>
              <a:t>owing in large part to informal payments. This time period also reflects delays during the clearance due to the limited working hours of regional offices and the unavailability of the designated officials who are authorized to sign the attestation and the EUR1 certificate. </a:t>
            </a:r>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13</a:t>
            </a:fld>
            <a:endParaRPr lang="en-GB"/>
          </a:p>
        </p:txBody>
      </p:sp>
    </p:spTree>
    <p:extLst>
      <p:ext uri="{BB962C8B-B14F-4D97-AF65-F5344CB8AC3E}">
        <p14:creationId xmlns:p14="http://schemas.microsoft.com/office/powerpoint/2010/main" val="1941017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srgbClr val="E5E8E8">
                    <a:lumMod val="75000"/>
                  </a:srgbClr>
                </a:solidFill>
              </a:rPr>
              <a:t>© E drejta e autorit 2015; Komisioni Ekonomik i Kombeve të Bashkuara për Evropën. </a:t>
            </a:r>
          </a:p>
        </p:txBody>
      </p:sp>
      <p:sp>
        <p:nvSpPr>
          <p:cNvPr id="2" name="Title 1"/>
          <p:cNvSpPr>
            <a:spLocks noGrp="1"/>
          </p:cNvSpPr>
          <p:nvPr>
            <p:ph type="ctrTitle"/>
          </p:nvPr>
        </p:nvSpPr>
        <p:spPr>
          <a:xfrm>
            <a:off x="495300" y="2763520"/>
            <a:ext cx="7429500" cy="1554480"/>
          </a:xfrm>
        </p:spPr>
        <p:txBody>
          <a:bodyPr/>
          <a:lstStyle>
            <a:lvl1pPr>
              <a:defRPr sz="5000" spc="-100" baseline="0"/>
            </a:lvl1pPr>
          </a:lstStyle>
          <a:p>
            <a:r>
              <a:rPr lang="en-US" smtClean="0"/>
              <a:t>Click to edit Master title style</a:t>
            </a:r>
            <a:endParaRPr lang="en-US" dirty="0"/>
          </a:p>
        </p:txBody>
      </p:sp>
      <p:sp>
        <p:nvSpPr>
          <p:cNvPr id="3" name="Subtitle 2"/>
          <p:cNvSpPr>
            <a:spLocks noGrp="1"/>
          </p:cNvSpPr>
          <p:nvPr>
            <p:ph type="subTitle" idx="1"/>
          </p:nvPr>
        </p:nvSpPr>
        <p:spPr>
          <a:xfrm>
            <a:off x="495300" y="4419600"/>
            <a:ext cx="74295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pic>
        <p:nvPicPr>
          <p:cNvPr id="13" name="Picture 12" descr="UNECE_LOGO02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04234" y="4922520"/>
            <a:ext cx="1193416" cy="1554480"/>
          </a:xfrm>
          <a:prstGeom prst="rect">
            <a:avLst/>
          </a:prstGeom>
        </p:spPr>
      </p:pic>
    </p:spTree>
    <p:extLst>
      <p:ext uri="{BB962C8B-B14F-4D97-AF65-F5344CB8AC3E}">
        <p14:creationId xmlns:p14="http://schemas.microsoft.com/office/powerpoint/2010/main" val="42378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4" name="Footer Placeholder 3"/>
          <p:cNvSpPr>
            <a:spLocks noGrp="1"/>
          </p:cNvSpPr>
          <p:nvPr>
            <p:ph type="ftr" sz="quarter" idx="11"/>
          </p:nvPr>
        </p:nvSpPr>
        <p:spPr/>
        <p:txBody>
          <a:bodyPr/>
          <a:lstStyle/>
          <a:p>
            <a:endParaRPr lang="en-US">
              <a:solidFill>
                <a:srgbClr val="E5E8E8">
                  <a:lumMod val="75000"/>
                </a:srgbClr>
              </a:solidFill>
            </a:endParaRPr>
          </a:p>
        </p:txBody>
      </p:sp>
      <p:sp>
        <p:nvSpPr>
          <p:cNvPr id="5" name="Slide Number Placeholder 4"/>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62721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4" name="Footer Placeholder 3"/>
          <p:cNvSpPr>
            <a:spLocks noGrp="1"/>
          </p:cNvSpPr>
          <p:nvPr>
            <p:ph type="ftr" sz="quarter" idx="11"/>
          </p:nvPr>
        </p:nvSpPr>
        <p:spPr/>
        <p:txBody>
          <a:bodyPr/>
          <a:lstStyle/>
          <a:p>
            <a:endParaRPr lang="en-US">
              <a:solidFill>
                <a:srgbClr val="E5E8E8">
                  <a:lumMod val="75000"/>
                </a:srgbClr>
              </a:solidFill>
            </a:endParaRPr>
          </a:p>
        </p:txBody>
      </p:sp>
      <p:sp>
        <p:nvSpPr>
          <p:cNvPr id="5" name="Slide Number Placeholder 4"/>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6" name="Text Placeholder 7"/>
          <p:cNvSpPr>
            <a:spLocks noGrp="1"/>
          </p:cNvSpPr>
          <p:nvPr>
            <p:ph type="body" sz="quarter" idx="13" hasCustomPrompt="1"/>
          </p:nvPr>
        </p:nvSpPr>
        <p:spPr>
          <a:xfrm>
            <a:off x="495300" y="1133856"/>
            <a:ext cx="89154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Tree>
    <p:extLst>
      <p:ext uri="{BB962C8B-B14F-4D97-AF65-F5344CB8AC3E}">
        <p14:creationId xmlns:p14="http://schemas.microsoft.com/office/powerpoint/2010/main" val="135446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3" name="Footer Placeholder 2"/>
          <p:cNvSpPr>
            <a:spLocks noGrp="1"/>
          </p:cNvSpPr>
          <p:nvPr>
            <p:ph type="ftr" sz="quarter" idx="11"/>
          </p:nvPr>
        </p:nvSpPr>
        <p:spPr/>
        <p:txBody>
          <a:bodyPr/>
          <a:lstStyle/>
          <a:p>
            <a:endParaRPr lang="en-US">
              <a:solidFill>
                <a:srgbClr val="E5E8E8">
                  <a:lumMod val="75000"/>
                </a:srgbClr>
              </a:solidFill>
            </a:endParaRPr>
          </a:p>
        </p:txBody>
      </p:sp>
      <p:sp>
        <p:nvSpPr>
          <p:cNvPr id="4" name="Slide Number Placeholder 3"/>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58341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95300" y="1295401"/>
            <a:ext cx="4319016"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5091684" y="1295401"/>
            <a:ext cx="4319016"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9209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95300" y="1295400"/>
            <a:ext cx="4319016"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95300" y="1676401"/>
            <a:ext cx="4319016"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5091684" y="1295400"/>
            <a:ext cx="4319016"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5091684" y="1676401"/>
            <a:ext cx="4319016"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8" name="Footer Placeholder 7"/>
          <p:cNvSpPr>
            <a:spLocks noGrp="1"/>
          </p:cNvSpPr>
          <p:nvPr>
            <p:ph type="ftr" sz="quarter" idx="11"/>
          </p:nvPr>
        </p:nvSpPr>
        <p:spPr/>
        <p:txBody>
          <a:bodyPr/>
          <a:lstStyle/>
          <a:p>
            <a:endParaRPr lang="en-US">
              <a:solidFill>
                <a:srgbClr val="E5E8E8">
                  <a:lumMod val="75000"/>
                </a:srgbClr>
              </a:solidFill>
            </a:endParaRPr>
          </a:p>
        </p:txBody>
      </p:sp>
      <p:sp>
        <p:nvSpPr>
          <p:cNvPr id="9" name="Slide Number Placeholder 8"/>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109451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95300" y="1133856"/>
            <a:ext cx="89154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2" name="Title 1"/>
          <p:cNvSpPr>
            <a:spLocks noGrp="1"/>
          </p:cNvSpPr>
          <p:nvPr>
            <p:ph type="title"/>
          </p:nvPr>
        </p:nvSpPr>
        <p:spPr>
          <a:xfrm>
            <a:off x="495300" y="304800"/>
            <a:ext cx="8915400"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95300" y="1676399"/>
            <a:ext cx="4319016"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95300" y="2057401"/>
            <a:ext cx="4319016"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5091684" y="1676399"/>
            <a:ext cx="4319016"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5091684" y="2057401"/>
            <a:ext cx="4319016"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8" name="Footer Placeholder 7"/>
          <p:cNvSpPr>
            <a:spLocks noGrp="1"/>
          </p:cNvSpPr>
          <p:nvPr>
            <p:ph type="ftr" sz="quarter" idx="11"/>
          </p:nvPr>
        </p:nvSpPr>
        <p:spPr/>
        <p:txBody>
          <a:bodyPr/>
          <a:lstStyle/>
          <a:p>
            <a:endParaRPr lang="en-US">
              <a:solidFill>
                <a:srgbClr val="E5E8E8">
                  <a:lumMod val="75000"/>
                </a:srgbClr>
              </a:solidFill>
            </a:endParaRPr>
          </a:p>
        </p:txBody>
      </p:sp>
      <p:sp>
        <p:nvSpPr>
          <p:cNvPr id="9" name="Slide Number Placeholder 8"/>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20662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495300" y="1295401"/>
            <a:ext cx="619125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6934200" y="1295400"/>
            <a:ext cx="2476500" cy="480060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404453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495300" y="1295400"/>
            <a:ext cx="54483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40780" y="1295400"/>
            <a:ext cx="3169920" cy="480060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3929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495300" y="1295400"/>
            <a:ext cx="54483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8" name="Text Placeholder 8"/>
          <p:cNvSpPr>
            <a:spLocks noGrp="1"/>
          </p:cNvSpPr>
          <p:nvPr>
            <p:ph type="body" sz="quarter" idx="13"/>
          </p:nvPr>
        </p:nvSpPr>
        <p:spPr>
          <a:xfrm>
            <a:off x="6240780" y="1295400"/>
            <a:ext cx="316992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285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495300" y="1295400"/>
            <a:ext cx="4319016"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8" name="Picture Placeholder 2"/>
          <p:cNvSpPr>
            <a:spLocks noGrp="1"/>
          </p:cNvSpPr>
          <p:nvPr>
            <p:ph type="pic" idx="13"/>
          </p:nvPr>
        </p:nvSpPr>
        <p:spPr>
          <a:xfrm>
            <a:off x="5091684" y="1295400"/>
            <a:ext cx="4319016"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 y="4953000"/>
            <a:ext cx="4319016"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4"/>
          </p:nvPr>
        </p:nvSpPr>
        <p:spPr>
          <a:xfrm>
            <a:off x="5091684" y="4953000"/>
            <a:ext cx="4319016"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409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bwMode="ltGray">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alpha val="4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prstClr val="white"/>
              </a:solidFill>
            </a:endParaRPr>
          </a:p>
        </p:txBody>
      </p:sp>
      <p:sp>
        <p:nvSpPr>
          <p:cNvPr id="9" name="TextBox 8"/>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prstClr val="white"/>
                </a:solidFill>
              </a:rPr>
              <a:t>© E drejta e autorit 2015; Komisioni Ekonomik i Kombeve të Bashkuara për Evropën. </a:t>
            </a:r>
          </a:p>
        </p:txBody>
      </p:sp>
      <p:sp>
        <p:nvSpPr>
          <p:cNvPr id="2" name="Title 1"/>
          <p:cNvSpPr>
            <a:spLocks noGrp="1"/>
          </p:cNvSpPr>
          <p:nvPr>
            <p:ph type="ctrTitle"/>
          </p:nvPr>
        </p:nvSpPr>
        <p:spPr>
          <a:xfrm>
            <a:off x="495300" y="2763520"/>
            <a:ext cx="7429500" cy="1554480"/>
          </a:xfrm>
        </p:spPr>
        <p:txBody>
          <a:bodyPr/>
          <a:lstStyle>
            <a:lvl1pPr>
              <a:defRPr sz="5000" spc="-100" baseline="0"/>
            </a:lvl1pPr>
          </a:lstStyle>
          <a:p>
            <a:r>
              <a:rPr lang="en-US" smtClean="0"/>
              <a:t>Click to edit Master title style</a:t>
            </a:r>
            <a:endParaRPr lang="en-US" dirty="0"/>
          </a:p>
        </p:txBody>
      </p:sp>
      <p:sp>
        <p:nvSpPr>
          <p:cNvPr id="3" name="Subtitle 2"/>
          <p:cNvSpPr>
            <a:spLocks noGrp="1"/>
          </p:cNvSpPr>
          <p:nvPr>
            <p:ph type="subTitle" idx="1"/>
          </p:nvPr>
        </p:nvSpPr>
        <p:spPr>
          <a:xfrm>
            <a:off x="495300" y="4419600"/>
            <a:ext cx="74295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a:t>
            </a:fld>
            <a:endParaRPr lang="en-US">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04241" y="4922520"/>
            <a:ext cx="1193413" cy="1554480"/>
          </a:xfrm>
          <a:prstGeom prst="rect">
            <a:avLst/>
          </a:prstGeom>
          <a:noFill/>
          <a:ln>
            <a:noFill/>
          </a:ln>
        </p:spPr>
      </p:pic>
    </p:spTree>
    <p:extLst>
      <p:ext uri="{BB962C8B-B14F-4D97-AF65-F5344CB8AC3E}">
        <p14:creationId xmlns:p14="http://schemas.microsoft.com/office/powerpoint/2010/main" val="1823321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495300" y="1295400"/>
            <a:ext cx="277368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4" name="Text Placeholder 3"/>
          <p:cNvSpPr>
            <a:spLocks noGrp="1"/>
          </p:cNvSpPr>
          <p:nvPr>
            <p:ph type="body" sz="half" idx="2"/>
          </p:nvPr>
        </p:nvSpPr>
        <p:spPr>
          <a:xfrm>
            <a:off x="495300" y="4211392"/>
            <a:ext cx="277368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5"/>
          </p:nvPr>
        </p:nvSpPr>
        <p:spPr>
          <a:xfrm>
            <a:off x="3566160" y="1295400"/>
            <a:ext cx="277368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Picture Placeholder 2"/>
          <p:cNvSpPr>
            <a:spLocks noGrp="1"/>
          </p:cNvSpPr>
          <p:nvPr>
            <p:ph type="pic" idx="16"/>
          </p:nvPr>
        </p:nvSpPr>
        <p:spPr>
          <a:xfrm>
            <a:off x="6637021" y="1295400"/>
            <a:ext cx="277368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3"/>
          <p:cNvSpPr>
            <a:spLocks noGrp="1"/>
          </p:cNvSpPr>
          <p:nvPr>
            <p:ph type="body" sz="half" idx="17"/>
          </p:nvPr>
        </p:nvSpPr>
        <p:spPr>
          <a:xfrm>
            <a:off x="3566160" y="4211392"/>
            <a:ext cx="277368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8"/>
          </p:nvPr>
        </p:nvSpPr>
        <p:spPr>
          <a:xfrm>
            <a:off x="6637021" y="4211392"/>
            <a:ext cx="277368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782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37939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8502" y="304801"/>
            <a:ext cx="822198"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304801"/>
            <a:ext cx="78422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dirty="0">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214582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495300" y="1600206"/>
            <a:ext cx="8915400" cy="4525963"/>
          </a:xfrm>
          <a:prstGeom prst="rect">
            <a:avLst/>
          </a:prstGeom>
        </p:spPr>
        <p:txBody>
          <a:bodyPr/>
          <a:lstStyle/>
          <a:p>
            <a:pPr lvl="0"/>
            <a:endParaRPr lang="ru-RU" noProof="0" smtClean="0"/>
          </a:p>
        </p:txBody>
      </p:sp>
    </p:spTree>
    <p:extLst>
      <p:ext uri="{BB962C8B-B14F-4D97-AF65-F5344CB8AC3E}">
        <p14:creationId xmlns:p14="http://schemas.microsoft.com/office/powerpoint/2010/main" val="214834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pattFill prst="dashDnDiag">
          <a:fgClr>
            <a:schemeClr val="bg1"/>
          </a:fgClr>
          <a:bgClr>
            <a:prstClr val="white"/>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7429500" cy="1828800"/>
          </a:xfrm>
        </p:spPr>
        <p:txBody>
          <a:bodyPr anchor="t"/>
          <a:lstStyle>
            <a:lvl1pPr algn="l">
              <a:defRPr sz="4400" b="1" cap="none" spc="-1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95300" y="4419600"/>
            <a:ext cx="7429500" cy="1188720"/>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7" name="TextBox 6"/>
          <p:cNvSpPr txBox="1"/>
          <p:nvPr userDrawn="1"/>
        </p:nvSpPr>
        <p:spPr>
          <a:xfrm>
            <a:off x="2583426" y="6665576"/>
            <a:ext cx="743144" cy="914400"/>
          </a:xfrm>
          <a:prstGeom prst="rect">
            <a:avLst/>
          </a:prstGeom>
          <a:noFill/>
        </p:spPr>
        <p:txBody>
          <a:bodyPr wrap="none" lIns="0" tIns="0" rIns="0" bIns="0" rtlCol="0">
            <a:noAutofit/>
          </a:bodyPr>
          <a:lstStyle/>
          <a:p>
            <a:pPr>
              <a:lnSpc>
                <a:spcPct val="90000"/>
              </a:lnSpc>
            </a:pPr>
            <a:endParaRPr lang="en-US" dirty="0" err="1" smtClean="0">
              <a:solidFill>
                <a:prstClr val="black"/>
              </a:solidFill>
            </a:endParaRPr>
          </a:p>
        </p:txBody>
      </p:sp>
    </p:spTree>
    <p:extLst>
      <p:ext uri="{BB962C8B-B14F-4D97-AF65-F5344CB8AC3E}">
        <p14:creationId xmlns:p14="http://schemas.microsoft.com/office/powerpoint/2010/main" val="319137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lue Section Header">
    <p:bg>
      <p:bgPr>
        <a:solidFill>
          <a:srgbClr val="074080"/>
        </a:solidFill>
        <a:effectLst/>
      </p:bgPr>
    </p:bg>
    <p:spTree>
      <p:nvGrpSpPr>
        <p:cNvPr id="1" name=""/>
        <p:cNvGrpSpPr/>
        <p:nvPr/>
      </p:nvGrpSpPr>
      <p:grpSpPr>
        <a:xfrm>
          <a:off x="0" y="0"/>
          <a:ext cx="0" cy="0"/>
          <a:chOff x="0" y="0"/>
          <a:chExt cx="0" cy="0"/>
        </a:xfrm>
      </p:grpSpPr>
      <p:sp>
        <p:nvSpPr>
          <p:cNvPr id="7" name="TextBox 6"/>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prstClr val="white"/>
                </a:solidFill>
              </a:rPr>
              <a:t>© E drejta e autorit 2015; Komisioni Ekonomik i Kombeve të Bashkuara për Evropën.</a:t>
            </a:r>
          </a:p>
        </p:txBody>
      </p:sp>
      <p:sp>
        <p:nvSpPr>
          <p:cNvPr id="2" name="Title 1"/>
          <p:cNvSpPr>
            <a:spLocks noGrp="1"/>
          </p:cNvSpPr>
          <p:nvPr>
            <p:ph type="title"/>
          </p:nvPr>
        </p:nvSpPr>
        <p:spPr>
          <a:xfrm>
            <a:off x="495300" y="304800"/>
            <a:ext cx="7429500" cy="1828800"/>
          </a:xfrm>
        </p:spPr>
        <p:txBody>
          <a:bodyPr anchor="t"/>
          <a:lstStyle>
            <a:lvl1pPr algn="l">
              <a:defRPr sz="4400" b="1" cap="none" spc="-1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95300" y="4419600"/>
            <a:ext cx="7429500" cy="1188720"/>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a:t>
            </a:fld>
            <a:endParaRPr lang="en-US">
              <a:solidFill>
                <a:prstClr val="white"/>
              </a:solidFill>
            </a:endParaRPr>
          </a:p>
        </p:txBody>
      </p:sp>
      <p:pic>
        <p:nvPicPr>
          <p:cNvPr id="10" name="Picture 9" descr="UNECE_LOGO02_SMALL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1509" y="6317819"/>
            <a:ext cx="344994" cy="360000"/>
          </a:xfrm>
          <a:prstGeom prst="rect">
            <a:avLst/>
          </a:prstGeom>
        </p:spPr>
      </p:pic>
    </p:spTree>
    <p:extLst>
      <p:ext uri="{BB962C8B-B14F-4D97-AF65-F5344CB8AC3E}">
        <p14:creationId xmlns:p14="http://schemas.microsoft.com/office/powerpoint/2010/main" val="1827088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1">
    <p:bg bwMode="ltGray">
      <p:bgPr>
        <a:solidFill>
          <a:srgbClr val="074080"/>
        </a:solidFill>
        <a:effectLst/>
      </p:bgPr>
    </p:bg>
    <p:spTree>
      <p:nvGrpSpPr>
        <p:cNvPr id="1" name=""/>
        <p:cNvGrpSpPr/>
        <p:nvPr/>
      </p:nvGrpSpPr>
      <p:grpSpPr>
        <a:xfrm>
          <a:off x="0" y="0"/>
          <a:ext cx="0" cy="0"/>
          <a:chOff x="0" y="0"/>
          <a:chExt cx="0" cy="0"/>
        </a:xfrm>
      </p:grpSpPr>
      <p:pic>
        <p:nvPicPr>
          <p:cNvPr id="3" name="Picture 2" descr="UNECE-GRAPHICBG02-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7283" y="0"/>
            <a:ext cx="7431434" cy="6858000"/>
          </a:xfrm>
          <a:prstGeom prst="rect">
            <a:avLst/>
          </a:prstGeom>
        </p:spPr>
      </p:pic>
      <p:sp>
        <p:nvSpPr>
          <p:cNvPr id="2" name="Title 1"/>
          <p:cNvSpPr>
            <a:spLocks noGrp="1"/>
          </p:cNvSpPr>
          <p:nvPr>
            <p:ph type="title"/>
          </p:nvPr>
        </p:nvSpPr>
        <p:spPr>
          <a:xfrm>
            <a:off x="495300" y="304800"/>
            <a:ext cx="7429500" cy="1828800"/>
          </a:xfrm>
        </p:spPr>
        <p:txBody>
          <a:bodyPr anchor="t"/>
          <a:lstStyle>
            <a:lvl1pPr algn="l">
              <a:defRPr sz="4400" b="1" cap="none" spc="-100" baseline="0"/>
            </a:lvl1pPr>
          </a:lstStyle>
          <a:p>
            <a:r>
              <a:rPr lang="en-US" smtClean="0"/>
              <a:t>Click to edit Master title style</a:t>
            </a:r>
            <a:endParaRPr lang="en-US" dirty="0"/>
          </a:p>
        </p:txBody>
      </p:sp>
      <p:sp>
        <p:nvSpPr>
          <p:cNvPr id="4" name="TextBox 3"/>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prstClr val="white"/>
                </a:solidFill>
              </a:rPr>
              <a:t>© E drejta e autorit 2015; Komisioni Ekonomik i Kombeve të Bashkuara për Evropën.</a:t>
            </a:r>
          </a:p>
        </p:txBody>
      </p:sp>
      <p:sp>
        <p:nvSpPr>
          <p:cNvPr id="5" name="Date Placeholder 3"/>
          <p:cNvSpPr>
            <a:spLocks noGrp="1"/>
          </p:cNvSpPr>
          <p:nvPr>
            <p:ph type="dt" sz="half" idx="10"/>
          </p:nvPr>
        </p:nvSpPr>
        <p:spPr>
          <a:xfrm>
            <a:off x="8255000" y="6478524"/>
            <a:ext cx="660400" cy="219456"/>
          </a:xfrm>
        </p:spPr>
        <p:txBody>
          <a:bodyPr/>
          <a:lstStyle>
            <a:lvl1pPr>
              <a:defRPr>
                <a:solidFill>
                  <a:schemeClr val="tx1"/>
                </a:solidFill>
              </a:defRPr>
            </a:lvl1pPr>
          </a:lstStyle>
          <a:p>
            <a:fld id="{80C853A8-1CF5-4118-9D6D-C132E8FC53CB}" type="datetimeFigureOut">
              <a:rPr lang="en-US" smtClean="0">
                <a:solidFill>
                  <a:prstClr val="white"/>
                </a:solidFill>
              </a:rPr>
              <a:pPr/>
              <a:t>6/16/2016</a:t>
            </a:fld>
            <a:endParaRPr lang="en-US">
              <a:solidFill>
                <a:prstClr val="white"/>
              </a:solidFill>
            </a:endParaRPr>
          </a:p>
        </p:txBody>
      </p:sp>
      <p:sp>
        <p:nvSpPr>
          <p:cNvPr id="6" name="Footer Placeholder 4"/>
          <p:cNvSpPr>
            <a:spLocks noGrp="1"/>
          </p:cNvSpPr>
          <p:nvPr>
            <p:ph type="ftr" sz="quarter" idx="11"/>
          </p:nvPr>
        </p:nvSpPr>
        <p:spPr>
          <a:xfrm>
            <a:off x="5861052" y="6478524"/>
            <a:ext cx="2311400" cy="219456"/>
          </a:xfrm>
        </p:spPr>
        <p:txBody>
          <a:bodyPr/>
          <a:lstStyle>
            <a:lvl1pPr>
              <a:defRPr>
                <a:solidFill>
                  <a:schemeClr val="tx1"/>
                </a:solidFill>
              </a:defRPr>
            </a:lvl1pPr>
          </a:lstStyle>
          <a:p>
            <a:endParaRPr lang="en-US">
              <a:solidFill>
                <a:prstClr val="white"/>
              </a:solidFill>
            </a:endParaRPr>
          </a:p>
        </p:txBody>
      </p:sp>
      <p:sp>
        <p:nvSpPr>
          <p:cNvPr id="7" name="Slide Number Placeholder 5"/>
          <p:cNvSpPr>
            <a:spLocks noGrp="1"/>
          </p:cNvSpPr>
          <p:nvPr>
            <p:ph type="sldNum" sz="quarter" idx="12"/>
          </p:nvPr>
        </p:nvSpPr>
        <p:spPr>
          <a:xfrm>
            <a:off x="171979" y="6478524"/>
            <a:ext cx="247650" cy="219456"/>
          </a:xfrm>
        </p:spPr>
        <p:txBody>
          <a:bodyPr/>
          <a:lstStyle>
            <a:lvl1pPr>
              <a:defRPr>
                <a:solidFill>
                  <a:schemeClr val="tx1"/>
                </a:solidFill>
              </a:defRPr>
            </a:lvl1pPr>
          </a:lstStyle>
          <a:p>
            <a:fld id="{00DE720E-C72B-42F0-AD69-52D60E3C605E}"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02221" y="5985618"/>
            <a:ext cx="689988" cy="719999"/>
          </a:xfrm>
          <a:prstGeom prst="rect">
            <a:avLst/>
          </a:prstGeom>
        </p:spPr>
      </p:pic>
    </p:spTree>
    <p:extLst>
      <p:ext uri="{BB962C8B-B14F-4D97-AF65-F5344CB8AC3E}">
        <p14:creationId xmlns:p14="http://schemas.microsoft.com/office/powerpoint/2010/main" val="4267806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Quote">
    <p:bg>
      <p:bgPr>
        <a:solidFill>
          <a:srgbClr val="074080"/>
        </a:solidFill>
        <a:effectLst/>
      </p:bgPr>
    </p:bg>
    <p:spTree>
      <p:nvGrpSpPr>
        <p:cNvPr id="1" name=""/>
        <p:cNvGrpSpPr/>
        <p:nvPr/>
      </p:nvGrpSpPr>
      <p:grpSpPr>
        <a:xfrm>
          <a:off x="0" y="0"/>
          <a:ext cx="0" cy="0"/>
          <a:chOff x="0" y="0"/>
          <a:chExt cx="0" cy="0"/>
        </a:xfrm>
      </p:grpSpPr>
      <p:sp>
        <p:nvSpPr>
          <p:cNvPr id="7" name="TextBox 6"/>
          <p:cNvSpPr txBox="1"/>
          <p:nvPr userDrawn="1"/>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prstClr val="white"/>
                </a:solidFill>
              </a:rPr>
              <a:t>© E drejta e autorit 2015; Komisioni Ekonomik i Kombeve të Bashkuara për Evropën.</a:t>
            </a:r>
          </a:p>
        </p:txBody>
      </p:sp>
      <p:sp>
        <p:nvSpPr>
          <p:cNvPr id="2" name="Title 1"/>
          <p:cNvSpPr>
            <a:spLocks noGrp="1"/>
          </p:cNvSpPr>
          <p:nvPr>
            <p:ph type="title" hasCustomPrompt="1"/>
          </p:nvPr>
        </p:nvSpPr>
        <p:spPr>
          <a:xfrm>
            <a:off x="475538" y="304800"/>
            <a:ext cx="7429500" cy="2743200"/>
          </a:xfrm>
        </p:spPr>
        <p:txBody>
          <a:bodyPr anchor="t"/>
          <a:lstStyle>
            <a:lvl1pPr marL="233363" indent="-233363" algn="l">
              <a:defRPr sz="4400" b="1" cap="none" spc="-100" baseline="0"/>
            </a:lvl1pPr>
          </a:lstStyle>
          <a:p>
            <a:r>
              <a:rPr lang="en-US" dirty="0" smtClean="0"/>
              <a:t>“Click to add quote here. Type quotation marks before and after text.”</a:t>
            </a:r>
            <a:endParaRPr lang="en-US" dirty="0"/>
          </a:p>
        </p:txBody>
      </p:sp>
      <p:sp>
        <p:nvSpPr>
          <p:cNvPr id="3" name="Text Placeholder 2"/>
          <p:cNvSpPr>
            <a:spLocks noGrp="1"/>
          </p:cNvSpPr>
          <p:nvPr>
            <p:ph type="body" idx="1" hasCustomPrompt="1"/>
          </p:nvPr>
        </p:nvSpPr>
        <p:spPr>
          <a:xfrm>
            <a:off x="495300" y="4419600"/>
            <a:ext cx="7429500" cy="1188720"/>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quoted person’s name, title and company</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solidFill>
                  <a:prstClr val="white"/>
                </a:solidFill>
              </a:rPr>
              <a:pPr/>
              <a:t>‹#›</a:t>
            </a:fld>
            <a:endParaRPr lang="en-US">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02221" y="5985618"/>
            <a:ext cx="689988" cy="719999"/>
          </a:xfrm>
          <a:prstGeom prst="rect">
            <a:avLst/>
          </a:prstGeom>
        </p:spPr>
      </p:pic>
    </p:spTree>
    <p:extLst>
      <p:ext uri="{BB962C8B-B14F-4D97-AF65-F5344CB8AC3E}">
        <p14:creationId xmlns:p14="http://schemas.microsoft.com/office/powerpoint/2010/main" val="5640476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Tree>
    <p:extLst>
      <p:ext uri="{BB962C8B-B14F-4D97-AF65-F5344CB8AC3E}">
        <p14:creationId xmlns:p14="http://schemas.microsoft.com/office/powerpoint/2010/main" val="262363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8" name="Text Placeholder 7"/>
          <p:cNvSpPr>
            <a:spLocks noGrp="1"/>
          </p:cNvSpPr>
          <p:nvPr>
            <p:ph type="body" sz="quarter" idx="13" hasCustomPrompt="1"/>
          </p:nvPr>
        </p:nvSpPr>
        <p:spPr>
          <a:xfrm>
            <a:off x="495300" y="1133856"/>
            <a:ext cx="89154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495300" y="1676401"/>
            <a:ext cx="8915400"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237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80C853A8-1CF5-4118-9D6D-C132E8FC53CB}" type="datetimeFigureOut">
              <a:rPr lang="en-US" smtClean="0">
                <a:solidFill>
                  <a:srgbClr val="E5E8E8">
                    <a:lumMod val="75000"/>
                  </a:srgbClr>
                </a:solidFill>
              </a:rPr>
              <a:pPr/>
              <a:t>6/16/2016</a:t>
            </a:fld>
            <a:endParaRPr lang="en-US">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a:solidFill>
                <a:srgbClr val="E5E8E8">
                  <a:lumMod val="75000"/>
                </a:srgbClr>
              </a:solidFill>
            </a:endParaRPr>
          </a:p>
        </p:txBody>
      </p:sp>
      <p:sp>
        <p:nvSpPr>
          <p:cNvPr id="8" name="Text Placeholder 7"/>
          <p:cNvSpPr>
            <a:spLocks noGrp="1"/>
          </p:cNvSpPr>
          <p:nvPr>
            <p:ph type="body" sz="quarter" idx="13" hasCustomPrompt="1"/>
          </p:nvPr>
        </p:nvSpPr>
        <p:spPr>
          <a:xfrm>
            <a:off x="495300" y="1133856"/>
            <a:ext cx="89154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9" name="Text Placeholder 7"/>
          <p:cNvSpPr>
            <a:spLocks noGrp="1"/>
          </p:cNvSpPr>
          <p:nvPr>
            <p:ph type="body" sz="quarter" idx="14" hasCustomPrompt="1"/>
          </p:nvPr>
        </p:nvSpPr>
        <p:spPr>
          <a:xfrm>
            <a:off x="495300" y="1661890"/>
            <a:ext cx="8915400" cy="274320"/>
          </a:xfrm>
        </p:spPr>
        <p:txBody>
          <a:bodyPr>
            <a:noAutofit/>
          </a:bodyPr>
          <a:lstStyle>
            <a:lvl1pPr marL="0" indent="0">
              <a:spcBef>
                <a:spcPts val="0"/>
              </a:spcBef>
              <a:buNone/>
              <a:defRPr sz="18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heading</a:t>
            </a:r>
          </a:p>
        </p:txBody>
      </p:sp>
      <p:sp>
        <p:nvSpPr>
          <p:cNvPr id="3" name="Content Placeholder 2"/>
          <p:cNvSpPr>
            <a:spLocks noGrp="1"/>
          </p:cNvSpPr>
          <p:nvPr>
            <p:ph idx="1"/>
          </p:nvPr>
        </p:nvSpPr>
        <p:spPr>
          <a:xfrm>
            <a:off x="495300" y="2057400"/>
            <a:ext cx="89154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95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304800"/>
            <a:ext cx="8915400" cy="7620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295401"/>
            <a:ext cx="8915400" cy="4800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255000" y="6478524"/>
            <a:ext cx="660400" cy="219456"/>
          </a:xfrm>
          <a:prstGeom prst="rect">
            <a:avLst/>
          </a:prstGeom>
        </p:spPr>
        <p:txBody>
          <a:bodyPr vert="horz" wrap="none" lIns="0" tIns="0" rIns="0" bIns="0" rtlCol="0" anchor="b" anchorCtr="0"/>
          <a:lstStyle>
            <a:lvl1pPr algn="l">
              <a:defRPr sz="700">
                <a:solidFill>
                  <a:schemeClr val="bg2">
                    <a:lumMod val="75000"/>
                  </a:schemeClr>
                </a:solidFill>
                <a:latin typeface="Arial"/>
              </a:defRPr>
            </a:lvl1pPr>
          </a:lstStyle>
          <a:p>
            <a:fld id="{80C853A8-1CF5-4118-9D6D-C132E8FC53CB}" type="datetimeFigureOut">
              <a:rPr lang="en-US" smtClean="0">
                <a:solidFill>
                  <a:srgbClr val="E5E8E8">
                    <a:lumMod val="75000"/>
                  </a:srgbClr>
                </a:solidFill>
              </a:rPr>
              <a:pPr/>
              <a:t>6/16/2016</a:t>
            </a:fld>
            <a:endParaRPr lang="en-US" dirty="0">
              <a:solidFill>
                <a:srgbClr val="E5E8E8">
                  <a:lumMod val="75000"/>
                </a:srgbClr>
              </a:solidFill>
            </a:endParaRPr>
          </a:p>
        </p:txBody>
      </p:sp>
      <p:sp>
        <p:nvSpPr>
          <p:cNvPr id="5" name="Footer Placeholder 4"/>
          <p:cNvSpPr>
            <a:spLocks noGrp="1"/>
          </p:cNvSpPr>
          <p:nvPr>
            <p:ph type="ftr" sz="quarter" idx="3"/>
          </p:nvPr>
        </p:nvSpPr>
        <p:spPr>
          <a:xfrm>
            <a:off x="5861052" y="6478524"/>
            <a:ext cx="2311400" cy="219456"/>
          </a:xfrm>
          <a:prstGeom prst="rect">
            <a:avLst/>
          </a:prstGeom>
        </p:spPr>
        <p:txBody>
          <a:bodyPr vert="horz" wrap="none" lIns="0" tIns="0" rIns="0" bIns="0" rtlCol="0" anchor="b" anchorCtr="0"/>
          <a:lstStyle>
            <a:lvl1pPr algn="l">
              <a:defRPr sz="700">
                <a:solidFill>
                  <a:schemeClr val="bg2">
                    <a:lumMod val="75000"/>
                  </a:schemeClr>
                </a:solidFill>
                <a:latin typeface="Arial"/>
              </a:defRPr>
            </a:lvl1pPr>
          </a:lstStyle>
          <a:p>
            <a:endParaRPr lang="en-US" dirty="0">
              <a:solidFill>
                <a:srgbClr val="E5E8E8">
                  <a:lumMod val="75000"/>
                </a:srgbClr>
              </a:solidFill>
            </a:endParaRPr>
          </a:p>
        </p:txBody>
      </p:sp>
      <p:sp>
        <p:nvSpPr>
          <p:cNvPr id="6" name="Slide Number Placeholder 5"/>
          <p:cNvSpPr>
            <a:spLocks noGrp="1"/>
          </p:cNvSpPr>
          <p:nvPr>
            <p:ph type="sldNum" sz="quarter" idx="4"/>
          </p:nvPr>
        </p:nvSpPr>
        <p:spPr>
          <a:xfrm>
            <a:off x="171979" y="6478524"/>
            <a:ext cx="247650" cy="219456"/>
          </a:xfrm>
          <a:prstGeom prst="rect">
            <a:avLst/>
          </a:prstGeom>
        </p:spPr>
        <p:txBody>
          <a:bodyPr vert="horz" wrap="none" lIns="0" tIns="0" rIns="0" bIns="0" rtlCol="0" anchor="b" anchorCtr="0"/>
          <a:lstStyle>
            <a:lvl1pPr algn="r">
              <a:defRPr sz="700">
                <a:solidFill>
                  <a:schemeClr val="bg2">
                    <a:lumMod val="75000"/>
                  </a:schemeClr>
                </a:solidFill>
                <a:latin typeface="Arial"/>
              </a:defRPr>
            </a:lvl1p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sp>
        <p:nvSpPr>
          <p:cNvPr id="10" name="copyright"/>
          <p:cNvSpPr txBox="1"/>
          <p:nvPr/>
        </p:nvSpPr>
        <p:spPr>
          <a:xfrm>
            <a:off x="495300" y="6482536"/>
            <a:ext cx="5365750" cy="215444"/>
          </a:xfrm>
          <a:prstGeom prst="rect">
            <a:avLst/>
          </a:prstGeom>
          <a:noFill/>
        </p:spPr>
        <p:txBody>
          <a:bodyPr wrap="square" lIns="0" tIns="0" rIns="0" bIns="0" rtlCol="0" anchor="b">
            <a:noAutofit/>
          </a:bodyPr>
          <a:lstStyle/>
          <a:p>
            <a:pPr defTabSz="457200">
              <a:defRPr/>
            </a:pPr>
            <a:r>
              <a:rPr lang="en-US" sz="700" dirty="0" smtClean="0">
                <a:solidFill>
                  <a:srgbClr val="E5E8E8">
                    <a:lumMod val="75000"/>
                  </a:srgbClr>
                </a:solidFill>
              </a:rPr>
              <a:t>© E drejta e autorit 2015; Komisioni Ekonomik i Kombeve të Bashkuara për Evropën.</a:t>
            </a:r>
          </a:p>
        </p:txBody>
      </p:sp>
      <p:pic>
        <p:nvPicPr>
          <p:cNvPr id="12" name="Picture 11" descr="UNECE_LOGO02_SMALL.png"/>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102223" y="5985618"/>
            <a:ext cx="689991" cy="719999"/>
          </a:xfrm>
          <a:prstGeom prst="rect">
            <a:avLst/>
          </a:prstGeom>
        </p:spPr>
      </p:pic>
    </p:spTree>
    <p:extLst>
      <p:ext uri="{BB962C8B-B14F-4D97-AF65-F5344CB8AC3E}">
        <p14:creationId xmlns:p14="http://schemas.microsoft.com/office/powerpoint/2010/main" val="133411207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4332" y="2564904"/>
            <a:ext cx="7429500" cy="1188720"/>
          </a:xfrm>
        </p:spPr>
        <p:txBody>
          <a:bodyPr/>
          <a:lstStyle/>
          <a:p>
            <a:pPr algn="ctr"/>
            <a:r>
              <a:rPr lang="en-US" b="1" kern="0" dirty="0"/>
              <a:t>Pengesat rregullatore dhe procedurale për tregtinë në Republikën e Shqipërisë: Vlerësimi i nevojave </a:t>
            </a:r>
          </a:p>
          <a:p>
            <a:pPr algn="ctr"/>
            <a:endParaRPr lang="sq-AL" b="1" kern="0" dirty="0">
              <a:ea typeface="+mj-ea"/>
              <a:cs typeface="+mj-cs"/>
            </a:endParaRPr>
          </a:p>
          <a:p>
            <a:pPr algn="ctr"/>
            <a:endParaRPr lang="sq-AL" b="1" dirty="0"/>
          </a:p>
        </p:txBody>
      </p:sp>
      <p:sp>
        <p:nvSpPr>
          <p:cNvPr id="3074" name="Slide Number Placeholder 3"/>
          <p:cNvSpPr>
            <a:spLocks noGrp="1"/>
          </p:cNvSpPr>
          <p:nvPr>
            <p:ph type="sldNum" sz="quarter" idx="12"/>
          </p:nvPr>
        </p:nvSpPr>
        <p:spPr>
          <a:noFill/>
        </p:spPr>
        <p:txBody>
          <a:bodyPr/>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algn="ctr" eaLnBrk="1" hangingPunct="1"/>
            <a:endParaRPr lang="en-US" sz="1400" b="0" kern="0" dirty="0" smtClean="0">
              <a:solidFill>
                <a:srgbClr val="990000"/>
              </a:solidFill>
              <a:latin typeface="Arial"/>
            </a:endParaRPr>
          </a:p>
          <a:p>
            <a:pPr algn="ctr" eaLnBrk="1" hangingPunct="1"/>
            <a:endParaRPr lang="en-US" sz="1400" b="0" kern="0" dirty="0" smtClean="0">
              <a:solidFill>
                <a:srgbClr val="990000"/>
              </a:solidFill>
              <a:latin typeface="Arial"/>
              <a:ea typeface="+mj-ea"/>
              <a:cs typeface="+mj-cs"/>
            </a:endParaRPr>
          </a:p>
        </p:txBody>
      </p:sp>
      <p:sp>
        <p:nvSpPr>
          <p:cNvPr id="6" name="Text Placeholder 2"/>
          <p:cNvSpPr txBox="1">
            <a:spLocks/>
          </p:cNvSpPr>
          <p:nvPr/>
        </p:nvSpPr>
        <p:spPr>
          <a:xfrm>
            <a:off x="5097016" y="5157192"/>
            <a:ext cx="3973116" cy="792088"/>
          </a:xfrm>
          <a:prstGeom prst="rect">
            <a:avLst/>
          </a:prstGeom>
        </p:spPr>
        <p:txBody>
          <a:bodyPr vert="horz" lIns="0" tIns="0" rIns="0" bIns="0" rtlCol="0" anchor="t">
            <a:noAutofit/>
          </a:bodyPr>
          <a:lstStyle>
            <a:lvl1pPr marL="0" indent="0" algn="l" defTabSz="914400" rtl="0" eaLnBrk="1" latinLnBrk="0" hangingPunct="1">
              <a:lnSpc>
                <a:spcPct val="90000"/>
              </a:lnSpc>
              <a:spcBef>
                <a:spcPts val="600"/>
              </a:spcBef>
              <a:buFont typeface="HP Simplified" panose="020B0604020204020204" pitchFamily="34" charset="0"/>
              <a:buNone/>
              <a:defRPr sz="1800" kern="1200">
                <a:solidFill>
                  <a:schemeClr val="tx1"/>
                </a:solidFill>
                <a:latin typeface="Arial"/>
                <a:ea typeface="+mn-ea"/>
                <a:cs typeface="+mn-cs"/>
              </a:defRPr>
            </a:lvl1pPr>
            <a:lvl2pPr marL="457200" indent="0" algn="l" defTabSz="914400" rtl="0" eaLnBrk="1" latinLnBrk="0" hangingPunct="1">
              <a:lnSpc>
                <a:spcPct val="90000"/>
              </a:lnSpc>
              <a:spcBef>
                <a:spcPts val="800"/>
              </a:spcBef>
              <a:buSzPct val="80000"/>
              <a:buFont typeface="HP Simplified" panose="020B0604020204020204" pitchFamily="34" charset="0"/>
              <a:buNone/>
              <a:defRPr sz="1800" kern="1200">
                <a:solidFill>
                  <a:schemeClr val="tx1">
                    <a:tint val="75000"/>
                  </a:schemeClr>
                </a:solidFill>
                <a:latin typeface="Arial"/>
                <a:ea typeface="+mn-ea"/>
                <a:cs typeface="+mn-cs"/>
              </a:defRPr>
            </a:lvl2pPr>
            <a:lvl3pPr marL="914400" indent="0" algn="l" defTabSz="914400" rtl="0" eaLnBrk="1" latinLnBrk="0" hangingPunct="1">
              <a:lnSpc>
                <a:spcPct val="90000"/>
              </a:lnSpc>
              <a:spcBef>
                <a:spcPts val="600"/>
              </a:spcBef>
              <a:buFont typeface="HP Simplified" panose="020B0604020204020204" pitchFamily="34" charset="0"/>
              <a:buNone/>
              <a:defRPr sz="1600" kern="1200">
                <a:solidFill>
                  <a:schemeClr val="tx1">
                    <a:tint val="75000"/>
                  </a:schemeClr>
                </a:solidFill>
                <a:latin typeface="Arial"/>
                <a:ea typeface="+mn-ea"/>
                <a:cs typeface="+mn-cs"/>
              </a:defRPr>
            </a:lvl3pPr>
            <a:lvl4pPr marL="1371600" indent="0" algn="l" defTabSz="914400" rtl="0" eaLnBrk="1" latinLnBrk="0" hangingPunct="1">
              <a:lnSpc>
                <a:spcPct val="90000"/>
              </a:lnSpc>
              <a:spcBef>
                <a:spcPts val="600"/>
              </a:spcBef>
              <a:buSzPct val="80000"/>
              <a:buFont typeface="HP Simplified" panose="020B0604020204020204" pitchFamily="34" charset="0"/>
              <a:buNone/>
              <a:defRPr sz="1400" kern="1200">
                <a:solidFill>
                  <a:schemeClr val="tx1">
                    <a:tint val="75000"/>
                  </a:schemeClr>
                </a:solidFill>
                <a:latin typeface="Arial"/>
                <a:ea typeface="+mn-ea"/>
                <a:cs typeface="+mn-cs"/>
              </a:defRPr>
            </a:lvl4pPr>
            <a:lvl5pPr marL="1828800" indent="0" algn="l" defTabSz="914400" rtl="0" eaLnBrk="1" latinLnBrk="0" hangingPunct="1">
              <a:lnSpc>
                <a:spcPct val="90000"/>
              </a:lnSpc>
              <a:spcBef>
                <a:spcPts val="600"/>
              </a:spcBef>
              <a:buFont typeface="HP Simplified" panose="020B0604020204020204" pitchFamily="34" charset="0"/>
              <a:buNone/>
              <a:defRPr sz="1400" kern="1200">
                <a:solidFill>
                  <a:schemeClr val="tx1">
                    <a:tint val="75000"/>
                  </a:schemeClr>
                </a:solidFill>
                <a:latin typeface="Arial"/>
                <a:ea typeface="+mn-ea"/>
                <a:cs typeface="+mn-cs"/>
              </a:defRPr>
            </a:lvl5pPr>
            <a:lvl6pPr marL="2286000" indent="0" algn="l" defTabSz="914400" rtl="0" eaLnBrk="1" latinLnBrk="0" hangingPunct="1">
              <a:lnSpc>
                <a:spcPct val="90000"/>
              </a:lnSpc>
              <a:spcBef>
                <a:spcPts val="600"/>
              </a:spcBef>
              <a:buSzPct val="80000"/>
              <a:buFont typeface="HP Simplified" panose="020B0604020204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HP Simplified" panose="020B0604020204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80000"/>
              <a:buFont typeface="HP Simplified" panose="020B0604020204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HP Simplified" panose="020B0604020204020204" pitchFamily="34" charset="0"/>
              <a:buNone/>
              <a:defRPr sz="1400" kern="1200">
                <a:solidFill>
                  <a:schemeClr val="tx1">
                    <a:tint val="75000"/>
                  </a:schemeClr>
                </a:solidFill>
                <a:latin typeface="+mn-lt"/>
                <a:ea typeface="+mn-ea"/>
                <a:cs typeface="+mn-cs"/>
              </a:defRPr>
            </a:lvl9pPr>
          </a:lstStyle>
          <a:p>
            <a:r>
              <a:rPr lang="en-US" sz="1400" kern="0" dirty="0" smtClean="0"/>
              <a:t>Znj. Hana Daoudi, Oficere për çështjet ekonomike, Aksesi në treg </a:t>
            </a:r>
          </a:p>
        </p:txBody>
      </p:sp>
    </p:spTree>
    <p:extLst>
      <p:ext uri="{BB962C8B-B14F-4D97-AF65-F5344CB8AC3E}">
        <p14:creationId xmlns:p14="http://schemas.microsoft.com/office/powerpoint/2010/main" val="35128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Pikat kryesore dhe nevojat prioritare</a:t>
            </a:r>
            <a:endParaRPr lang="sq-AL" dirty="0"/>
          </a:p>
        </p:txBody>
      </p:sp>
      <p:sp>
        <p:nvSpPr>
          <p:cNvPr id="3" name="Content Placeholder 2"/>
          <p:cNvSpPr>
            <a:spLocks noGrp="1"/>
          </p:cNvSpPr>
          <p:nvPr>
            <p:ph idx="1"/>
          </p:nvPr>
        </p:nvSpPr>
        <p:spPr>
          <a:xfrm>
            <a:off x="495300" y="1295400"/>
            <a:ext cx="8915400" cy="5013919"/>
          </a:xfrm>
        </p:spPr>
        <p:txBody>
          <a:bodyPr>
            <a:normAutofit/>
          </a:bodyPr>
          <a:lstStyle/>
          <a:p>
            <a:pPr marL="0" indent="0">
              <a:buNone/>
            </a:pPr>
            <a:r>
              <a:rPr lang="fr-CH" b="1" dirty="0" smtClean="0">
                <a:solidFill>
                  <a:schemeClr val="accent1">
                    <a:lumMod val="60000"/>
                    <a:lumOff val="40000"/>
                  </a:schemeClr>
                </a:solidFill>
              </a:rPr>
              <a:t>Shërbimet e transportit dhe logjistike</a:t>
            </a:r>
            <a:endParaRPr lang="sq-AL" b="1" dirty="0" smtClean="0">
              <a:solidFill>
                <a:schemeClr val="accent1">
                  <a:lumMod val="60000"/>
                  <a:lumOff val="40000"/>
                </a:schemeClr>
              </a:solidFill>
            </a:endParaRPr>
          </a:p>
          <a:p>
            <a:pPr>
              <a:buClr>
                <a:schemeClr val="accent1">
                  <a:lumMod val="40000"/>
                  <a:lumOff val="60000"/>
                </a:schemeClr>
              </a:buClr>
              <a:buFont typeface="Wingdings" panose="05000000000000000000" pitchFamily="2" charset="2"/>
              <a:buChar char="§"/>
            </a:pPr>
            <a:r>
              <a:rPr dirty="0" smtClean="0"/>
              <a:t>Përmirësimi i ambienteve në PKK dhe terminalet e brendshme </a:t>
            </a:r>
          </a:p>
          <a:p>
            <a:pPr marL="0" lvl="0" indent="0">
              <a:buNone/>
            </a:pPr>
            <a:r>
              <a:rPr dirty="0" smtClean="0"/>
              <a:t>Sa i përket rikonstruktimit ose ripajisjes së PKK-ve, duhet t'i kushtohet vëmendje e veçantë infrastrukturës bazë për zhdoganimin e mallrave që prishen, duke përfshirë (i) ambientet e përshtatshme për kontrollin fizik të ngarkesës; dhe (ii) ambiente frigoriferike për ngarkesat që prishen; dhe (iii) ambiente karantine brenda ose pranë PKK-ve. Gjithashtu, duhet të sigurohen zyra komode (në vend të kabinave të lëvizshme) për punonjësit e AKU-së.</a:t>
            </a:r>
            <a:endParaRPr lang="sq-AL" dirty="0">
              <a:latin typeface="Calibri"/>
              <a:ea typeface="Calibri"/>
              <a:cs typeface="Times New Roman"/>
            </a:endParaRPr>
          </a:p>
          <a:p>
            <a:pPr>
              <a:buClr>
                <a:schemeClr val="accent1">
                  <a:lumMod val="40000"/>
                  <a:lumOff val="60000"/>
                </a:schemeClr>
              </a:buClr>
              <a:buFont typeface="Wingdings" panose="05000000000000000000" pitchFamily="2" charset="2"/>
              <a:buChar char="§"/>
            </a:pPr>
            <a:r>
              <a:rPr dirty="0" smtClean="0"/>
              <a:t>Përmirësimi i pozicionit të marrëveshjeve të transportuesve shqiptarë</a:t>
            </a:r>
          </a:p>
          <a:p>
            <a:pPr marL="0" indent="0">
              <a:buNone/>
            </a:pPr>
            <a:r>
              <a:rPr dirty="0" smtClean="0"/>
              <a:t>Duhet të merret në konsideratë ngritja e një këshilli kombëtar për transportuesit, për të kryer funksionin e negocimit të tarifave të favorshme me operatorët e transportit ndërkombëtar</a:t>
            </a:r>
            <a:endParaRPr lang="sq-AL" b="1" dirty="0" smtClean="0">
              <a:solidFill>
                <a:schemeClr val="accent1">
                  <a:lumMod val="60000"/>
                  <a:lumOff val="40000"/>
                </a:schemeClr>
              </a:solidFill>
            </a:endParaRPr>
          </a:p>
          <a:p>
            <a:pPr marL="0" indent="0">
              <a:buClr>
                <a:schemeClr val="accent1">
                  <a:lumMod val="40000"/>
                  <a:lumOff val="60000"/>
                </a:schemeClr>
              </a:buClr>
              <a:buNone/>
            </a:pPr>
            <a:endParaRPr lang="sq-AL" dirty="0" smtClean="0"/>
          </a:p>
        </p:txBody>
      </p:sp>
    </p:spTree>
    <p:extLst>
      <p:ext uri="{BB962C8B-B14F-4D97-AF65-F5344CB8AC3E}">
        <p14:creationId xmlns:p14="http://schemas.microsoft.com/office/powerpoint/2010/main" val="372078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Autofit/>
          </a:bodyPr>
          <a:lstStyle/>
          <a:p>
            <a:r>
              <a:rPr dirty="0" smtClean="0"/>
              <a:t>Analiza e procesit të biznesit</a:t>
            </a:r>
            <a:endParaRPr lang="sq-AL" dirty="0" smtClean="0">
              <a:solidFill>
                <a:schemeClr val="tx1"/>
              </a:solidFill>
            </a:endParaRPr>
          </a:p>
        </p:txBody>
      </p:sp>
      <p:sp>
        <p:nvSpPr>
          <p:cNvPr id="8196" name="Rectangle 3"/>
          <p:cNvSpPr>
            <a:spLocks noGrp="1" noChangeArrowheads="1"/>
          </p:cNvSpPr>
          <p:nvPr>
            <p:ph idx="1"/>
          </p:nvPr>
        </p:nvSpPr>
        <p:spPr>
          <a:xfrm>
            <a:off x="488504" y="1340768"/>
            <a:ext cx="8915400" cy="4800600"/>
          </a:xfrm>
        </p:spPr>
        <p:txBody>
          <a:bodyPr>
            <a:noAutofit/>
          </a:bodyPr>
          <a:lstStyle/>
          <a:p>
            <a:pPr marL="0" indent="0">
              <a:spcBef>
                <a:spcPts val="0"/>
              </a:spcBef>
              <a:buClr>
                <a:srgbClr val="660033"/>
              </a:buClr>
              <a:buNone/>
            </a:pPr>
            <a:r>
              <a:rPr lang="fr-CH" sz="2000" b="1" dirty="0" smtClean="0">
                <a:solidFill>
                  <a:schemeClr val="accent1">
                    <a:lumMod val="60000"/>
                    <a:lumOff val="40000"/>
                  </a:schemeClr>
                </a:solidFill>
              </a:rPr>
              <a:t>Fokusi: Frutat e freskëta dhe bimët botanike/mjekësore</a:t>
            </a:r>
          </a:p>
          <a:p>
            <a:pPr marL="0" indent="0">
              <a:spcBef>
                <a:spcPts val="0"/>
              </a:spcBef>
              <a:buClr>
                <a:srgbClr val="660033"/>
              </a:buClr>
              <a:buNone/>
            </a:pPr>
            <a:r>
              <a:rPr lang="en-US" sz="2000" dirty="0" smtClean="0">
                <a:latin typeface="Arial" charset="0"/>
              </a:rPr>
              <a:t>Arsyetimi: Eksportet bujqësore të Shqipërisë dominohen nga frutat dhe perimet e freskëta, si dhe nga bimët botanike/mjekësore, gjethet, lulet dhe rrënjët, ku këto të fundit përbëjnë një kontribuues kryesor në të ardhurat nga eksportet. </a:t>
            </a:r>
            <a:endParaRPr lang="sq-AL" sz="2000" dirty="0">
              <a:latin typeface="Arial" charset="0"/>
            </a:endParaRPr>
          </a:p>
        </p:txBody>
      </p:sp>
      <p:sp>
        <p:nvSpPr>
          <p:cNvPr id="8194" name="Slide Number Placeholder 3"/>
          <p:cNvSpPr>
            <a:spLocks noGrp="1"/>
          </p:cNvSpPr>
          <p:nvPr>
            <p:ph type="sldNum" sz="quarter" idx="12"/>
          </p:nvPr>
        </p:nvSpPr>
        <p:spPr>
          <a:prstGeom prst="rect">
            <a:avLst/>
          </a:prstGeom>
          <a:noFill/>
        </p:spPr>
        <p:txBody>
          <a:bodyPr/>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eaLnBrk="1" hangingPunct="1"/>
            <a:fld id="{0FD89133-C842-47A5-8174-531297DDB63A}" type="slidenum">
              <a:rPr lang="en-GB" sz="1400" b="0">
                <a:solidFill>
                  <a:schemeClr val="tx1"/>
                </a:solidFill>
                <a:latin typeface="Times New Roman" pitchFamily="18" charset="0"/>
              </a:rPr>
              <a:pPr eaLnBrk="1" hangingPunct="1"/>
              <a:t>11</a:t>
            </a:fld>
            <a:endParaRPr lang="sq-AL" sz="1400" b="0">
              <a:solidFill>
                <a:schemeClr val="tx1"/>
              </a:solidFill>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938819"/>
              </p:ext>
            </p:extLst>
          </p:nvPr>
        </p:nvGraphicFramePr>
        <p:xfrm>
          <a:off x="1605466" y="2708920"/>
          <a:ext cx="6191011" cy="3214835"/>
        </p:xfrm>
        <a:graphic>
          <a:graphicData uri="http://schemas.openxmlformats.org/drawingml/2006/table">
            <a:tbl>
              <a:tblPr firstRow="1" firstCol="1" bandRow="1">
                <a:tableStyleId>{5C22544A-7EE6-4342-B048-85BDC9FD1C3A}</a:tableStyleId>
              </a:tblPr>
              <a:tblGrid>
                <a:gridCol w="2292967"/>
                <a:gridCol w="2292967"/>
                <a:gridCol w="1605077"/>
              </a:tblGrid>
              <a:tr h="642967">
                <a:tc rowSpan="2">
                  <a:txBody>
                    <a:bodyPr/>
                    <a:lstStyle/>
                    <a:p>
                      <a:pPr algn="just">
                        <a:spcBef>
                          <a:spcPts val="600"/>
                        </a:spcBef>
                        <a:spcAft>
                          <a:spcPts val="0"/>
                        </a:spcAft>
                      </a:pPr>
                      <a:r>
                        <a:rPr lang="en-GB" sz="1800" dirty="0">
                          <a:effectLst/>
                        </a:rPr>
                        <a:t>Produkti</a:t>
                      </a:r>
                      <a:endParaRPr lang="sq-AL" sz="1800" dirty="0">
                        <a:effectLst/>
                        <a:latin typeface="Times New Roman"/>
                        <a:ea typeface="Times New Roman"/>
                      </a:endParaRPr>
                    </a:p>
                  </a:txBody>
                  <a:tcPr marL="68580" marR="68580" marT="0" marB="0"/>
                </a:tc>
                <a:tc gridSpan="2">
                  <a:txBody>
                    <a:bodyPr/>
                    <a:lstStyle/>
                    <a:p>
                      <a:pPr algn="just">
                        <a:spcBef>
                          <a:spcPts val="600"/>
                        </a:spcBef>
                        <a:spcAft>
                          <a:spcPts val="0"/>
                        </a:spcAft>
                      </a:pPr>
                      <a:r>
                        <a:rPr lang="en-GB" sz="1800" dirty="0">
                          <a:effectLst/>
                        </a:rPr>
                        <a:t>Përqindja në totalin e eksporteve</a:t>
                      </a:r>
                      <a:endParaRPr lang="sq-AL" sz="1800" dirty="0">
                        <a:effectLst/>
                        <a:latin typeface="Times New Roman"/>
                        <a:ea typeface="Times New Roman"/>
                      </a:endParaRPr>
                    </a:p>
                  </a:txBody>
                  <a:tcPr marL="68580" marR="68580" marT="0" marB="0"/>
                </a:tc>
                <a:tc hMerge="1">
                  <a:txBody>
                    <a:bodyPr/>
                    <a:lstStyle/>
                    <a:p>
                      <a:endParaRPr lang="en-GB"/>
                    </a:p>
                  </a:txBody>
                  <a:tcPr/>
                </a:tc>
              </a:tr>
              <a:tr h="642967">
                <a:tc vMerge="1">
                  <a:txBody>
                    <a:bodyPr/>
                    <a:lstStyle/>
                    <a:p>
                      <a:endParaRPr lang="en-GB"/>
                    </a:p>
                  </a:txBody>
                  <a:tcPr/>
                </a:tc>
                <a:tc>
                  <a:txBody>
                    <a:bodyPr/>
                    <a:lstStyle/>
                    <a:p>
                      <a:pPr algn="just">
                        <a:spcBef>
                          <a:spcPts val="600"/>
                        </a:spcBef>
                        <a:spcAft>
                          <a:spcPts val="0"/>
                        </a:spcAft>
                      </a:pPr>
                      <a:r>
                        <a:rPr lang="en-GB" sz="1800" dirty="0">
                          <a:effectLst/>
                        </a:rPr>
                        <a:t>Tonë</a:t>
                      </a:r>
                      <a:endParaRPr lang="sq-AL" sz="1800" dirty="0">
                        <a:effectLst/>
                        <a:latin typeface="Times New Roman"/>
                        <a:ea typeface="Times New Roman"/>
                      </a:endParaRPr>
                    </a:p>
                  </a:txBody>
                  <a:tcPr marL="68580" marR="68580" marT="0" marB="0"/>
                </a:tc>
                <a:tc>
                  <a:txBody>
                    <a:bodyPr/>
                    <a:lstStyle/>
                    <a:p>
                      <a:pPr algn="just">
                        <a:spcBef>
                          <a:spcPts val="600"/>
                        </a:spcBef>
                        <a:spcAft>
                          <a:spcPts val="0"/>
                        </a:spcAft>
                      </a:pPr>
                      <a:r>
                        <a:rPr lang="en-GB" sz="1800">
                          <a:effectLst/>
                        </a:rPr>
                        <a:t>Vlera</a:t>
                      </a:r>
                      <a:endParaRPr lang="sq-AL" sz="1800">
                        <a:effectLst/>
                        <a:latin typeface="Times New Roman"/>
                        <a:ea typeface="Times New Roman"/>
                      </a:endParaRPr>
                    </a:p>
                  </a:txBody>
                  <a:tcPr marL="68580" marR="68580" marT="0" marB="0"/>
                </a:tc>
              </a:tr>
              <a:tr h="642967">
                <a:tc>
                  <a:txBody>
                    <a:bodyPr/>
                    <a:lstStyle/>
                    <a:p>
                      <a:pPr algn="just">
                        <a:spcBef>
                          <a:spcPts val="600"/>
                        </a:spcBef>
                        <a:spcAft>
                          <a:spcPts val="0"/>
                        </a:spcAft>
                      </a:pPr>
                      <a:r>
                        <a:rPr lang="en-GB" sz="1800">
                          <a:effectLst/>
                        </a:rPr>
                        <a:t>Perime të freskëta</a:t>
                      </a:r>
                      <a:endParaRPr lang="sq-AL" sz="1800">
                        <a:effectLst/>
                        <a:latin typeface="Times New Roman"/>
                        <a:ea typeface="Times New Roman"/>
                      </a:endParaRPr>
                    </a:p>
                  </a:txBody>
                  <a:tcPr marL="68580" marR="68580" marT="0" marB="0"/>
                </a:tc>
                <a:tc>
                  <a:txBody>
                    <a:bodyPr/>
                    <a:lstStyle/>
                    <a:p>
                      <a:pPr algn="just">
                        <a:spcBef>
                          <a:spcPts val="600"/>
                        </a:spcBef>
                        <a:spcAft>
                          <a:spcPts val="0"/>
                        </a:spcAft>
                      </a:pPr>
                      <a:r>
                        <a:rPr lang="en-GB" sz="1800" dirty="0">
                          <a:effectLst/>
                        </a:rPr>
                        <a:t>51%</a:t>
                      </a:r>
                      <a:endParaRPr lang="sq-AL" sz="1800" dirty="0">
                        <a:effectLst/>
                        <a:latin typeface="Times New Roman"/>
                        <a:ea typeface="Times New Roman"/>
                      </a:endParaRPr>
                    </a:p>
                  </a:txBody>
                  <a:tcPr marL="68580" marR="68580" marT="0" marB="0"/>
                </a:tc>
                <a:tc>
                  <a:txBody>
                    <a:bodyPr/>
                    <a:lstStyle/>
                    <a:p>
                      <a:pPr algn="just">
                        <a:spcBef>
                          <a:spcPts val="600"/>
                        </a:spcBef>
                        <a:spcAft>
                          <a:spcPts val="0"/>
                        </a:spcAft>
                      </a:pPr>
                      <a:r>
                        <a:rPr lang="en-GB" sz="1800" dirty="0">
                          <a:effectLst/>
                        </a:rPr>
                        <a:t>26,4%</a:t>
                      </a:r>
                      <a:endParaRPr lang="sq-AL" sz="1800" dirty="0">
                        <a:effectLst/>
                        <a:latin typeface="Times New Roman"/>
                        <a:ea typeface="Times New Roman"/>
                      </a:endParaRPr>
                    </a:p>
                  </a:txBody>
                  <a:tcPr marL="68580" marR="68580" marT="0" marB="0"/>
                </a:tc>
              </a:tr>
              <a:tr h="642967">
                <a:tc>
                  <a:txBody>
                    <a:bodyPr/>
                    <a:lstStyle/>
                    <a:p>
                      <a:pPr algn="just">
                        <a:spcBef>
                          <a:spcPts val="600"/>
                        </a:spcBef>
                        <a:spcAft>
                          <a:spcPts val="0"/>
                        </a:spcAft>
                      </a:pPr>
                      <a:r>
                        <a:rPr lang="en-GB" sz="1800">
                          <a:effectLst/>
                        </a:rPr>
                        <a:t>Fruta të freskëta</a:t>
                      </a:r>
                      <a:endParaRPr lang="sq-AL" sz="1800">
                        <a:effectLst/>
                        <a:latin typeface="Times New Roman"/>
                        <a:ea typeface="Times New Roman"/>
                      </a:endParaRPr>
                    </a:p>
                  </a:txBody>
                  <a:tcPr marL="68580" marR="68580" marT="0" marB="0"/>
                </a:tc>
                <a:tc>
                  <a:txBody>
                    <a:bodyPr/>
                    <a:lstStyle/>
                    <a:p>
                      <a:pPr algn="just">
                        <a:spcBef>
                          <a:spcPts val="600"/>
                        </a:spcBef>
                        <a:spcAft>
                          <a:spcPts val="0"/>
                        </a:spcAft>
                      </a:pPr>
                      <a:r>
                        <a:rPr lang="en-GB" sz="1800">
                          <a:effectLst/>
                        </a:rPr>
                        <a:t>37%</a:t>
                      </a:r>
                      <a:endParaRPr lang="sq-AL" sz="1800">
                        <a:effectLst/>
                        <a:latin typeface="Times New Roman"/>
                        <a:ea typeface="Times New Roman"/>
                      </a:endParaRPr>
                    </a:p>
                  </a:txBody>
                  <a:tcPr marL="68580" marR="68580" marT="0" marB="0"/>
                </a:tc>
                <a:tc>
                  <a:txBody>
                    <a:bodyPr/>
                    <a:lstStyle/>
                    <a:p>
                      <a:pPr algn="just">
                        <a:spcBef>
                          <a:spcPts val="600"/>
                        </a:spcBef>
                        <a:spcAft>
                          <a:spcPts val="0"/>
                        </a:spcAft>
                      </a:pPr>
                      <a:r>
                        <a:rPr lang="en-GB" sz="1800" dirty="0">
                          <a:effectLst/>
                        </a:rPr>
                        <a:t>18,7%</a:t>
                      </a:r>
                      <a:endParaRPr lang="sq-AL" sz="1800" dirty="0">
                        <a:effectLst/>
                        <a:latin typeface="Times New Roman"/>
                        <a:ea typeface="Times New Roman"/>
                      </a:endParaRPr>
                    </a:p>
                  </a:txBody>
                  <a:tcPr marL="68580" marR="68580" marT="0" marB="0"/>
                </a:tc>
              </a:tr>
              <a:tr h="642967">
                <a:tc>
                  <a:txBody>
                    <a:bodyPr/>
                    <a:lstStyle/>
                    <a:p>
                      <a:pPr algn="just">
                        <a:spcBef>
                          <a:spcPts val="600"/>
                        </a:spcBef>
                        <a:spcAft>
                          <a:spcPts val="0"/>
                        </a:spcAft>
                      </a:pPr>
                      <a:r>
                        <a:rPr lang="en-GB" sz="1800" dirty="0">
                          <a:effectLst/>
                        </a:rPr>
                        <a:t>Bimë mjekësore</a:t>
                      </a:r>
                      <a:endParaRPr lang="sq-AL" sz="1800" dirty="0">
                        <a:effectLst/>
                        <a:latin typeface="Times New Roman"/>
                        <a:ea typeface="Times New Roman"/>
                      </a:endParaRPr>
                    </a:p>
                  </a:txBody>
                  <a:tcPr marL="68580" marR="68580" marT="0" marB="0"/>
                </a:tc>
                <a:tc>
                  <a:txBody>
                    <a:bodyPr/>
                    <a:lstStyle/>
                    <a:p>
                      <a:pPr algn="just">
                        <a:spcBef>
                          <a:spcPts val="600"/>
                        </a:spcBef>
                        <a:spcAft>
                          <a:spcPts val="0"/>
                        </a:spcAft>
                      </a:pPr>
                      <a:r>
                        <a:rPr lang="en-GB" sz="1800">
                          <a:effectLst/>
                        </a:rPr>
                        <a:t>11%</a:t>
                      </a:r>
                      <a:endParaRPr lang="sq-AL" sz="1800">
                        <a:effectLst/>
                        <a:latin typeface="Times New Roman"/>
                        <a:ea typeface="Times New Roman"/>
                      </a:endParaRPr>
                    </a:p>
                  </a:txBody>
                  <a:tcPr marL="68580" marR="68580" marT="0" marB="0"/>
                </a:tc>
                <a:tc>
                  <a:txBody>
                    <a:bodyPr/>
                    <a:lstStyle/>
                    <a:p>
                      <a:pPr algn="just">
                        <a:spcBef>
                          <a:spcPts val="600"/>
                        </a:spcBef>
                        <a:spcAft>
                          <a:spcPts val="0"/>
                        </a:spcAft>
                      </a:pPr>
                      <a:r>
                        <a:rPr lang="en-GB" sz="1800" dirty="0">
                          <a:effectLst/>
                        </a:rPr>
                        <a:t>43%</a:t>
                      </a:r>
                      <a:endParaRPr lang="sq-AL" sz="1800" dirty="0">
                        <a:effectLst/>
                        <a:latin typeface="Times New Roman"/>
                        <a:ea typeface="Times New Roman"/>
                      </a:endParaRPr>
                    </a:p>
                  </a:txBody>
                  <a:tcPr marL="68580" marR="68580" marT="0" marB="0"/>
                </a:tc>
              </a:tr>
            </a:tbl>
          </a:graphicData>
        </a:graphic>
      </p:graphicFrame>
      <p:sp>
        <p:nvSpPr>
          <p:cNvPr id="3" name="Rectangle 2"/>
          <p:cNvSpPr/>
          <p:nvPr/>
        </p:nvSpPr>
        <p:spPr>
          <a:xfrm>
            <a:off x="1424608" y="6093296"/>
            <a:ext cx="6552728" cy="461665"/>
          </a:xfrm>
          <a:prstGeom prst="rect">
            <a:avLst/>
          </a:prstGeom>
        </p:spPr>
        <p:txBody>
          <a:bodyPr wrap="square">
            <a:spAutoFit/>
          </a:bodyPr>
          <a:lstStyle/>
          <a:p>
            <a:r>
              <a:rPr lang="en-GB" sz="1200" i="1" dirty="0"/>
              <a:t>Burimi: Instituti Shqiptar i Statistikave dhe Ministria e Bujqësisë, Zhvillimit Rural dhe Administrimit të Ujërave</a:t>
            </a:r>
            <a:endParaRPr lang="sq-AL" sz="1200" dirty="0"/>
          </a:p>
        </p:txBody>
      </p:sp>
    </p:spTree>
    <p:extLst>
      <p:ext uri="{BB962C8B-B14F-4D97-AF65-F5344CB8AC3E}">
        <p14:creationId xmlns:p14="http://schemas.microsoft.com/office/powerpoint/2010/main" val="21473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88504" y="-99392"/>
            <a:ext cx="8915400" cy="762000"/>
          </a:xfrm>
        </p:spPr>
        <p:txBody>
          <a:bodyPr>
            <a:noAutofit/>
          </a:bodyPr>
          <a:lstStyle/>
          <a:p>
            <a:r>
              <a:rPr dirty="0" smtClean="0"/>
              <a:t>Analiza e procesit të biznesit</a:t>
            </a:r>
            <a:endParaRPr lang="sq-AL" dirty="0" smtClean="0">
              <a:solidFill>
                <a:schemeClr val="tx1"/>
              </a:solidFill>
            </a:endParaRPr>
          </a:p>
        </p:txBody>
      </p:sp>
      <p:sp>
        <p:nvSpPr>
          <p:cNvPr id="8196" name="Rectangle 3"/>
          <p:cNvSpPr>
            <a:spLocks noGrp="1" noChangeArrowheads="1"/>
          </p:cNvSpPr>
          <p:nvPr>
            <p:ph idx="1"/>
          </p:nvPr>
        </p:nvSpPr>
        <p:spPr>
          <a:xfrm>
            <a:off x="416496" y="692696"/>
            <a:ext cx="8915400" cy="4944616"/>
          </a:xfrm>
        </p:spPr>
        <p:txBody>
          <a:bodyPr>
            <a:noAutofit/>
          </a:bodyPr>
          <a:lstStyle/>
          <a:p>
            <a:pPr marL="0" indent="0">
              <a:spcBef>
                <a:spcPts val="0"/>
              </a:spcBef>
              <a:buClr>
                <a:srgbClr val="660033"/>
              </a:buClr>
              <a:buNone/>
            </a:pPr>
            <a:r>
              <a:rPr lang="en-US" sz="2000" b="1" dirty="0">
                <a:solidFill>
                  <a:schemeClr val="accent1">
                    <a:lumMod val="60000"/>
                    <a:lumOff val="40000"/>
                  </a:schemeClr>
                </a:solidFill>
              </a:rPr>
              <a:t>Proceset kryesore të biznesit dhe grupet e interesit</a:t>
            </a:r>
          </a:p>
        </p:txBody>
      </p:sp>
      <p:sp>
        <p:nvSpPr>
          <p:cNvPr id="8194" name="Slide Number Placeholder 3"/>
          <p:cNvSpPr>
            <a:spLocks noGrp="1"/>
          </p:cNvSpPr>
          <p:nvPr>
            <p:ph type="sldNum" sz="quarter" idx="12"/>
          </p:nvPr>
        </p:nvSpPr>
        <p:spPr>
          <a:prstGeom prst="rect">
            <a:avLst/>
          </a:prstGeom>
          <a:noFill/>
        </p:spPr>
        <p:txBody>
          <a:bodyPr/>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eaLnBrk="1" hangingPunct="1"/>
            <a:fld id="{0FD89133-C842-47A5-8174-531297DDB63A}" type="slidenum">
              <a:rPr lang="en-GB" sz="1400" b="0">
                <a:solidFill>
                  <a:schemeClr val="tx1"/>
                </a:solidFill>
                <a:latin typeface="Times New Roman" pitchFamily="18" charset="0"/>
              </a:rPr>
              <a:pPr eaLnBrk="1" hangingPunct="1"/>
              <a:t>12</a:t>
            </a:fld>
            <a:endParaRPr lang="sq-AL" sz="1400" b="0">
              <a:solidFill>
                <a:schemeClr val="tx1"/>
              </a:solidFill>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99633941"/>
              </p:ext>
            </p:extLst>
          </p:nvPr>
        </p:nvGraphicFramePr>
        <p:xfrm>
          <a:off x="272480" y="1052736"/>
          <a:ext cx="9145016" cy="5318579"/>
        </p:xfrm>
        <a:graphic>
          <a:graphicData uri="http://schemas.openxmlformats.org/drawingml/2006/table">
            <a:tbl>
              <a:tblPr firstRow="1" firstCol="1" bandRow="1">
                <a:tableStyleId>{5C22544A-7EE6-4342-B048-85BDC9FD1C3A}</a:tableStyleId>
              </a:tblPr>
              <a:tblGrid>
                <a:gridCol w="3625516"/>
                <a:gridCol w="612535"/>
                <a:gridCol w="613490"/>
                <a:gridCol w="613490"/>
                <a:gridCol w="613490"/>
                <a:gridCol w="612535"/>
                <a:gridCol w="613490"/>
                <a:gridCol w="613490"/>
                <a:gridCol w="613490"/>
                <a:gridCol w="613490"/>
              </a:tblGrid>
              <a:tr h="1279526">
                <a:tc>
                  <a:txBody>
                    <a:bodyPr/>
                    <a:lstStyle/>
                    <a:p>
                      <a:pPr marL="899160" algn="ctr">
                        <a:spcAft>
                          <a:spcPts val="0"/>
                        </a:spcAft>
                        <a:tabLst>
                          <a:tab pos="342900" algn="l"/>
                          <a:tab pos="457200" algn="l"/>
                        </a:tabLst>
                      </a:pPr>
                      <a:r>
                        <a:rPr lang="en-GB" sz="1300" dirty="0">
                          <a:effectLst/>
                        </a:rPr>
                        <a:t> </a:t>
                      </a:r>
                    </a:p>
                    <a:p>
                      <a:pPr marL="899160" algn="ctr">
                        <a:spcAft>
                          <a:spcPts val="0"/>
                        </a:spcAft>
                        <a:tabLst>
                          <a:tab pos="342900" algn="l"/>
                          <a:tab pos="457200" algn="l"/>
                        </a:tabLst>
                      </a:pPr>
                      <a:r>
                        <a:rPr lang="en-GB" sz="1300" dirty="0">
                          <a:effectLst/>
                        </a:rPr>
                        <a:t>Pala</a:t>
                      </a:r>
                    </a:p>
                    <a:p>
                      <a:pPr algn="just">
                        <a:spcAft>
                          <a:spcPts val="0"/>
                        </a:spcAft>
                        <a:tabLst>
                          <a:tab pos="342900" algn="l"/>
                          <a:tab pos="457200" algn="l"/>
                        </a:tabLst>
                      </a:pPr>
                      <a:r>
                        <a:rPr lang="en-GB" sz="1300" dirty="0">
                          <a:effectLst/>
                        </a:rPr>
                        <a:t> </a:t>
                      </a:r>
                    </a:p>
                    <a:p>
                      <a:pPr algn="just">
                        <a:spcAft>
                          <a:spcPts val="0"/>
                        </a:spcAft>
                        <a:tabLst>
                          <a:tab pos="342900" algn="l"/>
                          <a:tab pos="457200" algn="l"/>
                        </a:tabLst>
                      </a:pPr>
                      <a:r>
                        <a:rPr lang="en-GB" sz="1300" dirty="0">
                          <a:effectLst/>
                        </a:rPr>
                        <a:t> </a:t>
                      </a:r>
                    </a:p>
                    <a:p>
                      <a:pPr algn="just">
                        <a:spcAft>
                          <a:spcPts val="0"/>
                        </a:spcAft>
                        <a:tabLst>
                          <a:tab pos="342900" algn="l"/>
                          <a:tab pos="457200" algn="l"/>
                        </a:tabLst>
                      </a:pPr>
                      <a:r>
                        <a:rPr lang="en-GB" sz="1300" dirty="0">
                          <a:effectLst/>
                        </a:rPr>
                        <a:t> </a:t>
                      </a:r>
                    </a:p>
                    <a:p>
                      <a:pPr algn="just">
                        <a:spcAft>
                          <a:spcPts val="0"/>
                        </a:spcAft>
                        <a:tabLst>
                          <a:tab pos="342900" algn="l"/>
                        </a:tabLst>
                      </a:pPr>
                      <a:r>
                        <a:rPr lang="en-GB" sz="1300" dirty="0">
                          <a:effectLst/>
                        </a:rPr>
                        <a:t>Proceset kryesore të biznesit </a:t>
                      </a:r>
                    </a:p>
                    <a:p>
                      <a:pPr algn="just">
                        <a:spcAft>
                          <a:spcPts val="0"/>
                        </a:spcAft>
                        <a:tabLst>
                          <a:tab pos="3429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marL="71755" marR="71755" algn="l">
                        <a:spcAft>
                          <a:spcPts val="0"/>
                        </a:spcAft>
                        <a:tabLst>
                          <a:tab pos="342900" algn="l"/>
                          <a:tab pos="457200" algn="l"/>
                        </a:tabLst>
                      </a:pPr>
                      <a:r>
                        <a:rPr lang="en-GB" sz="1300" dirty="0">
                          <a:effectLst/>
                        </a:rPr>
                        <a:t>Eksportuesit</a:t>
                      </a:r>
                      <a:endParaRPr lang="sq-AL" sz="1300" dirty="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300">
                          <a:effectLst/>
                        </a:rPr>
                        <a:t>Banka </a:t>
                      </a:r>
                      <a:endParaRPr lang="sq-AL" sz="13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300" dirty="0">
                          <a:effectLst/>
                        </a:rPr>
                        <a:t>Kompania e transportit   </a:t>
                      </a:r>
                      <a:endParaRPr lang="sq-AL" sz="1300" dirty="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300">
                          <a:effectLst/>
                        </a:rPr>
                        <a:t>Dhoma e Tregtisë dhe Industrisë  </a:t>
                      </a:r>
                      <a:endParaRPr lang="sq-AL" sz="13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300">
                          <a:effectLst/>
                        </a:rPr>
                        <a:t>Zyra rajonale e AKU-së </a:t>
                      </a:r>
                      <a:endParaRPr lang="sq-AL" sz="13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300" dirty="0">
                          <a:effectLst/>
                        </a:rPr>
                        <a:t>Agjentët doganorë </a:t>
                      </a:r>
                      <a:endParaRPr lang="sq-AL" sz="1300" dirty="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300">
                          <a:effectLst/>
                        </a:rPr>
                        <a:t>Dogana  </a:t>
                      </a:r>
                      <a:endParaRPr lang="sq-AL" sz="13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300">
                          <a:effectLst/>
                        </a:rPr>
                        <a:t>Importuesit </a:t>
                      </a:r>
                      <a:endParaRPr lang="sq-AL" sz="1300">
                        <a:solidFill>
                          <a:srgbClr val="000000"/>
                        </a:solidFill>
                        <a:effectLst/>
                        <a:latin typeface="Tahoma"/>
                        <a:ea typeface="Times New Roman"/>
                        <a:cs typeface="Helvetica"/>
                      </a:endParaRPr>
                    </a:p>
                  </a:txBody>
                  <a:tcPr marL="51035" marR="51035" marT="0" marB="0" vert="vert270"/>
                </a:tc>
                <a:tc>
                  <a:txBody>
                    <a:bodyPr/>
                    <a:lstStyle/>
                    <a:p>
                      <a:pPr marL="71755" marR="71755" algn="l">
                        <a:spcAft>
                          <a:spcPts val="0"/>
                        </a:spcAft>
                        <a:tabLst>
                          <a:tab pos="342900" algn="l"/>
                          <a:tab pos="457200" algn="l"/>
                        </a:tabLst>
                      </a:pPr>
                      <a:r>
                        <a:rPr lang="en-GB" sz="1300" dirty="0" err="1">
                          <a:effectLst/>
                        </a:rPr>
                        <a:t>Laboratorët</a:t>
                      </a:r>
                      <a:r>
                        <a:rPr lang="en-GB" sz="1300" dirty="0">
                          <a:effectLst/>
                        </a:rPr>
                        <a:t> e </a:t>
                      </a:r>
                      <a:r>
                        <a:rPr lang="en-GB" sz="1300" dirty="0" err="1">
                          <a:effectLst/>
                        </a:rPr>
                        <a:t>huaj</a:t>
                      </a:r>
                      <a:r>
                        <a:rPr lang="en-GB" sz="1300" dirty="0">
                          <a:effectLst/>
                        </a:rPr>
                        <a:t> </a:t>
                      </a:r>
                      <a:r>
                        <a:rPr lang="en-GB" sz="1300" dirty="0" err="1">
                          <a:effectLst/>
                        </a:rPr>
                        <a:t>të</a:t>
                      </a:r>
                      <a:r>
                        <a:rPr lang="en-GB" sz="1300" dirty="0">
                          <a:effectLst/>
                        </a:rPr>
                        <a:t> </a:t>
                      </a:r>
                      <a:r>
                        <a:rPr lang="en-GB" sz="1300" dirty="0" err="1">
                          <a:effectLst/>
                        </a:rPr>
                        <a:t>analizave</a:t>
                      </a:r>
                      <a:endParaRPr lang="sq-AL" sz="1300" dirty="0">
                        <a:solidFill>
                          <a:srgbClr val="000000"/>
                        </a:solidFill>
                        <a:effectLst/>
                        <a:latin typeface="Tahoma"/>
                        <a:ea typeface="Times New Roman"/>
                        <a:cs typeface="Helvetica"/>
                      </a:endParaRPr>
                    </a:p>
                  </a:txBody>
                  <a:tcPr marL="51035" marR="51035" marT="0" marB="0" vert="vert270"/>
                </a:tc>
              </a:tr>
              <a:tr h="182789">
                <a:tc gridSpan="10">
                  <a:txBody>
                    <a:bodyPr/>
                    <a:lstStyle/>
                    <a:p>
                      <a:pPr algn="l">
                        <a:spcAft>
                          <a:spcPts val="0"/>
                        </a:spcAft>
                        <a:tabLst>
                          <a:tab pos="342900" algn="l"/>
                          <a:tab pos="457200" algn="l"/>
                        </a:tabLst>
                      </a:pPr>
                      <a:r>
                        <a:rPr lang="en-GB" sz="1300" dirty="0">
                          <a:effectLst/>
                        </a:rPr>
                        <a:t>1. Blerja </a:t>
                      </a:r>
                      <a:endParaRPr lang="sq-AL" sz="1300" dirty="0">
                        <a:solidFill>
                          <a:srgbClr val="000000"/>
                        </a:solidFill>
                        <a:effectLst/>
                        <a:latin typeface="Tahoma"/>
                        <a:ea typeface="Times New Roman"/>
                        <a:cs typeface="Helvetica"/>
                      </a:endParaRPr>
                    </a:p>
                  </a:txBody>
                  <a:tcPr marL="51035" marR="5103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82789">
                <a:tc>
                  <a:txBody>
                    <a:bodyPr/>
                    <a:lstStyle/>
                    <a:p>
                      <a:pPr algn="l">
                        <a:spcAft>
                          <a:spcPts val="0"/>
                        </a:spcAft>
                        <a:tabLst>
                          <a:tab pos="342900" algn="l"/>
                          <a:tab pos="457200" algn="l"/>
                        </a:tabLst>
                      </a:pPr>
                      <a:r>
                        <a:rPr lang="en-GB" sz="1300" dirty="0">
                          <a:effectLst/>
                        </a:rPr>
                        <a:t>1.1. Lidhja e marrëveshjeve tregtare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365579">
                <a:tc>
                  <a:txBody>
                    <a:bodyPr/>
                    <a:lstStyle/>
                    <a:p>
                      <a:pPr algn="l">
                        <a:spcAft>
                          <a:spcPts val="0"/>
                        </a:spcAft>
                        <a:tabLst>
                          <a:tab pos="342900" algn="l"/>
                          <a:tab pos="457200" algn="l"/>
                        </a:tabLst>
                      </a:pPr>
                      <a:r>
                        <a:rPr lang="en-GB" sz="1300" dirty="0">
                          <a:effectLst/>
                        </a:rPr>
                        <a:t>1.2 Marrja e certifikatës së analizës (testimit)</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r>
              <a:tr h="182789">
                <a:tc>
                  <a:txBody>
                    <a:bodyPr/>
                    <a:lstStyle/>
                    <a:p>
                      <a:pPr algn="l">
                        <a:spcAft>
                          <a:spcPts val="0"/>
                        </a:spcAft>
                        <a:tabLst>
                          <a:tab pos="342900" algn="l"/>
                          <a:tab pos="457200" algn="l"/>
                        </a:tabLst>
                      </a:pPr>
                      <a:r>
                        <a:rPr lang="en-GB" sz="1300">
                          <a:effectLst/>
                        </a:rPr>
                        <a:t>1.3. Përgatitja e faturës</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gridSpan="10">
                  <a:txBody>
                    <a:bodyPr/>
                    <a:lstStyle/>
                    <a:p>
                      <a:pPr algn="l">
                        <a:spcAft>
                          <a:spcPts val="0"/>
                        </a:spcAft>
                        <a:tabLst>
                          <a:tab pos="342900" algn="l"/>
                          <a:tab pos="457200" algn="l"/>
                        </a:tabLst>
                      </a:pPr>
                      <a:r>
                        <a:rPr lang="en-GB" sz="1300">
                          <a:effectLst/>
                        </a:rPr>
                        <a:t>2. Transporti </a:t>
                      </a:r>
                      <a:endParaRPr lang="sq-AL" sz="1300">
                        <a:solidFill>
                          <a:srgbClr val="000000"/>
                        </a:solidFill>
                        <a:effectLst/>
                        <a:latin typeface="Tahoma"/>
                        <a:ea typeface="Times New Roman"/>
                        <a:cs typeface="Helvetica"/>
                      </a:endParaRPr>
                    </a:p>
                  </a:txBody>
                  <a:tcPr marL="51035" marR="5103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82789">
                <a:tc>
                  <a:txBody>
                    <a:bodyPr/>
                    <a:lstStyle/>
                    <a:p>
                      <a:pPr algn="l">
                        <a:spcAft>
                          <a:spcPts val="0"/>
                        </a:spcAft>
                        <a:tabLst>
                          <a:tab pos="342900" algn="l"/>
                          <a:tab pos="457200" algn="l"/>
                        </a:tabLst>
                      </a:pPr>
                      <a:r>
                        <a:rPr lang="en-GB" sz="1300" dirty="0">
                          <a:effectLst/>
                        </a:rPr>
                        <a:t>2.1. Organizimi i transportit</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a:txBody>
                    <a:bodyPr/>
                    <a:lstStyle/>
                    <a:p>
                      <a:pPr algn="l">
                        <a:spcAft>
                          <a:spcPts val="0"/>
                        </a:spcAft>
                        <a:tabLst>
                          <a:tab pos="342900" algn="l"/>
                          <a:tab pos="457200" algn="l"/>
                        </a:tabLst>
                      </a:pPr>
                      <a:r>
                        <a:rPr lang="en-GB" sz="1300">
                          <a:effectLst/>
                        </a:rPr>
                        <a:t>2.2.   Ngarkimi</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dirty="0">
                          <a:effectLst/>
                        </a:rPr>
                        <a:t>+</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a:txBody>
                    <a:bodyPr/>
                    <a:lstStyle/>
                    <a:p>
                      <a:pPr algn="l">
                        <a:spcAft>
                          <a:spcPts val="0"/>
                        </a:spcAft>
                        <a:tabLst>
                          <a:tab pos="342900" algn="l"/>
                          <a:tab pos="457200" algn="l"/>
                        </a:tabLst>
                      </a:pPr>
                      <a:r>
                        <a:rPr lang="en-GB" sz="1300">
                          <a:effectLst/>
                        </a:rPr>
                        <a:t>2.3. Marrja e certifikatës së origjinës</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a:txBody>
                    <a:bodyPr/>
                    <a:lstStyle/>
                    <a:p>
                      <a:pPr algn="l">
                        <a:spcAft>
                          <a:spcPts val="0"/>
                        </a:spcAft>
                        <a:tabLst>
                          <a:tab pos="342900" algn="l"/>
                          <a:tab pos="457200" algn="l"/>
                        </a:tabLst>
                      </a:pPr>
                      <a:r>
                        <a:rPr lang="en-GB" sz="1300">
                          <a:effectLst/>
                        </a:rPr>
                        <a:t>2.4.  Marrja e certifikatës fitosanitare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l">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l">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baseline="-250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a:txBody>
                    <a:bodyPr/>
                    <a:lstStyle/>
                    <a:p>
                      <a:pPr algn="l">
                        <a:spcAft>
                          <a:spcPts val="0"/>
                        </a:spcAft>
                        <a:tabLst>
                          <a:tab pos="342900" algn="l"/>
                          <a:tab pos="457200" algn="l"/>
                        </a:tabLst>
                      </a:pPr>
                      <a:r>
                        <a:rPr lang="en-GB" sz="1300">
                          <a:effectLst/>
                        </a:rPr>
                        <a:t>2.5. Regjistrimi i numrit të identifikimit tatimor (NUIS)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365579">
                <a:tc>
                  <a:txBody>
                    <a:bodyPr/>
                    <a:lstStyle/>
                    <a:p>
                      <a:pPr algn="l">
                        <a:spcAft>
                          <a:spcPts val="0"/>
                        </a:spcAft>
                        <a:tabLst>
                          <a:tab pos="342900" algn="l"/>
                          <a:tab pos="457200" algn="l"/>
                        </a:tabLst>
                      </a:pPr>
                      <a:r>
                        <a:rPr lang="en-GB" sz="1300">
                          <a:effectLst/>
                        </a:rPr>
                        <a:t>2.6. Përgatitja dhe dorëzimi i deklaratës doganore</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a:txBody>
                    <a:bodyPr/>
                    <a:lstStyle/>
                    <a:p>
                      <a:pPr algn="l">
                        <a:spcAft>
                          <a:spcPts val="0"/>
                        </a:spcAft>
                        <a:tabLst>
                          <a:tab pos="342900" algn="l"/>
                          <a:tab pos="457200" algn="l"/>
                        </a:tabLst>
                      </a:pPr>
                      <a:r>
                        <a:rPr lang="en-GB" sz="1300">
                          <a:effectLst/>
                        </a:rPr>
                        <a:t>2.7.  Parkimi në terminalin e doganës</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a:txBody>
                    <a:bodyPr/>
                    <a:lstStyle/>
                    <a:p>
                      <a:pPr algn="l">
                        <a:spcAft>
                          <a:spcPts val="0"/>
                        </a:spcAft>
                        <a:tabLst>
                          <a:tab pos="342900" algn="l"/>
                          <a:tab pos="457200" algn="l"/>
                        </a:tabLst>
                      </a:pPr>
                      <a:r>
                        <a:rPr lang="en-GB" sz="1300">
                          <a:effectLst/>
                        </a:rPr>
                        <a:t>2.8 Kalimi i kontrollit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a:txBody>
                    <a:bodyPr/>
                    <a:lstStyle/>
                    <a:p>
                      <a:pPr algn="l">
                        <a:spcAft>
                          <a:spcPts val="0"/>
                        </a:spcAft>
                        <a:tabLst>
                          <a:tab pos="342900" algn="l"/>
                          <a:tab pos="457200" algn="l"/>
                        </a:tabLst>
                      </a:pPr>
                      <a:r>
                        <a:rPr lang="en-GB" sz="1300">
                          <a:effectLst/>
                        </a:rPr>
                        <a:t>2.9.  Lëvrimi i mallrave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gridSpan="10">
                  <a:txBody>
                    <a:bodyPr/>
                    <a:lstStyle/>
                    <a:p>
                      <a:pPr algn="l">
                        <a:spcAft>
                          <a:spcPts val="0"/>
                        </a:spcAft>
                        <a:tabLst>
                          <a:tab pos="342900" algn="l"/>
                          <a:tab pos="457200" algn="l"/>
                        </a:tabLst>
                      </a:pPr>
                      <a:r>
                        <a:rPr lang="en-GB" sz="1300" dirty="0">
                          <a:effectLst/>
                        </a:rPr>
                        <a:t>3. Pagesa</a:t>
                      </a:r>
                      <a:endParaRPr lang="sq-AL" sz="1300" dirty="0">
                        <a:solidFill>
                          <a:srgbClr val="000000"/>
                        </a:solidFill>
                        <a:effectLst/>
                        <a:latin typeface="Tahoma"/>
                        <a:ea typeface="Times New Roman"/>
                        <a:cs typeface="Helvetica"/>
                      </a:endParaRPr>
                    </a:p>
                  </a:txBody>
                  <a:tcPr marL="51035" marR="5103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82789">
                <a:tc>
                  <a:txBody>
                    <a:bodyPr/>
                    <a:lstStyle/>
                    <a:p>
                      <a:pPr algn="just">
                        <a:spcAft>
                          <a:spcPts val="0"/>
                        </a:spcAft>
                        <a:tabLst>
                          <a:tab pos="342900" algn="l"/>
                          <a:tab pos="457200" algn="l"/>
                        </a:tabLst>
                      </a:pPr>
                      <a:r>
                        <a:rPr lang="en-GB" sz="1300" dirty="0">
                          <a:effectLst/>
                        </a:rPr>
                        <a:t>3.1 </a:t>
                      </a:r>
                      <a:r>
                        <a:rPr lang="en-GB" sz="1300" dirty="0" err="1">
                          <a:effectLst/>
                        </a:rPr>
                        <a:t>Verifikimi</a:t>
                      </a:r>
                      <a:r>
                        <a:rPr lang="en-GB" sz="1300" dirty="0">
                          <a:effectLst/>
                        </a:rPr>
                        <a:t> </a:t>
                      </a:r>
                      <a:r>
                        <a:rPr lang="en-GB" sz="1300" dirty="0" err="1">
                          <a:effectLst/>
                        </a:rPr>
                        <a:t>i</a:t>
                      </a:r>
                      <a:r>
                        <a:rPr lang="en-GB" sz="1300" dirty="0">
                          <a:effectLst/>
                        </a:rPr>
                        <a:t> </a:t>
                      </a:r>
                      <a:r>
                        <a:rPr lang="en-GB" sz="1300" dirty="0" err="1">
                          <a:effectLst/>
                        </a:rPr>
                        <a:t>mallrave</a:t>
                      </a:r>
                      <a:r>
                        <a:rPr lang="en-GB" sz="1300" dirty="0">
                          <a:effectLst/>
                        </a:rPr>
                        <a:t> </a:t>
                      </a:r>
                      <a:r>
                        <a:rPr lang="en-GB" sz="1300" dirty="0" err="1">
                          <a:effectLst/>
                        </a:rPr>
                        <a:t>të</a:t>
                      </a:r>
                      <a:r>
                        <a:rPr lang="en-GB" sz="1300" dirty="0">
                          <a:effectLst/>
                        </a:rPr>
                        <a:t> </a:t>
                      </a:r>
                      <a:r>
                        <a:rPr lang="en-GB" sz="1300" dirty="0" err="1">
                          <a:effectLst/>
                        </a:rPr>
                        <a:t>lëvruara</a:t>
                      </a: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r>
              <a:tr h="182789">
                <a:tc>
                  <a:txBody>
                    <a:bodyPr/>
                    <a:lstStyle/>
                    <a:p>
                      <a:pPr algn="just">
                        <a:spcAft>
                          <a:spcPts val="0"/>
                        </a:spcAft>
                        <a:tabLst>
                          <a:tab pos="342900" algn="l"/>
                          <a:tab pos="457200" algn="l"/>
                        </a:tabLst>
                      </a:pPr>
                      <a:r>
                        <a:rPr lang="en-GB" sz="1300" dirty="0">
                          <a:effectLst/>
                        </a:rPr>
                        <a:t>3.2 Transfertat bankare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a:effectLst/>
                        </a:rPr>
                        <a:t> </a:t>
                      </a:r>
                      <a:endParaRPr lang="sq-AL" sz="130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a:t>
                      </a:r>
                      <a:endParaRPr lang="sq-AL" sz="1300" dirty="0">
                        <a:solidFill>
                          <a:srgbClr val="000000"/>
                        </a:solidFill>
                        <a:effectLst/>
                        <a:latin typeface="Tahoma"/>
                        <a:ea typeface="Times New Roman"/>
                        <a:cs typeface="Helvetica"/>
                      </a:endParaRPr>
                    </a:p>
                  </a:txBody>
                  <a:tcPr marL="51035" marR="51035" marT="0" marB="0"/>
                </a:tc>
                <a:tc>
                  <a:txBody>
                    <a:bodyPr/>
                    <a:lstStyle/>
                    <a:p>
                      <a:pPr algn="ctr">
                        <a:spcAft>
                          <a:spcPts val="0"/>
                        </a:spcAft>
                        <a:tabLst>
                          <a:tab pos="342900" algn="l"/>
                          <a:tab pos="457200" algn="l"/>
                        </a:tabLst>
                      </a:pPr>
                      <a:r>
                        <a:rPr lang="en-GB" sz="1300" dirty="0">
                          <a:effectLst/>
                        </a:rPr>
                        <a:t> </a:t>
                      </a:r>
                      <a:endParaRPr lang="sq-AL" sz="1300" dirty="0">
                        <a:solidFill>
                          <a:srgbClr val="000000"/>
                        </a:solidFill>
                        <a:effectLst/>
                        <a:latin typeface="Tahoma"/>
                        <a:ea typeface="Times New Roman"/>
                        <a:cs typeface="Helvetica"/>
                      </a:endParaRPr>
                    </a:p>
                  </a:txBody>
                  <a:tcPr marL="51035" marR="51035" marT="0" marB="0"/>
                </a:tc>
              </a:tr>
            </a:tbl>
          </a:graphicData>
        </a:graphic>
      </p:graphicFrame>
    </p:spTree>
    <p:extLst>
      <p:ext uri="{BB962C8B-B14F-4D97-AF65-F5344CB8AC3E}">
        <p14:creationId xmlns:p14="http://schemas.microsoft.com/office/powerpoint/2010/main" val="297442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Analiza e proceseve të biznesit</a:t>
            </a:r>
            <a:r>
              <a:t/>
            </a:r>
            <a:br/>
            <a:r>
              <a:rPr lang="en-GB" sz="2000" dirty="0" smtClean="0">
                <a:solidFill>
                  <a:schemeClr val="accent1">
                    <a:lumMod val="60000"/>
                    <a:lumOff val="40000"/>
                  </a:schemeClr>
                </a:solidFill>
              </a:rPr>
              <a:t>Grafiku kohë-proces </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4568" y="1367408"/>
            <a:ext cx="8424936" cy="5157936"/>
          </a:xfrm>
          <a:prstGeom prst="rect">
            <a:avLst/>
          </a:prstGeom>
          <a:noFill/>
          <a:ln>
            <a:noFill/>
          </a:ln>
        </p:spPr>
      </p:pic>
    </p:spTree>
    <p:extLst>
      <p:ext uri="{BB962C8B-B14F-4D97-AF65-F5344CB8AC3E}">
        <p14:creationId xmlns:p14="http://schemas.microsoft.com/office/powerpoint/2010/main" val="376881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Analiza e procesit të biznesit</a:t>
            </a:r>
            <a:r>
              <a:t/>
            </a:r>
            <a:br/>
            <a:r>
              <a:rPr lang="en-GB" dirty="0" smtClean="0">
                <a:solidFill>
                  <a:schemeClr val="accent1">
                    <a:lumMod val="60000"/>
                    <a:lumOff val="40000"/>
                  </a:schemeClr>
                </a:solidFill>
              </a:rPr>
              <a:t>Kostot</a:t>
            </a:r>
            <a:endParaRPr lang="sq-AL"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indent="0">
              <a:buNone/>
            </a:pPr>
            <a:endParaRPr lang="sq-AL" dirty="0"/>
          </a:p>
          <a:p>
            <a:pPr lvl="0"/>
            <a:r>
              <a:rPr lang="en-GB" sz="2400" dirty="0"/>
              <a:t>Kompanitë e përzgjedhura raportuan se bëjnë pagesa informale për të përshpejtuar dhënien e dokumenteve të kërkuara dhe zhdoganimin. Pagesat përbëjnë 30 deri në 40 përqind të pagesave formale</a:t>
            </a:r>
          </a:p>
          <a:p>
            <a:pPr lvl="0"/>
            <a:r>
              <a:rPr lang="en-GB" sz="2400" dirty="0"/>
              <a:t>Shuma e pagesave informale është e pakonsiderueshme krahasuar me ato të përllogaritura nga tregtarët për shkak të mungesës së laboratorëve të analizave.  </a:t>
            </a:r>
          </a:p>
          <a:p>
            <a:pPr lvl="0"/>
            <a:r>
              <a:rPr lang="en-US" sz="2400" dirty="0"/>
              <a:t>Tarifat e skanimit në terminalin e doganës (në pikat hyrëse dhe dalëse) rrisin kostot e transaksioneve të tregtarëve</a:t>
            </a:r>
            <a:endParaRPr lang="sq-AL" sz="2400" dirty="0"/>
          </a:p>
          <a:p>
            <a:r>
              <a:rPr lang="en-US" sz="2400" dirty="0"/>
              <a:t>Sipas dy ndërmarrjeve kryesore, tarifat e parkimit janë të larta</a:t>
            </a:r>
            <a:endParaRPr lang="sq-AL" sz="2400" dirty="0"/>
          </a:p>
        </p:txBody>
      </p:sp>
    </p:spTree>
    <p:extLst>
      <p:ext uri="{BB962C8B-B14F-4D97-AF65-F5344CB8AC3E}">
        <p14:creationId xmlns:p14="http://schemas.microsoft.com/office/powerpoint/2010/main" val="52820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Analiza e procesit të biznesit</a:t>
            </a:r>
            <a:r>
              <a:t/>
            </a:r>
            <a:br/>
            <a:r>
              <a:rPr lang="en-GB" dirty="0">
                <a:solidFill>
                  <a:schemeClr val="accent1">
                    <a:lumMod val="60000"/>
                    <a:lumOff val="40000"/>
                  </a:schemeClr>
                </a:solidFill>
              </a:rPr>
              <a:t>Kostot</a:t>
            </a:r>
            <a:endParaRPr lang="sq-A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2543353"/>
              </p:ext>
            </p:extLst>
          </p:nvPr>
        </p:nvGraphicFramePr>
        <p:xfrm>
          <a:off x="495300" y="1295400"/>
          <a:ext cx="8915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352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42" y="188640"/>
            <a:ext cx="8915400" cy="762000"/>
          </a:xfrm>
        </p:spPr>
        <p:txBody>
          <a:bodyPr>
            <a:normAutofit fontScale="90000"/>
          </a:bodyPr>
          <a:lstStyle/>
          <a:p>
            <a:r>
              <a:t/>
            </a:r>
            <a:br/>
            <a:r>
              <a:rPr lang="en-GB" sz="3100" dirty="0" smtClean="0"/>
              <a:t>Metodologjia e vlerësimit</a:t>
            </a:r>
            <a:r>
              <a:t/>
            </a:r>
            <a:br/>
            <a:endParaRPr lang="sq-AL" sz="3100" dirty="0"/>
          </a:p>
        </p:txBody>
      </p:sp>
      <p:sp>
        <p:nvSpPr>
          <p:cNvPr id="3074" name="Slide Number Placeholder 3"/>
          <p:cNvSpPr>
            <a:spLocks noGrp="1"/>
          </p:cNvSpPr>
          <p:nvPr>
            <p:ph type="sldNum" sz="quarter" idx="12"/>
          </p:nvPr>
        </p:nvSpPr>
        <p:spPr>
          <a:noFill/>
        </p:spPr>
        <p:txBody>
          <a:bodyPr/>
          <a:lstStyle>
            <a:lvl1pPr eaLnBrk="0" hangingPunct="0">
              <a:defRPr sz="2800" b="1">
                <a:solidFill>
                  <a:srgbClr val="000090"/>
                </a:solidFill>
                <a:latin typeface="Arial" charset="0"/>
              </a:defRPr>
            </a:lvl1pPr>
            <a:lvl2pPr marL="742950" indent="-285750" eaLnBrk="0" hangingPunct="0">
              <a:defRPr sz="2800" b="1">
                <a:solidFill>
                  <a:srgbClr val="000090"/>
                </a:solidFill>
                <a:latin typeface="Arial" charset="0"/>
              </a:defRPr>
            </a:lvl2pPr>
            <a:lvl3pPr marL="1143000" indent="-228600" eaLnBrk="0" hangingPunct="0">
              <a:defRPr sz="2800" b="1">
                <a:solidFill>
                  <a:srgbClr val="000090"/>
                </a:solidFill>
                <a:latin typeface="Arial" charset="0"/>
              </a:defRPr>
            </a:lvl3pPr>
            <a:lvl4pPr marL="1600200" indent="-228600" eaLnBrk="0" hangingPunct="0">
              <a:defRPr sz="2800" b="1">
                <a:solidFill>
                  <a:srgbClr val="000090"/>
                </a:solidFill>
                <a:latin typeface="Arial" charset="0"/>
              </a:defRPr>
            </a:lvl4pPr>
            <a:lvl5pPr marL="2057400" indent="-228600" eaLnBrk="0" hangingPunct="0">
              <a:defRPr sz="2800" b="1">
                <a:solidFill>
                  <a:srgbClr val="000090"/>
                </a:solidFill>
                <a:latin typeface="Arial" charset="0"/>
              </a:defRPr>
            </a:lvl5pPr>
            <a:lvl6pPr marL="2514600" indent="-228600" eaLnBrk="0" fontAlgn="base" hangingPunct="0">
              <a:spcBef>
                <a:spcPct val="0"/>
              </a:spcBef>
              <a:spcAft>
                <a:spcPct val="0"/>
              </a:spcAft>
              <a:defRPr sz="2800" b="1">
                <a:solidFill>
                  <a:srgbClr val="000090"/>
                </a:solidFill>
                <a:latin typeface="Arial" charset="0"/>
              </a:defRPr>
            </a:lvl6pPr>
            <a:lvl7pPr marL="2971800" indent="-228600" eaLnBrk="0" fontAlgn="base" hangingPunct="0">
              <a:spcBef>
                <a:spcPct val="0"/>
              </a:spcBef>
              <a:spcAft>
                <a:spcPct val="0"/>
              </a:spcAft>
              <a:defRPr sz="2800" b="1">
                <a:solidFill>
                  <a:srgbClr val="000090"/>
                </a:solidFill>
                <a:latin typeface="Arial" charset="0"/>
              </a:defRPr>
            </a:lvl7pPr>
            <a:lvl8pPr marL="3429000" indent="-228600" eaLnBrk="0" fontAlgn="base" hangingPunct="0">
              <a:spcBef>
                <a:spcPct val="0"/>
              </a:spcBef>
              <a:spcAft>
                <a:spcPct val="0"/>
              </a:spcAft>
              <a:defRPr sz="2800" b="1">
                <a:solidFill>
                  <a:srgbClr val="000090"/>
                </a:solidFill>
                <a:latin typeface="Arial" charset="0"/>
              </a:defRPr>
            </a:lvl8pPr>
            <a:lvl9pPr marL="3886200" indent="-228600" eaLnBrk="0" fontAlgn="base" hangingPunct="0">
              <a:spcBef>
                <a:spcPct val="0"/>
              </a:spcBef>
              <a:spcAft>
                <a:spcPct val="0"/>
              </a:spcAft>
              <a:defRPr sz="2800" b="1">
                <a:solidFill>
                  <a:srgbClr val="000090"/>
                </a:solidFill>
                <a:latin typeface="Arial" charset="0"/>
              </a:defRPr>
            </a:lvl9pPr>
          </a:lstStyle>
          <a:p>
            <a:pPr eaLnBrk="1" hangingPunct="1"/>
            <a:fld id="{34C81DED-AF5B-4B1D-B8D1-EDCCB3EEF705}" type="slidenum">
              <a:rPr lang="en-GB" sz="1400" b="0">
                <a:solidFill>
                  <a:schemeClr val="tx1"/>
                </a:solidFill>
                <a:latin typeface="Times New Roman" pitchFamily="18" charset="0"/>
              </a:rPr>
              <a:pPr eaLnBrk="1" hangingPunct="1"/>
              <a:t>2</a:t>
            </a:fld>
            <a:endParaRPr lang="sq-AL" sz="1400" b="0" dirty="0">
              <a:solidFill>
                <a:schemeClr val="tx1"/>
              </a:solidFill>
              <a:latin typeface="Times New Roman" pitchFamily="18" charset="0"/>
            </a:endParaRPr>
          </a:p>
        </p:txBody>
      </p:sp>
      <p:graphicFrame>
        <p:nvGraphicFramePr>
          <p:cNvPr id="7" name="SmartArt Placeholder 12"/>
          <p:cNvGraphicFramePr>
            <a:graphicFrameLocks/>
          </p:cNvGraphicFramePr>
          <p:nvPr>
            <p:extLst>
              <p:ext uri="{D42A27DB-BD31-4B8C-83A1-F6EECF244321}">
                <p14:modId xmlns:p14="http://schemas.microsoft.com/office/powerpoint/2010/main" val="4291420913"/>
              </p:ext>
            </p:extLst>
          </p:nvPr>
        </p:nvGraphicFramePr>
        <p:xfrm>
          <a:off x="154579" y="1628800"/>
          <a:ext cx="9721080" cy="508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16496" y="780673"/>
            <a:ext cx="5296643" cy="400110"/>
          </a:xfrm>
          <a:prstGeom prst="rect">
            <a:avLst/>
          </a:prstGeom>
        </p:spPr>
        <p:txBody>
          <a:bodyPr wrap="none">
            <a:spAutoFit/>
          </a:bodyPr>
          <a:lstStyle/>
          <a:p>
            <a:r>
              <a:rPr lang="en-GB" sz="2000" b="1" dirty="0">
                <a:solidFill>
                  <a:schemeClr val="accent1">
                    <a:lumMod val="60000"/>
                    <a:lumOff val="40000"/>
                  </a:schemeClr>
                </a:solidFill>
                <a:latin typeface="Arial"/>
              </a:rPr>
              <a:t>Hulumtime dokumentacioni dhe intervista nga afër</a:t>
            </a:r>
            <a:endParaRPr lang="sq-AL" sz="2000" b="1" dirty="0">
              <a:solidFill>
                <a:schemeClr val="accent1">
                  <a:lumMod val="60000"/>
                  <a:lumOff val="40000"/>
                </a:schemeClr>
              </a:solidFill>
              <a:latin typeface="Arial"/>
            </a:endParaRPr>
          </a:p>
        </p:txBody>
      </p:sp>
    </p:spTree>
    <p:extLst>
      <p:ext uri="{BB962C8B-B14F-4D97-AF65-F5344CB8AC3E}">
        <p14:creationId xmlns:p14="http://schemas.microsoft.com/office/powerpoint/2010/main" val="345461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Qëllimi</a:t>
            </a:r>
          </a:p>
        </p:txBody>
      </p:sp>
      <p:sp>
        <p:nvSpPr>
          <p:cNvPr id="3" name="Text Placeholder 2"/>
          <p:cNvSpPr>
            <a:spLocks noGrp="1"/>
          </p:cNvSpPr>
          <p:nvPr>
            <p:ph type="body" idx="1"/>
          </p:nvPr>
        </p:nvSpPr>
        <p:spPr>
          <a:xfrm>
            <a:off x="488504" y="1196752"/>
            <a:ext cx="4319016" cy="274320"/>
          </a:xfrm>
        </p:spPr>
        <p:txBody>
          <a:bodyPr/>
          <a:lstStyle/>
          <a:p>
            <a:r>
              <a:rPr lang="en-GB" b="1" dirty="0" smtClean="0">
                <a:solidFill>
                  <a:schemeClr val="accent1">
                    <a:lumMod val="60000"/>
                    <a:lumOff val="40000"/>
                  </a:schemeClr>
                </a:solidFill>
              </a:rPr>
              <a:t>Mbulimi gjeografik </a:t>
            </a:r>
            <a:endParaRPr lang="sq-AL" dirty="0"/>
          </a:p>
        </p:txBody>
      </p:sp>
      <p:sp>
        <p:nvSpPr>
          <p:cNvPr id="5" name="Text Placeholder 4"/>
          <p:cNvSpPr>
            <a:spLocks noGrp="1"/>
          </p:cNvSpPr>
          <p:nvPr>
            <p:ph type="body" sz="quarter" idx="3"/>
          </p:nvPr>
        </p:nvSpPr>
        <p:spPr>
          <a:xfrm>
            <a:off x="3368824" y="1124744"/>
            <a:ext cx="6047208" cy="346328"/>
          </a:xfrm>
        </p:spPr>
        <p:txBody>
          <a:bodyPr/>
          <a:lstStyle/>
          <a:p>
            <a:r>
              <a:rPr lang="en-US" b="1" dirty="0" smtClean="0">
                <a:solidFill>
                  <a:schemeClr val="accent1">
                    <a:lumMod val="60000"/>
                    <a:lumOff val="40000"/>
                  </a:schemeClr>
                </a:solidFill>
              </a:rPr>
              <a:t>Ndërmarrjet në Shqipëri sipas vendndodhjes (2014)</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42241964"/>
              </p:ext>
            </p:extLst>
          </p:nvPr>
        </p:nvGraphicFramePr>
        <p:xfrm>
          <a:off x="495300" y="1412776"/>
          <a:ext cx="4319588"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quarter" idx="4"/>
            <p:extLst>
              <p:ext uri="{D42A27DB-BD31-4B8C-83A1-F6EECF244321}">
                <p14:modId xmlns:p14="http://schemas.microsoft.com/office/powerpoint/2010/main" val="4286612178"/>
              </p:ext>
            </p:extLst>
          </p:nvPr>
        </p:nvGraphicFramePr>
        <p:xfrm>
          <a:off x="5091113" y="1412776"/>
          <a:ext cx="4319587" cy="4683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284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Qëllimi</a:t>
            </a:r>
          </a:p>
        </p:txBody>
      </p:sp>
      <p:sp>
        <p:nvSpPr>
          <p:cNvPr id="3" name="Text Placeholder 2"/>
          <p:cNvSpPr>
            <a:spLocks noGrp="1"/>
          </p:cNvSpPr>
          <p:nvPr>
            <p:ph type="body" idx="1"/>
          </p:nvPr>
        </p:nvSpPr>
        <p:spPr/>
        <p:txBody>
          <a:bodyPr/>
          <a:lstStyle/>
          <a:p>
            <a:r>
              <a:rPr lang="en-GB" b="1" dirty="0">
                <a:solidFill>
                  <a:schemeClr val="accent1">
                    <a:lumMod val="60000"/>
                    <a:lumOff val="40000"/>
                  </a:schemeClr>
                </a:solidFill>
              </a:rPr>
              <a:t>Sektorët</a:t>
            </a:r>
            <a:endParaRPr lang="sq-AL" dirty="0"/>
          </a:p>
        </p:txBody>
      </p:sp>
      <p:sp>
        <p:nvSpPr>
          <p:cNvPr id="4" name="Content Placeholder 3"/>
          <p:cNvSpPr>
            <a:spLocks noGrp="1"/>
          </p:cNvSpPr>
          <p:nvPr>
            <p:ph sz="half" idx="2"/>
          </p:nvPr>
        </p:nvSpPr>
        <p:spPr/>
        <p:txBody>
          <a:bodyPr/>
          <a:lstStyle/>
          <a:p>
            <a:pPr marL="0" indent="0">
              <a:buNone/>
            </a:pPr>
            <a:r>
              <a:rPr dirty="0" smtClean="0"/>
              <a:t>Sektorët strategjikë joburimorë. Të renditur sipas Klasifikimit Standard Ndërkombëtar të Tregtisë (SITC), rishikimi 3 (niveli më i lartë), këta sektorë përfshijnë:</a:t>
            </a:r>
          </a:p>
          <a:p>
            <a:pPr>
              <a:buClr>
                <a:schemeClr val="accent1">
                  <a:lumMod val="60000"/>
                  <a:lumOff val="40000"/>
                </a:schemeClr>
              </a:buClr>
              <a:buFont typeface="Wingdings" panose="05000000000000000000" pitchFamily="2" charset="2"/>
              <a:buChar char="§"/>
            </a:pPr>
            <a:r>
              <a:rPr dirty="0" smtClean="0"/>
              <a:t>Produktet ushqimore dhe kafshët e gjalla</a:t>
            </a:r>
          </a:p>
          <a:p>
            <a:pPr>
              <a:buClr>
                <a:schemeClr val="accent1">
                  <a:lumMod val="60000"/>
                  <a:lumOff val="40000"/>
                </a:schemeClr>
              </a:buClr>
              <a:buFont typeface="Wingdings" panose="05000000000000000000" pitchFamily="2" charset="2"/>
              <a:buChar char="§"/>
            </a:pPr>
            <a:r>
              <a:rPr dirty="0" smtClean="0"/>
              <a:t>Pijet </a:t>
            </a:r>
          </a:p>
          <a:p>
            <a:pPr>
              <a:buClr>
                <a:schemeClr val="accent1">
                  <a:lumMod val="60000"/>
                  <a:lumOff val="40000"/>
                </a:schemeClr>
              </a:buClr>
              <a:buFont typeface="Wingdings" panose="05000000000000000000" pitchFamily="2" charset="2"/>
              <a:buChar char="§"/>
            </a:pPr>
            <a:r>
              <a:rPr dirty="0" smtClean="0"/>
              <a:t>Yndyrat dhe vajrat me origjinë bimore dhe shtazore</a:t>
            </a:r>
          </a:p>
          <a:p>
            <a:pPr>
              <a:buClr>
                <a:schemeClr val="accent1">
                  <a:lumMod val="60000"/>
                  <a:lumOff val="40000"/>
                </a:schemeClr>
              </a:buClr>
              <a:buFont typeface="Wingdings" panose="05000000000000000000" pitchFamily="2" charset="2"/>
              <a:buChar char="§"/>
            </a:pPr>
            <a:r>
              <a:rPr dirty="0" smtClean="0"/>
              <a:t>Kimikatet dhe produktet e lidhura me to</a:t>
            </a:r>
          </a:p>
          <a:p>
            <a:pPr>
              <a:buClr>
                <a:schemeClr val="accent1">
                  <a:lumMod val="60000"/>
                  <a:lumOff val="40000"/>
                </a:schemeClr>
              </a:buClr>
              <a:buFont typeface="Wingdings" panose="05000000000000000000" pitchFamily="2" charset="2"/>
              <a:buChar char="§"/>
            </a:pPr>
            <a:r>
              <a:rPr dirty="0" smtClean="0"/>
              <a:t>Mallrat industriale të klasifikuara kryesisht sipas materialit</a:t>
            </a:r>
          </a:p>
          <a:p>
            <a:pPr>
              <a:buClr>
                <a:schemeClr val="accent1">
                  <a:lumMod val="60000"/>
                  <a:lumOff val="40000"/>
                </a:schemeClr>
              </a:buClr>
              <a:buFont typeface="Wingdings" panose="05000000000000000000" pitchFamily="2" charset="2"/>
              <a:buChar char="§"/>
            </a:pPr>
            <a:r>
              <a:rPr dirty="0" smtClean="0"/>
              <a:t>Makineritë dhe mjetet e transportit</a:t>
            </a:r>
          </a:p>
          <a:p>
            <a:pPr>
              <a:buClr>
                <a:schemeClr val="accent1">
                  <a:lumMod val="60000"/>
                  <a:lumOff val="40000"/>
                </a:schemeClr>
              </a:buClr>
              <a:buFont typeface="Wingdings" panose="05000000000000000000" pitchFamily="2" charset="2"/>
              <a:buChar char="§"/>
            </a:pPr>
            <a:r>
              <a:rPr dirty="0" smtClean="0"/>
              <a:t>Artikuj të ndryshëm industrialë</a:t>
            </a:r>
          </a:p>
          <a:p>
            <a:endParaRPr lang="sq-AL" dirty="0"/>
          </a:p>
        </p:txBody>
      </p:sp>
      <p:sp>
        <p:nvSpPr>
          <p:cNvPr id="5" name="Text Placeholder 4"/>
          <p:cNvSpPr>
            <a:spLocks noGrp="1"/>
          </p:cNvSpPr>
          <p:nvPr>
            <p:ph type="body" sz="quarter" idx="3"/>
          </p:nvPr>
        </p:nvSpPr>
        <p:spPr/>
        <p:txBody>
          <a:bodyPr/>
          <a:lstStyle/>
          <a:p>
            <a:r>
              <a:rPr lang="en-US" b="1" dirty="0" smtClean="0">
                <a:solidFill>
                  <a:schemeClr val="accent1">
                    <a:lumMod val="60000"/>
                    <a:lumOff val="40000"/>
                  </a:schemeClr>
                </a:solidFill>
              </a:rPr>
              <a:t>Ndarja e ndërmarrjeve të anketuara, sipas veprimtarisë</a:t>
            </a:r>
            <a:endParaRPr lang="sq-AL" b="1" dirty="0">
              <a:solidFill>
                <a:schemeClr val="accent1">
                  <a:lumMod val="60000"/>
                  <a:lumOff val="40000"/>
                </a:schemeClr>
              </a:solidFill>
            </a:endParaRPr>
          </a:p>
        </p:txBody>
      </p:sp>
      <p:graphicFrame>
        <p:nvGraphicFramePr>
          <p:cNvPr id="8" name="Content Placeholder 7"/>
          <p:cNvGraphicFramePr>
            <a:graphicFrameLocks noGrp="1"/>
          </p:cNvGraphicFramePr>
          <p:nvPr>
            <p:ph sz="quarter" idx="4"/>
          </p:nvPr>
        </p:nvGraphicFramePr>
        <p:xfrm>
          <a:off x="5091113" y="1676400"/>
          <a:ext cx="4319587"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72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88640"/>
            <a:ext cx="8915400" cy="762000"/>
          </a:xfrm>
        </p:spPr>
        <p:txBody>
          <a:bodyPr/>
          <a:lstStyle/>
          <a:p>
            <a:r>
              <a:rPr dirty="0" smtClean="0"/>
              <a:t>Qëllimi</a:t>
            </a:r>
          </a:p>
        </p:txBody>
      </p:sp>
      <p:sp>
        <p:nvSpPr>
          <p:cNvPr id="3" name="Text Placeholder 2"/>
          <p:cNvSpPr>
            <a:spLocks noGrp="1"/>
          </p:cNvSpPr>
          <p:nvPr>
            <p:ph type="body" idx="1"/>
          </p:nvPr>
        </p:nvSpPr>
        <p:spPr>
          <a:xfrm>
            <a:off x="488504" y="1124744"/>
            <a:ext cx="4319016" cy="274320"/>
          </a:xfrm>
        </p:spPr>
        <p:txBody>
          <a:bodyPr/>
          <a:lstStyle/>
          <a:p>
            <a:r>
              <a:rPr lang="en-GB" b="1" dirty="0" smtClean="0">
                <a:solidFill>
                  <a:schemeClr val="accent1">
                    <a:lumMod val="60000"/>
                    <a:lumOff val="40000"/>
                  </a:schemeClr>
                </a:solidFill>
              </a:rPr>
              <a:t>Tregjet e synuara të ndërmarrjeve të anketuara</a:t>
            </a:r>
            <a:endParaRPr lang="sq-AL" dirty="0"/>
          </a:p>
        </p:txBody>
      </p:sp>
      <p:sp>
        <p:nvSpPr>
          <p:cNvPr id="5" name="Text Placeholder 4"/>
          <p:cNvSpPr>
            <a:spLocks noGrp="1"/>
          </p:cNvSpPr>
          <p:nvPr>
            <p:ph type="body" sz="quarter" idx="3"/>
          </p:nvPr>
        </p:nvSpPr>
        <p:spPr>
          <a:xfrm>
            <a:off x="5097016" y="1124744"/>
            <a:ext cx="4319016" cy="274320"/>
          </a:xfrm>
        </p:spPr>
        <p:txBody>
          <a:bodyPr/>
          <a:lstStyle/>
          <a:p>
            <a:pPr algn="ctr"/>
            <a:r>
              <a:rPr lang="en-US" b="1" dirty="0" smtClean="0">
                <a:solidFill>
                  <a:schemeClr val="accent1">
                    <a:lumMod val="60000"/>
                    <a:lumOff val="40000"/>
                  </a:schemeClr>
                </a:solidFill>
              </a:rPr>
              <a:t>Eksportet</a:t>
            </a:r>
            <a:endParaRPr lang="sq-AL" b="1" dirty="0">
              <a:solidFill>
                <a:schemeClr val="accent1">
                  <a:lumMod val="60000"/>
                  <a:lumOff val="40000"/>
                </a:schemeClr>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777108426"/>
              </p:ext>
            </p:extLst>
          </p:nvPr>
        </p:nvGraphicFramePr>
        <p:xfrm>
          <a:off x="495300" y="1676400"/>
          <a:ext cx="4529708"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3781234919"/>
              </p:ext>
            </p:extLst>
          </p:nvPr>
        </p:nvGraphicFramePr>
        <p:xfrm>
          <a:off x="5385048" y="1484782"/>
          <a:ext cx="4251079" cy="5077743"/>
        </p:xfrm>
        <a:graphic>
          <a:graphicData uri="http://schemas.openxmlformats.org/drawingml/2006/table">
            <a:tbl>
              <a:tblPr>
                <a:tableStyleId>{00A15C55-8517-42AA-B614-E9B94910E393}</a:tableStyleId>
              </a:tblPr>
              <a:tblGrid>
                <a:gridCol w="1175095"/>
                <a:gridCol w="3075984"/>
              </a:tblGrid>
              <a:tr h="300594">
                <a:tc>
                  <a:txBody>
                    <a:bodyPr/>
                    <a:lstStyle/>
                    <a:p>
                      <a:pPr algn="l" fontAlgn="b"/>
                      <a:r>
                        <a:rPr lang="en-GB" sz="1000" u="none" strike="noStrike" dirty="0">
                          <a:solidFill>
                            <a:schemeClr val="accent4">
                              <a:lumMod val="75000"/>
                            </a:schemeClr>
                          </a:solidFill>
                          <a:effectLst/>
                        </a:rPr>
                        <a:t>Shteti i raportuar i destinacionit</a:t>
                      </a:r>
                      <a:endParaRPr lang="sq-AL" sz="1000" b="1" i="0" u="none" strike="noStrike" dirty="0">
                        <a:solidFill>
                          <a:schemeClr val="accent4">
                            <a:lumMod val="75000"/>
                          </a:schemeClr>
                        </a:solidFill>
                        <a:effectLst/>
                        <a:latin typeface="Calibri"/>
                      </a:endParaRPr>
                    </a:p>
                  </a:txBody>
                  <a:tcPr marL="6884" marR="6884" marT="6884" marB="0" anchor="b"/>
                </a:tc>
                <a:tc>
                  <a:txBody>
                    <a:bodyPr/>
                    <a:lstStyle/>
                    <a:p>
                      <a:pPr algn="ctr" fontAlgn="t"/>
                      <a:r>
                        <a:rPr lang="en-GB" sz="1000" u="none" strike="noStrike" dirty="0">
                          <a:solidFill>
                            <a:schemeClr val="accent4">
                              <a:lumMod val="75000"/>
                            </a:schemeClr>
                          </a:solidFill>
                          <a:effectLst/>
                        </a:rPr>
                        <a:t>Produktet</a:t>
                      </a:r>
                      <a:endParaRPr lang="sq-AL" sz="1000" b="1" i="0" u="none" strike="noStrike" dirty="0">
                        <a:solidFill>
                          <a:schemeClr val="accent4">
                            <a:lumMod val="75000"/>
                          </a:schemeClr>
                        </a:solidFill>
                        <a:effectLst/>
                        <a:latin typeface="Calibri"/>
                      </a:endParaRPr>
                    </a:p>
                  </a:txBody>
                  <a:tcPr marL="6884" marR="6884" marT="6884" marB="0"/>
                </a:tc>
              </a:tr>
              <a:tr h="300594">
                <a:tc>
                  <a:txBody>
                    <a:bodyPr/>
                    <a:lstStyle/>
                    <a:p>
                      <a:pPr algn="l" fontAlgn="t"/>
                      <a:r>
                        <a:rPr lang="en-GB" sz="1000" u="none" strike="noStrike" dirty="0">
                          <a:effectLst/>
                        </a:rPr>
                        <a:t>Bosnjë-Hercegovina</a:t>
                      </a:r>
                      <a:endParaRPr lang="sq-AL"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Banane</a:t>
                      </a:r>
                      <a:endParaRPr lang="sq-AL" sz="1000" b="0" i="0" u="none" strike="noStrike">
                        <a:solidFill>
                          <a:srgbClr val="000000"/>
                        </a:solidFill>
                        <a:effectLst/>
                        <a:latin typeface="Calibri"/>
                      </a:endParaRPr>
                    </a:p>
                  </a:txBody>
                  <a:tcPr marL="6884" marR="6884" marT="6884" marB="0" anchor="b"/>
                </a:tc>
              </a:tr>
              <a:tr h="225446">
                <a:tc>
                  <a:txBody>
                    <a:bodyPr/>
                    <a:lstStyle/>
                    <a:p>
                      <a:pPr algn="l" fontAlgn="t"/>
                      <a:r>
                        <a:rPr lang="en-GB" sz="1000" u="none" strike="noStrike" dirty="0">
                          <a:effectLst/>
                        </a:rPr>
                        <a:t>Kina</a:t>
                      </a:r>
                      <a:endParaRPr lang="sq-AL"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Krom, limona dhe domate</a:t>
                      </a:r>
                      <a:endParaRPr lang="sq-AL" sz="1000" b="0" i="0" u="none" strike="noStrike">
                        <a:solidFill>
                          <a:srgbClr val="000000"/>
                        </a:solidFill>
                        <a:effectLst/>
                        <a:latin typeface="Calibri"/>
                      </a:endParaRPr>
                    </a:p>
                  </a:txBody>
                  <a:tcPr marL="6884" marR="6884" marT="6884" marB="0" anchor="b"/>
                </a:tc>
              </a:tr>
              <a:tr h="232960">
                <a:tc>
                  <a:txBody>
                    <a:bodyPr/>
                    <a:lstStyle/>
                    <a:p>
                      <a:pPr algn="l" fontAlgn="t"/>
                      <a:r>
                        <a:rPr lang="en-GB" sz="1000" u="none" strike="noStrike" dirty="0">
                          <a:effectLst/>
                        </a:rPr>
                        <a:t>Qipro</a:t>
                      </a:r>
                      <a:endParaRPr lang="sq-AL"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Paleta</a:t>
                      </a:r>
                      <a:endParaRPr lang="sq-AL" sz="1000" b="0" i="0" u="none" strike="noStrike">
                        <a:solidFill>
                          <a:srgbClr val="000000"/>
                        </a:solidFill>
                        <a:effectLst/>
                        <a:latin typeface="Calibri"/>
                      </a:endParaRPr>
                    </a:p>
                  </a:txBody>
                  <a:tcPr marL="6884" marR="6884" marT="6884" marB="0" anchor="b"/>
                </a:tc>
              </a:tr>
              <a:tr h="150297">
                <a:tc>
                  <a:txBody>
                    <a:bodyPr/>
                    <a:lstStyle/>
                    <a:p>
                      <a:pPr algn="l" fontAlgn="t"/>
                      <a:r>
                        <a:rPr lang="en-GB" sz="1000" u="none" strike="noStrike" dirty="0">
                          <a:effectLst/>
                        </a:rPr>
                        <a:t>Anglia</a:t>
                      </a:r>
                      <a:endParaRPr lang="sq-AL"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Birrë</a:t>
                      </a:r>
                      <a:endParaRPr lang="sq-AL" sz="1000" b="0" i="0" u="none" strike="noStrike">
                        <a:solidFill>
                          <a:srgbClr val="000000"/>
                        </a:solidFill>
                        <a:effectLst/>
                        <a:latin typeface="Calibri"/>
                      </a:endParaRPr>
                    </a:p>
                  </a:txBody>
                  <a:tcPr marL="6884" marR="6884" marT="6884" marB="0" anchor="b"/>
                </a:tc>
              </a:tr>
              <a:tr h="150297">
                <a:tc>
                  <a:txBody>
                    <a:bodyPr/>
                    <a:lstStyle/>
                    <a:p>
                      <a:pPr algn="l" fontAlgn="t"/>
                      <a:r>
                        <a:rPr lang="en-GB" sz="1000" u="none" strike="noStrike" dirty="0">
                          <a:effectLst/>
                        </a:rPr>
                        <a:t>Franca</a:t>
                      </a:r>
                      <a:endParaRPr lang="sq-AL" sz="1000" b="1" i="0" u="none" strike="noStrike" dirty="0">
                        <a:solidFill>
                          <a:srgbClr val="000000"/>
                        </a:solidFill>
                        <a:effectLst/>
                        <a:latin typeface="Calibri"/>
                      </a:endParaRPr>
                    </a:p>
                  </a:txBody>
                  <a:tcPr marL="6884" marR="6884" marT="6884" marB="0"/>
                </a:tc>
                <a:tc>
                  <a:txBody>
                    <a:bodyPr/>
                    <a:lstStyle/>
                    <a:p>
                      <a:pPr algn="l" fontAlgn="b"/>
                      <a:r>
                        <a:rPr lang="en-GB" sz="1000" u="none" strike="noStrike">
                          <a:effectLst/>
                        </a:rPr>
                        <a:t>Trumzë</a:t>
                      </a:r>
                      <a:endParaRPr lang="sq-AL" sz="1000" b="0" i="0" u="none" strike="noStrike">
                        <a:solidFill>
                          <a:srgbClr val="000000"/>
                        </a:solidFill>
                        <a:effectLst/>
                        <a:latin typeface="Calibri"/>
                      </a:endParaRPr>
                    </a:p>
                  </a:txBody>
                  <a:tcPr marL="6884" marR="6884" marT="6884" marB="0" anchor="b"/>
                </a:tc>
              </a:tr>
              <a:tr h="255506">
                <a:tc>
                  <a:txBody>
                    <a:bodyPr/>
                    <a:lstStyle/>
                    <a:p>
                      <a:pPr algn="l" fontAlgn="t"/>
                      <a:r>
                        <a:rPr lang="en-GB" sz="1000" u="none" strike="noStrike">
                          <a:effectLst/>
                        </a:rPr>
                        <a:t>Gjermania</a:t>
                      </a:r>
                      <a:endParaRPr lang="sq-AL"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Sherbelë dhe birrë</a:t>
                      </a:r>
                      <a:endParaRPr lang="sq-AL" sz="1000" b="0" i="0" u="none" strike="noStrike" dirty="0">
                        <a:solidFill>
                          <a:srgbClr val="000000"/>
                        </a:solidFill>
                        <a:effectLst/>
                        <a:latin typeface="Calibri"/>
                      </a:endParaRPr>
                    </a:p>
                  </a:txBody>
                  <a:tcPr marL="6884" marR="6884" marT="6884" marB="0" anchor="b"/>
                </a:tc>
              </a:tr>
              <a:tr h="165327">
                <a:tc>
                  <a:txBody>
                    <a:bodyPr/>
                    <a:lstStyle/>
                    <a:p>
                      <a:pPr algn="l" fontAlgn="t"/>
                      <a:r>
                        <a:rPr lang="en-GB" sz="1000" u="none" strike="noStrike">
                          <a:effectLst/>
                        </a:rPr>
                        <a:t>Greqia</a:t>
                      </a:r>
                      <a:endParaRPr lang="sq-AL" sz="1000" b="1" i="0" u="none" strike="noStrike">
                        <a:solidFill>
                          <a:srgbClr val="000000"/>
                        </a:solidFill>
                        <a:effectLst/>
                        <a:latin typeface="Calibri"/>
                      </a:endParaRPr>
                    </a:p>
                  </a:txBody>
                  <a:tcPr marL="6884" marR="6884" marT="6884" marB="0"/>
                </a:tc>
                <a:tc>
                  <a:txBody>
                    <a:bodyPr/>
                    <a:lstStyle/>
                    <a:p>
                      <a:pPr algn="l" fontAlgn="b"/>
                      <a:r>
                        <a:rPr lang="en-US" sz="1000" u="none" strike="noStrike" dirty="0">
                          <a:effectLst/>
                        </a:rPr>
                        <a:t>Birrë, mobilie, bimë aromatike, paleta dhe erëza</a:t>
                      </a:r>
                      <a:endParaRPr lang="sq-AL" sz="1000" b="0" i="0" u="none" strike="noStrike" dirty="0">
                        <a:solidFill>
                          <a:srgbClr val="000000"/>
                        </a:solidFill>
                        <a:effectLst/>
                        <a:latin typeface="Calibri"/>
                      </a:endParaRPr>
                    </a:p>
                  </a:txBody>
                  <a:tcPr marL="6884" marR="6884" marT="6884" marB="0" anchor="b"/>
                </a:tc>
              </a:tr>
              <a:tr h="165327">
                <a:tc>
                  <a:txBody>
                    <a:bodyPr/>
                    <a:lstStyle/>
                    <a:p>
                      <a:pPr algn="l" fontAlgn="t"/>
                      <a:r>
                        <a:rPr lang="en-GB" sz="1000" u="none" strike="noStrike">
                          <a:effectLst/>
                        </a:rPr>
                        <a:t>Hungaria</a:t>
                      </a:r>
                      <a:endParaRPr lang="sq-AL"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Shalqi</a:t>
                      </a:r>
                      <a:endParaRPr lang="sq-AL" sz="1000" b="0" i="0" u="none" strike="noStrike" dirty="0">
                        <a:solidFill>
                          <a:srgbClr val="000000"/>
                        </a:solidFill>
                        <a:effectLst/>
                        <a:latin typeface="Calibri"/>
                      </a:endParaRPr>
                    </a:p>
                  </a:txBody>
                  <a:tcPr marL="6884" marR="6884" marT="6884" marB="0" anchor="b"/>
                </a:tc>
              </a:tr>
              <a:tr h="165327">
                <a:tc>
                  <a:txBody>
                    <a:bodyPr/>
                    <a:lstStyle/>
                    <a:p>
                      <a:pPr algn="l" fontAlgn="t"/>
                      <a:r>
                        <a:rPr lang="en-GB" sz="1000" u="none" strike="noStrike">
                          <a:effectLst/>
                        </a:rPr>
                        <a:t>Italia</a:t>
                      </a:r>
                      <a:endParaRPr lang="sq-AL"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Paleta dhe birrë</a:t>
                      </a:r>
                      <a:endParaRPr lang="sq-AL" sz="1000" b="0" i="0" u="none" strike="noStrike" dirty="0">
                        <a:solidFill>
                          <a:srgbClr val="000000"/>
                        </a:solidFill>
                        <a:effectLst/>
                        <a:latin typeface="Calibri"/>
                      </a:endParaRPr>
                    </a:p>
                  </a:txBody>
                  <a:tcPr marL="6884" marR="6884" marT="6884" marB="0" anchor="b"/>
                </a:tc>
              </a:tr>
              <a:tr h="480615">
                <a:tc>
                  <a:txBody>
                    <a:bodyPr/>
                    <a:lstStyle/>
                    <a:p>
                      <a:pPr algn="l" fontAlgn="t"/>
                      <a:r>
                        <a:rPr lang="en-GB" sz="1000" u="none" strike="noStrike">
                          <a:effectLst/>
                        </a:rPr>
                        <a:t>Kosova</a:t>
                      </a:r>
                      <a:endParaRPr lang="sq-AL"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Pajisje elektrike (sisteme alarmi, sisteme zëri, sisteme të mbrojtjes nga zjarri dhe çelësa, laptopë, printerë dhe serverë), banane, fruta të thata, mjaltë, produkte bulmeti (djathë dhe qumësht të freskët), salsiçe të freskëta, birrë, materiale të papërpunuara për gjalpë industrial, shishe uji plastike, paketime kartoni dhe bojëra. </a:t>
                      </a:r>
                      <a:endParaRPr lang="sq-AL" sz="1000" b="0" i="0" u="none" strike="noStrike" dirty="0">
                        <a:solidFill>
                          <a:srgbClr val="000000"/>
                        </a:solidFill>
                        <a:effectLst/>
                        <a:latin typeface="Calibri"/>
                      </a:endParaRPr>
                    </a:p>
                  </a:txBody>
                  <a:tcPr marL="6884" marR="6884" marT="6884" marB="0" anchor="b"/>
                </a:tc>
              </a:tr>
              <a:tr h="225446">
                <a:tc>
                  <a:txBody>
                    <a:bodyPr/>
                    <a:lstStyle/>
                    <a:p>
                      <a:pPr algn="l" fontAlgn="t"/>
                      <a:r>
                        <a:rPr lang="en-GB" sz="1000" u="none" strike="noStrike">
                          <a:effectLst/>
                        </a:rPr>
                        <a:t>Mali i Zi</a:t>
                      </a:r>
                      <a:endParaRPr lang="sq-AL"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Banane dhe medikamente</a:t>
                      </a:r>
                      <a:endParaRPr lang="sq-AL" sz="1000" b="0" i="0" u="none" strike="noStrike" dirty="0">
                        <a:solidFill>
                          <a:srgbClr val="000000"/>
                        </a:solidFill>
                        <a:effectLst/>
                        <a:latin typeface="Calibri"/>
                      </a:endParaRPr>
                    </a:p>
                  </a:txBody>
                  <a:tcPr marL="6884" marR="6884" marT="6884" marB="0" anchor="b"/>
                </a:tc>
              </a:tr>
              <a:tr h="210416">
                <a:tc>
                  <a:txBody>
                    <a:bodyPr/>
                    <a:lstStyle/>
                    <a:p>
                      <a:pPr algn="l" fontAlgn="t"/>
                      <a:r>
                        <a:rPr lang="en-GB" sz="1000" u="none" strike="noStrike">
                          <a:effectLst/>
                        </a:rPr>
                        <a:t>Federata Ruse</a:t>
                      </a:r>
                      <a:endParaRPr lang="sq-AL"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Kastravecë, speca dhe domate</a:t>
                      </a:r>
                      <a:endParaRPr lang="sq-AL" sz="1000" b="0" i="0" u="none" strike="noStrike" dirty="0">
                        <a:solidFill>
                          <a:srgbClr val="000000"/>
                        </a:solidFill>
                        <a:effectLst/>
                        <a:latin typeface="Calibri"/>
                      </a:endParaRPr>
                    </a:p>
                  </a:txBody>
                  <a:tcPr marL="6884" marR="6884" marT="6884" marB="0" anchor="b"/>
                </a:tc>
              </a:tr>
              <a:tr h="172842">
                <a:tc>
                  <a:txBody>
                    <a:bodyPr/>
                    <a:lstStyle/>
                    <a:p>
                      <a:pPr algn="l" fontAlgn="t"/>
                      <a:r>
                        <a:rPr lang="en-GB" sz="1000" u="none" strike="noStrike">
                          <a:effectLst/>
                        </a:rPr>
                        <a:t>Serbia</a:t>
                      </a:r>
                      <a:endParaRPr lang="sq-AL"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Banane</a:t>
                      </a:r>
                      <a:endParaRPr lang="sq-AL" sz="1000" b="0" i="0" u="none" strike="noStrike" dirty="0">
                        <a:solidFill>
                          <a:srgbClr val="000000"/>
                        </a:solidFill>
                        <a:effectLst/>
                        <a:latin typeface="Calibri"/>
                      </a:endParaRPr>
                    </a:p>
                  </a:txBody>
                  <a:tcPr marL="6884" marR="6884" marT="6884" marB="0" anchor="b"/>
                </a:tc>
              </a:tr>
              <a:tr h="631248">
                <a:tc>
                  <a:txBody>
                    <a:bodyPr/>
                    <a:lstStyle/>
                    <a:p>
                      <a:pPr algn="l" fontAlgn="t"/>
                      <a:r>
                        <a:rPr lang="en-GB" sz="1000" u="none" strike="noStrike">
                          <a:effectLst/>
                        </a:rPr>
                        <a:t>Ish Republika Jugosllave e Maqedonisë</a:t>
                      </a:r>
                      <a:endParaRPr lang="sq-AL" sz="1000" b="1" i="0" u="none" strike="noStrike">
                        <a:solidFill>
                          <a:srgbClr val="000000"/>
                        </a:solidFill>
                        <a:effectLst/>
                        <a:latin typeface="Calibri"/>
                      </a:endParaRPr>
                    </a:p>
                  </a:txBody>
                  <a:tcPr marL="6884" marR="6884" marT="6884" marB="0"/>
                </a:tc>
                <a:tc>
                  <a:txBody>
                    <a:bodyPr/>
                    <a:lstStyle/>
                    <a:p>
                      <a:pPr algn="l" fontAlgn="b"/>
                      <a:r>
                        <a:rPr lang="en-US" sz="1000" u="none" strike="noStrike" dirty="0" smtClean="0">
                          <a:effectLst/>
                        </a:rPr>
                        <a:t>Pajisje elektrike (sisteme alarmi, sisteme zëri, çelësa, laptopë, printerë, serverë), birrë dhe erëza</a:t>
                      </a:r>
                      <a:endParaRPr lang="sq-AL" sz="1000" b="0" i="0" u="none" strike="noStrike" dirty="0">
                        <a:solidFill>
                          <a:srgbClr val="000000"/>
                        </a:solidFill>
                        <a:effectLst/>
                        <a:latin typeface="Calibri"/>
                      </a:endParaRPr>
                    </a:p>
                  </a:txBody>
                  <a:tcPr marL="6884" marR="6884" marT="6884" marB="0" anchor="b"/>
                </a:tc>
              </a:tr>
              <a:tr h="300594">
                <a:tc>
                  <a:txBody>
                    <a:bodyPr/>
                    <a:lstStyle/>
                    <a:p>
                      <a:pPr algn="l" fontAlgn="t"/>
                      <a:r>
                        <a:rPr lang="en-GB" sz="1000" u="none" strike="noStrike">
                          <a:effectLst/>
                        </a:rPr>
                        <a:t>Emiratet e Bashkuara Arabe</a:t>
                      </a:r>
                      <a:endParaRPr lang="sq-AL"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Paleta</a:t>
                      </a:r>
                      <a:endParaRPr lang="sq-AL" sz="1000" b="0" i="0" u="none" strike="noStrike" dirty="0">
                        <a:solidFill>
                          <a:srgbClr val="000000"/>
                        </a:solidFill>
                        <a:effectLst/>
                        <a:latin typeface="Calibri"/>
                      </a:endParaRPr>
                    </a:p>
                  </a:txBody>
                  <a:tcPr marL="6884" marR="6884" marT="6884" marB="0" anchor="b"/>
                </a:tc>
              </a:tr>
              <a:tr h="150297">
                <a:tc>
                  <a:txBody>
                    <a:bodyPr/>
                    <a:lstStyle/>
                    <a:p>
                      <a:pPr algn="l" fontAlgn="t"/>
                      <a:r>
                        <a:rPr lang="en-GB" sz="1000" u="none" strike="noStrike">
                          <a:effectLst/>
                        </a:rPr>
                        <a:t>Shtetet e Bashkuara të Amerikës</a:t>
                      </a:r>
                      <a:endParaRPr lang="sq-AL" sz="1000" b="1" i="0" u="none" strike="noStrike">
                        <a:solidFill>
                          <a:srgbClr val="000000"/>
                        </a:solidFill>
                        <a:effectLst/>
                        <a:latin typeface="Calibri"/>
                      </a:endParaRPr>
                    </a:p>
                  </a:txBody>
                  <a:tcPr marL="6884" marR="6884" marT="6884" marB="0"/>
                </a:tc>
                <a:tc>
                  <a:txBody>
                    <a:bodyPr/>
                    <a:lstStyle/>
                    <a:p>
                      <a:pPr algn="l" fontAlgn="b"/>
                      <a:r>
                        <a:rPr lang="en-GB" sz="1000" u="none" strike="noStrike" dirty="0">
                          <a:effectLst/>
                        </a:rPr>
                        <a:t>Sherbelë</a:t>
                      </a:r>
                      <a:endParaRPr lang="sq-AL" sz="1000" b="0" i="0" u="none" strike="noStrike" dirty="0">
                        <a:solidFill>
                          <a:srgbClr val="000000"/>
                        </a:solidFill>
                        <a:effectLst/>
                        <a:latin typeface="Calibri"/>
                      </a:endParaRPr>
                    </a:p>
                  </a:txBody>
                  <a:tcPr marL="6884" marR="6884" marT="6884" marB="0" anchor="b"/>
                </a:tc>
              </a:tr>
            </a:tbl>
          </a:graphicData>
        </a:graphic>
      </p:graphicFrame>
    </p:spTree>
    <p:extLst>
      <p:ext uri="{BB962C8B-B14F-4D97-AF65-F5344CB8AC3E}">
        <p14:creationId xmlns:p14="http://schemas.microsoft.com/office/powerpoint/2010/main" val="85702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Pikat kryesore dhe nevojat prioritare</a:t>
            </a:r>
            <a:endParaRPr lang="sq-AL" dirty="0"/>
          </a:p>
        </p:txBody>
      </p:sp>
      <p:sp>
        <p:nvSpPr>
          <p:cNvPr id="3" name="Content Placeholder 2"/>
          <p:cNvSpPr>
            <a:spLocks noGrp="1"/>
          </p:cNvSpPr>
          <p:nvPr>
            <p:ph idx="1"/>
          </p:nvPr>
        </p:nvSpPr>
        <p:spPr>
          <a:xfrm>
            <a:off x="495300" y="1295400"/>
            <a:ext cx="8915400" cy="5013919"/>
          </a:xfrm>
        </p:spPr>
        <p:txBody>
          <a:bodyPr>
            <a:normAutofit lnSpcReduction="10000"/>
          </a:bodyPr>
          <a:lstStyle/>
          <a:p>
            <a:pPr marL="0" indent="0">
              <a:buNone/>
            </a:pPr>
            <a:r>
              <a:rPr lang="en-GB" b="1" dirty="0" smtClean="0">
                <a:solidFill>
                  <a:schemeClr val="accent1">
                    <a:lumMod val="60000"/>
                    <a:lumOff val="40000"/>
                  </a:schemeClr>
                </a:solidFill>
              </a:rPr>
              <a:t>Kërkesat për dokumente</a:t>
            </a:r>
          </a:p>
          <a:p>
            <a:pPr marL="0" indent="0">
              <a:buNone/>
            </a:pPr>
            <a:endParaRPr lang="sq-AL" b="1" dirty="0" smtClean="0">
              <a:solidFill>
                <a:schemeClr val="accent1">
                  <a:lumMod val="60000"/>
                  <a:lumOff val="40000"/>
                </a:schemeClr>
              </a:solidFill>
            </a:endParaRPr>
          </a:p>
          <a:p>
            <a:pPr>
              <a:buClr>
                <a:schemeClr val="accent1">
                  <a:lumMod val="40000"/>
                  <a:lumOff val="60000"/>
                </a:schemeClr>
              </a:buClr>
              <a:buFont typeface="Wingdings" panose="05000000000000000000" pitchFamily="2" charset="2"/>
              <a:buChar char="q"/>
            </a:pPr>
            <a:r>
              <a:rPr dirty="0" smtClean="0"/>
              <a:t>Disa dokumente janë të vështira për t'u marrë</a:t>
            </a:r>
          </a:p>
          <a:p>
            <a:pPr marL="0" indent="0">
              <a:buClr>
                <a:schemeClr val="accent1">
                  <a:lumMod val="40000"/>
                  <a:lumOff val="60000"/>
                </a:schemeClr>
              </a:buClr>
              <a:buNone/>
            </a:pPr>
            <a:r>
              <a:rPr lang="en-US" sz="1600" dirty="0" smtClean="0">
                <a:solidFill>
                  <a:schemeClr val="tx1">
                    <a:lumMod val="50000"/>
                    <a:lumOff val="50000"/>
                  </a:schemeClr>
                </a:solidFill>
              </a:rPr>
              <a:t>Importuesit</a:t>
            </a:r>
          </a:p>
          <a:p>
            <a:pPr>
              <a:buClr>
                <a:schemeClr val="accent1">
                  <a:lumMod val="40000"/>
                  <a:lumOff val="60000"/>
                </a:schemeClr>
              </a:buClr>
              <a:buFont typeface="Arial" panose="020B0604020202020204" pitchFamily="34" charset="0"/>
              <a:buChar char="−"/>
            </a:pPr>
            <a:r>
              <a:rPr lang="en-US" sz="1600" dirty="0" smtClean="0">
                <a:solidFill>
                  <a:schemeClr val="bg2">
                    <a:lumMod val="50000"/>
                  </a:schemeClr>
                </a:solidFill>
              </a:rPr>
              <a:t>Certifikata e lëvizjes EUR1 (për importuesit)</a:t>
            </a:r>
          </a:p>
          <a:p>
            <a:pPr>
              <a:buClr>
                <a:schemeClr val="accent1">
                  <a:lumMod val="40000"/>
                  <a:lumOff val="60000"/>
                </a:schemeClr>
              </a:buClr>
              <a:buFont typeface="Arial" panose="020B0604020202020204" pitchFamily="34" charset="0"/>
              <a:buChar char="−"/>
            </a:pPr>
            <a:r>
              <a:rPr lang="en-US" sz="1600" dirty="0" smtClean="0">
                <a:solidFill>
                  <a:schemeClr val="bg2">
                    <a:lumMod val="50000"/>
                  </a:schemeClr>
                </a:solidFill>
              </a:rPr>
              <a:t>Lejet e importit (për barnat</a:t>
            </a:r>
            <a:r>
              <a:rPr lang="en-US" sz="1600" dirty="0" smtClean="0"/>
              <a:t>)</a:t>
            </a:r>
          </a:p>
          <a:p>
            <a:pPr marL="0" indent="0">
              <a:buClr>
                <a:schemeClr val="accent1">
                  <a:lumMod val="40000"/>
                  <a:lumOff val="60000"/>
                </a:schemeClr>
              </a:buClr>
              <a:buNone/>
            </a:pPr>
            <a:r>
              <a:rPr lang="en-US" sz="1600" dirty="0" smtClean="0">
                <a:solidFill>
                  <a:schemeClr val="tx1">
                    <a:lumMod val="50000"/>
                    <a:lumOff val="50000"/>
                  </a:schemeClr>
                </a:solidFill>
              </a:rPr>
              <a:t>Eksportuesit</a:t>
            </a:r>
          </a:p>
          <a:p>
            <a:pPr>
              <a:buClr>
                <a:schemeClr val="accent1">
                  <a:lumMod val="40000"/>
                  <a:lumOff val="60000"/>
                </a:schemeClr>
              </a:buClr>
              <a:buFont typeface="Arial" panose="020B0604020202020204" pitchFamily="34" charset="0"/>
              <a:buChar char="−"/>
            </a:pPr>
            <a:r>
              <a:rPr lang="en-US" sz="1600" dirty="0">
                <a:solidFill>
                  <a:schemeClr val="bg2">
                    <a:lumMod val="50000"/>
                  </a:schemeClr>
                </a:solidFill>
              </a:rPr>
              <a:t>Certifikata e analizës </a:t>
            </a:r>
          </a:p>
          <a:p>
            <a:pPr>
              <a:buClr>
                <a:schemeClr val="accent1">
                  <a:lumMod val="40000"/>
                  <a:lumOff val="60000"/>
                </a:schemeClr>
              </a:buClr>
              <a:buFont typeface="Arial" panose="020B0604020202020204" pitchFamily="34" charset="0"/>
              <a:buChar char="−"/>
            </a:pPr>
            <a:r>
              <a:rPr lang="en-US" sz="1600" dirty="0">
                <a:solidFill>
                  <a:schemeClr val="bg2">
                    <a:lumMod val="50000"/>
                  </a:schemeClr>
                </a:solidFill>
              </a:rPr>
              <a:t>Certifikata fitosanitare </a:t>
            </a:r>
          </a:p>
          <a:p>
            <a:pPr>
              <a:buClr>
                <a:schemeClr val="accent1">
                  <a:lumMod val="40000"/>
                  <a:lumOff val="60000"/>
                </a:schemeClr>
              </a:buClr>
              <a:buFont typeface="Arial" panose="020B0604020202020204" pitchFamily="34" charset="0"/>
              <a:buChar char="−"/>
            </a:pPr>
            <a:r>
              <a:rPr lang="en-US" sz="1600" dirty="0">
                <a:solidFill>
                  <a:schemeClr val="bg2">
                    <a:lumMod val="50000"/>
                  </a:schemeClr>
                </a:solidFill>
              </a:rPr>
              <a:t>Certifikata veterinare</a:t>
            </a:r>
          </a:p>
          <a:p>
            <a:pPr marL="0" indent="0">
              <a:buClr>
                <a:schemeClr val="accent1">
                  <a:lumMod val="40000"/>
                  <a:lumOff val="60000"/>
                </a:schemeClr>
              </a:buClr>
              <a:buNone/>
            </a:pPr>
            <a:endParaRPr lang="sq-AL" sz="1600" dirty="0" smtClean="0">
              <a:solidFill>
                <a:schemeClr val="bg2">
                  <a:lumMod val="50000"/>
                </a:schemeClr>
              </a:solidFill>
            </a:endParaRPr>
          </a:p>
          <a:p>
            <a:pPr>
              <a:buClr>
                <a:schemeClr val="accent1">
                  <a:lumMod val="40000"/>
                  <a:lumOff val="60000"/>
                </a:schemeClr>
              </a:buClr>
              <a:buFont typeface="Wingdings" panose="05000000000000000000" pitchFamily="2" charset="2"/>
              <a:buChar char="q"/>
            </a:pPr>
            <a:r>
              <a:rPr b="1" dirty="0" smtClean="0"/>
              <a:t>Duhet bërë më shumë për promovimin e përdorimit të dokumenteve elektronike. Ndonëse importuesit dhe eksportuesit lejohen t'i dërgojnë online transaksionet e tyre të deklaruara, shumica pre tyre zgjedhin të përdorin shërbimet e agjentëve doganorë</a:t>
            </a:r>
            <a:endParaRPr lang="sq-AL" b="1" dirty="0"/>
          </a:p>
        </p:txBody>
      </p:sp>
    </p:spTree>
    <p:extLst>
      <p:ext uri="{BB962C8B-B14F-4D97-AF65-F5344CB8AC3E}">
        <p14:creationId xmlns:p14="http://schemas.microsoft.com/office/powerpoint/2010/main" val="150736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Pikat kryesore dhe nevojat prioritare</a:t>
            </a:r>
            <a:endParaRPr lang="sq-AL" dirty="0"/>
          </a:p>
        </p:txBody>
      </p:sp>
      <p:sp>
        <p:nvSpPr>
          <p:cNvPr id="3" name="Content Placeholder 2"/>
          <p:cNvSpPr>
            <a:spLocks noGrp="1"/>
          </p:cNvSpPr>
          <p:nvPr>
            <p:ph idx="1"/>
          </p:nvPr>
        </p:nvSpPr>
        <p:spPr>
          <a:xfrm>
            <a:off x="495300" y="1295400"/>
            <a:ext cx="8915400" cy="5013919"/>
          </a:xfrm>
        </p:spPr>
        <p:txBody>
          <a:bodyPr>
            <a:normAutofit/>
          </a:bodyPr>
          <a:lstStyle/>
          <a:p>
            <a:pPr marL="0" indent="0">
              <a:buNone/>
            </a:pPr>
            <a:r>
              <a:rPr lang="en-GB" b="1" dirty="0" smtClean="0">
                <a:solidFill>
                  <a:schemeClr val="accent1">
                    <a:lumMod val="60000"/>
                    <a:lumOff val="40000"/>
                  </a:schemeClr>
                </a:solidFill>
              </a:rPr>
              <a:t>Kërkesat për dokumente: Rekomandimet kryesore</a:t>
            </a:r>
            <a:endParaRPr lang="sq-AL" b="1" dirty="0">
              <a:solidFill>
                <a:schemeClr val="accent1">
                  <a:lumMod val="60000"/>
                  <a:lumOff val="40000"/>
                </a:schemeClr>
              </a:solidFill>
            </a:endParaRPr>
          </a:p>
          <a:p>
            <a:pPr marL="0" indent="0">
              <a:buNone/>
            </a:pPr>
            <a:endParaRPr lang="sq-AL" b="1" dirty="0" smtClean="0">
              <a:solidFill>
                <a:schemeClr val="accent1">
                  <a:lumMod val="60000"/>
                  <a:lumOff val="40000"/>
                </a:schemeClr>
              </a:solidFill>
            </a:endParaRPr>
          </a:p>
          <a:p>
            <a:pPr>
              <a:buClr>
                <a:schemeClr val="accent1">
                  <a:lumMod val="40000"/>
                  <a:lumOff val="60000"/>
                </a:schemeClr>
              </a:buClr>
              <a:buFont typeface="Wingdings" panose="05000000000000000000" pitchFamily="2" charset="2"/>
              <a:buChar char="§"/>
            </a:pPr>
            <a:r>
              <a:rPr dirty="0" smtClean="0"/>
              <a:t>Të trajtohen rastet e dorëzimit të përsëritur të informacionit të ngjashëm ose të njëjtë</a:t>
            </a:r>
          </a:p>
          <a:p>
            <a:pPr>
              <a:buClr>
                <a:schemeClr val="accent1">
                  <a:lumMod val="40000"/>
                  <a:lumOff val="60000"/>
                </a:schemeClr>
              </a:buClr>
              <a:buFont typeface="Wingdings" panose="05000000000000000000" pitchFamily="2" charset="2"/>
              <a:buChar char="§"/>
            </a:pPr>
            <a:r>
              <a:rPr dirty="0" smtClean="0"/>
              <a:t>Të trajtohet mungesa e qartësisë lidhur me kërkesat për dokumente</a:t>
            </a:r>
          </a:p>
          <a:p>
            <a:pPr>
              <a:buClr>
                <a:schemeClr val="accent1">
                  <a:lumMod val="40000"/>
                  <a:lumOff val="60000"/>
                </a:schemeClr>
              </a:buClr>
              <a:buFont typeface="Wingdings" panose="05000000000000000000" pitchFamily="2" charset="2"/>
              <a:buChar char="§"/>
            </a:pPr>
            <a:r>
              <a:rPr dirty="0" smtClean="0"/>
              <a:t>Të hartohet një kuadër strategjik për të siguruar përdorim më të madh të dokumenteve elektronike</a:t>
            </a:r>
          </a:p>
          <a:p>
            <a:pPr>
              <a:buClr>
                <a:schemeClr val="accent1">
                  <a:lumMod val="40000"/>
                  <a:lumOff val="60000"/>
                </a:schemeClr>
              </a:buClr>
              <a:buFont typeface="Wingdings" panose="05000000000000000000" pitchFamily="2" charset="2"/>
              <a:buChar char="§"/>
            </a:pPr>
            <a:r>
              <a:rPr dirty="0" smtClean="0"/>
              <a:t>Të krijohet një sistem i përshtatshëm për të rregulluar agjentët doganorë </a:t>
            </a:r>
          </a:p>
          <a:p>
            <a:pPr>
              <a:buClr>
                <a:schemeClr val="accent1">
                  <a:lumMod val="40000"/>
                  <a:lumOff val="60000"/>
                </a:schemeClr>
              </a:buClr>
              <a:buFont typeface="Wingdings" panose="05000000000000000000" pitchFamily="2" charset="2"/>
              <a:buChar char="§"/>
            </a:pPr>
            <a:r>
              <a:rPr dirty="0" smtClean="0"/>
              <a:t>Të përmirësohet struktura e përgjithshme institucionale për rregullimin e tregtisë së produkteve farmaceutike  </a:t>
            </a:r>
          </a:p>
        </p:txBody>
      </p:sp>
    </p:spTree>
    <p:extLst>
      <p:ext uri="{BB962C8B-B14F-4D97-AF65-F5344CB8AC3E}">
        <p14:creationId xmlns:p14="http://schemas.microsoft.com/office/powerpoint/2010/main" val="231044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Pikat kryesore dhe nevojat prioritare</a:t>
            </a:r>
            <a:endParaRPr lang="sq-AL" dirty="0"/>
          </a:p>
        </p:txBody>
      </p:sp>
      <p:sp>
        <p:nvSpPr>
          <p:cNvPr id="3" name="Content Placeholder 2"/>
          <p:cNvSpPr>
            <a:spLocks noGrp="1"/>
          </p:cNvSpPr>
          <p:nvPr>
            <p:ph idx="1"/>
          </p:nvPr>
        </p:nvSpPr>
        <p:spPr>
          <a:xfrm>
            <a:off x="495300" y="1295400"/>
            <a:ext cx="8915400" cy="5013919"/>
          </a:xfrm>
        </p:spPr>
        <p:txBody>
          <a:bodyPr>
            <a:normAutofit/>
          </a:bodyPr>
          <a:lstStyle/>
          <a:p>
            <a:pPr marL="0" indent="0">
              <a:buNone/>
            </a:pPr>
            <a:r>
              <a:rPr lang="en-GB" b="1" dirty="0" smtClean="0">
                <a:solidFill>
                  <a:schemeClr val="accent1">
                    <a:lumMod val="60000"/>
                    <a:lumOff val="40000"/>
                  </a:schemeClr>
                </a:solidFill>
              </a:rPr>
              <a:t>Në kontrollin kufitar</a:t>
            </a:r>
          </a:p>
          <a:p>
            <a:pPr marL="0" indent="0">
              <a:buNone/>
            </a:pPr>
            <a:r>
              <a:rPr dirty="0" smtClean="0"/>
              <a:t>Mbështetja e tepërt në kontrollin fizik</a:t>
            </a:r>
          </a:p>
          <a:p>
            <a:pPr marL="0" indent="0">
              <a:buNone/>
            </a:pPr>
            <a:r>
              <a:rPr dirty="0" smtClean="0"/>
              <a:t>Kërkesa të rënduara pagese </a:t>
            </a:r>
          </a:p>
          <a:p>
            <a:pPr marL="0" indent="0">
              <a:buNone/>
            </a:pPr>
            <a:r>
              <a:rPr dirty="0" smtClean="0"/>
              <a:t>Komplikimi i zhdoganimit nga mosmarrëveshjet lidhur me vlerësimin doganor</a:t>
            </a:r>
          </a:p>
          <a:p>
            <a:pPr marL="0" indent="0">
              <a:buNone/>
            </a:pPr>
            <a:endParaRPr lang="sq-AL" b="1" dirty="0" smtClean="0">
              <a:solidFill>
                <a:schemeClr val="accent1">
                  <a:lumMod val="60000"/>
                  <a:lumOff val="40000"/>
                </a:schemeClr>
              </a:solidFill>
            </a:endParaRPr>
          </a:p>
          <a:p>
            <a:pPr marL="0" indent="0">
              <a:buNone/>
            </a:pPr>
            <a:r>
              <a:rPr lang="en-GB" b="1" dirty="0" smtClean="0">
                <a:solidFill>
                  <a:schemeClr val="accent1">
                    <a:lumMod val="60000"/>
                    <a:lumOff val="40000"/>
                  </a:schemeClr>
                </a:solidFill>
              </a:rPr>
              <a:t>Rekomandimet kryesore</a:t>
            </a:r>
            <a:endParaRPr lang="sq-AL" dirty="0" smtClean="0"/>
          </a:p>
          <a:p>
            <a:pPr>
              <a:buClr>
                <a:schemeClr val="accent1">
                  <a:lumMod val="40000"/>
                  <a:lumOff val="60000"/>
                </a:schemeClr>
              </a:buClr>
              <a:buFont typeface="Wingdings" panose="05000000000000000000" pitchFamily="2" charset="2"/>
              <a:buChar char="§"/>
            </a:pPr>
            <a:r>
              <a:rPr dirty="0" smtClean="0"/>
              <a:t>Të konsolidohen teknikat dhe sistemet e menaxhimit të kontrollit bazuar te rreziku</a:t>
            </a:r>
          </a:p>
          <a:p>
            <a:pPr>
              <a:buClr>
                <a:schemeClr val="accent1">
                  <a:lumMod val="40000"/>
                  <a:lumOff val="60000"/>
                </a:schemeClr>
              </a:buClr>
              <a:buFont typeface="Wingdings" panose="05000000000000000000" pitchFamily="2" charset="2"/>
              <a:buChar char="§"/>
            </a:pPr>
            <a:r>
              <a:rPr dirty="0" smtClean="0"/>
              <a:t>Të përmirësohet koordinimi në nivel operacional midis agjencive dhe brenda tyre  </a:t>
            </a:r>
          </a:p>
          <a:p>
            <a:pPr>
              <a:buClr>
                <a:schemeClr val="accent1">
                  <a:lumMod val="40000"/>
                  <a:lumOff val="60000"/>
                </a:schemeClr>
              </a:buClr>
              <a:buFont typeface="Wingdings" panose="05000000000000000000" pitchFamily="2" charset="2"/>
              <a:buChar char="§"/>
            </a:pPr>
            <a:r>
              <a:rPr dirty="0" smtClean="0"/>
              <a:t>Të reduktohet barra financiare e tregtarëve</a:t>
            </a:r>
          </a:p>
          <a:p>
            <a:pPr marL="0" indent="0">
              <a:buClr>
                <a:schemeClr val="accent1">
                  <a:lumMod val="40000"/>
                  <a:lumOff val="60000"/>
                </a:schemeClr>
              </a:buClr>
              <a:buNone/>
            </a:pPr>
            <a:endParaRPr lang="sq-AL" dirty="0" smtClean="0"/>
          </a:p>
        </p:txBody>
      </p:sp>
    </p:spTree>
    <p:extLst>
      <p:ext uri="{BB962C8B-B14F-4D97-AF65-F5344CB8AC3E}">
        <p14:creationId xmlns:p14="http://schemas.microsoft.com/office/powerpoint/2010/main" val="13512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Pikat kryesore dhe nevojat prioritare</a:t>
            </a:r>
            <a:endParaRPr lang="sq-AL" dirty="0"/>
          </a:p>
        </p:txBody>
      </p:sp>
      <p:sp>
        <p:nvSpPr>
          <p:cNvPr id="3" name="Content Placeholder 2"/>
          <p:cNvSpPr>
            <a:spLocks noGrp="1"/>
          </p:cNvSpPr>
          <p:nvPr>
            <p:ph idx="1"/>
          </p:nvPr>
        </p:nvSpPr>
        <p:spPr>
          <a:xfrm>
            <a:off x="495300" y="1295400"/>
            <a:ext cx="8915400" cy="5013919"/>
          </a:xfrm>
        </p:spPr>
        <p:txBody>
          <a:bodyPr/>
          <a:lstStyle/>
          <a:p>
            <a:pPr marL="0" indent="0">
              <a:buNone/>
            </a:pPr>
            <a:r>
              <a:rPr lang="en-GB" b="1" dirty="0" smtClean="0">
                <a:solidFill>
                  <a:schemeClr val="accent1">
                    <a:lumMod val="60000"/>
                    <a:lumOff val="40000"/>
                  </a:schemeClr>
                </a:solidFill>
              </a:rPr>
              <a:t>Informacion</a:t>
            </a:r>
          </a:p>
          <a:p>
            <a:pPr marL="0" indent="0">
              <a:buClr>
                <a:schemeClr val="accent1">
                  <a:lumMod val="40000"/>
                  <a:lumOff val="60000"/>
                </a:schemeClr>
              </a:buClr>
              <a:buNone/>
            </a:pPr>
            <a:r>
              <a:rPr dirty="0" smtClean="0"/>
              <a:t>38 përqind e tregtarëve kanë raportuar se mbështeten te burimet ndërkombëtare, veçanërisht dhomat tregtare të shteteve partnere dhe blerësit/furnizuesit ndërkombëtarë, për t'u përditësuar mbi kërkesat rregullatore.</a:t>
            </a:r>
          </a:p>
          <a:p>
            <a:pPr marL="0" indent="0">
              <a:buClr>
                <a:schemeClr val="accent1">
                  <a:lumMod val="40000"/>
                  <a:lumOff val="60000"/>
                </a:schemeClr>
              </a:buClr>
              <a:buNone/>
            </a:pPr>
            <a:r>
              <a:rPr lang="en-US" b="1" dirty="0">
                <a:solidFill>
                  <a:schemeClr val="accent1">
                    <a:lumMod val="60000"/>
                    <a:lumOff val="40000"/>
                  </a:schemeClr>
                </a:solidFill>
              </a:rPr>
              <a:t>Rekomandimet kryesore </a:t>
            </a:r>
          </a:p>
          <a:p>
            <a:pPr marL="0" indent="0">
              <a:buClr>
                <a:schemeClr val="accent1">
                  <a:lumMod val="40000"/>
                  <a:lumOff val="60000"/>
                </a:schemeClr>
              </a:buClr>
              <a:buNone/>
            </a:pPr>
            <a:endParaRPr lang="sq-AL" dirty="0"/>
          </a:p>
          <a:p>
            <a:pPr>
              <a:buClr>
                <a:schemeClr val="accent1">
                  <a:lumMod val="40000"/>
                  <a:lumOff val="60000"/>
                </a:schemeClr>
              </a:buClr>
              <a:buFont typeface="Wingdings" panose="05000000000000000000" pitchFamily="2" charset="2"/>
              <a:buChar char="§"/>
            </a:pPr>
            <a:r>
              <a:rPr dirty="0" smtClean="0"/>
              <a:t>Të jepet informacion i përditësuar rreth procedurave administrative dhe rregullave të lidhura me tregtinë, si dhe për implikimin e tyre</a:t>
            </a:r>
          </a:p>
          <a:p>
            <a:pPr>
              <a:buClr>
                <a:schemeClr val="accent1">
                  <a:lumMod val="40000"/>
                  <a:lumOff val="60000"/>
                </a:schemeClr>
              </a:buClr>
              <a:buFont typeface="Wingdings" panose="05000000000000000000" pitchFamily="2" charset="2"/>
              <a:buChar char="§"/>
            </a:pPr>
            <a:r>
              <a:rPr dirty="0" smtClean="0"/>
              <a:t>Të ofrohen shërbime mbështetëse për t'i mundësuar komunitetit të biznesit që të përmbushë kërkesat rregullatore të BE-së</a:t>
            </a:r>
          </a:p>
          <a:p>
            <a:pPr>
              <a:buClr>
                <a:schemeClr val="accent1">
                  <a:lumMod val="40000"/>
                  <a:lumOff val="60000"/>
                </a:schemeClr>
              </a:buClr>
              <a:buFont typeface="Wingdings" panose="05000000000000000000" pitchFamily="2" charset="2"/>
              <a:buChar char="§"/>
            </a:pPr>
            <a:r>
              <a:rPr dirty="0" smtClean="0"/>
              <a:t>Të ngrihet një strukturë për trajnime mbi tregtinë </a:t>
            </a:r>
          </a:p>
          <a:p>
            <a:pPr>
              <a:buClr>
                <a:schemeClr val="accent1">
                  <a:lumMod val="40000"/>
                  <a:lumOff val="60000"/>
                </a:schemeClr>
              </a:buClr>
              <a:buFont typeface="Wingdings" panose="05000000000000000000" pitchFamily="2" charset="2"/>
              <a:buChar char="§"/>
            </a:pPr>
            <a:r>
              <a:rPr dirty="0" smtClean="0"/>
              <a:t>Të krijohet Këshilli/Komiteti Kombëtar për Lehtësimin e Tregtisë, i pajisur me një sekretariat të përhershëm</a:t>
            </a:r>
          </a:p>
          <a:p>
            <a:pPr marL="0" indent="0">
              <a:buClr>
                <a:schemeClr val="accent1">
                  <a:lumMod val="40000"/>
                  <a:lumOff val="60000"/>
                </a:schemeClr>
              </a:buClr>
              <a:buNone/>
            </a:pPr>
            <a:endParaRPr lang="sq-AL" dirty="0"/>
          </a:p>
        </p:txBody>
      </p:sp>
    </p:spTree>
    <p:extLst>
      <p:ext uri="{BB962C8B-B14F-4D97-AF65-F5344CB8AC3E}">
        <p14:creationId xmlns:p14="http://schemas.microsoft.com/office/powerpoint/2010/main" val="52196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theme/theme1.xml><?xml version="1.0" encoding="utf-8"?>
<a:theme xmlns:a="http://schemas.openxmlformats.org/drawingml/2006/main" name="UNECE_P0TX_16x9">
  <a:themeElements>
    <a:clrScheme name="Custom 3">
      <a:dk1>
        <a:sysClr val="windowText" lastClr="000000"/>
      </a:dk1>
      <a:lt1>
        <a:sysClr val="window" lastClr="FFFFFF"/>
      </a:lt1>
      <a:dk2>
        <a:srgbClr val="535455"/>
      </a:dk2>
      <a:lt2>
        <a:srgbClr val="E5E8E8"/>
      </a:lt2>
      <a:accent1>
        <a:srgbClr val="0A2E6D"/>
      </a:accent1>
      <a:accent2>
        <a:srgbClr val="A73B30"/>
      </a:accent2>
      <a:accent3>
        <a:srgbClr val="87898B"/>
      </a:accent3>
      <a:accent4>
        <a:srgbClr val="89ACEF"/>
      </a:accent4>
      <a:accent5>
        <a:srgbClr val="C88A86"/>
      </a:accent5>
      <a:accent6>
        <a:srgbClr val="B9B8BB"/>
      </a:accent6>
      <a:hlink>
        <a:srgbClr val="0A2E6D"/>
      </a:hlink>
      <a:folHlink>
        <a:srgbClr val="8789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2233</TotalTime>
  <Words>1772</Words>
  <Application>Microsoft Office PowerPoint</Application>
  <PresentationFormat>A4 Paper (210x297 mm)</PresentationFormat>
  <Paragraphs>326</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UNECE_P0TX_16x9</vt:lpstr>
      <vt:lpstr>PowerPoint Presentation</vt:lpstr>
      <vt:lpstr> Metodologjia e vlerësimit </vt:lpstr>
      <vt:lpstr>Qëllimi</vt:lpstr>
      <vt:lpstr>Qëllimi</vt:lpstr>
      <vt:lpstr>Qëllimi</vt:lpstr>
      <vt:lpstr>Pikat kryesore dhe nevojat prioritare</vt:lpstr>
      <vt:lpstr>Pikat kryesore dhe nevojat prioritare</vt:lpstr>
      <vt:lpstr>Pikat kryesore dhe nevojat prioritare</vt:lpstr>
      <vt:lpstr>Pikat kryesore dhe nevojat prioritare</vt:lpstr>
      <vt:lpstr>Pikat kryesore dhe nevojat prioritare</vt:lpstr>
      <vt:lpstr>Analiza e procesit të biznesit</vt:lpstr>
      <vt:lpstr>Analiza e procesit të biznesit</vt:lpstr>
      <vt:lpstr>Analiza e proceseve të biznesit Grafiku kohë-proces </vt:lpstr>
      <vt:lpstr>Analiza e procesit të biznesit Kostot</vt:lpstr>
      <vt:lpstr>Analiza e procesit të biznesit Kostot</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Yves Clopt</dc:creator>
  <cp:lastModifiedBy>Aruna Vivekanantham</cp:lastModifiedBy>
  <cp:revision>107</cp:revision>
  <dcterms:created xsi:type="dcterms:W3CDTF">2012-05-22T12:09:49Z</dcterms:created>
  <dcterms:modified xsi:type="dcterms:W3CDTF">2016-06-16T08:19:51Z</dcterms:modified>
</cp:coreProperties>
</file>