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 id="2147483707" r:id="rId2"/>
  </p:sldMasterIdLst>
  <p:notesMasterIdLst>
    <p:notesMasterId r:id="rId23"/>
  </p:notesMasterIdLst>
  <p:handoutMasterIdLst>
    <p:handoutMasterId r:id="rId24"/>
  </p:handoutMasterIdLst>
  <p:sldIdLst>
    <p:sldId id="331" r:id="rId3"/>
    <p:sldId id="258" r:id="rId4"/>
    <p:sldId id="346" r:id="rId5"/>
    <p:sldId id="345" r:id="rId6"/>
    <p:sldId id="326" r:id="rId7"/>
    <p:sldId id="344" r:id="rId8"/>
    <p:sldId id="316" r:id="rId9"/>
    <p:sldId id="334" r:id="rId10"/>
    <p:sldId id="328" r:id="rId11"/>
    <p:sldId id="339" r:id="rId12"/>
    <p:sldId id="319" r:id="rId13"/>
    <p:sldId id="336" r:id="rId14"/>
    <p:sldId id="347" r:id="rId15"/>
    <p:sldId id="340" r:id="rId16"/>
    <p:sldId id="351" r:id="rId17"/>
    <p:sldId id="338" r:id="rId18"/>
    <p:sldId id="349" r:id="rId19"/>
    <p:sldId id="348" r:id="rId20"/>
    <p:sldId id="341" r:id="rId21"/>
    <p:sldId id="324" r:id="rId22"/>
  </p:sldIdLst>
  <p:sldSz cx="9144000" cy="6858000" type="screen4x3"/>
  <p:notesSz cx="6797675" cy="9926638"/>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1C5E"/>
    <a:srgbClr val="5F5F5F"/>
    <a:srgbClr val="663300"/>
    <a:srgbClr val="0A2E6D"/>
    <a:srgbClr val="0A1F5A"/>
    <a:srgbClr val="0A38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8757" autoAdjust="0"/>
  </p:normalViewPr>
  <p:slideViewPr>
    <p:cSldViewPr>
      <p:cViewPr>
        <p:scale>
          <a:sx n="81" d="100"/>
          <a:sy n="81" d="100"/>
        </p:scale>
        <p:origin x="-2648" y="-1344"/>
      </p:cViewPr>
      <p:guideLst>
        <p:guide orient="horz" pos="2160"/>
        <p:guide orient="horz" pos="816"/>
        <p:guide orient="horz" pos="3840"/>
        <p:guide orient="horz" pos="1056"/>
        <p:guide pos="2880"/>
        <p:guide pos="288"/>
        <p:guide pos="5472"/>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92" d="100"/>
          <a:sy n="92" d="100"/>
        </p:scale>
        <p:origin x="-3780"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tags" Target="tags/tag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DCC02A0-C947-4278-96D1-0DB9C063DF55}" type="datetimeFigureOut">
              <a:rPr lang="en-US" smtClean="0">
                <a:latin typeface="Arial"/>
              </a:rPr>
              <a:t>26.05.16</a:t>
            </a:fld>
            <a:endParaRPr lang="en-US" dirty="0">
              <a:latin typeface="Arial"/>
            </a:endParaRP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533FAA7-9DA0-4163-8828-B20FAF1EB063}"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2801062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17488" y="414338"/>
            <a:ext cx="3722687" cy="279241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77649" y="3391601"/>
            <a:ext cx="6042378" cy="5790539"/>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4"/>
          </p:nvPr>
        </p:nvSpPr>
        <p:spPr>
          <a:xfrm>
            <a:off x="377649" y="9430307"/>
            <a:ext cx="4833902" cy="246443"/>
          </a:xfrm>
          <a:prstGeom prst="rect">
            <a:avLst/>
          </a:prstGeom>
        </p:spPr>
        <p:txBody>
          <a:bodyPr vert="horz" wrap="none" lIns="0" tIns="0" rIns="0" bIns="0" rtlCol="0" anchor="ctr"/>
          <a:lstStyle>
            <a:lvl1pPr algn="l">
              <a:defRPr sz="1000">
                <a:latin typeface="Arial"/>
              </a:defRPr>
            </a:lvl1pPr>
          </a:lstStyle>
          <a:p>
            <a:endParaRPr lang="en-US" dirty="0"/>
          </a:p>
        </p:txBody>
      </p:sp>
      <p:sp>
        <p:nvSpPr>
          <p:cNvPr id="7" name="Slide Number Placeholder 6"/>
          <p:cNvSpPr>
            <a:spLocks noGrp="1"/>
          </p:cNvSpPr>
          <p:nvPr>
            <p:ph type="sldNum" sz="quarter" idx="5"/>
          </p:nvPr>
        </p:nvSpPr>
        <p:spPr>
          <a:xfrm>
            <a:off x="5815789" y="9430307"/>
            <a:ext cx="604238" cy="246443"/>
          </a:xfrm>
          <a:prstGeom prst="rect">
            <a:avLst/>
          </a:prstGeom>
        </p:spPr>
        <p:txBody>
          <a:bodyPr vert="horz" wrap="none" lIns="0" tIns="0" rIns="0" bIns="0" rtlCol="0" anchor="ctr"/>
          <a:lstStyle>
            <a:lvl1pPr algn="r">
              <a:defRPr sz="1000">
                <a:latin typeface="Arial"/>
              </a:defRPr>
            </a:lvl1pPr>
          </a:lstStyle>
          <a:p>
            <a:fld id="{8547E1EE-0039-4797-B978-F453418260D1}" type="slidenum">
              <a:rPr lang="en-US" smtClean="0"/>
              <a:pPr/>
              <a:t>‹#›</a:t>
            </a:fld>
            <a:endParaRPr lang="en-US" dirty="0"/>
          </a:p>
        </p:txBody>
      </p:sp>
    </p:spTree>
    <p:extLst>
      <p:ext uri="{BB962C8B-B14F-4D97-AF65-F5344CB8AC3E}">
        <p14:creationId xmlns:p14="http://schemas.microsoft.com/office/powerpoint/2010/main" val="2736465104"/>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100" kern="1200">
        <a:solidFill>
          <a:schemeClr val="tx1"/>
        </a:solidFill>
        <a:latin typeface="Arial"/>
        <a:ea typeface="+mn-ea"/>
        <a:cs typeface="+mn-cs"/>
      </a:defRPr>
    </a:lvl1pPr>
    <a:lvl2pPr marL="182880" indent="-137160" algn="l" defTabSz="914400" rtl="0" eaLnBrk="1" latinLnBrk="0" hangingPunct="1">
      <a:spcBef>
        <a:spcPts val="600"/>
      </a:spcBef>
      <a:buFont typeface="HP Simplified" panose="020B0604020204020204" pitchFamily="34" charset="0"/>
      <a:buChar char="•"/>
      <a:defRPr sz="1050" kern="1200">
        <a:solidFill>
          <a:schemeClr val="tx1"/>
        </a:solidFill>
        <a:latin typeface="Arial"/>
        <a:ea typeface="+mn-ea"/>
        <a:cs typeface="+mn-cs"/>
      </a:defRPr>
    </a:lvl2pPr>
    <a:lvl3pPr marL="339725" indent="-104775" algn="l" defTabSz="914400" rtl="0" eaLnBrk="1" latinLnBrk="0" hangingPunct="1">
      <a:spcBef>
        <a:spcPts val="600"/>
      </a:spcBef>
      <a:buFont typeface="HP Simplified" panose="020B0604020204020204" pitchFamily="34" charset="0"/>
      <a:buChar char="–"/>
      <a:defRPr sz="1000" kern="1200">
        <a:solidFill>
          <a:schemeClr val="tx1"/>
        </a:solidFill>
        <a:latin typeface="Arial"/>
        <a:ea typeface="+mn-ea"/>
        <a:cs typeface="+mn-cs"/>
      </a:defRPr>
    </a:lvl3pPr>
    <a:lvl4pPr marL="515938" indent="-117475" algn="l" defTabSz="914400" rtl="0" eaLnBrk="1" latinLnBrk="0" hangingPunct="1">
      <a:spcBef>
        <a:spcPts val="600"/>
      </a:spcBef>
      <a:buFont typeface="HP Simplified" panose="020B0604020204020204" pitchFamily="34" charset="0"/>
      <a:buChar char="•"/>
      <a:defRPr sz="900" kern="1200">
        <a:solidFill>
          <a:schemeClr val="tx1"/>
        </a:solidFill>
        <a:latin typeface="Arial"/>
        <a:ea typeface="+mn-ea"/>
        <a:cs typeface="+mn-cs"/>
      </a:defRPr>
    </a:lvl4pPr>
    <a:lvl5pPr marL="633413" indent="-117475" algn="l" defTabSz="914400" rtl="0" eaLnBrk="1" latinLnBrk="0" hangingPunct="1">
      <a:spcBef>
        <a:spcPts val="600"/>
      </a:spcBef>
      <a:buFont typeface="HP Simplified" panose="020B0604020204020204" pitchFamily="34" charset="0"/>
      <a:buChar char="–"/>
      <a:defRPr sz="8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sample </a:t>
            </a:r>
            <a:r>
              <a:rPr lang="en-US" b="1" dirty="0"/>
              <a:t>Title Slide with Picture </a:t>
            </a:r>
            <a:r>
              <a:rPr lang="en-US" dirty="0"/>
              <a:t>ideal for including a dark picture with a brief title and subtitle</a:t>
            </a:r>
            <a:r>
              <a:rPr lang="en-US" dirty="0" smtClean="0"/>
              <a:t>.</a:t>
            </a:r>
            <a:endParaRPr lang="en-US" dirty="0"/>
          </a:p>
        </p:txBody>
      </p:sp>
      <p:sp>
        <p:nvSpPr>
          <p:cNvPr id="4" name="Slide Number Placeholder 3"/>
          <p:cNvSpPr>
            <a:spLocks noGrp="1"/>
          </p:cNvSpPr>
          <p:nvPr>
            <p:ph type="sldNum" sz="quarter" idx="10"/>
          </p:nvPr>
        </p:nvSpPr>
        <p:spPr/>
        <p:txBody>
          <a:bodyPr/>
          <a:lstStyle/>
          <a:p>
            <a:fld id="{8547E1EE-0039-4797-B978-F453418260D1}"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60844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33392" eaLnBrk="0" hangingPunct="0">
              <a:defRPr>
                <a:solidFill>
                  <a:schemeClr val="tx1"/>
                </a:solidFill>
                <a:latin typeface="Arial" charset="0"/>
                <a:cs typeface="Arial" charset="0"/>
              </a:defRPr>
            </a:lvl1pPr>
            <a:lvl2pPr marL="758684" indent="-292797" defTabSz="933392" eaLnBrk="0" hangingPunct="0">
              <a:defRPr>
                <a:solidFill>
                  <a:schemeClr val="tx1"/>
                </a:solidFill>
                <a:latin typeface="Arial" charset="0"/>
                <a:cs typeface="Arial" charset="0"/>
              </a:defRPr>
            </a:lvl2pPr>
            <a:lvl3pPr marL="1166335" indent="-232943" defTabSz="933392" eaLnBrk="0" hangingPunct="0">
              <a:defRPr>
                <a:solidFill>
                  <a:schemeClr val="tx1"/>
                </a:solidFill>
                <a:latin typeface="Arial" charset="0"/>
                <a:cs typeface="Arial" charset="0"/>
              </a:defRPr>
            </a:lvl3pPr>
            <a:lvl4pPr marL="1632222" indent="-232943" defTabSz="933392" eaLnBrk="0" hangingPunct="0">
              <a:defRPr>
                <a:solidFill>
                  <a:schemeClr val="tx1"/>
                </a:solidFill>
                <a:latin typeface="Arial" charset="0"/>
                <a:cs typeface="Arial" charset="0"/>
              </a:defRPr>
            </a:lvl4pPr>
            <a:lvl5pPr marL="2099726" indent="-232943" defTabSz="933392" eaLnBrk="0" hangingPunct="0">
              <a:defRPr>
                <a:solidFill>
                  <a:schemeClr val="tx1"/>
                </a:solidFill>
                <a:latin typeface="Arial" charset="0"/>
                <a:cs typeface="Arial" charset="0"/>
              </a:defRPr>
            </a:lvl5pPr>
            <a:lvl6pPr marL="2565613" indent="-232943" defTabSz="933392" eaLnBrk="0" fontAlgn="base" hangingPunct="0">
              <a:spcBef>
                <a:spcPct val="0"/>
              </a:spcBef>
              <a:spcAft>
                <a:spcPct val="0"/>
              </a:spcAft>
              <a:defRPr>
                <a:solidFill>
                  <a:schemeClr val="tx1"/>
                </a:solidFill>
                <a:latin typeface="Arial" charset="0"/>
                <a:cs typeface="Arial" charset="0"/>
              </a:defRPr>
            </a:lvl6pPr>
            <a:lvl7pPr marL="3031500" indent="-232943" defTabSz="933392" eaLnBrk="0" fontAlgn="base" hangingPunct="0">
              <a:spcBef>
                <a:spcPct val="0"/>
              </a:spcBef>
              <a:spcAft>
                <a:spcPct val="0"/>
              </a:spcAft>
              <a:defRPr>
                <a:solidFill>
                  <a:schemeClr val="tx1"/>
                </a:solidFill>
                <a:latin typeface="Arial" charset="0"/>
                <a:cs typeface="Arial" charset="0"/>
              </a:defRPr>
            </a:lvl7pPr>
            <a:lvl8pPr marL="3497386" indent="-232943" defTabSz="933392" eaLnBrk="0" fontAlgn="base" hangingPunct="0">
              <a:spcBef>
                <a:spcPct val="0"/>
              </a:spcBef>
              <a:spcAft>
                <a:spcPct val="0"/>
              </a:spcAft>
              <a:defRPr>
                <a:solidFill>
                  <a:schemeClr val="tx1"/>
                </a:solidFill>
                <a:latin typeface="Arial" charset="0"/>
                <a:cs typeface="Arial" charset="0"/>
              </a:defRPr>
            </a:lvl8pPr>
            <a:lvl9pPr marL="3963273" indent="-232943" defTabSz="933392" eaLnBrk="0" fontAlgn="base" hangingPunct="0">
              <a:spcBef>
                <a:spcPct val="0"/>
              </a:spcBef>
              <a:spcAft>
                <a:spcPct val="0"/>
              </a:spcAft>
              <a:defRPr>
                <a:solidFill>
                  <a:schemeClr val="tx1"/>
                </a:solidFill>
                <a:latin typeface="Arial" charset="0"/>
                <a:cs typeface="Arial" charset="0"/>
              </a:defRPr>
            </a:lvl9pPr>
          </a:lstStyle>
          <a:p>
            <a:pPr eaLnBrk="1" hangingPunct="1"/>
            <a:fld id="{4E292E8C-E11B-43C7-AB86-6D4CD56A3823}" type="slidenum">
              <a:rPr lang="en-US" altLang="en-US"/>
              <a:pPr eaLnBrk="1" hangingPunct="1"/>
              <a:t>15</a:t>
            </a:fld>
            <a:endParaRPr lang="en-US" altLang="en-US"/>
          </a:p>
        </p:txBody>
      </p:sp>
      <p:sp>
        <p:nvSpPr>
          <p:cNvPr id="38915" name="Rectangle 2"/>
          <p:cNvSpPr>
            <a:spLocks noGrp="1" noRot="1" noChangeAspect="1" noChangeArrowheads="1" noTextEdit="1"/>
          </p:cNvSpPr>
          <p:nvPr>
            <p:ph type="sldImg"/>
          </p:nvPr>
        </p:nvSpPr>
        <p:spPr>
          <a:xfrm>
            <a:off x="917575" y="744538"/>
            <a:ext cx="4962525" cy="3722687"/>
          </a:xfrm>
          <a:ln/>
        </p:spPr>
      </p:sp>
      <p:sp>
        <p:nvSpPr>
          <p:cNvPr id="38916" name="Rectangle 3"/>
          <p:cNvSpPr>
            <a:spLocks noGrp="1" noChangeArrowheads="1"/>
          </p:cNvSpPr>
          <p:nvPr>
            <p:ph type="body" idx="1"/>
          </p:nvPr>
        </p:nvSpPr>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851276" y="9429751"/>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85" tIns="43242" rIns="86485" bIns="43242" anchor="b"/>
          <a:lstStyle>
            <a:lvl1pPr eaLnBrk="0" hangingPunct="0">
              <a:defRPr sz="2800" b="1">
                <a:solidFill>
                  <a:srgbClr val="000090"/>
                </a:solidFill>
                <a:latin typeface="Arial" charset="0"/>
              </a:defRPr>
            </a:lvl1pPr>
            <a:lvl2pPr marL="742950" indent="-285750" eaLnBrk="0" hangingPunct="0">
              <a:defRPr sz="2800" b="1">
                <a:solidFill>
                  <a:srgbClr val="000090"/>
                </a:solidFill>
                <a:latin typeface="Arial" charset="0"/>
              </a:defRPr>
            </a:lvl2pPr>
            <a:lvl3pPr marL="1143000" indent="-228600" eaLnBrk="0" hangingPunct="0">
              <a:defRPr sz="2800" b="1">
                <a:solidFill>
                  <a:srgbClr val="000090"/>
                </a:solidFill>
                <a:latin typeface="Arial" charset="0"/>
              </a:defRPr>
            </a:lvl3pPr>
            <a:lvl4pPr marL="1600200" indent="-228600" eaLnBrk="0" hangingPunct="0">
              <a:defRPr sz="2800" b="1">
                <a:solidFill>
                  <a:srgbClr val="000090"/>
                </a:solidFill>
                <a:latin typeface="Arial" charset="0"/>
              </a:defRPr>
            </a:lvl4pPr>
            <a:lvl5pPr marL="2057400" indent="-228600" eaLnBrk="0" hangingPunct="0">
              <a:defRPr sz="2800" b="1">
                <a:solidFill>
                  <a:srgbClr val="000090"/>
                </a:solidFill>
                <a:latin typeface="Arial" charset="0"/>
              </a:defRPr>
            </a:lvl5pPr>
            <a:lvl6pPr marL="2514600" indent="-228600" eaLnBrk="0" fontAlgn="base" hangingPunct="0">
              <a:spcBef>
                <a:spcPct val="0"/>
              </a:spcBef>
              <a:spcAft>
                <a:spcPct val="0"/>
              </a:spcAft>
              <a:defRPr sz="2800" b="1">
                <a:solidFill>
                  <a:srgbClr val="000090"/>
                </a:solidFill>
                <a:latin typeface="Arial" charset="0"/>
              </a:defRPr>
            </a:lvl6pPr>
            <a:lvl7pPr marL="2971800" indent="-228600" eaLnBrk="0" fontAlgn="base" hangingPunct="0">
              <a:spcBef>
                <a:spcPct val="0"/>
              </a:spcBef>
              <a:spcAft>
                <a:spcPct val="0"/>
              </a:spcAft>
              <a:defRPr sz="2800" b="1">
                <a:solidFill>
                  <a:srgbClr val="000090"/>
                </a:solidFill>
                <a:latin typeface="Arial" charset="0"/>
              </a:defRPr>
            </a:lvl7pPr>
            <a:lvl8pPr marL="3429000" indent="-228600" eaLnBrk="0" fontAlgn="base" hangingPunct="0">
              <a:spcBef>
                <a:spcPct val="0"/>
              </a:spcBef>
              <a:spcAft>
                <a:spcPct val="0"/>
              </a:spcAft>
              <a:defRPr sz="2800" b="1">
                <a:solidFill>
                  <a:srgbClr val="000090"/>
                </a:solidFill>
                <a:latin typeface="Arial" charset="0"/>
              </a:defRPr>
            </a:lvl8pPr>
            <a:lvl9pPr marL="3886200" indent="-228600" eaLnBrk="0" fontAlgn="base" hangingPunct="0">
              <a:spcBef>
                <a:spcPct val="0"/>
              </a:spcBef>
              <a:spcAft>
                <a:spcPct val="0"/>
              </a:spcAft>
              <a:defRPr sz="2800" b="1">
                <a:solidFill>
                  <a:srgbClr val="000090"/>
                </a:solidFill>
                <a:latin typeface="Arial" charset="0"/>
              </a:defRPr>
            </a:lvl9pPr>
          </a:lstStyle>
          <a:p>
            <a:pPr algn="r" eaLnBrk="1" hangingPunct="1"/>
            <a:fld id="{54D7348D-682C-46B1-9D4C-0260A2EC8AAD}" type="slidenum">
              <a:rPr lang="en-US" sz="1100">
                <a:solidFill>
                  <a:srgbClr val="000000"/>
                </a:solidFill>
                <a:cs typeface="Arial" charset="0"/>
              </a:rPr>
              <a:pPr algn="r" eaLnBrk="1" hangingPunct="1"/>
              <a:t>17</a:t>
            </a:fld>
            <a:endParaRPr lang="en-US" sz="1100">
              <a:solidFill>
                <a:srgbClr val="000000"/>
              </a:solidFill>
              <a:cs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lIns="86485" tIns="43242" rIns="86485" bIns="43242"/>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51276" y="9429751"/>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85" tIns="43242" rIns="86485" bIns="43242" anchor="b"/>
          <a:lstStyle>
            <a:lvl1pPr eaLnBrk="0" hangingPunct="0">
              <a:defRPr sz="2800" b="1">
                <a:solidFill>
                  <a:srgbClr val="000090"/>
                </a:solidFill>
                <a:latin typeface="Arial" charset="0"/>
              </a:defRPr>
            </a:lvl1pPr>
            <a:lvl2pPr marL="742950" indent="-285750" eaLnBrk="0" hangingPunct="0">
              <a:defRPr sz="2800" b="1">
                <a:solidFill>
                  <a:srgbClr val="000090"/>
                </a:solidFill>
                <a:latin typeface="Arial" charset="0"/>
              </a:defRPr>
            </a:lvl2pPr>
            <a:lvl3pPr marL="1143000" indent="-228600" eaLnBrk="0" hangingPunct="0">
              <a:defRPr sz="2800" b="1">
                <a:solidFill>
                  <a:srgbClr val="000090"/>
                </a:solidFill>
                <a:latin typeface="Arial" charset="0"/>
              </a:defRPr>
            </a:lvl3pPr>
            <a:lvl4pPr marL="1600200" indent="-228600" eaLnBrk="0" hangingPunct="0">
              <a:defRPr sz="2800" b="1">
                <a:solidFill>
                  <a:srgbClr val="000090"/>
                </a:solidFill>
                <a:latin typeface="Arial" charset="0"/>
              </a:defRPr>
            </a:lvl4pPr>
            <a:lvl5pPr marL="2057400" indent="-228600" eaLnBrk="0" hangingPunct="0">
              <a:defRPr sz="2800" b="1">
                <a:solidFill>
                  <a:srgbClr val="000090"/>
                </a:solidFill>
                <a:latin typeface="Arial" charset="0"/>
              </a:defRPr>
            </a:lvl5pPr>
            <a:lvl6pPr marL="2514600" indent="-228600" eaLnBrk="0" fontAlgn="base" hangingPunct="0">
              <a:spcBef>
                <a:spcPct val="0"/>
              </a:spcBef>
              <a:spcAft>
                <a:spcPct val="0"/>
              </a:spcAft>
              <a:defRPr sz="2800" b="1">
                <a:solidFill>
                  <a:srgbClr val="000090"/>
                </a:solidFill>
                <a:latin typeface="Arial" charset="0"/>
              </a:defRPr>
            </a:lvl6pPr>
            <a:lvl7pPr marL="2971800" indent="-228600" eaLnBrk="0" fontAlgn="base" hangingPunct="0">
              <a:spcBef>
                <a:spcPct val="0"/>
              </a:spcBef>
              <a:spcAft>
                <a:spcPct val="0"/>
              </a:spcAft>
              <a:defRPr sz="2800" b="1">
                <a:solidFill>
                  <a:srgbClr val="000090"/>
                </a:solidFill>
                <a:latin typeface="Arial" charset="0"/>
              </a:defRPr>
            </a:lvl7pPr>
            <a:lvl8pPr marL="3429000" indent="-228600" eaLnBrk="0" fontAlgn="base" hangingPunct="0">
              <a:spcBef>
                <a:spcPct val="0"/>
              </a:spcBef>
              <a:spcAft>
                <a:spcPct val="0"/>
              </a:spcAft>
              <a:defRPr sz="2800" b="1">
                <a:solidFill>
                  <a:srgbClr val="000090"/>
                </a:solidFill>
                <a:latin typeface="Arial" charset="0"/>
              </a:defRPr>
            </a:lvl8pPr>
            <a:lvl9pPr marL="3886200" indent="-228600" eaLnBrk="0" fontAlgn="base" hangingPunct="0">
              <a:spcBef>
                <a:spcPct val="0"/>
              </a:spcBef>
              <a:spcAft>
                <a:spcPct val="0"/>
              </a:spcAft>
              <a:defRPr sz="2800" b="1">
                <a:solidFill>
                  <a:srgbClr val="000090"/>
                </a:solidFill>
                <a:latin typeface="Arial" charset="0"/>
              </a:defRPr>
            </a:lvl9pPr>
          </a:lstStyle>
          <a:p>
            <a:pPr algn="r" eaLnBrk="1" hangingPunct="1"/>
            <a:fld id="{34FF0FE6-EA3F-469B-944D-6E93A2B73859}" type="slidenum">
              <a:rPr lang="en-US" sz="1100">
                <a:solidFill>
                  <a:srgbClr val="000000"/>
                </a:solidFill>
                <a:cs typeface="Arial" charset="0"/>
              </a:rPr>
              <a:pPr algn="r" eaLnBrk="1" hangingPunct="1"/>
              <a:t>18</a:t>
            </a:fld>
            <a:endParaRPr lang="en-US" sz="1100">
              <a:solidFill>
                <a:srgbClr val="000000"/>
              </a:solidFill>
              <a:cs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lIns="86485" tIns="43242" rIns="86485" bIns="43242"/>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a:t>
            </a:r>
            <a:r>
              <a:rPr lang="en-GB" baseline="0" dirty="0" smtClean="0"/>
              <a:t> has to be a formal meeting in 2016 (we di not have one in 2015) </a:t>
            </a:r>
          </a:p>
          <a:p>
            <a:endParaRPr lang="en-GB" baseline="0" dirty="0" smtClean="0"/>
          </a:p>
          <a:p>
            <a:r>
              <a:rPr lang="en-GB" baseline="0" dirty="0" smtClean="0"/>
              <a:t>Mr. John Kerr will be one of the speakers at the Traceability Conference on 3 November. He will speak about the traceability of seeds.  </a:t>
            </a:r>
            <a:endParaRPr lang="en-GB" dirty="0"/>
          </a:p>
        </p:txBody>
      </p:sp>
      <p:sp>
        <p:nvSpPr>
          <p:cNvPr id="4" name="Slide Number Placeholder 3"/>
          <p:cNvSpPr>
            <a:spLocks noGrp="1"/>
          </p:cNvSpPr>
          <p:nvPr>
            <p:ph type="sldNum" sz="quarter" idx="10"/>
          </p:nvPr>
        </p:nvSpPr>
        <p:spPr/>
        <p:txBody>
          <a:bodyPr/>
          <a:lstStyle/>
          <a:p>
            <a:fld id="{8547E1EE-0039-4797-B978-F453418260D1}" type="slidenum">
              <a:rPr lang="en-US" smtClean="0">
                <a:solidFill>
                  <a:prstClr val="black"/>
                </a:solidFill>
                <a:latin typeface="Calibri"/>
              </a:rPr>
              <a:pPr/>
              <a:t>19</a:t>
            </a:fld>
            <a:endParaRPr lang="en-US" dirty="0">
              <a:solidFill>
                <a:prstClr val="black"/>
              </a:solidFill>
              <a:latin typeface="Calibri"/>
            </a:endParaRPr>
          </a:p>
        </p:txBody>
      </p:sp>
    </p:spTree>
    <p:extLst>
      <p:ext uri="{BB962C8B-B14F-4D97-AF65-F5344CB8AC3E}">
        <p14:creationId xmlns:p14="http://schemas.microsoft.com/office/powerpoint/2010/main" val="2716635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7E1EE-0039-4797-B978-F453418260D1}" type="slidenum">
              <a:rPr lang="en-US" smtClean="0"/>
              <a:pPr/>
              <a:t>2</a:t>
            </a:fld>
            <a:endParaRPr lang="en-US"/>
          </a:p>
        </p:txBody>
      </p:sp>
    </p:spTree>
    <p:extLst>
      <p:ext uri="{BB962C8B-B14F-4D97-AF65-F5344CB8AC3E}">
        <p14:creationId xmlns:p14="http://schemas.microsoft.com/office/powerpoint/2010/main" val="3846049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7E1EE-0039-4797-B978-F453418260D1}" type="slidenum">
              <a:rPr lang="en-US" smtClean="0"/>
              <a:pPr/>
              <a:t>3</a:t>
            </a:fld>
            <a:endParaRPr lang="en-US"/>
          </a:p>
        </p:txBody>
      </p:sp>
    </p:spTree>
    <p:extLst>
      <p:ext uri="{BB962C8B-B14F-4D97-AF65-F5344CB8AC3E}">
        <p14:creationId xmlns:p14="http://schemas.microsoft.com/office/powerpoint/2010/main" val="3846049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7E1EE-0039-4797-B978-F453418260D1}" type="slidenum">
              <a:rPr lang="en-US" smtClean="0"/>
              <a:pPr/>
              <a:t>4</a:t>
            </a:fld>
            <a:endParaRPr lang="en-US"/>
          </a:p>
        </p:txBody>
      </p:sp>
    </p:spTree>
    <p:extLst>
      <p:ext uri="{BB962C8B-B14F-4D97-AF65-F5344CB8AC3E}">
        <p14:creationId xmlns:p14="http://schemas.microsoft.com/office/powerpoint/2010/main" val="3846049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7E1EE-0039-4797-B978-F453418260D1}" type="slidenum">
              <a:rPr lang="en-US" smtClean="0"/>
              <a:pPr/>
              <a:t>5</a:t>
            </a:fld>
            <a:endParaRPr lang="en-US"/>
          </a:p>
        </p:txBody>
      </p:sp>
    </p:spTree>
    <p:extLst>
      <p:ext uri="{BB962C8B-B14F-4D97-AF65-F5344CB8AC3E}">
        <p14:creationId xmlns:p14="http://schemas.microsoft.com/office/powerpoint/2010/main" val="3846049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7E1EE-0039-4797-B978-F453418260D1}" type="slidenum">
              <a:rPr lang="en-US" smtClean="0"/>
              <a:pPr/>
              <a:t>7</a:t>
            </a:fld>
            <a:endParaRPr lang="en-US"/>
          </a:p>
        </p:txBody>
      </p:sp>
    </p:spTree>
    <p:extLst>
      <p:ext uri="{BB962C8B-B14F-4D97-AF65-F5344CB8AC3E}">
        <p14:creationId xmlns:p14="http://schemas.microsoft.com/office/powerpoint/2010/main" val="756369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7E1EE-0039-4797-B978-F453418260D1}" type="slidenum">
              <a:rPr lang="en-US" smtClean="0"/>
              <a:pPr/>
              <a:t>9</a:t>
            </a:fld>
            <a:endParaRPr lang="en-US"/>
          </a:p>
        </p:txBody>
      </p:sp>
    </p:spTree>
    <p:extLst>
      <p:ext uri="{BB962C8B-B14F-4D97-AF65-F5344CB8AC3E}">
        <p14:creationId xmlns:p14="http://schemas.microsoft.com/office/powerpoint/2010/main" val="756369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7E1EE-0039-4797-B978-F453418260D1}" type="slidenum">
              <a:rPr lang="en-US" smtClean="0"/>
              <a:pPr/>
              <a:t>11</a:t>
            </a:fld>
            <a:endParaRPr lang="en-US"/>
          </a:p>
        </p:txBody>
      </p:sp>
    </p:spTree>
    <p:extLst>
      <p:ext uri="{BB962C8B-B14F-4D97-AF65-F5344CB8AC3E}">
        <p14:creationId xmlns:p14="http://schemas.microsoft.com/office/powerpoint/2010/main" val="756369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51276" y="9429751"/>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85" tIns="43242" rIns="86485" bIns="43242" anchor="b"/>
          <a:lstStyle>
            <a:lvl1pPr eaLnBrk="0" hangingPunct="0">
              <a:defRPr sz="2800" b="1">
                <a:solidFill>
                  <a:srgbClr val="000090"/>
                </a:solidFill>
                <a:latin typeface="Arial" charset="0"/>
              </a:defRPr>
            </a:lvl1pPr>
            <a:lvl2pPr marL="742950" indent="-285750" eaLnBrk="0" hangingPunct="0">
              <a:defRPr sz="2800" b="1">
                <a:solidFill>
                  <a:srgbClr val="000090"/>
                </a:solidFill>
                <a:latin typeface="Arial" charset="0"/>
              </a:defRPr>
            </a:lvl2pPr>
            <a:lvl3pPr marL="1143000" indent="-228600" eaLnBrk="0" hangingPunct="0">
              <a:defRPr sz="2800" b="1">
                <a:solidFill>
                  <a:srgbClr val="000090"/>
                </a:solidFill>
                <a:latin typeface="Arial" charset="0"/>
              </a:defRPr>
            </a:lvl3pPr>
            <a:lvl4pPr marL="1600200" indent="-228600" eaLnBrk="0" hangingPunct="0">
              <a:defRPr sz="2800" b="1">
                <a:solidFill>
                  <a:srgbClr val="000090"/>
                </a:solidFill>
                <a:latin typeface="Arial" charset="0"/>
              </a:defRPr>
            </a:lvl4pPr>
            <a:lvl5pPr marL="2057400" indent="-228600" eaLnBrk="0" hangingPunct="0">
              <a:defRPr sz="2800" b="1">
                <a:solidFill>
                  <a:srgbClr val="000090"/>
                </a:solidFill>
                <a:latin typeface="Arial" charset="0"/>
              </a:defRPr>
            </a:lvl5pPr>
            <a:lvl6pPr marL="2514600" indent="-228600" eaLnBrk="0" fontAlgn="base" hangingPunct="0">
              <a:spcBef>
                <a:spcPct val="0"/>
              </a:spcBef>
              <a:spcAft>
                <a:spcPct val="0"/>
              </a:spcAft>
              <a:defRPr sz="2800" b="1">
                <a:solidFill>
                  <a:srgbClr val="000090"/>
                </a:solidFill>
                <a:latin typeface="Arial" charset="0"/>
              </a:defRPr>
            </a:lvl6pPr>
            <a:lvl7pPr marL="2971800" indent="-228600" eaLnBrk="0" fontAlgn="base" hangingPunct="0">
              <a:spcBef>
                <a:spcPct val="0"/>
              </a:spcBef>
              <a:spcAft>
                <a:spcPct val="0"/>
              </a:spcAft>
              <a:defRPr sz="2800" b="1">
                <a:solidFill>
                  <a:srgbClr val="000090"/>
                </a:solidFill>
                <a:latin typeface="Arial" charset="0"/>
              </a:defRPr>
            </a:lvl7pPr>
            <a:lvl8pPr marL="3429000" indent="-228600" eaLnBrk="0" fontAlgn="base" hangingPunct="0">
              <a:spcBef>
                <a:spcPct val="0"/>
              </a:spcBef>
              <a:spcAft>
                <a:spcPct val="0"/>
              </a:spcAft>
              <a:defRPr sz="2800" b="1">
                <a:solidFill>
                  <a:srgbClr val="000090"/>
                </a:solidFill>
                <a:latin typeface="Arial" charset="0"/>
              </a:defRPr>
            </a:lvl8pPr>
            <a:lvl9pPr marL="3886200" indent="-228600" eaLnBrk="0" fontAlgn="base" hangingPunct="0">
              <a:spcBef>
                <a:spcPct val="0"/>
              </a:spcBef>
              <a:spcAft>
                <a:spcPct val="0"/>
              </a:spcAft>
              <a:defRPr sz="2800" b="1">
                <a:solidFill>
                  <a:srgbClr val="000090"/>
                </a:solidFill>
                <a:latin typeface="Arial" charset="0"/>
              </a:defRPr>
            </a:lvl9pPr>
          </a:lstStyle>
          <a:p>
            <a:pPr algn="r" eaLnBrk="1" hangingPunct="1"/>
            <a:fld id="{34FF0FE6-EA3F-469B-944D-6E93A2B73859}" type="slidenum">
              <a:rPr lang="en-US" sz="1100">
                <a:solidFill>
                  <a:srgbClr val="000000"/>
                </a:solidFill>
                <a:cs typeface="Arial" charset="0"/>
              </a:rPr>
              <a:pPr algn="r" eaLnBrk="1" hangingPunct="1"/>
              <a:t>14</a:t>
            </a:fld>
            <a:endParaRPr lang="en-US" sz="1100">
              <a:solidFill>
                <a:srgbClr val="000000"/>
              </a:solidFill>
              <a:cs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lIns="86485" tIns="43242" rIns="86485" bIns="43242"/>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with Picture">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7766"/>
            <a:ext cx="11327164" cy="6840234"/>
          </a:xfrm>
          <a:prstGeom prst="rect">
            <a:avLst/>
          </a:prstGeom>
        </p:spPr>
      </p:pic>
      <p:sp>
        <p:nvSpPr>
          <p:cNvPr id="2" name="Title 1"/>
          <p:cNvSpPr>
            <a:spLocks noGrp="1"/>
          </p:cNvSpPr>
          <p:nvPr>
            <p:ph type="ctrTitle"/>
          </p:nvPr>
        </p:nvSpPr>
        <p:spPr>
          <a:xfrm>
            <a:off x="457200" y="2763520"/>
            <a:ext cx="6858000" cy="1554480"/>
          </a:xfrm>
        </p:spPr>
        <p:txBody>
          <a:bodyPr/>
          <a:lstStyle>
            <a:lvl1pPr>
              <a:defRPr sz="5000" spc="-100"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4419600"/>
            <a:ext cx="6858000" cy="1188720"/>
          </a:xfrm>
        </p:spPr>
        <p:txBody>
          <a:bodyPr>
            <a:noAutofit/>
          </a:bodyPr>
          <a:lstStyle>
            <a:lvl1pPr marL="0" indent="0" algn="l">
              <a:spcBef>
                <a:spcPts val="60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copyright"/>
          <p:cNvSpPr txBox="1"/>
          <p:nvPr userDrawn="1"/>
        </p:nvSpPr>
        <p:spPr>
          <a:xfrm>
            <a:off x="457200" y="6482536"/>
            <a:ext cx="2819400" cy="223064"/>
          </a:xfrm>
          <a:prstGeom prst="rect">
            <a:avLst/>
          </a:prstGeom>
          <a:noFill/>
        </p:spPr>
        <p:txBody>
          <a:bodyPr wrap="square" lIns="0" tIns="0" rIns="0" bIns="0" rtlCol="0" anchor="b">
            <a:noAutofit/>
          </a:bodyPr>
          <a:lstStyle/>
          <a:p>
            <a:pPr defTabSz="457200">
              <a:defRPr/>
            </a:pPr>
            <a:r>
              <a:rPr lang="en-US" sz="700" dirty="0" smtClean="0">
                <a:solidFill>
                  <a:srgbClr val="FFFFFF"/>
                </a:solidFill>
                <a:latin typeface="Arial"/>
                <a:cs typeface="Arial"/>
              </a:rPr>
              <a:t>.</a:t>
            </a: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300192" y="5910070"/>
            <a:ext cx="2593853" cy="795530"/>
          </a:xfrm>
          <a:prstGeom prst="rect">
            <a:avLst/>
          </a:prstGeom>
        </p:spPr>
      </p:pic>
    </p:spTree>
    <p:extLst>
      <p:ext uri="{BB962C8B-B14F-4D97-AF65-F5344CB8AC3E}">
        <p14:creationId xmlns:p14="http://schemas.microsoft.com/office/powerpoint/2010/main" val="16553457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chor="b"/>
          <a:lstStyle>
            <a:lvl1pPr algn="l">
              <a:defRPr sz="2800" b="1"/>
            </a:lvl1pPr>
          </a:lstStyle>
          <a:p>
            <a:r>
              <a:rPr lang="en-US" smtClean="0"/>
              <a:t>Click to edit Master title style</a:t>
            </a:r>
            <a:endParaRPr lang="en-US" dirty="0"/>
          </a:p>
        </p:txBody>
      </p:sp>
      <p:sp>
        <p:nvSpPr>
          <p:cNvPr id="3" name="Picture Placeholder 2"/>
          <p:cNvSpPr>
            <a:spLocks noGrp="1"/>
          </p:cNvSpPr>
          <p:nvPr>
            <p:ph type="pic" idx="1"/>
          </p:nvPr>
        </p:nvSpPr>
        <p:spPr>
          <a:xfrm>
            <a:off x="457200" y="1295400"/>
            <a:ext cx="5029200" cy="48006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8" name="Text Placeholder 8"/>
          <p:cNvSpPr>
            <a:spLocks noGrp="1"/>
          </p:cNvSpPr>
          <p:nvPr>
            <p:ph type="body" sz="quarter" idx="13"/>
          </p:nvPr>
        </p:nvSpPr>
        <p:spPr>
          <a:xfrm>
            <a:off x="5760720" y="1295400"/>
            <a:ext cx="2926080" cy="48006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818417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chor="b"/>
          <a:lstStyle>
            <a:lvl1pPr algn="l">
              <a:defRPr sz="2800" b="1"/>
            </a:lvl1pPr>
          </a:lstStyle>
          <a:p>
            <a:r>
              <a:rPr lang="en-US" smtClean="0"/>
              <a:t>Click to edit Master title style</a:t>
            </a:r>
            <a:endParaRPr lang="en-US" dirty="0"/>
          </a:p>
        </p:txBody>
      </p:sp>
      <p:sp>
        <p:nvSpPr>
          <p:cNvPr id="3" name="Picture Placeholder 2"/>
          <p:cNvSpPr>
            <a:spLocks noGrp="1"/>
          </p:cNvSpPr>
          <p:nvPr>
            <p:ph type="pic" idx="1"/>
          </p:nvPr>
        </p:nvSpPr>
        <p:spPr>
          <a:xfrm>
            <a:off x="457200" y="1295400"/>
            <a:ext cx="3986784" cy="3505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8" name="Picture Placeholder 2"/>
          <p:cNvSpPr>
            <a:spLocks noGrp="1"/>
          </p:cNvSpPr>
          <p:nvPr>
            <p:ph type="pic" idx="13"/>
          </p:nvPr>
        </p:nvSpPr>
        <p:spPr>
          <a:xfrm>
            <a:off x="4700016" y="1295400"/>
            <a:ext cx="3986784" cy="3505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4953000"/>
            <a:ext cx="3986784" cy="1130490"/>
          </a:xfrm>
        </p:spPr>
        <p:txBody>
          <a:bodyPr>
            <a:no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3"/>
          <p:cNvSpPr>
            <a:spLocks noGrp="1"/>
          </p:cNvSpPr>
          <p:nvPr>
            <p:ph type="body" sz="half" idx="14"/>
          </p:nvPr>
        </p:nvSpPr>
        <p:spPr>
          <a:xfrm>
            <a:off x="4700016" y="4953000"/>
            <a:ext cx="3986784" cy="1130490"/>
          </a:xfrm>
        </p:spPr>
        <p:txBody>
          <a:bodyPr>
            <a:no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0271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chor="b"/>
          <a:lstStyle>
            <a:lvl1pPr algn="l">
              <a:defRPr sz="2800" b="1"/>
            </a:lvl1pPr>
          </a:lstStyle>
          <a:p>
            <a:r>
              <a:rPr lang="en-US" smtClean="0"/>
              <a:t>Click to edit Master title style</a:t>
            </a:r>
            <a:endParaRPr lang="en-US" dirty="0"/>
          </a:p>
        </p:txBody>
      </p:sp>
      <p:sp>
        <p:nvSpPr>
          <p:cNvPr id="3" name="Picture Placeholder 2"/>
          <p:cNvSpPr>
            <a:spLocks noGrp="1"/>
          </p:cNvSpPr>
          <p:nvPr>
            <p:ph type="pic" idx="1"/>
          </p:nvPr>
        </p:nvSpPr>
        <p:spPr>
          <a:xfrm>
            <a:off x="457200" y="1295400"/>
            <a:ext cx="2560320" cy="2743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4211392"/>
            <a:ext cx="2560320" cy="1884608"/>
          </a:xfrm>
        </p:spPr>
        <p:txBody>
          <a:bodyPr>
            <a:no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Picture Placeholder 2"/>
          <p:cNvSpPr>
            <a:spLocks noGrp="1"/>
          </p:cNvSpPr>
          <p:nvPr>
            <p:ph type="pic" idx="15"/>
          </p:nvPr>
        </p:nvSpPr>
        <p:spPr>
          <a:xfrm>
            <a:off x="3291840" y="1295400"/>
            <a:ext cx="2560320" cy="2743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Picture Placeholder 2"/>
          <p:cNvSpPr>
            <a:spLocks noGrp="1"/>
          </p:cNvSpPr>
          <p:nvPr>
            <p:ph type="pic" idx="16"/>
          </p:nvPr>
        </p:nvSpPr>
        <p:spPr>
          <a:xfrm>
            <a:off x="6126480" y="1295400"/>
            <a:ext cx="2560320" cy="2743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2" name="Text Placeholder 3"/>
          <p:cNvSpPr>
            <a:spLocks noGrp="1"/>
          </p:cNvSpPr>
          <p:nvPr>
            <p:ph type="body" sz="half" idx="17"/>
          </p:nvPr>
        </p:nvSpPr>
        <p:spPr>
          <a:xfrm>
            <a:off x="3291840" y="4211392"/>
            <a:ext cx="2560320" cy="1884608"/>
          </a:xfrm>
        </p:spPr>
        <p:txBody>
          <a:bodyPr>
            <a:no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ext Placeholder 3"/>
          <p:cNvSpPr>
            <a:spLocks noGrp="1"/>
          </p:cNvSpPr>
          <p:nvPr>
            <p:ph type="body" sz="half" idx="18"/>
          </p:nvPr>
        </p:nvSpPr>
        <p:spPr>
          <a:xfrm>
            <a:off x="6126480" y="4211392"/>
            <a:ext cx="2560320" cy="1884608"/>
          </a:xfrm>
        </p:spPr>
        <p:txBody>
          <a:bodyPr>
            <a:no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5089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8pPr>
              <a:defRPr/>
            </a:lvl8pPr>
          </a:lstStyle>
          <a:p>
            <a:pPr lvl="0"/>
            <a:r>
              <a:rPr lang="en-US" dirty="0" smtClean="0"/>
              <a:t>Click to edit Master text styles</a:t>
            </a:r>
          </a:p>
          <a:p>
            <a:pPr lvl="1"/>
            <a:r>
              <a:rPr lang="en-US" dirty="0" smtClean="0"/>
              <a:t>Second level</a:t>
            </a:r>
          </a:p>
          <a:p>
            <a:pPr lvl="2"/>
            <a:r>
              <a:rPr lang="en-US" dirty="0" smtClean="0"/>
              <a:t>Third level </a:t>
            </a:r>
            <a:endParaRPr lang="en-US" dirty="0"/>
          </a:p>
        </p:txBody>
      </p:sp>
    </p:spTree>
    <p:extLst>
      <p:ext uri="{BB962C8B-B14F-4D97-AF65-F5344CB8AC3E}">
        <p14:creationId xmlns:p14="http://schemas.microsoft.com/office/powerpoint/2010/main" val="116181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3" y="2288513"/>
            <a:ext cx="8044541" cy="371223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hasCustomPrompt="1"/>
          </p:nvPr>
        </p:nvSpPr>
        <p:spPr>
          <a:xfrm>
            <a:off x="552763" y="1456330"/>
            <a:ext cx="8044137" cy="786823"/>
          </a:xfrm>
          <a:prstGeom prst="rect">
            <a:avLst/>
          </a:prstGeom>
        </p:spPr>
        <p:txBody>
          <a:bodyPr>
            <a:normAutofit/>
          </a:bodyPr>
          <a:lstStyle>
            <a:lvl1pPr marL="0" indent="0">
              <a:buFontTx/>
              <a:buNone/>
              <a:defRPr sz="2000" b="1" i="0" baseline="0">
                <a:solidFill>
                  <a:schemeClr val="accent1"/>
                </a:solidFill>
              </a:defRPr>
            </a:lvl1pPr>
          </a:lstStyle>
          <a:p>
            <a:pPr lvl="0"/>
            <a:r>
              <a:rPr lang="en-US"/>
              <a:t>Click to edit text. Main idea, quote, or phrase two lines and under may go in this text box. </a:t>
            </a:r>
          </a:p>
        </p:txBody>
      </p:sp>
      <p:sp>
        <p:nvSpPr>
          <p:cNvPr id="5" name="Slide Number Placeholder 4"/>
          <p:cNvSpPr>
            <a:spLocks noGrp="1"/>
          </p:cNvSpPr>
          <p:nvPr>
            <p:ph type="sldNum" sz="quarter" idx="12"/>
          </p:nvPr>
        </p:nvSpPr>
        <p:spPr>
          <a:xfrm>
            <a:off x="8356551" y="6350405"/>
            <a:ext cx="247535" cy="200260"/>
          </a:xfrm>
          <a:prstGeom prst="rect">
            <a:avLst/>
          </a:prstGeom>
        </p:spPr>
        <p:txBody>
          <a:bodyPr/>
          <a:lstStyle/>
          <a:p>
            <a:pPr fontAlgn="base">
              <a:spcAft>
                <a:spcPct val="0"/>
              </a:spcAft>
              <a:defRPr/>
            </a:pPr>
            <a:fld id="{4472AB7F-E8D0-4874-A9B8-335B68DC5F05}" type="slidenum">
              <a:rPr lang="en-US">
                <a:solidFill>
                  <a:prstClr val="black"/>
                </a:solidFill>
              </a:rPr>
              <a:pPr fontAlgn="base">
                <a:spcAft>
                  <a:spcPct val="0"/>
                </a:spcAft>
                <a:defRPr/>
              </a:pPr>
              <a:t>‹#›</a:t>
            </a:fld>
            <a:endParaRPr lang="en-US" dirty="0">
              <a:solidFill>
                <a:prstClr val="black"/>
              </a:solidFill>
            </a:endParaRPr>
          </a:p>
        </p:txBody>
      </p:sp>
      <p:sp>
        <p:nvSpPr>
          <p:cNvPr id="7" name="Title 3"/>
          <p:cNvSpPr>
            <a:spLocks noGrp="1"/>
          </p:cNvSpPr>
          <p:nvPr>
            <p:ph type="title" hasCustomPrompt="1"/>
          </p:nvPr>
        </p:nvSpPr>
        <p:spPr>
          <a:xfrm>
            <a:off x="546099" y="230189"/>
            <a:ext cx="8058151" cy="906196"/>
          </a:xfrm>
        </p:spPr>
        <p:txBody>
          <a:bodyPr/>
          <a:lstStyle/>
          <a:p>
            <a:r>
              <a:rPr lang="en-US" dirty="0" smtClean="0"/>
              <a:t>Click to Edit Title</a:t>
            </a:r>
            <a:endParaRPr lang="en-US"/>
          </a:p>
        </p:txBody>
      </p:sp>
    </p:spTree>
    <p:extLst>
      <p:ext uri="{BB962C8B-B14F-4D97-AF65-F5344CB8AC3E}">
        <p14:creationId xmlns:p14="http://schemas.microsoft.com/office/powerpoint/2010/main" val="1558234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7DE3B48-A254-44FC-9AB6-5C543B77855B}" type="datetimeFigureOut">
              <a:rPr lang="en-GB" smtClean="0"/>
              <a:t>26.05.16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CFB5BA-3F57-43BC-91C1-6E2C7739FDFE}" type="slidenum">
              <a:rPr lang="en-GB" smtClean="0"/>
              <a:t>‹#›</a:t>
            </a:fld>
            <a:endParaRPr lang="en-GB"/>
          </a:p>
        </p:txBody>
      </p:sp>
    </p:spTree>
    <p:extLst>
      <p:ext uri="{BB962C8B-B14F-4D97-AF65-F5344CB8AC3E}">
        <p14:creationId xmlns:p14="http://schemas.microsoft.com/office/powerpoint/2010/main" val="415215637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DE3B48-A254-44FC-9AB6-5C543B77855B}" type="datetimeFigureOut">
              <a:rPr lang="en-GB" smtClean="0"/>
              <a:t>26.05.16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CFB5BA-3F57-43BC-91C1-6E2C7739FDFE}" type="slidenum">
              <a:rPr lang="en-GB" smtClean="0"/>
              <a:t>‹#›</a:t>
            </a:fld>
            <a:endParaRPr lang="en-GB"/>
          </a:p>
        </p:txBody>
      </p:sp>
    </p:spTree>
    <p:extLst>
      <p:ext uri="{BB962C8B-B14F-4D97-AF65-F5344CB8AC3E}">
        <p14:creationId xmlns:p14="http://schemas.microsoft.com/office/powerpoint/2010/main" val="357263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DE3B48-A254-44FC-9AB6-5C543B77855B}" type="datetimeFigureOut">
              <a:rPr lang="en-GB" smtClean="0"/>
              <a:t>26.05.16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CFB5BA-3F57-43BC-91C1-6E2C7739FDFE}" type="slidenum">
              <a:rPr lang="en-GB" smtClean="0"/>
              <a:t>‹#›</a:t>
            </a:fld>
            <a:endParaRPr lang="en-GB"/>
          </a:p>
        </p:txBody>
      </p:sp>
    </p:spTree>
    <p:extLst>
      <p:ext uri="{BB962C8B-B14F-4D97-AF65-F5344CB8AC3E}">
        <p14:creationId xmlns:p14="http://schemas.microsoft.com/office/powerpoint/2010/main" val="251072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7DE3B48-A254-44FC-9AB6-5C543B77855B}" type="datetimeFigureOut">
              <a:rPr lang="en-GB" smtClean="0"/>
              <a:t>26.05.16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CFB5BA-3F57-43BC-91C1-6E2C7739FDFE}" type="slidenum">
              <a:rPr lang="en-GB" smtClean="0"/>
              <a:t>‹#›</a:t>
            </a:fld>
            <a:endParaRPr lang="en-GB"/>
          </a:p>
        </p:txBody>
      </p:sp>
    </p:spTree>
    <p:extLst>
      <p:ext uri="{BB962C8B-B14F-4D97-AF65-F5344CB8AC3E}">
        <p14:creationId xmlns:p14="http://schemas.microsoft.com/office/powerpoint/2010/main" val="319194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7DE3B48-A254-44FC-9AB6-5C543B77855B}" type="datetimeFigureOut">
              <a:rPr lang="en-GB" smtClean="0"/>
              <a:t>26.05.16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1CFB5BA-3F57-43BC-91C1-6E2C7739FDFE}" type="slidenum">
              <a:rPr lang="en-GB" smtClean="0"/>
              <a:t>‹#›</a:t>
            </a:fld>
            <a:endParaRPr lang="en-GB"/>
          </a:p>
        </p:txBody>
      </p:sp>
    </p:spTree>
    <p:extLst>
      <p:ext uri="{BB962C8B-B14F-4D97-AF65-F5344CB8AC3E}">
        <p14:creationId xmlns:p14="http://schemas.microsoft.com/office/powerpoint/2010/main" val="207056706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858000" cy="1828800"/>
          </a:xfrm>
        </p:spPr>
        <p:txBody>
          <a:bodyPr anchor="t"/>
          <a:lstStyle>
            <a:lvl1pPr algn="l">
              <a:defRPr sz="3200" b="1" cap="none" spc="-100"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4419600"/>
            <a:ext cx="6858000" cy="1188720"/>
          </a:xfrm>
        </p:spPr>
        <p:txBody>
          <a:bodyPr anchor="t">
            <a:noAutofit/>
          </a:bodyPr>
          <a:lstStyle>
            <a:lvl1pPr marL="0" indent="0">
              <a:spcBef>
                <a:spcPts val="60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23897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7DE3B48-A254-44FC-9AB6-5C543B77855B}" type="datetimeFigureOut">
              <a:rPr lang="en-GB" smtClean="0"/>
              <a:t>26.05.16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1CFB5BA-3F57-43BC-91C1-6E2C7739FDFE}" type="slidenum">
              <a:rPr lang="en-GB" smtClean="0"/>
              <a:t>‹#›</a:t>
            </a:fld>
            <a:endParaRPr lang="en-GB"/>
          </a:p>
        </p:txBody>
      </p:sp>
    </p:spTree>
    <p:extLst>
      <p:ext uri="{BB962C8B-B14F-4D97-AF65-F5344CB8AC3E}">
        <p14:creationId xmlns:p14="http://schemas.microsoft.com/office/powerpoint/2010/main" val="1219295005"/>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D76D24-1ABB-F94F-9FBB-1EE28C15EE0F}" type="datetimeFigureOut">
              <a:rPr lang="en-US" smtClean="0"/>
              <a:t>26.05.16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705CE4-EAB3-3344-95AE-71DF1499B914}" type="slidenum">
              <a:rPr lang="en-US" smtClean="0"/>
              <a:t>‹#›</a:t>
            </a:fld>
            <a:endParaRPr lang="en-US"/>
          </a:p>
        </p:txBody>
      </p:sp>
    </p:spTree>
    <p:extLst>
      <p:ext uri="{BB962C8B-B14F-4D97-AF65-F5344CB8AC3E}">
        <p14:creationId xmlns:p14="http://schemas.microsoft.com/office/powerpoint/2010/main" val="3137433363"/>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E3B48-A254-44FC-9AB6-5C543B77855B}" type="datetimeFigureOut">
              <a:rPr lang="en-GB" smtClean="0"/>
              <a:t>26.05.16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CFB5BA-3F57-43BC-91C1-6E2C7739FDFE}" type="slidenum">
              <a:rPr lang="en-GB" smtClean="0"/>
              <a:t>‹#›</a:t>
            </a:fld>
            <a:endParaRPr lang="en-GB"/>
          </a:p>
        </p:txBody>
      </p:sp>
    </p:spTree>
    <p:extLst>
      <p:ext uri="{BB962C8B-B14F-4D97-AF65-F5344CB8AC3E}">
        <p14:creationId xmlns:p14="http://schemas.microsoft.com/office/powerpoint/2010/main" val="241494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E3B48-A254-44FC-9AB6-5C543B77855B}" type="datetimeFigureOut">
              <a:rPr lang="en-GB" smtClean="0"/>
              <a:t>26.05.16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CFB5BA-3F57-43BC-91C1-6E2C7739FDFE}" type="slidenum">
              <a:rPr lang="en-GB" smtClean="0"/>
              <a:t>‹#›</a:t>
            </a:fld>
            <a:endParaRPr lang="en-GB"/>
          </a:p>
        </p:txBody>
      </p:sp>
    </p:spTree>
    <p:extLst>
      <p:ext uri="{BB962C8B-B14F-4D97-AF65-F5344CB8AC3E}">
        <p14:creationId xmlns:p14="http://schemas.microsoft.com/office/powerpoint/2010/main" val="529589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DE3B48-A254-44FC-9AB6-5C543B77855B}" type="datetimeFigureOut">
              <a:rPr lang="en-GB" smtClean="0"/>
              <a:t>26.05.16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CFB5BA-3F57-43BC-91C1-6E2C7739FDFE}" type="slidenum">
              <a:rPr lang="en-GB" smtClean="0"/>
              <a:t>‹#›</a:t>
            </a:fld>
            <a:endParaRPr lang="en-GB"/>
          </a:p>
        </p:txBody>
      </p:sp>
    </p:spTree>
    <p:extLst>
      <p:ext uri="{BB962C8B-B14F-4D97-AF65-F5344CB8AC3E}">
        <p14:creationId xmlns:p14="http://schemas.microsoft.com/office/powerpoint/2010/main" val="301652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DE3B48-A254-44FC-9AB6-5C543B77855B}" type="datetimeFigureOut">
              <a:rPr lang="en-GB" smtClean="0"/>
              <a:t>26.05.16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CFB5BA-3F57-43BC-91C1-6E2C7739FDFE}" type="slidenum">
              <a:rPr lang="en-GB" smtClean="0"/>
              <a:t>‹#›</a:t>
            </a:fld>
            <a:endParaRPr lang="en-GB"/>
          </a:p>
        </p:txBody>
      </p:sp>
    </p:spTree>
    <p:extLst>
      <p:ext uri="{BB962C8B-B14F-4D97-AF65-F5344CB8AC3E}">
        <p14:creationId xmlns:p14="http://schemas.microsoft.com/office/powerpoint/2010/main" val="1498140554"/>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Text Placeholder 7"/>
          <p:cNvSpPr>
            <a:spLocks noGrp="1"/>
          </p:cNvSpPr>
          <p:nvPr>
            <p:ph type="body" sz="quarter" idx="13" hasCustomPrompt="1"/>
          </p:nvPr>
        </p:nvSpPr>
        <p:spPr>
          <a:xfrm>
            <a:off x="457200" y="1133856"/>
            <a:ext cx="8229600" cy="274320"/>
          </a:xfrm>
        </p:spPr>
        <p:txBody>
          <a:bodyPr>
            <a:noAutofit/>
          </a:bodyPr>
          <a:lstStyle>
            <a:lvl1pPr marL="0" indent="0">
              <a:spcBef>
                <a:spcPts val="0"/>
              </a:spcBef>
              <a:buNone/>
              <a:defRPr sz="1800">
                <a:solidFill>
                  <a:schemeClr val="accent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smtClean="0"/>
              <a:t>Click to add subtitle</a:t>
            </a:r>
          </a:p>
        </p:txBody>
      </p:sp>
      <p:sp>
        <p:nvSpPr>
          <p:cNvPr id="3" name="Content Placeholder 2"/>
          <p:cNvSpPr>
            <a:spLocks noGrp="1"/>
          </p:cNvSpPr>
          <p:nvPr>
            <p:ph idx="1"/>
          </p:nvPr>
        </p:nvSpPr>
        <p:spPr>
          <a:xfrm>
            <a:off x="457200" y="1676399"/>
            <a:ext cx="8229600" cy="441960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95215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 </a:t>
            </a:r>
            <a:endParaRPr lang="en-US" dirty="0"/>
          </a:p>
        </p:txBody>
      </p:sp>
    </p:spTree>
    <p:extLst>
      <p:ext uri="{BB962C8B-B14F-4D97-AF65-F5344CB8AC3E}">
        <p14:creationId xmlns:p14="http://schemas.microsoft.com/office/powerpoint/2010/main" val="311428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Text Placeholder 7"/>
          <p:cNvSpPr>
            <a:spLocks noGrp="1"/>
          </p:cNvSpPr>
          <p:nvPr>
            <p:ph type="body" sz="quarter" idx="13" hasCustomPrompt="1"/>
          </p:nvPr>
        </p:nvSpPr>
        <p:spPr>
          <a:xfrm>
            <a:off x="457200" y="1133856"/>
            <a:ext cx="8229600" cy="274320"/>
          </a:xfrm>
        </p:spPr>
        <p:txBody>
          <a:bodyPr>
            <a:noAutofit/>
          </a:bodyPr>
          <a:lstStyle>
            <a:lvl1pPr marL="0" indent="0">
              <a:spcBef>
                <a:spcPts val="0"/>
              </a:spcBef>
              <a:buNone/>
              <a:defRPr sz="1800">
                <a:solidFill>
                  <a:schemeClr val="accent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smtClean="0"/>
              <a:t>Click to add subtitle</a:t>
            </a:r>
          </a:p>
        </p:txBody>
      </p:sp>
      <p:sp>
        <p:nvSpPr>
          <p:cNvPr id="3" name="Content Placeholder 2"/>
          <p:cNvSpPr>
            <a:spLocks noGrp="1"/>
          </p:cNvSpPr>
          <p:nvPr>
            <p:ph idx="1"/>
          </p:nvPr>
        </p:nvSpPr>
        <p:spPr>
          <a:xfrm>
            <a:off x="457200" y="1676399"/>
            <a:ext cx="8229600" cy="441960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58735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3" hasCustomPrompt="1"/>
          </p:nvPr>
        </p:nvSpPr>
        <p:spPr>
          <a:xfrm>
            <a:off x="457200" y="1133856"/>
            <a:ext cx="8229600" cy="260574"/>
          </a:xfrm>
        </p:spPr>
        <p:txBody>
          <a:bodyPr>
            <a:noAutofit/>
          </a:bodyPr>
          <a:lstStyle>
            <a:lvl1pPr marL="0" indent="0">
              <a:spcBef>
                <a:spcPts val="0"/>
              </a:spcBef>
              <a:buNone/>
              <a:defRPr sz="1800">
                <a:solidFill>
                  <a:srgbClr val="0A1F5A"/>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smtClean="0"/>
              <a:t>Click to add subtitle</a:t>
            </a:r>
          </a:p>
        </p:txBody>
      </p:sp>
    </p:spTree>
    <p:extLst>
      <p:ext uri="{BB962C8B-B14F-4D97-AF65-F5344CB8AC3E}">
        <p14:creationId xmlns:p14="http://schemas.microsoft.com/office/powerpoint/2010/main" val="50016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295401"/>
            <a:ext cx="3986784" cy="4800600"/>
          </a:xfrm>
        </p:spPr>
        <p:txBody>
          <a:bodyPr>
            <a:normAutofit/>
          </a:bodyPr>
          <a:lstStyle>
            <a:lvl1pPr>
              <a:defRPr sz="2000"/>
            </a:lvl1pPr>
            <a:lvl2pPr>
              <a:defRPr sz="2000"/>
            </a:lvl2pPr>
            <a:lvl3pPr>
              <a:defRPr sz="2000"/>
            </a:lvl3pPr>
            <a:lvl4pPr>
              <a:defRPr sz="2000"/>
            </a:lvl4pPr>
            <a:lvl5pPr>
              <a:defRPr sz="1200"/>
            </a:lvl5pPr>
            <a:lvl6pPr marL="914400" indent="0">
              <a:buNone/>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 </a:t>
            </a:r>
          </a:p>
        </p:txBody>
      </p:sp>
      <p:sp>
        <p:nvSpPr>
          <p:cNvPr id="4" name="Content Placeholder 3"/>
          <p:cNvSpPr>
            <a:spLocks noGrp="1"/>
          </p:cNvSpPr>
          <p:nvPr>
            <p:ph sz="half" idx="2"/>
          </p:nvPr>
        </p:nvSpPr>
        <p:spPr>
          <a:xfrm>
            <a:off x="4700016" y="1295401"/>
            <a:ext cx="3986784" cy="4800600"/>
          </a:xfrm>
        </p:spPr>
        <p:txBody>
          <a:bodyPr>
            <a:normAutofit/>
          </a:bodyPr>
          <a:lstStyle>
            <a:lvl1pPr>
              <a:defRPr sz="2000"/>
            </a:lvl1pPr>
            <a:lvl2pPr>
              <a:defRPr sz="2000"/>
            </a:lvl2pPr>
            <a:lvl3pPr>
              <a:defRPr sz="2000"/>
            </a:lvl3pPr>
            <a:lvl4pPr>
              <a:defRPr sz="20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372060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Subtitle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lvl1pPr>
              <a:defRPr/>
            </a:lvl1pPr>
          </a:lstStyle>
          <a:p>
            <a:r>
              <a:rPr lang="en-US" smtClean="0"/>
              <a:t>Click to edit Master title style</a:t>
            </a:r>
            <a:endParaRPr lang="en-US" dirty="0"/>
          </a:p>
        </p:txBody>
      </p:sp>
      <p:sp>
        <p:nvSpPr>
          <p:cNvPr id="10" name="Text Placeholder 7"/>
          <p:cNvSpPr>
            <a:spLocks noGrp="1"/>
          </p:cNvSpPr>
          <p:nvPr>
            <p:ph type="body" sz="quarter" idx="13" hasCustomPrompt="1"/>
          </p:nvPr>
        </p:nvSpPr>
        <p:spPr>
          <a:xfrm>
            <a:off x="457200" y="1133856"/>
            <a:ext cx="8229600" cy="260574"/>
          </a:xfrm>
        </p:spPr>
        <p:txBody>
          <a:bodyPr>
            <a:noAutofit/>
          </a:bodyPr>
          <a:lstStyle>
            <a:lvl1pPr marL="0" indent="0">
              <a:spcBef>
                <a:spcPts val="0"/>
              </a:spcBef>
              <a:buNone/>
              <a:defRPr sz="1800">
                <a:solidFill>
                  <a:schemeClr val="accent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smtClean="0"/>
              <a:t>Click to add subtitle</a:t>
            </a:r>
          </a:p>
        </p:txBody>
      </p:sp>
      <p:sp>
        <p:nvSpPr>
          <p:cNvPr id="3" name="Text Placeholder 2"/>
          <p:cNvSpPr>
            <a:spLocks noGrp="1"/>
          </p:cNvSpPr>
          <p:nvPr>
            <p:ph type="body" idx="1" hasCustomPrompt="1"/>
          </p:nvPr>
        </p:nvSpPr>
        <p:spPr>
          <a:xfrm>
            <a:off x="457200" y="1676399"/>
            <a:ext cx="3986784" cy="274320"/>
          </a:xfrm>
        </p:spPr>
        <p:txBody>
          <a:bodyPr anchor="t">
            <a:no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heading</a:t>
            </a:r>
          </a:p>
        </p:txBody>
      </p:sp>
      <p:sp>
        <p:nvSpPr>
          <p:cNvPr id="4" name="Content Placeholder 3"/>
          <p:cNvSpPr>
            <a:spLocks noGrp="1"/>
          </p:cNvSpPr>
          <p:nvPr>
            <p:ph sz="half" idx="2"/>
          </p:nvPr>
        </p:nvSpPr>
        <p:spPr>
          <a:xfrm>
            <a:off x="457200" y="2057401"/>
            <a:ext cx="3986784" cy="4038600"/>
          </a:xfrm>
        </p:spPr>
        <p:txBody>
          <a:bodyPr>
            <a:normAutofit/>
          </a:bodyPr>
          <a:lstStyle>
            <a:lvl1pPr>
              <a:defRPr sz="2000"/>
            </a:lvl1pPr>
            <a:lvl2pPr>
              <a:defRPr sz="20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 </a:t>
            </a:r>
          </a:p>
        </p:txBody>
      </p:sp>
      <p:sp>
        <p:nvSpPr>
          <p:cNvPr id="5" name="Text Placeholder 4"/>
          <p:cNvSpPr>
            <a:spLocks noGrp="1"/>
          </p:cNvSpPr>
          <p:nvPr>
            <p:ph type="body" sz="quarter" idx="3" hasCustomPrompt="1"/>
          </p:nvPr>
        </p:nvSpPr>
        <p:spPr>
          <a:xfrm>
            <a:off x="4700016" y="1676399"/>
            <a:ext cx="3986784" cy="274320"/>
          </a:xfrm>
        </p:spPr>
        <p:txBody>
          <a:bodyPr anchor="t">
            <a:no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heading</a:t>
            </a:r>
          </a:p>
        </p:txBody>
      </p:sp>
      <p:sp>
        <p:nvSpPr>
          <p:cNvPr id="6" name="Content Placeholder 5"/>
          <p:cNvSpPr>
            <a:spLocks noGrp="1"/>
          </p:cNvSpPr>
          <p:nvPr>
            <p:ph sz="quarter" idx="4"/>
          </p:nvPr>
        </p:nvSpPr>
        <p:spPr>
          <a:xfrm>
            <a:off x="4700016" y="2057401"/>
            <a:ext cx="3986784" cy="4038600"/>
          </a:xfrm>
        </p:spPr>
        <p:txBody>
          <a:bodyPr>
            <a:normAutofit/>
          </a:bodyPr>
          <a:lstStyle>
            <a:lvl1pPr>
              <a:defRPr sz="2000"/>
            </a:lvl1pPr>
            <a:lvl2pPr>
              <a:defRPr sz="20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 l</a:t>
            </a:r>
          </a:p>
        </p:txBody>
      </p:sp>
    </p:spTree>
    <p:extLst>
      <p:ext uri="{BB962C8B-B14F-4D97-AF65-F5344CB8AC3E}">
        <p14:creationId xmlns:p14="http://schemas.microsoft.com/office/powerpoint/2010/main" val="81176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chor="b"/>
          <a:lstStyle>
            <a:lvl1pPr algn="l">
              <a:defRPr sz="2800" b="1"/>
            </a:lvl1pPr>
          </a:lstStyle>
          <a:p>
            <a:r>
              <a:rPr lang="en-US" smtClean="0"/>
              <a:t>Click to edit Master title style</a:t>
            </a:r>
            <a:endParaRPr lang="en-US" dirty="0"/>
          </a:p>
        </p:txBody>
      </p:sp>
      <p:sp>
        <p:nvSpPr>
          <p:cNvPr id="3" name="Content Placeholder 2"/>
          <p:cNvSpPr>
            <a:spLocks noGrp="1"/>
          </p:cNvSpPr>
          <p:nvPr>
            <p:ph idx="1"/>
          </p:nvPr>
        </p:nvSpPr>
        <p:spPr>
          <a:xfrm>
            <a:off x="457200" y="1295401"/>
            <a:ext cx="5715000" cy="4800600"/>
          </a:xfrm>
        </p:spPr>
        <p:txBody>
          <a:bodyPr>
            <a:normAutofit/>
          </a:bodyPr>
          <a:lstStyle>
            <a:lvl1pPr>
              <a:defRPr sz="2000"/>
            </a:lvl1pPr>
            <a:lvl2pPr>
              <a:defRPr sz="2000"/>
            </a:lvl2pPr>
            <a:lvl3pPr>
              <a:defRPr sz="2000"/>
            </a:lvl3pPr>
            <a:lvl4pPr>
              <a:defRPr sz="1200"/>
            </a:lvl4pPr>
            <a:lvl5pPr>
              <a:defRPr sz="1200"/>
            </a:lvl5pPr>
            <a:lvl6pPr marL="914400" indent="0">
              <a:buNone/>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6400800" y="1295400"/>
            <a:ext cx="2286000" cy="4800600"/>
          </a:xfrm>
        </p:spPr>
        <p:txBody>
          <a:bodyPr>
            <a:noAutofit/>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29418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chor="b"/>
          <a:lstStyle>
            <a:lvl1pPr algn="l">
              <a:defRPr sz="2800" b="1"/>
            </a:lvl1pPr>
          </a:lstStyle>
          <a:p>
            <a:r>
              <a:rPr lang="en-US" smtClean="0"/>
              <a:t>Click to edit Master title style</a:t>
            </a:r>
            <a:endParaRPr lang="en-US" dirty="0"/>
          </a:p>
        </p:txBody>
      </p:sp>
      <p:sp>
        <p:nvSpPr>
          <p:cNvPr id="3" name="Picture Placeholder 2"/>
          <p:cNvSpPr>
            <a:spLocks noGrp="1"/>
          </p:cNvSpPr>
          <p:nvPr>
            <p:ph type="pic" idx="1"/>
          </p:nvPr>
        </p:nvSpPr>
        <p:spPr>
          <a:xfrm>
            <a:off x="457200" y="1295400"/>
            <a:ext cx="5029200" cy="48006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5760720" y="1295400"/>
            <a:ext cx="2926080" cy="4800600"/>
          </a:xfrm>
        </p:spPr>
        <p:txBody>
          <a:bodyPr>
            <a:noAutofit/>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15090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theme" Target="../theme/theme2.xml"/><Relationship Id="rId14" Type="http://schemas.openxmlformats.org/officeDocument/2006/relationships/image" Target="../media/image1.png"/><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762000"/>
          </a:xfrm>
          <a:prstGeom prst="rect">
            <a:avLst/>
          </a:prstGeom>
        </p:spPr>
        <p:txBody>
          <a:bodyPr vert="horz" lIns="0" tIns="0" rIns="0" bIns="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1"/>
            <a:ext cx="8229600" cy="48006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6" name="Picture 5"/>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380312" y="6063052"/>
            <a:ext cx="1512168" cy="462292"/>
          </a:xfrm>
          <a:prstGeom prst="rect">
            <a:avLst/>
          </a:prstGeom>
        </p:spPr>
      </p:pic>
    </p:spTree>
    <p:extLst>
      <p:ext uri="{BB962C8B-B14F-4D97-AF65-F5344CB8AC3E}">
        <p14:creationId xmlns:p14="http://schemas.microsoft.com/office/powerpoint/2010/main" val="415973784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sldNum="0" hdr="0" ftr="0" dt="0"/>
  <p:txStyles>
    <p:titleStyle>
      <a:lvl1pPr algn="l" defTabSz="914400" rtl="0" eaLnBrk="1" latinLnBrk="0" hangingPunct="1">
        <a:lnSpc>
          <a:spcPct val="90000"/>
        </a:lnSpc>
        <a:spcBef>
          <a:spcPct val="0"/>
        </a:spcBef>
        <a:buNone/>
        <a:defRPr sz="3200" b="1" kern="1200">
          <a:solidFill>
            <a:schemeClr val="tx1"/>
          </a:solidFill>
          <a:latin typeface="Arial"/>
          <a:ea typeface="+mj-ea"/>
          <a:cs typeface="+mj-cs"/>
        </a:defRPr>
      </a:lvl1pPr>
    </p:titleStyle>
    <p:bodyStyle>
      <a:lvl1pPr marL="182880" indent="-182880" algn="l" defTabSz="914400" rtl="0" eaLnBrk="1" latinLnBrk="0" hangingPunct="1">
        <a:lnSpc>
          <a:spcPct val="90000"/>
        </a:lnSpc>
        <a:spcBef>
          <a:spcPts val="1200"/>
        </a:spcBef>
        <a:buClr>
          <a:schemeClr val="tx1"/>
        </a:buClr>
        <a:buFont typeface="HP Simplified" panose="020B0604020204020204" pitchFamily="34" charset="0"/>
        <a:buChar char="•"/>
        <a:defRPr sz="2000" kern="1200">
          <a:solidFill>
            <a:schemeClr val="tx1"/>
          </a:solidFill>
          <a:latin typeface="Arial"/>
          <a:ea typeface="+mn-ea"/>
          <a:cs typeface="+mn-cs"/>
        </a:defRPr>
      </a:lvl1pPr>
      <a:lvl2pPr marL="411480" indent="-182880" algn="l" defTabSz="914400" rtl="0" eaLnBrk="1" latinLnBrk="0" hangingPunct="1">
        <a:lnSpc>
          <a:spcPct val="90000"/>
        </a:lnSpc>
        <a:spcBef>
          <a:spcPts val="800"/>
        </a:spcBef>
        <a:buClr>
          <a:schemeClr val="tx1"/>
        </a:buClr>
        <a:buSzPct val="80000"/>
        <a:buFont typeface="HP Simplified" panose="020B0604020204020204" pitchFamily="34" charset="0"/>
        <a:buChar char="–"/>
        <a:defRPr sz="2000" kern="1200">
          <a:solidFill>
            <a:schemeClr val="tx1"/>
          </a:solidFill>
          <a:latin typeface="Arial"/>
          <a:ea typeface="+mn-ea"/>
          <a:cs typeface="+mn-cs"/>
        </a:defRPr>
      </a:lvl2pPr>
      <a:lvl3pPr marL="548640" indent="-137160" algn="l" defTabSz="914400" rtl="0" eaLnBrk="1" latinLnBrk="0" hangingPunct="1">
        <a:lnSpc>
          <a:spcPct val="90000"/>
        </a:lnSpc>
        <a:spcBef>
          <a:spcPts val="600"/>
        </a:spcBef>
        <a:buClr>
          <a:schemeClr val="tx1"/>
        </a:buClr>
        <a:buFont typeface="HP Simplified" panose="020B0604020204020204" pitchFamily="34" charset="0"/>
        <a:buChar char="•"/>
        <a:defRPr sz="2000" kern="1200">
          <a:solidFill>
            <a:schemeClr val="tx1"/>
          </a:solidFill>
          <a:latin typeface="Arial"/>
          <a:ea typeface="+mn-ea"/>
          <a:cs typeface="+mn-cs"/>
        </a:defRPr>
      </a:lvl3pPr>
      <a:lvl4pPr marL="73152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2000" kern="1200">
          <a:solidFill>
            <a:schemeClr val="tx1"/>
          </a:solidFill>
          <a:latin typeface="Arial"/>
          <a:ea typeface="+mn-ea"/>
          <a:cs typeface="+mn-cs"/>
        </a:defRPr>
      </a:lvl4pPr>
      <a:lvl5pPr marL="8686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Arial"/>
          <a:ea typeface="+mn-ea"/>
          <a:cs typeface="+mn-cs"/>
        </a:defRPr>
      </a:lvl5pPr>
      <a:lvl6pPr marL="105156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DE3B48-A254-44FC-9AB6-5C543B77855B}" type="datetimeFigureOut">
              <a:rPr lang="en-GB" smtClean="0"/>
              <a:t>26.05.16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CFB5BA-3F57-43BC-91C1-6E2C7739FDFE}" type="slidenum">
              <a:rPr lang="en-GB" smtClean="0"/>
              <a:t>‹#›</a:t>
            </a:fld>
            <a:endParaRPr lang="en-GB"/>
          </a:p>
        </p:txBody>
      </p:sp>
      <p:pic>
        <p:nvPicPr>
          <p:cNvPr id="7" name="Picture 6"/>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7524328" y="199572"/>
            <a:ext cx="1512168" cy="462292"/>
          </a:xfrm>
          <a:prstGeom prst="rect">
            <a:avLst/>
          </a:prstGeom>
        </p:spPr>
      </p:pic>
    </p:spTree>
    <p:extLst>
      <p:ext uri="{BB962C8B-B14F-4D97-AF65-F5344CB8AC3E}">
        <p14:creationId xmlns:p14="http://schemas.microsoft.com/office/powerpoint/2010/main" val="417792618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21.xml"/><Relationship Id="rId2" Type="http://schemas.openxmlformats.org/officeDocument/2006/relationships/image" Target="../media/image3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8.xml"/><Relationship Id="rId3"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5" Type="http://schemas.openxmlformats.org/officeDocument/2006/relationships/image" Target="../media/image42.jpeg"/><Relationship Id="rId6" Type="http://schemas.openxmlformats.org/officeDocument/2006/relationships/image" Target="../media/image13.jpg"/><Relationship Id="rId7" Type="http://schemas.openxmlformats.org/officeDocument/2006/relationships/image" Target="../media/image43.png"/><Relationship Id="rId8" Type="http://schemas.openxmlformats.org/officeDocument/2006/relationships/image" Target="../media/image44.png"/><Relationship Id="rId9" Type="http://schemas.openxmlformats.org/officeDocument/2006/relationships/image" Target="../media/image34.png"/><Relationship Id="rId10" Type="http://schemas.openxmlformats.org/officeDocument/2006/relationships/image" Target="../media/image45.jpeg"/><Relationship Id="rId1" Type="http://schemas.openxmlformats.org/officeDocument/2006/relationships/slideLayout" Target="../slideLayouts/slideLayout21.xml"/><Relationship Id="rId2" Type="http://schemas.openxmlformats.org/officeDocument/2006/relationships/image" Target="../media/image39.jpeg"/></Relationships>
</file>

<file path=ppt/slides/_rels/slide13.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47.jpeg"/><Relationship Id="rId5" Type="http://schemas.openxmlformats.org/officeDocument/2006/relationships/image" Target="../media/image48.jpeg"/><Relationship Id="rId6" Type="http://schemas.openxmlformats.org/officeDocument/2006/relationships/image" Target="../media/image49.jpeg"/><Relationship Id="rId7" Type="http://schemas.openxmlformats.org/officeDocument/2006/relationships/image" Target="../media/image50.jpeg"/><Relationship Id="rId1" Type="http://schemas.openxmlformats.org/officeDocument/2006/relationships/slideLayout" Target="../slideLayouts/slideLayout21.xml"/><Relationship Id="rId2"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52.jpeg"/><Relationship Id="rId1" Type="http://schemas.openxmlformats.org/officeDocument/2006/relationships/slideLayout" Target="../slideLayouts/slideLayout17.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5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55.jpeg"/><Relationship Id="rId4" Type="http://schemas.openxmlformats.org/officeDocument/2006/relationships/image" Target="../media/image56.png"/><Relationship Id="rId5" Type="http://schemas.microsoft.com/office/2007/relationships/hdphoto" Target="../media/hdphoto1.wdp"/><Relationship Id="rId6" Type="http://schemas.openxmlformats.org/officeDocument/2006/relationships/image" Target="../media/image57.png"/><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3" Type="http://schemas.openxmlformats.org/officeDocument/2006/relationships/image" Target="../media/image58.gif"/><Relationship Id="rId4" Type="http://schemas.openxmlformats.org/officeDocument/2006/relationships/image" Target="../media/image59.png"/><Relationship Id="rId5" Type="http://schemas.openxmlformats.org/officeDocument/2006/relationships/image" Target="../media/image11.jpeg"/><Relationship Id="rId1" Type="http://schemas.openxmlformats.org/officeDocument/2006/relationships/slideLayout" Target="../slideLayouts/slideLayout17.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3" Type="http://schemas.openxmlformats.org/officeDocument/2006/relationships/image" Target="../media/image60.jpeg"/><Relationship Id="rId4" Type="http://schemas.microsoft.com/office/2007/relationships/hdphoto" Target="../media/hdphoto2.wdp"/><Relationship Id="rId1" Type="http://schemas.openxmlformats.org/officeDocument/2006/relationships/slideLayout" Target="../slideLayouts/slideLayout16.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 Type="http://schemas.openxmlformats.org/officeDocument/2006/relationships/tags" Target="../tags/tag2.xml"/><Relationship Id="rId2"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61.jpeg"/><Relationship Id="rId3"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1.jpeg"/><Relationship Id="rId5" Type="http://schemas.openxmlformats.org/officeDocument/2006/relationships/image" Target="../media/image12.png"/><Relationship Id="rId1" Type="http://schemas.openxmlformats.org/officeDocument/2006/relationships/tags" Target="../tags/tag3.xml"/><Relationship Id="rId2"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3.jpg"/><Relationship Id="rId5" Type="http://schemas.openxmlformats.org/officeDocument/2006/relationships/image" Target="../media/image14.jpeg"/><Relationship Id="rId6" Type="http://schemas.openxmlformats.org/officeDocument/2006/relationships/image" Target="../media/image15.png"/><Relationship Id="rId1" Type="http://schemas.openxmlformats.org/officeDocument/2006/relationships/tags" Target="../tags/tag4.xml"/><Relationship Id="rId2"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6.png"/><Relationship Id="rId5" Type="http://schemas.openxmlformats.org/officeDocument/2006/relationships/image" Target="../media/image17.jpeg"/><Relationship Id="rId6" Type="http://schemas.openxmlformats.org/officeDocument/2006/relationships/image" Target="../media/image18.png"/><Relationship Id="rId1" Type="http://schemas.openxmlformats.org/officeDocument/2006/relationships/tags" Target="../tags/tag5.xml"/><Relationship Id="rId2"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2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1" Type="http://schemas.openxmlformats.org/officeDocument/2006/relationships/image" Target="../media/image28.png"/><Relationship Id="rId12" Type="http://schemas.openxmlformats.org/officeDocument/2006/relationships/hyperlink" Target="https://www.sustainabilityxchange.info/en/community-forum" TargetMode="External"/><Relationship Id="rId13" Type="http://schemas.openxmlformats.org/officeDocument/2006/relationships/image" Target="../media/image29.png"/><Relationship Id="rId14" Type="http://schemas.openxmlformats.org/officeDocument/2006/relationships/hyperlink" Target="https://www.sustainabilityxchange.info/en/facetsearch_calendar" TargetMode="External"/><Relationship Id="rId15" Type="http://schemas.openxmlformats.org/officeDocument/2006/relationships/image" Target="../media/image30.png"/><Relationship Id="rId16" Type="http://schemas.openxmlformats.org/officeDocument/2006/relationships/image" Target="../media/image31.png"/><Relationship Id="rId17" Type="http://schemas.openxmlformats.org/officeDocument/2006/relationships/image" Target="../media/image32.png"/><Relationship Id="rId1" Type="http://schemas.openxmlformats.org/officeDocument/2006/relationships/slideLayout" Target="../slideLayouts/slideLayout21.xml"/><Relationship Id="rId2" Type="http://schemas.openxmlformats.org/officeDocument/2006/relationships/image" Target="../media/image22.jpeg"/><Relationship Id="rId3" Type="http://schemas.openxmlformats.org/officeDocument/2006/relationships/image" Target="../media/image23.png"/><Relationship Id="rId4" Type="http://schemas.openxmlformats.org/officeDocument/2006/relationships/image" Target="../media/image24.jpeg"/><Relationship Id="rId5" Type="http://schemas.openxmlformats.org/officeDocument/2006/relationships/image" Target="../media/image25.png"/><Relationship Id="rId6" Type="http://schemas.openxmlformats.org/officeDocument/2006/relationships/hyperlink" Target="https://www.sustainabilityxchange.info/en/facetsearch_news" TargetMode="External"/><Relationship Id="rId7" Type="http://schemas.openxmlformats.org/officeDocument/2006/relationships/image" Target="../media/image26.png"/><Relationship Id="rId8" Type="http://schemas.openxmlformats.org/officeDocument/2006/relationships/hyperlink" Target="http://www.sustainabilityexchange.info/facetsearch_library" TargetMode="External"/><Relationship Id="rId9" Type="http://schemas.openxmlformats.org/officeDocument/2006/relationships/image" Target="../media/image27.png"/><Relationship Id="rId10" Type="http://schemas.openxmlformats.org/officeDocument/2006/relationships/hyperlink" Target="https://www.sustainabilityxchange.info/en/director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26.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713"/>
            <a:ext cx="9144000" cy="2736304"/>
          </a:xfrm>
          <a:solidFill>
            <a:schemeClr val="accent1">
              <a:alpha val="60000"/>
            </a:schemeClr>
          </a:solidFill>
        </p:spPr>
        <p:txBody>
          <a:bodyPr/>
          <a:lstStyle/>
          <a:p>
            <a:pPr marL="108000"/>
            <a:r>
              <a:rPr lang="en-US" sz="3200" dirty="0" smtClean="0">
                <a:solidFill>
                  <a:schemeClr val="bg1">
                    <a:lumMod val="85000"/>
                    <a:lumOff val="15000"/>
                  </a:schemeClr>
                </a:solidFill>
              </a:rPr>
              <a:t>Working Party on Agricultural Quality Standards Report   2016</a:t>
            </a:r>
            <a:r>
              <a:rPr lang="en-US" sz="3200" dirty="0">
                <a:solidFill>
                  <a:schemeClr val="bg1">
                    <a:lumMod val="85000"/>
                    <a:lumOff val="15000"/>
                  </a:schemeClr>
                </a:solidFill>
              </a:rPr>
              <a:t/>
            </a:r>
            <a:br>
              <a:rPr lang="en-US" sz="3200" dirty="0">
                <a:solidFill>
                  <a:schemeClr val="bg1">
                    <a:lumMod val="85000"/>
                    <a:lumOff val="15000"/>
                  </a:schemeClr>
                </a:solidFill>
              </a:rPr>
            </a:br>
            <a:r>
              <a:rPr lang="en-US" sz="3200" dirty="0" smtClean="0">
                <a:solidFill>
                  <a:schemeClr val="bg1">
                    <a:lumMod val="85000"/>
                    <a:lumOff val="15000"/>
                  </a:schemeClr>
                </a:solidFill>
              </a:rPr>
              <a:t/>
            </a:r>
            <a:br>
              <a:rPr lang="en-US" sz="3200" dirty="0" smtClean="0">
                <a:solidFill>
                  <a:schemeClr val="bg1">
                    <a:lumMod val="85000"/>
                    <a:lumOff val="15000"/>
                  </a:schemeClr>
                </a:solidFill>
              </a:rPr>
            </a:br>
            <a:r>
              <a:rPr lang="en-US" sz="1600" b="0" dirty="0">
                <a:solidFill>
                  <a:schemeClr val="accent6"/>
                </a:solidFill>
              </a:rPr>
              <a:t/>
            </a:r>
            <a:br>
              <a:rPr lang="en-US" sz="1600" b="0" dirty="0">
                <a:solidFill>
                  <a:schemeClr val="accent6"/>
                </a:solidFill>
              </a:rPr>
            </a:br>
            <a:r>
              <a:rPr lang="en-US" sz="2000" dirty="0">
                <a:solidFill>
                  <a:schemeClr val="tx2"/>
                </a:solidFill>
              </a:rPr>
              <a:t>Liliana Annovazzi-Jakab</a:t>
            </a:r>
            <a:r>
              <a:rPr lang="en-US" sz="2000" dirty="0"/>
              <a:t>, Head, Agricultural Quality Standards Unit, UNECE </a:t>
            </a:r>
            <a:r>
              <a:rPr lang="en-US" sz="1400" b="0" dirty="0" smtClean="0"/>
              <a:t/>
            </a:r>
            <a:br>
              <a:rPr lang="en-US" sz="1400" b="0" dirty="0" smtClean="0"/>
            </a:br>
            <a:r>
              <a:rPr lang="en-US" sz="1400" dirty="0">
                <a:solidFill>
                  <a:schemeClr val="accent6"/>
                </a:solidFill>
              </a:rPr>
              <a:t/>
            </a:r>
            <a:br>
              <a:rPr lang="en-US" sz="1400" dirty="0">
                <a:solidFill>
                  <a:schemeClr val="accent6"/>
                </a:solidFill>
              </a:rPr>
            </a:br>
            <a:r>
              <a:rPr lang="en-US" sz="1600" dirty="0" smtClean="0">
                <a:solidFill>
                  <a:srgbClr val="D9EFF9"/>
                </a:solidFill>
              </a:rPr>
              <a:t>Steering Committee on Trade Capacity and Standards, May 2016 </a:t>
            </a:r>
            <a:br>
              <a:rPr lang="en-US" sz="1600" dirty="0" smtClean="0">
                <a:solidFill>
                  <a:srgbClr val="D9EFF9"/>
                </a:solidFill>
              </a:rPr>
            </a:br>
            <a:endParaRPr lang="en-US" sz="1600" dirty="0">
              <a:solidFill>
                <a:srgbClr val="D9EFF9"/>
              </a:solidFill>
            </a:endParaRPr>
          </a:p>
        </p:txBody>
      </p:sp>
    </p:spTree>
    <p:extLst>
      <p:ext uri="{BB962C8B-B14F-4D97-AF65-F5344CB8AC3E}">
        <p14:creationId xmlns:p14="http://schemas.microsoft.com/office/powerpoint/2010/main" val="340056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23728" y="4365104"/>
            <a:ext cx="914400" cy="914400"/>
          </a:xfrm>
          <a:prstGeom prst="rect">
            <a:avLst/>
          </a:prstGeom>
          <a:noFill/>
        </p:spPr>
        <p:txBody>
          <a:bodyPr wrap="none" lIns="0" tIns="0" rIns="0" bIns="0" rtlCol="0">
            <a:noAutofit/>
          </a:bodyPr>
          <a:lstStyle/>
          <a:p>
            <a:pPr>
              <a:lnSpc>
                <a:spcPct val="90000"/>
              </a:lnSpc>
            </a:pPr>
            <a:endParaRPr lang="en-US" dirty="0" err="1" smtClean="0"/>
          </a:p>
        </p:txBody>
      </p:sp>
      <p:sp>
        <p:nvSpPr>
          <p:cNvPr id="11" name="TextBox 10"/>
          <p:cNvSpPr txBox="1"/>
          <p:nvPr/>
        </p:nvSpPr>
        <p:spPr>
          <a:xfrm>
            <a:off x="9814220" y="3622059"/>
            <a:ext cx="914400" cy="914400"/>
          </a:xfrm>
          <a:prstGeom prst="rect">
            <a:avLst/>
          </a:prstGeom>
          <a:noFill/>
        </p:spPr>
        <p:txBody>
          <a:bodyPr wrap="none" lIns="0" tIns="0" rIns="0" bIns="0" rtlCol="0">
            <a:noAutofit/>
          </a:bodyPr>
          <a:lstStyle/>
          <a:p>
            <a:pPr>
              <a:lnSpc>
                <a:spcPct val="90000"/>
              </a:lnSpc>
            </a:pPr>
            <a:endParaRPr lang="en-US" dirty="0" err="1" smtClean="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15816" y="1661393"/>
            <a:ext cx="4918248" cy="5015185"/>
          </a:xfrm>
          <a:prstGeom prst="rect">
            <a:avLst/>
          </a:prstGeom>
          <a:noFill/>
          <a:ln w="28575">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559564" cy="1974614"/>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1974613"/>
            <a:ext cx="2559565" cy="1967485"/>
          </a:xfrm>
          <a:prstGeom prst="rect">
            <a:avLst/>
          </a:prstGeom>
        </p:spPr>
      </p:pic>
      <p:sp>
        <p:nvSpPr>
          <p:cNvPr id="2" name="Rectangle 1"/>
          <p:cNvSpPr/>
          <p:nvPr/>
        </p:nvSpPr>
        <p:spPr>
          <a:xfrm>
            <a:off x="2765049" y="123890"/>
            <a:ext cx="4824536" cy="1569660"/>
          </a:xfrm>
          <a:prstGeom prst="rect">
            <a:avLst/>
          </a:prstGeom>
        </p:spPr>
        <p:txBody>
          <a:bodyPr wrap="square">
            <a:spAutoFit/>
          </a:bodyPr>
          <a:lstStyle/>
          <a:p>
            <a:r>
              <a:rPr lang="en-GB" sz="3200" b="1" dirty="0" smtClean="0">
                <a:solidFill>
                  <a:srgbClr val="663300"/>
                </a:solidFill>
                <a:latin typeface="Arial"/>
              </a:rPr>
              <a:t>Sustainable agri trade </a:t>
            </a:r>
          </a:p>
          <a:p>
            <a:r>
              <a:rPr lang="en-GB" sz="3200" b="1" dirty="0" smtClean="0">
                <a:solidFill>
                  <a:srgbClr val="663300"/>
                </a:solidFill>
                <a:latin typeface="Arial"/>
              </a:rPr>
              <a:t>Partner UNDP and </a:t>
            </a:r>
            <a:r>
              <a:rPr lang="en-GB" sz="3200" b="1" dirty="0">
                <a:solidFill>
                  <a:srgbClr val="663300"/>
                </a:solidFill>
                <a:latin typeface="Arial"/>
              </a:rPr>
              <a:t>donor agencies</a:t>
            </a:r>
            <a:endParaRPr lang="en-GB" sz="3200" dirty="0"/>
          </a:p>
        </p:txBody>
      </p:sp>
    </p:spTree>
    <p:extLst>
      <p:ext uri="{BB962C8B-B14F-4D97-AF65-F5344CB8AC3E}">
        <p14:creationId xmlns:p14="http://schemas.microsoft.com/office/powerpoint/2010/main" val="126383549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4811" y="118455"/>
            <a:ext cx="3491335" cy="576064"/>
          </a:xfrm>
          <a:prstGeom prst="rect">
            <a:avLst/>
          </a:prstGeom>
          <a:noFill/>
        </p:spPr>
        <p:txBody>
          <a:bodyPr wrap="none" lIns="0" tIns="0" rIns="0" bIns="0" rtlCol="0">
            <a:noAutofit/>
          </a:bodyPr>
          <a:lstStyle/>
          <a:p>
            <a:pPr>
              <a:lnSpc>
                <a:spcPct val="90000"/>
              </a:lnSpc>
            </a:pPr>
            <a:r>
              <a:rPr lang="en-GB" sz="3200" b="1" dirty="0" smtClean="0">
                <a:solidFill>
                  <a:srgbClr val="663300"/>
                </a:solidFill>
                <a:latin typeface="Arial" panose="020B0604020202020204" pitchFamily="34" charset="0"/>
                <a:cs typeface="Arial" panose="020B0604020202020204" pitchFamily="34" charset="0"/>
              </a:rPr>
              <a:t>Capacity-building</a:t>
            </a:r>
            <a:r>
              <a:rPr lang="en-GB" dirty="0"/>
              <a:t/>
            </a:r>
            <a:br>
              <a:rPr lang="en-GB" dirty="0"/>
            </a:br>
            <a:r>
              <a:rPr lang="en-GB" dirty="0"/>
              <a:t/>
            </a:r>
            <a:br>
              <a:rPr lang="en-GB" dirty="0"/>
            </a:br>
            <a:endParaRPr lang="en-GB" dirty="0" smtClean="0"/>
          </a:p>
        </p:txBody>
      </p:sp>
      <p:sp>
        <p:nvSpPr>
          <p:cNvPr id="7" name="Rectangle 6"/>
          <p:cNvSpPr/>
          <p:nvPr/>
        </p:nvSpPr>
        <p:spPr>
          <a:xfrm>
            <a:off x="184811" y="2996952"/>
            <a:ext cx="8934218" cy="3761030"/>
          </a:xfrm>
          <a:prstGeom prst="rect">
            <a:avLst/>
          </a:prstGeom>
        </p:spPr>
        <p:txBody>
          <a:bodyPr wrap="square">
            <a:spAutoFit/>
          </a:bodyPr>
          <a:lstStyle/>
          <a:p>
            <a:pPr>
              <a:lnSpc>
                <a:spcPct val="90000"/>
              </a:lnSpc>
              <a:spcBef>
                <a:spcPts val="1200"/>
              </a:spcBef>
              <a:buClr>
                <a:prstClr val="black"/>
              </a:buClr>
            </a:pPr>
            <a:endParaRPr lang="en-GB" sz="1400" dirty="0" smtClean="0">
              <a:solidFill>
                <a:prstClr val="black"/>
              </a:solidFill>
              <a:latin typeface="Arial"/>
            </a:endParaRPr>
          </a:p>
          <a:p>
            <a:pPr marL="342900" lvl="0" indent="-342900">
              <a:lnSpc>
                <a:spcPct val="90000"/>
              </a:lnSpc>
              <a:spcBef>
                <a:spcPts val="1200"/>
              </a:spcBef>
              <a:buClr>
                <a:prstClr val="black"/>
              </a:buClr>
              <a:buFont typeface="Arial"/>
              <a:buChar char="•"/>
            </a:pPr>
            <a:r>
              <a:rPr lang="en-GB" b="1" dirty="0" smtClean="0">
                <a:solidFill>
                  <a:srgbClr val="421C5E"/>
                </a:solidFill>
                <a:latin typeface="Arial"/>
              </a:rPr>
              <a:t>training on public/private meat standards </a:t>
            </a:r>
            <a:r>
              <a:rPr lang="en-GB" dirty="0" smtClean="0">
                <a:solidFill>
                  <a:prstClr val="black"/>
                </a:solidFill>
                <a:latin typeface="Arial"/>
              </a:rPr>
              <a:t>(Geneva, September 2015) </a:t>
            </a:r>
          </a:p>
          <a:p>
            <a:pPr marL="342900" lvl="0" indent="-342900">
              <a:lnSpc>
                <a:spcPct val="90000"/>
              </a:lnSpc>
              <a:spcBef>
                <a:spcPts val="1200"/>
              </a:spcBef>
              <a:buClr>
                <a:prstClr val="black"/>
              </a:buClr>
              <a:buFont typeface="Arial"/>
              <a:buChar char="•"/>
            </a:pPr>
            <a:r>
              <a:rPr lang="en-GB" b="1" dirty="0" smtClean="0">
                <a:solidFill>
                  <a:srgbClr val="421C5E"/>
                </a:solidFill>
                <a:latin typeface="Arial"/>
              </a:rPr>
              <a:t>case </a:t>
            </a:r>
            <a:r>
              <a:rPr lang="en-GB" b="1" dirty="0">
                <a:solidFill>
                  <a:srgbClr val="421C5E"/>
                </a:solidFill>
                <a:latin typeface="Arial"/>
              </a:rPr>
              <a:t>study </a:t>
            </a:r>
            <a:r>
              <a:rPr lang="en-GB" dirty="0">
                <a:solidFill>
                  <a:prstClr val="black"/>
                </a:solidFill>
                <a:latin typeface="Arial"/>
              </a:rPr>
              <a:t>(Business Process Analysis) on the export of </a:t>
            </a:r>
            <a:r>
              <a:rPr lang="en-GB" b="1" dirty="0">
                <a:solidFill>
                  <a:srgbClr val="421C5E"/>
                </a:solidFill>
                <a:latin typeface="Arial"/>
              </a:rPr>
              <a:t>dried apricots </a:t>
            </a:r>
            <a:r>
              <a:rPr lang="en-GB" dirty="0">
                <a:solidFill>
                  <a:prstClr val="black"/>
                </a:solidFill>
                <a:latin typeface="Arial"/>
              </a:rPr>
              <a:t>(Tajikistan</a:t>
            </a:r>
            <a:r>
              <a:rPr lang="en-GB" dirty="0" smtClean="0">
                <a:solidFill>
                  <a:prstClr val="black"/>
                </a:solidFill>
                <a:latin typeface="Arial"/>
              </a:rPr>
              <a:t>) and currently on </a:t>
            </a:r>
            <a:r>
              <a:rPr lang="en-GB" b="1" dirty="0">
                <a:solidFill>
                  <a:srgbClr val="421C5E"/>
                </a:solidFill>
                <a:latin typeface="Arial"/>
              </a:rPr>
              <a:t>dried grapes </a:t>
            </a:r>
            <a:r>
              <a:rPr lang="en-GB" dirty="0" smtClean="0">
                <a:solidFill>
                  <a:prstClr val="black"/>
                </a:solidFill>
                <a:latin typeface="Arial"/>
              </a:rPr>
              <a:t>(Uzbekistan) </a:t>
            </a:r>
          </a:p>
          <a:p>
            <a:pPr lvl="0">
              <a:lnSpc>
                <a:spcPct val="90000"/>
              </a:lnSpc>
              <a:spcBef>
                <a:spcPts val="1200"/>
              </a:spcBef>
              <a:buClr>
                <a:prstClr val="black"/>
              </a:buClr>
            </a:pPr>
            <a:r>
              <a:rPr lang="en-GB" b="1" dirty="0" smtClean="0">
                <a:solidFill>
                  <a:srgbClr val="008B2C"/>
                </a:solidFill>
                <a:latin typeface="Arial"/>
              </a:rPr>
              <a:t>Upcoming 2016 activities: </a:t>
            </a:r>
          </a:p>
          <a:p>
            <a:pPr marL="342900" lvl="0" indent="-342900">
              <a:lnSpc>
                <a:spcPct val="90000"/>
              </a:lnSpc>
              <a:spcBef>
                <a:spcPts val="1200"/>
              </a:spcBef>
              <a:buClr>
                <a:prstClr val="black"/>
              </a:buClr>
              <a:buFont typeface="Arial" panose="020B0604020202020204" pitchFamily="34" charset="0"/>
              <a:buChar char="•"/>
            </a:pPr>
            <a:r>
              <a:rPr lang="en-GB" dirty="0" smtClean="0">
                <a:solidFill>
                  <a:srgbClr val="008B2C"/>
                </a:solidFill>
                <a:latin typeface="Arial"/>
              </a:rPr>
              <a:t>Nuts and Dried Fruit Workshop (Tashkent, Uzbekistan, July 2016)</a:t>
            </a:r>
          </a:p>
          <a:p>
            <a:pPr marL="342900" lvl="0" indent="-342900">
              <a:lnSpc>
                <a:spcPct val="90000"/>
              </a:lnSpc>
              <a:spcBef>
                <a:spcPts val="1200"/>
              </a:spcBef>
              <a:buClr>
                <a:prstClr val="black"/>
              </a:buClr>
              <a:buFont typeface="Arial" panose="020B0604020202020204" pitchFamily="34" charset="0"/>
              <a:buChar char="•"/>
            </a:pPr>
            <a:r>
              <a:rPr lang="en-GB" dirty="0" smtClean="0">
                <a:solidFill>
                  <a:srgbClr val="008B2C"/>
                </a:solidFill>
                <a:latin typeface="Arial"/>
              </a:rPr>
              <a:t>Project coordination meeting with donor agencies (Geneva, June 2016) </a:t>
            </a:r>
          </a:p>
          <a:p>
            <a:pPr marL="342900" lvl="0" indent="-342900">
              <a:lnSpc>
                <a:spcPct val="90000"/>
              </a:lnSpc>
              <a:spcBef>
                <a:spcPts val="1200"/>
              </a:spcBef>
              <a:buClr>
                <a:prstClr val="black"/>
              </a:buClr>
              <a:buFont typeface="Arial" panose="020B0604020202020204" pitchFamily="34" charset="0"/>
              <a:buChar char="•"/>
            </a:pPr>
            <a:r>
              <a:rPr lang="en-GB" dirty="0" smtClean="0">
                <a:solidFill>
                  <a:srgbClr val="008B2C"/>
                </a:solidFill>
                <a:latin typeface="Arial"/>
              </a:rPr>
              <a:t>Fresh Fruit Vegetables workshop for Balkan countries (October 2016)</a:t>
            </a:r>
          </a:p>
          <a:p>
            <a:pPr marL="342900" indent="-342900">
              <a:lnSpc>
                <a:spcPct val="90000"/>
              </a:lnSpc>
              <a:spcBef>
                <a:spcPts val="1200"/>
              </a:spcBef>
              <a:buClr>
                <a:prstClr val="black"/>
              </a:buClr>
              <a:buFont typeface="Arial" panose="020B0604020202020204" pitchFamily="34" charset="0"/>
              <a:buChar char="•"/>
            </a:pPr>
            <a:r>
              <a:rPr lang="en-GB" dirty="0">
                <a:solidFill>
                  <a:srgbClr val="008B2C"/>
                </a:solidFill>
                <a:latin typeface="Arial"/>
              </a:rPr>
              <a:t>Workshop on Agriculture Trade Facilitation (Bangkok, September 2016) </a:t>
            </a:r>
          </a:p>
          <a:p>
            <a:pPr marL="342900" lvl="0" indent="-342900">
              <a:lnSpc>
                <a:spcPct val="90000"/>
              </a:lnSpc>
              <a:spcBef>
                <a:spcPts val="1200"/>
              </a:spcBef>
              <a:buClr>
                <a:prstClr val="black"/>
              </a:buClr>
              <a:buFont typeface="Arial" panose="020B0604020202020204" pitchFamily="34" charset="0"/>
              <a:buChar char="•"/>
            </a:pPr>
            <a:r>
              <a:rPr lang="en-GB" dirty="0" smtClean="0">
                <a:solidFill>
                  <a:srgbClr val="008B2C"/>
                </a:solidFill>
                <a:latin typeface="Arial"/>
              </a:rPr>
              <a:t>Fresh Fruit Vegetables workshop for Asia (Bangkok, November 2016) </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76146" y="694519"/>
            <a:ext cx="4965594" cy="2446449"/>
          </a:xfrm>
          <a:prstGeom prst="rect">
            <a:avLst/>
          </a:prstGeom>
        </p:spPr>
      </p:pic>
      <p:sp>
        <p:nvSpPr>
          <p:cNvPr id="2" name="Rectangle 1"/>
          <p:cNvSpPr/>
          <p:nvPr/>
        </p:nvSpPr>
        <p:spPr>
          <a:xfrm>
            <a:off x="404808" y="698893"/>
            <a:ext cx="3051339" cy="1920526"/>
          </a:xfrm>
          <a:prstGeom prst="rect">
            <a:avLst/>
          </a:prstGeom>
        </p:spPr>
        <p:txBody>
          <a:bodyPr wrap="square">
            <a:spAutoFit/>
          </a:bodyPr>
          <a:lstStyle/>
          <a:p>
            <a:pPr algn="ctr">
              <a:lnSpc>
                <a:spcPct val="90000"/>
              </a:lnSpc>
              <a:spcBef>
                <a:spcPts val="1200"/>
              </a:spcBef>
              <a:buClr>
                <a:prstClr val="black"/>
              </a:buClr>
            </a:pPr>
            <a:r>
              <a:rPr lang="en-GB" dirty="0">
                <a:solidFill>
                  <a:prstClr val="black"/>
                </a:solidFill>
                <a:latin typeface="Arial"/>
              </a:rPr>
              <a:t>UNDA project “</a:t>
            </a:r>
            <a:r>
              <a:rPr lang="en-GB" dirty="0">
                <a:solidFill>
                  <a:srgbClr val="008B2C"/>
                </a:solidFill>
                <a:latin typeface="Arial"/>
              </a:rPr>
              <a:t>Strengthening the capacity of transition and developing economies to participate in cross-border agricultural food supply chains” </a:t>
            </a:r>
            <a:r>
              <a:rPr lang="en-GB" sz="1200" dirty="0">
                <a:latin typeface="Arial"/>
              </a:rPr>
              <a:t>Western </a:t>
            </a:r>
            <a:r>
              <a:rPr lang="en-GB" sz="1200" dirty="0">
                <a:solidFill>
                  <a:prstClr val="black"/>
                </a:solidFill>
                <a:latin typeface="Arial"/>
              </a:rPr>
              <a:t>Balkan region, Central Asia, South Asia and South East Asia. </a:t>
            </a:r>
          </a:p>
        </p:txBody>
      </p:sp>
    </p:spTree>
    <p:extLst>
      <p:ext uri="{BB962C8B-B14F-4D97-AF65-F5344CB8AC3E}">
        <p14:creationId xmlns:p14="http://schemas.microsoft.com/office/powerpoint/2010/main" val="214737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23728" y="4365104"/>
            <a:ext cx="914400" cy="914400"/>
          </a:xfrm>
          <a:prstGeom prst="rect">
            <a:avLst/>
          </a:prstGeom>
          <a:noFill/>
        </p:spPr>
        <p:txBody>
          <a:bodyPr wrap="none" lIns="0" tIns="0" rIns="0" bIns="0" rtlCol="0">
            <a:noAutofit/>
          </a:bodyPr>
          <a:lstStyle/>
          <a:p>
            <a:pPr>
              <a:lnSpc>
                <a:spcPct val="90000"/>
              </a:lnSpc>
            </a:pPr>
            <a:endParaRPr lang="en-US" dirty="0" err="1" smtClean="0"/>
          </a:p>
        </p:txBody>
      </p:sp>
      <p:sp>
        <p:nvSpPr>
          <p:cNvPr id="8" name="TextBox 7"/>
          <p:cNvSpPr txBox="1"/>
          <p:nvPr/>
        </p:nvSpPr>
        <p:spPr>
          <a:xfrm>
            <a:off x="2276128" y="4517504"/>
            <a:ext cx="914400" cy="914400"/>
          </a:xfrm>
          <a:prstGeom prst="rect">
            <a:avLst/>
          </a:prstGeom>
          <a:noFill/>
        </p:spPr>
        <p:txBody>
          <a:bodyPr wrap="none" lIns="0" tIns="0" rIns="0" bIns="0" rtlCol="0">
            <a:noAutofit/>
          </a:bodyPr>
          <a:lstStyle/>
          <a:p>
            <a:pPr>
              <a:lnSpc>
                <a:spcPct val="90000"/>
              </a:lnSpc>
            </a:pPr>
            <a:endParaRPr lang="en-US" dirty="0" err="1" smtClean="0"/>
          </a:p>
        </p:txBody>
      </p:sp>
      <p:sp>
        <p:nvSpPr>
          <p:cNvPr id="11" name="TextBox 10"/>
          <p:cNvSpPr txBox="1"/>
          <p:nvPr/>
        </p:nvSpPr>
        <p:spPr>
          <a:xfrm>
            <a:off x="9814220" y="3622059"/>
            <a:ext cx="914400" cy="914400"/>
          </a:xfrm>
          <a:prstGeom prst="rect">
            <a:avLst/>
          </a:prstGeom>
          <a:noFill/>
        </p:spPr>
        <p:txBody>
          <a:bodyPr wrap="none" lIns="0" tIns="0" rIns="0" bIns="0" rtlCol="0">
            <a:noAutofit/>
          </a:bodyPr>
          <a:lstStyle/>
          <a:p>
            <a:pPr>
              <a:lnSpc>
                <a:spcPct val="90000"/>
              </a:lnSpc>
            </a:pPr>
            <a:endParaRPr lang="en-US" dirty="0" err="1" smtClean="0"/>
          </a:p>
        </p:txBody>
      </p:sp>
      <p:grpSp>
        <p:nvGrpSpPr>
          <p:cNvPr id="2" name="Group 1"/>
          <p:cNvGrpSpPr/>
          <p:nvPr/>
        </p:nvGrpSpPr>
        <p:grpSpPr>
          <a:xfrm>
            <a:off x="20559" y="5103032"/>
            <a:ext cx="9077470" cy="1754968"/>
            <a:chOff x="20550" y="2060848"/>
            <a:chExt cx="9077470" cy="1754968"/>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2339752" y="2060848"/>
              <a:ext cx="2318674" cy="1739006"/>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4008" y="2060848"/>
              <a:ext cx="2286000" cy="1714500"/>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550" y="2060848"/>
              <a:ext cx="2339958" cy="1754968"/>
            </a:xfrm>
            <a:prstGeom prst="rect">
              <a:avLst/>
            </a:prstGeom>
          </p:spPr>
        </p:pic>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76255" y="2060849"/>
              <a:ext cx="2221765" cy="1728192"/>
            </a:xfrm>
            <a:prstGeom prst="rect">
              <a:avLst/>
            </a:prstGeom>
          </p:spPr>
        </p:pic>
      </p:grpSp>
      <p:pic>
        <p:nvPicPr>
          <p:cNvPr id="10" name="Picture 9"/>
          <p:cNvPicPr/>
          <p:nvPr/>
        </p:nvPicPr>
        <p:blipFill>
          <a:blip r:embed="rId6">
            <a:extLst>
              <a:ext uri="{28A0092B-C50C-407E-A947-70E740481C1C}">
                <a14:useLocalDpi xmlns:a14="http://schemas.microsoft.com/office/drawing/2010/main"/>
              </a:ext>
            </a:extLst>
          </a:blip>
          <a:stretch>
            <a:fillRect/>
          </a:stretch>
        </p:blipFill>
        <p:spPr>
          <a:xfrm>
            <a:off x="2605862" y="548680"/>
            <a:ext cx="2943225" cy="1133475"/>
          </a:xfrm>
          <a:prstGeom prst="rect">
            <a:avLst/>
          </a:prstGeom>
        </p:spPr>
      </p:pic>
      <p:pic>
        <p:nvPicPr>
          <p:cNvPr id="14" name="Picture 13"/>
          <p:cNvPicPr/>
          <p:nvPr/>
        </p:nvPicPr>
        <p:blipFill>
          <a:blip r:embed="rId7" cstate="email">
            <a:extLst>
              <a:ext uri="{28A0092B-C50C-407E-A947-70E740481C1C}">
                <a14:useLocalDpi xmlns:a14="http://schemas.microsoft.com/office/drawing/2010/main"/>
              </a:ext>
            </a:extLst>
          </a:blip>
          <a:stretch>
            <a:fillRect/>
          </a:stretch>
        </p:blipFill>
        <p:spPr>
          <a:xfrm>
            <a:off x="20559" y="4114056"/>
            <a:ext cx="5444490" cy="921385"/>
          </a:xfrm>
          <a:prstGeom prst="rect">
            <a:avLst/>
          </a:prstGeom>
        </p:spPr>
      </p:pic>
      <p:sp>
        <p:nvSpPr>
          <p:cNvPr id="4" name="Rectangle 3"/>
          <p:cNvSpPr/>
          <p:nvPr/>
        </p:nvSpPr>
        <p:spPr>
          <a:xfrm>
            <a:off x="2731477" y="1948912"/>
            <a:ext cx="6161003" cy="1865126"/>
          </a:xfrm>
          <a:prstGeom prst="rect">
            <a:avLst/>
          </a:prstGeom>
        </p:spPr>
        <p:txBody>
          <a:bodyPr wrap="square">
            <a:spAutoFit/>
          </a:bodyPr>
          <a:lstStyle/>
          <a:p>
            <a:pPr>
              <a:lnSpc>
                <a:spcPct val="90000"/>
              </a:lnSpc>
            </a:pPr>
            <a:r>
              <a:rPr lang="en-GB" sz="3200" b="1" dirty="0" smtClean="0">
                <a:solidFill>
                  <a:srgbClr val="663300"/>
                </a:solidFill>
                <a:latin typeface="Arial" panose="020B0604020202020204" pitchFamily="34" charset="0"/>
                <a:cs typeface="Arial" panose="020B0604020202020204" pitchFamily="34" charset="0"/>
              </a:rPr>
              <a:t>Achieve Food Security and Sustainable agriculture</a:t>
            </a:r>
            <a:endParaRPr lang="en-GB" sz="3200" b="1" dirty="0">
              <a:solidFill>
                <a:srgbClr val="663300"/>
              </a:solidFill>
              <a:latin typeface="Arial" panose="020B0604020202020204" pitchFamily="34" charset="0"/>
              <a:cs typeface="Arial" panose="020B0604020202020204" pitchFamily="34" charset="0"/>
            </a:endParaRPr>
          </a:p>
          <a:p>
            <a:pPr>
              <a:lnSpc>
                <a:spcPct val="90000"/>
              </a:lnSpc>
            </a:pPr>
            <a:r>
              <a:rPr lang="en-GB" sz="3200" b="1" dirty="0">
                <a:solidFill>
                  <a:srgbClr val="663300"/>
                </a:solidFill>
                <a:latin typeface="Arial" panose="020B0604020202020204" pitchFamily="34" charset="0"/>
                <a:cs typeface="Arial" panose="020B0604020202020204" pitchFamily="34" charset="0"/>
              </a:rPr>
              <a:t>i</a:t>
            </a:r>
            <a:r>
              <a:rPr lang="en-GB" sz="3200" b="1" dirty="0" smtClean="0">
                <a:solidFill>
                  <a:srgbClr val="663300"/>
                </a:solidFill>
                <a:latin typeface="Arial" panose="020B0604020202020204" pitchFamily="34" charset="0"/>
                <a:cs typeface="Arial" panose="020B0604020202020204" pitchFamily="34" charset="0"/>
              </a:rPr>
              <a:t>n partnership </a:t>
            </a:r>
            <a:r>
              <a:rPr lang="en-GB" sz="3200" b="1" dirty="0">
                <a:solidFill>
                  <a:srgbClr val="663300"/>
                </a:solidFill>
                <a:latin typeface="Arial" panose="020B0604020202020204" pitchFamily="34" charset="0"/>
                <a:cs typeface="Arial" panose="020B0604020202020204" pitchFamily="34" charset="0"/>
              </a:rPr>
              <a:t>with </a:t>
            </a:r>
            <a:r>
              <a:rPr lang="en-GB" sz="3200" b="1" dirty="0" smtClean="0">
                <a:solidFill>
                  <a:srgbClr val="663300"/>
                </a:solidFill>
                <a:latin typeface="Arial" panose="020B0604020202020204" pitchFamily="34" charset="0"/>
                <a:cs typeface="Arial" panose="020B0604020202020204" pitchFamily="34" charset="0"/>
              </a:rPr>
              <a:t>FAO and national delegations </a:t>
            </a:r>
            <a:endParaRPr lang="en-GB" sz="3200" b="1" dirty="0">
              <a:solidFill>
                <a:srgbClr val="663300"/>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34389"/>
            <a:ext cx="2463209" cy="1893418"/>
          </a:xfrm>
          <a:prstGeom prst="rect">
            <a:avLst/>
          </a:prstGeom>
        </p:spPr>
      </p:pic>
      <p:pic>
        <p:nvPicPr>
          <p:cNvPr id="20" name="Picture 1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360" y="1927807"/>
            <a:ext cx="2473569" cy="1927806"/>
          </a:xfrm>
          <a:prstGeom prst="rect">
            <a:avLst/>
          </a:prstGeom>
        </p:spPr>
      </p:pic>
      <p:pic>
        <p:nvPicPr>
          <p:cNvPr id="3074" name="Picture 2" descr="http://www.fao.org/nr/water/aquastat/data/images/FAO_logo_Blue_3lines_en.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153423" y="798137"/>
            <a:ext cx="2849710" cy="115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86609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23728" y="4365104"/>
            <a:ext cx="914400" cy="914400"/>
          </a:xfrm>
          <a:prstGeom prst="rect">
            <a:avLst/>
          </a:prstGeom>
          <a:noFill/>
        </p:spPr>
        <p:txBody>
          <a:bodyPr wrap="none" lIns="0" tIns="0" rIns="0" bIns="0" rtlCol="0">
            <a:noAutofit/>
          </a:bodyPr>
          <a:lstStyle/>
          <a:p>
            <a:pPr>
              <a:lnSpc>
                <a:spcPct val="90000"/>
              </a:lnSpc>
            </a:pPr>
            <a:endParaRPr lang="en-US" dirty="0" err="1" smtClean="0"/>
          </a:p>
        </p:txBody>
      </p:sp>
      <p:sp>
        <p:nvSpPr>
          <p:cNvPr id="8" name="TextBox 7"/>
          <p:cNvSpPr txBox="1"/>
          <p:nvPr/>
        </p:nvSpPr>
        <p:spPr>
          <a:xfrm>
            <a:off x="2276128" y="4517504"/>
            <a:ext cx="914400" cy="914400"/>
          </a:xfrm>
          <a:prstGeom prst="rect">
            <a:avLst/>
          </a:prstGeom>
          <a:noFill/>
        </p:spPr>
        <p:txBody>
          <a:bodyPr wrap="none" lIns="0" tIns="0" rIns="0" bIns="0" rtlCol="0">
            <a:noAutofit/>
          </a:bodyPr>
          <a:lstStyle/>
          <a:p>
            <a:pPr>
              <a:lnSpc>
                <a:spcPct val="90000"/>
              </a:lnSpc>
            </a:pPr>
            <a:endParaRPr lang="en-US" dirty="0" err="1" smtClean="0"/>
          </a:p>
        </p:txBody>
      </p:sp>
      <p:sp>
        <p:nvSpPr>
          <p:cNvPr id="11" name="TextBox 10"/>
          <p:cNvSpPr txBox="1"/>
          <p:nvPr/>
        </p:nvSpPr>
        <p:spPr>
          <a:xfrm>
            <a:off x="9814220" y="3622059"/>
            <a:ext cx="914400" cy="914400"/>
          </a:xfrm>
          <a:prstGeom prst="rect">
            <a:avLst/>
          </a:prstGeom>
          <a:noFill/>
        </p:spPr>
        <p:txBody>
          <a:bodyPr wrap="none" lIns="0" tIns="0" rIns="0" bIns="0" rtlCol="0">
            <a:noAutofit/>
          </a:bodyPr>
          <a:lstStyle/>
          <a:p>
            <a:pPr>
              <a:lnSpc>
                <a:spcPct val="90000"/>
              </a:lnSpc>
            </a:pPr>
            <a:endParaRPr lang="en-US" dirty="0" err="1" smtClean="0"/>
          </a:p>
        </p:txBody>
      </p:sp>
      <p:pic>
        <p:nvPicPr>
          <p:cNvPr id="10" name="Picture 9"/>
          <p:cNvPicPr/>
          <p:nvPr/>
        </p:nvPicPr>
        <p:blipFill>
          <a:blip r:embed="rId2">
            <a:extLst>
              <a:ext uri="{28A0092B-C50C-407E-A947-70E740481C1C}">
                <a14:useLocalDpi xmlns:a14="http://schemas.microsoft.com/office/drawing/2010/main"/>
              </a:ext>
            </a:extLst>
          </a:blip>
          <a:stretch>
            <a:fillRect/>
          </a:stretch>
        </p:blipFill>
        <p:spPr>
          <a:xfrm>
            <a:off x="24745" y="116632"/>
            <a:ext cx="2943225" cy="1133475"/>
          </a:xfrm>
          <a:prstGeom prst="rect">
            <a:avLst/>
          </a:prstGeom>
        </p:spPr>
      </p:pic>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13" y="1556792"/>
            <a:ext cx="3651322" cy="2738491"/>
          </a:xfrm>
          <a:prstGeom prst="rect">
            <a:avLst/>
          </a:prstGeom>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90528" y="4581128"/>
            <a:ext cx="2843808" cy="2132856"/>
          </a:xfrm>
          <a:prstGeom prst="rect">
            <a:avLst/>
          </a:prstGeom>
        </p:spPr>
      </p:pic>
      <p:pic>
        <p:nvPicPr>
          <p:cNvPr id="17" name="Picture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0172" y="4653136"/>
            <a:ext cx="2747798" cy="2060848"/>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91445" y="1474431"/>
            <a:ext cx="3744416" cy="2808312"/>
          </a:xfrm>
          <a:prstGeom prst="rect">
            <a:avLst/>
          </a:prstGeom>
        </p:spPr>
      </p:pic>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44208" y="4581128"/>
            <a:ext cx="2558643" cy="1918982"/>
          </a:xfrm>
          <a:prstGeom prst="rect">
            <a:avLst/>
          </a:prstGeom>
        </p:spPr>
      </p:pic>
    </p:spTree>
    <p:extLst>
      <p:ext uri="{BB962C8B-B14F-4D97-AF65-F5344CB8AC3E}">
        <p14:creationId xmlns:p14="http://schemas.microsoft.com/office/powerpoint/2010/main" val="413975257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5"/>
          <p:cNvSpPr txBox="1">
            <a:spLocks noChangeArrowheads="1"/>
          </p:cNvSpPr>
          <p:nvPr/>
        </p:nvSpPr>
        <p:spPr bwMode="auto">
          <a:xfrm>
            <a:off x="328042" y="263545"/>
            <a:ext cx="8640514" cy="4462760"/>
          </a:xfrm>
          <a:prstGeom prst="rect">
            <a:avLst/>
          </a:prstGeom>
          <a:noFill/>
          <a:ln w="9525">
            <a:noFill/>
            <a:miter lim="800000"/>
            <a:headEnd/>
            <a:tailEnd/>
          </a:ln>
        </p:spPr>
        <p:txBody>
          <a:bodyPr wrap="square">
            <a:spAutoFit/>
          </a:bodyPr>
          <a:lstStyle/>
          <a:p>
            <a:pPr marL="231775" indent="-231775">
              <a:defRPr/>
            </a:pPr>
            <a:r>
              <a:rPr lang="en-US" sz="2400" b="1" dirty="0" smtClean="0">
                <a:solidFill>
                  <a:srgbClr val="663300"/>
                </a:solidFill>
                <a:latin typeface="Arial"/>
                <a:cs typeface="Arial"/>
              </a:rPr>
              <a:t>CHALLENGES</a:t>
            </a:r>
          </a:p>
          <a:p>
            <a:pPr marL="231775" indent="-231775">
              <a:defRPr/>
            </a:pPr>
            <a:endParaRPr lang="en-US" sz="2000" dirty="0" smtClean="0">
              <a:solidFill>
                <a:srgbClr val="336600"/>
              </a:solidFill>
              <a:latin typeface="Arial"/>
              <a:cs typeface="Arial"/>
            </a:endParaRPr>
          </a:p>
          <a:p>
            <a:pPr marL="231775" indent="-231775">
              <a:defRPr/>
            </a:pPr>
            <a:r>
              <a:rPr lang="en-US" sz="2400" b="1" dirty="0">
                <a:solidFill>
                  <a:srgbClr val="336600"/>
                </a:solidFill>
                <a:latin typeface="Arial" charset="0"/>
                <a:cs typeface="Arial" charset="0"/>
              </a:rPr>
              <a:t>Today, the UNECE, national, regional, international regulators  and the private sector have </a:t>
            </a:r>
            <a:r>
              <a:rPr lang="en-US" sz="2400" b="1" dirty="0" smtClean="0">
                <a:solidFill>
                  <a:srgbClr val="336600"/>
                </a:solidFill>
                <a:latin typeface="Arial" charset="0"/>
                <a:cs typeface="Arial" charset="0"/>
              </a:rPr>
              <a:t>to take into account:  </a:t>
            </a:r>
            <a:endParaRPr lang="en-US" sz="2400" b="1" dirty="0">
              <a:solidFill>
                <a:srgbClr val="336600"/>
              </a:solidFill>
              <a:latin typeface="Arial" charset="0"/>
              <a:cs typeface="Arial" charset="0"/>
            </a:endParaRPr>
          </a:p>
          <a:p>
            <a:pPr marL="231775" indent="-231775">
              <a:defRPr/>
            </a:pPr>
            <a:endParaRPr lang="en-US" sz="2400" dirty="0">
              <a:solidFill>
                <a:srgbClr val="669900"/>
              </a:solidFill>
              <a:latin typeface="Arial"/>
              <a:cs typeface="Arial"/>
            </a:endParaRPr>
          </a:p>
          <a:p>
            <a:pPr marL="342900" indent="-342900">
              <a:buFont typeface="Arial"/>
              <a:buChar char="•"/>
              <a:tabLst>
                <a:tab pos="268288" algn="l"/>
              </a:tabLst>
              <a:defRPr/>
            </a:pPr>
            <a:r>
              <a:rPr lang="en-GB" sz="2000" b="1" dirty="0" smtClean="0">
                <a:solidFill>
                  <a:srgbClr val="663300"/>
                </a:solidFill>
                <a:latin typeface="Arial"/>
                <a:cs typeface="Arial"/>
              </a:rPr>
              <a:t>New </a:t>
            </a:r>
            <a:r>
              <a:rPr lang="en-GB" sz="2000" b="1" dirty="0">
                <a:solidFill>
                  <a:srgbClr val="663300"/>
                </a:solidFill>
                <a:latin typeface="Arial"/>
                <a:cs typeface="Arial"/>
              </a:rPr>
              <a:t>import </a:t>
            </a:r>
            <a:r>
              <a:rPr lang="en-GB" sz="2000" b="1" dirty="0" smtClean="0">
                <a:solidFill>
                  <a:srgbClr val="663300"/>
                </a:solidFill>
                <a:latin typeface="Arial"/>
                <a:cs typeface="Arial"/>
              </a:rPr>
              <a:t>and</a:t>
            </a:r>
            <a:r>
              <a:rPr lang="en-GB" sz="2000" b="1" dirty="0">
                <a:solidFill>
                  <a:srgbClr val="663300"/>
                </a:solidFill>
                <a:latin typeface="Arial"/>
                <a:cs typeface="Arial"/>
              </a:rPr>
              <a:t> </a:t>
            </a:r>
            <a:r>
              <a:rPr lang="en-GB" sz="2000" b="1" dirty="0" smtClean="0">
                <a:solidFill>
                  <a:srgbClr val="663300"/>
                </a:solidFill>
                <a:latin typeface="Arial"/>
                <a:cs typeface="Arial"/>
              </a:rPr>
              <a:t>export markets</a:t>
            </a:r>
          </a:p>
          <a:p>
            <a:pPr>
              <a:tabLst>
                <a:tab pos="268288" algn="l"/>
              </a:tabLst>
              <a:defRPr/>
            </a:pPr>
            <a:endParaRPr lang="en-GB" sz="2000" dirty="0">
              <a:solidFill>
                <a:srgbClr val="663300"/>
              </a:solidFill>
              <a:latin typeface="Arial"/>
              <a:cs typeface="Arial"/>
            </a:endParaRPr>
          </a:p>
          <a:p>
            <a:pPr marL="342900" indent="-342900">
              <a:buFont typeface="Arial"/>
              <a:buChar char="•"/>
              <a:tabLst>
                <a:tab pos="268288" algn="l"/>
              </a:tabLst>
              <a:defRPr/>
            </a:pPr>
            <a:r>
              <a:rPr lang="en-GB" sz="2000" b="1" dirty="0" smtClean="0">
                <a:solidFill>
                  <a:srgbClr val="663300"/>
                </a:solidFill>
                <a:latin typeface="Arial"/>
                <a:cs typeface="Arial"/>
              </a:rPr>
              <a:t>More</a:t>
            </a:r>
            <a:r>
              <a:rPr lang="en-GB" sz="2000" b="1" dirty="0">
                <a:solidFill>
                  <a:srgbClr val="663300"/>
                </a:solidFill>
                <a:latin typeface="Arial"/>
                <a:cs typeface="Arial"/>
              </a:rPr>
              <a:t>, and diverse players, more </a:t>
            </a:r>
            <a:r>
              <a:rPr lang="en-US" sz="2000" b="1" dirty="0">
                <a:solidFill>
                  <a:srgbClr val="663300"/>
                </a:solidFill>
                <a:latin typeface="Arial"/>
                <a:cs typeface="Arial"/>
              </a:rPr>
              <a:t>complex </a:t>
            </a:r>
            <a:r>
              <a:rPr lang="en-US" sz="2000" b="1" dirty="0" smtClean="0">
                <a:solidFill>
                  <a:srgbClr val="663300"/>
                </a:solidFill>
                <a:latin typeface="Arial"/>
                <a:cs typeface="Arial"/>
              </a:rPr>
              <a:t>international </a:t>
            </a:r>
            <a:r>
              <a:rPr lang="en-US" sz="2000" b="1" dirty="0">
                <a:solidFill>
                  <a:srgbClr val="663300"/>
                </a:solidFill>
                <a:latin typeface="Arial"/>
                <a:cs typeface="Arial"/>
              </a:rPr>
              <a:t>supply chains </a:t>
            </a:r>
            <a:r>
              <a:rPr lang="en-US" sz="2000" dirty="0">
                <a:solidFill>
                  <a:srgbClr val="663300"/>
                </a:solidFill>
                <a:latin typeface="Arial"/>
                <a:cs typeface="Arial"/>
              </a:rPr>
              <a:t>and </a:t>
            </a:r>
            <a:r>
              <a:rPr lang="en-US" sz="2000" b="1" dirty="0">
                <a:solidFill>
                  <a:srgbClr val="663300"/>
                </a:solidFill>
                <a:latin typeface="Arial"/>
                <a:cs typeface="Arial"/>
              </a:rPr>
              <a:t>retailers</a:t>
            </a:r>
            <a:r>
              <a:rPr lang="en-US" sz="2000" dirty="0">
                <a:solidFill>
                  <a:srgbClr val="663300"/>
                </a:solidFill>
                <a:latin typeface="Arial"/>
                <a:cs typeface="Arial"/>
              </a:rPr>
              <a:t> that operate </a:t>
            </a:r>
            <a:r>
              <a:rPr lang="en-US" sz="2000" dirty="0" smtClean="0">
                <a:solidFill>
                  <a:srgbClr val="663300"/>
                </a:solidFill>
                <a:latin typeface="Arial"/>
                <a:cs typeface="Arial"/>
              </a:rPr>
              <a:t>globally</a:t>
            </a:r>
            <a:endParaRPr lang="en-US" sz="2000" dirty="0">
              <a:solidFill>
                <a:srgbClr val="663300"/>
              </a:solidFill>
              <a:latin typeface="Arial"/>
              <a:cs typeface="Arial"/>
            </a:endParaRPr>
          </a:p>
          <a:p>
            <a:pPr marL="342900" indent="-342900">
              <a:buFont typeface="Arial"/>
              <a:buChar char="•"/>
              <a:tabLst>
                <a:tab pos="268288" algn="l"/>
              </a:tabLst>
              <a:defRPr/>
            </a:pPr>
            <a:endParaRPr lang="en-US" sz="2000" dirty="0">
              <a:solidFill>
                <a:srgbClr val="663300"/>
              </a:solidFill>
              <a:latin typeface="Arial"/>
              <a:cs typeface="Arial"/>
            </a:endParaRPr>
          </a:p>
          <a:p>
            <a:pPr>
              <a:tabLst>
                <a:tab pos="268288" algn="l"/>
              </a:tabLst>
              <a:defRPr/>
            </a:pPr>
            <a:endParaRPr lang="en-US" sz="2400" dirty="0">
              <a:solidFill>
                <a:srgbClr val="663300"/>
              </a:solidFill>
              <a:latin typeface="Century Gothic" pitchFamily="34" charset="0"/>
              <a:cs typeface="Arial" charset="0"/>
            </a:endParaRPr>
          </a:p>
          <a:p>
            <a:pPr marL="231775" indent="-231775">
              <a:defRPr/>
            </a:pPr>
            <a:endParaRPr lang="en-US" sz="2000" dirty="0">
              <a:solidFill>
                <a:srgbClr val="996600"/>
              </a:solidFill>
              <a:cs typeface="Arial" charset="0"/>
            </a:endParaRPr>
          </a:p>
        </p:txBody>
      </p:sp>
      <p:pic>
        <p:nvPicPr>
          <p:cNvPr id="5" name="Picture 7" descr="http://www.dnv.com/binaries/value-map-480x259L_tcm4-55218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8042" y="4075827"/>
            <a:ext cx="4820022" cy="260080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data:image/png;base64,iVBORw0KGgoAAAANSUhEUgAAAdYAAAGVCAYAAABD1tCYAAAgAElEQVR4Xuy9CZjl61XWu/Zcu6q6eu7TfSYykolZYpQbhAd9Lo9PElBBcLgIQdCrXieUQZAgOCASlVzyoAmBMCgoXDQgIIhgUC/jjRPEgOTM5/TpPj3WXHu+z+9919q7zsncXfH0wV3QOT1U/ff3X9/61vCud62vMZvNZnGLXw/9RO8Wf3L5Y0sJLCWwlMBSAksJ/PaUQGPpWH97buzyrZYSWEpgKYGlBJ4dCSwd67Mj9+WnLiWwlMBSAksJ/DaVwNKx/jbd2OVrLSWwlMBSAksJPDsSWDrWZ0fuy09dSmApgaUElhL4bSqBpznWq1evxjve8Y74si/7sg/rdZ8L5KVf+61ZbKxHXNuM+JSXNj6s93q2v+nmdsSJY8/2Kj705w9HEU9encX5043odT/09z+b3/Hf/sc0jh9rxLWbs/iUlzWfzaV8xJ/9yMWIBx6fxmf9zjt/3ZeuRQyGs7h8fRa/8xV3znofvzyLe+96/+f/iadmcc+5O982TKYR7310Fvedb8TqykesRv9Tf+DilYjReBZPXZ/FK+8QPfhgvuD//S/T6HbiyNb6NMf6tre9Lb7ma74mLl68GN3uh7aUd7pj/c5/MYl//QvTeNXHNeNXf30ar/7kZvylP976n6pgH+mHDUYRX/oN4/hDv7cZn/d77xzD9Mz3+K//Yxbf/N3jwLm2WxFf92Xt+MSPvTON01t/ZBK/9Gszre8//+YsXvq8RnzN6+8sPZhOI/7e94zjiSsR3/7V7bm4f/CnJvHz75oFwdbBYBZvfUM7zp189uX8/T8+jX/yk5P4yTd3opVq+gP/ehr/z7+dxCd+bDN+7b2z+NSX3xly/i+/OY2/+z3TeM2rm/FFr3nfM/Vl3ziOV39KM77kdc/+eftAevCbD8/i679jHKMxTnUWf+GPtuNVH39n6sGP/Ow0fvI/TONjn9eIdz8wjQtnGvEtf3Gh0x+pTTyK7/9gvuCPfPUoZtGI9VUnNH//K25/re8DBQ+Hw/dxqoPBIHq9922tudMd6+v+4ij+9Oe14rW/pxm/8uvT+IZ/PIkf+7ZOdG5fbkex1+/3GT/4U9N413+fxhe9tnXHOioW/tq/MIqv+pJ2/J5PacSvvnsWd5+NOzbq/xNfP45v/DPteP7dEbv7EX/i60fxI2/sfNT28FYe/I1vmcTDF2fx6Z/SiC/9XDv9dz84jb/2f0/iB7+5E2v9iG//wWn8+gPTeMtff3YV+N0PzuLN/2yigOrbvrI9d6x/+CtH8ZpPb8aXfE4rHr4Y8eV/cxQ/9Pc6cfJZRl++6tvG0W5HfP7va70PavUvf24av/Bfp/F5v68Zv+vjn33H+v70AF34/L86ij/x2lZ8zmc2478/OFN29aL7nl3H+oH04M/+nXF88eua8aqUJ7biR79tEYDdyvm43Z/5QL7gjd83iSs3ZvEP/orP1Jd/0zg+43c04/94PwHYR7KGpznW9773vfFP/+k/jW/4hm+IN7/5zfHOd74z3vOe98TKykq85jWviW/6pm962rPvdMd6eLE/9u+n8bO/NI03fdWza5Q+2Ob80q9N45f+2yxObkR80kuad6xj3dyJ+NbvHcfvfVUzvvfHpvH6z23FZ/yOZ/eQfzC5fscPT+In//00Pvt/a8bP/OI0XvUJzfi6P3lnZax0k7/7gVn8yrunc8f6n94zi1977zS++HVe69Wbs/hHPzyNr//yO2PtX/kPx/F3/+LCsR7eg//4n6fxvf9qGv/4r7//f/9IjNTtfu9gGPHDPzONl7+w8TTH+l9+cxY/9QvTeN7djXje3XFHONb3pwegQl/35nG87jOa8bZ/OY0/+wWt+F13QLZa+/JMPfhnPz2NH/jJiRBC9OClz2/E3/tLd47dPewL3v6jk/jklzbjk15i+/WzvzJV8P05n3F7QdYHdKyvf/3ro9/vxxve8Ib4+Z//+fipn/qpePvb3/5Rdazv/P+m0WpFfPon395LPfMgbu9G/OU3juOLXttUNHIUX9QOfvaXZ/FHf//RPO/ytVkQPf35P9qKf/er0yN3rD/4r6fxv39aI04fv30H+ODjs/jSbxzH7/6EZpzaiPj1B2bxonsb8fV/6mgM/lHrwb/95Wn8ne+azDMrygFkVkfxdZR68Ovvfbpjfcc7pwEE+NVfspDrl/6NcXzXN7SjcYvbeJR68IEc62gc8af/1ji++LWt+IxPvcWFRsRR6sE/+YmnO9bN7Yg3fv9YWeB//o1Z3H/h9hzrR1MPePbnf+U4XvmKRtx7rhG/8dAsTh1vxDf/hVs/bx9NPcA5kXmvrUS02414/ec24w991q2ft6PUg2f6AgIWUADKhXz9i5+bxqOXZvGX/tityRb0g3f/oBnrJ33SJ8WrX/3quHz5cnzrt35rvPGNb3zOOdadvYi3/ctJvOz5jfjsT7v1zX2mEUbZ3/HvpvGnPu/WNuCZz/viN4zj/KmI593TCDKVC2dDtYk/84eP5vnf8UOT+MLPbh6JY/25X53GN71lEu98m+FUoKk3/cDkyCDKozxI/+k90/g73z2Nt3xdO06fiDgYRnzR140k16MgAx2lHjzTsf7Iv53GpWuz+HNfaB1Al7/2zeN401feumM9Sj14f44Vp0o9C6LQ7Ub9R6kHz3Ssf/5bxioJvfj+RkBqobYGKehWz9tHUw/gM/y5bx7Hf3y7z9uVGxHA29/9N+48PXjg8ZnW9q1/uR0vuKcRZOBf8FWj+OO/vxV/4Bad61HpwfvzBX/7bZP49E9uxO/JhAuOwOXrEX/uC27N7uJYv+KNH8KxvvKVr4xXvepV7+NYL126FOfPn4+jhoKPSoDltD5aTpXnH+VB4nm/9ehisuSPvtPwyUs+pqGDfxRfR2lQ9weGpqou8R/eNY1/965ZvOEOzFgfuzSTM/r+v7WoqZJNfcUXtSTf2/06Sj14pmMlcv6aN03iB77ZMNpP/IdpvOs9tyfno9SDZzrWo3SqvO9R2oNnOtbD5w04mCAWctutnrePph4gi69+0zj++pe349gqgew0/slPzOJv/1+tW0YuPlp6QLmCIOCff8vivAktfE0rPuVlt3bejkIPPpAvgGj1yMWZ7EHJ+XM/sxmf9om3loTdsmP92q/92njrW98atObcyY4VQf61bx8LOin8HMEdVdZ6lAfpmcb9e//V5Mih4KM8SKz3u94xiV/4r7PodyMeuzxTNPr6z7m1KO+Z738UB+nwM//gV4zi+fc04ne8rBnves9UQcy/etPRkJeOUg+e6Vh5h+9+xyTe89AsohHxwGOz+KY/246Pe+GtGSied5R6cNix4lTJVE6faMQrX75Y3+2ct6PUg2c61sP68UP/ZnokUPBRIVjvTw++58cm8XO/MouNtYgnr83itZ/eFLfhVr8+WnrAev7Y147jrlMhPeVdfuORWfyLv9+J/i2Olr9dPfhgvoBAALIV9mFvP1SKfONXtEXMu5Wv9+tYP5wH4VB/8Rd/MV73utcduWP9cD7/I/meb3k7DurpRuh2DvpH8tn/K3wvZJt//m+m8WV/oBn3X7h1Y//RltXjl0MOdaVro/TqT2zGi44ICfhor52g5bcejfjlX5vGH/nspgzAnfr1Ld8ziU96RsvV8rwd3W79xsOz+J4fncSf/vzWHa0H1zfNu9g/mAVr/qxXNuPjX/zs6u0H8wWXrs7i+358KmcKo/3U8dvfs+XkpduX4fIJSwksJbCUwFICSwnMJdB48Me7t3xt3AteO3x2w5DlRi4lsJTAUgJLCSwlcIdJYOlY77ANWS5nKYGlBJYSWErguS2BpWN9bu/fcvVLCSwlsJTAUgJ3mASWjvUO25DlcpYSWEpgKYGlBJ7bElg61uf2/i1Xv5TAUgJLCSwlcIdJYOlY77ANWS5nKYGlBJYSWErguS2BpWN9bu/fcvVLCSwlsJTAUgJ3mASWjvUO25DlcpYSWEpgKYGlBJ7bElg61uf2/i1Xv5TAUgJLCSwlcIdJYOlY77ANWS5nKYGlBJYSWErguS2BpWN9bu/fcvVLCSwlsJTAUgJ3mASWjvUO25DlcpYSWEpgKYGlBJ7bElg61uf2/i1Xv5TAUgJLCSwlcIdJYOlY77ANWS5nKYGlBJYSWErguS2BpWN9bu/fcvVLCSwlsJTAUgJ3mASWjvUO25DlcpYSWEpgKYGlBJ7bElg61uf2/i1Xv5TAUgJLCSwlcIdJYOlY77ANWS5nKYGlBJYSWErguS2Bxj/8q+3Z4Vf43M9sfthv9ILXDhsf9jcvv3EpgaUElhJYSmApgf8FJNB4xz/sPM2xfsKLP3xfuXSs/wtoyPIVlxJYSmApgaUEPiIJLKHgj0hcy29eSmApgaUElhJYSuCDS2DpWJcaspTAUgJLCSwlsJTAEUpg6ViPUJjLRy0lsJTAUgJLCSwlsHSsSx1YSmApgaUElhJYSuAIJbB0rEcozOWjlhJYSmApgaUElhK4Lcf63sF3RbMZ0WxEtJoRLf5nNovxeBSNBn/f4I9hnnEj9JfRiOl0FrPZVP+djCcx0c9MY3//ILZubsbu7m602504fvx4nDp9IpqNtn+20YjJZBL7Bwdx5eqNePSRi3Hmnvvi4z/uFdFpR0zHg5hNRzGbTfTs6WQarVZEq806+PMkJuNxTMfTmE2nXlLM9OhWs6nv4fn152azGY1mM1qtln+eZ04nMZlOYyou9Sxmk6nfTi/ZiEaDX1asZrMRzRbvO4opn6e/a0az1eY7/Rz9PXJDdDP9O5/Jv/Ms/oE1jUaDxc83m/o53kff02CNbclea5LQ81mS2TQawftFNFo8k5/nXabBp/P37F2r2dIfGo0iis+0Dj2znjubSVb8tWSodUZMZ14L69f7BH/HWvKQ8RlNy5E9GI+HWr++ock3TVP2Fp4+g6dPWYPEEzN+j0wlY+uW3mM2jWbT8h2NRjEZjySPJu+Tcmyyh9OQLHZ3dmM4HHovkLVUC11pRqfT8Z5NxnonraXV0rNYB3vGe4+Go2i3+YyG3hNZokvW64l+b+loY/XvyJC9ajSa0Wz4mak9wY77pHgPeQbvybNZH5/p92fvJjEejfXZyNOfOfW+o89+67DKHWL58xy+p56pvbEskXcLGTbGMePsSi4trbXV6uip0p/cY58H5O5nsibLbOozgIroe9v6Ob5Hz+PPUh49kRezHvLz+Q5IbjoZaeXSyzbnxYdsNmO9rKn2rQ4feoC80HP+zevlf/KoSnZamN4FebF+f6/knHJBF2WjppwhZFD6xrk/fN7Rp4l0ud3qRqfX895NJvrZ/GTpUK2B9esMTCe5X9YHpOHzYLnpZ7W+RrTbpcc+TCUriYTz0Ez7mOfUNoHncaZyP+oUY7jSzrSl1z5nrFf2iLVrD3kE+8Veeo22R/Xcmc6FbGPadnRUsso3xg7zLP9zI8bj8fw88Xr6rLCMWYf1N/S+OiMtzhx67PdgT5AH+sjva234n1QPfT+fw8/qF+eT8zK2fvFc+YV2O1qc9XZbDkzvpzPejHa7688dj2I6Htuf6DxPYzQe6/26vRV9H7K0DkxjPGE/2tHu9uK2HOvDk7frwGOU2CQpgJzk2I4VIy4nagOrX2ln5eCkvFMZiYPBIPZ292J3dz9Go7EWfvzEiThx4rgOU2qcNn//YBDXb27Fww89Hmfvvjde9rKXRLs5k2ONwKh5Iy3IqdaFkcSJzyYYAIScjoAzXg5K53BqxZNxaMqBlgHmed6gcl7sCcY5X2ruDHW8vA79G8LnIE+kRHKCOFYpMeuwYjV4z/TKpcRlZEeTodZfh6GcvJyxlMLO2VqNutoA2IjgqNp5gLUlNmZSZH9mC4VNh235YQjTrWI4US2MvRQbB5nGMl1vOSGtY264bFpQVtbIH3hPDDDvjoJjqHi6D+FEspGh1/dbP/Lkp5OxY2XNCk4myBYnY6OA4o9Gw+h2u3ZcMtr+XDZjNBzH1taWnL//nZ8f8qRYWelFr9eNVhtDlw6SQEK63ZH8hsORjdt4av2Woat34L1sPDrsce1FKv6sIq7cmQoYWR+GzTruQHU8smNptLxOywJDZGdR+289sd7KeZV7zv3RHuv8eSfs7DIY4nPTESsI1J7bqDbTuNk38f3oqPdmYdzRBzu4OlP8Qett6OHRbHUO6aF1kWf63LDHljNyc2BZzx/HZDyMyXQcnU5bQVkLQ9ZAFhWjO+iQTuGYc604Vjtv2xwb5/yh1Jt5YIDjbllPFHIePq9T9r49D6ylszidtC/8hnWPBgMFy+0OOlJO29tfTu7wOWVPsJHYOWTb7lhXFUhlsM37lGPtdDsOrNJ+oCvzQB0dzMBAuid5OGiT85onMV674zYHzMhNzlEBaMRoMvJ5UzCCbK17nGnvs52fPl8OOwN6/Ts2IUNJrdVnezrFFzS0hxU4+V2xA+l4kXsGr0NkKRvjwNjytPNy0sOzujHBsWInCLDQmXTK/MxoPNLz2h2eQY7hoAHbLV8ivUzH2+pEo23b4Pe1Y5UM5C9Spq2mAk75rdlMe23r6lAWsY0nCLcV7W7/9hzrY7Pvs0GMjPZJDyONQoNIy8Kz4WnMjQcyQLFQBF4aY0W2enAwiOEAw9WM/tpaHNs4Fr2VlRiPnDkgDLJbnPDNzd146OHH4/RdF+LFL3pBtFukIyNn0BwOfQYHfxa9Xk8brcP7NMdqwUxHIzuAdCSVsTmjtIKhGHpmRk5lUK2c/kBH9ERa/HmamzDRuiujsU84ZJDlbBz5kSgqoi1TlJEyUROOFVnawCPLylAyC8ko2woSUoJyrDy/0+7O92EyQ8mcKTjibUa7ZSfqYKShfZHKpGLLAc6cJTmCdlYdszKOUzuBVmXT4zycmT/NGpKHI1M+20bEh3Hu330AMSCyWnaa6BemUof6kOPQQZ86gp+F95Y9H0/GcqysXcaQPeQgNdoyZlub2zFhPXPHPol2sxHrqyvR6XDgHOVmyqP3JMIlQx2NJgqArBc+VqwX2UwmIzkC1tUjak3ZzbMt2bQKBHhDDjLv6wBCTwNpaDRiNMTZExR25gECZ8bG1YbMAYUjewUzKc+K2heGLuUox5W6lkbcwUE6i3kAO5WxscNC7rx/V8FZGbnKVOWoMTpTAuWpjDSGDz3B+Mmhzb/IDH0uMc7IU9lR7m0mRJlV2+EOhwMZZ2XUnU4GXtIGyV7njwCJYEPKYWTGH4se2zAPR6AYllMZRM43AUO327HRlg3IYE8ZZ0Sn3dH7oFMkAHwf+yP0JbPHAWucNWJlZSWdtAN3H8REXDJAw0nxc+gecmA93W7PGVSzaXRqCMKVGS3ykePAhlq3FOBU8CovkVmZ9CGdUsOBtL/PiMJ4MrJTqewzs+M2TqzdVOYtm3xov5TFkRFzBoTklE3Ic43+1cax53M5+t0r4MbJSRzYFALdBvIjGQIBLLSrJbRTMpZdNSJknVPYpPMAqjSS7JzdWk9tR9hjoQFkt210w/aNZ2gPxyBuiWaxjwRDZK1enJ01QSWfRjIkVIbnkGRNpY98L7prNCnREU6rEJNGdG7XsT44/C4dftbU7hDVs+GGdx1NZFaWsKsjLf8i+uZFyxhi8AYDFGomRV5dW5NT5SVxrBKsXm4Wg+EwNrf24oEHH4+zFy7Ex9x/b7Sb02g1iDBtKCpLJgpnXYZ3lBpoMytjRfA4rsNQrYSK85k6opRhVSRtw5Cxvw+o/t5/WRmgjQ4Hx7C0P9/RtZ2AYWKH783g1Sw7Q10VfQnqaDQFbfKLNaJU5dT9jsjSCAHZm9YKxIGscl1ynB0cqyM3DN444SoMraAX4NiCFcjf+DwOWQYKyghmwJ/eZxl0spgGQcNEsEkLp4RxOBRRz9c6h70Tgp7akWNoONhEiX4XnONASu194B0nzvwTSeDg2Mn48Ondx0MdcN4PmBdjWQGIAgVlp4aJtja3Ym/fB0Sf32nFSq8bvYxwle0nHFZRDgaYQ20I3tAUn62AbUqWikGyjhExr6ysOkvnq+DarIs4GyBDtPwko4REFUAiQ3RnSgbvZxjdcEbHZ3gP+NmZsiV9T/6Mna6zgcrKyYBx/HwusKXlYQM2iwmKOTcsyAM0344b6BZn7IzdyILXIbkm7Ku/V0YBdNuR8TIq4udWgDPLMgR/7rbRZRsuZzjOWuuXYUpkAVozUnmD4K3OhQMM3mfF3yfnU47cgQv7xv4c7O/nWc3znMgIP6cMaJLOTIiXDaawllZbZ46zfHBwII+NU1XGle+HpqLznW7XjhVZVNaWTkLB+mHULoMu3hVZkQGBRjkzsx4p+RD65zPQ6VapxoGt9gBnl+U37bcMvVGxCuxkpwQNG3pl7416ODvlnPGOc5QmixhGjV0KqKxVASVyrWBOL7UI8o2IVPZtp1mfz3biYNFF1qngJN9TyGDK3IinkTEFbWkXKpD1ntqRcg4MR/s95Ihlv4wcyV7hPJsEDjhWB6vYSJ9/w84uVRQ6mWW6hNFBzyhJoQOU5PR56fC9JrJZTj9nqRWt24aCx98Vjayp2Dh7k6Usqrey0VkrnGPRKIvrmC4FTlUXGyhKS/ih1VYURwTIMcHhymkQEc2mcTDAse7Gww8/EWfuvjue9zH3R7fNK/nzqr5YDm0e/eFqyGBwrHIs/n5H9lUvNEwmaG0eSbf0c0bT0vmVU83vLQNWWJdw+RkKQuBB5LaotVkBHOlgWMmCUV4cjOuGmcll1I2BqwhYmRhmXEoylvEN1fTIWMpRtJ3FSBaZlct4+5cCnDTyMhIt1uBIkcgMk4RiyoCSSavm4+xf2WPW2VA4Q7xEnmNjmJkJlbOoLLOMqwMMR9IETXx+rV2ZjDLOgYM1wZEoOYezsjrXFDFkiqKJ3ue1RkM1RJXoX9VepA9pcJD1/v6+6qyCLVtkWO3oKhipbNyfMYehZcSAiDCmyN7lCw4o+xz8ItOZjmIyGmlfOt3eHEazY0Se0ww+0qk17BwrM9Qeyw+TFROgEphZ5jbArKEjR+GACIdgIySdJWuUM3QtW9kbhqt0fjbO4KQTjVbCjwpWXR9Fl9At1TU7zqyc7SMbIzaVJToAyGygoPx0/nxus4lsbAtwFNZhB5Kuwft9XIOrGivG0IhJ1XNltBJt0s+gMxnYqV6WGTXrW9S8zYEAoajz5EAsA5qENVVGANI3Xpjn3ga51lBBqetoZHw24HyAMhayGbIXXiPRJNdA06Hk3rWV1Ttjc0BeiEDVbBe8AeAmZZn6TM75QDay1yso3tClHGvGbsXXcMkns8mnoWMEaQ7ilNVNDEdLJ4XyJeyr+rYDamB3l+GMBFCeMyKW+iUuQCJfWb933dXObm63El3gnPL3DvJAIbA9Dgr1rqBBsg1+vp00cin0rNC5hpOyDAgq2UgFTaTKQQZOVQFwJksKMKSGnPVOnmHbUz6TgFw2r0nZiAwem2R+A5vsAGwkWyebwv+JyAOaasfapEb74I93D2M1FuKH+fXQ6DsV3VlAWQTP2hw1Jhl9m4o5wWIyslMrGIjvAfoAqlEspAjCWRECIxocDu3U2HyygZ39vdjePpBjvXD//fG8590frQZGAZjG/sSKYuUrRyV945CTocqQLDZsAQN7I+fRqEgkSQzKTbGTdLbqLLRgwYSTMQzUEafAT/z7OLPfTHcz85JTwbEKIm0Lri1D4IK9swMMXTkoOeTKYDLiBMp2/cARnGoLfHASD4iEgU44wor0DpFQTOhwQMThTWTJBlQG25F5s0FNMZlo+R8dX/Ylq7qGuLxmyUYZPk7B0M+c4AR8kxZBckZxbfNdJx0N9b28dzlXPkjPzdpxllTmmYVgPwz1dBaD0YGjV9kE77EMuIyh4XqVIyCLpIPIsm3+mWDBNR2MnOtMCftOKV2YBGf43vVV1qXMr6BG6aAzexkO3jPr/SxCwQIHv8XBxwkVwpH1UGXGhn4ty4SpWm05VgwTMKWz6wrUcK6Wfxkm17GMpohcpIyrG82W65WlW4rwkXkZawVR3hPqpCYyGQ3CaeDg+Px5HVlciVFCdIaOZfWLJCe9K0JREfN4PoaKOtZh0pyNuWHkzB7TcJsA5vdtt1cSlbB8vZfeAoxpt4MjcAkKu0H93RmXa8asx3AsASTnin1xMFPZnmDATk8BCnJHhukh7fw4cx1g8k40Oz0H/ypzOfO1/hki1/pULjGpRmYkbWQRexTs5dkQoWhiOJz95hxnvUDKrSBYga8hZDkrZapJheNwNrI+KTjd9qbAcMlStssHWXbzEK8CdEGnW4fDmb2z3bSpc3QgM2IhKYcIUZXJCo1INEMBhnXF+2W9Yv+Gg6H3rtl1qUmwbAXIC+jfcrceEBAbJfD+G03h/Bbi4MRhHnxi5ybTGAwG0VvpO1hQjdQlyyJkqeyYZNfJyMZJ6OZkHAfDfel/cR+U9bY6Ki/hWNvowe041gdHb4lWpeyJQfP6LA6n6MPK2zoDU+QJpj5GScg0IIFQuxgZmrQ5NFxFbSnhhhGGV8SeCOoZe/sHsbs3jIcfeiLufcEL4557LkQL4J5IQtmD4V8ZvqyDSeAO69OpJgwyZ0AerlE5Y61IW4puy/a0GmgZTcNc3hTVK7Lm4cI9/2bHyrs74l0YynmdMCEhfxYbDblhJIVR5p11vVIeBZEGZZRNA39iNFDsem85Axwxdc+sBxRcbbl4e4gai1CxqCuamWsDAzlNebINXdVtcDzUMjIznkevaUDmZAcZ/mSw6jT5/Qs+n01gV5NtYgBTHyDvNL2PykTS8FU9v6JTRdDJeJ7Xl8NO0UQMkz6qDOAAzYeNfy+ExfCfSxcuJ/j3HFDXMR09o6fDAQbW+y3AfWYGsdjxymKdbZjEk5lI8gpVbyfIUa3UEHgHw039ZkA9kQCmFZPRMLNmw/wVIJQhMklqEeiYuezafrFSa4+lvFljItNvNVeUUTrrz6BQ56McE4FRugTVv3j/hDmlx0Nl3pUpCMqV85rEcITzsmOTwUTZyYUAACAASURBVEkYWEX/9DNVd8Wpo+eT6VCkQzN97RjmXxh8K/u8FEO2Iufe6gnZsmFc2BgCYxP67HT4NcoaKXaEIM9lBtd7CXIUwCkAy2SgGNQZ/Dj4RI+S4CMEBadFFo1x78YsSYiLxbsuyGfJHqF3QmGMGtkmFkphZzFn3xf3MINVEf5A+rI8VA7YZ72ZtgIdtMEXYphOVXVsOc5FliwblOdQ6EaWqhQ0VAnG+EXC/cUOz/qoADhzZ4QOZZ1zzgGYQ925L0rpjQiplAIaMy+JONAtO4puKvDR2alyl9+9SKV2xk7QIHelOUtImJ9LNnoGpJWQjAmQZnAYRtHt9fTLZFKXKHmOCV2uqbrM5bp6JzkBu7s7Os3z5ADNUeIAuuag8rYc6wPDfyT2ZtXcSjEq28RhCrDLGpOivoQwRQDgYGV0h3L7nCecKWVFuERjRtAR/GBwEAfDcezujeLBBx+L+57/wjh/4Xx0WtDlifANJ3kNJrB4cxImVo31UE01HSvKVNCIfXHWgwXH+WAX5xLD5yjJ7DiMbWUQRPEyzFm4x2jYubpFQ5R+H+EFMUS1hmK5+eCZIj4S9C0HSl1BxKv8PkGgRCYOEIo1VxFXpe4yrlkfFmSarTCC6ArGSSJGwdPViiTHqlOGE8GB4+gPBUtJ3Xf2Ti3MDDpnu1XUt5mRsVSALOZCtjbYganuPoaVaMY38Nxgf1+GDAhNBBLVSjC6ycZNmKsYhlXXdVDmCNY1x4QhBW/VWgrqYw/SwjqNz7qknaH/zXkHokYG7PVo5Pqv5eMaNw5CaEnWjeQg5ViTTJaO1RlNtvHwXt1edNo97SFBo+pPyZxG7uVAn752s2Cr3lnyJbrnPPrdDetbl/0OJmuBgOBY2/NansoFma1IdbUtNrBFZmu3TbAxN2IoI1ctUQ56fE5xrhgvBQAZJJsRD2nF+51hlQlOInxxxkzEMoyYmX7qktnQzvBlwOTQyAqn0e3YMBpESsc4bz8y4lKIDMiIsnStzRC16pgJrRfalUjqnHhVNUZB8qqn29hzFiVPQcCGV9n/RUBfZ8FkFxGUhD65JGV3ZucrocMVUKCRKETqqzN9lx+01ylbO2Y7TL+HgzlQEM6AbEyS/xy0FJGn2mKK2GQbop/JzE38DBk9605B3s4vqI07EZGDKZ6GWmqsv8ru8lly6tVFUAhiBUIFjVeArEPHuTmMEtk5KxBI+F1lRyGfkM/IpI0oOSbDXpqQ5q6OQ4Q9BS+uiZNQWN8qkFu0KFZCoYAcfQ7bFXSWdlDXeG0n4MiMhUKhz3BcbtOxPjj6x2pBnBeQ0/mUca/aJt/jbMYOSA4XIg5KBtcto8aCVHWwEqd31uNMFjgHAsFgOI6dvWE88OCjcd/zXxx33XUuum1aNFAYjJahl2KGImwRMRLmQNkERSScYPKEi9NuH5oDeo4SBRFlT2YTujeKi2Fye4dZjmR1wLnFZMv3nUL4MbQsIkK2v5jElb1Zc3iG7DHx1WxFUt9kOlecuPySFMXFd7UQqU5lRZbsVe+2QZERU43Uh8OZ/6KXztBtPjNrmg5GUM7smSP7mh/ShMKyPi24l7XO25sWTMhDqcY8uhNElsQXnylbD5LDwXgSO7v7qmEOBmYo8rntRlPkopV+T5mzjGz2TRfT04zN6vvLumsGDoLm6K2mPpyGrWQ/R+u0FJNyyE4NNSdCIfyYZ7NnZhM7CJl37BqClSFJ6JktOXygySTJToiFcp0YZLJVDCGBFZCf2w3cwqVgbDTMwMa1q8poXK80JGzHbxKa4b7s5TOLTp83Z5sntEtWUFls8QnkWAzMJAJoPRELNWvBdvBVVzsciFi30Fecq8o6mT3N20MqcC64U+sEaTHzG6PJ/ojIA5kvoWecrzK7rPspGMvSRbWaKQuVnhuRmjvzJMQ4UFLXZAZElAIsP+lkZnM+NsWzKCjcQYLg0oR2XbKxgwUKVklHCYSRjTnEmWd3DjEK/Fq0IGY4kM7A8nQLWmbqWfNwL7p7SHOX5sjIwoaaUId9cs+4212UVIC4qFe9UCj3f3tvjKR19R5lq+20ZaeSa8FzvSeGg6vkIJSS0kCHUpbPoJ5DwkHQIpAqUYXq507CXgXxbr9KdrvYtc4cF2UNn0+RGucImdsP5xkr+6P9Az52ryuyUp1VBFLbQznW5CBUkboCCnc8uOdBcUX2rRc7GD4GMLI5AEZDhPZNpjEc4yea0STQuh0o+JHxW+eRzpyFJrtdLQBZL8p2ghrQIIhzMpFjxciqp6vIMkkGqCjDr2hYhzosxJP9wSi2t/fjoUefjOe/+CVx+tTJoBWJXlbkgnDFOpOTcXw8J+YkTk72uIj4HO1QrFa9p4ZaqD4TZutpMISzRTInZazUhzHo1XQt2Mgb4wPr/spOpyEomOBUETStJpk9uM7iDGgKIxHlmefG2YubTeeVGRouq8g9e+sy6lpE/XauVkyTlsSwVv+lSUfltIsoYsio2HgcHkf01SQtOksD9mf2tFYPIc9PxrSITZKfhSiYKWuszpqcmVTtVqaOaH/WiH3Y3tt7MRwiOyMdypZjFv1eN/r9leh2yQzImHgfQ1Aa2CDY3PV+R+eLKNR13IIPLVOCKDsn17Rcj02HyUCRyiIqcFCrg4CvbLp39ms6v/eQWoyzdiJrI584T8HO1ZZz6HNwWCabuB1rlBmr4W8yQP8dGZ3bDIA9LVO9k9oHgIyrDYHaqZ1rZQ4qZ+jd7SRkNOS4YaE3RVo77NhkdninrJW5f9XoTNWvqtRRLTUydPlslxTMbFVvJ/XZgmrTiBsqdhuRs0C37Lk+TPO+jaVsijLLhA2rarmgKswJPg4saJso9KaGr/jMuY6d7T8ZNBahDN2p8lPB7jaaDvoE32fB2X+VOXe+Ng5FRB8NekiEPoeoeJ985pQd6cz4ueWYC+GpYE2BQWbGskzUH0cjBe5kyYtgeGHYNRglmeogPAWVyp7Z8AhxMQqYzrPIZgnJwoup8pYQLQhFyvqczbr1ywM43C2RuqhskhpsL7M6218lUkL8FiRRQfbZyjS3v2mvvU8eOIGjqgFDRn9SsAUfypbQr+pExzJdDMZpUqfNPts5g16JhmuvI3Ec/FmV9Mg2CX2J6CQ5zMGJ+S48X8GD2hST7JVEOzLWIaRGHCtn67Yc6+gtikwqY63sg7UvIrZk26UhwKEJ0tBmtSU8wWs4tSw8YzCddjvKqJ5JnO/e/n7s7Q1ia/sgHr14JV78spfF+iqtDaTrk+i0m2J2uc+MaNKCkvGpSRzzeoujNSNOzhiK+cefDddGrKz0E0pLZrCieg9NsJI7EtJKD09poQaQjt6kB37OjduusbjeKGOMwmnyTTXz2whq3SJDzeScvaEYK1POkaUUNw2ha21VsHc0xQFWT2+7JQckNpwUuFh2XgvZUTlWBYUK2lyXFsykQz4yszpJMlJTNQ9DqnG9FcdaLUdy7LJKh9iEGXyp3p3ZNrtAC8yNzd04EEOcNoq23p2V9trN6K1QjyR7cACCoRC0OhnHMNeuw1/1Yzn0rHGmM1UvHjVvoSQcXtfFzVBNXRDhbNFCYPjN7wRMbSdTTrXqxW7jKsfqCTtGTsR8lBE2DF7DO5xl2UjV4ca5KOOYkyfs+HhP6rFmnxs+5B2Gw4N5GQIihutDRlPEwASaFVlv0ccN9Fx1dQy43zvJIdnHh644azQTmn91/LiYMCVUI6cizfvVs1Y2d6yqlznAU2BdGTaTijo9OdCCdoFZHShM9ff8UkYn/XG9fF464NylkyPL533nvIwMPEC4KrOoIQzVpgF6UTC7SHtM01G9NjM41Q6dNfOOytxEJjOhR8xp1RbpW+yqhiv2dLZ/1blzScgEPoIszh3BmIMcRyOucTrgQdjj4TDGo4GQmYLb5+QmTRaqyVstEXBIOpScDEBlat01BMYIXrVHZRXXTNvyRcXwVoBZnQRGBexcHQyLF6OzwL64Liq0rKDijntMKdtUK9p4RKtUlmGyJFhTkMqxlhxMSDNaWYiDzprqs2ANzoRFoMr2Ms5lQbSVEbm+bPhXBMIMDjVlKRG7kc63y3uolxjM2aOsZ2bbo9sj7bCth+YPCBVM+8jKmA0BF4hqQ6e78r6OlcEyewcRJ47ZsH+wr0eG/0iGomqsVTspLF+1ovl4vJyMg2MV6cVN1uX0pDjZH6cmZ+pFRLvKDJ1xojhAwfv7w7i5PYgHn7gUL33Fy2NjdS2aWadhU1f6/WQUY9hsMKRwOS7QdTdPNtFYwMwacSwQM3yAcwydImEiMXrZ3OIiZ5r9uwXTyhAmM3dBmOLzkzBFlJNj0gT0qKaVpCiiM1S1Y2yxIBoPgXJbAgd7iNGBCJFMUk6GFD8VF4Vz9Eb0nLVLpX6uf4p5LYITB2DR51a9cAWDS4EySiX6NRHIMIt6TMsBydblkAk5LFtgggArXTJLBak2o51kHh1F1ZlQRI+0xFzv7Q9ja3s/RvqsdmIVAE9Eis1YZYAD+tbk+W7ZsmOdxGB4kDU6Q4I1olIxasKjglWrJpq1bkfvSTBJEsO88pWlCzIW0fAbHB7aeWofTHJAfk3eQcQd65bqbRmBexpVjjhUqdmZqDJHWm5yElf1PvJM9RVW/2utg/JGbyUzUDt+1uLWBUOoBqd9JuWOCKpYl+rzMOFBUOxAbBgNTytTLQITRkPjHSFVUfczhuLRdkmsO9hXtrCyujaHm3U+krzkSWDIwE6poNR5ZhuNWOmvpjNzyYEewdHwwC1DmVkpg6gxoTkVTUEPqIksuhGv4hjIHonF7HqfMkbBv2lkc6CLgCPVd3P84LzZf8EwLgNaQycqME4ejlAFzn23h2OduO0iGedCrDTjznsxkr47uOeXYWsjLHo/OYosJ+i8sVeu51Yvp7PfrA2LvJbBVjKBhZioB7ayZgfHYuRmwCBoNoMCB3BGfEofnI8viDmeWORugYLnHeC5p3uONMJpWVnRYJQuw3RygIWY6EkkNGLgoMDZek1eShuN3gvhOfTz2fZmdnuWahSsZtCVnBr7nBo/mnN25YjZexBGP9dlq1nMFEijA5ngZElKwTC6TwCrtRPUevqakS7+7OBIQXJ2GjBKE5R+Csmpt/Z0x/pX/sE4dvcjtncjPuuVjfiTf9CRwQf6emz8FilTWw7rMIXe0RheXTFmEiMqYlXRv2r2mVZzUEyZRngJV6llJCN6QVqTOIARvLsfN7b247FL1+NlH/eKWF3pRYMeQg0JmKn/dXV91S1AYl+60O5oI3sjk8nbzPFcNogI0o35VeswMcFRNwa6jLgYadkGo2i50w61EmUklGfe9RYRsHxQ1GycMFEdKJO7fIioBZCZjmkxmroe4CEG7RiNyU5c81LPq7KWJBbJyS5mnxZRRaQD1i1ygzMojJzp724MV6OIgh0rlen61UCerTKCwmtaVpIfsh3HBBkHRgvYpJCMtmBe8UbKMCpKzwEQ87i9FfsHtFKNYn9IaYC1NmOlQ90aZzERDLza6UZXumZmLU7KAyM8u1eHH4OTB6H23RR9MlQ7Y2rsrNWRZ84xnZJ95FzcrKW5p89/72EY09ja3tTfUcMnA1Y2QFYvOA7WMMFZDkrInjjpQ9a/gceI5GtogFmlrrNaT4xAmEmaxJVDc1YVRWfPd81GNolFc0TlXN3W4f5KPZcsJ52W39lj2eb7kAZMMBjTr8RX4Px5/3AyYrxnLX842A9+9TJLLrKSB70MBIuiRzg5lajT0Ba5RL3b7Y4GadTaydIGBzue9azMxQMw7JyS9exoYM4TAGVC5gU9unXNA1EI4MmOer1+Ov8yzjkdTelXyifHFSowTFKQDKyIMSZmGUa0QeZ/1AXQaQeDbMQg5TxO3Mc8b+vJ8YIDTX6yDKvf1ghXlmtyrUXC0b4Uo71mGGdPsM9Y9uq2OtHr9LIWiuONGFZG22pqRKezrUSZpjXH3a0/83Oe++P3yuw0nb/ftxAso5GQ7pCIEEjOUacbvdXV7Ac3JC5UTi0rw7SNJleVkzRa4j5ahZtyaknyygEjIrWKn2K5zs837Vyyf2aUm9jojNY23nurckur66EQmnnNQLcJ8EG2WxmBEsqXc6+x0XS7OMjzUBz0ADlob7Vm98CrXINvUrkN49KOlf6xhWP95z89jZ/55Um87Q2d+NV3z+Lvf/8kvvdvtqNXoz7fj3d9fPqd6ThyfmtGqYI1kpikKDcxfITomk8NuU6gN42gax7eWJNSUFbj4jWRaHBwENvbe3Ht5l488sRT8XGf8PHRX+lGc4YzOlBERAS5vrHudoB0IIZsF204qiEQUVYvaJKr3KNm4pEiSsF4i5FXKIsPjh22pnGMR9HvrzqazGENMmxZoFc0KPbwSOQmvVtCHIpMOUAupng4Q447Y6OkGNlughJVv2/1q3GAleGnDEVuSLKSa6jOeKvmmHwtBzuZgTjr5eAbilGmVNDhbJZRJMzDkeSFslV/pOcAVz7mLEIQZ67J4+ZQZs0lMiyEs68+1uwFRLkZ+jEYq2dFqASf1WWilxCyoSLhYyv9WOmQw7qNyWRj7wmHoYhoBaUKBdGEFU/RMUG6EcOBIVT3FFY9yPUwkVFqcEJOtZJRzLmp29tbqUuu55qskuWEwSB2dnYVuZuEl/3dFWlxOEcDrWkw2MseZpPRquFcYwYbjVjp9azDOUzF9SlPS6omfjtyt+lUwOZpXtPorqwuRvyNKbccyKEbKgM6rRmvPgsYQeTW4dDrUoK2BknMZm598MShygT53P15/cywG1kMJQVqoh6cUJOlnM0Ze5wPh2+2YnVtPftKMxMe7qdBm6ilh5cHiqwWCBnPHDGHnmqcoMbw1RmwgUYxPIJuLOawvhKOltOSrjORB4IMJESjOake+nYF+IcYz6qVq+yTwXHaRLGls7/ag1ZqyATKSVDQY+BmllnamiNdjH6dNexEEiCl7EIea7rVYriIB5SQcRnq1KCSMVwVSkM56zcRC2p+yI6AEGcuuYsoNpIjE/Q/Z0/XjF8PWGm23I9aRMtKAJQxpm2mb9eknSQ/Qprqrah9RWdtPvjEAafhXJAdkhy3w1G+MZu+gkemaxmRU8CfgTqfq4EQOW61JY6J1UlT55SQJFKDg6UHW74GoqQHqVD+4JIE4OAhez0fdFF4pgvmguwNH8R4hD8Z69nu4XWABUpUiIr3z4icnCuTlz5Qu83P/OI0fvqXpvHGv+ypGB/o6+LsO+cU7syks15QYwQzzMk6QtXbiqXo2kplSVlnUv+fsx2TaaxERRggQtre2Ysr17bjgYefiJd93Mtitd+LJlGImqAbcqy9lZ6iGLVe5EbaadPYzoHP3q8iDmXNsHrZqtG+WiYKRhDp6NCQBYglHEqiYjMFc5ZoRk2Co5J1SISmBvykquszdCNINsjnuEfDLyiH4fB20snV2yoYMnulkmbvOjfGMIf912zm1BTDTXYoIkmlgrpe5YEdbjZ3o7lg+ezp0mrz9h8bRc/EFeyiaTyucRYpSVB1EnYc4VtZJy5kz6GjrgIWMlkyTg7BLHb3BrF/MI6JRpZpoVk712gLMYNX8xcZsurj2R8LzIvTLLa2sjeRHmoovNmeRZya12WzvuQaoA8NciELUVBYLNGs9vN9lCNcazKBSnvaCNWGH338clx+6nqcO3NS38N61tdWYrXPwWSctbMZzwM+MMGpLguA0Efk3+tJzmLHylB4wkvVYSl3uC7VVOZ9cLBvyEuDzs3iVH+l2LXOZhTxU7ujB1VBL7I1GUPwZRHSIIPAUUhD1RDMCPK04BGU/g8He9KFmpubfTp2DMrOKZ8sxhwq6EnIE0PJ3pGxOuZwyQRDqbUKSjUKgXDLWSkbyaEbsn8zoEUCvuon9QURBLjs5d7gIFZ7ayaQZbZb9U2Tq8xH0EQdjGneblV1bpN/KKXURKhkzOeEIWVNiX4Zfl9MWeO9iplK5q9xjBh0+7wMdn1m65zZUNcQi5SLgv68zcizqbLOmLdUqc8fSN/QJ0GN2f8mkcqxJlrDQA49wUO2c/yinb75H2S3wywPuD/ZwfkiEJcdSaJWdUsIsUCeIp1le0vWQn0RSxIjWXsNLCkULMsrIhgGwTQXYdj3SF+ypdFBcvaV11Qp2TL3YNdQGU9OcvlQYZBQAtvR7kovqK8q6agyUcrLQEhLHJGZLj0ZGImbvzsBbcQBtWyC0iSBFg+BPA1kbkpi8Uzy0pUbs/iKN07i6/9UKz72Y8xe+0BfT8Z3ziHgRaO9v7vYsTVXrsggVTfkhYm4gI4K5ikMHnHKUSSMXEMAyhlubu3E5Sub8VsPPBYvfcVL49h6X602EF0gt+g2DKC0LtRzjI0hIUWhmpXqA1V1mTmDLplfDl2qd8rkDR3wpPm7iG1Dw8E2Lp/4fRIsEu11T2GO76rbHJwNup6CcdOc2SrsiyzA4fRoLw2MTpjD75HtFZnhFPGh6l+C1XLDDMfUbRU5ui0Z0rWnBcuIzJQRIkZNNRUOiG6hqP45nI/rUu5VYwDAIiByEJOjyDRdKWslGJ954cc1UWUy6ttL1t00lKXu7o9jLPGalSwoH2Jag8sUOtHvdAQPUzv3BRAOFAytGgaihuMMJ8eh5aSWCijISPkq0op8cLZd+LYcJgt5+HpBTDY4rmHxczWhSHrWbmowwsWnrsd7H3xCAcKJE8eUBaKza6u9OHF8LU5s9GKlS7DhSV7ij6SRMtQ1kMz7/f7cgIjZne00rJlsV1OeMrpmDBzrEWrBTFvWJ2ayf67XpSRilvDwYF+DJ+rSCDZZA/OzJcXGD4fsM2Rn5NTNRI9s1UgiD86IQM/1y5wwhW4LSaD22D+EsJhQaEays8mRnPyi3ORRmQsWv/q4c8IVa+P7zW416Us6S3DGgBn2P0c+8m/oFdksQUevw4Qd14v9q8blob8uWVXPMNAyjo3gBvivkBmfs5yW9LT2E4bWeDiLs6gcSpG94+yZORmNaAPLYsQrMK/G2cxYlVEfJjRlXgISUwxm7UW2jLhkYzIT6IeZuQRwbv8R0VFOxfCrBhxMnbVK/ypFU0BjiyBIXUMrPK6Rb1FiIPTOxLtqpcq81w48eR1yNonsKFiqSU7imNj+SiY5plR1WiZ2DUdCnHBi81armvtLMpOBXzGeC/b1VX/VHpVEzpw4V2Wg0rlWtxPdfl86w55Uj6vRPLN5hVBqmhxkRNAQ5GVmtD09CdlEIxE1iyGJbYMR3Atsd0S79wzyEk71n/30NH73JzTjU1/+wZ0qn/FkvFW1oDLIxuEX11JVLcSZkRW6Jo7wfSxwNPR4NCJkQw+LYciKOJIFJgeja7uYE7wTly7fiN966PF4ycteEsc31qLT5Kouit/UPRKik4GoO0DrthIrjx1l3sSjlo0cGF19VnPHalayRpLNp4nwRllzzUisBsCbsZn1iJxx6ajdE5IKAjY0TaYoCpJZwQmt2AlBfU9GZUK7YuNm28NhKnnVD4s85ikjNYDC1+W5fuFD7QZ0n9o5g/bQzE8pUY7JA/5UVp2sZZMqspdOVy1mRqj/muiiWmbdTpEDs8f0XKrPthh/kpJj0mwHUsY6ZH2ev6lxb8hIEalLBH2grQYOw1mbMuycPVrMR032Qg/ylqE6YCJJYahrfmg2myMLjHbVxqyjhgo9l9ZYrBxrttWYJcw6rdfXuW3psafi5s0dE1pgiqoe4xtS1vrdOHG8H2dP9WOtvyL9aeUAfts31+CRIRE70JWIWakX1UeKYxyN9vO2D1+bpzuBNVuS9plJMBlGDNR2L1b6a9Htrsgw7+/tiDSloEOXNsATyOvOTF/JYhrMRv6+m/OumSxj5EhzYimH4IBox2LoSRJ0VKuejDTEBR3qr24YblTvbE4eyrYY9hLCmW5cyZo7Z8w34+SAe7JOBt9nQDwc0XrkoMe9rq57826DgqXzujGdJU2CAnbnuQzh8BhLnKDqo4wQxeBrrne1L3FTjcsBOFe/b41LyN7GtHOuVXs4g20DDiq7GJIkZcPrEhjZnBRG5MDFDVQqO+RdrOI7JIqkDC1vj3HrCsxjBxN29LZBOJ39/R3PqFYw2Ne8WtlVtTXZvvn8D+eXdnjAyaLnVKxi1VasB8523Q+rSxCyF9tO21Cx6pjZiWDSrEl7Cu9zlrQTl3SssvE5GS1tlEdAeg6A7t4VFmuCZz4yZ/V638w7qUleDhCUUdeMd10hmO9QM5VxvtRK2dMc7mNP6f3yzHDY8p4WJm5DtrOpHa3OIRPpNS/cyQaBBH3b+4Nh4FzpZuj1VxcZ6288PIt3/Nw0PvUVzfjEj/VHnj35oTLWtyb85IHlrq95ohLQnWEQe3m1H+RQhDrAOFbG2Il00nFtT9GLIpihb5OATNHtxfGN41J0jOjm9m5ceupGPPjIxXjRi16kjLVLi06LbNRXvOFcRQChPaP6aOfXwJmpJ+fO9VxZ+9Fm5qDlgp5MPlrAT2Lm5ZAGRbR5gTePcGG7GLGO5zwFxww+1SiyllpMPPy1apYaRAE06jYQ9aomrV2HvkYy6uAdou9XK0AOJ+D95cSzZlxBj9Rnfim1nXj1/qlPThDoYuaxDm418qu1AUX3IAxphZJJR/Hq1cyG9LkjSIiTQ60e4EbeZiRmtAcvONI0uYuP29o9iMGI6qln66l/VoSvmfv/GhErQE0NmtnNKFebQbK5TdW3kfL9wAK+s27m23683zWvNYdp1HPyyqqKYJMr657ohCrZC92VqoiPGt9BbO7sx5VrW3HtxrYyfBFeNJFFI6nmoznJbO86sxb3ntvw8O/sozWJxfOGXf80k5GP0IznNLBuW3Ft01mE26k0eziHCnB2bt64Ilhude14rK9zbvray4P9Pf0y2mDiSU2uKeemraXdBdIYWZ6qgzbiuj4sHWtNtbJDyAvBc9rOQOzeYaysrItNXRl3DYhXPZT6aYMrIPdzQMFiXrbRHyMZCmbIEIKr3+z0IMrQGlPkUxQJaAAAIABJREFUKMPze8ngrEEDyYhOIpEMsloiaiBEO3pdJlA1YzI6UJ0amBTtk+pn9ktQwl8IIs62EgeNi0tHpMOa/mTdVrBTWS0EtzaljbQLGoNpiFVnJQNxZ3rYE2fmZOD8m9ptEh4W5G1yhM+mZlHT28r53VdAwyI77VXNN6aeWIx4AcQaq8V+5e0xdR9rDsw/2N332c7hDwoQdTNMqB6qFqC8MclwvP2Dat75/rKh2caC/ZWjFOplJE3NcsCs6aj0vVkC8362Y9YSoJ7XoqTzywvuBSPrY+1YVQ5CX1WayklIlN9UZ19AxzquyDhbgZBhBXCYsbpP136BH01CouYaJOqXffI4TxH0MkEZjscxgBEv9vwzaqw/88vT+PfvmsU95+wL+fo/P/+Ds4IvNb7TSlONxknCcaZQY788okpGgbaZhARlFFWvLEccYvze3LwZmzc2NTaKYRAoKMp9/8fcH2fPnlWWsL2zH09dvRkPPfJkPP/5z4v+SkcZDHdq8tm6wo5+Knrh5LB9KDz711i/p4hEjAYez6boI1tjMNQotoMuR88mZ2QPme55JSvp5YQQN1arl1KK5nqRaxjeFDMclbvL2Nux+d01ZUgDK6xOdqJJBoFRq9qb616CxDA0efjr9gkNSJhOFXzw8bqdpu5WTXitJnfJcee9jYLNRotBA3LKWROvqSQ4fkYJFltSdQ4MbU7E8kG3zghGRpaFXkhLia18NyP37TbVC5j9mILmmSs9je2DQewdjAQFa4oPJAPqudQCIRC0W9FTfdwBStXBPVlpqH0nU+SwyTGAglQUK8djIoi/zMZU9iaIjLV7EIHycEXuDQ+V545Fwc+uQXNvMPoN0/Pq9Ztx9fqWRjEK6tJwBXp6PfPX5DccoGtUx4+txMdc2NC5GRxgPBuxusKVdawHIocvKKh7bVXCSMKOSB7IeHiQLWGFAtmJaBrReCjHii50V9bi+InTOj++8g5W/b4h6iaXW4xkOJGb+hFljBRembChAAHkw5m3uQ52CoIt57cq1Sg4VeFd3xxA8GhLH6X3ummEYfU5oxmS4UpXzpI2Gxl8BWMJxyUPwcEurWZkwnt2HL2+snEZ6hz8INSC6VrKoNrKdmrcqAMID5xwbR32P8gA5LCuID8yvmkYMSiElMxMF9/n5dnVu82zRNLJ9isnBp73HDMzseu6NHSrQ9dCQozifbAO9SD7jmXzGRoim7Fu9hByHWhAYbQV/AvmJ6QSmgKMv7i2kXY8YHi3B/ozXSIiMNQFLHke6mYvI3fIhXM7wjFnsMdC5pdgJEkTx+rWnRzM71A8A7UcyJJOT/Ypp2hpLnUGG9zjwe1VRWYSMVV77X2W7WwhPw98oRy2uAAia85Z5hCRCx1k6p3IdWmD6A45tJFzoma2xikAz/dmnxgWYZ1v5526BAK22y4fJVM854NDKgVJEdMaudG/LgQCNAEm/fupsS7c6of+3cXZW3L8Ww1udruM6yaLWZzuJfI8TR9KH2BqrERyGNvNzc24fu26/kumKoJRDmwejWZx8uTJuOv8uVhdXdVIw00mLz3yZLzwRS+IlW5LGSuZTFGjq06E4ZABSGzfLFr3CQq6EqRl2KCIKjXysG4OIZusUVewclUjzMtyVdOCaKIMJHs650QM1ybkd2om5bx3K4doQEBBDgx6mEJdN4zhGiHkD5t6yFjzqTI5Ms61JEd8e3t7cuJqAckZvzY8Zq26kdskAn6HfMWK1BVx1G7dmynYSJlRXpUk4hKQ+YF7uHJEmMY24HMqkMjakNp26jlZl/DFAHa6jQkUX/d7EeR4ZoLhlK2DgzgYjNVu43YSf7bOmgZ80OLSEUSDZZyTrgSBDlXr5N9ZlT/TGavgebxe1ZCBg/PSbmWLGL0kEBWBy9EsdVjW4rYk3yYTcfnqjdjZ3YtrNzZja8dzQ3URd84TlQPPEXEeDpHZeUbJvbYh0/29A8n53KmNOHWcISfuczxGv64u3zYHoRrnkSs1fdc1va8YXxPqEgfCMI8wzDj/iLX1Y3Zo2euoDF8G29m+jKey/0XN2pmxs1TPXXaDPxCajJw23S1KMmx5t6aDMmdizq5cw8WBuHWFyVnoMcEBxi8v6KaWJcQlh1XghLEXWdvlPVjPUNAxpC5gWkhPriEqI1Kd8cA1YhH5CIqc4XFFIE5UzH1qrwcEzi5XQFIzKxgGqB2ZjSp77qv/Cskh0/J+eCgE/6W+yhf1ZGW/ioPs0Ko2J5LW2roCrW6rI6ifdZBIiI2ck9b4+2bHU64I0gmChgeuu1cywPkisAY9IHM3UuSzMhjuS0a+BnFFzt63DFGHJuinY8LjIue1Xm1lsr0ngxgPhromjXcws9fIjFu8fBVmEa8KkawWGFd2qhad1+oJNSQAcPA6IZHJ++bLQatEo7GpGdRXK53atIqd7JqvWLu5v0IISOo0iwBUKyHkLOOVfql9LS/ScHeA24UUUOtyBSdAPJ+AiRYyPbsm4FWQdugC+rGGkqCvvjlKwYFIorQvNm9v8tIT47coNTF8Ys+uLCwvJNdNNlkk5nJlDvfwYBjb29v6fu5gpXVmd2fPRJKczcjPqJ8QCCZxa7I2QZd5ddFgNI3tvUG84uUvj34PCrsxcQ6BshUK1V2muxgeLMKCivYaS0jEB9GFQ3Z4vKGj8ZqyMcfSM9upiHHR7kIPkzNFCTkdi0sVrp1Oxge6zZ4WDBOm6g5NX+Ku2hUZxyjJScYG55E+9Qz3o7kuZsjZho7PVMY7xqm68d8zkdOJiukIhd6tJvTIIhPW4mzVd4iqroTzL5r7/MoncQx1aBWZ69LjJHKJeGBorVp+TBRYTDvSQRBs5h7N4Z6JHr5dJnvd8s7dGzs7au9gLNh8HFpCwR2UPhGIZn6eWX8OHnCctOPUUHPD7qbhqyyggQCeQIShNxcgr36SI/Hcag0OyEyfdyO7KXSCLJ3pUL/+3kfNDyDTwonXrUbpbLb39uLEieOenqSNShZltqKgQ/ABuFhdQ+ilE4Z8N9b78aL7zsbJ46taI+sVdApE1SSb8eQy3x5l3dW1e7Z2OfTfTs8we9ajxI40U5c9EUlL87Jp9XIvtKYR5fjDg+EkLl6+KVTJMiaj6sax9dU4sbEmhjZfQGK+iGNxr2y1YAiGz1qYDFe27Ih046WKYKS+VbW1EGijH3mXZhvIt5+TpgxR66IC1RJ7IiWJpEVw1mKGK7VdehqNRumciDntgBDnim6q1/aAM0PWvOJBEmFUxtPFXACtyUvorTJbWvry1iEFbkIBkumed4PiCOx5Dl3plryGJsNbyExzNKAu76BUpJ7ViI5a63wbFXtEcLS/t2dIuNWKnpx5W8E2vaootZGIqRIOEI+DvW0HB7YE7uHURe5DTYFTPVSXWiALt+EUkWnEva8ZkFH/p62l7juW8yHwyMsZjP5k3TcHkggil01NTgZWKAMy7D/ZNUGhWpjKRiSZTKheXl/JtY9qtMRZEjzNclxkXYSS9ygXXyW9mySv91OG6QDfV4TWuvM6S2r56UDVy43jNKnEXSMEAllbrmKofNHQJUpzWvJ6y5zeprYt2ONHMdIQxzpvFcm7/+Yj5ARZjaU0ZF5ESJubW3H58lOxs7VjhRSb0QeyRo25Nma6Ni+gbEqDDwzvkoYzqP3aze3Y3R/Gqz/td8c6EX67EVPVyEyGwBGtrq6pBlxrwri7fceRlRnDNjAmXiwuDy+B8u+eujTSyEMd+mLEpmLXlJsawlCFbg+3ZoNpx3FfozM6r6MuWs5ypqLTGnVYY7/IvPEbOLT5RJJUAg4PTtVwZQUPIXKPukYzC9A75pVyHpjhmmEFmMo0UrHVriJDsGDcTpRduH6gaFfU+nRKmU0oI6mBGQmtKDsm+k0ylA0x/aMmoGCEvDbqStPY2T8QCYAom30TaUK1polg/tX+SqwAq+XFCCKciVQxiXaX4MNwXJHeNP4wZ4gaiTfRR1mLDEhNE/IsajvQjmBMX6SMEQZix05iuCdx5frNeOzJa/PMuGrEcoKzSRwMBoaTBB+SXXmaDPuNMz44ILNuxfpqL+/thE04Cuo0PKPX7cTxjdVYozdbcO1Yhvj4sVVddA1E1m3BNGYAwkjwnbJTJZhkaq5T8eXZ3AxbWAwhF/FDV1z55gP1JutKMdczdd/kaBJPXtmJnV0cd450E1XCwc2pjdW4cNdJGaQnL13XDOfj66t5ZkFD6nYT3zLl8oUvjRZaJPKRA14xevNGFBAH9yAaYuPck5l6LJ1rl3wvWaIGgrTILvpJzCMztmOtgesOLhwEkqUjT4/y5M9jyY3vpT1vMvPADmdAztbNAzAMKMRKI9qSZyAuBw4LghTlCjLyusLOaJ9gWN2fm1k8769zYn4HJEUjSRE9PSs7EdLxiDE7GMige07wWHBxs9Vzz+ScXdyUzuEexsO9tDkeNM+7auQiJK4q8aj1h/7WIoo5W8RpgkxxZrgb2oRRXJuzf9rD6vo5ZY/zO6PNJtckLSGEzvodNEgQLgVk+1UCHknMKgjZsC57RrbuwRE41Sw5EUBlbbmYxsjNqIkDMfWx+wLs+e06Kv0k25338yhHn3fQCqGrBYsly9cTzBx4O+CrVjeCWpfcXPLICX4qAbGn+BO4HLeZsV6cvNXUegVozpCyyyq9ugvZtFFsbe/E1uZW7O8DKfpSW0GXan1Y3JRg8hFOxMVx39Wa2VQq6c7eQVzf3NEIvHPnzsXZ06difbWvTGRnZ1vj7+65+3wc3wAGM+Tr+qThMlHxcUjDcezt7Wtj1tb6aoswmlCXfAvUdD1NhrhgbkNYfHGYNKRbgyPcT6eAoObpZt2m2od4J83cTPizsi7WwGdU8zwO1hGgiWDIkYxJDknUdjNwfY1ZTTRJ1KAGXOhGkLxgWnAm0aSHPFDo9+zk7C1Mo6cDnySsYsO6FoSTWLHipoJXi4+u6aNxPG83UbaZLS5zBmQ6djt7InAHWxh4giXg/d3dvdje3RWk0l/1WMoa1oFjXVnpmulLpiqjwl2Jrq1FCxYqvcTVd+fLEgrKMks6I2ndX+u5qna3zghrWATsSAV87bYc5Y3NnbixxR3A9NkO4mAw9DzqvIfSfWzFho5YX19PhvFU0FsvUYC9PaaGHch58i5Ev8i22jXUfJ+6yve4FWEidKG/QgsOGewo+t1W9LsY8kasr4Ei1ED3ZIEqU8hbbfLGo5q/ShCmyTmdnupEdcm4S1KT2Nnbj8tXt2Nrdyh9E9NRjHIT+MRybjai33cDPxm8yFY4qE43Tp84Fned3ljUwLMeZ/Rq5NuK1KLkoe7VHiWGspAms0LJjpwdki3DG3AmKJiZLD/7gXFugvQEbVNjNLO1Lu3A2IkVrQEMyXpWTS/kbKnxwtalNY+sHEcGrOzRhIYWTXYrsl0612SU15xnZ/XmkiRIobOlAC2HSlQrjfkWhj01zY0AjDXgeLK/15yUvDx+QEbvXnQRwMWe5WxAKnJLEgEMOuUbjwxPu/9zrEAGNGs84H2HMVPtn2DLQ0nEB9B7mmeA7D1ucgWLMydDDig3aYCKdd+HxzYf5FK15yxFaeoV9UsFd+4i8LAb17o90rAuB3BrnAbg5KUT6L7a/VhZzfFB/3M4yOFMsmwoA1UULKtG5eebh1ElOcPa9gO2D5qoBtqSmbzvy80SgwaiLLpV0F9f0A5KgZx82YTKY0IAaM8ioInbg4IfPvgON+cKh0+nquiXup2n4Vy/sRU3N7ecQovMYyMAAQSBYDCqRaiKzNV3xH+pt7Ix1b5BlLezN4id3QPVWckkjh9bj7U1alSN2N/f0/CS++47H+fOnpZSYxzt+GDcugyAMrGG69dvKLtAKe++cCbOnjluBc25kDKY04meS0YE/i5ouYa053T2YuL6HfMA5+ZWkuxbLgwh+f5GwwmGYnzQ5ZCtHnPClFjD2RwtA5IDJ2h45id3tndNxJlHWFlsz0vfNRFKl8snQ1rfC2S/gGw1VaQYvy5qOetJOIV1cdiqAd41izxcGEtqlAkLmxFbd0W690+QpuBGQ21FyRes3Gwpk+M9uGRhKPIRY8jcjwzES1Bgo9yOpgZrUFfxATKcOlAEygd4YIFvFNEEGWXkHq1WN6+YUu9giyBAhymZjuit97mlTPLi5evx2MWrcqoeamIyWZeWlKxVV+bNFDCgZ91Gkg6EejYLG0DO2mOmseWObquGO58OZWPIv4O4FPlmpbsiRyhDORoGlV7KHt1uM9bWOnH8RF8EKI8cXEw4MusagdsM1RkgoGEwA4aM9hursIdjXL2+HRef2sxrEqn10SDvqUsVlJLRFcwOJCnGa7MVG8fW477zZ+L82ZPeE5VYzJg1GczBUA0bkE71GAcIW9ulIJVwyNZbvpzCA1H42WJyG7IXkqXsIWvxeVemBj3I2NPOg0MyFCq55OUJ5Q9o9SOTozxC1sp+aaZ2wn1mupp45UEjJuK57cQcBGWSWdOrXvfibIhnIv4C/czZSiJovvbIAZ2thceZsmEK3g7MrCYApBaLg+yvrMTa2lr0GR0oYpnPLIEl2ffqagZfM3rNPWCD5IGXWFvdiIamA5kTwufYQZoFO2fU4gzpL8ZR9/rmIqRdEJKT1xq6DS0hfdAOgn8Ic4nMlVMVq11jWJ0oYfvqcvoatF/lIw3Aod7O8JckdWkErIbQkF6YIMQIXY9dtBzrus/+CgGYy2DITmnRIfKiy4BFKPYlBLqpTI4VW+G6KweCmjm/NzpCq5JLh3VLFt0AGqkquhC66dG3JAlytbdzu817d99k46/yTpJ0kim3tUXtdDeu37ip2b4wOoswxGEgc+VrTbWBnJJRN2vMm+KbIuU4KjCNHscKc5Rs9fKVG1KM9bXVWOkDBzOvl7rRRNDZiY0NQZp8L1mvp/1l7SM3+sbNm/o5JHTmzMk4f+6UoDhYxh5JmPATsJGK3tRtHWkL/stWBylHNh673uzDaIzOw/6rxUUHK5vVxR7MtiSyaGVzdZ9qXkChkC0L6KqxitlsliVKQB1GEV4O1Tg8V5UDKQhb05Xq0gNfyaSMq2xF9ejmXOe6mDhHOmfE6chdzdp5Y4aa+jMLJ4uooQv2zXVTj+t/ugNR2bSddt2zq9s5JtPY291TNgh1XcQmIQKdWF1b9dhKQVRtT40RZGejISM+PsiLpE24qCugMEBuwfEdvB5Snpce5CQcB09uYSoHpEg2Lyq/cn0zHnr0Ytzc2hYsy3tJB5QR1xV4RkPWVoHkmNc6NIu5C8KQDenUQrPlCz3e3tmZG2dPQ3K7lx1i3YXajNWVvhyFAkQcHczkvX0HGy0ISitxYmM11tf7GoNoA28YVmx4wWVk1JXZknGu5sg/EBv3i29v78ajF6/FU9e21A5j6ld95R2+qcfwwjBkqhNmfXdttR9333VajhVhOrqHUW1+RZFNZHpg0Q/3bWzTgWnwCLXnFUP+KhHJ0eEovDkVdCt7TcISQRNOgr2mzqg9puwA8Uc36JiEpNOo4SsMaQOFcu8y2X2hZKzZ4y6rVusrFt0/adSj9on3EevZhyVJm74VxtfgeZwfWWIzOnov9X9mZis2MCiFoEcHJ0zvevLJy3H9xg0FXW4n80AH1njixIa6IzaOb+T9qdZ1iE7mQOBs8kIDtaE5U+80gXYJMjoxTpKkSXEmMykIzHVUScyktGTI1iAWbFQO7ZBzbde1iZ5FLK4FV6vNuz58G40Z7ex7J8lBPhPivqg8YZmRbbuc46ERuu87J3/p/jJGRCrjpizhtjY71kl0eY8cumHHmkmfApy6vcbXZ2oyU+q9HGte0mD7Tg95O/YP9uLGjevan5On74rVtWP6HAIvtX7Nr8DLkYbivAH/3+Z9rA/svSmnqRCFOZLjhXCqN25uybGanACrthrEneXsJ/OXKTOGvBy5u62Ewd8+0rTdmNHr4fEYYIgVO7uDeOrqdfW3nji5IQMmg0oErck4ET1mNmqGprF+NxbnKCoNku4a4s1eU5w8xoHxc8eP9WN9HZi3WLM2ymw/a+SQUCtRrVgtIYu7ZYv8IswfhaKHM9mEBYO4VzUHT2StQIMksgDPu88ZttkLPdynxuHB/JpYlG0MHtLgi4ypQ3nyFJFm9QWbIaodSsKBSBRJBpJzymlK1W7i0WH+LDtIE2fEus22DtU2c+5vt93TQai2nxo7pzoQ66OerT2oi7epbedtETlXligd6BEHPBi4lsHh6a/6Hla1T6mp39fsAQdXnZVslMPsPrRkGYrx6jYZ3nveZ2yvPjfUdmJuxVJSlVNnNBC80xUD+NEnLsWVq64n1sSVMh5GQozUaLxmXUHXoKXDuoxs+HcOv5CK8SS2d3YXxjD3x8EYsKYb+lfRs3ZX2ZfKFkD21BpHI5FZyLaU4fa7sb6+KnIRn4lvFcFI2aADNs1sziCVwRG8KWxqMhuM85Wrm/HI41diZ3+gjBlYtvgPVcuSMVFpxkGDeiNxkgqEZnFsbTUunDsdJ4/7eiyXe8wvcEuT904kooT+yIpMDjLbmHMJasQtVcr09+3oBPVmyYLhDs76cc7ZuqbJX9mhoL7dfY2xI4hQVkhmOV5cVn+wP1Ad3M7RmcxUjtWMz2qX0r6pfs858SjNcgiyBX06Ajyu0tcC+v/4fzgCrHE2bcYqMicQS6JX9bDSjuMBNK24dPmpeOSRR4XyFfdCbXTJEidIO3vuTNx/771x8uSJhMDzLmIXhGWLhUak8QexIFtljQq+8wat4ouonprDExTgiZXsjFlryNGn7Ce/H9Fulvc7C0LnzmuR4LCVyZHI/nrdd6y2H9eEQRAgjIFCVuujSUue2EUADCQPMgOaIn2Xs8KJE8iZbyNS4qFbgjQkYl7GqwEj1YOarYLKrByc8Z4axi95ZT+96q7MROjF9RvX4urVy7G3vxenz12IC/c9P/p5YQSOlaxfgUHe/EQpi/PMRSIEc7eVsT649+3JrkTiGMODuHlzK7Y2dxW1qWYoYeWkkUPGDMOBETQBwBNt5nWKHHlWz/ChNKTIuD871gNNYDpz5kycOnnc0CZToNKZACH0GQoNCSab9YG1aki+HGwSCExFD8PJKspzQ04nNtaBfpOpl/RrsjWiV8gCarGpq+fUOlAD+jPrEEOXiM1K5Hm8vhHBWaeHI3CgFAUmvKJoX9d8AX446xWjFuJLZu0YKEHOkCZ6Xd8qkRmYjeHiQoA8HYKd5WBgSSrjWFEbT108r+AoYdGa94lBwqjL6dGrySxm9T0Sudv400LQaxGk2IDLb+l/nanq9zmU3+P13F6EgkKOqSvPyEx8/VZbLVi8HnewArmKlMaa+2se0KCWIbeJIDuiVlo4fOBzeoxkb6fp66EsR6MsSfYSzd5Sdp9zDRr3dW6Ndju2d/fi8pUrsbO9M2+7EnrCYPuc5FNQMM8mu8YQ+tqyBYtb6022arWakWHKQacj5Xvc+8z9oF3tEUEnCA891zg1KnTrONxON/Z18QR3+TbsRHoEHpPo99tiGCNbMd9FChkL2oI0hhwhzMAIRj5b29vxxJNX49qNHaECuiwiCTtD9eq5rYeKT965pHdRHZwBAppy5Lr1qRPH4nn33a29Y20wUAWxZQ1eE8ikHmZXEmDVfameKOZ+5F4fcgk9nx6QPxwdzCE+X7rd8h3Cqik7yxExTpcftOJgcKBsg2exwb4+b95Eod+rfSZLFxqPl3dzqm53aM4069P9sDmHWMznnFV9Agc3jdjbhdWed8/m5RdEC3t7OzE88EUdkmne5uJgwa17Lh814uKTl+LGjRt5OYOTEJUmul3NqN0f7Mn2vPAFz48L588LjcLOsg/8vWxozq72DG84Kp4FoPfNAfImlbkOiU0p7gT7hGPzrGUCDA8t0VWfJBUt+n7Jom1DNOQ/Z1frBi5KC9gkAuC81rLOpCdetaPbpwzhAULqRGB60WgUu3tMjxqKk1D3YvuGHyDbrq4o1M1o6Rw9AtOJktE3D/yRI84B/eiHnHNelFHoqFsQjbQm1UL+CMdK4PDQg/8jNrduqk0Kp3rm7AW3QKb9BlkQ5C8COVde7sfly1fi8lNXP/AQ/nl68yF+85tbb3IxPNm0W1tbsbW1oxdFmSsbLKNWpB6dKTkVF48FleQ1XDg8QSCqAyR023ANDmcEfDgcz0QCuXr9hjKSjfV1OQw+E+UyXNQSLHZsbU0zOvnsIgcVbMtnkDmjXEVGUSOzakbeHDKls6ePa5C6FChhXhyZjUXes5rOsN7NovN8TaCZ6g00iYMM2vCja495AbJ6V12LmJOYNEzCV+bx/b7z1W5LzpNWHzlImKiOxlBYjJzH6fl6Jf4exVX2nzU9tSNxV6SM5gIx0LM139TD3IEIYXTfvLkdWzs7sQHsuIqcfZ3XsbV+rKaDQPGqBaFIC2LmMnKybShKjmIXIoSDK/7ORA/PubXT8fxlHJSUeWZHTE2erzK+QgTySiyeqRqkrtRD4XMg/SH2pXw8fYfQ7JV9Le7ydNBheYpY0+kIlr5284YGl+hO0wwc6n7emuAlEllebXjhzGm9zz6MXaLuzNp9G4jbd/hFIMd7iBymvlfXcYo5rik0SbTzXboTEcRwvqdPHJe8rt64IYgY5Gf9mG+K2d0H5RnrezBSZIgHIEnbuyKHkSH2Oitx6sQJwcl83pNPXYnLV64JKmXkInrl9bq9wBmdnZ7q6aobGvbU0H8CiLzbmHN3+tSJOHXymJy/Uai8vScDGjF251dv+XzI8eaUKRwBiI9rYM6cfcMJPciWn6B9ZY9GGTQgIft+gelVC+/SnuIhGwQVuzseB0mWqltvVOpxr7DYpYIlsyadQ25Ue9U9ti4roL9bO9vBLUfYr7vO3SXb4+AoJzLNJ0c5m4a4CfpA/ZhgYm+XM7Xp8geZczp9vUkiVC5DOelY7/fjxta2EEBsFYRNWmz299y7Clq4cfxk3HPhQp5LOzz1NGseeztWVtdj88aJcb7GAAAgAElEQVR1OTNNncp5A1UGqQH6np1fBExjWM7SPRyCn0Wv3QedzFnKNDkzgE4AQ5iLstF8fCLM8pUVDVfRkA7Od7MVOztbcfHiY3Ew2BNBEdLexrEN1e05z9Q4+2trJnvl2FmPIbQdVtkiL5tQaUoZs1nxHlUKtG/ny1lSSUr9unlRenajQFi89NhjcfXKJfulFnI7FsdPnY6Tp86qLxz92NPFF66v8r/YrRs3N+PSU1d8j/jt1Fh/4eFvjIcfflQMX7IYCxnYxNf+KHpU72Xe7Zk1kvkgc+CknjMmFquBBYoe7XyEoTfdOwg0WCPi6OPa3NyNm1tbcqRrK30JFuhIUVs24nMoV/t914tw2Mm6rboTUNHO3p4GC6ytM1OVw0gUa+KNSDfqEcMIHY9+n1qRSRi8J+0fQHuVERaJoRwfCtPtscFuHeDgKdOsa+F0LVqxGnN+adab5HTFgPTmK+pLss08KwTmm4ztCMR+zoH26ov03FK3eYxEznD7QV5flTUn12wNmWBcSn4Ye7Kk7a2duHLlemxubcfm1qb+js/HkOvyb7F1e3H82Frcf89dUmgyT5wwmR7/fmx9LVbX+voZSEHspepGNdGq7Xmr6sdNA4ZyFsMwp9WLQIYM19fWbOCTVVoHCnNAxCzGtmZRm6QhdKHDugbO4JDDfKSaYWP1MiurBXbrSQe5nPrqtWuCg8xepV5m1qkDCBtoO0f0c6pgrt/1UATBnWTe7CO1/pyvixwwivwsNWX0RxA7h344zD5jT5AiAgcxqHob0RIG+tSJjbi5tRNPXb+u9cOA5z33DnDmB7G21vVwAaLwXif29gb6foz1GiSvaSNWdLVdU+eIveI5vW471vp9OTgMywooUHjEIYEG4BOwFy0gTMGiOAKaoSEqCQ9jaAiEO712nDxOmaYXK6vs/6pa4HgWa2QtZATIV0MPsm8XeQCbKqBiD0Fi8t7byho4D5B6Vjody7ptIo/2MKMnwZt5jya69eCDD8cTjz8pe7XS74nfAbQv+LnTsa3ITL30RJ1tmkHu6/tsQG+q+8DBLYFxK86eOR0njm3E2vp6rB/b0F4YadiXjK9fuyo15hyiY9evX4tLT14SXK06Yvaqy4mRXXPlHSNfM7tfXVmN3T2uVbR+OCAwckOGqssKms144Qs/NltvuErXTk+BtEZcHovtrU1lnBrhp1uMXDLaP9iXw1WrWE54Kxuoc5V1TM7FfGKVOiOylp/8Eg+sMFmx7JSTqEwMhbD1xJXxXdIOLJ984rG4dOnx6HTpdYV9OxVac+7sOQ0HIsimVm6EBJvmSxe6PQ9TsTzcpqUMXNdVGhXk34r9bgTELTpC8AjUGIWrtkxPoXv4vb+V7V4E+bCbHWT2Vtfjnvvuj3vuvT8Gg10T7jIJI5AAvaJtcG194/Yc6/f8zBeL2Yhzobbk/lP3unkkm6NavHopiCAZ2m00jSV7DymuZ9O0nBO1siSGqP91i8uPncUQDDHVa2dnTxHfsY2N6HNrfZe+1VXXQjLS9LVZ7pdDvhx+GSqNC+OWEGd4CA7Dj2MVGUM3MLFmQ4iQNIC11OMJcUQzOWeqI/Fv1AA1w5b3T+cnQ4gh1n2tjrLrxgx+DyyFsqpNIR2UIMGMuDVcXNmbh144AKHu4D5dDwxw2wDKJsgDGokm7xCleRSfWNHMXAYRoB4kSrohODnuHOKBc6yRb1euXI1r166bURgNEchubm5KUTHOyO3EBu++onc7SIflGij9nsPYvLkrgwtDllYo6n/333933HP+wrw3VOzYXEsNsRBpKaEk5KJ903hA34iCoXL9l+v/fAONe8jM+MPxYXDrZhb0kXcj8NC1fQkXuS/Pdznysx6L6D5LoRvDQVy7fj1AYfg7oDiebYdp3Sh2ttfhfYSZCUDNfhQ0jsPi0FEPRZ4EajiZCiREjNGcbCM3rJdaP7U+ICYFHbSGqMe3HcfW1yX7rc0dtccgF9aHjmK0IV3oImYGPzRtuGR0dL9vS1ks725mPNkOkFxTwTGlE3SYmzpcR/RAfvZgjxY1BbzuTTVxralsGIfWEcTu+r97coGUXfpAdmfPnYt77r1HQaz2crAX/f66DLHb02wXnFGuZBbrbFis9zlhMO8ZRk8IKHOUqslZ9H66vgg0jqOgQ4EA6aGHHxPyIkasBjw4OCqWNyTIw/PMNblJMKRlwr7vHQzct5qlDa2LqwHX1/QcgpVTJ0/FqVOndJ6A2Hd2CE6vKMk4d9dZrWl7a1uQL06O4Scu+ySJiiEL1OWTUKe+0lbHnRRB8EYw7gybn+d6MwIdygRkVXfddXesQk7TvPa8mSX7bIFFb1y9osAA+7hx4oQcAe9RfAiR4vKu5goeakQjNhDbScACu9cMdxMVfesT56zKAjnJLWcia8SoWgUhoZoxTbB8+dKleOyxR0Qa4zxyrnQhQ7stxwpZKz8k2t1enD5zRrV9kg5D1yBaLp9g35EVAy7QscV7JDkK1EdjNUE44Cx4jCXPINDfvHkzLj3+uJItJ0hJUI1G9NePxd333hunTp7UtXLqMYYblMGQaAbNjiDr28pYv+PHvlAKx4EEsuMQKUrMjakmXzH4VLMgFXdEgqHw+DmcmGuWPpQMfDcJxb1OoehXzeFqxibSYALLUBDY+tq6DKyMTfYxYuz5LNikHi021Y0fKN98EgfRTNZAZ2IiYszW9L2DQc7jzHtMdTuJntVQryWkC5QbggXfDyMZRT9+7JghodEodvZ2BfNQ56COyDrIVNgsMi2ieA6s7o3NgRgyoAe0Y9hgFAzIM/g8jCEHRRT5vJbKvY++9aeiMrPtHLZr0pAcLf1snt3qfjgrokEfKyABz8MPPSSnanjMzOdiJvJZW1sQblpmYmscnNmVrAdnxOFivxhswCJ0e4oyh7ayquPHj8W502d8NZoGjLsvUf12gtPcyiCCQsrfta6EXCAB5Ri36gMso4c8BWFyAXRe2q1e3ZysYjZnQukcrJzVqsvq8z5XDDoy29reiqvXrqrXE5mhj3ZififgcdUP2cOea6FkP3IkyeQ0fGs4T5d/cysP9fBuV/Ln3wVlZRbt6+4gubjsgP7MmaHZF022rJaGNA66T7UCxPEodvd3ZOxWV3iuUQ4MMvrg1gpDuejkzq7JhZBPIKHJsdac4+xN3dnek57u0gIypH+XOm5HZ+/Y6prei7OMLlUJAKN0cmPdoyjRmR23g0G6OX/33bG+sW5jpFIAsrUdEIOdoDfrjuIj6O5a3wMs6ky2Rbl32BkPGTz7R4C3t7sv0iRBiUgptN3QyrW7p8ycTNyseQ8TEFEHY4wTzuy27uqt4F8s63SgexpDaAhUQZ/OkOF59ftCYFvpyx4RzGEvdvf3RcLk69zZs+qZ1znZP1D9D9lTC1UJCn4AGWga9WrH8R3Wrv/LXujsmKipPm7YypOI48dPx5nTHv0KNA5xiuC2kzX53e3NuPLUZf09trq/uhYbJ07FsWPHbS9yLoFHOTpQkXvJQAJZwEgn6ED3sbEeCgGhjmy6q+BL+q6zotETOV3LzOwrV6+KiMfv+RkgVEotyKLHDG21SXmPCBjN9nbbI0H38174wjh95qxaXJgi5ZYb0LgcxVrlvPn9y0n3UKZr3oPqxhrTavYw6yRbffzxx2Pr2vW8Z7nGwTZideN4nL/33jh2bEPzyxu6QtK8A7U8ac47CQ+J1vrtOda3/uQfkzLKoWafl2eC5mQRjR7LiGLei9qSIXY/n29FIANBgEga46e6lWa31s3xntlKUEciBmxEfyHRzvHjJ7QJwI1EUDJYGMwg01wx1FYTOjDYObuXWg0wjNZNxr0Go9JMRg4Pmap6GTNyozbCGnyptFsNzGyEdOQeP7IMDLma/kXc8jBdQd2B8xto3ayLHjHel760U6dPCZrCIZCRiYWobM2XamNoeppa4lqQnYwnu2h27pSaM8YLY+0hE54asrioXtFoXipQtWuTeEzX56A8demK4CmMrS67blGjmSThxZmxMjX2tdvRe/BFnRqjyBpwaDgezdXN67JUc88hCXzWi17w/Dh96qTrnCKD2LFWMFUQkgOrrHcnqaycvQZ0JwFNdH1kkpAY8sNpYXzQKzMAWXeNJLN8dC+u4FZD0xqa0QY29TCTm1s3ZVB5Bs+EsSwCXWb5xS40/d/X1AmWA/VIqBmkxYx3evzaCiiUVSlYciatrClZ8dSB+rrofOr5zwoARm61EWTsgSpVJwQW58/OSqkJoZttkZhoPXCvtFtWyFjV2sQ0JUiAIC8ax+mMX3WnHG5CiQIHfOMmw+kbagORIc5zgHxxIAqYkzOxPxjIKIJenT254RpVMxSQYJiBSc/ddT5OnzmtM2RY16045gYw7zdvaVEtr69anJwWOpowvDMl14Y5g7zb1atXdXY4j+q31JjEtjIXo0yDnOrlupzZ+jmWL4mF6KNgT27XSuIZ30tgoX5ZGMrZa66WqOzvVc8m5RZlzw5mCKDkhAYkAL6piwyL/QKRQJFM3jNKwfNEOtIAFrcem/3qaxb5eeuh+SlJYs5aIfbFAdyZ0+cD2BjGK7YK/V5dW5PsBwf7sbW1qQzambafT0/z+voxlZQ406AWOh9ZtzTXYqK6IgQ+SIwOOhpCojY2NvS+kCsJkmHFYjtlX1p+L/SfDO/GtWuaCU/gzbnETvM8UEQyepA//s2jMA3vYj/QZ9XzqTevH4v1jeMKCiAbcU1bb9UTupRlqtc8pwHM+4+zbq69sjONGQmH71tlD0hqHn3oYe0Ja3bI5EofhKszd52Pc+fv8hWfMOlpZ8pA3VOmGtEScnTo2jjnLh/Z1/f97BfLwVQ7Q20WNR02H2WTgmkcl3vXeJ/dvT1FLIzpE3GFLi/qBhkZgf0bHjLDFJ/A4fE8Vw9sx/kxc/j8+fNyxpBaXL8AxjMLEkXXiLkcqqwBFNlzS7Sxv89wbjB71+F4hqIo3Z/K4SAj8y08Zseahk9ETkBhIoOp7my4C/Gu4WmodA6SUFQznsQmsKIykr7eGSOAwl+450IcO7buAICaUs2/pX0pe9HamuvpyLH6LtXzR4RI1kCLwNQ9q2Zcu1+sDJb7d814LljNxBu3IbDmi48/KcgKg6h+0cxiNUVlNFIQgLzYPyBuPpuof2d3J7Z2d2TQOJgQDuj3xKBrbGXWQ9k3IKjn3XdP3H33eUXVimalnIYP7biSyp59sIreydRk5MzMdGeGlV/XFCuIaMT+3q7qmWIStluC5nQlIePeGId3wPSkPTMXM/Dw9Jpkk4pociNu3rwhGFaBYk728XAIO0p4BKxT2bjGLzoDq5qWyFOK4vOyAPaq77oxGb2MBfW9vKja2RfOxHA6D8Sx8qLoukh2IsPZyCsYXYGA01EQKMhbz/fMXQwtWZugbRlmk1g4/ARLmlcbvn4PA4mhxNEqy85gwi0+jGD0iDe9W8PrIZNUXVIzg70/rgXTBkTQ1Q2uj2OLOIOCyldW4uy583H3hQtGiwTTg1xY1/jiSjwHr2QrKzrLGtGoAJVyB++6sC8gUTdvbqpfvnqo1UdK/Va2x3ooVjSjE1MXq61JcLzah7wf6IUC4JwnjRNk7SApOp/JXxDpJSeX4fw595xrzxJPIlrTMmHvmD7HvgmxUJDpBMAtLa7NywbihNKp6m7QvFGL4K9a3VQzrFuzMvM323wUq6vH3BKTpB3kSDYOCqKrOIEvEz2s4KAY4KAgqv1zZpJ1zbuY/8DNUwcKOAV/QmTS3cEwzEkUusqePTmqpRq57EXyG8iEb169Gps3bipIK0JZPR8jzyUbOjdjBtjkRLjMLvEzvBd7SA8yslGJBzvXX40TZ87GqTPn3G+sIGjBZK65ADUtz0gVwQiBJOxut/ns7mzHk489NkdSkbm4Lml/VlZX4/TZs0rA1G2S7X4KQGrQDNyQw/exfmQu1d/9gz//JTkY2sSBGkLw/7P2Zj+WrfmV0DrzPEVEZkRk5Dzde6tsVxV2t7HAAoQwQv3QSDwgkAB1M1vtByT4C5BoXnjlBSEEyC037TZISKBWY1u2y1aZcrvKNdzrulPOmTGeedxnn73RWuv7IssWLSNd0rquqrwRZ9j7279h/dZvLc96XJF5Yd07qIYbd5iK3bZV0JOJeJzLhu6QlHUJOoTVlvXaDFe1+kFzlexGwnF8SPnAER7joZD+r9wSOANykuRBIXwbSUV2PHErzy7Tu1FeL1Dy1T6kCVg6/FuLXrtiZtdA+TZX2a5sPajn3xmTD2IQwfSdN4DsPSYkfpbIIOQhZPXFCv7g8MDuDmocrPPLmakeIn0XC1w7UXo2qqTC6xFURkR2obqQArzp97KEug4oDtjX+7Hq+CxSz26FRCUqUZHIwMInzgj5XoS29/sDFS+z2Vw/w4KFyXk4HmE4GQtGJNO0zepRgdazPd4TrtCQtMRAyF3Hhw/v4WB/z2S1sJsouEf60GYo82Yo6UugnrNJrisE7eewKxpF6sWgBVRRa99WTGMrBjGx8jBohrfZqGLnexoVCC47SsSe6Q6HF5jOJu/n2UFeU+Ltm6CoFFYQtO8ZGKgikLAKJx9AN9LVM6thL+BbKYYJTkE8MOAF8QUkQkFOi/tkwpsopnsR1IBiJ8xrz/EE/zBRUpii2+GowUgOgzmJXCQiMRCuVgyoZtXrWtYamoESeeRrk8RnlTOfXZ59BlJGeUKtfP68r+uZpLSnqxWxwwnBqnCLlnLiOHB/nOtTXpuiMhSRocH+Ae7cPgmWflSYIrHMKkJeO2Jy9p4kr4VRmvcdlEzN12srdG0c6BerpeLJe1KfIWh+br4uv0e0rJQgQxC5j4Q5Ynh8pokm8J4wiTCmMEgzfqnwIAmNzza/TDAacTdjRIFjDp4Fwu7XiFNgi/JeMIbx71l4qsvWyMTCLawp/Pfke3gU9t5y0GMbxqQ4HtLMXqzagBa4zNS5F7s6fC7+dxHCeD+Dabl9e412OR4y2QfDE5HXqFIVlK6C9Zo4G4x9gaSnzyx00frStnW0C5A7P5Pm2DSwozShKcN8OtE9XW13UpfyOlDgkEjUJMeK8o1U2RIBKdgw/pRhOrtZ78C6mBTSQrSw18Xtu/dwcPPI/tlBlUpcgDCbj5aROr/sVGVF5FEDNbfHVxcYXV2g3WnprBPR9BqUWhqt1bCw73Z6mk1TupTQv+byUUyFO9m1xleDgn/j9/49694Gc20HegsV8GFmUmLwYpAjNGgGWKo5iOZT3Ffc7lCuUT7LkmIRguDP6SBTwnCxVjKSz+XOMmvUC57M5rhz60QPAgM+vyiDjWZYvHiiVdu5wFCZA3YkujBeEoLlzPZ9YrUIuKEZ78LlKR8Ezw0IbdTFejbxgReeD546JO1oeqdSlaKk+CjqvlHAV2UsiNYC7YQDSb7iDO/Bw3uGT4Ojj0XgXRzwIBGaYMGiRfrgYO/O2AovXiHyHFpOQHyQNL+LtlLsNkxGiepDvF+85uwwokSjPtd2J7ME/sMAJuh+tZSSFb8jCRmsvjln5QG+uLrUvK7f66HbbgW9WzI/3SnII5ZEjulMAZ8PzNc+fIzjo8Mw7zX8f32Gw3oQj3QktVjb02coKsVYS9X3lHNmBiAmIf5x9+B7Hl17ZCIvtR4uvzsACoaT/qhHFjwwZ+dv1TX5XjJwOFhxTkdWNOEvPkyEPPnd4s6f+md1mrYi1PoMSRhaCyBpgxqjOyk2MbGKM5BYalLrI2Hh3N/xPXmNic/GADZG4E3stVtS3+H7ManIi7hMBGWjAo7oSrNWEbLCe0M4MhK+8ryEOtnooTubzOcuxrz85/MT9HE5/+PnWwRmPj8bzynJWOqgOFsXnGkEQMk1FEjsLqSrzF1SrvXkORrtFg5vsurnjN4OK2J/qzBSqLaICfeNQ9dCsXgeFP4Mz+Ll5TkuL84tXRfII7Gw12pTYPlKVEGMVwsdaKzDIMvOeEvbPt5jirvYPUoM4rCqJuOHaAYS5uFxKyFqUPMsyTg93WlrgAlT80FeswArm1DHWGiHHSZQXh8WMf5ZFhcmvzF5sfsVxEzEKEj2MXfwZ3gf+LyLxBg0gq+3BfgZNYbx86Fu9KcVvAJiJW6FEJ73ph387gJ/eN3KJRURstZTkRVtF43qiW4YEhI1hTnG8dkzKsnPQ8g5FhcmA7rQYVPB+DyaLbXpYUlPomMFF4Bpivl6TasPnc04XozoD6+LEmvYP7bokOVKeal6gx7uPnyMbu8gFGPBCzogGLEgoboT73lkVfO5WS3muDh9jWS9RLNNa1IiPDwbhvZ5bTyaNJrZ7vQ01uA4ROMpwfiUQyyj+FUFIv7e7/47br3/0l4hk5jJNCZ3iHFKuCfMhrRcTIai9oHWFioPMwnNBcPyPW8IAyUTn5fFLX3HZDxdLHB+cYWPnn6og0JYjP+w6owUbrlX6IG0x2FMeky1ZKjxwfG+p2FfS2Tx52wYzD8iAqVcmwguFhRIkGIRX9P0bpKX4oMbD4tIHg1LvtEWj0QU7erKNaKoYMR5K4Mjb/D9+/dExFLHK/KOHwwGSpIc2K0RzjE865mZV1Y8S2ZQslKSv2cMRKq0glVeFCyI81cjqYZd4qFT8CmWlARfvX4jJZjYpejHA5OUiZtQMBPbTKsHBfQZ6AOMLTPnMMPUqkKR7O6FCDCDfgcfPrkveTaeEcszer5lhxpD664so7GzHVnE8r5WTwnJJ6ga8R5zP9DL8kQi2N1QJN7emkpL4Rywy+dr670Ds9BdYwFnZ28spRnMCDSzTbhmMQ1wW033gsmBAYPJlg8if59zJkKlTOxmupONbQIXWcE8D9J0lbiBtXS9usOZJ2du7nrdbZg8wkJgQdUlQoaBIEV1I14nzRQ1LuC4gc8Ggy5JJEU5zvA8sjgyEzYkPnY/tOfbcqa/FrmIHS99YC1awCTA+X/du4CZ2eBpkoG6xSLzyA7MxYwQCblD2fCByVj3gkEywO0ar9ClSWb0NY0+SGTr0ihDqxRcrQvzRSVXK52JGCQTcZ/jMVmbp+8kxsACl38nl6jAPFXVKYOJoD4mxTAXynGdTwVNmHtGyFfFP8VqAq/Dz8V7zWueTcLpKsLIqQhMZqE66Q6Dva6h/6juw0QWk9kuV8LkXFsEKRUEAXJn7BOfgZrm9ns1AZR2Zu42iQRphhlQCxHwwkjCBQiREAMkGl2EvfBrEZwQDxh/PKR1sogmGu7g431kYkz0D2OMirkgjkPmszgZOh8cN1hcRcmcTciKq2HWXtYaHtesah6Z8Wf4TKzVFDl2MSYy1jaqvgbcGd+w0In/d+2VGvS/WZAQyg469CxYOZMlR0CeBIWdnvvbd5+g29/XOeMZjbFECMfwAqvFBJ3BDaF6cX95Ph3i6vytEUvu/0oFzw2NdmRFTqJGt/87n0+ql/X6AzV0mvPWmyjRqISqYP/ov63EXleB7cldz63+v/z5n/7xv31N7on+pzzAJBEIww6VIw+s+HnBBYQL0TyE7WZLyjG8OXGJ3DuCdrWnRJRcXjiLJSykh9wP0uVojLPLK3z49APBF51uJ0DBfth44yRNFhSNImzjJWfDL7yoVDNhlcH3jwdSTF5CvLJYKyBL2IWYRMSkym5DFl47QpsLBTtWrYYVHTxFzlDFTUYyKzMeGLPcWFUTPmNyonIU30OaooSzWNU2GpIr6/Y8L1mvljbgpUMFRS0CK0+iETvCgN7HMwXdWqna8QzrQfwZVcRK8haJsH6qWYB8IlWph+SgFQZ2KYulEis7VwY0M1HDeoKchvjdlvpPJlUGVDGyg85tpO+7GNiJ/MMq/YPH93Hn9pEKKs0Lgw8if94EpmDHFKBuE5PMOrW5TazMTdzyLMQkHZ49q2JFAp27Cj4MZlsT6iooWfH76k9AMSQw0mjg7dvXCtxx1s73ZYXNM8DqlizavUHbcxYFdiY1d44sSHg/2LnH60mYUV6iqX1gNUvLaKFHeNHB8FryLxDD7DriGTU7ZXX+FRdr1ASuSJbO6xQ0h3clHwzPpWKWyVrO98C2gSq4uNLBEUyA23hGbZARlKkCbChCU1Td2nLtJ0G5UEajGtR9yk6eZgozuFkEwipiHB0swU6Y14KdjFaReEY5MwzONOx6nz68j97eICj/mEwj39lko2eLhRa/Au3heB9fvHiBd2/fWOKS0Hogl0gBVefYspQqkoITk9CDoPGte7lcqaDgOeI94lnpttq6N2sRl5wYLNaS69kT63htIQ8lpGDkoVUdFe4ez7BAjMibiYEufjRuCgiJi0k3FjHGKL5xVzRwAzQmCJC7rhubkCWLc6OCGhFFIxATDgLs+17z2shOOSRxOng1VfhE0l3cmIjomIh1Oxdy4rQEOzbPECnY0BEMz2dMik1hA6RKr2nth0ICJNvM8qJ81vjZeWY1pye6IhtCdsUJVpSrzWnE4AS3YoFMz0tJgfP7eTSkcZWEbIx2Ko/YUT5o0BMlJbOX/5sFTRn3Hn6IwcEN7bnyPDGGXp69w8Xbl5qhN/t7ODy8reQ7nYwxunqH7dpGK9qbpiwk0YMw0pHkovbc44SHn8/jSb5Hf28Ph8cn6O1zNaiMwt/9tfJfSKz/5r8aHUv+6tT693733/UDWTCUp4CsJW/OBm0jo5sb/t7M2BTz+UJJRgL8oih7HUPdKP0na3X0ej3tnPHLWMvR7TjnD/TsPL8Y4fJqiPv37ovazo5OVmMcorPK56wjPmh5HphwmVZkaDCtwk17GGRrNuShFw+iaeCBhViEOk4OzMVyK1vSr1xmcE40ayQcQDauWba+KRLG1mzHSj68CRHW9A6rO5xOp6Oqa3g10poLYTxeR37/vYN9HB4eaibpzoczHFqPWTJSHTVJWjWKc/e9OHOtMhTMtYNEW+yAow+pVKTCA+q9Reqm2rXl/b6gkwYfeM4lLy+HePvmnSvYoGTF5M4Hkt0bI7F3Mz3HjSQkqRKFPcrdroB7d45w+/bhNROciBiFACoAACAASURBVIbhQDLGregSE6ybZBovUHSelW1VZ0eVpghCNueW3F+Qm9NaRpAs02w+6C/z9aPoiElIieYoP71qw6T39t0b7a/ynkUyhIg58n6lUwjlBAnLGSpjweGATebnDn3q5IbRgJBb7skKYjXsK5ay3p/KQL7ecV0lztj53aQkFGTv+HuEy5jMGeQckPx7nN/RqcWrH9aK5e2Ne+X8OzGL2XEVyORsqYDwfdkiS3YYTwgHZ+h2aGIu/xydMaIMkunjTJUBI+P7rc0xKJVxPh6h123rNXltkzTTiIbzQxZ6nLlHIqHckEJc0AxrvcFet4sHjx+q6pfeciCl8P3ni5nnjhwXlaoi/z179iUuLs8Dkcd2kkZqgCZl+yRpasTGXYaZuB5RWcHN63tOhEwkTDhEEbSTzTUdBWzv6vKcc++Y359FhOHRQPgLcn96fgKJUQQ7qUx5jGUJRa86eX4cxXDC/FNcEhdF3KXXzC4UC1GYgF0YGbPkOei8hdeOMLTY89r1dudqGJZjCrPZBf0GZSQ+r/oTGNEakdFlrOGZPWOznpfoQRrWfFgYcWy2Xi+xWnJen6qgkPMUd/EDqY6NUtynj/wZcWZSxyvbq/E+0FBig2rJe9Ka+fKbs/AKO7masxJaDXFV7l8htvB6EfXjKhNHMZ0WVfa8epYlqZ5BMocrQq7IcZmrWGbDx+ROgtGNw1t69kfDC2wZx8M4gO2NrjEL0RBPjdqxcHXDJAQ0ytKG/NTuDXDv8Qdodfpfbcb69//gb4fhu+ER3cSwyE2ogoeS0I9p9Q4CDD4UdyArkUGSAedaUELXnixMryHQw9U3w/uX2lfizFW6jEOMJhM8uP9A6wlcdpatm1xQHPR4uOWwQQhpShiP8z6y8txp8LNxDkUnA8LLMdHw5nkvK3jvkUpfZvDnugm7HwZ+Hz92wNQkJpTD76j1hkDVN8nILDkTJ71S8D755agRj0eO87NLiTDEa2X2IWHDJp4+eSIWrcUtLKgvBRJZkXGmSBinIjspvhap64QEtbMYPB75nmLhBrJOJC6IOBMcIrSjGWzQ4gMZF+b5ALJi/uSTzwyvXvueFs1orFskhJAlZ+Ka/2ZmaBOKjCxrkxJo1O3uhYns4MY+jg6539dSRWzLNYtxKNHymgeTS+/FOVhEyFJQWICU3VFwr82dKsXa4+4ur0HcvY1iGGSWk+zDGssz6SJOz94psaoaZVFI5m6QTRREx+5zs9acJhJsODvmp+q12y7YCi7EhGQw0clXVynfEP81u9Qya4J+g0cn7wkLLDEswyiDrEjOtJ1Yg5B96MKjMpm8gMWyJpxIlqpNKFxwudiRAAUJe0xAsjRLkXB+uiJyQ71hqynxD+8lEwOvgchKYXFzRrcqrWPkyAJPgRwHJloWC9r1pIyeBCc8Z45EMSZ7foeIKNXLFXkq7+/vXe8DNtoskknMMpGNSk+8csMhC7tXmIxHYSbIOGzNZgY5Qo+W8/S6hs94Ad2uVZy0LqelfuvUSjaT3r9cf2swKYfnVatAJtPEpMTkasUwz/Q1082pXc0RErcPaJBBNx4nLsGH0sKlVSPxA99Tfh8W99pg0D0Jq1CBMcxnwxwRNhlUTMvQ7a+xmFewXHH2aEGGKK/Jr6gZrrpdq6rxGWOxK3Y5V1ioBtagXzWLq2jk4b1QrRGJgW2PVXejoSsOZC112CpWve/pdaadGhSKjciIQaQ4xhLGfY9whADyNbnqtPZWAbtVfrfFcq1nttOsol4ri2/iFZcM3J12t++ZrfeviaywqCkgZUsbxiQU7GDBQi/tfsf7wSwMZV5BSVJCzitblGp3mUUQCyqJcVD0xatZVTLU5RYGJLvY/VqwMI6m9KyEMWZcKeUHZK3ouMMGkc5MX3HdholVzjWBIasbK4ktKy2JVEIPTjIzw7I/2Ym0kWNilQAAsfiG3SVsDWVfPB4OPtiG79z1xiqBdG3Ou65GE9y7c8eEIEmR8efYObuK4smXtFaeKbizsokzCEJJ1aAUpb1YKRp5/sDLqRuoJWjD0B7PedWCgY0okWBB4fzUwA0s4aB6pMOlYB8fM/USltkSazKwqKntuljg8mLoXTjuQVHyi7Atd1NRkFzawcENVc6cWUjBKco/Kok7APMU8EAyeMgJhTKPNXo0msBlhSAedhOaXClb8cVzvrCEzvsllp6DAx9idrT8nc8+e6YF/MAK08+4muVc04mVSlm8nuxeGUxsDF5Vd67ZoghBZvzyoTw42MMHTx5JuowPLDVY4+pETPBMtlHBSvOh61mPiwwGMJNwDdd4j5jm5+xGaE3IlRN3vdE8gZ+dRRCTeSSc8QEeDS+1vsHAI1ZokEez6by7cgaoNtVtslzwF68dRe+bwUotXlMFOsrxXbMouT9YFStSM7FALhPxI0gl8rMzUQtmlIg8BUoaaLcYLE1Ck6UW4w53mIMBO1EQKUjlmUQcWLXzHMrUPcBmgtULRSzCPE8oilaCPDfSrFSw1w6jCWHtxrVwgoK6TOkNkWlnORhF8/yz6GXgiYlHSlEliomY9+DiylApx0HmHJDc5Z1oQbMsCMsltDrceb1pYZTAAqUs4Nk7wvSz6/Np2T9eB5Mmdf+lpmXmLd+T145/L4hTmrwm5GjMpCLPbHM9qWHlS2czJDk+WoTzGSd4JsRgDqRIm2u7u+c/3ln3fVWXrHUnXyvKgnLP0+sp9NcN7N4sSFpK4zbRmCnLGFtWOLhBPfQUL17eQppW1SVarcxdqp9R7kXHeOsRiEQVwk4uR0jsyPn9348eLHXIs8FrIs3oIGQStQdMkgwzd8ZpkUytACXYm7GZcZfdXVBM0rXVSqLn3Iy5Mn4olvT8ayd6RcF9imNkaIkASO4MSUxFrAl3q7myNKpnnZE4xHcpyHCCRFbLElL5jU0ElfC8DlijQJGQQyd1fd4Q2/i6KqC0QeGzwPetM2eEfWr+LGM7/1GqF6rgRicSRuOoIKJ3YQHAUrxcDfoqWsH/4A//g+udSRfGlpXjQ2dKvkk4lvpzRyvSgB4qB0JqQ3r1wGsIWcZDYRF0JlrBq2GtRYy2AinpuQTFaRv3+MEDMchUWWrvy/uaHPgbMsl1EbX/FBx0eIiaTQ/W+XdMYDH4iLyjB4dDenZ51LflTIrQHI2XQyJj9Vb2AeDBtauFdzIJ9XpGy5tm41x1L3ooeT0IrdlTczWfay7Ha8I/NlOvXROUSOrQ56ZUVqOmHVF2LkokYS3HxYv3tgTRhs5W3Wjo3pn0CNeR4MVVDX5PHRR15dYw9Q6umaexSoudra2vMqEN7np3gq+nk5keYh1CKlMtuapjwowOtObNJs5E5SnWTxT0ECxfrWJvry+GMKn5DBj0QKTHLD+HoTXPc61Xyg7KsLHnaZ71RHWW6LDCAk7qW82oEMUukwLsOy2Wx0SqmV8QFRC7VwzuqXakdaaiLyrPlM6LiS/szti1sYtnomEwajUsCiCRkyDB6O/utQAXMfzfVc2m6TpynViD+TsfIMs2umL36k1Z57XZYpI3QW3HhJLsFKA0X5VuK+flPgPsQHh9lSjD68hdh9+XsHUgFwqyBjuVBMu1Z85SoeF6xHItQX5W/3q2xZNwF67CmR1ftSJtW45otCoVCln++0iQEekuzADVuUt6jjPjULyF1broeMQTWGvW1cUSmmY84GceXlxgMrqU8o2fJ86NGXNs8K45WBSxD11lRCFEXNTalotHfYdgbGEUw3NKG2u4w+f1siCHoVQ/CxZu4H9nXJHUaLq9FqPRmk64Z3FkwXksIUsalPA68Dlmgc9YwpgnFIEEyIxF5hXqdSaeps7G4eEK600NV8MeksQxUwRe/X93zkIJ1VwQCnZxoe5ZMdgcDCYaic9rbEcxE4vZs0hkMcDvKmicWsCyC7R5QRTE4F5yp824gTCfdjepeBYsJvleZGBztYqrXIxDnGXzZ8iBYfwhz2KxSHB1NdH56bZp1UlymnXMuT1BLWvxTnR/fZ/M+ibI7DPHK8BzL7idMK10uyvod1o6v1EreKEdcLv08Gc4xtNqUojRLHjdeZtg+NNFtCeFkaXOz2FEI+7DRkjY1nExZuYiP32lxPq//vGv6sbIXNe53fmVEIPKSDKsHBi8kG3igslLrgQaLbKpTPeWB2dOSjoryErQjOTvhvmCEkBNEMzVaIp3Z5f4xs983WLgSj5U8nAFx2qKnaSqYOm0+qHip6iUSBAiEcTKMe6QTFiIZBQFkUCa4gyVsIG8YLVbyC7diiL8TtR9JZNZBAbtOhqeYALlazKQ0tmFj71mnRJn32A2GWM+mTqph7mhEkZgrqobbjTU4W+Snb57nDNyf4yJgtfcHaNdXwwNRUcHSz9ybkK4nHNYEgnYHRhKDibYEgevqcOJCUrqM8EaSqQoLpxLI7Wo3+cBe/HyNd69OTejkypRZK8ulu7oQsdoBrUFzOPsiP/7zslxCJoVzdf4Gpyniz08nghq5e/wbJmxaYUiwWPBlccVNzu/IIYfCA6aO7J40/Wjkkz4rjuuf6x1Lx0gg72UrjdfeyNxCCZWvo9Y6CrIok/wX9SWZafHDiSyLFXBSyTEcJ3p+iyqjFS4CDCsxQKED7v3DsPaD+Gu0DWwo3Ggc4AnWsFORlZrtChbrrFmUg1dGav0com2Zy40eK0FlStZ8N/ZnosJkPeGz0TsTIpZAePxAtO5TRPY7ToJeZc0eoGKoUsSijplC1owkS0C6c1s2cywZAbdX4tZRL9LhwkGIr4Gux/vJLqr3pKExeAveJn7rWZ9kgyiedpsJp3aIIrjwrtYFlNZCZ/POEldQbtWq0HBZcuJ08IKJv29J3opOYZdagdWcwhknxeSf+RHsPPyM+oiOhbMZLySZEb0iL/nGasZ94wSLEjZPbEojHZ6cdbLXG7hjxKePn2DSoWe1p5ZHx9uMZ3XcHlVxXjaQCGPsTQA9sEKxwUo0SDHQRdUjjdSoAv7tfGsqtPVKk3wFI0dMGFwdWpMxL4v/C50tOp2/NzztYzcxWKL44zQ3WY7GXLwzErtar3WM8xulUU9YdnpdI3TsysFq/1BF3s9jk8MTZPzwEKEs3GOsjzXDCRSrlqyqKKJgxKj3bE0qgjwMvkolPOUoXuagolVpDMTEFQ0SGhCI0IW/WZ/y0BCKoFu0uJYT6M/GUmb4BkJgNrc+KmdYSX3gJap7PkqHev/9t1fE+Qoe6ewA2h4wjCnbrYG0wFmDK07gwJZifyddqcTlHGoFEM2GfelKPtGJiZZmF6YXy4X1tttuno9Ox/i9GKEf+ab35DDhd43HKjYmbJS5sVfBYlDw4rGz+m36uCV6rX54PDfOymStm1ReiaYVrOtz+S5h11L7ITjlRxpQ5bs5sPfF2lJCc+zXLtBEDKy0geDNQfpi+nMs4igi6kqK2rYao3BZDB2JXx9Yvda4heERNWWlQyt+XN01Ih7f9F2j0meUCxJYAw8rFwlsh4gbAV5Kf94HkJIVp1jgKn494bVPH7WQyjGsfd13707w+nppevnQkHkEqowid2sztIiFRJQICSkuS9nf008fnhXhKfI2CQSKjIAu0DC9iHQ8Y5JFYddUzCvtpkBgzKVgcLcSrMuS1qa4ewiQDq/cgMJy/xbXr9UP8sgqgeHCZ2CFps1Li5OTXIIDyLPEl9HZKrgDWmCjKt8Vua8r0wQfND4OTWykKWZzwDfXIUbxUXKHmkwMKgzkopUZKA6GbMD4OcmSY/PkXWIiYpYfIQFCH2POXMXM1MKU0RoeA35uSyl5+KWQg5mh0q8gvPbzdo7pRoplLFLzFxnwGTg5XkUOSXMnFlYsdMACNtG5Sc/A2RyckXC++MVdW8uyEhObCioadYdhRk0k6J+GmOGdylFJGIQ5wwzJHyiMgyu/F0KwTBAU3jDSdW/w+TGGR81i1lEETY0TGgYUMIHLEKC/jaRLELNXpFxYcAzyphCmDfeZyWd6/vulSn54QaDDIvyu3iRapjOKK3PGKPsE2w0yexfni8pZ0mIwqbiskgUl2CLGwcrDEckJlbx4UfnRtnSKgY92gGuMBxX8fZtB9NZW+SeQtkNQrlQRbXkvVghK2EthMnbkLbVrfjvlOA4KvsLRgZGFPlHiVIIIeHr0AQF4xOeEe0dN6LDE2UjHRsUc3iOA6mLyVN8E73Ge1czKeyVSlit6HxF3eaZzic71r1eRzCzkjP3ixnjgsgIC17GHhaV7FA5i2UtYfJUjC80ldhiNKFOdgm9VhRfYSHtWCS98VDkhgUaMec1sgsOQtQpNsclrGJu3q8bxZGUbUPfn4+IaOkMa2bt5uYrJdbf/M7fkYQcc7wo02Ka+fDzorHKtoh0gNsSVztszZls2q2Odpt0WAIk5yreCU4Hlr8fGJxRfYjD56vxFMPpEl//6CN1pxYCsMybOmNp8tLppoBVQpg1MosN0/FGcb7Dn2NAjV0iPx8TAbsoV2aJOlJW6nxQeOEJ/fJQkfQiKUUFfc8OJT5ANlmExRmUw8ySN5HvpeVwwhMMoiHgMGDGTuo9c8/MYx6o3oDsSnbXMz2QLKwY2KSewz2yKuE6HzhWilHGjd+BVaD2dIOBsDsZX1svnds6jgH86dMn6my9iuNugrtmLAYsUO//zYKAjNGLy5FFGcQgncnaKnaDsdOM1TG/C9sR7jA+uH9bnZAKMMnisZsiSmBavX/HMAwfUinTsNNbzC2VVqtILYX3QAFWtHpLTGp1JUBmkeXsdRsmLjNtNbssV8LczZ+Ln+/s7G0ghlhoIy7cK3gE6n9c6+E+Los0Xg/ut9HZg9A2Azl/liMHG01YRN67f4ZCtV4RBCL8ug6EluyzCAOJGfw7ISYsJFiUBe1fduTeF6VjDx8hz+1V3IX5dodOO347JUzeU14EdnWcI0nWUFp43M+zTZzvkUc0DKjqfklCky8o4Wkb3/M9mbjYHXa6FGahHKh1e9VpB6PvyczzeM3itPf63reV0G8MWLKiC9ZxvIYsbAlHSz4zSE5KgSwUSJIXJfxHJZxWWwGVzzk/D7tUfjZee3ZIvGaW6HSnwvPK54INQYdQMyF+wvIsUKRWZha0rlfw9hRCQGnG4EYlMmboCuO8k3HNLm2OrkpuKtBshC0RDRFk2HyQLEkLxAW+9a03+N7393A53MfJLYpWsPBP0W6x0Cvj/KKFPK9jixWW+UTdXafaQ7c60D6ybTYNl0Ybw1gYamSkQsGzSqe799sDMbF69CNM6dp8IxKbzEtgAnV8kysQHcACMiObN9k5etfe3zWszCpH+zrKinDD3WkLt7AI5Ofm2K7faeo8WuqyIGcfJkUXyJbTnC9WKi55/Rg7WLgxXjD56p+tCzTOTIUuct0yPOsc+xkC3ir+NxuM5ykyav4GZyXNxq8Tq2e8goIDu9ywNxO0C8PY3Xq+agSEl1A57Kt0rH//D/9juydwWZasQNmYBTZuGqTfNGQ2LMKKkg8QPyhJNTKyFtvX8404II4PGxm8hHs2ckKwebfss9ji07FivcXPfO3r8r80qSDIfuXQridfpz/oIZGKUViglpKMK/9ku5a4vRhmtLESPOe5CQMfD5Ho/oIcKG9WVyHA1+LDyeRC2S49gMFI2Ri81WtiF8wdx7gXyBurHTopvngxm10eA8X+3r6NiUk3D48B4RA+hly/2W4tU8f34/zMxYx35eQMQ3JFWKIWKWFDI3ebBuwNeroeM66RBOkyK0YZIqGNVb/fw6PHj4NQRnSUIWJiQW9W6nwtdnTsPDnHfP32FO/OWGVD4ghkyxkVsAOHFG5o4yaFHa5x0Me2gVa7aYJS7hUPdefFArqDgR5EQVmRTKFZqQVCSJxihyH5OQl4e784QjeaL2qG7FkgP4NUZoKDD5OvSFthtYjngDNNwu1kAjNx84ER9B0EwLWXGI2bAxwddX1J0iCcxMTEjMUEOJnNrs25iRA4wNoomn9UaAW/YiYyUfYkrB6UhwiTykw67gN6Jef9HJOfeW1d6YwFkbWQ5QmrNZYEnRYFLCjQH+aJfC6ZsMlG5fnlLh8DE0l6m1SwslirWaprzUTJ88QOi10oCYNr7co6YNaKZf1Mr9dGo1VXd81n20QTr83x/k3mS9/fABObIAd15Sw2pCnNrnQZmMRlK7VJLS12/SrOM+w29NH1rJra1OxuOY/ryMllpx1Uzre8xxz9OA3n877EfWkWtqPhJMxGa9YpJjO2VtNzxTMTixspY5XLgu75OaUiFlZYDL0GMpNsyOita0JMbDBkUFLiTH0hL9tmvYVud4Nmm+tcHp194xtf4vf/6BCr+S10umTK83WYBEg4qmm1apaM8Gb1DMhLOG7dwY32TcHKnoMaRWNijeMt7ZOH4B/nfyqWgwWhYmWQcFXy1564k4MchXhGI8kxkDBFFNpuhHS44DTCtpKhCrDf74cYbu3dKJAhXWTurwYGN9+Psb1UNFN6PjdJ1XBsRSxufv/oYKYijV03x0ssSfKtLDtZfDGhso6hJrTYzMEmkYiQpSy5CeDxl3UUdoKKuQ2yWM6xkpsSnyPHLBfiLKy41klN7HDgI0eAjRCLBIluWFLWvq9GLVSbkAr0VRLrb3z7PxTZoyL3AcrWkW4eBdQNCUtAO1S6WrBlVUD45qfMgEUsCiy82CGwilTFuVhhpaBHV4aFNTQrFVxN5hhNFvjaRx+JYKF9qiCGrqSSkF1XxWCvL/iA0BgfFtHjKyV1O7P5XDeSv8cbrEo9CNMriet3ykq47U5bUCq/j+YMG+u4Gmpk5xPWSq6H2FyzMKQi5ShS8jXnUC92rfUZE4KhOpJhohwYxfXJDF7ZqouqJZulIWw6UMjc18vchrCqZmuKIMZkZmYwP6vEJrpmxtLDlrCNvqek3dzB8bOdHB/h9p0TBSF3LtbnFUVdriO8HjYZtkMEJOLx5bOXuLia6jA2GhaR10MbXFf4QNoY3axhMXTDbF47hA2LydfbDfQHA++8BihNc+YgXG5vTyZFzz/Z2bhA4vfmDqwfEkL3nL1Zh9WkKp0vJUyrCkVCFX+HbFOaV8ekwfm7PGWZIIt+/9jBW2rTDyEJHSZyedfXRBQ7m1jNxpR+3nMbEgSiSKWs3WT+DGfSDBhmnlrUg44sLFx8jcrqqhgc+NCyc6KeM++xUQdWzvZ/5bni+ZYvZ5eFi5ObNI63qfapeY7VCeysb0vyGZ8vFhfqHqiURrhSqzJM5lYa4wrVdEY2fxX7/bYLaLIp6zW99pasYqtda8ZK8X6eLT6vJNzxmuv8yFaNZCYWGEYJqNgznc+x4bmUSIfN46Xew+BJ8wAaxc+XWC9tTchnWqpu3GsukglPKcAgABISAq9vv9+x6bpY+0at7K7FVSLDuGR1s4OP0n48vyz+vEvtLobXRz7BMj1wQrScpQsa7/2yYyJ6wXFJjmo9Q6VYRb5jguQIgn/XwMnJEN3eGYYjKpy18a1vvsLvffsOTo6LuHf3At0uyXM1PH9xC2/fHWKXL/D5/Mco5VUc1+7jRveGujXWeuSlMAHxWRBEHZIdE563NFw4y8wgaC9LMCZY5+k5I9JBJEEwPksaygn6+v904tYzw2se5v983Vj8UhCFRZLWh3ietcfNZElAJMeSRVGpiNncVoicw1JoRZ7VKsK80mP1KCdYdZKBM2ACayAOXTsjeQRpWN5a9DyrvCZsbBQbS0Xtf0dDe6IkbWnZ7zCeTpR8o3xmrcQulnyToKkeSFFszESsldAI9bW9jx2JgR4jUGnKqK0YyV8lsf7673mPVQzEYGlESNFcdC/Ea581ZZVpSIB6ilwCl1GuKlNWIGbqyXuPQSy05JyXzDmHTHaapfEmMjjwNS6GUwwnUzx58kS/x+Vem1mbuaWqM6zTSIEoJEHtAe4SsU75mlomt2wLuu2OHhwGf/5DCLLeYOdqSyC+D+EOXlcHMlaX7njZQfA7WHjBjjx2WKB8o0UwPPg2LMObrp1Nivxzt01VoBelebDImmRgtWqVRtI6DAzy0U2Cn5mvI3mtOudZGxULfE12yZZIYwDtaoYRd2hljhw6akO9dAKqShT/+ORI1+R1EIK4f+8u9vYGIvawmxOZIzcM7sRRkSj/85dvMB7NffCkmRkq4MBU5uzUiIMPu+Yj2q+rq0OiGQH3K3Uedu4ixeAN+5sKopr9kpltqy0e5vdVtlWgeF/Z+etwBzY2P2eyc2BRgpQPaFmiF0yq7FQtzWe9agZ9sV6jYHmQheR94n0mFM0VEsG3YVeXhRn/PWUpqULF1+a1YWLg+7NLipJ0mlkxsBQLmMwogmICGqFjwU2lKkajqR6jXr9ryJyw6GKNq+FE9+vwYF/oAB2aLBjPotBoDHej282ai4PJTMebiY/PHNePJkrmwSavwNGN+Q1SouI5r3A1ijO1apDVAybTJRLuIrJDbNOOkVZwhO8JoQayU5AgZJAko1iFLNnMzabGPzyfVOhpyzaNRd1OIxF+H6lLETKmbq5UksoqXHi/KH1HCHAxW2E5d7HI80XkgteSBBX+HFERogE2PCfyZON5XvtIctGGQPCPJQTJQmE4nTrAqpsma5yGBh0nInkpG3GLI45I3NEePjs2Js00vK5cWoB6a45acwOsb2GxNHrFTYdms4jHj1+jXBnj8y8HWC76ePxogo8/OcDDB0y4UzAkDYdtDEcDzDYZztfPMNtOcbvxIfbrA+3rKjFGNyjBvE70TGJxG0CeqhoPGEHjGYtzd0sOuBgwmuPn1YpHZp6LYBrGQXGuKLGMwKrlAeXnkPEJ58hhPZLPaJwxm8hHaDdXcS2kRZaJlWuSpZAEaQNzhuvVId5EIpPmqLhQ96CEbGwnYcLTLMr5eWyOEQxYAoxvy0Gy9blbaiY2731ZBEAW5Jvg9pMKdaXIhad4HM1wusfVHr+fin2JFXnGL15RSPba/w4a1BrrfNUZ6//4O39LD6UEGoJFGu9GhEoo+ce1AMJNgjblqhIYFwAAIABJREFUHm8ChWjwEp0PX0QON+5S+ft8KFlljYZjJ5Ygoq3DngHj2VKJ9eHDhzponG0oPTJA6gA3rbFKiTvKwLVa1qGlqw1nhlsO0cda26GuKmcDrTqVoHZYbodY5eco1VeoNEiqIBxdRLJsoJB2UEJLnocUpWeAlRdp6DTJFl6mL7FIXqOMASr5CdKEkLdnPvGAsrNnICNERCiF31FQXVgvMUpkBRUmrkKZFb7XAXhI+HnNWjX0zC72ajjUcrW6fnXRhmFthxV8aoPVUdw3jp1hr9P1w18tizTGzmhvbw8PH9xToImmvmZEW8jcJDHPayj0zsDP6nM8mui19KCkqbRoZ4ulFWwka5ag2+baUEuVd6/XVScl+nwQ0ogi+EwqDI58uNhReE2I99D/6CrxTIWdPSZWEmwY/OJc2as67Mxt3q51FhHilioWTIRh8qMPLbsViwVo5snooijk7p5BgomH/r0RnRFBLghbaP4r6BLXXrCRzRxJYjZnMJNdUD0LtBr/LsLnHEvQeKImIQ1WZl5doN8pi0bOpGgWbqEKjRVkam55xDah9mYDw9HICdoXVbt//M/JgrKPDRUopWIGap1ISU5di+fKZJlr/qZ9UAdnOVTpWSb0Hky3qZgWSIlUJ+Pl4nyL94Nz8KjFLJUgmVAUQVEIrX/Ij5TdqNc+2B2XyBsIxSOLHM3sbXSE6WShayCmPU22m2QOlzWLtpiA44bg6NDpsEORoUHoPnguBNPK2N27iywyVHyl1O82skUeAO8lxxv8fjyDbv4sqWptbs6LCclzY2BnAg9Xm2pDVFtXKBWa2M3va4zCjYBSqYG9/RkePniFyXyHH318iEqxifv3iOJs0e0ssVyXcXHRwXLVRZLvcLF6g/PlG7SKB3jQf4p6ydKAUS/bu/1W9CISsFbH6b1YxwfDu+oeyZqXfKUFFvhd4goS99BFUqSdJV8jGIsz0el7c9wR1sh4RpRcRFIKwiYezypZ+jk26dEFrpECrdvIFtDsc1537kVzlMffZeLSeo+6QTcl/K6xcdMKWCCi6YxWzYRWsUSBn2smvGe6/HtrepuTodjDZoUs7CAepKJIZvMlW3lK0tHQuuJcWCXTBYtuW5zlagRgD2OdpbD5omKAZKmv0rH+xrf/U8/TNOQ3U01zO7mIGL5hJcc3dbfg3TNeBFWlZHEGS7Qov8WbwOTCL8sAT+KNBdq9ksDAwC8/X25wfjXCo0cPbQwtp3sTDtjZMKiqy1qulFj4oOiw7DjbtKILJQTp5ciqWr6y1TV21TNsy2fYlaZAiW42lrHKtkWkSQXpuo7tqol800W9eIB++4ZEARy0vVS83p1ivPkhlts3KGY9pKsjlPPb2OsdWOEkrPVEEpP1Wn2gYmUsck3FSjLUXY0VJq8jC4XoE+nK0N/73em5IEJ5KtZqqs6YWCUCXykGRnFw32HgC/dFc9YgqqAgR0u/egN37pzg9u1jz7+pcyt5OcNqJkIZ3rREnztfdn1XlyOcnl1qxYAdifRDdylu3jhQYKSV2MHenq452Yb8e7OBLZpAY2brlZIMUtBDwe8gpyQuvosE4X9v5qVFDwSrs/uhddw2ldQlq2RCXJNg8BwNsnlYI1Tu9QkL0pMRy4CtneDgXsT/zgtkiJcPoAXd4w4wYSLCuWZJeobM8+3z6rUyE9rsuqNgIHN5Q7V8bvQdqXokEoqLBTF6JVzw3qrNymRcgic8S4k7chosFmCnFiix8noQvaB6GZOdyBtSwaGEXaZRjM5cmojEVyvzHtrXl4lJ0pGEQGlCzeI4fG8bsrOQK2kRnkgMWetaldJc0N+L61sevXANjPM/r9+JnBL0aqPudBR7txiGGd+aX5KolWzC7IrMWmp/e02IJEUWQQRzI8GEHav2FcOaiXRvtVlgVxhC1PwEZn3yvJg1zCTAP1bhcaLndY9QL1/fM0F3VSjukJVG2BXGyJMeCtuBd/Zla3mFYuMZUEiwnd8DtgfI8w2Obp1hPO5if3+Bvb1LXA4ruLzq4O7JHHt7FC6hJGcBL1518frNEdabJpb5EO+Wz9Qt3ap/gDv7t1RERVlEMfqlBGcjDvJFOGdmhy03sCCdyWqV50kITyTqiMwWdqJZ8FSBahPYbcrYrN1xKl4WEuTFDbBlQjcRz8WsERKecUKhQnxEBuQIwNCoUnew+9Sop1rDZD7R/JV5gkx6fgd2iir+AgkokYi/N0kMsdJXt4QZd1I3nPH6/MeVIhY+TuAm1tl8wGiK5uZk1DOGyX6P95/AsUlG0gMOBan2ZHlmBO1H8Q0Tkmzj5zUr2X5qzGItem1LhBjKz/KV123+9+/9F+/NXqVVKYKvgq/XDRxseShZ5YvtK7NdBmeuoDBImvEZcXsd6mCrFkUb4k6S1U0o1LDDbLHB+WiEp0+eOpCInk1o0jZUmjX+lMOORRfoMOFAxMMpYYb1Wom1UJ0jr58jrw2BkmdeosqDF3mDvEgiCeGAIrabMpJlDemqjWJygOpuHwf9mxJH5w1NszUWyUtcLr+LWfIZ8rSL9fQ++rWPcHhwoi6EB5zvzcpH7FRKE+ozm4mmxFmuKKlq1SCzp6dWSOq0X/IMSIpEMu7NBfuxQmURQeZyZAeLpFLI5EKjwBE0b1mQSJUoywKjd3m9UsLl/Af37+HmIUWlOUuxFi/ddmQDxrnbzKs8EtwIczF2zvwOXMM5Pb3QPJDfgZ0FO3wGet4f6svy+tLh5OToUA8jZ2G8BrTSs7WbK0e+vl1R7IKkylT7wiRzeUWL6IeTELWdFzrwXOXyfuECZ2fvTMASbElojN6sFhqP11VkGnWSQW0msD6ZKMwUbwoa5B/tO8qyjxqyLBbcyfPzEkaMM1kVAdzRDHZiTDQixCmxWrRERCjqusJdc6vd0fMj/145lYSZsIhQnDN7ZYXfh6xwBgmedTE2JU/nnevlhrrSHGl4FspAw6DB5MVnjKiEkiR5BjJwIGGLNmDunBncKF9oo3kTNtiVUbWMcolUXaLqTZIwkDLoOMja9MHzYp4vFiaRia4SPMjoSeSeO8echQW1ILI8NRdXp2zylnkJ3svk30t9rGHhFMaCqLfMaxMVugTnU1iAyIUs2Zzw6WRVr7MD5X2kzB+DLq+f95F5yHlv1OlFQQgx970LzC41r54jLZ8jTysoLO+gkDfd6VdnKLeeISuOsJkfIJneQ54xHm3xzW99jlevaRHJe7jDdMZEXcbdO0OUK5z3ckWqgbenbUynPUzWK5yvXmKyHqJTPsTd3mN0Gk2dIwngB7ZvdEOiTrqsOlXoGhERac7pzcL2gcxnoRprSTMJ77BBuU0lpCKSaQVZ6hELaoyJRJ8yFGc3tUPLw6Zxl+6IVc4k4iAFoyjp6tFaFN2wexHV98qYTOZaEWSe4LhL579Q0rn13JeNSWq4V2eijAafjRwYTi1xSyEW/r5GCUqC5sbwc4lARys+FRZG+Pjv44yUyT3PLDTjROvtCiZ6s4v9fIv3o4LYcpnaDVbCLuHunWMMRxPxTpKEiIVnuuZa/P+QWH/n0//SjEgJQti0Nt1Si9NrAhRTJgTHZW/NIzh7WSw8bKfBsZbWOWszYysaY2vnKEAM6lCCTJ+H14Rscs2JOBv56MOvKbGy02CVoRUSOTp4iG4hhCBhRnhC3bsH9cLSubdVBrbFM+SVidU3Ck2Ui664k90CWWGJvDRHigl2xTnyAruTDGlSwmpaw3o0wI3GR7gxOLZ4Nxmy2w2G809xufltpKXXWE662M2+iYe3fgGHB4dehg5G1nz4OW81zJmpC+D14efjeg0TE83WGdiddOsS7ObRlgg1k6UgLjMmOeeTILpEqzNBIev1Qnum7pAM0/CeyOhdM665aPKKocUC9vf2cHR0JKYw594sPgRf65qaaHV5OcKbN2eq+O7cuimSitcs6LtL38wh3rw9x5h7tNL08z5fq9m67tqYhG6fHFu3M0BIUXmKn4sQlsYDIulY3pIPnCrloOzCxFqr1sWa5cWXSEbiNSn+DpWcLi7ODEmJMGOptDBavzYWJ5TK15f1X/DUtXpYSHwKwJzVsnp3oPKM3CQpLv6zC2eQIyQo+DHMi3keY6cvUklQvtIqSiDWuJhI0ev1NaNV0ScY//394sUmoY+BgqIQgp1Dt62kWQqzaJJ9ONcMUpSCBis2LqgUKyKRMIm3BbPbVFrsRnbJUWYxOPBIxUfdOyEzduRch6mqOxpO5hYcKTuZs/BwV0DDCo8keB8la0fSCV9L6yjumDjbt4hAVMtxp+MOw8pBgndDx6HESq1d7cw6HnAvms+M3WB83QkzRTtEokQUZGHi48/wNdpNQpl8DZKjejr73v8klG1IXPB19GWl7nalgKzyDknppTYdSquHyNY9kFKQ5lcot56jULvEZtFHOr+HEoiSsWio4Bf+2if48gULxj3kmWefjQY9jZkMCVF2kSRtzOc51ukaw+07DLdnKlj2msfY7x1YoGCZo7wroybZV8/4paTEWTMFKqT25gQVWbkiqnKdSmQ4wuRrS8eW6ijXM6A5QaGxxuJdC9nKJhd5dYa8fYG0sEQ67qOyvuldZBmQmLMS11RitxmZyUx4kfEsp7Iqk/QCVVSxXdSlyUu0iQiEmPfRpSasRImOI/1h+8aKFFQ08YlFdqNukhQdl64tAQNJkWiP9BHYeBDzZYGmNUgmXF8TE8ks5hPZ/cwDkc3NnCFGeuShSPxBY1+duyeP7+PVK67lUUvATaTXbZyIydz+SlDwt1/+N2ZMFqhItMRiPsNyaQcBwsNJMLKVzVrooMgi5cEVXFbhA1JDtjWuzco1Mlup1MEvKFiYVW2ysf4r1wMyyI+Vc7snj5+qG+bD46olONGvzNoVQUpSW8T1DeVYkspG3TKH3m2wXM/EEKrVWmjUmte0awZYBp0dFkhwiW35FNviBbaYIC84WGw3JazOTtDCI/SaN6xvmnAl4ArL/EeY5r+tbnf49j5uD/5F3Lv1AWi1JK9ZMoxXS0HevOmyLqObRWBM8oFn4GGQFKwWfCXllhF316pV7RNzm0OBs8JVHOstG7rgQzdXYo3MTwXrAOMTmhWDVpWoZwkRTmZg3N/r4+6dk6AtaviVD9Pl1RgvXr4R8ePxgzu4dXRgSzBlrIJY3PTMHY1mepB4/0zisGCDV5uqOD4+wq1bx17ZiQxLaY6aOFKrk9DC3zHRQtBpUE+SWlcg5mjexI6LD0ZQA+J1HU9Gmu1YR9mdt+DJLbvFoEgUiWcBAoouO1a1quu8SPiDe6WNpoIUCTc2q+aKB685Ga31sDQfNFxF2CIpyAnU8Nj7/y6RBDFmN+qgFQwDG5OfVyo9kil8LzYQta3pt+o5r20ImcB432nHyIpbClw6+xtpORNR4Z/lYiMSVKNaw839gWG5IIXItSF14lopMGFDMFfFJJJmjUQQd86XQ7IqPS/XmgOLu9AV8bllomVXy/MU7z2fQV5LBaCCoXEmBHX4UreJI23v82p/msgWnzORWcL+teB0s9vlkhUs7PTJOauVuH5Nz5Ug/d0ON4/eoFKbYLnsIEv7aLU5357j/OLrKgjiiIaf290WERozfsU+bYyQ1v/cQhHLR6ikx0izFar1BQrNz4DyFdaLPlaTe6gX+zjYW6LWmGA0PMSjR8/xxfMu1pseWs012i0W8eQ9tLBYtLFNDvgumC9nGG8vsCiPUWjmaJFE1qIeAJMokEyA3VUF9V0DjTLP2nsnJ0ltBlhT5L7QZQtpIoRMM4PyHFm+QnHXlItY/cYapd4U87MKNucDd53FKfLea2TlFbajAdKrA7PgW7zenPkTcrdaGa+t+CFBj5zFMWUNLZzPIj1HsTFD1nqNalZFaXMHNfQxm62D9ZubAc1ky0zWts08GPSFhpCYRn4KCUjakKiYLGXtb+8oR3UrxUMioI06ep22hHAYU8haJ5lTRZ6cbigTGWwjg7oYvwOLBY0JRMZyYRVX4bhXyzPLmS1XOLmeyEVIN5NGZ4OwIQdFXy2x/vYXf1ewI+U/KYw9nY4d4LOtVnB2olEHIfsS2bW2WRNzilJ19Rp6nR7yxOzAxXqtZMlAsTcYeFeRxBQJ9JPoQQk3yhPmcrjhvO7W0S3dxFaDaxusvp1IuQ6jJCRlEF6kjaEPBPIUPQRVCbEy2qlDYJAkfMh/ok2dHWLcHfEwlSo5duVLLPApVnhJ+giKxRyrRRHjF7ew3/hAsLBnxAsUK1d4t/l1ZKDJ7h72Kv8Sbh98XVUXmbXLzRyTxQXSdY6jvVtKaJq5ply1sRqO9gg126QZtNcFeKjZuZIAxENGT0EGB3E4OMtrNkS+cOJwgHrz5q2uLdmW9pr0/hVna3FIb7q5E4RlFks4unmA+/fv6HV44HivGMgoCPHy9TuMxzMcHx4osfJQ8vUI6/Lfk8hE5RweZH4wqd4EoY0It1N8/+GjB2H+5d04vgeTsdmOJAs5uVntKrDIta/qBXHp/OoeuePX7tyGEoUTXWfBidcEJXvRasYTZrNK9ISIgjsTCU4sPqTyxAdZszxLDEpHepsG9yUqDLWC52SwAlPh5tWByARXNa9OyLqycgSJQJ2UmoL2bsGqPmIf6rPEWZjlKQm70k2JO8qEOCWczlktHW2kV+yijF6ojHbaZxS8zpUDzt03mLDQ2exw0Oth0O/qd0koc6Fmcg4/Wq7rmmObb9C9Q8eQBgqbMsr1HJtxAZMJi5WK4F+XKu4w2NGLTRpEIrw6xKI48y60oDnyF6wwFVfjdB9FCvGlMez/3l/UIvjkE3g2yIDG349uMHwP/j1hb6JgDPoKoKEgv3HjCnfuPEehUMF4zLUywpJX+Oyzv0b6mI0xAmeB38eQvS0Pq80Nss4PkOZjYP4Alc1DVCo7oPIOxeanyEsLJPMTbOcPUcr30WmnuHXyGgcHL/Hxx0/U5V+OuH+dYm9vDGCFi8sGzs8HSHdEOqrISlusijPs2iuUu0ClYW9aMzztmCRJyqsc+UUdtU1TjkM8V4x9sjW8FqcwcShuGrD4TdMVSt132K2aKGd9dI4yNI95FoDhJ/uolZooVbdIej9BVp0gm9zE7vJI0HCxvENz8A5IbiDbETmzPK2fF++JswAk0ZPcGBe+JKMtUO+do9q+RCEnYa2B7fgYyZwkvyqK1RTrbC0Id12cIZ03cfvgEHv9rpIqRxFEVQb9tsw9WNAzdmo0EZj7kSAV+SEU9yFRip+NP8NnRqS/MPPnGSOKxiLbxCWvxrEA1UqW0FILQ+hcU1iECIbWBm2v19BKjtE/PoN8zn1WuAnzFSUNf/NP/nOTcRREeOg5MyLTyxg75zHR5kzLs1LHMEknzflQNLE/OADBB84OCC1R4YU3pNvlPMIangqYZJ4uDYFx0Zg7hpdXI9y/ew/dTtfG3sGNggnU+5kWZt6lG3XRfG/R7imaH5zhbfvFdt7+qKxqKjVr6ZLBXCSDsZgFI3KyKLlOUiF3GIv8U0yL38OuwBsCTM6ayMeP0K3eQafVUsGRlS7w5fS/xw5rzEZ7GJT+BRz3PkK5muJ0+iWeD3+A8eYdnvR/CQ/3fwb1KosJG/1uE++7Xo1GIoPISo9wLhfB6w0lVs0DqXzC2TULD4kamDTSbLREYmEQY/B//eaNkolnpK76CFlzksw/DEJcZ+IMV3u1xaIS9wl1fbtc8g86m2F2zXs7HE2VWPnwc95wcDDQ4ZwGOzb6pHIBnEVQnHcKkhHRyyzofr+Lk5MTvTcH9SJlSO/Y34uzPwl08HNJRDvzzLJE5qNVlpgIL6+uTKcPO3rXNnsBUuLhv+4+go2YCRJ+z2t0Qk4vgYjnZ0vBQ+hEstUqyWZtog+7OHZsOme5Oyor7FjOMoqLCHmRQg6l2MwAZkUutqbev4iyijiuFlj71PwlQqGGvrWbR5EGsU8t08aOTPvU9Spa7bpmWTwzk9kS89XmmuTGbpWzUV4nzsZbtbqSMBMdf37D57aVo1IvYrcqYJ1ukMxS1A/sXNJ/UEa9VcZ2QVQhxfRZjvZhGW8/XmNDcSWOKGoc6xgSJkmKQUj2cEF3mbGCWTV2BkyILJY5Z2ewUhfE5zuIQDCG8BqwExNKUfV6Dc88761mo3x9/Y47Nz/fRgaofcxrx+spbVhkODy8xI2DEbKchX4Jvd4VPvnkn4VGaw5b2GZrrWcVM5PlWGRumt9FUvoCyeQIje3X0ODqSvUTFOtf6l7Nrz5As/x1NKuORY3GFHt7n6JWf4Mf/OhraDZuoVodo87uVvvfXUwmXRU0a46aumsUugkKTa++FLIiimkF5S3/KQO7AsqU9asssSqvkIwKKF020Mjs1ayRgwQRXOToGed8XlsY8L/rfIFiYYfl5QFagwpuPF0BlRQXP2khG7GRqWF38BOk7VfIro5RGN9BKWfxyv3bBNXBD7C8+gCFnH7DFFFwFa+EChI/N5i/sWAC74OQg8YItd4pag0qhRGZLGO9rGN5cYg8qQO1FdLmDGmZrPActXQP3eyGPjeJSowT/a4VnQjnmvFsdMS66RaWMaGQc2prhGsmHjgXHv3YEEWISViPJLTsvfrIWaCntjvWqsQe3IPyj0cMVPWq6Fmrs3Pmihv/n5zKvNIkXk/+FRPrP/wn/5kqd76jhRZYuZg1aJais7iYfGJ+sYtIkOYLZPVTdCpP0KoOwMVcPVSEFVjFcqGXcyrKEQpO3mI+W2jWSOlA6uZqVrvZ4uDgQAFZLLiwwM0ALKF77jFxTrpeiBzEQN1ujUReSLPbaNQHFhXQ4j4hB4pc8EZZvUWC/0HQIUJKcb4nBmS6wKLwOea178lZhMSmyZsDlNcPcaN7gkatiEX6DK+Wv45CMcX04gTd0i9qpeAq+QkuFi+wzRJU0j08aP4S7t68LRKQGcCcMXk/lp0foXF3iVOtQrAiZwfja1vCVknVPomROMKoFAf3ZOgysdVrJkDYfYdFjH+fnTFn1vxdBjpa1e0NujrQnmd5V04Fh9SN3PXJJm5MEtgGz188199xpks3Fi3uB1cPPhRRLFu2ZhoFmP3Ne0e/2f6gL9ifD4l3Kp3wyTwmlOv5Kn1TXRwxANssgN39Em/fvrO1XNBHDZhvmK0a4iZxjYkoEoOEcARGH/87IVRWpmYfh51ooithuZ6fh5U0kRNaTdEqjuQKseE5MFiyULGNIa9zdJTRg6mO2/ClZuCczUR3Epo5VMj2JiP5/bqChUM8e5fvJklNi7nm7UzKKgzDigXhQt5T3hMiP0xsXNzXPaxVVaGzEBJhqVYVysOukgINeXGL0tEaxf0E+Zo8A/qy7lDcNlQIN+8mQCXD2ccpxm9SPPjFOiqNHH/6W3Nsp0X0Gi0FQD6/vB9Cg6hzvbbC0/tVFe9Q89ni/eD94ueMSlTqgAJrXkL2QaZRYx6Rqiy2L4vFMAvj92LxxmCqlb3mDoXaGqtZAfmG353FQ6JRR6O5QqNONIIdFYuRS8ynB6hWKcqwj/Wyik22wCanyXoJ+41j7GqvsKh+R3J85cXPoV3totJ6hk3+HOmmjmT2IQbND9CosUtiIctC5wyDwaeKh69e/xwe3n+Bbvetns/ziz2cXd7BPOtg0xpj11ijWCG8wZW+LZaTNaqbJvrlG2hVmiL2XEufFjOsqjOsyktgVUZz3hEpiNq7nF+LfBNWQOJcmomvQFJm7xmWb++IQ3LwZI3WYYLFRQPjzxmDa8g775Adfox8eoj86g7ytcVhanWg0TnDrvI50vFfR6HAXVaA5g0sBlHeYVkZYVh7i8WP+mhXKP5AVaoNSs0LtAYXQn/SLbXh15jP6piNOtjNusi5aVFdIekNkVbnKC1v4LB4//rZFpuYkpN8Flni1XNUty76603K16qRt0CGNATYXVurWUlUO83vfWqZM4TwzaljQEiYccbJU8TOMINnPtN3VGFG/g4JXcEERvKznP3y+fN7MQ9GxIc6Df+vM9b/+n/Y4T/6N0rY64Z0/U/5j9/4zq8iJxsOljTkSof1nCw67pkUkVYTCSSOzva7MEba/hQd/CwapVtoVLkLSpF2wkNMag1BHostBf693jCbcjbgioE1GZVWiJsPBnsKGmT1IquiUqSLglcdpPxSKGA+GQkOZHezP3iJbvsUSfoA683XOUnCbucFe3Um3K2VnNoZtvgC1cqH6LbuGU4KKzUWSYBYmTvMsWn8BMviF8gLWyzHDaTDe2jjITrtCpbZT/Bu/Q81g5icPcJm28a6OMYqu1InlicN1OZP8LU7P4e7J0dmpwXpRlZZPByET5mIoqURIWs7VxiCWSxmyDemfJtJx9m1YWMmDSYrBtROuwPWltw3JCzjapPOOr4vJEIx4NHi6d7dExwd7l/rv4rMw6DHGYyYoWYU889wPJEg/7tTEoSgDk7rS1zXWK5wORwGqylaWFm+kIVTZM4S4iZJqjvoXlvLLeac1ZO85Jk5ix91bsFGUPdcsoeetXBt6vT0NEC7fqDi/Ee7wYKo3f3JKWVhxx93QGYwGg7i/IszO0NwnhOZUBPJDGQEkr16sNdDR+xsdp0eKcxmhEct9PE+mdhYmUmH/ykN5VIZk9nc5BwiLSVWyXa+UWKlAAITdjCrvrY5I5s8oUiFZftU4CV2ACH6MFsRdk/USbMwYpEjlnC6Uxe7WG2CqXUB3TrXyMhgL2KZ5Nh1liidzFHppyjlNexed1CadVG6NUP11hrDVzu8/eEOtX6Gj36lisVpjpcfr7B4XsHBzRb69zwHzs97CvrsyLmqw+TO70RtbPmmsPsnqqCiIJXMos6qXEwYJL1TyZkgixP+Dxl6hF15zXLD7jYLcn5fEro0XiIbuZICrTGKrSnGrxvIlly7ou1eC9X6DN32G/meXl6doFrd4dbR53h7uo/h8BjpluzpDZb5JbZY4KT1FOvm/41t+RlW4wNUt8dotaYo1t5hvWoiXXyIXuOBTSJkeTnjBBml0hyN5lt1Su/nVelfAAAgAElEQVROv6kVmyy/wnxTwmxbx4aks2aGvETx5RLyeY7z0TvMllPsFlX0ijdxs31T54uQOElHnFeLoVsCdo0EKZ9lFg8rEj+pY1xFXpyreETOwpPFQ44dIdb2DzCf1lCaPkD3aIfegxk2SY7R5x2kkzYqrSXy23+G3baMyugjlLkmJAeyHcq1CeqDz5CsusDyqcik28YUeVpAZd0U4jWvXWFz8gbLNy3ULvfRQBtpvkFeOUetc4FKLdHZRzlBsitgNGqiMD5CM91DuQasG0NcVZ8Do5u407qPNOF8356uRELYGa52G0wbK/TXHXW3hVoB1UIFVdhsnc874wo5GSxY+bsqvsM4xOtAW1wNxzozsfGLHSufEY1uQuMgyVjFWMcHj43KKr5JHKTeMJ97IrOMjyxANVsmhvuX91j/4HsZfv3/yPBf/Vr5r0ys/+CPfxUZq3sGhWi5E5QpvChs2bttstShy3cMyhl2xSG27T9Du/wQncI3UKs0rCnLdQHqBzfqmK9neD3+FMe9JyihjM0qAQ1iCvWV5NjAYX9WwsH+vruD2jNsVgUU03206oSROai23ut0PFYVx46t332JVuMTJNsqriY/j16biiu3BUvz4hCP32VTLJMfYrL6U5SyX8L927/s/TEu1CvxV5DmU4xXb9Aq3UChlGNU+mPsyldK9snwFipLrgE1Mcf3cLn+RyjkdZxf7GNKNaR8iayQIifVf3aMk+bP4OnD+9K/5IOwJJlpbaNum0N7L1czI87ZRFJgpZjjavUWX05+gHraQWW+h4PePrqtjgoQtphhlV3KObtSgrfbTyRifbN6H82MHTsJHNcLZ7qWTOL7+wMbRIeVEgY8zuMIxdpKyk4uTLTcl3z2/JX8cdn9cr7hLjjBcDzVSo5UuLIdbh4cuEgICVLwnVZZWuj0OkrqKlpWy6Cw5FUHa+1mgUhkBmvU7yV6cXp2LrlGib0H+CuaTjOxMHBb4MElrsYC/AzSDzURw7OqkLCCQpauYRTgV7LMpY/M+fXhzX0bj0uBpqgRyGpB+IowsLuMqHYllxHBydqaFyQ8nlpSkwgLE0404JavcOAAMHEIljZtN8xUWWhR8zeOCzx/XXBmv14KYeg065Is5GyaxeVoPNP7MSp3GhUctZY4qoxQJAN108CPz6s4LSZoPJijcztDIa1g9qMuWqUWmh/OUd1Lcfk5cPU8w+ARcPfnS7j6cofP/2CLUl7CnW8V0bm7RT5uofjlLaTTKoazybUcpVZYAoIkRInse0J3ayti2bbGq08MogzoUuraLlHISE60CAzPAZMVeRZxN57nkTN5vp5mityVrS9QOrhAUpxh+GUb+aKDJqUuyxlazRE6be4619DpLNBuX+DPP/0A2+SGRj3b3RLD7WvMszPcajxCef+72BWmWJw/QLOSo9m+wC4tYjN/imblA5kAiASZpOj3v0ClMsVq3UKScDa/xWx+B4XimF4H2JQKWFdS7IpbjuiQLwtIZjvM1xNcrU4VgyppF73KPnpNsvtJ3GmKBUw7TZPrKeWWYVew1V4x9c7nJpmj3PkU2baNbHNEuwsUyynSylskjR9i+vpDtMt72HsyQ6W7wuRtDdMXVJgCijdfIO28wPrlIzSSO4K0VewURijUX4hRnS9+Dtu1Del3nQnSxgy7VRHZsIGslKL84QWSfIvkyx6660ONCNPqG2TNV0iKKZIdYXZmqB3Woy7aq9vYKx+o+5sULnBe+wzZtIe9+gDVpIPiroqi1uzYMJWxzjcYduY4WPWR8HsVU7TRRKfQIJB57Z+rvVQxpankZH9sJkg2RERTmFhJsLKZSdASD96v2haRv6oVo7wnbzJcVMXzPjNHD0RXbBTCZ5fvacnLvyQQ8fxtjt/8v0xo+Vt/86/uWH/ru39HwaQqqrwWUBS0ZDq8s3Eug+FyeYXlegxwZlHoAaUVNq3vK1H2s38FlVLXe4kJCToVVOsVnM/e4Iur7+Hp3j+HAhNynqDYvsKuPEO67qKW3hNUeuPgQEkmbX6K1WaBbHmAVuUYvW4LacZd1Tm2m62qnl6XD/oVyqXXKBbOsVjdAYVtFutfRqPRswYw3Xc2L7HY/iEmi2coZb+CDx78shbV+V0EXxbHGCdfYL2ZY1D8WVSKLUzx59g2P0NenmE7OUBxzplLF5P8dzDZfA/zZRsXEzrtePm4mNVR3txEO32I+0f3cXx8M+yBRRs7kk6sXMR5866Y4nT2AuPlEDW0cLN9G5VyDV8Mf4SP57+H0raJ8rv7eHx8D71BQ11KvcQHkZ0Dv1eGMd7iy+Q7eiAH28fobm6jWixL/k4rNGEuouV+zVNtC2XFlg0ObuyJIRzlBFXNBdH/s7NLvHj1RsmWM2h+bgZyXX9p6FoZiGIQ0bydBz9awFU5t6jXpe3qB8ArRPojBrGZy+w6NIOW2YMh0tFojLenZ4Hs5O6Gn0v2ZYGEIjp82P/jLqH3Ab0aFGFWBmXqKpOQp2VzET6IDpikoX3seh2vXr/zvmq7dS0FJyUcvmfCvTeTfzTrC441mikH/eCtHF5SrQ/wNchq5fcRLEWnqNDt8/EmOqEVK6kEmYsQ1a9sj0dYe43ZivwDFqb+XPx5JlXJuG1pqTVDkmbot6s4bi5wv3aGdr5EgaphaQX/ZFrFn5d2yI82aPSMaGwuazKtbhzuUGkVsJmWsF0BrYMi2vsFjF5neP5HKQa3Szi4X0atWEHhsgdc9rDcLXD5ZoVOraNiWXNVdeEsEqtCnXSPIktcRWCwhQuShHkpxbz+CqXpAPVCN7hEWUeZnTATKtEOC21Y6StCg2TcFttTlNlFzTNcft5GZddDrUKyjYU0uF96fHSOyayI6ewEJRyIlbrYTHGVvsA0e4vD2i10j38sqbvlxQN02mPU6hNs5kfIN9/Efu+m5SS5K5sucXj4Q1QqYwxHt7FcHKLRuEK1vkapOMM2beFyfoDLTYJRwpi4RLYhj4IEHsLPSyEQ5bwuaFZ7s9wUKFdRKzbQLe2jV9lDtUTyoQM7/1AxiKjgYvsape6fYrPYQ756jGrxQAXGpvrnWOXvsH7zCxjcKKD/aKwmhEk1ndZR7o+Q3fwY60kT29ePUCtQ4L6OSn2FYv01ULpCur6FOh4joShCkqFQS7BuDrEqTrBblVBJG6gfZNh0R1idVdC4PEZ5W0deG2Fdf4PRbiTHGhaceu4mN3GAEwxqXWSFLca7S1zWv0S+rqOfHqOZ9X1GKgV9/2peQYIE0/4KtV0Nq/IGxaSIvayDeqkKlDMMGnxuXUBLZERkSxPS4m4vrzWfF+5wM+dQmEX8hSB8suOOcbpAtgWyTW7lQI4YA+dEDlbU7Q4m8tEiVYIZobmUTH/sWJmk/rvf2uGf/1YRv/cnGf6tf+2vTqz/yx/9J/aBLBOWGGKdXWKXL1EuNlDOByime8jSMtarCSbLl0jSmaHaWgN5+zXS2jP0d38DjcIddZ8kakg0orjFi/HHeHXxBZ72f9lkjuoptq3nSNMiivMnqOFYlRNl9/Q7zWdYF19hM2ujlj7CQX9fpCSu9/CAcs7T736MUvENsoyyd1dS4FisTjBf/8toNvuGHJMdFuuPMVn9PpJtAbXCr+Dk8IHl2Ai9lTYYJR9jtHyGanqCfvlDVbnr7QTbzo+RNd5hu2oA00co75qYFv5PTFdDnI5KWKxZopZRRg21vItW8QZ6tQH6vRq67X0U0USaUPCekCVtzbjvlUju7yp5h+9f/D6mmyu0Sl3c7jzBoHoL56Nz/GT1bSzmOzQvHuPWrQ6K3RXqlQaO6g/RqxxgvJiIGLYqDfHF5jvqbLKLfTS3h7h1cw83u2QE2nZNK05SsrK+KcUreGCW8wWY/A5v7olsxAQq+7SwgsID/MmnX5jYJSIF4Vbu3wbBf3qRBvWkSC6QHiznvhIvsEABxbm7vc71jqnmbExE0e5NqjwmRjBr8j240kMhCrMEcym1qMsM7iEMPoKGpDdMHVp20/QENtEoBmauqnDOe/feA4s1rKiPu7p24eGsjrAlZTApM6l1oNBBREUhIh5EFfgnivTz8wvuDVZxSxnUW6WIzixMNOQX0NeUyZRKXioWCfvKV5UcBs55yWT2TpX8R+ngseIZZ6e61kpGv9tCW8zygohM7mRXIj21GmXc28vxsH6GTnKOdMsleQoJZXiWF/H9UhGvyjmK5S0qna1ej8UBV50odaklf4l1OOBvpgVMXudo3yiinrWQv2sjn9dQaCeYF68w/HENtR2LD0vMURiFO+fS3o3G2NcjDfYIzCuEwcluJT9mh9nJD1Ce7qM8PEI1a0oVi2eUoyAmJrL0RUzKiT6UJWJAmTzpjVdSlA8vUL91idMvKthd3kC/QfeemUg07Cr3+ivkmKJUqWE+PcFsWsZ8O8YYL7EonOOweoDByefYLJtIJyTxXUpVaT17hFr+M+h26B0NtJqUwxzi5o3Ptbs/Gt9CsdDF3uAlWi2ezRRvz9t4/u4Yp8stprsrrLKlBGhI5JRqXOBE5AWODnyW1TsR/ShU0Mx6OCjcx1HzGK2aJScl/6r5X45N4Qug+T0sZ/sobj5EvXwDqF9hWf0+lvMidhc/hxtPZ2jcWGD2tonVu76uUT54hm37BdZffA3FxQ0xeqvNFSqtd0B5iN2mi2z1FK16G3l/gnRSQrYqYpHNsCbq0fKKm+aqNRdw5dObKM87KJR22JSnmGZnWOULEGyUslfawX75JpqlBtbZElNcYFo7VWK9uX6KKhpYVtZIqzmaqKOeVpFUtli0N1iXbNPY33TQzVtIyym2lQTH5T3NW+fJygRBFSa2yuPcVexxCn/IFH2l9TaOCLJChsl6hkW2wra4xWqXoJW0UGDRk61RzEpCZXnWiilN2b3XLYwlFOx8H6IW/s/K+8TKpPrpixwfPijgD7+f41sfFvDv/+vUn/ynz1n/59/926poixV+oFMssy+xzl8T/EU1v4Fa/giF1U1g28RqM8Qk+QJJdiXYtdVll/kZWtnPo777ECV0BQlXyw0stiP85PKPcX46xwd7v4jujSLWjY+xKZ0Cq2NUFl9HpdiWxVWvuy8LOjTeIGn+CPNZisL0Axy07gean9cVanXq+/4Y1fKfAPkVstzSgmdXfx0o/WzQEXawXW+fYb76GJXSXZTwkZVeRNYBpunnuFr/WJV7N/smOs2B1yo452q91OxYi+qTY2znBcyLf4iLcY6r+Vokg2algXqhriqrWadGLJVtNqiVuyhjD1nSAXZt1CqEgerI0xLajQOcrV7jO+/+MSbLod6vX9/DYeMeKmkbb9efYTzc4CB/iHTwFrPyKUrbFu5Wv4F7/ccYpq8wYkKudPF89X2MLtbYjTto1Vs4PGphv3qE1nZgRxNJgFGUwPJnvB4iQUiNhqSeMm7e2Ee3a5cUkSbKJVlGvXj5WkQYiQmQJUfshxJ8NLunh2KtKjY3H0LvEFNq0WL8vJeUHeTO4vHRjaAZbaFxJi8xQcUUDtZdRQoCbDEaT5RUmeCl3ylGpEXBY1cblZUizCi/R877ZF3mRXE+IKxqB/0+7tx7YHYrSW00vmd3Syi64H+4/0fhDpmNi21qJSZ2DpRlNAOVO5pRapPep37QOd9VEpRPr+UJNWsmPC2iDndRqcLkyl6WYFwGESp0zedCnhVFouIKApmQvEacuw56be+Wh+6Yc1z7iBZxq7fDB4MZjkozdb7SZeV4I02w2BXwp9sGvrupYFNeoXlrKqSo3iUjlKYZLLjMuI3kuGRawvS12biVTRPZqI5yY4fa/ZlY4PMfd5Fe1bR+wG6dTHmt0FDkoVFFWlhjRi3ghD6cNscuttbIGwuRWpLVDqsnP0Axq2H32R2U19TmNixKYswWU+TFKZKM4wxe/QZKeUds02xbRqNaR7mVoP3Bc8xmW8yeHaFXKeHk+BTV+hTD4Q1skwEePvwhhuM6nj9/gMmkgVU+xLT4Cklpgpu1AfZOnmE53kMpaaPdGWK7LSOZPUWzRAMQskxL2N9/hXb7Cs3GFMNxDfN5D3v9BIPBW2ySAi5GNXz6so6rNb93rvvJ52qeTDDbTDWXa5W7PrulneenBc7ttkjyDTYZPX53aG+P8Kj5dRy2DoN8LPWX7UKzLT0DGj/EcnqIyu4D1Ksd7Gqvsaj8GeYXRyivH+D4GyNBsYvXA2TTLgqdK6y6PxK6l372C/8PaW/eK9l+nec9e65du+bhzKfn230HDiJlybJjG7ES5L8gQD5AABkZgAAOAiRfJV8ghg3YSCDDgeVEMixLFMVJFC9553t7Pt1nrLlqz1Ow1j5NAYENBGATl2yS3edU1dl7r99a632fFwcfP8hwe2+ozBlp1KEMH9JyRnjyvHp8QfTGIbywibai0i3weuBOCop2pF+ndFLc5R7ObkidiUc6p7YzVsmKJGoQtyIuEwSjXTukVcTOnpHYW+qoxbi8g1d1SPyarF3iYdOJfUqvZtnaEpkZo6jPlD6OabEwN0RWwlE11qlRZKS4UgyN23vLlNNjw/i29QAmeNeGvW26EJoxF+kN83Sle9JB3WNajHXCEpszfQb7hoj1cuq0QxqJgLbhJL87vCto6FZkJl3zrzvW85t3wmL43/+viv/qPzW5eyQRT//xwvrP/vwf3Y5UJKnGJmfGtvoVYfWFpEOqN8xJHuHm72EWA6JswTZ7Sm5caoajP5KTXItyc4Aj3i//kMDd1ySHz2d/wfq8xbePf5fu6Q1J62kzKo4f40shllNKldFrn2rBMloLys6viPI51foePb6jO0HpgkXsIG/WsS8IWj/F974iL1qst48Js3+oBSYrIsL0SwyBPtCAFXz3fmP1sAZ4rk/Okpv0Jwp+cJMHdK37dLuyc5AJuI3lb4n9X5JbK6pwwG5ZMYu/4Wy2pmXbjDsuHV8ESZHEpOvp/NYq9esP2aSlcnbH6OuI3DUOmPrfJ05yfvn2Zzx785I0FUFIm35flLUyZisItxUDv8+V9Tm7dEc269KvTjk6GjHzPmGTLehWR4TZhnRtMQlEhdumqBOcLGBUnTS7Psu6zZhtAAHSBUrxUB6m7HwlG/VWxanjTIEkpFnD+5XMRIHHy0hEQBySaqReUbA92amZrNbrRsUtVoBbMLgU5kwFSCu9OKeTEZPxUAuu+kGV8tJ4osUuomEKtYzwRf0aqrqvAUsIDakhHIm1651yVKYV6sFVXm3168xY7fzE1yxq9dsYPBnLio/56Oi4MYmr162JXhOfq9cyNV9Uvtfbt5e6P1bIuaYQGWy3DexAFdTqpxXknoSGNx2mdPLNaEmUt81+Vz4X9cqJaKmUHaB7mw4icasNuECTbwTkoChGoXaVaj+Te6LJt7TpdgS+/zdWMrG9rNYikKqY9g2eDFbcdedYpkflyQMiotguMdNIH0hfZgE/yAOunQK3G0Lo4x3O8DqNt1nGZnJI0v+0HOYvDL76o6YgtocmgxODyZOa9qgmPDfJVzbh110V57T8ZqUgmbVyou/122TejK1xg7WaYuaSWlVg7s0xR1uqdZtoVbPZ/wLbcMkvhnpYDBjQqgQZmZFbMwpjgek0ZDQR4pW5R74dUsX79L0TBdN795+RmSGLp2OMXZ/peMve/jUyqc+yFqen3/DLT4+5vDwlS11CrlgZrymtmIN2j+HhazbXU1pyeOluSOIu6UqA+Cc4rsBUHO6e/oqqFv1DwHwRECdtOoFcFytmi4qrjUNtW3S8Dr4RqG5kl695sfyKZbTAN4bc7b7HpD9qgB2GFKNcrXyrfMZF8pZttcKsbO6YH3Gn80ChCaLqty3Z0V5SlDsq72uS7TFufV+TdIrWC7bGl2ze3GfQP2DvwyXJ2iG73MMsPMr+K7b+J9ThEF79toq6/NFzTO+GcD0gXd3Hk/Gza+C2wH5wze6mYvncpIwsPN+6ZffK2Ldk1TqHICZI9rA2PdKwiX6TZ0YcNb5R6f7iMiS3t1SWuESkC10TmxsoLX1d/eqIjjMhboviOKWdt3Bqmyt/iZM53K0ONBNYxsNzNkR1yl41oLAbVrJfuMhRV9JpchGImeCXLl7dRMPJsyrKE66KGZfljHWx1XtxZAwZFj2CMiCQ6ZT9liTJadOn2xHXU0KxOrjVajSsZnWKyEFJ9xDN1/4PqoL/t39e/v8aBf/Ln/6PzajiFn4vu9WsnrEuf0ZkfNGwJKU1zu7SqX5LzcVxuiEpLknqC4K9GyorZHPVJovF52QTeCfg9Hi9e056M+HJ8Qe0Tr6m9laUcYATf0Bg3sFozzFMh67zpFk2W1vK4Jfk9huq8BA//W0ORicqzlGSSnWN58qJ8g2e84wsj7m4+R6O9/u0PZFT77ha/yG75HMsYw/HfCRoAjCf0239l7jOkGX51yyTLym2fTrFtxn1R81iW7FyJm6r1MKamG8oYpfldc6r2VstfCdjgYbPhLHTiA+abVDz75oc0YwsSsmuzV2sco+O/Zh+6wNaVl//jtByXrx+qweFfrdLr9umshOu05fUjiiqDd7snrE7d2hFR8rmtSZLLo1PKaMWeQKOZER6MGxN2bMe0i+PxByi3X2jnhV1d+MvFCV0A8Nu0HLyGiTurAn0lf1eppAE4X/KqEUKjoqXgtvg8lpsM1KUcv170vGIXUgRfrfWKHlgy684jFitV9rtyfh5POoznY7Ua6nFRIERYi9qhAgSKbjehQ1HWf2iDQxbQwzk862a7ERlhorwoPmo9XTfqL4zBS1oF6n86lgLnJCFhuMpB4eHGv6tavBbaIDUhV5HNACu2lTOXp0xn0mOqwgXHCWCCQxDMI1SwJvYwmZJ3CQtJao/kGSapgtv0kWkMCmNqMy12MoUSK6NJuGm8SKq/c4SP6KM2FMM01WltbwP+Ywk2FzA+PIeGn+yEL0kHECU1QbvTUOeBNe0sw2F3aJuDUi3K4h3mFmCZVR8Fgb8edFlOzao1hWDQ5PYOcP2mv2yBgUIBUs6V/HpFi7P/71BvrQ4eOJx8F05QMHuG5fkG1kHeYQbQRya+PsNBzrfupilBEnYVIMbzPuvsVdT3O0BVXtLNbkEUbyuHWaXCSvroklrcg2MsIt7c4dOdqy+V9nXxbHYaEoK64bSfUblXiiMpcw6sHtIp/6Qzv1zqvaCqy/7tPIO436TTJKmLUaja46OnvHzj9+nzA7UMrcoXnNdPlfh0VGvTXfvDZvrCYGdEwQhu/WQzfUDYAjdnKN9h+8/+ozFImB+c19v644GmZtc3XRZrn1cDy0oKqKxHcJiw6vVN7xdv8Y12py2P+LBweltslJzPatCWlJZqoLZbs6r7Guu8zdMuMf94DGDoK/c4bJekVh/AdmhBtILd7jbOtWQk8j4mpDnhG/f4/D+gM7Jhs2FTz070ICRtPcVkfscNvu419/G7X2F0z0n3vVIFg8wiglOW3aqORQWzslKlbXrpx5G5tI7qmh3Der5UN+vpM/k0yvaRZ985VBkQiqT9cttHnXdjK3lPlfxoC2InS0bZmzMSyoRdUngRdln33hAyxqys1NWdkhmZpR2Rbdsc+xMieqIkASB9gu2UKYioZXSrhsbjtiBBgSMrT6+4eoETT5/EYjJs+xFfM5ZdsmuCtWF0qo9htWQvVTybluqHQqta8Jqg1d36IlFzn1NdvUQ12meS03UYCMSVX2RJJRJkf1N0m3+zS//51sMmXzxhoaj1J3iiq31Q3LrUi0aclxwqxPKzUOq8ADbckmKHfbwOXXwGclOvGCCAUwaoorls6oyjO2Ae3t3aB/fYLgh+XaEl3xE0OqTtZ9iF6f0nIeNOlROPv4nFO4zyqSHvfstTsYfkReJWm1cN6XX/gm2dQGGoPXWXM3eI0x+n3arYcHG+eesox+QFudYplhJZE+XMuz8txRGxqr+KZtVhJs8Zj94X7tGFU2IAV1h4IaOozP3FbttxvmbUFFz06F4K0VuX6j1pUlhkhFnQ/EpROiVusSbNrHYG6op/dYBo/6UQb+vxUGW5wJdEIzeu9zQOA9ZJTfEWQhOxqK4wEp69Go57fVJ7TWX1VdExY5s7VO25mrIrq0Ko7QZG3e4736HnjfQIqCsXu3gGn+h2hdkL1E3YhvJdZUasNnKQ6MBWIvAR8PZmxhavYGEfCKvWXJFRSGrxc4odGenu1pXQtzFYyyZmy090UrnKftSBSvcBjHI5yv8YelQZRmohB7xeSppqGK2XOv+UH69IzI1HV3CqN+/RQg2aDy5oeT9aeTcbUi2qC0bO1MzvpVuTP4sWDx+773bUPtGNKXgc9ugE9g6DpYx8PxGYtnkpCs7T7uB7eeFJvfI5yWdqjwc5XWLKE5uwiblQ4zsYiRvwBPKgFX/rUHgS1apWEgaEISa2nXE1JB3BM8mQhr5nnKoEQ/ooNfFc+WwIw+Mhp60WO3Y7mJaXsDBAD7onnNsXSlYohCQv+FqdyxF1S1SNrXDL+jzSyeQpgE2FeyfU1kR9nJP91CeL11xC2uU4fQFRymvzdH9n9dxqHOT9FWL+Os22ZXY4kTMKPFsHtbhjMKKKJddrN0QJwBz/5L243PIPYzQxwpyKjsjWlisLktm6SW1CH+EE22bFIseZtJVAU/fOMRIGyW/2Ez0GrNkJ/eM3Pma0lxrwHi1fsL4aIAzWnLzrIcTTTjZ3zAevyEMWyyWfYajDefnxxhI+EHNVfqS6+w5Vm1yPDFxB+dEM/GUpvjtiOVNj5vZMdaoR+fUxAttvifFd2MStNEEG8dNuFm0+frVIevtCKxG2CmPKrnmkiJiGc5VSOOXQx7vPaHbbfam0tXJFEiO2rJTlhtrvdrhtg2ueK2e8l49pWf2NfvVsKR7/5jS2GJm36W2LlXnQj1Q3UlsPSW+fsjRgx7+JGL7ZkC5mKjQMu1/SeZeYu5GtOMWXvdCdSzh7AHF7ljD7M1RSOeBCKusJu2rhM1zV/3L3jSn1TcwzmXlJwfyFMMVGE9NGlUSnNwAACAASURBVMsKxNIEKw1VkOQZOTDWGxVq6bhbrpI6Jy1jMmNHbsYUsdhYXNpml2nrmJ4z0eK5IWQpO1wnx6kaK42CBAUsYTgMzA67MmZl7rCFEOaaBFaLSd2nm0tjITjTmrWIxCp4U1xyXc11/NupuozrEX7t06pa+IHsteUknrEqZrrOmPodivZzoouHWEanoZWJh7wSw1GlzPlO16PltH6zwvrHn/4vt1aERpKs6qpMVFdrcuuMjfUDKqLb7symisdYyXsEPFGRC+6WnffH5PUGr3wA6ZRNuOMmOWdrbDBTj/1Wm3avgzNIMbJ9gvoxraBiZ31Ft/w9uq0j7VRkVFb4X5K7X6oCtly+x377+wRt4cam+jD3vU9xrJ9gsCLO7nCz+DZFcYhtSXcjStiM5e6nrMOfgrHRwpqlU+4e/gHr+mNW2VdsLjt0+YiTyX29qJVtLIox5fO2iOxPSa1nxEmhu0yMa4rUJNpKaoR4y+SfRk2rcm3kAvFV1BVWIcvigoG9x0nnMaPeiKAj4d9iaRLuaeO9klH1Nl3xcvc5b9LP9HWO3SPdj4yMu7TqLrkgFGs5ba3xygFGIR2zyTy85u3NJetlwsif8uToIaNe91Y8IUQTQcaJ/aWjatVqG7F5fkGd5njHI6z9vu4IpcDKjrDMBbOX6phSOsfG2iLeShkBiWCnoTgZZjMSfRdHpSzf22xTOWlESawAENnDvQu7V3GGgtodOu8Qi2K9MQw2YcRyvdEHkMLwhSB1iy0U8Y+MWuVzeQe+bxCRAglpArCl42k674YG9g7mrT7MGk5O7tCWsACFTUgHLPm5qaI7kzxSy5NynhMBbdzGVElup3CeNZ1JxD8NrUl9qSJ0Ek+hBGlL5FsUNbFroqRtNqpYtw9e9Whr5mazm1TxisARblWOTWxiEwQ/6HV0JCgjZzkwyIM7jDKu5yvtWAbdHvd6C+5ZL+lVawrLozLlYNOAXWxJkKlrfjFr87OwS3occPhBgL2T8XTBPHpBdSWq/QarJ6O/1kmEcxTpCqHIDdpjgbOLzcnG2LbIXvmk5y7RurHE2KaDfXKFOVlAFFC9OdSfQ/vxBd27Owx5YMudoMx0gySE2VXMy6tztaVZjqEBAvIZiHjKicaYb+5Rh7IKkZi/hhUs110t0HjnhT4L5PcS69brfIi/t+PmRRtWBwx8j9H4il7vkvliT3m9k/Fb5vMRi1WPq+wNN9lL3NrleL/A6VwTzcVt0IjSttmIxJ3ijTyNwOPS4n6wIty1CLoJfhASxhbXqy6xIYCNmtpsSFqVCJOky0QO2aJ8r7GSNlP7gI7b0UnAO7GdetAp2SShstEPR2P8ts0mW1HnFl7d1sbFkXAAY0XlfU6L74HzWldHZTbG8DckzhckizvsnQ7xhxm711PMcELVuiEMPiG3Fzhxl06ZgZ0QL+9AfB+bXnONlzHOQMbSue67qwwsv9B9utUW5b5JcT5gGIxlfasMcb2GZZLjSCB9Q6vLErFJJUT1hszaEVVb8tTAzXsK5o/dG7LIpl1O1MIkwR+DXl/Z7YLwlOK1KXZc1gtaqcfAkcmYRS5jc6OmR0BeFVyZK6R29hwfWpDVYkkSwZTFJt5R5/BWxv3VlrTOsCoLr2zRMzsculPaRRuzXWIHJUWas9jNqaqCSdeB3it2rz7A9jwVY1VRGwsHWwRcrRKjaGEU7m9WWP/ks//1dqTS7HlU1SZM31jGrzGh9Usy7wuNXdOBWGVjFhNa1fsM7G/rrmdR/SWx9SscK6Bv/A5ZPOL54hMus88xcpchpjJRTVGP2o8YBAe43ZUGkQ+q/4xuMNYHighTahEwuZ+RFHPS5QHO9rscHew1Oz6RrHtbPOvHVNWXbMMTltu/Rzfok+RzbFO4ugXL3Q9Z72RfIoUhJ4/+FkfHH7Eyf8g2WpLP7zByPuBgPFV4/2x3ziA4Zn/vSI43bPmC0PiCKL5iO5ccwxF1KkkXUjw99eM1VpCmSCp0vLbw3TY3xSu+Xv0Cdm0eBN/i/ukpdhc+vfoxA2/KYeshZuUSJju28ZpVfs2sesG6uNYORgrysfUBTu2zY0ko+6faoVscYakX0CWMQ25WSy6uZvq9T/f3mAy6uoMQ+45piqir2ZE6UU6wTukkJeHZW7aOSfatU+xxp8nCFKWuBElLl6e5o80+RYqUxjkJENsTJaevCSAC7ngX5aepMIr0a9JYpGOUzldSddTqIsVaLAW3eaaScCFFVwzgYrUQ0ZQQqcS/+I7B+07yrtSUW6C2gCo0TkpD328RaeLHvS1+cu28i7d6V1R1jCQdaJ6rv1ZA9WJXnd3MicKdPuj10KWQ+yYlRUVIYv/RBCDxZjZd8i2pQkfDDRtZPK8NBUozX2uBGsh+Vv7IbVefZQ31S1FpJbaMzU35M02OqwQyyPRiNBSguyDnmq5YY9Z0vNyQu+SANOjaPGi9YK88wxbLUquLEYzJwy3Vdo1TFzzbevzgbZvnW4/haZfHf/eA8d6AYl7zZvEp2/OEfCnJJCZGOyF4ssM7ibHe7vP2s5LhwyZWSxS//SMbwy9Izly2X7R1MiI7Ve/+Jd7pHKt2SV6N2V2aHP7tGcGosedJRxDvZCccKThDsJFbIa1ZNZYrXmcBJJjUqUt+PaQ838cphJXdViqZ2ooEJiH8ayekbL2gFoavUL6c79A7LLl55VIvB0y6Fr1eRFEI1lB2Z5cMhxc8f37KfNVnXr9mlp1p93J8FGK3V+xu9jDLQBRpVNKBuT524WAuLAZGhKVTgqDhoNuiGHUxLF+1BbngEQXwYFssohtW2VyGImppkcIjRdYuWgT5iLbVphBxUR6xzcMm57cwGLeG7A9GdNseWS2CtAKjdHH12pM9QU1hXuhzrrS/INrZGMU93CBiY/2cbL3H6OAQr1ewe7mPJZCFzhuizucUVogddejWCXEoRKRHOIhmouFwax6xWWuX2bsrgj7pusEfltjdnHRjk78asv/IkZgwLp+mbJc5TlDiTypsv6bMTLYvxP8vsuBCJxPiVMgTUeJ4+L44PyLsKsA1XMXUKlpVtAV2qpALqhZp5LLJtwQiAPVuc2YNT6lMy2hFx23WUHKItuVAKr576Y1lUlWXvA7PGeR9XhvnbNjp9LBV+AzKvo6M+60urmHjtS3q3o54kzJfL8GKGA9KMmPJ5sUHePsxsWQZp9L8WNRWTrK1sOWwI//6TUbB//oX//jWoiIQ75RE5NflmjSXfEGh+sTY3edY3lKRf011tbHqCV3jW/j1+6TFlp3zQwrzkp7zBKd8n/PVNV8v/wxKh07u0HZSKgJ85wP6ky5u/5ossemXf5/BcKgLfDnNW60dmfc5Uf2UbNcluXifo9FDBTo0Oa2izDynrj5RUPQ2/geMBhPmu1/hO/tYhss6/BGr8GcUhYVZn+KZvwudc7bmL9mtLJzwCXvt9/ADk5vwjKxMOR6+z3R8RByXJMZrMu8rsmJOuZ1gZg8xxD8nwAahHJkSy9VYApSjmqY6qpXuJK7XvFh8peb6g9Zdjg/2cLsWH9/8gG225Pvj/1xvsrPdN2RFwtDdx7E8tsWMV5evyckY20e654rsGRErLbKT8jF940DtHzKOFHKIFCUZmUrhUcKIGKotGcE0SMdqk9CeRzxo97l7OOHNn/2QV5uYFw/HBA8O6fUDTS+S3ac83JpRa2MN0Z1kkz+HYzWKaq8lVhVH1bRSwOQk/K5r1YzE25xOoTZJgMI2FDHKbdiydFYK5mjR7XUoioaQJDtGoV9JgVZIg2I1G/WteCKbsPimA1CjeNGIKGR8KjvjZicrwyR5UDT+SHlASzclh0MhSslhYG8yImi1SGLBa2b6kNc9je7Hm05SAxJUvCSn8Ew/E+m0paNQz5sU0Vufpuc1YibpuMUioqQx5ePmmjMqqnLBXjaFtVI7hYxbJZ5ZrDyb3fbXjGLlYktykIS+6762Gd/LrrDbqTkZbtjPX+EnCyXZSGE1ewc6wq3mr1nscv70lctnc7EdeOzvd7n70RGP//4HGJHFi6efcfbVK2XT1qlF6W+xHl7hHsbYiwmXf+njBk2U20D2/vdqytGa7dcOxbl4kj0czyR4fEHraKmfVTr3iWc2hx9mKopphG4mi+uMs7dzLhcz9UtK8dGiKjYfsSqKAjdzKWYD6qt9nKyjyut+r6+flYzb3/GFa3uN0XlG7b/ENh4xOvZYXDhUiyEno4S9vWu22x6z2Qknx1/rQfD1q/uEWYsFz5hn5/TMgIPDhY5aN8tTaneE3fP0YW0kBtWypgwlFnNBlIpKWxKn9Kelh+jA7tJ2u3pwUjxmnXC2ec4ymeGaAZP2Ad1em8zdELPDznyK0GGdxUqdk87Qqzwm7QF3JgcqxGq3C/z2lXbEu+1ApwSm+I/tS/0e8nzNzK9Iwj5W+QCnsyR0fkYWdegP7uEFJtGbNkaRUfUuiNuX1GaBsevi7kzi9Sl2OaWum9B4uYc1RlDuoTqn9yCmdmSEKwWz0v1rvWvBxR7991LiRaVq4c0sw/JEyCaDjprdvCR6IyQxAcu4+vflcKCTEKSzLfCCWvUkpb2k4/fxnTGW2cJ0Emp3QVqtyMIeRdjBbolFKlHxWZJ7bOtQVb13ekf07A6Xm2sGVo+O7eu1IVY2sdM8i84Un7sxdqTCeK8semWPffaYuP1fA4DkAMxwy3YlB70ldntBt1OyW7QpN3epjl+ThTbT3lCfTbuFSbn1Gx+//f8BRPzH9b//4f/n//jRf9dg42rY5jNu0lesBQVYCQxaDjlCDRE+b4jnyahOiqt8kOLlHOIVIll/rMHBm+pj6jrD4xGb0OfLmx9rJ+HGPn0v1q7Oce7RnbZxujuyxQHt+lvsH4x1HKCsYLsksb4iNj9ROkt8fYdu9a2GGHSbDWkgzt9vMIwzsuLv0hYry/bP8ewRnnFAlLxgFf0lRZHQtv8hfuuIq+pPiHnL9mpAv/qIUXefsLrkcvOKw+4TBp2+sj7zuEtt7zB6L7HdGi/5DkXSxaibAO357rW+J+Ej+3abtIh4u37Oefi8ea+WS5XX9Nmnb4vlxKUVuFxmL/l49md8Z/gPNPj4LPoS1/S5632XkXEsRkReX7/kKjtToQh+ovtV2WXImOKIb3HXfh9zFVHICFMACZ6pe1E1mktHLyIZiaLLpSC5VG+X9C82vD/sc3o44s3PP+EXm4hPph7deyf4XcmwbGg6o65H32+8IO+Cw6WDUSSaUMzERxxIvmyzS/11RNgtPUm7O43xaCw+4rMVQZFiwm59jrKnk25NiqviAm/ZnlLslOgjsAkJhLjdC79LSFEvoIwJlaQiQArJ523+N81gvI0QlK5TiquMnqVzVkbzbqdfUy0ejuy5pTNvHgTCZZafj7ry3kW9CbRAcj9vI8skQFw+gCaXuBlXNVB4+b4Fy/WOlttwrptkolJP6VKCDbv5uTQnDnELSEiVsHcbzYBc01KQ1JIjOa5KkREzvfh8TXw35eFRyn5rgbe8oZbRoOlSWh44HbzOkHR5zQ+f5/zkzCLGZ9xv0+/6jCZDvvf7QiUb8OyvP+ebX32hD8FK/NrekvzwDe5EsH0W0c+mVBsRT3UUZWl3S2J7y+6tgV3KgcrHHxd0n1zSmuyaLr6QzsaiN7g9zMiBRoI1VhkvXt3w4s0lO0GQeqaKltQ/68qqSdZJnhZHczHFKWQa4jUxfiLaUctUg6CTz9f01piDL8F0GJ302C1tkssJe52cB/deYlkZr17dx/VitlufKBwSVyVXxTNW2TUje8hkb01Bm6Tew/BFd1FRiKhtE5NFKXkdU5kRmTYSjc5A4BqmOCKqjnyq9N19bMNmlrzlOn6jh8qONWXY2m9EXG6CESRkdcJuXbFYZNSZRd/sMHB7HIzGis9UtKO7Yrr3NWVpcXNzym7XpTZTavcTDGeHkR8pKCeLu5jVBKu9IO/+QrOj295jWm2TbLWlEN+9wO8DsRialPMx5dUII9/7dWKRBnwrKEw6P7sBNXRzDD8nq1ItyKIY7wQerWwCXqFMd7HWCB1PDnJiWM52NdsLKCPUDSLixvw2KrQR/8imNSbo1roGKry3ur/vGA/oOMfKepYou13+ljjbUUY9qtZbzMInC0csk4rrYq62mXHQp2V5XIVzDtwJfVuU5DKyN7lOlyzTNefMZBCv96NZWozKIafOEeN2TxsCDbIoMqy9HbtFQpLNsPw5FC1ycbA4LTaDp/jlgOm0TbRw2Zz7eIYUVtEh/Iaj4H/+gz/Qk7b4ecJqzjJ/yzadE6WhhvUWpHrD9Hz58DNanoz+GkWePupqj54jiRCHbPNviIvXGFWPKBnxcv6Wos4wooCBLQHOYkIe0BoEWIIfvLlPr3WHg8OxnpZlRKiL8eo1kfUrcuuKIhxRXH2Hw8lxY95V35Gc+1/jty6ozd/BNIbMo5+SZAJeeEyd22yTTyjrOYH3tzWH8jz/I7IqZPvmkKH9Hnar4Dp5Tp07PBn/feR0vC2/wiru6gnLHl4SdH3a2W8T72SHVWBYOa8Wv6TtjBm4R3qqXaWXfLH4Mee7l+pZ0+7SOeZu5z369p5aeESBmlpbfnL9R4xah3pzbrMFQXnIfvUBfXuM48vuYabKVhXoWCkpCVGxVk/cqf0+T8q7mF+fk+5EYWewHXoYkzZBV5SxWmG1I5KRaeAHGC9mBC+uOTUq+p7FTZLxwyrlYhLgjo8p7SFJ0ZCFuq2Kg0B2EA16Tw467xJKmvxMSfto4PLSGdyaY39NdWqsMI3KWIqGCCDk6ypftiobw7rraqGTIia/l5Ov7FY1rFg9ak3slyIn1XMsrGgJOG6SUWQEL39XD4JS4DTcu7Ha6H9XJnEjHJFphqYyaSB2kx6iOa8yaZCpm9yQMs5VY37Dc5b6p9B9Swq85DVJoHhDxNFs11LGvA0OU66HSEIkskLH23KPyO81S1dSU2RSrFakhiSkWEnN1JToRAmaF395Y6tpcIyiiG78jHJu8J0d9/ZD7k0TjF1INd+pYrNu9aisFmXSZNM+mxv8my9hk3uM+h0GnRa+0Jmwee/0DqP+gMtnr7k8Oycxa6KWzSqIyA42Kj7Kgw3F0xHWtk/g9dSuJQ9K8c3KdEAV85bD6PGO/sOlPpSlwMhBS+HtpURHNipK6VjX64QXZ9c8P7tQkpTsVUUQaHtmI17atCnnA8zNQO05plXTa/f0Z6ecYYFbuCWlcRs+L2uk9pbauWJ82lU/6erlEC/zeXD/isODt6xWPZ4+k0AOidwruA4zXmzeEhZrRs4BQ9HkOANqx9RDabzdEIUylQsV7qBiJOGZaxSR/KOBYzre1WsrbxMIScgcssyviMu4IdBZXUxHMH2xejHvDifE3qrprK5NWmmPsT+g026p2r7lyQRDrrMZp3c+VxHV1eVdLs7vNLta+ymOAHDKI5Ldvn7+IjYSyEY9EPtjilV9gOK98zPd8SduhdnLVDyWvb2j4H25fuWearpVCQJpUJ+qUREeso5pJF2qBDenvZ8zPBUle5vlc5vc2uIMEiq7It9ZxLJWX1SkW4OYVA/YvufrbrnMSt1vyp5atslybrFaOZU7wwlC2tY+A/chLWukE7owWxDxjFJETlVEvT6GaEokMXDFToESG7MZ70o6k6iwhRdwYI/pGx3Osxs9EN+YK71vvMLFqRz6Ro8jb8og6OjOVQSCnqwe9iPitWgZbijKhHw7pd3t6uh8ZZ5zPNrTBKT12xbZKqDtyWdk0++3f7NR8L/4i3/UGPJtsWiI8qAiSkJmi2sWu4V2TEm1xhBfnFfQ9sUaIKkUopAT+X0TceRYQ70IhNoku80ka3G1stilIj7w6JamjoMVwO5KLNkxdnqfvfEB4/FIuxA/8NQknhUbYuMbEu8TvTi2rx8xcB6rtUJGwdK1iJ/V987B/A51PWKXnHG5+TM6ziPc6i5pvqTkUu02wrGe8QPyrCZ5ex+r7hCab4jykDvB3+ZoKLL7klX9pxRpB7PaxxuEdPoOQf5dikz2hQlX0ddskhsOOk/oWPtswzVXu9dcpU8p5IYvL0k2tRbKaW/MuD2hZ0tyj0dq7fjV+s9Uop/ksRZ/b3dAvzil2/MoWmuSNNLu1aqa1JCkiFmlC3Ij5cQ/5dF5wVHVQKTfXM55miesDwOC44EKg6JMrBvycJYHTID5eoX38oaBwPcdgzOr4ot2jTmckNhHtAYn+tCM452OYn1C7g1DRt0Wrt0AJeSgI0VV9o/ynyLEacKDmzimht/ZpEiIuriB5JtKNdKA6dsWQAtvXbOQ0alpKKdXfqmy2LZ1RCa3plirpNjJQ0B3qBrj1OyAZQSsoeASsSb0JvHR3hbWd5QmFfSIyUJzP6uGeezYujNtOMNSYGWf30AvZFwswhQlvLzzroqvWPbOGo3X5LbqnxNovC+8V+mYKy2seigJmp2MgPQltUlTXySIoRaRlVzTUrAzkjhVHKZ06xLirF2EQvibA4iysJ2KcTfieDDjsCdxclCsYioJla5M6Iyx2mMKCdO+ueFffu7wauezNx4w6bfx45ze1Y7pKqOVCMu6QUIqacYy2HkWy0mL7VFA6luE7g1m7GNJaLYtTOIGYyre5caEV2O2M45+e01nXw4EBs7tDr/KTeaXNZ2uzaDvML8sefN6y5vlW9UO6BjYFlGUjIJvd943XcybAzrlVDNhI3OOZ3a1WMuuUgQxmbWhMJsoMFM65lwQnFv27tiYrYLZix75vM/BNOHOyRmmmfPpZ/d4+OCGTrvky7cO38w25DL2bB3TOfSp3YpkuWW7viFO1/rckslASzo40WA68gyzKLMWZdamKE1VucbVlqwOdX9sRmM8UepXNaE4FUrxbzb7/Zbh8mHnEeYwJnG3ZDuTdiLZzSMddbuuiABFICgHxZzjk2d0e3Oub/Y4e/WQorQpqh3+6GMMq4L8DoY9b8I84gn03oC3oIoe0fFFRHnOJkvI/RKnk1GFAcmL9wk4pCrkcJvotS7CM+Vh1Y0ITVJbVEkubNIKLGmWDlKCg0IPNZcfC5+8onM/UmV3uWyTC50rjghbO5YiSBUwivy8KhtHbFelR6t0cQybvt/WLlLsicEwx+1tabltvHqPKjfYFXMy40rH+9m2R7aaQDzEIVAyWOFUXOYLIoE/1Albc0dKJg5Uxmaf2Iy5qRYKY/Fyj2k6om/KilGUvK4e5DZGxDKKOQm6WOOUuhRdxYokDAisYwYPCmarObtsx4OTCZsrh+i6g1UIyrVR9cuq5zfasf6LP/8DvbmlG5AHnDwI1a+3i/SBJqe4zW6jI9rU2JIaIY4jQbU5pf0G3JVmncoP493+VU/o1IRRm/OFSLErvDig6yQ4lhjA97CNjxj17qmv7vBAeJzCRG2gydIxleaMrfVzYuOVmsXTyw8ZBntN0ofn49g3ONZLsB6RJCONNrsM/x/tJHzjCZ4xBWtBXl+Quwbz4q9Ith7V/CHbfE5Y39C17vJo/HtMRmPdoy3Sn7HYPcflHt2hT3dg0y2/rZ7DVTzjk8v/m8POhxz3P8SzAx0ZxklEKbuOyuDV1RkXFze0nRa9sUnQdei3JvTbYzblgk/Xf8F8N1fTvJeNOfDvMur1yeylWnCCeMywN9KLQzoqPTPfBnn3HJfOz1/wu7/zPaaHU5796Bf84ssXfNMyiE477O8Pld8ro1D5GcpDI5+FZC9nlJuIqG0w65j43RaZOaTqPuT00XeRJdCb188I44w4inCSF0yDkqNJn8CX3ao8eET52hQAVXxq0EJTKOXQIDepFFKx2sgoUYhOkrMbRVHjX5TYPw16z7VbU6+pLzaLZmcvRVWETZVG/2XabUrnlKkwSHZ/rUbgo2kpzfduvISuvmcpptIp3ybU6SzvXX6o7Ei1G9T9bZOyI4IlVfA6jf/1XZcsNBnRtkoBdh1Lb1R5z3ESNxYEid8ScP5tgoshnlWhtdxqgqXbkQBuUfJKUc1vfbCyr5XCLK9PYeSasdmMzDVKzBY8Y0zHz3h0nPFgvMEtt9rdqHVqFVHFjXK5QGjrwrr2+fis4P/8OGd/MuDByR4C1By8XtG/DPH9QLvmdCEn+9sQ89sxZ+6YzCcBZ6d94rKg3TeV06p/TGDwhRyqBIxgY7gl3Udzxg8SPN/EMVwtQPKsSEOTH/1xyM3bggcPumznNYtFQta9xNi7Usi8fj5itRFVsPhYK4fqcopzc6qHo137NaUrEXCiBha1bZNMIr90R6ZwEQtzNeLoyKMzTVi8bVMuOkwHwiWPCEOPThDx5L1XWqi+Oe+xTGqMAKy+BHHXxLMds8VLnVpZuBwGfY57Q92/l+05Vvsa0xIhn026HpMsTijCIUmZsKresOWSujSpon2WhWhRcqzSJqjb9OyAjtVhvz2iNayY2RcKLnC2PYJcDr0yjavYn84ZjS+4vpnSbicYtpCjWiwXB5S5qHdNnNaNBpwIeN9p35AKdnC9hztaYXcvSFf7BOaAtJiTeCFGJ8dyKorViOzFR7SdNomsQW7vM8H9Kcvb8vRZ2xlOVbw3muwxu7livZjhdgo6pzlWPyZcCIGuZntd48Q9AqerSuKr7EZVuJtaFOByXd42VLWj3N921aJvBexZg0YxXVVMhlON/yvdtzheSZsH5InDzvic1PlSvbr1bp98uQdFD68tq0CbnusRphk35ZyrzYpltiUzZdpkame8bW1V3yLf96ja48Dv05bnRyEToZqtn3JZbDjNe3i9HTiXLDfCRx5zfDSldz/n5VMJWyk52RuzPQ8oNx29tt+tlaTR+40K6x/+5X/fYPBsOYVLZya5mY2IQvjQMhLTlPZcmKe5SslkjxelCbtkg+nvcDpzDGcBVhO3JEVV1Lly2p+tusx2McQBPUPyLwVdNsAxv8Wo+2EDOhjKTnCARUe/tozaXK8mMZ6z4M90LLN8eZ+e+R6T4Z4KHWxrSV19Q82Emnt6Ma3CZ9wkjBpcNAAAIABJREFUIpiSZInfxndNkvpLYrtkVX5OuhgRrnoaSm7R4k7nd7lz8EhtKfJTWSdfcrH5IS4P6A/HtPwaK3ygSrTPrv+tKoof9P8TxsEJht0IAaTwZWGTVSv+sJebLyhi2b/0mzgpt+Z0+Ih5dsnn578gXpnM1wsmvSkPpo+UMywP8nAXKztUdqPNWFDG5uIRldOuTS7BAj95ynuVyemow05AE/MtX1sGq5MuBw8OFDMmRUM4uwpckF3nbRCw5Tm0XQGLSZqOzdo6ZnL6IZ3OgNVqyc3VJYv5G3Y3XzJqhXzrvftMBj0VRcnYT7o/HZOKWi+K1B4hwQJSFCSZRiLf5HStcWq3Ga0ixtGOVUH0mUaeyYlZxv5Km7qFtyvLWNImLBmJ/k0i0LsIQvlMNMywyvWaksIq5UzGy5JNK99BRVCivrzNbVRm9G1ihRRaKeb62mSnKhmjUaiZuDKJ0Igp19UdrFzzgkAUJeNk0Ncx9GKz1kOAdMjyM5FikaUxriLRmm5Xu85MXr8UCEPgRFhS1EuBPAi8QXamAmVvRsNyUBHBknw8Ld9i2ltyf7rloFdhSHxctFPDuwoIpVtNBSJgSbqqjqYXIfzzT2yuI58PHxyyPwwYna0ZXsT0hxOCB3e0W53/6lOy9aYxzd4SNqSDDV2TL/bbnLVqBqc5rb0Ep30ryssd6sLE9SHYFy+0jPJNgo6EUjc5r/KeZfz98sucP/qna6a9AQfTIZ5Xs249Z9H+hsq8DXgXu5OsqlOb6HWf/GpIIHScXgesnNzZgS2KTzmcN5YW8YwWdkRhh6o/KFOHsTtm77Rke+1TzjvcO9pwsH/GixcPGI+WdHs3fPHVHXbFEQwrUtk/FgX5POVy+RUFCXVpc9Le5/2DAR13wHxxSCl2oOACo/cUw79Ri5J40qPlmOX1Pqu1R+DXLOqnWuiSqKv+257ZZdLu0w8kDrJJWJFp3dq9IbS2Csjwtl36HZPOKMSte7z3+At8P2e9GnFxLW18RL9rcfH2Hnnexht8SZl2qYwdeG80Jm63PKZ3sMLqPycN2xRX71G1NpjTK6xupJmrxdUdqus7iidskq4MLZh+18CqfPKdq4lj3/qdv8fx3fvsHZ/ykx/8Oz79qx8R7zYYboU7jek9jJl93FEblkwx5b5X1T2VdourKiQsY6WGRUSkVqx7cb/ymRhD+r7PvueTt851stN1TzTgJDEuSbmmVchEccLC/hM9mPnpE6o4IMxStsJ9b1l8ezDFSpvCfT5bNRAVI+aGFTf1CsOpCdKAXt5TXGWv41IOFjrhK25GskblerTEf+OyP1iREbNOC3p7be49HpHGNW/fXmnO79Tfo1j1IJWJmVDfVI7fuBl+E1XwH/38H+sXkTGBXIQSdyanfzkdeJINeEvnabLvSvKyGbMVMqZxHLpdEWCINWNHlK01wUZ2AbV9gzd4qTfJzarLcpvSym3aVqKiAJPH9PzfYjjsab4ixldY4kspTzEZ6wLcaYXE/s8p3Tekmy7xxSOm3QdMRnt47hqDp2C0yYon5Emsgefz9Edssq8xiwMC6z6294rIiYmNS3Y3Q+ZLybrMGTr3Oe1/j9GgR2WuaDk9ouIt1+EPcOoHDAbH2plH8z7L9Iyn6z9l6vwWJ13ptPe4SJ7xzeqvdW8wce7xKPhbzNIzPt/9OVbpcsf+UOOdcifR3XEh7UBq45oeb9IvuEyf41eiZHui/FJ5iAatdqMWFSat+icb8YtGjsmJfhHR+uQNYwERULHKal5aMN/3mTycIEIb6Z6kYDSq3ZKkitlU1yTWivc63yfe5DqufL1xWeaSuCOxciVJuCHeXVJsnjEKTN6XCLxe4wGVTk39mJo8YuhrHI/HTKfT5jNfLm9DzRtyhnxvAfPLmFeKnRBVlOuZZOqrFcGRxofpeMpSK5YUHkVXSnE0mjg5FTgpp78ppvLwUkKY/GXtZJo/I3tX+V7izZWvKfsumYDIw6BJsGgCjJuCJkeLZs0kBxp5cEhHrKHeunqS4tgwiGWE9+7rSrv8jlYlraccAMQ2IRsz+YxkZSGj4EKN5s39JDQvUSXLfSU2Fv92vK0dqyloyI2Ovx7ur7jfu2HoS26mTyUeYqFRxTIKrrVblZdfasiFhDnXnK0M/ukvHQaDMY9OJwxqg8E3M0aRSf/BPfzDfYo4Yf7xr0gXy18X1sZvC7FR84Vb81c9g71Rm/5AHrwGpuzs3Er9f/6gUjtGntTMXxs6lpXiKhD2NIK9A4/j+zbPvow5/0oM/h0cr2bXe8m281xxmNnCw5C4yahLFfvUUYeOM6DfkSDtRr2tu2tXUqMibFxEYS5il8os2FUL4tYluR3ipSNO70OytVm8DBj7Bd/+6DWeY3J9PVFRjOSXLhiwbdl6sM2XOVezZ7rOkunHxDzm8V6bltFnt5tiGBLP2LBwpchZkvMqzy1vqYfTNGoxvxlw83ak6tS1cYaVDBnKSNETZOmt5uNWpSa3SGRsWVlz0gSCZMgosDGCl9TpCd12yWR6rgU4DB3tXP12wRefP8I2p9i9X1AZC4qsw3ZnEG072EzoTm+oBp/oOiC/eQK9NWiYQEmxnFC8lYIlwHy5+hplfHC0VeJWuu6ySQ2WrGnbff7r/+K/oROM+NN/9695e/YVHREMyq3rxliHa4x1DzMWwabsanONuxwMhvp53FxfaeO0LHZcZFfMqnkTOlG3CYw2w6DNA++E2tlSulc60RRQhFn7FMQUxga3uENuXJNWG+zdI8z4QLvNTZ1zZkicose93GVhyUoxx0krvLJW3vKi2OgBtpV44jxVLYbez8Ml9vGNWrvisz22fYtyVTCstlQCgGiZ7D10mR70mH/jsHC+wVmccNy9R9vqq9hLRjbCFtfDmJxDf5PC+m/++n/6NequYcrKOE7EJMKP9H69m1LKjHQDMprS1AoTtx2wk4daltOVkZYmgDRer9KISIxn5K7AoQ1W24AsdLCrDYZYOYo7tJzvKk9WIs8wL6itzzSwPE+kuD5kMBjg9edErZ82mYiXU7zsCdP+PQZ9UVA+1SDtMP6OpAaSJTl5PWNZ/JhNfAb5EE8EPd2YwkpZXDlcr9aY6ZCD1rcYdyZUZjMCGnd+i7B6yiL9EWZ2n0H3karaZrOYl9sfExdL9vg73Jk+pN0KuI5f8c3m59zkrwnsPg/a39dF/rP0Z7qf2i+fMLXuY/k1RStkGhzTtgZ6cy+KN3y1+bEyasf5e+yZ9xq1qd2E+zajNunKGnC9dlQtCY422H19jnG2xAoz4rzi0q0ID1oc3hFDdrPr00GaIxYROb9mhPacyFxyx/quThmqTA5RLTaZwzaVgGUxucdQrHEqATy0ODnY02xZZZ4qyF/Gy65aRaRI7u1NtahJYZUbS4pIoR2qCJ3shgUsnVEUswtlNNVcsLpzNGSVIGPrpggrPkzECrEIZqQrRX2z7xCGzei3GUW/GxNqMoxEGqqboBEeSXcpnXHQ9un3OnrSlp2tdIa6r1MF7t8cFKTo675IOlnl/hrK220GkIKic7Wz1Q751rOqPl/d0Rr4GiknSLRG+dycAmQvLJZiGX8XbFSs9W7cLWPURvgjnfUmTDjZi/nW3hUje6vfH8mCFEGV7IolzxfJP5adlYhQml2ZJNN9cW3zh1+2eHQyZX/cpRcVTF6tGRUOwd1TWntT0sWCzddPKeVn1PiKmn2rEHRq+LpK+VfVlsmgw96oy6AnNoOm85LCZoiXU6Y91mt8sX/WYwoBJqwb0pTrmbT7tapHd0sTs3CoOxvi0Qvi4FLB/NkswNl2ZCpMEQUYeZe219FRv05BbtcBMipY1C+1U+5KYlRrrNOBXbxRRnDevyZPa07viVrXZPYioFy1uHu65P69a87OTuh2l7T9irNkxI34VUV0ttgyj15iCdwBGHtdei2TNPYJxepCG9sIdFpRWTnr6gbHXzEcL+iMlmoTyRKX7bzH7tUDFRSWRs3A2qdjSHiHCIwanrZMU0TAI516JHShqsDLO/QlWaj/kioPlH/stbb6zGm1MsZjWaVlfPb5AzqiPA6uSO1PyaIB0Wao3GQBkOCE2Icfg5GTbKbQjTD8mHLbJb84oV5P9XAo/8h10hpmdO5sqBKX+GpEXpvcmAtW5Y4nnQ/Ujvd68UrVx1Ovx8TpYdoJzqMbfT5Ub/eoIof+aML9Rx9wcveRHoJ+8eO/4NWzLzRBZlGumZULtclI19qixYEz5WFP4jBrKmutBdYQxKEcCKV6mklji9OQgg1lZmOm+zj5AWXtc1OmXJBx12rzMg+1IfHFA1w5kkxLWgo0QyI7ReTarB/l95V83b0l/v0lWZmxXYwJNy69sKYSJGjbpt2Rg7BNHhqkwQxmUwViyOer4kIF9wjkxVSF+G9UWP/wR//DbVSXdAkNeUez70yRdreIolAfDnEqI16DynFIDYtQ/pztEsrDqyjoC5TbsukKYcfzCGQ/Y0TMks+onVfkKok8Io8jdtslaSJh5t9iPOjT6/ZV9m17LymrXxEnkr96n5bzIePJGHso9ptvSGOLbH6HrvU+02GXdustVXlNlP4elJmCBqSoh+U3zOKfsEvPNSnDlMLtlFxcpixWCZ3iIfv+PTxvR1KeM+x8hMsJuYDui48xk/cYtL6N6VScrb7i9favsZIJ9zp/h6Op4BxttvGG16tnOvrNnA39oEvbHLAo3up+b5Q95MR5THfgU/s5R917GJuM/FKYoClPjWecrWd0iwMeTR+rgvQdOUgOJzLOlYe+iHU0oUaUi454rdbki5BwtmG52RFaFa1Jh5PDiQpiRLE7L98SO0steIE1oNvqq8IxTEIW1RvK2YCTzn1NzshEJ1FIyK9YmHKMWrILRVzUZtjv6Y0qF7emx5SSy5vS6XRVXSgoQvkeMtqVHlD2zbIWa8tT+LZjFg6sHMoa4IRQb5pdp3SDUmBlty3FW8ab8rXlDpQaKgHtTV6lZKDKtSQP8ya6TQq33FJKbBIhhnSt8lmV0v2U+trkdYtdQ8et8vd0BCudbanXiJKVJB3nNqRdqUiy37+lcMs6RL6udlOS91pJlyo3nljTaiUlCc0pz0UtnN8CTJRNR5qJ8rc5iIqCWd6vpNVIx3sbgKWgC8OI+b0HMw5bKwQeWMt7lMmEqDkltSaRKK22dsVVLYW1yYvdxvBX5w5/fhbw7fsHtH2HYJtzNMsZFTZOr4sdtMnDkFzGwO+41rfvTTv8uubrdMs/mb+h2/Y5mPTYG3d0ryziJDkAyQFapldX1mc4nZy7eyd41YDttUm4aFKFpFo5LZXVgh+RD9+SBdeqfk7nLcI3LezCIPDE3mFhGz263pSWGTTXnebrNsruFWesq0sFqPSMQ3yGqjSW3aDdzQirBaOjnFYnY/5GbDcudw5jWn7JZnXIo4dPVRX/YrPPIg4wyy1leUFaXzWFVWIP9ZBUU+RyYBFrnEe6HZJEY3bOlnW2xa0tDnsuBwcR3b1rnPaOMrNYnh0QXd6hkHvODHDLQHfR8jOW3Z9ec3WpwuJS4PviLS1tRNrndN9gWBvC2SMOD9cMB1GTOFXJfVGwWvXxzGNKKyLMz4kE5CE3k2TqSrdPjX/nV5h2RBoHVIEUK4v8ep/i6gjH8LVBkedGbklRXWF1EpKZoA+nijVcGmuu8wW9rKtFUnQPEnAvyMCe26LVy3DfvyRcSTrFAcXO4t6jj3jy0fcYjMQXC2/PzviLf/uvqMqEwiy5KRZcFzN2kgtcGfTNPk+Ce7RNCemQ20FGWErQach+phw9ZM0lsW0JUbrWCaeMi+1qn7jy+Drb0HYcztMIo6g4EG+2ODXEA16XDG2PbZlxE0V0tObIvWhSWSnGYEUxuCGsN+wu9xmmfUz9WUsuq9DXTPy2q7aifCspT7JqE6tcruJLOTTLPVoIrvY36Vj/2b//A21/5WGqTFN5QGl/KK/BVsP2crslygtyqeS2TSz4q6qmLQ+i292NyFAKVVFaBI7DyPOYuh5xvKKyLum0E015kQfKcjUjjmXkc6xt/6A3UKSgqAsxPiNK/0o7hTJ/j7b3bQ6OesStn1IYS5JtG0LJKL3LpC+K0m/Yxb9DmcrNUjS5r4JVSD9hkf2MtFxjWLKAt3l7vVMs4cR8wtBtURhnVJXP3uAfNNFH/g/ZFV9hJR/Rt39LI6eerv6SZXyFt3nCt+/8LsN+X28k8WleLC94tXzGzrrCDCI8p0VGRB4bjLNHnLYfMRi1cX2XqbdP/fE3OBdLMgNetTPO7AJLjOP7R7r7E26lFAe5AHXfdxveKw9u4er67RZFnuqEYCeYwl2oeynh8Y6HfVUDz9Ir3lSfElpzfeh1rSF73l21CryJvuKmeo47v8eH4+8zlvxYKWoCNqhuL6g8V46w7EKHg776P1WhnAgKMFZxwHA4VM+mAB5EAKQoSi0wjS2mJ4KsrNRCqeIrhWZLKHgDjJDxjXbkWlilRDZ2E8lW1OgwE7pdiaQT33ODUtPQAxHByYrAFcRlzk5sKFUDlXiXr6j2CB0dy1eSm1lsqM1NLQVFXo98/XdJOSoe0jg36YOajlAeOspOlntCdsGyArlVQkt3LTtvGetq4RZLT13qg0J30Yi4SwLit4oilJ+ndGeiaH7HWhVUXZrFPNpb8d3JDZ5kl+qrlbfYFNUiKXg+txkd79F1Rd0rXt8SqxY6jcGP3rT4ZNHjOw8OmpzXqORkZzLJRdzUHDTkIKKj+Wae3vy6/RzSsuSX6xv+ydk3mmxy8sBl0unj1x1Fb0pwgBTOOE+5sn9JXmec9h9yMBnquHG1yFmvxYongi6R1RYgHZTdBExna4fNdcHmKsMUu5VrUkj9tT367Ql9X5S+DTv5HWs5qYQ1dsaunkkEiYaaO2WPwO2rFUR2pME4o3e4Y7fJSK9qHh+HOnGYz045PX3BYtXhandAosy+l9T2FRjJ7ZtvRFGyamiWAWicWLwLeHu+z7UgNUvxnvbp2DatIKQ3WbF3sPt/SXvPX8vyKztsnRxuDi+HytWxuslukhM0HHhgy4IhyzbgT8IYFuCgL4YM/0eGbUiWIQHySFYY0UNySIrisLvZqbqruyu+qhdvvvfck5Ox9u++Hn8U0I98YLHqhRvO+e29114BXnuNNHYw/epNlGlXNOh6rTTjfI95PTjS8JHWs9ln62yIiBxlqK1LeL2niMYPsLed4vCQ0Zs55nMP8wWZ5gXybBurlG5GC8ShBstlpKGG1VjpQBvHX0KzF2KoULoV8mUP+eU+EHXh8d9pOs8ZYjuAu7dEuNCRjLZg5n2UVo6rcoJ1mGCodaGVzKnmhMtmjnuGGl6nBI6vsD5z4URDVKmG7b1j9Ic7KiWLjmyo8eTzzwSdLIwck2IuxXVVhcjqDG7tYd/cwa41QMPyxFyGagK1vqG2uxQSGDkNJAWuowCaHYj8kWqNqh7gYTTBWqfOvEA313Ggu+iYDhLaIdYFdm0P52WCaRiiZdnoOB58soKl9JbInRXyzhny2QBe2QEShmHQE5j3KTk8tgqekULP+1ZlHjNEhOx94WYQ2fouhfUf/uzvyUEtIc4izldQb8QOkqkmFaO9SC2n/BcIFfKBnqZjl+QaofIbeJmnuKDxNCnc0OCZBvq2BZ+uNpqGo5YyLxDdIqUPKTsmdb2TjOQJGYam6xGi9K8QxH+FjDur7D76rR/C7k9Q+dSKxsjWHejxDQy8Hjr+K6TpAVJmxtICjmcjNKTlDKvicyzLj5FVa6S5j8tZKiEAQ3MfnhWKJMfEm9jfeheerWFp/iuExUsY0btoGK8jwCkez/89ytREY/0u3r33tmgW1+kKo/AMo+gci3gqNmG1nQgLsmJkXdTCbvkatht78Dsm2n4P3boJ9y8+wn7DRzAL8DzN8arvI9vvotvvqKBs0YiqSDLF7lVQmewNbVPYtrQgJHtXdJcEASSTVJNixZtmWp/hwvgCCa2+aMEHHQ2zh765h6CaYFFeYS97F7c6b6Djcb/MVIkMKDS4FneKDHhmF1nL1NoWc3hFYGOcmkaXak5WpUqBYJESB6SSj0PpHhvNpnjdclrltUF5EEPJaeEnxUrMJDbFT6fRg3Kh4P9wimEx63WZHsPCRnvGa8KPpiBKTRcGcrgOhTzFCZaHG/cxkufKlAvRo1ELq9ykFPOXCUb0Eb62JiQ5j5Ot+h7eA2KbGFHaUinDEl2xoNV0qxxnpEhyR5smKqlHLA5pbs4unJ7JKaI4xvZgKFC42Di6jjRHgRhXxOj6GX586wqdeiXyMdGjFLnsVZl3+XJm4K9GLfzHf3SILSdDGUxRULuKGrO1hl+eNfAy6uKtm3TzsVHGGfYTB3u1J/aJ13D2Zkn9bXGVZY6uYZWm+Lcvn+DfvHyK3j5w9JqGZj6AnbYlTo7GMPwojBgX9keieWzH97HX28LwZom6EeJyFCCPGUhgyZSmVXQzYoSkifUsxWK+QE7T4JLwuIZCI5tZoSHb/S7aLeqiJa9RrgfCqUm9lnDy2JgiI9mITFl4cPQm9Fq9pzs3S1h+jnSWY98NcedGiPF4H3Gi4WI0RFK0UDmXKGySG1P5voa8z3TrYjEnJJnKWQItliHh/LyP6XwbPWsIT9cR5CMs8xk8y8StfQf7986g2wkmz46Qje/CBhsD3n8K4WFhJQEvJ09A/J7lIJJ7Whpjbn4PPkexfg1G0cdwuER/MEOe0emriV4vQpLYOJv4qIyXMlHzMUaBh3B6C+22AWfvS1T2GGluodQcZKMDlLMdWBptVhn/psHdCtE8Xgu7evq8gXq5DddqItYjTKoFikWJnt6GUWuCSDo9WmSyGdp4GWAFa7UNjfcKuZc0I6lqWSEFdQQ2ZL2qLUTIqIqksM6LJZbVGlEdw64d2LDwunMLHZP+wbQ0pGMdj5gYtc9YOQte3UMQ0AVNBWPAZiNEvkIXX0RTjMoU3dLEHmzYGxkcB74IJRxNx2mdoUxztExHWMRd15cCy6A53sM5tbDs5AodEc1AKNljo86V1SYXWpK8uLbk2SFJYJv9KqV6bMa/S2H9x7/47xROLfmSZDyqzp0/eBVFyGtNHRQkNvEyrWrQxmHLtNGUacLEoqrwMAwEl/ak8FaIeNHJYcVDFLjTaMgFyMOpbTpcAWK+Wkkc3LDdRYdJJoTLeEhW54izv0JafCpEjTR6He3WG3C2ptD9meTEltSbxkN0DR0dN8M6ep/bdxUowEOak0e9QFB9ikX+kTDGJisd8XQXPhy4TOkofDjau7h9fJMiDCzMP0OUj2DFP4Be72FWPsZp8CUQ9bFVvY+7x0doNpq4iJ7jyfpjTIvTb2VG7MJQqCi1ZrmDXf0WfLsB09Ow0z1Aq3Lh//oh7h8dYnFyjsfnEzx1Taxv9NHb7QuDjgVKZCL0+eX0Qz9iFgpdF5ce37Uksi0OQzGK52vJyZ72gXS0WQUR4GZYWRdY5RSqZ8Jo5mNiYLRhV2I8cc/8AwycHZFYLKpLLKI5rKSNobsjEVYsPuJZC06OTXFZYVHgbpWFcrEIJKyABCUSjoqCk+rGCUl2wzqWQSgFgw2C2AsmyrBBCEni1qSgM5K0OF1ew6RhlKLdbkhKiJjeS5OxMW/nz6b8riyxWjGRhhMsfZuVt3VMHkBZSXoOD+ButyMQD/9NirRMmbQd5HMspSCwmWSB5MPitRyFiZjjE05msxKnfNzkHZARbapw900A+Tpk81LC2qA9fG4Z2fMS4cYGwhJongk8/NlsUFdxAseq8NZ+ih8OT1FSZ8qu3mmgiGIsJys8nxr4YNTEpGrgf/hPu+hYBYrVDKVkrlYYBRp+9rKJWdnDW7f2BDFYrkIMKxd3vCEGjmpK1Ez2LRl44zBFok6Fp9Mx/tGnH+HZcoJ7P84w2DLhRAPUDPFODGiRD79hoG4tcFY+FPN1P7iFdn2A7T0bveMMmZZgfmGI0YNRN6ATWi0hco75ZIzVLICtbH8QE2qjVR9skWjtDBsYdBuSHMX3jw2U0s/WAh9WdozYnGJdXcmBXHBWopFN1sHBbg/7xw7KvEJyXuGtmwu0WxW+fHQX8+W2MEhT6xSpNgEqEz2rjTvbbDxZfOlJmyI35ij0MXRjAdBMfm0in/4ees0uRuEJzlcvhE/Q1Hdw1NvF8VsnMLsnkl4VvHgLerKnJm4iMFJU6c2tI6H0i4ENQjLbuHVxb68l6O5/CdQWkvl91KULvxHAdSPYVoWtYSIWkM9PbqNk2Lm5kLMvCbagJTfRomnT8DPk5hXSzEIRb6GaHQqRitIw3tvuMELz1kKM5OfnFsLTAeyi9+2qho0fr1mxBuX0RvvTTgxzi2YhJaq1g/kzB3udXSy0AHGZwi5MmBWj12KMjAXqFfC6eyyNK40wJukMl8UY02qOqCLDnrY5Ot7EPfTtLnzH2xAFS1RWCG3rXHwBjGAHyUrZpQqrnwRDi8RLF5dlhFme4pA+yqaJkBgAd610LjOAZZFhqVewshqHdhN7XhO9ZmuTuKV0wiqsQ8VQButQhi2PtqN1Lfc3uTm9TlMZ4XASz3NpkpUpDi1dv2Nh/Se/+h83qSg8vNT+irstEYhz75WluFwusSwqITP1bUdwbdlzbdI7Pg5WWOQljm0PWzx4yxyjMoetGYh04DwO0TR0CRkmVNKxCRP7G8ZoiTvbB+i2OpjGc4ETWw7F6lNE2c+RVU9U6kf6JvzmLdj9CLq3QK3lKFMbxYzhwjPU2o+R5QMxoJffwt2bYOUhxukvMM8/lCK1Gu2gjGthwdnaTQxa72J72MU6XmDt/ktE6RRG9D6KooVp/Qiz6BII9nCr8SPsDLpyaF8k3+BF8hCLYqwKeaEJ9KUFbXS8FnrdhuzgmHpjGz62WvvY6uwg/vQb9F5OkC9jXEY5Xng6oqMO9o92xJ1FFTN2bSYajaaQmSRhoirR7bRRlznG47HAxIQXeTHMFwuJHhNCAKkYHuEgC7NgKdMRiw+o50vgAAAgAElEQVSF+pqTAa2lZHHetB+g43QxqU/xJPoIl7Mr+KtjvNZ+AM/jkr8hEhpOxCQRcWLlSMeMV05ADN7m3wnsKqQgdXjLQa5pUohowC5m4hIVp8g915+cMnkxs7CJN/DGlpBrAt6Yu7tbwjSXhm+TCKPMG9jw8fBl7JrKlr2G9BSkK9Eq8rh5QzEij1pa3mBisM+g8oI3XiITZ6vBPEa1O2aBZwPC5oHxgcxj5aTLyVNxDnSJ/yKywO6W38+fzaaAsVridkOyzMaVivaXYii/sYPkv7G4VJqOQQt4MDzDTXus9qYGTSRMjOY5Pj4p8dHIR6S1cH/XxN9+I4Bn6ahIQKLBRVXidKnhz583kFt93DvYlvuI+3azNnCvt4e3dm6g67e+ZZUrOpaChHnPni2m+OlXD/GTrx5K8PVb/0WM5oAHrYHVpYH5Uwd65KO7VyDzx1gnAfKkghkN0Mh3YRdttDsWbr/lyyG2GAGm1lQElRxIogzL6QyLqyksjfttB2ltIap0pJUJxzUw6NpivcgXiBM0Gxlez3RqI8GMnt8sBISHM2uONS4Q13MhVrbsHm4cd9EdWhi9MFGMgB98b4zR1U1MF11cZSeYVydi2dfQPTzYHeJo0MZofB9xamEUT3EVj6Qo7jQb6LQDFNYz1LPfxzINcLp4jnVKk/g+9hv3cPvgEE7vFPXgF7Ikmz+/h5pB5AYRPhpN0IWKk50BKhI5nTNhiuicICFiPlLBar4CvEfIlq8jD/fkmnNc7ohD9DoJ5qsE49Ft0WrDOUHM7OJkAN/cQqNVSmEtnRHSdRPZ5A70dBuOzhCAClY3RPfeEmYzE3LZ6FEbetiDa3lCSGMDyV34LD1HvDRgaa6sjugWp/dXsPcClLGJ5NE2tre6WKZrXGEmhFArM5CbJeaI0A+aOKQ+lQYtuoF5tsRZeiFh42FNs5UKjczHXnKAnVZPCJUsasKFYB5sb6L2u2mBbMy9slr5RGWBSZViZTEDWYeV1zQxxJJ1pAIGGqVuBibIMclSITzyntx2GziwW9jyeV6ayvFtQ5pUDXS9WevQyMZBmuTCGSLlQikv+NWV4rJs1kjXTel3mlj/xYf/C/JCETWUwZtiXqpkEQPns4nAekx69yxbphQeUrxBGdM2L3P8/GqEO80O3uwzSJhOMEuchWvc8dtoOA7+8uw5JllMkRB4NLs8pLjDkM4fOBxsY9BqI0wjnI5fouM2cXvnBmpcYJX9c9QYb/YhB/D812F3LcCfSnxRvLBgTDPcOToSdrBpduRCkslkQ+VPqzkez/8xHHsisW/h0kSy6MI3XsfN/XdFT7cIppgZ/xzrZIxq+TbSwsHC+EYOFWN5E2/u/AiDXg95uRTxNt1ALoJLnIxeYTHNUMybuLl1AL9fIvOnKvAXpdgb3u6+jfs7DzBdzHD1yTeIX4wxWkeY+QYa+z3c3t+B3/Cls6RRh3DdOPEX7KQIlVhoNT0sFzOEYSiSFXHzyWnEv8JsPpfJjppO7kXb3Taiiynq0RIGYcKtDuBS7F9glJ1gyz5Ew2niWfQJnkWfIQ01dKM7eGPwNtrMkzQNBEyWYO4oSTobdrJJ4wPuG7NCMmapL2NXzsLCi5EpHiLxkdxS5cpES0L+HZELfo1YA9ITlzIbh3t2Qr10LUqFIEcXI06ragfLjFY1tbI0SJKQ5AUzaq0tBZLF73pPqjJj1TJRJiCaTUTKmEGiz2wLmkkYea1IChs3Glop8nDkBwsr9bO8aaUgE4oWi0PFHCa0x+fJaYWvPzkC5Jjw7uF+hoQQz7Pl72TiaSqHJUbTMdGHEOGwkeGHW8/RqhYy4ZlVjWdTAz8/cfH1qoVWq4ODfgP3tgu803kJreRUR3CEkHmFF3Md/+ppE63eHo6GPTHemK5WiOIUFgzcGOzgh3ffwq3tfZXWswkpIMnw4cvn+OlXH+Lr1WM5kBtmAzvvL9E6jhCPbVx94cs007m9QmWGyOMKZcKsYRZNspl06EkTjXoHR3u7eP19DRdnU8yu6DFdSnpMlfSwnheYXV2KJIJaiqjUkMBCWjJ2j42Ohm7Tw952XxjcXD3wunE73DcbKBOyYU15fWgEQtnIKHmOUfEYWZlgb9jDrdtd8bJ99kEHAzfD7o6FZ/MlzuNXSOoVrMrFod/CD+928erV26KVf7U+w1ezb7BMAnSNLo78GzgaDqG3v8B0auDx5SuEGZNufAytY9wa3sf2VgdlPYO+/xNo7gLBqIs6ZDMVAiTMEFUhRYnmF6UvfuNFMgDKnjTWwpcgoFWtUbZ+hrpsow7fFK/x3b2X2N45x2rZxmef76IourBNHWl+idWaxK6OyN5gpsi6H0BzpghnA2Tj+wBRO0pd+jmGbMCGKfJEx7MPbRjBAJ5FfgTvl1pcrtBZYBSdwia07HVU/jaN+DsZ9G6IdKWjlx/CbVvIWfiqDBf5VBBLN7eQGDnQqOBUNnp8nHw/6wTzbIFRNsW0piFPifZ4iG23h4PhQJAjngG8fr2GBaO1RuyfIgoqWPMj2GjKMBFWGa60FGNkIj3sFAZCusGVNQ4bTdi+g1GZYZTQ05lnoiHDUY92h4YvO1je52rtI07T8rw9yWvmilBlOc8XK1nPNBuucCRYTCVcQabVDRGSJF4W2e8CBf+z3/wDyfgUpx8yH0nzr2s58HgQvnx1Kg+IByP1TMy3ZEElNDgvcny8DpDmFf5gewd7jSbWeYarkKCxhoNGCyfRCs9mE/hJjqZmoMVYqjZDtDmN0ctVx85wKAffq+kZRssr6cqHzSF2+1uwrCsskn+JspxuJpgGLHsbtt+H7hmS0zd+XuOolULDe7Bp+LyJ8LpOh8+qCL89/Sfw/RmafiohvMF4H075Fm4f3RfPVnr0zvT/B1F+inz5OqLMxlJ/ijhK4azv4/W999Bs0m3qIWx9H7Z+kxwTzJZzBEEozialHeJF/SHWmKnDLLHgVV0cdm/iwf77yNfAarXCfLHG6moGex5hu9DRdV3UWy0Ud7bh+J4UB/HIZU4o4S8hlfHgjgUCZkHjoS7MW+o3BepUHqeDfg+OrqPxzRmaF7Sk1HDat3F2K0XQPEFaxLCKJgb6Daz1K8yrczhZH3vlW9ht7Ig/ch2k0F6OYZUVio6PpO8zdWCjT/UFUhF5DHUfm2g3FjuScmRqI1t3Q2pTj50+whXSREGqLEAsqixeYoBh8d+5p61kl8x9EeFbFmYaUXA65/Njo6Qm0FJYxSRcKSmOsink57V8RrSatCFksgxdmgjXOfTwrZDKZMzGq0BVqOByymBoss/Xlrcl1yLXZh2cQj2SpujUxAojRf6vpWX8GULNoOb02pVJCXo3YQNEgHirK/P+XS/AD3pPYBUxtLzAw5GFf3fRwrweiF6w6TkwtQr73hjfG06EqSy+3BLxl+PJ3MZPXnaxv3uAXtNHGJNdycelfJSFTON42O0NcWv3CDd2D9D0mvjZxx/iz3/7G4yiMQZ3c+w8CFBN2rCGMexhKL6wV196iK4cdHvM8+VahrnJp0jyRPas3LtxMqPpADWR2/0evv/gAOHEx+i0kLjHqjARjAxcnb9ClRHatRT7vDaQUmrHPZmto9vwpGg0fLJrSXLTsHW7FPg2npHpaYkMjQeteJkTKo/HCLUrOM0Se/s+hvsa5pcmivMt3LmxwMPLEV4FY4Hkd90m3tjpYz7fxjRgY1VhkqyxZsNjtrDXZEPflfMvKF4iK0N8+eoF4rgSn++D3jZ2tw3o1hR5OYXeSuH0RwiXFuIZ4+9IdDMRrT1UfE1IBCTLXdfhWg341i58m+QyNqdsKnOU7icorRNU8Q0guY2GW2Fr9xTt7hWClYuvH90Q7WxRz4VA2PD6cG0P62yOvPsRrMYC0XQb2eSuFFanVaB7I0L3xhpZrOPiCx/1qosG11ASBamh0BOsrXP5bKd3BFmjxERSozQu1lisEpHmuDwr7JFcy928CZ1OXFyraQWWGleDOYzcxLG+h4bBRCcWpRyLfIlTGu9U3ItuCwJHhJPHAJtiYXZTRZKsEBkXqJwQVjKQNSF38GlsYpoVuNQz5A0TrYhrRR2xTsEZ4BDFIIdG7jOxEYHmGHANEzteE23Xk9pF7oXYg0o9U8PftaqA59V8vpKGl7wEJZX6a/KkFFZpRBmzV0D7+/81a7f6uLGr4e/+Zyo55D/k45/+u/8JzZYnmk2ZOpjDmmcyOfHPL1+eKuYfd3SGKT6oFNSTd3SaxPjtYoWbrot3B8qgYJky/kqxO1dVgctwjXZRo61baPqeMNfY0bPwUCBPenyzxXQHPhkaU6hDmJmjZZWpC99ZICk+QF6+QF3TA5Oelww1t1HrTcRRB/HUkASJhncIXe9Dq9k90hSezjHAJ+N/jWV6il4jh09Xp8UujPh7uLF3U6AAYvJ581cozBcIJgdYRQ4i60LEyK30Ad659Q5K6xeo6gSu9n2YOJIDjBMYPwlTLNMpniWfY7aeo44ctLQBho0t9LotuG0TVspAXQfFOIB/scBwGaFF+KsoMdUNPNlvwtjrSawaYSbukDg9CWOWOz5DF79kXujs7lkIuG8USJSIAxsi34M9D/Ge28EwjHF+NsInRYCv7oZYD0+kGJlw0Kq3UWiJXHRD/RitcijdXtfbQufFFNuzCC3uVbUaI9/GdKeDvOdhq9+Xfal49EpyhooM48EvxiHUQvN1YVIJCxSNF0jqkEZBhUxLPilXDpRqmKbc4Cyu7EKvGzw+FsLQ3O/ygxCu+hmpMhInZL6BuFjM+PXXxZykI1oEKhcmvjTKYEJ5YWsyMQtczKl1s8Pl/c3Hd22nSLkPTwQSrq4NzKW5EfMIBan6NOLYTNAsFnN9jlm2QHvVRd/3xVCfRio0SmD3XFKSYdU4bizxfusbGHmKryYOfjPpI9AGaDbaGxIbtbIJ3hrO8Vp3DoMEEK8jTMwwWOPzsxI/PWngxu627HtJxqBci9Z9QmiLKpUBuonh+8Pv/T5+8Pb7+NXHH+Env/4lVtESg0Og996VpJyIFMLORKQf09/7zEN+1YFb+zB6ASL3pawp8pTroRp1aaCOOnDiA+z2tnB43MbeoS2s7+lkgfXMRrr0sA6mWM3niNMSldFGWhawHA2thoMm3bc4dYjXtC3e1pZbY+teIrZ3wYgwZYE8MuF22DMWmF3SxSoTDSRjFf12id5xCLsTYfRNC/cGa7xcJHg8mcGsa+x7beiag3FSwGysxRktzx3UUQ8tHKDfpO1pgdPFC4TZCq/t38MivECST+DZiTTSTPQSTgelXNk+modXck6NXmwhm+/BtzpCxhEDfyIsG10u3xeuS0yXe0EmxSTy+ll2CLf1VHlwp6/BqW9KQk9WjrBYB4jCGkY5hKZnqA3GObLRGmIRjZC0PoDdXCCa7KCc34ejd9HcC9E4pJlFhdmTJsz1EBY9n8XJTEdurrE0XmFVX8p+up/dR6vZk+s+S2KxY70uQkQHSqfAk5qZ2Dk8zcYg66BZ+0j1XPaueqVjR+vDqmzU3AFv/MFVZAGDVmwhELFJYiNKRKH0V7DaGZyih2RuI7EvUfdHgnwIQKrnQOwhX3QxrXOMjQrdkvxegJb0dlkxGVfqC1culCeRXEVkjRc8126MhOQ9GUbKgc22VaiCFFXK5VgLuOdnc8NdPhtgmeaVt7iszMSnQdnqktmtffN/298WVh5CG1TrP6Su4s9++z+L+QAPKWEECzuTnWkl+7vJZCYsQcIyvHJIPLBcB9OixKPlEkGW4+1OB0e0BSTUR5edokTAsHTUIup1ikr0cQL9iZ2dITeqFFZNF2s8iykYJn+P0hoG8RpBNEOShNjdOoTr0Nz/EtBXqCqGsK9RlokiszCcfGmh5/fEe1fDFvK8h7KgbZyy2Xu2/BDP5r+DjQK9VoU67cFI3sHNvTdgaHyuAcrGp6i8R1hMG5ivbET6ShiFw+r7eP2Wh8z4S5TJXVj1A5h6T0KtZXKhx7EXI7JfYD4rML+gU5uPbqONlt8UJmthplhEU/hlF93nc9zSXQyZqzqeYLRK8Cwr8CunwNY7bRztHaLt9CU0gAfk9U6RrEOZxtkAJYmwDRVGzqmWh5Qm/rr22Rzv2w300hIn4xk+R4bxPQf+Xo6sjuCZynB6WVDfp4vWNcjnCNI1OoSEn+d40BtgYOlYz+Y4XYZ41fIQ3NnC8GgH6zWzZxWpSE4T2WlSJaJs6a7TUbgj44EvRgC5MnOgo9b1PqMuS3FdoqEDd8O8BthE8GblBS25iLK7JEGq3Fi1UTfrSpcsGbGis82/hYA2ihlFwttAyfKNG28JpWdVshY+PmW5qFyg2ISxGSNhi+8pSWFEA6T4U5S3gaM5dfM96He7Mn3T7jOwAjz2nuBlcond00O87hyj02THvmGHMmya9oVWhZveDG+bX+BsaeK3yz1Miw48tyVWnjygeHDwTz84mGPfmcLwWrB85tVUGE3X+M3THB9fOjjeZY6xkhvxAEEnQG6vkS0MFBMfuq1kBPdv3sff/lv/FS7GY/zsV3+Bk5Pn8NpA47UJ3HsTMZjnPM1JPV0D0xcmVmf0la3kuqa/Ll2lWLDLjPIsmjH7sMMjHHVuwevl8NsaLH8uDM9o4WM9coXMR6LdcrVEmGjIKRnzLIkoE7etzfXD99J3WxgcVxjeo0VejWCsI5zrSBc+OncCIU9NnlkoY5WWo2LoAKu9Ruf2GHFYoxlzYqlwtUoF9XIMDUvC6G4M076+VwzUmQcr34JTEXqFkJUcM8Ot/QagM7wjkOxptTO2UWQ+srgBrdxF/9ZLmO0rzE/3Uc5eE1tEJQVT8o2sjGnJIvdZTgWDFiIl/abOZdqnDeROu0LbiyCWB+kd1OkesrTCKg6g6wtJW7GtBgpqQ6VAD5CTkdv4CFZrIoUVizfQ7DTQvrEA3DWWpw1U4wFadkOmuULLkdlzrM1LrMsFQAvG4gbq0Mbe0Q288c57mIwukCeMoUxwdfEKpVEIOrCMQyzqNVInQ09vwdFtLI0AIRtxrhpwADu2kJGPkCmJHQse7zdhQrDH4H3LVRzrVmsJo7+EWXmo5wPkvZco3RW0uMXYIaDkesEXa8M5OLWWMIsaFjTs6o64LrGB5TnOMycSREwhRLLTbfgqoIPoShSrpp4e2C4HRkVY5GORJ8eiSRawrHO4TmMwh0JElHmW8iaTwILvAgX/2W//gRz8YpsvYn3VRZJ6TP9X+sKKzTjzCXmY2iYCXcd5qrp7Th33Wm30PRIRINojSnVSgztZk5C8TBrCODYVOYraSR5OhHb4XAf9vrxoPLz4O2SPxwM2j7AIJvK1+1vH8D2SaCi8526PMB9F1hz76WVpiMG3SwN7+MhzWuqpA5PMs2n0Cp+N/l+k3K04hNV6MMvXcXv/DXi2JRBB7b5C3vgtVkGGCXV4eSZU/23tAW7dPENWniFf/z4s3IRje0rawzecb54eI+1+hdpbIDpvoZxsw6o4gajnxYNrml9AT20Mvp7hKNXhlzVm8wDPwxQUyFzuR3j991vYs9+AF7WRBWRjEz7ihK7DoT+rrgtcyQuKHaHsIYtCfod4wCYJrIslDscRzDDDKxQ467vw72yj17cxKp9LDBULK6ETmcL0GFflC8RZDOviDn407+Etu4WeDqRBiKtliDPTxPTOAIP7e+JowymV7yULK+Va3O8RamHR4wORC3djh3g9bVKewymPE6voROVmMYVExF2lrCI4hRNe3kwzcnPmnCyVo5c6wLib5/6EnTmnSNLkVbETNrjsOX2VEUlNmvxckp42OjY6im1WHizkUmylCJPEZAvzl91tsF5JgRZzBwZUkKVNm0ZO7IYummaGxHMp/qp5ioetL3GVzTE83cGD5Ru4vb8l/0aWtUR4sYnxLWw7EbrRN3g09zAFiVqEqWuUzbVAbdqyhbZh4fs7F+gadP/h73ekOXg8qvDrEwNB2cDBVkceJx8LWd9af4G4e44kqmC+ugHPaCE1VvDsJv7kx/8ldvdv4OGjD/Hhb/8SabmCf2uFxmszaYr4w9nVBzNgfsmQ+BRWh4L5SiwNi7RCFjE6jMXNgZa7kjrT0/sCyxbWGl4zRYPuTYYnkWodt4/VvMB8tpAgDx6yOjdzArOT/NKQZovyJtvVcetHBfq3EplOg5mO4MpBmVlo3JrI751/01LRem4Jq/JF1kabvM7xEs7ODNm0Rr1ykdHHtggQ1StkZipoiJaT/KdDE+MGtXdH2gYyQoVzNP0QtsNrhSEELurCQ100UBUNFLkvf2dqHhqDCdy9x4gWLRTTu3BpYsH5hs49RomonktRJcOXsZtpFUtGayURdFSUmNhtdNFvR3DcFerKRREeIg22UWQ2mi0iUAsxMpAhivtBnVlsJjL/U+itU2TzHRjrt9De0eHuzhGvgeXTPpp6VzTNYblCaI0RmRNkZQo9bcEvdkXi4vpNvPm9H+IHf/DHYp7y6vlTPHr0Eb46+R0yK4eVWGhnPsI8ReyksJk1q9VYFiHiSpErh+UA22ZXfLXFW5fDHO89wX0rWdPQ6GQd8/oB9EYGrTdBZa+hRR0hqDHMnf68NAOhdrjONJFqjowSE9p0JSUGtYEbblM4OTxD2PRKcysyQzJ3OVfWgmxJpGXFZDauLAqR4onMjQVXHAXVGXJt9sKziuclFQ3XBDrZzXL1RoTWcb9bYf2nv/r7cD2atitfVfFerSHsKsJuJGOw02JMELsQKhzHhOWKCi2tRqppuNNooS2EGvp9psh4YNL9RvSGlF2w67LksGSBEGhPkk7UZMJ0GWLwKipMHWBCd+YEnCc4u3omO7Dd4TEcpvKKTywvQEWw4ullWzRGV1okiQ2rcgRJgJIEIntHwow/vvxzTIMTuLwWkh04+j3cO+aew8ZyEUKzIiT+rxAWFxgvdNELUqm7hdu4efsLrBYdWNXfgGfxMGTzoyRKJPmwuOTeGYw3PkLFif35DsKTLehJS7IYOZVVZi6aKvNkDuPlAulyjbmeYtJIMd9JsPVejL3BHtyT+2i8qKHN1mCswbLtIO8pJyQ2MrwoWEjFFk70m6nyzKxqBGuSrRI4p0uEQYSRVaMcNrF3YwduS8MX0S8R1uweHfj5EA58pNYCc+1CLOjM8U08MA4wGEewgxhVViAoa4wJdR80sHt3TzRshLmuCxkvWhZK7rVaTYq8VQwa3xuxGiSph0XcYOYj91FqV8pplMw8Qjn8M3Nc+d43GPVmqnxXIUIROqYRxcbPWu03VeC5ClJXNw0bHSEjyH5X7Ruvp12h0AuDWROEhMb4YnXI/c+mExbvYoOHvil7YgrYyQQWiHoz1QokSCiZTjiOC7NZobZqfK59jS+cb8RVyx+18frTN/Dg6IbyKi7V3o2pNzT5YOpcFkxwsaaW0BH9Y9GdIu5doExMeBc3MXA8PNgZoW2sUKUhtKLAODTw0aWDxwsfw14XW/0O5sulPAeaUejDJcKtZ8j0CPbpLZjLIerhmGcyDps/wIO3/gSak+OrZ7/Aq6uPYfYDuDuJSENoF8iYsPXYRBIVqNwAqTsX+LJIa+RJiTSskAUGylVX9mMeHGRLhhn4KMyZskM0TSGp7B50cHBM5IjXJ5OP1mJZSY9hxkuaug+taCOPuRbK0diNcfR+An9AFnyBaA0kawM1vW+bgUDC63MftaUaGX26hXoylOus2a/QunuOvEyxftlERjjQHCMzGXHGRqCLPGqjrXGtVKO0x8iticqKLgy0zBqeyfOjgTL1JVPZ1Umg45nmIM0MZKUyzzHMEvbgldLYB1vQc+pgNrs5LUVSq9UBJ4aSkxIbOxqLFhmSIkBdx2jYBny/RKMVwXJoSmAiXu6ijPbR72zBMEJEEYltbDBN1JqJvLShtV8CnW9QBNtw0wdo7Reo/SVWZz7Syz4anoXSYs7oKUJtKlGWdjaAW9N+lOEeFfb6h3jrnR/g+z/6Q3S6fXzywW/w81/+Czyff4NUK+CEDrb0thhIVCxwttR4ubeJnlFKZJYWdrs9kRkR2byGUcUhDpUwgXlNcffPptL2NNStORLvAnrcRrXqQS/ZYKsixmKclzkWyHFulWK36ccldghFM5iE6VjS0Co3M74mkslNC0kNgqKytpAkycGOr1sYMOHJlUZeGdBsEC/RS5fy85TvtlghbUiR6rmIWZLlfLfC+o9++vckOkmZvSsXHh5mnCZ5EDGrktMq96uRpmFCG7KqxsAwENUMfrZxp9lCQzSNtUwqHMn55PngWaD5BNn1X5NwxAA9y8RDln8mpOY3OLYrQb+wOzdZn4RyiyrDyelDIWAM+0dw3bbqMjTF9hSyCfMvNyHbfBxBucJJeIK0zPBe84cyVT6df4ink9+iCCMY0SFa7mu4d/NQdpdr+sTxcXkfIzYeYUrq+4K6PAc7xhaObz7G6OwBDgZ/CMfiRKxeH9t05LXhIa1pFerXfw3sPhXXk+nDbURP94QIsb+3I1FpS+5RghVW0yus4guk7RmcGykGdwps38ow/vA1aB9s4+Akw46mg3jB1+sAp7sN9I53pAlgcDe7NE5TfB35qaLIdCwWhJKAak3EYYUsCNHSDDS2ush2DXye/RxRSQi+hEnyQ9FScV5OgWa+i9ZqF91OF3WQoJgwVzIBaTGJb6Hq2Njd7gsLmO/VNQNP+fgqNyNeRzINbt4bkpl4PXFXzEaEZCUlcSGKoQTbvDZ4QQdBIEVuMOiJ+cS3sHCtWL6yMyL5KS9UGhNj0UQbq3a1vEHZbCkWLhssXZoQgYE2zkPc/fS6XWn4mL7Dn0s+gcjHxBIxV04saSY3Kx+PmngVqe+a5k+YmEHfvbctVL0cH1x+jc9WjxFTPrFq4LVHr+O1waEgC2Lz6LqbAHSVfiOm/WkCmw2CZyI5foKoMYJ2NYR/fgs938b3j9fo2BHK1RjLIMUnlzYejukY5mGn3xYG9XS5kMfebTWh7U6Q7r4U6NMIesDlEOLEw0wAACAASURBVOZgicZ2hfz5HvrW93B8/zas7Qkug18iSieSwUmC0HpRIbiwsb5wUIRk3UeItp5KZnGZAVlYI14wwYdGRm140T6aVRPL6RSW10ceB2ISwufGe7jVdXFwr4+dYwd2M5LdVpLPFMGs9lCXFrJYQ110YXklurfXcIacVtWeXmw0Gb1XFRvnq0qyhrmvrFYeqpd7qK+2JWmH8LJ/MIO9M8GLLygHW8FqzuF4QBEyvakJZEyz2odrl4B7isIaS1pLxv10YcNLjmHV+3CrCH0nRLtlwG14UtTWYYXZisQrD6bhQLfYWFEzbaIumFBDRyENYR7J4yVbtul4EmTCJrukl3KywDI5RQZKA2kCY6LhsukGTHcmTUG63oGNI7hmR1zOsjwR2RmHnjir4HZL6MPPUUQd2OnbaB9UyKoYi+ctIGoCXoi4cYawnqOKXFjhNpraFgzPxMxaYpVGGOZd7Hf38c57vyeF9fmTL/HFs99hXi5k9WTmJlqVMnlg0VPNBFFGhWLy3uZk2GxSm60QJJn0SHQUMiAhWBLPNCly/D7yd7hnpemHsdyBWbfUBknWRvyeHHGVY0QpjV5ii1zhtBLjB6VVkfWn3PsiYSP0vHlMbOQEMaSsRhQHhXwxVzTc3fOcFKRr8yFFlbp02a0qpcG3LlzfeiCwL/+OUPA//Iv/Vg44Ltuv5REco+liU3Gc5xPiiwRgXWtoaAaGPPRQ4aIo8EajjS61kxKRReyallBKIM0Cy8rP6LHrrFVOvTwI+QIFIW3aamGytloNSaaXF5FU5w3lmT9P9JzZEi9efCT+tsP+Tfg+o+MUtCzwslYjqxIxO+CUfVFc4cv0a5iFhT/x/kgyXOlk8uji51jOprDSAwwad3HjcFtw9iRiSLcOwx8jdj7EPL7EZG4hTmzseQ1sb4+wuvoT3Dp4V1G3tQA1I5NYQ0pfciz5n+LGb1EfPILmB4gmHiYPt5E/vYNbe3fkTQ6SGXJnhrx9Dmydwt1awiNezq4q1fHZP7sJ+4s2HqQ+vnfjUCCWTz56iA+1EtOjFnYHfexuD2QKlo6NB7dQ66jDpydmqchCjCs7n6L1cobuPMZUr/HyZgfrvTGCeiTwFYko/HpChofubQziIYyLJUIbSHsN5MJEVhAr9bsUFdD+jgeF7FETkp8Mkf8olyLC1Bvt7GaXIXALNZyMIqwgN2RZqOLF94/TIQuyFNE4ETlXp9OSZknlrLKsb2BgHme0HMtK+Tp2pteTMbtOku6uTeYpGeGFxsDkb3kDTBCinKfREFISVxm8QUmQIgIggn5msdI7tCzEBIM3rPxOkpa4ZJB4OerlErGB675voPm2hsdnF/j1o6/wPDmHn3t4+8nb2G/15XBqe03ZjedVKYiOTOAG7fByNAjhuiWim4+Q6TH0l/swroZouCXe373A0M8E6v/kTMMX4wbWpS8TDxEesWvUKoleZIHUD8cwD2ewGtRo29BzB4gttHYgZKTRpx7qvIGb32vj8EGFdfpK3gu2sUSgOIW9+qrA/MRFo21g3XuKoJyiyjQkCwPLV46YR5B3YGUteMznKijlaInRfxav5Hrkjq8kStXs4sb+DlyPGs41rPYCvt+C47ZQMNu5nqLZ7cPwM2h+JIWUpBJBBWg8wuK60T8zUJx/xyLDESq/6KF6cQi/GCjeRiOFf/clTl4EWAVzWHYGrWxhMesgiGrcb92U11Rzn8HwziQZKUrbiHhO2QHK2TH2nDexY5+hba9g+z4MvycJXmUWYzlPcL7owrIUl4SvGc1XSq0UjeesCnAejhAXMbbsHm439tG3W6jJZE8XmISPsc6mkjtqwoem0QKxhXbTg9taojC/gWbSvMFClQ2QR11UeVvO/LJaIisiWG4b1t5DNeWv7qK7zyxiYPKESoIKaeclCncFI9iGvd6Bb7SV45ddYmYssTRXaEZN9POO+EGTGZvoCUbaFAuDjVGNcqlhELbRNlmQuHoypMEUq1u+F5vAgXarKeePTOcb0xVFfM1VypYEXijyIjN9aTNYIpPCSnY+14GsO7RxjRnUkadYFEpVcLfTESmM8gdXqx8WSZ4JwZoOVanID+mYxXuVcXj8GtYK2pxyVcaCL/ansmJUg6MoB+h5Tua8JLUp+Z7ar1K4pAY6URqQ9PRddqz/x0/+G2Evfqvjk1DmREhITNo4KQpccvyuddzxfOwznLjMcZamYoZ8l040NqUPyr1CYsJkYuGuljZ8bWVZRdq8Mi791qA9WPMQ1rCztS1MWB56yqqPhVVh6GTrUig9HA4xGT3Bo0e/QpbV2N15E/3+vkwuPKw5pn0SfYpPwy8xLVdY6wlCROgVDdzKBuhbXbzTeR+rxQWSKISeN+HbPWwPOkqyEpEhV8JrOIit32FVPcRslWOx9LFPoodTwMj+DgadA5lwtMYSxeBrRPYJivEO7OV9tLCHsP8bFIefAD6t6jSk9AL9+A56qx+iM7ARbX2Eeu8pjPYSmk5Cj1IP87+Lcwcf/V8HGKa7OJ4WuJFV6JrALIjxZVbgsy3g7tEhdnaGaDRd2Vlz+uPFzQmPzkPsztg9yvR/scBhBBzqFr55/AK/0HLs/Og2Om1XviZJI4nl4o2zm+2i8dU5OqczLFwdr24PUW91YMUlzLiE0fKQtzidK2kWYVIhLXDic1TOKH1z+VpKuhF3ThtCBy9kUtyFXSvkKwgVn5FpErlGElemItxY5Cix4TTJIidkAomt4yV0HQNHApMnqwoS3thYcM8qBgOidaXhgCOOK8IK5+FAs316/HqOEEgYdccblDdRZ2PbyOJ83QCSACHFT9Ye6mYkJEXrOroqCRubj/d1Dc13gdIr8fHXz/HLL7+Qtckfaj9Cu+/DnJjwU0/YlHSqYRevdjmVNE3S9Zsl1odfi5OReb4Pez6AZWZ4Z3CK/WaEJxMDH5z5yJh36VNwX6LQM5R6BrNXoB5MASeF1SoF7ncoWTKVNpfscskKzm28+tDCxZe1QKev/djA1g02YptWXgfmswyf/jLG+CLD8H6CWMz0mSZSI54bGD3soVj6snZwyMovUphEKkyG3XtSWLNyjrQqkNc+mn4XNw7asJoTuK4Osx7C0QfQaluKamaMYdbb0JwK7u1TWIMItaGuZ05FLLIsrlJsOdl8O3fUSGcu0hdbaC6PMOj0JTvWOn6Cy8kCi+VcmLpR2MZ8aeJu+xjbPQ2l9TvU1hWy1EO4OECebMNspEhbX4GxvNr4bdzuGjgYVPCbbMRNYayaTQNpUuPxIwOu3RWCYFQkmNVrXNULzBFgXUZqYidiAg33nWNlRm9qWCWnmK0m8LRjSdOh/yOvQa4ZuM5hAEmhzaA5z1HqL1HpkTr8c76mHaShJ1C8bthw96mPz1CH99Ho+kgCHdNXOqr2BFn7EgazW4sjCe3mdaC7OkIzwaoM4RSEVqk/taWY0RB/Zi1waU6R8Lyf6XDGHva7XZhi2sJXXNmKCv+F3BuBTje6brLsxQtZ8SBYWNkMO+TpiDSNxRGSklRbin2uxw3l1+s5Iq3jmcHv430h54kQNA0sAqZCaVIcecarQs21EiHhVF47lkH+HmnqZYWodO88yzkcsqjz/hb+CU36N3wLhcwqv3d1Rqm5WOxm2DiIZO07Oi/97//2TwWyYEdAjDrIMsyzTDRFjIRLmARvWdgnREddkgYh9bC76THtfRNVJti3Yco+jaknBR+YpgnDkqM6O092ONyx8iAkNDQlYQi67IfoE8yJTqBgyQIjHVqGDtEmdTo9YRN//dUv8eL5RzANH8Pt76Hb3cHuzhAn8VOcnPwG5eUZ1ojwql8i14H3nmh454QHmIv66C6i26+hkGxB7uIomXAl/zEI1vLYCXuX1gUy9zNEOEe89uDrBix6YFZ/C+1mXwVb6xXqracob/171PYa9WoLq9+9I1NT692vYO+OpQDlkYHZV9tIPn0PN/9oivr4M9Q2AV5esxuTeHbPUwdPf7aL5HQHN7YP4K1ylI9HMMZ8jYCXyBE2gDt6A8b+AM3XD2B1HCTMz+W+gOHd8wCtNSUNNhpH26iWEfxnI3Sma7xKE/y6pWH/zV3EDiUFEZy8hYbVEqer3dDH0XmAt374Lk5++it86ABBt4nmJIJ/sUTq2Zgd9+He2xVbvesPMck3TUVgClV8FPev10VVDsmNS5J0+WWlYGzChS12/3RGYQYwKfKWTIlKf0zjdrIjuRtScYa6OKTw8FLEDhIMWDzYsF37f/IGFf9Z8h8YuyZ+yZCbj3tuNpFcT3DivCZE8fGwWIjjmETNUROtIDDeyNf+w3yuwmal3zCfB7VwrRT6uxmyYYwnlxf48uwMdtvFu7ffRDqusfxpgt2yj57ny4TD90pIFJzoxJ1JeUOH2yeIyACe9eGN9yQebK+5gqPFeDx2UOqcelVTwNcss5fIj05Rb09h2ExtMSXWjxnKLKouZQ+GtflUkqbgwsLJ73QszjRsH5u49QNg60gRvpKkwqNPA3zzQY4q9NA/qrDeeozMXKNa+UjKEJcPO6iu2rjhNLHfaWBm1FiGS+RlE7pRIwvnKNtLlJ01tNJBpzpAfztGofM1dNHW2AhT+8j9Y0gPI2SErEsP1u4U3e9dQm+kSNY0UyhheIXyoeasExoyldO6j05n8aWHbNxC225hGzfgGi1g/zEW6yWWM6ZYAXnSwY7fxVY7QOU9BLQQyWoPUxospE10Gn10ewaW5qcI6yskZ3dws3sDh70K3a4Nm+9vzsZ+jbOlh2Ldl+n4VTTGi+wK03pFc0Q1pXP6qVTTRHewO84hXm/cQtskES5FwaizWhNyIZ9R+0BDo80dtYlwzMlOg2EBphWi1CYo9RFqcyoZsZIyFLsIF0PAK2B1r4DwBjxviDr1MV/EWPsn0KlEiF5XWcYiRzNR2BWmWGKerCXp5fbW4UZeUyFMIkRahNoswWSQclUL65fZwSyg0kxuDPR5ZktQhc7Gzds4mDEmUrmvCXokTSjtBCPhWgjCsNmFstkmysJ7iEWExjNplSIoA9EDO9xhS0CEmKPKmpB/5n2pODm8rxW5iL9D6dd1MX2RifR6omadEbSzFu6LXNsblIjolHBDRPKn0K5rtyX+r/gD84wSbsZ3LKz/67/+uzJxyD6KiSFZJlIZEpDEmL8qsdVoiPOS/NJrpmVJAglk30f7QzHApy8su0shgVhSRBURifCQoksLrGCpiWY6WyJJaR/XFicddm+yr5PJVpkz8+s5tfqNluzi5rNXGF09Rl0ZaHdvS0fV6bdQPPkE3c+/QWsdIzUK/G6wxlN7hR9/UmF/Wgu7jiyOxf37WD14G8lWByHN+Y0c95p3RVohe7eEocsVKu8bRManyIsIVeJDSwZoGn8Mx/RUl1lpyJ0rVMefw7rxVE1xow7OfrMnCRz9N8ZwhwHSwMTkcQvhyRB3/5MxNG8tEwcNonNaiM09RJdtRGdDFPOu+AsPB31YtYHZyxGunl8gCWLoVYbfY8STZuKS1nP3tmDtd+U1YjFgJqH+aITX2j0JQBhlCUYmU0YiFGdTjHxgedzDYM/GpfaF7GHMwkVfO8SufojttYubVxHe/NG7OP35r/FZlmLetLGf1zhOyfLW8XVR4Oz2AJ2tzrfaUEl/KZmFq9yISChiIRJLyY1+VQgBYuJAG+0avW5PWQEy0SelYT0NRZRRAwkfLKac5Nj08JBgw8OCyutN5QXz5xloNVoqAYg6Vk6DcvOpXFQacRDyFZhc6PTMfSUJiTetiuy6JjPxEOCEy8fM3Qx/J5sA3pCceEVEoPHxsjs2kVcpilaCluPBSDRkrQiT7QleGpe4jBcwLRetqIfo1xpuaru4ubUjv5++w/w5hLHZGfC3CJyuWYi6F1g1rqBHLbSvDoWtSAYxHy8pfrwPqqwCQ1s4kcdlCH1vgfL2C9F0ShYnnbJYVFlcpbCqIisF1rRkkl6c6Xj1sMb8XENzALz9Ywsnj1OMLwpMLjOUoSbse2NniXD/G5STNoqzPiJvhNkVYJx7eBsdvNNqIioynFoVvkyZWmQjiUPk5hJabwWrW6PhNmF7GYJ1CjPoYc9/A4WdIqivoGs5mmYDaWZjVU7hm20M345hb68RXJrIYx2NgxDYyGSyFXfqNUyPBEsgeNpG+NWWWIhu9ziFNWEdPZfCdXFeIV0baPs1+u0ZDPdC1hfB9BjzoIEgqtCwujjo76PVNrHSn2Jaf4bVq0Pc6r6FQcuHoXNNlchkFwQkZDbQPxriJB3hPJkhpDKhZuFXO0KVJLQ5nOsaDzr3cMc9hF1b0J0K9iAXVnUZGDBaJRr3YpjtEunERDwmW7lGubJhhr7kggIpyjoEXeMKfQrTCVBUEaKoKWSuIqYd4CEMdBDkC6xwhU50D07Z/jaijRc+B6GC3A+6GbkedrrUyNdik8kpM8kzLKMMsxX3kxBGPCHVazY972HhN4hPt7ZBnGj9mXyroVf2sZQSMXc7EH4OIyzZ5LJIXfN3NEtD3a8R1ikaK96bFVb6Ws57v7LhlDYcXXEpFqtQBiuVy6wgZ8LEnCQli5n3KddJEn6hYGexMNzAuUSbeL5QU6+MY2jgweecy45V1ByWIsr+/7WqLMiiSKEv+neBgv+3f/Onsj/jocRDhPZohDr4QrpkYjKthKxNxrFJnA53WRTaJpsEERdJTNGtgnkV+5MwR0M6s+tUEIVbqwNKHHCgYTZbiKfm9ta2GJVTtyj2UmSU0kdTZEAQSI/WcPyQIPRcSYAMwxUYoWlb6P3iF9gNl+j4OpY68IE2xcvwCj/6rIS1VobyKU3nd/sIv/dDBDf3cWKcYqTP8Z+3/yZqZmiGCebxVKBey6Fu6xNE9dfIYxfZ7A62Wz+Ca9Ivlo0IdXkxKn8OY/sSIS4kD5DC9nTaEOF27/4ElZ5j+qSN4mIX2zuesN+CiLFvZEq5aOltockXKe0CATMr4QaFIh+FMaakuBs1boQZ/ub+IeLJHA/HczzdaSDeHQCcxAE09QqNpxd4r7eFrg6cXYzxpCxwxVBn6sIsAz3dhG5pCEl68FIsy7HEc/Wxi37UxM5Jgh16us6XOKkrrDo27jYaeNDqgpYfv/vyCb7YacC/tY2GZcBiK03mI4kI5l8XLrEhlPg3TbEihYZPhiQN8h30erRTU7IYIUDJXkPB2pwQSWYjBMTiKsxeKZicCDi5qpQZogyyZ5UAZcX+JQOV0XO8kQjz7DDLl/ZwhJWlMCszf3HFokuS3FS1NId8ECzgvCHZ6XOlIQgGnwcnAF0x23WvwsS/wPJwDL000Lvqo7HyMG3N8HJ4jrkZAYEJd+XDn3l4YL0mJvDf5l/SHnFDiOJBLO5QeYWak1prKWkc3mwoCIDHYOb9HGWDsrQSZVijnJooZxaqFGgMDSTuGJUbw9/N4A1LuJ6uCqvmKO04RfV02dEt1MylTHREZLyfA8G8xM6xjWCVYjSeY35loI49WH6Fqj9D3pqjeNFHHRuYFZSRJOjOHNwOmrhNi9OqwtIEvmlZOKcWPFwjYyavUUD3M+h+CNNj2LgBM9tHr9mH2dKwti+EPESCT5V7EpHW0Q7QOi6hHZ4hnGqoQgfe/hqlmSBb0H6uguUXsFqFMKfXL1rIXw3QM/totz3hOjRuXSmZ1IywYiDB57qxBtfhi/E+FpGNIM5l97jd3ka/1ZGw9spaYGx8gNnLIY47b6DtMTCE+Z2UkSWYpxGmdB3q1FiWiYRtix2exDlmqImnC3GOMGIJX3fwpn8H29iS66q1o2PrPa7HCKOYEn5hdDLZPXJ/LXJ0FsCpi+xxB4hVai+bSErgKj2F6WaodCb+nAsCkGQ27OIm6trFCmOB9PvZa8KbqGpVSIhisaj1HBO3Bh4Ohz66bVtyUk2xMFIhH/N1hhfjEN9cxlhQUpWwaCneBu8FQqrKxYn/n9aepui7idqowamUokoOxjIIFMmPvr0bvo2QAKn4oKOal+DCnUFfGegXPNNrxE4ij8MNHQytlsrUjpRihH9mzZFdL9dNTKmxLHmfeU1w2OI1LqgVd8BEODYWpvydYpSyITvxtcjTTBFzqaF36Oi2iZXcgMGyZ96spr5TYf0/f/bfSxFVsgZ2BOpTGJvE6JnoQ/LRZhnNyYy7LepbZTdlWRIPRi9UlRxSyaSqbA/5RDl5EopSFomiT7RMGe2ZgEJW8eE+95bMH1UsV3aBnHy4D+OLxYU0JRhiQ7fJK1WaRiBhYS0r7P3sJ9jrVmjvO1hUBp4tllheXqD/aI31hB11jdiqcbnjYPz2XYxvDvHUvcLEWOJPvb+DQdHFZXyBq+glBvYOunYHqfYEgf5XwhCdvXwDt7Z+gHaDhALVRIg+ke+ilSHIxgJdZVgiXhLyLtG4eQVja4TZ0zaq5/fRdtqYrDVMKB1IdJkytxombm278F0gJpR7vkJjlSJdxriKc1w1TGhdG+9kGv6jP/4bGD18hA8eP8cnLRfrvZtwO/vCYCvCGdzJKe6XKXo0mp6HOC0KLIcumgMfx1GJnXWGeVphcqcPfa+BpXWBpFgLNFPnOQ6m2/BfJAiDBJdWDWOvjTu2h1s5tX0VHp9e4mHLwGC/h4NaR5vFiZox2gdyb7vVVHcsYRhDhYPLflJgd5VR2e4Q9m9JsSNCwL9XUA5dv9RuiYEDLIIC04j2XjmkqFxU5TPMaVRIRhUdVZQfsQRvV6pAsqh32y3ZI62jSAolj6vrDlxJAxQMKpF98rNLcRbjB/Vwsu+n5IEkK5Lk2KT01jgdPEPUXqFcGjg6PUKjcDHdmmJxEKLQNQSnKQNT0OqaOJofYxBtiVONMmQn4U6J59WeR93kJnMx/QRZHaNemaLJbt42oN+MURgqTL1KKpQrDcXYRD114YPB9gmK1hJVK4TVzeG3+BrT4N5BtjakqB7s07/WwDefxZiNiv+PtDeLkSzNzsO+u8W9N27sEZmRa1XW3j1d3T3d05xdwyFFkyBhQrAFAxIMEpAoeIEBP9hvNmD7wQ9+8pthww96oGnKomjJAmVKpjg0ORxyOJxhT+/VXdW15p6xR9x9Nb7zR0wPZYxeJhuJquqqzIzl3v+c851vQbdVR6dZR7iivSQfEwk8U0S+hnDqIcv4WAKUeox0RdtKDVfTGA4y3Ijr2PMdNNICdWqMaW3abuDTgYuLJMRytkQeZ9BNTfZqBRJomYcy01H3LLhNV7S1mX0BxyuQzpooVh6aTg+tbRdVf6a8pZmRwqDuJEc5ayM3AtSamfgMp9TSrlzUsga6NrNalXVebe9STOWLZATDuIRmRghWDkaXHcx8G3FRwoGHfr2HbqMth7IQN+0Cc/MDrEb8fvvwaorxyrC3cbbEWb7AXIuQCUNXGegUBY1bSMj7rKiKnWRVoFO1cNM9RM9pwaxpaO+YOPiSBt1SxCvx6F2Hfwu9QsUAowhMnL0TIVtpcAsPVaojpPpAr9AwqYTIkGnHyI1LxGUGPb6OpNAR6jO4+Raa1Y6gLISl+dF0bOzVHdz0TFxrGGg5PNM16DZDOTglk6FeSejEPMrwfJ7gvZMYx6NEzDwklIWNmejlFZNdrX4MWaWIhnUdxKLgVUU2I+TNWiBrGZKQ2AhzV0obW56Q3grLIkIn8CR4flkP4ccJvJmDYa0tBZTnBtErMZeh1pzruHU2Mgui8BXEapRZx+qeFQcyNR7L3pTnhNQLgbCV/E5ZqiplAf9eBgOR4impjSIzrb/up5lYf+fb/7F8Uz5IeVCEDzZWcAyL1si8Uq4zEvsmUoZ4XViVwXiS0HidM406uCRkmW+ETCkkrFDSoA4WsaES56BEcHTbqePo2nV1ITO6R3ax3J8pUozywg3l94QkNiQXYZOujSzqaYL9b/+/2Bto6NwykOjA/DzG8tMp5p+MMbmcoeJFUncQDByc79fx7jXg+1tzhGaOn9PewBb6OIufw8o1HJm30dO3kemXiGpvIyhe4OrxHdza/ir67b50pxSZMwaJdvxVQZ/ZFFYjQWbRJzhFNmsJKaFonWM50mEcv4xKt3HseygZem46iMMV9GyO3RZDpAvY5zPcWZXo2C4uzyf45HKG544JbDt4tazhpVu3MX32Am+PzvBJqw39+usYXrsvu+3nTz5G4V9gJz1BJytQhDmWtO1q2bhZd/BarGG71cKHHz3Dw6GH6nYTRoduQJEYV8yLKxzm99Gf9zC+mGKGDI3tDoaUDlz5iMcrXMQJTuolXrddvOzWMWy3kKxCnE8XuKjbWB51YXZdCXyWpBje5GuGt7DtmNHb60qjxfgq5srysQu0zuktjqTwNBueQMTsvpU7jyIlbIhavJ6atMEkTJrm0j3z7zcOYbyeG57a49IDmk3gRrfGx0UWM2FhtUth/qsy12BdJmt943XMa0wcnja73nqMydYFLrunQugxTuq4Pt1DtuNjdcNHbbeBWuHh7NEY4WSJ+mGJ+qKB/skeuklX9p4kbpCwxeLP5oLrFzpOGV6GorkUHWS5stCxe+i8WUPRYrxhgYIJQWRNJjlyn5NrDdWsjnxBhnoKn+k3ZgmnoaHV18H+7+pFhVbTwtd+rofZmY4f/KmP8xcJej0X+7sNuY+TSEU7uoOpkOvKzMF8zvub5BEOFDayxMJ8lmEnynCndNErbVSUM4UBxypUjQYeDtt4lgeYzpaSDavTQB9kZS8VUaIqUVsTVtg4F4YPw0mQzT1UmQONxlEkMPZs2A1LCgB5DHEEWFkdcRmI1IaNAPIa8SrZl9dlYqnJakbvjaBblF89RVGMEQQORlctjOb0iM7Qd1tiziBMbDFdcJU+2tKQUfca12DDUykpSDEuV7gol5iXsSgkeAiXJRniVBCsC5j4za7XXYSDUaEVdnFvbx9HdzrweqaYX3QOKHxX5vD8VNpJIVqorFwyCIoKD95/hvkkgJW60HITcRHJqmAPt2GXDWmEC+MFUmOGKt1CXDBAPkYzO4BRUXObiUOXHgY4lui/XQAAIABJREFUanfwyqCNQ0eHw+Qsnq8s6DTI8UzodQMaf0+5kF6Kj/OzZYEfHOc4mZEsptz4lIyOQ4QiSQoBT6Q1yhxCNcG5QKyEV8nIJ2S7CRNXntmKqCcad7NAaMbiWJY7BWIzRelXaPke2rW6fM8NJMsCKJ7ka54E6whXREESI2fEJuU8a+kdX0a5l4WnQ8hYOcNJAZXmXDX4LJ4cDgXeJvJIy1gWW+FvKJMkIU3+dIX1P1ofgFx2K+YXO38eOlx31uhkJDcGdaMK3iPRhMxhsWArKuSZSmEhAUoxtJQxgPKMTUXjqmLm1K5VYFkGZwchajUXt27cVFBhzjGfsAHNACjHoBZWRXfx6wn9bfx5heVJrSz1SkWG4Z/8OQ7cFL2bOUw7x+o0x8VHAc6eXMJf+Wh02+j2+hLue+JG+P3dEb61v0Bh6NiLPQwiC2Xs47p7HzuNe3AMFsYQuf0IS/wl5meH2K3/LLZ72zKlJ9oCcf0pis4pNC7/ScPyfMBdiUVccbWL9GwP0QqIihWsyRHOVham1RA71+7KYx9fXWF0eQI9G+NWO8CNRYTPVQ5qjRY+fX6BDy5GuOwYaF5v4pbhoXo0lTzPF3aKeGcH7sHr6O+9LI3Ko4/fQxr72DFOsW/p0P0UkV7Bdm3cKHS8nGjo3TrCd/74+3jQNVHcMbA16IkB9/PkAVb5FFv5PbzceRMBm54wEoKNV5nQZhGmp2NcRCEyT8PXYhN3Wx62tgfw50s8OxnhuaHhas9Dc7+DTqOpGJ1rV6MN05sFsd1uiSWiZJnSXHsN5ShTCWU/SYKIGGmITRoZuMpBSSDcisWiIQ5PdHvivpTXh8DDtiM3BDtYMsWpa57MpuuwB9XF0ouaemKK21n4N40frzUau/DQ4LXJxyU3IY0gaBLBvU99grPecyxNH5hZ6B33MDAbmL58hvRage2tfTh5B0/fP8FkfIn2HUCzKtifdtA6GaCZtuRQJwmP+9ZVPkNZS1Cr66jaPmJvJmku7WILh3tbaNxg5mUMWj/yEOPzEc9eEqq4914YyEY24rGJYAEUmQ6D2ZwOuRAJphelePh+5ee6WJyaOH9RYbWkSxmhuxILPxANLRnLRmuCg4MeugMbYTbDeDJDnpiwsiNESxdZlODWMsGhbsmUwEKfLhbQyAL36viBWeJZGcl1QwsdSf8pMoSJL42mrteg89DUS/ISlf5R4/OiX0RTDBRcq8Le/pY0X3z9WZxlZy6kL5os8HyowbFNmDqhWEWeKStCkxWMZoBaPYZuHguBZjRuYMrdrJ5iWHdxZzhEt06im4Wo7CODJ1GMLAz0ERa5GiosEeE0m+EsWyBELhAnR2IW00wc31hUlUGNPA8+BtnvldBLA+6oi7d+5hCf/+Y22sMaimxdUGUHSw9tpYnm9a8AVPJXFNT60SePMJ3NETFlSfTfCezCw2H+EhpoI2VEZb5Eoc1EtkMpJP/rV3ti4cgRyCMSM77E9WYTN3sdMfIpwgQlmfdGBY1numtBbxAV0CG5bHTmJYRsaXjo6/iLYw2zUMmKNlOqTI+g9WIIj+Wb4RMi9aM0jis6Jk1p4ucswxkzUEl45Xm/Dg2R91RSowys7ABhLQaNmNyoBq+iKQfNHzYWoyx2hcDxLHwkPG31ulJYCTlvkCwhSq4leYJ+kduzZlcqHoWaVjfmD6qwUmqnbHZZcHk/buBl+VLN+OkK6+9+5z+BL7RjFc8kcVlr/RgLN1MK2DErdpcqrNTVKX2hekJpShP0QlJPmCIiHY6uy4vJB8v9KJlj7AhEmMubLs/h+xEM08HNG0dyeLB+c6+qtKkKU+fkwpuEnSVTMPjBn80LmY+Huzc2AZ2/egdH81P0u5kEJS8vM1w8X2EyolDcwdHdA3itnphcfN++xHfrFzitKehRS3J89cMKg6gG9G9heXgLWb+HWo37lzOEtW8jWmyhnnwVO4NdFY6dp0jdExQH78HYfQGDye0CW66J25kDXN5AeXZD9n7p1RbePS6htW/h8Og2knCFi4tzzBcLpP4FurjAy46N1rM5VkGG8yzHyKlQu2nh9ufZae/j+XenOH/yQlym2rvbiDr7mJt9xBmwmFzAymN8rpzgFc2AuYoxdyzEwzaauobeyQyVZeO96QSjfRfuNQ2DVh/L6grPsg/EC9ZbXcMXjt5Et91DuEiQXi3gBhnMrMQiCHHB8aHrYb8y0Zr7MKIUYVZgVJS4rAHxwMX+/hY66yzTDWNYSAX0iSXz1jJxNRrJjp7GIRvjh821xZ0od6WqsVIkNx4wmxUDr5FBvy9/5g3HpmnDRFZhAJUQJ5R7UiKyGv5stbPlAaaKK8lOPLQ3Oa5KS0tZUCbvL0kTvPm4axKNK83BnUuct86QBiWc8waup9vAbozLz50g6iTYbhEW7uPh919gkV1gcLcGw6lQTkwYH3bQuuoJPMgQiqQs4OunwNYEpRsjJnM2stCptnB7fx97920xDSCsx3uH9wfRGxZ9kbRJh52LY1I8M5DMLBQBjdFrKHMV80bzf06ndaIeCcX2LNS5SBmi2BeTd8srYVUmDCuEWXXRG7TRoWulFmE+TeD7MYpwW0haR8sCOywcdFkjqYxe3wyxL3N8y58jbTtIoiWygLtp3iOxMmDQWVx8JGzM2dywjJDdzAO5iFBoPVS6gZqeYHvYkYav02nBrdsIVxF8P1RGG2SSeybaDTKyc5hGgYxNoJ9jNNOQ10w4Te7iV5jOc0xXDF8o0bcsvHrdRWerLdC5X3ZRWUOxavQncwUbUlsPhmH4eJ5NMC0i4YGw7HGXSl9ymsLQgJ87RfFE/PGiysNdL2EGHqyrFr78zWt44+e30ejRZEZNqWWVSsPDHehnZZXNI80YGKip4/T8XM5ioixnl2fSGOq5hXqi1AhGTpZxDm3hwYYjTlIdx8bdxg6utRy0ucOvNCyml7C0El3NhhsBOfXcBfka7GaVNa1Oq9SmDq1eicypKjNoeSrT7J9dOXhAv+ZUQ71uC9xOzemi5H43xtCqy8SpZCwcrMiVYB5xIkgUQ9qJXLGBleJIvgLh3HVDK/Cyp1i4ZUQcnIiWskjlfczvKR4GuiHX+9Ln2tDAcHtL4kuXJKmsndbYcAu5UFzTSLRi2IZsheS62ehsZcKW901pWvnYPY/eyorRLLangrCxQbV+usL6j77198XsgcWOB88GG2elV6xfQrBkb7KzY0KIIeQlvnh8MQnjBT71S9xV0VqKFn+mSCE2WjQWX04iYsTAgrymQ0/nS1DyeuP6tTWez/2TCrD9kV2eHIDrF8HlDa1MERSIorRHbATM8Rg7f/499JMp/weWC1LuV8iqCrfuHGH/XhOmM8Q71QrvVpcw/QR7I+CiXOAvdpf4O98CWmGFyDTw/tERnu8foKQ5fMOHt/M+yrwOY/lltOt92RsIeanIsdJP4Lz0IQZ3qUv9kYmH6syjDvSrI5RXewhPenjnOEZiH0qBX0zOZXIjwT3zz9EoT3B9uI3sMsBoukCg52gNm7jxRolrbwSoz1/D/LiD6NvvYn+RojQNvOi4eFL3MKW/aZxgez7B3xru4qBm4PJ0hPf9ECfbLoxtF/YsQrCMMXFN9A87cNslHN3BSrvCefkYgtj5HfRuZNiyrqMxH2DwaIH9tEKv4SIJI1xMlxi3PcT39xAVGYI5GYAxckODwZ24XcOw3/uR4YNAQev1AG8wXitkX1+NGXacq/QPFlDRoq3hWNl9QqzINjFQYj3IwPCahTaJTUJeSCWuj9eiaN0keJmEN046Kl7Kj2jInaxjvNjwKa3bZrcp17yI4JXbF4kRXF90u9xn0QdVEaWIAkZ5jLk2p2IR2sJEv2yi32hidnSBixsnWFo+2vYQTtDHh995isAd497OHhDoqCa0ivRQTzy03TrqjTrKmiVpMJa9ROmG8noitnHtoItXvt5CrZ1LvB3PQVnErBEdCQYggz2mfafaLXNHJNm9KZAnGjJ+0vQ+1CQiEIEDK3NEpsJM2IBmHXmCHcLGZYwQETqJjaiqY+V2oG+Z6BwGsNspnjw9hmP20TIHsM9ttKcMnTbh2Y4gUqfzOT4JfbwoMwwPhsiCJeajGfKU+7UUXOjl6RI1dwA/C0WqRYEUTe41kQ55SGX6iSTNhulM14928PpbRxjst/DsgyuMjmnbyK8psdMJsN3XUW81oIld4QLpcozVMsQku4bKbiNJuFagE5oGr6Zhqz7Bzl4bhVPDiqsu04NdMZouwfSqhO16SLUMD6IznJZLZNyF87EJZ4TQb6Qm1TwVKY26iFSz85mFpjKgd0Y96AsHP/M3D/CFX9hFa0CnMU63fD0iWR0RNlWafs6phhRVQ3Mk7F5BkYp1++DRAzw5fqocjQhDa9RWW9BpzPHkGoxVC4fdOr58bYC3DvpMdkSZkOtSAPUSOn/ueYr8nPv5DCVlkgxCc3RoDgurBc3VoXsVYLOwpqhSsvsTzJt9/GDSwZNxLvdop9VAmKV4FE7gFRr2nIYgD0QqCdeKmxq9ellUixx+GKNBtzEhCypz/5pjy71Oq0M2xoNuC6bFOMAYScafwzNAqUtofykBGLLjVfamDKcQb+z1Qaug5rWhg2jdJQJAESNJIuM6aG2NyqIq6pSciWSpyoRmE0I7xA3CulYV8JxyPfenK6z/8Pf+rjxhmtBK5mVB6zBlzs4ECR6WhN1Wq1CKJvdNPJg4DYhTjlPDcqkm3o0loRRWR2mdOBnwCfMQ5R6Sf978HBrfE8cf9AdyMDKHc0Pu4IGnzJNVYWWnI76P6wOGUNPGsYcXEndj7jvvovHd70EfjZGQrMRrqNnCvVdvYevIRK07QFwZSJeF2PX5FyOcjsZ44E5xeFHBi1To9PvtNt7e2kHY38JwoGNw7SlKrUBt9TXUTGZHcp9nSg7tyeUVRtEJBi+N0d7LUe9maA1TOE21cy5XLRRPbyN4cBOr3MT7J/QfaQLi3ZkgDUYoVs/RcyocDHflMCCjlRdTf8fC1qsXsI9OEL33OoqTPfT/6jHeuHMTxXKFD84v8SFdX7ZcuBVw/SLC12/eksbio0+O8XY4w8VhDO0Gd5kV3GyAdnoNrZ6NVTxDy+yi22wj0xKcz87wNH0fWWMCXO1ga3GIu5fAa8MdXLu2i3IywdmjpzhPgU9utGF16nBXGfS8hDlowh62oROtMA3M5gspTNSgKatA1QXy94Efiv8zO1ZeR/yVEA9bJN6U/LeUv/D99QOmqqhoPDZ6lm2j2+uKbZrQ/ZV7vKLO1yx43OGxUK93J7MFpxEldOeUKraczLIlMUKmVUWIUFC12uvwQBWynphBc/2hZDmyj0xi5SNKiJpsYtfFs3sPMd0ZIUQIfdmAfTpA8qTEIp3jTetlmJzP1q4uQu2XhlWD6TrI+luoLeYowhAFHWH0ErsvW3j5Z2ukh4ukwKENpE67SiWr4rTgxwH8OEIg6SJkQZPAxVUKPVeJDK1/n9NRqZJEGj627KqObGXBoClLoeN1o4G262F2eio2dFdaieNGDYmtw0mniO0FWqEOI/eA1zysTA2rYyC7KmDwBTMMjNhgO5agBFQPRP4M06sJQv8zzoZh1BDGE0QwUONZIFF+LK8akjREoXlwbA9xMcega+L1r97Gm7/0EvZvDbB8XuAH/+x9xP4YWeng2k0NzRbj5FIUEad5oEpD5OECJ/4BwqIjvrY8E7jva7s5ho1T1HtNFIT3YYupRTDzcXGVY5n1YPZtfJCeYU5CkKYaPDWlKuiXhZXyJ2Uyr4rqJj9YzGzkgKcvbx3uVR9lpOHzP7uLt/6dA/T36rKnJ5chLxmFSRlNIeQlUTZQOarZMHVXfpWdq5wBPj7+9EM8PXkqjbwQACXFCtBXbaSf7qGXd/DN2zv45u0hHJva6gLlQum9jZ4GjVrNiwzFZYqSyg0J78gBwv+uAY2/srgyD92lA1eCMotRJhH0nosfrPr4aMxzTpO137Jk/vYF9rQ6+rkOj3IzMYZRgSq8hkl4lRUgozSJW9CchI2uqaHmkGHMMBYLp2djceSj0YMQQOlqtrbFlWk1VsgM2ymFZq1j+YoSy6WCgTdmDqI04Tmy5uFwPcQJt9luoN1uw5Rgl1xY3qK1XfOJFLGSSC01scr2UHbB6zPhp9qx/sPf+w/h1G0ZmRV1Wl0kUthK5ftIL+EgoKEyHW+U+w4TKQjRKkcOvttkAquIHj5gfj2LKbFr8XUlrk0cfm2hJgbrCWFhXXSNvED55gl9mh6Ra19Ydigiu+AtUaN+VBVbYRivvXJJB6f2EUzi+bM/R+3td1BNZkhpV9fr4s7929h6SYN3jTs4IDovsTxOMTteYHo8QrCaQpdoIkiO49tOHd/rbSEe7uLmYRP9/Qtk5Rz19BuSpyq7v3XklUQVRSFWEYXyMVIm7nRmsLcCuFspmp0CbtFB/s6b0LQWPnx+jscnE0SxJuQLW0/RdLkLc7F1g3vtHGbagpsPld3f9YfIhh/h9M/3oZ/ew/bjEV7e2oadxDi+GOOjKsNkz0O/18L2soD9eIp5muNJEWHeMWFeL4DhGKHGjEobu8HnodOIPNXQtjtourQuDHBVPMdp+hhm3IQ2GaJj9uHNc7TmKboZ4PJmyTM8I6mjW8P9soZ9sXOsMKF5xF4LxmEPrpAHFAmOLkqylxHTeu5K1T6eUJhcvKikqPIaYtcbhYFyv3KZTJRJV8n3S4wb2G1qGur8nnJDqB0XCU7SeFkG2p771/ZBkgssDByFJIiNph/KNahuRsVU38DQst+1VJFX/6l7YhMfJwxmIWYBpq0jOwxwfOMpYjdEMgKqTzy0zgbYqXVlX+xASYIIYWZlrFiSqbIPJPLjXD+gCQ8wnsLTaENZwB0muPs1A60t5WnKwuoZdDra3EMJAjpmRT78OBY5ARu8NOeei/ceuQ3r36+LrBTXXEM2dpFeeHBDB3drLu7bHdkra0WObL7CVRzhExqx11183nYRLZcSuJAtIzwb1OB/jjp3Df6pgTSuUJpMDKrQcJo/YvBTbrOcTrGczlW0F2hbFyKpdJiSVFLCZCMsKxMyX5Q1XZyshEjz+r02Xv/6IXbe3IG3xcxXB49//6+wuFrg3O9huA903RUM8SP3pGkJlzN8/GQOP99Hs26jac1gaTEyNFFWNrrWczSYh+z1YdY7WPoZnj5f4XIJZB0bI5dtEc89NntklyuC0uaTBXZDepEGjJOgICufKSAZ8O2O+9CDmriifeWXj3D/qztwG4w9TJGUPrLS/2tQMBtvTqtMzbF05ve6P5KpjWdXePD4A5yNTpQLE6dQNnqUjAXU7e/hi+0j/PydXVwbkIgl3oeo5pn8SvVGxQbD52cuhbWkbSvRH6uCRuJS3YJer6nf28w4ZXGMpADTufHdpIl3xi5mIW0NNQRmhgf5BN3QRjvS0OWKT8iryqNXFTpV8HjbcVpVjOe1L4FlgDnHNAzi6pAoKOFXNsIkG1JuSfiXdYWNC5EYDnkbQpGQjbhGJBTOlWC2ls6UjE5UulXxDF9n4/J+4rnBYZAFnitMFlVRBtBOcc0OVsZ3imDFPTsftJgZ/TTkpd/8l7+uIEwhG6hxXt68NROs4Tlr3RInBBWRRsiYLyYtCYUxzGlEoD6VUiIrefGxVSbpfLLsvgnLrYlw8oKxsHKy7bSZocrCqoqq2ObJY2BxLyXRhYcia5nSP6qJY21CtbatUpTr4PgE+ts/hPvBR7BWKyms1+7fxeCWjvoho+UqxKMSi1NKaJaYH4+RLuYCVfCDL8W3a3X8RbMDfXcXL93YwmAvQIEFOvqXYGpKGrI5jMVkuuYIiSYKIpk2X8xWmJDI5lhwWxk8O0Yn6mG73gKNFs/yDxBjpAwVTBPNjobOfga7R7eRAnrhQA+2UF7uieQh6T3E8YcWisev4zrh+KfUgYUI4gxntQr+QR071wYY2E2cPzjGyXSGxNbQ2e6gMdQQeyPMs0tkRYpOtS83nc60DLNCyZuJQcPrfUWcZLAYiGztSgeeTmKk0wBIcjHKDlwNR5mBL8PE7ds3sAxTvH18igdOBf3GADu9rryXNPzYWAIqUoA6uBpeA/P5VGj8KvRevW+SJhNypcC9imIjCuTDlpL7eR7+ZQGnXl8TRwolShdxOO0GmZxDpxU1HbN4ksy0ScnhTcRplc9vEzHHx8Wv5/6ITSCbM2GYsglkqAIdwrgzWk/HnFR5LZa03RumWBxMEBg+qoUO67yO+qyFNij/cAQKld2vQwaqgRRk/F4K7yBetDBbFhjeOYI1aMMKfTQJqfkxcjPE7isV7vwMmdAx7EqHa9BJia5LhKxVmhGLK51z/DhElOZIWFhzkq/4+eOFVf2ZxSvzTURnHuqjBj5neHi50YXOJiYIEV+OcREEeCePYTc8/PyAhvAaMj9A4Uc4LnJ8vB0jO+BO1kFwVcOyXCLQx3ip9RpM1BBEhOwJ14Xw/SWiMEccFEiLSl4HEsq47k2DlSAXJT1/aVpPz1rug7s23nptgKO7LThHddSGTZgLYP6DF5iMA3xy5sC2CO8GMLVElAdhXGI0izEPLOz2+7g2LNB2A9mtJrmF+dJCGLIDjKDRSaswMFuVCEoNUdNA0CyRcmIBNdO8NjilqljKXHbcf938gYSdTZGVCYf3UmXAXrZgz5oS7N3b9vDNf/8uXnprB9DpSRtKTF8qhTWSbFbFT+H1xHQjDzXdg6U3BRrm2Xc5PcOj5x/iYnws17K40cn0ZqAcd+Ce7+GXD+7gKzeHcF1qY4UtimpZyKRaURudlqjiHFWUowwzITDl1HAyatPVoNdN6NRKs8A6nCoId4eCoDC/9pnVwjuzNs6XNTkjxrqPZ1iiNjbQjw0MWioMhTFtvGf4KyF4NmtMraKzGEl/ggCwCaYJjLgvWdJQk9fBf88mmvc7SUlsOBlZ6FgGMqbUhIq4pDS0qnhuDCP4vfn1SgtP72El65QzgdJNqWdKVsfmfA1LqWhUMZmgbp7wvhom1TqWu3IWWP2vF1aeQ//i29y5AL/6DfouqoLxkz7+9z/8eypFnUkhqaIbS8grMXGRNdAb1MF8sRKtK3V+HLn5ZFlMBArgZKHrkoGp9maKfKRo5IrOT40iXwB2Hfw7YuoszLphodtpwzIJN9B8gUt8VeiddcYrXxQKe9lxsHPj9+FBq7JjFSQszGXqKaMI8ckp9EePYR+foJlnuL23i+6uB2+byQcaopmG1VWIxcUEq8sxskD5UvI7BJqOf2V7eLfZQW9niHs397C9TYizQNe7Kf7HKhh3nZigq0DuIAwQ+iFWYYqHVzpCbQDba8vhGAZjFOEcB80K9661UHhniL1PUdHbsxHBcksY7BjX7GI+Fi23kU87CEdNTMY6zk7aCE5uY6dpoHZ2guJihjBI4DuAceDi2vUhtnsDXI1nOBtfwXA0mI0MmTNDYEyQFhm0wkJdb8AoTDhowNQtJLoPXx8jq1K0qi1EZSjhzI7eQLvahx0pgwBC+DSQJ2P7znMfd4sKWzcOce6n+MHJCY7NFNu9DjqdNvKmjcHBjpACuFogRMlri4dCq9XAyl+sEQ0LTk0xy4mA8Ibie8vdiHTo0tErkbuwYfNc/KR5XUlUHJnYhG6YbkN9qKH2K0SW2Jny+uH1oWzQeMBxP8bvxRCBAgvfF3Jeq+GtvbJVMSc3QJHsuHdVocmi6WMXK6dbBa1VIHACIV2YkQkndcD/TLMm0WkkYJGhywcvU44WIzQ/hY+nSIIaZmMPze5raB7uwSwSNChRCRRUVR+U2H89xOAwRI0rFibgMLOVkLCEGpAlm64n1wB+miDha0xnOmGNigpGCpr6vYKH0xRYHtsMj8U9NPH5ekvWOyLlma/w3PfxgzSE227glw+vo2XVEIwmyIIIj/0Af4kQuGZga+ggj0yMlyuc4GO82f8CGuWOmMyHGCHlqMpg8NhGErKI6NKQU/dOhD1kYV35MrmTS0urSfrythsG7t20sdUHavsunIMOissE8fMFHj0e43JuodOw0HA4CnPPnGC6qLCKXOiGh6M9Awc7OmxXJR4VqY7ZJMPxZQ3R+nDmQ5vnMVZeibRtoKjx7DCFHSywbxYrQlXOlC4WVZUxyouKExR1zZsPkQ+WBmpBHfaiBT01RU746lcO8TO/cISd6y3kZYKkWCEp5kgLH3mlQs95HTLhhlOqpTVgG03UdMZCKig6SkNMFyOcXD3B6ei5+HrLJFWaCB7s4Fqxi1996RZeu9YHHY00dnx0wPMVigMW1qT4UVGVwkoiWqCeGxib7HG/WpPiatRNwKI21UceBDDNBJf1Jt5d9cTOMdFinOhjmrwiP9cxjCz0vbr4+qp7VJEORRpDZMl1VEEUMxZ1P6mpW1OJNxIRythHJXWRAUrY2eoeboiHARtcRdKTOkKnpTVMy9UMoX7+TA5c4sAkNUDyPBElKhaOBDgxhiBqJm6Byg1QrSPVRKukfGR386dssKp/Y2L9R/+qxHd+qN78vW3gv/4N5V70kz5++4/+ntoXcG+6hs74gPnBaZQWV47tSiA3mWqEXZmpyZub5AsxaaCpA5Pc657as673n3IYSZyXemJikSjJBpQbkFy0BIlavU5bmJL8WvGGZHNB2rhXX+etVmrSZDgAbebWeZjsfARsoj5K1h9Kl0hiVTqboxiNoV+N8FqUYJeG1+LtoCP2cwTTJYLJGPF8hpKnkFhLAw8MG39ge7jstHC438fRtQE6fQZRM8DXW9vj8WLiDUA404Zl1JFHFdI4E3uwJ3MPtc5NaRSm40vMlxGWiwnaxgxfvN1Cs6WhdCco26co2xco3Al0h4cB3V50IZ6kgY4ychBNB7g6uYHl6hbKrIsqD1CPz+GEY+Qs5pzQmi56/YGwccssRJSNEDkjBOYIAeZI8hRm0sRQ30PDbWKRj5FrGWqai6bVRqr7OMueCmTd0Ya41B8hQwyv6mOroKb3QPyHJVxOIoaoAAAgAElEQVSdMrjvPkUrSFA5tkwyV1mEXk3HPddDWathQsLP0Ta0Xh3a+uIn7COB3HWGByhdKgsW9x9lRr0ibdQqledJnRrNIsQaUzVnvH54nVJKQ/9SlcnK9zOXgsfGjFC+7LVLIhxqHaFSLZRjGBEQNkQsSlxR8Ebvtmlyovb5FMqLbRrhrHVykFzL7JbXQQDCRpccXuqu1yEBvFcIEdOvlDcqb05pDNU+XrZphMysZwhq7yLVpsjCJjTtLur91+U68qIMHmO7SgOFTv3xHEefD9AfJCRxitVbjc5ZFHxK3FWBOIsRxiFWSYwoy5EUGtJSI7iwnlwpc+BrsSaZ5BUmLwwsPnUwTBv4equNAb8fiSFBjB8u53gvj9DotvDV3T3sMZNyOkMVZfjT6QSfck8/9DDYYpB1idFygUfFe7jX30M/v4vEfIGwmkPLeqjFQ1qdSaOk2b4UjpbXkx267NLzGI5VwqnXhEBCuir3xN1mjl4jRHvXgrvbRXIZY3q2xIePFuh4JoYDB54Y5DNJKcFyESOMbMR5B3vDHP2BAa2lDmKNAeCTGB8/p6ZeOfTERo5LY4WFnaPkWQS+Z0w9Cdb71ESmViEYCYNUFVN1va5Jk+uITQZ0m4GL2sKDlSrkxfVq+MW/8zpeemsPToM5rhGSfC7741SmVvppK10mYWA1rTZhG235JCK22bPyWjodPcGHT76P2ZIIly7T8fLBNl7Rj/Ar927izkFHXM+kptD9jsEu7Ek5vcY5yiBD5bOopij8BMUqQpGGSmJT16E1TBhNB0bDhlYjErhCEfpi6XjleXg/GODc9xAZIZ7qF7gggjMysOPXsOvVBSWSaVBIQ+tBimxgx8FisRKkkteATIZrkxieAzyzOZAQKlSmG+QJZPBDZRrDZld0vmv/YEGwSDJcw+/8voorwbqjBjJxN1uvFxNJ+SL0rKRyRKnEiEWUBqrAi4R0zTrmTpePQbgMfDw8wzZQ8GhW4b/9Xwr8V79hgs3yVleuv3/rx//2rV+XDkmYZ/zBMlEq9iQfBA853sz0buSLo8btdX6mrxyNNqO0CO83+ZVrM2TZ1cohqIT5hH34QTecEZ2yoRhnxN43SSl0A+HP5/9jCgJHdjp0BL4vTDE5cMnmXCejSDqBdCAKyuYBzBec7MfgaoR7nz7BzVUgxYGQQcqpdrlAvJgjiyK5eWTVBRPfcut42HHg7Lk4OHDR367B9gpoFuEKPi5FOqCcgCkdzJY0yiaMvCkm2Glk4fnUQVHfl+5pOrlEmtOoIIYeneHWjo2G1wQJHboZQXMvUdWPUdanKLUUSaAh8S2kSwdm4aGotuDnd+F4n4Oup7g4O4eeTbFlj2FWKVZZDanehuN1patGNEXdHiP2nmCpX4h8xFw6GCz7uFvbhdVt46H1BFe153I4XrdfRrvWxafxewjDFC/pX8FF7QFm1bmwTPvpLdxwX8HO9rZoYslUHX/3IeKLOZZpiqkDtGsG3jJcvNrpILdMfPL4FGftOszP7cPo1hVzNVdRgLypev2WwL4MLCjJxEtVQWMHW/ca8h5ywt4QRZT3sOpMRZIlu/ZSpl0WVkOvpLgqPZsShScJC6u6+GUHROY4K7pGfkAojjPddlvip1gg2TSyseTZyYZ/YwdH8p7sVImMrAlEqrAqlvvGU1Vj4kzJAreSjEyS6RybKw5K2AiqGsi1BTLnCarmU9FNlrxurC+g0g7hJjoaiQYt0eGH3JtGGN6Mce8LS/R7jPbTpbAaMrUqATx3trS8I0M45GqloIRUkwKb5JrIsFhUmQaVpJwagMtnwNkDE3bk4c1OG9dNG05ZYhT5+KG/wjlJWQ0P1zodXHPq6McpakGKfz0bIe566HRbsCmJojVnSTbwp/AaSzSjQ5j1CSythVp2iDKxsQqXKHUfuTdCp7qOdm2oosmKFE2vxLBfSei7YZEBXmE6TaQhcIwIrXYGt1VDtMjw6LmPqOzi1qGJdhuw60ovT2lItphjOQ1wutzFVr/C1tCAeWCJDCg9CXFxnuGTYw1tBsE7Oi5MH2MzQSYaaTqKpUikqNKIg2xVhVDI/n7tGKYYpZvdoSIXmYUJI3RhLugXzWtE7ehaTRu/8mtv4e4be6InTnIfUT5FzNSfYoGkUHtW0V3qjhRVauYdkwYiXWEHp9xz8nFUBS6nJ3h08i7mq8naR0DH8mkDrxUv4Zdu3cGtvY5IaES9xIKaEKHRUBGeDTOUq1Q+i1Uiv+arBEW0Usb7lBU3TOhNG3rTgc5Acs1HHvkwjRgnlov3ll2M4gZSJ8Zj/QznqwzhwsD2ysStThctl3nF6v7mfUeUk1pjDk9k7RNlJFeCRCQJs/ixqE9VR9ZqXlm7pJjN54KM0uL2M/hXpevwz5xQN+c7VRV8L7hiYKFWsLCy1DXInhZyokI15YwX5Ytqfvl3/OB6h1/Hva44SYHe49T6/lhs3P/5rRL/5F+XGA6UFOVv/7yOv/Hmv72y/uYf/ppKcJdplfCvgnLVQlcVV/68pU9tkmLD8kls/BRF/yrkIfXkRWjPmDAGnq9dbfjiKuE/dYvqe1NITtjSsetotTw1sTJwmmxRovFketrcw7nKaEBnGLkv2kJhc67dNtgl8S1lURa3Hjq8iCuTgi+D+QLtBw9x48HHPwpFz6kDDALk4ndZqMQezcB36y4+2rbh3DSwd6ShM4BMqpwklbZHFXyxH1tHC3HKom4QmYtaOoSd7eL8wsbl0kZS0UCakw31hj6MYo5mewe60xOZjVGlaBg+GvoMcTIRMXgSM06MPq/cPzpI9Db82hH2ju5hPj7B6fELFKmPtnElsHTuHMLtHaHX38Z8NsP58WM0McJ2d4bEGGE599G6NPHqoo7rpomJ5+CT3QJXvTNJlti1jrDfPsCoeIHj0QVuaW8h74xxWjzEYp6iFR/iVucl3Dw6hNdsSArQ5ekVLk/GWKUxap6NYanjtl/iTrsrO9NHbz/AJ6TG3z9Aba8jB47SQtPyrcRwqy97I16Z1KjyRmJRpKyLUyXfe0JJm70Nr012kxxJhRTETpfG3YSTLAUFq/eG+BplEioNg9cBDydBOcRVhQ2kClSnVnKr35MdWUyGbchgaZoB0CSAE18h17W9vjEl4Hxtl6ayZJVDk9LDcZ+3QpCOEOZzpHRP0mJoFUkTTTlAxf6SE4W1gtm9gFWP5PlAG0DTvwgj6qIYFVhcJlgsaacItFoaPv/1CPc/H6LdLIVRa22m1kodAFGWCEQfUgLHwloYiAsWVQ1RxvXOurBmiiH84mGOZx/oMLMGhr06OlaFQb3CaeRjFBBqtNCmn3OTubUN7Ng23NUUz9hluY4EA9DclrviynIwLgIclz+E7ttwTRKHdqDRvzZh4zUF6iukZoDD4i10raHsEJu9Gq7drmF7K8VyNFN5xmmGYDbHbFWDnzpAmcHUYkQp8PCswMuvvob+jg7dmqJm+qhrFSzuyKYzTC7GeLbYw1aX39dF534fqR/g9C9f4NMnGaZMudlu4rLm48qIUfLQZVElqSgLkGa+EJVE5ynOPGqPymZOufUokpI0huST5BZqgQdj5UJLFEFHHIBsC9v9Bv7Gv3sft97Yh+VpiPIFwnyEKGc0G4vral1YDUG6bL0F12RwRl8+Tc3B5fwZZstzhPEKi2CK2Wokj0UdQjou3q3jVf02fvWVe7h70EPJPS9hFT7MlOHxmshrqoBFVRXUghK95XpqZSi9kQN1kphMaA1LplYaRggcnDByLcWHiYHvX9UxS+tAq8ALa4TLVY54pWFrZeLeYIC2p1zTRFO90Z8zFUL8BqiMUE0pmcOUv/E1JJeGxZdzgLr3FfOXJES6r/GsEGhZ6gcj6pQsj89fSIyye42kFrDmSKgFOc3ctUrMpGL5CuHVrqn0HSoDKAuU6VWhWXzjJPhDouaURaPwIbJCjDB+NLH+P98t8T/94wL/7H+0sFgB/83/nOO//89MdJo/eWj9J3/6G0o6I9mWalrlh+xIZaGrbOMoFFdsXO6y1PKXuiO+oFI0uXhem+xvcvE42kvcl3T4THpXi2XCcrQzvBov5DBlsHVbiiuX1yoEV5BudhlrwhIvGgrFxbuY/0ZaNH4olw12IDxAxaybDDGBATUUdNj46AGGf/IdGDzI2NhR2iCMUxXKPNV1fNtz8eJ2Dbuv6Rge8M1XS/cNqXTzCm4KKy8K8UaWAqsgaAZFV3EL6dUA5y9qmM1JwiJrupB0GrhDeFuvod7sSxcX+Eto+Qzb9hzDeiSQO682g5ouvvaWjklm4yzdgts5wHIxwmI6RrB4AbuYwHR6aO++ipv33sTu3gFOT8/w8YN3EM1PcbMTYdCsYC1i9M9WuBNm6OgFLpMS7+42kB95uApWks14tDuEWavw4uoKda2FdtfGefoc46sE9bKDazv72N3blv34akl2o/LVFZYsyQLUUz4bQX94hnpKwwDgkzJBdjRAe7cr14XkNNZM1AkfcWWwNhJh1ByTaPhairMWJ1GSiWSloLx604jEJpqfqx19t9NSiT4VJRUqMF1AKCl8ytVIRN5CgFLFWPbya29TSm/6vY66FpjMwx2lJOjIlcQFuqyrSKRgMXWZ6yhxVoSTDXnOvM4oB1K2dIRll6oBRE2CF8LyFIvsiTDFFQKmdsWcuHnuuK0cFneFnMKNzyMZH+DiQY7pCfmp6jolKeWNL7j4+i9OsLsTwTEqgc5NSZoiLEaoN0eUZwgpwmecGj8zVVjjVE2uhINJbkrSCo/eS/HonVykDbde8dA+yOH2M4yeGgif2djWTNwdaNhuGCgNVxQDg/YSZmUhXeSwqxQ1IxF9uK+18Wm0hT+dvIsi1CUazXBjCQ5nclRMwlkB6HkLr7hfRNPsCNazd7eDO1/uwunFuHx2jPQygL6kVGSBaJnBr3aR6DsKPRD0qcLBrW24TR9FfAU9S2GVdHRIsZzO8MHjBabZDm7sdrF3o4H+y11Mr0Z4/08+xvk5sLW3j7gZ4dhYQTMdKe5k+qapKqrcraopVWlUxfN3TZCUBMs1HKkkNS6cVRNmyJB3dU7xmnAcnrMuXnvrCPe/dhu9/ZaYLtDFKsgv18V1jCRfyN6Vsp6ayWm1g7rRh2sN4JlbqBkenl+9jyfn72AZTNZrOkXaJB5TpQY+/cMG7jp7+A++fA+vXh/8KEFGhiEW1mRNWpK9qiqo8rlSE2wRh2IPWZGw5G1ITDXoLYZM0A0rglnP8e3zHN95ASxTG1ZHx6QRYJwWKOYVjioP13tdOCbPOJ6/qmAJR8dQvIlN8IVkNZOT44dSHHneKyhVk+xU1hCpGevXnDWAzTjvLxZMGg9x4BKTmLXNohjrrAmtGzKSyOZAu1ySmZRboIp65BksFCrVBKytc1njmo36mmRLRJLyH0+uuxmn4Q0U/MGnFX7r9wv8D/+5Ko5//7/L8Q/+PR1fff0nT63//Hv/qUCsclCtjRk2/q6cLrjzXCx8oUcrmyqFdUsWnmHIfpUvAqUVitG71gOtp0juypKILDuSjZQxMv99GKtEjTDK0G572B70xP+V+xbFUlbsLFWY1/l5LDjr9JGNv6bqYrjHUl2PetG4d1NxR4yMcZ+/QP///n0Y6yW4nMFqyMGFbuIPunWEX7Jw+74Gr7H2O5bdmtqNKfmI+vhMP8WpepPrR3iLF5JK5klCHfPnHpbHDZQxfU+pjXQQ2HfR23sVjWYTi+kI8/kcWRrDyke43prj1sEO6pMA7pMrIR34/Tqm2y2co47ndNfJKkSLc0TLF+g1LNRbu7A6t9HduYNms4vZYoHJ5SmC+SkG9hg3t2zsRsDBosTL+zuoHn+K56MAb3csWK/sQ2dAPIklRgWdjEihrVsS5s3J53KRwI8ydBoO9odN8VQlYU0MHUyVKCE7NF0Tl5+TJ+eYno4Q5xnimobhzhY6DU/tN8pSSGpiIcYi6qjsXUI/vD4Y28b3ng0Ki6o4fbGI0GaOuxffF5Zft9sVL2E/WCq5kgRFbGhyXC2tiVLUn0KxhXlDxZlCUNyaIzpZ3mCqqKpdjVzHlQbP8WS/oq8jpbI0kR0sLwEJYxb3H0Yl5lhKGLMugycvQDZ7quE0UaDA2fwxHr34FIslYfASzS61dSF0g52xJisGSWxxD3D58Aizp3VpqhjIwH1jEGl4+aUmvvYLI9y6s0TDzhiMsoalFS6ecmrNSwT89zKlaggzXQpsnNH9jNAwp1UNK7/EB9+PcXWZ4tVv1HD7ZwzUOK1+Arz7zyt8Y6uBX32jjaO+AT0LUMRLMWpnJ5BN+BxVuIRu0sCczxA4S2z8zotSoNppECAoF4h1X7x2k6KCWdVxrXYTjbIrJEgiGs1WhW5vhVZ9gSwxYNgt+qmgXE0xG/lYZFuAuyN5pa5nw5+lyOMEdvkcrp3CaTQBo4bReIkPHo7x5ELD5+4cYWfQFTj/cjrH5Xguj3c4bCPvFnhiTCTDWRCJnFA7z7QVsixe56h+5qQk8OXaB1fkWqK73ZCU2jATS+0xJc6PpM0a+h0PW+067n51G3e/eA/Ndkcgb06qq+wcq/QCYX4psHBRxjB0R+DfutlH3Rygbm3DM7ZRM+uYrE7wYvQ+RotjxEmwNpjgoKHBrAGnf9GAOx7gb7/xEr50Y0vIZwrRoXa1QhWQxUZJRo4qyCQpq1iyqDJrN0PF+xExyhrhYA1aXYfeqEFvcnLl4Zigqhf4Zw8S/OVJgTinO5OOZavAosrRnWh47WAP3lrvrXJU15bQfFUKJa1TWchMuKLuPBF5DZtSop48azhosZEm8iPkIpFGr832hYgayt/J+LQ+z3lu8P4/u7haF3LlusRzS3kflIKu8oP1SEw41pwIDmw8iyRRSsJcIFJSopts/CkbbbU6EmNqcNL9bMcK/K//tMDZqELHA1oN4L/8NTJ0f/LE+rt/9g8kIYZFkje7/CdMRhWBxCc6naqJQun+2JlQS6oIAqIzpIMFJ4x12Cx/5fTBoszfs3AvV6v10phvgHK6WQV0xsnRbHrY39tRaRPsLkyyw3ha8d8os/aWR0hNYefsaMS0WkhXSjdL0ssGkuE0SF0VPziZupMptv7p/wWDlnxSsyvklYbntoXv77sovmxi54hQjsLgZbkuEWNrPdNndVVmCUUSVPDCBhKmSJ9vqjjg0ObN17A8dRGctGHkrgihI/s60LwjzyFYzRQ1nSkZwYnsTN84OMBL5z72a3VEkwVO4ghn2w1Mtj2cXi1wNk1hm02ZxmsmXUMspLqJZenCtDvSpaXhDOH0Cdq2j/22i8NQx01fw80hGZYjnCwSvN8zER30Mas8LGLKVYBGrcROG7i+5WCVGPj0Ssc4JMOU1mQVDno6XjmkhlcROCTJYg3vKiYf2Z40UFCN1SbQm6+JTF91B55ji+SFTRVNQTglclqlFRnJCmLJSmce0xKohzeGU3MQBrS184VZ2u211+zfTCZJZS/3mXG2En0TnqcGjrsdwkXq2iC3QoWrC/9f5a3GqYqk436ImaW6KdGJzVZT4gppOlFTWLNMh2QM1+t1pNxrkswnOaecYikDUA0s0ZPxzMdfvv0Ui2Ug7Ea+DLV6gMHeCN3hHGVBTgDvp0qE7OPnByijGxgOd+DUclw+fYjxrMRwx8WXvjHHm28u0W8lMMocJl8jeT46cpgCAYeZBj/TEbCoyud6al0X1qLScPy0wKOHMZx+hdf/Jnf8JeoNHT/4gxT3RiZ+9eUBbh9toyJLNpqhChgrmCNbEO5bE1wM6iRDaHq6TrCxsNIcMPvmZK7hhyc6ns3483OECWE9QuAaFn6Eo70h9ncGsLhfTsdoWAv0ug4cz0ORxDg5m+FkYqKzc4A7rx9ieMeD29IRzjJcPowwPp5jOprKlBMmGRY+398Ku8Me9rZ60rAJSrbe6dNwPvIyPNenYufJSZWQLyfVJF0p+FfMiqVDlutGTU3K9m6DMhiVCWvZhLWoAxm9zA10d+piJpKtCrSbLvptF1u9FmqvXKC+4+Lazqvotw6kgK3SU8ySZ1gmJwjykezia0ZDiiqnVM8awrN20bC2pOCSjXy1eIznV+9gsjxVEYf8ZHP0wsHVBw7KlY2/9dZt/PzdXTh8voQl1EyLyi9QhQW0tAAX71XIGEoW1RQluyyBRmlvmKMiasLCSulN04TRod64xFVR4P94d4UPL6hB11E5OoI27Wtz3NKa2Fnfh8qzfW3KQk9iOZP1dUa3mmAI3fK84D5TKUo4+BhipM/3StkIKiiblpuEinlvqmKn6pFI9ooKrUZTEKvxdI7FcinPmd+TBZKNOAsxXZ94LiiImAVWEWOJyLJxp8EEzYqkgVqnV0k8Hr2Daw4cty5s+b+mYz25AP7k7RL728AbL+loqxjTn/jxW3/0a6K5k7w7RsWJ9ohwLSEYFQNET192etx38v+tGAi+7pIka4/m+1ZN5eExV88hQYfmAGoUJ4OLkB+ZwNxjCWSxxtC5Uxv0u9jbG/4IfiYEx6mIXczF1ZV87aDbV3Ay97CmpVISpKtUomQeeCrqTjlDKYNodYZacQTzN38b5oszaNQBOjaeenU82DWQvl6hf0SGmsLfxflJflV/Vm/sj718KoJULvbP9qx8nXhTqseUsrhmJcKFjtVpA+l5X/JDHa+HWdHBkpZzTBWuKIEJYJUr7LYtvFxr4P4kxs0b17E8v8Snp5d41nUwO2wjiA2Mlw76vaGw6TIGhAcr+PEMvhBmeNCStUwYJoOlZ+jaGQ7iBEfTBFtrYfuLNMOjLRtRZ4jI6CLV6qAilIbmrrbCtXaKSTkA3F2Uusq7ZQqPDR9HDArYtsU9hY0LDyCxIpTEI3qRkqGnfGT5/FgcqRvlv2GXyR0HgxcYXE9dIy9q0fKy2xRZjEI1ODGy4aJ8i8Q1Fmw2eqTO00uaDl1MhCHww5BpXru8LnhgCMV/TSunGYQyHiGZgngVhIDFyZg3KRmIYmhPkTohXl5XfP/WxZPNYJfRc4KHqFwSvrc8FBR0WKmVw5oRKedzRQg2x0cfX2I8S8QsnlZ4UVwgqzK47QC9Ld74JsKQJIoMg0EGf9pBHh+hPziCV9dx8fgBxvMCra6J196M8I1vLHEwDGHyNSJhS3SBGphlEhemTBVBbsi0yiLLaVXgYBZWctoiDW9/L8J4kePwdROH95Um12tq+N4/jvB3txx85dYWmr0tWvQD4QRVMJaDOJs4gOPBaJIJnwB5AN3KobsmNBpgWA5KjYb5Ot55UeBbDzJ8dEKbOjYtKvybJLDD3QGaHvennFK40w7lHtA16glptahha28XNz93iP6hA80NUfMKeM0a2o0eRk9SPP7uMwTjJQyS9ZwGynAkLHrToo+4MvTgAZtpBSYIcKwvkPBe1kii5GPykSbrnaowf+VmXsO//3+SkpXbcPwmzFVdMnC7hzYOXm3h2st9lEsD0w8jmCSeedTxW8C9Y6QkczV7OBzcx1bnGrJyhUn0ENPoIVb5uUDBttGCZ26jYe2gWTtAy96DY/QQpTPMg2OMVy8wDy5EZrNp4stMw/F3Gpg9NZElwBfv7uBX7h/iVsNBNONaQvkVa0mBcpkz/QM63/y17KbiBEsdrkwHRPlSlFYhmlaaRJDIZPR0OG0d3zlL8C8/CXC+Un7aRU1DUtfh8T1yPXhOTSZ17kBFoiISFqUH5Vko0hdRgyhuBfkOJBuqwU0NRbOFL2f2xmqUUp3JnPaVpZwx9OtWMC/PS4ZQFIJ6kH9BtIhG/DybOZBJQhZTeFeB6M75mBn+Qsc+FVmqZDaiGokjcVHb5LSK4Q99xIXVTIRS8Tx+KoOI3/7jX0cS5UoQyx1CjcWLrGBOXsqoPEsZXE2SiCItSae/1rxuRnTLUoeVhM/Sa9FxVBi6wxDiXKZiSXPnjSa6JpV8w7F7d3cL7U5Dfp6k2DhkIjNyKsZ8vlDavnpdxX0xPWcdCyRxWtRJETaIGbyupD7C2mOjsPZ5tYjX//n3YD1+KlTqc7OGx06I2e4MnZtM31FkFNNU3RffyM3kKnZc/waSvrG/24TikhAjn2vNpvhnUleYlAgnNSye9KBFLcHzc1gIJyHMJIfDx1nTUO/XsXu0g+6yQPs9wrwu0jDGiyDC+VYd6Y0BosRDmHdxdPslKRL+dITJ5TmWq0vExRJhoUGvbaHR3oZZc5DFIYpoDC8aYbhaoL1MkVYVTmsF/F4XlbsHzd1CZbdAGlEULZH4V3C1Odytz+HGndcRhwucnzxRdpYGQFD6pR1TPD5Zu/j6CnQP5uJSTM9mhkWvtjbO9sW+jPpFXvxkAXNKV1DNj2U98lYiFCSkAsKYOWoMwSbMGcXSSPG95/tCFjAnBqYuZVlCSakYffPfcHcuhKL1vluR55SmWg5Qyn0aruwXWTTJMOe1pgYWxQwXr1LubJmsRE0tk1wK1d3KRMPpmI99vdbgdSYriHSdCUsD9FWCd98/R2/3CJYeYTW9wGIRwU9y1OqcQhkoQRZkALvrwusVCCcB5qcuMhre6zVEqwWWQQWvU+LwRoZf/qUAL92KUdMyoVcJIYMHV6ErwlJO0pKBKFcTKxnBsl/NdYSJho8fZHj/7RhWT8Ptr1jo7QN1R0M4L/Hu7yb4Lz5fxxvX2jDrLWFEI10A8QoFPYcnDjTbhUbegUZUIoFBA/WmA83xoFm0GjVhFCWejRL83rs+vv1JIocpkRrC8Xz/u5TV0IiGzkvUB1PLTr0pVzcVbe8MXH/5AN3dnrBWq1oIp12gvc0ISRcf/9kIxQvyAHKY/V0YzQ7M5TFGFxkWMYMXFBTPi2ICH8faEkuNQwODCbhHV/DvZlLdWBQKOrdm/ipIi1enLtFtjt+AHVPtYKKxZ2DnvoOdl5rYGrZhBg7ChyWSFyrkgTGR1a0zxI2ppBoNmtdwMHgFTbcnhfUqeB+L9IXoWLlbbdR20Zaiek1IXzW9gcvlB7hafiKWo2mmVmg8cxIKmeEAACAASURBVEWLHep49scu5i84EWrotxz83Of28M3r2zAXEdIggWYww5hTaw6sVHHVMiYKVfLJHnHTTHBqJR+gtEliIhxswtoyELsGfucjH++cJ2LcIQqMmgG9ZqCuMejcQLfloVGnFlUZtGycoRR0Tv8ElRrDvSrvY3WPqmIrAQ4JU8t4Lam6I3UlTkQpwoD0bqeBbrcttWhji8ozVqXfVJjOFwrdYgHlNSaRolwZ0TqSdSaXn6kkmcrYn9+H97YYwGSKpSwERw5JP2o4VKIPh7WfqrD+1h/9uuzHWK35DXl48QIVciVF0Ws9kIh8aay99m3dUJ75b9hxcGFNBqxMiHKYqYmTIzgPJRKkNi86vycPNZJM6OV47WAXtqNYvDz0OMIz009yNtcyDR5orSbT5RWrmB98LPwUZiejvjg1ExbmFEQ6/lr/SFhvcXkJbTZHnBV4Ecxwrj+D1j+VfY8ibSltooI1uAtWMDBfD0KdQqJSOnF1YVIvuc74U7F5inIufq0ClROWKhCtNMxfNBCebskFsJsDW4mGdqlDT0juylB2GnDu7sFq1LH6ww9grmjWDVy5GuLrbTRv7GK5cjALPFy/eQczf45kNUe0mGOxGiMoAmj2AP3hLRzcuAfDsjEfnWN8+gT+9DHM8BxN3swNDYlN1vU2YOxAl8LaQFxW8P0pFrNjFMkMe7e+hJt372M1PcP5i08RxbQ702Elz3D/WgM3DncFclK+zupmIfyesSMuiFLYWK4zUJuthsha+FoyV3fJXWnKgqfydRWcz8aNNz5JI4WkrxAeVOkzhsC3PKBpN8dPurrwhOBkTpiW7zVJMXFIY/5QwsMJSVNXLYxkyrB4E3J/vL4JF6ulFFPG2HE1wQLOP7PQ8poV+0H+fJpEMKWJpvdrlxb+PI8NoxDlFItevIRl/aBj6cd4771zeJ0dmHqKYDnF0o8QZCncZok7NzzsbzeRc/LddpDTj+tsBP9sBX9qwl82EcXKqKLR5cRW4Bd/McVbrydouim0tWetGGGsi+f/R9p7xdiWZudh3857n31yqlw3587dnMQZmmIcSrRMC7BI2YZoUJL1YsAvhgG/2oABv1iAH+QHGTRMkbJGI0oUbYae3DPT7O6Z6dvpdt8cK1edHPbZ+Rjf+nf1DAVDL30HF9PdN9SpHf611re+wFxOyrpYZFlMCQVPA2A8Ax4/yXDr/QijaY7VGybO/5yFan0JLVni1hsxpndN/PdfdPHKhjqIljTAYEB5TqKLgXRoY0ndNhPYjAS6m8GoEjosydQIy4OWmfI8H40C/Lv3R/jmJ5FMFrWyj2rJgV8uocb4NMqCOJFEMUqLGAdVD3YYoT6PEHVq8M50oHmupKEw0tDwMuh2jtk4xvDpFBcaGbpNC3mFuhsH7nyMk+McxyOaFVgiOxloc+xpEwx1wpg8yEgs5HOniEp0WJKdZMEkV7GEhfEDiyrtFyMX9rQMh+YTSwNuzcD5X/JRv2jAbzgouz58rQxz4iHdZR+SIq+NkTYHyBzKrTill7Fav4S1+jVM430czt/DYPFQJjKSlerOGdScM6jYa/BEamPieHoLB6OPELAByLjrJeKRYzFd4vi2jpPbJiJ2I2S/Aji/WsMvXljF82UXy/5czhOe3RoLBQvrPJX7zPdD/SzIJQIHMziegR6cWgGjZsJYtfCTQY4/vz/DIYszhy3RpRImJWmU57uBbrMhJg66rqZACSbRSFxSZz9hVU6usxmDMjL5O7iPlnNTPBOUvaCgnAUBlP8+o1dBFKPZqAjLWqxxxTSIKwVVa3iWHJ2Q2MV/Z/qO92meNwcaXhfKOflDUnQKcwlxVnMckXwS7xEViZjXKOKiikUtCi8Zwp/J0vCbf1+xLyUWjt2G8nnkRTx1rBDq8un+ovBulJFfBPUqpeKUuKFE+ApCFSmOpTp/+p7KMlt2tLSyCoUwQobY+bObcJi2QCIASS10zmAGnzBJle6VqRweLep4c4WQwkNFWVKRZHTKTlZCYAU98AehzGajIfseioajMMHe6A76y4+hVwZwmf0q0LMunbX8c1FYWVzFpzYmaShDMEqQhAoWNB0DdtmEXdbJoyhSHtTeUSU+0L+Vxgc5Jkc2erdX4BoeXpvkeK7aRMcrIZ1MMOwNMdZ0jLtVZK+cwfTDfcz2+qIRndUclM+1sbnZRbjQ8Gg3g19uYDAZImPHFS8wXQwQ5inKzcs4e+EGzl15Xr7v3s4THDy+jf39jxEvn2HtbIZ6S0N7xUB00sHscANJ0kGiOZglPHSPMBk9kwO1vfkq6u0tROFcikIch8iTKUo4xitXtnDp3KYUNRZTYW4XhgXBbAGNGjpNF20lmeL1WhUV35NmaDyboj8YwfdZKMtS8Hj/WFSlWGZLTMYzjGeBGO7zkKdTU6VCZx1VvBV9nzrODI7Fzlg1RBSGj4dzzKY0DAikCWPTxubs1PGLz7Q4tDAAnaQkEpkqZWmQAtm/k4RXlueXDHPJkGQBL0InIv4ehqiXfDELYUoHoSk+1xLqXsCQQRBhd2+Mg4OZQOFsuvjs5UaAlbUlXrjSwVZ3HXOnjEk5wWD3BFkvhLekpeMUB4c5RqOSwMpOifpdDZ//fIYvfTHCakcdBny5uNdPi8LK6ZTTa5zpGE817Bzk2NnLMRgu8fhRguEoR3XTwNaLFjpbumSm9h9nuPd2hqZXw99/zsKX1zLUbUaILcUFjNMPUh3JmGQdqTjQ7SUMMkmrDvRyGXB8wPKhMcgmjPCsN8EfvzfEt24vxCqywmayWUOn3UCFUN50gZhGI2GE2mSO/U4V1f0juNkSo8vnkHJ3tUyFADelPaIEaCcIphnKVo4rZ3U0Ow4SomrMG454yCboD1x555ml+kQboa9HyNkNi1d1gCRm0SH7l5KMU6KSGh5ONariCkRkbuHAGvswAxZVci4Av2Hhym9UUblICZ4Jz/TgO2WUzQq0iYXjj4awz6uiykackxzPvnppDWv15+QsPZi9h/7irpyXVXsTDfc8qvYGbIPM1BhZvsA0OkBv9hihNAGq8MRhhv6THHdeXyIO+Pyq/S/be74251pl/MKZLs5rBqyAKxkOF7QYy4E50QHaLtKQQp1nsrrg/8QXOUKmJRLhtmyZ2LV0/L8PIzwcxQi5TitWNbyXDJ9PjTnqpSZa5To8mkMYbFypElC2g5TCKekMyXzcyaqoQ34cNj68EKdrPEmTKhBHrpY4HAnzV7gQfkFoYvOq1k0kiJIDQW8Dmk+QP3GKcooNrpCYbFnp0IRfvAPEClG984oL5KJarcB0mNgWKRtaBgikygecZwSn1SBMPlth/cNv/5760BI+S5IHSTjEsumooYsU4VSmoGQ0irDDPyMyglPHXj6AheOSjNyym1TfjJLzhFJMT+UqylYuR7NRw6UL2xK4rAz+TXFUYUEUGrtD4oRie8qezaVpOzto5T7Di8LPQvYw8z4lEzAknV3laPJr8yYpb2Lq1gLsLt5DP78D00mEVcp9HS++SDfknwlTatCosxrnGD5b4PjhAqPDEIn4jpKIYqLSddA666G+7cKu6pJPyCmVEyyLqsqpzTEb6dj/qAVj7uOLoyWuVutoujaWwQKzyQx9Mmp1YPjqBhqVKnaf9LA3DpGVyqg36ujUPNSdDHt7Y4znyhOWB/Wcu6JsIh1dpX4Ozc5FrG6chZanGB/t4Wj3Pgaze/A3d3Hh1QThyMLFL82RTn2cfLCJ8bMuplMTozmLWQ9xNELJKsGvn0Nm0I6NBJsEWTyBziD0io6Xrl6UEG5CtwwrZ6E51XT2+1MVvUYBtmnKva1WmFzChzWTaZUyq06nLUWNpgz877zevF+EkweDsXS6nGj5AtDAgU0Xjft5L6VpKzpRGq7zeRXpy2SOQZ9TqNr31Bkv59gYTSby7yLvKVYDvNccWITJTq1wsdrgmoGNnTgqAUKcU6sAPuuFU5ROu7ayEDroY8ooOyIv4ldMrV0hG+Ce5sNPdvDw0UAM61P6BpdCnD9r45UbZ1CtrqBXNjEMBjj+5BA1eFhpW0j1A+yf7GHUr2EeKP0rDVouXDTwpZ8PceHCAhr3Y0RHZOXAppJFlTZuGnpD4P7DHO9/mGJnp7Dh03J4TQPdKw7aG4bsZ0e7GfY/ySVOrt2q48WWjl9ZjXGxnMCkvZadQ7cUTyGd0fKvgEitZUF0KUHzyoBdBkxXSDJ6vMDbjwb4+rtDvPeM4RI26mUPZ1fbaDdr4p7W6k/hhBGMYAF/MsO8WYb74AmCTgOLc9sFszVBVvEQNSpKUxhx906z+gjN6hR+wwBsYcVgGTt4skcnpzpyI8eDvId9LUDC84fcC0a+xZyayAT9aUKNOoc4qRb7waLgWJxUh2UprhpRJVNDueFg7WIZzcs2/PO0H9XhGK4wzD1O61MTz97qof1SBJ32pIJ+cXLT4TkVtPwLqDmbOJp/hP7ivhCXGu45+W+2XkKezxCk+wipgU4DcdQiuYbDAidBrupOHmS49Rcx6GzIPAbXN2G5yqiDjksbFR8/12liK9FQiqh5BszT4rrIQXtgziOKkKmiENVuOUGuRwhLGfZd4LuHCT484ddV95vvDN9f29aQWTPkzgSr9hU0/KryAyYCtlRTH0l7lEyyMC0WDD1Xks1I+BeEXTnxcs3Cz51Lw8QhifWCxZe2uRyKaPhAhEpNtFR5qLNftT0qulQ8ilPa4hKJUM55istRlsZ3GswxnjAkkFC2WhGwHvG+1OpVVOoVGbJYP9jMc5CzdPoVs96Qm/AzOtb/ME3p//9Xv/b9fyhOHWL+INIFHlSpWiqTBHBqR1WYI7A7V76K/MCqO+BBSvo0i7PICMSasBjfBd5TF4DTA5fEvLHKOHmJbqeFM9tr4mpEqI7NJHerp7Acb4zyI2ZhjAQm5uEnzGLZrarDljtcSjYk8zVcyNeQvV6aSGHlzea4Pwh38DT4ESbLHbgOXaQYZaQMnDmtSpEVYoyGyX6CJz8aY/ejEeLglKGmrqNoxrnfq1pYvV7FhS/XYZVZ4NVOWg6EotAGMw0HtysIDus4N9OwMc9QkY5OUikxWuZ4rMeYbVfx6svXsTe2cDT3EOX026TZ6wJrlRgrdh8HvSl6Mx3z3EVOmztziZqzRJkJMVkFrluFwx3DYojxdAe19T6u/MIM5uoQb/9pGZe+sMDK1TniqYPegzJ6TyyMBxlCEh2SEtyoi2atBVq89kYzBMEMpp6hVrbRbdRxdr2LKrMKee2Dhbp+nBSmAQ6OhugPx0Kj5161XmXqCU3tydBlR86D2hSTer6EnGrF65dsvaJJUjsZehF4AtMSPqdUhbIIyr/YVPEhocm/zdzKBT2GVRg2Xw7HpPjclJWCJORQGC4EI2WjyOeTLzifI2n+dE25wnAfaxZQKA0qSi56vZPCiIS7VYaeM6ydsJMnxu5snE5JUZJ2xIOekh5yDDwHdx4c4v0P9uTa8v3glL22VsLLL63BW6ljWnNwePshksM5VmtllFoTBNoO5tMFgp6D/ohSJUKcDlpNDy+8HOHa81OU/ViauNPUGp4rwQLYPwDe+yDFBx+lmE7ooKSjVM7gNRLYKzZsryQmnMhTZFGOdGpACzz4VhWOoeO1aoxX6xGafoLczVGmCQNlNTHJbQWxgytMl6koLKo+YBKNYJB6KqEA//ZmD9+6xYNKR8W1UPcdrHYbcH0P4TJHbbrASn+MymBMSyy6HkIbjhF7Fp3b1TSz2sHy+gVom13l40qbulyZfTjaAbzSAoaVI08yTOYmHh4YOLd1Fg+jQ9yOeggYRikNDpmlTDOijR8TagolA99fyVotDuxCUmcnDrxBDVbsClmTP1hUr/38Gm78ShvznKEHapL0bFphOtAJqY50HP54jLXXNNgV6p/VXp9niWW5qDpraDpXpaiSGVyyWqi7Z2FrFtJsgCTrI8mVOX+6pPY3kcAMDh8sLCxK83GGj7+5wLOPAzTWbXTZ0HdcmLaBaJFgMlwgHuboBi6umCWsMfBCB+g1ZyRLaFEOAhCidiAiV8iIMiPFzAhxPw7wvcMAn/QzCSvgnlai2Jihai+RmkMs7ANoSx3d/GVBIXh+UpnA68GhRdJlSDrl+pAE2GIIkylUjPlZX7hmZPhCLsX31MmPTfZJbyD3ZbXbFuiZiBa1xeI/vFTpabJqE7Ywg9ENgZrHE5LRUjVg+D7K5bIUVepgFWeIjYEy75ff59pY3VhBGNIVKsNsGiCYE9VgQ63UL+SpfCYo+N+89Y/F/k3F9xAbV2bmXAoTvuUXIx7NX2Nx42El5tnEu3X+fmX6IBE9hSWiysVTUCwvCqGHk16/MFH35e8iM4tTQLvVxPb2qmD11Dnx7+cPLpslBYHh2GEk/41sUhZfXjim4rC2ccpRrksLaQbmwUwmEJGkWPSUZSelC4Wan/XR+F3sLt5Hqo9VJ8ZiahNSVIG61Gry3/uPItx/Y4CD2zSMV84qbDQKKwK5JtJQcDej61i7UcP1v9lmzKrceBZETqssrotFjuMHLnoP2zIFu7MMTkCYLUOo5ZhbQFLm4bCC9c0L2JmvwGueQb3RBOHH48N9jPr7aC6fwDMy9LIV6P6aiN1DhhsEIzjZAC17hnAO2OkcW+URXj6T4tWXN+Gd9/BXwx/hu3eZy2jg8lemsH01eefcy00tjHZ9HN3sIj/qYnu1I/f0sNcTBjjvQbVchmuRaeeIvSQJaez6JTZQ00TrfHA8RBDG6LaaAhuKzzQTZ8g/lCxExb5V8CmLVQ6t2NFKQyKNCE1IDEU8EGMGQjlqz81Dh9Np1S/LtMkGilIcyi/I5pUdkqZJ18oVhcBOwhPguoIwmOrU5fnxGF2lnjeV6sScVK4D1DNNYwRee37mKA5FixhkB9D0TA5GM+tAy1n0lJsYiVQMRmejIR6omoG/emsH8xmRFyIYGcZBAq9ewrUvnEfn6gYWvQMcvP8ATc9Fs8kUojuYYQ/mfBPaaAXD8Akm4xWUnAZatTr8WorVs0OcvzJHyVO7tzjRMBwu8fGtFO+9l+PwgIc5UG8naLSVjM72TIRVXeBTw9PAQZNKBIevaGBBW9gSzODpQNePUa9EqC6Bl48MONy/8UASPxWFQmn0EHZKRVFl6g4QLFO8e3eO+/cy2IGDNc+Vv5/74DhPMDI1HFka9CxF96CH6gktPJdiVkCGO4tH2KghvX4J+qVzsFfrsOs2YBvI5iGC4wDI6Dw1h5HtAskJRrMMT4dlOOUzWD1TwfcGdzAinCPZulxV0NSGWbfKAOL0h8jkpKiq/E1B2jILlX4bRsTQcfWWc+I8e62Dr/zOVXhdYDyfiIVkkARi5FByVKjAYrTA0zfG0IwEV77Sgt8o1kssrqaDsr2CunVZ7ifdl/yCqDSPDpBmPZRsvg+cElVhZYGl5EYSneguFSYYHUe4+/ZIYPrrL2+i0mJl+SnplE2fY/t4/+2nePzWHK3UxdmSh23fxgobXbqaJ/SiVsWVxv2RkWMnDvHW0RBvPhvieE4vbjbrPDsN0WtzzRVaxwicXWRahGRURTe/gYtbLcnipixF3m0mT5FtX9gFCslIdO5qny37y0JvqlYYHJSob6e7HzkKyjuexXJrfRVMVaMshu8ekSEWZO5SOU1yOmYRJaGV6CbXS3EUqUYZQLVS/hShZEVnceXKh2cA2cSGZaKz0hQ+hk23FqLmjKsLlGKBz3u73flshfXPfvLfyDfE0ZzTJ8XwZF3yACJMyalKJdKwE6HQl6bKLMTcTaguhIk3YqQsHr6UPtDwmmyrHMe9vjBFT5NwJHbONOXCcmrtdJqyqCaKRpaY/FlCumTBCRlEvQBiPsGg7ICB6wwHqChr3DCS6UIFEacCy3FK5YNBmDdNosKUgkSZJR7O3sYgvw/digVP5/fKzlIgYbJNXQOzwwQPfzjE7vsjgR3ZZIhuVIqr6mQlZYfMZu4XyHSGhqu/toKNl3yJY2Oz8mlhDTMM9kzsf9DBMifB6zT7VpNrt9quY63bwvpKHaOojLvHZbTWL2Frawujk6e4dfMNMN0zmx+KeXlj8yWcufSCHHKHhwc4PthHMNrHhfIBvtQ4wg1vhLOlFJWqAWtjC8FKFx+mD/CXvce4/70Gnv+NKSqdBMHQwOEdH717FehBHU2vg/V2G9UyDRAUdEstp4JSyQbUZNpUmaRKlC0HIpm+0zmOTkYykfLFmM6nYvzBl433mSgE2xJOsnwpBuMxSPhX0YDKKpJ/VrHNuauxFRFDA2rVsrwcLPKcfhv1ukA81KAS9mdnLG5FhKWLFQSfCz5L/JyyU/s0HYMuOZT6KH4AOeUKgZHMKOnkCRtbDvNPyVQM5SehOUb4xVoPw/Ah4jSCZ3TgGG04pivSBfEv1isoOTXMggQ3341w5spVLOMTDI6P0B+FcLsNXPv5S+hWTZzcfYg0CFGjiXh1jsC7g1l+AEzXYY6uQTOPZdfWrl5Ho9pBnMaYxlNo1gxuZSpGE4NBht2dJcZDwrUsojHc6hSOkyOfteGaVfhuCWlziqg1RO4vZAJhs8hryxJCvwXPX4KRxsgN6AMDK8+A52fADBlGUY4XuiZKBidXHUvNhm550JmbbJvYmSU4fmRJmHql1kSJjNmKwxdH7k0axlgc9zHcP0TQH0JbhJKra5Z99D76EIujI/TrdRw/dw2Vi9votGrCtwjYhVZNVLs5mhUX82cp0kmO6egYB/vPsHcyQW41cO3yFm5GT7Efz5Xmkm5NEv0WSHGl3KmwyPp0UlX+f0VRzU34wwYs7lRFC8h9oCnM162tBi69tIrVLzYwy6ZCaiOLixOlYzAGz8Ph/jPcfX2I8UGAL//dM1hj7J1Htx91XrhGCzXrCmbJMdJ8gbLVxTwaYDh/AtNI0PCaqphyYiWhiPAssSxjiT6nyDd7ePThAI1tE1/4xWvQvTl2Zx8hSAO4bgm2n8PyA2xUL2PdfhHvfP8OHr8zR3BC5zmVyODSA5pJXCysZFJoSxyHMfbnEYYRizmlY4ZYePK95RlAjslUP8DE2EFm0BzfQDKsYst8DmdWuGO1lduZpMsoSJeTKN8v0ZKLfpurMaUqERKSRImqJpsOSRzWOETxjOE5Qnb/xnpH3rnDo54UQr6nfCfZqNMKkbLNtdWO2OHSYnU8nSnLR7J9I7VD52BAJEqa8wKiZmHlJMvvdW2DedeWNC5sUAlXc9XE4ZBrRsZTfqaJ9es/+D2Mp0rETq0loTc+VHw4GTxNCzWO9RLWLMnwqrByumDXx2UwCyE//KkrkRq9LblQLKgssNyvCiOLby8j6si0lMLawGq3KQ//KYuYu67TDGF+DbGzEn0sdZWMdSIkSGkNLx4LJN2aWOxV7B33wlwKkVXGfFM5YA3mRc5wd/IDTJbPYDr8fpXYmwQYfl5OqiyyT96e4PFbQwR9Hs4GXNOET/iw0PgKC5YFJU0xTxIxQOcDUl0r4bm/3YXfUXCI7FglSinD+BjY/ckK0phdeA26XUaucUeoo1sz8dq1FZxbq2Kvn+DNuxmWzgo63RUk4RD7Tz5BsjTR3/tELsvKmZexceYiwvkIg15PtIr57AB/u3MLv7V5jKqRwMo0aKTIr64hWl/HPb2Pf7N/Cze/toHaSi7s1GRhIZ15cLQyaiUfNb8k0W/cVY9o6EHSThgLyYwohOwfcsXw40NKFjYPDxolkKU3mSyw2mmrGDBNya7EiYqohaFYulJo0wTDyUgaJfF6FuKc8nfmy8AGj3+OkBUhXb5QvK9cJbDJEf9PEqZIiGOHXAQTKzF6JrtfTp3iEEZJk6kiohhIwM/NTldgIbG0VA0hd5bc6XDyVVCuK1OO+JeSMSzZqhYM5t+GJzie3sU87gk8KRIvBjJonNDJgNWQR1V88GYHG+cvIF2cYNTvYTQLoHk6ts7WcGG9JYky9Fp1WICcPsbmRxgnh1hONlEKXkC9YmAQfIKav45aZQua7UhDmtKVi8QySXtiSZ8g0yfQDYrrTZTsCoy4AaSORAMSvh5gD+TZJkaIuT5AkgcwkIjVoa030KjSXN/FMrQQDYBkEMKIY8xDIIhS/PK5BF9Y17FCaZpuITFsHMY63t1L4PSqOFdbR3V7Fe5qDXbVg+5YQmITe0BqGRcxEobME+oPVSoQ4+iO330PRz9+D89aDexcu4zG1grWWmT/awiNHO6aA6u2wOqmjypaOLo1xWB/LAcuYydzQ8PYj/BJdFzY2BEC5qRKQgpN9eMilFyx+U93qjxg5NnIbLjjKuwZ7UTVXlGKas3HSquCza0GLry6gfrzFWlqOLEKPVocy3w5H0ezfUTDJaYHCc5cbqC54kuTLogJ1w95CV3/BSmqfF7oEXwwvIVJuIOqV0Wr1EVKBrYUVpI8U8lxHQ8CPPhggLs/OZZn8JVfW4XbmSJeBphlM8TLGG7JhN/QhJzdNLuwGZw+W8XNbx1g595MYixDNoUJiSrM5E1hL20sc114GoRY6T/N3SvPvnLJQ6WiNOZzrY+xvoNAGwoClWcGsmENF0ovYKXuwyoUJGJVK16+PBe5g1byN1nxUodOLoWsWlgT+H0yKtD9VOJC5JO/j3WI96jdYmM6w9HJoCi2hpxJXK+wNvBcXVtXPA0SBTmA8TxWDRX/HrV35des1Suib2XRp66V7/1oNpczaGN9Tfa8yk6RxFMVRXnKXv5MhfVr3/+vMJoEIhUoOa6M/zyIqDnUyPhk+S5gNB5CAo1xbF5EUu15SNGKkAenYsRyyiCcqiZW6UQIKTNLk/IHkamQRRnL3nV9tYON9a6w4k5DqpV8R+1iWUjIGOPF4yHLTogHCl8Qatv43/nnvJIyhuCkS/iAhVWJlzN4AiHoGM+GuDt5A1PswXY4majCSnYpJxRKfigCv/PNHnbfH4vui6zhsm2j5jjwJUOQBBUGb+cI4gTTOMKUmixC5pqG5/7jVXSvEiZbIgpZcBlllGE6Ap7+qI0wKGw0jwAAIABJREFU2YLXuAS/3hWHkjkJMnmAsysGXr3gwdSX+NG9AE96OjKND0KOcDZAMOthdHBL/Fsba8+h1t6SnZ6EEixjbOSP8dtrd/ClFbq68KKJMzi0Tgfp5gae2CH+5ZOf4O0/WhfbvnKZk6cF33Elk5TXggWFcAph35P+QF4SvgxsXHg/ue9gLq6QGjQSM5SzFvccg+EYWZKjWasKnZ3Fj1C/7FvoxFUqCRxP3fhoOlYwsDD9lGSFLxd3iwr2Xwrzj1IdRgcS8eBzpeAepU/m/eUeSMgYnEapVdWU6QOvSbNWlzWGaJqZ/xvFAj2x8LFJZJOXFiFUbAr5jJEhSG9iojDMhCULWTTXYsdJOz9GXhIaXWI8O0B/dl8mSroS6RplYg78GnWBh0giC/ffvIokLmGZkeEeI8xDWP4SG6sVnFtTu2rPocOXiYW2h6H2AWbhFPr0Kmr6OVR9C0G8h0V8gkr5DJz6irJnW6gdP01aOH/EyzFSY4QlYfShDu3EBiIbWsWGs1pGWkowSE5gZdyNmxgmxxgsTmAkhLwzxGYKX6/BymviGDaP5tAKREdi9GYmmoaO9VKOlp3CMlKM4xx7Yw3OvIRf6JzB2vVtuGsNwDHE0JzrohIRC98Txyxh3tJUhPDfghaFiRTZYO8QvVt38Gz/EA9opbnaRH2zg0q1BM0FnE0LzQsW6m0bcc/Gzo8HCPu8r0sJH+jlM9xZ9jAnI1tyejkNEcJnYWVRVc5Kf72oKlatldpi/mBNS/Ku83zjOqleLWGtXZGfG+c7OPelM7DWLEyDKYJorrKNwQQx1aBFyVhp8QILnVZdovCUXpIDxRxZbOB8+ys8PaWR5jPzuPcOonSAleommlJYmcCkptYlvafDEI8+PsZHb+7jcGeMznkTL/1SBwfx+8h0UyY3q6QKqlviOabiOaOoj233Rdy7ucBb7z7Fbm+kmkfxX9WkwJpMRc81+LGPRtpAVaMdLYPJdZQZycfiE45wlD/EVOuBlvSqaTWQDRq4Vn1RCJViCME9rk2DBrXDDKIIJgetT99TpfAgsiRKDg4hrAXiLW8qC9IoEfmNktPoaNYqmIZzHB33BepVZg+0Ii3Js0QDllanLo2QJOlIYpVSA0htCVkfeA1jkXlRa085qM/9q18SHT3lOO1muyDccieiZHkynBXGIZ+psH79zX+AwWgqYzlhPnYsQqpJE7GgIrNOHIgKq0MWNh5+0yCQqZWHcaPZUoWVsA9fHuoSi8xC3lBCvCzAPKDFE7LwjzwZDLC+0sHm5opY5Ul0nRBcCjEvdwFkZJJBFipNLA9F/n2cEC1OqoUhBNlpnIBFsyja1tOIIBZ/TzRiR6N93Jt8D3P9EA6ZfaeFVbx8TTiegUU/w+1v9HB0eyrkGN9m2oeLOm8sJ+5iMue0OmNhDUOMwxBTMp+jHOe/3MbZL7BrJ8u1KKx0lZks8fDtBhbZC+hsvoq1rfNScE4IEZ4cAskE57oZXjprYTAO8fHjEZ4ezTCTBiZEtBhAj4dYrVi4uL4Kze1inrNhyNA0hrjm7eMr3TG2q0TgFNGEu1+9Vke+uoZnpSX+1e5f4Yd/uImyUUe9UkK55MghQnatsF4FTiXVvSICbB5GJYbXi79vhvmcvqVKysR7xD0oH2BJhiF5wSBdXTnQsFiR8s77wIbK833x3yWkGsah3Ed1vylHdIV1OuiNxOSBrD8Sl6rMSuXUK+LxUIoevy4LLAudw4k3Z5epZF38DggXs9j6hKOoM+X9EqkYtax8EdU0zEB2vuCEkDmZS4NGOj8bOoG3VNSUEJ7EppCOMok0lHRM6vV6sN0Qvm8i12PERg8lnx2/jWn+UA6Yyf3P42g3x3SWIMkTaBY7aBvb6y1stJtiycjGj2jATHuCKe5KQTZn1+DbnIZIpMjRm3wM063D6Z4TL9nSjOJ3xZbnfQ64WOdkdrgAniYSDr4YzBCXTZhXqwjOhMimgJfQ79nF1JxgpA9QWioT9cA5UdF7MDCNFghS2klyJWTziEe60OGlHbh0wdFYtEIsAhP6rILXUMUrL12Ed64DlCyMDofYv/0M45MRSu06Nq6dRWezLboQp8LGSpfklTSIBAZPZwuEJwOMnu1jd+8Qh7Qwrbiw1luwOhVYLQMrz5XROVvBk48m2Hm3DzPS4Hs2Bukcn4RH2Mtnko/MIsrPpooqVwQM2j5du6jVlVwxTmcJNbBl2DMfSNjAK9evKn2xu3VsdGto1UqotctoXWzD2/SQ+UuEaSBTq9LPkwpGEiWfoxRVq4G6X1cMVIlBmwvbnhPr9fWvSsHk5zwc38Pj3lsildlsXELNa0lYgxRVLUX/ZIJPfvIEDz46xNGzKWBkOP+aj+tfaOPJ7KY4Y7llE822j2a1Ke/CODlGnNO4Z4xN5yKGOxV844e38cnTfeV0V4j/5bxkOxZZqI6baGcttL0KGlVX6VINNgoJ9uMnOEgeI1zSCF9pP7hqyAYdvLL6iphT8Ozhu6NCWJhoQ5lKhIy528ZP0844FfL9PSUzkQMjiBKllxwOCkmaoACWhXqVGvYER70BJhM2rszCVoWVLPzpIkJd1ockKZI7YwrXYjSeFPIbpfKYE24hp4JrB1qPcpDwfYWUsbEymGxz2tirzFainRwqWUc+W2H94e8JpKI0eY4UVoHZklgxyAqBME8lMXigppQaS8b2xCx2Fqq1BvTCZlCtulRiPA80Xjhe2Fq19umf5TfGAt0fDrDW7WJtrSWkIV58/iD2fWrmLyYNOlNVpir9hR2ipMorUoUSEFM7tRTvyNOCKizNwsJKJDqWhYP+U9ybvoGFfiTT6aeF1eE/W3BKOqb7iUysJ/fncC1DptVGyUWjVJKp1WXMUM5pNcYkiqWgjsIFJvSOXWRYe66OK7/cQKljycTKTozQRTDNcf/NKoL4ObQ2X8Pm2cti6zfo93Cwt4PxaABbm+Jz5xO0ywaO+jM83OnhZDiGkYdouSHOVpe4Us9xoWGKFeEw4W4vR92aY90LsV4BSraI3FRhYEFg+HhrFXsVHV979ibe/NoWSloFNd9DtUyPU/4zKfKMbKIVGK+nJyYLfGDJoOMDwaaFe0sWOU9geKXVI3GB0yBfEvHaNXlIKZiNkAyvO8lEtutCs1QC0WmMHJEMFkr+lI5zEoi9IaFkl+xvIg1cG8Qqnk3ISdSYRqHag0pqhmKFy753Seidfyc/G9m/KrOX5A8eqlIouJaIQnQ7beUqljJcmUS6pbiEkS3MwkxIms8xtXCEvNlccBLbPRhhf2+K4WCKaq2Eq5cbMBrPsLDuCRHCNzqYJnvSceP4S8giD71hIDtmNn+dZgXdZlW8fvmusCEgSjTBPcyWT6EldVjzizAN5tTSmayM0fweYpeuOGdR0qvwp5FCC6CyJLmiwcEc7k6CGnxo9N1990McUpN63gPqBtyhCyemg5KBRSvGohujrK8gp6lKmbA8pWfAfDnCLJlxHlPJO4TJAdS1jkCGqUabyhz6vIKNqIHP2RW0PndR5C1Bb4KDRwc42T3GfDwVmP/M2U20NjtYsqH43FV4jaqweQkHZ5xc56GQk9JpgNneEXo7BzjqDzA0gYSw8lYL1TUP1U0PT+4NMNlboGq50F0ND8IT3JofIKEkSbTUodqpZiyq3HmTpa3kWPwp5YVkONoUzstw5mVoqaEMSrQlfBJ9GhVsrdax0qyiVDz7FqWAHQ/eRglW20Jm0/ZS7eNO3Wr4unUrG/DtqtrrI8dwdoDB5AgVZwM3Nv+WSFt03caDox/iWf8nqJcaONN6Dp5VFv/gTIhLMd75zsd465u3cbw7kuap2rFw+Ys1XHyxhiezD5BpOtyKjrXVFtbq9CPOsB/cl+efjeaacwbxcQOv/+UdfHR/B5mdI9UVQY86czOx4AVl1MI6Om4N3QYZ/CWZWNmABlmAB4sPMUxOhEylSvESy9QE+uv4/PmXUSsRTlbcBq7qiGgRyeG5HGY0x6A3L9nFCg5m4yqeAHz/Ahq4qP02YWF+LjWUqZxUvg9kHB/3BoKEiS2pQwtFlX42ZWhH2RMGMFFM3lOeH0ze4vnCqVukduOZIJ78PUKwLf7+Vqshu2keLpT/SXCG+NezMeNKkilpn9EgglAwC9WCEyEdZSTYvDBRpzZIsicpu6EnqzKnJzTGg5dTLr8By3FhmLYUSxZBMeMXz1wFpcmh5TDAVwme2bXK/i6OsLG2hnabxurq8OZByAvIjkY5cjAkXcNgMJRug4ew+PGK3IBdpupaYCzR6/els6GRxGk8EP9O7mZZBAazA4GC5ziUWLifnVjZIEhhPUhx5xsn6N2fyW617Niol1w0SyVUHfevFVYW1UkUYRwuMKb2NkrRPl/Btd9oo7rOwso9q/JBDWY57v+giulkFVbtCmqd8/D8mhSC0bCP+XSEMDjGmnuEK5sNdBoM/KaGdIamNcN58wSXyxHaVgpb46sEJCQWi7clCw7zHYvV9M+YG2uej2VrBbslC7//wdt4//Utyc1kMW1UfLTrVdTKnhxCJIZRDsUTldOcim9TKTaEWE7DB/gMCNmncL86ZdSK0kxnbFOoCh0lXOLvbMOgm1exHuBLJK4nufrcLDqzyVT2VY0KJUNETaghZKKP2unLToxwLHcghMIKOj8RkFO3F/XdE/mI4XpsEEiSIyubTaIthhVEVAgZ0S6NEzk/K/1FST5j6lC5SoMICtvZSIQIgwDlUhl+qYzj3gy3bu3g5Hgq0y8/1rXnLDQv3QX8AxhpA062jgwBxsEE8cGLOLuxJrtdTgGUZ1TIZs9zaQL5QrdaTSnc/fg25vk+zLwBM9yCvowFiq5Vq5hFO1hUTZiVFfhZCT7RAUJgqYk5TSsoxH9rF9WTFFtnN2CbKR5874d4aC6RlBw04ib8yAAWEUIzRbCSIW4bcBYtzLsWMj+CllGD6CGrLhC75FZoMmF7SU28ZvU5o8gS5AalOB5KegMX4OFGq4nqqxcwOBzg6OYTjEdTZK6hzojjMZqmjWqrAeNsHdf+1hdRXWtKYU3mIaLxHNFkjrA/JTgpCTdZEGL07ADPHj7BXhYhuXEGXrkE3aQqIJL7Xio5OFpO8NFsD0fxXKBNFlKGlZOsyEmV1pfsplSweiGrYcPFnSptCudlGKlirLOo8ixo1phQ46PbKIunsYrBVHpPnkNOw0Xn+S7KZ8uSDKMkZBJzI4jYZv0iXFPBwyGNPkb3JU91rfo8rm98Vd5n8kI+evbnOJzcwlrtLM62n4eu86yLkGspeid9fP2ffQsPbu0KAZJ/V71r4+qX6jj/QhkP5z+C4/sqkILB85Uqci3HlPv+wo1sq3QJea+F7/7JAzy4cwKjREZ4rHaqsQ4/LqOSlVHzfLQKohIbUUoVeeb2siPcnXyAMDudVotzJbZhDc/icxevCclJ6f0LRyUByYSWiSRXunHlfEf5ocrT5vDCYYuBGkysEhc9Ov7JSojse+XdTGSSRXM4Gkpx5DtPDgzPcT6jC3ogLHPxHxcJTmFlKhLOPJMVEqHxo6O+XKdT56aAjVyWod1uwHNLco4EC9VAi8GEEBnZxDNCTv9sE6sUVjpeUAZiOyoJRHRe7B6Y/cjYrsKwobg4PFMJx/LQ4uGgS2SPYgarfaxKTFGerYpgwgsgxCP6+4prjNITnTuzhUa9IrsNIYJwH1dMmBI3RJZXnmE6mwqkyJvBA5yHLbt1fj0WXIqO+4O+3BB2N4SDhY3KBBJOwJx0llN83P82xtnOp1DwT6dWVVh/FgomC5h7VQl+5lKfu8YiT1aIS9wTx7EU1glJPlGGzoUKbvxNFlb7p4U1SqWw3vtBDaMTC8myCsNfhel1QH2OhARHU4Tjp6gYA7xydR1fePEsrp6pYs2PUYsPYex9gnw0USn3CgNUsJYMpmo6LeKY1S8wvZ3s7loNy84aHmk2/tc/ew9797oiM2KX2iz7cphwx8qHiYWVOws2WmQ8s8lik6NctFhYNeWte5puI9IYogbKGUURCNT+nEVZ4J7icy6FXk7ZjCHMPL5sZdLiowS9/kDg3WalIvePxfbUWUYOxVOCUZFEwiaNl4DdNfcy6jooVxmSXvhy+D5Z5KojpWuQbbvShEn6TUaDf1cmVzaMJEDwQClVyqjVWXAVY3g+mwuDkoHfSaLj8ZM+nj3twXWVOH0wXqKy2sfWC09Qbk6RL1owwzMSUj+MDrB4dgEXz27D8xQxjrahizm5BXOVO+s56LTbAi+PwqfIjCksrQo9qqmsWZvSHQ/TcA9BlTK4OrycgQU5bGa1BMxMBbRMQ/D6A1iPeqiVqMlOMDnp4zih7q+EM1cuo9bxMX+6g4PgGBMygOcmtJGHUcOUsPI4TKG7OrxrNkpbVVhLF8vSArXlKrQncyRPhkgGM2TaEsZ6Gc2zDVxrVnHpyja8c6sY7B5j772HSMlB0DTMjkfSMJXqJWxf2sLKz11G58Z52JTPTecYPj7E8b0dLMZzTHf6qHUqqLZr8Cs+9CzH0b0n+PDDO7jrW/L3N/2SQOc8zMfaAnfjYzyOBmIYQK4Btao0gWBRlcSaYkrlOSA9IJ+NpQl3UoU99UVeJKCOyLlMVOhFbjsokyRDna6+hG2Rb0BNPs8zGtgvsfJcFxufX4dZM2UwIDInMkPNw7n2DTms+SwOg13s9j+W33Om9UVcXf1lZHksqMu7T/41xosdbLeuYqNxVYpLJhv/GG997yb+9I++i/7RWD6zcB5aNi5/robX/qMz2E3fhtfwxHVqqSfCHBZ0jkuFJQeeE5z3XwBGK/j4nUMc3p7BCyvwbE/Cu/NEnfNsGqgxF6KqcGfUCo2GGLcn72N39vhnptVCahWV0Iiu4cb2hsop9l1pctgAE8ni+yicGK5nCv8BegewHRafABZSOR9CTMY0b1BxfLIaLFJuxBBfPAhcsRFlkAbPFUK7hHS5Isp1omFEMEnmoxEP96JUqCjDChZmfn9Hx71imlZuSizyHEJKPiVyLPw0EVGDiZxvcsZRJ6BWTp8JCv7jv/qHkh7CC6HkCUpKwht6amCcRguJJRIYxVCmxQoqW4omyBbDBkIqymBZ+bOq3RV3XmRq8QfhAE6r/ND8Ne7SLp4/g263KUxTfmMszqcxP6J1CpURNXWvhBUJBYhEgwbPRUiu71cEN59OJ0qbKjl5yrCChVWyYy0dYbrArZNvY5g+AsNQxCBC9qy8ISQv6UJeuv2NvpCXmFxHJnDVcVB1bZT4QBZdGQtPmKSYR7HYD87FuivD1ksNXP/VJvyuJcYAJC6FFM/Pc9x9o4JZ35Frl5FIoDlINe4Caec3R9ud48svb+BXv3gRN66socYgkMEB4oNHyMd9YDrFkoQcdkGSv/hpff2URX1aYbWEhdWE1m0g7Wzi1sjB//gHH2KR+GIz123W0CiX0KrSqYRxbgtM5lOUHE9IITShl+JIS0qGss8D+XK8N6fhzpwqCQsrdyzlGcoPRaSCUJCC9RXhi48rNassk6TI8zDhC0B2J3WoLOJt+vZqkB0+mzFhmxfyJk7Mp7mu0lxJ40YGp61SdMJQJFaey4nGhVeigxelMtT6qWAA/hlS9flsS0fb64uhxKmgnRMrix2/P2ZBjoYjtOpkSXvY3RvhybMRvyM0GxZG/SMc9XN4awfYvLELv0ZHq1XYwQ00yk0M89tIj7bRba7Is0UTEjKspxMaFtDlzJZ8WjYalB5RyiP2jDqDuPl8Z+JAw5dqOH+KUKcBSgdWpY2cpJ5xApDhSTJWrmP6+hNktw+hx3OxqAs1YJ6bKGcmXvs7v4JzX34eB9/+Dm7/8CaGsQFHIFAdw8zAEIzfypHQwWxbQ1YxkZ6YQDVEq+bgwmITHkmDu3sIJnMklo3qSh0vfW4bF/7GCzB9D3ufPML+7T2JizPSJYwgQWoaSEwN9ZUqPvdf/yYa59flnTz8+Akefvc9HHz4UKas8GACt1JG51IX61e2xBUnOBnhk5t38J17jzA8v4KNVgNdemqXTDxa9vAg7SEim5xEQtp7ZmSeKgawgoCVakHMCQq3IXdcEQYw4V81iZKRQ0mQgyzhc67M2Im0SNiDuZRYu7PbdayteCg7BrqXWjj/5TPwup7szVkkSIrzrQ7Od58rMpAynEweYqf/kVzjS91fwsXuLyDN6JcO/OjRv0Cez7HdvI5meUs5QIl70Qz//J9+HTff+gSLgO+gcq4rVQycfcHH3/ndL0D3R9iL7mCQnYgTka2p55UYlq9XMJnv4VrtV9A7nsm71t+f4ul7U+gnNWy22kLw41tKsionOWHMF/mz/BzpMsI7R9/FOCbpSeWpStOemLAWbVwoP4dqibGVJsoVD+WKLzWAMhsS1kRmQ2c+nDbh1ECTv6CsClXEIzAcTQr3MJWFzKLMd7nVrMkEK0xdnq/zhfy6Gs6UxanJIS2K0GjU5dw7Tb9SboGMmFOpZzyzOORxgJMwdq6MOHTJBMxgBtqxcq/LZCbly6zS65QU6zMV1j95+x8Lq1MisAjZcSKTqq1MqoVswKR2Ej+Kzkjozdx5FSnwluuInpMHGPdzJM0oQ4AUI0J87EJErK+KrRgp02Myz3Bmewub6134JUXG4K8rNw6aPlD/qIwkCPnJdCzOIaYUci69JXibgn7PU/s1Pgxif8UuLJHIORIxOMDx774z+AH66X0YdvJpYXW4Yy2KLCfn+28M8fjtIeJZApcuPky2cCy4ZK8WN50dGrMDAxadOBHpDY33n//1NZz/QhVWma5Aar9KFttskuP2d8pYTJn2Q1jThGZocLUYm16EL5xZ4ovXm9jYXIFdayGPQyzDAMvJAPnhM3o6AtRWkvFAg+2Y5tqqM1cj26czrAqkpokIJ9aVFqL2Ot7dt/A//eHHIupvN2qolQgHe6LVY4ILYccgpMduVYUf8OFjHBMN6ZNEpkzJvk0S1GuVTyEYXg+VcKF2cfz1KaHWalV8PaUTZbMkMpSSrA9EYxaSwKRyf2UP65fgmDpm07kUVsI+qrFj465ipmJqkoumit7AisxmitsTjTLqNR+tRlVkMYwjI6pCOQHzb/nnJPyBU1SpJOYSLOpCqBOJjYdytSqHCSGx8WSMNE6Uw5NlY2dnhL3DGHalg2rVwt6999Ef56id2cfGtT145RTpYBvO4nl0Gw1Mwj0YSx+2poIjRH5B4t+Cgc+xsJgr1aqyDJVwd6Wz5gSt9k+6OFhxRzic30esD+F0N2HXNsVY3eglqJY43SsCyOjmMabvHiHqUXmaIiKXcwmsaybOrDexerGD/OgZZrsHCGITwdLFPLcxJRVGH8t6YZHaGHY0TPwc6QlgznW0TR1f/Uf/Odxkjv1vfRe9pweIDA8+9bhfuYSzv/oSlkmGB29+jMd3n2ExD+GZtrwrmc24sSVql7bxS//tf4ZKq4Lx7hEefOsmHrzxAYLBGJ5N1jTQLjkwWr64MzXXmmi2a9h5sIM/f+PHuNWpYGOliTOrbcy9BR5rPQxypYvOU0J3bL7Z6BPNUZOXFMgC7RAYclGCc1KXSZUFNU8NpLGLLHMBnak7isVLAtSSaUYFpCzTr3ina2i3SrhxrYMbr2yie74Gb80FfIj93UbjCtbb50WDSkLayfQRdvvvQ4eP5zZ+C6u1GzKx8ly9+fhr8GwTq7WL8KyarFm4vjg6PMY//V9+H0d7J7L75yRINiv1480NE3/jt8/i1deu4cPe/4OD4BFKdkN+LtIJFskI2/4NXKn/PPonIe4P30G9Tl7IGh59NMH739lHJ9tAt+WLD/eCsCltOA1FIiT7lkU21Kd4a/87iDLF4pWiSo155KMansP5xqoUKjLgWehKZQ+WS0IgWdrKfpAoI6FxJlKRMyE6UQ4Tkl7GVKpEIUXzhWRyc9Bgs1urlcUGlaRH9uhsQFkk1ZDHAkmb07K8O2ya251WYYFLbo7KU44WkfBxyBlhMSe/wnYtlCtUJXBlSeMK6uSZxvbTmEFGp56GflBuw3rxmQrrv/ze7woVWoqW5I+qhBcF/7GwGjIhCVVeGLfKK1js/DiVEMZgukyqHHPo8Xr64flBydQifEiojwVZTaoqtYAHKydWxsYRs/9pmo7KReXv556L/52Tp4IdlSEFiyn7CkKK3AeSCMTFPb8OoT46vpBNy3+v10rIdAO+V8adk7fxZPqeOC8R8iEbWCbWIi6Pk87hrQD3v99H/8lcSFXcM/PzeaKNVIG8An0UWlYWWFrWmY6Fn/8vNtG56IEhy2rHygctxXSc49Y3KxiP6GZjYatu4sVWihebc5yrZ6jXDNiE3+lY5flcOKuDgl9vsQDoCMJ2waRrSlFgxURZCcBV7I4qsFqqQ4s1wDOgrbcR1DfwVw9T/M//6i78cl3IMz53NBVfJlZKiviws9HhTm8wUhpTwqX8f0KmtAw0DXaKoRg2EHzi86B4DcrgQdh5pLqneQHJu1K0WEhEosMdC9MxaEU2DwTaYYfI7pcTK2E8uq2c5k9yqmOBFVi4IErwa6rPwonak2mB0DX/zrLvCCOZfycJTjww+IX5e7k3Pk1m4rNFOJbPjfw99Hz1fJg0FKHdX6bMS5Iw+jRf9vBgiodPxhiMKfsyEEzH0kytXVxg9cpjeU6y4QV4yXk0KyUEwVxMEAh1C0Gp4sv7NB5PpHEQP1Rf/TdeHwrZxWhjMpFiWSuSnPheHg1vIrMWcEubMNEB4iUIsjMcXknagBGJQ7ePMXgwRDRaIMpTzO0MZ5cOrqYmquZSZFmc5JKljnBpYZ4bmGhztI05ylqOWebgyLMwbWawEMPbMWDDxbmzK6jmUyxHJ5gHGQKjhMp2B1d+6QY2Pn8V050THL77FAknZXp1c5UwCxHOI3jnVvAr/8N/ifalTYzu72Ln9Xdx8PET9HpDhMcjNK0ycneJTpuxiCkmswTNzQ7Wz69ieDLE6996B9/XUlTaVaysVzGqBxjZkTRrfN/FCCKJlFaywIbWAAAgAElEQVS1IO/QkECE/nLXddipC/e4LvIasdaNuLaqAIYPnca7RXaomnQTLFlUC2MJHtCCM/Jv4y7WM3H1cgvXrrawslGGvWqjfL6Nq2c/j3ZtRSQzLKz92VMcDD9ByWzjxa2/C89pFnyTBI9Ovi3FsuatwtCYkkTPgADvvvMe/uif/WtBcDrXx/BbGdJBDdlxS/TJ9e0Mr/7qGWycryIxh4VO20KccbWQYqV0BfNRhnsnN6FV5sitOWyaGg4bePSjJe5/f4br2xvCrj1txAmZivafjndajsNoF+8dvS0T8CkbOI9seNEqttxzEmnpkDxGeRty2C7VFGQTM51MnYO0GeWqjtwBGsJwahS/+Ii+BnN5J/jrfI/5jrJoUtfqizRLZbZyjXRqkagQMkZUcvLUi5oAKZRqP6uacxZWNqoxlRQs5NzvslEigYnvW0VJ9/i9U1Ei5KlCvxoGDNHI5cw79aL/TIX1//zL35aHj19MOSdxr+PItKJM9zNw65pxKiuKnIqYLlyXbBuJ0K4pSSDNnIVZ2dGFSSKFVbSsQaDsDQsNoWRkYomtjXV0Ow01VZKsJBOtSoZQZg+K5ckDlx+SX0N0j7L4VtR5Wl7xzxBiIHwQR0xjiSALhWKXtWT0kVPGs9FtPJ79BAvtWArr6Y5VQcJMTjCQUBrzwyEevTOQ7ld2d4QRdBUuwC8s04V4JKvPnGUatl9o4LX/tAu3QfYrC8pPC+twkOPjb/hoL4FXuxpebKc4W0nRKGsCb7ERWDLQmz5wbFhC5eSjnbqbkDpOL0tJIKLVicHlkJpgCS4w5ogvB2OTWMdyA0sGF2+sYFJawzc/mOB/+4sd1KuFjKDkYaVZR7uubNmUflSxa2k+r6LalG0kY9zox0nTccqq+PuJCvAl4F5cDCAIE9MVJQwlIYYFi2xt7j94UEi+IT8zaYL8Z2ETqhgqQrds0jhFqvutmqrTRIrTcGR+2/x1flZJZCoYhfzMEjElHyxXNodFiIP4fhYG3ISp+KIRduJ9ZJfNl7FaqclnTblb5RpE4+QdyzPPF5aNQrBIsH8ww4NHA+myNSNFpW7i+hXu03eEoBQO2zDiOkoWPxtEg8vrQHKMhMPHqRCleE0JY/HXCUvN5gxspnac9nX0T1Y6W3EgQ4r9/lsCC7r2Gdh6C44kdSinG0kWIWpCM/FJiN7JFP3eFPMwwtIGtr0qNh/H8AcRzNMIRu5AmYBEtx8s0NITlNgc5zYGmoFFO4bTCFF+ZAKxh4a1REWPYEnajI7UcdG+vIZrv/YSOle2Ec8XWBwzACEVlASuLSzN0XCK1vMX8OJvfQVmycXw/g6evv4unr5zR4qmEeeSarMQRy8DAQ3Xc2Djwjq2Lm9hOpziu9/5Cb4xHcNZqcPeNjCvJ0hMTpacSCmNoIyDOzY2lsoggNdRmY7oMHMbpVEN1tTDMjWQhCUstQo004duKvmeCqqnnISDQ4yl3PsQmfzdNLPIFWos4fKUfpi4frWFq1dbqG96qF5dwede+zU0yq1iKs0xCnYxnO2i6mzhyupXVXNIos4yxdH0XeTLBWyjAn3JqTnHsD/A1//5H+PHP/wQViXE1pdPUN1YIJ2UkB6swBh3YGUWGpse/A0djQ0X9VZZhhZO1fS7HRwtEC1n8C4MsfRCMZKwlgZq2QbGDxp4/Y8+wXZ5C9urDRko+Jl4vgmhVJYBGR5M7+Du8CN5LuWkS014SRcrxhms1driqBcEDDNhQaTulWsXR6ZAnvd8p9XqSGUdUxPP4snzQ/SsJN4RstUMeRfo9sT3lolBPG/4XooERmej7EkdkHeS7ndFmAchZ/I9SIhkIed9Vh7iyr+cOb8kRxGJZa3gfSMEzP09NfaSL0tTCjpAyQ5eoZw8J7jC4veQUGf/T/4786dsFgD/yS/+e8ncP7OK+/f/8f/65t8TJ5XTF5QXm2wrZpjyC3LisynQD5lQo3Zf6iFRnpP8EAJGystOGQ0LrJoq2VXSBEJ1MLGKeDO5B3MLHWMisoe11ba60TJucexXmX7sJk7lGWSNSiSdsEyV0xOhAiEKjKeFUYBK5qFUiK2pRliIkzSncVnY2xiGJ3gavIuJ9kxICRRGi0lEoWW1HRVD1n8Y4v4Phji6O4HGuKxCL6s+o5rQ5GDnCwkNrm/ji7+zibVrJBYAi4INnET0XUxhDXKYty1c8nKcq+TouJlIflg45foFkVoa+q6YkZPB+Sn8y+LKyXTGqfX0Vkv0hCqw/P3852LxKDAwEQfHgLm6jmO9i69/7xm+/u5MJtRWtSQQ8GqzXmhYlSep4zBMnDA+DbV5D215cIdjlUpT9krCbuW1oGsV771i4dJIliYNyvOz02rJWkCCyknqoraNxZSfSVPWmSXKV0TeQ/KZCpJWUJEpn4WXWUHPyg9V3JaKsAVhmhcEOL6I7DJVVqQ6KLi/4dTEeyWOWsVeni/oIqaZPh2dSlKMbNNGrVKXyZjCf+7yWcBlX09URMza2RHT5MBAbzDDUX+EXE/RbVOa0YLpzYT4NRtrSEJOhgpGZ7cuqT2Fho/TDP1k6SVbbbhC+JtzbetEooUMR0A85a2jrloJ30U7G+8X2bU+kFsok3TCHRFht6LZ5UFGKI6ipDhVekI2r82SD+ckxvxeH+HhFMkiwUzP0DMSRFmCVqChwg6eUz4Te/gs1hNUuwkqExPGicONL+xlJqk42VKDVbax9fwGnvvqq6htdqGTjl5IvAw2OCUXOferyxz+SguVlaY0VYvhBMe3nuDON36C3fcfgPQRvvWcZCQEzbVRrpeksHY3uhj1x/jB997Dn/dOsNysAOeAvKyMHPhec1r9VFZDfoasYxQULOfI0oa3qMAd1ZAzsD3yAdSgWWUYtgqCUKaOfHWYGMTzgi5FEfKIhZUe1NGnlph8duV/eY52x8OlizVsXCyje30NX/3N30GjwsLK358hiAfyHlXsDbQrl5X5jQwkGfrzDxGlExjwYKAkK6N7t+/gD/73f4H5fIzOcyN0nh/CrcfSDOSBB21WgzGtwEqayFNK10xJ2eGOjo3EfMrc3xDrFyo4/xsREmciCJQDCw1jHdFBC//uD96FO2njuYtrglKJ17nkvSrdf5JHQlx6OnssxUjPHVSwihV7G12vI/IjGgYxW1gMhTwiRIoVzHWGMNSLuFAeRWyYiSwS9j1FrUQeaduwdVPWPjw4CHvzFCU8y10zI+E82xazDTbM5GxIAIdkq3KFqGQ9TNBijWEtkMJKxvF0Lob6Um8i5RgnZwlfM9cRwiT/n0RC+f4LJrKEzhRObaxfMVHPP/kn1l8rrC9c+llWy3+gqgL4l9//XWHWET459Vkkfk7tIV9MIYWwsC6YuE6RvSKp8BsSUkpGCyhVCDmt8pvmycT/JrFHJAKw7yY0U3g4Kl1kIjdvfXUFGxtdZeYuJukqzYYdvLB6aSeXp5JeQ6aYZOrRSYO2dyxE7LwHIwmkFuYvI7wIN9MkIUvkz4lRAqcjfh9ZjL3wI5xkd6HZoTxg3LGeTqxSZF0dy1jD8b0FHr45QO/ZXA6xU9MLmboUC1+maK9q4/IX2nju11vQHcIq9EfNYC4yVKYZavMUrXmOVgi0rBwWCzOxfgoHOR5FifrJH9WSfF4prHTWYeH0XFU4WVjFP7m43QL9KoclEpVAw4ECqpYlPL/n9ibuTnz8H396F7dOLDSrLtrVskyq9YoPS6QlKhqw4lcEaVDeuspKkof1eBqIbIHm98PxRDpHdpqn8NhpxiNlNOxW11ZWpCjQ+WRGjWKhOT51timXSopclhHCVSsB2fdYtJe0in2PYpYTMvqpTpWkIu7cydorNIm0PSzCy2UYzpcYDEbytfmDzRh3PbKXodFGGos+ljvVwXAkLlTVclWaNZK2OD2yuegP+6h4JSSRkvPwfaAeji84CXncwVAHzB2SsNfjSAz3OakR3aAWlw0qIbA4XkC3WVANNFbLaK814VI7TCLP3gC1dhVhOsfu3RP0HkYwciUN4oTDQ0W8rD1XWbeliTyz/ExseokGsKkgrMbMYtejFMMRcockTBUpVEdPjnDw+BjDwQyjLMLMyECaVGWQw1gocuGCbpvQsG5q6NQzpH4G56HFmFzlaJYvMdeWqFRMvPD8Jl756udglj3MZyH8ThW272EZsrjl0HwbpVYVpVYNpW5dmhkWvGA0xc7N+9h95xPJHQ6Hc+hBDMe3kJdc1FbqWN1eQblewcl+D9/77k28Pu4jvexA21Lm8cL0TakjLbSqsltVlpRClCF0qJlw4hJK47rkqkZzTlV1GDTOtz3oJu04qb1Uj7Fkk0pRjYXfIIU1DqR4y+5V3rmlNIZ8BrhdWFl1sXmhhK3rG/h7v/cPsNbZRJaHyp4wj6VwOkYDpkEiH8uqQD3ozW4hTMbQlg4M+BgcTfDtv/gOfvCd76J7Y4r29TG8ZiRpSp8y/XMdWuTCCGtY9ttIjtgssOgUOaYJBFHauFbC6m+OkLoTQZOIhDXNVVjDM/iz//tDLB67ePW5MzIlSnJQ8ZPPSZjP8f7oHfQWA1pQoGGuYtXdRstryxqMxYjPAeVrbLjFh9dU7yG/FhtlvgenEySbYZWTSltcomFEDZUrE9m4o9FY3gE2VvzzqpHPMRqOpfjSKILFW3bQLKxFUZbJlGqRAr1jgyQ2q3SeoqQs5O5WIaSsUcLJ4WDEABAqHcQwiOcLd798hpRHA+uGNGWUg2bLz7Zj/bfv/CMkkUoWYSEUI3OJPFKh0CyA7NyFwKQp/SkPIBZQXrRwoXSivMi8gEKuJkN4uZQsTF5Ivuj8wYOaz7FoB5nlCeDc2W1srq8IQ/hUYiE6SV483qiIIemEfEg2Ulg+P5t4BRdkqhHdOTJ1EZlIIoxSRuAxJT5cKFCDBJbi7z0JH2Ev+gBzRlD9NTj4Z1jCroFlBBw/WODxj0cY7YeIAnbJp4xcTTq1ctPF5o0qXvi1LrwGIXPAWuTijtMcJlgZxKiHGQiqLglhseCxEPLQY7HkdCZFQEZ9VVj5b0EIjYWV3yMnVtchPgkxbz0lLMlvVNIamaRJdimzCCvXIKPWwszp4I27C/z+68+QWTSDsNGul9Gt12RqlIeR8Cr3fGLOQF9eQi+0pbQkrYbNDfeQYp4/HBeHPjtwwjCKWMC+n4c8Pw4nVukqY5VgQchVjiUGGFNOI6YNIerVskBLiiXNPblaB5BIwfuroE7lBiXoSWFtyYLs0tBDplE2QiQnkchCiB7o94cCO8l6QDdQr9WleE/mE9H8ibmE7WA4HKNRa6BSrgg/YEHXoUUgxZ4hAgIvZkzpYVGlAbiCsnmQKJhWMc8lyShJhFU9WwRyGNTLFbgmw5QXqDaBzraHzmYLjWZb0mpMoyRReCcnu2jUVzDHCB++/yEe3TyEsVANTlJkhfJrib8xpxOSSjidFVpgvp+UgNG8gqZ+HoPaZUpQkideB3bp/fEIhycD9IYzaZZYmKn3Hh6NMOvPxDsot4DtWMd1ujRZMQ66IazHBqxMR7Y00NOAXStDtaTjly9v4ku//nkxA3h08wH8bl3kG/lg/v+R9maxlt3Xmd93pn3m+c731nSLrOIoiZRkUaNtWZ4Vt5000i234Q7gtBsxggB5zEOA9EOC5M15yEOARuLE3e2hrbZbsmzLomVRokhxFM0iWWRNrOnOw5nnfc4JfmvtU5QcdDoAS7gossS695yz9/6vtb71DWYNGWaSyi9VtfXRh3TuJwn6tl2THWLDVleNG/e1+8Mb2r96T6leqHQuoWS9oOJqVaUauvaE7r+/p7/89mv6fryn+UeTilecAGYFcApT1LkFfiByHYhYcxZweppRtltWqlXUdJjWZFxRIlNWMsj6tJoEAYkm7ehAtd2qFdWBpqyTRhTWUcT09WmV6+8O0zMVy3Etrad07tKafvN3/pkeefRxTUIsD3ssVZQCchaIHslLPjRQYI+772g4bmJLr3CQ1LU3b+vP/92fKyzc0rnPnShT8bPWVHWRHWOUUmkomfp5JffPKt3YlAbZB0RSkqdSawNlvrireQ7PYTSkHdWTayp1P6Jv/MEVDW6l9dHHzth6gm/lvBY0riO1Jg1d676jZCyjUnxJq9kNVfNVS3yCQcsX0y3PNLtpt5z1M4DwC/gJkE2Nn8F0G60seN5hDntN4Xvx3ExNHcC5bolmPFNExdHA2TDl6yLMHmjkrUmmiabWEDmJ/tSOdf+eyEI5y7gXwGu7g4GOT5rWjHKWUFAZ+CjcNL1MuAxuNGIMjMYxscGRxDLu0w+pY/3G679jEgA6fC4a0NyCfQuEx6SJnyzifQ4cT7hBP+o7Lg7BfD5jHxwMNj5URmmgKAwb6rWaFTYOZToS3oDlZ+LpOhpr+/xZy2O1qSXSIy5Ypoh3FwxkLgBF1Q5LYw2TuwmTkg+CPNFeJAj3rh62W44HnaDgUahUOmuvn8LYGzd1t/+GdkdvKkC6wNTKtBTtWS3lBsvDtOt4e8eh7l/p6OTeQIMW+5eZMXoLtbQ2Hylp+5MV5atxDQYT5UeBznWTWmsOVTjqKtV0AfIMcktyrhjOSFkmVYrqhMWEF0qeOXamRSQWPDyL6RScLiHls14wO0MvsIZFs1J0nAMtIyf+fDmnOSHteHWunte7Jyn98Xfu6rs3J6oC8edTqpcLWq6UjZQVkb+tsHIIl8tFO6SsYHK9ongtfKSZ9tCVgRz4rM6e1KFzlmNMZ0ycHOzsHGmuILOxN2OCYnosFYtqdVrmebu6VDWWNROfic3T2PMNzIosZ5plri8ENcgOTCN+aHJNizmmRRo1EBNYtLDA2clPbRLlwfUYxJRZNHKfdHpt+zneuaBx7ater6tYKhvM7NMlZhKuqT44OrZGoFws+X7HoNCpG6nkc2p22p6qxM8dTnTUO9XxtKl0PlA9W1Z6llK9mNTjH1/RxcsPKT2tqXd/oP5Rx7sMMGeCLPKBYmvSrcY13XjntsYHGU1HMXNDs+AK9kO2b6KTxuKSwhKhQDOIWg630yww2dqVicxa3O85GZFGPJWK54xDbB6E2jvo6PC0bSzw0kR65HSmzdOJWtOe7sZaQomDZGcaS+kgEdPbGUgpc/3y2Q399M8/ozAe15Vvvmo+0exwyQ5OZOKaIm9K5/SRL39Gj3z5U+o12jb94x1MgzJqdtS6e6DTO/vq7jTU2j3WmSfOqbJa93zlzkDvXb2jP/veD3X1zEzJR2HR86g4XGt+rlFR5SbhMzF0DCQtnlS2X1KmVZZ6OY0GBSXSVSUyeZtWE0a+STnSw4dhE/DEpGwUUworX8gMPRmHhpivqe9ZKa7mTy6V6zFtXajp137jH+oLP/8FK5ijsKd0vGwwL/eRSTcithCP9mnvqobjtk2sWBa+8Oyreuvqi7r8y4cqrA2USqCXd5VEaMYXNBEc9r6C47VQXHXvrBIHa0rPs4ZiWLj60lDJL91TogA3JmkZrJXEumYHW/rT339Zhd6Kzm1VHrDJB+FQ7WFHjX5b3QmEwkBnChsqxEEsySWF3IVkZmbXj+aZaRGpGKjAwrzFECykPDMKWeCTJglU2ATa2Y1uFpckzknIYb7GM2+DiRP8PNuVa+FufTxvJaZWFCOWgT2zhppVEh4GlntrzXVgO9lF42Y54rOp9g9OrOEEqcwX8ja4cC7x7MIHAd3k2GXdSKPv+a8cy+zqP6Tc5s9f+6+ssPJmefG2SI52nOygqObcqEwkHCg2NTDFptD/sceSLYQ9Ws5TDeg6SEdBanNua9OYW2YrlWRh3TFiyXAytkXz+TObOnduw7qRBxmJts/Eosx3SBbvQ1dhEh8nL5kUwyZoFw/3uz17ADhgh8hUZuwAPNas1x8ZG5ZkeUgpQAB7/fd0vfWCxomGCc89ENf3rYsoucW/swtlMpoOpFFvqnCEfjemXDmpTNHZzLB/2TtsNhJ6fLqkMnBhE+3pRPHOWHO00dmERJyWsYXG/rUoqhz23MS4ILHzYOcK7GtNblzzbKBYLuMEJqZWiChRUbWJlecXZvUycicpUV1RP72sv/hhQ3/4nR2NkhhCZEzDWspnVC7kbaIH9aU7NiuyEVNk0T4fI/fYDtkhJnYdpreEYZfJ2WSAPMeIOeywJVv8c9NCVEB7BpTJtMghhubYOtd4XK1OW7Vy2Rqafq9rxAFYs6k0BuVje3BJrvAzz51zjJASefkyWa4v1WyvzkFrqzJx3ZENeK4i5AT+zNGNwO5ZHnoKJRN6o9EwyHJlbVmVWtWhUMIdosBkfibs6KV63eGryOTfvFEpsrFQNxu31R63lZtnlByldDppaz95rEkQmpMR+61f/exlfekzP6fcaFl3n3tHd557Vf2TluJYvuFzmsspV8lq/aPbml6UbjVv6M4bBxruZdzGk/8/lzPNYCrBmsH5CoYesUok1CKKTyRqzUh/fG4cUFO6/MBZmBxukX0k02oiPdPx/IZyE3aZ3ARSuTnWhV5Ka+mC+qOO7r30iu2ahvFAXQVqzxO6mp1plAz1+dW6fvnnPqXlC+t69/X3NLy3r1mDve1IiVJKQaWkRL2up37tcypvLOmtb7yg9n5LFz71iFYf3vJJk/3ecKyD6zvau3pba+fXTZKFQURjv6GXXruur199V8dPJ5Vao6j4HtTYu7y5xbSKGsBsK73xyk7yynYqijULGrOfjFeVzFJc80qkc4qn2FGmrJmyG5zvaXvVsUncplZY/XcKq/Mo6F6ZVd1AwAgxmbmhERtnC/rkFz6u//S3vqxx2LBABkhmEAiR31BMuFLcq9zPjcF1jcOuRt25rrx4Ry98+0Vlz93TQz97rCCRVSm3YtGD/NTesKlO/0SjMUgcTbRPshT3/m5RvaurSjdWtQqRKZ1UphpX5hd3NMwfqZyomgQnmKzqzVfu62//7VU9snZRpVLaVAvHg6beb+3odnNXg36oC8F5/eLHn7aIdzPTt8BvCIrcTz6tHh6dGn+B2LYIgffJ2jTuoCDOs/A+IrK0tSxc6oc/R+acx4oxCMyGEFY0jnn8LHgQsHktbCJN9rYTmrh/KbTm1sQwBfcCFYtJN6Oc7EidwHPBVI2SBP4QqBvvBSgYBUelXDb9PYUV9MvT0HzV5xIcgxU/HBT8Zy8TdI6myGUtLIg9N29uRuyMzewihhhm28MaQS3sRPFfRaxPMLoVY3xlXcPKZIPtIWbnOCMBS3GgmUaSD88+nIm2L5xTrVY0YwcOM5daEFHk3efCwcl5TcApyILwgF1Mr+x5/XvFIFhglo7R+6BnchvSYUi2CdIFI5IwleA8Mpw3dav9qnbHV2yyZWL1HV9UWK3Ieowcwn237yK4mIne/XiBtTxz0AkutlDvjfXEsK7zYUbBoK15q6FYzx2J5tVoV0phZKf6o0WVN4iRNd0Z/x871mg3aScluwoSP6DHd4eKDSYGU1JU4xa4EtOsmtaswK41q/SZy3r+nab+8Dv39M5x0qZUrAuL2bRyGTS5KSMIGEHGsnX9wSkW3dSaB5egBd4bhZQprtVtG6vYCCImf4EV7RInYJhSPu/pQ7hdkYpjVpc8LJ4Qs7Au44ZfqpQ1GLK7nSqHxjUPmYQoKyQXPafbG1wXt/vGvUZd2M/PXq3XDA40L2lSZ0JCApAFDe3vsgflYaUombPYFCq9G4UfH59ag1erVbW0vGT7TtjCxm4G/SVgGkedcGqyFyfN+QqCqamjtt4dvqeT6anBgvF5Qklw1FlcY1SkkQRmpRLov/7P/oEeWnpGd795Rde/9m217h1ISXJMU0pmM8oU88oUsipv1lV6elWJS1mdtpp6+/u3dHjNNdpYtGVAOeY0P07MMKLgLGYNA4cNiBNFheeM90iTYOzHBPtXvFkTNtFayADEv3hHe/E3lJuuqHU3b9e51B3r4VlJj5zZVhDMdfVP/lSt/lBtpdRWUh0ldD07UysV6mOlgn71J57UY599QqNWS8dXb+reOzvq9UPFilmlV6ta2l7X+pPb6u839PpfvqjpYKLtZx7T2qPnVK6XVVkp24rJTPnxDo6+0Gi/f21X33zhLb0YHin8iaTiAfeoaxN/tKguosKM8MZgEE+q0K0paJY16cBKLyqVKylJUc3kFIegt4CCaVg5ZwgGYc8H/Ms9ORxYAPtsHCXkGOPAeQezGHmdPrkmYEtXY1rdSmvj/LK+8t9+Sel8TJX0JeHiYbC9L8fs/vPJU2qNblmE3K0rh3r12Rs6ad3WhS/uqbzdVimzoo3KZdUKWzbtnnTua795U+3esT9zGFpgLjOLadxP6ORKVYPrG9qs17RWJewipfIvHGiQv62N8iVtZD+m2+919Ddff03z/YIeu7ipzqinN4+u693GHTVGHcWmca3EVvSplSf18cfPqNnqGDEIWQ73lGVw2zMv41twJruMxs2CuL9Y5/AMIwHDFckSokBPmCFY5Vl4BysYP3O6mN3AhzB0iSEoY8xg08EOQWQcVbEwddPaYsYxitzWvBCDziykm5ZeFLnSARI0Wj2rXwxTPEPsorF0pCmuVUrWYIPSUaAxYuScXxCpjH2K59qtPw9+jLzk/cP/v19/8v3/0h5CIDReHFIbIoDQVVEEa7XaA79VFt2kmCCcpwBnzTQBSAUSgBOWeCG8YHfLAAogSYT9S9Z1jxHfhu9NdM/66ooF2/IzKT4L9x7+O/MJtsxV1xi51V3cLs7CPMAOPTNjpzGg8Hs3a66VM898pXspFMu2K0BfCLkkmYrpYHhT7zT+VvNgFE2tHnruE6v/s+lYo8LKBWay9pzPiPTABbXC6rIbiEuVzkyPz5d1dpZWvHOk+Qg2r1l/KNYZPYB/sSWzUY+qRMUA7sXcoD+R+jCbI/OHhf9DLpDyaZ9o2yNpMLWiyouZ5ZOaV9KaYwl54XFdvTfQv3luTy/fGSudK5g3cC5ImdsSrFJsDLn5gXKY6IFfTPBtEXJohGMmIjfWXYwuE5epgZlBcHoAACAASURBVGolIKC4QbsL0gJQLnBwNpWO5FV60FAxqfZHQ3uYjGdlDlkdlXJZuzY0MuhZeYi4xjRjmPfnszlLz5nNebBHdt8tqBy8Pvb+VEH2egwePCDohYdA6+xYuj2bNnmYgY0MWQnI5O3p6OjYrh9FlUaCYjmYjMyrFPkeByFQEnaGTOEuyZCmyVCtoKG9xH110XXaCiySUXDYTTnwMLNwqPnzT27pH//kP1L/pUPd+MbzOrx2x0CKOakoICR4n+ZdX1eoF7X89HmVPrGpeRXJl/TqD17UyX7XyExJpTUbY2Det0aDZ2FhKGGytBALSjcfx0iDRsY9stEoO9ITI0d07mSSMNHXQeotdXSs+f6GGrtJraSL2mhMVdntKgW/odtWZzpVh3jDeULNWEy3ClM1M1NdiAf6pTNn9MVf+6zi81BXv/+mWnsdjUgOurimi5/5iOpbK9q7uat3//R7anT7FrieCBy1qG6taPMTD6ta95hBCux0CBw7UbfR1auv3dRfvnlVd86GSuD6Z0XFHZUi02pfsWCcTuSY6f2kXFhQrl3V/DTv02qyomSmoFQ6rzhQsBVXyEu+t2NqnnNvkZ4EMY5plaI66Jvkxna5djl9x2qQMBtpJpzUTLnKXLXVpIqlrH7hN5/Qxz/1GWWSS5HvLtwJN8ZZ7PEoSt3pbd2/daAr39vRvavHyq92tfXF28qtDlTLn9WFpY9po/qYTbs7jau6e/KmGu09W5kQND8Zs5ID+ozp+GpOB69WVYhVtLFW0OZyVR/9lTXVLmSdbfz2nq6+sqfRQVJnl1cUJsZ67s7rutM+0AjyF6jOJKOz8Q196uxlLdeyVgQ5j6kF5v1rzGH0yVP1iP2bkoBVMHTETHq6fZtQ0bf7enBoBNOF0Ymf6Wy6Uh4bN/RdJs/gySlBAzOVi8CzSXtWIR4hbyMTl+bfhqUpHt/IdZDaYUuYM4MVriONoiVUsS4yZjfNLmcUdWhifAUOH6tJ87mhcsU8pCiGI/4v/IndLpP3yupQseSHK6y//+xvREWVJbZ3Aoh1eQO8mEq55GM1C2XTzLnWDkiGw5T9a8LevHfHdOuww/gwzW6OkR9NHnFiOPlEgv9Gq6nD42Otryzr3NkNc6ZZMNQeZG5Grjuug/QUej5AY4FFLlGexoIPsVsXMtajYTIpEIQWEuzDUAGHToCbkzu0cMi3h0e60X5Fp7pp7kOLCXUxueLvyodtBTbpgdlWVCNGqj+ZoElu48WOD8LJbDTV+jClx1XTVizQvLVvRT42nit2MrKCyURoRTUqrBg/qMRBkJC6Yy+uTKTRLjNqxzXHJ9Sg5FCxIYcMEHBc8wzM4ITSWw/poJvUv/7b+3r++kBDZVQpEA0XqJDJqFrKqYTln2VkyiPfrFEKrCM3KC2bsc+aa8najP/f9WeBOSrRUXJd+QyNoUqiDTf2yP2baXzq1YpR8CERsDOnQ+ShO240DIIGoTASEaQGMyeJGezIpEkxwPHI5Vb+s91uzKMAaaSYXNjvYgjBn1FsYOUS/G1EhOlUW5sbtjbA7YiDl/sG6dfJ6bE9SEv1muV+TtABDnr2Ppl4KD4YYbicAOJLaJDvaepQjeyhRglIWsYIsL2XTRBTphIIVEC07lv8lS8+rS9s/6Le/1fP6vZzr6rZHGg4g8ziRA7sCInTgwGbrxWVe7KgwpM15RJFjd/r6KRxpIHGClFbBTENwqnarZGGranimB1E9zETwyw2V6EEvB9Xv+uSIYhoHCpMBDwPcBMp/DZpxMdqxO7pbvxNzcOMWvezSne5XyuqHg01vLZnhvgjSITsoxXXbnqmw+VQYUVaD9P6+LSsn/r047r05Dm9/+4d7d85NOvT9UfO6OIzj6lQKejo/X29+9UX1WudKCWaHIK6Q2XrdZW21lRcKurhTz5qkCyTKoX12rs7+ptX3tMrnX31H4kpvoFulaIKcRC9qhOWjMlr8roPdKulfl1Bq6hJK6PJqKgkhKVMQUkrql5crbAiUaMwcx6g+aWoUlyRhpHrOeyZSYS70DGpLihLTKxG9ZISodKlmarL3N8ZPf35x/Tlf/zLigUQciCTOfrGfWwKCds1Svd3r+nK927r/tWWJsOpChs9bX7xfeWW+6rmt3Sm/hGtlR+2pmG/dV33T99Ro7NnyBJFdTSiWXLd/umNQHdfLGjUzmrpXFJP1s9r+6N1zXITHR/11NofSkOc43KaJkL9YO9N3WrumNTKzpZZXHXV9XhxW4+dWbdzjvOX85UVm51rIIxmZAKaNDS7UworfIpF6hWNM005zzjnNcxbd+qLRUb3c8s4pviBLIE+cd5YGIVlQBMr6hPr8Snxb1MtkYRk0ZKu1aZg8/3LxbwNcqxJGCQYAmiKrU4wIFCXgqyB9ngNuPafzdrU/eVxXgpSqteqRtp1LoijlQw5DBuzDwsF/8tv/CPrutHvMeOXSkWbZsyrFM1PENjEaOHFk7HvqpiYAN5tBzdTLl8wFxwOCw7Cdq9vFwSSi3UJURQcIbOmYUV72mxp7+BAFy+c0dbmqk0dVlgxiLA96kLAzO7M90r8PJPtRDIKO5yI9MoE6nRa9mHbxLqwqrLC7CbLiYAbkcMFWNCh2fF0oMZ4R7eGLysWABEvJtXFtBolOFhx9Sgyp4+76XtEdHxgVGDRRyEI7kyJ4Uxnw6yeSFS1Fktq3j20hzbRBOb1FAeKKnA+S405wvqKx+LFWkC9nIJ+eC8KuNH961nNM+wPzXU78huLKca+bnlTh4Ok/vT7e3ru3Z6aI49go5DSoeXSKa3Wy8qbyThkHbrNgd3MFr8U/4DxalKr0USd3lB9LMriCdXLFfu8TxoYrI8MpuFeWcSs4eBFVwo6wd+HPc7rN2szC2EYaf/40P6OZf9GKIaxi/nvJ8hz+iYqZwdLsaTYmXG+3RfeLC08g21yTbtpB8W3N+D+nFmzwM9cWVm2BoHpdRHaTuN1eHxo6wDuu0IpqzGReexXuW6gH9ZIssZwO8POuKPd6W0dpnY0SffM+Nygd8gkM9xb8Fv1rzBMGPGBh/u3v/x5ffLcz+va//kNXX/2RTUafQ1maUErsXsXtm8+r2KlouSFuCqfqNu+d/xmU0dv3DUSBaS3BEHWlbTy2yuKbZR0Ouhr5+a+dk7amifmSg0SGiQHmuZCBfOUCsOiSvGyNbLcXzy71lgYAZFQebKTxxqqq/3kNTWTJxr045qeFFUL17U2LylN1N1+SyfHbR3RjMSmOiEtZ3Wi8lpaZ4IlnevlVO+G+qkvPa18MeNEFMIVlsqqnVmxZ+/w2n1d/9pLiodDm6AmhtLMlM7kVNpcVelCXWefuOgkunGondtH+v5rN/Ti3R3tlUeKPTRXrBY900w+Ub4qY5PDwDTOjuxQuIvNuuLtnMY9rENLSubKSqajwpqlsOYUx9vc9weacVhTWFEPQKphgGDPCk8jsklkr2qFNWIEGxzMsZ2YKJWfqliPWeO6ur6iL//mT2v1PKEgFNSFrh67PJ/S+q2B3nj+Lb3/1qFGXYaPpIobA61+4abSy23l0zWtlLdVya8bFNzs7um4fVedflPjcVzjEcMBEWg0/XO1bgW6/VJWnU5SS2dSeqp0WRubZaFoJrZS05gRdcL4VG8dXtfL+29bI7k4U8oq61LxvB5fPata0Z9bt5x14wxb20Vafe5HNO2wbC1eMbJDpHkwRzxThlDkxk4cTDlU3OmwvghtAubZpUguWOIwg7lPLOoNE5UQQl3Dzq16pWQIjU25uDahe51Lqys1I2fifMcsbHaKrBNgAJtroB+sVkM4syF1pdyQCF29qw4CQ8oWzzwNKIWVBt8GJUDEDwMF/x9/9etWyUny4IUwznNgGVxTrUTEHA44h+OAga1Zg8ULNZrJNXKrcN9Vgp3ZzUFrzqs3ALoKje5sNm4Z0lLQCTatsD52eVtnzlBYfU/Jl5klm5G+J6bwc5HNWP7hA3MKj7kyXWs6ULdHFp9nyNLluD4JRmRk1Zh0nRKCex/zfBrEneRu/4qO59dMz+q7Vn4+xRQThIXLDRfIi6ubRUSYtsGBCziYJb/DwhBj0uO5zk4zeiKoax1tbh+WZdeKZmw0dc9fc9qIaVZMSaW0FcvY6VAxHoqILGzRSrxYCnA949OpO1qbjCieK2mWrWqnm9A3X93X317tqDMByskaUamUz1qIcSaIaX25ajcQr5HCavuMGcQCz1NcsGbdgWmoo9O2FVgmzlqlYtDJSRM2bGiQCoXNZCpYTs4hqeXsqw+kprlBuuw5OViQ6kBYq5axUQycpY2WdUGWGzpDkL0m15R/5gY33apZIfLgjcyOkCYgl3FmMN+bh2VEjt48bg8G1owUVzpUplTLXIRNOCAQuWnX8Pz5LeUKeCFjXoIsyCU95oNNBx41CAfz+9pJ3FAvOLGPPOwnNB3FFVS5l7ywhhO04PjP8js2mEn99q98Xp95/Fd159+/qHe++k3t3d5Xf5bWZO6hyzB+C4WisvW8gk/FtfXUeeUPA9352us6vHPohPHIM7hQzmjlkU2tf+ayEhcqurZzQ996/UW1+iPl5ilNkiNNUiMFsaRq06pWp1sqx2raGx1qt3WscW+mWqqipTyhAriahZrMxpplh2omj3UcnqgznCjerqiG0046r9Rkpr39U90/aajBjgvmdbWnpdWsLpfPqzzM6fjv7uiJtRV9+guPq1DO2x4d84IUXIHpXMd39nX7hSvKIrPpjzTgOmZSKhdyKq3WVbqwrEK1bJ6ud28d6tUrt/X6zp52ZgOFSzHFLkw0z1MgfEr1whpNrEyrET+AJtVSXBplqZvRZMhrKSuVLSphhbWgRDbnUDAJHDw9aF4xvQGdG1BYx5oxuTKxQhYCKoUwFRVWN7B3LStw8DQxUqoQqrqESsHPrMtPn9Ojn9jS6tmq0jmXj3HgMxj02mO9/3f7uvHGjobdsa3SeC4Lq0Plnr6mxOqBUomMCpmaskHRCkF/1Fa3zzNIoaTpY3jBHIf845maNwLdeT2t/kxaKhb0kfLD2lirGmJB4aNAhuS1do/0nduv6KB/YgUzMU+oFlT1cPmcLlY3VWdiZGqzFYufbeaYasOOm+Aw3bGmMcZ+5IxHDbBMVkyBbHUTGfFHPgcGfXcHmozdD9vcI40pPTfNN8EU/Dn8B4srHY917/6R1lbrqhQLNuXTsGP60Ot6EAgENyYxnllmC4AMoGozrokgaEPboiHM4+ZwVPJzj/OMAZJa4w5dbuPr6CTugRFp/8MU1t//9j+1IsSLp6Pgyw4x8zct+pSKaBr3f4gGGMhbYDAuOj6dQazxP/WEG94wvwoFDAWatncEGsCiCpiZHQ9RYftHh3r08gWdPbtiEAkfvulzY04dtwCASPhtxgBYb1mIsKeacHByiHJwc0Eorsg3oE9jDEHtsTg6CFem7XSTeDpBu+micNvO5ETX+89rnuk7MziCfxcfNL+bDMmgYG8qfmxiNcjH0qs+YLGGPFBTFRTTE7mKHk4sqTScKhh3JaRBpFfgykTlQEZQSLkdHPqt5kixfoQK2CcZdzF0NqZZCf0rQeYJg7SUKaoTy+n6kfTdNw/13LttDZU2IlEhExgLGCMICEv5bNLgFdMfD4kCBGKlei9g80nUdfruEIeVk2bHJiei07Ac43LTgVKoqrhz0VW3msYoLqS5vgV7xTRUyHUWmYlAx43TpsHCeSwz0RlHIz/7HCPgIC5H+WcmFd74LLRyXEf3GMZeET9d18Ty92i62BNPZxDNyF+kYHk3CjzEg0OR5F5qNJrWqHEznDmzoXSWg4r9qkt6sMfkZ/Lf873C1Ej3UtfUSN+3WK9JI1BvN61kPlRp23W74aKwjjFtSGgyApBN6de/9BH94uf+iTpXjvTWv/6abr/8ltojCE6sTiismEiUND8zU+Vnijq/ta35K129/WfPqdmdqhsCxzsxMJ9JqrZU1NmPXdTWM4+oVx3pr258W2/cvh2lDRHsMLdJKT1PqT5Z1crggm427uud3k1zhFrVilaTSyqkkMextphotVpRKhPT3fFdHSYO1e9JQaui9eSSNqo1I6K0ekR3zTWJhdqN7WmeDXUhf0aVSUXNOw0lbzT0Cz/3tLYvrimNcxhNJKsNnsX+UI39I8X7I83DmQbAblnuC/bBKcWzOXU7Q71/+0ivvHNbbx8c6Sg+lvJJBZWYJmcGmqYn9ncf7Fajwmq+5ZEBDahUvllX0M5p2iVUoqBYouJsYHyg07CCc0qkXWpjxEgrrGPNR0NE85pRWJlcjbiE0UzokyoObia3iVyfosI6SQyULoc6s1lQMUsjGFo8YP1MVRsP1VVd5+fGFBLE0Z2oddDX3bePNeqFQnNaKWYsCCNTHSm88LaGKzecZBat1bj/fefHSiSh8ZD7i7g6dopxBfG5Gu+ldOetlCa5UMvTZT2+ckFbG3Vb0TB9cQ0ag7bePLymH+y86aEXSms1s6SHq+d0ob6uYiZjn20O9AfHNDyXo3PHiYdYtvq0x/BSshQqz1C1BsVCT0Dz2P26ba0rOJzBTNPEs0jRcyMgGqO56cj5PkynZmlrRW+ke/cPtLa2ZEMYkkB0rQx+rCo5P1CUoFigyccUZYHG+LoRt6eEYMhbPKOFpKMDz7jEbI5960TLK8v2Xi2LPIKYLeEszUrT3fU+1MT61Rd/x8gOFE2KmU3RZh/lwlunIpvy1g4kLK3oTmzmiwKhmVhTQcZesOPTFGYPpm22Goon3PfUJsIILgAKprBeOLeuM2eWPdatPzYYjW7ebegSho9PWEJHS2uz4Jp5Qj0TK/9eLpcNsuh2unZTUGSZhLgIRvkGuuZ1o8OdTKwIcNNZBFrEWL3deUOnieuKpyHUuDaTydXYwEZaWuh78Sv2gTEKVIrsDZ2k4EQFj5+iY6qUsnry3IZKp1KtnVORfe+4o8RkoJhpIDHlIFtx8Q1jPs0Op4qFUTQc6ECShSaMX+CNQEpnNcoUdTRP6M27LT37wrGu7BIOTjFNm2UhMqJCJmVQMJNltcw06VB8u9032NUkLPZ50xRRWL0wcUhQZPCcpWmwnbZZiMXUavXsBgbWp+nqRZKZSgG0AwITsDwvEZlO2q4hZh90nGZNOJ9Zk2WQZGSRSPFYYOvA9UYgowOOzlMaPSDfXq9n3wuJDkkXEA/Yr3Pf2X1mVnXueWxWivAGcFrKZm2lcNo4sYaH5mJ9zY1JTOJDxJztcl2+xQEAo7CROtRO5oaGQUOzXly9+2mNWylVHukqu+zTPhMrO6/JKGmHH5MFu9bPPbGmX//Fr6gW39Str31f1/7yOR3vnGqEv1GSBz2ncqWqxsMnWv78ks6ltjT49r6ufusHao7iao2TGs7cE5jCWiqkVKvntX5+VcuPber0/FBfvfo3ag9ICkKDjm2kF9jULFCpsaH2blJXx9fVjw0UjDPKDgoKpvx8X+NsFVf0UG1N7WRTu6kdtdTXvJ9WaVTR2fSqkuO5dftcx5NpU292rml3cKTCvKj18abKKmrw+q4e21rR009d0Op6VUE2sEAD4H2uBdd1jAMaqT0J5Bvofrlvhjo86uj6zX29fu2+7g7b6lOXc0mb5NLVmFrLLY0SmKJwkP74xMpB7Ak2WDImVThaVnKQ1rhH+HVR8VRZiWhSpbDGyeRNQUYzQWzEBkb2NtKMAgt3xPaswMDRtGqF1aHgB4WVGTY21ijZVaE215Pby7q0VTMEiO76mAmNQl8NlMlH5gqo5/rO6uVZqpRyKhO7xiCTHatduarG2suRkYRvgFxuBvPb96o0bfxOYWWqSoXS8Tsp3bsVk2oTrXQ29djGWZ3bXLbnyz73MNT7zR09f/c13WvuKx/L62x+S4+vbmu9WjfnNd4fun9DraKznkmQAYjfaaqc5Mi5ieEKkjwmRaRPvj6yMBYSqOw5dBY054VJaxi0bI/poePwaUAVScyiiTDikO1cvXiTo1oqF63J5gxbTPzUHc5lGj27r2j+LQ3LoWVTEqTwSyBAxFO5LDIQn+0o8JzX1+kOtLy6onKpbGuSk9OGNQnoZWnybYj6sOk2z77936nf75pDjK3tosBbDia3fCLhI2sf4JgdIf6euGdwYyacHcquqFhEhoFmdGgTDh8qhyGHWakAKxiY2EW4dDaYP9zb2bFoo+3z6yoU0rYTwPHCMH4msqh6cUBy7fh+pmc1Nw0KtxeAcoELPbcDnYu7gBZNDmJCZHavML88S5Sph0Ma7STfF3JLo32iW4OXNAj2lQzYfTg04Gbni+IK8cN3tr5ntX7tQWHlwV9IbxYQFTvNTz/5mOq5JfXuHkp32irMkkjHFUy6ijHBAk9HbkoP6N32D261ZT+Ijiee1DzIaZavqRcP9O7Jib67c0c/2Ono+G5J+V7VOlWswMq2Uw1UgDBGUY5NVa4UbKKnGPD5AwPD+LXraTouh3Q8gSZlutxF52k6MB7UKYQDiGK+56V58YCCuEHOXG+uQ4m4NdyJQDVM5+vendz0UBogQfF5eSeKobc3UiO8fOOY1FM0Y+r38F6lUAaGjrDj53VybzANc08NBl0zjEtnihYjh74adMPkMRCebF8PIsIO1p2kmFLPbm3a/8/ngMSAP+fQg2mMaT5Q3UFyRyfpXQ3U1ag113Qo5TcmCipjufEPZKW4QcA2rWIzN6JhiKuSies//5nP6JmP/Izmu1Pd/uaLuveDN0wzqCCnbLms+tl13Vy9ptyljM5ONhR+50DvPfuSmpOEGpNAvYkbGdCUlvIp1cpZLdULWrmwpOWfvKA/2f8L3Tk+tZ1fIklRhaTFfTNXbJRW4to5HbY6asWb6ia6tk92zwJv2tKDvD5ZelTVelaNdEMn87YG3I/zpGphRWvjiuqFisl9rrTf09utm+qOB8pNCloarGk1v6zYTke9m6faPrOkhy6uaW29onIlZxOCQYoW2RiRRwZjtdsDHRy1dXfnVDd3jnS/1zK/A2U8waSYzdj7TFTmupvdU282ME7HA0OIxcRq4RfR+5hlVDhcVnyc0qjHYYwfcFRYMzklg7ziFFWs+Yx0xgvCSpSJlR1rJLlhWmWCtVQUh30XhdV3rK5pHcV6CtNdra6k9cyjG3pqe1khWcnzUI3uUCftkQaj0CSADO946tq0ls6a+1O2kHN9NM9bPFQve18nZ56TUr5e4JfJqSYQMr2Y2tQKI3iMec1c4XFM+1dTOmxMlVqeaL15VttL6zq7sWzPBudUc9DRmwfv6aX7V5ScBNrOnNfHtx9RvVKw5wR/bpcYeh62ewHIdtBcM7Nn5cvkQqGd44v8ZfPsjngJRhw10qATIDmD2cXS2LrqBO11wp34IqIqXAgOT9Yutl4zswZQo76xgTnb7RpE8aUUYf4dQlK1WrYsXtyVOOO5D+BY2NoxE6haJdrSm3GaAFtvJoibG1mMZ6VaMZtSmiEiKMcYgViNiZQhQMIfBgr+w+d+W6MRdGkX+lO5+cBghtpBNJlYt2qMYGzv4v7h8MBYOO80VKFYMtydSY0Ogjdn6TMW95MwyzjeWH9AAXeCCx/g3Z09VUtZnd1aUqkInAut2zulBcSwSNxZHL52QNry23duXOwyNnm2+2uZTAIYkAmFbo2Latl7M9l74ld/0LNCQsPA5Mv3Y9o9aN/TvelrGidPBUmWPesDGNjYqIvCCoHJOzUPJODiR7pWw/Y9YJlODwj28e0t/cTlj6mQzqt/2tbb372m0W5fZ6slnVvNKh3j4YaFSKwXbGDfQZg8B09TRO3ZkmapnJr9sa4c7Oi7e/f1eqejI4rvPKlUO6vg9rJKmZzWlslpTFiRLbD/tsQIt7iz8PB4wijyFJSF2QbX2pBZ9jrDoUG/RlqwTtBTVCzBxUwr3MfXzCN4UEA6yFxNJdVsA/f6Q4XAm+kE437TGVuSTfYBuxNCAg8cDQ/3lOlVw4lqVbx7saccqdeDaIBlZtp2NUynBaAjgueRhQ17NjUzqWYyeXOKInqN92XpMqwUoOvba3B46rRxavD1pYsX7b7wwurG/YjHcznvrGPxqU5iRzpO7KmbPNEs6CuRDg1uNRccG6AgLcU07nlBxfqPosrEOh5OVYsn9UtffEqfffoLKo6qOn3zjk5v3Db2d3lrTSuPPaS/ufVNnYTvazu1pfzfjXXtz76r1mCm1jSj/iyl0TylGFNrLiqsy3mtnVvS5uce0td739J7O3ukyCoVUFQhYPnkykk1ulXV+OqKyrm8TnKHujffUS/s22HGLcYGcXNwRk/VHtFyraJhYqjDYUNHk6Y6xMmNs3qqcFltdfVy4++03z1WZV7V5ewFPbx0xu7xw8OGDq8dqrvblnpTFQitXyqqVGa3PnM/Wyae4USd0Vgd1jbziYapmWZZkJiYsvGYapiPVErKVYqq1wtSaaY3Bu/pdIivblQM6QooslGyEQiRxbmNssocVpWYpDTqQ74E+kW/GkHAKfyiI7clmyCs0pv72UJuQ0FlakXXCsHBS6jvdGdxZwU7QzhUL9ZSLDvUkxfr+uVPbiufgg07VLM9UKs7UW+EOULEx8DScEam9VipxNQatiwRacWyErmi6ZpnwUidrdc0rt0zGRn3F5KaMQV1siiq/u88R9nUVCdvZrR3M6FhfqDM0lwXBw+rnioZmx2nLs63nd6+Xt19W0eNti6lH9LTFx9WpVIw/TlnMbJEGyJsyvRzh+Ji0+aU9wTZCJ0noRw+bLHooCA5k9bXdvziOV94EfiqDE8BmmqXPTJ0EA/Js829R2FlYDMvcDTXsbh9D/5b1kWLHa+5LkVXxMhVTKaEVODbTeqZkTjRwGPSAwN7Yggj020pimv00Hv88Jli48rnC6pWaO5pXnyAwPUN0iIZ3MVC5sMV1v/9618xn3eqPC/E/BPDiRUmiqlPrHkvsqQFYOeGibrBDBMzR67W6ubwQjfQ7sLigmTkgbbeuaRsMU5XwKQAM5Fu8pokLAAAIABJREFUbO/oSOVCRiv1ojFM6YxMRWhTlUM8NrVGvzA8twy9GeQS96gFIob1hvcP0CYHK6+daQmaOHAskLTF35ndInAKZJZ4BGX6PpioOd736fSOdidvqa9jg0ZcZgMF3RnB/O5hAa6UMcgmIucu0m4WS3Gzj5vPtVor6j/57KdVydVUy5QsUum7372lH35/R9nBRE9sZbRRR19KbBFmBEzFPsSyXzmB9LDX0fX7Pb17OtTOUle90kizxI+whkcJBe8vazOzpo0V/D1Z2caV4T1HkzWwZ0DXbrZiSAkYhsAgvKDyRvic/DPiQWAv4vmEEIToH0EkAqj71qn65wGMQ8PFvdPudSNXLA8eNgtM7AxBCPIYTfjeHPSD68ADxcNm8X/snjGaIN4JmQzxcNjTZTxVhwxPXl8+l7ZDA3hnEjJ5O30/SANNu9QGprqtNHjtaFKjJCazZDOtbFv1SsV2nR4WgFtTwoKW2bNAsDiI7et+4o7G6a4SAUYMaKn9ILePK4oCGzVT6t0PNOOzWGYVgMyLQhBX72SiYCw9+ciavvjZp/XUo0+rmllTIp42ycc0Hurr3/qq3n3/VZ1dX9HFyapaf3VTd3/4rgWRD2IBJVPzREpBlqDnrOpLBa2cr2vls+f01b2/0I39Eyk2UTo7VSqYKpny10nhP3iprN7Nss4trSpRm+j92W3dG+7Z4ejPl5ScpFWaVHQ2t6nt2rpK6Yz6k6Eas47uxg51Ib6pu8P7er9/T/3JQJVJTZeCbT2yvqVut2tGImwvjk47Ojlqa9glHzXiB5qDl+cKG88B9MRUDZ6WE0cGl0nrsVZXTxfraoRDna4UVbi0pbA41fOHb+p+59DcgBZQ8KLptokpgiKZvHPHVcUnKQ36aU2m7DeLNqkyIRIRZzFxUUNh5isPbAx9z2rSG0vGiswgFqXUdqo+rXLhx7G+evGm4umJHj1T0+ceXVcLq9Ogos2HHtXmhYtaWl1TgUxddP4mVRmq22rraH9Xu7dvav/2DQ1beyqmp1qqlaR8Sb1grOn5dzVfPtIsAeFpMamykktoPPEIwlx2qvbNlPZez6o9mGm+2VG+nNBHYo8pM8qpXC3YM9UedvX28Q0dtJvaTG3p0toZFfKee2wSObuJCRLnHOBcc3AM4h1GPOxWuz0P6ADBcuQuaWxsmPMZvIk5aJA9RUxaz+z2IJaFo5sVVwrmZOLGDqYnH1htwSqV55gzhOvZIp2mPzDiEkU0jXlPhkjHmUn8qC0LD2Lj3Bi7EbXIzAwgeO7gaFhkHLKbfNqg34VlLwe2rzZINHYGNN+C89DMi0BU40DHqQ9XWP/ouX9uWkCHAjz/lAMJOQKLaNNtIlnodN3lBSMIIyvJpkMeCg6xwdAN1xH3MnkyYRhci4DfU+VM6mJONXEo46E5Y6wtVVSpYNcGldxlKE7dBut2YwIOSy4SF8CE+qZpdagU2IBJKZNM28QK7Agrlb+PrysPtOeCsrdzYwkrzCZY9ugkPkwgESO1JKbaHV3VYfiepklnSvPaWNcuConh9hF08UANExXXxZ6V4srFpoisVov6lS88o1K6rHq2Yubsp82OvvXsbf3Ns3vm2lPOJZXGwYr9DekYlhs6VXcYqjkI1ehNNZwwQSalwkzhakdhua95wk+wWJhQZq+uS9mHTFLD+cUBYSovoNMERhee8MP1YTpb7El5mviMMaA3y+IED/QHMilch0AnjDpPmkomFw3UHlVH0eQ+oWNn/8m055GD2Ai6PSK6WYhUQEeZdNb2mrxHd9zyuDbuEQot7k68NpeJOGuP/SdkBENTMkSy4aTFwOHB9tb4GEfA/A1tYuY9GMkCdjihDcmk3S8c0K1uR9VS2Yhh7XbXulYmYYIBOFwaYUvXYjc1THVsSk2mOFx4qBeFNaZRO6F4RhoeBQqHCcVzcyWzjMAxzdpzxfg9DXEF+764assFXXx4VefPrxvxihi5g+Nj3bl2oLA70epGTo9sb+rcbE2dF3d0/43r6jIxiNzdQMlMRrlSTrWVspYvrSp8Iqnfe/7PddKfKMjOleFez4WWpZpIRok1xym1bxSUbaypWqyqGTR0Z7xjkguaod6Eogj0G1dxVtTZ5KbW0nVlgJ+DQK1Mz+ztbnVv62TSMBlHKkyrOqppNaxr0jlUfNRSJh3XOJbVKFnWaEYmpxvOgAObLaqREQm7j6s4ner8eK7NWVz3ZyMdrNV0+c6+LmWrahzsaqccKP3Jx5U8U9QLB1d0o7PDJ2DTzcI/74OJ1a3osv2iCs2aEmFanXZSoxAnn6ISKcITMpZuFYs7DGychmhiNX9gpHxRYbWCa0iNs13ZrRos+2BanaqjU6XyE11Yz+uh9ZqWlze1/eSn9ZFPPaP68oqykX7Ys5sX8ZIQrdwhbtjv6fTkSO9fe0/vvv6yjm9dUSnV1yiVVSs5U3F7pGC9oTDf0XA+0YDd6hB7Via7uVo3kjp+J6PBSUphZajpRssmvCdjj0rtQBfOrSifDXS7uae95rHt25fTsGyd7Me6j/ARl5kukDdQDs5EmmR2o/78gjR44AqrERoTOC8jW5uYn3jAys7epH1CC79mrvtsznDFcOMoHq0JvAzjP4whTw4N8qUBpwnEyhBTB0twynpDTCGGS5FAj839BAozosk+sf0sEk4KoTfw7hBFM85b47zh3wlpscIaDULsXGkwrB4ksTslbxmpmO+CbdLGHvPDQMFfff53bJ/EB7ooYn7z4ks6NoMIIDuIJ7jzsKPjc6So0oliqs5eC6cMDl5SB4CCzb4qlTRRsLskQdv2Qs1hRheBp+yZ9WWVShnrghYSGfRFMIr5QXzIdDAQDvggnVy1EOfTCY1FDBkPyuHJqXVOjuNHzipmmu3uPcYaM8s3hzaw0uMG4kbDEIAuh787S/W0O3pX+5PriiU5FBwqoYDQ2S1gDoeCfSvqDjxO/AJR4Wbke/N3zq3X9LPPfELpREb1TMVguYODhv7qr+/pe8+TcuHNB/IRY9FF8g/z7x1PrJjRtMDYBq4HuplVBmqVjtQLWs6On8WVO6npsfRj2iTHkBBgC/z1opPEPIJsQ0ubcTMLkAeKrU3WfP7GAHfSlzG7o/2uhR5HSUKQmexaJH1n4ZFxDs93+5iI+GfLNbJ9KGzBJExroOmU3UOpVMYmUHuo457nCtcbiCyVQLhds4dj0Pdu2cTdOCth88ghyg4UvSmB1BY9B2TvbHHMD/isvIEiz5XUd9I1yL11L2Iv5EOtLi/btSL/kba1mM8avDyZT3RteFf7ySPFU6GSAWYUi0nQD/LpOK7ejawylVDZuFSIz1RKzJUBqRzOTN4yD2OaxmHfSuOpBAl8gnUaxIp5SmGWg2tovIV6rK5KJqflrYweemhF5/IbSh0k1L51pM5+U+PB2IpDtlJU6UxV8zNJ/XD6hr7+F+9qDtFqWcrFUsomY8osdRUvdaKpNaawn9To+oqlocRjGY2TQ0OpiMU7GJ3o71rvajSbKDFPKjfLKRdLqxDP6VywpXq9qONRQ2+3r6sRYtbPG4wp6GdVOa0oO2wpNTpQibhEZETV88pUt2w69Gxkb4yBEc0kPjbV0klLl3sxVdN5vbJzU7tPbKs+HChoDdVDI13KaemJi6qdrei1o/f0WuOGTayu6/Zfvn5xsqDdE52iyt2a4hPIc3ENJ6wiCkqm8CgnFYt9O5/0ItR8alAwEyqmFGZpOMHS0gupnYBRcfWSwUM2VX/eU6461pnVtLZWlnTx8pP6iZ/6OZ2//JiWVlYeyNUWr8+bi+g7ONDhsr9wol63q73793T1tZf1zgvfkrr31U0UNCvmFFRCxUpthfm2Zrmh5mknUJ1cT9qkGuvlbG87qnfUrpwqEwu0PdxWZpzXI9sr1rCeDmD0h8rEM0oZ25d1jafOsB5aIGPODXEjDPgITJzmuwxQzIBgO064FM6tWaTCgIC5YYsX6AUHglWfmdmTmmaOTbgmYdIyVamEaQkEPycKlosFFXN5+2AomJwZ7LUp8ky4EBgZ3mjuaYxZKYKAnZ6cRsOWOzx5tqzH4NE8ULBNFTAYOoqK+QgMfstynqlcouHiDAvU7yMlDe05ZIjirDMawocprH/03G9HBB0X5xrezD4qnNibWF6qW74dUVDAwe6lEWWyAkugUYQFO/cMO0+kwR4vsAMauzKTTwjCkbM10Xo2mh2bMLfPbCqfh+Tkhv9cTPZ7OHvwATDVGAsUaAGKCmywB+HE6EenpllkH9ftYQTAVOEwMYe538RudWeTcHToA/MaKYs9kzn+9G3PhhwIz8vW5EC3+2+pFduRr2Z8v2qQySL0PIJY/VH3wmo6LvObxQpspnwm0JMPb+ipRx9RKhZorVjTuDfV89+/r5dfbqrTDqwT5L0lU+z13DQaizpb1E+npv2kueF7mZE9BSQrnWYPtZ/Y0TAGuSOhXLOsy3pU22sr1sHadcSFKgpWiCV890vnbJAJXry2B1ngdj7ZQjLgs/TgJr8ZgYeNTWzmH3PlC4UoJ9UdbNCxesFGw+sBw3a4oBMD/bMv350DvwLruL90ZLzB1GvTcso1ZrhYTdwhy+LZImmFuW6xVhhBQhhYngGMZ3OJsfuFB98nJIomhdn3rEmxaeDfMbLntWF5SF4szQb3KruVRHyuzmygt6fva5gYmywFaDWR5AuY3D+VeDuh4m5G9fJI1UyofHwuhtW4re3Y9XhB5Xe0qDOIWOOZ2qOp+lOpRzdfn2tWnildloqjmjKNJTPur2zFdPahmjZXV1ScZhTvzjUb+AQ4Tc3UC/q6N7mv195/R298f6r8SqDKBm6XcWXDQJncRInNIyXtPiVAfKLxvboS729rchio1z1RbDZWFZ1gMa83x7fUnw80mbuRgUkU5hmdiW3qI/WLmiTHerl1RUeThh2A2VhGtWlNK+GSqqmYuke3FHaP1OmPlVm6oNUzl43MiNLA93gyH1hQMRCZ7P0DZfeaGsQD3Rh1FTx6VktdaUJ8XS6u5FpJpZUiq0dd6+zouyfvRBHIHxRWq7M/AgVn2kWVe1XNh4FabXZ1gfsDJ5Ff+HNle2VeDWsm8wimsHqqjX25F+UHxTv652h2VTgfK1sba3srbeYFFx99Wp/52V/SY089bX7o/F1zaoqK/qIBsML6Y19evLm3efYO9/f1xgvP67Vv/rHik4YOJhmFicDQj2xpqmw91GypqX72VLeeLWh+VNZysaRUeaaDzKEOkkdKhxmtN7a0nlvSpQtLru+210IWusd9crYblDt32Nd1pb5bBfWxCDiQw8jgnufVJkk+h+iz43m2e4TnKmLq8wxyLpqFrRFLKWpu2oB9YX8wVqdHiIDD3qxa+DO+x9pSXVVYxoRgGOJF8+xSML4fkj1nJzuSycRLc84w5FaJoKyYyDhEbOQj29fGDIGksHapXchykG5ik5vAo6GkYhFXwVDNJmisr4to2DkLkOv8vworwwZf6Gj/Y7/+1bP/1MhEBvdZ/BpmEEyWUrVcNinLeAhG3Tc9kUF/7EAjuIQ8vMGIN4XP49i+ILdYSjySHdhVJk/xbD3LmRxPLZz86KShs5vrymY8R5Xuh26BaZfJkpsxtKmEw3GhbVwwciMdKjvULDs/mGHkDzoJh5+NHpWHaLG0Npaodbs+VYG189+y98W8HfEzMKPZ78WmOhzd1f3JO+rHju3z8cIKrP2BjvWDBzEig0SF1c35Z1quFvTpj13USn1ZxVRey/myXnphV996dl/HhzEtVSsWmI1ukiObe4Wbjn7R2KzGtsN5ZGjUeMtRtL1xoH6ip/vhPe1P9zTUSMluRtv9S7q0vmFevNZdhsDoCKcRfnuRoVv0CKqoGTAyiOfw0lTwOiA3uTD8A5E4N26z07UToVqpuhdo3Nm22FxCjGLP3uv3jPXLIWakBR5CpmasCO3PmI7dNKRSydtemSbggaWgPRRMoinrbv3AYqfrRAlYmvgNIw8yv+oM05AjLlgicggABfNz0ETbHiVyaKFJQB4EooFO+7SJJpZpOq0Eq5D5WEfzpq7H9myJTmoQU0wimCudnSmfnKqimfLtuZbHCZWDidIxtIFQ9IGQ5urRXEwxT/G4Xb4/MszecKrBGKRHCmErlpKaLs01rbECCRTfX1XysG7TZLo2UPlsUivrFdtNG7lkNlF33NVRd193Du7r9o2xDu9mtXQxUHltplxhqlQ3rdQgrdzKSJl4yhqa2cae5oOs4je21bw61OHudc3GaLYzCmqb0mpFSsc01lj9aV/NaUfdyUCFaUGfLX9M+VJa3z15VQfDhoqxgraCVa0kyspO4QQEGvY76reP1cJKMchZcDy+xfEEDNiU8TIgkRtbn53rSVOdgxM1QIoyGa2uVrX8elf5UVJaSmu2nVdYj2sQ9nU4auhvG1fVN0P7H/9laxfY7BCKmyVVh1WNe3E1WzFNpkh+ICyR2+yh5hbiYUwY0AR2rKFmFFbQE1iTC6xwMaE6JzViB08VSw/1kUfzqhayWt9+TJ/+2S/rk5/9nDI8u1Y4PyiqCx32g4n17xVWM7mIYEd+Pz0+0V//6b/TrRe+puawr9MwsL06OtdsRepVDzTInKj3+qq2ystaq5d0GD/We+PbOg5byg5zWjnZ1ONnNnVmvezPSfT5LD41Z/HSpDqrYsEVsfnAYC8fDEAjfe3mE6u3+K7/sdwQjrrIrMcbBM9k9bXL1DJS53M3Yxj0YYH3jVdC016vYd4fN7SS77++DHE1b883qx92r7CvPWELlrgTTzkDOQuBhk2ZEsG/nLEUTtBOzkuIW3bOgKgCZdOA4zWOQ1dUCwgyqdTK2lhbU68/UbvTt9WkSbeiPFdQtgeFtTeQ/sd/GarZlTj/Lp2P6b//Z75z+g/9+r//+jecYWWp6SQLECru9lPAvBxKIyjoZhLhu80FHMrBTM8wMHhR1pVwoECQscLKV5oLzLRIILVPXHRp4N4U1+VazXSXkBkodJZ3GIWiA/0sijmTsXsJu7MHBYJdnumk6JJw1eCDA3ZKYnXn8KoZ81vo9tiW4Pw7xZRpnPw/bhK6pEEPRx/SRBI2tZrzz3ygw9E93Rm+qYFa0dLciUwLyc0HhTW68SJ4io4N4tP21pI+9bFLJkpfL9QVdqT/6/eu6Z13BirmilqpFlUu5Y2hxsTa6eDdC/M2brsa/DDNCBvGInAtDlSEvgd8VlOd9E+1O9nV8fzYrsNKc0Nnyyuql5yJDSOT94yuLZMFHp+rz01uc69LedzPNLT3DCOWgmTas8jrE1gYC0OKBjcojFvYs9wHTI4wdWlt6drbrbYdGJj186vX46YdGowPEQpYCKSCbos1A4cqn5MZgIQuXYIgxXVGR8oOxxnYLvOy4IDJSO12y6ZddiXcq2Z6MUDq0zb9LEUDaD+ZRLcLi9kPB+CmVrtlDHEORF4L+9xcOmv62sFspNuzPd3TsRLThMKGFBtKxcpMq7VQm8lQ60BmY6QUThCyvGEaQp4hSBY8xJAppk5gYkoYjGZqD0IrrEyyrPho/mZBTP3iVGGVKaqo2NGK4s2yxR8qPVay0FeiOFYs404/g3Cg7hB0ZaqTXUSfKa1cSqq4NFWmMNHsJKn5vbJFhuWBFDMJxc/fUSw20ehmTY2rDfWPbyo+G6o7iWmgkp546rPeKKWkkYY6HJ/o/d6OOuOBnil/VPVSSd8+fElHvabOxDd1MbWqzGSgZuPA9v75ypqWlpZNKtU93dOgdWATS6a8ofUz561x5FbinKFb4bPB7pJrPp96lF/224faHBQNdjw5H9PoclqpfEydcVcvtW7oRu/QnoNFruliGvRAbCnTKGs5rKnbAg1jp5ey3FVIlRTWGKbq/M8FmMa8R0NOLqjppnz79cBB1Mlp/odmvx+f6KHthB4/X1GisK5P//yv6tM//UWVyn6fe6GMnNQWe9WF/eLfm2AX/92PFlcKy8Hevv7gf/tddXbe0tEwVGfm1pfz3ESnySPlYoHOJ8/r/EZds3SoK90butZz68tcp6SN7hk9fXlD5VLWUCJbSZqXjA8hTk50La3LFp24uZAn8s+sSuL2XGWNimsoFOdqdK4BmXKO8DzbpBv5pLtczw1dmD6SKVA4z15tNbu2T2WaZLiiCJ6eNu264ynuLmvunjaEM0HmcdpTbSAkmsMfGmFzQ8NCFa9wb2L4+exPOaOMH0KdiciHY0NPkd4hFaKwgqzS9IYqlgva2tw0ow16KpA2jCwgQtpqCjh6AQW/fGWu3/2DUP/mfyL/UvqtfzHRH/0vvmv8/yqsVvBMKDz3pHjzfoQs5AQQtIbASumIYcoHaKntyUCdfs+6cTRb7NgothRWYEZE4kxWkwkh10yjnlJg2sYQPWTXQqRrpbybuafi9qa5Ecy8gQcQ1xeSO6LCCpWaD5TpCMs+YOJ2pxP5UHqsFFmxFn1nAmsPQebv8Xe4mZk+mUx539xUdGSj3tgS7XltQFYWfg4JR6HutN7T9e5rCuNubu7MYDd0eEBatunvA8iHG7JeyenJy5t6aHtLcSWNcfnmqwf6/d+/reOjuRG3lqtFc6EB+ubzZIHPbgEXJwzaS5WqwekQroB1T09ONBoMbBJhGqQAclM3R20jl0xbMZUSGa0v1c0a0CwhIeZgIVcqGBvWGH0IqS1WzMXcfB9j56XcsYQbnWbG2bljNeg6xxP7M6ZrbnAzbOh3jXhEkeD+ODk9NatDtMXsS2CN2q4kul94cI9ItNBcaytLBqnx3rjPUonAowX7Q6PD2z4o8md2IogfdO4d3bddK02QNW/Tqdmema65TADATPsHR9YYAi8zwXK4oldt9zrWBHAkI1Iv5osWUGC5j4lQ10b3dBg2NG3EFB7EVElKD60Pdbk+1FpyJnCPI0TzNhGQgRBXjokc2zcTvrjFJf2RgZ9z8umnag+mGgNx8yDPXCs8HEdTbHquaSWuQTyj0WlF8W7ZEnySiZnm8YnmiZFw+hmop/Z4ZM0zvsTl9YRqZ5GpcOCNFTZiGt8sKd1bUnqjonS9oHRyqpRG6u6PdHJ7T+PTOwqmHXVG/LyiPvHJz6qUQ5Y1t0l+Gotpt3+ka4O72iqtaS1X13f2XlF3NNTWfE319lTjozsaDzvqjmMaJWv6zGc+L4UDHd15S73GrsbzpGbZFV164hNaW6ZpBGIDffACh0kLDQ6oR5bIwPsDrd5LqdPs63BlqvSjRa0s59UfdrU7OtV3jt5Ta9KPJtQfIQVFu8B8s6alWU3N41CNxkThLGFmEPFEYIHcllbC/yxc1CzSPNmGRntRUP9+YY3Y8qBXQWGkf/C5NfXHgT7xc/9Qn/nSz2ttY+PBsUphpBIZKzayXTQDC3M4oSYw0Xk0ma+NPijEi+kWzsJz3/q2vvfV39NpY1/tWVydkLVBT+15R1vZZX3s0pbShYSuD+7pVn9H3WlfiWGg/GlN28kNPQIMjKkCwQsWVsIzHrdzDcmSywMd/rVXEq21uA58NEhgnFXsqySabNPmU9wmocWLElwB0Y9zhT+3v2syQ+AZfhDpYZzfUdEzh7eFRDLhkszRUPVaxaSRvE4L9ugPfVcb6WVN+REQl+j1gud1we1gdeY7dkck+R1uBRMqMaDUd9aLi4Qwmg8jUBmqNLWmc3Vl2eRxSVANS/CaakRxx451OvmgsJ405/qtf0EHKB2eSk89EtP//N9Ehu3/gcr6e3/1FSXQLYFxItaNs0tk2HYSEPsyLOworOwszUAikmFw+PWwkxuxS+FN0QHRHTENeQoJmiXTgTFiJ5lWHcuHkd1q98wIGZkBsK05dhj92wsrr4fDkh0jBzqfsGlYoUzjE0tQbo+DfWhFwW7kyPYKaJBffFjsC/nFBO2FFagQmJED10k4RE/RSZGwYnBGPGbkJhoDDvL7nfd1Z/iWxsmm2FV6NmzkGbygBkdiZn+w5nro7JI++dFto90XUgWdq67q9Vfu64//7R3t7sy0VKlofbnibD2DyEMt1Wo6PW64BhYSV6mkcqWsQjFnrN3joxN1Wy330CTJx+jhmKoTHox+bmjXbgk9Zjbr6TCWd8jEmtHJ6Yl9bkApRP6xc/bC6gJpSCbdbsemv1KpbB0zUEmrM7SpG/iUbtag16kziRemHEZg6na0iaNRPP7APpCJkAmSG5ss3Va3pUwupTwMQTpf9LGW2ei7HPMLLlfsMzZDf9sL0aEiQYByz0QfqpBPe9ycTfLsSlkDJMycAvSh3e484A/Yni1GwzkxNjoPLA8bBCi6Zq41bjBhbKrjUUu90Vh799oqBAk9vd7XmUJT6dhI6aTvmo9nc7XIiFVcFfb10UQwZlJY7IVxEaMjJrNyMldvvNi9OhwHatAdheqP8Cd2960wiKmZjGuvn1I4ziiYJhXME6bTHmmk3nxk5uPxIK7cUlzVzaSyxYky+YmyhZEy2YnmzZQGb60qO9hSsFnSYVEaBjHF+xMN7jbUfX9Ps+aJrV6WVrf06MVzau9dVfNkX+nikqqr58z6r6Wu7k8PtZKt6UrzmipBWZthVdOdQ/UObykXxNUZx9ROrOmZT/6EWse72r3zriaDpmkzE8VNPf2JT6ha9HOEhi7AICFF+DoH2NCQA3smiSDb6ao/mSi/VFCtnlMQc1JNMojrzeY9vbD/ntrj/oOTbEFe4pAtni5pKVbX0eFQjQZTB25pNGYQHimqCxgYcCWCDBZFzxf59sv+8UdWuUxPpNU8dinQU+cqyp77CX35K/+FLjx86cdOVCctkj50bGY7XmjtO9rzifbSTVAWzPW/v3d1VIbn8Pf+19/VztUf6KQ/0NF4rta4o/asp2Ilpdp6Sr10X70pXtw0BXElWznVjpd1ob6k1XrRGk3bpyYTpht31HBm0zowbNpyiSPsFz/2kOCKvvFMOAvXV+t2/tFsm387Ps+gVmR2m1Ut/t9ZY+HSjHKe8NoxC8IcxoYrsyV1pQe7diBWpkDB96fNAAAgAElEQVQ+XNY15ktfLrorWiZjvJJGs+3xoVPcvgiLIOA8alTIn8UaEo0rCWwYYNj57mctZzf8Hs4CijN2lDRMnFM46TEscg6CiJjFKTrffMEbL+SfEVOc70W9sUZgMbH+5fdn+uNvzUQmcinPXm2u/+Gf/8cK6z9xGzSb4N2Fx1NEyMkk0w/T8q7nddL5RDeMhZdns0aP7qKJNB0pNxTfK2m2cVaAswj5gQB9R2LaVxIT2EFNQi1Vq8YMy6IZNZKTE2jouujvYASbFV4Gn1pPt3AygDMDLeOVCZbgaAwjxr5T5D0sYuhMD2nkI5ZmwBtTK/J8uBCH3OTdF/zHZm+FE5DHmXH4mHtHDO/WjvZHN3U6u6dJvGu74weQ6t9jKmI/99Qjm/roo+cVi2dUy9a0nKsqlwr0xpV7+rN/f08796TNlRWLdaNLYmot5fLOUoU4QJOTTFmebamUdw9k7NKA3ukmmd6NIo9tGtAOuk8M4b154X1SNLEZzGXzavd7dj0pnuwDjQZmn1XkciUIDYHtIIGKQB24sSmsQPwYfeBWQoGzBX/EmuS/hYwEs5oTqkbUoKVSsANFp5Z1bXKU1ZsIkqpVizYxUBD5nQaI6c13sBPLAQY6NscliAmGJMTttVlXmuPBLPiUSf4oqwoTo+O0lfBoqohFzhtNgHPGkur2xto/PFE2R7g3hT6uWq3iIeL9nk3euM4ct9pGNnqo3NVGcF/JWM+mriINWyymLoSkaCfHVpotru3Io5MZ60f2U+5ngJbTIwXRe4LAwRIGEgZKHfO6Q66XC+GnIAEx6SAgAzWpcBRTuhUY6WycHStRnCtTSChbiinIEIk4McJSJj9WrjAWm+zB3YpaP3hYy6WiwmpCd5fYZ8YVnyU1OxxqfP1E+f5Uj25vKTHYV2/3TXXabYVBVZX1S1rb2DaN7VvDa/YsoCN8tHJRlURRp4f72r9/x2D+abKgjc2z2t5a1d7enq5fe1eN5qnS+bLWt87ro5fP6e7NK2oe7Jp0bBaUtbZ1Tpsb60awoQHDX7g/xXwmbntudtp2MGrq/w3e3en/h7Q3j9Vtve/6vmu987znffaZ7+hrx0PikDhuRCagUFohCigGFRAERS0qSKSCFoTaquKPgkhVtaW0CsWBQAA3QJicwcGJHcfB8RAn1/de3+ncM5+z5/3O81B9vr/1nnvtBFTpbmnrDHt417vW8zy/6TsU9WsP39RXTt7U+aznQOgZJfO2aVHNs11tlhp6dNTXeRtbywDh8cl6WAtimE5h2s46sJg5n4Gjfmv1MU+nKjcm+gPfeaDxsq4f/K//il740Ld5TLP+MBZkPtPJ8X31e6D8A6BHMmfkPJ0+dx94L2Gv+YSrn7WP190ukv9f/Nmf1xf+zT/R3Qd3dDJb6gIhFU00q4+UbPP8KVICiZsflbU72NczhavaaUXXBWpKSISyv6NVzuuF0Qb0Q8zGQ6KVr4LpADnLOUgVyU6lA8RZTsAD4Me/relrzjkawEGtCfoMXZk4bzDaAAxEwstIDpQ+e5y1AkDK/FmYG2VGcUHfIZYQC07POzZKx0KOAo6Chu3EeYCuOTEjjAXy5tAyu+fZhvZCdDr5fs4H24Nmjk7hSgaPOmiiJPDELgqHlfdxgGJ5PsQIWs9+7XVg/Rs/DnxZ+q/+SFRrP/I35/qhP5jTB557W2Thm5fO3/k3H3NEt8A8yFurYAQ1A3oEcyoOKVNtMuSmxRVwlslTAYzcU6cVTJUQeo0lzy0h3NJXD0uyeJAELR4AN5Ke+t7ujqX3qBgsQcUb9GaKPjoVK4clD8G8Mtpvll2MKtj2dnCZDGUHlTyKjeJsJtohzhvtxhMOCA6scJnQtrUwxczv+/Dk1NkUCQXtTAIrGVC4EOE0gYUa7bieLuaP1Zkfapr03apb026CIiQ9e6Wl73z/Nd28eqB8rqad2q5apUYIKSzm+rUv3ddnfulEx49y2mhUVCbQl2OewCwKeDuEZ7IrFjQZKB0E6DP92UCPxo91PD/RMr9Qs9DQTrKjq5WDJ7QpWjpU8hwkZSsXFdVniI9KUUZaN3Unzxw2ZMRo5fKs+KCaIChDi2K+StVpvc2s6o8WeHDgaPWi1mQrLqttJZ5d+Zki3sEpsG5dz2fa2GxZcs0av4ieL2O+gVQi2S6zF5DBJbvLBPiI+zsDZDbsZ23lxEkbilKutjM1HkAIHGigwDFDdrt8NvU6AAnd7g41hLrE+/RaoJrnQJKBNawlNvJ4PlO9nNNThddUXZ0qTReeoRay3j8s0WhMh9QCxfaUVjBtK2b6Cym/isYniOA5lCGjJrlfHEJUAhisQxmjPRw/wyYHjmNEcSJ1yqk6pbJqg5by6MWWZppVp1qVZkpaYxVKBNa5StWpq1Uq1+Uw1dmLO2p/bd/i8PUbNT3amWhYYg+WlK7yUm+p5G5PjfZcq85tafhYueUU1JRqu8/o8sFNVaoFfX30lg5nx3rf7nN6ZuOGaR2d9oWOHt1X5+ShsRG1xqauP/Ue61QDKuvCN8YusFLWfHChWy9/UYVkjoWw2gC+dq/r6eefV22vrtNkokFZKqwSPau6mr5jrCFksVPlkBFcLj0WOOkN9NVHd/Va7746q673ZG5esPh+eVxTrVTUw6Ou2t0QPzGPYLWWy2MTR9W6ntPGnwTVJ8Lf33A8LjSXChNd2k30O99zSbvv/T79kT/9w9q/fDmkRrMP1uXx0X21z48jgc+CJyOI8KnOG9BDQKVqBYhJcDDVnPMwG28RcFin927f1Sf/wY/p6y9+Sed4oE45+FGoWmpVnyhtzrXAum4uNRdN3awe6Pr2duilD0caCopNwZoDnOFUgZx70EsYuxAY17ZuJPCcr5aJLRTsg8yZ0e52vfdJqhnNEHS2Wg0nu2AbzjsXvlZwOGwECiwQ+3TdOnQ42W+mfJNgLnxm89o+xzLQKJiamLsjDoPMaLhokQBQ8ND9YixF/IGeR/GEKhtnGd03Sy26exXSqozEaCmz3/16OK2R/GUCMcQ0ioowbsFUpOrAzH0hOTA+C0+UlC7e/O3A+n9+YqGvvrrSX/mhnB6dSn/rE3P9N388p4+8P2gOv93Hx38GP1YQoRHM1jJVRsCmqWdkSFpx4NMOXleDIa6wwu5PhUpZp2ddI4I5xAkAVDprJQsOYwfMzCvPhtOTic7OO6bzbDZCeYnqsGAR5GgZQ0QmgPK7aBmE+ELcTAK9s7MMKUabI/Roo2rjYVMxRRsmwCt83TNVc7bImoIk7DZjkujo9My/H0QjYCIQj9G6JnsDcTpyQkDlAtexM2qrOzrXYN7VXGP7u06oyGfSd33bhr7nu/a1u40FVEub1T2V8xG0uG4W369+4aE+84tHGnVLun5p64nKFC1gqikWGveKDHMyIjjkdX/yQCc6Vnve0XQ5s+PIIpmpmlT1VOmmnqk8q8Iq6DJkXbTJCNiAoKZZu4pEIp/k/P8G1oyZd3WdYBBkqJyZgeC9iBIKi60BkIpkqwQYaOXAa7rAIsQmADewYS2yzeECMjdrxxscBeIcABbuGpnJORsApDM7kE3MBiIp29poxeaH/mLN6cAJUJHbHszi/xMngwDjXK261YXQRZgK0FolsJIwkByR8LFeu72RN7GVYZyxh7Y0SQDoW5IO1KOSXEGXK+e6nodDOYzE0LMkacKsCtQgfF5oRCAQaeORONqRhApUKqBORcAHnV6AG0d1TdJCkhC0pwmzWs/BYyZr0fVlovEUv+ClFtAfWKPzDaXLuqUQl+lCs9xYs4OuVq2+q1aCalSvOLakOn95Q4df2FOpkKr4VEEXuzPNK4x8Yu6I+04yWCm9O9T41TeVDo6cXDS3r2pv/4Y26k2D+x5OD/Xy7A199PKHdbNxWWQO9+/c1u3XX1Zu2lalwKw5p52bH9Tu3tUQF3EiE8pmx4/v6vZL/061wlzDqXQyKqq0d10777uh+eWC2suwevxgble78yL6LK6ySvCuuWfMusQzL5l98Nr9I71y+kCPVkcaF4fWv62d7KowLalcSPXohBk6qPesEo3wqgTjap+ckXZ/Y3BdN22jdcsHgKVZMnU34JlLNd3Y2dMf/rN/0ShgqGZPgupsqvbFiY4e3fE6i6DKZ6j6EEzXgZWELyREwTJENUtlxl57J5CJLt2//Pt/V7/5hU/rpNPV2SScnUhYa42C9nZq5rByxuUV+zipSCfDjhbDpTr1qWqToraTmmqFsoOraYYZ2hmpUdY+zyravcswScmsHDFIIJmGN0630hK11ltfem8uVzOrpBGwSfoJoIxV3Km0/ypfK5lhQrt4TWPye53O1MQkHR1zOoblwPFExUzAKwebJEfsGRj3QpHGXocD22rS6iYQlnRx0XOgJiZZ4Ejh/WoAUiahyO81xqMQ3tTBBEF9qfxkTOTupHXFATIFONbAr3XFenIh/cznF7p1b6WzrvTBZxP9l1n1+u8LrMxYXaL7zWRG3xwErEyjOplPRqBCdCYecGg9grQqgR7L5/Xo6Mw0mkop7LaCf0qFNPG/OZgs2J55b/K149Mz7e/taZt5YEYCRvbMM1hXpSgkYQM3UwOLMvMkQ/+Xvj0VFpuXdhLzPgKpeZNZOb+uWG1JhtPJItBmllYz3JxMMDIdV9BIHWbzXVoSPHT/TqYZ86mrjGgjk92kag97Ou6eGKU5WvbVnXfVn1O1L/T7P7qpH/iOfTXqLVWKG2qUt1XIV5+w5MAxPHzU1ud++aG++sWhdje2Y7MwL2o0XKn2RgP1phhrJ2qo4Tbh0eRY00Jkd6tFov5qaMrNhc7UTJu6Wbip/cWBlkOa82iKFrxhStWyUs+hEcWe+Fn63uXCKAH1IRIPKnUWNxvu+OwiJAwLUJAALUGhAowWVWK0m7lvE7c6SarQOXVyXQQMw3NZPOHT0jLmAKH7wPpg85SQPWRjdRHjR7Si5mqWZ8VogADrbkOmuuKss0hFGkAWDuFw2QgvVgIr7a11dWAeZRo+jTS/eT+0tpj30q0gABiFWCioUa/6ALnodowNuFl6U83ciQ2lK/DjoGZxiFjNK2/93gI+kKxV2vFFaDULDSZQv1KV2KTzlXKlnPLlnMFOgwlrKdV8DJVskQlIkEQxxwqaHAF2YEpSBn4hg1ZZq3RDSdowGCdfXGnWGqh36ZHy9bEKZcj0CxXLCwfWs5dbuvfLGwIvtA+S9SCvi8pIAyKXD3sAG0UH19mLR8qfnHsMcfnyFW3U4aAyc0+U1FP9Sv+Lev/m83q6cVUl5XX0+KHuvfmqpt1D61xfjKXqpRe0v7MXNpPzhXZ29kxnuLg40+nDW+p3To2KHuaqWl3ZVHK9rnGdSn+lA9X1LdNtDdpDJ82NSkGbjbKKeUA2wUkmKWePPjzu6PbJqe4vj9SpXCiFv32+qWK/5vn3w9OO+bRPAihVqp98cFipYKPZklWrRiDG6YhzV/Rh8AefaZ5O1Kines/Bhra2rukv/43/RVeuX482azb6GfQ7evTwLfW7VHDMTwNjwrkSFL2oUE1pdFBFTi+0r/k/gjFrmfNu/Tu5oE9+4h/pK7/0b3T/8LFOJnkHRz5q5YKu7W9aY53kA3D/sDTVeaWnwWwkzVKNi1K5V9TesqFWruIumUFLPkHk1itnOM+Js4D3y1nAdXO/AfCQ7xIUaRNj1EHSetHpGSyIzjBVqytOG1wwYgvRfoqPKGAK7kIRNEM/OM5uY1eqeHPXotOYyafyMyQlawVAg5HoegKIXcIYKRo0FdWuFQ3U6fTDtpQqM/OejbbxUJ12z2ckwZr5PcXe2orUfiZ+TiFeg8BM4FTCxccxhLbyuxGI+Ae/8F/4Zntmlunh0pO2GocNpMde2GuLCreDcyEGwUe9Wdd0KT04PDGpn8AasllxoE5mE1Xcioz5qfv+ac5VEmbne3t72sNpAK4eD8MbM5uTkmDa1m2hRqsZvxP3A9Cf06kF5qkuCRa0MzmMA3gVSj08nHWVzM/wQKh8XelYzFR+mFxX30hbDyWcAdHGonojGFBZcdAYQJVxeGnvnY/beqP9lo5HpxqvRqZqjJZTbTVW+iPfuasf+JZLqpSgvTRVLW0pX2hmROuYeRCUbr11rs9++lBH9/PB8crn1Wg2fY33eg/0oPtY9aSpy4UrYjZJK9TzY+sq5zRYDnVnfEd3V7fVT3qqJBXtzS6p1m9qM9fURqXmtj5zrBLvHQ4ZlBhQqVZOWm8wKDipJf14bVoqJ+cXrr5QhGLjoUpk3lifGXC8B3PV6CwssXHDPJgEZxLC/DZHDuPwtboLwZAgB9gAzhm6pOPh2GMEMl/uMUpa/G4y0/VMnMDKxohgCIownJJik/DMAshACxgpNaunzFGSiYrfrd9VyBeypqlembFzLUht0mqjQ0HyhpdsqzzRQfqyknSiYjmvzWKK+YrGvOdCqNbwe/Ojub1CV2z4MiIrM88SNU+VjgL8ka8hR5jT2DQT5q45zYbRqsL6hORjNGOeBQiDALuMwGoEMes05kCLpKpl0lIu31StXLH8Zm/7keb7Z8rVoDMsVCgtNO8UdfyVTT14EVnPuZ6+vK/LT23qQfVUh2lHKyTfCKwAjPJF6dFUxXtDPdXa1fX9XSMpoUOwj3cv7eqXz35V5VxZL7RuqrbIq312rM7FmbTk4JqrPUSYvqACFJ5eR+NFqr2Dm3ruufdYthHubbfTUR9wW0UabkqTOsIZKwezS8OaNo+LOj3vUdjrMu49G4g7hPKaE0BbFi7V7o913B7o/uRED3OPzTuudjdUaZPA5nX/+EIdOyKtZ6frkJqNhDJxmQi8EXTXH1HRIiy11CJF6WqhnWZJz8Gzvfo+/fc/+qNqbgCqy6ra5ULt8yPdu/tadvYQZAJ568BKxWrVtpi3QkGhWi0CvCS4FsJwHY46oLz1nJX1/fP//J/ri7/w07p1766Op3lVsYtkPlrI6/JuU/vbdbXqFS3zK51UOjrePFehEDx4dUtaPcprZ1XXFlxe8BoE1WwMxhnIewfsEzaJMfvljlmVbDiyXRsqelSiqKHx47SZbcWGPGqm1ve2Ch2yp7Lm9poW6cofurAN6cE+oK1QEUg8Rk4UEMbJMGYkyaZNm4lMUCi5kMqU4wAq1uqMb1K3m7meEP2PbhjXvmYOsJ+xtiTIEndCTjMATLxe+MSGSKX5stlZ5sIpA7+CS3lXgfUnP/0n3CZbzyCt0uPACdR64jdB9sEGCE7o26UyJTtD4OFsoUfHONPT0w8jc4KdTWWnI2fCbmeiBMTMMpc6mwCdebC/r/0duKxVD5fhthFYza2iJYxbAbwjqCNTUKF4Z8J5DBcN+Ic8BFcmzBHcXll7ssawm49o6cYMjdfnQGAf2YUnIdMaeI4Tc1wI0gB+EG1YqtsPigroUTaLxb9WzIu6utW9o7ujO7pYdDRJxpGBN/P62Lfv6fvfs69Soa5ioaFyqaV8adPI1LWKSdBVxnrpa0f6xU+dq5gD/VtTrVHTxbKtFy9e0mH3RDdyT+mp8rMqlAvqnHeytuYy3qukzqSri/y57k/vqKu2GA3Vxk1tr7a1VdjQZrnl2Um+DIhC6nb6yiM/t85kM8GZQGJHMsJs4uyiEw42GQKbVjCtVdrMNjTIgpe1nHOpQWgs1DFuSWwY4PgODJGs8LWgHeDcQdu5Yqk1VLPoYBDsaEnRKiLQsQaCohWUCLeqqBYyH2AHVotflHx4MHqgzcvchMDNZ6vVzCD9eQMgAFd4I8NXtgsS1lZcP7zScEuazya6Uj1RbXlLsxyjgZJ2ikkEVtZOIbHbSRMgR5ekItGqWlZSAhdAIrbSnMp0MLF/bVouKimkGYCJmVNiepfBTyDSqVpmK40IquOlAyuz1/EcgB+oxwBcWDlqVdEqhfuL5nRB8/xA4yuPlNvvKV+fBJf2aEMnX97SvcOuRvOx9usbun5tTycbpzoptAVh1YGVljBo6VVBpftzPZPb0o3WlkaDvg4PH2tjY1OXD67qjcFbuj9+pKfqV1TrTdV+dC+8hveuqtjYNbf5+M4rGp8/MMWhvyipsnldT7/nfZo35jrPD10pztKFuvmxBun0ie4rAhzlh6l0L+zJdltV3dyHhkZyRVdsasAc5wd7C672cDzX4aitW+OHOhtfqNRpKN+r2MP17uMz27bRzgu10Sx8WtUgawET/HguWWv47dgareJlMpPyVEk5HbTKenqnpYP3fET/7V/7a98AWkK85uz0kR7ee92z9rUrF+ub4BhVK0ErAmshj2813H4SOtC68Hvpskw1GvbfDqz5vH7+n/8L/dqnflq37t7W8YRzNbxIuQ+Xthu6utfUZqOqcXGqh6UzXTTaqlSgKy61OCwpuZvXtho2VOAcZU9zQzmDuSbGa6gR0ZULZPYaEg2upe8ZJ+MqxoBGEWQ8VpJSKkCf4dACM7MUi8lkaGo7Whn3EDNLe3Rbw71k3jnFFtdCZ8r3KesSco20wS076CIpAKdB/eS+FXw9XEOcJ4FYJhi+jcIOZyfOnvAFZzQR7jVWocrMAVgOltw0cDJ8WzmXWSF0rwBdvsvA+id9mIW81twADvueTidGc5l0y6njNkmYd/NmLNBQBFCUqD+Z6vgMwj4KOKAX10o5qAZNtNNqujoDKk2eQH+dTPyi29PT16+5SkLb1ocaKN+M6Eumx83o9bvagJvIYZn5ero9UCq5urGAfL/v+Z/nFjPmFiFzFVtrFYpPiCDAX2XmS3sxez/MhpG+sstKNgNdVzosoE6/69fewg0lC8RIYxmCjm7luK03O3f1KHdfk3SiyxupPvbt2/q+53dUyvPe6ioWG8qVtpTmaJe+HVx5wO32QJ/5xXt6+UW56ltVV3p5+Kpe673p9vo1XdcHah/2e+m1OxZncD7OAZG1s8vVsu5d3Ne90V1dLE80WU2UzvNqLVs6KB5ot7GlcW6ozqJjibNW0lIz11RhBTITBZ24d8DlaXURWKki16pXVs/J0UrFizVAbmtjcGebAAA8dw9u4HIOhQYJzEh2AoVIphvQdroAntdaBITMmEwY3jObrxpdC8YHNsumsn77Ndi/QTVahjtOFVyujAegejYYYgBCWdrc2HDrmZYXQZU2MAkU9CXazrSuObzpxJA4ULJMxx3dLN9SPm1rkkvsbbtbRARCmkA5o2JFaxfOZxtHjERLiPwkcZm6DQfAEgFzwEuMG8wTD1qdgUtIHdq2LXROrSWMPegsgil/H3sGy54jwEAXWMT3zcsazVoqs6ag6TT7Kj7bUeFyX+WkpPLRFfVvbeqli1s6W52psqiqUWhotjXUtDVW4oOR58lYhKBfUtpNtXVa0PVcQ8vBhR7ee9OiD5dvvKByvaLXRreNQq2ctjV7cN/o7HJrX9e/5aM+MF/64qe17J/52XaXNeVbN3T1haf0qHWux1isPakLn3Re43/Y7q9LOklUyRd0c39TTx1saqPJPomKAhEGDk6eOYc0e3A0n+t++0z3z041PpOTbvbvrQenOu+NQkSmkKhQwit3KQs3Wec8Dk8DltYTVf91zY1N7I9aLCXaqJV10CroxmZDVz70/fpz/91f/obACq3m9PihDu/f8rwdnIajibEo0RJ2NchMNY9gTtlVK0I1qMWVioA6c+7wjEeD8Jvl/Mnl9HP/9J/p1z71L3Tr3h0djcP1ipYlAebK3qau7pMwFnVS6ulBcqbVmGFBXpNkqsH5Uq1hTS3VVErz7h4B/DFGxTrvoaHLOb/ZanpWaioca3Qx99lP8MSmkXtH4bXuPjl4plGxdgYDBy06KtYLsNlCznNQzmlmrVZZo82bJmo1CKQhogLegoKN6jk47pGoc77YOSsJvAaBP7i3IVdKsuyWMtrHtvSLWPO2hkAk7xGYI5kYG4MRMcvsj6xCXjulmQdrIGa0hM3v5x2/m1bwP/7Mn8qI20TwWcDfTTCeWqHHbjZZGR242zVIhWF3yUjQw5O2Dk/PIzNLQ/zYrbtCgIa2mrjfjJzZ8lB4aLRuqVLe88zT1melpWdlJ8vkBQfWwKM0p7OLM6vwUEmar0nv3C4pKAVBCRprMhi5Lcz3W8IQ/iZu9txIPGNBoQLBVmRO9pTNKp+Li46Fxd3aQ9A9g/iHCASVQgT7ejlalAHYiSAPVWI4nunwtKPbi9u6qB1rZ3uhP/rtG/pdz2+pmMcCDaGFmtIi6jaYFmAAHXNaV/erhY5P2vqpf3Jfo1FNbyze0q3pbfWWA+VXeTWnW3p29j7ViuEC1GhUtbW16aSD6t0IZ3RfZ0sdn5zqqHuks9G5RrORCklBrUJDKq90K/+a28Xck/qyoYP5ZV3SnjaKDbe9afmwObh3yJqtKQGmI6Ux66a6BNzEOYS4As+CVh1AMMBPVLzMdECHknyYM2uQ0NJgJnc/Mn8qz2Hw5vR8N9x28FC1XONwGKICtNIMCAkTBl7L57H9XUE6RtC1HvQk5uggi7u9vnnAhvLDr2t33foyqCXNWaqT9elEADNqLPZsjLzUYnys56tvaoGwQqngmV8jXSoPQhWgQ5FrCTeOxZCsHUvIkIcklSNYUsEsoZwxVoGOkAGfaFfb+IG+mS304GavXLFG6zcT7AfMRNVKa8y609BzQA5jjyW1B0V1BoGEraZ51faWKj3dV7Ve0Eb3mpJuS68N3tJvTF/x86aqKyR5rVozLVozrZwckGBi/h0Btnyc1363qDLz0MNXXc3uP/NhPfv8B7QqrfT1zi0tzs+kh6c6efRIKtR08Nzv0LUrB3rzpS9q3DnUYJZoUdrT5pUbqt+s6OX0njWIQ3X67RlmRFVaWlLuFYBUqUUqnr60ras7TcucuuVYyns8cHpx4Z/wLLwBhzHVWbunw7OeHp91/Iw5vF+6dazTztA/u3ujrEvPVHTv5Z7O79PuX7d+3wleiiuJQEu1igau1KiVtdUoa7ea6NpGTde+/ffrh//CX3CHbv3BbPT08L4OH972OXqlORgAACAASURBVBixOrO+zPj8gb5FL502cFn5IoGV0UpVpVLW2swCq+9IZjDyyU/8Y33p0/9Kbz14qMejVA3oKx5rFAx0vLLX1Ky00J38mdqLoS53NlQbYiM39Lok2eSco8rlDCfI86vhl/ZRb8vGZOQC6/3NuraCEYBUVMHsc4owfegsv1PulsqbosKo28XaEWZh4NHN69fU7nbEucooiSfPtaNf7vEcbW1rFGeGB+9Q0gtO+tSCQK6kSaLRFzDIKlDFjhNZcr8uk90JMyc3HNL86SIJGuVaDCOoNNBwbKSRqfBxr8yjnqKRvzTug/jyrgLr3/nkD2aOByF2wI0nYtOewCqOLDLKdW467St0aglMRbexaKnduvPY7u2mVXCgZD6fDKkX84lhA1QktoIj47eZ9sSB7tkb140IJriusw8OYnuqQiSfzcyLWw/JjdzK1E3WhGsO4XTJfLfsygg0GapOVAStetPvBc6j28iTsRMHAqvb31SBvb6KuYID65rcz4HOvWDeYgEK7oORpLw/BK2Z5UXV0RuNdHTWUX841cPpkdLNU/3n353T7/lAXdVC1aClPIG1UFdaBIBCphq8Sob+QX1c6aWXH+qnf+FY/679NV2sLoLTu8qpNmrpcu8ZHWzu6ODSngOBIfRZ1Uj1FwEop+PJkd4a3PasozKqa3O1qWqurFE60puFV9UunYdpNM96XtLedE/Xlle1U9o0qKBWqdsnl4uiyqfKtHILggjdrpMOOhwcZIALmNMS7HgutmnLFi4Bmvvjw4xNBPIazWcCGM8p0wFlg9PagauMRyvvYXuLVidcvKiMyeDNW4R2AQfPnLOQZOR6TBC3VyOBPUj2dEcInnxAPbKJOrZUY8B0haz9FclDrgCIKkwbUk1Umj3Uh7YfRmbOa3kTEyrDWiskLQNn4KBagS8SLWrPsZZZldTpKoHoXqPtGvMvQEpD2sDjmYp1yPBcU6gyjcYhHEGQZhY7htuLwQXV2pzgC0KeUQzBN9WD07IWs5I2KiVtVqtqbjCHKqtRRgqyrLeG9/WFwa8H6hD3o35LxUVZs+ZQk62uxxKBEsYbtqh0XNT2RVXbpx0l569rOFloXj3QR7/3Pza/8cXT1zQaDZScjfXozYe6GEx06frz+uALz3r/3n30UIeDntJqQblWovNyV90EU/V1wPimsnWZKGmnyn295Hh0sNPUzd2Wdjfqnufz/POl8FDu9ntO5NnzBFf2BnuZUQo+sKZVzRf6wksP9ei4p43LZb3wO7e0fbWkz/7EffVO4Dmu6+Z3cFgzvd7oa/FsOUdy2mqBBK7oWh0gXll73/qf6k//uT//WwLryeF9HT287YR+uXbe8pw1qp91xYry1zqw0gYul2uW6/NYxOOtfqQabm8u9cl/+Pf0pc98UrceHunRIFGrWlK9Ds6hpBsHO7q0U9d5MtCDyYWmmmm32NCl8YYqhYpbm5yzVKHmatvcOYCXwQ2Hw1/2/eOcXItJIDhB0bCzt+tuIPfUQL9ZkMqMlwA0Wgo08drlyjKk47HHaXQjd7a3LNxDYcZ9ICEOWdIQl9jZ3fR7fXx06tYv1SRnLaMhM0KmQS0EBbnuilnXmCA7DgaARUWydrs7W+6KhVxuXHf/SYHmOGGcUGgOM7flLEd7m7YzgvzcD/YzIkeB5XkH3eYdy/b/91//7s9+LC4K0T2rVAS/imACyb9ejkG3beWoGKne4PyBksyURO48OPHNdyVhlFYoG9EuQJmHhcON4kDmsOYO8yCY1dEKZtNOJ6NoEyzJeopqNnBBoHIZqdfrehYWLixrYjhgZLw8g8Zh6DmoPCgNUHkuOnbQ4eAnCbh6sO+K17ZotMJoEdghBQQhQ3UqyxCDX6XROrYsYsJAvq8q/rRo9NraLVpUMexf2uh5RJW3WOmk3VF3dKrv+0hX3/+RpZpVgBeIgTNPqSgpbSrN1yQqhSy4MhN0tryc6Sd/4Sv6xK//ho6Hg5Dzm+VV623p0vCmrl/Z16Xdbb8/i3lQCRncNffM79H8gV7qf039ZU+5WUEH02t6qnhT2yQXy5nu9h7qVvqmRvm+KRt85BcFteYbury6ohvFK05OqAR4RpubG37utPN979ARzWbWdp6gheOgG8If63tJv9PwfKg1JFM2uWfB0hEhYSmaZxaEeVphmAxQTQaggMBnycHgTDjj5zmD9qvY4DzaQ2vNaIBlgJnC9Dp1tZq5icXP2j6O66PlPNdGq+GM/gn9p1jwHNVg+Hlfm8k9PdM8c2uX+1xCCIRRCWjPSkHNBiCqgibDueadoRaVqnJVWuFhETadJxqPlpqd9ZSrl1WsBVWC2Wl/jO7z0oEVcXsUJPqjhc76oBlJHlLNl4nBTGMQ8HbliFYwP0+bmFYaqjYX/VR3HufUqjS008R+q2R5TAwQAFy9NbynL49efBv1uszZ1DwB5NIaeJ1bQCEFEBbWavV+XVsnicpnZ+EeVN3WRz/63WrVqvra2ev2bt0rbCkdpTrt9J007e3sujp/OD7WW+ljdQpwu20UmaHg3yFltD6ZyEEmqXL3S0oOERNI9MLNfV3f28j2TCBZSaIRZnciD2+1GKyENfWOqh80OcBD0Nif/NxLunX/VFff39IHf2DXa+4X/949TQeRFD35MIgyigna8gGqTFSlQ1HFO7ikS82irrUSn4GN9/we/fCP/Mg3BFZauGfHj/Tw7usBaHKiHskVh3zsUaghgQYm2TEquExXJtrCfC/gJfTY1x8ALT/5D/4ffflzn9Lt47ZORqkDa4XOSaWkm1d2tLdb13gZyWIRuUY4qyla6CvL8Xmch0PWCmGIkrs6BCnOjCZawin63OMYwWRqYexf9imAVH4GtxlQwT7qLINIWxi/VgB+E1XKNYu/UOkRSAnK5peaIhlVJkk8hRjFDHuDqhgcCXveHqiAowp51WoUUiHFiPKSzx2f7fiDhwgOZwrqaryOwVYZ6Ci605E0AbpEBhe8hTn1mbc3hSH3xkAqwE+ZCUGhFIUBz8m2d7NQ5nOO/G5awR//uT8a6kIQZbNKIFxuAqVGxWowL31u0ADh2uaetPvWuZzO2szdCHIBqV4fcByM7W7PLTbmk8y6aCGQJaApCzr15vWrOtjfdes5SDBhdk3FGosDH85QJeJ3Uyl5UJ2h5NfSgrZss9JGtARo/Z2enPs9gfaEL0smx8/GnG/pA9io5zQE4fl/Zns8OMs84nsKN80o4TAB4MOtzEzNhMVLpgYBnKvHIafb7+v973ms7/xQRzubtCorSvNUafzZUFJsSRaHDzurNaCJw/fO8aH+9r/9FX3hjQcaTBaqTBra6hzoUn5fN64faHuj5Wu0sUAG0bcVn5YarLq623+gs96F0kleu/kdXdnY01az6YrzrNPV4ehEp/MzdcY9zx3RBKilFe1Xt3W1ccm8OAtbU+U3I7mh4jfJei3hiHwZHFmqWleMYWSwbiNZnGMaHGKet7Wh3ebPznhUWiZTZ8XMO6EacH2mXDkLjUOKZ00GzIbj77wmCVaz3jB63HWHwR8E7Uh0mMGF5R1gJ1RiCMChfz2dR/seKhUkdOY5JFBU/8x/ECSYDI61o9tqlZDlC3emRl4q8nsYEdSK2tpIrRwzHi41OR1ojhBGDVpTiLEPJrJa0uS0p3yzrGKVjo80nCzVG0GzWSmZzFVxYF3pfDBVewBvmzhLYGWOiirTXCMssmgXO7AG55XkdrZINZ6nuvOQyrmizWpNzVrFqjWbFtfI6/HkUF+Zfs3tzXUnFnEI1MKs2ZFbaVUKfVc8lQmshVlZm92mLg2b2kD2rd7Qlf1dFXOJbvce6GI2UCvXUGNe1tHhA50d3tHmzmXVN67qJN/TW/n7aue6TyQC345k7wiurIN5quSsqNz9igqLgvY3a3r+2q42m+Wg9NmNhmpu5qQbziOynymcJ56FtWkjcMSzl2k2P//vXtXtxxd69ju29a2/e1+9i6E+/eN3NBmEx6cT86XU2E3VupTXdLTU0RtUeLhqRQBr1UuumPcaRd3YSFXMFbXY/x36kf/hf/xGxaXlUp3OqR7cfd0zUndW3AKOzwis66BasuE6lauBS6bbkPTR+gQkRAChw5PT4aNDfeof/t/60hc+p7vnI3VnqZqMr8oFbbfqeubarq8RcGl4ZIdsJnvJuBKAf5behEoChQWufigSWXUtO7+CpRGnLgBRJP/YVARHvoQjjbuPiNrQ7RlNrHbEDJZNTdDyKCtD2xILOOMxtuB9ATzltcBMsLfBXtjGsRieyQRP67ZjiGEBIJyyZpq7rZ96rdNKDr3vkG1lFMWfJNghkxhrIebnnBmMMAeZ6E9cIz9vEBUJ/DRYClS1nG0b+BtD5TTqGSGKANcCQnyXgfVjIT2VAUQM3shmaczKOEx5cEZN4dVpvhDtqlUczNhwjRBZD+j4GhnmshqlnEFfzRrcxLqzPQ5KDkVmgRfnbV052HN7k9lm+AIufdjRY3ef3zyvsTY2WpmKThDG+V6yIhCr3DyLIWRm6FSpvW5fR6YAzbW7tWn+k1vNDLXdJom2oBWcFksjWn0AZ2pCfr/Qs1hoVNp2cwg+1prCw89ZPms+VzHjZrJraUnt7zzQ+565p6v7gHCw0Cr7M8lVpWJLSb6mJEfVSnDN3DdYpFroC2++oU98/jf0ta93VOnu6Ep6RXvNDe3ubPqgZ9HSrgjgAHyyiqkjZPSnnQvTRQiQaPHW3VIveP7KzNnuK7OhuZqoqowGY6MnmxUO5rpl5TgUcMVhk1jykfdEmzcjmPN1ghwLO+4FHEN0ggde3HxvtGcyUAKloDdw4tYn105g5dpYY6ArHVgrONXgSALiENpVqLSwychw+RV8D52P9TggnklwV6lcDLjKUN2mUmWtNSdok0CcA3Jh5gMYhg1ddaVXNSd22jvUQf62UnU1J9ks5rVdTlUDL0DWXcmrUpVqCH0z9zwbaEIbtcJ7DRuz8SxRbpl3xZo2ysqVA0lOKxfk72KyUA6XoEbVScxgTFXGOo+Mmc7HfJEarGTA0vJt8X5mrCSm44V0tpirf57X2VnR4iNIY7ayTxKQ4XKo24s7GidBsJ9ppvESlyKEK9Afzkn1qZ1SXHHZ8zivyqihg+G+nq4daLOFQQYc90Tj1UR3B4cazafamOY1uP+Wuqd3vZ63rn1YneZM94oP1Em6a8fkLJJlfwSBVMksp7RdUnpUscXddqtm0NJ2k1ZnGCawdtjj8OhZdwS6UqXo5MjOLE6ASRgIrNHSp03+y795T3dPu3r+o3v69t97oP7FQJ/+h3d0dm9silSMeVe69oGiDl4o6vTeXG9+fmwXIDiiW42Kq1UqrO1GUVdbeRWSVKerK/qrf/NHtbG5FWdh9jEcdPXo4S2dnx0q75l1oFwNXDJWI+arRfAR/rNs8BIgTxY0AdXuYRkAh8rpa7/+Vf3KP/24vvLVX9e97tyGBvUyCWBJBzstPXt1145Q0xmUMyb6idJlSJOSxCKyw+9j36ydy9ir/nuWFPO413ahkfiGXVyM/cLxKgCS0V7FRhJAIEHSFR94AlNVSCBCDtDyowsoUb3AVTA7NTYidOg5e+1uZnrkwsWSubDuYkbg47yeothHJ8s+39H1ijMHXmu0lwnGrIMYU63BSyEKBIMj41tl7JKw0CPxt1A/4hdO0svBwqhWbaOJepS9XUl2OO/eTcX64z/3x2LAnWkE+xDlBcgo6Gu7xRrVm13c0Vz0JgwwS3jooXaEzmKgsMgIXXIzbJ7PfGDbjSbTmaQFB4e12+5qf3dbVy5fUrEUfppWeILGU4rqhSqT4BVqQFGlRCVL62zsYM3hHhDsEBxgBoMx++PHxwbB7GyFNZEpP5Pwd7UcXXCLHVg3WlER8/6d/dhuCUATLb5oUawzM/4v2g6gFGeuVlMAWdOJD4YQoT7U01du6fmbVM1lt36NCM5RtdaVAGIiuK4Dq9vCEaSGs5E+/8qb+uznHuvwjYJquY3QhS3lLeFWoMr1xM91swMgbVuey8VFO0PZsbFDsYXrpq1DpkArZi39tdZhZqOQXLl1WyDDDT6xTcUzMwQWGtUYm8wyhszbM49UZ5fzaO1wyIEYrVaqbyttZaIidEVcafCzqGnR0rWSVmTrXAPrJEyTSZXJOIO0TsIGOM2VCxs1EyyPSozvZ2PMzLXzDD2b+7L52cTQQPgMsjmt5NCZhhvHYRFmBFOtxie6nLul2bSrCepRhbz2qgU1K3lKYM1KBeVLqZq1korA/C96Guawfytk+q2Ms3LK05K76GlVrzogmxbgjs5K8/FcCbw+AF+AkQApTUnS+DvIX4KrQleY4OpMnz2V0W4yZ52j+VTtoXT+sKz8sqRmrergWndgAO2d17Q4NNeR1vo0mejB6JGOxqdKFomSRSrV5lI1KpX1vWSNbQy39Jxu6ubOvmedseVTHU8vdDQ516LfU3r3oYadx5qsitq4+jvU35/rsHyogcJr80nZusYt8ecor1ynrHynosq0oo1aVfubdV3d21LJwEHWbLABWJ9wptduU3UwGysqobnXJ21MI8ZrFSX1knmxX/jyHb1x60hPf3hL3/H7r2g+H+ulzz3Wi790pskQBTmU4qT3fk9ZBy8UdOfXp3r9cxPVagWjgJv1sj1+qbC2miVXraU00a1D6S/99R/VjaeffqIE5jNgNNDR4R0dPr5n1TDrbj+h2WTVaqFk7qqDqsUhIgCHEtEoW/8x4uLs+9RP/7Re/PRP6Tdff0v3e1SxBdXRXK8UdW1vSzf2t7TIzzVZTjVZxZywNi/YsME+ztimuTMXHZc1dxPQF8HNOrgWOQGsWXDwYt3R9YpuHEEwApof2WiiPnaWmTIbmtyctZZgzEwpoqAK0XzOChuSWw42FJto6fJ7iQHR2UoMKCWhDfEPvLzHMQu2chfdijiLOd8cWO31jGoaCP5QbLLovl87OqjEj3WFFwCtvAsLrpXknOKCStyaB8Q9qy7RaoICGPNZWuIgp99VYP2JX/jjPmw8L81uKn1vAuvaqQuYt2WkODyetBFingAkm0jPhQfiEW5QCDjzUPlA/5GDzpXGkkpx7DYw7iP7O9u6evXA9IVQ0sk4YCY1c7BEhgH6dy1JGBVL/J51hkXANEQbreJMdOD4+Ez93kD1ekn1JplJzW1aAgAtDVqFVH28k40M6WrLNq4jx8NDWCAeKvQdqqPQ3EQIAJFoiOjMDYpmDSCPR2bJ+18se7p+cE8feO6u6mUg/BUlrlj5rAQ6mM9cAJmMFOYzayUxV3r1tVN99Tcv9Objnm6PjtyuqcxraiYt1XNNlfNlIz15fSN1HezHIYKRcdcs4ZhlnM4u84BrMsEGhvS8L0T7lywsDODxgS2r1+8HcpBqzFlrcNHWqLu1okqQrcPqKeDwcJ+nrqLXc1CyVDbpWjgEP1m0nWm9EmBd+eaidcXGYFNx3SlSlHRQMsEQ1hEEc2fU5seFdJ6r5PnC6GwCFTxYNgsHnHV7vYZC5sxtRjbyZGTxBA4bKFtuh80mys/PdEmAdLqam+KT126toGa1AIpFC1rTZZx5CspRtZPJJ3m3iUP9JaN0EAX7Ay04YJjv2CQ6eHc8D1p4SwTEMwF+gih/R+IQoBI0G/8fFazFWiKwrtHBPJvOYq7bqFY9Likdl1UvVrXVrKqBIAXVCpZh9YFa5V1tVHfRXtTr/Vt6tfumZkgFumyBILxyW9ggpyB/qjgt62B8Re9vPGPJ0fX8cJmudDw708Oz+0ruXegMTmtS1MaNb1H/oKd26cwuPO8UXvCRu0iVDooqdCuqDGuqJxiGV12tcm+3WnjQes7i1+fZhhDMJHTLywURWN0SzEZCdEkSEuare0outaybfevr9/Tyl29p+2pRH/rePeVLU3VOOvrizxzp9a/0NR2vtHM9rw/87pKa+3m9+tmJ7n5prs1WSS28fW0aUtTORk27m3Ft6XKpr79+qh/8s39R3/U936Ma9yP74PraF8c6PLxjY+0nvFWU7BCDKBBIK65SQQFTtUZrki4QjkxrOcP4hZwp/+zH/pZu/cZn9fWH53o8QLgkMAC0f6/tb2lvo6FxYaJhOtEgCZGH1rCsGvNzcCrmjWOowXw3KlCLxJQKsfYcftlj0akkqBLsEO9nXQU7I3A1draxT2lQVhirkRBErIizOrAmeLMGwpj9z++2Sp3V1+iWhV43+uz2zUZZLZ8LtTO8lJkzZ4UTGgMeA1gmUZlYf2gaExgNdiqhvhZi+8GVj3Glz+dchj0BzJj5OIctXgRX3gv/v0Ylo3n/zqTAIzY4/u+mYv1Hv/QnXaHywc0yPJnhM4EVkBJZezHnN7KWFiOg+sUTynPafhB3UUQKgj5C6By2a+QqVQYVDIHZs67p1HzJ84u2HeQvXdo1qdf7PCMMOwfJSMkEQlqA1pZ1NQvHDRh20CvWbi5UQKV8+Lgi3t++6BrZjFh7DaH7SkXn7a6rWwAe9NaBi7OfK1m7wa0m0HMsZjhWmY6kLcYI3hz2LAwWoA/KeKgTqh8qhXze10UFt7d1rPc/e0vX9jpaJgTQCKoJ89V8LeathfqTljCB1fPWTEWEbOzB0bk+89It/dxrr+jeWdezu8qsrk3tRIBNa6rma6qAPDaaOtwm3MJmpm1AwMJ6pCHLG9WbEbsZASIs86KdbypJEd/SdmiEmkIVEm4WB8ncjUhqjBKkmsyyxLXKUoCaoqvAJ1kxlImQL0NOcaUi8ydD/RdG45YLJau0sAHXiGwOBCpOgp4NjBHfzvSb4/7TcggTZp5PzEdyrt6pHiwukRHI6Saw89FVDblN1JcC1s99YhHQlsvNTnWgV7Sc9b3huZfNMlrCeaXIGNqcIifr1DDvJ8sluchGKU/myNAMAGyBkmd0kVFyWC02V+H/yJIBJjFTXSRGAJu7OmeWCv+OA2nhwGrlJXNYM/srEvXlSrcWY512Ei0vqqqqou1WRa0G1fNSqk40LR/qRulD2ijsmTbxYPxIr/RwiIFbGlJ1XgjOdBZKCszocIBJVJpUdWNxXc9t3VCr3HRbk2TneHyme+f3tDqb6/TeoUbICj7VUnfrWKN8LxsYZO1S4vUsb8nBWr+lxqKmFlrcTYJWWWULwRAEypHQZlQszh/WSiEHlxlFrmjfk0aRJFl5i7UBcv1gV4Vr21rVSQCHuvfaPSXJUAdPIyoAKG6gO19v65MfP9F0stR7/6OCnvuuokaDRC/925nab0nbmxW396n0tzdqprTsbeKRDGBmrNu3HuvaB75fH/uhP6O9g4Mn6kuRVE50fnak06NHXs8+J7Gl9Ew1hCBCECJawDx7MCUEZcRtjHjP+POvfu0Vfeon/nfdvvWa3rqY2LSAapVPkMqXd1qq1goaFcYalEYalSZaTOAXl7S9wEe1bK1p7iWyg3RcQPESVKPFyz1mN2fqZFZOw0U4pA4t4jMLd68QDaKCDK9TzjsSW4wXSPKpTtEaIPE29Q1ZT1qu8FstuhKdUIPvzAgI20kSbc5/XockJjyhQ0zGQ51snsgehzZlQxYcoqiUM5YA1Ti6wLYrzeRqeX+eKRvUCcJ34ji1LtbWYFPiG4hmKztlVpYkEgFwRGshujPvKrD+1K/8kAn64QoT1nFeLLNwaG8ahUm5HAReLojDijfDvIcAUq+3HKy4cGg3CLdzk/iZEGqOOZl/3mjRpaXlLtode3c2W7XQa/TQPTiLMQ+NzIpZLaU/YBOyQA5DL/iMhEyGhMIOgRVxeTiOBFbs1+zJiR4ks5tCwdZ2PLCtzQ0TmS3IbhEMIB2JJgBc8IREz9KVDBJ8FbfnqGZ9bxbz8Iu1lvLQwZYsi+qG1wDhyuFZKg50de+2PvzCW77uJCGgAiMnuFaNDk6+Kbi6ckUANDqcBlwMpyO9eO+u/tVXXtGLd491PgQCL+XnRdVmLW3N9rSrPd8XEK+Bdgw0XizK4KF6vjIaBDiLFg7LGIeVwchgLzYWwJ7ZgpYLCijs+NDljHYrcxuy2KVnX67Y7UQSdBgyTqMG7dxBa3bshc0mqFSqwYVFj5lNmHHbSAaY4fEz82moqFA1GW6f6QC7JZ05HrltRGVgeH2MHJxc+bkE+IOEiYODayPrpfqnjQRIjcDMNbj1u8TTterrC/s5BOxPdT33mrbLoTHMwc4nazOsFUMcwhg+g00CTAOP0bZUWTW9IrO2bFqqJe0wm6BhH8chwix2pRQtZFpeS2k4T9UfB14B5SYMmPFpRYRkAu/VKjaphvO5LmibzZZqKa/TxVz3FhPNzkuqLipq1Aoq15dKqj2tKm2lSV7P579bm8VdJzsX867eGNzV7dF9H1aJOSKgEVOlhaXS2kwqzd1WdQtxktOV9KqeqT2lzeKWwW5Hg2OdTs9VSxsqTRvqzHo6bt5Wp3CmRUIHKAuqi5xNuCsXTW3Od7Tf2tBGtaQqBz0tyqw9TlXFz/C81ucMh2jYjAHoYtbOign0rxNFDsCsIuJsqexvafXUtpIWD2mk1aqnZNVXmgyk1UD9zkA/+b8eq7G10od/T07V7Zxe+9JKr31uqdISQFrFMn61alFXL23q6t6mzwBjGaD1dLq6fyL9mb/0V/XeD3zQFWgk/2uRgoXOTw8tyO9E0IIpJeWz9i/VKoEVUBYJHIE1Rhxvg7pIFH7q439P9774r/X1e8d62JeWObolJc990Qfe32poXl1qUB5ptTXVsjXXsD/X8lZB1xfb2qrWbPDu+bNbu3GOxPqNlj4JIx0k+wSPxk+ARMVMKChcvUKvgCdJpUhgJYCCR4CaFhz+KCpsj2i93rwbHhNYEpOxqvVwQPMpbgvM0IxnJMTIiuSIZMniM5lLFr+XYEtbluds6cRCUIes7+2zJBgmJyedJ848dDG4iOANx/lJUh80u9AzCIXBqKC5Zp6R6TfwcLOqm+4YWlMwNd5VYP3EZ/+UtSGjtZdRMDJxBlIN5jZklOYL+iCLnxCIKAAAIABJREFUdpbLarffqCKLHiy3Ghs+SAhefM2tUxRq6iC45r4ZLCQyCb6Hw+6Zm9dVrRa1WsZhuSYnE6S5LoIBSDFE+Fl4a8sjg6xAig5DSYcHwOHu5NsQdoxzOw6uLCS3IWo1nbfbnknsbG9qY7NpSgPXI3SOEXfHLm259IFL9scHPX44hQQrD7WtPBJVOghUslzsxEDCGtxkndAgW1eKh/rIh17TjYOBFitmrBDys8o1Vw1ua76ppFCTADh51hpV6/rDnLhcoulirC/delM/+xuv6iu3H+v4dKpcp6796RU9tXHVcmFQlTxbyQBpnkEoQD8wZaA/8RwIJCzG9ZyVe9yq1T3DBBQBHWptyszhDnCBZwqwxG14dEMz9x23jAw8C44zSQpBFrQ0rwN1iqDPQWn5MObwBFwEIAA3ADIC7DaY+O/DydDXG6pL4aHre54lXdYAtf0W0mzRYViDo1gfPGdrPNujNkBeXA/y0BwaOHN4g5aj1R/UKarKlZbTnq7k3tLlRs+ONSU0gUn0mPt6HYXFIp8N1izVKuMCWsMWRScTXkndvlZ0gjCxL4XYwWzJfZGmw6kWk4lKLfABIb7fHyfqjKDegEswQ1f98VQDC5GABKZ6SDVcLHV/MtKD8Vg3EVhf5XRrOdAynauBy02J2fRSqySI+blFQc/nvkvb5X2VKzXNtdRh/1iv9+84IGqRqpgU1SjVVC1UVK7mNM2P1J6xT+aaaqq2+qouq7qi69pdXNJ8utD5/MzJy44O9Lh8R4+KtzVPqb5SpQTUUVH5Xk21wYY283Xtbjd0eXdLK1dEdLmyZMwdCpL2qETd2reggdw9wUQPAwyEO1DhWZP/bWDAbLFatajIcjLXrFZQ/vmWclt0lPtKVz1sF0j3NZ8P9IkfO9VzH1rpxvtXenRnpV//t4lOb+W0tVE2orpVL+tgv6nLe5tqoOYFQId97y75Qq+/dk/v+eh/ot/3h39Q127efEdgzcAzWjmokLC9s7sT3qzRdg0FoXeIGGSBle9/eP+BPv7X/ydNL+7o5eOR2pNgNFCtYi252SqrVsyrvlVTf2ek8aWulrWpJhfS5M28nh7tW8KQ84qcmDPDinfW1Y5xH5Wr546MrxZLdfoDn2kGaNKlA8EL8pciImuXWh50fbZhnUglSkvYKnwxtwaZ7b02mQj1dc9wMS0nLSfYkSg72QYnw7x0bPyLcTFmFqAGRYUZ4EISdFNtrNQX9y46V3SR4n52uxjavz3HXcvh2psbk4FM78CB1ZRRfGPhtSM1Gmtn/R5pD7OmjDiPUuvdBdaf+NQfywTro0XLbuRg5o2V87iahOwb+4BWG+AQAiYzU9tjGa0Z7u6YU9OdGw4nPoA5FEfTkfmBHED8TPARR/ZspJS/fLCv/d0tbxyLDC6Z88XDhwzMujs7Ozcsmt/HPHE9Y+12Q8OXAzfcS+T5Kr8HhOrJyblnrJsgiiFN59JAlUmucDG4JmE4u7jwwiBAUxXzkNGxZFZpfmwx7+qcBcVCoM3DfM5qUsx5RAKCv+jYVkvOvt3PZzHP9dTVY333t70SQAIoNus5a1a5Ur0yb00LzWgLJyAGI+t6ElxdwgbNaTAZ6fbxkV58+Vivf22k/klJtfK2ExsCjTU4CTrwdOGHZraA7ACeAW21tUmBEXLofzKfwB6uXjVfFO9ZH8xrkf4JiREzoqLn4/1eIBnJgqkEXRFn/F/uEcpLeCmywZr1ugMlyl5G7AIWyBIVnmWglueunHk2BFaCI1xRAtgaB7PmwEYbdeVro9PCxg8xCgBeaLJG0hMwfILZXAMM4mldGawRDdqNVk3VWlT1JBHMOHvdC5Und/SB3QuNsBbMpapCu2J2lQ9UPL+TZ7nNviikWpXzKpYAOrFcGKWkWg2nyjG32m6qXOHe0OKFv51o3J9pPpyo0GRjhzjEcIooBNraJKQg8Qv2OB7AERxNLOHH/4/mSz2aTnV7OlJFOV1TWY9XE41zHEgAwvDbjLGKlgVtrK7oWv69Wk4Tt6vpOBm9kM41WY21nDDrLmh/Z9fcRd4ByQ/PoI+70myotwp3dbFqO3nZWe5rc7ZrqTv40qW0rAe1N/z7C+OqSrOqirOyuymlhOq0aBN4wIGMfRIQzrTuMqAI+4dnzfqxfnQmcRcKbNFmZe4/m1CFhlwdz9eo1EVQ52gjh8bzXKu9ospPl1VqMcfvKpcMlCZ9adXXgztDlZoTpZWZ3nol0W9+pqjOQ3jJBQeuZ6+jW1539yxAN8hthsobCd9s1NP905X+wJ/4YX3n93yv6g1oGiFWwAWtg77/9Hjkm/7vt/u+zLVp0O3rn3z87+vBlz+pt067ejQIEBzVPTPz7SY0qrJxJOZ8bhTUv9RRp9HV4HghvVHW06WgRbFfwm84KDZ29WLPZeMcWzEWC/aFJrh65ME+S6HalGwqUfFaCLlNElMEfQhiaLr7vICdkCkn8TxwXCLhvehwJjMyi+q2BtreLeJMktCo3blGw5AeDUe1MH6nOKMDyGgI1Sj2MEWQZWgdXGOOSsfHrWF0jKGJAZ7MNOQpFmwzuSLQIwryNviRLgjBm0dDsA6RoEjkOCPWtB28pWFwvauK9e///B8LjtMYkj2qNHn30e2NCtLXra5oCxDN400Ff5BqlcOOzcFNrtdwNwn1Ct+sFG7QwMN3Ng+HFxuA4NbudK289NSN69rebLpKcmB0yw8UV+hCcvOh5TSbdW8qyncOY25gu93xQwbBxwP0ZqTV5nkvreCu3xNUH2tZZtxHfhbU2u7OlqWsjk5P/F7X9B4eKK1evsctDkp2L77Q1XW150U5C2GHFTKJZVfgXI//dEDj/ZAFTvSt73tDH3z+NGaozFIJoATWbwiuTVewUHLWs9ZviK7ZgD54Z4C3sFubqMMspr1Ur1cUinO9LmpRcMJiMa/n2iy+K5cP3G5jxsi/DUpaLJ38oDLE+x4M+05EWGgBQOL94jYGwC2nR48P3UVgQ3lx0uI0GAGQRDwbfn8YI4RYCO0ZryW381IMLhzMaamhuMJ1ts/b/hnQilTOVHlPZj0E0kzuklb9GnxAYGUGzweHAj+75ukZwJTmXG1HIhAbio80WarVrKlcQZA+gvd4MtfJ2bn65/f0O6+da5FM3faqcTBQcSJPmCKEn6gBNYOWcD7RqgRqntwcshRqTUXlJwvlCQSbDQEJcOUwB5CRajGaa07SWK85mIMGRlRiCAd3MtMU/d9lYuWjIRSBKfQE2sGJpivpeD7TLRDOyIWuCppoqVFC0OEZrFRELGBeU22+pa3yJZXTivEPE54RgsflmabJUE01tBrktb3d0LXL+wLtSbJq7nYhry6qOMlKk/xc4xUuNUN1k7aSZU7lSV2DpO+E27PaflnJLK98gsE2ND346Knbq9BJ2B8Hl3Yd1N3toIpyJSHtbG9oStK1WHgtQPGyaEEmJcqaGfT7IKCMjF+DbqhCgjMf5wIH+iy3UOWZiqpX2a995dVTPqVyxVd0pMlyrPFyptd+M6evfa6s4SnVYFFX9zf07I0DNerx2kQZknbum0F/jLI008lxR+Xd5/S7/uAP6sMf+UgmVsHY7G15Prd317J6TypSzs3f+n1c+3A40Fe/8Gv6lz/+f2k5OtIrJzON5+j75oMC1Kzo0lbdlatpjuOJVEk1uj5Wf2so3OIqZzU9M99XYRpzSdY+lajbqYUYgxlzwIgPsN+CYIlzWRrShwDdCqFFPB0x2459wrsCv0BgdUFSq/v89nw7U5haC9sbyZ0l6pzj5WpQikxrRIS/iqThynZvk3EkuXzGKCbwOpzbZc5MLDs5m0hOEAbJ8A60DygekJRHkpO1YAc0WtOZeIT14tHfnk6fcHhDcD88rs2lBTthsw/m8kujjWPUlXcb25Yt7wa89GP/+gczODQkewJOMUNeMumL4TdzI8rqdTXADSTTgTNIhkl1Qh++XEYQn3ZfSGeZ1jGZWGQf8AoXzsHJXBMpLVp1Lzz3jLMRE6yZlcBtzGznOKB5aMw4PHsBdZkZl9NOYU7LLJVNCx+Jxe8e/3iiXrfnP1lQZOIX3eDWcTiHAXrqyo72Bwe14emZkDxygLweX+dBOKuu17yB1wAr3pv7+lbwyAWdAfrRYGDhCbco/P3MCBK1Wm1997e9qst7o8xpglkrGVNZKQboDrDIHq4BTVjUhflufLzdGva/smuJ6wBYxb1GLm+hdmeqdhuZNLoQfHLfoSdNnfzwO/t9AmsIaGuFK0tk2QRLkN5BCEc5BQACghoMZ1LrAx8dHzuYUoniuxo0khDNtyQZlYPlHqOijZnbGnggA5US63VGICaBoWPQaXd9T+km0CZmZmkAk3m79EdRCopxRPCpc6EbTdDN2u9rCcagD0V7l/djeTU/pyCWs87DMDncM2g5QRs7PDnX48OH+sj+hVqVvikgFcAQzGDX40gEQ8oFbeaZHclm5B5DG1WLoEBeFdYTQbjKHF3OvGnnokmNwj5t8zmqNXBbpxg6YBU304B5ljWDSZ7ivfL1cI9LRSg6mUz1Wr+nGSAwngtjiLWOt2vmVIVlUSXALAUUrDiMZpqv5loxR80j2F7S7nxP/dFEBzvbunGwp7OTEx0+uqPccmj8waq8pVJzx9q2BHvQoUfJQ/WTroqLikFJhUVZRVW0mIZ8D88lxLlooS6MexgAICwXdWl/x8EFQCE85jzWgIWctjZbVu5hL4FrYD/DVGAthPfuyElypVp0FwOqFCMP9jWBYo1MD0rYSuVrFdWeyqnSGiu/6qiYdpVTX7PlyBzcwWyml76c18ufr2g5qGh3s6Knr25rd6ulShmAZSSj7BnOK4KNdcsxt5+Pde/xQNs3PqDv+X3/mT747R92dwiMxW8XUNcz1HVlu57JrvcwUpyvvfSSfuYTP6mzt76ity6mOh9DM0MBCspPxRKPfFp23iC7hebpUqdbPXVKIyX9nGrDqq4kLbWY6VZDpY4OmrEWmVDKGtnv8xuRkUwQItqrdF1inEbiy/1dV3Az6Hrj8LqugWPJ04mcZIIYITtoBSjU6kDO01Y1QIiEOwtaFB9VqtCguzjJRSyDjlVmimIalUc2cVZwTnM+87FmORBPCHw8HwvAOLkKJHMgkzl3I1gy1iMOGT/hczzYKpwJ3BePm7I5K4E1zvOo0nnddxVY/9Y/+0NPbHc4/gCSBIKMCiYGywsPllGqCD9BK/PAGRwMHfU7nc6TN8phzYVxszyPTGRVI3ubzlDFGTpTAhzD8PuF558JRCbB0zzGWMTO+DK0KYGVh+JMBG3PLM5QjaIxG8PsaHWQDHCIDPoDzcZTXz8LH/3bcr5kwIlBJZnWJMIKXCstYOYZVNUOrCiClMsGvrB5aRuv55K2LjMyOqg5tDNw36Hq4gBgjmmkn0myzKcZ2i917fJjfeiFt7S7SaZIucP/U7m+Y+5KWxieqwUkQBJHWzgCbIZm+vcEWYTuuWe058djDia4muFTGqpY5J/QYwKQEK2csNOyr2H2dQ7QyWThGUavvdLFeaJOG6u0VKdnZzo+OfEB2Ko3Ys5pgEAEVrsTRRcsuMAZLD9ATjGbJPAskYdkHpRx+lgbay6yVVi4rwYhBJUnOHERuD37zbisdixy+zcoUA7W9ork3zH3Ya0x02f9tBoNSzSSRPG7alkr2Ablw5GOz7s6OW9rJz3Re7fPVC/KSG8q1bmDZwSPQjFVCzQjcZLnYUGMGHnQ7WlkWfYwA2yskZ/c/NSzn5WYRkGvGc75XLpi5U9E9xcrQH6hwjQYABT00EwLxApGU73R62mYmVa8gzEaOVjGKURn2l6cFiRndYT4eD2pa3u5o/ysoFHxQgeVK7qyvasHd2/p+MEbqqwG2qiXpOquCnsvqNna0XjQcwu3kx+oUwYYlKg53FVhSXsyZ5EU8zAtGAKghbHSSg1sJQdDA4E2N5o++Kg+Cay0/NhzjCbQoQa9ynyNGVmAFxd+tmAlAMsxDgqtAc6XsHUM4EwkDkaU45C0XVb96byqB3MV1FEhoSWMKQTV6lTn3bm++vm83vxyWZW06vbvs9d2jEYlKbDntM08AnnuMZOlNXMqFRJdnHV03F5o88rz+s7v+9360Hd8h00wuK6wy4xr8qN4R+UaQTUqWzp+SO8RVH/lUz+r17/yOV0Me7rfgfqUC6vCjboubTeNTsYSjyBMYDXSf7XUcdrTZDVXbVpWfkIWN7dmQK2WVw/wIS3dEqh3OkKwASZPOMkhTB9naSwXktawBrU4DyMTj3p4trRQASaG4brlEWdBdeR9UJhw5vjr5aLG/UEmHxjnj4UfnPyGmloAqxC2iSTKXSmDoALhu+5UBlWGlkjMdXk9Fy/cBwBtxXLQ13DTsm5C2MeB8VgLQqyDtg1ETK0Mqh4fawaKz0tE/jPGA69LIZj8/N8uvEMvTHru+jdWN9/cTnznv/+3//cPvo2uM3cp+EsorQDaIAvhIXLwuDePZykDYA+fJ27R9rpdbxCUR8gKIiOQMwsyEio//qQ9SOuOLGY8C3ebp29ejze0jDZQINcCweqbvVzZEq7VQrQ60GIx+wsxftoSZCWeZ9C6tLl2qAAxs7NWcLmko7Nz6/1S0VqdI6N1bGw0/XoEVgBLBDAeXpyV0bvn/VJFcWByMFgVxhq9AcShqocjy/edX1y4A8AvIGsk+wJt53lCSbp26U299+lH2tsMwfkIroVwGEH2kPlrnjYoATbjvprjCoWGdg7BJqTT1oCddz5PcxMzRLHj8Nsnbfa3DNvv+Y/vWpYExL9tLJAh8MajuTqdme7dGenVrw/1+DBkzgiuBFaqVX7YKkggNDO+ayCng/P75HnSnjLCL2+d4NVs6Yp3bSOH6LWVVDIYPDzLtWUU1bDdcaw/HZ8kA2vtXyTYCJTo1foAhDKEzCPoW1N4WGuMGhJTqHj+0QhYGVgXeshzH0ad/tBmCufnR/rI/oku1xeqwAvKpDw5dF0VU8nicENSmGXUgV2KtVuCz8rshxZi1l3I8g0nP8TJ8SqnMXKQBFeMzgms+A9T+SFKAmKbDL831XC6dGJD1OpP5rozGOiMZCZ73r91j4e7R/aE/bdiWlRdDbWWG6qsShrnu1rVu9pb3NSVzcs6O3qsswdvSKMTFdOl5rmakkvfqq1mTfP2fYNNRsWaxptFt78b/U3VCiiWITAQiHkSUmeTy3A2sljLcODZvcEiCoyFwVtUZbXgEPeHfdVqBNXgA68l3Ph9JydnrrC2Npqena21YjlTQJh6FJXN8Dif8pWCajcLajwFrauvXNI1Qni+Gmk8n+r1V2Z68VdTnd8LpO3V/U3dvLzt6wJUZ0lVC5WE3nWg/hlvhb9qulrq7Kyjs85M9d0b+uBHv1fv/eAHtX/5wPPeoLXFebRWVIpAG+ci/9c+v9BrL31NX/rsL+rrX/01dfttPewvtUqDI73dqhoBvLfVsOgH646E34pF9Zp/f38xMS2qvAzhGzj6BKq9zZEryskMiiPiOOAb6FqNA+SZhud0VIIBHItRGeOfhZq4B1mqkLYyri9BZfM5TjwgSC1CN9yALL/foH+ZqXGB9STJUVSO4FN4/+5mWTQoAiDBy/RApBFFOxc2wtDfE2OcMHQxpzYDOXoWC6UTSUIELDKFKH6G2OL2r0eJrEnoQCH07eBOp4s9lEXLoJZGUrYGQHrkadvSgpL/+c/D8n7742O/951q0/+hsCoRWP2mjcSjjUOWwHwiZ6QrgBCyJIunGA0bwtEAj+inU9VhjLtF4IHPikhEZobOYieDgTtIhQEoxlkQyM/xxDrCB5f2g+aTosf7dmANwYAAKPQ6XTs7YExt8QWqTYMLEIYP8AMzGkOmQYJOp25ZwmMFqtHabFjDt8qiX62cAZMZUW2TRQNC4h7w+w3WoW2W+fmFRmWIT1uQHVkwD8sDwRZKK4m5njx0+FmhWhkBmkyRA4DcENHt6aKjZ67d13tuHGl3ExQshyW0i/DIpHpFVziQw1SzYe0lVz78H62wCLT0GJ9Ust9Uxf6Hn/pv/eo3ns/R8vacSwudt/t6+eVzfekLQx0/RhSkl4FjYoMawg/vKxPLXidPBjbZ3YZKFS50Ri9hhkNbFmpAJjCxJpd7Hgx0NoFXh8xgUHQMekLMG9cTV6OBQGSTGgAF/ckIRSQxSQijTRipRciyBccwJOc4/Jm50xImO4e/1jVNgJnmUveOzvVU9VTftjdSq2Rl7Jj1wO2mYkVAhNYgATQLqCSjrAWrYVp/F8BQYBNWFjwJazkj6leJJvmSRoD9PMNaaICJN1qmjCysfrXUAK/g4UIdvo6yTIbUPMMDGXTtOx9cVqm+A08e7qOIRaQFbRY31Vg2lGJJV+xpXut6brk5uKmD1hUDis4e31Hv9L6W84mmq6IqB9+ixuJYuf59H3qD3I5Wu1eV36ormSTaym/bpHsyHasApYRqczbWajGxGECxBKhv5AM/1LAY1Yy0gFZRLDq5Yv8xnabzBPfSbjhraVG0lM/brmrQcyaJYz14dl+CwhbJb+jWBgiN9Lp8paDW83mVa2Mlyx7EOC1WQz1+NNSXfmmsB6/mVEzK2tuq6cbBlva3N7weZuAClnICxr4NmdN4TdYfZyGvgUfXsNfX8dlQw1Vdz3zLt+qFD32bDq5cVXNzw9XYWlDH+8h816ABnh8f69UXv6qv/uov6/brr6g7HOgUTIRy9v4lqO5u1LTZQJK0bNQsgYiWK+uTM4v7Q4eJih16IdUsRQ1t66cvnylN53rcbmm+2lK1TGUfhYA9qH1+IoEYUoTGkJguF7iQeh2HnDAKD82CAAE2Gw0HVu63VZoybAJ71mOXBW3+gYa9Qab9G3NTi0/gagVmBWczz2jROQC4yJw0AKe8B+bNiNiE8QYBOQwNAskMpz7nBMNyp7ahC9lE9hQuZcxoSeY4e9nTHhNke8Z4mUxy0gAnU3KC1uNOaMZNsmrg/F0qL/0f//QPBQAgqwItHA3PCSpERtC32n/mauLAisg9wCCLMYfg+jZOKGnMtXyjkR6kbfDEMQd1HKgq8UYvOj2dnV9od2fHraBQzOB1wzA7eIqh+HN+fq56rWQbsNAJDcdLE4pXssA/7i2W1qPChPQ8GjvThY6zBa3GzjQYay91enruOSDXzMyNXjwPjiSBG24O53xuUQs2mM11M3UqDgg+QtA/Mi97h6b4Rpb9cBFc4LpMOfLBTzs6ZjfgUefLvq4fPNT7bhxqf2sUsxvLGeaVkCkRTPNZi5hACtLZxtQgrZnFMp9dawxTxYYc4jfPYX/bKuYbUrBv+Mc7vj07mplnopu5nKg7GOrVr7X1Sz87Vq+X+Z5aTiw4sgFYCX4ciYurl6zdyvMETWzKCejWGTQkZquhpuW5GO02A+JQSAIYFUhvMtIIrEFaN8giA8GZfZYkmW1d0LNYF61Ww6kNoCbz0VZpACFM+UJBrGhjBw4Cq/k40YNiNDFfFB7paW+oTvtE37Xf1o0mpPGpRijCkETRycmn2imzVlPNyNjNZY1Klmq14Q5WYh3hRY4qIZJdqp10OYfdpVGhqsF0YVpNfzTTCKEOJA9Jy+wPCUAt2vrt0VyPpzO13WqMR9UnqcmeGmAnPsEQYBjAbDwBmYuZdKmizXJLjVxd0/lAndWRFhUQ28wE8iqeX1EpX1O+WNR0DBVopHQ58yG+sXtZ04dfUWHWdlDrLptabd9Q7dK2FouRGoOC2qf3zIesbV5Ss9lSMjrXpPtYuXJDGwfvVY4qkhatu1qpxoyBJhMjhnkejE5Q+0KUhcrF7f5CJM58H/sPMBuAFkY8a6EYAisHosGUmcsSmAYQnrmdnDbeW1F9lxMf4NPAh/bnf+5cb/zGVMmkaGUlWq0H2w1rLFuX3FXPzC5P4EdY28yFh8O+Gs3QE6eb4AIkwSllqqOTnh4ddTVLKrp07Sldf+Z5Xb5xQ9u7e6pZBSz2fr/X0f9H2pvG3JZnZ33PPsM+8/QO971j3Zqr3d1uGzttMLERRBAgURI+oATCEFDyGeVLEimK8jmKIoHIJOQwhAiZIEMM2KZt8Ay4abvd7e6uqu6uuerWnd7pzPPeO/o9a5/bBUTkQ13pqruq7nDOHv5rrWc9w4dvv6U3vvoVPXj7WxqPL3W9yXW9pfGsu6gCwZ+Ouv5fzDP4ew5BI0xv8FKYKK06wDxku1RSzJTWIFO2lKurOycXyvKV3n3MiulUJ0OiMwNmpbgymLAic2NSPkGctS5Wtp5tlKYLoR1dw8Ugw7jfD3Z0trPpTnh4sxJclUZBFRsKweD2wLXZaQYb3zK9WPPZina99juIiUs0UBWT3WgQ0NlbclVO0YFOYnCBOQyhFdSeWZmI0w4XpRKho/FwcEetZq94bBIt03GGNsha7M65HwxVsYcNSY8j8ByTWTFz2Bmzn4a89L/+vT9eGi6XC+Jy5KZLstQEOQGygtKYOXaZTKwzH3YuMhs0iWHVFQkPkW0IHGD3jXpABkC/FvSTYUpm6mSq27dulZFBn9irlpgZMA8X8+L6XL0+5gf9SDcol8yGD3f4vbZVofNCt7WLC80Nv7q40nQy1fFgaL1qZPKFFIcDaNgndJxXOfYLFAWma9x0eMiMwfO5Nxu18Kit1UzGoFjG/iEeBpiUTGuj0cCEKjp0buDBkcQTbBIQFzR15BOb3VpnR0/0+ec/0nNn02fmG6SMfG96DZiYz+BJ1f+NostPSE/lZAtk/CyG7hDhESduQL2fYCnS8vj6HiDh8mQuUQkz/Q4AMkzZ/VZT2KDrpc4fLfXPf36h995BnE/XG/WCw53C2ipfFJvxGyJnuoakAOmEaR3STmF43gHoJaPcOzNe8hqRb7Nn0y/X9NDtW2bh3WnAcbys3HtgdqffrDeaz+fe2xFDyBQ6my3caVP/eZnZ4TTKMAbu2cF72IEMeEg7e5ydMTmoud57fKFR7UpfPFto0Fhpsd+aHQz2VlR8AAAgAElEQVQk263XdNaqq8n9pIkyVMwEW9EgreoUYKeSaFZteC8aGy0pxRFLwL3SvJq6sM5WO40XaxOE8Dym6PJ3bDcQhkjiYMqQ5lmuR9utztlfViK7lY4+h2kcgU9mMA9bGDDUlM9b6tYGhu0xf1jqWqvKWDl60/Iu76ct7R+NtOkWUivRaa2ne90zdXt9jSfIVHK9961fVb669Fu9qp2odnpPg5O28uml6k/f13630HxTaFU/se79qDpVsrnWPG+pMnpFZ3detSEETSoHLztWLCX554gzW/u+GKak+bERPxAyXsFzFxIzhZ0mg+yHibJt5jIJKH4G0GXCJdgX9rXN2oX6r3U1eqGpPJupUlvqG19+qt/4uQvtFxUdY7Yw7OoM1na9YpiZyTnkGmF04GmISbgiLeYzHR8P/bIQuGEYmv3ifu8pbb1aar1caDqeazzdabmrKqm31GhBkERdkGk7n6i+OcfyRo8WuR4vpH1S17Db1KjXsuSnhy81Jhr445ZoRNi2BpKWZyurLDY7NPW50upCN4+whmUNlejD85tarcfmERTVnlotgjVit2nDfvTByBnLSLvwd2faDF8C62Y7EE9jd0m4+XS+Ntv9+OjIBZPkKzgGvLcghuPxzKxaVnl87ny3MYo4W64d9MFq0D7zpXaedRrcFjT7z1ZGrFS2oDNEvi39LBzQHe4tyg7ODJoeCjn8DK6LiVxuNgNuPlAl2clzeLjBp6l3SAOWiKwsohk3wcsOXnHQgFgOneEcCNenKqz/y9/94yXDNOC/0DRVTQJyV8bDngQpgQfXC2u0hivIIKVbimruCGy0XBYok0OYPNlf0SXRXTttgS+U6+nFpa7HY73w3HNmCzoI16bW2JWFxonlNA/B04snOjpCdzryhbd2leg3M5PRqQ7dyYXhdDBIHdQ+nWt6PdOt01ONFwtPR2DzTKR8vtPjI0+Z3n+Ua7ROkwk20g8oMEwgXPjR8fGzXRnFNKLOwh3GhvQlaQGmNJ05EAc/DOEgZVpufJCzD+SQxdUIrWi18lSv3XugH351ombK4ct0U+oND8WUh9/FlX0IxZViW0p2IGTVGqrWMfePnaxpqK6qQZbgc/r/OwXGFj7P9gyB8R8IDAGbBuM4vvcy2+hiMdNb7zzWV7/yQM3kpr759TBegGSCxAZYNa1U1XdKBGgBEOUBBo7QBB7uUsfgX+MXurRxswAfwghhCut4rvhTmWo52Lg/NgZxwHXscsbzuQ8H2NhMQ4d7RkfNPu9wMPIScf2BiPicdON2jYGtPogO3FpYjMHdnAWkOF1BZBrr4eWVXu7N9IVTDrStrggMqEj9ek0nzYYGjVRz2O8YlnAdK4lOW6luNJlgK5oWVbstzUAx0DtD0MGvWYVmSIG2uZbrvadVIGizgfdhXbjY5HZY2sAoPtyjdKOkuxRmie983NJ0ybNRKMHvV4naWU1DvIw5H9xPhXsOF+SwdT1AE8WuovmDnjZJTVc3VypqhV7cneqF4kx1GgK+aFLRe29/S7PxY+2Tmgan93R064aqyUq7R++quHxXvVZVs22iB6uemrVCp42V0mSnTZ5q3b6rz3zh3/b0Re+RAXcv5tY0BxSInYCUtlIljvdjdxYNGe8g9x+42N7B87kPbc4lP7PIioBs2y1PNBy4m/VO23WmSrum7st99V7DeH6uxXSqL/2NtzR7stfZUV+ng6bZ3nwumrF+r/3sQKdoMt0wCBzc1pim0eL6DTWqFtpL3hHeZciAk+lC0/lS1Wyjfn2vqrXuwMh7JcVew8Zel4utvvak0PUGaUvDbN+bJ30XU8LiYUrbipQhoOSYBAVlr3ploVtH16EXXZ1oue0orax0NprqdLTX04u1fuednjJ1dO/2DTvmGcq2Q97B6Qn7yIBZw5AnGLNh3JBogIIDi09sWk34QZ5CYaxbtwuatNptrZLgbEG3DzrIsEEjwLsK14DGCBc+WyHyfpcMfzfajZqGQzyD4cMEmQuUj6aagkgiWhi9AMcDFYf0kc/HPeb6c36ADrJzdpNQfhevsPLCawvvaJ8hZ5FoRnF1AlFZlPln9qvsaFGkHI1G/m9MvJ+qsP7vP/2f+GLY7d86xrpHaSK02LWagFLaGUZ6SZnczgRRRyO48O6S5AawbzqQw1RhT19JF+NrdyAw51qtjh/YR4+fOoro9u2bunXjyDDTs8gfy3wih5PO4enFU925c2ajeQqvadjAK1lmLSv+k9wIimTkc24N6biwjqOwYqrAA8QFBEowhDyimye4nOzLjc0wWHxTNIOMw84smG/94cCF+/p64h3RIUCdhxMIyUzHLLNGi4fAsEU5OWN0wYPDTbPRvI3lQ3S9WGNIMdHzd2b6wgtPdKO/DBs3oF2HUIeNZEyr7MHrCGuf5Wfyz0yxJkChPXO+q8M2D3WsFKqHiD0O238ZAo7aGsXULa0La1W7Itcq3+l8Ote3v/tU3/7WufLilr762xvvL71n9PPC2oAABDbaUqfZ9nV0o1YLJu/hz3bc33bjYsizZnLHwYQfKBiINsd3ObXkI6DOYAJ7R+nIwAh3tw+oDe7DCtEB4A5Kh72YWnYCdMShF3rHsDnbwwpOUyMdTv5BNJ6FZMd74VpN0/lUWZLo4/NrXV1f6KXuTN9/ulUn3TnGjYarW697cgWSXfIOMcHjyJTWdNIIQ/4Jh4f9gENe1MLzuBa8hWWReL+6wmxhm2uyyXS9yXS52VlSM8HJhj8XQpmk006uO6OtOs29pouavvHdnnYtYKVCBcW1kJr7mga1VP0Be91DCf3X/5e12eW2ostdXVmr0L6ROXrs1nigs8lAlTzyWeFLzBZTpdW6oxuB2XkPdtuFdtcfa/7wDRGK92TT0K5xQy2t1cyuVS02yisNrTv39cM/+CPOOi1oGvDRBu63PCuYmY4nbJOGwjQR+78D8Y0iwDNCQAKh5VXLKUJfyXvR6mJwzzuc6+JyYhSDqZXNaONmR6PvP1WW7vS1L31XH33nXGcnLd0ZnKoN4mNmKIU1nM0srWkFZBles5GsxXnDCigcgD55UcvMVdv2BdN+PEOfu9WoulC7EgWH80g50+Zej6aZvjuuC77y6VFft06HDlbHttHNeslTYIIMZn2w+Dljes2pPvPCyo3YGx8C+x7biSmtLNVOtzq/WunJuKkG6Fov3oF2LTXVkeQmnm+T/HwGxPew/tNpQbDyI/fWQ1HJrKVpMBpSrT0jl+YlWzcCN4Lb4qFovbH/O056nAkgKhQ+I4VwJZA/os3tNvws8Rm4ZkCvnOs2tFkDHYfGluxppshnkyjSy+3O2nfuiW1Ky7UhSAP/jovGSorvcvhxCARhIg8vakhUwdwO8lXIgkA+IExiXsTf/6kK61/5B3/yWXKJDyTvPWqqs7Mo5RuY13Og0ZGFHyxB5NFturC2W96XBdQL0Qe5TkSEkXk5XZAw07aHKxMXNoNPzi899bz4wn0N+i3vP4CEuEXoJnEKMd69WHmyvffcnTBhWC79Zx5MAJhgIbnUmRI9FWGvRWj0zhDN+Gpipx8SSXhhOMS5cBzEXEQeInbFmOiz5HeBKKGSmOYiNLjRafq7R2GP+LpDMDwPC7AV3xdIhO9vm77ywGfCprAORwPfdP5u4BSKKz9ZstfqO3WaV3r59rXunUw16kJsCl3kM7mNF+/sYWOi9f6wJDHx68wYdkGmkH2C2OR3KJJL/vWzNpCKmFQPhTUwXkgO62xv3d/Ty5W+8fWF/sWvFrp6mmmDbV49bMswAbCPiAozPW8dHxvm5fjjj+S+0Ahx6Dk9qMxLpTFj+o9EmyicPAP8d17O2LOH0w4EJXfX7Gj3SAK63v/GwRONCo0Tzyxdt3NxcVNxLvDOBuBMzkTa8Zm49zyjaI5ZKRxE7lwnmMsUd160J9djvfvgiXarsV4ZbvW7zjL1G3tt0cISCEGRAYHw2B3kJfaubQ7rSqIVRbFkBZvt7thFiCqFsLWAEYyb0vU604PFVh/Ot3q82mlGA8L+0EYJROpJ948yPTckzrHQbJLqW98eqHEUUxPMS1xOq3lFvVpNo2FVFRCQ/481uoX8RSJAyXm9IrZMFPp0U9HJRVf9y5btH3meUIew4zq709bgOFU1b6rYsitNVE8yXZ1/rNl8plUG1NtTvplrdvWxFsuZ6q2BTm+/opefu+NXacO745SU0ByCYnFP8O22/R1NRJmcwrvK+RJyK8gkrHj2Qmp50DLbW5hiB4PaTfbcRJtnEGInVfusq3m21ev/4iP1TuZ65QfXqk5PtHo0ULYJRMrnBqUYi0SKEk5bJTTKxEZBgIQJRGquofeuIdsIvlhI4eqtnkTBJvN4cqnx+UNla0iTdVUhQOXlTnJH6kBHo+FIg174kfN3RFpTGORwNlJcg2xD85iZ4dxvPtH1QrpaDNRsDdRsorHOpFamcTbXiuemXmiy3unmfqRb1b537vx+y4XShlargLsdkVnKD2nyaWr7ZiDH92FSdmxhSV6yvjhgpkCSTPIp9/zkCi/XHlpYrtl+0qcNE3g4Y01mM3saDIes7ijwwUYmepRzNZz3In6Sd4Wa4WvhcPIgInImUGwt8fOUHJM/zxKJXKAcfCcm6xgQEsPS/H+aJFYtJlPCeygRRQorq0RYykza4+nUU+ynKqw/8TN/qszWDGiPgknuHzsacHpfmFa71GjO3F1wyGHWziFmxl+7ZQags05tvh96UCa1hZNUcGVqGbbjYpxfXuv84soPzMsvvqC0zpde+iKE0D9GfUhIjPvg4ETLcWPZ7QIXhhQnEuWBVxt0lKWZs2OlYFPOVpqQiZllOjoZer8ZUpIgHR00Zmb3ljaKTFo8FNwcDmrDa/jsphV3ZE4rNLU/LLBsKI8pNew39hgcgqVFF12vyV3OA92443Pag6nvEKIwPQg4HZN/bOR67bWGnanOBlPdOlrouA/JIwTTTLEufobjDwX0E8UwXAqeQblhnl8uQfncIbf0D/eYZv4G/fcA//rPP7hswftIcs02ud56Z69f+9JSD//pXHWIEPW6xr26dv1UtWbVLy+7HHZht49PXBCB+yxLKbN1D2kTPLzsyPgsYfxQ6gbpjn1dIXwF+5DPcyAu0GhBXGGV0Gl1yuSbMIHwnsWoS+K1QTDGIXjEi0rX7KgpAh0cYVc1RMxBwDPhfXgpm2GXyz9wv8azmd598Egfn1+pXqz16vFenzvZqZfu1YKURcgB3wOotfQ05jMwvfNs4DFcBH8iYOxy2nJhTStaQWLCcWm919Uy0+Uy0/Uy13SbaUrnDv8SNiPxi238TWOy3E/rurpsaXQ7WOnAdRiE7DcESiQaDCtKOweE4tma3d+rliaq9RIVXQn542wD0zuRHqdqED4+R6vujYTavapGt6TR/Z0aRU/F1bGSNbvSnbLNTHPsS9tDv/M0pUxrkHLGs6mara5unJyq453g1mEf8BfiWoTfOBI3zF14Xvxe2mg9LS1KIa7xToV8hzpbpYiU+lBzIw7ewl4joKfm/aYgcaATjt7wHvTyfKHe2VL3ftdb2q4run73ljYXRxH2DhGyzA7tQ3wr4VFPjSZJAhNCsATmPMRhBgmTxhZCIg0/rP/juy/ohde+3+Yev/2bX9Z3vv5balb3GnVSFSBJ1uEXqjXYv4aMxoQ+CJ/As44f5IyIhyUKaxTGothoubiQEoiMbe3riRbEx7U20mCvpIu/L+/rXtcPdrq/PNOdysDNgO+795ygDYEqxr6VAltotoRpu7NlIe+RFwsHNKjki3A2W4Pqdzu80y0tLGkc9hTehOzq8ANJHn8X3uO8h8ejnvrdllbOZA25CwPZIUaOlSDQMvWFe+tEJ4cAxLqNIm3kkrVjebZankXjhnmEU7dIDoKJHCRY3mM+M803Hy1CPUA8abqpcWFTy5nEGYF3AffkUxXWv/bz/5mFynxKDjOKKoUEsoGTSICHm23DBcCcdCXsAEaDvm8EEyP7M3SeXGQeUEcJCV9ePBexjwrvR34dF+n84trWcRSLe3duq9kMc2qzBg0hhtaIIu2JYrfTzZukt7TMEEa2Exqk2Keyx7WWkZvI4Qu8wUtGYZ8uXdhObxxpUaat8ECE7R6We2Gyf3x85Iee6ci6xg2LdAo4MqCmamlEnnmSxy5rF0Hf3itYIhLB6wfphz9b6SDCf+fvOrCd+V78/Tyk/P3cVCBqMjiBXvJiX3anY530JroxXOu4v1e3xaFTarFs9BDiypg4wzzC63vXzAOkG11j7KRCjumy+qygli5OZSKOoWdDzrj8SFfzQm++n+u3f3Ovj35treGjiRrFWutaW+fdrq5HdaldNcRJADhaxJPBoNTJxSF5EPzTXNBk8fzQRfICuzkpg6EDoiq9S+sclLF6YNoNvVvo4DhnKYQcrHadsoYSg334AXSoRNABvdZMvsCXFESj0SZYfGeiXTDbZ75v7s6dpEQQM89p2L/x2eniP3r4WA8vxprAKyjWutPd6l4v051eolGrorQW0KPB9tJEosn14OBNqyrq+BCVQcw+dBLvTFfNihCa4Am8WYd71m7LAVDRYgdRaaXzIhKEtuuqFph9VHNVs0S1RVV8jf5RkAOLvGoSE7GCkLVY8debpRw0ejEUW0pbiRisuqOEocmErdWOhKOKtk/r2l/UtVsEelBvFRqcFeqd8Y5Jtcu7Ki6GymZL7RcPtZpealfUdPelf0vd3tArEkhJ+InTKEI4gezH+2KLT55tEw+5VvEcw48wW9wmA1tb6bFKMaejZLK66EFYakFQCu9rF1QXnHDRsfG8d53hEUtzc0DVaJns6V3fqf+Z16XBtWZPb2jz4XPStGmWqydOPGo7rSDu7IJBan/iovBEvV2v7PlMw1FPmw4vr7e6vgYPPnhPnUZN9177vH73v/vH1D8+0ze//tv6pZ/7h/rw29/S3ZMg3/B+0vhYImL4GAvLfUnMi3WPsZ+czxPvDt8P2dsuQ0Y4ty85v3+erW0Scd2dqRht1OknYhs0nWVavZXo5vRIJ5WO0jSSXSLpStqu4ajUjeKBzoCYOT4TP3fWM3BI2JWW+nv+va0DrU+PLGHHPzopJjTrDL+x1glXvsPOFTIoh/nSmd00q4SKxyqHzwC0G+vDIJ/aPSnPNewDAZdTc5nnyvqJgthqty33DDSDaTZWPQfPZq5WBKtHc+CEHKOoIf2LhJ3wgrYqodTbg8y2yP32XvlTFtb/85/8eVuMcfxSWIl4cxEkTWUb7hqYr4OVT6dQ1sP0AfgG2A4vYLrVXq8figI/6FUfiBBG2GHQbqMX5EtSWNGYIsngC9y+edPQgIX9paclXzq6kdy/lpf17Mapd6hIZTjseAm8hzEEGubr4bIRcEsGLMikuGRHsndXPFsSmRaMXghMdFiInqHRn944KbvJOIzQVB0swbxDrsf+j70z+yEKb3hLBpsZ6IbCgcuJO7uSuWyDjZJlHN1q2e2x9yiF0nSpvNwQu2JPWNHcbLyZsv1Eg9ZCZ6O1Tocbjbpb9duZ2mlhFxi/h4cGsdyPPptJD2YRrqXlhHoAg59Nqd8rrCYQIYqnKdpV9GSc6PX3Cn31zVwP35KOH+w1Wl1r1dxrX+toWeloU6+qXsnVxCwBicCdvhncHLJ2NmrFzsa7VWzs0EendbOv7SWM2xc2acTGOX8XPSMErJheQQLoPGmqkIBxfWCLe0otdzFcX+/qStcfJptwYKlpOl2a0MIurt1rGeKpVtijF5Z7sXZwobPZArmfocUM5KRiROTp+aWuZ3NNVmtdEmy+Watfz3S/X+hOv9BRq1C3UahJ8amF1hXfZT/HDTBWaVtGpKFw8TRP0ke90DJhXRLMXybsfVbRNqtqjuQnmWtSBRaTZrOqrpaJluyQskTpvKruyUb1JneLZzB8eu3LzN4IyIsHgz1mPVHalpodqdmVGm1Iic+4ZPFouJFNtFtXtF1VVBAEkOaqNXNtl4k2j0ZKZ7elRaHN1Xvajd9TkpN9U9fZSz+ufm+oxeSxptNLm1k02ke6deuuCYi2kSsnVfbblqqVzmc05AdxPw1Ep9UuU2wi7Dy04MHQD2N2Gg20yvAMQo5HQ0Yx5kVgZ8f7z3PGxBqyGAo3rO9EtdsPlZyda7dsa//glqqzrhnWtkq14xKNyeE9jQaaNQfNu+Hogr+vUG90pNHpmbpHZ9oWdf3qP/kFdeqFXvns5/T7/th/rLPnntd0PNE//aVf0s//1N/RzT6BJkyoEG1Cl8pnp6hxiLNjduErm2BgUqY9fjqgIMl0sZsqX+w0TNvW5+/yvcbJSuPmQvvuxvcq72daXUm1Rw0N5wTKM/1HhvXBHnQ5X5nvwnnKDh1CEKspF3E+AaTMUtURyC9NXES+IVPE45n3+YC+Ics6rFN45NhNx4I/+A5hIxjFkzOQ1KuQVtZMjnLGNt7AZUBLcCTCR9hInb3Iw0WNp5pfT4NhyVFp9sOEyvPDcGaColdOZdG3nI8Q+/BJCEJXDD6s5g5JbTQS1AKOU3MyPo3c5m/8kz+n9ZLJANy9UuaQMh1QWJnoKFqw5AJDBz4Dix72+2Zv2bGo31ezQadH18/BAdzANLsq92LbZzpFFs78pEjBRMOEfzQEaoYnGWQCJrvwCN54YmVyPrtx4hsDNExxdyFmH1Gth1Sj7FDdRZVaSRiImQ8tfFLRkMb+BVYosIRTPU5PzHyu8NN7hbAk8wuNritteGKl3EDO4rDls3JtDCE6ZzayJSFjhWNJVDpuJj8tESq9T0OmEk4iQN2HyXVX7DXoDyI4ne++2znSiWxb9GB2vqps1G+vdTZc69Zoq9PeTp1GpioG7OybamGrF3sgW/vGoXlwYDqYCZSuVs+gYH63GY4c6hVNllW9+3FNv/O29M4Dab7C1L2i3kWmymahq0FN1U6qWlZXd5xpOJkpzTda9wYqPndbjRvh70o6CXtr+44CL+W5ep2uDzA66MVy4aILHEhxi+SkgN0yxwhW/MJSWA8xcjRG7Im4R/x65+HiruXiHI2GpWsH9vD1zB63zXbThdUQZwXDdmQCExNfniEfHHpl4adJ4x6xOyfTF8RhudvpernW9WKtaUmia9WlG51CN7uFbnSko6bUabBr5vkkuCB+8tozBdjEiT072b+YDFBYbQ5eaL1LNFsnulxIT+eZstFCaR+GtTQe1zReS9tqocouUXVSU+doo8YwILE8iyaz22vq+KSldhvmOLBlFFY+g9fvB6XVwXIzzr/v7WJB9jKCLCrazBOtrlNNPmpoc9lSO+2osptqN/1Itd21OmlVKzXVPft+NfKp1tfva7GcapE11Bzc0yuvfEGjfu975DHMCUB6sL3kGeSdbcYhGGEdzWfB89xf9mUmpQEBlpAiKBmFMKzuSoG/zfthpIctJu8tu1LWTxHTBschpF67xkp5e6ViU5fmHTWqYeF6MBCJNU9sB80J2GOLGrpVug+eLxrAk1v3dO/l79PN519VUe/qp37y/9JH776l+3dv6I/+yT+h5157zXu7N77+Df3s3/47qq8nOjHMTAGnSAfKYjJeaaRjb3UIODRCtYYahKBQCJJCF8VC39490mCVarRrqoMMDygVU/rqXpvaTqvqVquTjaqPUh1XOupmDdWTyNIOpzrYwbvSj3tgkipnOh7ZXtm0kBLuI1ye84khwNgpjPwwwPE6rHTGO2hEaX6pC6FHhWB00PFHMpCd+MqznW/Mewvka3VAreZ7RbG0AcaKwY3vFvLHw5QZhMXSDtIQcky2rCIDgg49Kg24vcc5L6tEz0FAw4y/8SytDFidpo3PYtkNWl0aeBQFvW6pPkg+XWH96//4z3myM0svAY6t26eS8Zl/546lDL5lv2r/yXbLL4D1moZJmOgahot5Ujg0uaDAxGEfFwxiRnvcljgM+TLcsBfuQ14KiC4KeRlIWzLWuPFFsffEyg/ITP57SZO3W1QtWIF0K+2Iu/PnZapcrrRDYO9Q3hD3c0NsMIHDSLtlbRY7MAzNmcAtpTHEHDfmaDDQsNdzJiSeyIfM2kN3Gw5A2wgw3sb+wR7C7IrMlqbIRPoKDQrOKza3Znp1a8SBuiVn2nsFTgs7C2WZ9x5YR4IWmJxjCUAI9wEXmymFdqFBa6VOfa9OutegxcEOM7dQt1mo1YgDvvQniAOttDKMF4eki4qm64qeTmp697yudz5saPJug4R1VdOt9aW7vKolO5X1TmeLXJVBoZzEolmmzvWVWtuVlrWhJndONXw1SGBp07bhpnBymNAwjfBU9qHC/jPYlkyJPCeYhtDYDAakEQVbMYwFQrMGociSrRqQIBq0TWhHedExJDERhSYn9NVbZCyr2MkC8bV7wRUwulC+jIaTSn9j1hfuYi2/iM51t4nUDEN2kPHQUuJ3vVvqerbUfB3Wae7IK1K3Lg2auUbNQkddGMKJOnWCB0BkeJeQDoUFHM/cal94x0kxfTwrdDGloydFJ9Ptz03UonDmiS4u6poCpaa5km2i6pSCsFfnJodUKZmicFdhsDd06y5IDNX0XymcZWEFUJmjo8w42ON/96tE2biqfFLXdlrVclxRsQkhP1aD3XZDlXyt7fxK2/UcqpQa3TPduXGqy48wkbj0e3i9b0vtu3rp/ssa9ToRALCLvR5njKFQa9wdYGeZy3INIxXr0+Yz328aa344rqwDIa2w1MOhDCZslSzacuIBJZlPp372kMaQXsSUBmGN3GQz+EubS4dKmNNBEUM/HSEANMhBZIuMYSIGgaDZP9hhrR7LlMHJLb30hR/R933xx3R8+zk9+OgD/YOf+tv62j//df3BP/ZH9cM/9qPqHw314bvv69d+9hd09c5buss6arGOLFqDSPH3R3RZwNrn2UzLZqZ7zWP1UTznmSbFUu/oXA+KK9XXNd1adHSat9VCDUBDzHOZ7HXVW/q5Gk7QLzfVPNhDRgftQj4nj5kACrSdpNUuebb3pd17On8AACAASURBVL82HA5yqT8hueNz4m1Q+jczLKFFPki3wnawKPWhFSNRQLbOQ4agyXCDGxoERCSSLoZr2y9yDsdaqF2avsS5wLPGg+EJ10dkpHkFYzr8gjk3zNwmTYemt4wD7RHGwouGXryB1SPneZAjD/tcGnBLBEvTCoed79G7hrsT5wNkwE81sf7Vn/+zPpRIojCEVRot8wD5ICuJJRRHIINDcs3B2pDOho7E+Xh7DOkRH1OU6WKYcMP8nG6UC4PulEJnE//VSp959WUb7GcZuYsx+tsdpIwz46WgWA5LUgFTIx0SD79zGZHmpA0XHqANXlpeJnB8JsXFbGF/W0N+dJtlmDuwB52SmW7AP4mcy2oIoLTn4s+mgTge9KUMF5HvGR8cxM7+jj54I0yXCfVgFh15rHV/LpoG9q84x9ChQ2yxQTpwhZeGWIl1S2lKUP9h6jktiF+DzKBGRuc2iq1lGltdFWNNkmvlcym/ztWpSv1WomG70Mmg0OmQA17qkrFOEktBUlGixS7ReFXR1bymi2lVl7NE4xmHWEVpVtPp44pO52N19xPlSUXXjZGewGBMcr1wOVEvv9aq3tH18FibYT2M5ccVzduFbiNk2zY0eGWk5g1GttgvcliNBgN3i+HZGTmX7oRX69Ion9CGjjabpZuItgPno+HgII1Q7NCweS/GHsiVpfBkwf10fJt9pKHxR9ODtAYGKdeNRshF2ftOdrGBMEDqwBwCToCnZpow4t3YIRHVxzNVAIPRpO318Hym2aqw7WBIuXghgb3QLbIbrmqfc0gVov/3pO6pmi4eDQNsZrxKOZyiyISmulCtudWtz10r7e61mdZ1+XFHeWMvjZCNJapM66qRNnJ7qarZ48/4Iv4/MPtPzlo6PUOOEgflgVQS72GiN9/J9cGj2LmHkUiidF1TZ95QZ5mq7gm4oRG7UpAH9In2EQ/bQKavQbutzWqhJ0/e1mz8SNN1rkrrVPfu3HdiDtf48mrs+w3b3naPJbRqL+Vd7Oom85nXS3ZHK6VffCXuFQgVWlZ+IwcsU6S9cOFXlGYjNPesb8bX12Hsb4OFKF6QHfErDmgY16xAunhufGeL3CYHts1z4cQatcyGrjFVc9jCkWCfHegIz/Dp/Vf1w3/wP9QLn/9hG77MZ1P9xF/8i6q3Ev3uf+dH9dwrz+v80VN99Ve/rDd//ct6/taxm2+GAZvgW58d0iJDw3mhJ92Zxu2VXituqqtUl9WZntSmuqjMjLq1nzR0bzPQUdr29eSHpzJM8dmBZDRx8e89BHjgDEkJZyTnx42zI99Dmk5WENz3IC9SjCrqtiPP2EEE7JtNfIr31H9mmcMaU2PA5pz//ITrUnXkIWcU67L475yDTM7et6+3upxMPDkf4jm9jsnDocmkv4LBpNybl1rTMIthhzxzmMYhl5uieuDDHM5z65vTus+A4JTAvdl7QmfFyX1mDcgQZpMK75EjQY0CzBD5qQrr//GlP+MdghmVRDXS/bG/qNIplHZ1OP04VHrt5bq/8LMPk5aszFy7TcgfDNNggrxd+2F3/FPp30jxNYlpt9fji0u98tILNkIv8l0w7xDuloWVzwRcB8TZ68EirdgFicMS+0QmHe8v6VyTxDpU+LLsU5i22ceZFTpb+mBYbpkc2V0EK5QOFGuutJn6oYac5cJb7ix5mHiJIMWscItht2vmNF01gu4wqqYjv76exp6hpHJzk3h4D3pNJnL7e2aZryN7CnaAXFf+Tn+WNpNB+J/SQeNgRNPi3EIkINa/ZhFlh/3dbq/L6oUeNT/UsliqmFeVr1HWV1VMa6qsakoTvkNkOwKtFputOrhVEfO3L1TxCy1Bdp9VEk144Sp19cc13RkvdLSZmY181RjqYa+pXXOvuxdb9bcLbZJU+3unSu70tV9slb03Vnd1oe5+o3kyUP7cTZ3+4KkGZy2PaFwbngOLyA/hx/Z2DriG5wTEhOvLw2+dog32U+98TJKA1r8g63Vn/bJDGfjzUr5jWOSFWQc2dGutl1uvKSjQGFBwD1hF2FPUaUasOmolwkIjE1o369vwlb689kHi6QqbtTK6a01SE/t7YCTixUqrTe6JZT8mwtV8bQOYCDKMofoqNnGI0p8piOPlL9mUDmxvbzV87YmqaabJg56mjztqDTfq3J4pr2baLmraTKqqj9aqt0BKPrFrj1rpBhM5Rn+Qqj9M1WoTggDKE4zT2Vr65kfSo1lMM4cftV1VnVmqG7OO7rYGGuHpnFS0TLYqGomcwDtfKdut1Gj2VVRafveQUywx109TQ8BMIrz/V5Nx+R4w+bEXC9jOvIgG6EMk0/DrmWSZpEwuwaBkGQhVl/g9DkHDpVttcMHCaack1vT7fSNkSHqYmoCYQUbm+D+vSq09kIKTcdBe08QH1MnEM1+URE1sFUu2KpB1woRtIxy4vxGycDA3Ob51T5//sT+kz/ye328JIM3v+2+/pd/5rd/Q7ZfPdO/lu1rOl/ru19/UV/7hL+vFs5EDNOwcRoNXeu4C9S6KtRr7mpJmVQ+HV2owYaWZ5ulK+4Rc0oDo80fS6bKj51rH6hM7eCBZVmO9BOTt1ViZvUoNZDNpe1Xbda51cjJyoSQWEvMK778rkMOwjW1ZQmZJWNm80/ibYVujEdqboW64NYuziBVaKCG4Z5GJjaSRe8wZae/dMpaTpCg+s9G4JR7SWCji9BT6dM5Nvz954fPd7P6y1vCdaGg4B2jAkGRyDQ8ewTwPNpQw3yb2yn6uS9vLZ3msbuYOTOmYpOO5O2j8AwX4VIX1r/zcn/ILzU8gEYqq4VT2dECnvqhx0UwKcOeR+uXgf21mXIbZ0u3zUhyierD54oDEWo6bTjHgoeSi8AKSOPPi8/etbaKLt6MGezUzvcgCJV+UPVwwu2xhRYTRYuWDgQW891V5QA/G460dDckGHTE3HfiVpbu1erDKnBUL9AsJCtiob10VzEXH2fHwcKhz87BwxChhPgt3jxKa4KV8xvI1ay0mWgqlDSJI0ikLr7VipqlH8grTGQ8RBC9rLYtcrQ6RfBSHyFJkUo0s2K2Zdkxmm0/sZTxlFNJ1Ntb7ekePah8ryYL1R4uZbxLtr+rKzhtqLVLdLXK9sFnrJk5VQCn4dyKQLsOjeHGRXsyrNZ2nqR5Wmppkde0wOAAyovtrVdXPa+rNMm0rW+06dXXPhobwsqu99MG1hqvHSouNrqt9nd/o6eYXznT/hRP7vIarF5AM033oTyhANggHLoSEZNJJ01MJTVZYx6Hji1/DNabTTtOW+r2+X0J7FdfD3IGXlJQMJhQKKB08v67d6Rpud/rGdOr/Rf7lLp0pFxckTEXmSx80FH5nB08XRk+8zmiQN9nwITedLcKtxlGGRKxyv5gI8EINRiIHHM8Zf4nZlCZexXfm/h528QdY8LB0Ay6utlfqvPTQRfnq7ZGWVy21Rhv170yV9jDoqGh2UbN+tt7aK6llSoCZS1jYRbJkzIZWs6JWG/ecVL0BzMrQAI1Xib72oND1knf92fCvalZRZ1vXzaKno3rH+2AINOzuOuOV1o/eV75dKKk31B6+pJu3XwqG5z6IQ7xn3BdQI5OPcN8qSX3cM54Fnhtg980+rE5DNhGSOyZKLh0NEI2roWBCwV1UaVKDUMQZZJJMuXKJ9zamVRo2mLSYIPTcHEDM4d0O7/PDu8zhTGFlsnLcJWxkw9AQBCNflhUDaAPFBOTFK4lWW3df+Zx+4A/8e+rfvKU1g8R2owcfvqu8tlCzB5y814O3PtKv/t//WLc7EBvxAIi9fiR1FVqJnNuxJ+obu74uR1ONOzNt6zujPdGaQapKtHuc68ZVX/c7yJjKxLDlyt/JTkpMwCV8EUxZ9Oh4DEcqmB2GOq0yJKTMP2U6TOExpBGjCMPOTOqYcLlWkDKN6ux25uHYRhQnu00kLNkpqrRDJcTg6eU43JbKPOkD2ZCbyrWNiLZQgtBoPHNXq9aCqc8EXBY6vpObndKbnVWkizjrRsd6hrUtzwm/j++Ht0GY9wRSRPHkv3G+O9ZT8XupX6PRMALR7aQXPBzD85+GvPRXfvY/jWnCZKAwF490G3ZkabBo2UuUkWwcekxhXFTHyIGHcxMohraniqmEL7VYoHtdaAq5xexLoCQKccX6QIwjXnrxBcO8jOYm2ZRQMObW3qmssB8E+w59F188TPIzH4wUIk+mZoFF3qT1qb5xMSEySUJgYMp0h+uOcW9BMWAQUhuco/gzIWMxPfFAcDO8+CcIexsZnob77PAR+lX+rrD94vcGi/p4OLTUwASMFVNQQJ+HEG4z2NyNb0o/W6mFmL3V8vdhWvWjXerEeJGBFTA6j91tfA8On3W20Tvrd/SmXlcOiakkKNFE1GYV3Xgv0cvv5HplsdXZfqdOntsk3r7FpcTGZzCrUMcDFk5cGSvRk6Su99Km3mq3dd5uqFVUdf+iUHO70ayRaH3SUauSqr0FxgmXlXQxwUBZVxSV223de/lE926NypzN2AnNN3M1K6UzUlkAPskcdONTTl0cniE3iDB1YH2yYtutnl+GAwPUpDJ2OUz2JqtsHRsIKjDsD5RSrDMM7dECLvxsAR86oor7bI3rLpjY29DERuhyiM25H95NecIqd94Ye+BfCrvTexn2vlvNlyAjsRYIukUQVA7wXxx435PfBERbOu2Y0yAV6Vzp/Qc+GK7ePtZu0lazv1Pn9kTpaK58n2iKNAbj/TSg6koVhCm2X4cJ1AYP5AWf1DU8qanbr3r3zft90NZ+NJbefJxosikdjULFqFpWUXtX17Boa5A0dFRt60ht5VeXmj38jortVKusolr3rl569YvlojdgNRcC0JwtEpowOAhtM1agIeU4kEzYYwbzM5qPA1LENWSy4YMysTK5zIh2c8AHUwYkx5gmaaS5L41a/PuDrSnfCEQOiQpcjQrOF6XkKQxcYmKjQNgQI8G7GKYuoR404pCNCk9WBszLGLNDEkp3MNK9z/6AXvnR36dqux0w9Xqh1fZam+xa+3yty4eX+md/79d1tC+emR5whgVkn2qV7PXR/qlmp2sdZx3lnUzL5lJZDRTxe97dTNebi1z17zT0YvdUw06EWPCccq4ymPBd5vu1SU0tIj75PhTVbaEaGb+csZYMhusR5yOeBZhfgG6QG03IvKHZstPiXKL5DKRs6+CKuLdxjnmgKYs5hC0SxC6uJtEk2TUuJmaQumB6ow7AKQ/UL/a/NNFhKlQo3/I08LmjAbMPtFONNkYMQaBMJlytwiCCYYRkHZrivLAREX7O/NkHvS2MbAYjYGTOfZ4PmgYacTzerWtlurczHIho7dMV1p/4R3/a7zQ7IVPTrbEKw3MupvWk5UX0RGAiCSboMPvoFOthuRYeY88ozHRQk+lYu/3WO1GKsTtCu4rs9fTq2kSEz37mNQcYw5Z0R0I3b9s5ug/0ZHGoHSQQNn+wRilYtxArAmaLQhp5ejEh8mfETjVM9gMmDOYyLyFQKzfr9PhYzWbb3xOSA00DPw6Q4LDXKQXqEabtzsipCzHveZ/ABFrGDUFCYjfLB+fhjc8abjV0zwf962K5MW2cz9buoFkLG0ci7g5FAtiaXTKQIlMSf7dRA0g9PFBFrvfnH+hr+69poUXsyxJpsMz18sO9vu/dve4/ynXM1BtLMrDIZ3Fmsc8qacOBx5jJUpCsss/0WIneajT17V5P5/W2bl3udDYfa11LdXk0ULor1J1vtElruui3zJhszfZaV2rqPd/XzRf7OqEAs3tpJNrsVrrcXqm9GboDx5UGmczhBY0Xh4ABdvfRKDh+zTmcwT7EBIAAZ543niWL3RNgrpheG2kYlm+Wa8NF/d6gDFMIk3VwDGA+nitYkpYTlJOoLRVh6a5Cd0nTSUfMi86BTXQc5At+8Fk5GGFyht9o7r33bBHpGOFY5uwMFxajFJ/QN0csVhzufBgOkQhfxuh/q+L0odbVS03fPVGyHKrTk9LTK+1758r2FRdWdLOYb4VhfKG0FcV1v0tcfF1Yk6q6g6Zu3KtrcMp0by6Of5j9mktvPU708eOatquqasB5WUXVXaLKVmrtKzpOUp11hurU29qv51pcf6jl+Immq52y+pE++9kf8aToM8RynxDsG53wfdqWvsCRyxlOWkCLIb3hQObacH2dhsQkChKGg47h3tSQO/wCyCmWTji3ld8b7z67cM9rZQEPFyeC6quxbip2fo8ttSDeEtLmLv4ZUhOTzmK98zPFMULz4QaUItVk5RVSr8O1izNH6h4d6/kf+GHd/oEf8vuF8ct6u9Bic67N/krT67G++YvfVPJwqlEf1yFIQ/iEV5V2GppWVnpQXGh8PLd/sb96rfB9BVbNllK+kqonhRYPMuVv1PTy8IaGbYpdKdexr3pqx7npfqlpd61aF9JhodUkU2ueapg0ytSMIGCFfEXeR/dg5mKCQ+SfQ8cj1YFGP6a/WgRZMN3WMA8KVrPfz1hkREMVYbRGlqJfDGSNa4pNIMWVBhm3PZ4XEz0h3TnsAFQzU03AsrH/Zqix7A30gcEA29qkarXE5fXE9chohklwa69XYPbyOUBeYyCkMYoEtdlsGrm7DGP82n7Xvscu6n4mws7WfgqfZmL9a1/6M5GoXiavm6XGw10SOA7jPH/hs4tXdsSWvLAr8xsaYlyKKBACkCz6UyYIH2blgp6X3CYRFNbtVt//uc+6sOKhxkvoifATXr38OXR3sMdiLxA3hhcTij0TjSfU0p7Kcp8yiSco7bEnNgPQZg6lKT0m+LDTZmTJEgZM18O+jKV73Gx3z9WqbhyNbNfH32+XFEPN5XQI8YaJlEKAMBmyDBrIkpjE7pfCSHcGlMQOiOvrffEagg0QlNRqBXHLrOLyoaUY80Lza4kygzzGy82BbzIAvsZZpofLx/ra5nf0KH/kh240K/SF97b6wXe3ujcpvK8pmrgD1G2v53RRT01xtLJ3Qyzu4ZHDvvyZwPJe77TYZXqnluqrvZ6u1ND982vtlerxoKtWvtPJfKmlavoIk/JGQzevliryurJ7R+p/pqcb93r2B11Wp7rMHmm+W2j/wan2q5puHw900m+Vvq2hl6OJokEKuCieLRdWdnGbTThzVSPI3NBcCbnz4tE8QTbBapPvwQRDNib3kt8LY5TpBzjIZvzWG2OeQGJQ5LzGPY4xHiiTIYd7T3NIIaYh44nDN5cp1s+KJ9KQS0wXELE2fsEpFP78dpXiIA97tsPuyWuGFXGKSUiGDKkBc1aUdyZ6mnxb8w+P1M1vaDioKes/1nXtI+23VU2v66pivm/oLhjH7X6udi/z6InvAZMJh9tq0bIt5+gG+cTA32HKZTVFIs2XiR6+1dTsYUvJpq6K8cNC+/VOyWqmbn1nskfaGTjsYb9da3z12M2e0oFee/Fl9Tmcsf9kDQIDdcZ1iqaXJhc5B9/LXuKWc3wvD9NZneWHicM6nI24trCxKbwOrN+ESxqERd5rzitkgjSt/B0UFhc8ZwTHxEmxIs95tw0pDl8a1IgGncPUMpFyjTApJ8nIX44gEku4SjOKepXoM75TmLzYMQiCYn+oO7/rR3Ty2itKQDWQ/mwnWu2eaDp9qg++/qHOv/KBjvvY9AER5+YOFE3paXWmp82xNmhRYfGnDCBojRMlpNg8kNYfF+p+vqrtk1x6p67nBuSsQsYLMwfOgmqCE0kY7j89HWt7c2s70sVHUvdJU3eqPT+37XawpQ92hDij2bhBBD8sQ3rnnShRbTT2YRjC2Qx6eBhMIsnswKSOcy5sbLd22kogSu72fn84b2iKiJ/EZOPkqO+agH4/FD2gGjRjudFNhgyuuc1RgP/LphkDGpo22Mw4+EFMpMni3XS2KtfVFpWxHoi2lkStkEmCVoFcwJ6HlAlP42DZawazG3XWoZ+ysP7Vn/vTPkh4sOjuTdb0gh/iCB1OwIb2fuVC0Dl4mowuhQkL5yD+iS+Pyw0YOl8G/Se/F70iX5yHid/Dl7+aTO3G8erLL/kAQhJieKx05YgEFLruzKQIYF8OXMgM/P1MQGbRltR1Hgb8hvlgfsh80+OlDoeQgKAoK8GCjlSH5SLijrgB7mBt+B1dtF/OatUHBnAJf25IAGIHEXuSEIzjX7l8pm0NSMMTVzkRtkjvwPTAvrXBBqY7Az73n+YAm4onHw5/OrEw1Yi9xmLJ/iqKOQ8kTQzXk4N6sp/o9c2b+m72tvqbin70ja1+5Dsbna4SVdoNFa3UMWR0aHgWe1I6aFqB5Zp19UbsLRKt5xtlDggPiIerWOXAWm31cVHRl7sjZfOKd7HjfkP97UYnyE6Sqh5itrGr6fb8QvN6TVe3j9X77EC3X+qp1alorHM9bryr6rap868O1dgO9NKtGzobdkqkhFzKIFm5GJUzVexWvgf3dbt9XzdHQJWa4UhPknpdXjwg42XswP0NDoxYqPwh1EebynRqGr/3dTWzKo2Y2OElDCwslWLax8wcNmeGEQgkPmKmwkzCB4xheApFruvJwlAYpiMHBMXID9cRPWXJlLQmswA5KfOA2X2V+1imhKSx17vzb2j6qKfj5on6o0yL5gNd7p9ov2xp6iJzAJvjsWx0cg1Od+oMo4AYVEsSXT5t6MkTPFMbOjuTbt6Q+iM0rp8oro9Sjd/qafm4qWwXLjvz+UTJ4pGO0o26jYqyxlD75pnyWtfXwYYxrZbunIzUa6H5TkMBQIC7uRAcquGOw0TUBFJlqIEIzyTCrjkrHKINVyL8a409ldBsYmJYrIhyx8TZStCh5hF2TvFEZ46tIPyFMAdhlVOLGLQW97yl8WRs6RRsWrNTsVj0frH0DCf7NYNoCTs02GCB4oV9aqxf2MWFAYnPFBpuE92kvNbQiz/24+rff84at91+o9XuSpP5R3ry3kN952e/rVuD3jP4kyZw18x1Xp9p0llo2wHqZM8bP/n/SZ5o8760+Eai/gusi2rKH1TVRdebJtpX8akGdcBRp6Jh0VCx2Wt8Y6LVvZUWxV7TDwpVP6rr1h44NNExYSCllSJNO9eIQYpzBos/7gOFjrhBbpYd5D6Rlf3JcIdYuwUiGMYX4ZZHDXGziVKE0RupJSYrC7zd0xJOjkIdiBw7T4ayIDbyPGAhGWTPsBj0Ws4cnGiGmPr5/06r4Ty0bCygfpoXpk7uUXgrgOIQZM+7VgaDVOuuIXXWiaCyz6RBQSr91ybWn/xSrpfvJfri54KDT5P2a7+d61e+musP/e6KfvyHysxOSRRWdgqWxNhrN4TQuHVQXGHcAgvTlTmKy0STfQQC27mo69gmdks4Mx0Yn1wcxu/tZq2LKczemIgOEhknCGy2unvnjuUoPPj8sEYtj4mQhx/olL8PG6sQOUenGIxHjCyA58JvE52p6fclcYJDipvBj5U1qtGp8HvQYrFw4Dsx/TCp8oPDwgdeuZCPYrcrCytwSBhy8zKxl/GUVIfU0vTe2EtyUzLDvJwJ3aQdxPRrrhkm/aGni6kounIYpzywDhvGNIEoLFsdsrslSgmCAvFo22c6P8g5NAMkmzwunugb26/ri28s9Ad+Z63RtqKk11Se1rXlQNoXSrD6W25VbHaqH3WVpDVl843AHHonXV/v64cTM/vQrgaKEdCqe7/ZSterQr/Uuq03hk0VtZqOFpmam71mnUSzQUNnk7pa11d6cpao/dkjHd/tqH601La+sOXe5uhc6Wqoyzd6ut28o5vDgVA4gEwAewf7JjpYF1hPrkyQaIOD8JHWYYMHm9M2eXargilIZFzT2ZjxjIQ3NAdhkO64H0BfTU3Gk+iqncfLbYhCzr2g82+kTT8LFEFLnkrtc0C1IdpHrmXiBXIabO6835UuLsa6Hs90//n7YWnEV+K9gfkMtFn+PaAvTIsW3UPUMikjDgd4B7t8q3eefqjrS4TvNal/rlX9XNq1VFue6FHxoTJnq5Y/ysyGZjfT0a2d0mZo//xn7iv64EFXj64xUqjqpF7o5Zekm/fgCoRDEx90/jDV9VsdLR83tN8UWs5nSnePNawu1W8QDJBqWj3Vpnbia8KzTHNx3O+o32rqiCmenRiTCte9JCxR9BotpgvM14HhgMETTabLgESbkPbQA8cEyPtkBAFCCbaLBGBw8BnbZrcKqz8kEt7TFZkLK88IaJGnTCLY0pr6naYZr+PxuDQcgYSYGNGwWQsNVVbYDa7iYAkO1pCfREJdNPmcZ9xfnisObp9RZqLGtA1Js3VyQze/+EOqnw79WTf7lWarp7p48q5e/3++rbNGO9ZR7L46Fa3ae82aKy07GzB3F9QGhbURhZVpPJ9UtH69quSyquObuNQl2lT2Wla3mld2mmNYs8nV2Nb0anaqxi7Ro+NrzfpLBzloWlf7PFVrluiMIJDy7OI7OrWnTApj182zHVN4nHH2Lsj2RgxpmPjskABBCg8mDdbjWuHAwJBFVncZMEL0I851nJXnV2OjlP0B0HLYiGKNy2Q8W6w0mZH0FYxj1AEUXWds2+M32mwaucl8+Yw4iySPH5zhsdoJRBE0iUGEX8/54UgZDly+Cw0NEzlh9p2u0RDr1FkB+LsE/PwvFdaf/uVc/+BXc/2h35PoT/6RECL/tb+f6XoqvXhb+sobhX7g1Yr+xB+O4vrXv/RnA06wiDespBwdl/LwhIE7+6HQs0aMHIcZh41dbyxurmg8WfjQQ9bCjtEEoS3T69pQ6UFYYLigKJxbuNlnunPnto6PBsbb4/wJS7LYO+WenmJixeoMfD2KKEXAuleYZ9WqxpOp2Z7Aad7nlaJrxg0+FwXJaQm8cXQ2RIntwteYvS9F70Cw4KA8RBDx5/FgBQlq6+U/0gILndfEFtHZYZUVgei8ZLbqggBhdjE7k4CC+Tv4jIbEcAVZsjOMAPYU6RCHSkmucidX7vSAVgJCJH92HszqRtNQNt0cEwO6xfPv/nP96C+8ocG2UHXQ0dbOn92GLQAAIABJREFUI5l2m73q/baOf//ntbueafyVt9V+9Zbqg5bWH12qmCzUv9lXttrr6sNLtV+5pdb9U63eO9fyg3OndXAotoEVrqb6ZlLXT52eatnuq6eQrFSOcg1v1tW/OtLFuxMV96TTH9pp2O1oV19q1n7kRiZPMlWmA80uEiXjoRq7jobttkbdlpqV77EDvT9zwEG8sAe3K4hoyAQY8SFqxH8P3XLa4F40NJ1OymzegKDsqWxXDGCmmg0/CNAO+8YgLDgdxs4ueA0HEsJag3vHCweznInT00kCC3gX5vFlNiiTmNnM270uLq79vJ2dnZXMVS9BDTPZh7UUu0dqC1N3bkIJZMFgqxbqdXueHs6v5/ro4lLz+ofady7UTvo62b6oyj7V2/vvaFK5ekYc4X329I0mGqvFezSLMdGCRF2eN/XhuKfroqFkV6h+mevF2xW99v2J2v3Qz3J+bcaprt5q6smbVeWbutpEoO0eK9kvtEbU2D5T5+ie2qVcBiixV7KxeUetcc9jgompn51WZjgWckxoeMNnlhBtzoxwLCN/NggqnW7PCIKhRAWbc7LAkpRrhZ4UFj0oEIjOxrIemkD3YqV0icMUMiYmFUy1Dr9m54cUs8xP5n7yjju5ive3jeEM51805Fgwcn94v4Ah3Qx7mo4DnwvGaoHvYukJZJrn7qn50h2JkAoXmI0urt7WN37mWzpeN9WEZ1LN9LQ9t2aVFKKkC6ErMRSMEMETK8W1wbkrZctE66dB7txUMq3Y4xI4gH59VlF729DzybGOkraKSqG303MtyDvaSZ19qrN1x6gTA4zzWXd7J9lwJtKMhM6ehKHSitDB8SFZ4x0KdUSgZ3hu88sCCo9zOHbm0UDybh0sX6kFIKEQiy6vx1pu9qrSqJd1BkUI7/dsvgq/YmST3Xawl4l29Nl6UIoEkx5Df94zzj0KK012yOPQ9NKkSqcnx26WqAtMqm4C+Ky4ffFO56xyBvbBpz7Y1pE1U6nZtYHGJ3eskLF+45tAGIX+yO+N4vmX/lamP/sfVHXUl/7Z13N99ETPCutP/sp/4QOFQ58rRzVngoywWx4WGK1hunDoDqMjxM92rcePz5XtArbhAaUAAq1SgIHbridjs/YOJs6xLyRCaIUSQveff05nN0/VglhkiIzMxm3cHDRZtbpdWTDrBvbhAbDzEgkotqmKSKLFfFU6e4QVGi+yY+GYytC+QaCq1UK7CFMO84hFODg5WJjJtow+46ayRwPbp4jSaEBqYkI8Gg5cuFnk+0aYQCG18VPGV9S+tm1DRBhhOO7IhIyAn/lswUyOOCS6cDqmvNTUATkf9kB00uzwTGVnMitJAU6oKOF7vhP/Pr2e684v/KIGHz9WDa9eiGSthmrHPTdCmydjDX/oJfU+f08P//Y/VfPeiSqNutYPLlUFebjZ13q80vjhWGf/0RdVH7Q1/hdvafHWY3f2lVqiNjvfmrS6muk3ql19UO1qVWlo32tq/2pF6Q9MlUw66hZ99XWk/M658gYPda6sNVe1xyEl+9E+fb2hzeOu+vW+zoYDjVod4QUTVmph/2eIDhSF/QgHFNaO+0zjydxQbUyv7JohI9G55r5em214OnPPDf8nGDXwtMEmbogwe5okplj+PQ0R+9pKEntrCoWNxH2ghBmAIUbvYwMihQHd5KDNA6JiVcF9sli/tEerc/ijr0VXaBenKACHaDR7WpcTFoW5lhKsELIsYCzgtOUm03cm39I4+ViDykg3dF+9ypEq9ao+Wj3Q6/NvRnj9J35QdJt5W8N7CzVuXvuw5L1aLev66GlXjzcdqUcKQKHkotDtpKYXP1Po5H5m432K4m6daP6kptkHHdXnAw2rDU3G17qaTi0zuXPzhk6HPfX6Pb/3HIgXl1eG0VsNxPkUoVwXF5curMfHA3W7XNfQsOKHjdUka3xKod8T4MkiNOmW8hnBgIuA8X6huaPVCMcLE3ysVXn/kFbZLJ8SDAnT0B+cCnT5VTcAePzGTpG/K8IzKMDsZQ/mCCZjtsJkhGuKdIY/j7MwjNwjtvEgYzo03Dyj9AqY1zjggWDuV++r/txI+2qYzJNp+61f/rLaj2p+znmfskqhdWWrVXen/UmuXWerBAegTaLGDSntJqoZVUuUN1j70PBDiORcpjhK+VVFtSdVtdepTtOubg6YSBM9ThZ6mixU21bUWdRMRAPNmVXIw93ouN7VqNsxehBkPAhasePnejBwsLbw9fYONJAkmqIIswgynvXaJliGjI5/Zt0VZ5gMM7vgeQhYa7ZYO6YQVAMmMhpy3tEltoj4EyC3a9Sd0sNzNeh0XbD5vTQu9sHm3hKY0G67jkBmPLjVQfzk1x+N+kaH8JoPZC8gYd5Vhy20Og6OqVgLy3mP8Qq2jMGIN8/jXyUv/ebrhS4nUVjPr6X/9n/e6yf+++jA3n0g/eWf3Osv/Vfxz3/rl/9zP9gsvK3bYi9B3JL3pqH7M53ahCYIHBFmTXdJcQL+WK9iKkTjh1AbkgN/FnAbLxsdFxfJVOoid0G+Gs9NZ/zMZ17Vnbs3jf1HIgLj/lJXl9cusFw8prKTk2MfXrykpNtwA23knNZc9Fh4kwlLZ2udqG3t0OAmtmAMXVzsDZ+ZR3sfUxowQIIq93jINfgz6XDw76UTvrJ7TNUdH98lLLuC5MSDQQ4pEXlo8/gJmQmtbhj3495SMZOXKRkjDaARDmAjBcg46MyczEP+YxCaDGuVZBtLd6DVQ3gg75GkFUNoTVWWKw3feFu3f+WfeWrbo29b7UxY6n7fbaVnA83ffKhsunJhHX/1XdV7rSCHsCNrp+re6Gn6cKzVdK3hF1/S5slU+XavzktnqjRqmvz2e9pfTNUbtFRdrXQx2+s7WU2PKm1NOn0tXmmo+uNzNY+2qu5b0jt31bm5Ve1s5gMBEk16stT2uqHHb8QOoz3K1VwPVVv01UqaGrQ74VJVUvOBc1hJmGyCW9IyjCF41rptzCHCnJ17ul6jd4ygZool92g6Y88aEYQkBiWVzC8yBxWNHsX0kDzEc8Ae9bCf5/5zP1h1IMFiYuX05H6wHmE3iE0i7wD6VpiF0bBFWgnvlA0xYHqXbFkKKyhOHFGB+pTcJk8O6FCZvvgRny/X4+xDfbR8T8mmpRPd0nF6rG6nb9j46fRcX778slZFJH0cflQ2bTUWR0o7Ow2/8EAJtpSe7Cr6+LyrB7OOsj6ab6nYSu3zmo6WNZ3dLnTjpUzdG3tV0lz5LlGG2ciipfZupHxe135eVWXbUDWPc4DA6iCxsFNFtw6BrKlmvekdq/Nvk0SDflvNFvBhoFE4YK0xJ8AFjAzjNDUrtwAifZYt7FIZu1d2tqQjIRrGhIbVlO97oDYpqyzSWqydDD0vn4ooQ3ZhXFd4ItFkcHBywNKQlUlToEu1qjp9uBwQYaI4QHphWnWh9v/H7L/EBqwTDsSOd5OzB/TJaS2gcK/cUvV2WztsIDcVvf+tNzX7rUv1axD0+DPlOMpsUOhpb6rL9lTdeV31bVWVW5n9nVtPW0oXda3PltococmF/Q75ClJPoQxaybiidFbXSdLVc83wAJ5Xdy6saV7VYAuCEBF9SHFezx+pXdT1XPVIg0rTTGl+mC8ADIr+OM+0yMIOtKGaOmWTaHSzrAt0gB4SbN4fbnGch/BsWO0YfSM4o4zJdGoMcGsdI5couBHXF9fWxCf+DBf51H70KbmtXg+GvtRVnsLv0HlWczHF2kzEEpxYtXFu8L5xxpo5XaozIlyjalSKidVmRbgAgkiV563Z36wC/k2FFee2/+5/2+t/+AsURen1dwr9zK/l+m/+fLwMf/MX/1ww8MrYOCzLzLSzT2Msjx0bVEoaXHxKA+TDHmW3T4zFc6AwsZ4cHbkwE/FGorz3ocBDLJDZGa42Gk8X2hWJXnzhBd26fRosSUshuDErTcZTQzADzP6XC4t4A2rbPKPxUzx5CPh9dMl8Zi5SxP4ga9m7+7SjE7okkyaCwRk/0f5FxmnsC1h8B/sUCIQbyfQNM5Sf/Hro3t67As2yiwA+r4fOykxRlu5l/iApDvw9+Ff2eqkzS7NtrtWCB4DvEd03HWB/1PdOKKLSwqDCUg9gbx/C0W2TFuOu0C9DHN7Np+c6+5Uvq//eB6oeMUXWVGFSBbRCk9xraT9fa/nOE6XHPWV8N5utk/9YVedGT81hW9fvPtV2tVO923ID0P3sXRfW7eVM4996V/uruZrdVG32PtcLvbmTvtLo6uPTnhqvVdX7wY3aZ1utL1Jlb93R6c2Gms9PlLcpShHTtPigo22xU3O0VzZNtXnYU2XdUa/Li9TVafdURX6utD5VvXVTeTJ0h76czbVeRIwfk0e313tGSuI+MLVk+03AdeyM+wNdXs7UbVHw+KVYFXIlg/hg8w57wcOYBVqK/MbQR7IaWNqVi46b4gDRJVLHkYNFPiSNHC8kDaXNu4HeS30dBxJ7HxrDIDdhWFAW1lKSYpKOczYP+9pwDbMFXKOuxX6qj1fv2MO3thl4Cu21W6G7azWMBn35/CuaZGN3+J68iqpq655qk2O/x/3PP1B6eh0QbFbRw4uOPpx2te+UcYMc7ouqhh801NtX1Rnl6t/ea3B7r85xZtYx37uSpaqsWkrOR8qedrRfhHIADTiHGs8pjc9hP8cX5p+9SrFMgqkW1mZ4L4d/a11ZnujyeurpAdvJAn2tXdECiYkda6TWIOGgXB6KqtONQK+yzDmirFtY5/BwU5JNvEPGR2Rdhn0ef1/I6IjF9JnmdyuQAzO/beoRLObDoBE73MhhBeZ2wot/PclfQdzkvKBZANL3WYK87+6pGq+eKu/jLpZr8mSlN//+t3RUrWvQBRWEjJRq1dnrO+kjZdWdzqYDbVob7fuY8RfqXLbVvmpqfrTQ/N5C2dYycXMmdrtC+VJKx3X1xhjzN5xm0283vSveJGVYOjGCMF1bqT7eXOuD3rlqjULdcUs3V0Md14i0Y/VX0ybbalrf6uNs7DjDQdHU7XSo4xYBArECAXEMUmjkKHu3Wjb+NLPYNjJZghZwBvGuHCIjaXzgy3APD57d7MHZvXPdcMri/R72yW2NcA6To7yGDBcnrjMrB9jivGeHSZqpl7OfM5r3KNYDrFUp2NGQ05TR7NIMeGiy0oNcb9AtmNAxcEJi+zcWVn7RX/gf9/r3f6yiP/x7K/rLPxnd33/5p75XWG1AYLgyHI5M7nEHEUb0nEvhipJbeH+Qg8Q2iCJDpuTWDMtDiDUPHXR7ChJ/gE0jHAEERLrX2Kkte926dUs3bhx5ZxE2f5GniqcufwYaU6QRNkWoRofqrsYpMMHa48XikIsONggtNvxALlN6e5pwUmpynTZTssyYDLg5FEpTx/1SYSQQ/r/WU5ndtveBGvFlsQsMi7pqRKBt12bRMa0TK/b06koTYLM01c2zE6eNsKAp9pGHaKODLTBiXZ1BV+1OPAymnNvHVibzcN3tRez9HtNbvCQ2pefMW23Uf/s93fnFX1eKXy8hwnmizhfuq3HW1+bJRKv3z1XQKZISMgym3+J8pt1iq7TbUPf2ULVWqqtvP/JO23pAHva7x6q2Uu3GC+2uF8phoTLF9RuqzVd6d53pZ1odvXmro5MXKjp9Seqc7pVvWegNNWr31bq9UvV4qqSWa7+qan1V17620exxRZvLVJV9w4YF7VZdNxsdff4s1VH/PXVbS23zEz0a39fD864uL3fab/KwqstzSwa4z0w0XBts65Ji7z1eBe1b2tL5+VSdRts6RFDFBtM8rM9GGgkmBbubzJMV+b0UQIokkh+e9cGw6/CF5XweBwP7RXfmkdVLo8d9DIZ6JwLvN5vQRzsTlHg8JGF4wwIt4hKDbjZINzwrrGAoiLGO+B4hxPpYLTTbXatYAX9VlaeZ6v1CraPUDdN6sdE7l+/rYnylFWzuLW5abTU3I+2vO+Hy8/xjtV94pEoN9m1Njy67+nDa0bYd5Jz4kejo45Z6Vw11qqm6w4rao73SAajHRkmddyMxvN9eHGt3jXUeh1/fE6sPuy2rlSAA+hph15dl6nd7bow5F3KKail5wbub6Y93DNIKDbSLGsQYm7LEzszExNIBiPxcGuRPZoNyGHLdWb8wsbKXhuhGLeQswayADoqm9iBzMSKAa5NRqmikg/CIixu2oYdCC7M4vGtpZH3oIiGBSEfOdCkd4q+A4c/7HBmmMZCIHOfnjlR7sa19banduqHX/9E7yh9NdNZr6+bx0EVgVlnp7fyx+QqDVVtXw7lUl/bNvSqbxIVz09lqdWOjYi2lk7pm9Z2WCfKiQumyrhvLnl2yaNiPh8E8dsPjczLWeLsk1zvZU63uztXE/vwiUftRV2f5SMNhS1kFhGSsy/pSY1CQrTQqOrpXP9Ht+siET9YmZlYjZTFpMPa+3HPOKYI04JVgrNJkrZUDgy9DVniwTez3fa0gLHG2YjhB48V1ZRihYMOD4Dw16xhCIWTGUqaEAUsjbZlwF25SwNnhrY6cq9/rmMjK6sZ2vaUMB1UELZd5GRT4FtKnUKtYsWLZEjUwNbnp/7ewvv1Rof/pbwaBidXpX/6vaxqEplZ/8xf/fMQPlXIFDi4YdAeTeeDLAzvuMM0dnIeYoIBvmUANf1jcHMG8UZwC9uKCoCc8xAyxe7wm23Wz153btzQc9YO4VEpNnFMIxFav6cbJiQlQfHEuI1AwhTdgmZAH8c90MNyAaWm4cMj05AXgMzl3rzSGoMvlrbXI3DFHhPDGQWMmMvIWosEISd/tfQDystKtjYZ97+D44Z2w92EVZxhiIs6NmS6XuhhfxzTTaOj4aOhunUO3Uamr2OfW/3Egdbpdk2CKJBw/eBkW80jAOUzbvLh2pWE/CQRJE8GDzINzNdbZN7+j27/5dVWHba39fXI175+q9cKpstlai+88tCdw/85IjQHSokRjiEkXM6W9lrp3hr7+l29CMCqU4DbDIY/sBublsKMq+7HrhbZXc/UGTbXyXE9nG/10o6nfutvR6SsV3bqfKO1IrVGhZF9XcdlX96hQ9+5atTZsvUSTi1yP3suUPLyhWmen+slK9c5WpzXp862avnBjpVHvQjX8cPcNnc9v6eOrI73/sK2Hj/tKHNzMIRiMX3fZtqBbWfs36LVVbVS13SU6P5+olqCrrKrTgpASnTVFGcID948iiPbRB2Fp+sDUmjbqGg47XjvAMibDEokPxddep3OsNjENyJ5FnfHcM/lC6jORpcZaJdYQHBoUnwhyjy7/aDSwEwzPMYXV2t3SfYhJKGHC7m+1ra2UNfbKWltlrZ3yZqY9c/kO3+SVZuOl5pdLLS42SqcdtWZHmo394ql+87E6rzxQJd2p2DQ1Pj/Ww0VH191w5/HKoSKNrlo6vezodmukkxFoQG6HrGW+1Gq3dkE5aR7puNW3y17ssUYlGlTx+gZIl4bF3rD/L2lv/itZfp73PVWn9r3u3vv0bOSIpMSI2mJLIWXLieM4NhIlQRIkQBDHThwnvwT+T2wgQAIkTqwYthFbCiXL0UKakughKe7icJmlZ3p6er9b3dq3c07wed5TQ/mXwMA00Bqxu++9VXW+y/s+77MA09uwPzFEGnp2XIIi8hGLPObIFOR0E7YzhTBiMmJ008zZQyrH6IN0qfGHKE2EWlMs4eAUektL+5Z0TGSohnuc/X2LfFx3pwXhCOa9s0K5HIht4+sxKHA3uuvIAuZkFMRNDcRqa1TDl9bsFTIwOnbOpo1aNhsoItogXnXqqr48VOlGrrS81bM313r4Lx9oXxXdOd7z3HOGacpqrG654WJvXFuGYQbPGUbroqSsmSttw6beav+irdPGXIvqVnPGEmmma1lPL233NRkvHGIR4QJh8u/miGJ6s9IHpXNl11dqtqQZdqofVDWYd9XZr2vcWOisfKVVgguVVMnKqq9qOkwHOqkMLF3LpqmSIt+UZsPTckPs8uhrvF1oRY7vsqRmVtNqESHqnFs0baAKZO7CBmf+SZFEEhHPkOeGegOkqNOI+DdbgvoZBq+Hp859Q/Qj6gxWMJcqs1XOcc59eBTOWkZpQdgBTGaQSpvnRNgFL5giiOJzZ7sYF3joySHI/WsZRNAJvfswtwznT//6v77034SEBocU069joe7soMI8HS2cX0280ALTxueWATcsLXaC80edLhISApvNk2AAa9BMy2jlMS+/HE+1TnO98vJLrtpYp05tt41fGFRzIaO5Qp8aaQt0sxGUzOEaWXoRhBzBAEF5Dx1usFV5XZa7FHmCETcWBCLo47u8R1PJCrGzIYnpQqPLsS+Xvb2BDwU6o/29YQR32/x9N9THSi1Rv9f1RsOKi0VmIwAO0YSQdDD8rVqVuisoDl8eHnotumqYg57dMYcz7TuSNEzOYd5tn8sIjg8W40YLmKnPTnX7Wz/Q0bvvKznsa7LcKiX2ioO5UfElXtqmavaa6t4YqoR1ZJJo8nik6cMLVdp1dW4MtV2sNXob0/eK6sOWM2oXFzPlbIa7R6p0m5q/99y/MXto1ROtrub67VJVf3Szo9YnEt18lWi8kjqHdIOJLt+uq3+Q6OjlXEk90/Qi1/tvZDp7kOuV/RfVuDlW3nuuQX2iT7Y2+nQ3VT+BORtJGRgfJJ2qttWa3nk41B9984YePN93zOBOyM06COh/43VL5ZtUy4bLnj27NCl2b9hVi88iLbJd28TSZX4GXKxsLOaNfA/WH10rJCh0qpbubJjvUqlHTBmXJgiFXXmKOax9rPELNrs0CFt1rOA8kwuINxCggO9DVlDXZDoJCzYgU0wHMLyolFTt2XdBurZUPlgrqwJwp9rkMJg3tmfk0PWMn45psdXs2VKlhw1Vn/Q0u5Sm61TZwUO1XnqgUm2j0qSv5PS2Zuue3utf6Fk+iQziUq7OrKbj065e7Z7oDqOZBIj2SrPFRs/OJkaZgPYO+20NO41wvEFHbrJJ3eiMx0GbmIeZbVurGmEye9vm6pDENvE1WKPi70tIBixPJHXNlj97M/95j3ZdA26saDSeBhTsPRcFUpxXTbPsuRj5fNkjPEe6VXueF5IZmgKKVVtgJmW1CNcwFAyahusPRBsIV5EbbHg4D9KlLVUp4nGQglBZ4xlGdrOLiIJxCvKFhAOynAspy4OkfNhQ+WNdZfszbVdV3X/9VOmDha47OYsowyi6KGY5h9arVDm8FvYqBGoURmhWq5lGramuz/t6nkwt0Rvna13mS11XTzfSnrJlbtYt1wifszkI6OaBcddrXZUXWtdX2pQ2GlWXykdlDWYt1fqJngxH2tYIUYg5qw/laaL2oql+0laJufolxhVl1TYVNShaC49g+wpv1po21nrUPVdv01DzoqHF2UZre3tXzE/hPcK3gIVLwcVFSDFMc+LRYg6ZtOZGjKKAB+TUmZ0W3aoQiIW41UEexOVp7t8xuqPpQUt+9ePiCl6Eo+zCDHtX+HFnhAkGezRQhrBQDG36v9bF+q/cpn/qf/zfr/9Nz9uAP5w4UUUHGvohd54wvKjQmMVQ/YQZrzeC4UwgUw4sqvPCU9Jf59QStK1AA1XHhfEh2Y93sdIF3WCW67WPfyw+cEhLq/DaZXHD/GVR0wWGPjWssTxjXUfYbmTn0W1GYkW1ApzA1wZUvMvb46EBWYXxOXh7XJIuEMDVC7/XHamELt3B7pj3r6Mjmc+nvmxYqJETGKYDoXuCvBTSJM+5mLMUsHOUI7DaFoYa2MpAFFip0akwg2PRmzA1nRXRSWFMzSwwyFahmYMIRnzWjrTBabD/+JlufPkb6j49VXI80Hiy8gWLXIaCCTlNNpqp0W+qddxTtdtQuVHVdr7R5INzQ778+Xq80PzJlZr7HbUOOipluUb3z7RabJT0wtpycz5RuthY54fIuzSZ60t5Wb8z6Gh83NStFyraf2mr5gHvrazJIyz0ytq/La3n0qMf5nr2bq5br9S112mq3L7SSXOqn+wt9Upjpfo6V7pIhOKdw4TA52SQKGlnOh1X9fobJ/rSd2+G3prDsUnYQTB7+azo8shiZX6WZ2U9enxqMtL1kwNVy7kWs5maDYoGNG9lf552k4GBa/lUsCMHg0GRWVkNmU3R5UTsVNDyIaRZuoWTjY0dyl53/GadMosLk/9wseHXTpoTPtaBeLB+Ka4odjCXp6qut6uqnaSqvbhQqbGNzrVgSpOgssnIhuVyJS4Mkg2mCbH2klFdtQc95Y86evD0UvP+22refWiT/srZNe1NXlGrdqAHtXN9eXvPAewQE9FAHj7p6E556NzQmFOFFvj0Yqzzq4DzBu2Gjoc99TtELuK/G+8FCG+F/MOztzhwQXHWmMUYCaKT5aeRbkWMH/r3lqMjr4iS3GwihajZdAGOxtg6YkYf9YbOzy+FBah16gXLOvYuFpg7MgyEykVI8QqoNw5MCvaQh3DZ8e/t813AyP1myxdrvwsyFcXRzvaOhBUnXFXD0o9n2+u1PASz93NhLPOhUbylPD/2grbDU5Zq1a+q/KmG8sZUk/Oynn59pPpFqhNkhFX29zYuVhCnVUF+Q6trhi7Ex8SM6fPOVEfbti5KC1tzXpXWOtdCt7K+bm7wvKxYluT3Xwt7THdfBReF8dJyvtRlZa6nycwewte3PfXbDT3YO9OoOlazkajehHlbUgq4N6motWmrmzR1uZ7pfDNT60ld16t9HTgcQfYxcGE4SPXBrSdKNom271SkxyVVN4nnpRDY2CdIkyjCXHxC4iqcw2LciI6cRg41R+ozlz0ezn3xuQJeIrOBu2KP9hkGEuETznOlEWPEwmXa7zE/Rk3Ccw0dNCxzRkIgFKhN3GAVBZK7aodyfMSg83/05f/WG9vxTGSnYggAc7LoUNF7uoogSi7c5dwFcLgAZ0I8wKUkckfbFs3zMNlIXEI7cb1Nrt094jOZ6gLyUprr7gu3Da/6gWPisI1k+EgCicw8fj4mXX7/AAAgAElEQVSb0WkjGEss5r7oWfBAB2EgkGow2HOnBxxMxdnrwfwity+yV9FScXldjEbBsK1QrUR3wgd/sD8w+cE6Wiqw+dK/d9mcvEdrNk20Cscez2ns7oEd4io2ehNHHmCKYE+btQprEDsv0y/ie7AIYjHE7JQ8R4hPwDgOY7fdIOzHKFSurqK74SBks7EQe2++p6MvfkUtCpijoSbjpUrDrmonA1/wm9OxpTbZZqtqq67+CwdqHveUNOi6s1hAXETOlwrWK2xg5qlX9888izUawzyDjs2vKTEZK5ku9Z1Wptc/1tCT4470vK3uSaZKf62bP5FrdVFVsyt1DqTlpKSrJ3QYZR0cptpvXunF+kov1bcaGkcqKZ8nErF3m8Ikoo1ha668utW6luu9q45+55s3NV1dV57ToXCJEtAQwc109oBFsBHpMB8/PnVhBjSGBV++SU0yAvSl67TvbJmNSxg9DPdxzPUPj+wQxEMBlrfO1F8D85OQBqBRuhPmfeFQxkHAgchs3rPawgvXBByjQT+OottBaBzUMMjZ2FyqECbocgfdnlTJVb0zU/nGTEktBDV2+8nTuFSzjZbpxhZ0yBRC7xnMzua0p9IbQ1083uqs9W3VbzEKqKj9/GUdbF9Uv9XTqDTXl/N3dS89c2Vf2ZZ0+Lij2+lAR4dttfs11bKmGknTr+3x80s9OyP+reyuFaOB/eGeJWajydg8C6LwKHg4yJhtbor5cUil4jDDsYoIvy4ORPhiz2buWHOzebECjS6Sjo/9xHprttoaXxH/FihWjICiY+T1GEq3HWRighjPhtmotfSeh8ZcnbODw5bzgPOCr+93O+q12vF9anSLK0dV8uxhaltHWXQ5zG8NPzNaopC2NWhITnhdIHSQlPga9jTFO+uK8cBivVXl4/ta3xprm2w1flLS+fdmyh4udNhs6GDQEZ7kjMkggWJQEkS9wgO9IE+BUlD0pgna2prOq0s9SEdqrSp6dXOgpF7RuJhpw4zlbOYs4TfrssaZsGRMUdbjZKxtKdNJqWvP7vvtU11uJmq1E6TKLh7xKS49b6i+bCo/3OqRLrSeSOUnVbUWNR1X+uom9bAOpCYebnX60lOjh8/e2Cq5X9FBuau9QccFrx3rshh5mC/h0Uc8R84zh23YhCjOIvwULI2iqTOBFl4EGb/hB+B1j+OYu0+c8QjBmBTOccF/oQnkl52YrFnl4sWcJch3/Bxrkz+MWqz7DP9IHevf/+J/bczbpKIlJuWkOoT7RPRaESBNZRGsWgysU8NidKt4PxpC4+BAA+gKj4UfRqQMuk3eYPbi+QXkpfBTpXK5feumut2oVKlg3Nm5G420eTYpuiYqSi5WFr6ZyjYPCGiZn09F6w+31vDgnJ8PocTuOMhYVkSOTTynYQCPRpJL16QnPywYxFgmQpoK6yxkOyZDOQM0/Io5uPhlr0+/trqmkyvPcSwk96ws2HC8f9O7qxVNJnONrq78WXJ0sOm5sLlYnY6Dg4jtBetqFDqxmC9ABInN6c1OrmjC5Rb5ne3vvaXD3/+KWlD9j4HNMeUOyIOL1YWQQYZAGiC9DF+9pvpBO+Biw0ROQAjz/W2unC5osdHonWc2aO99+q5aLxzp8mtv6erb91XF4ahXUzJZ6a1hqm/+XE3PP15TbVt1pTt7UlejX1LnKFejKzWAGreZDrTW3f2VrtXX6qM5hZVLVt2irHxRVon/rqJjdcJLkiuvpFKLF5Eqa2eaqaK3Hx3qN//lC8qEZrrhg87B93jCcskp1/OnZ86v3Btg34a5x6IQf1cN0/MZdbs96yWpXGfTqeeEjhWEYdpuutika0KmQTHD+jm7QBeamcWKx7Uvd/TVK8T0wRy3m5PzJGNf8fx2NoYsC9YuD8XRdS100jWPARjc+dKgw6hkqt5cKtmHQV1WpQ5kS0eYapWtNVnOdT668kwxK0f4RFT0mWppQ/UnBxp9s6TRwbdVv3GqZLSv4dUrGpRPbDWaJtI76XP9fvojP/9yWtK1Z13dHXR19FMV1U4kPatp+4OGJheZzkYTj28o8A56bb1441j7w75npJfjiSFQFr1JW4yFOAQdwwWbd2Ko3U5JeDm3m+G0BLEFFijFp9UIIAewXmFdL8MfNsF8AKcsEp9ijOHRTpHOtPMC5884aI2wQUy0eXvAfhEvV7HVHq+D4ori2WhBhwM/dOJ0DGuc10jkMSEK0484sIPdGnFnRsdMZIrAEBvEFzarjpSz5SgHArr1lbt51lB3f6CL25lWQK7aaD4q6+pBquX9lerjXAeQH9tEt8EYJmuV94KpSRIsZRiuhtkDrYHrcZpNdX91pnJe1qvpkQsu9rjlRgWKtrNoJWZzNpmb8V/ls2bUAqyLkcdmrYvNREkn0exkqqy30uIdojmrqt/ItSyB8tEpFhrasZSflVWdV9Ra18weZkS0PFnryf6pFj/YKH1UUmNZtbb2cL/n100DA6OZow1rUd83vlTD5c8Wk5xLPj/DHIN1ExriwgPhCmkdHAykiTQzdY/hQKems6kbRAomEFSjnMXF6lk9KCvWhjyvBvdOywUzP49zJJAH7Eo7H+1i/T9+77/ywbKT0+yo5lR+PBgOctwqWHQ2j2e9OP0DuUnQnWFphdc3F2L9Q1JRwCoB37AqgISZqcAcw2mDS+jFu3esOTLZiEF0ITfwxQ7hptsL/8nZxGbyQRCJg6rJbDZJdDkaxbCaioxQbJOKShGSDeyXp3ZaYhPSOfJ3vC97FBeVpb13C9N+Kk4OkHGR2wm8x0WKWQQ/zx11Yb5NFzuZXGmIDnEXyeSM2KLSLKBARxIhSXB+4MbyIx6+TQWWzFdjVgNkziXvmbdzKSMIHZILX3t8fBgHSEak2Ua9H9zT0e9/TU1csI4Hns3wQvxf29AYw4/b1RGoJTN9GwcdVYCFSbwBZiEIeb5Whv4VKdF8rfEH51pP13Zi6v8bd7W9nOrZP/uWqnU61rqS2VLfynJ98WZTzz5W095hpt4xl3RF/W5JN/e2utPd6mZ9o8NkKygVNWzuuFAxFeFSXeHpV1a+hIWGMTJfXwzGgIj4gk6qUi+V+huTOB6cd/S/fP7jqlQPPEZgQ+x0zXu9jtLlSs+enqlea5khaJlNuvaFCymEEQTEHoqNdrvjudnYDi14UAfagPczrPadtSbG3bPFRKcXZ+5KT46PNYQRW+QAh0NNeGfPnPcYBB1gSPucFqbigcgEwQeo3hcr/ABQmWKeHo42aGWX2tYWuvFzIAEkEuVabtearhaazKdaEVwByQvzAwT7lpCl1pjWzroavZ5oNPy2ksFYtScvan99W716NwrNzVbPVmP9Ue2+JhU0HCW9VOvplVc7GrxEGjuMOWn7tKwnX041e5ZpOUvdUSFBunm0r+P9vgl6wLgcYLYrpdiDU9FqhiOSCVtotxkhhDuVu6gcm03cg8i05WCNWEgXHIyZII05lxODCC4u0JUI3AiVQQj9GaGEL2xcnpw3RP5RdAdyFhcRxTJFNecBBbfNAuBFkIQSmYm6HI+VYynq1KIo5ikSkBDCLQkjeCDWMDXgQAZWjCg1MkCBsRN/RlHkIMOBrbrU3qBnluvj1Viz41Tb/bW2FYhbmRaX0uxpptUHS3XmZV0fDD/0J+f7hc1PrsU6TBaANxlPsU7n66XGS4zty2qC4uCF7i0fmbF0gCamuhgnC3ptbWioeQt5CVAuEYkgZe1MD0+eSq2NFj+QWquGmi+UtDmhqSEqDukTTVim9ZzRTUl787ZuZgOTXi9qM11VJho9Xmhv3lK7UlelWVFSL4tJKcx+yFi423kOz5pA0woihEiXiL8u9rYQwvBHoEhKfNb7rFysdH4J6anmzhOSqYvhZpEXa55EzMt3pK2Qvhb8ntncHgCgCbevX/d6YN7LvuF1wBFiP3Y63Y92sf7aF/+aq32TKoqOlCrC4cRFpUDFVEInVw7PTLC0NSQZ6MtpFt0n8KatxiKsnA/G/7Rw4+DNVZK6VuvURATeDG/q7t1bXhTMo7hMHE5edLshZWlqMgvvSQbY9g42Iapm1xd+yJOnz9xtOJEARl5x2NEx8EDsEQl8UgSIU7Z6vkkqQuFcZJceXFaciVo1ZAwhg9dPtNseM2JSaBoNV8BchsF8xClpbQNy+47S0XJRcTe4YwzhtDt2B7iHl6XnUFD8C5swDhfeCxeuo8swI7B7TKS8ALdx+B7sDw1R5WW60ly9t+7r4Pe+qub5SJWTgSPhlovi2VivEHeqL9vdbL0kDV4+VvOkr3ItMm65SNejuWYPzn3JciBRLXO60NmWm3FoLh9fqt6sqt2qKpku9PpG+p2Dhp7eTtQflnTjRPrErVyfup3qVmejQTlTCxp7WlIZUtKafDfybUsqcZGuysq5TDdlH+5mJXtgCGYOxpOp1CGtfCsNtlrVpH/xvaF+/Q9uqtfd16DX9vyJoo8Df9DtaDVf6PTZmTrtritZzutsu1RuZKVkuJWYPy5CiAvopoF8bRxgpiCEj3jG4eDDAZVqtpzofHRpsfn1k5Pwzy6s+GIeGWuXAminXXUsXGH0HgYSgYLwTBGpmzXsLMiA5XcZvy5KS3Mdf6qu/bsNVVvIJzLDv/PNUvPtUquc+d1Gi3RlngPzo9KmrOpVQ7XzhmaTS51mP9LysqzexSs6qp+o04rumAN5UV/ph40zvTMeeU9/6mMD3X25Zccf65wxIFjmmrwnTd4oa/E8Uykl/5I5FN6xNV8a3g8we0tltWo19Ttt6zPXm8gitue45UfkoCF7i5XIf5mxwoq3IUak9AVMP5+HhG+Tm0HK/DVkS6FFNqmvCpkoWMY9CqQMXSsFTuSYVsx/COIl/2UUswth9wXbbvpC3M1e/V5AhQjydsEZbFR+2YGOeEdDwzHa2T1Hzgts+LiM6bopNih0+EzQdfICD/f3fH49v7qU2hVlg5IW3Y2mtaVm+UqLZarFZartRar6JFFrkWiQtDRotNRi5FAJqQtzUyMlRqAiQMFpVOZ05FpmK82ylbKqVM9r6iR11eF8MGACQVxGp2ZotUi42cUtlptl3W+c6qo1VqUlZQ/KSrZlVU+kfA+mN1JEaTuGCVVSK2+qvq6qvaxrUAY9qnl9Evg+ma/UKtW8N+ettcaduVZM9E9LOrzoRrKSCF/omIEfYSaZCUkwpS2BsQlRuDE59q0MCXSpiwvY4UFM5aJlD7MGd9yZmF0FyY3PhCKE/UjBtjPy4BLd8+cY6KPXiVHXRHT2zeZH7Fh/7V/8taJ6CRjJO8pVz44ctAmxtSOUwnO0zOLOIO8Asa41nq+UkhtYJK/vqkebyG9hSPKhcW9gKk91tPGwG9bn7Vs3CpP9ZhjQwxZkVoLVGLh4gk3covD4DeLRjnDE3IQqkkqUxcGBaOsqKhYzlLk4y6bJmyqPZ/Ay5rgsLCo4u/I4OzI2Dl2safuzmUlTbHCqomtHh37wGEDw4QMrAQ1RGeEahVaOiooCAeiXGYat+LLMh7alR8DXZhRvXeU68NwZj6R0RFAxxCYsxoC7mf0FTAPLODp8Kjw2MP+exq7xzvs6+tLX1X/0TAlz1WpF08lS62VIZbg4DV0v1kYAPPtu1bT38etqHnUtxl+ZuISRR1npcqP56URbPo9qRY1re7Y3XI+mWj2+9KXb6tbVpGofz/SFrKwvXKup8lqmn3lR+sxt6cX9VEftXG3IXVyaXKRcoHSoXKAEBDiSIy7TnP8/xcCb/cIFU0ShFRerO9b+Vnkv1fNNov/5t471zgcDHQyH7ljpXpiPcUiyYSZXY40ur9z9M6O3PXS6UrZl/lm2wbvHAfWmL3GKMg4cG27QOUG8KbSYJqsRSQXjcT51IAL79vjooJDohGNMJCnFmMT5obXoQh3BxX6C5ckYZL7wz6ObHQwHhStUYfhRODWF3nKt2lGmW5/uqHsQfsg+rNO1FtlKi3RtSHuxXYojiwuW15FcNVR92lIypWYZ6bL6jlaPehrkx9qHb9Asa0X3XV1rO8g0qa708HSq2XirF15q6+CERCu7P2p9lWv8TqrVqbR8WNJ2InUaDfU7Lb8eYN/dfMsErW1m+0B+c3Cm2Y5ZW/EIxyHY6BGL8GvY1nR3fA7sJfB/0ursoGOSGOfERvPFxpCdZ2SOa8QhjjknbGv8Xcs+PLn8mIMGYzjMIXy5FhdkkJgiPxTUx4hRMfIJZx+8ZANmddydIyeDrerMZyMMTRcBSK/oVvnM6VT7fYqDQEHgnnCAY98HkkFnOeiTyLTVbI0ioWSzhoyxSWWtq2Tmmfe4tNUMp6DJRvk4U3NVUWdTVyevqYkxRo6DVVuH+8jjSpqv15pvV36e6yTTUhsttysxbOrV2+qrqX41GoXIuk59LkDO5AzjlzNWsyzmlZVU9+tnWpVXKtVyNcc1bStbzXtLpaQoGWkqS5Oy6puajssDs4OTtKRmJSIBHdtHE1E4KvFhL7lYDyead2Yqjcqqf9DQ+mmmZsLl1vdrgStDYXl4MFC7XQ+0okjYYg9SlPE6CW+5vBj7PcE0Z3bMWQ9sbEKUXdvwCFhZwcFzAJVy5KiVKpG+1m0T1h6jOs5Ungnrg2e7f7iver390TrWf/AHu4sV1hwfClKPoDjvcu34M1fUoQRy5UUUEDR4y2qWPNBIoQhXmyAzwSw0xd72gsho4quptqhGIT6gY425AVmXW1eEVJNkuYKf8wE6MozkhYgxDq9RR8wVAujCfHknSgcO5kBl/smCcli4k0dgDC8LM4iYQZgogSlCTvcCFBCdJ3o7LtbziyA63bx24gubixMYmLkJFSNkIqpJ3HnYhGYROi5vlzeJecHSi40/t1EFUUiQxcwUBjIsDKw5zzZx6fKzMK9mHkvRYA8P4B4+U4hIbBY65IdPdfK17+joR++qcthTuVnXbLa2wb+1rDcPbPAw/eFDQ/jlalntk746N/ZU7RRh0qdTz1OR2jQPOr6EF5dzbYHvjodqXB8qna80ffMR4kJ1B3VhoTAbzfXbSVVvfaKmX/jcSr/yWqYXISaCrBVzU1+mq8TdKb+5RPO0rPMpUYQlzVYlTfi7rKRekuuks5USoCsgjswdqzqZysONFvVc3/igqb/7G8eqJC0dDPtmCNv/1yb4YUJydnbhAup4f98HIesWVyauOJPKStD9ZzrY33dAAczfIKPFCnOyBx7VoCCgCo6oghULQzhi346OSHcJHR8jEdjImB9QoFVqODH1TM7ZZAHVQuYBYp9x6OLVurcX+mVYjpA1DNdhUEGhxlhire5RVTc/01R3L0hza4zX05Xm6VKz9Uqjp0utk5XWzbU9Z7N5SZVnDelRRctRprS80rjyvlqlgQ6OG2qWgMsSbQap1hh5NMJidHa11vRqrWa/YhP6wodd2aKk6Xu5Vpe5ls9yLZ9KzXK9uFjDfpPqPvxlQ4hPIQjSFSlV0MRC327bwUoEXgQKE+5osDCB8ZBLWGqS5h4tIcmjAPcBW4oRD6zZXbKVL1YrBehOGchzrwdJh7OCDgQ7Q9YYr8nsWrPrI/cZBzOgWUPuSxyiIiqOWShrhLPQmlcTiDB8r5lzEQElYVbP+6fYQR7CvNCFPuY3aPQtPQqDmdBWNswoD2Li1pcBiNU6Tx1MPsrmmte3mlbWGuULTUAkKPYwhFgnamzLauRVtSsN7XPmAOumGy22K21NbQvCaC1NdNLua1DtqlmqxPMw25izmbzoiPxkXXOueAZdGJakpVTL+lab8tbMc77XeWWq5zVc8HI11lWx4tsjwg8SHZd74a1L9FypbiY/Zyz3gs2q7JmZa1Xf6Ko/1rw7tuUqY4XpO6mu5fs6hFVsJCb13B0EiqaBz9ZnoGWT4R9uA4rLsRsdGNy8J2BboGJzfopITKQ2/FyISSHjQrtPhitE15CCsW7435wPjAVZF5y7dMzXb15XjaL7owSd/6M/AgqOgTsVJN+czRBB2hgdMwCGrIRvZER3JXnMkvBW5YWzCWZ0OEnVB5Irdccp4Q/Mo4gHb/NrTKxh7s4Wtq+6dnIS+Yg2b2ABN7xQuViZcUHThqaPKT9QL8SLaPGDlUuXR7XBv2UOySan6zWkC3ZfVKJ8DZBsEAKApSCKQDQKOzJeV69HdxNwHpUwUiHr8+ZLX6wOP8aucB4mFfycXYcLU5mVwOdiglMRWB5mGvIsjffGptq9FliKwDgw1yBr7GQJQb7A0xbCV3TudKmTxcJVGLmGtAQ53dR4qsM33tKtr3zL1oWVfkurTarZdKXWa7fUfvFYi4fnuvrWu94crYOu+rf33bUydzEp43ymy7efKl1tVR+0bHGYrYCmZpHF2GrE+7nAzKCiVqeqZL7Wo/lCX7leV/uzVf2Hv7TW3X6q7bSsDHYvshnmpqtE6SrRdF7WmD9jHeQl/fC8rEYj1+WqpKezslp5SZ/uZ/rM0dpzw3IVH7ZMpWYmEdw9SPV4VdY/en2gL3xzqP0B7NmW1w5rgoPR6SZJ4nk77/XG0ZG9hyNyLiQyHIp0SdPZUseHh1rh2MKBR7fnS4EYsoovOaBDR6BhnTcLYp8JK5uNvatDBBOpJvwMklAMGSZVDYd7RkyYIc42EKCAvzeajqc+fA5gIxah5r5cTSzjECSeEXwqV3dY17VfqGo5XavTq6sxSEwimTBjXSz18O2xsvpW5U5qXWJplCh7XNLkg0wTZA6dXNvKSDdeaWrvoC4tcL2qKL+RSUdBVPNMssix5LXznCm+6DghFHE2YEQx/SDT2ddyrZ8WsVpFrN/eXt9oAQeswzmK/OGdJtxMS6csreyn7ZRk8wkoHjNLV4KgBwmImLUwgyD1ZuZ8zBDyh2wkUo7Yuw5LN3Qe8Y8m9wGOFOMWOk+CPWDBRgxYaMLZ13Zqq0N6i2fL9+ww2rAJQcwm6U55Tp5b56m7Urog3qOLY+tiY87CJce64sCewE2YossNvS4EI85BXjMpXX6Naw77H/98lAe+hOsVrauZJpVl0cEuNdVKy3zjwisjxWVdVkMVVSk2CBWpVNUoVVRdlVVZlNVTQ8eDYcR/FnAoDYTTvhhorIuLtBJdLM/GUhZr7kuej6f2rN5okW/0fulCZ6Wp6llVtVVFl5WZblz0XRAMKk0lTSllXLMqKQHCJkzCzkYBrbK2F8laF6WJJqWJtLfV+HylyqShu9rT9QZEP1AYwgv64fXssWSQiCL8hfMUj4K5Li7HJqfu1CIko9EYcUkiYeQZca/g+MUzglDLs8GfHpQU6Jk75eLiMhzcPFONdcB7Rrt+49Z11SG1fpSL9R/+YTgv7TSdLCInRTinNGARR5c6zQD95caXQRWZAuQMEiyuxlri0kOFRIXhuWUsTODH+JBptekSq44aZ/bAgXZ8chRh6ca3genqrrCoImHo4gHKpTWe0P7XXWXa0s8D7ZiRwgK7vLwKaBYIuAFcg4yFrlqGoYA/6FK4WPnF3/OBcpA55SbLNRz2QlrhxR9aNjYIFyDuSTAIeV+jccw7wfbZ4FRskWEbfsUsWB5SRMfhKsOl3fMiZqFxofPno4tLf29rHdOtnXhMbmG+bS9bgtAD4qYrni7m1lhS0ZOxCgkHjsnBo6e69Tt/qOZ6pephX1lCobFWauE7WjRgYA7uRJ2DjtrHXSVc/pA7gIMuZhq9+1zZOuzPat26ukd4nmWaX861mqANRE9YUadbM1KYX870/eZWm1+p6NN/vqxP7mXajsvKZ4k0S5TNK8qWMHwTnc/KeuOsrB9eVu1hOs9KeobHaT0609G0rJNSSb96e6vX9rZKK0RLpVIjk9qpyv2tFs1c33rU1P/6zw80njU17JGgggkBfr5At+EixPOnW+CNHe0NzSgn+QZ+AN0Rd1aIybE+Iz4O202o91Fo4TntgAlfOOHsZNMB7BzNDo6qnLVncgxzZztmRcyhYeESDjNtF17EoDHPZNbEHATrRJ6nWfDuUmPv8SxwavIsHONzvEyv1bQezPSdLz3RK5861Ks/v6+0mel0MtV0udZbj58ZtYEHXRrnqs1yTR5u9OitjTaTRL1hVTdfrej2T1RUG/e07ayVXt9K/UQlk9up0jf2HebXxdnIkpg6GuUKWmxyQznoSlpPcj35QqrRm6k2SwrlENLzme4P22pUy8E/8FkSe8gXFWTDVZBS6AbNdzDE6gwOm3rYlpJiZ7rSJiv5LLmaLexVW6mGwoDX4g6osFf1jNBWfXShEabAazJzNw1JTZvc5GJv0fGyRrZZRP/RObuIMjRMEAd4BcE0da+R8BQPSY6doiAMFgkpNAoOUMBMpCBrsschOY6mYZLB+cC5BgrGe2d/Mx90wACzfDpw2L7FWAhEy2dnwXcpVUuaaaWLdKrz0lSXyUJXpaU7u3yVqbJO1EsKqFc4QoXbFRduk/dK0ESRTQ0D2N3kcqNhrW1Dfday1Q9AwqB/2ECyfxgxgduUShplCz3JxlqXMjXzqubpWo810kvzfZXHjAXqqrUrmnQnuliNlX+Q6LDRd2oN7G/OWE8ISpkW+Vpnq7Ge5BeavbfQ3f6xXtxLdPdooWqy0QfndT287PlMtWKCYBLP3ePy48WNRjQ6E68jiiIaHbSsND6QxFjLXKoUCBALcXxin/IaLq4mdl06Ptj32cqoqIuWvjgDd25bENWOrh2r3mp9tIv1n3zlrwdLkXmfZ6kRBL6zGOQHsrKoAIHU6F65TKme0IFS5Y+5gApzZKp1G+LThea54dRdUC6QmT+hEtAQWPdad27f8ve17sxsvLAmwwR9SoWH1MXGzLipRNXJxuAQxLSbS5wq5fkpNniQKsL/0a4dzlMku5WIuYili9zZIFi5Wi06X14bF5uF7O4+wg/UqQnzmWc46PaYsdkVqkhJCPP+mMXwmoIMFUVFpCqErpEHbDtCAsyR6ExnzmadTyFpLH1ps0jM2SkOJKC1mCmnajKTAY5p1p3DSEg81TwHQWc80eEXv6zh999W5bCvcvnNBGEAACAASURBVLuu+XKrJf6x/Jt+S40b+577zt5+os5RR01sColsIkSai/XBuavv+slAq4uJatWyOnthz7aaLKObbURQeI7X8flEb30y0Uu/muinP5ErmZSUjyvKp/yuSguE6gnGLfrBWPrDB2U9Gpc9m50tcncSwy6QGE5ciW4kZf0nd7a61dsqq2xVbqS+VNXZKtnb6sGiqt/85kC/8/U9dZqJhkBGaBrRkcLgNO8pt3TMHdByqT5SCgfPEyQRTFJ+4c7FuuViJa+RAgr8k4vQ0jPgK0wg7IKzNEKxY36xZpyHS2VeSKW4FCA3cXpFFxMm8jx3Eo8sM0HvXAQpoF3dOb1ww3gUwOVSeNQ6tYh5XTXV7/7Bn+jx/Zk++1df0k//pRObsz8dTZwf+2B8bk0us6/8g0yVyUYX9zd6+iavAOlKSZ/+s03dut5SZzXQ9tpMkzZxjVX1Dqv2i4UPYF9tyfpv5vlVWJwkvLiz3FqWMXmc6uGXlhrfo1iGgRvpIpwP1w772u93ivFRQL04J222K18Cq/nSjHpb7NmQIuboVRyMisICct+IYhubPfx409ywMBcrqAmzU9v0FcZxdDYUTY4L22zc1WL+zuHKpYBvsKVtRX4zszeHdiD9auPrjFyGuMeazfDXm0iUAs513jRFUGG+AQuYGaQZ3rhrYfCOjLAcOnugROvMgfk3uWfPnEXIeOwaVCFcg+SXkJAAo9phzrB0WGn6zLKPLRddSE78OjBegPVdyXReWejdnA5y5gQotN/JHAOGsmplElsaDhG3eZ8lX6EFdQi5AaCyrtWGaqwDOeJnuDFwYEEUplzGsLwp8kxO5TO3bCnTdL3U0/JYg1VT1aXUrNYd2L46nGoyHGv6bKP0hzXdPTzQYIhxRJCHOK+J53w6utT781Otpmvdqu7r7slar70Ij2ar77yz0fffr+nk8FDdViPc/6xrDdg6MrxnvkStXa9UCn91OClrz1aB6jEbIU/XM9hK1aMVJKHM6pHQ4EHMmWsPgG6gEIHS8joSz2P3Dg5U+6gX6+e/8d9/aKMX4eEVs/1CgB1VG2/GetaiMyBvD40gD445SFbAqiwc5DQsHMJ/g/4eM03aeB4YGZWVSt2UZ+aUL965o6SUhj7T4u+gX2MZd34RDFV8IIF9sCFjwdohijDkNiG1W52PRmbTUjE7b88kAnm2OZkEhGz2ny/BmAkE1MCCDsuv6WIWD7AQZMeCC+0sFy1zNx6WzfDtvBSC/XCZYrYTuZyxQZDWkLLBogoyDPODD6VHED+wcWOzbZnP0cqHRyXfi/lPFfkPG5nPGkiDztMXNvaTqS4pOtDG9ftqlcrq37uv25//PbMGK3sdpUmixXQtgGRSavZ+4VWNv/e+zr/8I7++xrCleic6lfVk6ZkqxKfBz7+ipFXX1TfvqQJRqd9QpQpzF+iQgipV6WKme7Wlmv9pVa/9Ylk36G4uE1+s2aTieDHmM6+flfXdZVnvjcs6u4jPvFphFsntXNbRcKvXXljpbFLV4nlDf+XGRp882CitblVqbVXqbFQCXu5mev3djn7tXxzoao6gn3SQpnqdpjchLj9sEIqNCJqvGnI9Otj3QRHjiLDAc4e5AHaPQzGclIAcQzMNuzRQg0AOmL+CrMSvmLd5U5ptXNHVdOzn6vAKQ6JxkHnskVTsJsYHzvcj+o71wIXOL9swFjGDO2na7jBkD71176Fe/+N76g26+pn/4ERHn6lpXl2a4EKNyuVqqJJODnvDeWq5ktm3aUnzp6ku3pypvamqk3ZUO16psk8A+kC3P9VXGdACuK74Hs4oJi2GuWSz6nncbLJR66ik5z9Y6dEfrrV4HN6wO79jUt5uHO/p6AA/7DBE572ery/0aP5Ut0on6lfb6jQgPHHW0u1BaFyb1RvpKAG/no7GQYSEVAKEV4dEBIQKqhNsYtjPFCBAwOSkWskAgmZYNzO8zToDnqabdTeGsUbBa2g1YANTPIVJPwxmB29A+in0605LWqz8moLIFB2oxzjW6hINuPE6o2CgQ8KQhA8Av2NYzDwStP+sibwc8z2/TwXByaYYkKWA/0meKXJQKWjZb6wx0DWKBocJeIbNcDTR82SuH+XP9TAbGUKuzMuqXSXqTus6rPQ0bDR0sN9Xox5wOb92dn8878sxiUy7cHI+H1QTtLRB+nIu7jZm/5ydLq7JZqWrrVQ0nwXCw+vifFrWl1rfXGrb2yp9O9HgquuxmuF6ZFBc1ouVTs9HhsHNiG+1pXymk/7UWayPLhKVqx3dPNlTtYIErabxdBpjvRboTngJ7C5BIGeKVTpVk4CJI8UAiExcjDHKibXm3B3or2m46GLtCww62e953AjaZB8Gy+PqNpTZPzxSmaLho0DB//dX/rpvaou77VoCLIIDSiQiUB3sbnUeADUE7ihUpSx2FtGKqssD8JpWwJeMxdpdk5dm04nfDB8qECYBxVDncb1hyPzxV1/RoEvwNLmWNUtJqKRgAtPREclGRTK6Gllwz6VvZxfgKdiyc8JzZz6s6Cp3TDI+WB7CeDqx369t4wqKf1yIoW1jU3DZXlyNjL/HYJsLLKKh2LSezcJe7DOsj4VqLWsRnbRz9DAhAEIDhtMwhLnoqai5EJkzFwc7m4EN40sTI/mCDh9G1UBYrUjT4SAuOmFeU4Srr12AoFPlMKErsjXYdK6bf/Q1Hb79riokvHSa2jrKaasMd6nDnpbPRtpezZQQZP/CgbajmdanE0PEzBS3s6WqWBq+cKTZvafKpstgALdrwSjeZMrna00vp/r2zyX6zH+U6BN3SqrTlo5gCcelyiwPqtDvniX6xml0PuU81eNLUAM8Z6VmpaRuK9et6zBLy+ovKvoL+6n221vlpHq0N1J3q8r+VvdmVX3+GwN96btDtdHg1irqtRsatJsatGO9MFujMuVgZ2YNNMa8CItOq3e5LJhfwqaczj+czWNWEk4vcWE6pL6o9ElyYrbPc4p5T3QaHDQ8J+aiodNEHxumFrbcqzWs2eaSwinHc12e3WJlCJD5GpcLFT0/j+foUUshxQrj9Iq+88Z7euOtJ/rUXz7SnV/sqLbHZQxsx0w2PD2AyuxP7Rl/brger+RQb5W0ukh1/5/PlJ/VdPxqUy//mb6uvdSN2aRrhSAB8h54TpaK0NM2qrp4utR3fvNCtXai/u2KJm+nys8q6jcwtaj4QGRv4Bp04/jQZCw+x8dXT/XB5InydaajdM/FCtBrqxVuWcw5Qb4sxjdDt+l0mBHseRcuuFmh0wSd2Vi3SPfE/kJS40SgpORi2RcQBg0cOnjqFjwHuln2Np+p/ZfLiefkhogdYRfpUb1221wKnityEV4X+9qXqH1jubCjo2Hv2di9gKNDnx/GML5AyEH1ZxI5ruxrp7MQl0lqjslMEV3n8YFfV+xjy0mAz5OI4+NscyEuJHjEUoJeLdWsNlykb2olPcyv9ObmqR5tr3zGVJDGLBPV5ol606b2y20ddFvqsmfqXBo9v4bLq5kRFz6LQNco3mNBMV4JiJp1xRKNsAv2F3/Oe+bMNQRPFzudK62mqu1XVa6F1WBv3lKzxpgMNKQIaiEKFMvWFVaEaKmZuy/VqOGVVlIjWejWwUL7w5ref1bTxazjz8zMbY9wYp7NWmWMxl7GO5qzr0dge4rl66XvFbpdEEKe6dnFyO+BwAjuDT5Tu+1ZscJawqgolCQUXEdHhxru72tLwPxHuVh/89v/o7mQ/iFUq4VNWFh8hak5N/uue4LlywJuVHEhqtvpx36lhlGwGAx2Flopqg5yMiFAIL4m/QGoGHckvubyaqy7d24LUT8pIojygUOp/oFtVsBoOSxSYBbmmtGuY4VFdcGHzYdLdYmgF4LBji0cVWpcjsDcdCs8jEjyibgxw8qFQQMLE9IUGwciBu+XjQQTdDGfexMcHO4HucMbILyBI5Cg5CrOZhNUcIYRy75YKQQ4QJebVdG1BkFsRxjggqWASepVX947uNua23UYhtvLkpls4RpFATLc33NxEB3XWulqo73RWB//6jfUHY1UbddVatUtX+BytdsJXfQ2U/vVa2re3tfs3jMtH16ofjxQ/biv8Z+874Ou3Kj5+/FZNDs1Q8CI7vPFxr7DX2qXtfpcU3/5L271saGUXyTKryrKJ1Xls6rK64q+9Ez6g9OKni0THbRTHTSJhArnmMmKOSsXZC4Me47r0me60s/sEUTObHWjcnej8mCrTTfT77/Z0ee/NtTpuKN+G9IcMHLLlyoEJmBTCC9TXJI8r6eqnqtr39l4Xk5eYjyBT+l0pm6nW1jm8ZEQFRa2Z3yvIH5kWi+Y3YSlYTCFw8DAnRMe1dHExp+XYkxi96d2V+tNpmfPT11twx2A4c7lUAexKQ4le09jqlD8QmplcqC9Xct6+73H+vp339f1j/f1yX9/Xwev1p3enZLFuc1Cl7dcajqexLil1zAKYdtNLvlKzCG/94/HmryZ6+VPD/WpP3+go9sYqsel5iLR5KlwdaIYgBGaNCpazLd6/KOZ3vriTPPZVpWspEEDckzPRQ163vF07gvp2tG+u4Ins1O9e/lQ21Wqa8mBytu43GC4dzqwM5lZhpyKPWoDFJJhVlhMotMM+1GbZmCwPl+YDMT7ZW693kKiDG0jB649Xm38z46OZw0Pg6KeooHPh5kn5zKvl4KCbtaesJ7BJhpfTePn8jVY6lnFwLblEwr9ue0ULEcMONtQOGOfguDEocy+Px9NY/ZsfkcoGICVgbDZ29j5oeUPM4/dzJhiDLN/dPiRnOMxEhcIBKVqzSQ4flaPfGG6fJiwpUzPN2O9v73Qo9JEF8JrPA/5y/2q+pOGrnf7euHmgY72h14jkH98BhcGGOGfnnqdOLXHyTWFl7LDIxgHZC5kON/cfWIHW6tYMcHXdwjlaNPZx2dVSygU4yL0WAAbQeag1hjn7iSDPRzFqrvp+kq3D6Y67K31w3dXenB5YIIfnalJdJCvbMrPzD4cqZi3chcM+l0TDZ88PfXr8TjRQRzBEueSZW2GN3d4RfNDeYYYkYQ1bWizeW2dPnyY2ke7WH/3B3/bFw+XKrc5v8zMKuVhcm7qM1BwkQ5BdbgqnFaSut8gAngGwwjvl7BJLeoNHBw9KIxb5oiesVpsX/YHzXD51o3rrko4vLhUmZuGpVUYeNM18LN9uRXQ6k4na1G5dUtooCrudl1BejEjMp/5orNZeoH1AzHt8vc8B8EJhkXliKUQktMdBv2aCLAgt1A1wurlgDYr0f9NQrS/XGs+C7ILncYu05WNYA0tHcuGjrzuz46HCvwbphfMmmr26+U18DUBVcNMDoN1HrolOoXXKcSj4V5xsVLlO3prpWqprDtPnurGd95QZzpRFVOHVt3dzXIJrBzMwsbtfdX2Olo+udTmbKLqXse/5+8+CzgI2QGHT53XnoRUZLHWer7QO92N/t8XGvqlz9b073wy1Qkf7UUlLtZpTdmiqh+eV/XFpyW9NSmbjNKt5erXU1UddJ3rdFHRJi9r0EPcLn2inevPHaU6bpMDm6rU3Kjc26i8v9FZqax/8scDfeE7e6pWG+o0IDYABbfsdgUczByJ+dx0sVav37MWeL1Aq9aKgqDYRFSwS8wbVPIslc4nWDTMBPGsiRkTxyHrDcSA9cfGCyN2eAMBn0KSYJ05VsyHKPBlYUlYgii3MPMQyPjH7k0hR2PtGPItyCM2RKE98KFdcAPSkG18+633tf9KU6/9uT0bRXBz2JEGU/HNxlU6owrmeFyGCfNR7C5xSWOd1kr60W9Ndfn9TD/1i8f65C8eqNPDyxcL9/hpoCl4EHOxOm8z3SAA9Z/N5xvd++pM739rrvVFqjZRjsOObQ3p13gdSBZ6nYYWpZV+NL+vB5Pnaq87eqV6W4NGOwgllqI1VENXXmM8sss1lUZX7FOQCwINopOyUw6ubou4WDutTjF7xSI1eCC+9KxACB06nynnFfCsA8gdkL7x5e+D2ShbQLTAyHxGsMI5G4L7wDw3DA7MTC08uu2oVnwtjYVn7AVTedcNU5ABO86WaNtDsscvChZ4HHwN5+l0jqtawKyeOdvEovA/NkpY8sXO++H9MeYw8lCk8vTbeIXjXFSwq4FA841O04me5hMb6xMHePisrep5WQedrl64eeTufjSeOLWLRsCFFKMENqBPZD4uaKWx1r0Wi3Nx16FHohjwO89ubeMcECG0tf7zAnJmxgyKQNHCClusKarnfhbYUzLHDi+C6Ji58CpJpl5rq25tqbPLtcarng4P2fMBRVsuRNNjxcZW4ysaqqW7cL4PTQfkJhfF/nxiL/keQlNeIIxGKYt/Ew5kG5+7JpphegKah3934yPqWH/n+/+TyQVU1FxGlptAVMozX1QUCZsNmHoRjIwEBGr8ChchiD0rw4hEQEVFCWSJ1yZzA9JBsIXDoDmsAA05ptiHIbZf6vq1aw7EpUrlUqVaMnsTZqYju3hNcgcSkT6QUeLyDOFwOG6EUD2ihoBHqc7wjeQh0D2GxCYcdcJBhOq1armMg20368I5h0sIE4nY6OFPvLFuiq91FFMRNO7gXRtA8B7DA5b3zUJw57pYfpigAeHB8iCkHCU8lBEzY7ZNrmDdWjQXHoWbCq/NBKhCwI3xNnNXBz+jnaszs+K9xAXtFBF0rsp1+PZ7OnzzbXWvrjzHEsQnFqQPZOi9Fc9qsuXGhvvYGprItA6fV6o9S4t4+FTbFA6btd7vbvWVl0p6f1jX3/xzZf38Sa72oqzsEhi4Ks2qvlj/8HFFv/usorNVwdStZGokbOLI1lxmMaOuNWC0Sp/dz/QrpLnABK7FbLXc2yo53OjetKp//Pqe/vhHmEFgPlBRp1U3Zf6g3/H/zyF1ejHRbEGQwlApMCuHbI2DknVqnmNAWuu4cFnPdD/MjCDI8JkSbgx7nANm7vY6WNk8h/CFDn0rvy9GVybUMD4wQaUoRqLYywJJKQIczBQGaWMG6PddeANbRhUyDRdZeciFDB8CkDWks9aZ+i9UdXCzqWY7ZFx0vmarL5Z6+vxMrV7TEhkuxKycqVyLTskVfia98Y9nqq5r+syvHOuFnyBPNYmc2oIrwEE4JySjmmmrmGH6snVM3VaP3lzoR18Ya/Z4KzjhuIz1WnW12Lfk1va6It/0vfShvj9/T6fzsRqbhq7rWC81b5q5vuM+OD0LaRQdl3OPF+6iOGzDdJ2/CwtOOjvgQ9yX+p2efYVBBtxRFUUtorudWxOIAc8WpGhn0u8gezphOj9i4TxLr5r0xp4BkQC659Ln34DOsS52BgqciTvSG4cMF6+lNXZcC9iYQok1RoG/syHlvfCzOIf45ZzPZlNncBnKAUO6ifGMNXE3y68GSEEhbQRO5rdROIiLdRjw9Q/tK7k4zLyFeIYFZGmrUXWtNSS+KehR7rEI5zjs9EtsMAkLScOxi6IkLqs4T+3njDaeogZ0cZ2rkiaq5sDa0VVD4uIZTqZT3w1kqXaRvVEslaKbRfFBY4DG3KgG8Ywwok2YqvvSA/63GsIE0p3hfsUpVPxZqVI3NGv42d1qEXoAd2a50unppYvCg4OhPzcCSjhvd6Y8Pl/sXxAk2p2ZB2fCrls18c2kW9jnFTXbIb2hsOj3eh+tY/3Nb/4txwh5MxcZh9Fxh+G7fT43sGAL9//wqnb3A3TzHCu9Sk119EAN7MGCeYu+kI6Qi4E3xRCaYyUcaaSzi7Gm84Vu37xp5yKMp0P+EokhVOHjq1HMGNEhTYmfi4vVes9Co7WDYmwnCKMOqLZwPLKY3EWCXDjsmKNcehxyfF8E7mFIgc4x2MRsNutPC7tBNs+AD/rDyjWsr3yxARkvmTnEpe7LvvA0jZScEGFHBxwEJxNZ/P3DQYbDBGic18vm39nj2UCatAtcaxi493qGesZGASgqQjzN+9syo+aCQBy/XGp47772791X7/xCddiQyBqA2KlWTXqJtGoXTGEvbNawrS2p9Uzrp8vd2hHmwV6u790t6629ktppXX/7L6Z6bZCrcpUoZ75qGLhm3ep3z8v69ac1PZ3j0ZupXc1UT3LNNomWW7suapuVVaOyrku/fJLpzx4Tm7VVqZEGaam3VeVoo28/a+ifvL6nN97tqdeBwckMGteclg6HXTOC2cxnFzhhZRoOu6TNfajb47Pkc99BUxy4yDAYNTBHs4Uhs3Fm2p4jVeD0ulOFXOZgbmZAtsDE6m63fkeezyDDYr0ClTn0oAhogPDkmbntCsP6kzXnuR0sVPtSByrERY4kxa5YBTEIqK56ILV/dqPmHqkkie0ErVbhoC1lOr289OXeHbTdpeAliwl7Wt7N9CGm5fra3x3r1kt9/exfOnK3up5k2ttrqdMhY7Sk02dzPfpgouH1mjp7iY0omGVyqXK5Pnprru9+/lLrs0gO4jWSzdprVnV9v68eRgu1TN/P3tF7syeOd8NRq5k2dCe7pbudAx0MWbtBIgsNKilXWzuYof8dDgdBMspAaDg7MOhY2Vec88XevKulDQYilCMKTIpFyjcKNlKqKLQcYF5IZdw1uiMC6cCdqdDBQgZ0+Hyga9HJ1u3PTFHjkZG5FiSvRLET5Ls4Z0INELNbulkn2wA7mnAV79EdNfuogNyZxBCX6fdj9K1AODhHPOMPz3aKcDN1aRIKR9KdPBDyIPNZFlqQNVm7qeZOJgMNwUe85Nkn2te8XtYqyXSVLbVJ0IVXlEOILhLgd515mO4UowEY0fO1ttOVsulWpXmmyqqsep6oXgZNyI1wwkI+2O+6yHXwSqmkK5tjrNXHES2p2BMeC1sXrdajgkVmGu4NI4DcxQqxpKEx5/wJlA7OTng2h81oOJxxdvMzzi5HlqztgVDR3Mzmhs+NDn0op6z7c6LAjUYpWmqzv4uzH4IYTl/IPNvdkGmyZ5nbfqQZ6z/96t/wDw5jhDhojY75wdEdBhOVitxWh1Q1QqgtO2BASgIGrlTRu0bCuxdxDTgBtl3MHGFI8qECFxNSe3ox8sZ55aUX7Q3Jw+Ijia6Ui26py8sLW6jxATKrDcFvZKLuIAK0qTEJiXbemjG3jzGP5aK2JV2RQGF9KfAe8GAlZgmwi22p5ss6vCNZ6DsdKmQTyE+wJndJF7sN5cqzmOExd7NBBBo1x92A6dNNIrlhI8dszt2JL7QCBVBm6GRXYfkyNbs6rLLdjea5+u2OL1XgsV3nxCbl2QFbIi+ZrRaarZYqp6kGT091eO+++o+fqbmISEBkFJCVeKMEJUexEMk3rEgvTCpxNld5q8tmSW8fVPTDm4kub2RajqQ7jar+hz+/1h0e8agSxCUu1nlN+TrRvWlJ/+yyrPevSPcI79+KoZlM6zxRp5lpuirrtXaulzvSx/qZ7vRTJXSrzbhY8QauHm71pXfa+o2vDPXek64GHcwg6r4Yu626Dvb6XrMRyQf7HGu2hpnC3ohFoLxRC7O6geg4rAJy52JkFOC5jW03Yw1BtOGZEe4Aqa7baptBTCHGu6ADAt6kNmG+4w6rOAHtBgaCsCwObS5WOzPFqWUGaEG2sgk5PITlwn7FrFFbrAE7k7QxTHXy2arq7UTZSppdbpVucnX6NTX7JT09O1Nv2PEh6Ri5bG3LwxVSF6IUs1zzi0yv/51LvfjaUJ/+5UOtF6mWk1Sf+NkDtTuxdv7kq2f6k6+c6mM/N9Ddn+zY8YrPY3exXj5f6ev/8FzjB8GKNV8hKanfqevutQMbbzytner9ymONZjNtZlkkTGVl9VYD/XTnZb1y60SL9SLmde7m0JcDGa406BOW0PHlEBaAuE/B30DqxEVXcodUq5YcWG9tsiLTE/5AmQ4wTdUf9tzxmcULV8Rh59gpMg4KpIFELipJh6C7SeSMokvf2pfcVoaFXG5ntR2XKvN3tJnh3kSHytnhWXAaUhBf7tUgGjFCYQbMM4BXxRn5+MmFL9/IjsYHPVCQHZkpzEHCqIF1SqHH5wiB1BnZmNPMFibN2SUOY4OUgioCRgw5JzXzKk6nV5pXttr2ysp6iSrdusllnWYrrFI5RyniKKN3259Ljj3K3livNJlj6zrW5Hyq9dlSOt+oPJXS+daIJs9h2G85lhGTFi5DxmJ8Hvu9jv//i9HUHTjnNmvahE/rTzvB0LXzXdhxhssZ/zvOx2Dftz/co/Y0Z0QymnjUwt4z2leYO0QRjUtdYu9mxnKTycSsfsPzHk3ujHxqLooZt/BM+Gwwh+Bn8r4cSvM3fhX/t/h156Sk/+zfLRh/uz/8//nvb/zxf6cpcpbCgYM3VsyIXVGhOYMezkzEwm6qtnJonBB0h3aLdjrkBYZ8oMoz3OeS5oHnVFlbw5jMOIGLL6+mrljvvnBHB3s9H07MDcJIArr73N0uhyjyEy5Qwy6GdKI64oMM2zT5ELTBtqN/uOhDRBySmhBQ833/9GbZQTn9Qcd/ZyjHui8i41Z+CFw6zMmYweDCNOzh7xoEKKrl6IrDpSYYycEODPgoYvNi/hPdiBnBO89Shy/TqXKpkrrRsfUbC9O5ns7GReMI1T4g7bB+i4g+J9UkUWEpC8kSukkHePPzEFrDZn72XHv37qn28AM1lltVsyAN8H2CoBE7y7NluieC2ftVXf5EXfdfqunNPNHZeKvB8VKTy41+/lZJ/8VPSUdZ8q8Ql2AD55tEf3KV6J8+SjRG/bGFiAGiHKSPvW6m29ekq3FZ/2Zb+tlhpmEj07acRrcKcamTSYONSnupfv3rff321we6mLQ06NRNmul3m+5Uh72uC6QdYYzKnUvJs9U8fKXZWKzt4YDwbuRZG69JihXWfaPZiuIn3XjjMysCcUBAzoyeooz1F3mfASuBtBjayhVZwkDtBfnHrOES8oulZ0Acsi6QKC4K/TXWfMzMKOgomPh3zHTDDD3Y6nR39Wu57nyur8U41bvfHevJe1MdXW/rp3/pWO0D7CCXarQL4/M0LtXdNaf9cQAAIABJREFU5bqkoB2lGt1P9b1fH+vOqwPtHTR8MR/ebuonf/nABCb2yT/7397T9/7oTJ/6pX19+t/eV/eQ0PWt9ZMgIMv5Vl/9h2d6/sZSYvyKJATzmEZVh3ttbTpzPeo+1gp7xWmm7SzSYqwN3rb0k7WP6ydunfgwpuNnbdLFQDrEhnK4F6gRMzs8eFENUKlQLNHZmyG7WalVT9Sqsf+Dkc1z8CiqjOazrMGwa2Yq+yuclxgFwE1YRizZOsweKGANFWOGU9ij7s4OnikIFJean2XhFe2L2PM9inLOnNibnEUURBz0IEYRU0aST9UjlZjdoxKt6K13PvDfg7ZACkUyxvf1xQisC8RcRosduaF0hawZyFjW4xfyP69F9jwFx2xp5NA+6fA2lOs8net5ba7KUVOHJwc6Hu5p2OqoCbLImUHRQ4HEM/JzioRQPguQDwxm1kgCySPerHQxn+jp5bmePznV7MFEerhxFwuKAnENowW6V+B1m1JUIG42jWaOx/MP7wX2DsUBebyGhAsplKM5QTlBLJlruxBm7EY4S9NFCfdN8Feky8uR9/bR0d6HBDCeK0WT1xSd7N7QRcHjJ0+9h8na5hkzTogkpcTJaWdnly4yyO62rtd5wY2Y0b71G7UPL9aoiv81btTin/zWN/+W56AmYNCmO7QbiJIBM/R7GHPF3JN+FAijRDA2c8+1ZyCzJRBasOSYUbkOBDeXPIfJK2W322woLl9mOhejif979/Zt3b51TTzpsCqreA42vrpyZ0f3sYuDIjkihtBB1ef1moZtWQmOJxj7483ZdCXjpVIM4Tm8gGyQ7LBY6QrZQFzCw2HfUHBYG0KaQGQecwWHARSWaBhVUNXSQe8yXA1jUIAkhZ4OWNDVVkiSLA9jc88WBTmjXUh2AgKxxVpOwRBdONArrwv4PLSzbNy1Us+j5k5EYR5FVeaLtYwBPR1ykVdLt4vN5Aw2axhKZI2NLjfvajn+gY6frHT0NFXvIlVznjvCDcF/hrH4Sa7VnaoeVoe6uNbS5mautLXU6NlKFx9kavQXevpA+twLqf7Ln9vqIC8rgxGMMYQ71qq0rejJRvrf36nq3SupTq6ouTlc5rmmm7LqlZJ+9YVUr7YyHdTI+0W9nqpUT1VubZV3tirvbTWtlfT3vrCnf/l9TMfr6rVrZvqyvo+GfXfoPDdnd64hIUjdDiEKsGqh2l+4kwdW7Xd7pvmjdwZ8mVxdRQpNGTY2cg0uVtzEQtsLaY3CC29obONsY0cnY4+Tsg0+eEasHS4avp5TO2w8M52enwe8x9ybEQmXZqls/Z7Nwx0TF/7VvHDWFuudsQAH5mwz08lnm7p8nukbv/1ci8utfuZzJ/qz/95N9U+qhkjLtbI2eVymC0g3vlxX8b/XG128vdE7/89a80mq7ayk2qamj/2ZgX7qr/bVvx5sTIrA3/g77+qHXz3X9Zfb+vm/eqRbP9n23uSgBgq+fLTW1/7Bhc7eQ/6BcxgHaKz5Um+jxfGlo/3o9taTVJtFzOtsxZk29RPJx/XK8b7nsOAFFLB0eBTSdCTNVrBe6WCTEtaC8CaYIdNdyJ0de4wQBQ5tDl1gWmBd62az0IcyIysnMQflwmIW6+CNGWOeqq6uphruIfWIbtDoGHvJUxGuFX5cFPaGcD3rBpKN+Ey+x/n5WThnFa5vUdhhkYnkr+MmxNaQoAgUJ6jskoqen0708Mm5v/etG0c6PtjTXp+uTSET83yddCB6yDD4N6Kxy38uGK2RvoXOP1jUsyUcgNDTz7YrfZCMtTmu6tYLN3Tr6JoOmm110pLqi63q07UqXMLwKgha9sXKgo5fvP+Uvcq516hqRdHWqWpeL2uSbXU+HevB8ye6/+4Hyt9dqoNePY/OHI8D5qwUvP12FKdPnl4U6EBA8xHl2fTFSmFgT3R09CCIxezbs+RqSB5b3aYaraZZ3VysLDhrWdGGgy4xRkN+ydyZM481BYo0HBg1fPjwsZ6dnvm50J3y3Fg3oFfwE5jFsyZAA5DwBTRftYabB/ORoOBf/8rf8MEd8EQQN6gsd1FcREzhPWt8XNCyZRINJJjxOCr3xTqYecw8bCnIpUzFxyVMoAl/6TlFxKmxaalYgXE+/spLOjoYhjaMGV9hlB0GCljpRZoFi9vsPywV+fC57OtBAuDAAjrmIGCh7wLITTQqmF8sRF7bDn7YOSOxKKFjm0lmV6bQ7TowuuhCnXZSDjKRL3NT+1mXSB440MmN7YYm0PFH4ZPsGTMd6zIMxTnUi+LQrDoOCA7yXQ5sGMFTsaGbDJIU/57uivBxzyu7XVfr/LsQlodlGqQLgtR3ch02Jl26C6ZEutqc6T19S9W9sWqqqLJKnIsIxJgteH81tV/YaHCLg6ap9aqk9aykvLrShuSN87XzOM8fl/W5V+f6j1/LtLctK7/km4d+Nadj3Vb0wVz6e+/V9GTOWsk9Y60mmQus/b1M7bSkv9DNdb1BV41tXqoybGDcllqp9as15quPG/q1L+7rnUddQ7/8ZgPUKiXduX4cbEmeO4YBCbA+RCaKLtjIqfN0bRtYLpkpSui5NYHrlU6fnXqtUL3S6fI15HRC9PAzRRY0mbpbCJkNsD6FUET+MRsMpy2C7ONZADfys7jsQVAg3IWtXbAsXc0zQ2dPbTfmHfB35iEsovCik+LnXzKrqlT16N5CrVpXP/srh/r0Z/vav1bzpUAma5pkWmdrx8fNNyTdcMGutErXGl+sdf+Laz15HdQkV7oqadBq6qVP7uulz7U0+ElGH7mev7vU7/39B3r27kLD/aY+85cO9dIvdJQTgFALtvCbv7XQ939vbP/papNwiJjDb8sbrXp0RmtVusF0XU9TpRDkDP2X1d509XLpBd09HIbpCTp3e5tyMYfpQ7vT8NyQy9TGM0W8I/uZM+Fwr2/0gI4owU4wDQ9h9IkctmXiybDpqzK3JQhh6cufS8n65FJY6+G41SZHmEOs0Lty2FLI2xDGsWQLF8SeBRYGMEZBOm1f0iAgVk0U6TCgeFG854YTR1eT+DqPxWxLYonN02dXZj9TgJ0c7eva8UHYB0Ku81wQNC9Io3A8+HyZH3JmUVBDhgOGHg4G/q5cquMJKS5brbNMl1roYrDR4O6hXr51R9c6PQ3WJXWulmqOFqrN1ioz5OVzKzyOoxv78f8tkujC0ARINilr00i07NQ179U1aVc1ytZ6fHGme/cfaPreSLXTXHXOkiKGDmITumbOKj5vG6bYJ4G1HfGgrQ6OR1yqhB5EwepRiWFgUJvQ8vb7nWggcmboIAmbaIaKM5ECFdIZPBXO9/h50tHxodfZ+w8eu6M1uQ5r3oINbFkZ8kijGBS/P44XBDnl+/JzP9LF+vk//puuGILFGx9QDM6t2IsooE1AnjEbhKkWUPCEB4uWbhNaOC49FgJMtDAlX/u5cfl6ZhTWK0KUj3cjlcgrr7xoYgOXIeSDHRTM1/Kby3kHye26ATZwzE8j+QZJRYiYgx1sGKFgDHP4mapdMJ58GRbyIucpWl4S/z6yFqPLpXMAa7f1HDmHq2Dx+TAu5rcc6HQafC2M5pBzBERoSnyBOwONQ+qi6t4ZnXPpU2059HlNhFnNsLHn2QWBxS5LLiSYbUdxwYbOCnMLnoUjmjio17C6oaHjqRxVHPAjB4vjAKtbPVi9qdPFuar26OV5ZtquM21WYTpQKkHmKal/UNP+jYZaXTxjM0uFSD+Zjba6eJbpZ05S/eef2OgghREcFyv61XxRUb6p6Pvjsn7/KtH9i5L6rVS9Fn7AZFEmGnSkf+sw02cHmdoc3pVUpaJbZb6KjWFpsFXez/R/fmmgL32nr/kavWrDYwFbLTbqDtlmDSyX+P5yQdfdebOmuCCfnV+4oODvOLw4GA+IaRPz6KVGo6vQ2dGpF3M/Sy4ofkq5zUvYwLa/8wYkbDsIbRENNjUJiV/oM3F82mWzgp5cXJz7cGGn833+dPcxg+kNJDgI03EuYNYkz4nXS4E6Ga90731pO0908+4t/fxf6ejlny6p2eZ55748YXZeTRd6/mSmpBe+ymutvd+evrXUn/z9hVajkpKsriRrOJdzeFLRC79U1Z1frmhyutVX/ulTPcBzcp24+Lj5cl97h21fRK0X1zr8qUzf+7WV7n1rrBVpNC1QiPDGXhHU3VyofrxVpZVrs8q0XUS8GggU0dbDzb5eqd/S3ZM91TxCYjQU46Fd/vLB0Z4lMchHmYdGzil+vzV3ikDO0/nEdph0zFx+kP34vDHjo1sFzeKMmS8JmWfWyYUbnr8gBufnI58VnV7rQ2MKF8yFbIX9SidtUmRhAL8bI7GfGO3wXOmMIjUr+COxIOKcRHZ0cUXKVbB1ufi5+K5syo8NQlhAshb7fdy3IGRBDOXCKXT5k4kviV67ZUSG1+JYw8KghgsC/gX6XqSNk/VKTzXTfL+kWy/f0AvX4WLXNRit1L5YqDZdqQIEzhr3ay0GqizcIKdEsV8QQt1ggD0UlysuXGmlrHWjonm3rsleU5c16cn4Uu998FBn906VP16rNo1vQNGCTaT9zovixdKoQvvP3uS5O0kGh7mimWOvUGCYwV+O+S1FrtEns41B7JYmX+JrDErFnBbtMee95/FTuCeJRwJAwo+fnllWR8dKA8NaoOHwSHCXqMaeLqQ4oU9GJRDP7iNdrL/59b/lh22tUJHFuhNRc0uZBFIMhVlUMCVi1hTBwcxON1nZMK/Ft826L1Z0mswwPCugWnKFGqxdYOHzwu/05Zfu2g7NlPPCDSaw9wgF38JKHV+5I2DW5QqoSJhgbdhMwpKKIB34MisuUs+2SsE4tjSm8N7F1H+XeQpms2PhQiXnAdC981pito7mtHC5gdDj7h6GIRsh3FC44JtFZ2PxMjNnV+BFOHIjjKAXFDAgA5AgCA+nO9mGn7DlA2YgBtxNVR+xVWG9RpdlKAN3GcPGAXPt0nKs3cU6cjz2jJvDLSrFwjO0kmu+mWi0udRMD7UqkxHLe6uo0c1V66y1mWZaXm21utqo0pS6x3UNbjRU70Og2mo6+v9Ie89fSdP0vO+qnKtOPn06zfTMbOYuNzMvKdMmJQoC9cGGBciAbUCyRVMUZMD+4C8GDBjwH2DAhmFBMgHDMGhRFigzLPNyuXl3Nk0O3TOdT6pzKucq43fdz9s9a9qggWmgp8P0OVX1vu9zxyss1D1d6QPVjf6jT811ROl1UZT6hdAITon1h/28fudxSQ8HOVGbHO6uVMytdXlc1Of21vpoe6NnG4y/Sfgr5SuL1K2ulWstVdpd6gcnNf3zP9jW7ceobVWtzlVnB5LfWBxifwcUKSIeFDKufbVaxu6bQonxGhUvuzlUvNp1hPtbpopR/DA2QpAEMF2smmIHypSBrdjx2anHVhxMc5XZvxvFXTGdLAB56PxG8MeAIZCrodLVBXgHUA9qzHJuEB5oZnaGBEXQ8VtbnUiqM8BqYVNm7Wpeb7bW27fzGl8U9MHP7Osn/m5D1z7MuDCUkgAWAVD6wVdP9eqL59p7vqyd54sq7aw1Gs91+ysTvfavgn7QzLdU3IRhxqY819XP5vX8z1d196tzvfLNU83HIWXHmHqvtaVarmGt6fl2VzsfXurBV9a67E20KbE7zJtusSmsNS5NtGxMVN4DX7HRfEy3mmYyFJ+bog5WR3qhcaTr+x0X3SRWK7klkYcddl+lkrEaeONYlm4M0I4dWNOkfYL0aj23DRxFtDn3aUVjXrzvXVAr4KAaCAkCebMJesqS9z/0HpDumPhgXqvRxAFC4uywJzUFBBAS9KpqTPFq9QBiQgtiQkQDEhSqMBvgfoTg/EpDq2vFDs8yfJOZBig+IdZfCroP8ZPJRnSqPFMxSuW5GfRxwMmp00ALG/hudMMGjNmDNKQb+8OJeouFupW5lgdlXb91Tc/tH+jKLK/W6VD17kSl8UL55dodaiRV10N/5YcH3sHMCrgF3bp/pXON37N3XZTpXsvq79Z10Sjo4aSn24xb3zrW4u5ExR5UmVCT8q6yUnKBYNlYW7yxUox7ZIArxgaIZSSxCKPjbYmJ3Gg9wEycST7/6lKr+UCjRVWnvQB17u4h+M8+fqN+f2SObsa9h3UCBoaiCh12ih7OWPei59cz2KpUDstIplxW00IKM2hZRoq/H+Wlf/31fxRtvGHOyI2FATljCic7xOrZX9qUO6p1ui8ugGkMLMFLOIqEVRL0AT5EoIijIltMA3JueSyCBqNgBLenM9169qausn9xt2q85hMyL4ma5D0c9D0zZ5TqUR/fK3UCVC08Le46wCtnfKeE7OMAIGAfZOBlOJUkrz9uLhfQXZ3RaXN3rSzMvdNxoRF7l3q14WSJtKJVW9zdQgCP/TLoUg4Pwcv6mZNpVN6gB5P0mY3cazWPnk0pSh6AVojigUrcX96Pxc+TvCT7rAVUCqP/ID+HlRJoNnfv7rpAMc9C1MCJfeHgwGfkvloGAKm20lC91W2NlkNNN1K5k1d7n+Cw0sX9nKq5ki7uA1KZa5mbq7yb0/YzFdV3CzbDfnh7pas56de/MNOz5Y02l1nHWpRwtJkX9XCS1x8dF3Q2T4VNda3t8kZXNjl9rLNSvcA4ESBD4q3W0AamW12bZjOtSf/ij3f05R80NV2ULT6w3Wr4oOa1MuIQROBkMgq5QmMDADjkvbYgkJHodne3nFTpdjBE38HNZjBwt8n1QdmlyWgd+lhS1/F+czJ2AvROFsOE0cj3k/tAUUfSDmoDYIdIrpa+W61dsIUz0ki7W9t+/kn+VPEeTS5ZrSy9Z6LLHQ7GiT85M3UmFHliNHhyWtSd23N9/lc7+sS/VdfWYUiP+lzNl7r79kB//i/v68GdnnZ2q7rx4ZYOPl3SsrrQm78308OvLVWq5bVX3VV+UdBwGv6dW8/m9Own6ur+sKD7j061mG803Uwsqt4pbam4rtsGsq9jlTtTzS/zYYzAPrwauzQ8O3ulntSeq9SCObDRYhICJKH6mVN5U9aVxZE+tH9Vh9stXyOSD2sQS8i1opsAtORnWwHOQyoRZHarAUc4pO9A2bIYWbJaYVXDv0Yc3qIssbs12ji5cBlv4f1s1d0LDi90hYVy8EvjRwRoRvJ0wZk5A4mL1/V9hd9YY/y+8DgWVSHHQbobW5wF9YZn0FxJpnzushjpY2c28QTCTYEnWcFUgDdMHDQroVZWCUeq0ciNhItvklGGwKZTx+KRYAvDYbHR+WSibm2h4vWWbty6qg9s7elguFH78UDVi7GK06XyAAZJzAmH4sT6dPobz1LaLbtjzX6ShgF3kVB/5NeclsWck+tgv6Fuu6T7s4Heundfj157pMWdsXL98OVmsgR4rImgvuNlxXkh/HQ3/j3POSBNYqYLFOLTamkjAXikMVIvqrgeq1M5V6sy0qOLvL75mrS3s63Dw20XXpy7QZ9GgZF+PgCc3b6O9lsheFFrqVyp+zlALYr3AH2SH4yW3bzgeFRG1Y9CGfW/96kV/Ntf+QdpV0eFRYcZri7ejxbD0xBOH90qI0qeScQhSIrQHBhL1qvNEO9m7ELHaoWi6MAYa2wWsX+1SAQoyNnciRWVl2duXNfB7pZRWTxwcd8DoERQAkSCWo5NkuFpwkE1Ry3EvhknMJLzAbNJMTwrqC3hzMEPxtoGCtFdJ+EHJzFa/qT9ShKzNqf1MEOlBV5nKHUAXkCcfalev+f3F5QfFvdUVSG0b5d7RtIEU8vhIRodAs9BBGeHHITwDMVnzVj7oeDIEX6t3isnb9Fwp6Cg4Xrw/kO+zWfCIKmgMVnIIt0nXEr4f+gse1wMchoRcUAZuakmqxNNSxda1Oba1FBbyWsxLGk+zGv/qGwUaAmyefdSl5djlTtF7TwHfzOnd36wVmtW0H/5d8b6yNZSBazieljFhZzhZgY4La+7E2nEyaR7WJGwc7rVXKuW3yQO3SpUlqpLCYoNI+DWSvPaWl+73dRvfnFHFwNcKorercIrs+j6ZqV9aBVUvrOJg54VclbwGhnRxhSl3Wip3kAJDCm1ofcsu+2Out2uzi4ufN8Q4u60txw0g+cc43tsAUFo85NCrXt56b033GyeI4BhdLMUUtT53AMKMQolU0CQ4sxttNPs2CMYCT5GWzybHssbDNOI7m0aTihhdxbo0KCClQQd9M67U33i71Z0/RMlValIEnpzcDHXl/7lQ333z079jDXyVV29uqvrP11RYXepB3+a0/jBxtf2qHlFy8nc4uuD2UL1VkHXrrVUW3d03D3VeW+gy/nAaP9Wqa1iDsnRmQbrM5UaUWh7ZwowsAJyuqhZaaaTwpny9ZUKFdYr8HQD4xDBO6/Ksqqj+ZE+dvOGDrbaHv9SwDmu1Mqe+lBEgszk7EITGQPGwYO1FLZhRnvO5+4a84wLocuYJ0rbCZUl5CbtXOWimwSHdF6Aw+j4uHfbneAbg3TOHK2sggWToYweOYYdodDkFQHevZxvxD8QqEnf0zxO4EVpmmdLO3Naw4wDQFeYrUO7yiZKcvfJ65rnCu81S6xIYDKmZK00Yo+MAhCrtIhdFvJ3XIzrC0e1N53rpDxT4WZbt164oQ+193TlcqH2g54q3YkKvA+6VG6bf033JFG+nGifbFejxMhGwSRUzxzem1D5vW1v8/51VSC5VtQ/bOq8U9a7s55ev3NXD156oPw7C0ErsDoWYKBS0Sj+/Z22CxvuTRORCVMqI6lS6GSxmaZl/3AnifYQt/Jaz/vaqna13Rjr7vFcX/6h9MKtG7pyiDJTNEagw8kNdJ+n511pM9OnP9T0pK87aWqZa3ttZpvIeegqGFzIahMmi53VCkZrE+uhMb6vjvW3v/oPnCQCYUtAjwsNYMZjTwMGEhfRzjLBx6RivoQjxENfRXw7OqSo8tKow5B19oB0g5FYuWnsV0/OL/z/bt28oWYdHVGc40NRheTG+whllrFmwM4zMXq708R4kyqTh61tcWl2FTGiNbIXRQ070yAbGDqYHBgDgpIYBiMWqtOwaAqHDF6fwEklRUdCkWByttF5wVHkxnBI4JGxLyGxuutJYhCMgxkxcFgdJL3zTFqgTxb0kfAyGUlAMiFwPU7VEyhr7gtJPtCJXF8CN+fDOqKIzCdHHIIyAZav711i+xZ6pfZ39C4qyOp+ADXVqtXVKNfXxeVMy0FZ7Upb24d5Fa+eaV1aqFDZaNid6vitsQaXS1X3Sqq1y+oeI8Re0T/55aE+czRVFQBUrygxCk571vUiRj9PYfwcXMZZMXIiULNXFWAlkmo9kuqiutab3ZL+2e/v6a0H4XXbrIUgBD+53lT2ezjLUG1oZQk8682yy58uzJtD/s6dOjtqiwBMnUSpUs/Pu9ao3rYoN/qwdY/zeVaI1S78pjOPaZmwUDBCs6IQYyzMdSbQZ9ZjPGt0LfSYBHnuJ6NKAkqtWNLZ2bm7WoAtBA0+O50b38vIWFYEmdG1OYWBKAfkgQzoZLrR1ucXaj4TkpvGX+Rzenx7ot//H+/q/CEqUznVizW16x01bxRUbK60eqehmsqalUfaae5qOph4/zfguS4UdKXT1u7utgvF+91TXU4nqhTL2qq3VCmAmhyrv7lUfS84304adIDuPkrerT7Mn0gFOkcSKwzIsM7zqHVVUH3W0tXlVX3iuRu265oucPpZezXDveQZpghEZ9tKTCA/jS+I4tOvmyY3FoxH13a+SqNWklv42XJGgsIWaxumAJGUEvIU9DGEf1YvK7jCcc+itQ7wDA3AZBIuR1EERZdIUnVBDY8WHAYj3eTZGjaYQQHP5RJfHmAZ5gsAtBLoku7NADueoQYSj2lX6PEj3rCMwIduYLbaTXOxvXZLO79AikPBm2k0W+neYqjlzbo+8JHn9NGtfR2dz9V5t6vKxdhdKisLA5SMIYs/x1l8z6+pZ89+YQrGD2ph2jyPg1NydZKFh0/SZeeKoxfJtVVR76itk62S3h519fJrb+nsu8cqnYT9HU0GEpa7200d7LT93PBG6GIDERz73MC8hEvN1lZTh4f71v4O6Vms86YqY7ZeHOtysNTd85JuHO1raztomhZ5mKAeSPyL87rfWeinPgatb66X7lY1z+1a1pGGx2YzPDMLDOdrfp6MqamiLIVJRj18c9/XKPgb/2kEJoQLbEAMUis8AVkIQ14HPcVDZeGDJJpMVYb+4wBCN+L7k4k7Lh6KsFyLypuvIREbSeLxyELH5xd6fErAKekDL9yyUTU7WXYPVDJUE1SoBGFAJv3Ly+hGDVYKqTpGqhnMfXd/x2MaghwADD4DlRHdAl8fXDC0QAGY/OgTFR1r6JYSZJFl5HOfnnV9w0D7csGRYaP4iH1uKDrZbNddb8gFxq5s7teOsW2oudSatZBqS8o8IcAfwhEe3xoJF44XjHvMg8VLMo2QGUkz6GaZT+BwYcFEwVJ6YfQcwKmJ/W/hc/GZ65Wa6uVAwzHaJPgbzcoob73U8WlP/XlPzd2cDg9wkcirv/2m5pWhu/LRaUH9BysNuzPTAWrtito3Z+o/zuvffW6pn7k+ExjFFYl1xJ61YGcbEit0LO9zjAahpglAi5MDSODy2knVibW51qq61p1+Ub/15bb+/LvQYrDsKrm6paInEFMoVOHBUV16dUCSSm4ccCOHEyu97O3s+jNz/2x5NZt4vE8l2u32TbE52Nv387hYcdAmKgDDt+g497ZgRS5cTx6fnbubhMZDkcXzSxFGko7uJoIj1xa0NncKVCsIWO7xycmJn0kSqwsKTKN9mMv+/kww2CsGRoCRdnC1O+2OOxgSR+2TU606cyHUYAOMRlG3vzPS93//TBivFFd1FXMAqXKmx/DZm4W6Dlsd71Q5zwTl3hjkMMh23IUSana51AWjb6Y/OKDg8KS8usO++uqp0g67Mxt340iEK0qtoFF5pEeFE99TOgGvUxjtm1K/UXFR1vZ4T89Uruqjz14NCcB5eTH6AAAgAElEQVTNSuVaiJ1TEF9e9sO8Ip1rxvgo8phel4pXzpu7Rq5vol2QSDlbFowxW4BiaGp+KGpZ2fW0WD1SgpUQ3UfRiPtER2gcQlLJYkXEmcGogmeVqRuFUT4XogsU7RTxLdTl3EkHn/K9DjA5IexRMx0kdKTDzJ3imE4o8Cc1JyZWFSFOg55xmKAD0GR7trvV8S7Sw+YsHqfJ2mA41YPhQI92l/rwJz+kj+8f6ebZQlu3z1Q5HypPbEio3yedataxpiSbrVg5mzH3StuFpD9s8JITa+xXnVSzjpX1WPoziZVEO9mq6eJqWw86Bb16+lDfe/Flrb8/UXEZalJcK4wyEJJoNSva7jRduGQgS54b9uv8WxIuyRKhD5TUeBPkDk8PTXlkBRbKTBbJSNKVJGXuOWN3e2UzLaqP9cK1he6frXT7mGd2xzKcNGo0eWgCs5LJrAJ5xiwZmXA2PBvvO7FmEoLm2qFWkuDR8cDG3o5xBztO65oiIg0QCNu22cLdJhVuJk6d7TpMooYOIigJaQ+IS0t/qOOzC4/OsI3DJJndF0EruE5VI74A+HBgxr1BiG5D3UloQJKgwRCAPRBh7/d8yPh7AhICE3TPoGMJYhfdizBxN20ofrirw9iYgIiSSBUvT+QTJ3rn3fve91y/eqT9vW0VC3TpC78fEiPvkZ9BTF44uFBpM0YkYJL4eH8W+Tc/NzhStryDczYYakrg9LMNIjHGUCSAkGeEOgDxnH3fUvn3eL1a1jFJfnkUtQyRbwL8+fm5rxEJ1UbEBmiEdZa5gvO5R8R8T/Ps2uea7t3TpNxVUSXryJqbt1nowau013nV6iujgleIJWwVNFlP9dPNjX714zPdaK21HDArK0jjvDbTojYz5kUsoKOK8XDJCyN2RBsnVlVIrGvlG2tt6mu9eV7Wb3+lqT/+dj0MzMtFNepltetVS6YZGr+Yq1YqarvVts+lzYzdfeQNCELNi0L96pXDpN2KK1PIR3pkDxl/vNatG8/r6sGRO6zT7mP1h+cqwzf1SDGpe1kP+FIPT079XLAL5FmDgsN19h4GgEPag3HQLcdpisfcAY79DTrSfK0lQfMhu1cuYl8V8mtW3cFSDqWm5MLCM8pu0BMWpknXpzqZDvTyN891+WimZqus/ilWcUgHFtXO76pRYecPfmGuEcXaGuGNtuokLcVed4wQCdiJEnShcaxTUnCtAUhaI84OCn7hlYHqM5XqJOJYR2y36IprUnmji/yl7q+PA99gtxY7aUvI5iEMMW/oyuyants9sHUZ5ypfVKByczk7yninmfSuuR6M3jtbLT+jpr34vIbEKcpUfpJwIoJiYlxE6IXHCF8WXBgNh76WjGs5c6gBUcyYkrZgChWmGEGhiwRN8AaQRoxiFQPS1BrbVjOCVw6oCY50aKeHMhtj50CsWvzFQCNELXjmAvVcKiL6EP7RPDPEgovhMChG8LHzKHzRbWEvuAg5xgL0LAp2drHhFR2mIht1BxO9pDM9+5kX9Kkbt/Tc+VLbb56qejqIfSrAPRIpeJMswab9alyCp7KF2Tg4GwP7/ybgEt2qf89elxFw6lSNEMZm00k178S6ZKe519DpzY7uVJd68a039PZX31bh3aW0DJ40AKNOu6bdrYZ2t1ppDx5YmW63Z04pGIRtFJwaFZWLCwvS5POghgPwZComAmcFOb6yFivb25tpYWAbsA/NpqzaIKiz0ZTJSb0Voj9uYqCB5hz37W9t2lbO8SW0mENW9313rL/33V+PObUFEwI8YUeW5MDh7gzfvRTgY3EfS3h2MiRXEpi5T0ks2og5Hu08hGG0UD2/8qElWZz3enp0cu6l8/O3nlXNOpBQPUJkwtWJxdFDonCTULNG74GcNFcxxrpoPPJ9Li57rhCjSy5anorAC1ipd9GLuJ4SKweBB53OwWPnQEMlrcqAbj98eOKbDkjp2tGhuye6Wmseg9pNo5oIOlTEFR/2x6en7ngIJB6tJE6bDQYyUEIur4tuV5cXIN3CtBkVHpLuEwh6ohWY75VDv3Xl1/Yo28h2AmBIt/ly2xlnrfNu18EHY2kOKd0T95AQykTC++eETKQLn9ZPdVZ7Q8PiiXKbgtTdUrG21HA+1dlrNbVzbXX2ZjqfnmvBPqpQE6oS+dOF/v5Pj/WzH5ipSjAe57Umsc4wRUdSKiVXv7cE7aekpmtDz6SyUZGdaimnb9+p6F9/takX36i6SiUYsuugO+JQ2nrP13zuhENVb+qXpd9YL2ycUCjUEILA0JjO3ObMiAgsl65QCZyT8Uoffv5j6jS2NJkN1R+fq3tJ54fXJXs/tF6l/mCkh8fHGs9m2t3ZDhK6d2lw7tZGFdK9xNoEEZGk3VpGQg8h8kEUd6jzAHIqcZhjX2b7qgREY6XCn3mfvBavjWoN74P1AAFjupzowWlPr799od75UvUiuttLTVdT1dTSlZ1rOjg6VCG3Vu/8TCfnZ+obyFFTNV/XEq7rCopKX8pjRYYQeUnFHPvrunY6Wyqs2T/NdQGKddXXutJTuRlnugwdpFJ0kYOq1bK81PHmTMfrMwc7EOMWJC1S5K5VWlW0PdvTtdwVXdtraLeFzja+o5hIUEggBgGWI1YxgHY424cH++7WKDIpNnjWKX7pGBkXxtiVnWmAIUk8HF2+n7nr5ZKGKMFNQ2mJwgxlICs1wV1k+oaQjddNMe3h+g9HU8cpY0C0cgLlWbNlILSg+dzJdmur5QKcDonRN3aYVPtMRlhBzWexYzcXkqSKF7B5ydEZ0aFS9Ozsbiep0vCTZnzJyo3EmqkOEQ947yHZuVR3MNJb0wsVPrarn/n4j+uDPWnv9RPVH/dUIMkT0+junFBD/OHJ7xkHpxiRgd/eO7fjnsSOwVBAj4FpVtineueajYBTUn2aYPNaFaR5taT+1Y4e3GzrjemFvvytFzX51oUKA0oPiqOCttoNHeyh9x37Y+4r5ykcaTZ+ruq1otqVsa7v9nTntKbBbFflcqioMZ2yfaUNzbnHiICA0A66HM8QTaDxMZ4WII1bcdNHAXVxOfC42FNJpp3LhTtlg+zYY7N+MJo5wGVMF95Xx/q73/k1Jxz7T87g6oX3oDsBLqilg4KbRiUGn8g7yMXSAcDL9aTaZGJ+oonEShM5QLzBSIJoWK5NOTk56+rB4xNXC8/evKmqffnCwT2zZrNEnJ0H5lpY5zZUk/jhD470nHloQfvhJ4cHtCgOJ3QGAFLoXqlibCpOAJ7EoQPxSWL1HsNeqOyIQ3XHu4zhWBeXkOIn9ppkNE1Csol2EnQ2RSZpwxIkzi8uU/IOhLOl8tiFJgcbjNL5mslobDoGDwhXnhEjh9+2RWl063EyHCuPGrECAzQRnrd8br6QvQ2jZCOibVQ/tzQeakwMz7xbBSCzQPVq5W6KvV3sLhta1cY6Lb6tB/N3dDmaaTRBjq5kruJqKpV7Ne3Xy6q1VrqEy0qljj1gsarJw6I+/sGxPntrpueaKx3W19qpL4WIUm6V02YOTQtbOJ6hNH8nqbKTq4Rzy91eQX/+w5r+8od13TuFvlR0oGYnRVDcbjW1zc4JjVHz23I6wC5PICjRjkW7l2o+HFm4QFBf+Hc8o0xYePbYD9I5FPk+q4KO9q87INJZzpcjDUYXXkWgDJSZmdsCbDzx/UT6jGcOCUGeJwoXdoYguTkX/J0nIJZEC3wAnSpBgB08B9cekUWALiDv2YezK6QYY8++UB8npiWmzS3tbncMuDFKchFI/cdnQ711d6Du2UqFTSo4c2s1CzVdu3Kko1s3bW7QffRIDx880OV45PJ+s1loOOv7ulaLqE6BRg9HmFalroPtXY/FMSU/vxjqdDjQ5aarRbkbfq6cu3JJ9VLBwCUHpfJcj/MnRgUXihvNxgG4g4KT2+TVnLS1vzjQtfaWDraD40syJxGSZGLiFS5YxBR+UJwDMDO2Yh7PtGVWkfH0NAuQVyB/LdCSkMecEYoPunxeh7NFLGN9A9jNHVCl6JUWgdV6vOzPPMbPO0kCxCRmENv4t46FyUAjE/OHNgKylT06idw0NmMdQoif10e+D1QvtoYIF/BsevycCvnwoZ6rTAyZh9iIlbcULIxKEvfPKH8UmAAokYB9OBnodn2kn/zpz+njaurqaydq3L9UcTx3l+rdKnGAPXVKrpYspJh+j2xh7Fqfqi0F0iwl1fd0rBQEMQpOydVJlWRLMo2ulT/ze5DCjIS7z+zoncOKvnP3Lb3yF69Jt+fKz6KhQfbwYKdlBDR7THbeUKA8Yq9XbT1XKm5Uy1/qsHWqF9+iWWmpWUWYoKFlrumJE0ULRSkFWT5H4VUJYX4mgOAknLdIPWGW0Gg0DSY7v+i5gKFg2dvd9f/ja6zRbg/nsG4ktlik6P2Ogn/vO7/mbib4W1iQRQJ1VQF4xoPcTPAgQEFk+vPLngM+DxwPEiNfG0AbtRq+q3xPDGata5vcVKAqMF57fHrh6hPbuBbgoU3wn9htkfQs2OzqcKJet+vk7ZGPKwx4o4xYQ1T58fGxLw6HI4SZY6THnoYDyNdyUUP+Dv4hQQLOKm4lqe03hzGEAAIGPtNFt+ebRsfqoo6RbqEYhvAbfAvRIg6BcEAxHKRGs+mAz8EloHOo6KptUsw4cbn0OJF9aPCmGA3H984k9ajICdgkjNAmpfpFQKPiLsZfkHxjeS94EWbCFOwC7UnIAbPvI8js4A0SXQnsdGD2yl0NdGfytt6evKMxY/vyriaTvibTC61maxUXBbUYSRU2GixWmixCS5jdOJzVg0PpaLug1ryk3WpOH/vcXB0mHudrHW2v7MFayYe0ZdLnEM3shaTv3y3rL79V02u3q7ocEsxQVGKcDUUidqtUubvtVlhnmehf1Xan44DEJMLG1pnrRSLrE9C4RzY7SAHc9xxXG1RfangthhQi/65QAiSHAD56pdFa83wwAbFbSa3q3SxV+nBMpTxzB2qutonmGydRnoN4RgNohvISibXTbkXXXUOoBLk7ir1AoAYimfHy2N0qxudw7gy6mc4CAGZ5xbGOH690foaKUqDCkCxELq+cYzRe087+jhVkhr1LnV10dcnedM0Eamqloq1GU1e2DlXOVy1D2puMbNe419zSdrtjLbvLIZOJnno607x4GaCrWtWAJe6BsQ14C5emOimfaFTrKV/aaNILtTEniFlLO/M9Xavt6sZ+2/KVBu8xfk1jXwRn6MIoKAiAVIV0hDa1RlUIigpi9ejJWle47+eYAtRBz+PNwHBYtMFa28HvZG3VbKCUxDg3kPt00yDIg+PM7jSSKk0AzAbiGGNophzswY0zSb681g1eLCPwl2J0nOEnrDYHN5h9a1LzqRb4rHQ8JOHwt7WFGpM7tML9mojnxC7cqH/iABx+T6Uqbgoy5B/FxWSz0ruboSofPtAvPPcR3Xr9XJ23TlXqT1UgwZBIE18V842sWw0t4BgxZpQbi+Bl2hDGBKRlTZIMt4Zyxl11pxpmHSTS7NdIqPkYCVMswnGtFDU8aOrRB/f0Rn6ir3zrRV1++0w6X7nIp3FoNzi/De3vtcMgYsT+Phci/vBRXQRMpHlXj7tLfeDqUrvtjU4HFZ2OWirXOk7Q7MNDJAhKKFiFoSU+eUagKcUJlOlaxFWLRzBxTZMDnJTQEo6pUpivMOWka7VTJvEfNsf7AS/97rf+kWXLgkOaxBDoOhE3IKna3giGQGiYEuRBtZ1e4B6PhCFLeJwuWgGCMhUk5MZ4KPjwIRsW+1sOzcOTcz1GCWUjXTk80E6r9kT9IkNE4uTOYSEJDfqXPpgcAtp9HjwqDw5f9+LSgB1GMUdHV5xYSb9UvZayazXsLwhKlz0wSZNgnNnMWaGIvbJRigCKws6LnQ47ID7T/t5uklaMJbpBRohmw4FdLry/pVJGTYU9Cgc/wgwHtGQhAhI2Cc8ye34AAqAUtNsMiBRGvuxMPVpPSZFip1quhVA0XRjdKvfI3FV0Soca9oceW9NdzadTreaIecROCrrHYh1+sDzAnVbLB/vR6Fivj9/WeXGmvYMf0277A7rz8Et6dPKKFpZR5P6zfwAJuaNSsaPzi3c1mwMsoEML+kVxXNNWpaZP/gJ7uI36b0jtwlpXjxba26GLXWmDcEB1o+48p3fP8vrut6q6/UZVs3GgL0EPelQOl6wMRL/uoE63ipkDdCvr7JrMH+bEQSxP8nO2oAL4E3t2EthkTGIh+Ibt4c42hPJw1WDvTNLkeaA4YQqRqXXxeyg5BGrAa+4wNit3xSRzEuuGTiXt2zgrIX8HrSoQ0Sg3MUHgNVutMNE2eG8eiZTkSmJlJ0ehSgBA6o3AQJKnQwdMxDOMatCj+wWtxjUDPNb5jR6edTViL2glNHjWXKfokFB2gq+KkpbPwmrta3l151C1Qk3d/kAng0u/33alaZBbblPUeLFSf9PVKH+udR7eblE7aPnCIU0qOkwBlrWFzmsnOiufBBXlMjjXpVlVnemurteu6Nn9HW21ykZkcz/QW854i9MptDHCWcjdsdNFMxhQC506QEQSlq/ZmrE8ZgkBAMxkRA3iM9WFUXqkh9BjRr6yqkYjJgTB+aUDRtM7LN5CejLvWELXzCRstlhrNBlFk2AjkUDi0lERyHFS4tny+Nqj6FiphM50TKagrVWRVkxFMrGB78/rEWeGk7kKKaZZYc3vJZx2eP4p1CyiUGFvGNeU+9/Lr3S2u9FnfuJT+uyoooMX73mvWmAcnbpUfmWymOc59J410MDRtRLXky2opIfztR7ON7peymu/hOZ6gJWYj52vcmoVSfShiZ2NgSOxRjJ90q1yPVJiJdFOW2V1n9vV3Wc7+sY7b+i1r76p5Z2JCpMAiBIrQAdvbzc8UaKwbbfCOSpcg6JIgXq0XEx1a/dUjepUr95d61Gvqf3DIx3sts1soLjBBpAzenYeFo42fuF9uJDGGaftvAOwKSYD4eYFfgdjFeJ7CP6gTx3PotHMdiRavb/E+nvf/jWPaAlUViMxYjVswzYIFxCULJAffEnqHbI5FQJ8VBLrZDZx0PN+MJkAG0nIo7kKVRLGshmx/bTb06OzCx/4q1euaAvitrtRgAQIkTMW6viBZ9+CmhBgEQj058nFBgIxhwWngyBjz034t1SY7doIpowCaq7QrHBjcBZ0hhh9uO23SXvsarGocmJlfGqhBYzIY+9p78Ukr8VexiMpuonxyEVItZR3t8FeAlBQep5VyJfUapLsc/63VEmmW9TDoijTH/ZhYmKQ3HqizKSIi4qT4OedHijmYtwDPg9fQxHBT6PkDIwKlB0ADtNtzE2LTtyjUuU1nI711uyO7hVO1Nx/Th+6/rdUzNX0nTf+hR6fva4FgCwj/nNq16/omcPPa7vxjL776r9yciXAhQR0TvlFUZ1aQx//XF3XP1DS5f2cLu5Jjc5KB9cXKuKjOMALcq1Hx9LJcV7d2yXN0EabQ5fIWQMYZRx+RYWGUZF1RFHGsXg90nYBVuMzmwecHEicZCmYknevHUOSBRmB1HrQtYqFuAlcXAcCGoeIipX7zsUm0RJQ4b4y1nchUm969I7LS/BLoTDlovAksaYdNs8LN4opBod0MBq48MP9hmrdY00mIsu1RkP0jdHfDms0U7uYwjTT+HAy9r4XgAvAmccnXT28V1V+3nTVv9BSj86xIJuHupllME0csSsOQBiK3e1GU5VCRb3RxPKHLVTFCiUn5N6UNURO1SKgJ852QYv1QpPCpeaFvneloIm3mrVAApv3zQqhqnIzr169q3fy71rzeHKJwk9RzeGOrhQOdevgUFd2G8rBGV0t7LVK5xSKV2PNZhQhKJCF3CgeqDs7LXfqBnK5uA20dUaf8fegSFiGeQbHgvG8x+UkNq9yCpYyBClu4206KcwJuL6JZ84kjfvJvWQEHBridV8jGgjGkgZoImTBColzhKG3/ZgTMjnxyL0aY1/slQ089Fg9xK6SFQVnDjEUuKtSdzB28cs9j0AvP0uRWDHtiMlg2NkhoJLXDMWy6lrFD+zolz/2KX3wu4/UevNUxfEsVJW4906u7FX5fQIx4ZCFcAKuY5uNdsAjMFWV9IeDib45nunnG3V9plZSlZgl6f5yrT8aTvXpRkUfrZe8W6d75Y3FGDj9miVXkiqJyOPgvJblgoFMD3/8ml5e9/X1F3+gi++dK3eKLkJwclFQY9VDPN3dDv2CcCGLCQRx1XErv1KzcKJB/1y3Hy+0Lmzp5vVDtVt1jUeAkAACVi2ry8SOzOSpkFdisX4z7sViLVzvKHzJSz7nHt0P0pmtPGGL2OA+aRu8r471i9/7xyFHmPwFQ1xh6TEi1c7MXV74RNpqzOOslX1BqcgZzXV76K6yJ8GtvulukkRMpwCQAw9AczxtJr0yn+7RWVeT6VLXrh6pVobiE+MXk7MdIMMaiQeUxErVSwDtDfohmN5oxEgMT81KxXsYKhHGRXGTCPyhccwYhNGfDdgzAFFGhOYAoxJSrT1JpsD63YG4Owl1JpK4u9rlxmhhc9dsH7f2GKtZD1cO/h3VjhGfjGM3LO8DTQ1ymWtrqTzzVmO0zgPFcp6DSCL1Aj6Bszz7z8mV8IqAg+KUAR3sw0MEI5JzjMUIXtZqDW2ykGQzwZzKHsI1Ah8Lnc66ejN/W5Otpa5d+ZSubn1W55d39Prd39d4NLS9GJURVfVO61k9d/Xn1axe0de/+5vq9u6G0EGiVBE8oEw980xDtz5UtULSpJvXHGDpLiL7a01GYRp9fjdcgDZLaXxa0vhxWetp0TrAW+26+aqoJAH6YezKZ+QeOKCb2xi7t0zQIxSPwvwZcAgB0H62MwI0XVsk7nYn1Jq4BrwPi+En4XeeSf6dEeQ4h8xmJplbI7ZccUL0HOaJElaAKKAQAbqj82HVQMfCyI+gzBSB5xcZxdBJjWebgoguxjzHNVxMrkd0JmXAKrgkLZeWtGPsenx8ou5lX8fHFc2HDRMNSfI505GKGl12dYma2CqmJKsNBexcnVpVN/avqlFuGoF/Mrw0tYibitAHRUinCrK5rB6epzk6qI2mubEmhaHWuej+2FPutZu+PyQtyP47W3Ut61O9vrmjdwePNO+tVRu1tT070K2dI10/2FKlTGc3j31aq2WeMOM4ghzFRT7HProcgMblTNtbSWXJQh0kx0DrU8Ry3gBYxZkKIXaDqqzkxHkcuZiF0kH3zsiW5BrxIYRsiBd8X7uWmH4W942ihHEiz5mpIOU46/0htnYh1E4xmqHv3fkhRpEEKUjodE3eIyP5Zx9lueAwJ7YMVayqMWI3TBjMqghRBFKIka5Y2WVdq+k3mA8EorifX6i/VdDzn3pev1i7qmtfelNlqDU41GRJ9ckYOLpWutXiRnp3Ntd3x1PHv5+r1rVHgyTpf+sP9KXpSH+n3tEXajU181J/s9FXZhP9s965/v3Wvn6Js8h+lyKSeMp1TR0qe9Z1MSVZJ9enP+e1krofvaK3bzT0lduv6e2v39Hi9ljFeZhVkKyJdUwVDvZ2XOhyPzJKTaacx2g2t5np+OxcyLQDSNzbQV8Z7WRkTMM0AYlC7pNBRx4DR8PEhIM8wvMBT539unm1PtPYCUInRcglrr8nTWlq660lCf79jIL/8Pu/YVFvh8kkE8gboGMtAnJYBcHeH9wdFmAYEIxzJ4LD/T1dDoauwHmi6DJJGlSGBHAqeVwa7H3qAIhzx0CPTi+sd3n9+pHatbLHOBnNxF6rybzWyTWNenh/AVwCaSyN4X7BbUxmtwaIJMK4xfzXYSXkbtn72rn3r4bTm/8JUjacFEwYTzeFYsBcxOQva51jd4pF9QZjL905WHxO9sGAGmq1+Pog08eINvzWQ4eUa0oX411fDU5XeFDyHqyYtI4RNMGAztT8N++l4lq4WCAgoTPKfaDiHoVcGsUCI7Gzs66rMN4XBzrryHmYczgTJT9JRvm35/d0v3ZXy62VWvU9FTeACR5pNLrQes5rhRg5yMdKsaNG6YppCY9PXtNyFWTu9/5wcQA/slbUlas1PXurrhJfW5dK1VDmGQ/Wmo7WypeDLjF4VFT3tZrm5/Btw59yp9PS/nbHd4JKFCAWnQCjMmM27TvbcFFHAnSBlVMQzJGetEg5nUYUKdb8tPNI3dMLkJ6mRxSgxcSuKwj+7Ljj0AWP+TzukcdLEaQJmMD0+XsS0XoDGhbZurHHU8U8e+KSDzGJlbOwu0WnJWMGKIY4K3RKdl1hJEmn6N0PakSgvgNEwRiY83J8cup7ezmUTs+KGlyi1VvR9WeO1Nlp6fTO23p0fKzR3MxJLdbcm4na1bKu7R2pXmqahoTl13g5svIQACaS6s29Kz47bz+8p9VmoUqhqdFmqsvNqVb5ibm46B1H14pkJ44rdV072Fa9VdKd+QP9+cmLyl2U1Lo80H5lS7euHGirXdNyBZp9Y/AZaHQiHlMUih2fjVWsl8JTOOdpBW0N15HnHjQnZwx0NnSMrWY7FXMxTTJ2oQy6GXvAC8em7a2GmbxMPOheOFuMHJFI5J6F1WRMmki23AcSnO99EWtBziTTjpnOLi79HHWamHjjxhJuUeFuxZkMGpfNxfOcVVZAATbjfGIUz3sC4EmQRoifgobRskVwEgLVZic5Pgsdq0VZY2ztUWxOZ/mZFtcb+sJnflyfuz/X9tfvqDgJpxonVnetQbEhqeK1yq+ljfTKdKr/c3ihwWqtv1fb1WcrQUv60+lMX5rO9O9Uqvoso2e66c1Kfzob6Q/mF/qPG9f0ySoxMq8H66VOmHSViroF/zh1rxsKhPcmV7pQpFdLeY2utnXvU9f04vhE3/7Gy7r44bnKvWgQQmaSiVQgzC3C76lzUCE5axRGQbWK7p/rZa9Wn1l21Oytmf4wsQQLAXguplYhNVq2ZGg4tIWmgcGtya8ZvArrBU9JE3gs6E1BjQIn5Lbq/STWL37/n/iG81Bk4wkHVGYXJkKJL+oAACAASURBVNgzVuUwhC8pAdRIRQTpVxC6O+4Wgl7DxQjNVB5cfg8U/8r+jmYTJNtwoFno/LKvByfnGo5neu7Zm7qys6XuZTfGfgjUJx9UqkYeru1Wx0nIW5l0A+DfZQAUQC2ZR6sJzp7VIysWTjb2WIR3m+TQQkOXwxHepfaRTTP+EG+IbjdL9JbnYsc7neuiN/KoivEwJP5qnUqVznru0Q0pjH2qzbcRa59kjiiIoycnHDwJGZsj1p1G0xgMD4YDg6qsYZzAVBalYCyV5NoYf+TgbnEtTcVBqxZx85Vt4x4/PjF4yhQPHlJ0jDENYJ+rjVVh+Pna8k09rj/Qqg5Hb6PldO2EigrkCiTfJh7uQr6s1SLn++fdrQ3LA0CTjW+ygoJng+Qb0pZFXb1W03Mv1LW9y9h2rXFvrcsHNF0bTfob9e8XNTsvK79gh1t2p3q0u6XD7S2jZHm+ACAwAi4zJ0O0hDFpNaTRzJvGDAGqhyfnAVTg33D/QoghdFdR+6EbBAiDbiyFoFWtkkhA5nLE9US5xcA8RvgJYMKh5dBxrW2EbNWfZJbNmNh6w2GgHtMZLAhL2sJzE6GCQsEjZwI275136/tmY4eFQIxTFHhnyE2gcKITRbACFPR0pvuPJzo9zqlS6Oj6zava2evo7N67Oj5mHxwi6qxXZquZcpuxvT0BK83gRGwoDuloY1yM9dv13V132Hce3bPtXKFQ1yw/0axwoXJlo1qp5MTCNImVD0ILdA3XD3fUbtX0eHaqLz78mmrnu6oM6tpp1HW4u2WASYC4Vv7aMAQHCYvS0sDngM8PXYKgyNifFQ5J0JQ2/r0nB3OjOYlPzWrNvrcAlWI8y7PNDndhERjEU1qtqtYrwGVhpkDxhaA/zxFFiy38SiGjaDEBOPHml1bcrbt4zmMSMvXX8Zyz/7OAO4nYfs2hq877poDmdcI5hQCOG1eAfEjiYAZMFyIB9EGJx/dmDcHfM4kx8hrwElQSplcUHMk+E7P5k/JctQ/s6m9/4Mf04a/dU/2Nx5YsdEJNo2B+5dnrzVeiJK0RuygqVit9cXqp1xYz/Y3Cln4BsZ7NRsernF6aSx8qbXQVXnlOGm2kN9Zr3Vuv9Qu1ihrgYXLS70wv9Opyrp+qbelvdjqaMekDTFiE01qIHWv6uUa8gS63XtSjzz6j17dz+vLLL+neN+9JD5bWiKET5TliAoIamjEF8PARfknrMSuUkYDryMVGu0PhwoSDApo6lwR8fHKRdN7ZhaO8xDqsogZ4H1NIY1UWAkgLA3Ptb71YmvEBChsAH42JWShUe+yS3Yb8vwhEnPc22u38qMTQH31trYNd6ArS0d7T//d/ffPXktRg0BZi3FVUhWrSsGYk00IaLtO/zLpT91e4FrjSDs1NqkQsoOAZMV4lODxz7eqTxMrD0u33zWMdjKY63N/XtcNdB81MLtBQdzt9xN4MsI35ozx4qU3KutcwZ19rPJ1Ep1ajU4sdB8GPYBaakMF5YxRrmzlGgqg90ZWCEK5VU5cTMoMEuFBuAT2YhDPKFfOhMCEA7Yz0FUEDo2bl2fuF+pEdKZT2dzguwNniIDJORhYywd1DTQoaCCP2oBnAjzSYivEzFT5KIlZ5AgABfxGFpoUTLe+dDonPyjiRIHN8cuYrxPiD18K/8XB/1yNJxCMY4V8Oh3p1/Yq6zcdSI7SMl1NpNecne6TQQi4X2cltabMqeNcxYURMYv1/qFdlifVHEqwRudKt5xr64EfqarVzHgef3c7pwXeqmoMEXsZ4KXYvDR3t7apZYS8y08z7yS1XtdE5I9G+MdiHYGTSvVWVgkrE/QCYxPj48cmJrwci/FnxEs5JgE3CitCgOqgnDpCxP7c3K13lZS8MmWsxAmTnDlCsyG68yTSGAi/s3dDUpfK12AIat4mSQqfFa3J/eGgpMFHcoUvKrBG5z0wnGOezn89cU7i+jDsJBjZ0mCLTttGD+wudnTPZKahZLbvyR5ykWKqp1Wn7c1GJdwcDjeYDzVeXKuUbalX2tI3WcgUu9kyXo5FGOIzY2k0aLsea5Wb2X61Uc0lGEoUhrkmsaOBUMtbFnPvKXkdbzbomy6leuXxHk7OcphcgOFtGz3qnj8qSg2hJW1ttdxiAsLpdVNSCt815oNu8egh/taLT7oWfB4pONsbcS5KZJQ4pcNjj0Ql6vB8cVJI01wpgDDiFWpWEG3aKdIckSAt3YIIAVS2Xj6I36W5DJyFxMhEhGdINITbCc8CZo4vl68LSMdY2Lk4ci8I9p1FHfnLpIpouf7qEY5n3WebsYkbOLtBI02TLGcVDktGrhnhOxsNkKkIj0x2PNNkv6dkff1Z/q3VDN//4dZVPeympbqJrRbFrudbt6VS/eXmuG4WS/r1qU/vg7DcbvbNY6u5yqUMV9BEEHRybAs/yZOyUeKyeWFqyMBqYe5u1/o/ZpXCE+9XGjj5OjKTrLxYsaYhfK4nVydVJ9Wmi7X7kim5/cEdffnRbr379TU3fGKoAop21VjHvghPNb8vLJroVDQpnMfajBdUb8L8Z6/MsUszyTKBdLU0ncx2fnLvLNdYlFWWsHfZ2dhwX7K87hgJFcxPaBRRkJGc3kqjtGVcRqx4Xz74GoRf9Ix3r917f6H/93ZWevZrTP/57MZ78H35rpT/+5kaf/rD09e9v9F/8hwX9wmdDju13v/3rHnEaBGMwTDy41WJJVbfeKC/N4mHCAs57CYAXMRvn91SLfjPoptqDcO6EBijCPoIgK91BFZ0A0QlmxwpKDlL40f6W911OlgYZRMCDxhLggoqpFhzIrHPINFrZQWIUzfsnsJJYg4IRPDG/50lUn+yLGBkAbIrANffItNVuq5BuauwsGS3EPtLXZYkwQc2KUSQWdnkcdipdAoSr2CJ8Saqi6Daio0ScIUakdJDcQD4XFWy4PIRINQ8zQd9C0LYtS/qZqDzlC9rZ6vi98xAhI9mn8/XeNDiaGVKRQEK3ZpUsEn4ljLR5bcPOzAMrqjce6MXJd3Reexg6vQiIz3EO2Ti5GvGLYkr1UPXKkSvB09O3NR71foQC93QUnGkXxqjJtBVb3W20u1fSCx+sqVMv6fGb0uCkoPGjsjYLOmjuSVltkMrNhlqAxJbRTVBIcW09BuKgASAC6TuZmsBPkOXzktA8gUAgP3EMe8OBwRLsZexlC+LWwt8E1bn5pwRuRrd8P6OyreAC1WMcou9cv2pISHocZQpFFJAA5UCb409KwRkI09j7McLkPgF+Yt8Hj87AJvML0SdlhBzBgx0axSIFbVC0sgQdNA1OL4h3fpw8zqt7SvG10nQ51WA8EuJAtUJDR1ev6sqzN33jTh480MMHj9WfQkcasPVVu76n6zeva3u7pVHvQg8f3Ndxr6vhHEOJlTbVjVZFEP5FtXGnglOJiXQ1NHPpTu2DWyur0wZAFWM2OLjj+UIPH1+YWwjdjR9MgsCAZAbhPA9YskGLIGFwL7PRONft+tGhR3rQ/kIoJbpK1jgkNAoJK1FZhCbGyl5JmcONrzA85RBlYATsLshrKDrSFMxROioV/HcE5YReDEEce3BGAKdIQ8OZ89kwZgTufPgsh9RgaJjTeVKYh1kAnVR0rzxLJGfTS1qsKXK67IeggdlcrHbgspaKfo6hlHGNKYiIrdnImmv1eDZQ8daWPvmJD+pvDKo6+JNXVIC3ykoo/cyBD0AgZzHX743P9YeTkf5+8VBfQBaT0TQIV+sFI5iVTNmtCOHMGgk2q5SN7gnuKrH4PJfTuxYIyemWY1NBk0Je73g0XNBWJZqCJztWpn4JzDS42tHdT1/TN+ZnevFbr1lDuNiPy44wDZMNHKuIgTYo4Wud7EKDvd2u2aKQSaLV6/IUhUyE4n5jEweAlimVFe28BowGhecrtIoDXApzxM0V83WPo2O1BwOBa2C4lN3YAumd1Rw/kli/8cO1k+hnPpLT3/zpSJ7/3T9f6hd/Iq/Pfyyv/+Z/Wur5Gzn9B78SSRd3m5DNIkhHUuElqLzKPCh0d0a5UrVD6sZQmwcqEJTA+xm9mFBsf1RcUEINhQTEgTOsv9kMWSm8Knt9PTw9V3841fVrV3V0sG0pMhITO0tGrNzx7sWFHh2fJDnAcEQIJwms0qCrIFeIeECYeRts5CTMeDDjuCE8jx9ikICNvPVhxOs19pqtTkdVFDro3NJul27BAtYFgmZ0ochoAXQIZ4uwleKB4LU56JH4Scgk1gA4BMItdIVJnvb7TLsYrr9Nda2DGqbwBuaYIoCoRaCSGRNa4IAAboUhLwU9bmd85mInjRRd7bF3zh60JGnm7tudb0WXk76+P/+eLuvHRupy49yppp8ks1qlpYPOj6lS3FW3e08PH71kM4Snq9VIpk93rQEbMJoTKlG1pvl0qXptres3SmpXqnr4inR+p6DVNHZMdNSgMNnDGY3J/iupWlHIwEmt1kpOcvz9oD/yVAEBBSTjBiN0j8NO0F06KwrG8CBVZwGjDwBJ2V/DiJJumN0079XABvNF4x6xFjBH2fu7VKAlVDsOSiHyELt59qf4SmZANVR9eC74+4zbDJIZEAVYAJvabAqeBlD0Fct53yOStCcPICOzTsKKXfEc8XlJVPfelYajhn1cF4uBHj24Z/pYrdA2sv7gxjU/X2ePjnV8fKplbqWDdlXjKZ11QVeuXVG7Xde4d6njRw91PrzUeNnzNIbEuimHLygI4A60rXpVjVpJnUbFwKLgF4OQp7igs0ABZ6rJfOWCk8RHovCKaAn3OsbzW622uzaDTBjfmx5UTEV67Bv5nhRTrZRkrL0NjgN5wCWWazE54DrYmMIBECzDIgTVDWQqWG2NhMVDymSD+8kZxQAiA7mFaEvYtWWGHKE3HAUYjQIdK9+TzxPjeRDCaP1WU4ygGIruk4kEZ30wmHptwfcnsVpvGBAfHqvDQKVSJHPP+CY801CMUBjjtRFuYfxHMUInDt3vscZqf+RQX/jwh/T5t4ba+trbyrPndVJdxSg4JVYwIafLub5GobKu6OP5nJrmriSpvBBXfsppzariJArhP1rKkOSaCgA6XDdLNDx5J9ovLob63mKgX2wc6LOthpo0JIyFEbdIo2A62Fmnqoeff0Yv1mf66g9e092vv6viycZjbtYKe9tN7+0BhhmE5nUOqHvG+KwPQO/C3S+7CGOMTlHJjpW4SNcJnc7GKxbYCacprj0/zLrIl8wn7w0GCeMTU1nnjiIiQThMxa7cU9Jk/xcxevNXd6zfenkjxsFZYn3aWUj/1X+/1M99Oq9f+ZlIuv/mW/9ZyuLRfVLNZ0nKy3SSiBVEGD/yALA/hIcZ+wM60GoZhFYEKqsCsYBfAqoBxsyBWFkE384xaLpeXOrk/FLj2VLP3LxhreAwnEUvs254Pg/9Wberu/ceOJgT1LjBQQkK1BavH4IIAYwgWVoGzRc5EMN0KDYWLwLND+F7ulGSppPraq06wuPlNBKAehQagYEq26yNOIaHBz6AG8DnBAhjUjPJBUmtQXQ6RoCmhTzJjPG4DaapjMsRQE27MBc27MF4X6hLcTgyXiZJgkqfpID9GQ+kXyvRbTKoP7sFkkgm30f3Z7BPcgqiI8q643CLWOtieqnXc69o2OwqT1AlsS42Ws02Bi0REKDWXN/7KXdY797/to5PXrdaTACs+PFeZ49U/zq35tSEKtVsatgfq5Sfam+roHazpNl4rcc/LGt0EpU/SkeNWsUdKzuXwGsgDs+YjCq0pGYr7st4OLVog1WPOu0AkyzD/zczZ/Dzi63hklFfyNwRRPk3Vw/2DdVH+swWcdCfRiTqsEPkz5HEMuWxQIdaXjMVUbwfc6Ate4Za1ywO5DpQyRxGAiNngdEUgiB8b5InwBeuJUmBhE+S4Ez0R4OQU2OkZdxJ0N6MRrf3JgCbpXqXJZ13Qa7jedtX9+ShLicDFfMNbTU65uXxfDDlGU7GqtcK3lffOznWdBaUrxpi8POJplNUmQKHwGpgnB9rXVl4nwUqe6fV0A6et82KOo0YCaO3y1ieyZElNulWxwvNPOkKAXUrkbFiAcBnKzCMNWIaFlq/3PMA5HE2GfWyX+U+cshJjJnwiQVSkpEFRVbYJUaiDMxEqCNNpmiCh2Z0s4kQR6D7ER8IYGJY+plDbP5znG+7TTkpBjDQ/HbGuLgTzWgKCOyMjim2wwYu61iN2vXuGNxH3tricHMZ6xMbnCC4xylJG7yYiuHYITOWjqRhv2t//7VqcISTaAWf4ay+0JVP3NAv3XxeP/bNR2q+dN/daWGREmpKrohC8Peb5UY9J9qNWkxhMmnD5OYVRzZ4rU+3Oel3WYJNqOmMv8oFINZO83m9obX+93lf28W1fqmxp2cBOJWLBjStSnSuT5PrslbUyadv6qWrRX3pzTf1xl++qcK92KUyJu80kSZta4c1AWCvOcI9sdOG3mmULvz2NNkhsWZJlYIdZgr3jPhpneaUA8ys4CwDpmUF44Yl7omt6YypieROUrc/uJHjM98j57VK8Jz/Cnjp/yux/tYfrvXaOxv91/9JdKv8+OL3/6m/ueHkyK2hPJRkxuikCOeAs6i8JnOqMYJPUB4YMcL5A4XnBPEeGyUCYNAVEDve+CHm2UJG6vSip25/aGj6zes3jASFPzpfzNz6o1bDBaXaOEZ7t0jXUvVrkRg8GmTxD+quHqNYU2QSjN3cxeRKQVDGAizQumhzjrxjtemYTZdXlgskGXKhgz8H1y2AWiRmgDt03OiA2kUnPQAEbIOLGE10+ybmW3bL6LLwYHVwZ/wIlzKNs7IHwTbLVAV0J4yR50t3YqY8JRWgCLqMh0Plp1IL1x/LqblLpQKP4MZYDDSpBRdITHjTJnBOjO2R35vofNzVm4XXNG5dqgD1C0QdiZW6YBPI7qPtz+jK1qd0cflAb73zF7q4fOSk+97Eat6Zq5y01aYrKxa1d3ioWrOpi5MLlfMjtak+q3lVWis9/n5D/bs1A45q5XL8xK4JYQiCWRnvxl1fM9OgahQeK++2IXSb/pAEIJ6KbARgzSo++YImCxIeU5UAjoAcvnpl30mcKYgBa+zwoH74usV+3/iCJKPHIQv0MN019zRE3XkuLKfJPnY+91g+BEGiG6AY4wdThOBac5hZsUTnEGb2THqmPh/Qx7h+jKnC5i6EKlBrshjJZBK4gU1Fx4+lhw9mGvUxmbjUaIELkVQtNFWx4QJo1JVWWprC1mqUdf/svgpqqVXjDPBekHos2oS9nK/o0em5uquulpWxNnlEKZCSbGi7VbfTDYk1pGNWYWlWrcWzN0fRaxkC7XYaAXQY3Q0sg/mCPWRQ0wAhclVAGHMeQ9YxiTnAVR+PXEAS0Kxp7V2mWyhfy9inYqQQwvR8aIJsYDEWVlkyF9rPfvGJ7WMgTAsuMhmHMrrnG/MeiV10z8GJjk/I5GI0jv2bebDEAKhzKRGZFZEl2SRTSVJEynCzDsZE0D5KTuqABEfs81wsRcHNm6dbpch2wneei2KVgpJVhFca7Pq3N3ruk8/qV7Zv6oU/f1uVO6chXejdKh3r0641aDaJx0qStRRt1qUmkQibnr9nt/okC2SShol74o41eEAkWH4/L+T1MCe9tJnrhUpJNyqxFsl2rB4Bk1wBmNG5lgrqfvyaXn2hpT97cEcvf/k16W3wCKGu1mnWdWV/2x17WAMGbZHil2fEHH8MVhK3N+xHMbagaArQJs+Hx++sH9x1RnFLgcTqgXsTIkUxCbOEpDnsIZSDBjnnjebEeQB0twU6MEEo/f9LrCRVGqy//XPJcDVLrD/4z58gYP3mkoqMZfHsw7pRERTnfKEBJs4Wz46RJYdptYCMHhKBBGhXZpnKByboqNv4cDBqAx031OVwpP4I9OZc165d1d7Wlh9KlE8yFwmqwdFoaBQh4CIADQg2s2NkJGVQC7tNKzzFzJyugBm8d46+WSvt7GBm3YnDjJnweOTO0M4ViXNKlcgogQ6D5y7I/NHB24cSVGK9rl5/4I7b3NDs4gM6ms416A0cIPk+PoBJ1pH3RtfI/wtVjyhi2CFa9pCdNlKIVH7YR03DS9JBJduFgNo25Uaq1iuG8oNm5N+QJEJWLaTbzBHF0AA/UMYoPEWJTgLSDcWfk9GZ3si9qlHzUoUyHXd0rAhC8Nla9W1d2/lp1UoHenT8iu4++I4mLkii4o0xXwhYhHRlCg6Q9isVHVw9cnC5ODlXrTBXPVe0kXuls9LFmw2NHpE0YhxG12p0Xjln4BLyentb2/ZBDUeY2HsCBuL13Y2XwlzBv/eYKAKTofu5GJcDFImxupzg9nd3/P3QaGaMadHyDCCTdJkJilAruD/QyfjBpCI0iQn2iJckOc0cnMWZfToDhBa8S5tcG8i01s7W9hPHDVN1jAKPgo3xJM8fhzrrirMxpXVvq+FXSlGBChlJ4OJsqsePoQJNdAbNYAGwJzihiOoX8ozTqd7Z4y603Ew0nPVUK9a10943cGk87bszOto+Ujlf1+PuhS42Z1qWR06sjUrZwCRcbHAV2mrUfH8AawHkoQPkmSPAubu3mD3ycYzj+HzsMaFEsFbKmw/MT+7VVqvp6QwFMvGlialEKh5MgUOk344y9kb0ZIfkHJ08yN6yEeWcCwQCeH1jF1Ji5P7xvgiqxCBiCJ0jI1wARVglkkB5TVZdTmoOtOzmYpXBuodulJ0tRW8GNMy6cTpJYk3GLIj1AQmb8TXYE/Z7ZY2mAYKySht+89WwJOM9ZwVhoOvDX9frrXzhCR2nP59qfKWkj/748/qVwr5u/tGrKp30lAOzkZJqfkHyjATrxOrnml/TCDjFYr+BpFhDPH8CAE2R5smelXNsfdVIpm7XM1nDTMbQgLyEBDYquKBNxm/FSN5JNYBMvQ9f0esf3dWfnd/T97/8ipavj1TYMGmksGtZ3tBrMEs5sr8PeVwKV08UwcN4decM8kQGMcRAmIaG5gGjeKZHnBfHWVyK5nS1MQnhPy6IkkYAqOSYcgS1ioaJS2S3MzeDJQu2/LUd63/7P7MQlj7/Y08HAF/4dCTYL/7gn8b14wFHiWQW5tyuvNN+jps1gJs3CcUL3isPEIeBkSYBCxK0/0e6gdnYkSp1YfQty2mpD4gBGbchv85049o17XQ6DiAZTQI6A2AdlvwoFZFEeBidWIcjVxUc+ixIUal6B2PBchJLjHmB/O/uhoITb44Lz6H22DjbtVIVYb6LDRjjuCxJpHGz+bsGusRDzwjLYgIGY0XFi32XJbryBY+mqardBdGJAnyh2nJ3R/CPMYNtzIw4jsQKV5BD3Bv2n5iyu2sChbvJhUwZtw8wLRWwq7r0Okv4miHPB2WHMa1NmUn+9salkStaYYug92B4rDdyr2nc6P1IYgVjzkPdqV/RfvuT7ugeH7+i8+69NBF4mlQdhlJVG2iS6NhIrNu7e74us9FA1WVe5VnVwgalxkrTi5Kmp+E8RGC1zy/IYIT3ESNgDcBo1sGLUWgIbHNI4ARS4BB4zy+7nmKwS3nq11gw6Icg6nEehwOJOzqvVkhdMio1TxuvSLqbITtqDLjh4PLcYWYeXsPcP9xfeB1EDCjUmGoYyg8PdzzygWW/iAgI43sKAneRFRJJW6fdblDBUjPAmQvJO+wJYxRtZxWQwEyL2BdiZQi/2c5RaFoHKpURNmP7wWCh19860bSXN9p3uZlqiMNLoalOveMdFbrGF5Oeluup7z8KUnz+ySz2ve1aW8V8VSP4vvWh1iWuAa5IvO+GBTkoerZxZSoFniATXyEQsRPN5EEr1YL1XunoSRZOrBPES3IhbnF+7q+lIGbdY21f9viAhSjM6SCNjLe3is8Fkw/+hJAD14prBlDG5yUP6CuoXaFkhJ8toMsQD7AEqMetmBVEoB0hcUqRS3XGqNaTiOAxhkY0f41eenSX5lKm9Us2OjZ9w0I6FFsx9g7AZxTBBHwXz5u8Y9xwMk1mAiFCz/+jWPcEhISUFJzosGzUboxCCMRcTEZaP9vUpz/xgn550tTRF19WoTdJe9VlIIMZCWeJNaPeJB6ru5/kcONf086bOPKjOInoVmO/9nTHmnWqKTmYYoOaBUkUNPB5fm23qxaFJhO1hAymayW58ufBC4d64xMH+tP+A734ly9r9vJAxQ1dYUl72y3TuQoF1ofJsq1GpxgsAd4kt4X7Ad2KN+kzN0S7IPA/3Adf02VoPtOYuMmz2M/M7BSaGp/3lFR5DjECiEkEq815aDAkFT4XRhRrgAn/Oh7r//I7az2Hocd7fmSJ9fe/+xuuILiuPBiMtwxWSlW394yLpfqYntu6KYTPw2ev/mRXyH7Buwo+yCK6Qe8i4RwuQVmGATp71W5/7B3rRX+smzdu6PrhQVSylioLhJ+rlqSty5sDhYdusC3A4BLWIpEbCOLxWhwiE4cZj85nPjhu+dNym0PNrieDzTM64DWB6WMGEImXAJr8FROVp1FrOKgZ0QuoCORvqpa8E8VT02NFDhZOJpUwvoY8TkCgA5rMkpFumAcYdp/2xQRCgo5VZSwqzsgiDnwkVjvaeoe7zq0FkMZVbnrg+H5UyQSYzOqKwAGKjz0578FKNqiWTBe607+ntwtvaNIcWoQe2cn1IhI4e6pm9ZpqhSvq9U503r2vyXjoe8ou2WNPK5PkHKh8KDmsqbOgg6nV65ZELBfWqk6rWncbWgyLypfi68uqPtmrRmJlrRBTgC2DyJh8rE13sQqOaT5rtRsI6FfDbmrQt6IXCdrIQowBNmj09jVJpu61eu3Jno0ETJGRmcujgYyy2KA/NHAE0Fun0/GejD3s5WDgcVAHYQEoTouZCya6NpIe/wY94E6jaTQ6TQI0Jk80SmgdI60ZOrcOooYXsxMKyzKeE5Cwfl7SCJB1i+3PXFRGtc3vM7/JQHtj2lDUg3sjPbq90DMH+1rkxjq5GKpabujK0VVVqiWdPLyn+6ePIHEH3QAAIABJREFUvW/OjMHpki2KIsQLAiVequa1tYOdG/6VBKWy1wlwMCket707RVKy6ueOYAeyNmzcqBagnnEPAPoFh5t9o8Hxq5wD11kPc/nQULbsYFI/I6lRyLeQNC2QFMFZLB1XuPZ8LecMABj7SIvGuGCm6ycJhSkGxuLmdCdEOuC9TDKUqQLetGiXwzlnJwvNArAT98kjU3xoF5lLUkx7+PwhfUpBG+NjcCA0EF4BQc2ZTgPljDSj8kYT8z1x/gKYyajcKzMXBjkXagY8WqqR1RQqbckRNxXOmVrQcDNX+SO7+tyHbunfPitq/49fVn44f5JIcwYxrZxccWNwgvXol11r6lxTYvWaxF1r1qI+Ta0uKN5Dt8k6VlvHpY7V8lAk1ZRYj/MF/dF6qEWupJ+sN/Q8YhwAmCg2PAoOmcPh8wd681NH+pPhQ33ryy9p8sO+ShviY0ntZs3rBpJc0NcQUUEEP8bWBqEhCcN6iUI77aJpjByDACWSB1gLzcIn29xXvLzrddO6MHzhGxA7MmAUDRuTMjMKWI3wPFmhKf5NFr/rFKJ/XWL90ZT6o3/6g+/+RtjDmQsJwIJDkSVYRhslB3VGY1Rh7yXyxuIdlSE8CMN71X+GwsCojZl1tarhdGSCN99rxjh4MNGjkwudXg50/eo1HWy3vF+IxTP2YIG6pQIFkUtitI8rPDeqJABLqYMkOVo8PV2czKLJykM5aYyLBx6eOzv+XHZFYWTJyGrBGGBi8fMrh/s6OT33xWG/xcX2YTWRvZQg+iCD5x5P8IMkbp4jQu6jsT8fhydkuZ7SW0jydLVU13QjfB4v7A0U27g7sHOftWejm6Yyp9LKgoXVXjZxb0gCHsny3kqMQ8M6ie6e8TlFD6M8xpixLgnQF9X/eLLQnfEDvVN+S7Mm1R9jZsbAG+8/TK0o7Gm9yGvQ72o0HMR4HYUiJ9YYZORLycIr61ZdWaakS4e+XqtdrEvnTa37MVGg+uRr2a/sdhBmL1hxCfoGBRhdAIcuzKznvu6MvceMDqHmsEPz+DyuvylFiQIDQR9O52AyEqowBOyyd6Ehj8cokuKt18P/0dNSK0Nlgg78pbWWCwWdnp8brIdqEl3yeIpkICAo5BaRFdz433CYQYICuADYB3+Uewq4iuKKfa5VhGoNv/YTbjSThs1KlxcDnycuIRMP3gMgJJtPIBaSikcqdYoqArEDc7Gih/fGevfVsa7tbmm6Yb0yUau1o+vP3VKlXtHDN9/U/Yf3NFzMVC9VrbREQB8jmrAcaVWZqtLahONIAx4nBQ5JnikHSPUoWulGTA0xgI4zQ6KO0TfPdaAx6SqjeKCjsAH7mnNBMpEu+n0tKWTs5hSTHtO/APrlCaLsr6Xzbt9FALtcdpB08GG+LRc0KEjx2gh8GCTkZ5sudm1ksrnfy5XRphmH1GwFP6+h6jMYIokK3SnAgDFmLHhFwlqD55bigtG7lYwSlS5WR0vb0JG0eR3MFFg/kVh5JNkrr3KImMCciJVPyOQFlS44l3EGstGyJRFJiolpgGYzq6VJZaXmjx3qc8/c0C/cW2rnT19VfrZUDnEMJ9T37Fj5DKljVQIvZdZxoZn5dMfqtVBmG/deQnpKroEKfrpfdafqsXCe0ZuT67BQ1Dv5tfWj98tFC5EEh7WgVTnv5Ioo//C5A73xmSP9yeiRvvUXL2nyUl/VPHiWgvba2CMSx3l7ETOJU9kOnLNt5L6npmk1RqOTdvCAA8ktFiFikmCN9Ui4yIFGXiLh0iiFTrAHfsYGZe5BsT9/Ko5EPCXxs5aovr/E+rvf/jW/KA87P7KKPmufAR0RcIc4y5Bo3iN0ztcR6EKpJrhmJGYqOzoY62TW0clERxW5uZqtk3qDqe4+OtXx+aUTKwhEq5AgFG3IOzQYKpKKO2IOLckG4I2BU0ZqRtdnSUAXAiEy76q7VvMOlkPBe4NSEA41oStKggjrKFCD4YNKUmdOj/YxgQ3aBfuvbA/CjaJaRd2I7xPoXkQcQlCCIiB2dFUHyECJQj9KAKIF147gHX6qJAxG7wZ+4BBDYCvRjaDFjFxfEEqNUmN8zI7BDivI9UE7QC2KKUFIR/I5GavR9RH8PeoC5OSKLQBRBCo4dXcXD/W4eU+LxjRp09Jxhq5ws1mVVhXNJwtNEYifIFKw9CiYD5Q87J8m1mynniVWkifKS6CS+21tejXlV3RorBYCZES12qqVjQSGK7jVaPjvMncKniEKKT4fkwqeBZ4droPVdBLNhk4xukFGRhRhC/XHmBxUwuIq7bNDu5qOA/1XDCNqsWNL5gxMBah02cXRJR2fnfm+7bTbHjfBi+XrEQ03iG4ytaE83RBUELircW2H7kB4rzFGzPnzRcAP0ROLXeDAYV/iSLycHT5XNhKLvVsIJdDFMQZnxM2zEgpCZZ2cjPT9752osCb4gIDNq15pqt3kPVMU9dQHTyBpp97UzQM0uSs6613qce9Us9JY5dba5totTA8aUekzaufZ4b1aCQ30PV7BlZLRxrxPnknOAmeVs4OWOEWjwVyDkZ/HwibUtnr9kS3x6CyK+B4nagPPCCGHIgubN4RoLi76Ph+cXe4rHR87bIot3tsAxaZN+GXG0Jj4g8LSwq/BWbVxhhHV7P4DNEmAyyXBf1G455gkcZUBrQGyWqvfnwaqGJcgVjRw0BcYQFCURmJix8t7NY0GXMWATpnvB2eSCVTBUwtTOiylGYwIEocpaE6unNukyISmdeLvU1CTXJhCsbwZlOaqf/RAP3Htmr7w1kRbX3rNSZW9KkmVkQA7Vf/ZhilJiN82crEOC2H+VAk/4WcmAJOvXmYYEKNg59mUWHGy8Y6ZwiAqoCcda+xUY7cKEojxr8FLCRVMYs1Gwa9/5kh/NHyob//FS5q/MrTNoQGq9Zq2WqxVgnvKmaCAy5StrM+efK+DdxrFWBhuBGgzCqHQGoh1NQC0mJKSD2iiLLVK0k5UQOcs6DReTwbNivjtWEvRB2aAf4/c6PvpWP/NN/6hq6jQ3QyZQJJqcAp5owXvOwAcMeaiOuShZw5OgUG1TqfEDyum2GcP71NI0KFcApiEjscVWy6v/nimh6ddnZz1tLu7o/0OzvJNj128pzHEPTimBDTm7ozGOGg8qFSpRtYmwf7JHMH1qSZjEMrh2QkQiQsHHQh0MXN3bppVlRL9ha+38HolFFACvcdjndDASe83ey9OuGMUa8LY2Nxf6AWonyQrOLov+/nho5qQwYxj4fp6HMm+B+3KGUi0EJOI5xkkL0EKRCWybaGIZIkuChKLtQfyDS4cgQrlJ/6eMTXJhhfkOtpTMWlgxi45Ol/rtFqJ5YEe1O5rWZ+4YgzB/aAPoCK1nEmLyVKz6UrzCXxfqExxWH2NuEdFY5qfjIFjpZMO9Lyo+qwjDWvKkVS9Iy/4ukWBUtD+Vgi7IwpBJ8q1IXhm2p5MEixY7v1HZseWuu4xdBKMDNJ18TVbGwNAsiPwUlyRWF0AWe1mbVs1U6B4P4WCetBtZiDRg7bF6zFKhmeN3BoBnooXrjb3wHvaHDvOobtRxtI8PzynCKKQlAMhvDZFilE1VBEKS1uaQbUxAr1gEB8TGO6X6UL2xgxuMNfAydngiqkBUKYPeJQaHev56UyvvXyq6Yz/N0uribJFL8LRZ6n5au595G59Szf2D12pd/s9nY66WlWn3nlTAO00CXJVG8vXMRHwzipAVV671KvqD/qB7mVtwWi2Ugn/SmQdkUisMl6LM8izxGiexMT1JKlg4cUq0pKa5qfyHISSE3zRy/6FryFjYItBILQwjV2uXWPATXBt0ig9o6Xx/FuU3SuPNEFi8sZONY32uC/W2IaP6cQG6CUodYHmBg2MCAxKYzGhAmhJQRn6ElGcMvImTnAu0dsOKVeCc7hWMwKm+LdMYnJsYUpEIvDUyHGT7xFrLAtckCxT50hiMTAUUYniTK2PHeonrxzpZ18bqfOXr0uMf+lY39utpsTqTpXxQEqs5p2lPWs4ZCUOa2BSM8B1agafooLNUsh2rVQfScLwRxIrFRHqJAYxFZ1YNxkqmL8rhwLT4ENHevXTh/rDi/t68csvafXGFJaXGx7wH6wAgoJYsrYv9zlkdcMfPKhwIZNLI5TFmKBIhfYCwhtmEHi3mqRqF8hPBh/dhQy5Ion9ON7mA5keym1Tx9vQJg46nVeK71eE/3e/8Q+tqsSL+wYnpFzo7YKgAzrO/mjkipHkxpNlaD0el1vtgDrPE6eQroJAPwx0K0mOHRajRldk2JpN5zo57+m8N9T+3p7aNSpFZu0hbM+Bs8SXK+SZSkV2p4lna9aCkUUOkuYo5aOd54BxKAiC5jeWgxLBiDeAo0GfoIw3ooxu3F0kfMma95l0tFx0KmMOPxfd1TUgIJJfnv0LAhSATZYOurajw0GlzshvHahdyON0q/ZXXaph2cSKCwKqawBdDvg2mA9VKwoaCplIrHwPAmlwcEMwArWXADfEyLDig0nwpYvla/nsVIT8IHF7Z2tJx1CjYgr0xvS27pfvalFFJ5jxc9BsTMiulDSfrLWYLjV3YiVI0b1EUnWxA2/Z7XCytXO3Gt3xZplTdbitwqgurQKx7cRKd1Oie+Ae5HS407bKTzvZwRGoue98D64FBZFBBVx70zjCqcJI2jHet6EzyrXj79kdA7DLKu+QxQvHJYttrwlggRzOChmI45HoK3Zl4msR/geUtJ3UwhjRMoqEb0mStDZtrxdKXwbFJWwCo3LuJRXwfJaoKdBAEK4IObxSPlTFuJd4sPK+3T2nAx3yiuw/U4KwnaNsyxgUsqC55VTRo7sLjbtrTddD74ODuQGYBvRyXO/Veq7ZamEhfriuvP6YIjQ3Vqm9UKmSc+eA52q7ESN5xns8e7Gzyvk6k/gZfcMjBTjIMxK2e2kk6/fJCJTpQs5FOc+GO8nJVO00GmfXOcFv1V0thhgUVGE8wIgWkBLPr5H07FNnYCDokBHWWDoxI01INRgTm1KSJ8RFpxaavWiCU7Si2GTAGAL4Q3PbHSxdqAdQCk3moNnwHMGxLZq3z+f2mga6FasHGgNPIqLb4gzAjrBYu1eX3PdAFDtGFAHhQDOMaZoB/pkzUkbT8cot/r1TN5zMtEes4DhUnqn50QP91MGRfvb/Ju09nzW9z/u+6+ntPKdtwQJYNJIQJVJSJJp0ZJljy4zkIjvjElueJJY1sqTYfiO/yYv8FXZe5F1iJ7Ink5moWRIZqoslYBFJEUQlAJIoC2w79TlP75nP93v9zkIzziQzu9IOwMXZp9z3777qt7wyjN3n3siO1ePggBOdkoaKgdqVmh7joahpNQI98nPLTWoM83fpeLObzSx7iQa2d50aoAJcukyqGgcbwOTf2alyTTK5is/KOBhU8A89Hi/+8NX4/ftvx7e+8EpsvjO3jWgNb9a6zUuElgaE2DVHOTvn4obGeZJVIxNKIYOheS2sBQALRGNgq2exquEsyc1Gus7GAokTm9e4CAxZwcuGKZe0wdR41sSIDvlhOtbPfuWXguNFN+FxsJfqjEbpZtgfTOdrOUwwjuLB9TJ4o/3c/m5fwYMvKAQjIsdYPWEiu1zqvzP+0UK9CkjCVIbj04s4H47j0RuPxE7LAajwQ7nQpUWHHrOiIk/PTV7DEHx3m6o6eUhSeYkKm1FZ+S7saI+OThUAuWmy9ZLNGqLPdlcgP6PwwwgLMQiNDyRyUfZiHjsRSKjo6Qq4mYyQ+I5U8lTZBIXzC1DMkNUB2hhej9YrnYkSpaqyQinQxzKsXKpBKz2QJDHdcPUwG2vGovQCiAJ5vuyUSlI2P4uxnQWlrTzlDpUAKe9P0ZLM931h/Gq8V78Vy6YX/tBsCECMgSkQSmKdzzZST5IwRI54CUi1lqk+Ai3lbyXddUR91on2xZXYLlz5cdAFpGo0YqdD8mRnV4vDfldApW4DCTqDeaQAlmRu0LWqXsUtpehzgUJnx3dCPs/cZL47iXWhcyVBAomTGBQhSUclU0ZIBMscGYGCTwQ8Xa3NI1Ddwbd3oYRPocOf8ZokanvqTlUNM27nNTWyl74okx37eAJqYU9Id8RrFSy+9nby8J3pdSROn/7FJBN2liWxStM4H3ASM2dKaHRAaJt63H5nHsOjTcxWaOVuo99txjrmosTx3/udOmk2ji9OYrWmuGE/DVipEq2dTTR7mJ+34speXxrC7CVFW0lVMK69gBztts6wdtZ0W1L0ejA2ZJLBhbZamDVZKdK0EtI93EZ/d8f6sgLqoBjG9MnUCK2hCNJ0+QkwU6JghUEcwluTwhInmnQJUneqxFrXRIEkSAFgZgCrC/NVKUGk4DTDbN0TADpe4gzfh/vEL3GLiRl0lVkg8rnlZUxhNOc52UrikSBdnn053EgykFwFN9560wj908kymeLemfZl/j3AsiIQI8Uv5BczyVIAyoKu2YyL+iJ6H7kWP37j0fgrr45j74uvuVOV3SCbRjbbETPESOrVGDdqMcWZB5AVrktZiNK51rF1ZC0BJgOsx2IdvdkqOtNltGfLaMyWUeUZtx2XmhbvVj0CLl0riVT/O51s+N8kVHWsGgfXRbXRjrVRj9OPPxV/9gO78Qdvfzde/vy3Y/s2GBpWhDUprZFINSUjb8Af1SjWoDFJzopG6CkTTlCazgFGSwCb96dmtACKY11RDBKYdghfkRQ3dawpJStVM3XubvZkLwrYNo3lVYChLf8wifV3v/JL2nuKuqKRh/meJCpBzlMHE86pqwNg7nwQpKGqlyLpNm72iJTEwEiEi8B4jyCPAATdG3tJOj0SK1X7Y49ej652hd7XCsGr8Z1SoUefk6H0gAWcSNoOhGx1I4KwWxxBY6QcoRXwBQ/3YGCRSvHH0JRVYuW9nFhBh/HgUF0z9hVxnKkKB1njae9M2ekxTstiR4GWjpgu136x0JKmGmsAfKFTQ92Hn+n3oYmsFDy4IBwOFyhUvPBujV7jgVQnnshYkMI2TH7wYHJ9SmdnRGxdwCTJBOZBMqrbilnszam8BV6ZTeLrw+fjfv1ubJogO8nsNlvu7bQ1WaBLpVudT1GqAuWdiRXgA9MhxkAEU5KtihyjTSurenQuDqMyZkRt9RTt6EBpdtry8kQmr9+F0tOVYIBBgB7Ba2JCkSawjh8MBcjchxJkNSJareLwcF+JtgSlKYWJfCzrsUo9WgfthgIV/05XX7oEqzJZM5brwoSBYE9i5XxozCxzZDoc61xz/tEW5vMwKube2g/YiZmOgUKL18X0gO6IZOku2Z1JQfjy4GucqkACRcOG9Qr0El7x3p57yFqhoBU5v7TQF4NV3Hl3LFH/yqYfrQpAr0lMFuuoRTt2WtVYVSZx+/SeBDNI8tzfvQNMIyh4tnF1f09dKk8+NBuefXbQFqmwNjIJnrMvZxjRt2ytxfiXe05ywXmE/87PEbz4pjKQwMmF0S22jJr4eHynFcoa6g/THqscgQgVEjeR8jqWrDGgt/AcjSZe0yQPWFaOAuT52dComTiAQhPngPeSy1YCKxHZQAMdXv0GGcYLTT74PjQEdLyW/7NIve22jQlg/8vujv2rilnppiPxiiA/W1sDvTgDjJUR62AHyCSBeydAWANReTta8TxzDrn3TK2UIAQMZJViPuWsvo76s3vxFx6/EX/t1jp2v/iGYtxss4kxf6dZiyG0nFrERaMWE/a+/HOzjuFipsmgrkP4+WtDbyL+YrW43sbBOmJ/sYmD6Sp2R/PYuZhFbzhTsq0zlTT0/wHNJpHBpWMtO9ZtIztXxtj67W51BTL9kx+MrzzViD949bV444vfiepdpGgR9WnGvqQMG1Gtez2i/TP0GaGB0QTmWTV62YnOClUyKpAOsAUfVCylQ5hxHOaSc25UCAosZ/0AimBiC6N909+sTe9z7PNMEeE1w0N2rL/31V+KeqOtQA4wBkspo6horxsau8wWa+mCMuooHYVGW1AkEL1HbSVlu7y0r6SSki2geB2Sj6p6ZNpWG3maDi5G8egjVy2bmN55usjiJ+FgUVp/xCSQDZv6AaXzleiBjdc1dm009FlKkFeVkxcN5CeBTIivHK0qQUt2jT2UuxgZY6f9HQ8O3bkCa72qcTbBlEBdiGB0fzYW9+cf4SjTbsWOeJM70iIenA08HlKXx87PqFd/TsZRCY+UYo19XItcpO6+Ztg8JHSzdE6G+gsluraWMHQNeFxKTinyLXg5RY6E6fEKdd90dHESXx1/PUatQVDKWsOWIgUQVyOW2aXStc7pVkmsOfLSIdf1t1pT6WJ1JtaVqM/b0Tu/FvO56QlUkNBpONzsK0ms0Db2+4jy2wWFgkugM+65xDTwrZ3oPQiOl98pk6j2JQmrV0cpCtRSSjVcSnW963U0kwsrugZjwHSMkfepeGoNc05zD8fD6ukDE5JlQNVhpEn3xTlSESWu3Ebi6tpXnp3psxOYda5zgsFFlXISiGuNqUwbUBG1suuKVidt9Ey9YpDusO4nkmokfRTQ0mBBtmcGd9ERF1DWcGRT8PW8F4MT/EVHUWHHuu3FfLyM2eoihstBNDvsfKtx9Vo/ejuQ79dCjD9y5VBngutlzvBCn40AZmnQphx5LB+aaGFWBxTfaz4fe9x17O/sCUTERKugL5my8KBwrpgoFW1ei5lU1XEBNpMAgGwR+e71S+AR3QP3qhBD2J03K1Z3UzElVLAnVQqgei6M8lWnIys1J1ks6ehS+W873Z6ec4Ea4Ql3WirIeY40EUnXKI0OU5fcCnROCpqMpdgNidXNgsEx6scZ91egAE2lOkUSpiNDrrEU3xTwXJuCIZATi2T47FwkQ4ZWNebXanHzkf34i5N2tF94N0Z4LmMSQKfebsZFbGLI9RMvGnlFc2mJk/YmpYvz+olrXNgG8LE79UbsgMinSFxt4mC0iOvnk7hxNovD03HsDOfRROedwvd9dBsn1geiEB4B06XWYys+K51rJRb73Xj3U98Xf7w7i89945W4/dX3ojWqRLNdN2CNtVNOlbz39g7cXF7LEQIQ4zt5v+r7yTPEd7IzGfHOjZX+TvhsgLeQuhZdsKh8GQdl6chKyFgG/30Xr1wvIZALOhrtgIfpWH/vT39RYAh+iRIghRkTnrRMV8KB+E7Ham5lSV6GkLMcxmEGficawpYalK5jVq+7vZ0YjNAndeXBgQRRB7DhxvWrQrgZeEC14AvhkZ5t08g+OhgEKRwV+FwC46ykhsQIFhAUn4tDW5K+CgOZ2UIDGOn193d3dcgJAFTngH7o1syZdAdURowUEryPpAEr20tgENef7wdQg+TJToVACAl9/8pBOpzUYzwcK7Hy+g0AUki2KZAYim+nHXw9a9HpYaZspxWqdnXjSv4W9Cd5F5lCHkSoQl64Y0NnH1WCF+pVRkR6f6uxR2wFECIJvXr/O/HC6sVYtmdOkFgQVvErNTqVhAoi2Il1LZlFVdMccQKIjLgtCHFZHABoWjSiPdqP5mRHAg18BhCxgBTgqpFoAKkc7O2IXkQVTZBkEsF3ludqenAiFCIFH66tVI+2otyI/pEuR6Zr2LSa78UoGGAWaFztz60jruvnESNONhPv9uAZb7fCDagASGF5Aq2QhPKTxYNzrntbukQCHw8ee1HuAedX3U6z7fGg9sGpm50qTaAeNYbWdMLUJrpezvYefq8qmtAa9v0QFQv+dnK2jQWggO3oHnBNeBYM3qzEjetXDKYZ4v07V4Afj6vxvbemMZ1PYnd/HU88iRA+ymsGzXC9KPx4Frgm6jIFGPTOkfvKc8Af6vznfpIz69G7VcDUWSzWsdvf1XNXVNAY2y4WSDbawUcrJUQvNGZmDeId1rZidC/yf0enJ969adxK8W3lHDmX5Gqjuq6IH82fU0iSbAnGoHkpzPhZG1ysYzVPO0CAU3u9HB8yxWxoTcWkgYTIOJKzKcEA7lGujAogURQNQE+iJCI5SoJFFYvOiIKQYt0uRRQWWAtCMxqAGBay3Z+Lop+z4FWapfa4HhRrmgRKl5pk4O6f7zWKRdRbtTistmI9mMYIbWSKLLo98Ag8l2VkL4OSjc4WTQCfi0ReKEilSy7ASO4le2dNhVK8pLXZxvVNNZ4ezOP7jifx2NEo+hezqAs4Z8oNoKTIZHqJDtb4l3FwPTZpgD578kq89qkPxWcm78XXnns1Rq8MorNl7OvEapu/ByhprQhgUojZ4ekacpCXqwatB/x8ibueKmmi1QAUzcTKSNeSu5ZA5JwyseI6cW40gcRzNeNsYU0oqapz8GTpoek2f/T8PxeZm/l+MW5mvCICblb258OR+I8GmiUyFCCBuGEeI9IVScc3H0KsmSRNBkxdyEijZCvyI7WV0r3jk7hx7Ur0NKpLn0Cf7NyrVXTRtOHkEMpRAmqEH6ThaCrrIBIKiQjpOg2Qk9Lg5bS5uRD6ucigmAHpMJrh8HJjpO/JoVhjgIuxsr8jo2BuJGNAhCZ0g7T7MVeNxCqAE4orUG+4Zr22hAY4uNCOlpjvklz6HgMVRJudfuaiJ3Bd8flUt4J4t8AulnUrRD6+o/ahjHdFvfDEgJEdFTpFAMlW6EW6LSm7eBfO96NyY/T1jfMX41b17di0HBw5jzzIdDIcxOUEQ3i4yJtYir/qrhbgIx2Yfi0dfPktTeN1JVrTnehdXJHhMw+xfCo7bQVKulQDyppx/QrylWsVTzafT2WgTLaMNtV1aJfkMRBAL0Zqok8QdEg2TBLUoSdyFnEBiWh7r6m1QnIyy7VQ8KLooBDZbGKyNOiF7lRdI/eUyUYmfSUcRnMysgcJOtW9AXDDdIfx+0F/L22nGHl6985OT/v8LsHUQZczT3cJjWM2gX4Wsb+zk8AYAzLQgebecU3odkADgzqXhV2nGzOK1dTKljSfHDo6QDp0IymImKII4MF0qYISWFMBFhCWbLPy+TDXthmTsUUNeH9WHpxBmdJPXMgQUOnoPHbmbns+AAAgAElEQVQ14Ka8hlHXNgugC+QsEtDomBbLuT63O4OUQcyOX1OWFjgKAxIJZEdnZwYqyr6NztwdKTrfXBM+PwIIcI+1655NtcNkGsDqRUFUqT4FH9JOsYmDSr+ra0nAZsDLpIzEynMp0feax86SREQTnc+ZzvECN/J8gJdYL+QaxGWx6iLTmKbOMoA31i6Yr/NaeE2zGtA0Q1xYq68JVCPKB+N/S+1xTSlkeEYAJbIW4n7I8jAlQzWNqTABoAuzo45Alrk6UFFMsbG0gA3nmnspQ3a5+XiEbzN5K4jx2tw3OcLIIaipInO1WMThthI/sqjEjxxN4ubdi2hf+PtIaDclDN255n5VSOBCvanG6Seeia997Gr8zhuvxHe+9GbU7/DMIyrUlvwlgjhcCI/JvcqSWhp0SVTJhGVA5Mc8dDU76SAm4Bw+2kgXrhCMcGfr88RIF+CoCw/ivtZUWrEZ88E5Jz5Q3HOv7NjGtfT0k2eW5+3hOtav/7OstF3puy02xQHQB4HsZDCIGbSLgtpmYazDwQc0/F5VouTGHszDSUxyhWh3Vb0Jxgy5W5Zwg7h97348duN6tOiEUuXIwvLW44QCoSSRllE8NuWzMSvHk48KEDnC69evx+HBnkAhUmiSryq0gbnGP3Qj3EAOph6kjYMEFS7dqvcbD9xlABJJhB3gxHwuWTw7btjdhu/Ga0PmlnZloxkH+311nmgbY2uEeL9gPhR5bUS92SN6WS4pNAlDL1WZcSO56VAbFNhzJwCgiiAjMX4BLyzc7URrRxaSvHZ2mfiVLAQAs/es0cCrGE5H8dXhN+K8dRqVphMmcUhydaLZsF81zYb96poxMEukrOQkJMLIRJiiFITgs8260R3tR33eSrSzd+8EHMBKeE7it6ouh90cJuT7+x6ric9Y9IYtPebvZf1mocEh54M85f94f3VYFlInVPKzBESLc/iaECTZ4ar6TJS0uM7amzqwcWMQkaAS11lBtnMydYe+prCkyycgNI32XTKmR4MZasnIhSWjv/LwRyjAQinRyB6bvjajOIsa2AllLF/SfrujQCMEK0kNIYaW36d8ftCsBEP4p51uL+ZLzg3IXLSzW5JZxAqO0e5Mhs4WFSmiA/B3xWlu1OPs/EKatlwfun7Add7TZ4FFAYYOLIl1uRSqn64SP1Jb5OGghKB8IuqFrjViXZOl+UJAJ2EDtkygbEIhC67VNo5PrIRD4oUpUEQWZJHGs7IkoU0vd6ZcD559rqNoR4jZM+LXHtOuJXwXpmEEZYruqmzXzO0WhgGkbeq/ysoNxR00fEF6a0rCtIH7YhALf2cEaCZHwDyrTO2KMhjXa7KYG5UKdSrjI+jHmVyRQjxNXsPTOzr2mp4JxbQUSREzIT1lrf7mYg7Dd4HzhIamaDfIRt1l02YUclgSihlpRIPhzOOk2HTxQ3KiG+S7qnFIbqbut9SfKLwNFMTSztdjo/MoMwNNGhpymzqcLOIHh4v4xNkibhyNJVKxoUO/RAVXDVxCIETgpVqsdtvxzk//YPzuzig+/5WX4vyFk+jOTGlEZB83K55Jm794nSeQZ2oRICbEZEnSueyhExEvHfo0UzGNjnjIhBFcAIWGV4R6rvX3KlptUMxo5SPFQK+9uFdFkal4sAqvIvN5kOr/PyQNHRn/079+/xu/oJtROhAOVdnPSbmnVhXxndGHvW5KnHU7zY3jASDBugIz8s/AHpv7InEnXhsdCi4um61e87079+KJx29ERwbEUEY8Q1eVJjg/ii876nwAdvDAIh5R9ihA8QEJcJFv3nw0Dg8O9N/Ozwca6fF5OKBc4G4X5RkqGgMm6PgKd4kdpUdg5uiq25zOtf8re0qhCtn55W8CCSMlAhCB8Orhfly/ekUPAiMhlEGoFLnBCOdXGJcAPEivx6L24R0f+yuqdIKmJfoKvaRYVgk0QqLX6N2OK1RwjH6oyhYzENgAONbRA7GawuQS/GDEHJs4mZ7GV8ZfjWUX3VSPl/UgdWxjBWBJ/NUJ42ADAIwUTBeeQsUSctJiEY1pJ5qTXe1XC+CDYMT1UreKLdxOT+NTAuFoNIwre/uXo2lOk4FzrsBtvecHQiL9JFeQmEkhKNwziiVWJSQBziBVJwIG3i35weJ9BblvWpFHO9Wsem1uXM/XNvhKRQqdmpIpSYPuw2N70a7SmQQxfn1OidFQUZM84T5SJE0to0gnJ85lNXZF3UFycq4ER3GG0QCdHb+tONV01S5ZzzQ5gFgDylvGADW5S3HP6ZIIjLPFVHQ3Ji1CONPpi/pmq0TuAU5R3CuUhYRzCCPWSbaj0chgHAI2nUOTaZJXHNBV6ARlg1erXu6jrUSUfExpGvu5Aekrr1jxz9c6UwXxzDW9deuenn3el6IKnrkQu+K+zlU0ebzM2H+u3StFSfEVpoMHXU4y5Pni+pNU9/t9FTNC/hIQGUUyeUmDDcUykjthGkaCVkUkEXehl0jo1Vrnh97G5BU3DUa0+5mT5KuoeN7h8d8YSQLXQthBTitrJhuOPfw34oHMPETtcaerfXPxpBVg0taGhwcG5Jm25MKVe8d1ISH4PLkzFeVRRQ3X3gjyUhzISJ69ooCvqTGu997qXiIRqVFpcuaJoW5YOB0YhVvTWK5M80XsVyrx/ZVm/OhoFc/eHUb3YhYbntlCs0lksPSCERL5/kfjW//FB+LX33o5XvvSmxHvLaJXa6gYBC1/7eqBYjDxm99uuFzcagqiQiC7TkCkqfWrmJOax9wTeX3XySfQEzmHUnVXruF6IV1ZNISJc+LoardNx4sQkb2RS6fKMyp1PK3hHlIg4o/+7Bd1A7iJVDPasxRfOkZb222cno+NVhVs3AmVoMZFIBgUmg0PqeS5JGhsAXUI6rV6Mw739/UlESVnLMPO9fjkTIl1p1VX1eadLFWFd6MEWhKZOIsc4C1j15mNKCT2DYBno26SCq3X7SnIkUxJNlRBdGVcPJGyA6N2wBkmBNN5ENCcJFKhKG2wVEXTSdRsUaddDBZ1VIVoESfCTLue+UK7LsYr/DsdLiMXHhJRY9gR6RmralxkmoyvtT+H92oCfuT789818kyvUCU3fqdoBGModgYgnunQCcB0J7KuAhkrSo/fwwFhHhdxEV+ffS2is5bGq0BXQkoCda/HgjEwiRXu6szdKvdatGE9pL73diDZRm3ejtZoVxQbxqtFeIFrhQQeNm3+p/VmSdQEKDpJRrlSYkqnnJJYSUxC6Mn02N2hzhKITwGB7IN6uLevbteUKO+3+LuatNDtpCCI9tlpQQVljFEpoz3UxESzwVWI8XrKeFJM8bkoKjUeTrcnFzTetYMSVdeSKmTuCJy8AVERnVwk4c1qdx26XozaJb1Xq2tff3Z2pgqc8aemRc4rl5QdcXubdvChmoc3SYJVkAfhvF7ItIBrSUJjOkFS5R7ZqGIn6Fr5s8FgpORHEcmEhoeI56RMqUhg/BkWbmAPKEwYk3IfuK7wXxnfMcWySg7BywFYryG7xaaNJ7AEbDNWZL2wiePjgaZLmCJoLSLqC7tg1M3mmhLIsF73GmDePOZSInI3Yw/cSnQkRYdRhY0EsJvk7/GsM3XQVEedJwplHomrI9fUwlZuPNc8Y3bFqQmgJiUsAE28jsaBNt3wyJH9qkFL4vALYGMuJs8sjwdyjYLLQ9FL+Unpl+cKoSBOlawYZ2fxrqI5zzTnnCmTtJbTQackAwtIJC4D4fhExop6pQmFY7amOSjWJZ5CuIhEuaq75fOSOJNfr59P4I4t+LyzRcazgB6JlVyD3UYjHt1W48PjZfzIySwOz6dRo6gqwCX+SQy5shO3f/IH4rPXFvHHX3o+hq+cR2da1U6VETArCO4zlDOjdA3Ykk5AWeO9T4/eXOGkdImv63UUz/HetXpcfaYejR2JqUtrfXAyifvfm8XFHTtqMT43dsf3i7NacATuWG1NR25jZQmfncTKvXyoUfAfPf/fOWjm/s7VsoERVH9znOlPkCxkLOwxi2DJOaLQn+ecXDs6jXwNZSZZ8j9o0zFa5oucXQyUWBk/nJ4PNAruYz+XCEhev1n3Ul1weyV5WnwbHfOAtagMxWkyUXh3r68HQ5KA6n6gs0AzcZeh/7/UhPToy5w86wnzsJl2407BYvwe+VJZmmPJg8zulO7aTiPl56iW2QWRnOSAgUg76NIlUm+M0joG/jDCSVFogW+oXKlE8yG18DQqQhaHJokbkg/QwxWqC+8EgbE7xp1lik5x4TgaWFX0dMu4ebVdxUV1GH82/3pUOz5M0gfWgTI/b14S62QV64XBAt6n+Z9CtRbwGoT60V60xn1JFpJMCMYELPh+e33k8UBCAlTyvpfvjKi99H5THN7BKYFQiAygSjUl0BrAURRsKEgIRE6s0Fn21FmSrBkDAm4iIHEe4cjRrWpqslzauLhWVUAS2IxqVC4zlsUs1bkDnbsVAqt8dhnHbtnN76TtF+/lKQUdNYnqwXQBTrWeSQlcmJeHtnUvAUmYrC9NM0K2Dss5ASkMmqEotOoPZttzA7rEr3VHznmw0hPXyeM7LBctIILu9cTjQrSRJZDiM44yGisTzm6n1dFz7UDqLkpuKxDuVyjWIBsI0Mk/x/eYyhmGEaHpUz4TpiX4PDgZyVxCYCurpSkGTEHgst9lj4+6jvEUdObCF1AAbreShlTYl1FArhnUCW6032c3R1Ln7xGUSZQ4XHG5BRJipKsa0B243KUEZEHBzKwBdY4JHCyUGiNDGdFPpIZmP8+qpgKMieWAo6RKMYWOeeFmeyUjgRJAaWy61/CpjfAFrOQdoNcULj4oUubeuYo65BhLsaFuFN1jGXP7bBZwIj8j8RCttmz2QbHO82a+r71+tSfGGSZpiuYik7QYd7t5skSsKV4umo1ct30a05KQJ7KAf6Ie0Xk7H4C0v1KtxrOTlZLro+fTaDKhzOS66nfi/KOPxrd+4un41TdeiFtffTfqJ+vocu+Rztzp6DwCLtIaLY3s9RlTG74kv7LyMxLYoh12sfIKrLfbjr/0t56NGx/sRR0GY5WiZRaD8/O49dadeOnL78XdVyOaG0T3KYjdHAhvkapONG46X4nQZgpGE8faBebJQyXWP3z+X5peoz2ax7xJYVJVzwN5OhhrXFk4onaZsN+lNUN9k9Q90HUmskrygWuAPgb3kEg4ZIz5EFJAOo7Eut+1hJl4U9q5eberwAfCGBH7ue29GN1IRDkX/+wzd/d2LnmPTvyMMYBdW7icQF6QhuWwEbiNugWZt1TXyAPPQ43kWvHoEwcRqP5mrWAta7kNghgLjWHpBjW2zgMtZGG60nNNAI4osVYJ7PwdL+S5lqCE7fO51sKexGweZ3G54b5Yqk3oa3Rlk2okVRdGOOwMtXv0A6mkrANrKoCtl4D+RpyszuKF1Tej8r7EStVOx8phpWOdTVbasyIa4YVFYqhSYF+VMaOweSs6wwNZwgkYIE9Vj5Q7LVxgepLLU9CQ6DrAI7rVrqpsArb2mNABEsjBu8maT44nTAc8viHwcp0pGDha3FuMuhczdn7sPtEInmg3RVKhk2EsyNPEGdDoU13fXIozJC/fJ18b++76WnoWYlQi92o4HgkZTOdHd0vyQeifM0bC7LXN2WV/SYBjbM1Yk0DF88TP8Jvzor0lRvLtjgKuukxWE+lqI8BEwGucWWYU0YI6tKCxPi+dBIULu0hkLUlS/W5P78/qg8RKUgAA4+mFwS0UsKbr2MCZL87ZVTqnO8/dPGNpTXekZZvAjoXRs+wKzbh+ADI0spJxpAO0kjSa102wBKBmlzGfLmO1BHTTEY+T1+WeoHqlghYKHN0tKmLiz5cz5+6C94arIDyHpkVoZVse1Sj7VKPKzuz90yC/lidBAgglz7n8DK8nKsZ6KxCk1mBKnBQgTV0H6cILeb6MCYAkIXcb0RCflj8HHEmjUZOiHImVZ1syjDIR4c+sAiTwEg2AnmOve/j+dhczfoEpl7rdpDfx3zkTFE7s37lvfCJeQx1eWZ3lNIszKrW1nCTw9y9VirTqmFq0he9WTAKQhZx618qhZehAQaHiQFgOj5M9qWhGa72JH5iu4z87mcTNi1m02W92mjF++mp89y8/E5/pD+PLn/tWxFvz6K2dVHsURkIuG7VbOPx871KolSJHBVkihEtXr5WRRu+WQPyxn/zB+ORPfzR6+zgu0XThtzuL+WoUg8n9eP3bb8SXPn0rTl6LqK9ZtSH24XE6cVHTzMRuOCd47XhwsC96lhgsD0O3+cMXfjnHtwRiV4yu5qmgIMWTGC36bjRuTUADdoXeSda1ZxIPKBXajaQ1nBwiOLSYIgBBQKFjvX9yFqeDYTx18zFbhWXApsXngBH8ugQuUJKLqRIrpO7l3O4a2nUiVN7tRn+PfY1F7gkSJHQqb3WtIHardY0g6IS8fyLJJ0JSykcGqvgzIms3ivPBUDdfIy+qYalQeZRFQKFrJTDwHfd4/0x0Nt59sCvgcPJedN7D4VSIRIoRgi2JhqRKYmRsKnBT1eIRVvgxype/TwICdap/iorCiNeBk44X7VMLT6N2U/yhssNUF1GNu9P78dL2RSVWgUwSEYwaDJxUOlYS62pWFIpcaPGzD7pVVK8r0RrtCwncWLtAkd4n4yyCZKsuSg1BSUhDkbS9u6FQYX9nFa+lgDlG3ZaK3sASd7ZoMVtZSchnEMMq3KrxyJWr2V2FOipUvCgqSKLA+RkLsg/jDHin2BCSlzCFl6OCYuooC4x2iXg1YpBCi/ElQYriiO+BCYLNwi0FSQITeGa+1FiTLomKmgedzog0dO3KgbpHJhgKarizoK4lIvsqRlOsEJfR7/flVMRrWX3J42HOuEQo6o3Y79lT9WI8VIJXoYddIICc0UjPJdcScBCAPp4JEjz/zUYEFoIhwAjck2IImgIwSp9MNEY3LSeBYqB6maRgno7WT4qYW/CewghHqxQjkWZr1aYSNRdAoKBZWzAqL10lzyF+sWIMMO7utpTgvGLI0V9OaPg7TCSktpM7SoKtJ2p2ltKaR0wCumY6b0Q6bJdX1NkAS1L0CPyn17FhB10foK/zwdhUGrRroYIUH2NWC4DKZAIyMSBNIv+IFFhtikI2qvU4Or/QuWL0byEIJg3cAwNxFHuaDTEMJN0LviITK2eQTlRdqpoQQFNeR/D3xFNPmoiScOpy8zzx+SQOI39m2AHWWTdrw7tEraiyGSjYEr5DaS6Y0HFW6L5BlBe/bWJUSaw2PyHWQ69bxYenq/jExSKemm1ie7Uf733sZjz3bC9++4U/i+k3z6I3x/kGnjC2fyRVXw8pqUlvPZ9DaGw8l9BoBO70ddU0IAtf7bzz/l5/7Gr8k1/+23H95q4akzVo7c1S3sMk1+V2FovNRXzt61+L//v/vBOn39tGu9rSKoP8Vbp0cl3JWzQtrE5QCmSywjV7uMT6rX+VNn0JEVVbbJWiSoXqx/6KCuC5G5C7QKqHcBFISpjDqjIU/42Hy2NZEqv2cXQeQupasPz2/eM4OR/GB558UigxBLPlx8goWYIBNdFWDg73Yj5jdAzlB7DHQglBfNdWS4eYXc5kZli1BRjsWMBvdZRRU7UPHYUdEDfUI2rvLfg+LMw5NPAuz88uxFGkGuaBJ4CS1DTaQwhiwucZ5w4WxaKu92uLpfaw5sIaZWdYvQsM+jY+v40EXC0zbkKgv1pzh2lu4FLyitzcy90qhQojkC77D5JCCkcIrr+QpF3p0tWhqspGOzbHfY163F+exLdW34xq2yAxxNIJIvDwEIIA+b0YA4B5YP7sCUah16RK07wTHVDAK4+jqLhbLUawgF1sPSYTh61Ht+KsoeKV1alWBCSWYpclOUAbsbOb1i4PdGcmdd2r5VqgEDpmxobXDg6UqDhT7NwGgFuarbgu0QO6vYas2USrAKSSijcUcNqrCaCGKXnuycpel6CWzjIUQaLNoJBEtS2QDkUenNOKuKBIZALOKauDspPm5/m7OOJw5qTAJZCJDSRIvHSd7IUKPoDpEPe9oMKLkweXod/pRRe5UEAfOfrnTOo8jqYStiDok0CtF93Q2I8iIBs3F46ZbGT+DQUtd4oUinC6eW4R75A+UmVzqX9MgRM1zDoSGIOrDg5WbTyZvTYhMYP2ZGxLQKYIQliGbrXweAmY3GNej+vKz3F/eJYJkIAUuW9ljytEsMRdXOgzlSA48124x8Qqih5zPz1d4TksawP2/TwPgMbkwCM6hpsHnGuYTpAYoQcut2slOlkXSgIPKp69aC0bCnXNwBcVJ5osAb4BSLaOO8fneg+mLRKRYF9K4kWsQrvXZVy/fqjPqUlaEetHKAXVKvSne9B/DANUbFpxTtwQWDu8mc81CSqvneKSHaQAnpWCjHgitabcZfKenE8bQdghTBM79ve5Y6Xz1soAP+zMBcXmj2lFEQIaYl6x2sbHox4f5z4+fSVe+Mhh/O6978XbX3or9i6a1keHHpSTOHnjgnFoWV1P0yiJeKTIh4RRPPKmaPN+3JKvnhtUNAL/2F/+SPzML/2NQNFfalsbEiuANxIrRjHTWG6wR7wdv/frfxrP/95FrM/bcbjX1WRQ0poq4szb5trB6aWApqhknSPO68N0rJ/+yr9Q0EAcAklD3xQWvSZx4x6wXHj3CB3Alk1wimz6LUh7DRK0VY8IdiZGO6kUVKsoOYkS5uIenQ3i7GIcNx9/PPa6bVFd8P40d8vVCWhiWWdNh4lsTdcBghMHiV1Zoj5BvpqKUsZ5VgdycrVnYr3hnRsHuARUVbpC6RHwLE6BEPsIkfQkzrNfA2avMbD2LexRXWyQbHd393TzUXOheoa2QTVMkCoVUVGB4u/y3YSmxF8TZ5VU6eEacA3FoZOKUF3aynQWqsRJRCSEiUXZCdDqQuTHTIJlVOprxHfULlj3COm1bRxXTuOl9fNRbRu4JPm1FFQHBUxihcdqUnb2qllZy7hgVRe1pjPZjdqmoX0b3xG0H1UpNmskTznrUNUqwQFAguJkcQFRYlSFLz0iK8pI2ucb0coum39XRyOk6SouSiHDyIZdyA6dImNB7NqGMZjMNO585MoVqQIJrJIoY4QppJ7FqCu7JK4JAZ7pBw+yUb/eY5eRFIlH6Gah3n3u1bkDeEB0o23daRnQy5DAcmp0qgLj5I6VjlqBVMHSoh907JIq1P7QYv4Ua1z7bgdBA4tjjKZjjeSgIDBC5zPxnaFlaV+03WrEzHcgqRqY5L3xeDhSh7m/v+9RIkAUpgYIHCDrd34hcQuJWmgMz/XA6o4RoHl/GLwDHFtullHHXq6/Y66wqD08OyR7dxzEEJIqwYl7TZdOoAelzo51NDFQiffQuUtHEp5xa1pTDNtoAiESEiZnnOeRa0RiHc+8fyYhMNUq40rt0Shc4YDnnpmELczEIv2T2bOzHkqnIaklKdm4uKbY4LoYLGMqmvQQhAi2rKRGidx9zgwJXJ+1oVhGcVVkUonOALCk/sT9nnI+u7HbpxCbWvM7DRi0Rst1BHFUnSHnbePplYtjx2buFfKOfH+KT2miKz7Y5o1/l8ZxSkiaxgLP041R4YSaL2+lN+M+UtAHqVeByAzEUkdMs5KrPqZGG1yKQM9HNfbqjXj6sYNofXA3Xo5BfPcbb8bhfZu5a1qXGAaD2vhluleZ2PA9KLBARfP9EHkRYDDNNdydc739GXcP+vH3fvan4sc/9aM6k4yAKciWJFa61dU0FptxzFfTWFem8dK3vxF/8O/fiXuvbONgpy+bRN3zihMrZ8RCQhbsV4wXZawSlX/z39eTbOiP/nd/4gEt5jJC/r/8y699/ucTbITgg+kBDs4O0PhxVrb8cybNTyuoWINWC2Z1IUYJ8ov9SZEiI0ny0BFwSFheRKsOirPhOO4cncWTT9yM/X4r1upUH3jkkUSU6Fh2L2Z6oHkdEdSBtuuQ225Lo7k8VEUrV1FSS2+cM/BN5HAyVnVC0k4I82WJDHhZQfel8RwHlx0c4u5IvInwPdaYgCRSulseQB5B2cmxS0EwQg/cQocT8I5ACuloYh6eR6e6RuJKeldUqXtUpAOm7t7jNT4/NwgvXD6XEJLpQcrDISoGhu4gGrnOeX/KHknjn9kyRvNJ3Kvdi7eqbwRCW+y9dN9yNzyfQLNZx2qa6lrZLapOXNWiMe1Ga9SP+qqpzpuPRadKIAWoRDLEVg2O5gxUKR3jchl9KB99wABIlNkUAKQf40m+1yFgAVCCM8aDEyUykh3XVgoruCGBSk1QCA/swe6uxNJF35qbl7jgWqI/3LMJNZmCnSEJ9ioC7RUoJ6hS2eiY+6Xph86yR8YCrWSVzWch2RbRDu+kDPTg9Rm3EtQYFdPJlkDIa/HZKfy4t4xn2V9pjQAtB+BdJaQjS8A0op7ucST/W/57q2V6DWf0dHAWXQj1rYZH6FI44rr39HwcnR7rvPD6aFlr5I07TQrRM6rmvCuYS1rT6FgKFdC03RbetDgPAYCC5kFHYZoL78/ImRFwXSLnVsdCPQkMgrbR6UPMcwVdmOvPmaVoKQpaLPgpgkHdEsSLXyrXQTQjOiYsIVPG0dxTd1X8uxWY+HwIvfh5FEAygUfmkVudqozR+Rw8p9xn4hSxjffA2o09srC9TIS2KGkxYrfqDp+xvD9TtIp41QV9nnQ4jXVhDVi7nIR87+RCeIbCTOB7Mjrm2eNnvEslRlptTNZ7uPHkSoC4YSUix1dxNzMG0FlyHJTIuUYpnMKHp8ERSlmWc3as4fobBe1kVHiaJDQJQOQoXXtn2TJaFMEdsi0rSapiIADQo2lCsxpuLdNK/pu+E1zqtTr9eXsdk5hHb1CL9uXYn5GuJ3T6TlCUWPH1OlLMI9ZSgOqZl6WkGx6BDKWl7M8ktbpcbz36xLX4uV/+L+OJDzzmFZEKISfXxQYe9DQW63HM14irzOK949fis//bt+ONL0+jXaEj5aOWZKwAACAASURBVDUdJ/k8FKjvbwALN5sJWuU//pvGn0usP/xsKuT8f2XViPiNL/wz7/FYTLcYg3nZL+HzSkVcTYjXdJtcfG4MXZPaeinZuLLSYlmyXx4dOsGQlLfy4OOQc0OwV9pW63E2nMStO0fxyI1ratG3otZsYwPPNRfvZVnODpGFsrrPROua6oAVWzuWG0Y5MwUd2VqlYTgfRoRrgkAWC4xNi1NIOVT7+7tGEsoZwxxFVUno7KLdK4SyJeEYYRUUJZUN30mISyVLxuZzgXjY63Eo+cXrkfwJrMUaii6A16UjI0CuKxvt4oQQptPPcSzMLJLw2fBCr1OM0km6dMHe9QAa828DI1IHWaR772dGy0m8VXkzzjp3A62C+czC97w36ODZ2DSbDWjgHP0q6mxq0Zz0ojOE3mJeHjW7ExS0kU4KQOzo+zJyM02IrnytvattAKHEWKSdjpLP7rGuOy8SEBxlS/yxewKiDzAKNxjGrwbA8bDtw4GU2IMLH5IUY2Tp+2ry4CA7GJxrdHllD8s07KQs7E/gITFwXQlGCDoQfIDbG/QUcTEe5fV216Q1SNKkuC6FMyyaVip8cd4JDIy/uLdcPqkwaewPVcUTFoIhqkGcc7peggjIXe4fZxpRewKs1IWmWOT1olFxx410KIGOKQrUsfFsolG79sCaGnnnTFdHgbIPGv8ysNmpBH1fPhffWTZt6rbXMZ7g6etRnTW/SXxgDJixemLFxaHYJsmJLyy1sPS3ZI+uNUuC6PL6kogZh2o6JIlHswo87WhbaWi2iNPzobmqaeYOMlONo0Rm6uKnSyCjba1nnklYC6hRWfjDRahR0e6WuKYocnEzRmNzhMUe4F4mYpjdmtSqeP7FK0d4xNMvuW5pn4lwClKBFDF120VCl4N/vq3E0clQ91Ydq/b5GDZ4UsE1InloKjBh/B7as/JzfHfTcQA6dsS3l0yfhGFKl2peJ0Wp398NgP6eYqXxHzqnmaDUcEwxQvHYXBKHORmRz3YCG4XAzm6WInKBP2mhknFmM4YxeSCGcX01pZR4C50+yc2mLDJviJCxg92aDKLkZyxa4mRJHkGCtAC3PAVyClPnvLawB9aB/H1iZEFRP/19N+Jn/vlfjb3D/YhtS52pMfV8hnksVhMlVX4zEj4avBWf+ZWX45UvDqOxZppicB0IZQn/Z4eq3CTRDRvJSB/8YUbBv/75n/ciX9UhewxXoVw0RhkkK2TdeFMlOsZ6mSS5aYZJu0Mu4weebgsgGG2MO4p8DRmtAv3Won8Yt+7cjyduPh678kKdS4x/PkM2zohjkgTBTtWz/B4x5rZIA9dSgBnMsRGxGAw0euIQMQ6TZF5WOuoSM4mwY7HusEX3GUs/8shVoySzw9a4Iyss3kfAilRxUYeS42pLx8FLran6lEDAaCKgFMR8Ei9JgT8n2VhCyxqmJFDm/QRcPj+Jge6AA8kDwJRAeynGQTjoTOygI9s2QfFBn1LEWA6L8Qb8Q72Pql6LVqvDQjRjMYjnZ8/HeneooDaZgKb0PhFbOLpVxsF2q3FxxBvU6FTHu9FcdoxX5/rywHHtCegdpAvNwSPxUaXbqMCCD3TjjNLo5Fwpe3dUHCooNgAFgXTlMxMgVTVqf+j7TGHAfWJ0zdlACrCgKGWcDUUEDd8dO2YYaYhc5VLdoBSYGNOm+g33lgJNwv24rKTFFNeX68+5YY+uIFA3jclKVzkhTI6tPi/7GkZYrAcIoowni1G3xpIWdGA8pzVL0tUWKFCJVlH12kFBvKj5tBSs5tKuXsb+3o7Qn0uQxzJ/NncA3AEXaG+3Ky43Exh5qcouEClNqAYocPnWFc4B3SwqSHwn0MNbGdnb/1hSmTLBcACU8lHdn5OkqIJ57s5CHYXUbBiT2wmKzyNqia63QTTCacyXGgmLL71iNLmN3d2ezhG64UpCS/tqComq0bvHnNYK3sT942N9d0b7ApPxfLgLUBAHu8EZFHsB6ko63yiBCYWdBgapflaM0AU4pLDgHGg3bQUr3ku7Zt0bHoqVOlhZ5FE0pMgIRcNkSpKti6tbpkUal6fZNsUWkx54+MQjJl9GrfsciDWRRR9fifhkuouFH0qxS8FZJieMcS3cXwzpu3ptzjYTNiYG6vwApGmUbi9gwGbFbITzyV1TwcMkuWj1MhZNgw/TBye6vsSypwG3VWtxslnHVOj6BxxaxbQmrl4g211gS0ebfak6Vjj2bkjElpCpg7EufC8JOmR8FQBL6zkKOnS0W/HRjz0dn/q7z8bxnWk8/oFnotIkdnpXutnA9R7HfDOO2YqOdRr3Tt6KT/+vL8erzw2jU8UIhP1/mo5QAOvzuKtXzANlTTfebD1cYv3VP/6n3tPVE1VHcZowfA4aDzZfnoPGzFSi2qluws0XgphgwTginW34gPa/dNAHWaxgID9FDlQt7p2cx7t37sfTTz3pfUt1G01stlLOS+O0utVb2PlQRTFmtrB0Q9UbD0PxYaSDlms8gbk4xmtH0HAnQ8cCsZ+HOitbDolQwylbxniNRGjhhmI2zeC6KJg4cHnH6sOiPUSzrcSi0c/UnFaCPEkYMXWuB520OhiSn/ZzLSFnBfen812bMylZOSrqdNlRB4IKFFqy7ZZGqHSt8pKVGUEKW5AHE7QkahHVtzwiuTebuDc7iheWz0frIAFkY3adroQX842oNiRYyc5qxxBRn3bEU60v0KPVwdAOtd8xH7GlrrJ5CTaiuqXTVlWboCoBPXJ0zUHSWUsnI5KSR0AEXt87oxlBP3tPYwCPZRQJCEwm0OflgaVjG4xHSuAqwlLo3GAnB3USA8mVfbYsyNIdZzpBV9VG9txPgi8Bmb+j/acmDNBZkIe0m4bGxXwf2Sza15P7KXEV7ePNf1RRCu8RyzDUXLRTsgevC0MHnOKGw7mlG1RRkJAtflYuN/I5bsr0gALVHrFOuCrE6pU43O9JTrAYP5NAND5l/AyNLO+HOgI6Gehr8HlZJdDlougkKgZgKsuSikrXbmkFI6aAxEtyBCayrvN0kQykk3LXYMlK8TeTx243F4B3aA4b6U3XQHLh/cBxcL4ZcSvB5ORLI89aLfb3dzTuRwyFxKwklc+wpjubTQx5btdrS2m2WkK2itomnjZdsb19BVxJNSPjE6yqxWXXOaBrS0SqKX2snrChA+TixCP9XSU+298hNYlST8E8eLzriR3PPNdREoKpUqX9tdC1TtI874hrWNzDEqM6U4x5sxgro1RRqLIDLeIoFD1MOog50lC/MNDTVnaJGtbaAkqeYxjPt7p2TVwsoiLhipQK9cTCn1OYgBmocTxs5/GTzU48va7GK7VNvLJZymXHTRDTlobWUqzFbPHnpkzJO1dwfAY5AmkC5H22aUE8N0bFE1eJ/QKjak++ims39uMTn/xQ1NbncXx7Gj/13/716B70vRcXe4ApwjhmaxLrKNYxi7ffeSM+/e++Hd/9+jh2Wr042DXNETMARu8Ul6XgMlfWgDbsUh+qY/2Nz/2c6CjarVZ5gFx18oXRkWTJy0SGoMaTpa5UYz6TwrlyUtXBRo6boY7XXUnhjiEQYdKzXVvoEm7fO4nbR8fx9JNP6mbQ9TTr5qyS3CyQ4ORGcAMNyQUW3QSxbLpNXDp2d8yfw5dwiOWXxdsl1CCpsG5SDaoaZTCiYSciRJx8FR0A5MLSs6UUF1cSgikW4Z2HL7pHu94J8bAK0s84F35hOkvwYIsMjvoSC/fdvh4WTNTZQWICwLiEIMx/lwj2+5CC2nGk1miRPuO9i7rQlYM90XVc8bJzYYRh0rkBVhQzHgGrC9+s4s78Xny3+VrsHDqRjoeS9bau6gIpw40E98v4HIRCe3gQrWk/qlu6B+tDQ9InUYhS00VQ27ssPh8BpJDmdf3l2OH7zn2Uok2amnt/5GREsDAq0oFEawlNGcpqgYBmE2iuFXtDzp0oIlM0bf3e3hP5HhUuKJQUkofFJFxoEZj0nQEDsfOluELcgv2hqE5jBTw63SLFaBCYOYZyH8pOG2CNCo7kXktURULuULGgDfVF3WD0z70QFS2pXoyjOev8b1YaXOP3n3ONFGUIrnmoHYVSnN7fk4BWk78lR5OVBAHIgBmbL3jvaAqbx/GApjCzgL/cFv2okhrYmEZcBnO6CxDx/Z1LtC3nSMCuvGfcU4KpuI0kf9GRXKyQLJnm8FkIkppoaGxqH2eEQzgbKpDl70y3b2lPgSOz2yResKq5f3yi61cMJpQcmIil/OjFaCKjCyTzePZAI0tvOvfaRQ7PZ85IYs6Lnn91SalqJSOFtEoUqAcsBN8bPLeVjdgrajogT1nigDVtS9FIMrEqXKLi260EJ3nXW7AoklZM4Xu4wHRxoJzpHo1Czs+UYhJKtgKGljPktY3ilfAOPXWJF4ORhTEwZ+92FHuIKSRGCY6IWuZrV8avxB/WMu62LQta6JMcAArm4lf9X68a8fGjadzfbcVzu/V4qR4xbwIqxCWI3TLvbyyMzcqLopwLOz4D194TRU+xnDucMwQGXPtec8rlBrXZxId/6In41E//YLzz0vei0ejGj/2dH4829pyaQLKaJL5P1K0yCl5XZvH8N5+P3/+VN+P2t5ex3+/F4W43GwHQ7Y4XapKyCSQvqLh72MT6med+QdWkg5h5rFL/ESx+ztRWriY8sKKMqOPghjAacvLBc9MUD8/urcSUqLPcq9opxiMLHja61bvHZ/GhZ57WPlJKLzxoU0YOJEjvF2ThhW9fLug5CNbyNAJbuV1OHxUvxLOqLwIAQrXx8Gv3yMMAR9Bz9NLZMPplx1QsynhfdUvsWNk3ZKJ1sDL3yjN5dyBljMNnJtBLCWiKZNdcAf/a1SvqwE5Pz0X2RzGGfQooBA5NMWP2dWWnOPN4EveMtJEi+DL6g2JxZX9PDws7nsLvE6JYFklW5tmsECkguKxivlnEneXdeKf93dg5AFUMYtSdpQ7/YiO6jWwQNQbeRGXZiO7oSjTnvWxTrOlLAUJBQDC/egBgqaeHgO9gyT/TMKQzKscQql6+l+eRQt4JkeiHSk9OahDz5nh38mdKsIxPoQ2pSzPc3mhQ77zZx8n8PB0ptDvPPY1swapVBVp1LKmhKxWb3KXw9kZMGsQmIBPYAY2QrV5Eh840hG6X72EqREVCFyB2obkUYJKKMXZ5dH76nFhk7eh7krD4ouIOAqqZL4JkQAC+enCgghXJRag8/D0KAnel7lJV02WXoR2igjUoXCN4SfqyapRdI7spdwgEe97DDjSzuJiMlRgo/jT6BpCVEp32Fibg+uHiHlDAiQoDQEW7Nz+TJJwStKnwjTalmyOh2lC6uORwfYo8IomVwpKuQQIZ0PY05qc4YuzspMJ9YPxKsUtsuHd6ogKJ3TKfSxKo6QEt3e7xNK5f39fu0qYUdMDIFpJUrMQkIBYUsKY1YYkD3IfSJVGECGktgRkX5oppFQOuSLBMgQxQA0yEKQIxEbyAR7YueLwP5Xnh83JmVJitjYCluAE4Zh4+8o7cI4o7CiRfw/dPN4pIjJC1xEM69mxqNDnIESuvxfeURnsWBeLk6nkzpUYa4zkWL6jrgipmckgs5LMYxZ/6walLznViMPFPppX40dePonWlH5+73o0/aVfiuF6JLvKgQjcb/CR+eE4Qeb4K9c+H2Vgegd/ynPLsiDIIKCyBhHxuJFv3Dnrxyb/+w/ETP/1DcXp3GLsH+9E/PJBbms5+0mwEXFqNtHtdxCD+8He+Gl/6zfsxvleLqwc7cbBHQ0PyNJZFq7SUExUjRfmrFQ3wHQ+zY/3sV37xEj1bdFupyji4EiDgA9S9w5BLgJBibtEBWHCiCBakZY0yKqFAZr4VlQDTRYNFSmfBxb9z7zjuHp3Fhz/0rIBJhTfFcp+RFK29DjlBWr6coB57yX80cIKz5dEqwcAc0cLHgmRd7LA0z2+3pdAkR5VM/uIyTqb26ZzNFSy9H/IF5vaTvMz7qsVgaBUeKdUkmk+jSvR5i6g20mBwB1Nkw8hmWz0B0UdSlA5dItA58pCsn6D1jDLSb3LGKBMZORcFBEq+L5xZWd4lKlITBCpZghlVfhnJa8fondJ8vYhb83fje43XoteH97iKydjBjPeVmTn2cJIsJJRsojHtRWd8KK6qdg/SR0UEHbnAblw92I2rh2jgNpRURQFi7CxovIsdwCHszExSp4I1LYA/Y59WxqPFwonvZEUiHDpM5eHhBBFMQFOlm3Qvxt6MWYXs5Fd2t+4GSOruLhkNWq6PQGlaCInFCdiSjighESjZ13KGNWoXVcNjPxUvXP8c0+osdjpx//zscoqC6AS/KNwInBqlahdtr17TJVwQcjmhKyBvxzklsfKLsTZnQnZ7TRSWUBxbxJaJj2tZvaY0q9HUnS80sQExW3b3/u4+j5popKMPZ5BgPyTpbzcaebJ/ZUw+GU9jLhUxW5WVqpX7dni4L4s37q9HiEx5EF+IONjfTYs3nxvtX6VXnOT+xDHw3ApNLLU2wEWA4JxABG5ZpXVhrxML4RZs28Y55/5pDz2Z6Ht74mV3KAo4B3JLYV6/fqCzBXKY+9ltd2UhNkX9CROGGeL4Rj0LkSsPUCch7glJ3NM6a5Ljx8v/BhwGalrdmHxg2flzHYysV+EBICipIeXzcX6RySvnXJzhCrZ1IMIZ8Vur3KPIreIb8Y9rWNgDpsJ40iHlqIy/Sgbvc2qSMltqCRSKihgUjPHFMjAyVzvd1AgmEXMGChIW8ODgfPBA6z3FWOwWZGecZrUa/9W6Fj966yLGjWr8X52Ir7UqsWrVo9P0NIfPb9U9d6NWV2ukOX2YEZDNi/JITryk2U2nz7QOMBbSm0IVr+KjH/tA/I1/8GPxzIdv6J5qQadJGuN9c1gXa9gBJNZxLLfTuHv2RvzOv3sxXv/yNBrrbly7shN7gMbqZrx4t+rPWPbbHks3otHuPFxi/Z3nfj4t4IzSNICHvYdHWbjHM5qgWsEdg//GzokKlOCkxCHt3q3MmgmsSrzit22i2mjGnOCIitAGZCGjuG0cHZ/F7btn8eTjT+TrAbk23BsoO4mVC6AKK9WYoBPwEAHSIcl0xUmyGAMPhkAugIPoJGX5ZB4pe07GZoxk2RFz4TjQ7lpDaMOLiws7fLA7y85Io7s0BAbwcf/4NNpNxp89dVbiviFEvjJISXzIIqwvRxKPyC2DSGeP4D0jTt9I7fdAb2YSp3uVA4iI2zzT1lPjYeBig0RlLG8HHHZV5oaJ6J46x/YstA4p949Dej4bxvfmb8WdzlvR7dbj4mIZs4mNtwna7FYLaEnovHUlusMr0ZrvCAmsYoQxMMCQVituXD+MG9cO1FXR3vAdZG6QHLSiMSxEqbxNC+LOY1rRP6CNpBRm8bQUkV0ISSr7ZnRbbVf3ch0x9L9UuEJ3qlOwIYAs5ays5+SeMp1CUWus5SLDqADvYEWXSD1m67D6zBe5SQvbO0GX54Jkru8dEfdPT/WZpOesnaMDmLR1BSJDPceEdBIJ+rkUMrI2BDwkF45G7MLzrNfV/fK5DnZ3hB4HPHhxfiEhD+12GaHKJLotMJu1mTnPTFe8xxJVgfVDDzUyRrI2dlenvjF3mJ2U1JR0dvANnqo4wwLR14COtilwEWNYeOCwA6SaJTu2tZI/MnXsPLdb309PKVyMOCBaiITOmHhC4GaF0GxZzSfLDIHShBBN9HgRDrFLUttjfOhXUCTUoRjkxlnQ/m86t9hKzysYi9gzXmxe0sq0miFu1CyTqcl68rsBQHGOBISUjuxC6Fj+SQFBh0MBx3N6McFWzmbqmgpIRSg55aJj+f15cE1VsVyoULibbRyfDi53/5IlVLdEMrfryhRFO8UVG6CoyJSQRMtsBSV62AkuQDivPEdMcTQ5YSQvkJQ/u4ZSeaU9SYCP62kiDRCj/kLRs/iIueVcn4KBgEvvJGTbtv+81Y5PbJvxwmQSX1nO4hRGg5TXTBUyKJRxLtxqRtFYYdJlU/RMhLiXlrWKFb+POmzEKqAhwh/mXGsitYjHP3Qj/srf+nj88F981vvgsOkF55SkeplYVyRWo4Jnm0F84XOfjy/8H2cxvgtFbyeu7O9ET4h9K4nY/N2cdMlIYvOHlCRiMJQXD9Ox/tqf/GzUc5RQ0HxW/jEJm8TaQgeSzo7xpHRu/UDJFk2Ix+LTmdDuGoGfKppnphYVELrS1/W+yAi/s3jnvZN44sajtphC7UTc1XTRwSIutX4J/lZ98o0wargitCTyddonJteR7sYiDPZzJGDpuyRSmbEZwYmHSFXLkp0aij6uggV6WcNpNbWDQKEZvFDJgFFaeQiMtoMHxbiWADa4GAh+z75Vx1nQfZuwoxFrhSJ3q3DCZGTNblr6rVSmNj4W1SlJ48hBUnmSVGl4GMmJioJZO52z1FCWyMQQKSzuIBi8OcY8+KPNJF6dvhr3m7fU3QzOMSiw7RvXdoPlUprYc29q0050L65EfU2gMgCNhxvKCg/PY9cO5R3J93YHyP5mrORKgBe/eLPRflJ0HoGo3G2RIHioSSIa8a5s5C0NYXmezjUdIIGXHTdFjdYQIs5XUnLPO19X4qBDkQFGzckPaRmJmw8p+JnCi/STN+zATIeAYmFCvmXiOH/6Xji9TL3/lL0WQBzRU+DKekwr96NMujwHfAiQmIgUOAC27LbC7hihAZmeYx04sweyRAC2sj4joJwPRyrqDvb6+nmSEfq0ohkhRNJHrKKtn+X8IBrBdyNhWfrN5HoCoM/kXOeYjoqil9Eq90NUggSKUJiC+qdyoXCmaAWvsLPTjv2Dvu7L3ftnwjvwTFHkIH2KHjPBXNaBjZb5otkBFBoThZvoZ9Lhtl6v8CuCZrhYU/EnJLi1sI01MC3jYI/9eCNOTwfusHNsahcW4wF4fjnr4t52O9bvFnCNR8ptvnd3jPLdCMB5Zs8syUUVAt7x2vTchSL0GusTW3RBrlagxcdTfQESt2grua/lWkhWNQXeKVpEu0pakGhj05nG/+A+iBtlOlbAlIpRcgSzkQidMdeHIobXQQhFPOecghj57p0k14+Ey3iTrpzzcClmkWs0AezkKmReP45j8H3LGEXFI+srJkEqUCs6J16ROAlxbneYSIKrETtkKWN0FdNpQci0gaQlJysAVUI8s82vxf2TU90vrONY9QgHIs1pI92NxnahQsF/8MhufPJv/4X4yMefzULcH1dgpS33HhpP6VgRhyCxXsRrb301fvVfvxHHb9aj32LC1hPfnucBIKPGwAJpmj3B/TWHvR0NJmUP627zm1/4p+Kp6oHLubpMhXMkBPkXYJO+vCojA1XcAVhhhqfLO01D7kVul60bCSmiqRGrTWh5LW7GrTv34p1378dTjz0RUfH+ik5XakWM0+AWitvq/S/8LB7UUkkRCeAoIlDALdMYTm4k45hCgWFEIwGFtiphxrhUq0LKNQ3JN1LXVSGBwQ8rCYfdoEEGHuuhOLOrg6GkMISyso3dPlzVproPeF7q3jWqMoBDSbPYb6nKZexkcIldSEzNAATBYRetA3CIOiok5gCTbKRhifgCYYJxMRFFBtrsNABT5AiPAoEAKZeXek1/j0N6a3Q7Xp69FKudoQLCxYCHwRX7lgmtwGU2IOAedQdXojnbiVjbJ9U0kFq06uzIm/HUo4/EVfYbxaIrR6+AzwTAEYDMspTaSdrVSYeac4T8YIG4050zLoOrhkABO2oCEkmpOHooWWoUbu4sO33dG0kCUuCYdyY0LACQNNhmp0gRU/SayR9OzjXpQd87PtHYi2sLCIjegX0+53zIa+fImPNBkGC/jMoYVa1Q6ux3c/xHUqAAo5MsAgRIPPp+85nKlMJnjT1OGSnzGifn5wraBBQmLVY1s5dokeFEQpFgT9fJ5+SaUQgVERaSmNHyuTfamm9rQfZLtk2qqrmLoqBsae+8kVg/xQTXYmfHus903MMx5heM8jaxqYBwZ29Hx8B0BCEQxAPckRYgl4sXxnouKihk6Y7NoHFSpcjiOUEsRvvsWsFObHWtCYQcHqsWtTWS5nyWFYcmbBmIoZO4uEpzhRWFsmOUqEor6D5JcRGljIkPawbvWOVkVce+EklAEr1jneiHqWMN8tgxyEYE5rNb2N3mBEx/TCvxn3sqUGh/d49OhB6GGsUZV1EmgKT1sEnoekby/vF3DewpgCfrLosSJos4J6JitiCJyDRuLztVxvZGb5uLzc3XeoG4jBDHJUeb55TzFurqlrKTo2j2Xlket3JDQmQEGpcpMFwvOMgFgEbS1L3FgELdqr2KmepxvnkNOV4l2ldURAnOWLGNz2Wgm80sfuxv/lD8wMc/GDt7rAF5Rxc6FtBH+YrfRc5wFtPlWXz3nZfit//tC3Hrm9j/NePawU5cP9xVgaLOWLgfM1XK9RcSOLE3FGgPDV76jc//nIKeAnraE/GQ8AHkeC/pJ49EBcfO8Z33EiC8HOgEEFgixABSEW3WllxtRoAIhJiz5RwgIzqcd+8cxa33juKDTz0TdRjqOkS2HjPCsXj12eyZPas8LxNJhsYoN4huG9UmLhAPgiDhc0AHiS4lWQGhL0pRaYOkQyV9UW5qLc7Oh7qx4u3JJDwdMRCKb3elW0ygOD4+04PCXpgxCotzfDUZV19Fp7ZCZTqxw8TKuxEJ98snNce/yf/lsxuWTyJnjIM+pwOP9r7zhQ4wABiNeOsPkMkC90hQupCqzTlWsORw4vEqitEy3pvdjpfnL0VzF77iNkbDVRADaWo1Ak45PgWMVT12B49EdWl6ENeB4A7laQc0c78bTz32iD1CZ07+JBLRWjChlkkzQRUwk8X56dokmieVLJSX6AaMvhQQBwrWxiAhCgftpAUW2WqsSmItaD3tVtUpkVAIEB4Rcg8xAucBLzsj9nIWmjAK0Wh2OlH75Z4NBnK0EMdPiGeLUnBW4LGaxUjlvknj9ralGgFiRRuGcAAAIABJREFUJOrcxHYnKYKWRNBBlgd8ahdZolqk2qn8L1cWSJdwQKerLvdUAu6Mob0TJtgXQAydCyM1uhySFx1Kt2FqAx2+gmuqWWm8rdVCJXqsa+iguGaSLU35RboZUYYIJ55G0MFTmKkYqVfUHZNAZX0NOp/Eyk6vFpowkXhImuw5pe5JAsPjV4Uq59cmFQRJd6h0Je70JKCfuuMzYQqYfFEkLiXCQJdoKhqcV1s/8qz5uls0wF2Wx+8kFCH6UzWoWNkx5SChAlRxwZ82dxLBoZigcAbUY9MDzg7nIieFuXt1EhYeQ6IGRv+SOMW5BVkqy02j3AWqy8Ku7DY1ncLeUd07np+IeXANAbt5D879U7OSu9BiEu+pDcUYgiIIp9gGzrzqdPJKkJH40tnxizKY/FwX+P6sipOaIKajWTJANFUSWK0txTBTtmzUwGfkNThb6raTlsYUU+uyFM4naXI2vSOuxT4uUxQ80pH2dMgCKAaAFraAebnWIebOMo3jf9/8yLX42F/7vrj2+IHul6loxWYSxSVoTyTWRaxiHsPZUbz+xqvx+d96Pb7zpWU0q+3YlYVkS0I2RX/cXuL2d7bkbknYAHVrktKVBeLDjIJ/+7lfSFFyfzntRlLOSiu+qrlfRnfaCy/PtC+EKAUdVWqLpd1eaKc76J0ut3E6HOmfeqBSKJqH5b27R/H2rXtKrN2290RGiT2oABWgAGxkwvTow2hSRpp0jNxAgBfen6F0w0jKVaoOj8QIOMDmkxHoqPpBJfpBM8mcakq7GpSbBMzigfGBcnJs66FGWUjfue+ATGAbDAaq/Bit0JnQNZNAeFO7vnTSDspUjCIYoSCPv+QYBGEjrtEFIsU3588sdkGA4YHRw6eZnYW47YSTBtlbGzsX1RAFWtSoZsuYreZxd3svvr14Odo7PMTrmI7XSqxKqCRXOtX0Wa0vutG/uB6xcpXM3Raqs9eJq/s78dTN6/ruPHjs5iggrP3qClbAE0ZtdFXymawrUEqJKPx9tV9Og3KpUWnkbiAKjzEJmYdO6NDU8KXw8P1nB+1Oq3i8EmwY3SCELkuxtLDjAReSFypSVubegQEw88hQykN0kyj2aFrAGTIymM6xIN2ZEJjTZ0cn0VpUrJmLy7nVzjigYIABAHjmZKbdqyhRlvaj4HJn6l350emZPg/7Wz6PsQaM8twFC9C0QxUN9xFOpaXhGLmBniVKcd255gQsFxbet3l6kdZhK3aoM1039tMUPJQOQr+zQhHSlmuG1Bt7WXyAAecgTG4AGtOeTtfXhfdUlV+p63mT/w0axROSKqjcWvR3+y4GcGfJXSPfT2eX7+nqQe+LcxD/xGyANQJfhnuIVRvgRouEuLApxQP3l8kMv0Z8N/HFJKuQZhWshQBQ2inF3EwnNGiAPDecK2KWBBdy0qT9NEYeyUUlsHNmmVZoMgWfluSortScU4pn2cUlQE1JEa1eujq69xzRa0+eCnZGQEOLsxCFhWjsulOmcBbJT21yJCnzzJmF5SmT9xwUwb6nVs4zkI/XfmDPuBHNil+l0OKz6Vwz3ZF8obnx4rJn7NRYeoOoRz9adQPhZI0onq0LHO4J+cPGF8042Me/ugBE5ypeQF6bkwv1km6WDj1R2AJjGSUMG+UTf+fZePqjN6ItW1HzXnV7TSOIje7qMubrURydvxevvvyd+OafvBff/do0YtaM/d2OmgH49pxbccWZuCYHG0S4bEpzT64clasSWaY8TGL93T/9F6J1mKhtKy9+FR7TlvFM+mL6DqalnJCWqLDM48oeoCICjW8Qh4/KrFptCAY/mkCWh6NoCTQk7aDbvPvecTz1+M3otRvR37UEoNC06iLtQai9DPD19HbVzjNpHOyBIJmLs6gdKtWd3eb5PyE6hWx2AjLPyyoq7FovR9opwmAXDYQC2trPFrsoFvqulEh63nlSYfNdePB5cCTd17bptZB8OUrnkLCnUrLbmjNrOoSLDSp+3pcdLIUCDyi7LoKAxRcszSaEqgqFitx82OlJGSZ5GILSk3xyVCZkHlzCzTzurO/Gi5MXo9FGcQj5OAsulMTKE8TDx99tjfeiPdoXd5X3MmezIQ7Y448cxjNP3PBeV/feicWdSEjcQ3tqqFmp+KJuVb9t02ZuH+PFsa4p35HrQNDRgec9ZU3G+TIQzQL4nAcI7uZNy4BZUw4rF8zlfoPkpRGVjHcFAuHF8swKSCVt4AcemfabtMgJIDACKghYziEFjPV1Xci4OzVliHGuecweJ/GJilA/r0+m4bspSDH61I7dwDUQ0fLWxUh8Oo3TwbnH3LkKkCxjLYnxEp7A1aMZ1YaLTgotdf+AjrQLM6DP4ijuhLWjEjUEnV1GqF6kmiPI2WroM+lcQcXg2c8CVUjNXDPQHTH6YyfJ7o6C1vrSTsgaVRIF04aP51w2aduqAFRClIKV2LDWseSgxsXFsoz7WMf7ljHhXNcRVxQSlwEtAJcMThMAEDEFITr9v21v1pFt3yLdaXQv+UwJUmOKJlMHb1y1O5RNIUhmnScDVyzNV4K8NXFNWbNCF4wv7hv3w4pAtmUzSJDOuCrecpmq6fOryHUzwKaJYlySkeLLUjgg5GJOrrXEwTHYn5qkrsmFVmiWH+X7eiqUCTWpK3YPYpTrIsSyh9YtF0DvfV1iWYFxNgpf2DHfqGW5MKWYiwBrAPsWc410iWU0VBSCBomaNsNnkz548rV3dxl3twXGwiWKeEHc4s+k7czaL4GFBdviqaWLyp0rrfjkP/7+uPL4riaVlL5FS8CnAd3nUZwNjuP2e3fiO6/ejte/eRp3X1vFaoSfbi128YBN2zuJaAiF7WfQu3CPnvW/U/SFIl2jUzrkh0msnyWx4sSwBMxhzVTGRAXhuKludVPKg8Rh9e7MWsKgtvqQ20FoSbM2CdgN5uR2MRhgazUE5k8Hx85oFXfvn8Sde2fx+PVHNQo+OLCHpCsfK/SQgKXeIqd301o0cmZvo10PmrBGwelgJY+WXWiBllsn2Dw7CRiwhJQHquf0vJaQbFMDTvgM7OQAfBBQuR640hdBfMZ4l4mR0delekqOlqWH6m7YVZ+5aygXYeBN5beYG/kmybBUZKLz5rPAVUXoQvZdvZ4eXgIR+2F5QaIulCN5q+FYTJwCRzJyqTFsPipCcxuNgr968o1Y1i0bx06sJFaLDvhnJQpxfiiqDYGpqLEAJKJ4evrx63G431eVr11KTuSMQtloXE9HxEhNPQMghEy6FBVUpu7s6kZqJz9YoA3kE9NUWWNKgTDsJ0tQY3rBtVNBQ0WbHLhL7u90EWfnI51hgu/NRx9x9Q/hnt9J4OeMCmk8meraeqT2AKQiL1+p1tikXmhogmmuBwT8idBUwpqynmrYcNqdaQEvMT4vXF0L8GOlZnMFm0tYAxoHmdJRUBByThnl4z5jdGtDUqK4y8i2Da9ZwCRSDfO5kUlGGlFrLJ0jYJK8Olate6BNGOhE0hcHOHeAG+4dO3qphLWjCiWK7jgLANnGVSjsSEROLHxWvkvRjPU0AKs0KGot2QgydleXnRMvg1zcCRXDac40Y2gSsEzW9XnNo2WaQOKRkH4T2kuagCSlh9hEcQrOoSFdY18ffnM81Y0hXIE1GZMRgEpyb3JyLdx0CUioSHrg7KTJi1S4cE1ZxbaC4H4zO1+vmrhe3GOSL5MuDCIKcpqlr8xBJPxhQCX7VRK5hDOyaKBrVUzbsIt2UeTOz8+0zTba7raqVU2zNO7ORpV/kQqe1hmsyDz1KMpMRc2L66jiP/UBJMKjaY6lQx3jiwiFCzQ3E24GhJytIYSDEIN5/AJo5rqrjJpZWQAE47lArIKRMfeSTrnwlEn+ZfWlSVWOpilumLRd/UAn/tI//GDsXumqW1WHnQYnFL6D82Ec3T+N228fx+03z+Po7UVMT+tR2/J8bgSEBWip6ZbWHSRWx1uZCmT7pWuX4/eib0Ax+dCShr/1xV/I5b5HW7yRSOAJt2YUjOi1xxsWulaXlNJXHs2o/jPCih2I4NKMSUhmbSXW0wHSc36oeEgwOSexPnr1eqzWMy2WAThY2Lup6oYLAtoX1Jn1Pk1+5oYVXqAPXQYwcZDcCXgcCcCE/YnBRwRlqB9aClU89kYNieQo6bhWS5xCKEEEI8QYOFBwu0qFaHg2N8MJ+TIwA25JvVwt4ks1SufGuAwdXb4Lht3q6Axs4oGRvFazIa1jzNwJBlwPQD0KEFXzP6E3dBLFp0SYnFuQfMusYgkyZTTEg0wGujW5E8/d+1qMKkPtLYXWZgLGw5miEKLUZGJtzfoCaqk7bpmzeXVvJ568cdWdBBSg1CgtXa32OTIy9qiRKYgDJICSNXbE9s6EAiVVLzpWj7I04ktUnji0Gq/5jHGW+Fl250Vcgs/gAglbL48Vkd88PRuqmueBfeLRG7FF1J6xWlKseE0SPwFrNDWqluuuTtQwUnV0FHN0mTjYFC6ehFGya6B4BMEL/Yv3U4HAGBmQDCNExrPinCJXSUD3/lzXbW4uLShb6bmyMgBbAHpZNCyrk3Hf7x4f6wxQaLAvvdRzldbxXONcjfsSvFb2lpo+cAdZoYDUznMqFDWdW6JZGf36PStR3WwC5SW+G0GFzkw0FApdjfBAStqmi85G6EqBeLw3hQ+qf86WUiMqKmB2urLknff/9h124QQKfKVd3Mn5QNcOviggJzm2iAOOdSK7L6vzqDjJUaVF90O8ULpBRtS6R2nMyjPmSRfjPpuXg4WwZpVBdtobh3W5eVbKPfa9su2i4qLHKZqTSB4x1yTi7ub6jMQKFa8kVqYQ/p7ekwqkR3EvFTVTA40VyHEtpiItI21pCIiT0hWGb8rYNPnYxIfy7AgLU1DKskQ0BauMW8vIl2ugKVILsJlR1wVAVnbEJXmZE+v7Vbxc9SyKo+5Cwrt0cobpQHw+Ff/Vahwe7GovzbNBwaMzJfCU45HWcppKNDSd0s49Yxk7byQid5+qxof/6pVo7xiVz/tMRtM4PxnG0d1B3H1nEMfvzmN6Wo3auiNqXrvNM2Q0vbyBtXqxsoqkYlP0RTvUSyaAf56C240EExqoZDsP17H+2h/+rB547awUXHTPfHBUbW2j0TYSWFVFjoWpgrwjAuRjEAm/BGgAYVfzmKTbQzN3FWcXPOA+lIwWzgfDePfOcdx85EbMF2MFNpOFGxqXMBrmyw8hU6dABDdKo8FUKCq6psguloBEFwJ4is9HACWxcqH2+ru5vPYug+4JisjJ6Yl4cnTHdKtwFAlsIMMILrIluxgmb8wINgseGP3G4aDKKk4dhpw/sH1iJEuQZH9WADE8CFRx0nPVzYZX5oDOnxO0eEC1ZyGw1StwoVWJkuwFGLi0zFrElH1sUlos/O0qjOpysV3F6xdvx9fOvhXrmgExmlLzmyQM+KSI7m8r0RkcRnOymyjJmhL8brcbh/1ePHZ1z4hlOc0bYU21y16QB0VC7jPvu3kTublwPSSS7TE21TpdDCMoENQeK3mqIAs8xUoXJvwi4NHB86BibEBhZLCDq1wqUs4JwCXQq4zU9lALEkduJdK6xeK9H6XaReiErpsdENe4jMQKfgBPUAKLRlsi2VsyzrQdX9tRAnNOzs503jAip1aGgy0hhNRdJSFxXrjcxQmJ70ZxRTcpDmzK2EmVqYAIl6sYDIdC9Yq61Osp0WjMKDWmtUb0fBae0qJu5T112iois0nRpeSBTyeTClvtkVTpsqnki//yHMcfdSau2EmqxZ0F/jX2XNXqRrQrQy0MHJLfqNCdAHzgyi41oZHBhAorF60qv4kxXsrlPtG2YffPzpT0ucIUKAD7KKAoJiiyJZWqIPlAX9ZjZoRrJqbPIT4hk3IXa1JJEnXQjj1lylKctijGLrnPoO/RRc4O05QmA3GIM5xN3o9CwL+cYOxdbHSyOrykwFCY2cWNh8sTOIJ/MVCYSI7Tymjex+P0A/XFfs+AyfhzmgZAmkWIHj1xTWsSoKa1VzY6TCCEHcmpn5WVypk1e6DwYpmIiAKVSkl09Uq2APU6XMuaij6ETLyDTuck6FiaaBrDojhTxBwojFqobHUtgIIBicB0xgRo0skEjnurxK3ZoopjJkugkkEj45Ezqwxj3R/Fcmv0PSYh07NNjE7XMR/Dv7ffK9cGwJUSO+BBmZFYzY6JjtkttqyjYaKRsc4618bnp9jhafcvG0DcyfoPl1j//af/kW6k7MuSxlACjMe9zvYkTpPzHyCDVRXV8oClysblyDiBSBw29mejKYmIxbsrp+PzYbx56048ffNxhFsvKwYSDRKH3JxSjfLlOXTHJ2e6UAUxp7GxVFnofnh4DKAxSIQE5ADd2+lbHSoDpPl3W4lCHJ8c66Z2u1BdzH3V/itRpNbVBEKf8nqpXOJu1VUYyaTfhwNnuTD9vEhZXrbLKJk91mppJSDJE0InQh+1Lqs8OLscVKpoghDjV0YWMjxgowACDhPsLgEijZK2PNhL8bJqKCxp4mA5Rj1Q20ocj87jWyevxYvj14T2NEXBn8uI4Pe72dSie3ol6jNfe+4d4ClGelf3enHtoK9KmpEc70EHTrBiz023TnGke0IYZ/+WIQgglZSXCOwyIphdaj4bRGRQCPdV4J/pNLVXbTXIvTJ524mleIaKILMxkhAgCntW6VSrZbfSUR+/xdyD8ndBZxIwubbsYTkrxbWDMafAWjIpB9WO6AdUGSc87z59j0kkFEzQa9jdtOutAI5AwTBFKGUDTQo5wKSnMVJj3JpgLKFmUfvqEcScqOSrmlZW1ttFirCmMylQkxIJ/MuFdsJEbgXfFgL8dFcUKP78rCM0Sqe7lW7rJjrp+DQaj9TxqgiVzrcrLRHmNd7jznkUr+IR2k2L9QormCxmlOC49x3fo5wwXIwIpqhiof3tNYa0xG0i6k4LmgaF5HzuTjzlFplMEVxpP5k07Ox0LNcH/5t9HIEwVYpKp0eRwQ6O7rKBfnVyUZ34KKToOCnaW3ILokPni1FwaE8oDqMR3NcP93U/6ZqghxAXua48SwLhZZcnGdCk1LGnJnZq140kH3x3TMBV/Bb+pnfLBHXOhyzl8FdmLwyCFq1oMSkAtPnMy66zEkLhEws1lUktAXeIMCI87vZZAR8CQIfXcrcpqmKuOqRQJQGXeRzu79rVhZgh3fNUmMK5jCSPBy4o8/HkEthV+NzQAos6l6Y5aQDg3LGNVqehiZt0onNULEORpB+JFsezQ0GpDRJNCA5iYAesATBDE3y2jPtHUNC8T/Z6yEWgplopjKJOtEXhZa6ysSvmNyOFKLATRQ600VpNTRuJ1T9XdIIds72ywOQB3vBDutv8L7/59/UwiQOl3dWfp3Tw/OY6Ncnlnsd7vr7RmNjAJdC2+eBc+gg6IFnTlqrdwvckgHvHZ6LbPPPEzdhN+x7NwvMhYhbOiIqLg8YuwePo5OzBGAHyfXK+tEkUh9aUDh425mseC0OQz2TEqCQBRuwpRiPG0whuA3jxqEAVVe5aHFi4+HgxGhTDg8ufSbIrEaLcbDpzibjLJBj4PGNxo1QlupB7Y0PdDcv3BMD8TopxgkZBnmq/JB1iI02hEoiygFG7pMtMWyKgbAhsAKrwIU3ggiYLUYnhbBKvnn8vvj54MbbVBzKGZbdqaoKr6sasG53zq3ayEc2GjrUT1w/34tGryMUZbAPk3lWepxyFl2ht1F6sQXYC0NBI3qpLApfheYtcJnSjoPpn7OPdk8QUMgALdVlvCOFNVQ8i09cNdORCRgClOCJpMladM5JTQH4wUl0u55LBI8hpesEuq4gRyLuyoeQkQQMTnZSoeQ0JScjOzkpEBD51XRmUtUfFiUTcwQeKXRRZg9FQhZHk+NA1TptCdcYkQyVnd89MPKwEZIcR6++2ZT/IqJCAomJPClYG10gNKLmuvA/PH/t7vicdg6YH7Bcp0tpt6dIyBqXTNJoT5x4AaTv2JL0UavC0g8RKUcoZZqwtZHuPojX1wPl5FM6kl729nPBQMJ0LqLKVQpknWkZ/2vyCEaXPreQjl6sA5MKoX5gK9IEJzozDk8oCElq6xuKpsmu3BrU2jJq0FRk8/HhtX1hAiXw+PgtCEQjVCPyHrrKUoVIMRlMPpBPR7K3ovDHK5rXlYpSTB2hg3DfFGIH9PA7GfEH0stksZuy6U3lNwXsD13qh59BFMsCgmc+EjDJMExRlkTOXhSjGDjwvnuDhwGOZVahnJI9iLMDP247RsqtFVJ5/F4hUdDy4wvZt9UoE6UHEZTAyIQFa2MNMCZqLEH3yQvQYutGkvmnIYLoa8c04F4+H5TfcxMSCZ5TJ0dSrO4GDDNI0GMq7f38H78p5Lf4JZ5rnhfE594k/kw/zpMQZ4y3cHHlS6qIPtH5ZQaB45tUPN5DYWIoJ8d2b2OeBobE0rtYoKiZNQ1OjowliN+oPm1j/59/8B7rx3ARRatKZpuwOBbFvWKQcTiA3QFVnylCpMgSQIdUaH7wy3y90EPELNyQEj5eorO8dkViP1bEi3qz9Ca4NSWS2cH5dVlESrJBHJshHi1JgCMwDSyIbTRB/8E5EOwchNG17RPBnDMwIhcpOghaMp9Q5eKlNt8j4j9drNts69PzdNiISTcQlBkrwhRvK4dTzlYbBSNWpoxHqFAF88/s07pNBt/0qCXgFaWgtUAMMqOgIoBxyQDIamaT6kvcZWohaJzXlt7Tb4UHOkUcPXqO6lI26CNEYtlsl1tcHb8Urizciagg3uGs1zcagJd2vZcNj4EVX14VzwOtBrUHC8NrBntcCDXuuynorzZcZK2qaAak+xcoP9wy15zqTcBn98NBdjMfaLTrRenfMvZfqiTSYbYLNdT+/yN2q1goUaIjA22HH4x0SsAPbRIIKdB52xKDzoAODtiHU8coITdGnig5x8hztS+sRu3mxjO7rMZmb0E4FL9N1RvizWZydDxTkSNoSbufeq2LGuGKiwoFR/h4uPFCMMI9O6yztGVHhQcFHucG7RJ2b3D1xDtm3c43oigU4yWTsDs32fXxPkgLvB6WFcsjc7Ko64yKcIeBPUoksa7dUAmL0KYAbEwX2fIWyRTeh77ORifzVg/3oduAK+ywWEAmjY6mC7e8rwZ5ejKR/LDBLTsBIApwJxxFTpuB5X8hDt6L7RdGjXTc/I1R4ThykVsX4DlNwOh1zK2WsAeKaKYCs6byn828KVAoEO8OwkkLogBhU0ZgPRxvTlArXEyUhCl9Upfz6cK89aSjxjOLYRgqFXuLnRmdKuteofq2lVOciyM+/zriEJlDZspiD+K9M8lLnGmqKkiRFD2BLEo349FZR4p4Xtxt2xZZ0XKctm/ea8ndNKUN1jsg/ZhLTTjgNMDjXQlVTlGeC5H0kBpJ4BK7FAHeg1JwuU0pNaySS75Gy1haJHub9+DniKAA2mVrk/tdnzGtEpi6muDhW2IKRZOkmTPcuxYiM0LfoiQXyzd31rt7TO66TMDKifgLy9FkjPi/ZYwtQ6SaIgkaYlo59m/lVALsFxKrpE8X4f4pu8z/+797//av/xvP18uu3P7+J3//yJv6n/8GKIPz6t7/1D3UjBQxJpRH+snd4HrW1GAPRdZUR42VihcsIGpEdlg+2A6Z/VqNk+GWTBX87+v09BeOL0VA8VrSCn7n5RMTWrgs4Qdgjj/Ye+buKxrUUh3IdAXqetAYqQBIdF+z45CTqjYqCqL1LLbXofd4sNUAxApiqWrUwvEcXUkuBQ0cCyKW9dFVEf/BOBIAToBfrfrILxOPS+2TRDVSJu4qWYo6g8yYfc7Mld5eelny+8sAS8BjHSohAoCOPMfyarlYtubXQ95NuctJ4NHJOXVbJIOqBd2Vr/0lL+01Ws3h3fjvejLe0p73crWZSlSjEsi7f1c4Y2US4i6aUqOva6Ypqg4uNzZkxSafT4ju5cy+6rRKrB/1HlyHovVHRdEtQCLjmEoFP8IcVqtwFSW0JFK323ZaLxFNTnE/I2gJ8gDheXfJDNYpHsYDunX2XKl8LYyD0zdmQMHnuaouGcQmaQnMmv5SH1qR1A7Z4/+FoqOKHz8W+mu/HvhdhCYLTwcG+3WpSi9gcZes6c8ZkzCBVHYQVzL30fhXk8cyfK+9XQX0X2UNoCuqEmSJJF9o7O5tPGAmuokgKPC4ITGvyaBedYZ4nPg8ydgTispvVSEw+szhNeddLUcpuU0pZvIewBBhPjOP61QMJhFjogiDPGHuqpMb3h4Ih5P9oaq4mWtw5jizKPuruEknMflGa2CQwhEKkgkNxaqxHNUyTopjglwKyBBqYBOFlbLqKug3OvqY7NgKhSLC2tTmJomIBFpQwgm3pNDqFaywRDyYloIXBgWCy4ULGXa+fSSUCOJrsnxU7DH+imBGYculEoV02RXS6unj3SXHv++bEyh4y6TbqFLOjZ+cKVgJaVvLoi9xe2asXMJTWSkgfph66YiXTCAEYMYu3gAfPv1cnySBRIeaO3cIIieol4WjU7hjCd2ZHyjnwPfJqSTtmcX1hUBgFrzF9mrJwz2TWIuCV41ppbjy1ciGvgkf0HNOcyi6d/6ZrrHPi0S5Fl1yX0lnMe26mhwZ88rMqNFK4pah5aRwsOqBfw9oBvtZMHTVNSUEk07o8PaTgqYp6tf3zO9b/8Jl1/MnXt/EzP1WNv/njZcsVcfdkG//6P2zimccj/uU/epBwf+XT/1jQZH9Q+zoS6Ao4hp0KqxJXHw/aeW6gusjhRBUAH8hEX9+0ss/kwJ8NeeAiDkHcNhtxPrqIt9+9G3fvncfTN5+4RIaZO2qUL1QHktEx2pKptgTimIthybxt9PuI6jfi7r17OugILJAo2KMRXETw31a0o+Rz6EAkfJ2xBQFKJHtZjDE6M3Cj1WIsBBDBEG/Gntq1UY02nAA0xsiqTdWheJpLdXMFtWdf2gyo0gI2ApDigu9iaTHz6OhYLb7Pp2U85I6+5WisAAAgAElEQVSW7wXvti3hch9Ujiz7OpG/JWsGehoqDdZTHivZP3QTm+omjjZH8fryjUA6VetH0Nni/RodjKF5+2I/Gmt2nE7sjBoJOniu7vY6GvFyXxgr8hqFCK/xjEApG4EFJF4BMo/gKfUl5CORo0sKUvqEmj7lQ895o2KmkJAoSGod8z4kVka9XBN55aojNzhNUxPRrLRRVc3A+bLjjh8qRsy8vmkXdIBcGygn7owLTcHFYREpcQfEveD1VN0iFTlbqKigQ/Re2ZZf3KXiSlTG45K54xrrfUz3KXuggiJ11qA78RjSUxBTPCgiBViSN6fF7YsIReEv86gKsapvuE1Qkfl5FBkIJwDQYX1A0OVnec65JsWXltG6nie6BHjV6eijCRRTFJkCWA6OjobPyU6OIlUgmVw5aLcqdLe9jElQBQkpFHCi/eVCRQGyMuJV6GHFnf+HtTfrsTzLrvvOvRFx48Y8ZWZlVlV3V8/dlEBPMvwBDMOAXw3D1ABaFA1IgiE/+c0fwN/AbwYM2AYN2CJtARbRImFblGRRFIc2h+7qrqquKefMmG/cuDEbv9/aJyJJEzaNdDYK3V0Zce9/OOfsvddee61UNWrMwh4fZUzCqQOvC4OBVIzyJ8qirpqbERXw+eXsIUnmkCXBhBxHi4fDmv9w/QRgzoBwA0j+T10jvFe/TyPzJKdOSgBnQr4zYYi0aPfOBX70nHFmOXBlSEVdwS08BmbnZcCWebhVvNX3ggQsvp/nRnHh+eLsK8GRdR5oOOdOKuT+TFmDMSI/NbFk9p2138cCk4zBCM97lmhaghIRd+ni/RHkoEfO+cE6SeUbDkDGqSKpKmel7kXxheLegFzEUrNGd4rgldiRtpatp0LeYoFIEVR9eJLSRWIJo1JpMaa1l3YVz8LASjto1Em1fuot5Ox7qN9hPbBnY2BAwjty5AnNbfu8FispUkTBFEXJrPP/bY71X/7JTds9vPlTgfW//gdX7d7moB1MWvsb/95dwP1v/uEvtAFKLBXBI/3FuEwOmRCX0hPs1VSfzcpFoxhTM58yDiNuLWmngvXrg3hA7uxsqSADFPTZl8/a46d77auP3nWmTthY8gazXisqfLAICJr2GzB9VqA6VSgHMBAv2cdrmL1FojGzxY/xFOJHGMYRcUDzN5uel8x9cXCwyTjoeOlAduoCr2+oemNwkojEJotqS4zNgcUys2hvcpSsjX6VQViySPdnDHEBmIhNGgjqujK/jOyomAQ5xwMDCCvNfsdWsIrTfzGZu8zBmlEUevJUHbaLs7gPZcOVoAbXMTdou9d77UenH7bLYXoeTqr0bPxq2BZOVtr4aMsqhf9ImGGD4mJkYI1ouFkxVQpZexkiZxjeD/T3OahknUJIk6QQQobclmIDspFUvCk3GK5Xj0lFICLSkQ0csXydSLQKO/OaVLwpL9aIcTC8j5dr+mJ8p1jE9VXbgFUriQXLsBhSM0Mb4YbI1TljyXqvqkJREsX4079Jql09x7LDQpbOOd2S+OQ5vDnoLhxfB2NIEfTF0+/i37P2rLiVqIsHKPBcH++wElyhP0xiF9UiiTc1nhCLMAhEtBIiJeN915gXh729VsUVbsrhidlcrMJGt369klqUPAx0CKmGvjILOMFx0FZUUqNqD4qF2phym5i9y68I+5Zr6IetTOiC3vl+nhV7mD/A1DpdlaQoymQsZPZpeo6wM8Nt6CpTcCa6OhcVrgpsVLcFd5JgdyRIFCaDzuW2E+YqAYNKH8iZZKMrJxGACErC12UakedSLa4ambFYqMDKu9a0ofszA/tKksmMMn9SFWaN8SyEPw1AqfycUdVsOxKg9kUh6JRkpxVncQC0p+uFT1XoabVlQgECHnu764MHkkWoJByOrsUbadgasSoyKmiRUDyTEhQG5SYGWiUy5T1EiYn92KtFngfPjj9CuWrEl3iHhMJLx8ucEiGBKHJidLCj9JSZ7fArZK6zJ2oEDhg45LIkKvxv9sItrFy8FZnt9TOGbL1yCaQJlsC9isvorIVW80pbXV0VOaBQok9NURWuSJ8P/nOUl/5sYP0H//t1m5y29pe/OWj/4o9v2n/w7wzb5lqg4P/2139BGDF9QLJrMiPw7yKw0JDuTFcOLqX0IpdFucONkgCxcMW6C75LcIAyv9j2jjD/vm7b2xttfRN46rx9+sWz9vGnz9rX3n3PfhYvRQLHcKCW5sbGug/l1evXbhgOBPt65YjAwuRFUbVC59cZhcVkYAO+CZ5PNcAGVWar+g4RKkivmIeeDCom6CyAzU0g67n0dBl1AAKVBczmjAKJyjbV4+S3+R4gZeGJOlSsNOqze+UKhCaJptjFPkgCx2XgvD472s2mOcwgc/R5MfsxlZHTjxViG6RHTWAFztKbUxp9iA2vLnbbh7OP22yAZyox8A7moue6MF1pS8fbqi0BB2rXtbLsfVOt8uxl/QnJ5XBw05yf39qF9UycdaAVnkEuVQeb2RGUIrJAiHJ+sHpYohTObmajEiATrAm0Mft2HvLmqtw4MuxvlVUi9UBIvsXqWwrttljtOdLD2EDNXXZ1MVjNVDHM9lm9VvIjnK0zCX29BELHA7BYU7P1qizzes8owUk96pK16w44BCnWO70fDh0OGq4LREb91jKHtgKi3VGi5Dx/9gXzeM48K7uWyrRDo1Fx7ZUQgbr2oETC2JkBE9J+YP1TCfAu8dTkOjCTkPyDtOPyspAsPXAqZp4vgV3yjJBgUBXtyvRCvWqL9PtKFEbkggNOMY708YTYQGre8DfmsFci1VZH5i17i0M0SaY9RMeYejg/PIza1LUuNBGsV5ULFrhkpBhrWM2iTDSL/WBHJLqfMT1h3k8EQ5IUGRxUhaOVFLaoPeQOt1alLVmRoFn7Lwz4zOVCUApTP9ZvJNlhLUe0nv90l6zIdUYL2r3rWREOReSm01IzMFehognDfFpbb4qAyPim51nXL08BMtvFlYiCM9LyIoJ+2ceFxwGnptAHIdnyUZVFXbP2rBVaa/weyZMQLgnGFc5R0d7mHjUKAX0o+FouBDPNyhumyEohE9ifwoEgJ0rOGA9zt0pDFuvecZzoncfTNWOc6gIUysfn6fV9dSHzXMLmKOud34viVBjd0bS+s4ezn+zITcYqDaz8fHkm9wJG8OXPKi/92cD6N/7zy/ZvfH/Qjk9b++LZTftXvjNof+8XAgf/yg/+alVXJc02rMBa/b1QxBMI2DQdIrZQKjgUWJOXZ7bcG/a1aFnUR5MzmV7Mpm5srLgIP/rsSfvRTz5v3/36NyQreFjU2AEPCrYg33V0fOR3d+WWOEb0WbZB0aczowbLd3/vILZxkg9qhktv17ALFXZA6k7WZ5hnGgaXbZHC6CvLHvzQzbkuvPyocBJYo4Fqj+ccqzhMi2/s415czNrO9mYCCq4zZ+cSdYDI6Hcpxl8Qpr0gYSYC68BetVDnMLAobGugKkcDkNjD2xAlGw7ILniQRC5MtuoHv9o/8J5YZJzgJBovpq/bJ+eftd3LvZAxOmlJLHjgeA3+q/PXCyZZ9iGAf5cJrMtWr3k/gTeBDIXttCnrWWUq6iQcHBrJxu2bML6AcEhB8sKi1XIIrDw2i1QZiIOz+oVk+lQpWqGxiUYh2MkMZiOTdMzHOo9eqXo6Ja3HrXX2YQgmYUayRmE1c12IcbBOunyfusRWHJlhZa1wCBCkPdivOLDotQMhdsp+4FPaCeyTLhLgOINsXeQ8OUgyvsI18Yz4fV1J1KMmeLMeYqhOQHetlHBJxo1CmIvcVdyPPJSBxpHA86TKDLU9wapeCWBIH3JdSspRcVE1np3HpQmSTZG8pmfnJmYKNYzjLsN/a6sVKYhbmUkOxRIoNNl0vaH8VETEYmZ5HfIaRhANLyWVsU6cC3Xu8NogGOlKDlqmE2DNJjEM0zWMZn6fNQVSA3uX98rByYu/UyMj+ck8rpKBVyRj7M0rGaYsfpnYViZ3bRjaUF0VioBGgPH7mKXFLm+K6xLyouyBEGmodCLXdx0HJQk5CbY9WeedeNhXIt3bSFR+vsnaB/xeqrao03Vilgx6ECSSUUeNmOBYqjGbqIjxOYx2Se4puJTrT9WWtl7aSncJNQEt6GSSw96PFTm4vFJedWkc31beb1p7tFlSwbKHtUgsvWD2iwQmiWohCHIORWClGwbk+/roJsmTAi9IUNpmS9+TrFzeSRUlfAbPi/YOSQaERSp03jHvn/ODd9pndkEm1FYvBzFunTMi5MQkGsQCeD/RQg6qY4+1hCwku/2/BdbUpq19+vSm/bMf3vwpKPi//82/fsveyk+VSsUCh+dl6Z2GXh7FlGJlWflEseicURTGY9R5jAQdL9vBYaC3yWm7oupEfHp50YPk88cv2o8++qJ97+vfbCCFYbMWzFd9QhmVeGIuzNtD5KET6N3EfH7N/JF19MF3XvZkgqB+GML8cRSoMlSun8DqcDIVSMnXSUhgjAEYZxBrLjY234fyUHqiMPYi5g+E50FxMtWndWtzMzN++jJeeICx2OhtofIjcYVsucyI06CPFRrVxf7+oaQYx28WgMNzqEntx/6qsioWC0HPjLCycq6H8QkW/Mvd/VtmZiBpTupBe3r2ov1w/0cpkGvju3AJrOfjtjzZauOLlWjRLkJ9T2+VwOozqUPVjyuTbD6bjc9z4VBcxsIPhamSxrMCz5K6fX4Qh9h4ETKnn9V1UDuJhZnijMhEvQoyBAciM5MhgbFWeAZUTMLX9CclqihUGQIUTiWTqYdKiBCMJqVKwCxBBu9kmp46JgfIZ57xnuZcV1x07osKJIhFsnlk4ULE6r0nDzz1qzOL53cWCURDdxItkpHqv2U4PoxwrldiEkxG2JysDxijvUovglh3Z+H6PeSq8mEEhf1hll7Kab2S6iIbVJoKmIgKZN3CgHX9XMGujAQedn6Mwdhbxp1kbc0KLcSP1q5KLlNrNpSOFFBhJOrk1mSbVgDXx7pQPrHEUkj+fI/VB2cfsP7gCpAIK+kIadEE/TrjQ6hfra+HnHYew3YSHXxJgwwgpRpbQ7kK8hnmgnjQD3RtRqCAIE6i60SB0qY507iuaPMyukLbIWcaAaMTE/kcvoOEm35d+hoDiV3sf+4ZFCbQdg7wzjOJMEnETggeVqKMMUEWo/UlpM+ZGwYyY2Y67ehElESP+2ZNgkiBXKQtlySHpN1zsQQcCKzd6CLiIQmsXSmpKyqFAxAonf0CesO98/kEG2BgzkwS87TKShFvtOg51hXK7JH3ipORLkUygv7wvr0GepbFhdCiEWKiQipVCUtIDWlOy84KfF2ryDZQVatCwyqoJaEQeuesBbEotEqL0VLHU3XMWduMtfXAyjqBLX436haNhqiXzTWVCP6/BNbf//FN+/f/7bse66/8xl9zkSQTK0YvQWgerPyije2xplHOC78lTpRguaMWsljTo9Gt4SzzcNHnHatSI/sRVaMlZtoIrM/bTz950r71wdcc50Fphe+0B1FBm8NMOKWk0MDFCc69Wu59FZViXHDxX+SQYZxBSJKqd0IWjgpPZqeAIzi8qAJg4nFgEgAMUOq7ZmPzs4xZ0OdhUxIkyX4JqizEwCDXXp9D1/QGSyYOsgfPpbvZRKYMyCjyXnx37K6WZRLCYuXwMtMq3eMwTsnIIzjPppXtV6SKDsHYV7lqwnivDvbdGKk0MhAPLDm5mLTfevy77eX5q6o1ApezAgdXc23xYqVtnN5v42GkwVaWR/ZXMZKnB9bZfVGcSlCgCqQaE9qExr4cY3QqJBdo9QXZVNFcpdcd7dbOEjZBUvwho0LR65z34JFUU0o2zpKOA7PznmkXqAAUeqI+oR6ytRY5yw6V0YwuLGuJyol1KGuylJhiao54A1Bf1Gc4rITu0FZVei0KXNMZmqes9RyWfb84HsQsbgm0c6/p86Z65H2k1xnoz0NkMPBQBprlDwcNhyoHNO9bRRvWp/2hZN+dxcnzQgd1Mjtt6xurqV7sP6WK61rLfWSL94dknAVvMcendbBRQUIqVHJzeuo1cS3sc9Y0+41EkUNYsgfvQw4FIx5L7WhyVPA11m5r3qt9YkXpSymqPFKBo+FOWEGyRyGCYaW2BDlu1fdAO4dnzfuiAqIS5FDtiNj+4dHtuBAJTxx5Mtu6ssh43KJVHEiBGtQlFEGCYM9fODUHeRCygl4VEgj8yLX5tMqc3cpI2zWY4RcS5aygUK8aojyGLnrQmvQRQ0K7Q/Uyn86ekJiGUUhxMEJaS7Xk/ClM9ZqtJEllffIubEG4H6Ib7qRBSxVPBW/flHZamZR0t6mwlJKgkmSsr68buNgLFlGOxOFjPbEyhdjTkyO+i9aVZ7dFTxJMZvq5HiH/4p04NkfCrd8rvJW0cG7Z6nMhVUKGlLlbZCJZ86I44UZIxnMcDtGHSNN2zXAlFM/RZcrzSO8+ZLagaPTWm0RL9h7rkH9oqXBe2ArsP68a24L7MglgOET8w7taXFp5O+WlX/nNvxZIpWyKgqVDkoiw+8pyglaEI8p9pOYs+Xv6Nx3ak6xR84LAeCx8FCyAUa74/7iyjAPdIWdIj/Xf/Nf/1bayxIxjnOglCpXVkiozaPVOpjblt5mlrIrrjrWcp+F8lMSHEAckUVXfTViksnkts4TaKmOuv2NBRrc3FbUEk5LqYhHSo+OwF/LReefcTcXhQkbL4ot6CqMmObj5TkgzZPhc7+7egc+QRWOlWr1qDvVORMhiTeXlzCtU86trM0hM3anceH5SyM8ysmDFRdDCts/F1gymbD6hLA/oafvZqyftDw9+3A4vj8MMZKZVKPqmDa+Hbelqtd0fvNt2ltbbg831tuWIDX0ING+j8MJaQTGmD+bHW5WqDo3N/HNKxVq9pRCiYkDNgc0zNKlYWkxPvmy5urVfd8ywd1qapJwNQkUke5KeIvTBewj7Mr1H/nds/1hPzeetbZokI4g9SZi60H0nA3XFIX7fXlQFITP9cihhLVphIPVXjOYeWHnXHcZzhEeIKkQdD3Lt0dhXOQRkhwv93njQEMD5HRIt1oaBQiLLvFAjiVvvZVKdOg7CAXd53jY31z2kgCUVLSotaw4xKvKdrU2Vs05KDKX3NU8YXaJSbjdyCmD3UxER/IRg5+faxjrKUaMcPsLvzEqztlmjzM+y/5OUUuGSNAO5yvQGwahKkMrHEaDylbUPT0DQIYk9RTI3viVuBWoNR6PPSbJcMT5gvbDn1F4uHoHP/Oq6raCAJJSJ8wl9tWJk14Gv602pyHV51hQKQeFSfee5uDYqQPLOdIuRYIZ4fpK1WzJSrHj9/7EaLOREYl96jEExhs7Dx9owfX3WbhjzNaoobyPiIzk/R74PAkn67zd68/J3fJ5TGLKLw/vobOY+emcrxvGoEDPHuNNUAdK1vElOgiagUhc+RZ8VFQmgD1taxbZDhHgj4aj4Q00SpCrO+hedkSwUwtsdlBwBly4a4w4Wjk5fmffM74scMbJXo0ucUx0FuqatRBIGEbSQItajz1MjiozO9URUgRNZ7SFx6WYkKpRkClIkRST3H8IuzOzltwus/90/+qsemHHXSE9MqrakBCT4Fm8H8oWBy6VC3VIOfn0Wi6hQgTXqZUWjHw7bkb1KrItw6MiCQoD/48+ftX/rr/wVv0MrIMhD5ZhzjOuHoxeD9nr/0KwQI3HhM4KjbiVDHyQZm3CVwuMcaKHL9xfOhuYFyA5jGN3DKcxegjiBk8XMgqKP2e9Tc2yGrqvaDHEgi44Plz6Oe8/RsbrDMFC3tzYNqhn4PjcrDx5ah7+KKvTPSmvzOvZUt5Jgxc50wBpYyt5gFHXMiufikoNxMBR8XVvo09mHHlg1ag7tTGIRzehBAn1OT9vj45ftk+PP2v7FYbvAjKDjLfz8zbAtDZbb9mi7fXvnq+0rWw/aWE9QGLfp30m7R9DbAAvTNsPs9Cn7YHb6hbFKA38Q8rvIIczPJ+hnvtSDoUa5ej/V2b7FsdfLsycYxPh6wXuzF1IVYZ+Jtb9bTFoH1S8ycyp0VH2kTjZzzIKZ5yIihWUIMzgEnbvRjVQW9koR5hfKzwy4FVQRXag0+UEtsyoZsHImSXKEKlq9fVa2oxgSifBYLb1WMuuIKURLkL1FYoVoCc+bf4Dd0EfNQHKs6Vh7mSG+g6d5/9zf+w8fuvZJ8Pgunrlaqs5fXrZ37t9TeRNVM6Fu2g5Wy0DBK5KD1Ay2escbOOxgntnBcapVAl3ESeiFVZCXVZzRJ5JiAkMn5dgPr4qNa4vrFO2CENw0C6h5VDkV9g0zRsdz5/553/aoSwxeaJhRL84i7lFmOgzWwKgkv8zX6uRS/BA+I9BsLC2dcy/2bu9JGizxH6UKk4CX+XdOFxnvjnyAMMR4oDvXdNSJn+3tM/YySBrMZIM5rYMx4iOjW7u1tFfyPfwM55gysNWH573zvGUvqwBVmgFCuzVSU5VcZqajriQECtu2VNWsyjTJCMxuJeg4UM4NFgpr2HVcnA4+w1HCQobSu73TK2CvhsWfNFeGvsEsh4zFg8z8TGbwR3i8eBGdPKgrEDO6izB2IcuFmCghj5UvoRA1tVOLmwjqhCEt3DsIqbGO3TsFK2dn4xFNfMNWkxKXFl6G9TJZIHz/543b5Bj/i/2hYuVhddHxZDhkzLFmwy2BgX9fYDG3WCjRokVtJMPdZMqKRwP1yRIuAgi9KcZYBiEPQaUmm3n26qB9+vhl+9d+/ufb8lJmHO016MDBApxIRmJD0ssgsG5trEd0QY1dpNuQ5lpos04CMVvKIDIPjEOSA7xnvRzsBzrVRLSfnzNQlHh8xieopsbxvyz9Sb6fFwlLbryU++oWSaenUynqMkXX4kEIvBLoMUFTE2QN4MmyQ9TSWUOVkWRWLDgWR4hC1QflFVb1GtJFDt5omHI4VZZX8A/Pj96jjMkKVhlVqVGfs4sGQeXLg+ftxemrdnR93M7aTB3ibIXkAAuDUdtZ2mhfWX3Y7i1st6Uh+sb0TkKikbhxBrQdOAh4bx6VrMnxG5sF5CHBNdU3/S5EDxDpXknfu0NX5f3gGkIVyPGO5baHwpFet+MyYM5APZuJ5CiD3RFDEdJzYD69FDYjB0ZXx3Jd1wGztbnuNfHe+riASUjNQnJdrsc6DBTqLtPrPnaGPqnGFcooJiHt7zkD+enrpNcTYg67loqLgMn1ktzxu8nTMibF/3Ikxx4h7zHPHBP3E+TxBvHtXV+lahspkcf3qq7jGpL37drmOUJq2T8+Tv8Xwh2mEpOT8tKkhbHZjk+BgE9qNIL+6ZUKSNvr67HLK5IUey4yhWn50KdlbSlHKYQeVaeMwYR1yx6knWJQutUMfsNAG5ZwGVpEHSrXz+y2Z8xgoHF6hzKVdyS5uRVTGZgsB11KIEoVF/jVkaNKYgmCirw4hhPBDKpakxJTlfTrwmgOjCxREvlJGLaQfQoZS3KFQhcJYoQpfOhl4QYL3ArrtmrLqJprsPvYotVcKm62gEroo1fDccFK4HSn2/cIbNoTYtdtQe7pP3IZdzC0I0pdQlUYORMY6e9GG9jzobQMsp+yZzsZUWeigmkdRSsOQeDnFFvyISqpSv8SsmfciDKmeWezl75yKlDRrJKYfFNNypEp+AXYhLJ/TGLSiuC87pVxAmrwsUTviO3znsNIrsBbyniOfLmmpu5FlZ/mwqwHzeDvsA8U7HgbP9b/8R//YlRXIIIYIBMIqH74IjJAiXcSfu4uMtlMMrdbmj+HBnNGVxFNd7MhOD1L/4h5Vw5gLvz57mH72eNX7S997/ttcyMG34jREzTpp4H3I2dINahEHML8K3jzZeie65KQsbzUzuiNoZ1adkud5h5MHyeDkvGCbFSQWMZz6Hekugo5i8rvysDK97Fo6TmRzROokfdTqcXMLsPfMk1VO4k12K0Sjso46bXwAmH9sUCV7NLCKXN49jj9nAhLQ3oKdBoZMpmfRbTgfu3tlel6yZW6sYVPtGWL1V16PGEkOut5dS2TjndzODlph6fHbXI9bdPraTu5Pmln1zPt6TicRlhszS20rdF6e7Bwr22ONmqIP5AWvRp7JBzeGAZANhoA1U1MvkQzqufHe9JoAL1lhBWWx743AnNgybjtkGxJ+BgyWoU4yJzvnjEU/j+HOkGkK60A7ai6U3JoOSwzGB7GchjAVqIywPMe+LnN9bVoOpevbN4AvfeeXJQ7jPOld1aFHACBqWoDcngbzMmOS6VHBkW+V+9hx4YSaPl0KgMOhSAUYai6zwoO45ogu8FstMdUCdf07KodHicRgFB2b2dTghvOS0CJYZnH6SYH4pyjRlRhJCtU/JL1plNFPgjyvR+oOXkpaEmK8h6uhZDN3s0JYhWXfnFgfeE8YOCqQCQsFXIU/duR/TCqg66ixBpV3YYZ8tKK9nfq8+2xqUYVzWP63UcnYeiyTmTm2r/PMw0j+8wkgkNRVKJkDh3hml9wLWROP56cUUiDrBbnlLjPRFEt4g0JTKwj9Kr5PHkmzNbW+4xYDIEjqYDkrhpvo1qSnFVYr1yQSuQ4Xzxbi/ymsEqJx9eAwK2ARL/nIB8Ew9Yuri9sA0T1KG5grDEgbK57NH8n5lDLuVoX6SFam2k+FTOTzMbmfff2lXPV5c0qAZWebBk6ELh97iWez3PpfXveP5At703Cl641OXs7tJ+2TNkGliGLiVC5BkUEI0pqPCtgfdcGM8ayXPNu+HfRzTaVCH+ikikmDCS88bvK9KaqtiBSdvYmZK1iL5NC6THMPgaFFPX4c8hLf7FaNT/1P/2zX8o8GD2tcpznQp1l1UZIaZ/0CtTuZNEU9b8yujTSQ+VmEQPbqBJDZUNfDfh1juyoXFfm59qL/eP28ecv2/e+85328MGWjMzpZKJ8lXOYl1G5AfsHskQwfGN9Nb0JM0PYkAlmGmXVbFNo5slUukoSQ9ed4GDPoGZ28Z/UF7RktmScUuVDdeAAACAASURBVCHAysV1Y36+7R0ctVe7B25KGIr2QooQ0HVuWSjOepJIqDgU6CWU8ai3EFD4Q3AR3lGEv1wbSkeUTEuIq9i+HLjel/6xycoi6k/FG01kFguHKIcXfUsIGhxYoeYn4+6HxPEk/TCSH+cJycQvztrR2aSdXk/bcIQYwGLbXtkQVlsczrfRYNQW50PgCengsu0fpjKFFBPt5YHOIRzgyUyZJTyVyU1Fxj/2ETGyVlM078YeiuxXKs8w/PS0nZ93ZCJU/jiPEOjTr4KdO2tLy0sypQleVG5s2Mz9QViIS0sIQGHp8iekrySIahuXtjV/16sc0YK05vw5EgjvqcazUoEgtwhTGVcOsug7mJ/PymFD8H1DI7Vm7EykrAjgKgcmzHdhlVYjHMcT2fXwEyL3x79nFp13FuLd+jpKWKN2fDSRmKHLTyExgS9j+k0lCnwLE/b64qKsvO76zofYkM1HuYffgQnOdeGDHK1hVK8itsDncO3A+nkuqUoJrDxvWhRWihyEC6OMDNWsZQLrjfAehyfJBe+xE4jCYI2Gt8QlLeMY96CFg/Vd4OnYfdU5InM74unsP9a7CZ0CF1HZ6ZXReAzzGZgw6mdxdYn8KHAxa6jrFvP9JpD6NUdpTPasI0BBTdgfHbULASp9cOfNga/rHZto6lhz4dgcHyY5qEh5XXKwIzHOpt+anNwhMQr3s8cuzwyAQewiMQopEplIiTf2CAML8w+JBvfYzyrvG7Trmmecz0gwTlLJM+Ed5cyAF5BAxPsyyDqPXRrJxROwMFAJKz/Dc49PcWw1YzofEpVysibDjC4GeVNrvpyaaBd6nlSPnAra1oxM3963TaIRCD/nG20Ezk2+D1Ul4HTHdgzqUbVLIhTGsEG3rom9k/4qfX1cjDIZ8lYV66/9079phsBBYC9SiI5eZSrWIVBeHYo8qF5mi3Y6FJ2LMecvY2QJUAzeD7EfOouu6RWU67C4mHd7vnfcfvLZ8/btb36rvXN/w59BF1hdXhlwMLUyeI/3CNR/ZkRh0cbcOrOkfBdBJdVHegCpUgIV8sAIrOmTYZaduScugyBOIOb59hiUngmVeZIHCBMEJP4/pIGo8mSY2Sqn2GTAoWRAQs01YpBUNgcmh0wqx2zOjDDEzxL5QDYa4yoSQmanObCACqxrIunFvOx12aMBjTkqgBweFY90eMZ7QiziuSnr50B8qb0Q+LRti2UZhxIqVWTlgapHVkNbUOKtPLHputCRBjiWBQkrE2Yv3809q5aka0vGRliwQH/0/UhzYXu76XSDgSSXa4V9SPKVqiHJAkPwKmWp/pMAmbGcUTkv8SyiomS2Tk+y5t+s7OtgzdB8KpLe5+wkiqAap5JweN7CkwbhrBWD3vWNSV2QjGt9YFkXyvyVmAlscgKNfV+ZpBmN6KSJ3BtqOiHBJcsPitFHdTAq534MrCWowYFAbxilJlTG4rLDwZZjJezSKOcAvcLAZl1KuiA7t5ortmsp0kjogrGObB6s9ariWY/AxHw5lfDm6mrbwKhbtOgwSmiQVpjh5SCuRKg76bAn6A8SWE9KwlI0ruYmfSfOiA/jaFRtlqAe7L2Z71a2bTF72dshhcU1hT9x+ok9oYHAvl0JASiBuCDqxTQCQbir7ERJK0ES718+ju818aJKLKEKev5Uq3wvAUHBCuRaIUvVPgvCEYKLQiflxmSLzCQq6GyvPklGeD6Obqm9e+L3cQ6ocV42bqy3rqGsfGHByVZiBZWKkGAscTLxvkVwSHocxbpItVrQuP1x2wt3hLEE1rsRMJ5tLO0wx4gyGuuv81cSXKJxrKpWyWbS5urwL++DfZTEPQWEaxOOAMQ0tNcLviWo9fZWl1DUAhEEqazb+lhOkIy7MSLJnBRG5aAWhCckrX7+imIac0BhFswuLK4qce56x51EZcAtpAmkJ8VP2mW2EBei5fxWgfXv/9YvprouyJAXaJ9mECUQDi4kD4FNgSp4oTHQTY9SOnSvizgETNmTyQvlXEYd4+r82syKm7gZDtrT3cP2Jx8/MbA+ur/p4eToy0mYic71JXkzGDP/BBN0dX01c4WlW8yLsUqVfARUxbVFMJ0eGhe5UkLbzLgKlypbdm1g7VT6ztBlnTjIj+NHVX0qFZVMFtcEJMzC6yL8ikosL7dXu7tuxpVx5OxkzylCH48/TQ7m5x3Ml0Vcji72omATj0cmFhIhnKsNWYiFBQpAADqd4qByKiGkE7Do98UuK7JwbBb8DI+Pp6HKcxiZhaZaZ17WgKoiT+BwNgfPGWIIyQfXCrnB/p0WVBmjABrvvegwX9Mr4SChV6cV2Op6JAS1FotRtGpO9dncV2cDK1WnLisoB4PwyxGFJ1GSrR6xBK4pgg1xJeE7kbPscmjcp2MpIgE5dLs+qHqksijTW+HaePYbm2ul+5r+ZPrHkU7jHfHf/F6ebQQFOCg5QPgMxkZocbiOKlEKohESCd+VMYLSCS7Naw4aDtfMG4aQxnpkLUbSMK2NECsQxIj9IOuDZ2i2fnWpjrbJ7gJkrOVbecU+CI8qGQkNaAmo1EwxFPqnwGN5byANOPZwuG8iTj6c88BkL/LZKKCxXzVGYAa5nqsVIb0sRQMWNFfwHOB+KjhSQfDsqKYcqxnH65gDNfPjJGzVM/VgTwJ5C4GWxSK2kTyjtdUln5tG5Z1wOKKHS0JGMnfeDg4ZGynnlTfYpwp2UGHVCJSBQKEOlMVCWNRxyPNklvVbo1LRtb7UTo3zRGEJEu83jDi4ZyvsEqbgjMrISMZPMK1nHQPJ2xK4lX3NeuK8IJlkzUASY82migvkzPNjumJzkyQv4iGyhackKGdCmOk1BuHh3ZKgOstOdVxKULYJSouAz868fa9CM85jFY+AAgkmZvClr95lNIFWhcm1KkwyKuOYVhVWi7PT6m8DrXfnr+gpc416ztaMruzlQvUU0nCmljZDpCEj4Rrt8VTZo5DWahqAuGTiVL1x4e5uMk8qKtcBbXEq8Gqv1egUzyl7JYE16lkUijFjf6vA+qu/9Yv288JczH9EfoY8APpjmXmK2HeYjXHdyOZWVafLTlHdlp4mWbQGtGRSKvwMxbUl1czPCwX/8U++sMf68N6G2fT5+UwoaHY6vZUatNpSNYmDpqnxyM3TJyKrpA8kq7Ck09AHhhnMZlCPs3B0PicyaOj/Ru4q1Xll94NBW1tfy6FYbgesAhcxM6LHEz+T6gXoQL3ZdpNerDBkRmOwC+OfzhZG3YeX67D9wkI7OJ54qFCxreNSn7zLqoPrw/mHwKgpufqcbKBrq+bTKfBbgrR2aBwTECrmIhDAO2Rxs3CPjk7a/j7uLPNta3s9vaViER5SVQtZZli9jzUJk3MYXV8JvdsbtUrjmc43fCI7KSTqVvQXIYOk7wqsCESNSbYjIMwCX2NSvyjDNKNM6cNxmK8ur8i4JIgSPHrFx+YWqajAyqYRFm+wpMnQMX4Yy8J2zhH2LObSVQ3y+yj7YO/G9XAwdfUoCHEcNsxNQvA0wy11HGEl1o3SgjmcSZJIxth8QIHptRHsYtMme9MW1Z0nsBUZRJXzi1izdcv3GkHQ99cqjt5gSDcclBxioAcSVjj0lpbsqyriUe+CAAjXgPf38tWuZDqeFcGb90sABvZjffAM6FOzd+AsKGJRdoQQQGDJ4h86mU3bOzvbbW15qV054kVPE97FoG1sbGjJR0KBQISVPIQt3aMQBIgqEddOpWAiIbs6Fm6M4MDmZc1SdfNcZSXXGBQQbsQu5t13kuLU9Q7ZMe2g0/bug502hrRTgRElN3AORWIWo4h2MsFrNm2YXijwTHjHzNiiMBUDjAiF2K+tnqpJxuxccRn6+hI0ZYdmLfI+TO66+0qJHmjsUKIqEPXwTXZcQ43dMLMJQCTkXEdgc/ZqJXK3qkdwIE59r9H7Tb9Y1ETf0qs2P8IhbDUBU99nxnBAn849dyXMLYQcSKAW6q6qibOFICzKVc5h9lhpP1Wgv4WxS30tghmxcOwk0MywR7AhcG0Yu3G5oeBh/8wCVVeFe9tfxSsVUhEQsIE1c/t91pUH5hhWCfg7SsjPy/vhHXTVq6Aa/flIii15TFn5xJg610VQiqHPjarGBIKDYxUFWHkkq3VucjRqI2fb/38IrJTDgT7v5ouE2Rgt4WAvmCa9+GL7lck4L5eKrrMfyXkWFkceCjw4YF2gkpXxstUrVPvBwnzbPZy2D6tivbe5nDLxhsEiXtrMHk9vSM+PIoYue/BWeDqwKhlPhKwDqajcUsxKD5zy0lQtxMHlmVAXZtxctIGkZtPGDOvXaAaZdUQLePlRCDFwjRcjMl99HL5XuK+UhKjyQvmPUg8JAM+MA5Y/uweHLkLgJ2nfXEdDEhHLO6QI4zZhQiLJjfEa/Gv3zEzv72y3jVVcfWCKnhn4WPiOHEGSml/wYIrId+ZZNzbW7C3JSJ1FPciKVOHtwF9sQkXqlDkbWgWw6CT0AGvq7DKL/6HORlF/IbB2+EbzA6qrcjfKQD7m3VHUguyWqjm/x3PNyA5iIkEhFJ5g49Z3EwB5D7YGNIO4EhKj3w0D2v6KykfJnF0fkhsiukG15Qy2KASV34WHj71per9V/YbZWKbnakkHstbfVZgv1VTfsEC/g+vew4pEJtWnyUq59ui000XMk2OHLQsBqCz1tjfWoKV7AAMDZ/4SlGXZQ/Ql1dowMp6nUwLOUPIV6wv0gMSCoMwzsMKHH7Cy4vfuHx1ZhW9urItSMF+c/RqiCtKZGLaDEIgIwZhl3OMU4YZZ1ilSeXPDtr29peAGDHnZ65L4ouL0Ym/PSpW9kblnqqfsl87uzPlAYA2JjvfA94kkVA/XA1Q6ZqafWXPcI/PbO1vr7VJ3o7zHVMeQuzK6EmnStJqE88vujZcHgRGTBeHXOqAzgxl2c4IQoyLVw67kVGJUjauwJ3Q56qMmtT5CQkoxQrJNSwQkg6SG+wf5oArleXGYc98k/6IYnWwlM7raBBYmgXlFMJTDzLO151/BLEElKncGT9W4Uv12WFjCnK5a9DHDNGfPJCEmec8a4OcwLeEzSXCceKhRnQg/QCiqBGNAQZVetjoBnd3rfGhISsQTfofKu0PAmk3MwU2IRKgiE9NIxtoOKCU6zjGIUpzNjsy8IaUqKRXS1ZhkOspLgdtTwXtelepVR+f4/+nJZ4aVBIczjKKPZ3ebGFQVC2ROxSoT+21Ywb/2T/7mrSVabwTbFyxShcQlGHku4JTy9jfLFgsfUTJqpdkub2T8MlLjy6AvcHziwkPf0qBF33Zhvr3YPWoffvSkfe87322bazTzmbAqb1QDHxkZDMEbP08GbjXNg4+nivJaIV9wGJRkGUG969o624SYe+93mbESuGf2dZWbu4F4EWspDtsF+ycJqh2WSsDOM1Bv2GtJVshBHuPcGx0/Op2cXpQ9m2qYk31zMFP1aipgdRSotDurSKhxEjfjN9w4FcHuwdFtv4+fIRvMgZ/Fxf82K9WPNopF9mmBgas/yO7gejMLx/A55KHLBomL62Tj9aAvNNKl0zCTn8wqQVhx45KMCAGh4UpFDREM9uYlYhbxAeVwptJEJShCFWHKKvaA/mqRx9TiVZ4ucDTPhAMceJNnZTZamTcb/OCIueZIyDlmckvRymbkEOH7qaCtHjwY4k3pGq6f50CJ8EME7HuvSD5EGZ73XnpXPnJYvnqNvClm6lw75S/ZWZ6yHx0rCBHKF+XcXkZ5OMjXVoBBFwx6XSeayh0YH0hckYcp40ZLzi1zTwRAAsXuwYHXTFXJx4MGsaa2MZBoA4Mqwf/Rg3seglaVJydWrZ28JaoymYiWcC0kHKxp2z4F3xPESPqASw8OMnYGHE1SRlCD/EfggInZx9RYvGHLF1N6AAuTpCDEFB1KRJuWdM4hET0+nToKxsOipUPSFR1eXLE25Rtclrwe1Wrm6elR5w/JpBWbc+BvFAhUiaXqZcB1lKc4FCoohWfA8+Od92mD9OzLNm4QFSirV4U44swDjEpAYF/x+xAdx4hdVAXF2cGzoSViYjmHbCLks/QqtUArIRtNOlTFwmko+1Jx/TdY7wmkYcveLqhazZCeMp1RhLlb0QYSapJsRhRjpRcf1HAoOjNfUQqq+6oy+73HZat8pssiEtTMvdJhVzmS2bsR1oiIhbP4tpHujAe4Z6pC+uYgTfy5HVuy3xrXq0DMzLJmxjlEp4xs2Z8lQSn3tJgDpHXXoezOkI/GfWlY8/NI73LG2n7J2jFpkgSa4pKSBrebtwus//SXwhqrXh7QolnZrekwwS5zXmFYBXIwM6qDt1PQOVQdD6gbJhAeHBzXAgyUOxpjCzRqz14eth9//Lh991vfaZvrMNNooF/bByIb4a7tDzgnCyMP2LP8DIVaCAywzfJ9F/T/Jjhz0DTPQa1yCVnckMowTEb8PBXb1lA59wqkQf+VgCpZA1itnFUiwRfCiaSuSjhyAEWPmCHvjtVzqHHo8/Nkl/Q8CUKadF8hphCv2WSF6ZP0YXKBeJOaEFAc9aC3Qg+PzVnqJ25sRhaU/wvkwkIiY46CSkhPNu2L4EXwphLmGcC4ZBaSLyPBgNCSqv2qra4tlxtH4Cqge9iMHOwcJPSXCVBAjmShHAaQRgiq9IjI2NcY80CpCrRiCHsYabpA1BEyrzlIZdTYLIGRSJQ4/F693hM+pL9HtWVwkwUeNiD32GfputyebFuHyDPqA+mM9xqyS5KeZPXIJXK/2Yhm6cyyzQNpp2Jn7TFzC9tWE211pjO2Y+IFWkOVzEbWVPwitH6FE6ieM0ZDJn2bJAkt5kDnOgheVJYkQ6AYzh7aS2Jm8yp9eolqQOlL9tUZSWLtsP8IOumlJfkj6UOdi3UFgYe1x99D+AMSJ6m7TQJLFYoqGRlM5sPXV9OjZb0q8K+mfskuLmFywfdE4pNep1XORWZi6dkS1JdNFNL/7LAiVTw9VoKERhVl/aWyE8F4caQ4PupqeMcyL8lzNjGjdzhobW191UqaYO+Yl6hZ9r6Vur2xoDs+35opDjkQ5ajMVN6KetScLYc36lT0h3n4fK9s5FLfEv71/8cUQJi9iEr01vm59DlPJRDxLtNiSM/8Ttpx2JZR1DIhj/gJez7EvRQtfG6UxSAl5jxRravMQdKGC2oX1KEmL8p1ShGXpA3OeXakIIRJRsSiL509krFJNApEAkuGloe9jKNRJVgJrshyxlUoFSPKcbhTZTTOEaEK857FXA+OYKsrRewcWhXzPZzNApNlRNKF9u9Ul/J9XdeYz6IvHz2AkAPD2s/P6SRWQi0dAYo2AZldlAP1d1YxDRMKJHYXXWM881TEUcCT3DiI4A/vkfbU2wXWf/JLoWaX+H7VhVH2KAo8F2dEL2aZUd6mc7IKK0vh1/TFuHBVPtRrPY5VFZAhNnLjEDm+eLrXfvzxk/bdb32rPbi3brZsJVkZnhTuEoMgBwJC7kw2SUoVWNxQij3AvGN8ZurBJclB70SqvioZamZMBq3BK6MReZG4TYQGTqDmgUsAmpzcOi14qFb1g5sJh7ovbDwS1ugvn8MnPWga+WifRoya3xUmQpIOckGNxaTySP8mSkKpQhRMoFdXBzfD/vb43CB5/tLbRwmY9NMi5NCJVaUilBvNoqGvR5Dj/dRIimw4BUDm2/LqoiSzVOYhBBHI6KUraWf1G+Wh9CQxHiYzzxA/fa/hPCSsqckOfXpk+4TC6ll1Wy6emVWcEFYYsPReXu/tm7SsrqxanfE1zqjRK9VFCEWdVJiB96J4lNiZbJc+LOtawQ4dkUKCY+2EmBImMAlJ1kBGYBRRFzaLK0rmJe+y6rRI5jVGIHFQO7fmOUVjytOV76OvPV9zdsJvpU+dWeTMelOREsxEgBgfkbxE5RQRjpiEzxmsonxVHqMXl47dBM5E4IVqJApJvT9Mr45rYB48s5ghg/G9PDf2C9dOlcs4jo5MGp+n78W+UwqvmJoLo0WTAf1cb67bCTqyV5dtZTFycaIOt4E+/VaqQecErZaSbPKe2AOsQ5POKUYVaNLiA81MbiB5go1SmWXwzRo1MNiGag2/Ttn11b5RzEJDg/gYkwiyV1jDVD4kgp3YpXIPBD578zGbZ23zriXH0YNdRP8aJAX4mhnijPWo8FaMY0heh8chTEESW1ld8ZpYxwYfkmBsERWqoPeXAxzYnz3VpwTgU5CASlYsk3gVjDrjtZjBMjL6qJ5kuyQhVOwKzhcnJr97Z/zu+rCqDLkiDk2YYES0RBYtCRJaAXVe3LVGUoyAzHDtsPdt95S5QWdNiSpWscWzsAKGxOV5d9eyAWWIIUGs59MvrX1cKlMJkGUKX/eSn0uAtVXjfgv0zZ8ChZIoD5pIHHvUImM0ryodiALIZCePwigP+7z0xItESIHwVoH17/9jxm1y6Gh5pCdrynfZVzDDzphHDKSSgysATEr/9FmcV6NcL2o3G4SeB/0UtUAtwckACTjX7bPHr9qPP37avv+d77R3H+5Equ9kov2WKjShd+XABx5E2LzkqAhwBiIz05A1eHNdE5jF1WfYArdelPpSKOidbOAIREFjHGqOdwCfAofMxWybam1xYZzqC6y+Nmefb2QBcVgBRXOAkZWqUDPClzTWXMAUvadBRqiGKgPj0wy+s6kZr+B5d0jGwFnZKbxr7hf1Kf1ax0jcpd/Y+0lAuYoHwATVDSIEjRDNILaEeMIGJjNW67iYsKZVzNchFScUi7xZ3muYtgn2ZKoy9VaY2V1oBwcH9u3YZNgs0XuhOjg9z6gCv8eBjVMOhAkyV2dUpwS9ZMLqwTqKEncRDjqTKhWHYlNF8HNGliyb6umS0YuaS5RJCImuJAer96+iEv0bdZlL4rKwcyDRbinVe7L2kKoHy/NQz7jek4IpZr0ZTTCj120js6zpJSbZ4O+jdAOLd8Hea9K6MLK7bCj3RiJKpS8RCH3TmnvVa7IIIiHPpZpl3zhvW+LmGTtLMCF+U1UR8OxPlfkCgQ7ClgIkJXTeWalU7l2dyX7fVSDajDZEOlJReCHJ9Ju7+5MB/Ip+NSNPkZTjIkBlwhJNEANFAUrWjanmnHknqlIZsGgf9OcVpIckgO/nQCaZZC3ybtK6yRwiyd/JSXR906ZJNeO1Mh5Wbj6cERDlIPg5PlgypKx/1hozlMC8fA9Eq+zBSKn2pIy9z32wN6jufd+1x5g8yH3BWl5p84sj97xiJKJGMWeQQ1Az8LMzkokYm+dzgLExMegFCM8uVZpCDG+MykAK4/2zlqITcGmCRGDkXIwWdUGiZZMWFn/UliIK10X1g6hkpjf8DBIJz0vH5EI2sxo04MAlybrt0wB9Drn3V7i2boSe0Zq0nIRodUUqH1vRwiS6Qs21riWRQZwrSNn6tlCC/rxk6As25tk4I63yWmky61GNFSfEN5L3VLfc26JnaJA2qmpaUvwueyiuWFE7e+vA+j/8b/+RNy10hZ4gFz1MtmqlpPh6NGUzOhBqNgc7DEMOBaHB6gl0AWuzYmTZENnGXcPfIwhC/b5pXz7dbR9+8rR979vfaY8e7pgknaMS42EVOyNVPqofRoCjYlmBSWrGXLZQVEUquUTr02b4YhRUZAdWIpDRmVQpLvblVDKwhM2E6CObpS62pRU8Y5Otk6EtLS63o8OC61ycyaTivsHnBEI72D90Xs2xmoIsJ2zIQVfYyfxrZ7qxKTlA6WuwF4RlEEDnZVe2mUOTvnU2jXBOQUIGJzWJQ1bivpW5c0MGur/t954Asc+sYEhSgKbHBWdFTSgHiYtX2L/MxplHVlt3uW1ubbXNzW2Zovv7e+0nH/607b5+7YF/rfbpvKzIyQmzgsn6qQKAnHLQxTmILB8Ck0pValMnkPTZ2q31NQ+N/q66kpK6tVybZKc+rJ6hdnVeVewJzBbrMA5NvoMDN5uaQKHZ/NnMjN2ZwKps+Bz6vlGHSbXPHyo49rmsTtEMFLoYSK8ee23obkYR5bKaLXaWrqj+xSKOP+WcoyH0y5xFhvADgmWyGCKLLZZyD5E+VfB1DqisY8fjJQoBzacqcW/CHl5ecaQHEheJMdAwn6M4SAk57Gxt5R1Q9ZekHn9nZWl1hKPIhe+fFgdkFU0nSBwwTl+KCEQX+gikGsk9uQhdbAEobxDiCNWqfTMmAFQ2Ok+fd3XVM4N3oJjIeLFtbUDUi1gD0DjPyxlnq73IbBAwA3lGJIBxOqBX1j4KPgRW2wDObEapiGcgsaX0bAmK7J0uD2nLp2XOGsTGcSHsFFejEsf/j2EBPVHGoBglyjjSwfGxe4zn4EhdFQTsK54bNpoa3lfPlKR3ZXmxra52lK0MPJhJZw85+hISjgxe57NJxElcpsLQ8i5Y6xakgY0NiCVtal+9ZGORi5QVWwE7LjBIiaYdw/+PFndGoKIREJKYJLpZWNN93p936bicsDXtgpBNu+B9kv9AtBZmJZ4TPd8gTLzXLkgB2uQ0RymSpWpPXz1iM2nD8e/Vny+ZQlGhIgZquAEhsCrW27OaRJ1nWsQ8CziDPEkOSk/8k0T5rSrWX/2tvxXIRZYYz+1KC65AShmpYFGaCapmEq1QsyZnrBBGz0A+N+zN4gYBlVlPQXqDMYUmsKJQwHZ48eqoffjx0/bB177WvvqVh5buYuKwVmXsVubLd9Pgp+pjHrGECoRSbjPgQL5UbQQTKsBYEMUmjEXX+6EZjs6YiJBqkUu6sAROH0tLK27k9LeWJT+dTE5KsQUST7wZ+Z5kwQOz1JhsZ4SHjUfAY2HDRCYgxvcyI00cdukV0l8c+10cCn2uT2m+ovZb8dfMFd+txZmHb/oB9oGvbuxHsvi67F5Nj2TEAeJUaQnj+sJCJZN2NlSoPyICWjHVnCQkg82t7ba+sSFD9b3333eTU51//unn7Y/+6I+dpXSDURkzHjGbtZMZxgypYhhN4t32gw5Gr4kNzHH6axBS1PQMxMn7kbXHNX9WHgAAIABJREFUKAiEl/JpjDh2YCM2N8EOgQb+aFNFILA/HUYfyReqQ8DXHqRY9km4yhzdyXTidXGY90THuVdTYRLLHNadsEeg5eCF8WpfvAQGuH79MtnQvGt9VVO9Euw4ZBwFk/wHCz0EidMz5lAPZP9a6Y7T76Iy1x3G788YUshb0XPlTw/87Ad7jy3+qWGxJygr5Tk/117u7sXXdG3d/x/7uxDVGKl6sLNdUGY9a1xD6G+eBzqGIQyaBBNZc/ZrFKBiYL22ytjX2H1EBXZ5nsM31QQkFcawGIM5bXNUDCuwMdNvS2C9coyMvfXeo3dERCABCbvW3kZtbXllsWbVIUsFIeH5dIUs3k0MFZIAkcCxttRmlk1OcILNHh109jr33306nXMGIpyPRGKY/mWP5kwlTi6jeB6baMVcQxUskjN6y77/sItBhjJOlGDXCUJ9ZpzqUgIO4iugL1TMVKu2WYQPvZ8Oz0qkAlFiXE3Z14he8HmRKc2oSCdJ9j2TSrNL0SZJ1Ap0MQlGb6d0CdQEVaD7gQmE+6x0lwPzpqBKrzNIE0lisrusSxXECqLuYioJ8DlX8vzSi+7SrlTDvffKEgda53ci9RnxDfZOEBdG+Zhlz14IGSlIarepJCmLNG/Z7NmGiaUfF0hgHRXfIZeuSKz/yyqdhI19+jas4H/4O3/Xam1xEUhHEE5R9pAY0jvtTXMeKIdShKdzSV1aCvjR/kWx7ugRQXyxgjWzptrIrB+3sHdw0j769GV779G77Rvf+IpZ5mw2bRe6iAB3pW9GRsECiu/hnS9oBsTPqheSBwskwveQXcviK1Yf36fpbsFGKi+V/6yH2Rn9UiDZZXsxLAAOF/57e2vbPpkzfLNTBRx4Dnx+HF3IuiO9+OD+Tirnk4KFUW2xikilRGDtQhQEVkc/qJbo+zFacHzsjCL3HmWXQBbAx7KAi2hAdRaiQLJLDq7F+WTTVLa9QhLS8znGXSWBZy7D/44D0Qdl7GHc1pdIflrN+iFjRy93vj1697324J0HGT1ZXRaOe/36dXv1/HV7/PSpMCNVFdfCfyM4MJ0xwJ21AdubRdz9aV/v7nqdkGV4r0cyP0PPz3hAWHr26yAoVLBwHfUef3kBc3jSAxe6gshVSIEBZ8h6yHgKt04fj0OP4EiQeL23p5RbWM2XwnRdTQe2YlcDsgWgbVicTCSlwawmWJaRvP1qRzMI7iFIWT1T4WLpV7Cq5KbL6LpyIOL908UBXE8liKDSDdcMic+eFqMLjHoEOlSNRmg1jPSt9WXXIocC10EFDHuYAAXrl2snsXFGFZi1/EXvb295rTzDkD8i2C75yCodiOyqrY7Hrl37kjNmRSNssb25Fn/l8tRkJpn7Yx1YlQ6Ytd3z9yAgUZVzqMljmMv3vny9556gcibJJKAH2kzfGFb44mKe+XRG7zKHNPyHzLtGQIE2DCRCxtoQYSCJFEmBgKeGLLPeuX4Dc6ldcZaxHnim5xeR0HQ0h59FQIU+d+NeN5NwDZsV9cHhsYkDtn08C66Bs4CecoxIWLskj2MDCDPgjvQUqcy5+mqhIWBD5W+/XMU0SIBl5anoS6Bm3iNISeY5QR5KQUrEIapgkimrwu2FTleAyugNQW1Z9EUTjIKL+6glBLKoqq16fSmYgkhQqZIsdmUntXWrAvVzFNRgTXdRiGIPF2zbe6HYh1qsnGQmOlV2kZrgOtDKKLY1n9ur7SCOF22uWiZ8nizhYfalDZdy1uJnQziNZCjXGmZ2uBx6KsMhuXVdKplZybALbbiw+HaB9Td/7z8pdY40/Km+mBJzuLiwdUfzreUDB7MBgtfX4Lp07Az8chfAXLwoD3XJNrnxq0sqK4L1sL06mLYf/+xpe/TwUXvv4b2YkF+D59PXDZ1cYfJymGGhmv3VSEzEl4GdQtHmMGDBG9hleUYwnD9xMbnSaYuf7dfdqeH0/LjWkKPicsL1w0jb2NxUSJzDtkOmvcrl8CFIsfio5JgZtS97euo/PD8SBmBPVo9zjXhRCl1SqaWny2EPxDY5QtAhGy5EA+ZJgYhW7XPHggw1lFN/h/eQSpy5R0glIWjMzjn8sGkrs/YiDtETJOOF1EH/jz4orEhkKwnMwEOrmzttaWXdAB0KOpsk64I18cWnX0Qd63Qm81YC1Rumy/zw0QS5xFl6VBDW5hNY2cg8a/0k0Yu9uGgHB7EH5GdJiCIvGIYy70CYtJR8eLc8t/jTrrhZIloR56XAUYG86Fkj3ciatQd3lXldNmaC5JwIifKG3PfqapLEkm+jmlFHmqp2BZWrVJ6Rtrs0TYy9WnqHXeid9RlJvYGiICAXkkrY5GoMnysLSeCfG9CvurDnTkXbUR+hskoikmVHAD9QdsQPYmoAetLavc11YWSkJ7nXjdVV4bHHz57VPOGiJCtG2Ahc/D6wsNAuUpmOuaQqEmYrxR50o+np8ay4XgK1o0XMpS8v6dcqOajmMBGA0K+1lJH4WRMM5CeLnUsCwTFB0sNBTWLHz2t0roF1nHY4TECFIPRkNpKAA1KQERUS0SgEhZsgeWopbkGgZQpunEYwwmoIpEcEKXAs18X64RkwPpQqLF7U9pad7z6XZEQg2tncMuCz3/kcgilJBZrVmYnNQODBwaT2HRVWRn9IAoKI1Vx/VW59woI9oqLWcOhziX9zKQaVmLxkJHr3JUAhwlNuXo7FlRexiIxI1N3EgdVcsdJlPUuUSyHE3zm6OJwPKoDaGAWAspMx2hBdcNwlCTCz6dGwvqtYO+fDgF1JbidQgV51UiHrlEJBclfpnndY2RYEED+kQ+FkquGQ9+QY2AoBDWPNZoyG/ZfzOCiIwj+V8CbwB1GULCc5LGgEzzsIQmb1+4SA/ABUzwjAP/gvFzohyg//9lerNs8z+X/88xu/93czElLi5GgE6y5jXzVNYi6Z7Fw6ewnwd21IjZ/LqomfDcM1rCuysxAZYi3EoY4wA3q3L/Yn7U9+9rRtbe+0+xtR+Yl1liBPYDOHipOxwzDt2eltM1yFmpCYugsC/UA2EZm+g/g1spKZytDYO8zcYQBeRjxkA//1zEroGSi4lHxkwVb/0cr+Mk1/RnP0YazZTZl65/SO0NK8EUIicOgiVNC6Iz+d1mIlEjUoDkSqZgIe2TUbH01e/jd/eBZWvkIibNj0j6jC/Q5EBmYhRcmYLjYhi41g5wGEt6vXm/ezOEIla9zW17fa6sZmYH5lGKk6SHJ4Ztft6ZMnBtZuRacwQ0+cKhnh+l++3NXyje+nyqNyizEzCcpZhtRrfImslcDK9wnbkuBQgRxPzES7TZhExdLw5XO6oLaZcvVTGYcQulX7FjN4+s70v3BF6lXrue2IuWEY0hxIXYGnrwt+1vd3NvPAV8Kzrrebb3MfJnW3blCB/fg8VIgyGkXyEAUn1i4HOlAmgYPDrfeV3GfFW3Donsy/DCY6n0Crr9IxTm89e2RwQ4+v5hNrZpN9qDjJdOqBYvumDmLHDwbNdRWm8bVKP85Rl5UaUC99aGzjeHe0YUAeqMg4kE0i7U3n/iTizQjOYRzzTrpeb+8Pcs3dlkuPTQ5QiYkQ0kKK0ibwFNSps4aZcQ2cizevI1nIKupilH0aVve1Un8kIJ2jICmn9KbZZ/rPXqa3qn/sYh+RS2/QnrGs4IhLRKQkbR2qZt4rs8NApfw+a7i3CUgaCBS2JIo0yFnZe4c4GvF3IdHl2fAOoiiWtRHDe2QwSUYC9VpElLBBglSQp15lps0UyFO0pj4/pigJhqongdSNRjWrnGkF4dJKLiL5B2mxEBdduNJbFSitwJPzZJAJjuqf82zFKTkHGFdC1cj2R4T7OSvoY3cbPX8GtTDF9yP4w8/mXcbph4djsC+xBqrb/q5ZbxdX5yaKPDclcqu/24m1BuCa2OA9W2RJHMw4Y/dG7oimZKUi0LHv4NjckAz8F39v/k8F1v/w3030/ov8+V9+5z+WDRiB78yJKkhctGmJMuU44ehAZbV8Ni9dAlC9gBx4wHDMskXlpAtJcHM3N5ftwvGTi/Zi76R99PhVW1vbaJsSIKKMxE3TL4pqTdi1fW6QHkiISmEmo/jkLBSHGeMZzB2W04ZdmPJO5L+79icvRPuhIlfY0HfBZJapkxfsCUBsIAObn28793aKIRlSB4dMxBag9YeCL6GBnpSVMveDlibMWNRoFoQj7W9h7gzBqiS1INLACiTgsSjJBvcPYBZemhU7MA5LcmnsCAgQkyzscrJxky7SS2RBhWEZBZqsAxcslZbfSzabzJBFtLGx2XZ2dtrm9k5bW93w4CEJoSKS8QzEeHXRDvb2249+9GGbMn7kRkmF2CFaex1CuIvtydMXHpJhVgJ1Z7a0yyCSLVqRl0F7J8axiDkMuK4DhEWGGB+sqNzEWyZYkAwgBQmMLVnBTV4zxT291h+T8YBUpzKIB4ECSSB5dwTVaGHHGi5BNTyGQNJhLVNF99llhS3KgpD3rMZqmZhTxfHMES+AV0CwODuP5q+9L6tdUBVMHSKHycpTw5nvLAcmZT8v0+fju1E0Yv2awJaxembOc908FxJQEYySdeMZ8j0kHBBnQAv4XfaXKIqSg0NnWDtsrJRcVePwC3hGq0toIcc5SVWp65DcqHZ5z7LBZ2f2CCF8gBIwthQv4HL+KQ3bLs7hHKZuJiHe+e7tR4fUlpnLQIm8X/7pAaCP2SjaUu+adQ3iwPfBGg9ZKqIG3K8M6+sQMIF2WdsKtDBWUnaMGqtfRVWtn5zhPFTAop+pcXoCInswPdxUtlwLaBl7JwIiIZHRllKcY4Jm96XVPPdCwiY0ac+e8y2iIXyf0HUFJJ5BRAsymscXdqKk30tVWgSlrNcgNopK6Ih0Edh/IQx3nWVgTl8loeY/fB73wc+pq6vlW2RquX5RPQKrkp1JQlg77LneXLVEKHEIR+qWFrVHJHFT9IUgVa1DCViVvPTCzWt/Y2Smo05RPwPirWSnZoNJoEAm+ghhyEfdtjH92JyxzK3yjDObXIdhDBxABcuogLXR56FZi6ura21IHHubHuuv/XNYwYVHF5NWiMCZvkjEXdDrYcESqAiYei6mV8LF6bfIJhDyxa8xM62hOScIGMyAmBX4nrVnu8ft06e7bWfnXtvE5oc+paL5wFlZdAQaSC5dqDn9Wl5SVdKDMkZm5u/yUvq0RBWURrqog4f6tRUvi4eDmAyNa0u2nbGtQMf9pZe5APDt4qhtbK63LmhO8OLZAAMn+6c3B9uS8Zj03Wzo40lDhq88XkgAvYcE/MnPE1it4i9R1Fk2kFmJdgJLacTafajg6fMuCJmjKXBO1E7Iih3+1tqpDIxrNKq7N1AZZAxo4qFPNbe9vd2+9sE32s69BxEgB94+P22jRVjYVHvX7fnTp+3Hf/xje2SSwVyMYSyb/JTKEBsPgQcFGXsWSuArchtJAYmT0KQJWeB8mYOVBPAu0MglOBJYgX2vb5iVjSsNBxsVvMkFZBHdkO50n7kmDgECOUkZhxMHfj8LdCmxgkpwzwxsmLa8Qyr/BMP0eAM1Bc6Nn2OGz8MOH8qudm+QcOkFy1MatgvmMiXRcWDGH5ZKgaqnB0agzEjiIdZe3p8SyOAKRBaPQxGChjCZ1lgJjCQaEayYE15jr8r4ts0As3Ouba+tV889vV3uG8PzXjkhwsE18neBdDNPSCKgJV6NGXno38QyDXiWw4oeH8+I4O0939AjDILgoUYFPzdnIDOgIHaCybqepOmns5ZFnLChK3lSx4GqgiDxIeCh7KTrSVVoYYoGFicYkEjQGxX+qyAVshotKfgRZQGneMGywbiLJkQ9KXOTt1VlqQI5Bqjc5HnmknG5ItnqUqja1DFDDtcg5vLO0ZbCEddLS0HnqNUV950wb4kz6EYEwgXZiVYU8oyqp2V8hnUSY4YESFt15TXcKzUepOILKiMV6bO4A7aTJAOGXOWkRfnB9ln4zNNDMg0rmesVPtcuL62V9KQTE/p0RXcf8u80DI+eMgUQ+zLsdqd+E8jxvcVMvKpMJzeKMNQDawJ0fj5kqIwJuVYUbgDRQnM5Ogt95LCfNZ1YxQtVr76keaPB0B3ZUun3wNpVrohZjpWtrLSF8dLbBdZf/T9+0WzUsvsNyyartRpaVxcXeILDjyyJwKr4dMyD8Uv18QlbkOECo2RRExw5sLKAmuQkxjGevj5snzx+3R49etTur6+1k5ph5Wc5eGWN6heYoWkyvohC9+oiELHJim82L0kdUtm0pdOKo4lOGhxqqPwEYol8WLkaFHOOf88mNRng4AcqGY2UVOuMy76wHM9BvcNKN4bdwFSpemzHtwEMa2UGGSM6b5vrGy7M16/3zJ7tgzj3Otd2tjfSz6RCKLlA768E6TsbW3Ul+pS4mXBAFktPQwQG4a30U91k3jFgRieEcdgRoPb3D30GfAbJzc/93F9u2zv3/R3exRVwS43gkOy9fvGiffThT8KmHC1olt4F3zO/mSQLCBEhcwfEi1RBpk9vT9hVSDjwUMg/1fN6Y54YTi6VEKQJEhvhxNI87cb1fBYHwt7+ob0/e0slYsKadESn5Ar5y7jCBToCSVDEY8RID8nPtbq/BD/+CLWX32OvNtPzj5yaKkmIjZRcGz1E9aGt4JnlBdEgmYS4lGxYEkX1ZSWkLY3bhBm7CtgqDZW3KN/Je2Qt5BAuj8pZqpZlob7I6AUeRbA/oxYkV7DRewtiZ2PD0SoVjxzxSJXbvSsJyGwfAk8MNfqgfqT1SKL4fmegW/fwjOqQMB9ziHWwd2iPUTaCKaYWzITvbG+bQBFUXzx/2Q73D4rXkQDKe9IWrti8HJ4keHwuUDZrnXOE+02SAvKQwNorGkhDFDcm3jLv05uTMXx2YV+b6xPlgODHuyQp0o+U/vXdyEhU0iIQYi8OFAF3H8bTdFtKywI2PtefIHIlc56AQGIpYUZCZgwd1tdXMu8+m7m+TC5LhzetI3q5q14f0ojoMhOYQhqipRTBCobhDBKdPNolWadpCZHIpwWWCjOFROZ871o/C/YbJSsKl4NYNvcEz0VlspottVXkZySZoo8P7N35DCEHJeB2pEHkpqQXCay2MQiW5aClRV3560ajOxKpQt3VKmO9OB9dlpd9NImXTLJGLDIgFmpo0JQG1BnL7LHsCd5Dd/RReEfnshRAJmjc6626E2ISi22eZ/E2Fev//Nu/ZGncs5HMxfGQYh3GBu1iAmQ7wg/MpDHGUjctq7J8GLlpNTB7YC32VW80X6rkc9aevjpqH335sr3zzsP2cGdTxSUF0a1YsQ9blNDk3GyJoJOFU4XwMCAGBFqJufpAZi0ze2EGcwBz6Ehqwr6NfoT9BkhMoX53Rij0be6ZgMSmASbS+N05QkZrakygsstAZlnASBRGArGcTm6tpKhImXeE+Xok6WRra0uCkXZtWlMF2mSRQ5CAxt+Fugnoi6MKTuh8Av8qEXlgdovCSzRrw+B0vq0q2X49/V2mdxGojwxu/+CoHR3FrJwk4uHDd9v3v/+XJGtxgEyn6DvnkEo1iSfmcfvs40/a3v6+7GTgooxVQE3P4cuaCWkrfQ/+KPR/g8hITJ47Y/F2bMt+WyQVScSEt/nf2jcFbjbzLasu1XQkzyX4KmMJmQSlnTHPLGL+gXxTEbNGrIwVEI9+qz6iSGFe4PpCKM8BIDlPyIx50Cgfub5rzCdITdxbWFtm6KU/bDKjM0dmiJeWlyV4ZV1hakDwwux90aRx9/BAZMM2AQpbNXbkvPjCgutZkfSCw4RNOYzxC1UprOtEB9JTp/h25C2CIlS29CipuCglndWrlgtiIkKBVrqx3OuBlQNK+0A0gak2q6IkYWJcoyMjOrqcnbfzYivDyt3e2WxbW5ttdW1FCHtpeUVCI4fgyxcv29PHT9v+3kHYxARJepnYJo6CtKhrfMqI2rwSmiIOsGUdBUnCqDFGzQ93mzhQhbiXQFRZMuhzP1STaE9DxiJAh6NQyXAVFB354SCHQMXZcG97o21uIs0Xkwcr7RLfp3/PPG2HpDkzuHeexWdfPM44jixsHJ6u3Geso83NVZE1riNVfQm4tAgWgGDwbAjOe3vHbe/g2MT8VpgEKL9QQBZAJ2ASIEOQnG8rq8vuqe4RHHlF3u+l58vm+kq7f2/LJBFWPs+HooVkV1hetCd9YZ4HAdckq8zfPW9Iykvc3orWqBb7OBPbEpTwGt2vkSU14WBN1egbn6EoCf1dm7gUPLF+i7lKoYilOqZ2cDkCiUIKkUewSB2nkmvM+iwtcKvftDplQjuZklZffjFFFMgmicCNIzlv6W7z67/7t8vfjtPgzfmk9B55KEIOfJFKHIFAu6OLNPYuKyYcwJjNTZvJbJ1rI6phdeHy30jBEVi+fLHffvpFAut797djmqtpMD1LbL5yGHWt297XJGtlMTH/JznEAfCzmnEcqKbCgsGSjEXCgQAZw6q7YD8Tg1Kb6iozvCwOTP70vliyYgaTY1dHoJGZWYpPXsfySiCigl/ZoMkM4+ICEaxr8a7ryLJiUNAeS5Zq+jhhlybrzLA/ldqdHF8yrWjbdtilzwv6bopIk3ku4KOwPzu82vsOfA4zt14jPb7RqG3vPGiPHr1fotYLbYL5NTA+z788Srmmvdev2h/+4R+aEOQZpUojIMb2K0xuDyfuzb5NqmLJOzB9C6I2KSlYmncTZZi5QhyovKlskz3zD88lxLlkyGcwLTVAiKUbgYDAau/MbLZmPh1J4mdDCsqs4ZmQGH1k6fwaFmTOLTOHZT5e6iR+P5l3MXX1nawAZkYtIzTJKc+A7+L6CahHk4mCGjz3yeTYw5XAyrPZPzxIxcnIV1UBvI9oxV613f1D11xP3uw5lsiAykS2IJL8SWxK19J3tkwwH0e1ilYNPa+wowNj8+y1QJQvEFIPf9I7g3AX3gN7icCMKpQkm5WltroaJqyqbCeMDp22lbXVdv/B/XZvZ9NKNdV6ElC0q1XIUTz9vGFb+OrVaxM8RlOYex/bDjoxiESRjB7ZosQ9njHXzDiMEPYZZxAQcpipBGjn28vWj9GYtdU1q0nGYhjp4ZCm+tzZ2Wpf/cp7rhOSHEdxSC6E8tP6sfeoVykqW9mPQTUCZ1rlSMwITMnz1/UK2cjWZKq/er0vAY97YYyOihQI+oOvvasGNs+QPiFJmZ9R63hlda2dnZ6005Np290/ak9f7Gp8L09AlCakI+6f3wH5EB3i3Z1fGFTv39tup9OJojZHk2k7Os5sMDAs7+er7z5oX3nvoQgbXI7HT1+05y9f+3nMDXcd45NT4Ok6020F0C4pcw60pG+nQ7r4BOcQetlh8IanEiEJW2VmnNFL70Qr22SSjYJ6JplOwt41k91bVsQxy+DvWP9qXxcZKaTUSNKCqIHCDpVwDUvYd2rPei5iLDUTH3ItY0c5K3mnIK4kTm9Vsf6vf/CfyrJyAL0x5pDsXJaZuKa5fEZGlAwLE1VVHIduA1cmc0tPlooDirnSghCOgBCKvYdp+unpRfv82ev20Zev2zsPH7b3H9zzoAE2de4R6cPSZFWSjp7mdWAwK7xFZPJWhW9gYB6cTGQ5QnaRzezGuFPNQSSdYKCYe1WUfT6Kh8qD1HrtMl6RmrMzEA4EKTkE0XoUYOhzRRNXKKSyNs0A9DbNMLYUbuUGqeojfq3UV0mb9ew3i68P/WMXNdcOy5UE8guBeDRKzybzrFEVIjvlsOf3+7gO99VhMSA9F+sb4tU8M4UQ7DUj/h3955Xl1ba0xKzgkkQZSFr0WL2HhvQZ4wgrHqrns2n74Q9/2Pb3928tnfpwt7KS6cy7QHuw6ESqVIL0YouhVyxivot76b1vgyDM4bXVNlFVhiAeVnXfUECouCbp2EEAc1wgG4Tn4WRcZb/RBo7/J/9KSFyReeaN8fRN77SrKnXChJk1YhAQnaq1kNZDebNepn/bK4YORQG3Un3y7rpamL104HCUenjfZafY5wGDjATx4ICmJ5bZaBLGOQ9kD1/9AcJxYE+otKO8W1jCSb5D7FhG6F0z76EKT+wPgiWmC7z79WolSBireXOSMd6X5u5jSCyXbXVpKcQ35hcX59v9nY328OF9RUP4WapPEIOHj94RRREJstXCzGUYq0DmcfrJ4Ro/TohE2UtbG1vCpT/96Keuf84Q1guV5cN33mmreKmenbXnz54akCPOkPnHHNCZQSRpYg4cn17QHj6bwEr75J137nkIf+fbX2/vPnwQs4AKUrDQQajc6yWHKrTvHjozqKNjDpjJv1fsAxU07SyjfmVftyRGJVe6/jLz+vT5C+/9vfceyNdQvAbIXg3ucyv2HqxXEPG3bUESGniUM4V1zhk5OWY8DWiaMcaRawMIepEZf8fZZgb/6eTQAM1+OjqZeR1oM9/f3jSJF1WSAxAlKipX3gtIiijV3FybMGc+mcp34JmjzLezvtymZ9ft5V6gapHOItNxPnJdcC/6KE8/kzqT2XVelSP7i+voo51974HWUQRDhiMR65Ml6bClBURPXc4DUqASA4NEyibWtzdKSk46OnVBQRSS4FJNJXhmmlTRt66/H0YLHbTorQLrD/7F31G4Icba6EEGMkimkcZzu0lmFo3GwEUhJuWgFIIRrgsJxcDKnBEVbIv59jUSeVRbshMv2xfP99vHj1+1dx48bN/64Csex7BjAwfTR0FikB4LWrwL7WTKTCHwQ2Y7USiiYkWuDIss+jBkHakggp33qhRhdRmzasqmSpGMBYQ5Tv8uRszAhIhFBCog0+L+aGZTBcjghJ2q5i49AHo1eVmp2phBzWwr9wyczdzVGVU2kIpzgzFUtj9ZwUAh8tOprMMwiSOqATQb0f/0t2nG83w5oNW47X1idkiRivh5NkmHth2/OT1T6OK99x+1p0+ftJcvX3hYkixsbmy15WUCazL+tY112aggCJOTiZX6zr17jlk8f/K4/f7v/X7euRbq9OUAAAAgAElEQVRvEK0gFESXOHAKSVVIXX2jUAXxPDlUgOjYuBK5Cq7ihOziDjCnYU1CWoocWbLQzoxED5cgCZR929Mh69QdZN4DgWvtmTBqQY4lyHpFZQpEg59HeIRDKILebHjTyCKwAKmxFyS8aQiNYHlYnsJYsl3Sv1Hm0N4U+rVTERug+z7mwGdw6LJ20nfOKIPweSlO9cw5B9G1a0zi3Ebg2iQVYaqG1X1uQgFRaH7hjj3LIaedWc3TdhLQOk46mGRweEIOZNax5r/J3lFJg/nKNaucVuMOnAXOi45H7RsfvN/ef/dhSSOmqgjzFhY0/b+0ZTiskQEd3KRCxfO1lXVYh3W5fttJkNFW1/yM169fWd1hXI6KGAkd++p2vvbsrP3kpx+3J0+evbHGgk6QgBFgqMKjyBXNa/bbN7/+tfbwnfveL+cRcKvVkBV6hGBIBrC8TO2Y9UTkgcR3WQiH/47Wk+ud4IPsX7SafW/O+YfFSx8PlE4GLLA6SWXZX5oM0FsGSq7xKjWZUUODCX6T78af+voKiBeyV8QcHGNhfllSGZUfayMBYnl51TEzOR2SQY+EQzm/+BO2/938aQ9+QKgGOPaj/flBRqCWUTWiH0rVd65Qjo4+14P2Bx8+aa/2TlI514w+58Kp40bxJu6Vamf9ytsRFQxfwVhS7l7h75U2QUHMt4SmMkvpCk58J/162c+MZJYhQlolaYl0ecvINiYWJH4sKHTTkaLA5RnP1HWHUTvJo29Zsf76b/9yKiuqrurFBX8OPZnAmqH0GIl7mItBRoUkhsapEBSLZuzEiop+HnAhmdWw3UiBv5JVzAZ/8vqw/eTzl+2d+++273/7GxJ42hUD47ATEeY+j+A8s15DeonnZooOIkNCGDA3mM18BYStiEO8NS1YSgxc6vZ8mKydWabaB4thYUGFEZRAOFT4d8l8I1Lg/VvRQpVfNOCkKkjvCWjRIKdrz9hFj8MMmfrq8pJQHPeCOlE3vHZe0MojLjVAqtxPqqfAPPZKZVhnloufUzgjbYzqMce4t98TBAeJQY7CQN0v84HhsG1tbraHD95p6xheH+yqnMQ1KigBAW0QzWfuQYP3xegJE3zZ6MB8R0eH7Y9++AdWDB5cLuLYsanUwwFc1TdJFRqzyVKLil+GxIFbF1K5WXMExmStcM/0oyGPqN9bULWwIz3N8zOrj2Mkz0phRlgdGJU10Ql4xc6lCs3YSxALkjbWuCz16gvdHqRliXh7CMwVBOiIQfo8Ib6RVCQA8ycD8WEEk+Rh78Ze6YPyytK5ZzpRLqMm+r8Cnc9HyjE9+kjqdRF0qhFniQv+DeEOqT36whnW5zlkDhPTgSBNkdELaYf3ohvUcN6gz+9t6L9Kq2Rem8T9Y3qQaQ+g0MT77frfJAUPHz1oH3ztK21dYY/00LheFX0WWCszP8dZ9WIHLwxzf3zOdDb1bFDVrGYtc0gmIBEgCPhUsdfXF2H3Mr7F2YNdHfu+ZkoJoJ/87LP25ZdPk5zQi0ZC8OK83bu3VebaBPT0Wr/61ffbo4cP3JskuINriI1lJs4eFsodKsfJMUeAU91KmDdBxZEqenwlqCAbtRjJUStOViYRcYRCWoflXSgBT8qf13l8kY8bAyvVan4dYYKYdl+eUsH2ipX1EzELzzK0ek9PXFPO8zPeZCE0V2IVy7YYLs/p55/62SRwjqtJ8gtJNb3QVHsJYPhUn7drqOwUKBJXmWu9FEmTyErflMA5N2wns5v2fBe4OuumXx/VqmYcVoBhiWd0M1MkTl6Uv0qXbc0USqp+18PiqDgsgW7ZQ9ELyLkc4mfXQWYdZhKCINrZz8QPvVgN2KVYYAIy7zlIIsi/59pdy5w/8FgqeSZBeKuK9dd/+5cSIGu26DagVDUUKXxO8zjU942hQISi6OXCrvYm2Xb6h1QIMbemNwZdL5ndJf2R88v2fO+4ffj5y7a5ca99/5vfaEuLeFzO2vkMaBD5QWC++TJCTpbD4SEU3ftRjDnMz7fVzTWNc4FxE1Sv4wjCHBkBcnjXqM4BB+EmXo3Ril1sU2dJ03x3sFtR8kSyOHnQC42mKFUXfxUll6u2vBYfTDJa5jcdgl4InZ/rBbqxgqFqBp6QIZp+gnO/1TsheXDRVS+wZ3BKi1nJ32RWV4HwPtsVViW/iIydGqXAHcurbWEhSlUZWYnQwZTna6WWJELiEBtjbqGNTQaW2qA0ZRU0L2Hvp0++bB9/9BM1dE227KemDx/W77lzhFbUzMiayCTDdt7ZqjPVh64cWqWFrNL7ggQFJdtuhcBL9J7B/yt60oxqTW/ZjgrHO69IQpYAZvZaZISQKxasOjMjCCJzqcSi0D8HSSVQt84vVVF635VgeaApKp7ExhEE3DGY5xzFQg3oSKY0es9LyP8lgaRiJIHhZ1K5xggipI48L2cI6/DtYyT0oaisfCYlwcf1gHagvgNkZyVXLYmMd6UNQlCPwhFKPhymw7Y6XmorSwtta2O1bW9titAk2C20J89ftx/95BN71kC/7Hj2A2vzg6++377y3iOVlmIpGaY8CIcG9Uv0KvGKjQmAYQaEi5aLCEFmuyWfSTxLZRdGPvKM8a3FMB6i38Vl5ouj/xo5yukFalv0eCMM/3p3vz17/lIfV54PFRq9wvlRUCH2GojWvZ2t9vAhUDJto+t2oV1g+A8icox+mBQF+iSwqcp0DpqUwOrsbhmCqAjn+iCRi3QjcGxnjtvzow1leyz8DJGl4g/w722NlBIRgfW8qkiKJqpmyTUXBHFGPwhInGNxHHMvDeEysNaT2MgbYAQFYqWBMsmNe0MeAJ8BKnNTkHON4xWTN8loZqJJXClIODcz1gN5j4T1ziNaVbnZaRuBGC4WCiKZFTWr7DGSZrYVOcN0dtWOp+dtMuXczhgS30fgC5mpLC2daw4hisDK2drNVYgn6dUHteEagtYFveluZd1vNgl7dNQzfpMcnt9BCEdyqn3t/GEtAOsPTVTRB4CX8Ja2cT/4nb/lh1O696w68aQIIL0SfYO8ISThRul+kHH6SGAlmOQBRzkpKjk2pW/NZy/by4OT9uEXr9p4vNZ+/tvfbqzFy/NZu3QTwfgLw21tzIaOpRd9qi5XZbMfmHB+oW1sb9qbwcrLoEQPtKoA+5jarmV2jz+SsZwzy8HFC7ZHVUPT/kz9Y+E+jA2bkIGiBBFZkPCB6lHNG3oIlutPyAiZM7UXyEurxSEJpaorvWuVgWMWN5lY7yXmM3DZSX9Qp5iyS6Ma8HlqFpAxG4hRvc9Dz5Q+EwcfBwvJQPpKkfHiD1WePTd9FhHSJ7gyxhNxfqns2C9Np+3zzz+1x7U8Xm6X5yQHIfkApVDtAyWquEKSgDg57hk1cxwGYTJueu/cn/qnZpidIJXgxY2aDOljmdEcnyFG05c5qHPQpYLNM7gT6+i2YjKBi4LP9fQ2hZrNzEgvzDs37fxkQUpdm1nHFNxgmB8dMleYcQujH56m5cm7gTZzCRiQ+JBYoB0LxP7i5W776cef+v4iytE3OkEjY2gcsChPUaFb0dT8nipUzjnGON0RH5W+4qrC+ta+rSpzhc/t8eUaqTi5RiBpAuTW+rqElZ2NjI+gJsZBwjMCdn3y7GX74R/9xINY0YsWk4lHDx+2dx+9E3MGElLddmkBhekr2uE8J8z0KAv1/zjrDaRGNakSWN63wbeqVoIClalsdGBoNcqB/5MIJ6Gh13cauBXoqRIRKqOMYMQlZn9/0vYkg6EwtKqzD6zk1TWqE5KFm3Yx40CmQsvMMsk1gRUiEse2HtJUWsxnKwMIlAv1Sv+8dl0BhDYVOSMKc+yVPqYoT6RkFnlOvUjRX9V7mTdB7xUjfVZMDjwXCBRlNEG1H2cv/XASVB2Rik6wMn013mL/sNZI2jFsnVTQEh5Bkng3kinnRbJcV7bGIsVKsOGeguh0Zi/nJe+bNUVrJQkl10BbzoJmbSN+qM6TUvRAMsx1WsnP0XPFJY1E7bpNTmLsDqL1aj+tHBGiYg51+UGJZLcOPWkviYoWI9zxp/JlNViiX4+Od43CBXHNOA77p5OWiBX2b0loddgJL0YkCjSFM9qzibPmLQPrP/qXv1ymyzFaDpmmm+Sm8cvFR9Wjaz5W5qoPYimFoFJSvntxn0jfLKMDyaaC49NDu2yvD0/bT7983ebmx+3nv/Mt9WSBgW+uyPpSUQ7nB21ltCShCv1bDvF5HqQNdipgIJ1RGy2N2iGiC87550WZOVWVQmbPwU+Vplh8KZhQwfFzusiUIIDVhHBvepgoIg3mKgMElrqV+UoAAPZwcXFIOKwf5qrB2kWezNVnWn6St814Dv5y4yEoGljLyIBrf7NiJfiSufbKxmzvtq8ZRRzeBQenQhWOFM231dV1+6hKM6qFmgrchcp4hZBRvndI1V1QrZuvyCdspGfPn7bnz5618cL4tjq011d9SNV2ZARmlIneNZUa41MmbjiHqL8akW8FM2CvEsiLeS4MymEzi0+ova9SOxIKlmWKxijSmMXURGxd+bXurpRMlNdo1o0f52kEQ1w3JGysyyF+jVPZ02xwNibvzr6wjNCgEwTGOKqAJoSwFpGIKwlBYcquts3Nzba5tW5rgYRg9+C4/cH/+cdW2GWhnj47usRrjGYse4hDDIGIQYAFRu5CIgRKFKf4ucjvwQ9A2OOkHR5N3Veb+n+mVy0RRpZkNGb7PCeMUbS4H93fcUwmI1hU30kCqdIYCXr+4nW8MlUmW2g72zvtwYMH1QO+kiQFxMl70Oy6+s6pzHkf8Tx2lM0SgVGzVBd49ioBWe2A3odkX+JfyhqYnUxc3wTozIffwZXdFEBP00I9tAuDBITYRol/HBwfWXGx7tJvn28jxBGolEGPgKR9AG+QaxhTghdScGoqqCRzLBaeBWvlGpcc9NOxmfSMBLolgUlg5Xc4R5LYsu8zR2qroxyanPHn/ChFJREUEgo5CChW5X0w3iLLWyGTiGnwD/fai57At/knZ0JP5CNGE2IVMOpZm02P7deCZJyTFNuHjO4wyURfzyYyA85HyGORRYydYGRNCUYGeH4Xwqc63jn7tBc0sJbQivO0fEYSijaHLvZ1fIzPL9qXLyfteHKWMSBnWAOHm+z47mtkp4q03qLRm7kU7kxGnVHtc6rpkQcpiMdqF7BxvK+sALtQBhMqJOX8e88+WpfaCjLVcvV2UPAPfgcoOP3TBNTKjgoSCDwdxpRiyP1hV2+Hfx/5q26VlR4lh2UgUfoGCzUCEUNq2Iavj2btZ0/22nA4bt/+6vtCwQTVBvRSxBAfCiMzFxAkGAfISIXSXA5/16IY3Gg9hQZxIOAIpEe3c2D1y+FoyV+VU4fL1AbuDf3yBuTfVfvPwDoc3sGtqpXYv82PwE4kpyWgWJnVILSvmM1GdlzPjOuRAFEcTr9bj8p4URL86S9lrqpgEq6/XHkU0S+B/q6Mo/tLGXQD5TFLBwTIZXEowPpdXV5L3wIB+vEoUBwbnA1dB6MqVCAMiA/gY4q7g7E3wfPg8LA9/vILbsgDuVtgude4P/War1TAiiF9mLYShUpmLVV/xNU5xKlqNaSXUR2rMuT+dAYpOE1jdWBIRQwgt4WM5aaRIBU1ld5770xFnoFSd/SDsNYq/9JkOzmTZOkKzQ/auNAL/oqDlHGvHOipnkkMqIZuxcEh1jnSMm73t7fbo4fvSC6DW+8s3mDYsOfTr1YGcZHulmH95vd4x27i2azt7h8Y3HZ3D7W4Yz89fLDVvv61961uqeb4OViuBwcclDft3va63wmisbt3WEzpVNQ8PwLzzta69nCBK0s6rvwxZb8XAYoqp1t36aYzJqDDCI4vJvfVlYCSKGYGmvXIuuSQIim5A9iSeFq1QujSNznjY/rGEtA4dksIfzo5FnZVtxtY2aQ8iBgBGaIZ7zOtmaoyaK/A3GU2uNozl+cJbhz+/CwVsQpZCK9IhmNlJHH2oC2TbJ6FaNNcqnAYw1ToVjisMQKvvqEhWHKoaJ5eTj0kG52Iw1klhFwEnpCLImaj1Cr9TWHzEEaV4q4KF7ictcH7vdSbOiQ3zlOKkj43ayXqBEdU8jq0SbERtyeMJhZ9ntOTg3Z9QdUab2ECXmQ63wjONc7G3r28ALIlGQl0HejZUyxKcgrfF/pAlVi+svrvgg6SxJQRhYkFXJGFuHXFWGXQdo/O2k8/fdWOjousWaIorB8CsDPZpUXe5+Il/pUOMAkD92CeWFMIPXjyHqMulZaPfJgaR1JDvSZULuWCRCmMXjvPfnG8zB20GYXN2whE/Mbv/nIRMzJz2WnRZiHVxM5YSckVGrBiHxT8mk0XlmWHaawAqkc1JpCxqQvSuw2sh7P22bODtjBaau/v7LTFEZVCawu8QINRyD1Ug9NzBPQJsql+eckEVg/lGvDIQydQpMHNg9e1g200wP90apblAekoTQ5/AsKFZJLY4VnplgUeb4xrmh8w5wfsGDp3/5MML6ANw+IJnBFL7/xCNtTS6roHyfHhxI1yjtH2+Sy0/Zr9VTqPwA+DutN6rMojyNE1THsVSdWJcLfjEDX0z8/yPUsrm228ROUUPeJOgJIQwXwX2SBJh9JoSSycUcMsGfYo/Y1h9E55drw7mM7Pnj5pB/t7PgcqLCBoK2uAWbJjh/jp94Y9G/k7qgd6F0FC1tdWPGCsCrX2IxlK9ozBMc8xDEgOuTvInGuIyEX+oaLLGgXay30AtwbmZ91QDSPsEe1l3+vFZTuWwBMZSOfbilGsCYRrFEeiwNxUm6wR5PTuP9hp2/d2ZKpaOQHNwzDkGZcso17Dg+s2t5isn942651sPixJDubwD6imUolkTpxgAuSOzdqrF3sGNAIrVWNmuQO7c2gTTK7pUZNp25OC0X7toD88A9xHqIwzipAK8na0q4zT7aldIk4C0zyMybl5xnc6MxNiW9jQSiWeM/YU8pbrpWT7XHsEIfqChfJ4PxL/UrnCUL0+Tz81+yV/J3FIrsO4nU1P7DeCWrHYYz4fBaGl8bJJBUSvyldDhKEKgv06mbSFEYL9eS9nFzD7TxvTAJCqnF1kvp5xIqDQBtt/sc3zHtVc5vnTZqDvnwp0djaVuMQ9ayRfmruMA7IHM64SUmfGg0a+U8lE9g+DIgnxKum66DNTEtSRkDe0buu8MKkrEw4O37PZ1AANYqFjEOplfe5SZbX4jgql+gozZ8tlkfhmhC73cn155n4nyWPNyW8o9izX2JW+JMJBaB5CNOrWm9wL/+4O0RQB43yy7gqpzusA2XACpOKDFSuBlUB9d3ZTEf7o42ft4OjUM575WWwICc5fPtkVlTFJ09koBCsr/Isk1UmQsyd6u0WrwhJ0iUIW6zd9a94tTGJs4oJS3mmq8y4dtSJRZnIDExmu9W0C6z//6D9rZ7OTeBQID0QNJWLQHAAptYGXZCHCDFP3NZJ+Yum+pMyyhgxCII4ou5Vo32h4C+rneNleHc7aJ49ftfHSSvvg4QMhuuHgui2imEEZL1+qNGSlrdNjJEgm7JhxcqDDgEe4vYa1lftSquvMgzEGyEBuE1/A5saacGmG+akYB3DfPCx7ALDfKjZx0xaABmG+4k9LxVUjGaFrRxzjFDEGCB9TmGghq3A4Ly4tt+133m8P3v+mC3l2Om2TyVF79vkn7XD/pWw2Z0vPIoqv1KJklUsrSyp9yU/MplVf20xWA4I07dMTy8wWSlQc0KOljbaytt1GbKw+NmXPqLXFZTJH5ujO2wUkseq3qvM8HrWl1dV2jjyaRvYZQ4D9D/Nz99XL9uVnn2aGrsZlJlaDvI859WYRoR8tLmcOrGG5hgtKrpEgu7a8JIsTaNNxEasAnu254uBBFWKnVnG9ev9hzgpXllB+xntC5OibmYMzEDKH11BCluMP2qGdqcCDKlgPjFFiCZwmROxBNEswuALuHbcPvvG19t2f+27buX/PgMmaVfcXCztY7kgTmiTZCb2FEDu8FbeajKzpvEHFU6zOCJRkjrdLVJ6fnrdT3Y1OdNoIaypIh4mESEO0dZeo/mv0gyDkGnW+MH0qfp7nydrje6KmBUQYFbIQYLh2qiiC2chATXUpw1cN8DlhyRoDr/eS2tQ2CPd+A3SXOXNJI0DuBrX5dnx81K5mJGB9HE6pN0dw9GcleT48bMeH+64L1n0UdqheUKqKNy8mHs7Oj+PGRIK19+plmxzut9HiatvaelCchEmbnTEPe91WFdxf9VwjyaEa41pJvNgf7FFuyCrLXnekUWHenl9ELzsz7lTcGWMK4z2i91Y8SuJB6kLTOfaX19ib8UmJSKl8hwvt7DIz1MrDmgyGJNmZqSBLndDIDO3FJeNhNVPtO4hCHHGFa3I/AI8XNyNEJ94JohUrbWFxrAwhaJUuZfBUgIoh9VkMzKJ3zRzsXCraywv6sVR6jGRB8IOHUOIv/JAuZykEQka700nnHWk4PxcpW84FiovMNpMMZ++piDWhLcgo12Lb2lzXzOH48Lh9+sWr9tmXr0I+5RmRGJtIZK90aD5BNeNDJHwZe4vABO8J1bIwomMdyhgiRWFH6UQ1gOB9doiDLLbxymqbow01/5Z+rI+v/6t2cX7adp9/0U6O9kPSKOJNfCbLB9WZz0A5LAbZpN50Dln9I3u/1YM3WRb2XA5M8w/QEO4251ft+e5J+5NPHvviv//BVzK+wzzpwlwenKzjBcXvz68hw+CawwPIQSpz9zKQ8xXYfglTO9zsHSQop+cxFGojNqEcIyVbL8OLEBcYn0HFpl5e2JoRw2BBztP4pz8C3o/UFhUv/dmrmhlTSBxIJ/0Nempk2Q/f/3p77+vfbfP/V3vvFmt5lt93rX3u93PqVFVfpnu65xbfJiSgCBQSwQugOJG5iIjgCBFeEAiEH/xCXnkKD8Ab8BrhjG3AEURBGAQRKCSSTQKKkT1je7p7pmdqurrrdm777L3PfaPP5/tb+/TEIfbQ/RT9yyp3TdU5++y9/mut3+17IcAJmorf7Hc/eK89/f4HbXVlrgH0ZHzRJmcTQS8aFlsxBRDQBbPhd7Kx1N1UzapmWZ9C3nak3MbWXts7fNP2S/9FQjNfmotg3tvdy+WgKAf0gtit9cA6OTm1teeMnApdZaCr9vFHT9pH3/8wrZpSVYneJhX7dTs+RxqN1nFX8iETXml7OxuiUfd3t9sGMnNa6uXzZBaOoAYt5LSPWaygm7HDY8YVdR0t2MqcWeSxFV8I6mah8iVCBWFfAsaSN7kAp8U9B9I7MQO7NNtGaFpzUTSs5qB7xbeVtiLCAj/1R/9we/0Lb7iPeO319Uhespch888B0MxBUBKgchFwiepTW5ZU7MfwcSOUfztPIsULGvwE+OXiYX7M7y5Jx1qJGu04ANvTnIVbL0T3HBWwADnmdrEnBLnrHsIQoFDYkZ5Mtc774BkTkHmvXErcriJdUbhZnIG5VIYOkorMaNDMBG+t7a6DKlX8QcDg3HkhbU0q8RluRayfko90TpbaMpcedwRVLd7AUtUio6dphxKFKEbxnumSnEv/2t3DLxgHles2GY/bbIzp+Hp78OB1t/v5+UmbXZyK0djB+m5zKyIXgosIiHSCAowi4eEzpK0Y6iB/Zk9eXMKVRCmoXLOur4KSL2/UXj3SsQEXsLRCMowC04XVMeskehrQjPcXKmBJwsGKBIkLpx3fU+6VcKXlp9Yc9OpyKmUPrQH2Ockfb5VkdEZFi1nCGkDFTXWZub89B2257ezRudp2dju7nBlYEd9BLau3rnkPckHFQKT7QDt5Y33TZ0Dlf30DhQwB/+A2BJYVqjgVPqOwmrGW9rcAoVIEC20w51pOrOcl81xfr0zKCfjMYEk60K4+Hc/a8XjWTieX7fQsilyiofGtPaf7lw5kBPaT6GXvxPCeL2a/89zHZ+ftfHyetSa4jxJMr5n7Fj6EccLW7m5bQ3wI3ffPUrE+Hf1Xth/Hx8/a9PzMILm+te1l+8mTD9v47DS0gHJjcaaH6DYkZdG6QdMSbLzYbcd1qyD9YjPTsqq9dR7CAP2jF+P2m+89sV324+++ldLemUHI92SJBFVdZUp4mocCL7YLypN1inRFPALuVCkZ5b9pH/AemWEyK8NVh3ZcNxfocH8qrKi3BDJuZqWfYJBzoxYj5SjoRBc5VJEEX36RuQLK2n7wuG1s77UHh4/bweFrQdzNS1d5CZOA8zY+Pm7PPn7SxmdH9zw+Ageta9tsmWXYuhUdHcNxwANRJgqQJibqQWIrFygqMxCnB4/farv7hyUNGJNyqll+c6HbhmQjlnuFbR1OLCAJjOEv0pKVvrCJKfCsvf/t322vXjyz9ZO5MoeSme1SOxnP2ouTs3YOx6z8RLnAmQ+itby1RqXU2iYXJrNY5l3FJ6UlycEkwyRY8l8uIIo0Ifdm2lGSIoO13ad2bYBGAd1l2EsrvvMGaZMSDeKykX3I+pEgQQ9aWdtorz0+tG3KxaveqhcrvGQuyY321jtvt0ePH8V7VHAK7UUoTyR0123V9htBHUQ34BJkHDkStJaLTqOTBnzNUFRAvk6mp74fEo9OCRDksqARpN1I5eBlCeqYc4gyDAhV/ZE1ZI3RuqhkLrlQlvi8+7t461651lwoXPSIBRCofE2R3CBCM0e2yoDcr5hB2RBWB0uFKQKKYL3MPaX7SMlKlRVkaOakdrWY1eP2At97dhGQUbkcUdvLBXXuttzOXp1YVUO7Icki8BKMeBbdoWQ6w0pwqSH7l64BHrvTNjvHLWqpHR6+Xi4643Z5OfY5bO/upyqVC0uVLuyI22xBqbm8mqaLUO3UjKBI7nNewr28d2BagIYKYND9iW2db2yarPYkODaaS2IXSHTFSGh6QpUZ5D1fTxWVSi7Sk3IqNTYn6EYaVMDSnOSSKpnvjZgDyQvPi/VQkcqWPJrB++5hHZUuMTXgeay16QTRi5xBEkiCD8YJnCOSrfU16FGhVccAACAASURBVIMEd+GR7eYOJDr3fXjHvcuRQBZBDBXKVEnKeCyiOSXM70y3xhk1h3UstwRCt6hJvb0rgC5IZ0GYiFfMcXK6aafjizaeXLWT00l7dXTk+w+iv8+rGR9ieI+2cWaroN5JwChMlLBEr/sK5glz+FTUJNe8bxgRm1jGrW1+9sD68dIv+MP7XFOOp8icu/bi4yftyXc/iN4rqhnLARMYgMiEV6BWJDuSglC2X+zoXvavrRYmkmE4BcV1RPi//+y4fes7HzkH+Orbb7RlYdpX/lfVoq1Ns1P5dvBlS7+VVrA/u9CPnJTZ+XkNtUGlZdbgwtVhsSOD/ZKydsW/XJCGQeMFUMAB13tWgEEurVR2zA3n2j7pQTmLWTQ/Z2E9h5jB1m57/Us/1dY2dr1QBCEwjL9kRhwzAQTuec2L2aRdIHavM8mGM0Y2yunxcZvQErPNEzcfNjO8xVh1cdDScmcduuKTbVE8CNWZpVpYa3v7D9v+g8e2ZoX+jxKobX2UVZo6uYXWXAUFS/xBrUnZuOuFcMR4ct5+55vfUiHKJy59KQjT27uRAfXobNxOz2delli99cqG+La5ttS2oJiwR5gZU9WZkKQyY362u41vaq19GWMTaKXbi8DODNeWo+/fqzCUiNIkTWAKpxrENZd3KE9BaRNkmeOubm61n/ipr7cHB/vxagxcNi3dUkkiKwxlI0LwcRsJf5Eqhvb11WyqbKX6JpLSSQhCkPfyqLmbYA8Cn9UQh5t2eJ6hqEYTt3QqoETxK8hPqrxwX51hmp1nTZwxXcMfXgnvk9mQ9my0si/b9uauiQI/hwvF9jtyhZsBg3GpE1hFehYy1deysq4RTqmA9fPEWvKZBCRy7Sr4Qps0rVuxDs7yALKEwqIqFWpltOAVmwly8woGAJX1xna7nF4o4CBKXVAZQhF8LiqSpi2eCNdq166tRsKUn09FR7J3ePhInurlBS2/iCOsbdIOJejwdVRqrPMG6UMC6RJ7I4m4n42gunBrCagoetjZH46oordUgfDaFjPrzVrSzYidZoqRnJGWbh/614xXSp1J2g+CCuBBGD1kdlBuMKFPcVdQrYsHkeZD8cGsOOM47ekYSzlWSW2C4TzBfmtrz8Dq8wcceDlzPS9njIHS1ch4PZ+PNiuffXv3oJJCj7LV8u0NtCDAX5hd5F6zhe5FmA4iX5l7IYIQoQUFFWw3pHysBYcGV20la9ygii2aXefEqqDHLYHYSKOzQmsYLMeojaeX7b333muTMUlVxH4o7oLnSRcLcKTiLQp/dLrahbzntM5T4TLaEnS5vtE2twGRjtr2zt5nq1ifr/6ih13iLhQLh7o8nXmbjI/bB7/7zVKqgaIQzlKyO7ihfFAupQAxlJIqf1DBJbbEMn+jZ90D6/h81j78+GX73e9/ItfynTceN7jaSBmuYxkHahIXjQ04d2T5nfaTuZGXEajT1TVdccxyORwcxpK04hCRofSheqyk+n7oclsEBThWEVhQorAO0Yg3K1xPqwU/H7PZ2DiFrxXKT/hdXOgHb361Hbz2RdtSXlRFneHP0bWMG41kbVWmooOp1jCI4OXldnZ60o6ff9Km58fJVn2NVDZUrVRqvM+I2rMuzKTjfHNxAdimCGyi1lfb9s5B29l76CUEQIOfpTQez9g2aPkfkjzZrlpuc6pDqAXFTSZwnZ2diApmjup7XokHJ6AZZdQur9oJZs9Xd7b3QqEpjh2t8VWME0ABQ4CPrB5qNlQwkZRcbTtb2Dyl0wCKVgPooO+9yHQoQkWJroeiCuXbqPZoWkLsSQIne07Nz9IIppXJQtKmplL9sa9/vb39zjtxhVHFJZ0Snj/AIPeTyEcqbubEVHl81hgk7O7uy888evVCsBDzIW41xBJ8vZJri4sSSVFVkyJlU9lytahBy95grlgaqQQVujMdHNO5le5lg0GUcOQess9Alm9H+J66BwATRgoYVQBmodNiNWkXIP7B7B+NL0oOr89KqfJFsLqnk3AQMKhkPE+V6HUxdClU04n7VH5mdXJIguzUqA+9aoV9NWNkE6vFcJmvpPGsb+2m9X1xKf2EfR/OOUAYgspSaRPfCKKzOh8xakLtaSWB+ObGFnEjsF6ie3uRRhnYiY0NgzLqTnz96ipyqJm9wdPsoE3+ogubpNrKjZF9d5WOgWAxWrYxcZBuRDtXf15av1EzM2BIwanxEX9vV69URsSUlBxfjcjstJWgSpSPktirvFQUL/aYQe4WmhwV540jDxI91j/NB5I3ZoZbdsz8e+UZ4yEMnmM2YX4cpC5z1+xJRgtbdgQyN43sKnf47e1Fu7gAp3JrwdMTh17Jd2WycK7vjctTpHAu0+GL9jbUrPzdyvJ6WtCAxUA9V3eGztQSz8h2MbPrzeqorLTru6X24ui0vf/+e21yfu5zBKiIrC3nHnYF64hQS2QnMhpkT6KOhmlL2BkJ72eTWXvx6sT7bHdv3330+PFrvzew/vL/fNe+9sVR+ye/fg9+/9/+zrz9L79+1/65f2rU/thPLrXD/bzsi7Vf9r9s3gXZWx/LZODvv/db7UpbrrhTCNZgaEzLlHYJLZWCqPesL2a1aUpaQdKvXloRPUmGdno2ad/56Fl77wfP3RBffusNydDMMtdWyWAzdGaobWA1+9gU6UrWzyZAoen6ctbGiHbb8g33jUyFDURWYvVZYgLqddrSIUoH7cJB4JK6BOxBy7DQtxkhBbxk8U77TzpGLuHYiIXukUdDJbHRDt76sba5vZeZg62RtPPMhLURi9iFyELUW4o24GEG9LO2JmhicnbSzs+OFdJmfhxYP6oztLMCWlFUYpW5MLPBAH64jAFc3M1pnqdyYPayu0tgBfEZ44SFiMYd84w8d/NNl2UpgZWWt4c8M93ZdNyeP3tqxSh/bJl2Le2oqAudMxOZXbTZFeCqXEbOMhBUAHgm9B0KANJoN22dg0YSJmqVymZZ4YYAKZPIpDNNEOfPHYB0rVtRss2SefvUzIf3NmW+tbahOAAVPm0gLwlm6Rtb7fGbb7a33/2S+4sHzHtQW5QWqgnHtWpd8xHct7TDCQ7qIiMFubnlBUQr9eT42MobFS++D3RrEPNBLKajAFAmQB6Cc78Qs+eqaoOXWUbWXKTa2RWIcKmhSkbVGeUuO0gmCsn8bR/i9oSHJKR8zCQmk+j9VuUkAKRm6aqE1ZyVgBH6SmaMHaUeVSGqTcAym9Vuziy+a2Pzs6kEROADVqNCLBSxYxQl/koABK4oYwICVNHaQBpzLjd29lTqubm4LIpJzpbtwEoGEf3n9WNAQeBlX9DyI+ijjXthOxM6zPXlJO0+aH+0BDc2FmhQA+vaVqPiFXgzj7hFxzMkmKYazflOC5aATlW4UoIKngvlXO9MFCONl4otdmT3hhRWR7WnteYrs46+f02eHVcEbR0RjQT2qMGFdhiFJDpqVKtIQIKirmQJEYxCdDOKu0HggOQDb1FxMRRM7Gv4sDdW2CZ7dN00Xwj1iqBpl6USB1YgNF3uBNb0doFd8N4TpRwQUx+PmfyBXSlNgFStjDEoBvjZSXrE4axteg9cXk69zw2sVpOoYRFY1xt1zMUFnRzofMyLb9qrV0fKn/rc4HxvoqjEM0XkIaM6zrfVc4VQaYK0hbnD6u4m+f74+XF7+slL6YIPHx62t956sx0eHv5wYP1r//td++t/8679C3981P78T6fd8St/46792v9z1/6Zf2LUnjxr7ce/NGp/6p9OxH5OYKVCKDI+LYaopETd46MffKedj09TpYqCSwsu1S0XDZwhACbJQrlssmjMYYrsKegCC7kV20HIj33wg2ft/Y+et62t7faTX3vXbJ8cDRI7QZUMnqyNPjmX8f7+o7azcyjPiKxpMjltZ8cv23h8Uui8G5GSvP84rmTT397FCcShd9F3gLly4REcABbwjrloqERDjQCwGO6b5uzQO6qaDdgkbeZk1XGJWN540HYevSuYJLOy/HxF2ytwd31hQRlV0aaSTfukE97Vuby5atPxiRd1yPCr7Qoh7NLMJWatreC3GWcd+YhI683QHGbOGSoJh4eLkUO2BDgITmRRkgKPB6/ShcMrWaAyo3IoSy3ADRziF8+fGlhYCw755WXmIASLBNb8pmrtetKKnnM509IzeUtnwiTLGWK15BwBgOxj5ECiwDghJ6KAh6FRIZOH3qpAmyRwgnoU0A7UHwAVF8QXv/SuX6eWLDPjpdW2t/+gPXj8KM9d0EL2uSbkICZ5bRI8JAEFit1zFZll8joCUkrDWWFzEdTygbwcdIpyBpbKy+BkxZIqRoGL4sd6XtA93qSKjAB/9IPL2IAKb7RqtUWlEa5g5pwSY5wFIrRAZbZlhWY1yG3Eue4yfY4CUr3GKDvmEQKAptPytIzYicFYb04uWJ5FkKUR3Qh1pQeeBQDNed+8lG1i3M2cXAODjQ1/nhUpsqO2pxGPmJoAbh8c2l1gtk/gFV9Q/Ml0vSIkr3tKjWL4OLRd4dsmsM80e7+5ygXNfk0QAOUcPqfUMJHutGwza6ZzIB2lU0VqXJI2aaRDeW8aS8C1RGMW9TUCLO3wSpREpxtQsh/DhY90omLzyAPaOk/Smv1DUlxCBraf0/5VJKGesXrOhe8IWjga7VF/4vwxN47ql8iHSMUlUblm5hiEdZ/n0iZlHeiGeIYcK1G1c/9ETtBuVukZeNnbNUqA9071a0tMpZuRlxIUd07GbWUa0BMULmDXos92cQgCrJjqFwQ0yns+e+9rntNmOzm9bB999Ep+N0kVeAxofhRO0qj4uSTtOjIl0QJr4PkVbJWuAO+b76Mw0BRE01fwpkvt+dFJO4HeM1pWR/jR44ee8R8CLx2dtvZrv8kHm7ef/hMJngRaDE8+fDpvf+FfXGrvvHFfyT5b/SUz9q5e0ZVU4hywKjJufH7azo5e2fJJ2b3XtnawxZq2k5MjJcBWi1d4zQOv+RgVCog0WoNLI4Apy+16dtWOjk7bd58+b995+tKe9h/5ia86U1xdjt5tjMYdYcfNBprG7uO2skpLYHVBFMe9AQNu5z/XV+3k6GMrWXRyd3YOvHDOz47a9RV8sKq+DHoaQAXlScZGELLjG8ASACqAQdJEnEnSqtzKpenMtdRmVEYJB3RlY79t7b/edvYObX/FMSUb0aCp6XKyMTd/n1WTvdZmpMVrpTeKA4ftO02pMwvhsmL2zEVyLnI3MxazLy7Tsv2KkkuEAhR7r7YWh5SWCS24DBVLFKDmISGyZzaExByXkZXcLZf6RRufnQQ0hOQas1XRh96TttNPppftdHrdbjKIygGFFwrNx9ZuVaFUNr7nzOREZwN0QbJxHVT4kq1hZp9dD1RmJF9bQKQgW8N1DfIXp5IkCrE0XGtf/tpX2u7unv8e8fG0ZeUS0vkouzQtAA1UuWQIG+5BL2Uu0mTbZLx6bnaZz0LNEpxQ5eE2i9IUlUfs7y7hZSoDmOQoVK4URe5b24lUwZv1OegEhU/buyGpCpk9hrfIG6h7Khewl+emoEMCrPsYgXedZtIuN+Es8f8uvNAvct4/16EAuKJSdJU1q6rRijMo2+81IwwnsToTjkvK/rB469LQZlPXjctK4Bh0LGQFC6DHv3NR7j98KOiReTWBiraxyFoq/qqsSViZs8InhzoBroN7iKRR1S04uVvr8jUJqgH9QHOiCgs6GnRyHLDgN8fs3C4PQgx+FtrzFAogT5HICyjGO5g1LAQ0F38Qz1haNrsD7EWKk6Ckk9ywp3PUexWcilQgWoHZsnezb00OC7RYDz/iFiV/Kv+0zrujCyEBgNBoU0f+VKqi54pKNDx5EL5p/U8aGvv8shVbBhjBkkTVLK3wtMf9VQCtcHWD7GUvaiBSHHmDaX1d7CPRmsle5/OavNcdxzlOJ8Kda9eNlr6SpVaseeZLy8yNt9q3vvlhe+/bH8bNpqxLS8duMR5TPYoCbBUDiY22vombD/ifaxNW447BOPaRGoDI3Q9djPEQACkYzrT6Fe8g0fn7UcF/95vz9ur0PrD+ub9IX37e3v3CqB2ftfYn/+io/dv/arLOZ2u/3Cgs1V/Vvb2ja5OVrG9vmlU+f/qkvXr+sa2Fgwevt7W1QNjH5yft7NXLkI8hv0OOtqWbOWBkuoDvAxgYCWIg+/j+J6/akxcn7cHhw/b1H/+yi7q+gt/jo7Z/cJDK4wrycPNy3NjYC5CDdktZMPWZG1kw2dTJ0UdtNjlru3uH7fDhm1Yb52cn7fjlJ6IwrYIK4Swfl2pS8egY4er/R8ZMRSXVLrSf0cpqe/uLf6idHb+QkgTfLQLuodYw7yDj29g6aA/e+Frb3DlI26bmbLrVMNQvJ4kOFuJiZc4Vfl0qQdZ6Y/NeP7erXUme18Isqjrjk9N2fnpS6NDKiuV+lpoLYCqN4ku9xs0aQ2YCay5OWjPlbhHcTmasFcTY5NPxaTsfn4THW8blgJVUnikFHxIPAuvR5KJd3AbFR9be14jAym8Sp00I9/O7tovZMTQerNZwningVfSFY8CQ16+MuZIUss4EyNjWBeEdqUkSD4IlPxuZvC+++44WUc4wi6Cub+M8llscJMFNiWC5BAHvGZhX2/bBbtvZ2xfUIAoWYFB5aLKuJgQEvYvLdjGZtKvZzPagwgyqYSHPGJ1bLkRVv6yuE/xDEwrBn2fFz0gmnWRNcfVyILFavwgH0Vlw+VoGlBanIdrBy2gAl+ewCUYf8UA3weAAJD1AIyqKRYQPCC5YtCDN+5jDcUlbkd4AcEgqDkjwUjEDDEOHxFmtRtTMPeNji3E5Z2RreyfmHBeztHr9jLj0XEih2X+wX2egC6xEzq6L0FD5cqk/eu2xABzasgRWgUIr4BniaxysAnPuzOpIYGE8AECjNczYCCoJdxfJiIYeF3E9ikQAN22Ug+jAEVxNt2hLMgby/PbNksJD7ruJZ2hC/FxFHmjDq5XOPVj+oAVWg1JCYgoljy6GovXlBAWQFLCQ7WFVlSIS340fDDoL9bYkcPMKrB3U1hkRtMvpzmVstCKTgw4j95ydLoGqaduSUMBXDTitOm6O2JK0d/MMzxoqWiLBSTrLI9iqN5Vqlw7k/ZsI2hXLyElgVxkfqGlcAKYUGukYSmtseF+39jvf+k57/vylRQlfznmlYt7YXF04LYHFUWWt1Pg2N7ej6lVtajnsnFFwAlasnNtoFUhx0vd13q7uUExD1yBV+e8bWH/2L163P/0nl9q/9S8tt7/5f8/b//B/3Lb/9OczTH668g2zHKoEXdXVj00FQea1uskFFCf26fjMuSQX0unJiQ/t0aNH7XI2bcdHLw1giE3gDwmyV9QsLa1RoOY8pIvJtL14cdw+/ORVe34ybV946+32j//hn3B2gFfrg/29tr8Pmo2v5+KnrbcdBR3nBAFN9eG+YCtmqdW+SIVFyyfi9jw4PsvZ+LQUmzKU5/Bx2AQRKRqd7IoKGF6irXFto269rL747k/5/o+PPm7j4+dm127gasfw/eube23n8IttfXPXCoWNRguJ//LwVUAqzlav1LrDvRyuumwFWnWout+TeSQXFlk+gRURCqrK2eRcmsL0fBLdzO6GUgcyJO5saKsmW4ME4Og3Z76a1rQt9IXrSMBOF5NxO8c0ubw6Ea6YYWKvYH5MjeG1Tq+u29H5RRvPbtsta2/ZBRgIsQLM60dtZ2O5rUmOn7e97YDSdKsgixSQsmTwpRNG9cov2q8qLJU7DFkmn12+cgElorRFUschpkJ60L7ytS/HI/Qu+6EHV/aUmaqUgFSjFt7O0wmqc/ehIJ311ba7v69oBgfQ4CMvFQGPzG9oJ9JVmJyN28nRK2fiVGjMpJn9UQU4U1UpKVaHBp6btDi50KzsS+S875FeAdgRKFSn7WNT/UiP2sIGWELlLtVjyyQQ3Vta1PI0CdZUDeXUw1UmOhkxEQM05yGatJwZHkpHvAtGwvVobUuj7LNTqHfMrri4ohlLQnt9nRYeVQotVqgatvwuMdqexRbutkVJSPBSZnOcW/Yv3QnUk/g3pVMFPNH2zHpzHrhYDx7sy/8N4pjEisoCZHASEFu7BOwZreDYTqIjjojGxfTcdjGxkxGQvsiXPJtUtgmqee6dOYAYvnusZrVShGzhp23rBq55Yr8HtgpBHuGEsotTnjGuNAKl0Lm+pZpey3igAFKcP0YY8xFnMQmX9wCvU0h8E/ai/qj3W36tgkStMPP/kmCH382fM2dldu9mt4oNbZGRAx0bvj9FVVDRJFoJlM7f6z5KkIrzUcQ0Oj0w3Sv2jF0elM3o0DF7tiWLqATiHqWFcEcgjVGDjIwqPDjvT3/wqj19+qKdHHOGMpLi2URFKPfh7g7I9vhW83sF4RCDfYB3Fi8mD1jdMSoIopzE3O4DZuw34G4CNAOAiQIfPYsrtgJV6+9Xsf7q375rHz5t7d//c0vtG79K+2zUfvZPZVM8XflFL7rQHJZj5FuI0HXKaMEILlmkqwg+4/N2fPTKTfjw4SMfKAtwdvLK37ReAzrhAS2bCRCMaV0ihHB0fNZOLm5tnx4+eK194Y3HbXMD/h0+nFA1dmJfxqEXso9pOAivZItu6hLSNrgxd5mO4whRxGvnbz4s0IfM5UDElWOGWrlRCFE0WhNpKtA7291RVrnxINr+nbe2vf/YC4XPdj07b9eX02yaat0ACtp59E5bXds1q2eDsWlom/Cw4eP2TNLWoao3CW4AWBYuM7aMk8Gmi1CQ9RIn6K1FkNMK5xX4h8ooLbGYYHefwZy0kS0Rqrh4aaYf5HpU6yYUnMyErGhLO5TPR4sZcAGtd/ifFByoKPEcdKsQqXvTjieX7WRy1W5oo/E0rExodd+1jTVs1tbaBlScTS7NXMpcQIg9kIAQVBGICNgrLTD2gICfmpGpgVsyjmgAOxultSNtabvtHRy2hw8fatIc2bPIuAVkkWCtUhR12PJmw6x3Ib/nADSVTuc1ctFxMUcwAboFal95LVZWabf53MBwdpyxg8/G1tt5iamg8cx8nMAKorSoXwKwCPRBJS/4rCUW3ud1Eh4Kfcqe47xJZaq2Gs8apR0qQ0YrvE8VZgqtjtCFs1ABNsheRmw8TBDReY6OKrpnxrdwDbpu29t74g+oFAlmjFrY4wSKu9Ftm87OZYYyyqBy7nQS9yNgm2pNhrITzqw0KhJvquAlzh2E/5qTgwSF7lNUlRXGInfXVp4qJFkdUSED6MmIhb2MIpH0m1n0fHWOwtR8nRk1XaEgg0HNdvu+4DDSnfP9kGQbyAho99VhkLWxrbRbY4DLKIOAoYm5f04g8sKv/RusA58h3FOrOjtky0EKO2YIJiJXXGccRAZULWDGCQvP0AIa1j3Gazr6IUiIF0gwNVm2ZRyAERUiWBfR5qVTLE3GpDIMCN6X3rcI6FcXsyZXiwSEu7JX4r7nUkRLEI8GgEWNEoi5kzN5yniKmAC46g5GSWOWT8K/3iZQaN7/fvvgvQ8VVeZOs01OXMd5lHFStfY5Y2nfZ46qIheAV0RZujBQml1aLdoVBANRlnYpZBDBIXkCbMooBFhYa9Mb1Os2f//A+uJ43n7+P7ltL07m7fXDUftLP7fc3n49D/Hpyi+VkDkttiDZ2HxsUOTg8N0TsuzFHvcKMhboFyzwwf6B39MVa6C5hJMEUIEqcanNQe9t7BmwkaxiAW+X6KHv+GFAYu1QwRDk1OeMYoum3aCJGd6r0FHzUTd0NIHZ7JnJTN18tPJCnUg7UiksDjQVZWnnqngiwOHK6jrD8wj291YOn4lMh9edACKazdrB4ze9jKQOXEza7PwkcyGrslHb2HvYdg/fEOYuWENRg9hlUakY7ARJpO3OQzWTXMitEYiv1bPlPbuJQKTqSpE2TecQa6TtGaSdEcWi3vKw7XHB+yLbj0i2/rMIG6wiZ5fWdU800pIk88yssfPMMhpI9kwSMp2eaxllW9WDmoODSAjgpU9OJm0GYGJ10zlYLluOKsb0twbWPdxd8N6FbmLbNO+b9+S8VBRr7vhY8N3byWXOEwrO+XSm2ANJIoGQNd958Ljt7h+0ZQ9wki9zsG7mXHPfiGVwuQeezxdROUgV0dA6c1D2veAbgqGUgeIglhtG5rZpEbNXSLbYF3RCwP1YCZVMqM+iQHRQYBjN5JJOupiOG0jaiDt0MQk+L++kt52tYnR/qWqVioU0RgRzzgmdJys/Z2LlPqInbQKskphmVrR9o1yW4iugolQwmReCn6ASpqtwSRsaKUCRprGSg3ML2C70hXRarJZKw7mLXtDd4meLCu7VD0DJK7ilzGPPA4IsioUCG4JwqlqBCrK1bpKdsUTE5NdWwQwQCJCwi0/y5HTs9wE0ohUszY33SQdBBC+t1sz9aAFzyRqoa2ziCLxrAVe3JDSwoNzTMUtQjxzhXYzZa8YqUFJRl1IfKqceJUpLeanPydVPJpmGs14Uo/ukNnaJBGLOEapL4WkySkjA5JfPVEcb9M6TiPe5bu6LfG1oV8lWgrwtm3bxIEUvtLBiD2SmSjCjmjW5c2+kKmU9TBy6cIiuRlSla1aGJPcmoCQsNTtmj1tdGrRX2t0t9yAiDpvt4uKmffDdJ+2b33zPQgn1Je7CqHnG6Yy7C8ZI8BeRw6S1zXtgxMUsXYtGZVKD/OU39DPR7wrToFiVDlk0G3L/yxbhs3AeBLit/cF5rH/r781FBn/615P2jbhXcDi4YyjhDayZjaBGYfVUnE2ru8vMRshAsczi8g29BYNYWhhpK6hnyuIyoF7byo+1gryLXNUpptVL7fDhoVQL5pq07kQXqj4CMTiqToHBp4LjV6o/sk0uDETA4SZxoFGliXqSgg9sWKkkIzlKVBhkL2dnp/6XDDNSc7VJPaQlLyenisOflqtrUdw0DurF+Uk7p0qpNil+fo/e/JIEayk3DMUXMzAG6PeqTULqnWvKlk97T+Hty3Z8VqsFAgAAIABJREFUNi6ATVonzDOQ4+qzDqpWvhaIeUTuQTgH4IS/oypCHOAFKjGJSFo0OZQBmHVRgqC9wzvNs84hTxtS4QPn0XdtMuXSIgCk0vfIzeMG8RL5sSlzzsxOaafDV6UjQkW0s7HW9tZX2gYqUkj/6QDChZt12sC6rfvUVvXgurhvYimVtlSzNWnGubqsMP7W9kFbgxCPYhISlP1CEISRy68nJpGQ42W41NJdoHLIxRPUe6chuUbqMUeutyNlUdLhgvAQq5wTVDroRvbMzQ34gOwpqWkVdBJDyWQQpw+lxnafKjeAlLgErjPXJdEQ0JbL0UutuhQKRCwhmoETDgEyqk6CojqffFE9QnG6px3Qvr9U9KRMAOB/21ovilSmzibXXEDMMpE2hUYl5cSgSmLQZTeDLu2fN+OEoOYDzOOjpRKiC8TfpOKOB/N8zuxrqqMKM9oeVKOKA7eTLkJdrJubtti5vDVJJ7BeVvK6uW2le/zqpWu7RedLaz86BMzAJ5WY3vu9sgelMXFnSMVBKS0tUbi1fK4wHLqUaPm0SjEsjXQl8oKytpVve5Kgcz/S4QsSaHVPX9hx6ipmVybtbBPWAj31fcsaqmOtmUBGNwnMCQrswevLa8E9G+vVus3OW4wRBKOW36x7RO1l7svcq7n+2Mskeymiggkgsc2YxCS7XM2gD4U1kfu4t60Z4fUg1pUD+l3iWMq1IQlB/xmVL4BLy+3Jk4/bN3/zt9urV8fh7C5EJsqqcAX3GVDLubNYE32WyyccRDj3IUm295PJUtrjJGJBX8+9NwisSn/a6Unnztk1r6svK9XwZxTh//D2F7yE6NWb/XPRAXRAng+TYMyzBV8UnUaNUcjCMwMZlWWsiWhFhtPY0YfxQbSOrCyqRCjuWjs+OW8ff/KyjZZWbd0BVnFst4B+p72Sy5N5aYJff5CdauGc4RrVlkkoD3LC5l6M/OyrmwurVYbeWzvbtrW03zo+jnzXxkbbUgu0W+JR7eYSD68sUHQ+o5WDaiixXJNHe3wkiEgD7qXl9tpbX2pbO3DuaPGmQuC9q+layk/hqGWWxXvt8ixsFtZQ6zQv8pqNrq83lI8MwuWNS5UAcGdzfVXwGZc3a2hGXqosIuUXUmxiGQMwqM+qqAJ/9iIhAekI5ljR2YapzoDWgNA+0FAVSFVcupKuu7ydt5dn0/b8GORh1E6oNvm9it7q2nLbwzLNYMGhJFamJaUkH6IRpS7VxR6kMNRn6MpSuQCQj0wCxv5DPpLAqsw7tB0oCmtUccxRODy5IHtw7W037hAuxygXxUfXlqvuOYBjoFRkLq1Kjo5LucyUfAM4w6VG5Wk3gXkQDilcdt3aLtUP+4hfuTwRx2DGF66n1AeSWtSblLlDiSoSmu456Tn1/c6oLakyxii6F8/GatXq4G4hNQqlQb40isFWuSq++u9eO7Yrsj50FgBfBcSahAEUOFXhnHYZl1C5XKmCBfL4JrKIvE+CXyh3OTML6olBnYQdTvHEtmxa/VQttItjC2l3ykuXtmrmqxll8DPiUsR5pUomuQwyOW11XovKGl7k+dmZ5zFmAqkkDawXOBvRcmX2nPuExCSzxyCeuY/6Pgj3OVUP6m+cLwFCgRdUmlMUlELpChSiEChQXQeZpToqE4JyrerAoag7wTzA3zRcT4VJRevm2QAGFYOwxntMdchIQbAhLcyetK9GkyBBNx2nTr2TJ+0eD0UwAhYJsB37kREIoMDYS/oe/XnZ/72qToGX77PyL/P4rrxkaVUtYpPYGp+wH+muqH6Fg87aZjs9nbTf/ta323u/816Q6ck+F+9Jmtjast7DrGsHNaKYJMAW8XwSaj6fP5MOUmFnyvUsheG8nU8RsYkesh0cMEWlIMfehgu+JKDpR6hYf6hUrf/xvdu/En6SqkXhnxIQaAfAHSPro9pTSUfbnmgtcoHruYoC0M2NfqhksARWPgAXD/MpW3qag2czUAiRMZ+dX7TnL49d3P39XRclUPFkuenFh24RnEAG0p3YK1gBHdmqcqeTscLWuXNSsQqzBn6PQLQzl+W2tbnrRUXwst0NjH+L2U0I8kEeF6C7AmraY3nYOkpIq4iVFMpP0/HYSpE2zf6DR164zLy68DeXP8jmELGjUclr2OIhO+s2dTUPtRIQrcqFGz4hZtihyQTll6B/Lfd3zSw2oBDaNgtrpWrbBEgReozAG7WC02JUkMEZHm2XnKTQkZKhGlAUUKASigRZOKwXAr2gY3FwL67v2nOSpVdn7fpWjHWwBqhGLTFfXREJjAi4SjKrZMTJ1jXqRhYP2kiJF7ivWKOy4VM0Xi3SVN/sM57xweHDdnD4OJqoVBlU5ighOWO9bbdXMZLuSNq0r9M+Ys4jdYa95vw1GAJGHbmoK7ACAPLyC8jISgmbMLWASWbi9NQDKy25UIVqbiavNEhV9rCC5AYOqAtk13wuZp8JJDE4YH9HQNzZENl1XfScE9NVc6JULl30JOzWmqwXMI2kU0BK/81nRSbO958KKlUUa9r3Q1plXa+YNm3UCEV+RV7S2VVasuUAl3+3bZqWI3KCvCfdaBDrmJybBPPzWGP+e4XHaTnG0EpMSz5BOkloE8AoyhkhDiqru8yLSUzBLDi3XMGcfscgozuSiV0uYhIeugneDSWzx31Goug7NmmNWlf0b5Nc5HnUZ3F+GlBSTCES9OLqlc5DOm3MsFnjXBv+/ELb8r8T1BMAtDwsuVaSho4g5jxHuCSI52hmR8MavfT+LHNfESAj2Uculj2W94raLvdzWsFd/Y3xTvZZvE4zM+4iLEtLjD8CblKvXOxSuhgZb4SWRxIboFMCK/dhui90WXpVnOS+rzl7wWS2uhN0Mz/55GX77d/6VvvBkycRoyh+ebjqwf6o3b1xb6nZO2sKuIAKphXPcw0SLKIhzNUtAPiMYUDg+WxrXHELzD7gtqKH3Nyr2GbOkd8FbPtZRPi/f/eLqRTxD+RhorikX11UU+CrLtCjtr3KjWHRHk4gnE4mbTZl3kI/n2w/Wr+3qMjAxSxdRhJ3UKXHgJhOzmz97O5AIE/7lwsVEIKk5popCgWvn5fAmZ+pAfBq2hi6d/hBomqU4BzBci+munSZ4XiBOusMUi0+kWnH5MqiLZv2m6CmOzbsSqkbpT3cNVhpO/OeusC3whmLbDBtaQAU+loWCCUtsUKJMksuv8xUxSMPJjvMWWc6Ne0c9C+0lJoLRE4xpvCo/kSqEM3WiHvrf6qwetp9orkR8Wf2gWgDoAmzu4j9828xpL9H93mNFg2AS/XqKu4W+/uHttFPTo7VPAZYwgzu5emkffzqtE1nXFaxxgJcheoS1eo2l4K6zwh/h/jO5whxO6L/VK38V2m0ohvwvLtCUOfmauY8Wm6P33gz+4wD3+k5tzdte5v1JrACSsszslVZtBotA7lczKUCIhHQw9+5h5ON+14K8MX8s5sYZB+RvHUzaOZhuYi6Uo5k/moPCp6o+Rrng4yZKlPdYy8ATKzTFUkQJBiRQOUy60kaf0GHIspUSFxiBceaRSgk8SztM9aa5AJN6t4JykJQHq+b1DLLDUDGEJIRTgHWOCPSZ/TmXYmnsrxtRj6cDYBCBLgucpCZtu36+V2EPJiDbmyZpGOkAIOAUZISnqVVq7Vj3TldvF0sQhlY+3F8H8s+6/XN8B6pXOW9Ktwf8fnNzd10EaSG0S2hSxMsBpV5NaZdq9wvNTfE7q2CZBSwoscsIh1he1vCgGRo/6PHDI4hl3S3kBNFXVaLoFTzOumEhXJXoiYgqx1zVaeo5tpS6bSjzNPoc01RyRUsmS8G0tmDXOQDCR50ETsyVl52zedVQCuwIufejgZz5moJ91Zt19WFjqQ8pt0UzkIp0GUY5zsTCFit7iQfcagymcJsoLSyQ6lJ981RRSUWerQur6sU9vLlcXvy4ZN2fPzKnwVAD6EbCh/OIeAzOMys/aXrHc0BEcAF5FOZyjlXvl9Evkp0UcQyiWW0oShNxmY8zwkWjShRXUOX3Gr7Bw/a7fJquyO5+iyB9Xu33/DDUOoTWDu0urfLQBlyefRfZABxz0hl2h86fLAJXpdXsbCCS4Rl02hl1CZnZ6pcOA8Q7XXTjk7H7eXRiW4Qjx/uBzVZNku6NQi359zU7O9Tlywm3ZEDjJKPKDp68GV9lOrrXo0oprsZ8nOR8nkMps5NklZyKOCURlyhsskKKtIq1OotCghZTymriGAttRUr9mo18SKCNdQJxnUGpZG4z1xdIHKP8AOAqlhEBcATag70noVQd1WO+lzyG4H82UUlF5lzqKmMQwui+SBuRQsmGUk7N6ABDpvz14vzGBur/Zz5ktn2SszuOzy+D/VtNzFHVfnntu3vPyzC+aX0H/mIs0l7eTJuz47O2mSGuARBPwh5zO73tzbb1ibzMy4FEpVS1SqZP5DFcngFC60JfOJnsQ9BtVq9rjBP3VEY4ALd2VFrO/vpqNDaFKxD9m71C3I2gYVEqCNu2TMcVNx6uFxUqdFibs1slTkfucVillTVROckSyuxU0L7GFpJgeicKya7N/jLl46yE8+4t6dsuTvv7TNekKyYMozb1fUkVaM81+JDrjGLyjMUV0AyVfNxDpU6vXNkQCPnRnAxwahWYtrhdFkCjOI8gWuYzyPcj8Zw5usJ6H1E4YhFAY4kEFZkWPRVV4n1puLX/3aEa0va4Bg9ZA4GNSz+p4BTojqVJFtnnkBJg+lwrB0aXNqscOL53kiSWiFeMENcbQeHh23vYN9ASZfKq7o6MXwhVLcE1iA+URoLz5SqnS9O1ht1n1R73mHYi4EUlXfPWUlnRCAWkx80pguVqwKQUpCpEtVQLsOFrrLm/kaa1eey7PgkTAD2TkwcWCMNGQB84u6ky0yU23wPij7ct9YdKbGXijPaO0qZjUYLmnaySYGKRB1ZX5/FDhlJSSgyJg0qp4Xak8QzQEDuyLTEw+tnH6faTCywfVwz42BduBtI2qMdT+KYdK1TkvIcbYfja0vnq/YrtBtASIJMb64t0p49+7hNTsHB0AlMpc49dEF8KaCR7e5CJdeIuM1Zh4tL9RSW8HSsipdnRdwRaFYm82wIsAMXcFiv79r61lbbe3DYbpZW5cN/psD64e1fiUwWnCB4X9UmpH3KhbuDjU4hBHtbisNtG6YkDqWW4LE5g5YBGmxZdwAOAOs6Pj0pAYRAm7FXe/nqtD1/eWQF9M4X37CFafu2/P3SeS0h7I63Ss+mXBDuK5A+16IFx8FxM4gILXJzOYOoeiKVI7ypnnHxsmxyg1bnTVULp392kw/mQisxNy9ZAbNwLiAvpBqCc8EByGHOo9iEqKzMLJXXuqSK4CKKD2cyxe6uEZUb2+cBEC9AEEG7lehAlcW8J54ZwZXDub27HS6rWXwuzAC9AkAAiAC1gW2vJFtd2GnLKS2wcCbxMFW7k5an83NUqdZQCYocWy5r5u5X7dnzV+3ps5cK9Z9Nztva8nLbXt9o28Dgne/wYe6kVpkMlTEBgSGvTWDNzIQKj0omJuR8xrW2t3fQdrb3gra+lMbddg7Kb3IG/w7wC6AxeMijtjKiakmb28tDAfmYnyPR5wwaPqMVI/M71H12lFrTWEGD5DgnBVRV7je0kWnXytcsHl9Ky3iWqrGbQ89HzqwvYuOKJAC0s30GejftQ5IqRM6dNXr/h2JDcFC9pjxAAUhhY9hFAqzUbzhmS3JYnRH5epHF1Ce28ToB0/QZMpVyhEoi3BLQDe+b55QW8QJYRSGQaa4BP0Aqc/42GkFxoG1IVyHi8Kz5vatP0JY8S6UxORMEUKvi+IJCtVDb1kOfM8L+iBlBOk7YnK2sbrbt3V2xEjAO6ZbgRASK22TYGeSmHSNlA01q6MJAQZtEArJwBOlvklimQ4PpR0Qa4vG5mE9Wgtr9Q0WLloC8aN4bAvzEeyAKWSD7c7ETeAigkRRMkpuZLxiAIOvpMkEVBMQFA2ALvVufSwBQ2QpJkuMDvX7/efVozb0RQF58dfNs0j1IFzAFge3e5VSsvKaC+OwTueJx9uHfVbdbg2+KPnZQ347i6HI4xvDVDL4cI9vVjaSKpJkkItxzQG8avwd9mEKITBtevf6soeaoOVAiLPojQ6HSteiyPfvoSXv5yQ8cIWjPV2h3AWYk0xVY+x1HwoY16Xg8dh69DoJYDi/dur53U+3L8BAERQGHq89e2z182C5uW7tiX32WivWDy7+c2Wr5lOJjh8pID6Jy1gq4xGGN/2iACmSeBCMWXXFp5g6StXFV2a0W3XU7H5/JLct8DrPfu3Z8et5eHZ00BLLfevs1If8hJzM4CoiHGQOHqPpU6VLWZXg/M0o7x/mBFlUlcF/zrQ6osGKVP5qZVMQFOh+seGYqIQVx6zyXGYXBLZqrmS+kQuntU3Vfrzn0SC3GdJrblLUiy4UGA6WHijzerpxzEKGpPgOtT7/fTHZ7y8CKvu2UDsAM5GhasKEaROoNlSqdKYoOIwz/7rbtP8AEoC5FnG8UjSjqBFXIHcnPTFpI5mDxMOUCRxjD+VgJrdtCNuBSsYTDKahGgn3B7m2ZX6seM5nM2off+6iNz5F4u9apiNauyOByP+I+2+luMWT7zBiLgkQmCfqRRIFAGzh/5jGaJReQJHQpQCc3bXN3g0FBm83IutO6pfIGIXg5OY1AhAbzSTJ6YB3ZkoZys+J7YH7N5yWwEggV61h48havtzR2tSBjnwNy0FEk1WounFwiZufVAiPpQbRfYIeSmOwxzgp7qZp+ZWzPhcfP5XKQMkD7E6EWbcEY0fC9EY0XtMPzoIpANUaVMOg2aTEL/iJA3Vy0VaQiaz+7FrYH6Tjlt61GPThJTjYMdkmc4cPyjFC+yVyitz8BNcWsel3NVdp3rHdHiwpa0Zd2STlB7lRRwI5ScIWJpzNztpy1CGBEsD2c1iCMM5rSyq6N5GN3Co1Jvp0C/i0o0w7KikAGpScdi0o0bAdTCUYkgEpGOhw8+eIT87+daTqiyYyOpNkzQI2smcOmCSBrjCqV7ktUXcWZv7yhozIqWcS0HXnP3q+dGFp7hLsBcBV/DQhnbaNQxcVDXqBpuQOUmMz8N37N0aJO2hMbumQo6WZlXhyu6ULWs8B4Ji5Fw7IdLPI+ilYE+WAZqMyR0bx/lrRwafcqzoFKkuI1feYf03fnvStBzocVTNesUP10E339wt9gwlEmFZzF3mrmdT7+3vfai6dP2tTAag+oeL93jiPAZdAxjB91umOMBsaYJqwwLuTe5jnGejGCI7n4+VwK3NwCnKDdvKPJOcgVxiWfKbB+f/6NXLB3N4I+lFYrEWmyLwW0rViTmfS2GgGrZzsOyeWPkgmFPK9ItepLsZVCT9MWwRywym07G8/ayfm5XpevvX7oYRPi3m8a4eBplXZEsvup+GcGPg5fDfdtn5QUF1q7XURa2kQpSl1BHGdhS0CdFebCkAMm6hiaCKbQUUFSgFx6wadmAyLtAijQI5T2spqszEc2CiR0o6NKr0h9kNracWnyZ+TdLu3/c3gD5y/rs/U4rjBDpLV+enTSTk/Gru3h4cO2srnirI7LF3CNFwwHRHBLTKd7Kz0AroC+0r4BFAValfcdJOa9uktcbUR0+rWlamJmGW1l2kDWj7SZCqSQbLlE/9uyoLDnz577d+gtR2WnZjRzWjrrUrRUMtLibNbOp6FB9ITg8MGD8JhtE5KZfkpqswKu8xeC9N6O1Scm9hoTiEQP0jX0l7iuRFQkYwNUk7QbQ5yg+zWKlmbfproUOCfAo+ZwXelIgFxajfKRy45OVK0o7lyKfW4V0EoCPp9HGtAIgBQIVWa8SSKjDZxL0oB+GZlA1sh5uMGAKExgCJWFwMcZEFstzSbtvVDC0m7mIkdLFqk+25oYUNjSi8lB6FRU810+kmCUwBp1KrL5q8zsC8baqwOoLrfXOfNzAqgi7eHBJhnnzijkN8b2XP1S4zD3jr5vgiJJMRc1a5FLvI9COk+0X8LXV7feSYwLPPuqiBX4iKBgIZCOQQJY0M4I1emmQ6vXeyim4LG5HFkEOBYhwaJidGaXmbJB1fYyewEgUnis7GXWMX6wVM5BmfMzGS2GNxnVn4yEImSQPVNtOLcqXaILxyPIma6uZx4Zi7sudRlAm6mN4Ih0oLw3BASmze37rQoxzzndl77/sqkISmn/crbF+1yzn9jPdL/gzoNPgWFAYs94oq8noD5EcPBuBrjaNa2jNc0b6QYe4jOKGim6v1OF5J3Sso7MK+u9Li0qHYCszF377vvvtRdPP7a1y1/GaIPELgHSZMxCR2hh8Dki7gHEcR/G55k2M2fNFnLdAQmw4cJeXHFmRjJgtvYO2h3OXdwvn6VifdJ+KdXX7bXUiFRY4alRimdYn9I5oIRSuimuFxd6ZsYxko7ebAWkmhPQJiHj4JLkN1Zj48llOz2ftoMHB+211x9EW7U0cw02RTL3zwJ5eqaZBUqLI+jVbp/F14gg7gG25qBcSs6xprPFgQM+rzZrEawXtJRCWSZRyGWZuVPZq0lDCKAJor4Zv/MXoOOAqfDt5PPOQtsoQQNRl4HWLsAVmW2mDU1wFaFaKGB9LicX7ejVcXvx7EW7mF60/f2D9uAxOsoBs6hJWlZrXVuU2SqXqTPqWrs+5HfutlQ0DQnp4XplCTsIJBSQeCamNc8FCojFgyTaJzzFWO+l8kszLpUyrWYEv/m8dDhshxrwwk+j4lC5RTWbudQJwT22Ge8MvDFTjgk9mqealDtjTpVma3t5qe0e7HngGEMk0KQ6B7DDjNWKy8y+ABRdUUrNUxxLMmvrbi48Pw48gt4BXgSp3tGbBuxCSuczp43a94j7hWe5cBoJiKRLZnJZc4zgBlv9FaDCAFkdEfZVR1j6XMp5xQZc13Z1n4pCsPp1//IaJjqpZpVsKzEPHZVsdebzBp+Q89wRvHaduKTkNmbPMy/VO7bUhHgvtHB5r1ivydXm6632M4YwgSthAnEHdnXQwl4yqF7TMrZqzfnpFZl7qcCJ6V1mfWoCFFrM5bVJO8E1Zgd0GtI1sBW8Ht9O256cvRKVH83pjkSpi33ItldhzoQuFauzShHauXP6ru6qW9yDODoRkNlzIJSluIk7uWibiN0rOJJS1CTnijY0WIRZ1Ojgr8vFDqiQXwFIxqoTSgkAxCgbZQ6eblSSFc+qCVR5UgPgRIi7LDrjoZoRRxD19yIV0mIKlEmrOuYTMagI1jEzdg0h1uIRrUaAyVxoOVi5rW8deCdYCZb4hONAn9X9HJ1qd/FLyk1kEmNJGJUung80KX67d4oqg//ryfErGRevnj1vZyendhe4f/I+s491qyk9Yl2xeO2F+QmFQhzGXBHR2SWssaAhYsJCy3atrdO2p5Km0v5RBCLuP+X9n56u/De5YCEoU5IX+ozNTGBVP7TQlrlAMmdy+C0fKhkL8HMziZpngogzEAu9jyMCZX4oOfM2nV218eSiPXj4sO0/4IDi5MJlEMlFW7iF5uRZqMLzKYmwzP/Clex2RrGYorWaFoiXlZVn3D2mumLkVx5wZmChN5Q7hBzIe13YDi/vxs5cEqgamQ3Rvi01KiH2tI9KZICDRPZltcKDprKlMqENVxvMFpPcSC4BdJpzlMnG+TWb4dhz0l4+e9nGZ2P1PR8+PmxbO8yRYnAdZ4fwF/lUtLuhGGRAn8+3QNk6YyV4cy1EttFLNSWqGqa2923/cFlAv2A9yGBDmo6WRWatJn8llyb3o2bivC40JNB5ikD4flYjt3h91XZ2dgowlbmP2s0cYIFjUf/Kpd+1M8KFFsUowKVEyZlh7WxFH1axhXw3H4fZqH6uVA+95S2Stkj7zLdMkMpKDNUi2//x6LViKyS1dIGi+aSqSTZslmyVSws1l3UPCOIrKvGI+XfXYw7KMjlq/o6MO4ld/k70ar1nPq8yljUqMOT1LowVQbUDDeT5bFqE1YhCuox82FTGSsDJw02LVlBWyXkaeC0NQgViPX1N23xcgDHNVrTBCwquNoYFm6EsUfmVd22f7fPzmUGyH5JcBmTDhR0vXhfK1+tcYt5P2q90xerilFuJXjiVCTM5WqqI0FzWZ06aYzu7cBpdK9kzXmMOE6BSWHOMUzrSjKQUHSinG83YE04qQCOdSLcNECGXdbyNN7cBn122yfjUfR1hkQRXKR3gB/AAnU2dc9v9quxI8A5oVdkAfF7OJ4I4xdsPMjMnGwqj91IqXP7r6GQ9wanzmm0Nd91pTQTKupONSWeh1LViRJ/5pgpSUvMzhkDK1m6jwTRn3WTSc7lO9FfwJ7rx3MERxVA0pgJrKugaF1VLP3S+JCxRBuNu4WdhRoAFZrTqoaYhoUoVjz799z/4oD1/9sy9m8AKADUUQsCyAm2XYn0KClxZxkqAVYAqBLDuVHLEozimpeDmbttGMW8fS9Lo4nO/oOL0mSrWZxt/1VkHG16d46JnqLGLkHVdOB74Wig7+kVs91PWTBHua89g0qrlYXXHFVC3LBgBeKRZ7Xgyaw8eHrbtnbVI9gnYoVVDbZRLJjZJsW5LFdbRkWkvrtC3L/m7zDEiPE6lHUeS4s/OcSaJ0wgBuIMinDMtUJa02lFzCTBHT1Fbf8mOAvzIIQF5qk5vZYaibuVDohbD/CgXvWorNKJoB5U+JQm+AJm6CJ2D4ohieyoC9xxOWvFnp+N28vKonZ6embQcPHjQDg4P9FZNKxLKUCy8oi4S5xDJ89VO7xWKc79VgkvaYwBbbGkX6tSvF5mXljDJAQd/dZXACgUoQccLsivNLviRycLTcb3L59X2K4AvXgdkJMkGF1Ba7pHvkyJVWrlk2CJU4cpCw7Ayi+WbSZ4fIhk9+sdQL6gIQEonIMexBuqBXMmS6gsPOubUPPNot4ZOlU5BAk2aVwQRzM0DTuqIWetDDdHZw0F1g3a1KnRvFspU6k94yuH1pc3fFX30YkKFAAAdJUlEQVTCOc7+TRs4CUH6XSRbIPRratbfY/lzhn+XirN7tpJYJuDyu2QUTXqZTWakQR4k99IuCWIHawFGcS7Ume6twfAMF7q91TpLEhd5QGk8zloh4kPL29SoAOBf0OUdOepELJrZgJZQSStHGSg3LLxAJQFmkSW0gpNrmJYw1QjJ+MryulSa+KnGJgxk8NUFimS9HchHJaEPgtR2t447qb76hRoqXUYzJuNllUeM5y70nrPyzBkT9CeQB09PxmHhH4ON2Npmj1y3yfmJnaIu3JAWbJLNUFsAkJG8kekGr9ATmHSuAnyjk8br9jvIPKu6SgShOE+xf3LXfRrBnOCaVnzcnO4DqwUCF4/jM9TRMsYKPQvqXlDZSq1K+wkQEFBp5BzZV5zx1YaOv9Z7SKT2Pb5Yq9xhsg7KBGJhxynqvOM9ElgjtMLzooXL/XPXGNnNLs61ADw5etG++/777dWLlyXlmOC6je+1QiJIqmZEopmMY0moXpzPUdvYftD2HjzWJlCGgSCtaCZQQK2up1rmTtImFLqcgMPPSLf5ZP2vOu9hbkeg8OGXQwDkbyXMtPq6L6NDuE4rNOoovSItZ5kiI6s7a3ZF6Y8s36RNJ5eiIeEOnZ6dBz6/j1kxGWx0UG23mbWjrMPMEKNiQBERupYsz0HhweEboNckaNUc/N5OjfRaVSg14FZbuIy+u0RX+Hq5tNPSS2Znu9F5ImCuQifqxZoZEZqWbIbQd5Y1xqYUieUXQKUSay/jcGfQ/FmP2ij7hBAOQjfOIlxAoksrkM+mM5VkqFjJ/Hd29truwb6cqy6bVllI1sOAzFrGEKLiX2hFXDSloTsasRnjJ2uyIaN73pacKV7blpd+dBezdBGjJkuZFQZ1HSWXEh2sgJe2MsGHyiMdBDLzua/Xqxq6IaAnA6SJRm2Ssrw+XGY+r1JvoF0NXNFm5ZnybHf39kR9kugQWIO2XPfwTNWOlj6fw1KG8pisEyytiA2UydxFCNJuFuQU949UopkjuReK+mQb/I7nC2iDjg482A1NxtPepaKLMpbttppzd1WkzELZz/GUzUVe8niKQKR1bYriZYniV9pqXJYdsezaUVHVhWXSIJe2o8Ar2ZIuQ9DAjCJWd6wp5yrzfFD0SaqCHo84um3uarsLHqqLnzMW2bnwMwmw27v7XtT99ZUWrbZb5oIRLuDPBFW8nNXR5udWldUrqiDkk/CFI0pSRJW06T6gXcfeJwjOpmfBdnCmFWrgZxVCv3cM7F4Fpe057+Os4ql2zjKzRxDb/XlkBpeOBwUGXGvmrIDkAq5jNksA4U4qo4WuiKRGcxKnCOZw3vnakc4pBOqo/wRUkz1J8kLymqrJz1EJl4F6aTl8/cIuWAQxs2fGmoa5IC1+aYagElcf331KAlFEcNgModqk9c/3q17kfk3gDgUnXcfQtJbatd6lZcaAGERRdyIxmbmnXrWltmRfpTolmYuGByulx1FStBO8g6gqtWaEx3qpscWzTz5u4/F5BdGAqA4O9gyKgMk6Al4nrTaXokMlu7P3qL355a+3wzfezYigTNFNQG5Q7oouPrQtRgVaLCLVSEueceJnmrEu/YpIvYsZFIy7ts7GBe24gnB1IOudr9TFCexVK7Qf4n3nYOq/6ZyzZgQ1W7J0X1lruJFMzme2gmmpnJyN2+HDR+3wcN/WI1UwwT2t5gRajL23t7etXvyl+lF4rDFnJyNMMEoASKDyUrAlk7lNwDYlHF/Vd8B13WOxVEjKcsl7rf5faDrd3Lz8S/k+NWJTbYjapNXi/CTcs9QgPDycRdIW9n9zuZMx1cUdM4BU2VZQiwuFgw5vdebnBwSGowcXC5zL6A1Hxo+PFETsasADPDsy8fr8tn04iGtBDy8xa0XCLkObXE7MKvT9nHnxcei7Ugrf629niN0lqAfZVPY5/Pd6zXyWIKrT8kLftc9/O7gnPL0IQGj1VYAlwA2sOc9WFaJ13I7g0oJMTyK0t79v4MM2j0BN0GF+i17iq9PTtkpQh46g+0kMAayavAiqEi2KlBQNWqVWjH0uBaowPFIvvhIqp+pipmaLuWTlCKy0tFgbKi48MoPGzmzJdn+hQQnMgEK8xMoDmecq+d65I5V83rPWbKvQMgIQ4zNKc2BsUAGCcURP0ATROIetWXiNZkZLgH0Y74QPzeakFWaFX6pAyudZwHC+OYaYdtPyi8ypBthFm+iCBdwRdKLS4otPb44wWG3TFVt7fC6oJzu70PfizUrbNVZxCdryVgkKJMddr1qQq8AJKzzuJZJ9/ioWkQFA0U5XNUuZxQSRoMqTKDvf17IuWrppuycYm5B6luah8HCe1wKeM3HgWWDZ6N5jdEDCXih+6ByAskFpVzJHEsAblHpzGdEP1gsjdn15KQBMwnj9AkAWeA0eere+5E2meIi1WbiqiKsAvsvo517rPPRDznXGAbkDAR2Z6Bb6ORKeaUkH0PepZ6aTb9Yjk5g8vyR57MWgouejNZHnrJGAozIboXqGFpeYEelHxzl8N5aCULsK1GZnkPGQqmTw3tOy5dcNhufzGDSAjpdhIWDJT9zWNnba7oP9NlpZb9PZTTufpPuVUcO1Vpcra9vt7a/+kfbw9XeV45S/SrdOZPq03V6eNZLsy+k0zkqcrer2kE6ZBH6WwPq99isiRJUZg/xueV7I4JpnsVg6ZqgWk02Zh0+UB3LNA4+jgdldaZJ2dJ4P1iE9wIo7FTDOxpN2dHTaHj9+3F577VECVxkUd4AHMVIVJhQ38D+1ZRduateUXLOFGmuqSPoROKIVmWBGRaGDdVq11X4NKCmAEVsi9d8AQiqG15/7vwdkkLmiqDw13tIytv0lOpJWj9POzAw1jr8tx4bAzhWXMHvqLdy0hvWYLdF5L3/nb2mfkbBwQTmPw8h7ZycKTbXpc/nHjQWlGC53DpXoTAf4keNb3YIqQ/BIZeT5tLVf4DCqvck4YAmJ3vdybVSCti3LPDu3cEAzVJq2haDsloF8lxIUNX47V5TBi7VOXAA3ATyJxC70niIeBGPRisz5uZhSsVIpcBnxGlSs7AMCdjfxliawstzOzqdtdHvd1gF2dM/c0gzOzZ85T1rMQX1aXajYFRUekdGVLDj3hGMJ8lVrPhDmqXbpxhBYqahEltsBmjWEwTtoIiOFEmqHznYX0I2iJrwG7jQtmsR3t/CfI384u5xEgakxh770loJeI3+QqqlQn3Y45D8TnKimcilmjstFAdgHalGARQKFCgBikLWSy9422NsxZy2oEjM/1YRaU/MgnYNSLa1nzSq6a0yQ+NnP0dR2Nqps3n1i1s/R9TXWjL01mW6Cl369H/W0/b5wImn9ATpD0cwWe4m63F1Duwonuc+3M1OUiFNEgXSHeH+qPVXbNMjrkgM12PYZNHsinSv42exTkqArEd3ztiHYKCBKxyj8u8GFQA4YqrSg8ahWvCWfryvAhYHA80jlTsVHMsWZSLXLs1szKEE/oSpkjwcN3uVec4/lPks7N3PIiMDk/Fc3omg/XTK2g9TE0ZDwgeZnLRxTYEcXqqF8Z03sAV/RnQmqV/yA6O8aolQHLlQeujrcVxFTUcqzFNA6dc/PaSIaicuMIonIMVdxfKR0ZJxweJ1VNKE3Ntv08qq9Ohq3KZREday7Atm8PXz9K21373F1kFKkgRAODmXW5ldjPaOJOXzOOLJdBzRIW/mzVqzfHf13YD11fmBRqQLJiLgQzM6qfWI2UqL6ZNweYhCfpWdJlUNrL7MsKBq5NIN8G7WZVmUxt2VeejY+by9eHrWDgwMNjAXb2A6oGUG1Iuz3r64tjLb7rDdVHcEgwuG2gAvBSzuUBaLqIsPjfaifW4FSsWVdbUrruDJ1bYqcN5SerJl/WuChXSRQ2laNjWEYWjXzi2ZoeFLzpSBnNWKnYrpjFpx2lAL2C8uiQtWWOD7vMZd1WjjOpuSERZ1Jeg8UDAyDa6PaPS9aSEd7docfZw6KjMcbE7SflQ8XE2pVqukkkZAPdnvTzsfjZJ3M2spCLfSJzMuo6nonIB+/zwej3tO1oW1lloYqf5Z3urVVOr+h7LBPzESTLOdzoFBjQsQF0U24fYcmd6Iyb5sgiw7nD+wrFwwXKZULreiN9VUPkFzb61loHrfXcmVRH1JaTWRkAlwAHb2iCcEe5LVtYHnWoWcwwyF56/uc13FeBI3n5qpNz05sNUWasQAwXhhcoPkt77pASVzWMfgkMY1WNfsbr1NmySjyQBfhIljzuSOEkUCWCystaLN8AnCBmjpaOUR9wEZJlDpiNglXxxGUnnBhCghkKKjx9b5O8CIlDtPpURkDUXnQmREwZ+8rTyQV+bVjifBqa85WaGeFEGilIpAxm5YkZCFGqzNiYqmtWzemj1oQyanVW4HZUGdKAAHYQ0UVECBjghkmIddluYevJwBB6B66ZyHivm7VwnONkEs0hrsZhUAqEguSuqWVdkVr3UJkJFebzhD1IVKlodyU01C1tLlvtrbXIq1odyn3lZaRyFIut7a5Q2IGw6JGRqUP3alfgC/RHFes31kid0EfJaRj5ay66F3Owx0dhK7mbN+/SzIrCrzWKwVTqGVdzY49z11HZ20D1C7dC718+flB7eeMpiolyNJhVEa2vGCj8x7kcQf3Ua1zB6ZaTncjlXJa9oEapJhQV909lfsoYCsSm7t2jhDNGU5HV45/OnODn/fwja+0tc19z6/iF3QNZADctVs6tOev2vraSrtWw/uq6JAly1hjyM9Usb4/+u8l8hPFr3GsAZWGvVg5oXBBEcTYiBzw6HuWu4voPi4sSnmEB9KOYz4VL0hjg6cREfkIMyewjs+n7dXRUXv06GHb390rS6MoiGTmGYPiDLjL91DUYughIY2n6uLw4sXY+a4RhcgAW4my5WUDlAvf1ZwK0UrV6EyyOHSdZtMjZ5f86q3hhYzjatwuEjCq4tPmKlZeHCQ2CT8XtHMHJKX9HOBHsFFFeYBk3YUcpABhihDzA1xB5KeJbr6UexvZPLh2aekkuGbmlo4CQLDILXZBBb6fVn9amFzsaQkFXBPD60uM3GlfFb3K6tLqLZsbBKNZO3P3am3GB5TLPetrYK3qsMsS8h7Ub15HISqXsq9bowQRieXcE0nFZNr53BW8pQ+gKsSho6pFaL/TTgK+cFYDLUKSerx9AVLAn7yYnkn1IDvl44aPuG4wUGiBtUmOnVapQJjQZ7wgDApBYlOVTDBy8CIqXmihI3mus/Pz2nNp1QeoVvuWqqKMvoM/6Cj2oHStOgSwJZHh5+7u7/tzmCleTsdp8+lfyh4INSPzqiRykTQs1LWrrMxM+K09sJpwRu6Rx5W9X0hvhTqyNpwPPoNIf+dQFYCdI0bIvphtEXag+jdZRWgBCT0qAXAJ3eu15vBalAUJm2qRihBv18zQIxRRwvfOO0Pr4RK3Aqa9iijLLJ0ygl66PIW/qI4OWJHx6ZmJVl8Kk+oC5HFfgXimVSgCW4s35pPxwe0UDTpF4ATYY9fXJEe0dUMbI1GjCmWOHSW2TwVmLBE3AV8BgJr5HATs2GrGJvCira0vy8nuKH7XtQBcvB+qVfcfYi523pLgROkrIwUBgGA+tGqMgH0pOFbrO//Wu3V8QUzP85zojHCP65xVRQc/xxHTenVkmA2PiAVR5OvWgjwTgHwajdd4x+6lrIQE1hQZd7InxFPU/9GRyGgmiVu4w5EDFehZTW27NNcxJKc4miKlOoXBkHskjIV5W1/bbA/e+Epb3dh1baIfcKcaG7ktCfbV5Fgg2dWM55EqlQqZTlRolJ9R0vA7q79aQ1yQrrTd2CRBDHLR4QMKR3Btc10Eplm4yCnoGZmL9RaCvEANcgN2oYUU6cCldnZ23qZT7MaQMrvRCHsym1mpZk4bbdSuUoMKBsLLfQ6waJMmUmejFMiJBygQiF2mS0XAEiFqZ75B5ZqZMAT8RbPXLwxgpQMlcrmEkJMqNZl2Lqk8fdCgQe9VV9FN0zM1MmwOHJ9Ni70pHLa47QgCcwOk5WyrWEpQNjAHlJ95enpiGcd8OQH6Ku4TKsikM9DbVSYMBbhKizwi6Dp3sEE4QFJ7QApXPKw5CJdaBN17lggwp/itHRBRVSu8SAKrFTUVXwUKMsTVFbLtfL544ubStM17E5UktU43ABxkPpXDFOUmaTmldNO7JIvDwiewgqY9HN1V7m2QfKCzc2GXf6gIzLR1pdNUNyPc0WSnqqqJqmXGBsWCIAxqNC28jm7FnB5t1minV3AV5bzcNrZ33Dt0RURV9z1pEhJ0I5WSgUNN1SQ+ikIIaqPCDQdSM+tq0UnLQUKOSkEOeYIFSmY7u3vOdk+On1np8H6ZW5r8VCVo5VodFl/LPyf56KpmJocZi5d7SvYICWIUqmovqktLwIspfe+GdCpNRyfbetUAndlnKrv8zBqP2MkBqJZ5qLf9p8QdwkON+Iyfy9liugiOTEg81mLRhwRdSGqsz3pbX91oxy+PFrQ+NlfkK3syk/NFZaJcqjPByA6yrXU0oRrTX3fFNj6jAKgXJAkmkqWYxoKloqXFGzBPqHIRFiE4T84B0s3auk5NfP6geNWtbrdtOiUZC9KeM895Jqg+eBS6B1XogtNeoy3WBBCjwV42Fs8jXQ07hOUXbEAv6UIUmuwqlT+vXwtNic5FnT/uJCvL23g1b+9sK3bBnlEPu9qy4ehv2DFwvo3/r92DFA4CLhHLp4tWBvAB1hWQzJZYt+HM/DvUqEoAbCXXKMBgnK6fVnPFxydh6W5K8me5O0bLav2yF0IDi+sVFf3Ba19qy2ulGmhFB4+awoIO3kW7mp0EeS8NkjuEoAqWZdrmNXr7TBXr84e/lkv4OkLQGgpL3o+BLnZwZKwsdMAYIaSLlwPEwaYTjFESbOpoZvaSSgYaykqbTGcGV/V4Ly6VnOIyI5AGRUlWt91293aF7kN3MPupNkZaH12SqsyGDUwJIFZw6pt26bpl5zC9YrVlKzClB5nMOJP9FgmdB8DXcfGoFpQLUgJygRXM4KhGPSihbnCx9RammeZ1qk3bjXIs4+bRzQCSmZWPYcnh9c22wTyNNsf52AsVTqstIy3UaBNnzTs3M2POtBwBi1DNxZczVW98PGWg2W5dEOAXThtRfQoaO9VRUIDdrDqvwZzjjiy95oTM3L3ooLQgIrGMCk/aUv2zpl0R82TWQXqMSl5JBIIop/UbubnMytKRkE8NIlVR+RKi6Je/CO07wUu3eMMaGOMTyxyaS573PL2c+X5J0JJJ8xzT6gJuD7yGtxg6CIAenuu6FyOJzPrqStuCLK/DTeajAYjEgQgAWXRsgzdIwCrt4K6hCgCsRgc9JSc5oKXFrIxzQ/uW1+yqZ8xXTQC9GJM9c5ZIslbXUYyaKMAR1a5St7IxFDoUj5I961yeNq3gntLIrrm5I4VCgNsmFH2cqrwDfwTYgCEoBR2rboFNSThDbwqnmESawMp6m6jy3rzEc95IFrJGkTOMFCHPovxfSxu5q5ORBMhxLlNwspuAVxizpJIN3WLUzs7OChmd99LzZl+7zDt060JHuUBAnElmtUlwoHukRU3FglgEIwvWgcDKGpJEZqQEgpqPkHUyQcRhBfOIzS33jbaDNRITL2L3I1xaOPA3d+wfAqusTwXmEcpZWuF8p9p18AE3uoWjzd2BdR6vSzLZzTJ6Ca6mAIDOorMEOxAx/qAo8h51KRJMmrZrjEJI0qLRrRiEwTqBNfgJLr2MTWSMlF6vbHjR/5G1ZTQjCM8gF2WjjvpVCKRqTzAgJEwooNn+LWcx3b1KCSsdJfZkRjR0IzijoM49s3ZRMaUPribPBprjjej83cM328r6drQPxInwHkH78/Nu2/XFuMBOMBgY64AR4ves3dXnGf07f3Z5UYO9+8ao/fk/XUOzXpj9Q/57+oXfWEjcMQxPYCUwsqlQEJpGjkuuZNDAvkk2PERuh73xi1Trt0ANLmQh83gYs8tLD8DV5Y2C3GfjsQu0BwClKg4kpQCkbLCBijbTA2sPLhzymOYWLaYstaKZyswiC+9nADFc9lGaC9iHLZEBqQR1EZQ8nSCCTwVWZw1FKUiGP9KtB9BER3NmNpALMI43UVLhDyBgeU+0yAE1ALKxNVOEZQEhNWvy892hLbxmYOdwdgefAJQyvwyq9R7ZmqCZeSWBgta93QZnbrTpQ6XorZi0xKkCIloQaP2SMmBceuGlpQWrlJ0J05WKN3DsO4Kye3J6SFfX2+rymvMlZ4hWrPfWVlKuDHDbBrgO2srMhZ+V4GLbs8AWPE++lqwU8EO/0MP5Swtzb2+/3dJqBzV9edkmE7SVpwZ6Ai1Siewf9tQm89iSBOyGE3dk/YJy0B7G+YgMed3Eb3p+Lop4Wz4rrdagym1bBoWkILxYhEI0dwCZEoEF5lDyrcButm9r/kZw3VYog4t4ZrCPDWLQqe7TSkw6gpmLb3tnS3nCyfhsQeC3e9Er0pKdjOE9ziuhNCEYsTCfKFCNvL6a90fBiAs/SXXnGAq/peIsvEEX8g9iPK2hiMpE1CAob1DvVJlBHTPvjwhFJAijXnUfWNkDyy1jFL7WRII2vAAg9vq1k8TI2UbPNsI1SwIhpxezCANU2zgBL6IeJFIqt2GkICo19JAgTe/FQQL6yViILgBBzIpMYZvLdBlW8u95ngnEffZqlbu5Fa77JUYKSdxNwkSkMx1BEYuKEHQ+8qfx+KW7RfcFIY7MpSO8wDPg9Wg/kzDQtUBLm4tfcZcSP7HFWnsupg3ZcznnGUmxoZIoJWh3CdceWMM3L7Q/VpoVWJ31O0Nl75fDV4k79JFWWu8jiyRlT40TAS35/EvFzqQNw3tN5XFkQjrzPsCLg5EyE9pLaJV470bT2eAKGIw7H5H/jU3vh04BBJhHYUFCt33wOCAnnoESn+HUY7u3vASAaaLlYICujOug/114D+mbzJ3z7b+2tgisLFpJw/4BwmprX/mZq3sY7B/oO4YvGlZgWIFhBYYVGFbgH+0V+Eyt4CGw/qO9OYZPN6zAsALDCgwr8KOvwBBYf/Q1G75jWIFhBYYVGFZgWIH/zxUYAuuwOYYVGFZgWIFhBYYV+BxXYAisn+NiDi81rMCwAsMKDCswrMAQWIc9MKzAsALDCgwrMKzA57gCQ2D9HBdzeKlhBYYVGFZgWIFhBYbAOuyBYQWGFRhWYFiBYQU+xxUYAuvnuJjDSw0rMKzAsALDCgwrMATWYQ8MKzCswLACwwoMK/A5rsAQWD/HxRxealiBYQWGFRhWYFiBIbAOe2BYgWEFhhUYVmBYgc9xBYbA+jku5vBSwwoMKzCswLACwwr8nsD66nTeHu7/sLb+v/eXbtqPvTNqf+idUfuZf/be/WbQCh420LACwwoMKzCswLACP7wCPxRYf+N35+0b/+Nt+9IXRu0/+NlYBP3r/+FN+41v37XXD0ftk1fz9mf/+eX2H/9c/m0IrMN2GlZgWIFhBYYVGFbgHxJY/8/fvGt/4+/M2x/7yVH76T+RyvTH/uWr9tW3R+1/+i9W2z/2r1239dV5+79+aW0IrMNOGlZgWIFhBYYVGFbgH7ACv6cV/He/OW+0g3tg/TM/d9N+57sxnsaj9z/6d5fbv/kzQ8U67KZhBYYVGFZgWIFhBf5BK/D7BtYf/1eu2muHo/Zv/Jnl9p//1zftYHfU/vZfXh0q1mE/DSswrMCwAsMKDCvwo1asL09a++N/4aq9/9fT+v1ff33efv4/u26/9StDK3jYTcMKDCswrMCwAsMK/P+qWJmxriy39vbro/a9j+ftwd6o/fovDBXrsJ2GFRhWYFiBYQWGFfgDBda//4v+1t+bt//yv71tbz5qgpiYr+5t56sGVPCwqYYVGFZgWIFhBYYV+OEVGAQihh0xrMCwAsMKDCswrMDnuAJDYP0cF3N4qWEFhhUYVmBYgWEFhsA67IFhBYYVGFZgWIFhBT7HFfh/Adkf9MT/EGPa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174" name="Picture 6" descr="Rraround_the_world_in_fruit_and_veg200_shop_thumb"/>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36096" y="3525732"/>
            <a:ext cx="3312368"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573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5"/>
          <p:cNvSpPr txBox="1">
            <a:spLocks noChangeArrowheads="1"/>
          </p:cNvSpPr>
          <p:nvPr/>
        </p:nvSpPr>
        <p:spPr bwMode="auto">
          <a:xfrm>
            <a:off x="3203575" y="115888"/>
            <a:ext cx="568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1000">
              <a:solidFill>
                <a:srgbClr val="336600"/>
              </a:solidFill>
            </a:endParaRPr>
          </a:p>
        </p:txBody>
      </p:sp>
      <p:sp>
        <p:nvSpPr>
          <p:cNvPr id="3076" name="Text Box 6"/>
          <p:cNvSpPr txBox="1">
            <a:spLocks noChangeArrowheads="1"/>
          </p:cNvSpPr>
          <p:nvPr/>
        </p:nvSpPr>
        <p:spPr bwMode="auto">
          <a:xfrm>
            <a:off x="3635375" y="1773238"/>
            <a:ext cx="46085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3077" name="Picture 7" descr="mondece"/>
          <p:cNvPicPr>
            <a:picLocks noChangeAspect="1" noChangeArrowheads="1"/>
          </p:cNvPicPr>
          <p:nvPr/>
        </p:nvPicPr>
        <p:blipFill>
          <a:blip r:embed="rId3" cstate="email">
            <a:clrChange>
              <a:clrFrom>
                <a:srgbClr val="0000FD"/>
              </a:clrFrom>
              <a:clrTo>
                <a:srgbClr val="0000FD">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17957" y="699476"/>
            <a:ext cx="8514578" cy="42263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8"/>
          <p:cNvSpPr txBox="1">
            <a:spLocks noChangeArrowheads="1"/>
          </p:cNvSpPr>
          <p:nvPr/>
        </p:nvSpPr>
        <p:spPr bwMode="auto">
          <a:xfrm>
            <a:off x="309464" y="5301208"/>
            <a:ext cx="859864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dirty="0" smtClean="0">
                <a:solidFill>
                  <a:srgbClr val="663300"/>
                </a:solidFill>
                <a:latin typeface="Arial" panose="020B0604020202020204" pitchFamily="34" charset="0"/>
                <a:cs typeface="Arial" panose="020B0604020202020204" pitchFamily="34" charset="0"/>
              </a:rPr>
              <a:t>ECE – only regional commission working on agricultural quality and marketing standards  </a:t>
            </a:r>
          </a:p>
          <a:p>
            <a:pPr eaLnBrk="1" hangingPunct="1"/>
            <a:endParaRPr lang="en-US" altLang="en-US" sz="2400" dirty="0" smtClean="0">
              <a:solidFill>
                <a:srgbClr val="663300"/>
              </a:solidFill>
              <a:latin typeface="Arial" panose="020B0604020202020204" pitchFamily="34" charset="0"/>
              <a:cs typeface="Arial" panose="020B0604020202020204" pitchFamily="34" charset="0"/>
            </a:endParaRPr>
          </a:p>
        </p:txBody>
      </p:sp>
      <p:sp>
        <p:nvSpPr>
          <p:cNvPr id="32777" name="Text Box 9"/>
          <p:cNvSpPr txBox="1">
            <a:spLocks noChangeArrowheads="1"/>
          </p:cNvSpPr>
          <p:nvPr/>
        </p:nvSpPr>
        <p:spPr bwMode="auto">
          <a:xfrm>
            <a:off x="2051720" y="3465939"/>
            <a:ext cx="1062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CH" sz="2000" b="1" dirty="0">
                <a:solidFill>
                  <a:srgbClr val="00B0F0"/>
                </a:solidFill>
                <a:effectLst>
                  <a:outerShdw blurRad="38100" dist="38100" dir="2700000" algn="tl">
                    <a:srgbClr val="C0C0C0"/>
                  </a:outerShdw>
                </a:effectLst>
                <a:latin typeface="Arial" panose="020B0604020202020204" pitchFamily="34" charset="0"/>
                <a:cs typeface="Arial" panose="020B0604020202020204" pitchFamily="34" charset="0"/>
              </a:rPr>
              <a:t>ECLAC</a:t>
            </a:r>
            <a:endParaRPr lang="en-US" sz="2000" b="1" dirty="0">
              <a:solidFill>
                <a:srgbClr val="00B0F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32778" name="Text Box 10"/>
          <p:cNvSpPr txBox="1">
            <a:spLocks noChangeArrowheads="1"/>
          </p:cNvSpPr>
          <p:nvPr/>
        </p:nvSpPr>
        <p:spPr bwMode="auto">
          <a:xfrm>
            <a:off x="3849130" y="3081948"/>
            <a:ext cx="9240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fr-CH" sz="2000" b="1" dirty="0" smtClean="0">
                <a:solidFill>
                  <a:srgbClr val="00B0F0"/>
                </a:solidFill>
                <a:effectLst>
                  <a:outerShdw blurRad="38100" dist="38100" dir="2700000" algn="tl">
                    <a:srgbClr val="C0C0C0"/>
                  </a:outerShdw>
                </a:effectLst>
                <a:latin typeface="Arial" panose="020B0604020202020204" pitchFamily="34" charset="0"/>
                <a:cs typeface="Arial" panose="020B0604020202020204" pitchFamily="34" charset="0"/>
              </a:rPr>
              <a:t>ECA</a:t>
            </a:r>
            <a:endParaRPr lang="en-US" sz="2000" b="1" dirty="0">
              <a:solidFill>
                <a:srgbClr val="00B0F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32779" name="Text Box 11"/>
          <p:cNvSpPr txBox="1">
            <a:spLocks noChangeArrowheads="1"/>
          </p:cNvSpPr>
          <p:nvPr/>
        </p:nvSpPr>
        <p:spPr bwMode="auto">
          <a:xfrm>
            <a:off x="6655185" y="2894967"/>
            <a:ext cx="1062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CH" sz="2000" b="1" dirty="0">
                <a:solidFill>
                  <a:srgbClr val="00B0F0"/>
                </a:solidFill>
                <a:effectLst>
                  <a:outerShdw blurRad="38100" dist="38100" dir="2700000" algn="tl">
                    <a:srgbClr val="C0C0C0"/>
                  </a:outerShdw>
                </a:effectLst>
                <a:latin typeface="Arial" panose="020B0604020202020204" pitchFamily="34" charset="0"/>
                <a:cs typeface="Arial" panose="020B0604020202020204" pitchFamily="34" charset="0"/>
              </a:rPr>
              <a:t>ESCAP</a:t>
            </a:r>
            <a:endParaRPr lang="en-US" sz="2000" b="1" dirty="0">
              <a:solidFill>
                <a:srgbClr val="00B0F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32780" name="Text Box 12"/>
          <p:cNvSpPr txBox="1">
            <a:spLocks noChangeArrowheads="1"/>
          </p:cNvSpPr>
          <p:nvPr/>
        </p:nvSpPr>
        <p:spPr bwMode="auto">
          <a:xfrm>
            <a:off x="3158265" y="1776412"/>
            <a:ext cx="708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CH" altLang="en-US" sz="2000" b="1" dirty="0">
                <a:solidFill>
                  <a:srgbClr val="00B0F0"/>
                </a:solidFill>
                <a:effectLst>
                  <a:outerShdw blurRad="38100" dist="38100" dir="2700000" algn="tl">
                    <a:srgbClr val="C0C0C0"/>
                  </a:outerShdw>
                </a:effectLst>
              </a:rPr>
              <a:t>ECE</a:t>
            </a:r>
            <a:endParaRPr lang="en-US" altLang="en-US" sz="2000" b="1" dirty="0">
              <a:solidFill>
                <a:srgbClr val="00B0F0"/>
              </a:solidFill>
              <a:effectLst>
                <a:outerShdw blurRad="38100" dist="38100" dir="2700000" algn="tl">
                  <a:srgbClr val="C0C0C0"/>
                </a:outerShdw>
              </a:effectLst>
            </a:endParaRPr>
          </a:p>
        </p:txBody>
      </p:sp>
      <p:sp>
        <p:nvSpPr>
          <p:cNvPr id="32781" name="Text Box 13"/>
          <p:cNvSpPr txBox="1">
            <a:spLocks noChangeArrowheads="1"/>
          </p:cNvSpPr>
          <p:nvPr/>
        </p:nvSpPr>
        <p:spPr bwMode="auto">
          <a:xfrm>
            <a:off x="4575246" y="2456474"/>
            <a:ext cx="1131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CH" sz="2000" b="1" dirty="0">
                <a:solidFill>
                  <a:srgbClr val="00B0F0"/>
                </a:solidFill>
                <a:effectLst>
                  <a:outerShdw blurRad="38100" dist="38100" dir="2700000" algn="tl">
                    <a:srgbClr val="C0C0C0"/>
                  </a:outerShdw>
                </a:effectLst>
                <a:latin typeface="Arial" panose="020B0604020202020204" pitchFamily="34" charset="0"/>
                <a:cs typeface="Arial" panose="020B0604020202020204" pitchFamily="34" charset="0"/>
              </a:rPr>
              <a:t>ESCWA</a:t>
            </a:r>
            <a:endParaRPr lang="en-US" sz="2000" b="1" dirty="0">
              <a:solidFill>
                <a:srgbClr val="00B0F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306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1733" y="1124744"/>
            <a:ext cx="8120533" cy="5532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51520" y="116632"/>
            <a:ext cx="8640960" cy="1077218"/>
          </a:xfrm>
          <a:prstGeom prst="rect">
            <a:avLst/>
          </a:prstGeom>
          <a:noFill/>
        </p:spPr>
        <p:txBody>
          <a:bodyPr wrap="square" rtlCol="0">
            <a:spAutoFit/>
          </a:bodyPr>
          <a:lstStyle/>
          <a:p>
            <a:r>
              <a:rPr lang="en-US" sz="3200" b="1" dirty="0" smtClean="0">
                <a:solidFill>
                  <a:srgbClr val="336600"/>
                </a:solidFill>
                <a:latin typeface="Century Gothic" pitchFamily="34" charset="0"/>
                <a:cs typeface="Arial" charset="0"/>
              </a:rPr>
              <a:t>Example: </a:t>
            </a:r>
            <a:r>
              <a:rPr lang="en-US" sz="3200" b="1" dirty="0">
                <a:solidFill>
                  <a:srgbClr val="336600"/>
                </a:solidFill>
                <a:latin typeface="Century Gothic" pitchFamily="34" charset="0"/>
                <a:cs typeface="Arial" charset="0"/>
              </a:rPr>
              <a:t/>
            </a:r>
            <a:br>
              <a:rPr lang="en-US" sz="3200" b="1" dirty="0">
                <a:solidFill>
                  <a:srgbClr val="336600"/>
                </a:solidFill>
                <a:latin typeface="Century Gothic" pitchFamily="34" charset="0"/>
                <a:cs typeface="Arial" charset="0"/>
              </a:rPr>
            </a:br>
            <a:r>
              <a:rPr lang="en-GB" sz="3200" b="1" dirty="0">
                <a:solidFill>
                  <a:srgbClr val="663300"/>
                </a:solidFill>
                <a:latin typeface="Century Gothic" panose="020B0502020202020204" pitchFamily="34" charset="0"/>
              </a:rPr>
              <a:t>D</a:t>
            </a:r>
            <a:r>
              <a:rPr lang="en-GB" sz="3200" b="1" dirty="0" smtClean="0">
                <a:solidFill>
                  <a:srgbClr val="663300"/>
                </a:solidFill>
                <a:latin typeface="Century Gothic" panose="020B0502020202020204" pitchFamily="34" charset="0"/>
              </a:rPr>
              <a:t>ried </a:t>
            </a:r>
            <a:r>
              <a:rPr lang="en-GB" sz="3200" b="1" dirty="0">
                <a:solidFill>
                  <a:srgbClr val="663300"/>
                </a:solidFill>
                <a:latin typeface="Century Gothic" panose="020B0502020202020204" pitchFamily="34" charset="0"/>
              </a:rPr>
              <a:t>fruit and </a:t>
            </a:r>
            <a:r>
              <a:rPr lang="en-GB" sz="3200" b="1" dirty="0" smtClean="0">
                <a:solidFill>
                  <a:srgbClr val="663300"/>
                </a:solidFill>
                <a:latin typeface="Century Gothic" panose="020B0502020202020204" pitchFamily="34" charset="0"/>
              </a:rPr>
              <a:t>nut trade flows</a:t>
            </a:r>
            <a:endParaRPr lang="en-GB" sz="3200" b="1" dirty="0">
              <a:solidFill>
                <a:srgbClr val="663300"/>
              </a:solidFill>
              <a:latin typeface="Century Gothic" panose="020B0502020202020204" pitchFamily="34" charset="0"/>
            </a:endParaRPr>
          </a:p>
        </p:txBody>
      </p:sp>
    </p:spTree>
    <p:extLst>
      <p:ext uri="{BB962C8B-B14F-4D97-AF65-F5344CB8AC3E}">
        <p14:creationId xmlns:p14="http://schemas.microsoft.com/office/powerpoint/2010/main" val="407028683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6"/>
          <p:cNvSpPr txBox="1">
            <a:spLocks noChangeArrowheads="1"/>
          </p:cNvSpPr>
          <p:nvPr/>
        </p:nvSpPr>
        <p:spPr bwMode="auto">
          <a:xfrm>
            <a:off x="2771800" y="332656"/>
            <a:ext cx="4632324" cy="4955203"/>
          </a:xfrm>
          <a:prstGeom prst="rect">
            <a:avLst/>
          </a:prstGeom>
          <a:noFill/>
          <a:ln>
            <a:noFill/>
          </a:ln>
          <a:extLst/>
        </p:spPr>
        <p:txBody>
          <a:bodyPr wrap="square">
            <a:spAutoFit/>
          </a:bodyPr>
          <a:lstStyle>
            <a:lvl1pPr eaLnBrk="0" hangingPunct="0">
              <a:defRPr sz="2800" b="1">
                <a:solidFill>
                  <a:srgbClr val="000090"/>
                </a:solidFill>
                <a:latin typeface="Arial" charset="0"/>
              </a:defRPr>
            </a:lvl1pPr>
            <a:lvl2pPr marL="742950" indent="-285750" eaLnBrk="0" hangingPunct="0">
              <a:defRPr sz="2800" b="1">
                <a:solidFill>
                  <a:srgbClr val="000090"/>
                </a:solidFill>
                <a:latin typeface="Arial" charset="0"/>
              </a:defRPr>
            </a:lvl2pPr>
            <a:lvl3pPr marL="1143000" indent="-228600" eaLnBrk="0" hangingPunct="0">
              <a:defRPr sz="2800" b="1">
                <a:solidFill>
                  <a:srgbClr val="000090"/>
                </a:solidFill>
                <a:latin typeface="Arial" charset="0"/>
              </a:defRPr>
            </a:lvl3pPr>
            <a:lvl4pPr marL="1600200" indent="-228600" eaLnBrk="0" hangingPunct="0">
              <a:defRPr sz="2800" b="1">
                <a:solidFill>
                  <a:srgbClr val="000090"/>
                </a:solidFill>
                <a:latin typeface="Arial" charset="0"/>
              </a:defRPr>
            </a:lvl4pPr>
            <a:lvl5pPr marL="2057400" indent="-228600" eaLnBrk="0" hangingPunct="0">
              <a:defRPr sz="2800" b="1">
                <a:solidFill>
                  <a:srgbClr val="000090"/>
                </a:solidFill>
                <a:latin typeface="Arial" charset="0"/>
              </a:defRPr>
            </a:lvl5pPr>
            <a:lvl6pPr marL="2514600" indent="-228600" eaLnBrk="0" fontAlgn="base" hangingPunct="0">
              <a:spcBef>
                <a:spcPct val="0"/>
              </a:spcBef>
              <a:spcAft>
                <a:spcPct val="0"/>
              </a:spcAft>
              <a:defRPr sz="2800" b="1">
                <a:solidFill>
                  <a:srgbClr val="000090"/>
                </a:solidFill>
                <a:latin typeface="Arial" charset="0"/>
              </a:defRPr>
            </a:lvl6pPr>
            <a:lvl7pPr marL="2971800" indent="-228600" eaLnBrk="0" fontAlgn="base" hangingPunct="0">
              <a:spcBef>
                <a:spcPct val="0"/>
              </a:spcBef>
              <a:spcAft>
                <a:spcPct val="0"/>
              </a:spcAft>
              <a:defRPr sz="2800" b="1">
                <a:solidFill>
                  <a:srgbClr val="000090"/>
                </a:solidFill>
                <a:latin typeface="Arial" charset="0"/>
              </a:defRPr>
            </a:lvl7pPr>
            <a:lvl8pPr marL="3429000" indent="-228600" eaLnBrk="0" fontAlgn="base" hangingPunct="0">
              <a:spcBef>
                <a:spcPct val="0"/>
              </a:spcBef>
              <a:spcAft>
                <a:spcPct val="0"/>
              </a:spcAft>
              <a:defRPr sz="2800" b="1">
                <a:solidFill>
                  <a:srgbClr val="000090"/>
                </a:solidFill>
                <a:latin typeface="Arial" charset="0"/>
              </a:defRPr>
            </a:lvl8pPr>
            <a:lvl9pPr marL="3886200" indent="-228600" eaLnBrk="0" fontAlgn="base" hangingPunct="0">
              <a:spcBef>
                <a:spcPct val="0"/>
              </a:spcBef>
              <a:spcAft>
                <a:spcPct val="0"/>
              </a:spcAft>
              <a:defRPr sz="2800" b="1">
                <a:solidFill>
                  <a:srgbClr val="000090"/>
                </a:solidFill>
                <a:latin typeface="Arial" charset="0"/>
              </a:defRPr>
            </a:lvl9pPr>
          </a:lstStyle>
          <a:p>
            <a:pPr eaLnBrk="1" hangingPunct="1">
              <a:defRPr/>
            </a:pPr>
            <a:r>
              <a:rPr lang="en-GB" sz="2400" dirty="0" smtClean="0">
                <a:solidFill>
                  <a:srgbClr val="669900"/>
                </a:solidFill>
                <a:latin typeface="Arial"/>
                <a:cs typeface="Arial"/>
              </a:rPr>
              <a:t>Over the years UNECE has evolved into a platform </a:t>
            </a:r>
          </a:p>
          <a:p>
            <a:pPr eaLnBrk="1" hangingPunct="1">
              <a:defRPr/>
            </a:pPr>
            <a:r>
              <a:rPr lang="en-GB" sz="2400" dirty="0" smtClean="0">
                <a:solidFill>
                  <a:srgbClr val="663300"/>
                </a:solidFill>
                <a:latin typeface="Arial"/>
                <a:cs typeface="Arial"/>
              </a:rPr>
              <a:t>for the development of </a:t>
            </a:r>
          </a:p>
          <a:p>
            <a:pPr eaLnBrk="1" hangingPunct="1">
              <a:defRPr/>
            </a:pPr>
            <a:r>
              <a:rPr lang="en-GB" sz="2400" dirty="0" smtClean="0">
                <a:solidFill>
                  <a:srgbClr val="663300"/>
                </a:solidFill>
                <a:latin typeface="Arial"/>
                <a:cs typeface="Arial"/>
              </a:rPr>
              <a:t>agreed </a:t>
            </a:r>
          </a:p>
          <a:p>
            <a:pPr eaLnBrk="1" hangingPunct="1">
              <a:defRPr/>
            </a:pPr>
            <a:r>
              <a:rPr lang="en-GB" sz="2400" u="sng" dirty="0" smtClean="0">
                <a:solidFill>
                  <a:srgbClr val="663300"/>
                </a:solidFill>
                <a:latin typeface="Arial"/>
                <a:cs typeface="Arial"/>
              </a:rPr>
              <a:t>international best practice </a:t>
            </a:r>
            <a:r>
              <a:rPr lang="en-GB" sz="2400" dirty="0" smtClean="0">
                <a:solidFill>
                  <a:srgbClr val="663300"/>
                </a:solidFill>
                <a:latin typeface="Arial"/>
                <a:cs typeface="Arial"/>
              </a:rPr>
              <a:t>for international and national trade in agricultural produce</a:t>
            </a:r>
          </a:p>
          <a:p>
            <a:pPr eaLnBrk="1" hangingPunct="1">
              <a:defRPr/>
            </a:pPr>
            <a:endParaRPr lang="en-GB" sz="2400" dirty="0" smtClean="0">
              <a:solidFill>
                <a:srgbClr val="663300"/>
              </a:solidFill>
              <a:latin typeface="Arial"/>
              <a:cs typeface="Arial"/>
            </a:endParaRPr>
          </a:p>
          <a:p>
            <a:pPr eaLnBrk="1" hangingPunct="1">
              <a:defRPr/>
            </a:pPr>
            <a:r>
              <a:rPr lang="en-GB" sz="2000" dirty="0" smtClean="0">
                <a:solidFill>
                  <a:srgbClr val="663300"/>
                </a:solidFill>
                <a:latin typeface="Arial"/>
                <a:cs typeface="Arial"/>
              </a:rPr>
              <a:t>Countries turn to UNECE for advice on regulating their national markets to obtain quality which improves nutrition and food security.</a:t>
            </a:r>
          </a:p>
          <a:p>
            <a:pPr algn="ctr" eaLnBrk="1" hangingPunct="1">
              <a:defRPr/>
            </a:pPr>
            <a:r>
              <a:rPr lang="en-GB" sz="2400" dirty="0" smtClean="0">
                <a:solidFill>
                  <a:srgbClr val="663300"/>
                </a:solidFill>
                <a:latin typeface="Arial"/>
                <a:cs typeface="Arial"/>
              </a:rPr>
              <a:t> </a:t>
            </a:r>
          </a:p>
          <a:p>
            <a:pPr marL="457200" lvl="1" indent="0" defTabSz="447675" eaLnBrk="1" fontAlgn="base" hangingPunct="1">
              <a:spcBef>
                <a:spcPct val="0"/>
              </a:spcBef>
              <a:spcAft>
                <a:spcPct val="0"/>
              </a:spcAft>
            </a:pPr>
            <a:endParaRPr lang="en-GB" sz="2000" b="0" dirty="0" smtClean="0">
              <a:solidFill>
                <a:srgbClr val="336600"/>
              </a:solidFill>
              <a:latin typeface="Century Gothic" pitchFamily="34" charset="0"/>
              <a:cs typeface="Arial" charset="0"/>
            </a:endParaRPr>
          </a:p>
        </p:txBody>
      </p:sp>
      <p:sp>
        <p:nvSpPr>
          <p:cNvPr id="4" name="TextBox 3"/>
          <p:cNvSpPr txBox="1"/>
          <p:nvPr/>
        </p:nvSpPr>
        <p:spPr>
          <a:xfrm>
            <a:off x="3903739" y="1630710"/>
            <a:ext cx="914400" cy="914400"/>
          </a:xfrm>
          <a:prstGeom prst="rect">
            <a:avLst/>
          </a:prstGeom>
          <a:noFill/>
        </p:spPr>
        <p:txBody>
          <a:bodyPr wrap="none" lIns="0" tIns="0" rIns="0" bIns="0" rtlCol="0">
            <a:noAutofit/>
          </a:bodyPr>
          <a:lstStyle/>
          <a:p>
            <a:pPr>
              <a:lnSpc>
                <a:spcPct val="90000"/>
              </a:lnSpc>
            </a:pPr>
            <a:endParaRPr lang="en-US" dirty="0" err="1" smtClean="0">
              <a:solidFill>
                <a:prstClr val="black"/>
              </a:solidFill>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30667" y="3573016"/>
            <a:ext cx="1781031" cy="3002576"/>
          </a:xfrm>
          <a:prstGeom prst="rect">
            <a:avLst/>
          </a:prstGeom>
        </p:spPr>
      </p:pic>
      <p:pic>
        <p:nvPicPr>
          <p:cNvPr id="5" name="Picture 2"/>
          <p:cNvPicPr>
            <a:picLocks noChangeAspect="1" noChangeArrowheads="1"/>
          </p:cNvPicPr>
          <p:nvPr/>
        </p:nvPicPr>
        <p:blipFill>
          <a:blip r:embed="rId4" cstate="email">
            <a:duotone>
              <a:prstClr val="black"/>
              <a:schemeClr val="accent6">
                <a:tint val="45000"/>
                <a:satMod val="400000"/>
              </a:schemeClr>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5292080" y="4591301"/>
            <a:ext cx="3091381" cy="2314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176266"/>
            <a:ext cx="2486920" cy="1911644"/>
          </a:xfrm>
          <a:prstGeom prst="rect">
            <a:avLst/>
          </a:prstGeom>
        </p:spPr>
      </p:pic>
      <p:sp>
        <p:nvSpPr>
          <p:cNvPr id="2" name="Rectangle 1"/>
          <p:cNvSpPr/>
          <p:nvPr/>
        </p:nvSpPr>
        <p:spPr>
          <a:xfrm>
            <a:off x="0" y="4871352"/>
            <a:ext cx="4572000" cy="1754326"/>
          </a:xfrm>
          <a:prstGeom prst="rect">
            <a:avLst/>
          </a:prstGeom>
        </p:spPr>
        <p:txBody>
          <a:bodyPr>
            <a:spAutoFit/>
          </a:bodyPr>
          <a:lstStyle/>
          <a:p>
            <a:r>
              <a:rPr lang="en-GB" dirty="0" smtClean="0">
                <a:solidFill>
                  <a:srgbClr val="669900"/>
                </a:solidFill>
                <a:latin typeface="Arial"/>
                <a:cs typeface="Arial"/>
              </a:rPr>
              <a:t>Food </a:t>
            </a:r>
            <a:r>
              <a:rPr lang="en-GB" dirty="0">
                <a:solidFill>
                  <a:srgbClr val="669900"/>
                </a:solidFill>
                <a:latin typeface="Arial"/>
                <a:cs typeface="Arial"/>
              </a:rPr>
              <a:t>security exists when all people, at all times, have physical and economic access to sufficient, safe and nutritious food that meets their dietary needs and food preferences for an active and healthy life”. (World Food Summit, 1996) </a:t>
            </a:r>
          </a:p>
        </p:txBody>
      </p:sp>
    </p:spTree>
    <p:extLst>
      <p:ext uri="{BB962C8B-B14F-4D97-AF65-F5344CB8AC3E}">
        <p14:creationId xmlns:p14="http://schemas.microsoft.com/office/powerpoint/2010/main" val="443247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5"/>
          <p:cNvSpPr txBox="1">
            <a:spLocks noChangeArrowheads="1"/>
          </p:cNvSpPr>
          <p:nvPr/>
        </p:nvSpPr>
        <p:spPr bwMode="auto">
          <a:xfrm>
            <a:off x="2649300" y="548680"/>
            <a:ext cx="5811132" cy="4524315"/>
          </a:xfrm>
          <a:prstGeom prst="rect">
            <a:avLst/>
          </a:prstGeom>
          <a:noFill/>
          <a:ln w="9525">
            <a:noFill/>
            <a:miter lim="800000"/>
            <a:headEnd/>
            <a:tailEnd/>
          </a:ln>
        </p:spPr>
        <p:txBody>
          <a:bodyPr wrap="square">
            <a:spAutoFit/>
          </a:bodyPr>
          <a:lstStyle/>
          <a:p>
            <a:pPr marL="231775" indent="-231775">
              <a:defRPr/>
            </a:pPr>
            <a:r>
              <a:rPr lang="en-US" sz="2400" b="1" dirty="0" smtClean="0">
                <a:solidFill>
                  <a:srgbClr val="663300"/>
                </a:solidFill>
                <a:latin typeface="Arial"/>
                <a:cs typeface="Arial"/>
              </a:rPr>
              <a:t>CHALLENGES</a:t>
            </a:r>
          </a:p>
          <a:p>
            <a:pPr marL="231775" indent="-231775">
              <a:defRPr/>
            </a:pPr>
            <a:endParaRPr lang="en-US" sz="2000" dirty="0" smtClean="0">
              <a:solidFill>
                <a:srgbClr val="336600"/>
              </a:solidFill>
              <a:latin typeface="Arial"/>
              <a:cs typeface="Arial"/>
            </a:endParaRPr>
          </a:p>
          <a:p>
            <a:pPr marL="231775" indent="-231775">
              <a:defRPr/>
            </a:pPr>
            <a:r>
              <a:rPr lang="en-US" sz="2400" b="1" dirty="0">
                <a:solidFill>
                  <a:srgbClr val="336600"/>
                </a:solidFill>
                <a:latin typeface="Arial" charset="0"/>
                <a:cs typeface="Arial" charset="0"/>
              </a:rPr>
              <a:t>Today, the UNECE, national, regional, international regulators  and the private sector have </a:t>
            </a:r>
            <a:r>
              <a:rPr lang="en-US" sz="2400" b="1" dirty="0" smtClean="0">
                <a:solidFill>
                  <a:srgbClr val="336600"/>
                </a:solidFill>
                <a:latin typeface="Arial" charset="0"/>
                <a:cs typeface="Arial" charset="0"/>
              </a:rPr>
              <a:t>to take into account:  </a:t>
            </a:r>
            <a:endParaRPr lang="en-US" sz="2400" b="1" dirty="0">
              <a:solidFill>
                <a:srgbClr val="336600"/>
              </a:solidFill>
              <a:latin typeface="Arial" charset="0"/>
              <a:cs typeface="Arial" charset="0"/>
            </a:endParaRPr>
          </a:p>
          <a:p>
            <a:pPr marL="231775" indent="-231775">
              <a:defRPr/>
            </a:pPr>
            <a:endParaRPr lang="en-US" sz="2400" dirty="0">
              <a:solidFill>
                <a:srgbClr val="669900"/>
              </a:solidFill>
              <a:latin typeface="Arial"/>
              <a:cs typeface="Arial"/>
            </a:endParaRPr>
          </a:p>
          <a:p>
            <a:pPr>
              <a:tabLst>
                <a:tab pos="268288" algn="l"/>
              </a:tabLst>
              <a:defRPr/>
            </a:pPr>
            <a:r>
              <a:rPr lang="en-US" sz="2000" b="1" dirty="0" smtClean="0">
                <a:solidFill>
                  <a:srgbClr val="663300"/>
                </a:solidFill>
                <a:latin typeface="Arial"/>
                <a:cs typeface="Arial"/>
              </a:rPr>
              <a:t>Concerns </a:t>
            </a:r>
            <a:r>
              <a:rPr lang="en-US" sz="2000" b="1" dirty="0">
                <a:solidFill>
                  <a:srgbClr val="663300"/>
                </a:solidFill>
                <a:latin typeface="Arial"/>
                <a:cs typeface="Arial"/>
              </a:rPr>
              <a:t>of </a:t>
            </a:r>
            <a:r>
              <a:rPr lang="en-US" sz="2000" b="1" dirty="0" smtClean="0">
                <a:solidFill>
                  <a:srgbClr val="663300"/>
                </a:solidFill>
                <a:latin typeface="Arial"/>
                <a:cs typeface="Arial"/>
              </a:rPr>
              <a:t>consumers, producers and retailers </a:t>
            </a:r>
            <a:r>
              <a:rPr lang="en-US" sz="2000" dirty="0" smtClean="0">
                <a:solidFill>
                  <a:srgbClr val="663300"/>
                </a:solidFill>
                <a:latin typeface="Arial"/>
                <a:cs typeface="Arial"/>
              </a:rPr>
              <a:t>about </a:t>
            </a:r>
            <a:r>
              <a:rPr lang="en-US" sz="2000" dirty="0">
                <a:solidFill>
                  <a:srgbClr val="663300"/>
                </a:solidFill>
                <a:latin typeface="Arial"/>
                <a:cs typeface="Arial"/>
              </a:rPr>
              <a:t>the origin of  </a:t>
            </a:r>
            <a:r>
              <a:rPr lang="en-US" sz="2000" dirty="0" smtClean="0">
                <a:solidFill>
                  <a:srgbClr val="663300"/>
                </a:solidFill>
                <a:latin typeface="Arial"/>
                <a:cs typeface="Arial"/>
              </a:rPr>
              <a:t>their food</a:t>
            </a:r>
            <a:r>
              <a:rPr lang="en-US" sz="2000" dirty="0">
                <a:solidFill>
                  <a:srgbClr val="663300"/>
                </a:solidFill>
                <a:latin typeface="Arial"/>
                <a:cs typeface="Arial"/>
              </a:rPr>
              <a:t>, its safety and </a:t>
            </a:r>
            <a:r>
              <a:rPr lang="en-US" sz="2000" dirty="0" smtClean="0">
                <a:solidFill>
                  <a:srgbClr val="663300"/>
                </a:solidFill>
                <a:latin typeface="Arial"/>
                <a:cs typeface="Arial"/>
              </a:rPr>
              <a:t>quality and the waste resulting from standards</a:t>
            </a:r>
            <a:endParaRPr lang="en-US" sz="2000" dirty="0">
              <a:solidFill>
                <a:srgbClr val="663300"/>
              </a:solidFill>
              <a:latin typeface="Arial"/>
              <a:cs typeface="Arial"/>
            </a:endParaRPr>
          </a:p>
          <a:p>
            <a:pPr>
              <a:tabLst>
                <a:tab pos="268288" algn="l"/>
              </a:tabLst>
              <a:defRPr/>
            </a:pPr>
            <a:endParaRPr lang="en-US" sz="2400" dirty="0">
              <a:solidFill>
                <a:srgbClr val="663300"/>
              </a:solidFill>
              <a:latin typeface="Century Gothic" pitchFamily="34" charset="0"/>
              <a:cs typeface="Arial" charset="0"/>
            </a:endParaRPr>
          </a:p>
          <a:p>
            <a:pPr marL="231775" indent="-231775">
              <a:defRPr/>
            </a:pPr>
            <a:endParaRPr lang="en-US" sz="2000" dirty="0">
              <a:solidFill>
                <a:srgbClr val="996600"/>
              </a:solidFill>
              <a:cs typeface="Arial" charset="0"/>
            </a:endParaRPr>
          </a:p>
        </p:txBody>
      </p:sp>
      <p:pic>
        <p:nvPicPr>
          <p:cNvPr id="4098" name="Picture 2" descr="https://cambridgeplanet.files.wordpress.com/2013/11/foodwaste_wide1.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6771" y="4363307"/>
            <a:ext cx="5174593" cy="21973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0815"/>
            <a:ext cx="2644364" cy="204003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60526" y="4509120"/>
            <a:ext cx="2759946" cy="2137275"/>
          </a:xfrm>
          <a:prstGeom prst="rect">
            <a:avLst/>
          </a:prstGeom>
        </p:spPr>
      </p:pic>
    </p:spTree>
    <p:extLst>
      <p:ext uri="{BB962C8B-B14F-4D97-AF65-F5344CB8AC3E}">
        <p14:creationId xmlns:p14="http://schemas.microsoft.com/office/powerpoint/2010/main" val="1558484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email">
            <a:duotone>
              <a:srgbClr val="F79646">
                <a:shade val="45000"/>
                <a:satMod val="135000"/>
              </a:srgbClr>
              <a:prstClr val="white"/>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5292080" y="3574563"/>
            <a:ext cx="576063" cy="519449"/>
          </a:xfrm>
          <a:prstGeom prst="rect">
            <a:avLst/>
          </a:prstGeom>
        </p:spPr>
      </p:pic>
      <p:sp>
        <p:nvSpPr>
          <p:cNvPr id="3075" name="Espace réservé du contenu 2"/>
          <p:cNvSpPr>
            <a:spLocks noGrp="1"/>
          </p:cNvSpPr>
          <p:nvPr>
            <p:ph idx="1"/>
          </p:nvPr>
        </p:nvSpPr>
        <p:spPr>
          <a:xfrm>
            <a:off x="395535" y="1484784"/>
            <a:ext cx="8424937" cy="4752528"/>
          </a:xfrm>
          <a:ln>
            <a:noFill/>
          </a:ln>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r>
              <a:rPr lang="en-GB" dirty="0" smtClean="0">
                <a:solidFill>
                  <a:srgbClr val="336600"/>
                </a:solidFill>
                <a:latin typeface="Arial" panose="020B0604020202020204" pitchFamily="34" charset="0"/>
                <a:cs typeface="Arial" panose="020B0604020202020204" pitchFamily="34" charset="0"/>
              </a:rPr>
              <a:t>27 </a:t>
            </a:r>
            <a:r>
              <a:rPr lang="en-GB" dirty="0">
                <a:solidFill>
                  <a:srgbClr val="336600"/>
                </a:solidFill>
                <a:latin typeface="Arial" panose="020B0604020202020204" pitchFamily="34" charset="0"/>
                <a:cs typeface="Arial" panose="020B0604020202020204" pitchFamily="34" charset="0"/>
              </a:rPr>
              <a:t>- 29 June 2016: Specialized Section on </a:t>
            </a:r>
            <a:r>
              <a:rPr lang="en-GB" b="1" dirty="0">
                <a:solidFill>
                  <a:srgbClr val="336600"/>
                </a:solidFill>
                <a:latin typeface="Arial" panose="020B0604020202020204" pitchFamily="34" charset="0"/>
                <a:cs typeface="Arial" panose="020B0604020202020204" pitchFamily="34" charset="0"/>
              </a:rPr>
              <a:t>Dry and Dried </a:t>
            </a:r>
            <a:r>
              <a:rPr lang="en-GB" b="1" dirty="0" smtClean="0">
                <a:solidFill>
                  <a:srgbClr val="336600"/>
                </a:solidFill>
                <a:latin typeface="Arial" panose="020B0604020202020204" pitchFamily="34" charset="0"/>
                <a:cs typeface="Arial" panose="020B0604020202020204" pitchFamily="34" charset="0"/>
              </a:rPr>
              <a:t>Produce, </a:t>
            </a:r>
            <a:r>
              <a:rPr lang="en-GB" dirty="0">
                <a:solidFill>
                  <a:srgbClr val="336600"/>
                </a:solidFill>
                <a:latin typeface="Arial" panose="020B0604020202020204" pitchFamily="34" charset="0"/>
                <a:cs typeface="Arial" panose="020B0604020202020204" pitchFamily="34" charset="0"/>
              </a:rPr>
              <a:t>Geneva, </a:t>
            </a:r>
            <a:r>
              <a:rPr lang="en-GB" dirty="0" smtClean="0">
                <a:solidFill>
                  <a:srgbClr val="336600"/>
                </a:solidFill>
                <a:latin typeface="Arial" panose="020B0604020202020204" pitchFamily="34" charset="0"/>
                <a:cs typeface="Arial" panose="020B0604020202020204" pitchFamily="34" charset="0"/>
              </a:rPr>
              <a:t>Switzerland</a:t>
            </a:r>
          </a:p>
          <a:p>
            <a:r>
              <a:rPr lang="en-GB" dirty="0" smtClean="0">
                <a:solidFill>
                  <a:srgbClr val="336600"/>
                </a:solidFill>
                <a:latin typeface="Arial" panose="020B0604020202020204" pitchFamily="34" charset="0"/>
                <a:cs typeface="Arial" panose="020B0604020202020204" pitchFamily="34" charset="0"/>
              </a:rPr>
              <a:t>11 </a:t>
            </a:r>
            <a:r>
              <a:rPr lang="en-GB" dirty="0">
                <a:solidFill>
                  <a:srgbClr val="336600"/>
                </a:solidFill>
                <a:latin typeface="Arial" panose="020B0604020202020204" pitchFamily="34" charset="0"/>
                <a:cs typeface="Arial" panose="020B0604020202020204" pitchFamily="34" charset="0"/>
              </a:rPr>
              <a:t>-</a:t>
            </a:r>
            <a:r>
              <a:rPr lang="en-GB" dirty="0" smtClean="0">
                <a:solidFill>
                  <a:srgbClr val="336600"/>
                </a:solidFill>
                <a:latin typeface="Arial" panose="020B0604020202020204" pitchFamily="34" charset="0"/>
                <a:cs typeface="Arial" panose="020B0604020202020204" pitchFamily="34" charset="0"/>
              </a:rPr>
              <a:t>13 July 2016</a:t>
            </a:r>
            <a:r>
              <a:rPr lang="en-GB" dirty="0">
                <a:solidFill>
                  <a:srgbClr val="336600"/>
                </a:solidFill>
                <a:latin typeface="Arial" panose="020B0604020202020204" pitchFamily="34" charset="0"/>
                <a:cs typeface="Arial" panose="020B0604020202020204" pitchFamily="34" charset="0"/>
              </a:rPr>
              <a:t>: </a:t>
            </a:r>
            <a:r>
              <a:rPr lang="en-GB" b="1" dirty="0">
                <a:solidFill>
                  <a:srgbClr val="336600"/>
                </a:solidFill>
                <a:latin typeface="Arial" panose="020B0604020202020204" pitchFamily="34" charset="0"/>
                <a:cs typeface="Arial" panose="020B0604020202020204" pitchFamily="34" charset="0"/>
              </a:rPr>
              <a:t>Nuts and Dried Fruit Workshop, Tashkent, </a:t>
            </a:r>
            <a:r>
              <a:rPr lang="en-GB" b="1" dirty="0" smtClean="0">
                <a:solidFill>
                  <a:srgbClr val="336600"/>
                </a:solidFill>
                <a:latin typeface="Arial" panose="020B0604020202020204" pitchFamily="34" charset="0"/>
                <a:cs typeface="Arial" panose="020B0604020202020204" pitchFamily="34" charset="0"/>
              </a:rPr>
              <a:t>Uzbekistan</a:t>
            </a:r>
            <a:endParaRPr lang="en-GB" b="1" dirty="0">
              <a:solidFill>
                <a:srgbClr val="336600"/>
              </a:solidFill>
              <a:latin typeface="Arial" panose="020B0604020202020204" pitchFamily="34" charset="0"/>
              <a:cs typeface="Arial" panose="020B0604020202020204" pitchFamily="34" charset="0"/>
            </a:endParaRPr>
          </a:p>
          <a:p>
            <a:r>
              <a:rPr lang="en-GB" dirty="0">
                <a:solidFill>
                  <a:srgbClr val="336600"/>
                </a:solidFill>
                <a:latin typeface="Arial" panose="020B0604020202020204" pitchFamily="34" charset="0"/>
                <a:cs typeface="Arial" panose="020B0604020202020204" pitchFamily="34" charset="0"/>
              </a:rPr>
              <a:t>29 - 31 August 2016: </a:t>
            </a:r>
            <a:r>
              <a:rPr lang="en-GB" b="1" dirty="0">
                <a:solidFill>
                  <a:srgbClr val="336600"/>
                </a:solidFill>
                <a:latin typeface="Arial" panose="020B0604020202020204" pitchFamily="34" charset="0"/>
                <a:cs typeface="Arial" panose="020B0604020202020204" pitchFamily="34" charset="0"/>
              </a:rPr>
              <a:t>Specialized Section on </a:t>
            </a:r>
            <a:r>
              <a:rPr lang="en-GB" b="1" dirty="0" smtClean="0">
                <a:solidFill>
                  <a:srgbClr val="336600"/>
                </a:solidFill>
                <a:latin typeface="Arial" panose="020B0604020202020204" pitchFamily="34" charset="0"/>
                <a:cs typeface="Arial" panose="020B0604020202020204" pitchFamily="34" charset="0"/>
              </a:rPr>
              <a:t>Meat, </a:t>
            </a:r>
            <a:r>
              <a:rPr lang="en-GB" dirty="0">
                <a:solidFill>
                  <a:srgbClr val="336600"/>
                </a:solidFill>
                <a:latin typeface="Arial" panose="020B0604020202020204" pitchFamily="34" charset="0"/>
                <a:cs typeface="Arial" panose="020B0604020202020204" pitchFamily="34" charset="0"/>
              </a:rPr>
              <a:t>Geneva, Switzerland</a:t>
            </a:r>
          </a:p>
          <a:p>
            <a:r>
              <a:rPr lang="en-GB" dirty="0">
                <a:solidFill>
                  <a:srgbClr val="336600"/>
                </a:solidFill>
                <a:latin typeface="Arial" panose="020B0604020202020204" pitchFamily="34" charset="0"/>
                <a:cs typeface="Arial" panose="020B0604020202020204" pitchFamily="34" charset="0"/>
              </a:rPr>
              <a:t>31 August - 2 September 2016: </a:t>
            </a:r>
            <a:r>
              <a:rPr lang="en-GB" b="1" dirty="0">
                <a:solidFill>
                  <a:srgbClr val="336600"/>
                </a:solidFill>
                <a:latin typeface="Arial" panose="020B0604020202020204" pitchFamily="34" charset="0"/>
                <a:cs typeface="Arial" panose="020B0604020202020204" pitchFamily="34" charset="0"/>
              </a:rPr>
              <a:t>Specialized Section on Seed </a:t>
            </a:r>
            <a:r>
              <a:rPr lang="en-GB" b="1" dirty="0" smtClean="0">
                <a:solidFill>
                  <a:srgbClr val="336600"/>
                </a:solidFill>
                <a:latin typeface="Arial" panose="020B0604020202020204" pitchFamily="34" charset="0"/>
                <a:cs typeface="Arial" panose="020B0604020202020204" pitchFamily="34" charset="0"/>
              </a:rPr>
              <a:t>Potatoes, </a:t>
            </a:r>
            <a:r>
              <a:rPr lang="en-GB" dirty="0">
                <a:solidFill>
                  <a:srgbClr val="336600"/>
                </a:solidFill>
                <a:latin typeface="Arial" panose="020B0604020202020204" pitchFamily="34" charset="0"/>
                <a:cs typeface="Arial" panose="020B0604020202020204" pitchFamily="34" charset="0"/>
              </a:rPr>
              <a:t>Geneva, </a:t>
            </a:r>
            <a:r>
              <a:rPr lang="en-GB" dirty="0" smtClean="0">
                <a:solidFill>
                  <a:srgbClr val="336600"/>
                </a:solidFill>
                <a:latin typeface="Arial" panose="020B0604020202020204" pitchFamily="34" charset="0"/>
                <a:cs typeface="Arial" panose="020B0604020202020204" pitchFamily="34" charset="0"/>
              </a:rPr>
              <a:t>Switzerland</a:t>
            </a:r>
          </a:p>
          <a:p>
            <a:r>
              <a:rPr lang="en-GB" dirty="0" smtClean="0">
                <a:solidFill>
                  <a:srgbClr val="336600"/>
                </a:solidFill>
                <a:latin typeface="Arial" panose="020B0604020202020204" pitchFamily="34" charset="0"/>
                <a:cs typeface="Arial" panose="020B0604020202020204" pitchFamily="34" charset="0"/>
              </a:rPr>
              <a:t>October 2016: </a:t>
            </a:r>
            <a:r>
              <a:rPr lang="en-GB" b="1" dirty="0" smtClean="0">
                <a:solidFill>
                  <a:srgbClr val="336600"/>
                </a:solidFill>
                <a:latin typeface="Arial" panose="020B0604020202020204" pitchFamily="34" charset="0"/>
                <a:cs typeface="Arial" panose="020B0604020202020204" pitchFamily="34" charset="0"/>
              </a:rPr>
              <a:t>Fresh Fruit and Vegetables Workshop</a:t>
            </a:r>
            <a:r>
              <a:rPr lang="en-GB" dirty="0" smtClean="0">
                <a:solidFill>
                  <a:srgbClr val="336600"/>
                </a:solidFill>
                <a:latin typeface="Arial" panose="020B0604020202020204" pitchFamily="34" charset="0"/>
                <a:cs typeface="Arial" panose="020B0604020202020204" pitchFamily="34" charset="0"/>
              </a:rPr>
              <a:t>, Balkan countries, venue tbc</a:t>
            </a:r>
            <a:endParaRPr lang="en-GB" dirty="0">
              <a:solidFill>
                <a:srgbClr val="336600"/>
              </a:solidFill>
              <a:latin typeface="Arial" panose="020B0604020202020204" pitchFamily="34" charset="0"/>
              <a:cs typeface="Arial" panose="020B0604020202020204" pitchFamily="34" charset="0"/>
            </a:endParaRPr>
          </a:p>
          <a:p>
            <a:r>
              <a:rPr lang="en-GB" dirty="0">
                <a:solidFill>
                  <a:srgbClr val="336600"/>
                </a:solidFill>
                <a:latin typeface="Arial" panose="020B0604020202020204" pitchFamily="34" charset="0"/>
                <a:cs typeface="Arial" panose="020B0604020202020204" pitchFamily="34" charset="0"/>
              </a:rPr>
              <a:t>9 - 11 November 2016: </a:t>
            </a:r>
            <a:r>
              <a:rPr lang="en-GB" b="1" dirty="0">
                <a:solidFill>
                  <a:srgbClr val="336600"/>
                </a:solidFill>
                <a:latin typeface="Arial" panose="020B0604020202020204" pitchFamily="34" charset="0"/>
                <a:cs typeface="Arial" panose="020B0604020202020204" pitchFamily="34" charset="0"/>
              </a:rPr>
              <a:t>Working Party on Agricultural Quality </a:t>
            </a:r>
            <a:r>
              <a:rPr lang="en-GB" b="1" dirty="0" smtClean="0">
                <a:solidFill>
                  <a:srgbClr val="336600"/>
                </a:solidFill>
                <a:latin typeface="Arial" panose="020B0604020202020204" pitchFamily="34" charset="0"/>
                <a:cs typeface="Arial" panose="020B0604020202020204" pitchFamily="34" charset="0"/>
              </a:rPr>
              <a:t>Standards, </a:t>
            </a:r>
            <a:r>
              <a:rPr lang="en-GB" dirty="0">
                <a:solidFill>
                  <a:srgbClr val="336600"/>
                </a:solidFill>
                <a:latin typeface="Arial" panose="020B0604020202020204" pitchFamily="34" charset="0"/>
                <a:cs typeface="Arial" panose="020B0604020202020204" pitchFamily="34" charset="0"/>
              </a:rPr>
              <a:t>Geneva, </a:t>
            </a:r>
            <a:r>
              <a:rPr lang="en-GB" dirty="0" smtClean="0">
                <a:solidFill>
                  <a:srgbClr val="336600"/>
                </a:solidFill>
                <a:latin typeface="Arial" panose="020B0604020202020204" pitchFamily="34" charset="0"/>
                <a:cs typeface="Arial" panose="020B0604020202020204" pitchFamily="34" charset="0"/>
              </a:rPr>
              <a:t>Switzerland</a:t>
            </a:r>
          </a:p>
          <a:p>
            <a:pPr marL="0" indent="0">
              <a:buNone/>
            </a:pPr>
            <a:endParaRPr lang="en-GB" b="1" dirty="0" smtClean="0">
              <a:solidFill>
                <a:srgbClr val="336600"/>
              </a:solidFill>
              <a:latin typeface="Arial" panose="020B0604020202020204" pitchFamily="34" charset="0"/>
              <a:cs typeface="Arial" panose="020B0604020202020204" pitchFamily="34" charset="0"/>
            </a:endParaRPr>
          </a:p>
          <a:p>
            <a:pPr marL="0" indent="0" algn="ctr">
              <a:buNone/>
            </a:pPr>
            <a:r>
              <a:rPr lang="en-GB" sz="3400" b="1" dirty="0">
                <a:solidFill>
                  <a:srgbClr val="421C5E"/>
                </a:solidFill>
                <a:latin typeface="Arial"/>
              </a:rPr>
              <a:t>10 November 2016 </a:t>
            </a:r>
          </a:p>
          <a:p>
            <a:pPr marL="0" indent="0" algn="ctr">
              <a:buNone/>
            </a:pPr>
            <a:r>
              <a:rPr lang="en-GB" sz="3400" b="1" dirty="0">
                <a:solidFill>
                  <a:srgbClr val="421C5E"/>
                </a:solidFill>
                <a:latin typeface="Arial"/>
              </a:rPr>
              <a:t>International Conference on Food Waste and Food Loss in Agri Trade</a:t>
            </a:r>
          </a:p>
          <a:p>
            <a:pPr marL="400050" lvl="1" indent="0">
              <a:lnSpc>
                <a:spcPct val="90000"/>
              </a:lnSpc>
              <a:spcAft>
                <a:spcPts val="0"/>
              </a:spcAft>
              <a:buNone/>
            </a:pPr>
            <a:endParaRPr lang="en-GB" b="1" kern="1400" dirty="0" smtClean="0">
              <a:solidFill>
                <a:srgbClr val="595959"/>
              </a:solidFill>
              <a:latin typeface="Arial" panose="020B0604020202020204" pitchFamily="34" charset="0"/>
              <a:ea typeface="Times New Roman"/>
              <a:cs typeface="Arial" panose="020B0604020202020204" pitchFamily="34" charset="0"/>
            </a:endParaRPr>
          </a:p>
        </p:txBody>
      </p:sp>
      <p:sp>
        <p:nvSpPr>
          <p:cNvPr id="9" name="TextBox 8"/>
          <p:cNvSpPr txBox="1"/>
          <p:nvPr/>
        </p:nvSpPr>
        <p:spPr>
          <a:xfrm>
            <a:off x="441012" y="395609"/>
            <a:ext cx="5472608" cy="457200"/>
          </a:xfrm>
          <a:prstGeom prst="rect">
            <a:avLst/>
          </a:prstGeom>
          <a:noFill/>
        </p:spPr>
        <p:txBody>
          <a:bodyPr wrap="none" lIns="0" tIns="0" rIns="0" bIns="0" rtlCol="0">
            <a:noAutofit/>
          </a:bodyPr>
          <a:lstStyle/>
          <a:p>
            <a:pPr>
              <a:lnSpc>
                <a:spcPct val="90000"/>
              </a:lnSpc>
            </a:pPr>
            <a:r>
              <a:rPr lang="en-US" altLang="en-US" sz="3200" b="1" dirty="0" smtClean="0">
                <a:solidFill>
                  <a:srgbClr val="663300"/>
                </a:solidFill>
                <a:latin typeface="Arial" panose="020B0604020202020204" pitchFamily="34" charset="0"/>
                <a:cs typeface="Arial" panose="020B0604020202020204" pitchFamily="34" charset="0"/>
              </a:rPr>
              <a:t>MEETING DATES 2016</a:t>
            </a:r>
            <a:endParaRPr lang="en-GB" sz="3200" dirty="0" err="1" smtClean="0">
              <a:solidFill>
                <a:srgbClr val="663300"/>
              </a:solidFill>
            </a:endParaRPr>
          </a:p>
        </p:txBody>
      </p:sp>
    </p:spTree>
    <p:extLst>
      <p:ext uri="{BB962C8B-B14F-4D97-AF65-F5344CB8AC3E}">
        <p14:creationId xmlns:p14="http://schemas.microsoft.com/office/powerpoint/2010/main" val="325860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G:\Trade\03-Trade Policy and Governmental Cooperation Section (MV)\01-Agricultural Standards (SM)\Meetings\GE.11 Meat\2015\Symposium2015\Photos\IMG_075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95232" y="4082310"/>
            <a:ext cx="3462394" cy="251327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G:\Trade\03-Trade Policy and Governmental Cooperation Section (MV)\01-Agricultural Standards (SM)\Meetings\GE.11 Meat\2015\Symposium2015\Photos\IMG_073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1560" y="4029721"/>
            <a:ext cx="3421150" cy="25658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1843" y="291753"/>
            <a:ext cx="7453373" cy="1008112"/>
          </a:xfrm>
        </p:spPr>
        <p:txBody>
          <a:bodyPr>
            <a:noAutofit/>
          </a:bodyPr>
          <a:lstStyle/>
          <a:p>
            <a:r>
              <a:rPr lang="en-GB" sz="3200" dirty="0" err="1" smtClean="0">
                <a:solidFill>
                  <a:srgbClr val="663300"/>
                </a:solidFill>
                <a:latin typeface="Arial" panose="020B0604020202020204" pitchFamily="34" charset="0"/>
                <a:cs typeface="Arial" panose="020B0604020202020204" pitchFamily="34" charset="0"/>
              </a:rPr>
              <a:t>MeetingS</a:t>
            </a:r>
            <a:r>
              <a:rPr lang="en-GB" sz="3200" dirty="0" smtClean="0">
                <a:solidFill>
                  <a:srgbClr val="663300"/>
                </a:solidFill>
                <a:latin typeface="Arial" panose="020B0604020202020204" pitchFamily="34" charset="0"/>
                <a:cs typeface="Arial" panose="020B0604020202020204" pitchFamily="34" charset="0"/>
              </a:rPr>
              <a:t> and </a:t>
            </a:r>
            <a:r>
              <a:rPr lang="en-GB" sz="3200" dirty="0">
                <a:solidFill>
                  <a:srgbClr val="663300"/>
                </a:solidFill>
                <a:latin typeface="Arial" panose="020B0604020202020204" pitchFamily="34" charset="0"/>
                <a:cs typeface="Arial" panose="020B0604020202020204" pitchFamily="34" charset="0"/>
              </a:rPr>
              <a:t>o</a:t>
            </a:r>
            <a:r>
              <a:rPr lang="en-GB" sz="3200" dirty="0" smtClean="0">
                <a:solidFill>
                  <a:srgbClr val="663300"/>
                </a:solidFill>
                <a:latin typeface="Arial" panose="020B0604020202020204" pitchFamily="34" charset="0"/>
                <a:cs typeface="Arial" panose="020B0604020202020204" pitchFamily="34" charset="0"/>
              </a:rPr>
              <a:t>utput WP.7 (2015)</a:t>
            </a:r>
            <a:r>
              <a:rPr lang="en-GB" sz="3200" dirty="0"/>
              <a:t/>
            </a:r>
            <a:br>
              <a:rPr lang="en-GB" sz="3200" dirty="0"/>
            </a:br>
            <a:endParaRPr lang="en-US" sz="3200" dirty="0"/>
          </a:p>
        </p:txBody>
      </p:sp>
      <p:sp>
        <p:nvSpPr>
          <p:cNvPr id="4" name="Rectangle 3"/>
          <p:cNvSpPr/>
          <p:nvPr/>
        </p:nvSpPr>
        <p:spPr>
          <a:xfrm>
            <a:off x="111843" y="1206824"/>
            <a:ext cx="6961104" cy="2862322"/>
          </a:xfrm>
          <a:prstGeom prst="rect">
            <a:avLst/>
          </a:prstGeom>
        </p:spPr>
        <p:txBody>
          <a:bodyPr wrap="square">
            <a:spAutoFit/>
          </a:bodyPr>
          <a:lstStyle/>
          <a:p>
            <a:r>
              <a:rPr lang="en-GB" sz="2000" dirty="0" smtClean="0">
                <a:latin typeface="Arial" panose="020B0604020202020204" pitchFamily="34" charset="0"/>
                <a:cs typeface="Arial" panose="020B0604020202020204" pitchFamily="34" charset="0"/>
              </a:rPr>
              <a:t>Specialized Sections on </a:t>
            </a:r>
            <a:r>
              <a:rPr lang="en-GB" sz="2000" dirty="0">
                <a:latin typeface="Arial" panose="020B0604020202020204" pitchFamily="34" charset="0"/>
                <a:cs typeface="Arial" panose="020B0604020202020204" pitchFamily="34" charset="0"/>
              </a:rPr>
              <a:t>Standardization of </a:t>
            </a:r>
            <a:endParaRPr lang="en-GB"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b="1" dirty="0">
                <a:solidFill>
                  <a:srgbClr val="421C5E"/>
                </a:solidFill>
                <a:latin typeface="Arial" panose="020B0604020202020204" pitchFamily="34" charset="0"/>
                <a:cs typeface="Arial" panose="020B0604020202020204" pitchFamily="34" charset="0"/>
              </a:rPr>
              <a:t>Meat </a:t>
            </a:r>
            <a:r>
              <a:rPr lang="en-GB" sz="2000" b="1" dirty="0" smtClean="0">
                <a:solidFill>
                  <a:srgbClr val="421C5E"/>
                </a:solidFill>
                <a:latin typeface="Arial" panose="020B0604020202020204" pitchFamily="34" charset="0"/>
                <a:cs typeface="Arial" panose="020B0604020202020204" pitchFamily="34" charset="0"/>
              </a:rPr>
              <a:t>(September 2015 )</a:t>
            </a:r>
            <a:endParaRPr lang="en-GB" sz="2000" b="1" dirty="0">
              <a:solidFill>
                <a:srgbClr val="421C5E"/>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b="1" dirty="0">
                <a:solidFill>
                  <a:srgbClr val="421C5E"/>
                </a:solidFill>
                <a:latin typeface="Arial" panose="020B0604020202020204" pitchFamily="34" charset="0"/>
                <a:cs typeface="Arial" panose="020B0604020202020204" pitchFamily="34" charset="0"/>
              </a:rPr>
              <a:t>2nd meat symposium on quality/food </a:t>
            </a:r>
            <a:r>
              <a:rPr lang="en-GB" sz="2000" b="1" dirty="0" smtClean="0">
                <a:solidFill>
                  <a:srgbClr val="421C5E"/>
                </a:solidFill>
                <a:latin typeface="Arial" panose="020B0604020202020204" pitchFamily="34" charset="0"/>
                <a:cs typeface="Arial" panose="020B0604020202020204" pitchFamily="34" charset="0"/>
              </a:rPr>
              <a:t>safety/public/private</a:t>
            </a:r>
            <a:endParaRPr lang="en-GB" sz="2000" b="1" dirty="0">
              <a:solidFill>
                <a:srgbClr val="421C5E"/>
              </a:solidFill>
              <a:latin typeface="Arial" panose="020B0604020202020204" pitchFamily="34" charset="0"/>
              <a:cs typeface="Arial" panose="020B0604020202020204" pitchFamily="34" charset="0"/>
            </a:endParaRPr>
          </a:p>
          <a:p>
            <a:pPr lvl="0"/>
            <a:endParaRPr lang="en-GB" sz="2000" dirty="0">
              <a:latin typeface="Arial" panose="020B0604020202020204" pitchFamily="34" charset="0"/>
              <a:cs typeface="Arial" panose="020B0604020202020204" pitchFamily="34" charset="0"/>
            </a:endParaRPr>
          </a:p>
          <a:p>
            <a:pPr lvl="0"/>
            <a:r>
              <a:rPr lang="en-GB" sz="2000" b="1" dirty="0" smtClean="0">
                <a:solidFill>
                  <a:srgbClr val="008B2C"/>
                </a:solidFill>
                <a:latin typeface="Arial" panose="020B0604020202020204" pitchFamily="34" charset="0"/>
                <a:cs typeface="Arial" panose="020B0604020202020204" pitchFamily="34" charset="0"/>
              </a:rPr>
              <a:t>Total number of revised/new standards  -  3</a:t>
            </a:r>
          </a:p>
          <a:p>
            <a:pPr lvl="0"/>
            <a:r>
              <a:rPr lang="en-GB" sz="2000" b="1" dirty="0" smtClean="0">
                <a:solidFill>
                  <a:srgbClr val="008B2C"/>
                </a:solidFill>
                <a:latin typeface="Arial" panose="020B0604020202020204" pitchFamily="34" charset="0"/>
                <a:cs typeface="Arial" panose="020B0604020202020204" pitchFamily="34" charset="0"/>
              </a:rPr>
              <a:t>Decision to work on eating quality and include references to Codex Standards  </a:t>
            </a:r>
          </a:p>
          <a:p>
            <a:pPr lvl="0"/>
            <a:r>
              <a:rPr lang="en-GB" sz="2000" b="1" dirty="0">
                <a:solidFill>
                  <a:srgbClr val="008B2C"/>
                </a:solidFill>
                <a:latin typeface="Arial" panose="020B0604020202020204" pitchFamily="34" charset="0"/>
                <a:cs typeface="Arial" panose="020B0604020202020204" pitchFamily="34" charset="0"/>
              </a:rPr>
              <a:t>	</a:t>
            </a:r>
            <a:endParaRPr lang="en-GB" sz="2000" dirty="0" smtClean="0">
              <a:latin typeface="Arial" panose="020B0604020202020204" pitchFamily="34" charset="0"/>
              <a:cs typeface="Arial" panose="020B0604020202020204" pitchFamily="34" charset="0"/>
            </a:endParaRPr>
          </a:p>
        </p:txBody>
      </p:sp>
      <p:sp>
        <p:nvSpPr>
          <p:cNvPr id="3" name="TextBox 2"/>
          <p:cNvSpPr txBox="1"/>
          <p:nvPr/>
        </p:nvSpPr>
        <p:spPr>
          <a:xfrm>
            <a:off x="-799561" y="1881589"/>
            <a:ext cx="914400" cy="914400"/>
          </a:xfrm>
          <a:prstGeom prst="rect">
            <a:avLst/>
          </a:prstGeom>
          <a:noFill/>
        </p:spPr>
        <p:txBody>
          <a:bodyPr wrap="none" lIns="0" tIns="0" rIns="0" bIns="0" rtlCol="0">
            <a:noAutofit/>
          </a:bodyPr>
          <a:lstStyle/>
          <a:p>
            <a:pPr>
              <a:lnSpc>
                <a:spcPct val="90000"/>
              </a:lnSpc>
            </a:pPr>
            <a:endParaRPr lang="en-US" dirty="0" err="1" smtClean="0"/>
          </a:p>
        </p:txBody>
      </p:sp>
      <p:sp>
        <p:nvSpPr>
          <p:cNvPr id="5" name="TextBox 4"/>
          <p:cNvSpPr txBox="1"/>
          <p:nvPr/>
        </p:nvSpPr>
        <p:spPr>
          <a:xfrm>
            <a:off x="11883673" y="6475802"/>
            <a:ext cx="914400" cy="914400"/>
          </a:xfrm>
          <a:prstGeom prst="rect">
            <a:avLst/>
          </a:prstGeom>
          <a:noFill/>
        </p:spPr>
        <p:txBody>
          <a:bodyPr wrap="none" lIns="0" tIns="0" rIns="0" bIns="0" rtlCol="0">
            <a:noAutofit/>
          </a:bodyPr>
          <a:lstStyle/>
          <a:p>
            <a:pPr>
              <a:lnSpc>
                <a:spcPct val="90000"/>
              </a:lnSpc>
            </a:pPr>
            <a:endParaRPr lang="en-US" dirty="0" err="1" smtClean="0"/>
          </a:p>
        </p:txBody>
      </p:sp>
      <p:grpSp>
        <p:nvGrpSpPr>
          <p:cNvPr id="7" name="Group 6"/>
          <p:cNvGrpSpPr/>
          <p:nvPr/>
        </p:nvGrpSpPr>
        <p:grpSpPr>
          <a:xfrm>
            <a:off x="6444208" y="1844824"/>
            <a:ext cx="2304256" cy="1610161"/>
            <a:chOff x="2023623" y="1508900"/>
            <a:chExt cx="4657330" cy="3645224"/>
          </a:xfrm>
        </p:grpSpPr>
        <p:sp>
          <p:nvSpPr>
            <p:cNvPr id="8" name="Oval 7"/>
            <p:cNvSpPr/>
            <p:nvPr/>
          </p:nvSpPr>
          <p:spPr>
            <a:xfrm>
              <a:off x="2023623" y="1529342"/>
              <a:ext cx="4657330" cy="3624782"/>
            </a:xfrm>
            <a:prstGeom prst="ellipse">
              <a:avLst/>
            </a:prstGeom>
            <a:solidFill>
              <a:srgbClr val="FFFFFF"/>
            </a:solidFill>
            <a:ln w="25400" cap="flat" cmpd="sng" algn="ctr">
              <a:solidFill>
                <a:srgbClr val="92D05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06646" y="1508900"/>
              <a:ext cx="1561805" cy="997863"/>
            </a:xfrm>
            <a:prstGeom prst="rect">
              <a:avLst/>
            </a:prstGeom>
          </p:spPr>
        </p:pic>
        <p:pic>
          <p:nvPicPr>
            <p:cNvPr id="10" name="Picture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12962" y="2777323"/>
              <a:ext cx="658838" cy="692520"/>
            </a:xfrm>
            <a:prstGeom prst="rect">
              <a:avLst/>
            </a:prstGeom>
          </p:spPr>
        </p:pic>
        <p:pic>
          <p:nvPicPr>
            <p:cNvPr id="11" name="Picture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490215" y="3246377"/>
              <a:ext cx="2025774" cy="1614988"/>
            </a:xfrm>
            <a:prstGeom prst="rect">
              <a:avLst/>
            </a:prstGeom>
          </p:spPr>
        </p:pic>
        <p:pic>
          <p:nvPicPr>
            <p:cNvPr id="12" name="Picture 1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735312" y="2506764"/>
              <a:ext cx="702009" cy="944839"/>
            </a:xfrm>
            <a:prstGeom prst="rect">
              <a:avLst/>
            </a:prstGeom>
          </p:spPr>
        </p:pic>
        <p:sp>
          <p:nvSpPr>
            <p:cNvPr id="13" name="TextBox 12"/>
            <p:cNvSpPr txBox="1"/>
            <p:nvPr/>
          </p:nvSpPr>
          <p:spPr>
            <a:xfrm>
              <a:off x="2951061" y="2506763"/>
              <a:ext cx="2744188" cy="2178247"/>
            </a:xfrm>
            <a:prstGeom prst="rect">
              <a:avLst/>
            </a:prstGeom>
            <a:noFill/>
          </p:spPr>
          <p:txBody>
            <a:bodyPr wrap="square" rtlCol="0">
              <a:spAutoFit/>
            </a:bodyPr>
            <a:lstStyle/>
            <a:p>
              <a:pPr marL="0" marR="0" lvl="0" indent="0" algn="ctr" defTabSz="914400" eaLnBrk="1" fontAlgn="auto" latinLnBrk="0" hangingPunct="1">
                <a:lnSpc>
                  <a:spcPct val="90000"/>
                </a:lnSpc>
                <a:spcBef>
                  <a:spcPts val="0"/>
                </a:spcBef>
                <a:spcAft>
                  <a:spcPts val="800"/>
                </a:spcAft>
                <a:buClrTx/>
                <a:buSzTx/>
                <a:buFontTx/>
                <a:buNone/>
                <a:tabLst/>
                <a:defRPr/>
              </a:pPr>
              <a:r>
                <a:rPr kumimoji="0" lang="en-GB" sz="1400" b="1" i="0" u="none" strike="noStrike" kern="1400" cap="none" spc="0" normalizeH="0" baseline="0" noProof="0" dirty="0" smtClean="0">
                  <a:ln>
                    <a:noFill/>
                  </a:ln>
                  <a:solidFill>
                    <a:srgbClr val="595959"/>
                  </a:solidFill>
                  <a:effectLst/>
                  <a:uLnTx/>
                  <a:uFillTx/>
                  <a:latin typeface="Cambria"/>
                  <a:ea typeface="Times New Roman"/>
                  <a:cs typeface="Times New Roman"/>
                </a:rPr>
                <a:t>public meets/meats private</a:t>
              </a:r>
            </a:p>
            <a:p>
              <a:pPr marL="0" marR="0" lvl="0" indent="0" algn="ctr" defTabSz="914400" eaLnBrk="1" fontAlgn="auto" latinLnBrk="0" hangingPunct="1">
                <a:lnSpc>
                  <a:spcPct val="90000"/>
                </a:lnSpc>
                <a:spcBef>
                  <a:spcPts val="0"/>
                </a:spcBef>
                <a:spcAft>
                  <a:spcPts val="800"/>
                </a:spcAft>
                <a:buClrTx/>
                <a:buSzTx/>
                <a:buFontTx/>
                <a:buNone/>
                <a:tabLst/>
                <a:defRPr/>
              </a:pPr>
              <a:r>
                <a:rPr kumimoji="0" lang="en-GB" sz="1200" b="1" i="0" u="none" strike="noStrike" kern="1400" cap="none" spc="0" normalizeH="0" baseline="0" noProof="0" dirty="0" smtClean="0">
                  <a:ln>
                    <a:noFill/>
                  </a:ln>
                  <a:solidFill>
                    <a:srgbClr val="595959"/>
                  </a:solidFill>
                  <a:effectLst/>
                  <a:uLnTx/>
                  <a:uFillTx/>
                  <a:latin typeface="Cambria"/>
                  <a:ea typeface="Times New Roman"/>
                  <a:cs typeface="Times New Roman"/>
                </a:rPr>
                <a:t>Meat Seminar </a:t>
              </a:r>
            </a:p>
            <a:p>
              <a:pPr marL="0" marR="0" lvl="0" indent="0" algn="ctr" defTabSz="914400" eaLnBrk="1" fontAlgn="auto" latinLnBrk="0" hangingPunct="1">
                <a:lnSpc>
                  <a:spcPct val="90000"/>
                </a:lnSpc>
                <a:spcBef>
                  <a:spcPts val="0"/>
                </a:spcBef>
                <a:spcAft>
                  <a:spcPts val="800"/>
                </a:spcAft>
                <a:buClrTx/>
                <a:buSzTx/>
                <a:buFontTx/>
                <a:buNone/>
                <a:tabLst/>
                <a:defRPr/>
              </a:pPr>
              <a:r>
                <a:rPr kumimoji="0" lang="en-GB" sz="1200" b="1" i="0" u="none" strike="noStrike" kern="1400" cap="none" spc="0" normalizeH="0" baseline="0" noProof="0" dirty="0" smtClean="0">
                  <a:ln>
                    <a:noFill/>
                  </a:ln>
                  <a:solidFill>
                    <a:srgbClr val="595959"/>
                  </a:solidFill>
                  <a:effectLst/>
                  <a:uLnTx/>
                  <a:uFillTx/>
                  <a:latin typeface="Cambria"/>
                  <a:ea typeface="Times New Roman"/>
                  <a:cs typeface="Times New Roman"/>
                </a:rPr>
                <a:t>28-09-2015</a:t>
              </a:r>
              <a:endParaRPr kumimoji="0" lang="en-GB" sz="1200" b="0" i="0" u="none" strike="noStrike" kern="1400" cap="none" spc="0" normalizeH="0" baseline="0" noProof="0" dirty="0" smtClean="0">
                <a:ln>
                  <a:noFill/>
                </a:ln>
                <a:solidFill>
                  <a:srgbClr val="595959"/>
                </a:solidFill>
                <a:effectLst/>
                <a:uLnTx/>
                <a:uFillTx/>
                <a:latin typeface="Cambria"/>
                <a:ea typeface="Times New Roman"/>
                <a:cs typeface="Times New Roman"/>
              </a:endParaRPr>
            </a:p>
          </p:txBody>
        </p:sp>
      </p:grpSp>
    </p:spTree>
    <p:custDataLst>
      <p:tags r:id="rId1"/>
    </p:custDataLst>
    <p:extLst>
      <p:ext uri="{BB962C8B-B14F-4D97-AF65-F5344CB8AC3E}">
        <p14:creationId xmlns:p14="http://schemas.microsoft.com/office/powerpoint/2010/main" val="131041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a:ext>
            </a:extLst>
          </a:blip>
          <a:stretch>
            <a:fillRect/>
          </a:stretch>
        </p:blipFill>
        <p:spPr>
          <a:xfrm>
            <a:off x="-15678" y="-17160"/>
            <a:ext cx="6243862" cy="6885754"/>
          </a:xfrm>
          <a:prstGeom prst="rect">
            <a:avLst/>
          </a:prstGeom>
        </p:spPr>
      </p:pic>
      <p:sp>
        <p:nvSpPr>
          <p:cNvPr id="10" name="TextBox 9"/>
          <p:cNvSpPr txBox="1"/>
          <p:nvPr/>
        </p:nvSpPr>
        <p:spPr>
          <a:xfrm>
            <a:off x="6516216" y="1772816"/>
            <a:ext cx="2304256" cy="1938992"/>
          </a:xfrm>
          <a:prstGeom prst="rect">
            <a:avLst/>
          </a:prstGeom>
          <a:noFill/>
        </p:spPr>
        <p:txBody>
          <a:bodyPr wrap="square" rtlCol="0">
            <a:spAutoFit/>
          </a:bodyPr>
          <a:lstStyle/>
          <a:p>
            <a:pPr algn="ctr"/>
            <a:r>
              <a:rPr lang="en-GB" sz="4000" b="1" dirty="0" smtClean="0">
                <a:solidFill>
                  <a:srgbClr val="663300"/>
                </a:solidFill>
                <a:latin typeface="Arial"/>
                <a:cs typeface="Arial"/>
              </a:rPr>
              <a:t>THANK YOU</a:t>
            </a:r>
          </a:p>
          <a:p>
            <a:pPr algn="ctr"/>
            <a:r>
              <a:rPr lang="en-GB" sz="4000" b="1" dirty="0" smtClean="0">
                <a:solidFill>
                  <a:srgbClr val="663300"/>
                </a:solidFill>
                <a:latin typeface="Arial"/>
                <a:cs typeface="Arial"/>
              </a:rPr>
              <a:t> </a:t>
            </a:r>
            <a:endParaRPr lang="en-GB" sz="4000" b="1" dirty="0">
              <a:solidFill>
                <a:srgbClr val="663300"/>
              </a:solidFill>
              <a:latin typeface="Arial"/>
              <a:cs typeface="Arial"/>
            </a:endParaRPr>
          </a:p>
        </p:txBody>
      </p:sp>
      <p:sp>
        <p:nvSpPr>
          <p:cNvPr id="3" name="TextBox 2"/>
          <p:cNvSpPr txBox="1"/>
          <p:nvPr/>
        </p:nvSpPr>
        <p:spPr>
          <a:xfrm>
            <a:off x="2123728" y="4365104"/>
            <a:ext cx="914400" cy="914400"/>
          </a:xfrm>
          <a:prstGeom prst="rect">
            <a:avLst/>
          </a:prstGeom>
          <a:noFill/>
        </p:spPr>
        <p:txBody>
          <a:bodyPr wrap="none" lIns="0" tIns="0" rIns="0" bIns="0" rtlCol="0">
            <a:noAutofit/>
          </a:bodyPr>
          <a:lstStyle/>
          <a:p>
            <a:pPr>
              <a:lnSpc>
                <a:spcPct val="90000"/>
              </a:lnSpc>
            </a:pPr>
            <a:endParaRPr lang="en-US" dirty="0" err="1" smtClean="0"/>
          </a:p>
        </p:txBody>
      </p:sp>
      <p:sp>
        <p:nvSpPr>
          <p:cNvPr id="8" name="TextBox 7"/>
          <p:cNvSpPr txBox="1"/>
          <p:nvPr/>
        </p:nvSpPr>
        <p:spPr>
          <a:xfrm>
            <a:off x="2276128" y="4517504"/>
            <a:ext cx="914400" cy="914400"/>
          </a:xfrm>
          <a:prstGeom prst="rect">
            <a:avLst/>
          </a:prstGeom>
          <a:noFill/>
        </p:spPr>
        <p:txBody>
          <a:bodyPr wrap="none" lIns="0" tIns="0" rIns="0" bIns="0" rtlCol="0">
            <a:noAutofit/>
          </a:bodyPr>
          <a:lstStyle/>
          <a:p>
            <a:pPr>
              <a:lnSpc>
                <a:spcPct val="90000"/>
              </a:lnSpc>
            </a:pPr>
            <a:endParaRPr lang="en-US" dirty="0" err="1" smtClean="0"/>
          </a:p>
        </p:txBody>
      </p:sp>
      <p:sp>
        <p:nvSpPr>
          <p:cNvPr id="4" name="TextBox 3"/>
          <p:cNvSpPr txBox="1"/>
          <p:nvPr/>
        </p:nvSpPr>
        <p:spPr>
          <a:xfrm>
            <a:off x="526232" y="1124744"/>
            <a:ext cx="5328592" cy="3600399"/>
          </a:xfrm>
          <a:prstGeom prst="rect">
            <a:avLst/>
          </a:prstGeom>
          <a:noFill/>
        </p:spPr>
        <p:txBody>
          <a:bodyPr wrap="none" lIns="0" tIns="0" rIns="0" bIns="0" rtlCol="0">
            <a:noAutofit/>
          </a:bodyPr>
          <a:lstStyle/>
          <a:p>
            <a:pPr lvl="0" algn="ctr"/>
            <a:r>
              <a:rPr lang="en-GB" sz="2800" dirty="0">
                <a:solidFill>
                  <a:srgbClr val="663300"/>
                </a:solidFill>
                <a:latin typeface="Arial"/>
                <a:cs typeface="Arial"/>
              </a:rPr>
              <a:t>Contact:  </a:t>
            </a:r>
          </a:p>
          <a:p>
            <a:pPr lvl="0" algn="ctr"/>
            <a:r>
              <a:rPr lang="en-GB" sz="2400" b="1" dirty="0" smtClean="0">
                <a:solidFill>
                  <a:srgbClr val="663300"/>
                </a:solidFill>
                <a:latin typeface="Arial"/>
                <a:cs typeface="Arial"/>
              </a:rPr>
              <a:t>Liliana</a:t>
            </a:r>
            <a:r>
              <a:rPr lang="fr-CH" sz="2400" b="1" dirty="0" smtClean="0">
                <a:solidFill>
                  <a:srgbClr val="663300"/>
                </a:solidFill>
                <a:latin typeface="Arial"/>
                <a:cs typeface="Arial"/>
              </a:rPr>
              <a:t> </a:t>
            </a:r>
            <a:r>
              <a:rPr lang="fr-CH" sz="2400" b="1" dirty="0">
                <a:solidFill>
                  <a:srgbClr val="663300"/>
                </a:solidFill>
                <a:latin typeface="Arial"/>
                <a:cs typeface="Arial"/>
              </a:rPr>
              <a:t>Annovazzi-Jakab</a:t>
            </a:r>
          </a:p>
          <a:p>
            <a:pPr lvl="0" algn="ctr"/>
            <a:r>
              <a:rPr lang="fr-CH" sz="2400" b="1" dirty="0">
                <a:solidFill>
                  <a:srgbClr val="663300"/>
                </a:solidFill>
                <a:latin typeface="Arial"/>
                <a:cs typeface="Arial"/>
              </a:rPr>
              <a:t>Head UNECE Agri Standards Unit</a:t>
            </a:r>
          </a:p>
          <a:p>
            <a:pPr algn="ctr"/>
            <a:endParaRPr lang="fr-CH" sz="2400" b="1" dirty="0" smtClean="0">
              <a:solidFill>
                <a:srgbClr val="421C5E"/>
              </a:solidFill>
              <a:latin typeface="Arial"/>
              <a:cs typeface="Arial"/>
            </a:endParaRPr>
          </a:p>
          <a:p>
            <a:pPr algn="ctr"/>
            <a:r>
              <a:rPr lang="fr-CH" sz="2400" b="1" dirty="0" smtClean="0">
                <a:solidFill>
                  <a:srgbClr val="421C5E"/>
                </a:solidFill>
                <a:latin typeface="Arial"/>
                <a:cs typeface="Arial"/>
              </a:rPr>
              <a:t>liliana.annovazzi-jakab@unece.org</a:t>
            </a:r>
            <a:endParaRPr lang="en-GB" sz="2400" b="1" dirty="0">
              <a:solidFill>
                <a:srgbClr val="421C5E"/>
              </a:solidFill>
              <a:latin typeface="Arial"/>
              <a:cs typeface="Arial"/>
            </a:endParaRPr>
          </a:p>
          <a:p>
            <a:pPr lvl="0" algn="ctr"/>
            <a:endParaRPr lang="fr-CH" sz="2400" b="1" dirty="0" smtClean="0">
              <a:solidFill>
                <a:srgbClr val="421C5E"/>
              </a:solidFill>
              <a:latin typeface="Arial"/>
              <a:cs typeface="Arial"/>
            </a:endParaRPr>
          </a:p>
          <a:p>
            <a:pPr lvl="0" algn="ctr"/>
            <a:endParaRPr lang="fr-CH" sz="2400" b="1" dirty="0" smtClean="0">
              <a:solidFill>
                <a:srgbClr val="421C5E"/>
              </a:solidFill>
              <a:latin typeface="Arial"/>
              <a:cs typeface="Arial"/>
            </a:endParaRPr>
          </a:p>
          <a:p>
            <a:pPr lvl="0" algn="ctr"/>
            <a:r>
              <a:rPr lang="fr-CH" sz="2400" b="1" dirty="0" smtClean="0">
                <a:solidFill>
                  <a:srgbClr val="421C5E"/>
                </a:solidFill>
                <a:latin typeface="Arial"/>
                <a:cs typeface="Arial"/>
              </a:rPr>
              <a:t>agristandards@unece.org</a:t>
            </a:r>
          </a:p>
        </p:txBody>
      </p:sp>
      <p:sp>
        <p:nvSpPr>
          <p:cNvPr id="11" name="TextBox 10"/>
          <p:cNvSpPr txBox="1"/>
          <p:nvPr/>
        </p:nvSpPr>
        <p:spPr>
          <a:xfrm>
            <a:off x="9814220" y="3622059"/>
            <a:ext cx="914400" cy="914400"/>
          </a:xfrm>
          <a:prstGeom prst="rect">
            <a:avLst/>
          </a:prstGeom>
          <a:noFill/>
        </p:spPr>
        <p:txBody>
          <a:bodyPr wrap="none" lIns="0" tIns="0" rIns="0" bIns="0" rtlCol="0">
            <a:noAutofit/>
          </a:bodyPr>
          <a:lstStyle/>
          <a:p>
            <a:pPr>
              <a:lnSpc>
                <a:spcPct val="90000"/>
              </a:lnSpc>
            </a:pPr>
            <a:endParaRPr lang="en-US" dirty="0" err="1" smtClean="0"/>
          </a:p>
        </p:txBody>
      </p:sp>
    </p:spTree>
    <p:extLst>
      <p:ext uri="{BB962C8B-B14F-4D97-AF65-F5344CB8AC3E}">
        <p14:creationId xmlns:p14="http://schemas.microsoft.com/office/powerpoint/2010/main" val="2263055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962" y="332656"/>
            <a:ext cx="8533494" cy="432048"/>
          </a:xfrm>
        </p:spPr>
        <p:txBody>
          <a:bodyPr>
            <a:noAutofit/>
          </a:bodyPr>
          <a:lstStyle/>
          <a:p>
            <a:r>
              <a:rPr lang="en-GB" sz="2800" dirty="0" smtClean="0">
                <a:solidFill>
                  <a:srgbClr val="663300"/>
                </a:solidFill>
                <a:latin typeface="Arial" panose="020B0604020202020204" pitchFamily="34" charset="0"/>
                <a:cs typeface="Arial" panose="020B0604020202020204" pitchFamily="34" charset="0"/>
              </a:rPr>
              <a:t>Meetings and </a:t>
            </a:r>
            <a:r>
              <a:rPr lang="en-GB" sz="2800" dirty="0">
                <a:solidFill>
                  <a:srgbClr val="663300"/>
                </a:solidFill>
                <a:latin typeface="Arial" panose="020B0604020202020204" pitchFamily="34" charset="0"/>
                <a:cs typeface="Arial" panose="020B0604020202020204" pitchFamily="34" charset="0"/>
              </a:rPr>
              <a:t>o</a:t>
            </a:r>
            <a:r>
              <a:rPr lang="en-GB" sz="2800" dirty="0" smtClean="0">
                <a:solidFill>
                  <a:srgbClr val="663300"/>
                </a:solidFill>
                <a:latin typeface="Arial" panose="020B0604020202020204" pitchFamily="34" charset="0"/>
                <a:cs typeface="Arial" panose="020B0604020202020204" pitchFamily="34" charset="0"/>
              </a:rPr>
              <a:t>utput WP.7 (2015)</a:t>
            </a:r>
            <a:r>
              <a:rPr lang="en-GB" sz="2800" dirty="0">
                <a:latin typeface="Arial" panose="020B0604020202020204" pitchFamily="34" charset="0"/>
                <a:cs typeface="Arial" panose="020B0604020202020204" pitchFamily="34" charset="0"/>
              </a:rPr>
              <a:t/>
            </a:r>
            <a:br>
              <a:rPr lang="en-GB"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4" name="Rectangle 3"/>
          <p:cNvSpPr/>
          <p:nvPr/>
        </p:nvSpPr>
        <p:spPr>
          <a:xfrm>
            <a:off x="111841" y="931134"/>
            <a:ext cx="8420599" cy="2554545"/>
          </a:xfrm>
          <a:prstGeom prst="rect">
            <a:avLst/>
          </a:prstGeom>
        </p:spPr>
        <p:txBody>
          <a:bodyPr wrap="square">
            <a:spAutoFit/>
          </a:bodyPr>
          <a:lstStyle/>
          <a:p>
            <a:pPr marL="342900" indent="-342900">
              <a:buFont typeface="Arial" panose="020B0604020202020204" pitchFamily="34" charset="0"/>
              <a:buChar char="•"/>
            </a:pPr>
            <a:r>
              <a:rPr lang="en-GB" sz="2000" b="1" dirty="0" smtClean="0">
                <a:solidFill>
                  <a:srgbClr val="421C5E"/>
                </a:solidFill>
                <a:latin typeface="Arial" panose="020B0604020202020204" pitchFamily="34" charset="0"/>
                <a:cs typeface="Arial" panose="020B0604020202020204" pitchFamily="34" charset="0"/>
              </a:rPr>
              <a:t>Working </a:t>
            </a:r>
            <a:r>
              <a:rPr lang="en-GB" sz="2000" b="1" dirty="0">
                <a:solidFill>
                  <a:srgbClr val="421C5E"/>
                </a:solidFill>
                <a:latin typeface="Arial" panose="020B0604020202020204" pitchFamily="34" charset="0"/>
                <a:cs typeface="Arial" panose="020B0604020202020204" pitchFamily="34" charset="0"/>
              </a:rPr>
              <a:t>Party on Agricultural quality Standards</a:t>
            </a:r>
          </a:p>
          <a:p>
            <a:pPr marL="342900" indent="-342900">
              <a:buFont typeface="Arial" panose="020B0604020202020204" pitchFamily="34" charset="0"/>
              <a:buChar char="•"/>
            </a:pPr>
            <a:r>
              <a:rPr lang="en-GB" sz="2000" b="1" dirty="0" smtClean="0">
                <a:solidFill>
                  <a:srgbClr val="421C5E"/>
                </a:solidFill>
                <a:latin typeface="Arial" panose="020B0604020202020204" pitchFamily="34" charset="0"/>
                <a:cs typeface="Arial" panose="020B0604020202020204" pitchFamily="34" charset="0"/>
              </a:rPr>
              <a:t>International Conference on </a:t>
            </a:r>
            <a:r>
              <a:rPr lang="en-GB" sz="2000" b="1" dirty="0">
                <a:solidFill>
                  <a:srgbClr val="421C5E"/>
                </a:solidFill>
                <a:latin typeface="Arial" panose="020B0604020202020204" pitchFamily="34" charset="0"/>
                <a:cs typeface="Arial" panose="020B0604020202020204" pitchFamily="34" charset="0"/>
              </a:rPr>
              <a:t>Traceability of Agricultural Produce </a:t>
            </a:r>
          </a:p>
          <a:p>
            <a:pPr lvl="0"/>
            <a:r>
              <a:rPr lang="en-GB" sz="2000" dirty="0" smtClean="0">
                <a:latin typeface="Arial" panose="020B0604020202020204" pitchFamily="34" charset="0"/>
                <a:cs typeface="Arial" panose="020B0604020202020204" pitchFamily="34" charset="0"/>
              </a:rPr>
              <a:t> </a:t>
            </a:r>
          </a:p>
          <a:p>
            <a:pPr lvl="0"/>
            <a:r>
              <a:rPr lang="en-GB" sz="2000" b="1" dirty="0" smtClean="0">
                <a:solidFill>
                  <a:srgbClr val="008B2C"/>
                </a:solidFill>
                <a:latin typeface="Arial" panose="020B0604020202020204" pitchFamily="34" charset="0"/>
                <a:cs typeface="Arial" panose="020B0604020202020204" pitchFamily="34" charset="0"/>
              </a:rPr>
              <a:t>Total number of revised/new standards</a:t>
            </a:r>
            <a:r>
              <a:rPr lang="en-GB" sz="2000" b="1" dirty="0">
                <a:solidFill>
                  <a:srgbClr val="008B2C"/>
                </a:solidFill>
                <a:latin typeface="Arial" panose="020B0604020202020204" pitchFamily="34" charset="0"/>
                <a:cs typeface="Arial" panose="020B0604020202020204" pitchFamily="34" charset="0"/>
              </a:rPr>
              <a:t> </a:t>
            </a:r>
            <a:r>
              <a:rPr lang="en-GB" sz="2000" b="1" dirty="0" smtClean="0">
                <a:solidFill>
                  <a:srgbClr val="008B2C"/>
                </a:solidFill>
                <a:latin typeface="Arial" panose="020B0604020202020204" pitchFamily="34" charset="0"/>
                <a:cs typeface="Arial" panose="020B0604020202020204" pitchFamily="34" charset="0"/>
              </a:rPr>
              <a:t>in 2015: 13</a:t>
            </a:r>
          </a:p>
          <a:p>
            <a:pPr lvl="0"/>
            <a:endParaRPr lang="en-GB" sz="2000" b="1" dirty="0" smtClean="0">
              <a:solidFill>
                <a:srgbClr val="008B2C"/>
              </a:solidFill>
              <a:latin typeface="Arial" panose="020B0604020202020204" pitchFamily="34" charset="0"/>
              <a:cs typeface="Arial" panose="020B0604020202020204" pitchFamily="34" charset="0"/>
            </a:endParaRPr>
          </a:p>
          <a:p>
            <a:pPr lvl="0"/>
            <a:r>
              <a:rPr lang="en-GB" sz="2000" b="1" dirty="0" smtClean="0">
                <a:solidFill>
                  <a:srgbClr val="008B2C"/>
                </a:solidFill>
                <a:latin typeface="Arial" panose="020B0604020202020204" pitchFamily="34" charset="0"/>
                <a:cs typeface="Arial" panose="020B0604020202020204" pitchFamily="34" charset="0"/>
              </a:rPr>
              <a:t>Highly successful conference – outcome discussion group on traceability Increased attention to food waste and food loss issues </a:t>
            </a:r>
          </a:p>
          <a:p>
            <a:pPr lvl="0"/>
            <a:endParaRPr lang="en-GB" sz="2000" dirty="0" smtClean="0"/>
          </a:p>
        </p:txBody>
      </p:sp>
      <p:sp>
        <p:nvSpPr>
          <p:cNvPr id="3" name="TextBox 2"/>
          <p:cNvSpPr txBox="1"/>
          <p:nvPr/>
        </p:nvSpPr>
        <p:spPr>
          <a:xfrm>
            <a:off x="-799561" y="1881589"/>
            <a:ext cx="914400" cy="914400"/>
          </a:xfrm>
          <a:prstGeom prst="rect">
            <a:avLst/>
          </a:prstGeom>
          <a:noFill/>
        </p:spPr>
        <p:txBody>
          <a:bodyPr wrap="none" lIns="0" tIns="0" rIns="0" bIns="0" rtlCol="0">
            <a:noAutofit/>
          </a:bodyPr>
          <a:lstStyle/>
          <a:p>
            <a:pPr>
              <a:lnSpc>
                <a:spcPct val="90000"/>
              </a:lnSpc>
            </a:pPr>
            <a:endParaRPr lang="en-US" dirty="0" err="1" smtClean="0"/>
          </a:p>
        </p:txBody>
      </p:sp>
      <p:sp>
        <p:nvSpPr>
          <p:cNvPr id="5" name="TextBox 4"/>
          <p:cNvSpPr txBox="1"/>
          <p:nvPr/>
        </p:nvSpPr>
        <p:spPr>
          <a:xfrm>
            <a:off x="11883673" y="6475802"/>
            <a:ext cx="914400" cy="914400"/>
          </a:xfrm>
          <a:prstGeom prst="rect">
            <a:avLst/>
          </a:prstGeom>
          <a:noFill/>
        </p:spPr>
        <p:txBody>
          <a:bodyPr wrap="none" lIns="0" tIns="0" rIns="0" bIns="0" rtlCol="0">
            <a:noAutofit/>
          </a:bodyPr>
          <a:lstStyle/>
          <a:p>
            <a:pPr>
              <a:lnSpc>
                <a:spcPct val="90000"/>
              </a:lnSpc>
            </a:pPr>
            <a:endParaRPr lang="en-US" dirty="0" err="1" smtClean="0"/>
          </a:p>
        </p:txBody>
      </p:sp>
      <p:pic>
        <p:nvPicPr>
          <p:cNvPr id="16" name="Picture 1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32534" y="3933056"/>
            <a:ext cx="2399906" cy="2137275"/>
          </a:xfrm>
          <a:prstGeom prst="rect">
            <a:avLst/>
          </a:prstGeom>
        </p:spPr>
      </p:pic>
      <p:pic>
        <p:nvPicPr>
          <p:cNvPr id="17" name="Picture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5340" y="3565714"/>
            <a:ext cx="5506779" cy="3094470"/>
          </a:xfrm>
          <a:prstGeom prst="rect">
            <a:avLst/>
          </a:prstGeom>
        </p:spPr>
      </p:pic>
    </p:spTree>
    <p:custDataLst>
      <p:tags r:id="rId1"/>
    </p:custDataLst>
    <p:extLst>
      <p:ext uri="{BB962C8B-B14F-4D97-AF65-F5344CB8AC3E}">
        <p14:creationId xmlns:p14="http://schemas.microsoft.com/office/powerpoint/2010/main" val="1134626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39" y="548680"/>
            <a:ext cx="7453373" cy="648072"/>
          </a:xfrm>
        </p:spPr>
        <p:txBody>
          <a:bodyPr>
            <a:normAutofit fontScale="90000"/>
          </a:bodyPr>
          <a:lstStyle/>
          <a:p>
            <a:r>
              <a:rPr lang="en-GB" sz="3600" dirty="0" smtClean="0">
                <a:solidFill>
                  <a:srgbClr val="663300"/>
                </a:solidFill>
                <a:latin typeface="Arial" panose="020B0604020202020204" pitchFamily="34" charset="0"/>
                <a:cs typeface="Arial" panose="020B0604020202020204" pitchFamily="34" charset="0"/>
              </a:rPr>
              <a:t>Meetings and </a:t>
            </a:r>
            <a:r>
              <a:rPr lang="en-GB" sz="3600" dirty="0">
                <a:solidFill>
                  <a:srgbClr val="663300"/>
                </a:solidFill>
                <a:latin typeface="Arial" panose="020B0604020202020204" pitchFamily="34" charset="0"/>
                <a:cs typeface="Arial" panose="020B0604020202020204" pitchFamily="34" charset="0"/>
              </a:rPr>
              <a:t>o</a:t>
            </a:r>
            <a:r>
              <a:rPr lang="en-GB" sz="3600" dirty="0" smtClean="0">
                <a:solidFill>
                  <a:srgbClr val="663300"/>
                </a:solidFill>
                <a:latin typeface="Arial" panose="020B0604020202020204" pitchFamily="34" charset="0"/>
                <a:cs typeface="Arial" panose="020B0604020202020204" pitchFamily="34" charset="0"/>
              </a:rPr>
              <a:t>utput WP.7 (2016)</a:t>
            </a:r>
            <a:r>
              <a:rPr lang="en-GB" dirty="0"/>
              <a:t/>
            </a:r>
            <a:br>
              <a:rPr lang="en-GB" dirty="0"/>
            </a:br>
            <a:endParaRPr lang="en-US" dirty="0"/>
          </a:p>
        </p:txBody>
      </p:sp>
      <p:sp>
        <p:nvSpPr>
          <p:cNvPr id="4" name="Rectangle 3"/>
          <p:cNvSpPr/>
          <p:nvPr/>
        </p:nvSpPr>
        <p:spPr>
          <a:xfrm>
            <a:off x="158643" y="1340768"/>
            <a:ext cx="8202989" cy="2554545"/>
          </a:xfrm>
          <a:prstGeom prst="rect">
            <a:avLst/>
          </a:prstGeom>
        </p:spPr>
        <p:txBody>
          <a:bodyPr wrap="square">
            <a:spAutoFit/>
          </a:bodyPr>
          <a:lstStyle/>
          <a:p>
            <a:endParaRPr lang="en-GB" sz="20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Specialized </a:t>
            </a:r>
            <a:r>
              <a:rPr lang="en-GB" sz="2000" dirty="0">
                <a:latin typeface="Arial" panose="020B0604020202020204" pitchFamily="34" charset="0"/>
                <a:cs typeface="Arial" panose="020B0604020202020204" pitchFamily="34" charset="0"/>
              </a:rPr>
              <a:t>Sections on Standardization of </a:t>
            </a:r>
            <a:r>
              <a:rPr lang="en-GB" sz="2000" dirty="0" smtClean="0">
                <a:latin typeface="Arial" panose="020B0604020202020204" pitchFamily="34" charset="0"/>
                <a:cs typeface="Arial" panose="020B0604020202020204" pitchFamily="34" charset="0"/>
              </a:rPr>
              <a:t> </a:t>
            </a:r>
            <a:r>
              <a:rPr lang="en-GB" sz="2000" b="1" dirty="0" smtClean="0">
                <a:solidFill>
                  <a:srgbClr val="421C5E"/>
                </a:solidFill>
                <a:latin typeface="Arial" panose="020B0604020202020204" pitchFamily="34" charset="0"/>
                <a:cs typeface="Arial" panose="020B0604020202020204" pitchFamily="34" charset="0"/>
              </a:rPr>
              <a:t>Fresh </a:t>
            </a:r>
            <a:r>
              <a:rPr lang="en-GB" sz="2000" b="1" dirty="0">
                <a:solidFill>
                  <a:srgbClr val="421C5E"/>
                </a:solidFill>
                <a:latin typeface="Arial" panose="020B0604020202020204" pitchFamily="34" charset="0"/>
                <a:cs typeface="Arial" panose="020B0604020202020204" pitchFamily="34" charset="0"/>
              </a:rPr>
              <a:t>Fruit and Vegetables (1 session) </a:t>
            </a:r>
          </a:p>
          <a:p>
            <a:pPr lvl="0"/>
            <a:r>
              <a:rPr lang="en-GB" sz="2000" dirty="0" smtClean="0"/>
              <a:t> </a:t>
            </a:r>
          </a:p>
          <a:p>
            <a:pPr lvl="0"/>
            <a:r>
              <a:rPr lang="en-GB" sz="2000" b="1" dirty="0" smtClean="0">
                <a:solidFill>
                  <a:srgbClr val="008B2C"/>
                </a:solidFill>
                <a:latin typeface="Arial" panose="020B0604020202020204" pitchFamily="34" charset="0"/>
                <a:cs typeface="Arial" panose="020B0604020202020204" pitchFamily="34" charset="0"/>
              </a:rPr>
              <a:t>Total number of revised/new standards</a:t>
            </a:r>
            <a:r>
              <a:rPr lang="en-GB" sz="2000" b="1" dirty="0">
                <a:solidFill>
                  <a:srgbClr val="008B2C"/>
                </a:solidFill>
                <a:latin typeface="Arial" panose="020B0604020202020204" pitchFamily="34" charset="0"/>
                <a:cs typeface="Arial" panose="020B0604020202020204" pitchFamily="34" charset="0"/>
              </a:rPr>
              <a:t> </a:t>
            </a:r>
            <a:r>
              <a:rPr lang="en-GB" sz="2000" b="1" dirty="0" smtClean="0">
                <a:solidFill>
                  <a:srgbClr val="008B2C"/>
                </a:solidFill>
                <a:latin typeface="Arial" panose="020B0604020202020204" pitchFamily="34" charset="0"/>
                <a:cs typeface="Arial" panose="020B0604020202020204" pitchFamily="34" charset="0"/>
              </a:rPr>
              <a:t>in 2016:  20</a:t>
            </a:r>
          </a:p>
          <a:p>
            <a:pPr lvl="0"/>
            <a:r>
              <a:rPr lang="en-GB" sz="2000" b="1" dirty="0" smtClean="0">
                <a:solidFill>
                  <a:srgbClr val="008B2C"/>
                </a:solidFill>
                <a:latin typeface="Arial" panose="020B0604020202020204" pitchFamily="34" charset="0"/>
                <a:cs typeface="Arial" panose="020B0604020202020204" pitchFamily="34" charset="0"/>
              </a:rPr>
              <a:t>Extensive discussions on </a:t>
            </a:r>
            <a:r>
              <a:rPr lang="en-GB" sz="2000" b="1" dirty="0" smtClean="0">
                <a:solidFill>
                  <a:srgbClr val="421C5E"/>
                </a:solidFill>
                <a:latin typeface="Arial" panose="020B0604020202020204" pitchFamily="34" charset="0"/>
                <a:cs typeface="Arial" panose="020B0604020202020204" pitchFamily="34" charset="0"/>
              </a:rPr>
              <a:t>food waste</a:t>
            </a:r>
            <a:r>
              <a:rPr lang="en-GB" sz="2000" b="1" dirty="0">
                <a:solidFill>
                  <a:srgbClr val="421C5E"/>
                </a:solidFill>
                <a:latin typeface="Arial" panose="020B0604020202020204" pitchFamily="34" charset="0"/>
                <a:cs typeface="Arial" panose="020B0604020202020204" pitchFamily="34" charset="0"/>
              </a:rPr>
              <a:t> </a:t>
            </a:r>
            <a:r>
              <a:rPr lang="en-GB" sz="2000" b="1" dirty="0" smtClean="0">
                <a:solidFill>
                  <a:srgbClr val="421C5E"/>
                </a:solidFill>
                <a:latin typeface="Arial" panose="020B0604020202020204" pitchFamily="34" charset="0"/>
                <a:cs typeface="Arial" panose="020B0604020202020204" pitchFamily="34" charset="0"/>
              </a:rPr>
              <a:t>and traceability</a:t>
            </a:r>
            <a:endParaRPr lang="en-GB" sz="2000" b="1" dirty="0">
              <a:solidFill>
                <a:srgbClr val="421C5E"/>
              </a:solidFill>
              <a:latin typeface="Arial" panose="020B0604020202020204" pitchFamily="34" charset="0"/>
              <a:cs typeface="Arial" panose="020B0604020202020204" pitchFamily="34" charset="0"/>
            </a:endParaRPr>
          </a:p>
          <a:p>
            <a:pPr lvl="0"/>
            <a:endParaRPr lang="en-GB" sz="2000" b="1" dirty="0" smtClean="0">
              <a:solidFill>
                <a:srgbClr val="008B2C"/>
              </a:solidFill>
            </a:endParaRPr>
          </a:p>
          <a:p>
            <a:pPr lvl="0"/>
            <a:endParaRPr lang="en-GB" sz="2000" dirty="0" smtClean="0"/>
          </a:p>
        </p:txBody>
      </p:sp>
      <p:sp>
        <p:nvSpPr>
          <p:cNvPr id="3" name="TextBox 2"/>
          <p:cNvSpPr txBox="1"/>
          <p:nvPr/>
        </p:nvSpPr>
        <p:spPr>
          <a:xfrm>
            <a:off x="-799561" y="1881589"/>
            <a:ext cx="914400" cy="914400"/>
          </a:xfrm>
          <a:prstGeom prst="rect">
            <a:avLst/>
          </a:prstGeom>
          <a:noFill/>
        </p:spPr>
        <p:txBody>
          <a:bodyPr wrap="none" lIns="0" tIns="0" rIns="0" bIns="0" rtlCol="0">
            <a:noAutofit/>
          </a:bodyPr>
          <a:lstStyle/>
          <a:p>
            <a:pPr>
              <a:lnSpc>
                <a:spcPct val="90000"/>
              </a:lnSpc>
            </a:pPr>
            <a:endParaRPr lang="en-US" dirty="0" err="1" smtClean="0"/>
          </a:p>
        </p:txBody>
      </p:sp>
      <p:sp>
        <p:nvSpPr>
          <p:cNvPr id="5" name="TextBox 4"/>
          <p:cNvSpPr txBox="1"/>
          <p:nvPr/>
        </p:nvSpPr>
        <p:spPr>
          <a:xfrm>
            <a:off x="11883673" y="6475802"/>
            <a:ext cx="914400" cy="914400"/>
          </a:xfrm>
          <a:prstGeom prst="rect">
            <a:avLst/>
          </a:prstGeom>
          <a:noFill/>
        </p:spPr>
        <p:txBody>
          <a:bodyPr wrap="none" lIns="0" tIns="0" rIns="0" bIns="0" rtlCol="0">
            <a:noAutofit/>
          </a:bodyPr>
          <a:lstStyle/>
          <a:p>
            <a:pPr>
              <a:lnSpc>
                <a:spcPct val="90000"/>
              </a:lnSpc>
            </a:pPr>
            <a:endParaRPr lang="en-US" dirty="0" err="1" smtClean="0"/>
          </a:p>
        </p:txBody>
      </p:sp>
      <p:pic>
        <p:nvPicPr>
          <p:cNvPr id="21" name="Picture 20"/>
          <p:cNvPicPr/>
          <p:nvPr/>
        </p:nvPicPr>
        <p:blipFill>
          <a:blip r:embed="rId4">
            <a:extLst>
              <a:ext uri="{28A0092B-C50C-407E-A947-70E740481C1C}">
                <a14:useLocalDpi xmlns:a14="http://schemas.microsoft.com/office/drawing/2010/main"/>
              </a:ext>
            </a:extLst>
          </a:blip>
          <a:stretch>
            <a:fillRect/>
          </a:stretch>
        </p:blipFill>
        <p:spPr>
          <a:xfrm>
            <a:off x="10199" y="5234076"/>
            <a:ext cx="3216914" cy="1410813"/>
          </a:xfrm>
          <a:prstGeom prst="rect">
            <a:avLst/>
          </a:prstGeom>
        </p:spPr>
      </p:pic>
      <p:pic>
        <p:nvPicPr>
          <p:cNvPr id="23" name="Picture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31840" y="3895313"/>
            <a:ext cx="3323861" cy="2813775"/>
          </a:xfrm>
          <a:prstGeom prst="rect">
            <a:avLst/>
          </a:prstGeom>
        </p:spPr>
      </p:pic>
      <p:pic>
        <p:nvPicPr>
          <p:cNvPr id="24" name="Picture 2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55701" y="4797152"/>
            <a:ext cx="2597406" cy="1912249"/>
          </a:xfrm>
          <a:prstGeom prst="rect">
            <a:avLst/>
          </a:prstGeom>
        </p:spPr>
      </p:pic>
    </p:spTree>
    <p:custDataLst>
      <p:tags r:id="rId1"/>
    </p:custDataLst>
    <p:extLst>
      <p:ext uri="{BB962C8B-B14F-4D97-AF65-F5344CB8AC3E}">
        <p14:creationId xmlns:p14="http://schemas.microsoft.com/office/powerpoint/2010/main" val="50508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72200" y="3238390"/>
            <a:ext cx="1966098" cy="3166187"/>
          </a:xfrm>
          <a:prstGeom prst="rect">
            <a:avLst/>
          </a:prstGeom>
          <a:noFill/>
          <a:ln w="9525">
            <a:solidFill>
              <a:schemeClr val="accent6"/>
            </a:solidFill>
            <a:miter lim="800000"/>
            <a:headEnd/>
            <a:tailEnd/>
          </a:ln>
          <a:scene3d>
            <a:camera prst="isometricLeftDown"/>
            <a:lightRig rig="threePt" dir="t"/>
          </a:scene3d>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142963" y="332656"/>
            <a:ext cx="7212286" cy="432048"/>
          </a:xfrm>
        </p:spPr>
        <p:txBody>
          <a:bodyPr>
            <a:normAutofit fontScale="90000"/>
          </a:bodyPr>
          <a:lstStyle/>
          <a:p>
            <a:r>
              <a:rPr lang="en-GB" dirty="0" smtClean="0">
                <a:solidFill>
                  <a:srgbClr val="663300"/>
                </a:solidFill>
                <a:latin typeface="Arial" panose="020B0604020202020204" pitchFamily="34" charset="0"/>
                <a:cs typeface="Arial" panose="020B0604020202020204" pitchFamily="34" charset="0"/>
              </a:rPr>
              <a:t>Meetings and </a:t>
            </a:r>
            <a:r>
              <a:rPr lang="en-GB" dirty="0">
                <a:solidFill>
                  <a:srgbClr val="663300"/>
                </a:solidFill>
                <a:latin typeface="Arial" panose="020B0604020202020204" pitchFamily="34" charset="0"/>
                <a:cs typeface="Arial" panose="020B0604020202020204" pitchFamily="34" charset="0"/>
              </a:rPr>
              <a:t>o</a:t>
            </a:r>
            <a:r>
              <a:rPr lang="en-GB" dirty="0" smtClean="0">
                <a:solidFill>
                  <a:srgbClr val="663300"/>
                </a:solidFill>
                <a:latin typeface="Arial" panose="020B0604020202020204" pitchFamily="34" charset="0"/>
                <a:cs typeface="Arial" panose="020B0604020202020204" pitchFamily="34" charset="0"/>
              </a:rPr>
              <a:t>utput WP.7</a:t>
            </a:r>
            <a:r>
              <a:rPr lang="en-GB" dirty="0"/>
              <a:t/>
            </a:r>
            <a:br>
              <a:rPr lang="en-GB" dirty="0"/>
            </a:br>
            <a:endParaRPr lang="en-US" dirty="0"/>
          </a:p>
        </p:txBody>
      </p:sp>
      <p:sp>
        <p:nvSpPr>
          <p:cNvPr id="4" name="Rectangle 3"/>
          <p:cNvSpPr/>
          <p:nvPr/>
        </p:nvSpPr>
        <p:spPr>
          <a:xfrm>
            <a:off x="114839" y="1203517"/>
            <a:ext cx="7883539" cy="2246769"/>
          </a:xfrm>
          <a:prstGeom prst="rect">
            <a:avLst/>
          </a:prstGeom>
        </p:spPr>
        <p:txBody>
          <a:bodyPr wrap="square">
            <a:spAutoFit/>
          </a:bodyPr>
          <a:lstStyle/>
          <a:p>
            <a:pPr lvl="0"/>
            <a:r>
              <a:rPr lang="en-GB" sz="2000" b="1" dirty="0" smtClean="0">
                <a:solidFill>
                  <a:srgbClr val="008000"/>
                </a:solidFill>
                <a:latin typeface="Arial" panose="020B0604020202020204" pitchFamily="34" charset="0"/>
                <a:cs typeface="Arial" panose="020B0604020202020204" pitchFamily="34" charset="0"/>
              </a:rPr>
              <a:t>Total number of new guides: 4</a:t>
            </a:r>
            <a:endParaRPr lang="en-GB" sz="2000" b="1" dirty="0" smtClean="0">
              <a:solidFill>
                <a:srgbClr val="421C5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smtClean="0">
                <a:latin typeface="Arial" panose="020B0604020202020204" pitchFamily="34" charset="0"/>
                <a:cs typeface="Arial" panose="020B0604020202020204" pitchFamily="34" charset="0"/>
              </a:rPr>
              <a:t>Guide </a:t>
            </a:r>
            <a:r>
              <a:rPr lang="en-GB" sz="2000" dirty="0">
                <a:latin typeface="Arial" panose="020B0604020202020204" pitchFamily="34" charset="0"/>
                <a:cs typeface="Arial" panose="020B0604020202020204" pitchFamily="34" charset="0"/>
              </a:rPr>
              <a:t>to </a:t>
            </a:r>
            <a:r>
              <a:rPr lang="en-GB" sz="2000" dirty="0" smtClean="0">
                <a:latin typeface="Arial" panose="020B0604020202020204" pitchFamily="34" charset="0"/>
                <a:cs typeface="Arial" panose="020B0604020202020204" pitchFamily="34" charset="0"/>
              </a:rPr>
              <a:t>Potato Diseases, Pests and Damages </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Guide to Seed Potato Field Inspection</a:t>
            </a:r>
          </a:p>
          <a:p>
            <a:pPr marL="285750" indent="-285750">
              <a:buFont typeface="Arial" panose="020B0604020202020204" pitchFamily="34" charset="0"/>
              <a:buChar char="•"/>
            </a:pPr>
            <a:r>
              <a:rPr lang="en-GB" sz="2000" dirty="0" smtClean="0">
                <a:latin typeface="Arial" panose="020B0604020202020204" pitchFamily="34" charset="0"/>
                <a:cs typeface="Arial" panose="020B0604020202020204" pitchFamily="34" charset="0"/>
              </a:rPr>
              <a:t>Explanatory Brochure </a:t>
            </a:r>
            <a:r>
              <a:rPr lang="en-GB" sz="2000" dirty="0">
                <a:latin typeface="Arial" panose="020B0604020202020204" pitchFamily="34" charset="0"/>
                <a:cs typeface="Arial" panose="020B0604020202020204" pitchFamily="34" charset="0"/>
              </a:rPr>
              <a:t>for Inshell walnuts </a:t>
            </a:r>
            <a:endParaRPr lang="en-GB"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smtClean="0">
                <a:latin typeface="Arial" panose="020B0604020202020204" pitchFamily="34" charset="0"/>
                <a:cs typeface="Arial" panose="020B0604020202020204" pitchFamily="34" charset="0"/>
              </a:rPr>
              <a:t>Explanatory </a:t>
            </a:r>
            <a:r>
              <a:rPr lang="en-GB" sz="2000" dirty="0">
                <a:latin typeface="Arial" panose="020B0604020202020204" pitchFamily="34" charset="0"/>
                <a:cs typeface="Arial" panose="020B0604020202020204" pitchFamily="34" charset="0"/>
              </a:rPr>
              <a:t>Brochure for </a:t>
            </a:r>
            <a:r>
              <a:rPr lang="en-GB" sz="2000" dirty="0" smtClean="0">
                <a:latin typeface="Arial" panose="020B0604020202020204" pitchFamily="34" charset="0"/>
                <a:cs typeface="Arial" panose="020B0604020202020204" pitchFamily="34" charset="0"/>
              </a:rPr>
              <a:t>Persimmon (kaki fruit) - forthcoming</a:t>
            </a:r>
            <a:endParaRPr lang="en-GB" sz="2000" dirty="0">
              <a:latin typeface="Arial" panose="020B0604020202020204" pitchFamily="34" charset="0"/>
              <a:cs typeface="Arial" panose="020B0604020202020204" pitchFamily="34" charset="0"/>
            </a:endParaRPr>
          </a:p>
          <a:p>
            <a:endParaRPr lang="en-GB" sz="2000" dirty="0"/>
          </a:p>
          <a:p>
            <a:pPr marL="285750" indent="-285750">
              <a:buFont typeface="Arial" panose="020B0604020202020204" pitchFamily="34" charset="0"/>
              <a:buChar char="•"/>
            </a:pPr>
            <a:endParaRPr lang="en-GB" sz="2000" dirty="0"/>
          </a:p>
        </p:txBody>
      </p:sp>
      <p:sp>
        <p:nvSpPr>
          <p:cNvPr id="3" name="TextBox 2"/>
          <p:cNvSpPr txBox="1"/>
          <p:nvPr/>
        </p:nvSpPr>
        <p:spPr>
          <a:xfrm>
            <a:off x="-799561" y="1881589"/>
            <a:ext cx="914400" cy="914400"/>
          </a:xfrm>
          <a:prstGeom prst="rect">
            <a:avLst/>
          </a:prstGeom>
          <a:noFill/>
        </p:spPr>
        <p:txBody>
          <a:bodyPr wrap="none" lIns="0" tIns="0" rIns="0" bIns="0" rtlCol="0">
            <a:noAutofit/>
          </a:bodyPr>
          <a:lstStyle/>
          <a:p>
            <a:pPr>
              <a:lnSpc>
                <a:spcPct val="90000"/>
              </a:lnSpc>
            </a:pPr>
            <a:endParaRPr lang="en-US" dirty="0" err="1" smtClean="0"/>
          </a:p>
        </p:txBody>
      </p:sp>
      <p:sp>
        <p:nvSpPr>
          <p:cNvPr id="5" name="TextBox 4"/>
          <p:cNvSpPr txBox="1"/>
          <p:nvPr/>
        </p:nvSpPr>
        <p:spPr>
          <a:xfrm>
            <a:off x="11883673" y="6475802"/>
            <a:ext cx="914400" cy="914400"/>
          </a:xfrm>
          <a:prstGeom prst="rect">
            <a:avLst/>
          </a:prstGeom>
          <a:noFill/>
        </p:spPr>
        <p:txBody>
          <a:bodyPr wrap="none" lIns="0" tIns="0" rIns="0" bIns="0" rtlCol="0">
            <a:noAutofit/>
          </a:bodyPr>
          <a:lstStyle/>
          <a:p>
            <a:pPr>
              <a:lnSpc>
                <a:spcPct val="90000"/>
              </a:lnSpc>
            </a:pPr>
            <a:endParaRPr lang="en-US" dirty="0" err="1" smtClean="0"/>
          </a:p>
        </p:txBody>
      </p:sp>
      <p:pic>
        <p:nvPicPr>
          <p:cNvPr id="6" name="Picture 2" descr="http://www.unece.org/fileadmin/_processed_/csm_ECE_TRADE_421E_PotatosFieldInspection_Cover_e0841800d5.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11959" y="3238390"/>
            <a:ext cx="1728192" cy="3456384"/>
          </a:xfrm>
          <a:prstGeom prst="rect">
            <a:avLst/>
          </a:prstGeom>
          <a:solidFill>
            <a:srgbClr val="FFFFFF">
              <a:shade val="85000"/>
            </a:srgbClr>
          </a:solidFill>
          <a:ln w="12700" cap="sq">
            <a:solidFill>
              <a:srgbClr val="5F5F5F"/>
            </a:solidFill>
            <a:miter lim="800000"/>
          </a:ln>
          <a:effectLst>
            <a:outerShdw blurRad="65000" dist="50800" dir="12900000" kx="195000" ky="145000" algn="tl" rotWithShape="0">
              <a:srgbClr val="000000">
                <a:alpha val="30000"/>
              </a:srgbClr>
            </a:outerShdw>
          </a:effectLst>
          <a:scene3d>
            <a:camera prst="isometricLeftDown"/>
            <a:lightRig rig="twoPt" dir="t">
              <a:rot lat="0" lon="0" rev="7200000"/>
            </a:lightRig>
          </a:scene3d>
          <a:sp3d contourW="12700">
            <a:bevelT w="25400" h="19050"/>
            <a:contourClr>
              <a:srgbClr val="969696"/>
            </a:contourClr>
          </a:sp3d>
          <a:extLst/>
        </p:spPr>
      </p:pic>
      <p:pic>
        <p:nvPicPr>
          <p:cNvPr id="102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07904" y="3450286"/>
            <a:ext cx="1985913" cy="2954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673425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23728" y="4365104"/>
            <a:ext cx="914400" cy="914400"/>
          </a:xfrm>
          <a:prstGeom prst="rect">
            <a:avLst/>
          </a:prstGeom>
          <a:noFill/>
        </p:spPr>
        <p:txBody>
          <a:bodyPr wrap="none" lIns="0" tIns="0" rIns="0" bIns="0" rtlCol="0">
            <a:noAutofit/>
          </a:bodyPr>
          <a:lstStyle/>
          <a:p>
            <a:pPr>
              <a:lnSpc>
                <a:spcPct val="90000"/>
              </a:lnSpc>
            </a:pPr>
            <a:endParaRPr lang="en-US" dirty="0" err="1" smtClean="0"/>
          </a:p>
        </p:txBody>
      </p:sp>
      <p:sp>
        <p:nvSpPr>
          <p:cNvPr id="8" name="TextBox 7"/>
          <p:cNvSpPr txBox="1"/>
          <p:nvPr/>
        </p:nvSpPr>
        <p:spPr>
          <a:xfrm>
            <a:off x="2276128" y="4517504"/>
            <a:ext cx="914400" cy="914400"/>
          </a:xfrm>
          <a:prstGeom prst="rect">
            <a:avLst/>
          </a:prstGeom>
          <a:noFill/>
        </p:spPr>
        <p:txBody>
          <a:bodyPr wrap="none" lIns="0" tIns="0" rIns="0" bIns="0" rtlCol="0">
            <a:noAutofit/>
          </a:bodyPr>
          <a:lstStyle/>
          <a:p>
            <a:pPr>
              <a:lnSpc>
                <a:spcPct val="90000"/>
              </a:lnSpc>
            </a:pPr>
            <a:endParaRPr lang="en-US" dirty="0" err="1" smtClean="0"/>
          </a:p>
        </p:txBody>
      </p:sp>
      <p:sp>
        <p:nvSpPr>
          <p:cNvPr id="11" name="TextBox 10"/>
          <p:cNvSpPr txBox="1"/>
          <p:nvPr/>
        </p:nvSpPr>
        <p:spPr>
          <a:xfrm>
            <a:off x="9810482" y="3603104"/>
            <a:ext cx="914400" cy="914400"/>
          </a:xfrm>
          <a:prstGeom prst="rect">
            <a:avLst/>
          </a:prstGeom>
          <a:noFill/>
        </p:spPr>
        <p:txBody>
          <a:bodyPr wrap="none" lIns="0" tIns="0" rIns="0" bIns="0" rtlCol="0">
            <a:noAutofit/>
          </a:bodyPr>
          <a:lstStyle/>
          <a:p>
            <a:pPr>
              <a:lnSpc>
                <a:spcPct val="90000"/>
              </a:lnSpc>
            </a:pPr>
            <a:endParaRPr lang="en-US" dirty="0" err="1" smtClean="0"/>
          </a:p>
        </p:txBody>
      </p:sp>
      <p:graphicFrame>
        <p:nvGraphicFramePr>
          <p:cNvPr id="4" name="Table 3"/>
          <p:cNvGraphicFramePr>
            <a:graphicFrameLocks noGrp="1"/>
          </p:cNvGraphicFramePr>
          <p:nvPr>
            <p:extLst>
              <p:ext uri="{D42A27DB-BD31-4B8C-83A1-F6EECF244321}">
                <p14:modId xmlns:p14="http://schemas.microsoft.com/office/powerpoint/2010/main" val="1787796880"/>
              </p:ext>
            </p:extLst>
          </p:nvPr>
        </p:nvGraphicFramePr>
        <p:xfrm>
          <a:off x="467544" y="1628800"/>
          <a:ext cx="8424937" cy="3345905"/>
        </p:xfrm>
        <a:graphic>
          <a:graphicData uri="http://schemas.openxmlformats.org/drawingml/2006/table">
            <a:tbl>
              <a:tblPr firstRow="1" bandRow="1">
                <a:tableStyleId>{073A0DAA-6AF3-43AB-8588-CEC1D06C72B9}</a:tableStyleId>
              </a:tblPr>
              <a:tblGrid>
                <a:gridCol w="2106234"/>
                <a:gridCol w="238910"/>
                <a:gridCol w="3188883"/>
                <a:gridCol w="2890910"/>
              </a:tblGrid>
              <a:tr h="780711">
                <a:tc>
                  <a:txBody>
                    <a:bodyPr/>
                    <a:lstStyle/>
                    <a:p>
                      <a:endParaRPr lang="en-GB" dirty="0"/>
                    </a:p>
                  </a:txBody>
                  <a:tcPr>
                    <a:solidFill>
                      <a:srgbClr val="421C5E"/>
                    </a:solidFill>
                  </a:tcPr>
                </a:tc>
                <a:tc>
                  <a:txBody>
                    <a:bodyPr/>
                    <a:lstStyle/>
                    <a:p>
                      <a:endParaRPr lang="en-GB" dirty="0"/>
                    </a:p>
                  </a:txBody>
                  <a:tcPr>
                    <a:solidFill>
                      <a:srgbClr val="421C5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anose="020B0604020202020204" pitchFamily="34" charset="0"/>
                          <a:cs typeface="Arial" panose="020B0604020202020204" pitchFamily="34" charset="0"/>
                        </a:rPr>
                        <a:t>Last</a:t>
                      </a:r>
                      <a:r>
                        <a:rPr lang="en-GB" baseline="0" dirty="0" smtClean="0">
                          <a:latin typeface="Arial" panose="020B0604020202020204" pitchFamily="34" charset="0"/>
                          <a:cs typeface="Arial" panose="020B0604020202020204" pitchFamily="34" charset="0"/>
                        </a:rPr>
                        <a:t> session (2014 or 2015)</a:t>
                      </a:r>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txBody>
                  <a:tcPr>
                    <a:solidFill>
                      <a:srgbClr val="421C5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anose="020B0604020202020204" pitchFamily="34" charset="0"/>
                          <a:cs typeface="Arial" panose="020B0604020202020204" pitchFamily="34" charset="0"/>
                        </a:rPr>
                        <a:t>2015/2016</a:t>
                      </a:r>
                    </a:p>
                    <a:p>
                      <a:endParaRPr lang="en-GB" dirty="0">
                        <a:latin typeface="Arial" panose="020B0604020202020204" pitchFamily="34" charset="0"/>
                        <a:cs typeface="Arial" panose="020B0604020202020204" pitchFamily="34" charset="0"/>
                      </a:endParaRPr>
                    </a:p>
                  </a:txBody>
                  <a:tcPr>
                    <a:solidFill>
                      <a:srgbClr val="421C5E"/>
                    </a:solidFill>
                  </a:tcPr>
                </a:tc>
              </a:tr>
              <a:tr h="14498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latin typeface="Arial" panose="020B0604020202020204" pitchFamily="34" charset="0"/>
                          <a:cs typeface="Arial" panose="020B0604020202020204" pitchFamily="34" charset="0"/>
                        </a:rPr>
                        <a:t>Working Party 7</a:t>
                      </a:r>
                    </a:p>
                  </a:txBody>
                  <a:tcPr>
                    <a:solidFill>
                      <a:srgbClr val="BFE2CA"/>
                    </a:solidFill>
                  </a:tcPr>
                </a:tc>
                <a:tc>
                  <a:txBody>
                    <a:bodyPr/>
                    <a:lstStyle/>
                    <a:p>
                      <a:endParaRPr lang="en-GB" b="1" dirty="0"/>
                    </a:p>
                  </a:txBody>
                  <a:tcPr>
                    <a:solidFill>
                      <a:srgbClr val="BFE2CA"/>
                    </a:solidFill>
                  </a:tcPr>
                </a:tc>
                <a:tc>
                  <a:txBody>
                    <a:bodyPr/>
                    <a:lstStyle/>
                    <a:p>
                      <a:r>
                        <a:rPr lang="en-GB" b="1" dirty="0" smtClean="0">
                          <a:latin typeface="Arial" panose="020B0604020202020204" pitchFamily="34" charset="0"/>
                          <a:cs typeface="Arial" panose="020B0604020202020204" pitchFamily="34" charset="0"/>
                        </a:rPr>
                        <a:t>14 countries</a:t>
                      </a:r>
                    </a:p>
                    <a:p>
                      <a:r>
                        <a:rPr lang="en-GB" b="1" dirty="0" smtClean="0">
                          <a:latin typeface="Arial" panose="020B0604020202020204" pitchFamily="34" charset="0"/>
                          <a:cs typeface="Arial" panose="020B0604020202020204" pitchFamily="34" charset="0"/>
                        </a:rPr>
                        <a:t>16 delegations</a:t>
                      </a:r>
                    </a:p>
                    <a:p>
                      <a:r>
                        <a:rPr lang="en-GB" b="1" dirty="0" smtClean="0">
                          <a:latin typeface="Arial" panose="020B0604020202020204" pitchFamily="34" charset="0"/>
                          <a:cs typeface="Arial" panose="020B0604020202020204" pitchFamily="34" charset="0"/>
                        </a:rPr>
                        <a:t>23 participants</a:t>
                      </a:r>
                    </a:p>
                    <a:p>
                      <a:endParaRPr lang="en-GB" b="1" dirty="0">
                        <a:latin typeface="Arial" panose="020B0604020202020204" pitchFamily="34" charset="0"/>
                        <a:cs typeface="Arial" panose="020B0604020202020204" pitchFamily="34" charset="0"/>
                      </a:endParaRPr>
                    </a:p>
                  </a:txBody>
                  <a:tcPr>
                    <a:solidFill>
                      <a:srgbClr val="BFE2CA"/>
                    </a:solidFill>
                  </a:tcPr>
                </a:tc>
                <a:tc>
                  <a:txBody>
                    <a:bodyPr/>
                    <a:lstStyle/>
                    <a:p>
                      <a:r>
                        <a:rPr lang="en-GB" b="1" dirty="0" smtClean="0">
                          <a:latin typeface="Arial" panose="020B0604020202020204" pitchFamily="34" charset="0"/>
                          <a:cs typeface="Arial" panose="020B0604020202020204" pitchFamily="34" charset="0"/>
                        </a:rPr>
                        <a:t>28 countries</a:t>
                      </a:r>
                    </a:p>
                    <a:p>
                      <a:r>
                        <a:rPr lang="en-GB" b="1" dirty="0" smtClean="0">
                          <a:latin typeface="Arial" panose="020B0604020202020204" pitchFamily="34" charset="0"/>
                          <a:cs typeface="Arial" panose="020B0604020202020204" pitchFamily="34" charset="0"/>
                        </a:rPr>
                        <a:t>46 delegations</a:t>
                      </a:r>
                    </a:p>
                    <a:p>
                      <a:r>
                        <a:rPr lang="en-GB" b="1" dirty="0" smtClean="0">
                          <a:latin typeface="Arial" panose="020B0604020202020204" pitchFamily="34" charset="0"/>
                          <a:cs typeface="Arial" panose="020B0604020202020204" pitchFamily="34" charset="0"/>
                        </a:rPr>
                        <a:t>75 participants</a:t>
                      </a:r>
                    </a:p>
                    <a:p>
                      <a:endParaRPr lang="en-GB" b="1" dirty="0">
                        <a:latin typeface="Arial" panose="020B0604020202020204" pitchFamily="34" charset="0"/>
                        <a:cs typeface="Arial" panose="020B0604020202020204" pitchFamily="34" charset="0"/>
                      </a:endParaRPr>
                    </a:p>
                  </a:txBody>
                  <a:tcPr>
                    <a:solidFill>
                      <a:srgbClr val="BFE2CA"/>
                    </a:solidFill>
                  </a:tcPr>
                </a:tc>
              </a:tr>
              <a:tr h="1115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latin typeface="Arial" panose="020B0604020202020204" pitchFamily="34" charset="0"/>
                          <a:cs typeface="Arial" panose="020B0604020202020204" pitchFamily="34" charset="0"/>
                        </a:rPr>
                        <a:t>Fresh Fruit  and Vegetables </a:t>
                      </a:r>
                    </a:p>
                  </a:txBody>
                  <a:tcPr>
                    <a:solidFill>
                      <a:srgbClr val="92D050"/>
                    </a:solidFill>
                  </a:tcPr>
                </a:tc>
                <a:tc>
                  <a:txBody>
                    <a:bodyPr/>
                    <a:lstStyle/>
                    <a:p>
                      <a:endParaRPr lang="en-GB" b="1" dirty="0"/>
                    </a:p>
                  </a:txBody>
                  <a:tcPr>
                    <a:solidFill>
                      <a:srgbClr val="92D050"/>
                    </a:solidFill>
                  </a:tcPr>
                </a:tc>
                <a:tc>
                  <a:txBody>
                    <a:bodyPr/>
                    <a:lstStyle/>
                    <a:p>
                      <a:r>
                        <a:rPr lang="en-GB" b="1" dirty="0" smtClean="0">
                          <a:latin typeface="Arial" panose="020B0604020202020204" pitchFamily="34" charset="0"/>
                          <a:cs typeface="Arial" panose="020B0604020202020204" pitchFamily="34" charset="0"/>
                        </a:rPr>
                        <a:t>17 countries </a:t>
                      </a:r>
                    </a:p>
                    <a:p>
                      <a:r>
                        <a:rPr lang="en-GB" b="1" dirty="0" smtClean="0">
                          <a:latin typeface="Arial" panose="020B0604020202020204" pitchFamily="34" charset="0"/>
                          <a:cs typeface="Arial" panose="020B0604020202020204" pitchFamily="34" charset="0"/>
                        </a:rPr>
                        <a:t>21 delegations</a:t>
                      </a:r>
                    </a:p>
                    <a:p>
                      <a:r>
                        <a:rPr lang="en-GB" b="1" dirty="0" smtClean="0">
                          <a:latin typeface="Arial" panose="020B0604020202020204" pitchFamily="34" charset="0"/>
                          <a:cs typeface="Arial" panose="020B0604020202020204" pitchFamily="34" charset="0"/>
                        </a:rPr>
                        <a:t>37 participants</a:t>
                      </a:r>
                      <a:endParaRPr lang="en-GB" b="1" dirty="0">
                        <a:latin typeface="Arial" panose="020B0604020202020204" pitchFamily="34" charset="0"/>
                        <a:cs typeface="Arial" panose="020B0604020202020204" pitchFamily="34" charset="0"/>
                      </a:endParaRPr>
                    </a:p>
                  </a:txBody>
                  <a:tcPr>
                    <a:solidFill>
                      <a:srgbClr val="92D050"/>
                    </a:solidFill>
                  </a:tcPr>
                </a:tc>
                <a:tc>
                  <a:txBody>
                    <a:bodyPr/>
                    <a:lstStyle/>
                    <a:p>
                      <a:r>
                        <a:rPr lang="en-GB" b="1" dirty="0" smtClean="0">
                          <a:latin typeface="Arial" panose="020B0604020202020204" pitchFamily="34" charset="0"/>
                          <a:cs typeface="Arial" panose="020B0604020202020204" pitchFamily="34" charset="0"/>
                        </a:rPr>
                        <a:t>23 countries</a:t>
                      </a:r>
                    </a:p>
                    <a:p>
                      <a:r>
                        <a:rPr lang="en-GB" b="1" dirty="0" smtClean="0">
                          <a:latin typeface="Arial" panose="020B0604020202020204" pitchFamily="34" charset="0"/>
                          <a:cs typeface="Arial" panose="020B0604020202020204" pitchFamily="34" charset="0"/>
                        </a:rPr>
                        <a:t>28 delegations*</a:t>
                      </a:r>
                    </a:p>
                    <a:p>
                      <a:r>
                        <a:rPr lang="en-GB" b="1" dirty="0" smtClean="0">
                          <a:latin typeface="Arial" panose="020B0604020202020204" pitchFamily="34" charset="0"/>
                          <a:cs typeface="Arial" panose="020B0604020202020204" pitchFamily="34" charset="0"/>
                        </a:rPr>
                        <a:t>51 participants </a:t>
                      </a:r>
                      <a:endParaRPr lang="en-GB" b="1" dirty="0">
                        <a:latin typeface="Arial" panose="020B0604020202020204" pitchFamily="34" charset="0"/>
                        <a:cs typeface="Arial" panose="020B0604020202020204" pitchFamily="34" charset="0"/>
                      </a:endParaRPr>
                    </a:p>
                  </a:txBody>
                  <a:tcPr>
                    <a:solidFill>
                      <a:srgbClr val="92D050"/>
                    </a:solidFill>
                  </a:tcPr>
                </a:tc>
              </a:tr>
            </a:tbl>
          </a:graphicData>
        </a:graphic>
      </p:graphicFrame>
      <p:sp>
        <p:nvSpPr>
          <p:cNvPr id="6" name="TextBox 5"/>
          <p:cNvSpPr txBox="1"/>
          <p:nvPr/>
        </p:nvSpPr>
        <p:spPr>
          <a:xfrm>
            <a:off x="434298" y="548680"/>
            <a:ext cx="7070104" cy="914400"/>
          </a:xfrm>
          <a:prstGeom prst="rect">
            <a:avLst/>
          </a:prstGeom>
          <a:noFill/>
        </p:spPr>
        <p:txBody>
          <a:bodyPr wrap="none" lIns="0" tIns="0" rIns="0" bIns="0" rtlCol="0">
            <a:noAutofit/>
          </a:bodyPr>
          <a:lstStyle/>
          <a:p>
            <a:pPr>
              <a:lnSpc>
                <a:spcPct val="90000"/>
              </a:lnSpc>
            </a:pPr>
            <a:r>
              <a:rPr lang="en-GB" sz="3200" b="1" spc="-100" dirty="0">
                <a:solidFill>
                  <a:srgbClr val="663300"/>
                </a:solidFill>
                <a:latin typeface="Arial"/>
                <a:ea typeface="+mj-ea"/>
                <a:cs typeface="+mj-cs"/>
              </a:rPr>
              <a:t>Most striking increase in participation </a:t>
            </a:r>
          </a:p>
        </p:txBody>
      </p:sp>
      <p:sp>
        <p:nvSpPr>
          <p:cNvPr id="10" name="Rectangle 9"/>
          <p:cNvSpPr/>
          <p:nvPr/>
        </p:nvSpPr>
        <p:spPr>
          <a:xfrm>
            <a:off x="611560" y="5442847"/>
            <a:ext cx="6408712" cy="584775"/>
          </a:xfrm>
          <a:prstGeom prst="rect">
            <a:avLst/>
          </a:prstGeom>
        </p:spPr>
        <p:txBody>
          <a:bodyPr wrap="square">
            <a:spAutoFit/>
          </a:bodyPr>
          <a:lstStyle/>
          <a:p>
            <a:r>
              <a:rPr lang="en-GB" sz="3200" b="1" dirty="0" smtClean="0">
                <a:solidFill>
                  <a:srgbClr val="008000"/>
                </a:solidFill>
              </a:rPr>
              <a:t>*Many new </a:t>
            </a:r>
            <a:r>
              <a:rPr lang="en-GB" sz="3200" b="1" dirty="0">
                <a:solidFill>
                  <a:srgbClr val="008000"/>
                </a:solidFill>
              </a:rPr>
              <a:t>participating </a:t>
            </a:r>
            <a:r>
              <a:rPr lang="en-GB" sz="3200" b="1" dirty="0" smtClean="0">
                <a:solidFill>
                  <a:srgbClr val="008000"/>
                </a:solidFill>
              </a:rPr>
              <a:t>countries</a:t>
            </a:r>
            <a:endParaRPr lang="en-GB" sz="3200" b="1" dirty="0">
              <a:solidFill>
                <a:srgbClr val="008000"/>
              </a:solidFill>
            </a:endParaRPr>
          </a:p>
        </p:txBody>
      </p:sp>
    </p:spTree>
    <p:extLst>
      <p:ext uri="{BB962C8B-B14F-4D97-AF65-F5344CB8AC3E}">
        <p14:creationId xmlns:p14="http://schemas.microsoft.com/office/powerpoint/2010/main" val="380875363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80728"/>
            <a:ext cx="8229600" cy="2880320"/>
          </a:xfrm>
        </p:spPr>
        <p:txBody>
          <a:bodyPr>
            <a:normAutofit fontScale="70000" lnSpcReduction="20000"/>
          </a:bodyPr>
          <a:lstStyle/>
          <a:p>
            <a:r>
              <a:rPr lang="en-GB" b="1" dirty="0" smtClean="0">
                <a:solidFill>
                  <a:srgbClr val="008000"/>
                </a:solidFill>
                <a:latin typeface="Arial" panose="020B0604020202020204" pitchFamily="34" charset="0"/>
                <a:cs typeface="Arial" panose="020B0604020202020204" pitchFamily="34" charset="0"/>
              </a:rPr>
              <a:t>Working </a:t>
            </a:r>
            <a:r>
              <a:rPr lang="en-GB" b="1" dirty="0">
                <a:solidFill>
                  <a:srgbClr val="008000"/>
                </a:solidFill>
                <a:latin typeface="Arial" panose="020B0604020202020204" pitchFamily="34" charset="0"/>
                <a:cs typeface="Arial" panose="020B0604020202020204" pitchFamily="34" charset="0"/>
              </a:rPr>
              <a:t>in </a:t>
            </a:r>
            <a:r>
              <a:rPr lang="en-GB" b="1" dirty="0" smtClean="0">
                <a:solidFill>
                  <a:srgbClr val="008000"/>
                </a:solidFill>
                <a:latin typeface="Arial" panose="020B0604020202020204" pitchFamily="34" charset="0"/>
                <a:cs typeface="Arial" panose="020B0604020202020204" pitchFamily="34" charset="0"/>
              </a:rPr>
              <a:t>sync </a:t>
            </a:r>
            <a:r>
              <a:rPr lang="en-GB" b="1" dirty="0">
                <a:solidFill>
                  <a:srgbClr val="008000"/>
                </a:solidFill>
                <a:latin typeface="Arial" panose="020B0604020202020204" pitchFamily="34" charset="0"/>
                <a:cs typeface="Arial" panose="020B0604020202020204" pitchFamily="34" charset="0"/>
              </a:rPr>
              <a:t>with the SDGs and particularly </a:t>
            </a:r>
            <a:endParaRPr lang="en-GB" b="1" dirty="0" smtClean="0">
              <a:solidFill>
                <a:srgbClr val="008000"/>
              </a:solidFill>
              <a:latin typeface="Arial" panose="020B0604020202020204" pitchFamily="34" charset="0"/>
              <a:cs typeface="Arial" panose="020B0604020202020204" pitchFamily="34" charset="0"/>
            </a:endParaRPr>
          </a:p>
          <a:p>
            <a:pPr lvl="1"/>
            <a:r>
              <a:rPr lang="en-GB" b="1" dirty="0" smtClean="0">
                <a:solidFill>
                  <a:srgbClr val="008000"/>
                </a:solidFill>
                <a:latin typeface="Arial" panose="020B0604020202020204" pitchFamily="34" charset="0"/>
                <a:cs typeface="Arial" panose="020B0604020202020204" pitchFamily="34" charset="0"/>
              </a:rPr>
              <a:t>Goal </a:t>
            </a:r>
            <a:r>
              <a:rPr lang="en-GB" b="1" dirty="0">
                <a:solidFill>
                  <a:srgbClr val="008000"/>
                </a:solidFill>
                <a:latin typeface="Arial" panose="020B0604020202020204" pitchFamily="34" charset="0"/>
                <a:cs typeface="Arial" panose="020B0604020202020204" pitchFamily="34" charset="0"/>
              </a:rPr>
              <a:t>2. End hunger, achieve food security and improved nutrition and promote sustainable </a:t>
            </a:r>
            <a:r>
              <a:rPr lang="en-GB" b="1" dirty="0" smtClean="0">
                <a:solidFill>
                  <a:srgbClr val="008000"/>
                </a:solidFill>
                <a:latin typeface="Arial" panose="020B0604020202020204" pitchFamily="34" charset="0"/>
                <a:cs typeface="Arial" panose="020B0604020202020204" pitchFamily="34" charset="0"/>
              </a:rPr>
              <a:t>agriculture  </a:t>
            </a:r>
            <a:endParaRPr lang="en-GB" b="1" dirty="0">
              <a:solidFill>
                <a:srgbClr val="008000"/>
              </a:solidFill>
              <a:latin typeface="Arial" panose="020B0604020202020204" pitchFamily="34" charset="0"/>
              <a:cs typeface="Arial" panose="020B0604020202020204" pitchFamily="34" charset="0"/>
            </a:endParaRPr>
          </a:p>
          <a:p>
            <a:pPr lvl="1"/>
            <a:r>
              <a:rPr lang="en-GB" b="1" dirty="0" smtClean="0">
                <a:solidFill>
                  <a:srgbClr val="008000"/>
                </a:solidFill>
                <a:latin typeface="Arial" panose="020B0604020202020204" pitchFamily="34" charset="0"/>
                <a:cs typeface="Arial" panose="020B0604020202020204" pitchFamily="34" charset="0"/>
              </a:rPr>
              <a:t>Goal </a:t>
            </a:r>
            <a:r>
              <a:rPr lang="en-GB" b="1" dirty="0">
                <a:solidFill>
                  <a:srgbClr val="008000"/>
                </a:solidFill>
                <a:latin typeface="Arial" panose="020B0604020202020204" pitchFamily="34" charset="0"/>
                <a:cs typeface="Arial" panose="020B0604020202020204" pitchFamily="34" charset="0"/>
              </a:rPr>
              <a:t>12. Ensure sustainable consumption and production patterns </a:t>
            </a:r>
            <a:endParaRPr lang="en-GB" b="1" dirty="0" smtClean="0">
              <a:solidFill>
                <a:srgbClr val="008000"/>
              </a:solidFill>
              <a:latin typeface="Arial" panose="020B0604020202020204" pitchFamily="34" charset="0"/>
              <a:cs typeface="Arial" panose="020B0604020202020204" pitchFamily="34" charset="0"/>
            </a:endParaRPr>
          </a:p>
          <a:p>
            <a:pPr lvl="1"/>
            <a:r>
              <a:rPr lang="en-GB" b="1" dirty="0" smtClean="0">
                <a:solidFill>
                  <a:srgbClr val="008000"/>
                </a:solidFill>
                <a:latin typeface="Arial" panose="020B0604020202020204" pitchFamily="34" charset="0"/>
                <a:cs typeface="Arial" panose="020B0604020202020204" pitchFamily="34" charset="0"/>
              </a:rPr>
              <a:t>Goal 17. Strengthen </a:t>
            </a:r>
            <a:r>
              <a:rPr lang="en-GB" b="1" dirty="0">
                <a:solidFill>
                  <a:srgbClr val="008000"/>
                </a:solidFill>
                <a:latin typeface="Arial" panose="020B0604020202020204" pitchFamily="34" charset="0"/>
                <a:cs typeface="Arial" panose="020B0604020202020204" pitchFamily="34" charset="0"/>
              </a:rPr>
              <a:t>the means of implementation and revitalize the global partnership for sustainable development</a:t>
            </a:r>
          </a:p>
          <a:p>
            <a:r>
              <a:rPr lang="en-GB" b="1" dirty="0" smtClean="0">
                <a:solidFill>
                  <a:srgbClr val="008000"/>
                </a:solidFill>
                <a:latin typeface="Arial" panose="020B0604020202020204" pitchFamily="34" charset="0"/>
                <a:cs typeface="Arial" panose="020B0604020202020204" pitchFamily="34" charset="0"/>
              </a:rPr>
              <a:t>Cross-</a:t>
            </a:r>
            <a:r>
              <a:rPr lang="en-GB" b="1" dirty="0">
                <a:solidFill>
                  <a:srgbClr val="008000"/>
                </a:solidFill>
                <a:latin typeface="Arial" panose="020B0604020202020204" pitchFamily="34" charset="0"/>
                <a:cs typeface="Arial" panose="020B0604020202020204" pitchFamily="34" charset="0"/>
              </a:rPr>
              <a:t>cutting themes </a:t>
            </a:r>
            <a:r>
              <a:rPr lang="en-GB" b="1" dirty="0" smtClean="0">
                <a:solidFill>
                  <a:srgbClr val="008000"/>
                </a:solidFill>
                <a:latin typeface="Arial" panose="020B0604020202020204" pitchFamily="34" charset="0"/>
                <a:cs typeface="Arial" panose="020B0604020202020204" pitchFamily="34" charset="0"/>
              </a:rPr>
              <a:t>including </a:t>
            </a:r>
            <a:r>
              <a:rPr lang="en-GB" b="1" dirty="0">
                <a:solidFill>
                  <a:srgbClr val="008000"/>
                </a:solidFill>
                <a:latin typeface="Arial" panose="020B0604020202020204" pitchFamily="34" charset="0"/>
                <a:cs typeface="Arial" panose="020B0604020202020204" pitchFamily="34" charset="0"/>
              </a:rPr>
              <a:t>food waste and </a:t>
            </a:r>
            <a:r>
              <a:rPr lang="en-GB" b="1" dirty="0" smtClean="0">
                <a:solidFill>
                  <a:srgbClr val="008000"/>
                </a:solidFill>
                <a:latin typeface="Arial" panose="020B0604020202020204" pitchFamily="34" charset="0"/>
                <a:cs typeface="Arial" panose="020B0604020202020204" pitchFamily="34" charset="0"/>
              </a:rPr>
              <a:t>traceability</a:t>
            </a:r>
            <a:endParaRPr lang="en-GB" b="1" dirty="0" smtClean="0">
              <a:latin typeface="Arial" panose="020B0604020202020204" pitchFamily="34" charset="0"/>
              <a:cs typeface="Arial" panose="020B0604020202020204" pitchFamily="34" charset="0"/>
            </a:endParaRPr>
          </a:p>
        </p:txBody>
      </p:sp>
      <p:sp>
        <p:nvSpPr>
          <p:cNvPr id="6" name="TextBox 5"/>
          <p:cNvSpPr txBox="1"/>
          <p:nvPr/>
        </p:nvSpPr>
        <p:spPr>
          <a:xfrm>
            <a:off x="179512" y="260648"/>
            <a:ext cx="6336704" cy="576064"/>
          </a:xfrm>
          <a:prstGeom prst="rect">
            <a:avLst/>
          </a:prstGeom>
          <a:noFill/>
        </p:spPr>
        <p:txBody>
          <a:bodyPr wrap="none" lIns="0" tIns="0" rIns="0" bIns="0" rtlCol="0">
            <a:noAutofit/>
          </a:bodyPr>
          <a:lstStyle/>
          <a:p>
            <a:pPr>
              <a:lnSpc>
                <a:spcPct val="90000"/>
              </a:lnSpc>
            </a:pPr>
            <a:r>
              <a:rPr lang="en-GB" sz="3200" b="1" dirty="0" smtClean="0">
                <a:solidFill>
                  <a:srgbClr val="663300"/>
                </a:solidFill>
                <a:latin typeface="Arial" panose="020B0604020202020204" pitchFamily="34" charset="0"/>
                <a:cs typeface="Arial" panose="020B0604020202020204" pitchFamily="34" charset="0"/>
              </a:rPr>
              <a:t>Priorities since September 2015  </a:t>
            </a:r>
          </a:p>
          <a:p>
            <a:pPr>
              <a:lnSpc>
                <a:spcPct val="90000"/>
              </a:lnSpc>
            </a:pPr>
            <a:r>
              <a:rPr lang="en-GB" dirty="0" smtClean="0"/>
              <a:t/>
            </a:r>
            <a:br>
              <a:rPr lang="en-GB" dirty="0" smtClean="0"/>
            </a:br>
            <a:endParaRPr lang="en-GB" dirty="0" smtClean="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4" y="3854865"/>
            <a:ext cx="3923928" cy="3016242"/>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31840" y="4024867"/>
            <a:ext cx="3672408" cy="2833133"/>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16408" y="4361812"/>
            <a:ext cx="3231380" cy="2492896"/>
          </a:xfrm>
          <a:prstGeom prst="rect">
            <a:avLst/>
          </a:prstGeom>
        </p:spPr>
      </p:pic>
      <p:sp>
        <p:nvSpPr>
          <p:cNvPr id="7" name="TextBox 6"/>
          <p:cNvSpPr txBox="1"/>
          <p:nvPr/>
        </p:nvSpPr>
        <p:spPr>
          <a:xfrm>
            <a:off x="10315906" y="5472288"/>
            <a:ext cx="914400" cy="914400"/>
          </a:xfrm>
          <a:prstGeom prst="rect">
            <a:avLst/>
          </a:prstGeom>
          <a:noFill/>
        </p:spPr>
        <p:txBody>
          <a:bodyPr wrap="none" lIns="0" tIns="0" rIns="0" bIns="0" rtlCol="0">
            <a:noAutofit/>
          </a:bodyPr>
          <a:lstStyle/>
          <a:p>
            <a:pPr>
              <a:lnSpc>
                <a:spcPct val="90000"/>
              </a:lnSpc>
            </a:pPr>
            <a:endParaRPr lang="en-US" dirty="0" err="1" smtClean="0"/>
          </a:p>
        </p:txBody>
      </p:sp>
    </p:spTree>
    <p:extLst>
      <p:ext uri="{BB962C8B-B14F-4D97-AF65-F5344CB8AC3E}">
        <p14:creationId xmlns:p14="http://schemas.microsoft.com/office/powerpoint/2010/main" val="178775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23728" y="4365104"/>
            <a:ext cx="914400" cy="914400"/>
          </a:xfrm>
          <a:prstGeom prst="rect">
            <a:avLst/>
          </a:prstGeom>
          <a:noFill/>
        </p:spPr>
        <p:txBody>
          <a:bodyPr wrap="none" lIns="0" tIns="0" rIns="0" bIns="0" rtlCol="0">
            <a:noAutofit/>
          </a:bodyPr>
          <a:lstStyle/>
          <a:p>
            <a:pPr>
              <a:lnSpc>
                <a:spcPct val="90000"/>
              </a:lnSpc>
            </a:pPr>
            <a:endParaRPr lang="en-US" dirty="0" err="1" smtClean="0"/>
          </a:p>
        </p:txBody>
      </p:sp>
      <p:sp>
        <p:nvSpPr>
          <p:cNvPr id="11" name="TextBox 10"/>
          <p:cNvSpPr txBox="1"/>
          <p:nvPr/>
        </p:nvSpPr>
        <p:spPr>
          <a:xfrm>
            <a:off x="9814220" y="3622059"/>
            <a:ext cx="914400" cy="914400"/>
          </a:xfrm>
          <a:prstGeom prst="rect">
            <a:avLst/>
          </a:prstGeom>
          <a:noFill/>
        </p:spPr>
        <p:txBody>
          <a:bodyPr wrap="none" lIns="0" tIns="0" rIns="0" bIns="0" rtlCol="0">
            <a:noAutofit/>
          </a:bodyPr>
          <a:lstStyle/>
          <a:p>
            <a:pPr>
              <a:lnSpc>
                <a:spcPct val="90000"/>
              </a:lnSpc>
            </a:pPr>
            <a:endParaRPr lang="en-US" dirty="0" err="1" smtClean="0"/>
          </a:p>
        </p:txBody>
      </p:sp>
      <p:pic>
        <p:nvPicPr>
          <p:cNvPr id="2050" name="Picture 2" descr="http://www.standardsmap.org/images/StandardsMap_2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84168" y="4896050"/>
            <a:ext cx="2715430" cy="152663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84668" y="8685584"/>
            <a:ext cx="11204340" cy="7469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descr="Standards Map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73560" y="2487820"/>
            <a:ext cx="5511044" cy="10793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0"/>
            <a:ext cx="2150909" cy="1628800"/>
          </a:xfrm>
          <a:prstGeom prst="rect">
            <a:avLst/>
          </a:prstGeom>
          <a:noFill/>
        </p:spPr>
      </p:pic>
      <p:grpSp>
        <p:nvGrpSpPr>
          <p:cNvPr id="2" name="Group 1"/>
          <p:cNvGrpSpPr/>
          <p:nvPr/>
        </p:nvGrpSpPr>
        <p:grpSpPr>
          <a:xfrm>
            <a:off x="2581313" y="4365104"/>
            <a:ext cx="2525851" cy="2286179"/>
            <a:chOff x="256828" y="3018021"/>
            <a:chExt cx="2525851" cy="2286179"/>
          </a:xfrm>
        </p:grpSpPr>
        <p:pic>
          <p:nvPicPr>
            <p:cNvPr id="2057" name="Picture 9" descr="Newsroom">
              <a:hlinkClick r:id="rId6"/>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65674" y="4847000"/>
              <a:ext cx="251700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Library Services">
              <a:hlinkClick r:id="rId8"/>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56828" y="3475221"/>
              <a:ext cx="24765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Directory services">
              <a:hlinkClick r:id="rId10"/>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276826" y="3018021"/>
              <a:ext cx="24765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 descr="Community services">
              <a:hlinkClick r:id="rId12"/>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281653" y="3953669"/>
              <a:ext cx="24765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Events ">
              <a:hlinkClick r:id="rId14"/>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281653" y="4410869"/>
              <a:ext cx="2476500" cy="45720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2267745" y="191575"/>
            <a:ext cx="4507708" cy="1257899"/>
          </a:xfrm>
          <a:prstGeom prst="rect">
            <a:avLst/>
          </a:prstGeom>
          <a:noFill/>
        </p:spPr>
        <p:txBody>
          <a:bodyPr wrap="none" lIns="0" tIns="0" rIns="0" bIns="0" rtlCol="0">
            <a:noAutofit/>
          </a:bodyPr>
          <a:lstStyle/>
          <a:p>
            <a:pPr>
              <a:lnSpc>
                <a:spcPct val="90000"/>
              </a:lnSpc>
            </a:pPr>
            <a:r>
              <a:rPr lang="en-GB" sz="3200" b="1" dirty="0">
                <a:solidFill>
                  <a:srgbClr val="663300"/>
                </a:solidFill>
                <a:latin typeface="Arial" panose="020B0604020202020204" pitchFamily="34" charset="0"/>
                <a:cs typeface="Arial" panose="020B0604020202020204" pitchFamily="34" charset="0"/>
              </a:rPr>
              <a:t>Sustainable agriculture </a:t>
            </a:r>
            <a:endParaRPr lang="en-GB" sz="3200" b="1" dirty="0" smtClean="0">
              <a:solidFill>
                <a:srgbClr val="663300"/>
              </a:solidFill>
              <a:latin typeface="Arial" panose="020B0604020202020204" pitchFamily="34" charset="0"/>
              <a:cs typeface="Arial" panose="020B0604020202020204" pitchFamily="34" charset="0"/>
            </a:endParaRPr>
          </a:p>
          <a:p>
            <a:pPr>
              <a:lnSpc>
                <a:spcPct val="90000"/>
              </a:lnSpc>
            </a:pPr>
            <a:r>
              <a:rPr lang="en-GB" sz="3200" b="1" dirty="0" smtClean="0">
                <a:solidFill>
                  <a:srgbClr val="663300"/>
                </a:solidFill>
                <a:latin typeface="Arial" panose="020B0604020202020204" pitchFamily="34" charset="0"/>
                <a:cs typeface="Arial" panose="020B0604020202020204" pitchFamily="34" charset="0"/>
              </a:rPr>
              <a:t>trade </a:t>
            </a:r>
          </a:p>
          <a:p>
            <a:pPr>
              <a:lnSpc>
                <a:spcPct val="90000"/>
              </a:lnSpc>
            </a:pPr>
            <a:r>
              <a:rPr lang="en-GB" sz="3200" b="1" dirty="0">
                <a:solidFill>
                  <a:srgbClr val="663300"/>
                </a:solidFill>
                <a:latin typeface="Arial" panose="020B0604020202020204" pitchFamily="34" charset="0"/>
                <a:cs typeface="Arial" panose="020B0604020202020204" pitchFamily="34" charset="0"/>
              </a:rPr>
              <a:t>P</a:t>
            </a:r>
            <a:r>
              <a:rPr lang="en-GB" sz="3200" b="1" dirty="0" smtClean="0">
                <a:solidFill>
                  <a:srgbClr val="663300"/>
                </a:solidFill>
                <a:latin typeface="Arial" panose="020B0604020202020204" pitchFamily="34" charset="0"/>
                <a:cs typeface="Arial" panose="020B0604020202020204" pitchFamily="34" charset="0"/>
              </a:rPr>
              <a:t>artnership </a:t>
            </a:r>
            <a:r>
              <a:rPr lang="en-GB" sz="3200" b="1" dirty="0">
                <a:solidFill>
                  <a:srgbClr val="663300"/>
                </a:solidFill>
                <a:latin typeface="Arial" panose="020B0604020202020204" pitchFamily="34" charset="0"/>
                <a:cs typeface="Arial" panose="020B0604020202020204" pitchFamily="34" charset="0"/>
              </a:rPr>
              <a:t>with ITC</a:t>
            </a:r>
          </a:p>
        </p:txBody>
      </p:sp>
      <p:sp>
        <p:nvSpPr>
          <p:cNvPr id="6" name="TextBox 5"/>
          <p:cNvSpPr txBox="1"/>
          <p:nvPr/>
        </p:nvSpPr>
        <p:spPr>
          <a:xfrm>
            <a:off x="2505390" y="1916832"/>
            <a:ext cx="4533124" cy="457200"/>
          </a:xfrm>
          <a:prstGeom prst="rect">
            <a:avLst/>
          </a:prstGeom>
          <a:noFill/>
        </p:spPr>
        <p:txBody>
          <a:bodyPr wrap="none" lIns="0" tIns="0" rIns="0" bIns="0" rtlCol="0">
            <a:noAutofit/>
          </a:bodyPr>
          <a:lstStyle/>
          <a:p>
            <a:pPr>
              <a:lnSpc>
                <a:spcPct val="90000"/>
              </a:lnSpc>
            </a:pPr>
            <a:r>
              <a:rPr lang="en-GB" sz="2000" b="1" dirty="0" smtClean="0">
                <a:solidFill>
                  <a:srgbClr val="008000"/>
                </a:solidFill>
                <a:latin typeface="Arial" panose="020B0604020202020204" pitchFamily="34" charset="0"/>
                <a:cs typeface="Arial" panose="020B0604020202020204" pitchFamily="34" charset="0"/>
              </a:rPr>
              <a:t>Project 1 - STANDARDS </a:t>
            </a:r>
            <a:r>
              <a:rPr lang="en-GB" sz="2000" b="1" dirty="0">
                <a:solidFill>
                  <a:srgbClr val="008000"/>
                </a:solidFill>
                <a:latin typeface="Arial" panose="020B0604020202020204" pitchFamily="34" charset="0"/>
                <a:cs typeface="Arial" panose="020B0604020202020204" pitchFamily="34" charset="0"/>
              </a:rPr>
              <a:t>MAP</a:t>
            </a:r>
          </a:p>
          <a:p>
            <a:pPr>
              <a:lnSpc>
                <a:spcPct val="90000"/>
              </a:lnSpc>
            </a:pPr>
            <a:r>
              <a:rPr lang="en-GB" sz="1000" dirty="0"/>
              <a:t>http://www.intracen.org/itc/market-info-tools/voluntary-standards/standardsmap/ </a:t>
            </a:r>
            <a:endParaRPr lang="en-GB" sz="1000" dirty="0" smtClean="0"/>
          </a:p>
        </p:txBody>
      </p:sp>
      <p:sp>
        <p:nvSpPr>
          <p:cNvPr id="7" name="TextBox 6"/>
          <p:cNvSpPr txBox="1"/>
          <p:nvPr/>
        </p:nvSpPr>
        <p:spPr>
          <a:xfrm>
            <a:off x="2547610" y="3749910"/>
            <a:ext cx="4996816" cy="457200"/>
          </a:xfrm>
          <a:prstGeom prst="rect">
            <a:avLst/>
          </a:prstGeom>
          <a:noFill/>
        </p:spPr>
        <p:txBody>
          <a:bodyPr wrap="none" lIns="0" tIns="0" rIns="0" bIns="0" rtlCol="0">
            <a:noAutofit/>
          </a:bodyPr>
          <a:lstStyle/>
          <a:p>
            <a:pPr>
              <a:lnSpc>
                <a:spcPct val="90000"/>
              </a:lnSpc>
            </a:pPr>
            <a:r>
              <a:rPr lang="en-GB" sz="2000" b="1" dirty="0" smtClean="0">
                <a:solidFill>
                  <a:srgbClr val="008000"/>
                </a:solidFill>
                <a:latin typeface="Arial" panose="020B0604020202020204" pitchFamily="34" charset="0"/>
                <a:cs typeface="Arial" panose="020B0604020202020204" pitchFamily="34" charset="0"/>
              </a:rPr>
              <a:t>Project 2 </a:t>
            </a:r>
            <a:r>
              <a:rPr lang="en-GB" sz="2000" b="1" dirty="0" err="1" smtClean="0">
                <a:solidFill>
                  <a:srgbClr val="008000"/>
                </a:solidFill>
                <a:latin typeface="Arial" panose="020B0604020202020204" pitchFamily="34" charset="0"/>
                <a:cs typeface="Arial" panose="020B0604020202020204" pitchFamily="34" charset="0"/>
              </a:rPr>
              <a:t>SustainabilityXchange</a:t>
            </a:r>
            <a:endParaRPr lang="en-GB" sz="2000" b="1" dirty="0" smtClean="0">
              <a:solidFill>
                <a:srgbClr val="008000"/>
              </a:solidFill>
              <a:latin typeface="Arial" panose="020B0604020202020204" pitchFamily="34" charset="0"/>
              <a:cs typeface="Arial" panose="020B0604020202020204" pitchFamily="34" charset="0"/>
            </a:endParaRPr>
          </a:p>
          <a:p>
            <a:pPr>
              <a:lnSpc>
                <a:spcPct val="90000"/>
              </a:lnSpc>
            </a:pPr>
            <a:r>
              <a:rPr lang="en-GB" sz="900" b="1" dirty="0">
                <a:latin typeface="Arial" panose="020B0604020202020204" pitchFamily="34" charset="0"/>
                <a:cs typeface="Arial" panose="020B0604020202020204" pitchFamily="34" charset="0"/>
              </a:rPr>
              <a:t>http://www.intracen.org/itc/market-info-tools/voluntary-standards/sustainabilityxchange/</a:t>
            </a:r>
          </a:p>
        </p:txBody>
      </p:sp>
      <p:pic>
        <p:nvPicPr>
          <p:cNvPr id="24" name="Picture 23"/>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0" y="1628801"/>
            <a:ext cx="2150909" cy="1659350"/>
          </a:xfrm>
          <a:prstGeom prst="rect">
            <a:avLst/>
          </a:prstGeom>
        </p:spPr>
      </p:pic>
      <p:pic>
        <p:nvPicPr>
          <p:cNvPr id="10" name="Picture 2" descr="http://www.intracen.org/images/logo.png"/>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6998560" y="820524"/>
            <a:ext cx="1972088" cy="844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60086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nnovazzi-jakab\AppData\Local\Microsoft\Windows\Temporary Internet Files\Content.IE5\O2N4Q0WN\Twitter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17040" y="4725144"/>
            <a:ext cx="4265849" cy="199270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627784" y="2165255"/>
            <a:ext cx="6336704" cy="2677362"/>
          </a:xfrm>
        </p:spPr>
        <p:txBody>
          <a:bodyPr>
            <a:normAutofit fontScale="70000" lnSpcReduction="20000"/>
          </a:bodyPr>
          <a:lstStyle/>
          <a:p>
            <a:pPr marL="0" indent="0">
              <a:buNone/>
            </a:pPr>
            <a:r>
              <a:rPr lang="en-GB" b="1" dirty="0" smtClean="0">
                <a:solidFill>
                  <a:srgbClr val="421C5E"/>
                </a:solidFill>
                <a:latin typeface="Arial" panose="020B0604020202020204" pitchFamily="34" charset="0"/>
                <a:cs typeface="Arial" panose="020B0604020202020204" pitchFamily="34" charset="0"/>
              </a:rPr>
              <a:t>Participation in  </a:t>
            </a:r>
          </a:p>
          <a:p>
            <a:r>
              <a:rPr lang="en-GB" b="1" dirty="0" smtClean="0">
                <a:solidFill>
                  <a:srgbClr val="421C5E"/>
                </a:solidFill>
                <a:latin typeface="Arial" panose="020B0604020202020204" pitchFamily="34" charset="0"/>
                <a:cs typeface="Arial" panose="020B0604020202020204" pitchFamily="34" charset="0"/>
              </a:rPr>
              <a:t>Donor funded project </a:t>
            </a:r>
          </a:p>
          <a:p>
            <a:r>
              <a:rPr lang="en-GB" b="1" dirty="0" smtClean="0">
                <a:solidFill>
                  <a:srgbClr val="421C5E"/>
                </a:solidFill>
                <a:latin typeface="Arial" panose="020B0604020202020204" pitchFamily="34" charset="0"/>
                <a:cs typeface="Arial" panose="020B0604020202020204" pitchFamily="34" charset="0"/>
              </a:rPr>
              <a:t>OECD Plenary Meeting – December 2015 </a:t>
            </a:r>
          </a:p>
          <a:p>
            <a:r>
              <a:rPr lang="en-GB" b="1" dirty="0" smtClean="0">
                <a:solidFill>
                  <a:srgbClr val="421C5E"/>
                </a:solidFill>
                <a:latin typeface="Arial" panose="020B0604020202020204" pitchFamily="34" charset="0"/>
                <a:cs typeface="Arial" panose="020B0604020202020204" pitchFamily="34" charset="0"/>
              </a:rPr>
              <a:t>CCFFV meeting – October 2015 </a:t>
            </a:r>
          </a:p>
          <a:p>
            <a:r>
              <a:rPr lang="en-GB" b="1" dirty="0" smtClean="0">
                <a:solidFill>
                  <a:srgbClr val="421C5E"/>
                </a:solidFill>
                <a:latin typeface="Arial" panose="020B0604020202020204" pitchFamily="34" charset="0"/>
                <a:cs typeface="Arial" panose="020B0604020202020204" pitchFamily="34" charset="0"/>
              </a:rPr>
              <a:t>WTO </a:t>
            </a:r>
            <a:r>
              <a:rPr lang="en-GB" b="1" dirty="0">
                <a:solidFill>
                  <a:srgbClr val="421C5E"/>
                </a:solidFill>
                <a:latin typeface="Arial" panose="020B0604020202020204" pitchFamily="34" charset="0"/>
                <a:cs typeface="Arial" panose="020B0604020202020204" pitchFamily="34" charset="0"/>
              </a:rPr>
              <a:t>P</a:t>
            </a:r>
            <a:r>
              <a:rPr lang="en-GB" b="1" dirty="0" smtClean="0">
                <a:solidFill>
                  <a:srgbClr val="421C5E"/>
                </a:solidFill>
                <a:latin typeface="Arial" panose="020B0604020202020204" pitchFamily="34" charset="0"/>
                <a:cs typeface="Arial" panose="020B0604020202020204" pitchFamily="34" charset="0"/>
              </a:rPr>
              <a:t>ublic Forum – October 2015 </a:t>
            </a:r>
          </a:p>
          <a:p>
            <a:r>
              <a:rPr lang="en-GB" b="1" dirty="0" smtClean="0">
                <a:solidFill>
                  <a:srgbClr val="421C5E"/>
                </a:solidFill>
                <a:latin typeface="Arial" panose="020B0604020202020204" pitchFamily="34" charset="0"/>
                <a:cs typeface="Arial" panose="020B0604020202020204" pitchFamily="34" charset="0"/>
              </a:rPr>
              <a:t>Geneva International Food Talks – 15 Geneva-based agencies working on food related issues </a:t>
            </a:r>
            <a:r>
              <a:rPr lang="en-GB" sz="2400" b="1" dirty="0">
                <a:solidFill>
                  <a:srgbClr val="421C5E"/>
                </a:solidFill>
                <a:latin typeface="Arial" panose="020B0604020202020204" pitchFamily="34" charset="0"/>
                <a:cs typeface="Arial" panose="020B0604020202020204" pitchFamily="34" charset="0"/>
              </a:rPr>
              <a:t>	</a:t>
            </a:r>
            <a:endParaRPr lang="en-GB" sz="2400" b="1" dirty="0" smtClean="0">
              <a:solidFill>
                <a:srgbClr val="421C5E"/>
              </a:solidFill>
              <a:latin typeface="Arial" panose="020B0604020202020204" pitchFamily="34" charset="0"/>
              <a:cs typeface="Arial" panose="020B0604020202020204" pitchFamily="34" charset="0"/>
            </a:endParaRPr>
          </a:p>
          <a:p>
            <a:pPr marL="0" indent="0">
              <a:buNone/>
            </a:pPr>
            <a:endParaRPr lang="en-GB" sz="2400" b="1" dirty="0">
              <a:solidFill>
                <a:srgbClr val="421C5E"/>
              </a:solidFill>
            </a:endParaRPr>
          </a:p>
          <a:p>
            <a:pPr marL="0" indent="0">
              <a:buNone/>
            </a:pPr>
            <a:endParaRPr lang="en-GB" sz="2400" b="1" dirty="0" smtClean="0">
              <a:solidFill>
                <a:srgbClr val="421C5E"/>
              </a:solidFill>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38" y="116632"/>
            <a:ext cx="2473569" cy="1927806"/>
          </a:xfrm>
          <a:prstGeom prst="rect">
            <a:avLst/>
          </a:prstGeom>
        </p:spPr>
      </p:pic>
      <p:sp>
        <p:nvSpPr>
          <p:cNvPr id="9" name="Rectangle 8"/>
          <p:cNvSpPr/>
          <p:nvPr/>
        </p:nvSpPr>
        <p:spPr>
          <a:xfrm>
            <a:off x="2627784" y="116632"/>
            <a:ext cx="5472608" cy="2062103"/>
          </a:xfrm>
          <a:prstGeom prst="rect">
            <a:avLst/>
          </a:prstGeom>
        </p:spPr>
        <p:txBody>
          <a:bodyPr wrap="square">
            <a:spAutoFit/>
          </a:bodyPr>
          <a:lstStyle/>
          <a:p>
            <a:r>
              <a:rPr lang="en-GB" sz="3200" b="1" dirty="0">
                <a:solidFill>
                  <a:srgbClr val="663300"/>
                </a:solidFill>
                <a:latin typeface="Arial"/>
              </a:rPr>
              <a:t>Strengthened and new partnerships with Codex, OECD, EU, UNDP, ITC and donor agencies</a:t>
            </a:r>
            <a:endParaRPr lang="en-GB" dirty="0"/>
          </a:p>
        </p:txBody>
      </p:sp>
    </p:spTree>
    <p:extLst>
      <p:ext uri="{BB962C8B-B14F-4D97-AF65-F5344CB8AC3E}">
        <p14:creationId xmlns:p14="http://schemas.microsoft.com/office/powerpoint/2010/main" val="287229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COUNT" val="3"/>
</p:tagLst>
</file>

<file path=ppt/tags/tag3.xml><?xml version="1.0" encoding="utf-8"?>
<p:tagLst xmlns:a="http://schemas.openxmlformats.org/drawingml/2006/main" xmlns:r="http://schemas.openxmlformats.org/officeDocument/2006/relationships" xmlns:p="http://schemas.openxmlformats.org/presentationml/2006/main">
  <p:tag name="COUNT" val="3"/>
</p:tagLst>
</file>

<file path=ppt/tags/tag4.xml><?xml version="1.0" encoding="utf-8"?>
<p:tagLst xmlns:a="http://schemas.openxmlformats.org/drawingml/2006/main" xmlns:r="http://schemas.openxmlformats.org/officeDocument/2006/relationships" xmlns:p="http://schemas.openxmlformats.org/presentationml/2006/main">
  <p:tag name="COUNT" val="3"/>
</p:tagLst>
</file>

<file path=ppt/tags/tag5.xml><?xml version="1.0" encoding="utf-8"?>
<p:tagLst xmlns:a="http://schemas.openxmlformats.org/drawingml/2006/main" xmlns:r="http://schemas.openxmlformats.org/officeDocument/2006/relationships" xmlns:p="http://schemas.openxmlformats.org/presentationml/2006/main">
  <p:tag name="COUNT" val="3"/>
</p:tagLst>
</file>

<file path=ppt/theme/theme1.xml><?xml version="1.0" encoding="utf-8"?>
<a:theme xmlns:a="http://schemas.openxmlformats.org/drawingml/2006/main" name="2_UNECE_POTX_4x3">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noFill/>
          <a:miter lim="800000"/>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Green">
      <a:srgbClr val="008B2C"/>
    </a:custClr>
    <a:custClr name="75% Green">
      <a:srgbClr val="40A85F"/>
    </a:custClr>
    <a:custClr name="50% Green">
      <a:srgbClr val="7FC594"/>
    </a:custClr>
    <a:custClr name="25% Green">
      <a:srgbClr val="BFE2CA"/>
    </a:custClr>
    <a:custClr name="Orange">
      <a:srgbClr val="F05332"/>
    </a:custClr>
    <a:custClr name="75% Orange">
      <a:srgbClr val="F47E65"/>
    </a:custClr>
    <a:custClr name="50% Orange">
      <a:srgbClr val="F7A998"/>
    </a:custClr>
    <a:custClr name="25% Orange">
      <a:srgbClr val="FBD4C0"/>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HP">
      <a:dk1>
        <a:sysClr val="windowText" lastClr="000000"/>
      </a:dk1>
      <a:lt1>
        <a:sysClr val="window" lastClr="FFFFFF"/>
      </a:lt1>
      <a:dk2>
        <a:srgbClr val="535455"/>
      </a:dk2>
      <a:lt2>
        <a:srgbClr val="E5E8E8"/>
      </a:lt2>
      <a:accent1>
        <a:srgbClr val="0096D6"/>
      </a:accent1>
      <a:accent2>
        <a:srgbClr val="822980"/>
      </a:accent2>
      <a:accent3>
        <a:srgbClr val="87898B"/>
      </a:accent3>
      <a:accent4>
        <a:srgbClr val="99D5EF"/>
      </a:accent4>
      <a:accent5>
        <a:srgbClr val="C094BF"/>
      </a:accent5>
      <a:accent6>
        <a:srgbClr val="B9B8BB"/>
      </a:accent6>
      <a:hlink>
        <a:srgbClr val="0096D6"/>
      </a:hlink>
      <a:folHlink>
        <a:srgbClr val="87898B"/>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Green">
      <a:srgbClr val="008B2C"/>
    </a:custClr>
    <a:custClr name="75% Green">
      <a:srgbClr val="40A85F"/>
    </a:custClr>
    <a:custClr name="50% Green">
      <a:srgbClr val="7FC594"/>
    </a:custClr>
    <a:custClr name="25% Green">
      <a:srgbClr val="BFE2CA"/>
    </a:custClr>
    <a:custClr name="Orange">
      <a:srgbClr val="F05332"/>
    </a:custClr>
    <a:custClr name="75% Orange">
      <a:srgbClr val="F47E65"/>
    </a:custClr>
    <a:custClr name="50% Orange">
      <a:srgbClr val="F7A998"/>
    </a:custClr>
    <a:custClr name="25% Orange">
      <a:srgbClr val="FBD4C0"/>
    </a:custClr>
  </a:custClrLst>
</a:theme>
</file>

<file path=ppt/theme/theme4.xml><?xml version="1.0" encoding="utf-8"?>
<a:theme xmlns:a="http://schemas.openxmlformats.org/drawingml/2006/main" name="Office Theme">
  <a:themeElements>
    <a:clrScheme name="HP">
      <a:dk1>
        <a:sysClr val="windowText" lastClr="000000"/>
      </a:dk1>
      <a:lt1>
        <a:sysClr val="window" lastClr="FFFFFF"/>
      </a:lt1>
      <a:dk2>
        <a:srgbClr val="535455"/>
      </a:dk2>
      <a:lt2>
        <a:srgbClr val="E5E8E8"/>
      </a:lt2>
      <a:accent1>
        <a:srgbClr val="0096D6"/>
      </a:accent1>
      <a:accent2>
        <a:srgbClr val="822980"/>
      </a:accent2>
      <a:accent3>
        <a:srgbClr val="87898B"/>
      </a:accent3>
      <a:accent4>
        <a:srgbClr val="99D5EF"/>
      </a:accent4>
      <a:accent5>
        <a:srgbClr val="C094BF"/>
      </a:accent5>
      <a:accent6>
        <a:srgbClr val="B9B8BB"/>
      </a:accent6>
      <a:hlink>
        <a:srgbClr val="0096D6"/>
      </a:hlink>
      <a:folHlink>
        <a:srgbClr val="87898B"/>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Green">
      <a:srgbClr val="008B2C"/>
    </a:custClr>
    <a:custClr name="75% Green">
      <a:srgbClr val="40A85F"/>
    </a:custClr>
    <a:custClr name="50% Green">
      <a:srgbClr val="7FC594"/>
    </a:custClr>
    <a:custClr name="25% Green">
      <a:srgbClr val="BFE2CA"/>
    </a:custClr>
    <a:custClr name="Orange">
      <a:srgbClr val="F05332"/>
    </a:custClr>
    <a:custClr name="75% Orange">
      <a:srgbClr val="F47E65"/>
    </a:custClr>
    <a:custClr name="50% Orange">
      <a:srgbClr val="F7A998"/>
    </a:custClr>
    <a:custClr name="25% Orange">
      <a:srgbClr val="FBD4C0"/>
    </a:custClr>
  </a:custClrLst>
</a:theme>
</file>

<file path=docProps/app.xml><?xml version="1.0" encoding="utf-8"?>
<Properties xmlns="http://schemas.openxmlformats.org/officeDocument/2006/extended-properties" xmlns:vt="http://schemas.openxmlformats.org/officeDocument/2006/docPropsVTypes">
  <Template/>
  <TotalTime>1623</TotalTime>
  <Words>1000</Words>
  <Application>Microsoft Macintosh PowerPoint</Application>
  <PresentationFormat>On-screen Show (4:3)</PresentationFormat>
  <Paragraphs>150</Paragraphs>
  <Slides>20</Slides>
  <Notes>13</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2_UNECE_POTX_4x3</vt:lpstr>
      <vt:lpstr>Office Theme</vt:lpstr>
      <vt:lpstr>Working Party on Agricultural Quality Standards Report   2016   Liliana Annovazzi-Jakab, Head, Agricultural Quality Standards Unit, UNECE   Steering Committee on Trade Capacity and Standards, May 2016  </vt:lpstr>
      <vt:lpstr>MeetingS and output WP.7 (2015) </vt:lpstr>
      <vt:lpstr>Meetings and output WP.7 (2015) </vt:lpstr>
      <vt:lpstr>Meetings and output WP.7 (2016) </vt:lpstr>
      <vt:lpstr>Meetings and output WP.7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ECE-ISU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template</dc:title>
  <dc:creator>Jean Rodriguez</dc:creator>
  <cp:lastModifiedBy>Liliana Annovazzi-Jakab</cp:lastModifiedBy>
  <cp:revision>147</cp:revision>
  <cp:lastPrinted>2015-08-31T08:24:30Z</cp:lastPrinted>
  <dcterms:created xsi:type="dcterms:W3CDTF">2015-05-13T14:05:37Z</dcterms:created>
  <dcterms:modified xsi:type="dcterms:W3CDTF">2016-05-26T19:16:38Z</dcterms:modified>
</cp:coreProperties>
</file>