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5" r:id="rId5"/>
    <p:sldId id="261" r:id="rId6"/>
    <p:sldId id="266" r:id="rId7"/>
    <p:sldId id="268" r:id="rId8"/>
    <p:sldId id="262" r:id="rId9"/>
    <p:sldId id="267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AE59C-EFE5-46D4-970D-5C82E1CCB6A8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05EFD-5042-4D65-8746-5043A204662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5687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5EFD-5042-4D65-8746-5043A204662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590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5EFD-5042-4D65-8746-5043A2046626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8528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5EFD-5042-4D65-8746-5043A2046626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4995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5EFD-5042-4D65-8746-5043A2046626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4995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5EFD-5042-4D65-8746-5043A2046626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0666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5EFD-5042-4D65-8746-5043A2046626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0666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5EFD-5042-4D65-8746-5043A2046626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0666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5EFD-5042-4D65-8746-5043A2046626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652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05EFD-5042-4D65-8746-5043A2046626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65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37AE-C37E-4110-B4C9-D0A6781FEB8A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C19-629D-42FE-B4FB-328492BEACE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752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37AE-C37E-4110-B4C9-D0A6781FEB8A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C19-629D-42FE-B4FB-328492BEACE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895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37AE-C37E-4110-B4C9-D0A6781FEB8A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C19-629D-42FE-B4FB-328492BEACE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025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37AE-C37E-4110-B4C9-D0A6781FEB8A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C19-629D-42FE-B4FB-328492BEACE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6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37AE-C37E-4110-B4C9-D0A6781FEB8A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C19-629D-42FE-B4FB-328492BEACE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210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37AE-C37E-4110-B4C9-D0A6781FEB8A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C19-629D-42FE-B4FB-328492BEACE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18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37AE-C37E-4110-B4C9-D0A6781FEB8A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C19-629D-42FE-B4FB-328492BEACE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91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37AE-C37E-4110-B4C9-D0A6781FEB8A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C19-629D-42FE-B4FB-328492BEACE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93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37AE-C37E-4110-B4C9-D0A6781FEB8A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C19-629D-42FE-B4FB-328492BEACE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432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37AE-C37E-4110-B4C9-D0A6781FEB8A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C19-629D-42FE-B4FB-328492BEACE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6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37AE-C37E-4110-B4C9-D0A6781FEB8A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8C19-629D-42FE-B4FB-328492BEACE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8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037AE-C37E-4110-B4C9-D0A6781FEB8A}" type="datetimeFigureOut">
              <a:rPr lang="es-MX" smtClean="0"/>
              <a:t>01/09/2015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28C19-629D-42FE-B4FB-328492BEACE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26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sz="3000" smtClean="0"/>
              <a:t>Selected WTO </a:t>
            </a:r>
            <a:r>
              <a:rPr lang="fr-CH" sz="3000" dirty="0" err="1" smtClean="0"/>
              <a:t>Legal</a:t>
            </a:r>
            <a:r>
              <a:rPr lang="fr-CH" sz="3000" smtClean="0"/>
              <a:t> Aspects of UNECE Report </a:t>
            </a:r>
            <a:br>
              <a:rPr lang="fr-CH" sz="3000" smtClean="0"/>
            </a:br>
            <a:r>
              <a:rPr lang="fr-CH" sz="3000" smtClean="0"/>
              <a:t>"</a:t>
            </a:r>
            <a:r>
              <a:rPr lang="fr-CH" sz="3000" i="1" smtClean="0"/>
              <a:t>Regulatory and Procedural Barriers to Trade in Kyrgyzstan: Needs Assessment</a:t>
            </a:r>
            <a:r>
              <a:rPr lang="fr-CH" sz="3000" smtClean="0"/>
              <a:t>"</a:t>
            </a:r>
            <a:endParaRPr lang="es-MX" sz="3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smtClean="0"/>
              <a:t>Jan Bohanes</a:t>
            </a:r>
          </a:p>
          <a:p>
            <a:r>
              <a:rPr lang="en-US" sz="2000" smtClean="0"/>
              <a:t>Senior Counsel, Advisory Centre on WTO Law</a:t>
            </a:r>
          </a:p>
          <a:p>
            <a:r>
              <a:rPr lang="en-US" sz="2000" smtClean="0"/>
              <a:t>Geneva, 1 September 2015</a:t>
            </a:r>
            <a:endParaRPr lang="es-MX" sz="2000"/>
          </a:p>
        </p:txBody>
      </p:sp>
    </p:spTree>
    <p:extLst>
      <p:ext uri="{BB962C8B-B14F-4D97-AF65-F5344CB8AC3E}">
        <p14:creationId xmlns:p14="http://schemas.microsoft.com/office/powerpoint/2010/main" val="376188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fr-CH" smtClean="0"/>
              <a:t>Overview of selected topics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r>
              <a:rPr lang="fr-CH"/>
              <a:t>Regulatory and </a:t>
            </a:r>
            <a:r>
              <a:rPr lang="fr-CH" smtClean="0"/>
              <a:t>Standardization </a:t>
            </a:r>
            <a:r>
              <a:rPr lang="fr-CH"/>
              <a:t>P</a:t>
            </a:r>
            <a:r>
              <a:rPr lang="fr-CH" smtClean="0"/>
              <a:t>olicies: Technical Regulations, Standards and Quality Assessment &amp; Sanitary and Phytosanitary Measures</a:t>
            </a:r>
          </a:p>
          <a:p>
            <a:r>
              <a:rPr lang="fr-CH" smtClean="0"/>
              <a:t>Aspects relating to Regional Integration</a:t>
            </a:r>
          </a:p>
          <a:p>
            <a:r>
              <a:rPr lang="fr-CH"/>
              <a:t>Trade Facilitation </a:t>
            </a:r>
            <a:r>
              <a:rPr lang="fr-CH" smtClean="0"/>
              <a:t>Aspects</a:t>
            </a:r>
            <a:endParaRPr lang="fr-CH"/>
          </a:p>
          <a:p>
            <a:endParaRPr lang="fr-CH" smtClean="0"/>
          </a:p>
        </p:txBody>
      </p:sp>
    </p:spTree>
    <p:extLst>
      <p:ext uri="{BB962C8B-B14F-4D97-AF65-F5344CB8AC3E}">
        <p14:creationId xmlns:p14="http://schemas.microsoft.com/office/powerpoint/2010/main" val="354529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H" sz="3600" smtClean="0"/>
              <a:t>Regulatory </a:t>
            </a:r>
            <a:r>
              <a:rPr lang="fr-CH" sz="3600"/>
              <a:t>and standardization </a:t>
            </a:r>
            <a:r>
              <a:rPr lang="fr-CH" sz="3600" smtClean="0"/>
              <a:t>policies (1)</a:t>
            </a:r>
            <a:endParaRPr lang="es-MX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57192"/>
          </a:xfrm>
        </p:spPr>
        <p:txBody>
          <a:bodyPr>
            <a:normAutofit fontScale="85000" lnSpcReduction="20000"/>
          </a:bodyPr>
          <a:lstStyle/>
          <a:p>
            <a:r>
              <a:rPr lang="fr-CH" smtClean="0"/>
              <a:t>Issues highlighted/recommendations by UNECE Report</a:t>
            </a:r>
          </a:p>
          <a:p>
            <a:pPr lvl="1"/>
            <a:r>
              <a:rPr lang="fr-CH" smtClean="0"/>
              <a:t>Use of technical regulations and technical standards: quality </a:t>
            </a:r>
            <a:r>
              <a:rPr lang="fr-CH"/>
              <a:t>control and quality assurance </a:t>
            </a:r>
            <a:r>
              <a:rPr lang="fr-CH" smtClean="0"/>
              <a:t>system; capacity shortfalls; need to strengthen (standard setting) expertise; equivalency arrangements; (comprehensive) mutual recognition agreements.</a:t>
            </a:r>
            <a:endParaRPr lang="fr-CH"/>
          </a:p>
          <a:p>
            <a:r>
              <a:rPr lang="fr-CH" smtClean="0"/>
              <a:t>Relevant WTO disciplines</a:t>
            </a:r>
          </a:p>
          <a:p>
            <a:pPr lvl="2"/>
            <a:r>
              <a:rPr lang="fr-CH"/>
              <a:t>No unnecessary technical barriers to trade (Article 2.2 </a:t>
            </a:r>
            <a:r>
              <a:rPr lang="fr-CH" smtClean="0"/>
              <a:t>TBT Agreement); requirement to base SPS measures on scientific principles and risk assessments (2.2 and 5.1 SPS Agreement) </a:t>
            </a:r>
            <a:endParaRPr lang="fr-CH"/>
          </a:p>
          <a:p>
            <a:pPr lvl="2"/>
            <a:r>
              <a:rPr lang="fr-CH"/>
              <a:t>Requirement to use international standards whenever they exist, unless they are ineffective or </a:t>
            </a:r>
            <a:r>
              <a:rPr lang="fr-CH" smtClean="0"/>
              <a:t>inappropriate or a higher level of protection is desired (Article </a:t>
            </a:r>
            <a:r>
              <a:rPr lang="fr-CH"/>
              <a:t>2.4 </a:t>
            </a:r>
            <a:r>
              <a:rPr lang="fr-CH" smtClean="0"/>
              <a:t>TBT; 3.1 and 3.3 of the SPS Agreement)</a:t>
            </a:r>
          </a:p>
          <a:p>
            <a:pPr lvl="2"/>
            <a:r>
              <a:rPr lang="fr-CH" smtClean="0"/>
              <a:t>The TBT disciplines apply not only to technical regulations, but also to (non-binding) technical standards enacted by standardizing bodies</a:t>
            </a:r>
            <a:endParaRPr lang="fr-CH"/>
          </a:p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750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H" sz="3600"/>
              <a:t>Regulatory and standardization </a:t>
            </a:r>
            <a:r>
              <a:rPr lang="fr-CH" sz="3600" smtClean="0"/>
              <a:t>policies (</a:t>
            </a:r>
            <a:r>
              <a:rPr lang="fr-CH" sz="3600"/>
              <a:t>2)</a:t>
            </a:r>
            <a:endParaRPr lang="es-MX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fr-CH" smtClean="0"/>
              <a:t>Relevant WTO disciplines (cont'd)</a:t>
            </a:r>
          </a:p>
          <a:p>
            <a:pPr lvl="2"/>
            <a:r>
              <a:rPr lang="fr-CH" smtClean="0"/>
              <a:t>Mutual recognition (Article 6.1) and MR agreements (Article 6.3) – recognize other Members' conformity assessment procedures; ensure equal treatment of requesting Members</a:t>
            </a:r>
          </a:p>
          <a:p>
            <a:pPr lvl="3"/>
            <a:r>
              <a:rPr lang="fr-CH" smtClean="0"/>
              <a:t>Kyrgystan has 12 MRAs</a:t>
            </a:r>
            <a:endParaRPr lang="fr-CH"/>
          </a:p>
          <a:p>
            <a:pPr lvl="2"/>
            <a:r>
              <a:rPr lang="fr-CH" smtClean="0"/>
              <a:t>Equivalence (Article 2.7 TBT and 4 SPS) – recognize the content of regulation of another Member as equivalent. </a:t>
            </a:r>
            <a:r>
              <a:rPr lang="fr-CH"/>
              <a:t>E</a:t>
            </a:r>
            <a:r>
              <a:rPr lang="fr-CH" smtClean="0"/>
              <a:t>nsure </a:t>
            </a:r>
            <a:r>
              <a:rPr lang="fr-CH"/>
              <a:t>equal treatment of requesting Members</a:t>
            </a:r>
            <a:r>
              <a:rPr lang="fr-CH" smtClean="0"/>
              <a:t>  </a:t>
            </a:r>
          </a:p>
          <a:p>
            <a:pPr lvl="3"/>
            <a:r>
              <a:rPr lang="fr-CH" smtClean="0"/>
              <a:t>Note: equivalence guidelines by the SPS Committee</a:t>
            </a:r>
            <a:endParaRPr lang="fr-CH"/>
          </a:p>
          <a:p>
            <a:pPr lvl="2"/>
            <a:r>
              <a:rPr lang="fr-CH"/>
              <a:t>Information dissemination </a:t>
            </a:r>
            <a:r>
              <a:rPr lang="fr-CH" smtClean="0"/>
              <a:t>(enquiry points) (Article 10.1 TBT Agreement, Annex B of the SPS Agreement)</a:t>
            </a:r>
          </a:p>
          <a:p>
            <a:pPr lvl="2"/>
            <a:r>
              <a:rPr lang="fr-CH" smtClean="0"/>
              <a:t>Conformity assessment procedures</a:t>
            </a:r>
            <a:endParaRPr lang="fr-CH"/>
          </a:p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347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Aspects relating to Regional Integration/GSP+ regime (1)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fr-CH" dirty="0" smtClean="0"/>
              <a:t>Issues highlighted by UNECE Report</a:t>
            </a:r>
          </a:p>
          <a:p>
            <a:pPr lvl="1"/>
            <a:r>
              <a:rPr lang="fr-CH" dirty="0"/>
              <a:t>Participation in the EU’s GSP+ </a:t>
            </a:r>
            <a:r>
              <a:rPr lang="fr-CH" dirty="0" smtClean="0"/>
              <a:t>regime</a:t>
            </a:r>
          </a:p>
          <a:p>
            <a:pPr lvl="1"/>
            <a:r>
              <a:rPr lang="fr-CH" dirty="0" smtClean="0"/>
              <a:t>Accession to Eurasian Economic Community (EEC) Customs Union</a:t>
            </a:r>
          </a:p>
          <a:p>
            <a:r>
              <a:rPr lang="fr-CH" dirty="0" smtClean="0"/>
              <a:t>Relevant WTO disciplines</a:t>
            </a:r>
          </a:p>
          <a:p>
            <a:pPr lvl="1"/>
            <a:r>
              <a:rPr lang="fr-CH" sz="2600" u="sng" dirty="0"/>
              <a:t>The GSP+ regime</a:t>
            </a:r>
            <a:r>
              <a:rPr lang="fr-CH" sz="2600" dirty="0"/>
              <a:t> is a </a:t>
            </a:r>
            <a:r>
              <a:rPr lang="fr-CH" sz="2600" dirty="0" err="1" smtClean="0"/>
              <a:t>preferential</a:t>
            </a:r>
            <a:r>
              <a:rPr lang="fr-CH" sz="2600" smtClean="0"/>
              <a:t> tariff regime covered </a:t>
            </a:r>
            <a:r>
              <a:rPr lang="fr-CH" sz="2600"/>
              <a:t>by the Enabling Clause (although academic commentators sometimes question the WTO-legality of the EU’s criteria).  Kyrgyz participation in this regime does not entail any issues of WTO-legality for Kyrgyzstan itself </a:t>
            </a:r>
            <a:endParaRPr lang="fr-CH" sz="2600" smtClean="0"/>
          </a:p>
          <a:p>
            <a:pPr lvl="1"/>
            <a:r>
              <a:rPr lang="fr-CH" sz="2600" u="sng" smtClean="0"/>
              <a:t>Accession to EEC Customs Union </a:t>
            </a:r>
            <a:r>
              <a:rPr lang="fr-CH" sz="2600" smtClean="0"/>
              <a:t>will require respecting the WTO rules on re-binding (Article XXIV:6 and XXVIII), including any applicable renegotiation and compensation</a:t>
            </a:r>
          </a:p>
          <a:p>
            <a:pPr lvl="2"/>
            <a:r>
              <a:rPr lang="fr-CH" sz="2200" smtClean="0"/>
              <a:t>Kyrgyz Republic’s trading regime vs. the CU/Russia</a:t>
            </a:r>
          </a:p>
        </p:txBody>
      </p:sp>
    </p:spTree>
    <p:extLst>
      <p:ext uri="{BB962C8B-B14F-4D97-AF65-F5344CB8AC3E}">
        <p14:creationId xmlns:p14="http://schemas.microsoft.com/office/powerpoint/2010/main" val="282700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mtClean="0"/>
              <a:t>Aspects relating to Regional Integration/GSP+ regime (2)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/>
          </a:bodyPr>
          <a:lstStyle/>
          <a:p>
            <a:r>
              <a:rPr lang="fr-CH" smtClean="0"/>
              <a:t>Relevant WTO </a:t>
            </a:r>
            <a:r>
              <a:rPr lang="fr-CH" smtClean="0"/>
              <a:t>disciplines (cont’d)</a:t>
            </a:r>
            <a:endParaRPr lang="fr-CH" smtClean="0"/>
          </a:p>
          <a:p>
            <a:pPr lvl="1"/>
            <a:r>
              <a:rPr lang="fr-CH" sz="2600" smtClean="0"/>
              <a:t>Article XXVIII negotiations are conducted with Members who have so-called "initial negotiating rights (INRs)" and </a:t>
            </a:r>
            <a:r>
              <a:rPr lang="fr-CH" sz="2600"/>
              <a:t>"principal </a:t>
            </a:r>
            <a:r>
              <a:rPr lang="fr-CH" sz="2600" smtClean="0"/>
              <a:t>supplying </a:t>
            </a:r>
            <a:r>
              <a:rPr lang="fr-CH" sz="2600"/>
              <a:t>interests"; </a:t>
            </a:r>
            <a:r>
              <a:rPr lang="fr-CH" sz="2600" smtClean="0"/>
              <a:t>consultations with Members who have a </a:t>
            </a:r>
            <a:r>
              <a:rPr lang="fr-CH" sz="2600"/>
              <a:t>"substantial interest</a:t>
            </a:r>
            <a:r>
              <a:rPr lang="fr-CH" sz="2600" smtClean="0"/>
              <a:t>".</a:t>
            </a:r>
          </a:p>
          <a:p>
            <a:pPr lvl="1"/>
            <a:r>
              <a:rPr lang="fr-CH" sz="2600" smtClean="0"/>
              <a:t>Examples from WTO practice concerning accession to CUs</a:t>
            </a:r>
          </a:p>
          <a:p>
            <a:pPr lvl="2"/>
            <a:r>
              <a:rPr lang="fr-CH" sz="2200" smtClean="0"/>
              <a:t>certain Central and Eastern European countries’ accession to the EU; </a:t>
            </a:r>
          </a:p>
          <a:p>
            <a:pPr lvl="2"/>
            <a:r>
              <a:rPr lang="fr-CH" sz="2200" smtClean="0"/>
              <a:t>Most recently, see also Armenia’s accession to the Eurasian Economic Union.  </a:t>
            </a:r>
          </a:p>
          <a:p>
            <a:pPr lvl="1"/>
            <a:r>
              <a:rPr lang="fr-CH" sz="2600" smtClean="0"/>
              <a:t>However, very little publicly available information on these negotiations themselves, because the process is confidential.  Results reflected in the CU's schedule.</a:t>
            </a:r>
          </a:p>
        </p:txBody>
      </p:sp>
    </p:spTree>
    <p:extLst>
      <p:ext uri="{BB962C8B-B14F-4D97-AF65-F5344CB8AC3E}">
        <p14:creationId xmlns:p14="http://schemas.microsoft.com/office/powerpoint/2010/main" val="1314725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mtClean="0"/>
              <a:t>Aspects relating to Regional Integration/GSP+ regime (3)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fr-CH" smtClean="0"/>
              <a:t>Relevant WTO </a:t>
            </a:r>
            <a:r>
              <a:rPr lang="fr-CH" smtClean="0"/>
              <a:t>disciplines (cont’d)</a:t>
            </a:r>
            <a:endParaRPr lang="fr-CH" smtClean="0"/>
          </a:p>
          <a:p>
            <a:pPr lvl="1"/>
            <a:r>
              <a:rPr lang="fr-CH" sz="2600" smtClean="0"/>
              <a:t>Other aspects (e.g. rise in non-tariff barriers) due to accession must be "</a:t>
            </a:r>
            <a:r>
              <a:rPr lang="fr-CH" sz="2600" smtClean="0">
                <a:latin typeface="Calibri"/>
              </a:rPr>
              <a:t>necessary</a:t>
            </a:r>
            <a:r>
              <a:rPr lang="fr-CH" sz="2600" smtClean="0"/>
              <a:t>"</a:t>
            </a:r>
            <a:r>
              <a:rPr lang="fr-CH" sz="2600" smtClean="0">
                <a:latin typeface="Calibri"/>
              </a:rPr>
              <a:t> for the accession/formation of a customs union</a:t>
            </a:r>
          </a:p>
          <a:p>
            <a:pPr lvl="1"/>
            <a:r>
              <a:rPr lang="fr-CH" sz="2600" smtClean="0">
                <a:latin typeface="Calibri"/>
              </a:rPr>
              <a:t>Discussion of intra-CU technical regulations</a:t>
            </a:r>
            <a:endParaRPr lang="fr-CH" sz="2600" smtClean="0"/>
          </a:p>
        </p:txBody>
      </p:sp>
    </p:spTree>
    <p:extLst>
      <p:ext uri="{BB962C8B-B14F-4D97-AF65-F5344CB8AC3E}">
        <p14:creationId xmlns:p14="http://schemas.microsoft.com/office/powerpoint/2010/main" val="727213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Trade Facilitation Aspects (1)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fr-CH" smtClean="0"/>
              <a:t>Issues highlighted/recommendations by UNECE </a:t>
            </a:r>
            <a:r>
              <a:rPr lang="fr-CH"/>
              <a:t>Report &amp; </a:t>
            </a:r>
            <a:r>
              <a:rPr lang="fr-CH" smtClean="0"/>
              <a:t>issues </a:t>
            </a:r>
            <a:r>
              <a:rPr lang="fr-CH"/>
              <a:t>to keep in mind going forward</a:t>
            </a:r>
          </a:p>
          <a:p>
            <a:pPr lvl="1"/>
            <a:r>
              <a:rPr lang="fr-CH" smtClean="0"/>
              <a:t>Information dissemination; strengthen market support institutions; inform traders on changes in trade-related regulations; consolidate private sector consultation mechanisms; consolidate risk management system; improve customs valuation;</a:t>
            </a:r>
          </a:p>
          <a:p>
            <a:pPr lvl="1"/>
            <a:r>
              <a:rPr lang="fr-CH" smtClean="0"/>
              <a:t>Report also highlights challenges for traders to obtain necessary import/export documents</a:t>
            </a:r>
          </a:p>
          <a:p>
            <a:endParaRPr lang="fr-CH" smtClean="0"/>
          </a:p>
          <a:p>
            <a:pPr marL="0" indent="0">
              <a:buNone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0752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Trade Facilitation Aspects (2)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fr-CH" smtClean="0"/>
              <a:t>WTO disciplines</a:t>
            </a:r>
          </a:p>
          <a:p>
            <a:pPr lvl="1"/>
            <a:r>
              <a:rPr lang="fr-CH" smtClean="0"/>
              <a:t>Transparency provisions in the Annex 1A agreements (GATT 1994, TBT, SPS)</a:t>
            </a:r>
          </a:p>
          <a:p>
            <a:pPr lvl="1"/>
            <a:r>
              <a:rPr lang="fr-CH" smtClean="0"/>
              <a:t>New trade facilitation agreement (TFA) amplifies and specifies these obligations, e.g. publication via internet (Article 1.2.1); enquiry points (Article 1.3); advance publication (2.1)</a:t>
            </a:r>
          </a:p>
          <a:p>
            <a:pPr lvl="1"/>
            <a:r>
              <a:rPr lang="fr-CH" smtClean="0"/>
              <a:t>Requirements for obtaining import and export permits/documentation must not constitute import/export restrictions and must not be discretionary (must be automatic)</a:t>
            </a:r>
          </a:p>
          <a:p>
            <a:endParaRPr lang="fr-CH" smtClean="0"/>
          </a:p>
          <a:p>
            <a:pPr marL="0" indent="0">
              <a:buNone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754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704</Words>
  <Application>Microsoft Office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Selected WTO Legal Aspects of UNECE Report  "Regulatory and Procedural Barriers to Trade in Kyrgyzstan: Needs Assessment"</vt:lpstr>
      <vt:lpstr>Overview of selected topics</vt:lpstr>
      <vt:lpstr>Regulatory and standardization policies (1)</vt:lpstr>
      <vt:lpstr>Regulatory and standardization policies (2)</vt:lpstr>
      <vt:lpstr>Aspects relating to Regional Integration/GSP+ regime (1)</vt:lpstr>
      <vt:lpstr>Aspects relating to Regional Integration/GSP+ regime (2)</vt:lpstr>
      <vt:lpstr>Aspects relating to Regional Integration/GSP+ regime (3)</vt:lpstr>
      <vt:lpstr>Trade Facilitation Aspects (1)</vt:lpstr>
      <vt:lpstr>Trade Facilitation Aspects (2)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WTO Legal Aspects of UNECE Report "Regulatory and Procedural Barriers to Trade in Kyrgyzstan: Needs Assessment"</dc:title>
  <dc:creator>Jan Bohanes</dc:creator>
  <cp:lastModifiedBy>JanBohanes</cp:lastModifiedBy>
  <cp:revision>49</cp:revision>
  <dcterms:created xsi:type="dcterms:W3CDTF">2015-08-16T19:12:07Z</dcterms:created>
  <dcterms:modified xsi:type="dcterms:W3CDTF">2015-09-01T05:46:15Z</dcterms:modified>
</cp:coreProperties>
</file>