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2.xml" ContentType="application/vnd.openxmlformats-officedocument.presentationml.notesSlide+xml"/>
  <Override PartName="/ppt/charts/chart6.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62" r:id="rId1"/>
    <p:sldMasterId id="2147483690" r:id="rId2"/>
    <p:sldMasterId id="2147483702" r:id="rId3"/>
    <p:sldMasterId id="2147483674" r:id="rId4"/>
    <p:sldMasterId id="2147483714" r:id="rId5"/>
    <p:sldMasterId id="2147483726" r:id="rId6"/>
    <p:sldMasterId id="2147483738" r:id="rId7"/>
    <p:sldMasterId id="2147483660" r:id="rId8"/>
    <p:sldMasterId id="2147483661" r:id="rId9"/>
    <p:sldMasterId id="2147483764" r:id="rId10"/>
  </p:sldMasterIdLst>
  <p:notesMasterIdLst>
    <p:notesMasterId r:id="rId135"/>
  </p:notesMasterIdLst>
  <p:sldIdLst>
    <p:sldId id="256" r:id="rId11"/>
    <p:sldId id="307" r:id="rId12"/>
    <p:sldId id="308" r:id="rId13"/>
    <p:sldId id="316" r:id="rId14"/>
    <p:sldId id="317" r:id="rId15"/>
    <p:sldId id="318" r:id="rId16"/>
    <p:sldId id="323" r:id="rId17"/>
    <p:sldId id="319" r:id="rId18"/>
    <p:sldId id="320" r:id="rId19"/>
    <p:sldId id="324" r:id="rId20"/>
    <p:sldId id="321" r:id="rId21"/>
    <p:sldId id="325" r:id="rId22"/>
    <p:sldId id="326" r:id="rId23"/>
    <p:sldId id="322" r:id="rId24"/>
    <p:sldId id="429" r:id="rId25"/>
    <p:sldId id="327" r:id="rId26"/>
    <p:sldId id="328" r:id="rId27"/>
    <p:sldId id="329" r:id="rId28"/>
    <p:sldId id="330" r:id="rId29"/>
    <p:sldId id="331" r:id="rId30"/>
    <p:sldId id="332" r:id="rId31"/>
    <p:sldId id="333" r:id="rId32"/>
    <p:sldId id="334" r:id="rId33"/>
    <p:sldId id="336" r:id="rId34"/>
    <p:sldId id="339" r:id="rId35"/>
    <p:sldId id="338" r:id="rId36"/>
    <p:sldId id="337" r:id="rId37"/>
    <p:sldId id="335" r:id="rId38"/>
    <p:sldId id="359" r:id="rId39"/>
    <p:sldId id="340" r:id="rId40"/>
    <p:sldId id="353" r:id="rId41"/>
    <p:sldId id="372" r:id="rId42"/>
    <p:sldId id="373" r:id="rId43"/>
    <p:sldId id="374" r:id="rId44"/>
    <p:sldId id="375" r:id="rId45"/>
    <p:sldId id="377" r:id="rId46"/>
    <p:sldId id="376" r:id="rId47"/>
    <p:sldId id="378" r:id="rId48"/>
    <p:sldId id="379" r:id="rId49"/>
    <p:sldId id="381" r:id="rId50"/>
    <p:sldId id="382" r:id="rId51"/>
    <p:sldId id="380" r:id="rId52"/>
    <p:sldId id="383" r:id="rId53"/>
    <p:sldId id="354" r:id="rId54"/>
    <p:sldId id="355" r:id="rId55"/>
    <p:sldId id="356" r:id="rId56"/>
    <p:sldId id="357" r:id="rId57"/>
    <p:sldId id="358" r:id="rId58"/>
    <p:sldId id="371" r:id="rId59"/>
    <p:sldId id="368" r:id="rId60"/>
    <p:sldId id="369" r:id="rId61"/>
    <p:sldId id="370" r:id="rId62"/>
    <p:sldId id="364" r:id="rId63"/>
    <p:sldId id="365" r:id="rId64"/>
    <p:sldId id="366" r:id="rId65"/>
    <p:sldId id="367" r:id="rId66"/>
    <p:sldId id="363" r:id="rId67"/>
    <p:sldId id="402" r:id="rId68"/>
    <p:sldId id="403" r:id="rId69"/>
    <p:sldId id="404" r:id="rId70"/>
    <p:sldId id="405" r:id="rId71"/>
    <p:sldId id="406" r:id="rId72"/>
    <p:sldId id="407" r:id="rId73"/>
    <p:sldId id="408" r:id="rId74"/>
    <p:sldId id="409" r:id="rId75"/>
    <p:sldId id="410" r:id="rId76"/>
    <p:sldId id="411" r:id="rId77"/>
    <p:sldId id="412" r:id="rId78"/>
    <p:sldId id="413" r:id="rId79"/>
    <p:sldId id="414" r:id="rId80"/>
    <p:sldId id="415" r:id="rId81"/>
    <p:sldId id="416" r:id="rId82"/>
    <p:sldId id="417" r:id="rId83"/>
    <p:sldId id="418" r:id="rId84"/>
    <p:sldId id="419" r:id="rId85"/>
    <p:sldId id="420" r:id="rId86"/>
    <p:sldId id="421" r:id="rId87"/>
    <p:sldId id="422" r:id="rId88"/>
    <p:sldId id="346" r:id="rId89"/>
    <p:sldId id="276" r:id="rId90"/>
    <p:sldId id="348" r:id="rId91"/>
    <p:sldId id="349" r:id="rId92"/>
    <p:sldId id="343" r:id="rId93"/>
    <p:sldId id="350" r:id="rId94"/>
    <p:sldId id="344" r:id="rId95"/>
    <p:sldId id="342" r:id="rId96"/>
    <p:sldId id="341" r:id="rId97"/>
    <p:sldId id="352" r:id="rId98"/>
    <p:sldId id="385" r:id="rId99"/>
    <p:sldId id="386" r:id="rId100"/>
    <p:sldId id="387" r:id="rId101"/>
    <p:sldId id="388" r:id="rId102"/>
    <p:sldId id="389" r:id="rId103"/>
    <p:sldId id="390" r:id="rId104"/>
    <p:sldId id="391" r:id="rId105"/>
    <p:sldId id="423" r:id="rId106"/>
    <p:sldId id="393" r:id="rId107"/>
    <p:sldId id="394" r:id="rId108"/>
    <p:sldId id="395" r:id="rId109"/>
    <p:sldId id="396" r:id="rId110"/>
    <p:sldId id="397" r:id="rId111"/>
    <p:sldId id="424" r:id="rId112"/>
    <p:sldId id="425" r:id="rId113"/>
    <p:sldId id="426" r:id="rId114"/>
    <p:sldId id="427" r:id="rId115"/>
    <p:sldId id="401" r:id="rId116"/>
    <p:sldId id="277" r:id="rId117"/>
    <p:sldId id="278" r:id="rId118"/>
    <p:sldId id="279" r:id="rId119"/>
    <p:sldId id="280" r:id="rId120"/>
    <p:sldId id="281" r:id="rId121"/>
    <p:sldId id="282" r:id="rId122"/>
    <p:sldId id="283" r:id="rId123"/>
    <p:sldId id="284" r:id="rId124"/>
    <p:sldId id="285" r:id="rId125"/>
    <p:sldId id="299" r:id="rId126"/>
    <p:sldId id="306" r:id="rId127"/>
    <p:sldId id="304" r:id="rId128"/>
    <p:sldId id="300" r:id="rId129"/>
    <p:sldId id="302" r:id="rId130"/>
    <p:sldId id="305" r:id="rId131"/>
    <p:sldId id="301" r:id="rId132"/>
    <p:sldId id="303" r:id="rId133"/>
    <p:sldId id="265" r:id="rId1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C4841"/>
    <a:srgbClr val="766B67"/>
    <a:srgbClr val="887D79"/>
    <a:srgbClr val="FF4535"/>
    <a:srgbClr val="80808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3" autoAdjust="0"/>
    <p:restoredTop sz="81834" autoAdjust="0"/>
  </p:normalViewPr>
  <p:slideViewPr>
    <p:cSldViewPr snapToGrid="0">
      <p:cViewPr varScale="1">
        <p:scale>
          <a:sx n="62" d="100"/>
          <a:sy n="62" d="100"/>
        </p:scale>
        <p:origin x="-177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theme" Target="theme/theme1.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tableStyles" Target="tableStyle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notesMaster" Target="notesMasters/notesMaster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presProps" Target="pres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solidFill>
                  <a:schemeClr val="tx1"/>
                </a:solidFill>
              </a:defRPr>
            </a:pPr>
            <a:r>
              <a:rPr lang="en-US" dirty="0">
                <a:solidFill>
                  <a:schemeClr val="tx1"/>
                </a:solidFill>
              </a:rPr>
              <a:t>Seafood Exports of Norway in Million USD</a:t>
            </a:r>
          </a:p>
        </c:rich>
      </c:tx>
      <c:overlay val="0"/>
    </c:title>
    <c:autoTitleDeleted val="0"/>
    <c:plotArea>
      <c:layout/>
      <c:barChart>
        <c:barDir val="col"/>
        <c:grouping val="clustered"/>
        <c:varyColors val="0"/>
        <c:ser>
          <c:idx val="0"/>
          <c:order val="0"/>
          <c:tx>
            <c:strRef>
              <c:f>Tabelle1!$B$1</c:f>
              <c:strCache>
                <c:ptCount val="1"/>
                <c:pt idx="0">
                  <c:v>Seafood Exports</c:v>
                </c:pt>
              </c:strCache>
            </c:strRef>
          </c:tx>
          <c:invertIfNegative val="0"/>
          <c:trendline>
            <c:spPr>
              <a:ln w="31750">
                <a:solidFill>
                  <a:srgbClr val="EC4841"/>
                </a:solidFill>
                <a:tailEnd type="stealth" w="lg" len="lg"/>
              </a:ln>
            </c:spPr>
            <c:trendlineType val="log"/>
            <c:dispRSqr val="0"/>
            <c:dispEq val="0"/>
          </c:trendline>
          <c:cat>
            <c:numRef>
              <c:f>Tabelle1!$A$2:$A$5</c:f>
              <c:numCache>
                <c:formatCode>General</c:formatCode>
                <c:ptCount val="4"/>
                <c:pt idx="0">
                  <c:v>2006</c:v>
                </c:pt>
                <c:pt idx="1">
                  <c:v>2008</c:v>
                </c:pt>
                <c:pt idx="2">
                  <c:v>2010</c:v>
                </c:pt>
                <c:pt idx="3">
                  <c:v>2012</c:v>
                </c:pt>
              </c:numCache>
            </c:numRef>
          </c:cat>
          <c:val>
            <c:numRef>
              <c:f>Tabelle1!$B$2:$B$5</c:f>
              <c:numCache>
                <c:formatCode>General</c:formatCode>
                <c:ptCount val="4"/>
                <c:pt idx="0">
                  <c:v>5500</c:v>
                </c:pt>
                <c:pt idx="1">
                  <c:v>7400</c:v>
                </c:pt>
                <c:pt idx="2">
                  <c:v>8800</c:v>
                </c:pt>
                <c:pt idx="3">
                  <c:v>8900</c:v>
                </c:pt>
              </c:numCache>
            </c:numRef>
          </c:val>
        </c:ser>
        <c:dLbls>
          <c:showLegendKey val="0"/>
          <c:showVal val="0"/>
          <c:showCatName val="0"/>
          <c:showSerName val="0"/>
          <c:showPercent val="0"/>
          <c:showBubbleSize val="0"/>
        </c:dLbls>
        <c:gapWidth val="150"/>
        <c:axId val="49915904"/>
        <c:axId val="137214720"/>
      </c:barChart>
      <c:catAx>
        <c:axId val="49915904"/>
        <c:scaling>
          <c:orientation val="minMax"/>
        </c:scaling>
        <c:delete val="0"/>
        <c:axPos val="b"/>
        <c:numFmt formatCode="General" sourceLinked="1"/>
        <c:majorTickMark val="out"/>
        <c:minorTickMark val="none"/>
        <c:tickLblPos val="nextTo"/>
        <c:crossAx val="137214720"/>
        <c:crosses val="autoZero"/>
        <c:auto val="1"/>
        <c:lblAlgn val="ctr"/>
        <c:lblOffset val="100"/>
        <c:noMultiLvlLbl val="0"/>
      </c:catAx>
      <c:valAx>
        <c:axId val="137214720"/>
        <c:scaling>
          <c:orientation val="minMax"/>
          <c:max val="9200"/>
          <c:min val="5000"/>
        </c:scaling>
        <c:delete val="0"/>
        <c:axPos val="l"/>
        <c:numFmt formatCode="General" sourceLinked="1"/>
        <c:majorTickMark val="out"/>
        <c:minorTickMark val="none"/>
        <c:tickLblPos val="nextTo"/>
        <c:crossAx val="49915904"/>
        <c:crosses val="autoZero"/>
        <c:crossBetween val="between"/>
        <c:majorUnit val="2000"/>
        <c:minorUnit val="100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Farm profiles</c:v>
                </c:pt>
              </c:strCache>
            </c:strRef>
          </c:tx>
          <c:explosion val="6"/>
          <c:cat>
            <c:strRef>
              <c:f>Sheet1!$A$2:$A$5</c:f>
              <c:strCache>
                <c:ptCount val="3"/>
                <c:pt idx="0">
                  <c:v>22 400 large &amp; medium commercial; private property; t/o &gt;R300 000</c:v>
                </c:pt>
                <c:pt idx="1">
                  <c:v>24 000 small commercial; private property; t/o &lt;R300 000</c:v>
                </c:pt>
                <c:pt idx="2">
                  <c:v>35 000 "emerging commercial" in communal areas;  t/o &lt;R300 000</c:v>
                </c:pt>
              </c:strCache>
            </c:strRef>
          </c:cat>
          <c:val>
            <c:numRef>
              <c:f>Sheet1!$B$2:$B$5</c:f>
              <c:numCache>
                <c:formatCode>General</c:formatCode>
                <c:ptCount val="4"/>
                <c:pt idx="0">
                  <c:v>22400</c:v>
                </c:pt>
                <c:pt idx="1">
                  <c:v>24000</c:v>
                </c:pt>
                <c:pt idx="2">
                  <c:v>35000</c:v>
                </c:pt>
              </c:numCache>
            </c:numRef>
          </c:val>
        </c:ser>
        <c:dLbls>
          <c:showLegendKey val="0"/>
          <c:showVal val="0"/>
          <c:showCatName val="0"/>
          <c:showSerName val="0"/>
          <c:showPercent val="0"/>
          <c:showBubbleSize val="0"/>
          <c:showLeaderLines val="1"/>
        </c:dLbls>
        <c:firstSliceAng val="0"/>
      </c:pieChart>
    </c:plotArea>
    <c:legend>
      <c:legendPos val="r"/>
      <c:legendEntry>
        <c:idx val="3"/>
        <c:delete val="1"/>
      </c:legendEntry>
      <c:layout>
        <c:manualLayout>
          <c:xMode val="edge"/>
          <c:yMode val="edge"/>
          <c:x val="0.65671624380285798"/>
          <c:y val="7.7072831974700579E-2"/>
          <c:w val="0.33402449693788278"/>
          <c:h val="0.85769976174959139"/>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Farm profiles</c:v>
                </c:pt>
              </c:strCache>
            </c:strRef>
          </c:tx>
          <c:explosion val="5"/>
          <c:dPt>
            <c:idx val="0"/>
            <c:bubble3D val="0"/>
            <c:explosion val="10"/>
          </c:dPt>
          <c:dPt>
            <c:idx val="1"/>
            <c:bubble3D val="0"/>
            <c:explosion val="11"/>
          </c:dPt>
          <c:dPt>
            <c:idx val="2"/>
            <c:bubble3D val="0"/>
            <c:explosion val="10"/>
          </c:dPt>
          <c:dPt>
            <c:idx val="3"/>
            <c:bubble3D val="0"/>
            <c:explosion val="11"/>
          </c:dPt>
          <c:cat>
            <c:strRef>
              <c:f>Sheet1!$A$2:$A$5</c:f>
              <c:strCache>
                <c:ptCount val="4"/>
                <c:pt idx="0">
                  <c:v>22 400 large &amp; medium commercial; private property; t/o &gt;R300 000</c:v>
                </c:pt>
                <c:pt idx="1">
                  <c:v>24 000 small commercial; private property; t/o &lt;R300 000</c:v>
                </c:pt>
                <c:pt idx="2">
                  <c:v>35 000 "emerging" commercial in communal areas; t/o &lt;R300 000</c:v>
                </c:pt>
                <c:pt idx="3">
                  <c:v>1.3 million subsistence farmers in communal areas and allotment market gardens</c:v>
                </c:pt>
              </c:strCache>
            </c:strRef>
          </c:cat>
          <c:val>
            <c:numRef>
              <c:f>Sheet1!$B$2:$B$5</c:f>
              <c:numCache>
                <c:formatCode>General</c:formatCode>
                <c:ptCount val="4"/>
                <c:pt idx="0">
                  <c:v>22400</c:v>
                </c:pt>
                <c:pt idx="1">
                  <c:v>24000</c:v>
                </c:pt>
                <c:pt idx="2">
                  <c:v>35000</c:v>
                </c:pt>
                <c:pt idx="3">
                  <c:v>1300000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5671624380285798"/>
          <c:y val="7.7072831974700579E-2"/>
          <c:w val="0.33402449693788278"/>
          <c:h val="0.85769976174959139"/>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Tabelle1!$B$1</c:f>
              <c:strCache>
                <c:ptCount val="1"/>
                <c:pt idx="0">
                  <c:v>Datenreihe 1</c:v>
                </c:pt>
              </c:strCache>
            </c:strRef>
          </c:tx>
          <c:invertIfNegative val="0"/>
          <c:cat>
            <c:strRef>
              <c:f>Tabelle1!$A$2:$A$12</c:f>
              <c:strCache>
                <c:ptCount val="11"/>
                <c:pt idx="0">
                  <c:v>Morocco(2005)</c:v>
                </c:pt>
                <c:pt idx="1">
                  <c:v>Thailand(2008)</c:v>
                </c:pt>
                <c:pt idx="2">
                  <c:v>China (2009)</c:v>
                </c:pt>
                <c:pt idx="3">
                  <c:v>South Africa (2010)</c:v>
                </c:pt>
                <c:pt idx="4">
                  <c:v>Korea(2007)</c:v>
                </c:pt>
                <c:pt idx="5">
                  <c:v>Sweden(2007)</c:v>
                </c:pt>
                <c:pt idx="6">
                  <c:v>USA (2010)</c:v>
                </c:pt>
                <c:pt idx="7">
                  <c:v>Netherlands (2008)</c:v>
                </c:pt>
                <c:pt idx="8">
                  <c:v>Europe (2007)</c:v>
                </c:pt>
                <c:pt idx="9">
                  <c:v>Switzerland (2009)</c:v>
                </c:pt>
                <c:pt idx="10">
                  <c:v>Canada (2007)</c:v>
                </c:pt>
              </c:strCache>
            </c:strRef>
          </c:cat>
          <c:val>
            <c:numRef>
              <c:f>Tabelle1!$B$2:$B$12</c:f>
              <c:numCache>
                <c:formatCode>0%</c:formatCode>
                <c:ptCount val="11"/>
                <c:pt idx="0">
                  <c:v>0.2</c:v>
                </c:pt>
                <c:pt idx="1">
                  <c:v>0.18600000000000003</c:v>
                </c:pt>
                <c:pt idx="2">
                  <c:v>0.17800000000000002</c:v>
                </c:pt>
                <c:pt idx="3">
                  <c:v>0.13500000000000001</c:v>
                </c:pt>
                <c:pt idx="4">
                  <c:v>0.125</c:v>
                </c:pt>
                <c:pt idx="5">
                  <c:v>9.6000000000000002E-2</c:v>
                </c:pt>
                <c:pt idx="6">
                  <c:v>8.3000000000000004E-2</c:v>
                </c:pt>
                <c:pt idx="7">
                  <c:v>7.6999999999999999E-2</c:v>
                </c:pt>
                <c:pt idx="8">
                  <c:v>7.0000000000000007E-2</c:v>
                </c:pt>
                <c:pt idx="9">
                  <c:v>6.5000000000000002E-2</c:v>
                </c:pt>
                <c:pt idx="10">
                  <c:v>4.6300000000000001E-2</c:v>
                </c:pt>
              </c:numCache>
            </c:numRef>
          </c:val>
        </c:ser>
        <c:dLbls>
          <c:showLegendKey val="0"/>
          <c:showVal val="0"/>
          <c:showCatName val="0"/>
          <c:showSerName val="0"/>
          <c:showPercent val="0"/>
          <c:showBubbleSize val="0"/>
        </c:dLbls>
        <c:gapWidth val="150"/>
        <c:axId val="197441024"/>
        <c:axId val="194073664"/>
      </c:barChart>
      <c:catAx>
        <c:axId val="197441024"/>
        <c:scaling>
          <c:orientation val="minMax"/>
        </c:scaling>
        <c:delete val="0"/>
        <c:axPos val="b"/>
        <c:numFmt formatCode="General" sourceLinked="0"/>
        <c:majorTickMark val="out"/>
        <c:minorTickMark val="none"/>
        <c:tickLblPos val="nextTo"/>
        <c:txPr>
          <a:bodyPr rot="-3360000"/>
          <a:lstStyle/>
          <a:p>
            <a:pPr>
              <a:defRPr/>
            </a:pPr>
            <a:endParaRPr lang="en-US"/>
          </a:p>
        </c:txPr>
        <c:crossAx val="194073664"/>
        <c:crosses val="autoZero"/>
        <c:auto val="1"/>
        <c:lblAlgn val="ctr"/>
        <c:lblOffset val="100"/>
        <c:noMultiLvlLbl val="0"/>
      </c:catAx>
      <c:valAx>
        <c:axId val="194073664"/>
        <c:scaling>
          <c:orientation val="minMax"/>
        </c:scaling>
        <c:delete val="0"/>
        <c:axPos val="l"/>
        <c:numFmt formatCode="0%" sourceLinked="1"/>
        <c:majorTickMark val="out"/>
        <c:minorTickMark val="none"/>
        <c:tickLblPos val="nextTo"/>
        <c:crossAx val="197441024"/>
        <c:crosses val="autoZero"/>
        <c:crossBetween val="between"/>
      </c:valAx>
      <c:spPr>
        <a:solidFill>
          <a:schemeClr val="bg1">
            <a:alpha val="0"/>
          </a:schemeClr>
        </a:solidFill>
      </c:spPr>
    </c:plotArea>
    <c:plotVisOnly val="1"/>
    <c:dispBlanksAs val="gap"/>
    <c:showDLblsOverMax val="0"/>
  </c:chart>
  <c:spPr>
    <a:solidFill>
      <a:schemeClr val="lt1">
        <a:alpha val="45000"/>
      </a:schemeClr>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Tabelle1!$B$1</c:f>
              <c:strCache>
                <c:ptCount val="1"/>
                <c:pt idx="0">
                  <c:v>Datenreihe 1</c:v>
                </c:pt>
              </c:strCache>
            </c:strRef>
          </c:tx>
          <c:invertIfNegative val="0"/>
          <c:cat>
            <c:strRef>
              <c:f>Tabelle1!$A$2:$A$7</c:f>
              <c:strCache>
                <c:ptCount val="6"/>
                <c:pt idx="0">
                  <c:v>Norway (2007)</c:v>
                </c:pt>
                <c:pt idx="1">
                  <c:v>Colombia (2007)</c:v>
                </c:pt>
                <c:pt idx="2">
                  <c:v>Finland (2009)</c:v>
                </c:pt>
                <c:pt idx="3">
                  <c:v>France(2008)</c:v>
                </c:pt>
                <c:pt idx="4">
                  <c:v>Japan (2006)</c:v>
                </c:pt>
                <c:pt idx="5">
                  <c:v>Europe (2008)</c:v>
                </c:pt>
              </c:strCache>
            </c:strRef>
          </c:cat>
          <c:val>
            <c:numRef>
              <c:f>Tabelle1!$B$2:$B$7</c:f>
              <c:numCache>
                <c:formatCode>0%</c:formatCode>
                <c:ptCount val="6"/>
                <c:pt idx="0">
                  <c:v>0.14199999999999999</c:v>
                </c:pt>
                <c:pt idx="1">
                  <c:v>0.125</c:v>
                </c:pt>
                <c:pt idx="2">
                  <c:v>0.11899999999999999</c:v>
                </c:pt>
                <c:pt idx="3">
                  <c:v>0.11899999999999999</c:v>
                </c:pt>
                <c:pt idx="4">
                  <c:v>8.8999999999999996E-2</c:v>
                </c:pt>
                <c:pt idx="5">
                  <c:v>6.0999999999999999E-2</c:v>
                </c:pt>
              </c:numCache>
            </c:numRef>
          </c:val>
        </c:ser>
        <c:dLbls>
          <c:showLegendKey val="0"/>
          <c:showVal val="0"/>
          <c:showCatName val="0"/>
          <c:showSerName val="0"/>
          <c:showPercent val="0"/>
          <c:showBubbleSize val="0"/>
        </c:dLbls>
        <c:gapWidth val="150"/>
        <c:axId val="197342208"/>
        <c:axId val="194075392"/>
      </c:barChart>
      <c:catAx>
        <c:axId val="197342208"/>
        <c:scaling>
          <c:orientation val="minMax"/>
        </c:scaling>
        <c:delete val="0"/>
        <c:axPos val="b"/>
        <c:numFmt formatCode="General" sourceLinked="0"/>
        <c:majorTickMark val="out"/>
        <c:minorTickMark val="none"/>
        <c:tickLblPos val="nextTo"/>
        <c:txPr>
          <a:bodyPr rot="-3360000"/>
          <a:lstStyle/>
          <a:p>
            <a:pPr>
              <a:defRPr/>
            </a:pPr>
            <a:endParaRPr lang="en-US"/>
          </a:p>
        </c:txPr>
        <c:crossAx val="194075392"/>
        <c:crosses val="autoZero"/>
        <c:auto val="1"/>
        <c:lblAlgn val="ctr"/>
        <c:lblOffset val="100"/>
        <c:noMultiLvlLbl val="0"/>
      </c:catAx>
      <c:valAx>
        <c:axId val="194075392"/>
        <c:scaling>
          <c:orientation val="minMax"/>
        </c:scaling>
        <c:delete val="0"/>
        <c:axPos val="l"/>
        <c:numFmt formatCode="0%" sourceLinked="1"/>
        <c:majorTickMark val="out"/>
        <c:minorTickMark val="none"/>
        <c:tickLblPos val="nextTo"/>
        <c:crossAx val="197342208"/>
        <c:crosses val="autoZero"/>
        <c:crossBetween val="between"/>
      </c:valAx>
      <c:spPr>
        <a:solidFill>
          <a:schemeClr val="bg1">
            <a:alpha val="0"/>
          </a:schemeClr>
        </a:solidFill>
      </c:spPr>
    </c:plotArea>
    <c:plotVisOnly val="1"/>
    <c:dispBlanksAs val="gap"/>
    <c:showDLblsOverMax val="0"/>
  </c:chart>
  <c:spPr>
    <a:solidFill>
      <a:schemeClr val="lt1">
        <a:alpha val="45000"/>
      </a:schemeClr>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Logistic cost as % of sales/turnover</a:t>
            </a:r>
          </a:p>
        </c:rich>
      </c:tx>
      <c:layout/>
      <c:overlay val="0"/>
      <c:spPr>
        <a:noFill/>
        <a:ln>
          <a:noFill/>
        </a:ln>
        <a:effectLst/>
      </c:spPr>
    </c:title>
    <c:autoTitleDeleted val="0"/>
    <c:plotArea>
      <c:layout/>
      <c:barChart>
        <c:barDir val="col"/>
        <c:grouping val="clustered"/>
        <c:varyColors val="0"/>
        <c:ser>
          <c:idx val="0"/>
          <c:order val="0"/>
          <c:tx>
            <c:strRef>
              <c:f>Tabelle1!$B$1</c:f>
              <c:strCache>
                <c:ptCount val="1"/>
                <c:pt idx="0">
                  <c:v>Spalte2</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Tabelle1!$A$2:$A$12</c:f>
              <c:strCache>
                <c:ptCount val="11"/>
                <c:pt idx="0">
                  <c:v>Greece Upper Bound</c:v>
                </c:pt>
                <c:pt idx="1">
                  <c:v>Greek Canned Peaches Upper Bound</c:v>
                </c:pt>
                <c:pt idx="2">
                  <c:v>Baltic Sea Region (2006)</c:v>
                </c:pt>
                <c:pt idx="3">
                  <c:v>Colombia(2007)</c:v>
                </c:pt>
                <c:pt idx="4">
                  <c:v>Finland(2009)</c:v>
                </c:pt>
                <c:pt idx="5">
                  <c:v>France(2008)</c:v>
                </c:pt>
                <c:pt idx="6">
                  <c:v>Greek Canned Peaches Lower Bound</c:v>
                </c:pt>
                <c:pt idx="7">
                  <c:v>Greece Lower Bound</c:v>
                </c:pt>
                <c:pt idx="8">
                  <c:v>Norway(2007)</c:v>
                </c:pt>
                <c:pt idx="9">
                  <c:v>Western &amp; Central Europe(2008)</c:v>
                </c:pt>
                <c:pt idx="10">
                  <c:v>Grocery Manufacturers Association(2009)</c:v>
                </c:pt>
              </c:strCache>
            </c:strRef>
          </c:cat>
          <c:val>
            <c:numRef>
              <c:f>Tabelle1!$B$2:$B$12</c:f>
              <c:numCache>
                <c:formatCode>0%</c:formatCode>
                <c:ptCount val="11"/>
                <c:pt idx="0">
                  <c:v>0.3</c:v>
                </c:pt>
                <c:pt idx="1">
                  <c:v>0.2</c:v>
                </c:pt>
                <c:pt idx="2">
                  <c:v>0.14499999999999999</c:v>
                </c:pt>
                <c:pt idx="3">
                  <c:v>0.125</c:v>
                </c:pt>
                <c:pt idx="4">
                  <c:v>0.11899999999999999</c:v>
                </c:pt>
                <c:pt idx="5">
                  <c:v>0.11899999999999999</c:v>
                </c:pt>
                <c:pt idx="6">
                  <c:v>0.11</c:v>
                </c:pt>
                <c:pt idx="7">
                  <c:v>0.1</c:v>
                </c:pt>
                <c:pt idx="8">
                  <c:v>9.0999999999999998E-2</c:v>
                </c:pt>
                <c:pt idx="9">
                  <c:v>7.2999999999999995E-2</c:v>
                </c:pt>
                <c:pt idx="10">
                  <c:v>6.7500000000000004E-2</c:v>
                </c:pt>
              </c:numCache>
            </c:numRef>
          </c:val>
        </c:ser>
        <c:dLbls>
          <c:showLegendKey val="0"/>
          <c:showVal val="0"/>
          <c:showCatName val="0"/>
          <c:showSerName val="0"/>
          <c:showPercent val="0"/>
          <c:showBubbleSize val="0"/>
        </c:dLbls>
        <c:gapWidth val="100"/>
        <c:overlap val="-24"/>
        <c:axId val="132152832"/>
        <c:axId val="117060672"/>
      </c:barChart>
      <c:catAx>
        <c:axId val="132152832"/>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060672"/>
        <c:crosses val="autoZero"/>
        <c:auto val="1"/>
        <c:lblAlgn val="ctr"/>
        <c:lblOffset val="100"/>
        <c:noMultiLvlLbl val="0"/>
      </c:catAx>
      <c:valAx>
        <c:axId val="1170606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152832"/>
        <c:crosses val="autoZero"/>
        <c:crossBetween val="between"/>
        <c:majorUnit val="4.0000000000000008E-2"/>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860D9E-D578-414B-AD8B-F77640153E96}" type="doc">
      <dgm:prSet loTypeId="urn:microsoft.com/office/officeart/2005/8/layout/list1" loCatId="list" qsTypeId="urn:microsoft.com/office/officeart/2005/8/quickstyle/simple3" qsCatId="simple" csTypeId="urn:microsoft.com/office/officeart/2005/8/colors/accent1_4" csCatId="accent1" phldr="1"/>
      <dgm:spPr/>
      <dgm:t>
        <a:bodyPr/>
        <a:lstStyle/>
        <a:p>
          <a:endParaRPr lang="en-US"/>
        </a:p>
      </dgm:t>
    </dgm:pt>
    <dgm:pt modelId="{8F0A8B27-4A0B-44D0-A4CB-381E72223A9A}">
      <dgm:prSet phldrT="[Text]"/>
      <dgm:spPr/>
      <dgm:t>
        <a:bodyPr/>
        <a:lstStyle/>
        <a:p>
          <a:r>
            <a:rPr lang="en-US" dirty="0" smtClean="0"/>
            <a:t>Market Intelligence</a:t>
          </a:r>
          <a:endParaRPr lang="en-US" dirty="0"/>
        </a:p>
      </dgm:t>
    </dgm:pt>
    <dgm:pt modelId="{C58CB449-1745-4577-A0D2-28B734C13186}" type="parTrans" cxnId="{446AE823-CD2E-4F48-B7AD-A302FDC6CD36}">
      <dgm:prSet/>
      <dgm:spPr/>
      <dgm:t>
        <a:bodyPr/>
        <a:lstStyle/>
        <a:p>
          <a:endParaRPr lang="en-US"/>
        </a:p>
      </dgm:t>
    </dgm:pt>
    <dgm:pt modelId="{44634071-0EF2-429C-B0D7-288AA191B4E7}" type="sibTrans" cxnId="{446AE823-CD2E-4F48-B7AD-A302FDC6CD36}">
      <dgm:prSet/>
      <dgm:spPr/>
      <dgm:t>
        <a:bodyPr/>
        <a:lstStyle/>
        <a:p>
          <a:endParaRPr lang="en-US"/>
        </a:p>
      </dgm:t>
    </dgm:pt>
    <dgm:pt modelId="{E2765464-62DF-4CB0-BE11-DCD3CCB1CA29}">
      <dgm:prSet phldrT="[Text]"/>
      <dgm:spPr/>
      <dgm:t>
        <a:bodyPr/>
        <a:lstStyle/>
        <a:p>
          <a:r>
            <a:rPr lang="en-US" dirty="0" smtClean="0"/>
            <a:t>Statistics and Trade Information</a:t>
          </a:r>
          <a:endParaRPr lang="en-US" dirty="0"/>
        </a:p>
      </dgm:t>
    </dgm:pt>
    <dgm:pt modelId="{F4F3ECD3-384B-4C33-A0D7-9C892CFF04DC}" type="parTrans" cxnId="{23BB9842-79AB-4D49-8861-CC59C4CE6FED}">
      <dgm:prSet/>
      <dgm:spPr/>
      <dgm:t>
        <a:bodyPr/>
        <a:lstStyle/>
        <a:p>
          <a:endParaRPr lang="en-US"/>
        </a:p>
      </dgm:t>
    </dgm:pt>
    <dgm:pt modelId="{12AC92CF-DE40-48B7-A64F-1654B99E9FDB}" type="sibTrans" cxnId="{23BB9842-79AB-4D49-8861-CC59C4CE6FED}">
      <dgm:prSet/>
      <dgm:spPr/>
      <dgm:t>
        <a:bodyPr/>
        <a:lstStyle/>
        <a:p>
          <a:endParaRPr lang="en-US"/>
        </a:p>
      </dgm:t>
    </dgm:pt>
    <dgm:pt modelId="{85E76C03-7897-4C4C-97BF-F693A2F4118E}">
      <dgm:prSet phldrT="[Text]"/>
      <dgm:spPr/>
      <dgm:t>
        <a:bodyPr/>
        <a:lstStyle/>
        <a:p>
          <a:r>
            <a:rPr lang="en-US" dirty="0" smtClean="0"/>
            <a:t>Joint Marketing</a:t>
          </a:r>
        </a:p>
      </dgm:t>
    </dgm:pt>
    <dgm:pt modelId="{97A591D5-ECB1-46B7-A07D-9E03232E4100}" type="parTrans" cxnId="{64BC0F31-8A81-475B-83B6-A6BB7FAB6348}">
      <dgm:prSet/>
      <dgm:spPr/>
      <dgm:t>
        <a:bodyPr/>
        <a:lstStyle/>
        <a:p>
          <a:endParaRPr lang="en-US"/>
        </a:p>
      </dgm:t>
    </dgm:pt>
    <dgm:pt modelId="{A79BD418-2DC8-4B7B-89F3-F9BC918F1DFE}" type="sibTrans" cxnId="{64BC0F31-8A81-475B-83B6-A6BB7FAB6348}">
      <dgm:prSet/>
      <dgm:spPr/>
      <dgm:t>
        <a:bodyPr/>
        <a:lstStyle/>
        <a:p>
          <a:endParaRPr lang="en-US"/>
        </a:p>
      </dgm:t>
    </dgm:pt>
    <dgm:pt modelId="{F14D34C1-2553-4BDF-AC24-AD34807A56AF}">
      <dgm:prSet phldrT="[Text]"/>
      <dgm:spPr/>
      <dgm:t>
        <a:bodyPr/>
        <a:lstStyle/>
        <a:p>
          <a:r>
            <a:rPr lang="en-US" dirty="0" smtClean="0"/>
            <a:t>Uniform Branding for Seafood from Norway</a:t>
          </a:r>
          <a:endParaRPr lang="en-US" dirty="0"/>
        </a:p>
      </dgm:t>
    </dgm:pt>
    <dgm:pt modelId="{F55B688B-8119-4F76-B3AF-8B6BBD87B7EE}" type="parTrans" cxnId="{557C9B91-C609-45A6-B0DB-932E14DEA83A}">
      <dgm:prSet/>
      <dgm:spPr/>
      <dgm:t>
        <a:bodyPr/>
        <a:lstStyle/>
        <a:p>
          <a:endParaRPr lang="en-US"/>
        </a:p>
      </dgm:t>
    </dgm:pt>
    <dgm:pt modelId="{A48AF23F-0ECC-4BBB-8825-12361D89C584}" type="sibTrans" cxnId="{557C9B91-C609-45A6-B0DB-932E14DEA83A}">
      <dgm:prSet/>
      <dgm:spPr/>
      <dgm:t>
        <a:bodyPr/>
        <a:lstStyle/>
        <a:p>
          <a:endParaRPr lang="en-US"/>
        </a:p>
      </dgm:t>
    </dgm:pt>
    <dgm:pt modelId="{C9BA1A9C-9CDC-452D-A100-81C3D8CB1A94}">
      <dgm:prSet/>
      <dgm:spPr/>
      <dgm:t>
        <a:bodyPr/>
        <a:lstStyle/>
        <a:p>
          <a:r>
            <a:rPr lang="en-US" dirty="0" smtClean="0"/>
            <a:t>Communication</a:t>
          </a:r>
          <a:endParaRPr lang="en-US" dirty="0"/>
        </a:p>
      </dgm:t>
    </dgm:pt>
    <dgm:pt modelId="{6A1E4C44-0E70-4612-95B7-D20BEB0EB645}" type="parTrans" cxnId="{6EBC7A0D-1B64-40F6-AB19-0DC72A89EA66}">
      <dgm:prSet/>
      <dgm:spPr/>
      <dgm:t>
        <a:bodyPr/>
        <a:lstStyle/>
        <a:p>
          <a:endParaRPr lang="en-US"/>
        </a:p>
      </dgm:t>
    </dgm:pt>
    <dgm:pt modelId="{6DD8C1AF-55FA-498E-BAEE-ED5F19C20D4C}" type="sibTrans" cxnId="{6EBC7A0D-1B64-40F6-AB19-0DC72A89EA66}">
      <dgm:prSet/>
      <dgm:spPr/>
      <dgm:t>
        <a:bodyPr/>
        <a:lstStyle/>
        <a:p>
          <a:endParaRPr lang="en-US"/>
        </a:p>
      </dgm:t>
    </dgm:pt>
    <dgm:pt modelId="{B90F760F-6755-4F15-A078-4778144FCAA5}">
      <dgm:prSet/>
      <dgm:spPr/>
      <dgm:t>
        <a:bodyPr/>
        <a:lstStyle/>
        <a:p>
          <a:r>
            <a:rPr lang="en-US" dirty="0" smtClean="0"/>
            <a:t>PR activities increasing general knowledge about NSC and its Brand Principles</a:t>
          </a:r>
          <a:endParaRPr lang="en-US" dirty="0"/>
        </a:p>
      </dgm:t>
    </dgm:pt>
    <dgm:pt modelId="{2E285B35-FD87-40E3-8DEE-8401EF2D61DC}" type="parTrans" cxnId="{66966392-67CD-40E9-B26D-4020F4240FA5}">
      <dgm:prSet/>
      <dgm:spPr/>
      <dgm:t>
        <a:bodyPr/>
        <a:lstStyle/>
        <a:p>
          <a:endParaRPr lang="en-US"/>
        </a:p>
      </dgm:t>
    </dgm:pt>
    <dgm:pt modelId="{F09780B4-3848-4B4A-B4B0-9459F829CBB0}" type="sibTrans" cxnId="{66966392-67CD-40E9-B26D-4020F4240FA5}">
      <dgm:prSet/>
      <dgm:spPr/>
      <dgm:t>
        <a:bodyPr/>
        <a:lstStyle/>
        <a:p>
          <a:endParaRPr lang="en-US"/>
        </a:p>
      </dgm:t>
    </dgm:pt>
    <dgm:pt modelId="{E1DCFF07-FCBF-4283-A19F-12A6BA5B8398}">
      <dgm:prSet/>
      <dgm:spPr/>
      <dgm:t>
        <a:bodyPr/>
        <a:lstStyle/>
        <a:p>
          <a:r>
            <a:rPr lang="en-US" dirty="0" smtClean="0"/>
            <a:t>Ensures high reputation of NSC</a:t>
          </a:r>
          <a:endParaRPr lang="en-US" dirty="0"/>
        </a:p>
      </dgm:t>
    </dgm:pt>
    <dgm:pt modelId="{B1E39CB8-B030-4857-ACAC-B033DB498F12}" type="parTrans" cxnId="{81B48E35-26D4-4B97-A9E8-C2DA73E6BE69}">
      <dgm:prSet/>
      <dgm:spPr/>
      <dgm:t>
        <a:bodyPr/>
        <a:lstStyle/>
        <a:p>
          <a:endParaRPr lang="en-US"/>
        </a:p>
      </dgm:t>
    </dgm:pt>
    <dgm:pt modelId="{557EAC0C-07E7-4E98-9708-D8848A2E3C2F}" type="sibTrans" cxnId="{81B48E35-26D4-4B97-A9E8-C2DA73E6BE69}">
      <dgm:prSet/>
      <dgm:spPr/>
      <dgm:t>
        <a:bodyPr/>
        <a:lstStyle/>
        <a:p>
          <a:endParaRPr lang="en-US"/>
        </a:p>
      </dgm:t>
    </dgm:pt>
    <dgm:pt modelId="{C5FB8772-EF37-4ADE-A8CC-349E95BB262D}">
      <dgm:prSet/>
      <dgm:spPr/>
      <dgm:t>
        <a:bodyPr/>
        <a:lstStyle/>
        <a:p>
          <a:r>
            <a:rPr lang="en-US" dirty="0" smtClean="0"/>
            <a:t>Reputation Management</a:t>
          </a:r>
          <a:endParaRPr lang="en-US" dirty="0"/>
        </a:p>
      </dgm:t>
    </dgm:pt>
    <dgm:pt modelId="{8250C52F-2970-4CAF-8AE9-22A042E79430}" type="parTrans" cxnId="{B6F848DE-58FC-469F-A996-0B0C3DCEC377}">
      <dgm:prSet/>
      <dgm:spPr/>
      <dgm:t>
        <a:bodyPr/>
        <a:lstStyle/>
        <a:p>
          <a:endParaRPr lang="en-US"/>
        </a:p>
      </dgm:t>
    </dgm:pt>
    <dgm:pt modelId="{95F1B7CD-FEA6-4F1B-8425-4B6A2F260AB0}" type="sibTrans" cxnId="{B6F848DE-58FC-469F-A996-0B0C3DCEC377}">
      <dgm:prSet/>
      <dgm:spPr/>
      <dgm:t>
        <a:bodyPr/>
        <a:lstStyle/>
        <a:p>
          <a:endParaRPr lang="en-US"/>
        </a:p>
      </dgm:t>
    </dgm:pt>
    <dgm:pt modelId="{042BD80D-AEED-4031-B18A-78C595B7DF0B}">
      <dgm:prSet phldrT="[Text]"/>
      <dgm:spPr/>
      <dgm:t>
        <a:bodyPr/>
        <a:lstStyle/>
        <a:p>
          <a:r>
            <a:rPr lang="en-US" dirty="0" smtClean="0"/>
            <a:t>Monitors Trends and Developments</a:t>
          </a:r>
          <a:endParaRPr lang="en-US" dirty="0"/>
        </a:p>
      </dgm:t>
    </dgm:pt>
    <dgm:pt modelId="{9CCBC835-CF4B-4CDE-8380-672A32BF6FBC}" type="parTrans" cxnId="{5C69B1C4-EF87-41A8-BE52-4C25E1B0F882}">
      <dgm:prSet/>
      <dgm:spPr/>
      <dgm:t>
        <a:bodyPr/>
        <a:lstStyle/>
        <a:p>
          <a:endParaRPr lang="en-US"/>
        </a:p>
      </dgm:t>
    </dgm:pt>
    <dgm:pt modelId="{D88D0282-089C-426B-8E8A-DB89E9AD0CC3}" type="sibTrans" cxnId="{5C69B1C4-EF87-41A8-BE52-4C25E1B0F882}">
      <dgm:prSet/>
      <dgm:spPr/>
      <dgm:t>
        <a:bodyPr/>
        <a:lstStyle/>
        <a:p>
          <a:endParaRPr lang="en-US"/>
        </a:p>
      </dgm:t>
    </dgm:pt>
    <dgm:pt modelId="{8A60DDD1-8269-4432-86E8-735C56F58B0A}">
      <dgm:prSet phldrT="[Text]"/>
      <dgm:spPr/>
      <dgm:t>
        <a:bodyPr/>
        <a:lstStyle/>
        <a:p>
          <a:r>
            <a:rPr lang="en-US" dirty="0" smtClean="0"/>
            <a:t>Information on Regulatory Changes in Export Markets</a:t>
          </a:r>
          <a:endParaRPr lang="en-US" dirty="0"/>
        </a:p>
      </dgm:t>
    </dgm:pt>
    <dgm:pt modelId="{97080BD6-DCD0-49C8-8C15-EC0B00870E41}" type="parTrans" cxnId="{3C7BCFD4-1CEE-458F-B173-8E2DFA940266}">
      <dgm:prSet/>
      <dgm:spPr/>
      <dgm:t>
        <a:bodyPr/>
        <a:lstStyle/>
        <a:p>
          <a:endParaRPr lang="en-US"/>
        </a:p>
      </dgm:t>
    </dgm:pt>
    <dgm:pt modelId="{31A27C10-9F54-4BDE-B05C-6E4EA8706863}" type="sibTrans" cxnId="{3C7BCFD4-1CEE-458F-B173-8E2DFA940266}">
      <dgm:prSet/>
      <dgm:spPr/>
      <dgm:t>
        <a:bodyPr/>
        <a:lstStyle/>
        <a:p>
          <a:endParaRPr lang="en-US"/>
        </a:p>
      </dgm:t>
    </dgm:pt>
    <dgm:pt modelId="{2BA2E719-0E33-4FFB-8013-3D1EB26F7046}">
      <dgm:prSet phldrT="[Text]"/>
      <dgm:spPr/>
      <dgm:t>
        <a:bodyPr/>
        <a:lstStyle/>
        <a:p>
          <a:r>
            <a:rPr lang="en-US" dirty="0" smtClean="0"/>
            <a:t>Supports Sales Efforts of Members</a:t>
          </a:r>
          <a:endParaRPr lang="en-US" dirty="0"/>
        </a:p>
      </dgm:t>
    </dgm:pt>
    <dgm:pt modelId="{64510BFE-5A2A-4CD4-875C-B727B5E92B2A}" type="parTrans" cxnId="{AB7E4743-2652-4985-BC59-E54CAA3BAF50}">
      <dgm:prSet/>
      <dgm:spPr/>
      <dgm:t>
        <a:bodyPr/>
        <a:lstStyle/>
        <a:p>
          <a:endParaRPr lang="en-US"/>
        </a:p>
      </dgm:t>
    </dgm:pt>
    <dgm:pt modelId="{BA95761B-088D-4590-94A2-73790D4FAB63}" type="sibTrans" cxnId="{AB7E4743-2652-4985-BC59-E54CAA3BAF50}">
      <dgm:prSet/>
      <dgm:spPr/>
      <dgm:t>
        <a:bodyPr/>
        <a:lstStyle/>
        <a:p>
          <a:endParaRPr lang="en-US"/>
        </a:p>
      </dgm:t>
    </dgm:pt>
    <dgm:pt modelId="{F22EADFC-7CD9-458B-ACC5-34E87A94C8FE}">
      <dgm:prSet phldrT="[Text]"/>
      <dgm:spPr/>
      <dgm:t>
        <a:bodyPr/>
        <a:lstStyle/>
        <a:p>
          <a:r>
            <a:rPr lang="en-US" dirty="0" smtClean="0"/>
            <a:t>Marketing Projects to Increase Demand for Norwegian Seafood </a:t>
          </a:r>
          <a:endParaRPr lang="en-US" dirty="0"/>
        </a:p>
      </dgm:t>
    </dgm:pt>
    <dgm:pt modelId="{BC6ECD02-A93C-4815-975E-430D00AD6929}" type="parTrans" cxnId="{17F39FDD-E2F8-44FF-97C9-C7CEA22303BB}">
      <dgm:prSet/>
      <dgm:spPr/>
      <dgm:t>
        <a:bodyPr/>
        <a:lstStyle/>
        <a:p>
          <a:endParaRPr lang="en-US"/>
        </a:p>
      </dgm:t>
    </dgm:pt>
    <dgm:pt modelId="{D099382F-0FD1-405A-AA5B-5216A32C6BF5}" type="sibTrans" cxnId="{17F39FDD-E2F8-44FF-97C9-C7CEA22303BB}">
      <dgm:prSet/>
      <dgm:spPr/>
      <dgm:t>
        <a:bodyPr/>
        <a:lstStyle/>
        <a:p>
          <a:endParaRPr lang="en-US"/>
        </a:p>
      </dgm:t>
    </dgm:pt>
    <dgm:pt modelId="{B9A7CEBA-B82C-4288-B7D6-825E3A636459}">
      <dgm:prSet/>
      <dgm:spPr/>
      <dgm:t>
        <a:bodyPr/>
        <a:lstStyle/>
        <a:p>
          <a:r>
            <a:rPr lang="en-US" dirty="0" smtClean="0"/>
            <a:t>Enforcement of NSC principles</a:t>
          </a:r>
          <a:endParaRPr lang="en-US" dirty="0"/>
        </a:p>
      </dgm:t>
    </dgm:pt>
    <dgm:pt modelId="{9FF22069-3284-4CA5-B0D0-C59EF4A8747B}" type="parTrans" cxnId="{F0603F66-8677-4835-B53F-2416E89A8F5C}">
      <dgm:prSet/>
      <dgm:spPr/>
      <dgm:t>
        <a:bodyPr/>
        <a:lstStyle/>
        <a:p>
          <a:endParaRPr lang="en-US"/>
        </a:p>
      </dgm:t>
    </dgm:pt>
    <dgm:pt modelId="{253C7A62-952B-40A8-9388-85DB70C794D5}" type="sibTrans" cxnId="{F0603F66-8677-4835-B53F-2416E89A8F5C}">
      <dgm:prSet/>
      <dgm:spPr/>
      <dgm:t>
        <a:bodyPr/>
        <a:lstStyle/>
        <a:p>
          <a:endParaRPr lang="en-US"/>
        </a:p>
      </dgm:t>
    </dgm:pt>
    <dgm:pt modelId="{6203E1FE-CB1B-43C1-86AC-81DCE4A946A4}" type="pres">
      <dgm:prSet presAssocID="{F9860D9E-D578-414B-AD8B-F77640153E96}" presName="linear" presStyleCnt="0">
        <dgm:presLayoutVars>
          <dgm:dir/>
          <dgm:animLvl val="lvl"/>
          <dgm:resizeHandles val="exact"/>
        </dgm:presLayoutVars>
      </dgm:prSet>
      <dgm:spPr/>
      <dgm:t>
        <a:bodyPr/>
        <a:lstStyle/>
        <a:p>
          <a:endParaRPr lang="en-US"/>
        </a:p>
      </dgm:t>
    </dgm:pt>
    <dgm:pt modelId="{706E1D48-9C05-45CA-9CC8-75E54A2271E7}" type="pres">
      <dgm:prSet presAssocID="{8F0A8B27-4A0B-44D0-A4CB-381E72223A9A}" presName="parentLin" presStyleCnt="0"/>
      <dgm:spPr/>
      <dgm:t>
        <a:bodyPr/>
        <a:lstStyle/>
        <a:p>
          <a:endParaRPr lang="en-US"/>
        </a:p>
      </dgm:t>
    </dgm:pt>
    <dgm:pt modelId="{24BEB701-5781-42EB-B8D2-CD2B7B59BB06}" type="pres">
      <dgm:prSet presAssocID="{8F0A8B27-4A0B-44D0-A4CB-381E72223A9A}" presName="parentLeftMargin" presStyleLbl="node1" presStyleIdx="0" presStyleCnt="4"/>
      <dgm:spPr/>
      <dgm:t>
        <a:bodyPr/>
        <a:lstStyle/>
        <a:p>
          <a:endParaRPr lang="en-US"/>
        </a:p>
      </dgm:t>
    </dgm:pt>
    <dgm:pt modelId="{BED0AE53-F7C8-40D1-928D-46604F572189}" type="pres">
      <dgm:prSet presAssocID="{8F0A8B27-4A0B-44D0-A4CB-381E72223A9A}" presName="parentText" presStyleLbl="node1" presStyleIdx="0" presStyleCnt="4">
        <dgm:presLayoutVars>
          <dgm:chMax val="0"/>
          <dgm:bulletEnabled val="1"/>
        </dgm:presLayoutVars>
      </dgm:prSet>
      <dgm:spPr/>
      <dgm:t>
        <a:bodyPr/>
        <a:lstStyle/>
        <a:p>
          <a:endParaRPr lang="en-US"/>
        </a:p>
      </dgm:t>
    </dgm:pt>
    <dgm:pt modelId="{3B157AC9-7451-4CCA-A2DA-A44BA2E7835A}" type="pres">
      <dgm:prSet presAssocID="{8F0A8B27-4A0B-44D0-A4CB-381E72223A9A}" presName="negativeSpace" presStyleCnt="0"/>
      <dgm:spPr/>
      <dgm:t>
        <a:bodyPr/>
        <a:lstStyle/>
        <a:p>
          <a:endParaRPr lang="en-US"/>
        </a:p>
      </dgm:t>
    </dgm:pt>
    <dgm:pt modelId="{3BFDB7D5-DF43-499D-A659-EA568CB313DD}" type="pres">
      <dgm:prSet presAssocID="{8F0A8B27-4A0B-44D0-A4CB-381E72223A9A}" presName="childText" presStyleLbl="conFgAcc1" presStyleIdx="0" presStyleCnt="4">
        <dgm:presLayoutVars>
          <dgm:bulletEnabled val="1"/>
        </dgm:presLayoutVars>
      </dgm:prSet>
      <dgm:spPr/>
      <dgm:t>
        <a:bodyPr/>
        <a:lstStyle/>
        <a:p>
          <a:endParaRPr lang="en-US"/>
        </a:p>
      </dgm:t>
    </dgm:pt>
    <dgm:pt modelId="{1F93E53E-3E8E-440D-A915-98075BF1D047}" type="pres">
      <dgm:prSet presAssocID="{44634071-0EF2-429C-B0D7-288AA191B4E7}" presName="spaceBetweenRectangles" presStyleCnt="0"/>
      <dgm:spPr/>
      <dgm:t>
        <a:bodyPr/>
        <a:lstStyle/>
        <a:p>
          <a:endParaRPr lang="en-US"/>
        </a:p>
      </dgm:t>
    </dgm:pt>
    <dgm:pt modelId="{47C3A23F-B550-4445-A9F8-FAF824705068}" type="pres">
      <dgm:prSet presAssocID="{85E76C03-7897-4C4C-97BF-F693A2F4118E}" presName="parentLin" presStyleCnt="0"/>
      <dgm:spPr/>
      <dgm:t>
        <a:bodyPr/>
        <a:lstStyle/>
        <a:p>
          <a:endParaRPr lang="en-US"/>
        </a:p>
      </dgm:t>
    </dgm:pt>
    <dgm:pt modelId="{BE22D351-3E0F-40B7-8C69-E0F85F71E71C}" type="pres">
      <dgm:prSet presAssocID="{85E76C03-7897-4C4C-97BF-F693A2F4118E}" presName="parentLeftMargin" presStyleLbl="node1" presStyleIdx="0" presStyleCnt="4"/>
      <dgm:spPr/>
      <dgm:t>
        <a:bodyPr/>
        <a:lstStyle/>
        <a:p>
          <a:endParaRPr lang="en-US"/>
        </a:p>
      </dgm:t>
    </dgm:pt>
    <dgm:pt modelId="{9933414E-7A5B-439B-8753-D05008905CA2}" type="pres">
      <dgm:prSet presAssocID="{85E76C03-7897-4C4C-97BF-F693A2F4118E}" presName="parentText" presStyleLbl="node1" presStyleIdx="1" presStyleCnt="4">
        <dgm:presLayoutVars>
          <dgm:chMax val="0"/>
          <dgm:bulletEnabled val="1"/>
        </dgm:presLayoutVars>
      </dgm:prSet>
      <dgm:spPr/>
      <dgm:t>
        <a:bodyPr/>
        <a:lstStyle/>
        <a:p>
          <a:endParaRPr lang="en-US"/>
        </a:p>
      </dgm:t>
    </dgm:pt>
    <dgm:pt modelId="{AE0AC2BD-DA56-4641-B770-D34718AD60FC}" type="pres">
      <dgm:prSet presAssocID="{85E76C03-7897-4C4C-97BF-F693A2F4118E}" presName="negativeSpace" presStyleCnt="0"/>
      <dgm:spPr/>
      <dgm:t>
        <a:bodyPr/>
        <a:lstStyle/>
        <a:p>
          <a:endParaRPr lang="en-US"/>
        </a:p>
      </dgm:t>
    </dgm:pt>
    <dgm:pt modelId="{9DF95789-DDF8-4E60-A44C-5E8A7CAE16BB}" type="pres">
      <dgm:prSet presAssocID="{85E76C03-7897-4C4C-97BF-F693A2F4118E}" presName="childText" presStyleLbl="conFgAcc1" presStyleIdx="1" presStyleCnt="4">
        <dgm:presLayoutVars>
          <dgm:bulletEnabled val="1"/>
        </dgm:presLayoutVars>
      </dgm:prSet>
      <dgm:spPr/>
      <dgm:t>
        <a:bodyPr/>
        <a:lstStyle/>
        <a:p>
          <a:endParaRPr lang="en-US"/>
        </a:p>
      </dgm:t>
    </dgm:pt>
    <dgm:pt modelId="{74E619D4-7618-458C-AE41-BF9198C363EE}" type="pres">
      <dgm:prSet presAssocID="{A79BD418-2DC8-4B7B-89F3-F9BC918F1DFE}" presName="spaceBetweenRectangles" presStyleCnt="0"/>
      <dgm:spPr/>
      <dgm:t>
        <a:bodyPr/>
        <a:lstStyle/>
        <a:p>
          <a:endParaRPr lang="en-US"/>
        </a:p>
      </dgm:t>
    </dgm:pt>
    <dgm:pt modelId="{9F04D78D-0805-4E26-8CD3-C587D34DF041}" type="pres">
      <dgm:prSet presAssocID="{C9BA1A9C-9CDC-452D-A100-81C3D8CB1A94}" presName="parentLin" presStyleCnt="0"/>
      <dgm:spPr/>
      <dgm:t>
        <a:bodyPr/>
        <a:lstStyle/>
        <a:p>
          <a:endParaRPr lang="en-US"/>
        </a:p>
      </dgm:t>
    </dgm:pt>
    <dgm:pt modelId="{11413BF2-5B89-4B26-8BE1-B16B19C82A46}" type="pres">
      <dgm:prSet presAssocID="{C9BA1A9C-9CDC-452D-A100-81C3D8CB1A94}" presName="parentLeftMargin" presStyleLbl="node1" presStyleIdx="1" presStyleCnt="4"/>
      <dgm:spPr/>
      <dgm:t>
        <a:bodyPr/>
        <a:lstStyle/>
        <a:p>
          <a:endParaRPr lang="en-US"/>
        </a:p>
      </dgm:t>
    </dgm:pt>
    <dgm:pt modelId="{7F720569-366A-4D09-AACB-0D57A9905176}" type="pres">
      <dgm:prSet presAssocID="{C9BA1A9C-9CDC-452D-A100-81C3D8CB1A94}" presName="parentText" presStyleLbl="node1" presStyleIdx="2" presStyleCnt="4">
        <dgm:presLayoutVars>
          <dgm:chMax val="0"/>
          <dgm:bulletEnabled val="1"/>
        </dgm:presLayoutVars>
      </dgm:prSet>
      <dgm:spPr/>
      <dgm:t>
        <a:bodyPr/>
        <a:lstStyle/>
        <a:p>
          <a:endParaRPr lang="en-US"/>
        </a:p>
      </dgm:t>
    </dgm:pt>
    <dgm:pt modelId="{0A9E466A-AF35-414F-BA53-80A91AF6202D}" type="pres">
      <dgm:prSet presAssocID="{C9BA1A9C-9CDC-452D-A100-81C3D8CB1A94}" presName="negativeSpace" presStyleCnt="0"/>
      <dgm:spPr/>
      <dgm:t>
        <a:bodyPr/>
        <a:lstStyle/>
        <a:p>
          <a:endParaRPr lang="en-US"/>
        </a:p>
      </dgm:t>
    </dgm:pt>
    <dgm:pt modelId="{6AAD94D6-16C4-44C5-A749-0F4327E8BD1D}" type="pres">
      <dgm:prSet presAssocID="{C9BA1A9C-9CDC-452D-A100-81C3D8CB1A94}" presName="childText" presStyleLbl="conFgAcc1" presStyleIdx="2" presStyleCnt="4">
        <dgm:presLayoutVars>
          <dgm:bulletEnabled val="1"/>
        </dgm:presLayoutVars>
      </dgm:prSet>
      <dgm:spPr/>
      <dgm:t>
        <a:bodyPr/>
        <a:lstStyle/>
        <a:p>
          <a:endParaRPr lang="en-US"/>
        </a:p>
      </dgm:t>
    </dgm:pt>
    <dgm:pt modelId="{891BC000-4068-4510-A702-E686ED39738C}" type="pres">
      <dgm:prSet presAssocID="{6DD8C1AF-55FA-498E-BAEE-ED5F19C20D4C}" presName="spaceBetweenRectangles" presStyleCnt="0"/>
      <dgm:spPr/>
      <dgm:t>
        <a:bodyPr/>
        <a:lstStyle/>
        <a:p>
          <a:endParaRPr lang="en-US"/>
        </a:p>
      </dgm:t>
    </dgm:pt>
    <dgm:pt modelId="{BF0E6D78-98CE-4A41-B6DE-4A7514FC64B0}" type="pres">
      <dgm:prSet presAssocID="{C5FB8772-EF37-4ADE-A8CC-349E95BB262D}" presName="parentLin" presStyleCnt="0"/>
      <dgm:spPr/>
      <dgm:t>
        <a:bodyPr/>
        <a:lstStyle/>
        <a:p>
          <a:endParaRPr lang="en-US"/>
        </a:p>
      </dgm:t>
    </dgm:pt>
    <dgm:pt modelId="{8A1771DD-3AC3-42E4-A7E6-57085988D814}" type="pres">
      <dgm:prSet presAssocID="{C5FB8772-EF37-4ADE-A8CC-349E95BB262D}" presName="parentLeftMargin" presStyleLbl="node1" presStyleIdx="2" presStyleCnt="4"/>
      <dgm:spPr/>
      <dgm:t>
        <a:bodyPr/>
        <a:lstStyle/>
        <a:p>
          <a:endParaRPr lang="en-US"/>
        </a:p>
      </dgm:t>
    </dgm:pt>
    <dgm:pt modelId="{25F71AFA-965F-475E-8019-B9C05AFFAF4B}" type="pres">
      <dgm:prSet presAssocID="{C5FB8772-EF37-4ADE-A8CC-349E95BB262D}" presName="parentText" presStyleLbl="node1" presStyleIdx="3" presStyleCnt="4">
        <dgm:presLayoutVars>
          <dgm:chMax val="0"/>
          <dgm:bulletEnabled val="1"/>
        </dgm:presLayoutVars>
      </dgm:prSet>
      <dgm:spPr/>
      <dgm:t>
        <a:bodyPr/>
        <a:lstStyle/>
        <a:p>
          <a:endParaRPr lang="en-US"/>
        </a:p>
      </dgm:t>
    </dgm:pt>
    <dgm:pt modelId="{AC50B350-1E19-40BA-80FB-DEF042F88403}" type="pres">
      <dgm:prSet presAssocID="{C5FB8772-EF37-4ADE-A8CC-349E95BB262D}" presName="negativeSpace" presStyleCnt="0"/>
      <dgm:spPr/>
      <dgm:t>
        <a:bodyPr/>
        <a:lstStyle/>
        <a:p>
          <a:endParaRPr lang="en-US"/>
        </a:p>
      </dgm:t>
    </dgm:pt>
    <dgm:pt modelId="{5AA49A75-5B59-4811-8F67-FC608A2329DE}" type="pres">
      <dgm:prSet presAssocID="{C5FB8772-EF37-4ADE-A8CC-349E95BB262D}" presName="childText" presStyleLbl="conFgAcc1" presStyleIdx="3" presStyleCnt="4">
        <dgm:presLayoutVars>
          <dgm:bulletEnabled val="1"/>
        </dgm:presLayoutVars>
      </dgm:prSet>
      <dgm:spPr/>
      <dgm:t>
        <a:bodyPr/>
        <a:lstStyle/>
        <a:p>
          <a:endParaRPr lang="en-US"/>
        </a:p>
      </dgm:t>
    </dgm:pt>
  </dgm:ptLst>
  <dgm:cxnLst>
    <dgm:cxn modelId="{66966392-67CD-40E9-B26D-4020F4240FA5}" srcId="{C9BA1A9C-9CDC-452D-A100-81C3D8CB1A94}" destId="{B90F760F-6755-4F15-A078-4778144FCAA5}" srcOrd="0" destOrd="0" parTransId="{2E285B35-FD87-40E3-8DEE-8401EF2D61DC}" sibTransId="{F09780B4-3848-4B4A-B4B0-9459F829CBB0}"/>
    <dgm:cxn modelId="{D12F7BDA-1E4C-4368-8869-6E44F2ECB8FE}" type="presOf" srcId="{F9860D9E-D578-414B-AD8B-F77640153E96}" destId="{6203E1FE-CB1B-43C1-86AC-81DCE4A946A4}" srcOrd="0" destOrd="0" presId="urn:microsoft.com/office/officeart/2005/8/layout/list1"/>
    <dgm:cxn modelId="{6EBC7A0D-1B64-40F6-AB19-0DC72A89EA66}" srcId="{F9860D9E-D578-414B-AD8B-F77640153E96}" destId="{C9BA1A9C-9CDC-452D-A100-81C3D8CB1A94}" srcOrd="2" destOrd="0" parTransId="{6A1E4C44-0E70-4612-95B7-D20BEB0EB645}" sibTransId="{6DD8C1AF-55FA-498E-BAEE-ED5F19C20D4C}"/>
    <dgm:cxn modelId="{B6F848DE-58FC-469F-A996-0B0C3DCEC377}" srcId="{F9860D9E-D578-414B-AD8B-F77640153E96}" destId="{C5FB8772-EF37-4ADE-A8CC-349E95BB262D}" srcOrd="3" destOrd="0" parTransId="{8250C52F-2970-4CAF-8AE9-22A042E79430}" sibTransId="{95F1B7CD-FEA6-4F1B-8425-4B6A2F260AB0}"/>
    <dgm:cxn modelId="{966E549F-E166-4837-8496-CACA6190FD72}" type="presOf" srcId="{C5FB8772-EF37-4ADE-A8CC-349E95BB262D}" destId="{8A1771DD-3AC3-42E4-A7E6-57085988D814}" srcOrd="0" destOrd="0" presId="urn:microsoft.com/office/officeart/2005/8/layout/list1"/>
    <dgm:cxn modelId="{17F39FDD-E2F8-44FF-97C9-C7CEA22303BB}" srcId="{85E76C03-7897-4C4C-97BF-F693A2F4118E}" destId="{F22EADFC-7CD9-458B-ACC5-34E87A94C8FE}" srcOrd="2" destOrd="0" parTransId="{BC6ECD02-A93C-4815-975E-430D00AD6929}" sibTransId="{D099382F-0FD1-405A-AA5B-5216A32C6BF5}"/>
    <dgm:cxn modelId="{AB7E4743-2652-4985-BC59-E54CAA3BAF50}" srcId="{85E76C03-7897-4C4C-97BF-F693A2F4118E}" destId="{2BA2E719-0E33-4FFB-8013-3D1EB26F7046}" srcOrd="1" destOrd="0" parTransId="{64510BFE-5A2A-4CD4-875C-B727B5E92B2A}" sibTransId="{BA95761B-088D-4590-94A2-73790D4FAB63}"/>
    <dgm:cxn modelId="{6CF20615-35D0-4B2C-B132-9DD3D4FC09C4}" type="presOf" srcId="{C9BA1A9C-9CDC-452D-A100-81C3D8CB1A94}" destId="{7F720569-366A-4D09-AACB-0D57A9905176}" srcOrd="1" destOrd="0" presId="urn:microsoft.com/office/officeart/2005/8/layout/list1"/>
    <dgm:cxn modelId="{C96A8A26-2F88-4FA8-BF59-EF2618C0ED67}" type="presOf" srcId="{85E76C03-7897-4C4C-97BF-F693A2F4118E}" destId="{BE22D351-3E0F-40B7-8C69-E0F85F71E71C}" srcOrd="0" destOrd="0" presId="urn:microsoft.com/office/officeart/2005/8/layout/list1"/>
    <dgm:cxn modelId="{65326B0C-7B6E-433B-A7D9-08764369C1E3}" type="presOf" srcId="{F22EADFC-7CD9-458B-ACC5-34E87A94C8FE}" destId="{9DF95789-DDF8-4E60-A44C-5E8A7CAE16BB}" srcOrd="0" destOrd="2" presId="urn:microsoft.com/office/officeart/2005/8/layout/list1"/>
    <dgm:cxn modelId="{C32768DD-A98B-41FA-99EF-42A8F9D840BF}" type="presOf" srcId="{C9BA1A9C-9CDC-452D-A100-81C3D8CB1A94}" destId="{11413BF2-5B89-4B26-8BE1-B16B19C82A46}" srcOrd="0" destOrd="0" presId="urn:microsoft.com/office/officeart/2005/8/layout/list1"/>
    <dgm:cxn modelId="{81B48E35-26D4-4B97-A9E8-C2DA73E6BE69}" srcId="{C5FB8772-EF37-4ADE-A8CC-349E95BB262D}" destId="{E1DCFF07-FCBF-4283-A19F-12A6BA5B8398}" srcOrd="0" destOrd="0" parTransId="{B1E39CB8-B030-4857-ACAC-B033DB498F12}" sibTransId="{557EAC0C-07E7-4E98-9708-D8848A2E3C2F}"/>
    <dgm:cxn modelId="{9FA297A6-F6AC-4D50-BB81-159AFD5353C5}" type="presOf" srcId="{042BD80D-AEED-4031-B18A-78C595B7DF0B}" destId="{3BFDB7D5-DF43-499D-A659-EA568CB313DD}" srcOrd="0" destOrd="1" presId="urn:microsoft.com/office/officeart/2005/8/layout/list1"/>
    <dgm:cxn modelId="{41B95D66-87E0-4A45-9A71-1C3E6242E09F}" type="presOf" srcId="{85E76C03-7897-4C4C-97BF-F693A2F4118E}" destId="{9933414E-7A5B-439B-8753-D05008905CA2}" srcOrd="1" destOrd="0" presId="urn:microsoft.com/office/officeart/2005/8/layout/list1"/>
    <dgm:cxn modelId="{4CB459F2-D1D0-4023-8757-1D2C68205BE8}" type="presOf" srcId="{B90F760F-6755-4F15-A078-4778144FCAA5}" destId="{6AAD94D6-16C4-44C5-A749-0F4327E8BD1D}" srcOrd="0" destOrd="0" presId="urn:microsoft.com/office/officeart/2005/8/layout/list1"/>
    <dgm:cxn modelId="{E6CC3EAD-BB69-4110-B4DC-C480106B0820}" type="presOf" srcId="{E2765464-62DF-4CB0-BE11-DCD3CCB1CA29}" destId="{3BFDB7D5-DF43-499D-A659-EA568CB313DD}" srcOrd="0" destOrd="0" presId="urn:microsoft.com/office/officeart/2005/8/layout/list1"/>
    <dgm:cxn modelId="{5C69B1C4-EF87-41A8-BE52-4C25E1B0F882}" srcId="{8F0A8B27-4A0B-44D0-A4CB-381E72223A9A}" destId="{042BD80D-AEED-4031-B18A-78C595B7DF0B}" srcOrd="1" destOrd="0" parTransId="{9CCBC835-CF4B-4CDE-8380-672A32BF6FBC}" sibTransId="{D88D0282-089C-426B-8E8A-DB89E9AD0CC3}"/>
    <dgm:cxn modelId="{446AE823-CD2E-4F48-B7AD-A302FDC6CD36}" srcId="{F9860D9E-D578-414B-AD8B-F77640153E96}" destId="{8F0A8B27-4A0B-44D0-A4CB-381E72223A9A}" srcOrd="0" destOrd="0" parTransId="{C58CB449-1745-4577-A0D2-28B734C13186}" sibTransId="{44634071-0EF2-429C-B0D7-288AA191B4E7}"/>
    <dgm:cxn modelId="{88C62DA4-A7BA-46A6-B16E-D0FAD64AA740}" type="presOf" srcId="{E1DCFF07-FCBF-4283-A19F-12A6BA5B8398}" destId="{5AA49A75-5B59-4811-8F67-FC608A2329DE}" srcOrd="0" destOrd="0" presId="urn:microsoft.com/office/officeart/2005/8/layout/list1"/>
    <dgm:cxn modelId="{64BC0F31-8A81-475B-83B6-A6BB7FAB6348}" srcId="{F9860D9E-D578-414B-AD8B-F77640153E96}" destId="{85E76C03-7897-4C4C-97BF-F693A2F4118E}" srcOrd="1" destOrd="0" parTransId="{97A591D5-ECB1-46B7-A07D-9E03232E4100}" sibTransId="{A79BD418-2DC8-4B7B-89F3-F9BC918F1DFE}"/>
    <dgm:cxn modelId="{F0603F66-8677-4835-B53F-2416E89A8F5C}" srcId="{C5FB8772-EF37-4ADE-A8CC-349E95BB262D}" destId="{B9A7CEBA-B82C-4288-B7D6-825E3A636459}" srcOrd="1" destOrd="0" parTransId="{9FF22069-3284-4CA5-B0D0-C59EF4A8747B}" sibTransId="{253C7A62-952B-40A8-9388-85DB70C794D5}"/>
    <dgm:cxn modelId="{18F72CD0-7EAB-472B-9B3F-5501B67F4452}" type="presOf" srcId="{8A60DDD1-8269-4432-86E8-735C56F58B0A}" destId="{3BFDB7D5-DF43-499D-A659-EA568CB313DD}" srcOrd="0" destOrd="2" presId="urn:microsoft.com/office/officeart/2005/8/layout/list1"/>
    <dgm:cxn modelId="{557C9B91-C609-45A6-B0DB-932E14DEA83A}" srcId="{85E76C03-7897-4C4C-97BF-F693A2F4118E}" destId="{F14D34C1-2553-4BDF-AC24-AD34807A56AF}" srcOrd="0" destOrd="0" parTransId="{F55B688B-8119-4F76-B3AF-8B6BBD87B7EE}" sibTransId="{A48AF23F-0ECC-4BBB-8825-12361D89C584}"/>
    <dgm:cxn modelId="{23BB9842-79AB-4D49-8861-CC59C4CE6FED}" srcId="{8F0A8B27-4A0B-44D0-A4CB-381E72223A9A}" destId="{E2765464-62DF-4CB0-BE11-DCD3CCB1CA29}" srcOrd="0" destOrd="0" parTransId="{F4F3ECD3-384B-4C33-A0D7-9C892CFF04DC}" sibTransId="{12AC92CF-DE40-48B7-A64F-1654B99E9FDB}"/>
    <dgm:cxn modelId="{AFBAF31C-B55C-44F1-A077-4E7FC1B89A13}" type="presOf" srcId="{8F0A8B27-4A0B-44D0-A4CB-381E72223A9A}" destId="{24BEB701-5781-42EB-B8D2-CD2B7B59BB06}" srcOrd="0" destOrd="0" presId="urn:microsoft.com/office/officeart/2005/8/layout/list1"/>
    <dgm:cxn modelId="{D4EF2161-7EA4-486B-8526-B897CEDA2B63}" type="presOf" srcId="{2BA2E719-0E33-4FFB-8013-3D1EB26F7046}" destId="{9DF95789-DDF8-4E60-A44C-5E8A7CAE16BB}" srcOrd="0" destOrd="1" presId="urn:microsoft.com/office/officeart/2005/8/layout/list1"/>
    <dgm:cxn modelId="{A96718B2-D07D-4C51-94F4-457F5B8A5106}" type="presOf" srcId="{C5FB8772-EF37-4ADE-A8CC-349E95BB262D}" destId="{25F71AFA-965F-475E-8019-B9C05AFFAF4B}" srcOrd="1" destOrd="0" presId="urn:microsoft.com/office/officeart/2005/8/layout/list1"/>
    <dgm:cxn modelId="{B42BE77F-0F24-428E-9112-1B9176D3B3B5}" type="presOf" srcId="{B9A7CEBA-B82C-4288-B7D6-825E3A636459}" destId="{5AA49A75-5B59-4811-8F67-FC608A2329DE}" srcOrd="0" destOrd="1" presId="urn:microsoft.com/office/officeart/2005/8/layout/list1"/>
    <dgm:cxn modelId="{E51EA220-3AD9-459C-9F1C-70F96807057F}" type="presOf" srcId="{8F0A8B27-4A0B-44D0-A4CB-381E72223A9A}" destId="{BED0AE53-F7C8-40D1-928D-46604F572189}" srcOrd="1" destOrd="0" presId="urn:microsoft.com/office/officeart/2005/8/layout/list1"/>
    <dgm:cxn modelId="{1B98B892-917E-42FB-8E25-F5237A3A9600}" type="presOf" srcId="{F14D34C1-2553-4BDF-AC24-AD34807A56AF}" destId="{9DF95789-DDF8-4E60-A44C-5E8A7CAE16BB}" srcOrd="0" destOrd="0" presId="urn:microsoft.com/office/officeart/2005/8/layout/list1"/>
    <dgm:cxn modelId="{3C7BCFD4-1CEE-458F-B173-8E2DFA940266}" srcId="{8F0A8B27-4A0B-44D0-A4CB-381E72223A9A}" destId="{8A60DDD1-8269-4432-86E8-735C56F58B0A}" srcOrd="2" destOrd="0" parTransId="{97080BD6-DCD0-49C8-8C15-EC0B00870E41}" sibTransId="{31A27C10-9F54-4BDE-B05C-6E4EA8706863}"/>
    <dgm:cxn modelId="{84E797A7-AC9C-44B8-93C3-671A49D0C52D}" type="presParOf" srcId="{6203E1FE-CB1B-43C1-86AC-81DCE4A946A4}" destId="{706E1D48-9C05-45CA-9CC8-75E54A2271E7}" srcOrd="0" destOrd="0" presId="urn:microsoft.com/office/officeart/2005/8/layout/list1"/>
    <dgm:cxn modelId="{F8B851F0-DD9D-44D5-B391-24EEA204DCB8}" type="presParOf" srcId="{706E1D48-9C05-45CA-9CC8-75E54A2271E7}" destId="{24BEB701-5781-42EB-B8D2-CD2B7B59BB06}" srcOrd="0" destOrd="0" presId="urn:microsoft.com/office/officeart/2005/8/layout/list1"/>
    <dgm:cxn modelId="{9C01176D-B906-41CF-AB2C-95C62A823751}" type="presParOf" srcId="{706E1D48-9C05-45CA-9CC8-75E54A2271E7}" destId="{BED0AE53-F7C8-40D1-928D-46604F572189}" srcOrd="1" destOrd="0" presId="urn:microsoft.com/office/officeart/2005/8/layout/list1"/>
    <dgm:cxn modelId="{6E93C15D-9065-44F9-9CFE-CD3B1405601E}" type="presParOf" srcId="{6203E1FE-CB1B-43C1-86AC-81DCE4A946A4}" destId="{3B157AC9-7451-4CCA-A2DA-A44BA2E7835A}" srcOrd="1" destOrd="0" presId="urn:microsoft.com/office/officeart/2005/8/layout/list1"/>
    <dgm:cxn modelId="{E4B7C570-F7A8-4DF1-87D9-0B6442D7BA1C}" type="presParOf" srcId="{6203E1FE-CB1B-43C1-86AC-81DCE4A946A4}" destId="{3BFDB7D5-DF43-499D-A659-EA568CB313DD}" srcOrd="2" destOrd="0" presId="urn:microsoft.com/office/officeart/2005/8/layout/list1"/>
    <dgm:cxn modelId="{F96CB1CD-CD01-4C0D-A002-B3D354BFAAE7}" type="presParOf" srcId="{6203E1FE-CB1B-43C1-86AC-81DCE4A946A4}" destId="{1F93E53E-3E8E-440D-A915-98075BF1D047}" srcOrd="3" destOrd="0" presId="urn:microsoft.com/office/officeart/2005/8/layout/list1"/>
    <dgm:cxn modelId="{D81E0421-FAAA-4F30-9C08-BC73CB820C21}" type="presParOf" srcId="{6203E1FE-CB1B-43C1-86AC-81DCE4A946A4}" destId="{47C3A23F-B550-4445-A9F8-FAF824705068}" srcOrd="4" destOrd="0" presId="urn:microsoft.com/office/officeart/2005/8/layout/list1"/>
    <dgm:cxn modelId="{8EE1C1A5-DFA7-4BA5-8AE0-86B8988CEAC6}" type="presParOf" srcId="{47C3A23F-B550-4445-A9F8-FAF824705068}" destId="{BE22D351-3E0F-40B7-8C69-E0F85F71E71C}" srcOrd="0" destOrd="0" presId="urn:microsoft.com/office/officeart/2005/8/layout/list1"/>
    <dgm:cxn modelId="{38D2CD56-CD02-44BA-917F-ABF0B702218B}" type="presParOf" srcId="{47C3A23F-B550-4445-A9F8-FAF824705068}" destId="{9933414E-7A5B-439B-8753-D05008905CA2}" srcOrd="1" destOrd="0" presId="urn:microsoft.com/office/officeart/2005/8/layout/list1"/>
    <dgm:cxn modelId="{CBF0603A-E6D6-4F93-9999-7DFB506D031A}" type="presParOf" srcId="{6203E1FE-CB1B-43C1-86AC-81DCE4A946A4}" destId="{AE0AC2BD-DA56-4641-B770-D34718AD60FC}" srcOrd="5" destOrd="0" presId="urn:microsoft.com/office/officeart/2005/8/layout/list1"/>
    <dgm:cxn modelId="{632566BD-D8BD-4330-B2A0-31B3924AF69E}" type="presParOf" srcId="{6203E1FE-CB1B-43C1-86AC-81DCE4A946A4}" destId="{9DF95789-DDF8-4E60-A44C-5E8A7CAE16BB}" srcOrd="6" destOrd="0" presId="urn:microsoft.com/office/officeart/2005/8/layout/list1"/>
    <dgm:cxn modelId="{C5B09488-898C-493F-9B1F-79FA85AFA618}" type="presParOf" srcId="{6203E1FE-CB1B-43C1-86AC-81DCE4A946A4}" destId="{74E619D4-7618-458C-AE41-BF9198C363EE}" srcOrd="7" destOrd="0" presId="urn:microsoft.com/office/officeart/2005/8/layout/list1"/>
    <dgm:cxn modelId="{38571A67-547C-4910-9D94-DBE36C5C9283}" type="presParOf" srcId="{6203E1FE-CB1B-43C1-86AC-81DCE4A946A4}" destId="{9F04D78D-0805-4E26-8CD3-C587D34DF041}" srcOrd="8" destOrd="0" presId="urn:microsoft.com/office/officeart/2005/8/layout/list1"/>
    <dgm:cxn modelId="{083C883A-7A87-494B-B53A-79D29BCE1DAA}" type="presParOf" srcId="{9F04D78D-0805-4E26-8CD3-C587D34DF041}" destId="{11413BF2-5B89-4B26-8BE1-B16B19C82A46}" srcOrd="0" destOrd="0" presId="urn:microsoft.com/office/officeart/2005/8/layout/list1"/>
    <dgm:cxn modelId="{C3FA9D25-C52E-4495-9F5F-826042F79CB3}" type="presParOf" srcId="{9F04D78D-0805-4E26-8CD3-C587D34DF041}" destId="{7F720569-366A-4D09-AACB-0D57A9905176}" srcOrd="1" destOrd="0" presId="urn:microsoft.com/office/officeart/2005/8/layout/list1"/>
    <dgm:cxn modelId="{F8847CBD-BB87-418F-B953-BBE2DE60C8B7}" type="presParOf" srcId="{6203E1FE-CB1B-43C1-86AC-81DCE4A946A4}" destId="{0A9E466A-AF35-414F-BA53-80A91AF6202D}" srcOrd="9" destOrd="0" presId="urn:microsoft.com/office/officeart/2005/8/layout/list1"/>
    <dgm:cxn modelId="{8303763D-6067-489D-A79B-0E1DBE4D82D9}" type="presParOf" srcId="{6203E1FE-CB1B-43C1-86AC-81DCE4A946A4}" destId="{6AAD94D6-16C4-44C5-A749-0F4327E8BD1D}" srcOrd="10" destOrd="0" presId="urn:microsoft.com/office/officeart/2005/8/layout/list1"/>
    <dgm:cxn modelId="{9E83A9FB-DF71-413B-80E9-BAC4A9C5DC2D}" type="presParOf" srcId="{6203E1FE-CB1B-43C1-86AC-81DCE4A946A4}" destId="{891BC000-4068-4510-A702-E686ED39738C}" srcOrd="11" destOrd="0" presId="urn:microsoft.com/office/officeart/2005/8/layout/list1"/>
    <dgm:cxn modelId="{872623FF-020E-49B8-95E0-9E843AFD128A}" type="presParOf" srcId="{6203E1FE-CB1B-43C1-86AC-81DCE4A946A4}" destId="{BF0E6D78-98CE-4A41-B6DE-4A7514FC64B0}" srcOrd="12" destOrd="0" presId="urn:microsoft.com/office/officeart/2005/8/layout/list1"/>
    <dgm:cxn modelId="{CE519409-FEAA-4300-9226-C8D873F7848B}" type="presParOf" srcId="{BF0E6D78-98CE-4A41-B6DE-4A7514FC64B0}" destId="{8A1771DD-3AC3-42E4-A7E6-57085988D814}" srcOrd="0" destOrd="0" presId="urn:microsoft.com/office/officeart/2005/8/layout/list1"/>
    <dgm:cxn modelId="{FC981E6D-2B92-4E1E-B697-629AB9527C7D}" type="presParOf" srcId="{BF0E6D78-98CE-4A41-B6DE-4A7514FC64B0}" destId="{25F71AFA-965F-475E-8019-B9C05AFFAF4B}" srcOrd="1" destOrd="0" presId="urn:microsoft.com/office/officeart/2005/8/layout/list1"/>
    <dgm:cxn modelId="{7278D4A0-9618-4843-B8CB-99B1FCF517F7}" type="presParOf" srcId="{6203E1FE-CB1B-43C1-86AC-81DCE4A946A4}" destId="{AC50B350-1E19-40BA-80FB-DEF042F88403}" srcOrd="13" destOrd="0" presId="urn:microsoft.com/office/officeart/2005/8/layout/list1"/>
    <dgm:cxn modelId="{1DB9BC72-037E-459A-ACDF-3FC98C09E43F}" type="presParOf" srcId="{6203E1FE-CB1B-43C1-86AC-81DCE4A946A4}" destId="{5AA49A75-5B59-4811-8F67-FC608A2329D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17B3A8-A38E-4AF8-A36F-7CF5E674A347}" type="doc">
      <dgm:prSet loTypeId="urn:microsoft.com/office/officeart/2005/8/layout/pList1" loCatId="list" qsTypeId="urn:microsoft.com/office/officeart/2005/8/quickstyle/simple3" qsCatId="simple" csTypeId="urn:microsoft.com/office/officeart/2005/8/colors/accent1_2" csCatId="accent1" phldr="1"/>
      <dgm:spPr/>
      <dgm:t>
        <a:bodyPr/>
        <a:lstStyle/>
        <a:p>
          <a:endParaRPr lang="en-US"/>
        </a:p>
      </dgm:t>
    </dgm:pt>
    <dgm:pt modelId="{EE8D7FFA-4B2F-4678-A3DD-12AF63DE9878}">
      <dgm:prSet phldrT="[Text]"/>
      <dgm:spPr/>
      <dgm:t>
        <a:bodyPr/>
        <a:lstStyle/>
        <a:p>
          <a:r>
            <a:rPr lang="en-US" dirty="0" smtClean="0"/>
            <a:t>Origin branding</a:t>
          </a:r>
          <a:endParaRPr lang="en-US" dirty="0"/>
        </a:p>
      </dgm:t>
    </dgm:pt>
    <dgm:pt modelId="{4717DAA6-18B6-427B-9122-4ABB3A66408D}" type="parTrans" cxnId="{A7D16FCF-E425-4D9F-B2F3-8DD058AEA940}">
      <dgm:prSet/>
      <dgm:spPr/>
      <dgm:t>
        <a:bodyPr/>
        <a:lstStyle/>
        <a:p>
          <a:endParaRPr lang="en-US"/>
        </a:p>
      </dgm:t>
    </dgm:pt>
    <dgm:pt modelId="{A1EDFDCE-239F-4AE7-8616-A4F0DF40B631}" type="sibTrans" cxnId="{A7D16FCF-E425-4D9F-B2F3-8DD058AEA940}">
      <dgm:prSet/>
      <dgm:spPr/>
      <dgm:t>
        <a:bodyPr/>
        <a:lstStyle/>
        <a:p>
          <a:endParaRPr lang="en-US"/>
        </a:p>
      </dgm:t>
    </dgm:pt>
    <dgm:pt modelId="{8F1EF178-B58B-4B8B-8B81-5F3911C1AA09}">
      <dgm:prSet phldrT="[Text]"/>
      <dgm:spPr/>
      <dgm:t>
        <a:bodyPr/>
        <a:lstStyle/>
        <a:p>
          <a:r>
            <a:rPr lang="en-US" dirty="0" smtClean="0"/>
            <a:t>Graphic profile and brand identity</a:t>
          </a:r>
          <a:endParaRPr lang="en-US" dirty="0"/>
        </a:p>
      </dgm:t>
    </dgm:pt>
    <dgm:pt modelId="{431A74F3-8C5A-4C88-8ACE-2818919833BB}" type="parTrans" cxnId="{8B443C9D-9C9F-4B5B-BEF9-905E06D58E37}">
      <dgm:prSet/>
      <dgm:spPr/>
      <dgm:t>
        <a:bodyPr/>
        <a:lstStyle/>
        <a:p>
          <a:endParaRPr lang="en-US"/>
        </a:p>
      </dgm:t>
    </dgm:pt>
    <dgm:pt modelId="{6D1E6266-CA76-43AF-8392-119EA1D62642}" type="sibTrans" cxnId="{8B443C9D-9C9F-4B5B-BEF9-905E06D58E37}">
      <dgm:prSet/>
      <dgm:spPr/>
      <dgm:t>
        <a:bodyPr/>
        <a:lstStyle/>
        <a:p>
          <a:endParaRPr lang="en-US"/>
        </a:p>
      </dgm:t>
    </dgm:pt>
    <dgm:pt modelId="{34960252-32D2-416B-958F-FD9A77E781C8}">
      <dgm:prSet phldrT="[Text]"/>
      <dgm:spPr/>
      <dgm:t>
        <a:bodyPr/>
        <a:lstStyle/>
        <a:p>
          <a:r>
            <a:rPr lang="en-US" dirty="0" smtClean="0"/>
            <a:t>Branding for specific products</a:t>
          </a:r>
          <a:endParaRPr lang="en-US" dirty="0"/>
        </a:p>
      </dgm:t>
    </dgm:pt>
    <dgm:pt modelId="{5C2249F0-67A7-46A6-BA35-C24AD8FA2149}" type="parTrans" cxnId="{54DBA415-F1F3-4903-8539-637B03B405FE}">
      <dgm:prSet/>
      <dgm:spPr/>
      <dgm:t>
        <a:bodyPr/>
        <a:lstStyle/>
        <a:p>
          <a:endParaRPr lang="en-US"/>
        </a:p>
      </dgm:t>
    </dgm:pt>
    <dgm:pt modelId="{447E3543-C510-49DB-9ACF-5E716BC0A5F2}" type="sibTrans" cxnId="{54DBA415-F1F3-4903-8539-637B03B405FE}">
      <dgm:prSet/>
      <dgm:spPr/>
      <dgm:t>
        <a:bodyPr/>
        <a:lstStyle/>
        <a:p>
          <a:endParaRPr lang="en-US"/>
        </a:p>
      </dgm:t>
    </dgm:pt>
    <dgm:pt modelId="{38E5FBB7-48FA-4118-893A-72991D7F8D44}">
      <dgm:prSet phldrT="[Text]"/>
      <dgm:spPr/>
      <dgm:t>
        <a:bodyPr/>
        <a:lstStyle/>
        <a:p>
          <a:r>
            <a:rPr lang="en-US" dirty="0" smtClean="0"/>
            <a:t>Consumer websites</a:t>
          </a:r>
          <a:endParaRPr lang="en-US" dirty="0"/>
        </a:p>
      </dgm:t>
    </dgm:pt>
    <dgm:pt modelId="{F7C8D560-8814-4FA4-B894-2F59DB27FB57}" type="parTrans" cxnId="{6B720D88-36FA-4AE4-BC13-A5A6B972915D}">
      <dgm:prSet/>
      <dgm:spPr/>
      <dgm:t>
        <a:bodyPr/>
        <a:lstStyle/>
        <a:p>
          <a:endParaRPr lang="en-US"/>
        </a:p>
      </dgm:t>
    </dgm:pt>
    <dgm:pt modelId="{26CE38F0-84C9-49F0-8A91-43B302B444F5}" type="sibTrans" cxnId="{6B720D88-36FA-4AE4-BC13-A5A6B972915D}">
      <dgm:prSet/>
      <dgm:spPr/>
      <dgm:t>
        <a:bodyPr/>
        <a:lstStyle/>
        <a:p>
          <a:endParaRPr lang="en-US"/>
        </a:p>
      </dgm:t>
    </dgm:pt>
    <dgm:pt modelId="{02552DE0-66CB-4362-A7BD-34F60C4C813B}" type="pres">
      <dgm:prSet presAssocID="{D817B3A8-A38E-4AF8-A36F-7CF5E674A347}" presName="Name0" presStyleCnt="0">
        <dgm:presLayoutVars>
          <dgm:dir/>
          <dgm:resizeHandles val="exact"/>
        </dgm:presLayoutVars>
      </dgm:prSet>
      <dgm:spPr/>
      <dgm:t>
        <a:bodyPr/>
        <a:lstStyle/>
        <a:p>
          <a:endParaRPr lang="en-US"/>
        </a:p>
      </dgm:t>
    </dgm:pt>
    <dgm:pt modelId="{280DE9A8-6B40-4E49-8D00-042386806DE1}" type="pres">
      <dgm:prSet presAssocID="{EE8D7FFA-4B2F-4678-A3DD-12AF63DE9878}" presName="compNode" presStyleCnt="0"/>
      <dgm:spPr/>
    </dgm:pt>
    <dgm:pt modelId="{E461A88E-C06A-4DBC-A086-3CFC3ABF715F}" type="pres">
      <dgm:prSet presAssocID="{EE8D7FFA-4B2F-4678-A3DD-12AF63DE9878}" presName="pictRect" presStyleLbl="node1" presStyleIdx="0" presStyleCnt="4" custLinFactNeighborX="27038" custLinFactNeighborY="6424"/>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endParaRPr lang="en-US"/>
        </a:p>
      </dgm:t>
    </dgm:pt>
    <dgm:pt modelId="{1662B74D-2B7C-494A-BE36-E4F3A813F273}" type="pres">
      <dgm:prSet presAssocID="{EE8D7FFA-4B2F-4678-A3DD-12AF63DE9878}" presName="textRect" presStyleLbl="revTx" presStyleIdx="0" presStyleCnt="4" custLinFactNeighborX="27038" custLinFactNeighborY="11933">
        <dgm:presLayoutVars>
          <dgm:bulletEnabled val="1"/>
        </dgm:presLayoutVars>
      </dgm:prSet>
      <dgm:spPr/>
      <dgm:t>
        <a:bodyPr/>
        <a:lstStyle/>
        <a:p>
          <a:endParaRPr lang="en-US"/>
        </a:p>
      </dgm:t>
    </dgm:pt>
    <dgm:pt modelId="{31228495-592E-413C-A200-698E6AA276FD}" type="pres">
      <dgm:prSet presAssocID="{A1EDFDCE-239F-4AE7-8616-A4F0DF40B631}" presName="sibTrans" presStyleLbl="sibTrans2D1" presStyleIdx="0" presStyleCnt="0"/>
      <dgm:spPr/>
      <dgm:t>
        <a:bodyPr/>
        <a:lstStyle/>
        <a:p>
          <a:endParaRPr lang="en-US"/>
        </a:p>
      </dgm:t>
    </dgm:pt>
    <dgm:pt modelId="{9A9C230D-8953-426B-B847-77B68972DB97}" type="pres">
      <dgm:prSet presAssocID="{8F1EF178-B58B-4B8B-8B81-5F3911C1AA09}" presName="compNode" presStyleCnt="0"/>
      <dgm:spPr/>
    </dgm:pt>
    <dgm:pt modelId="{6CE4426B-00AA-4719-BAD8-84783048168E}" type="pres">
      <dgm:prSet presAssocID="{8F1EF178-B58B-4B8B-8B81-5F3911C1AA09}" presName="pictRect" presStyleLbl="node1" presStyleIdx="1" presStyleCnt="4" custLinFactNeighborX="82707" custLinFactNeighborY="6426"/>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endParaRPr lang="en-US"/>
        </a:p>
      </dgm:t>
    </dgm:pt>
    <dgm:pt modelId="{DBD86593-4111-48D5-8A62-B968F2105444}" type="pres">
      <dgm:prSet presAssocID="{8F1EF178-B58B-4B8B-8B81-5F3911C1AA09}" presName="textRect" presStyleLbl="revTx" presStyleIdx="1" presStyleCnt="4" custLinFactNeighborX="82707" custLinFactNeighborY="11933">
        <dgm:presLayoutVars>
          <dgm:bulletEnabled val="1"/>
        </dgm:presLayoutVars>
      </dgm:prSet>
      <dgm:spPr/>
      <dgm:t>
        <a:bodyPr/>
        <a:lstStyle/>
        <a:p>
          <a:endParaRPr lang="en-US"/>
        </a:p>
      </dgm:t>
    </dgm:pt>
    <dgm:pt modelId="{0DEE569E-F4CC-4EDF-B03A-54642641BC9A}" type="pres">
      <dgm:prSet presAssocID="{6D1E6266-CA76-43AF-8392-119EA1D62642}" presName="sibTrans" presStyleLbl="sibTrans2D1" presStyleIdx="0" presStyleCnt="0"/>
      <dgm:spPr/>
      <dgm:t>
        <a:bodyPr/>
        <a:lstStyle/>
        <a:p>
          <a:endParaRPr lang="en-US"/>
        </a:p>
      </dgm:t>
    </dgm:pt>
    <dgm:pt modelId="{2D636741-8180-4B70-B89B-DDB3F7799377}" type="pres">
      <dgm:prSet presAssocID="{34960252-32D2-416B-958F-FD9A77E781C8}" presName="compNode" presStyleCnt="0"/>
      <dgm:spPr/>
    </dgm:pt>
    <dgm:pt modelId="{1CDAE929-F400-4CD7-A3F5-869C4E908AE1}" type="pres">
      <dgm:prSet presAssocID="{34960252-32D2-416B-958F-FD9A77E781C8}" presName="pictRect" presStyleLbl="node1" presStyleIdx="2" presStyleCnt="4" custLinFactX="-93262" custLinFactY="63443" custLinFactNeighborX="-100000" custLinFactNeighborY="100000"/>
      <dgm:spPr>
        <a:blipFill rotWithShape="1">
          <a:blip xmlns:r="http://schemas.openxmlformats.org/officeDocument/2006/relationships" r:embed="rId3">
            <a:extLst>
              <a:ext uri="{28A0092B-C50C-407E-A947-70E740481C1C}">
                <a14:useLocalDpi xmlns:a14="http://schemas.microsoft.com/office/drawing/2010/main"/>
              </a:ext>
            </a:extLst>
          </a:blip>
          <a:stretch>
            <a:fillRect/>
          </a:stretch>
        </a:blipFill>
      </dgm:spPr>
      <dgm:t>
        <a:bodyPr/>
        <a:lstStyle/>
        <a:p>
          <a:endParaRPr lang="en-US"/>
        </a:p>
      </dgm:t>
    </dgm:pt>
    <dgm:pt modelId="{EE63AB9A-C4D0-457F-B63C-99037AD70E56}" type="pres">
      <dgm:prSet presAssocID="{34960252-32D2-416B-958F-FD9A77E781C8}" presName="textRect" presStyleLbl="revTx" presStyleIdx="2" presStyleCnt="4" custLinFactX="-93262" custLinFactY="103536" custLinFactNeighborX="-100000" custLinFactNeighborY="200000">
        <dgm:presLayoutVars>
          <dgm:bulletEnabled val="1"/>
        </dgm:presLayoutVars>
      </dgm:prSet>
      <dgm:spPr/>
      <dgm:t>
        <a:bodyPr/>
        <a:lstStyle/>
        <a:p>
          <a:endParaRPr lang="en-US"/>
        </a:p>
      </dgm:t>
    </dgm:pt>
    <dgm:pt modelId="{66FB1F9C-FF7E-43F3-877A-9FC8553896DB}" type="pres">
      <dgm:prSet presAssocID="{447E3543-C510-49DB-9ACF-5E716BC0A5F2}" presName="sibTrans" presStyleLbl="sibTrans2D1" presStyleIdx="0" presStyleCnt="0"/>
      <dgm:spPr/>
      <dgm:t>
        <a:bodyPr/>
        <a:lstStyle/>
        <a:p>
          <a:endParaRPr lang="en-US"/>
        </a:p>
      </dgm:t>
    </dgm:pt>
    <dgm:pt modelId="{032FA5E7-CFFC-4DDF-BCB3-66F5F37EE92B}" type="pres">
      <dgm:prSet presAssocID="{38E5FBB7-48FA-4118-893A-72991D7F8D44}" presName="compNode" presStyleCnt="0"/>
      <dgm:spPr/>
    </dgm:pt>
    <dgm:pt modelId="{DBCF01B8-6875-4B05-8191-9259B855F108}" type="pres">
      <dgm:prSet presAssocID="{38E5FBB7-48FA-4118-893A-72991D7F8D44}" presName="pictRect" presStyleLbl="node1" presStyleIdx="3" presStyleCnt="4" custLinFactNeighborX="82192" custLinFactNeighborY="-5146"/>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t>
        <a:bodyPr/>
        <a:lstStyle/>
        <a:p>
          <a:endParaRPr lang="en-GB"/>
        </a:p>
      </dgm:t>
    </dgm:pt>
    <dgm:pt modelId="{D2AA7531-CF8B-4F40-A06D-BF983362AAF7}" type="pres">
      <dgm:prSet presAssocID="{38E5FBB7-48FA-4118-893A-72991D7F8D44}" presName="textRect" presStyleLbl="revTx" presStyleIdx="3" presStyleCnt="4" custLinFactNeighborX="82192" custLinFactNeighborY="-2376">
        <dgm:presLayoutVars>
          <dgm:bulletEnabled val="1"/>
        </dgm:presLayoutVars>
      </dgm:prSet>
      <dgm:spPr/>
      <dgm:t>
        <a:bodyPr/>
        <a:lstStyle/>
        <a:p>
          <a:endParaRPr lang="en-US"/>
        </a:p>
      </dgm:t>
    </dgm:pt>
  </dgm:ptLst>
  <dgm:cxnLst>
    <dgm:cxn modelId="{A7D16FCF-E425-4D9F-B2F3-8DD058AEA940}" srcId="{D817B3A8-A38E-4AF8-A36F-7CF5E674A347}" destId="{EE8D7FFA-4B2F-4678-A3DD-12AF63DE9878}" srcOrd="0" destOrd="0" parTransId="{4717DAA6-18B6-427B-9122-4ABB3A66408D}" sibTransId="{A1EDFDCE-239F-4AE7-8616-A4F0DF40B631}"/>
    <dgm:cxn modelId="{E16FC826-08FF-4343-A65B-7154684655E0}" type="presOf" srcId="{38E5FBB7-48FA-4118-893A-72991D7F8D44}" destId="{D2AA7531-CF8B-4F40-A06D-BF983362AAF7}" srcOrd="0" destOrd="0" presId="urn:microsoft.com/office/officeart/2005/8/layout/pList1"/>
    <dgm:cxn modelId="{DC329790-3B7D-4C20-94A0-2D107125D809}" type="presOf" srcId="{34960252-32D2-416B-958F-FD9A77E781C8}" destId="{EE63AB9A-C4D0-457F-B63C-99037AD70E56}" srcOrd="0" destOrd="0" presId="urn:microsoft.com/office/officeart/2005/8/layout/pList1"/>
    <dgm:cxn modelId="{AB310E5C-0D11-4D58-A1BD-64E98A939B41}" type="presOf" srcId="{A1EDFDCE-239F-4AE7-8616-A4F0DF40B631}" destId="{31228495-592E-413C-A200-698E6AA276FD}" srcOrd="0" destOrd="0" presId="urn:microsoft.com/office/officeart/2005/8/layout/pList1"/>
    <dgm:cxn modelId="{DD570949-86B9-4ED8-B43D-6673A1137BFE}" type="presOf" srcId="{D817B3A8-A38E-4AF8-A36F-7CF5E674A347}" destId="{02552DE0-66CB-4362-A7BD-34F60C4C813B}" srcOrd="0" destOrd="0" presId="urn:microsoft.com/office/officeart/2005/8/layout/pList1"/>
    <dgm:cxn modelId="{6B720D88-36FA-4AE4-BC13-A5A6B972915D}" srcId="{D817B3A8-A38E-4AF8-A36F-7CF5E674A347}" destId="{38E5FBB7-48FA-4118-893A-72991D7F8D44}" srcOrd="3" destOrd="0" parTransId="{F7C8D560-8814-4FA4-B894-2F59DB27FB57}" sibTransId="{26CE38F0-84C9-49F0-8A91-43B302B444F5}"/>
    <dgm:cxn modelId="{8B443C9D-9C9F-4B5B-BEF9-905E06D58E37}" srcId="{D817B3A8-A38E-4AF8-A36F-7CF5E674A347}" destId="{8F1EF178-B58B-4B8B-8B81-5F3911C1AA09}" srcOrd="1" destOrd="0" parTransId="{431A74F3-8C5A-4C88-8ACE-2818919833BB}" sibTransId="{6D1E6266-CA76-43AF-8392-119EA1D62642}"/>
    <dgm:cxn modelId="{AB7DAE71-61EA-466E-BC5B-DEA7D5C64697}" type="presOf" srcId="{8F1EF178-B58B-4B8B-8B81-5F3911C1AA09}" destId="{DBD86593-4111-48D5-8A62-B968F2105444}" srcOrd="0" destOrd="0" presId="urn:microsoft.com/office/officeart/2005/8/layout/pList1"/>
    <dgm:cxn modelId="{2610EB52-34D0-4132-9F50-311A86BDC1E9}" type="presOf" srcId="{447E3543-C510-49DB-9ACF-5E716BC0A5F2}" destId="{66FB1F9C-FF7E-43F3-877A-9FC8553896DB}" srcOrd="0" destOrd="0" presId="urn:microsoft.com/office/officeart/2005/8/layout/pList1"/>
    <dgm:cxn modelId="{2C81D191-CF55-4FFF-975F-C0AE2A257DF9}" type="presOf" srcId="{EE8D7FFA-4B2F-4678-A3DD-12AF63DE9878}" destId="{1662B74D-2B7C-494A-BE36-E4F3A813F273}" srcOrd="0" destOrd="0" presId="urn:microsoft.com/office/officeart/2005/8/layout/pList1"/>
    <dgm:cxn modelId="{54DBA415-F1F3-4903-8539-637B03B405FE}" srcId="{D817B3A8-A38E-4AF8-A36F-7CF5E674A347}" destId="{34960252-32D2-416B-958F-FD9A77E781C8}" srcOrd="2" destOrd="0" parTransId="{5C2249F0-67A7-46A6-BA35-C24AD8FA2149}" sibTransId="{447E3543-C510-49DB-9ACF-5E716BC0A5F2}"/>
    <dgm:cxn modelId="{F2D9C7A6-EAE2-4097-A568-6FD0A3DCBACF}" type="presOf" srcId="{6D1E6266-CA76-43AF-8392-119EA1D62642}" destId="{0DEE569E-F4CC-4EDF-B03A-54642641BC9A}" srcOrd="0" destOrd="0" presId="urn:microsoft.com/office/officeart/2005/8/layout/pList1"/>
    <dgm:cxn modelId="{1337F37A-7CC7-45D3-B815-9E264C57CAD6}" type="presParOf" srcId="{02552DE0-66CB-4362-A7BD-34F60C4C813B}" destId="{280DE9A8-6B40-4E49-8D00-042386806DE1}" srcOrd="0" destOrd="0" presId="urn:microsoft.com/office/officeart/2005/8/layout/pList1"/>
    <dgm:cxn modelId="{20E04AD2-64F3-4AE4-A9A5-2E0711D8312C}" type="presParOf" srcId="{280DE9A8-6B40-4E49-8D00-042386806DE1}" destId="{E461A88E-C06A-4DBC-A086-3CFC3ABF715F}" srcOrd="0" destOrd="0" presId="urn:microsoft.com/office/officeart/2005/8/layout/pList1"/>
    <dgm:cxn modelId="{02D5BF98-7D90-47B4-912E-25BF5EE5D861}" type="presParOf" srcId="{280DE9A8-6B40-4E49-8D00-042386806DE1}" destId="{1662B74D-2B7C-494A-BE36-E4F3A813F273}" srcOrd="1" destOrd="0" presId="urn:microsoft.com/office/officeart/2005/8/layout/pList1"/>
    <dgm:cxn modelId="{415912CD-808F-4EF4-BD5F-39C1D148B5A9}" type="presParOf" srcId="{02552DE0-66CB-4362-A7BD-34F60C4C813B}" destId="{31228495-592E-413C-A200-698E6AA276FD}" srcOrd="1" destOrd="0" presId="urn:microsoft.com/office/officeart/2005/8/layout/pList1"/>
    <dgm:cxn modelId="{CD9F22AF-8036-4C17-8E76-759A4BDE5671}" type="presParOf" srcId="{02552DE0-66CB-4362-A7BD-34F60C4C813B}" destId="{9A9C230D-8953-426B-B847-77B68972DB97}" srcOrd="2" destOrd="0" presId="urn:microsoft.com/office/officeart/2005/8/layout/pList1"/>
    <dgm:cxn modelId="{9085F9EE-C27F-4C24-A93D-1DD8976FBF00}" type="presParOf" srcId="{9A9C230D-8953-426B-B847-77B68972DB97}" destId="{6CE4426B-00AA-4719-BAD8-84783048168E}" srcOrd="0" destOrd="0" presId="urn:microsoft.com/office/officeart/2005/8/layout/pList1"/>
    <dgm:cxn modelId="{C55B6784-B995-48B6-9F25-2DC591A67373}" type="presParOf" srcId="{9A9C230D-8953-426B-B847-77B68972DB97}" destId="{DBD86593-4111-48D5-8A62-B968F2105444}" srcOrd="1" destOrd="0" presId="urn:microsoft.com/office/officeart/2005/8/layout/pList1"/>
    <dgm:cxn modelId="{CB99C6FA-65AB-4FDE-BC5C-07FC7733E466}" type="presParOf" srcId="{02552DE0-66CB-4362-A7BD-34F60C4C813B}" destId="{0DEE569E-F4CC-4EDF-B03A-54642641BC9A}" srcOrd="3" destOrd="0" presId="urn:microsoft.com/office/officeart/2005/8/layout/pList1"/>
    <dgm:cxn modelId="{FCDB1FED-5411-41B8-A77C-5C67A119C807}" type="presParOf" srcId="{02552DE0-66CB-4362-A7BD-34F60C4C813B}" destId="{2D636741-8180-4B70-B89B-DDB3F7799377}" srcOrd="4" destOrd="0" presId="urn:microsoft.com/office/officeart/2005/8/layout/pList1"/>
    <dgm:cxn modelId="{606D3B6A-664A-4891-A535-CBD56E8555AF}" type="presParOf" srcId="{2D636741-8180-4B70-B89B-DDB3F7799377}" destId="{1CDAE929-F400-4CD7-A3F5-869C4E908AE1}" srcOrd="0" destOrd="0" presId="urn:microsoft.com/office/officeart/2005/8/layout/pList1"/>
    <dgm:cxn modelId="{DD2F7C54-D305-445E-AB9F-9F14450F19AA}" type="presParOf" srcId="{2D636741-8180-4B70-B89B-DDB3F7799377}" destId="{EE63AB9A-C4D0-457F-B63C-99037AD70E56}" srcOrd="1" destOrd="0" presId="urn:microsoft.com/office/officeart/2005/8/layout/pList1"/>
    <dgm:cxn modelId="{FF0D2472-F437-4540-B952-7EB94E0E7A1F}" type="presParOf" srcId="{02552DE0-66CB-4362-A7BD-34F60C4C813B}" destId="{66FB1F9C-FF7E-43F3-877A-9FC8553896DB}" srcOrd="5" destOrd="0" presId="urn:microsoft.com/office/officeart/2005/8/layout/pList1"/>
    <dgm:cxn modelId="{70D5BD91-7A75-4C72-A286-E593860D1728}" type="presParOf" srcId="{02552DE0-66CB-4362-A7BD-34F60C4C813B}" destId="{032FA5E7-CFFC-4DDF-BCB3-66F5F37EE92B}" srcOrd="6" destOrd="0" presId="urn:microsoft.com/office/officeart/2005/8/layout/pList1"/>
    <dgm:cxn modelId="{1B66CCD6-D4DA-4206-A449-911EFBAF336C}" type="presParOf" srcId="{032FA5E7-CFFC-4DDF-BCB3-66F5F37EE92B}" destId="{DBCF01B8-6875-4B05-8191-9259B855F108}" srcOrd="0" destOrd="0" presId="urn:microsoft.com/office/officeart/2005/8/layout/pList1"/>
    <dgm:cxn modelId="{BF548F8B-74EE-4343-B15C-BDC25F3044B4}" type="presParOf" srcId="{032FA5E7-CFFC-4DDF-BCB3-66F5F37EE92B}" destId="{D2AA7531-CF8B-4F40-A06D-BF983362AAF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F764B8-81F6-49D2-BDE1-7C38BBFDB5BF}" type="doc">
      <dgm:prSet loTypeId="urn:microsoft.com/office/officeart/2005/8/layout/hierarchy6" loCatId="hierarchy" qsTypeId="urn:microsoft.com/office/officeart/2005/8/quickstyle/simple3" qsCatId="simple" csTypeId="urn:microsoft.com/office/officeart/2005/8/colors/accent1_2" csCatId="accent1" phldr="1"/>
      <dgm:spPr/>
      <dgm:t>
        <a:bodyPr/>
        <a:lstStyle/>
        <a:p>
          <a:endParaRPr lang="en-US"/>
        </a:p>
      </dgm:t>
    </dgm:pt>
    <dgm:pt modelId="{47934214-EA76-4BC5-B3CF-F757FFCEC97B}">
      <dgm:prSet phldrT="[Text]" custT="1"/>
      <dgm:spPr/>
      <dgm:t>
        <a:bodyPr/>
        <a:lstStyle/>
        <a:p>
          <a:r>
            <a:rPr lang="en-US" sz="1100" dirty="0" smtClean="0"/>
            <a:t>Management Board Of Directors</a:t>
          </a:r>
          <a:endParaRPr lang="en-US" sz="1100" dirty="0"/>
        </a:p>
      </dgm:t>
    </dgm:pt>
    <dgm:pt modelId="{23374519-705B-416E-8656-0EEC0E82FEA2}" type="parTrans" cxnId="{04B298F7-EF3C-43E4-8A1A-476D6ED5E6B3}">
      <dgm:prSet/>
      <dgm:spPr/>
      <dgm:t>
        <a:bodyPr/>
        <a:lstStyle/>
        <a:p>
          <a:endParaRPr lang="en-US"/>
        </a:p>
      </dgm:t>
    </dgm:pt>
    <dgm:pt modelId="{C88ABD51-FA47-44EC-81CC-4245A913A95C}" type="sibTrans" cxnId="{04B298F7-EF3C-43E4-8A1A-476D6ED5E6B3}">
      <dgm:prSet/>
      <dgm:spPr/>
      <dgm:t>
        <a:bodyPr/>
        <a:lstStyle/>
        <a:p>
          <a:endParaRPr lang="en-US"/>
        </a:p>
      </dgm:t>
    </dgm:pt>
    <dgm:pt modelId="{A9F29FF8-B407-42F1-AEBA-2D723E8C1902}">
      <dgm:prSet phldrT="[Text]" custT="1"/>
      <dgm:spPr/>
      <dgm:t>
        <a:bodyPr/>
        <a:lstStyle/>
        <a:p>
          <a:r>
            <a:rPr lang="en-US" sz="1200" dirty="0" smtClean="0"/>
            <a:t>Marketing</a:t>
          </a:r>
          <a:endParaRPr lang="en-US" sz="1200" dirty="0"/>
        </a:p>
      </dgm:t>
    </dgm:pt>
    <dgm:pt modelId="{485A4275-3E99-426A-8942-3FDC61082F5D}" type="parTrans" cxnId="{3DB980F8-20A3-463A-8C23-9952A6469C1B}">
      <dgm:prSet/>
      <dgm:spPr/>
      <dgm:t>
        <a:bodyPr/>
        <a:lstStyle/>
        <a:p>
          <a:endParaRPr lang="en-US"/>
        </a:p>
      </dgm:t>
    </dgm:pt>
    <dgm:pt modelId="{71D93F2E-5E15-4831-8704-ED94135F7427}" type="sibTrans" cxnId="{3DB980F8-20A3-463A-8C23-9952A6469C1B}">
      <dgm:prSet/>
      <dgm:spPr/>
      <dgm:t>
        <a:bodyPr/>
        <a:lstStyle/>
        <a:p>
          <a:endParaRPr lang="en-US"/>
        </a:p>
      </dgm:t>
    </dgm:pt>
    <dgm:pt modelId="{9B693E09-6445-49C6-BF75-A4391E058CB5}">
      <dgm:prSet phldrT="[Text]" custT="1"/>
      <dgm:spPr/>
      <dgm:t>
        <a:bodyPr/>
        <a:lstStyle/>
        <a:p>
          <a:r>
            <a:rPr lang="en-US" sz="1000" dirty="0" smtClean="0"/>
            <a:t>Fish Specific Marketing Advisory Groups</a:t>
          </a:r>
          <a:endParaRPr lang="en-US" sz="1000" dirty="0"/>
        </a:p>
      </dgm:t>
    </dgm:pt>
    <dgm:pt modelId="{AF5773C3-CBB1-4708-8573-5E8E0ED15E89}" type="parTrans" cxnId="{ABEBCD28-52B4-4841-B707-51879821B352}">
      <dgm:prSet/>
      <dgm:spPr/>
      <dgm:t>
        <a:bodyPr/>
        <a:lstStyle/>
        <a:p>
          <a:endParaRPr lang="en-US"/>
        </a:p>
      </dgm:t>
    </dgm:pt>
    <dgm:pt modelId="{E692E347-3EBE-415E-9EE8-6A2996F4D571}" type="sibTrans" cxnId="{ABEBCD28-52B4-4841-B707-51879821B352}">
      <dgm:prSet/>
      <dgm:spPr/>
      <dgm:t>
        <a:bodyPr/>
        <a:lstStyle/>
        <a:p>
          <a:endParaRPr lang="en-US"/>
        </a:p>
      </dgm:t>
    </dgm:pt>
    <dgm:pt modelId="{84ADEC6A-E499-4206-BCE2-50A7363C6B04}">
      <dgm:prSet phldrT="[Text]" custT="1"/>
      <dgm:spPr/>
      <dgm:t>
        <a:bodyPr/>
        <a:lstStyle/>
        <a:p>
          <a:r>
            <a:rPr lang="en-US" sz="900" dirty="0" smtClean="0"/>
            <a:t>Environmental Documentation</a:t>
          </a:r>
          <a:endParaRPr lang="en-US" sz="900" dirty="0"/>
        </a:p>
      </dgm:t>
    </dgm:pt>
    <dgm:pt modelId="{55F543E8-BC5B-4B53-9BC3-B1F42727F71E}" type="parTrans" cxnId="{7F97033D-2D04-483E-9B7D-107EEA05E307}">
      <dgm:prSet/>
      <dgm:spPr/>
      <dgm:t>
        <a:bodyPr/>
        <a:lstStyle/>
        <a:p>
          <a:endParaRPr lang="en-US"/>
        </a:p>
      </dgm:t>
    </dgm:pt>
    <dgm:pt modelId="{EC02CCF2-F9F7-48E2-8BD4-B960D09249E0}" type="sibTrans" cxnId="{7F97033D-2D04-483E-9B7D-107EEA05E307}">
      <dgm:prSet/>
      <dgm:spPr/>
      <dgm:t>
        <a:bodyPr/>
        <a:lstStyle/>
        <a:p>
          <a:endParaRPr lang="en-US"/>
        </a:p>
      </dgm:t>
    </dgm:pt>
    <dgm:pt modelId="{E9988BF4-89A5-45FE-A3C4-90F07F3D0433}">
      <dgm:prSet phldrT="[Text]" custT="1"/>
      <dgm:spPr/>
      <dgm:t>
        <a:bodyPr/>
        <a:lstStyle/>
        <a:p>
          <a:r>
            <a:rPr lang="en-US" sz="1100" dirty="0" smtClean="0"/>
            <a:t>Market Intelligence</a:t>
          </a:r>
          <a:endParaRPr lang="en-US" sz="1100" dirty="0"/>
        </a:p>
      </dgm:t>
    </dgm:pt>
    <dgm:pt modelId="{75B142FD-86D3-40AD-8935-51E148FAD6E7}" type="parTrans" cxnId="{B1952EFE-AB68-478D-B243-EB5C99DD9C97}">
      <dgm:prSet/>
      <dgm:spPr/>
      <dgm:t>
        <a:bodyPr/>
        <a:lstStyle/>
        <a:p>
          <a:endParaRPr lang="en-US"/>
        </a:p>
      </dgm:t>
    </dgm:pt>
    <dgm:pt modelId="{57B05DDD-8312-4B07-9672-1CA79268272F}" type="sibTrans" cxnId="{B1952EFE-AB68-478D-B243-EB5C99DD9C97}">
      <dgm:prSet/>
      <dgm:spPr/>
      <dgm:t>
        <a:bodyPr/>
        <a:lstStyle/>
        <a:p>
          <a:endParaRPr lang="en-US"/>
        </a:p>
      </dgm:t>
    </dgm:pt>
    <dgm:pt modelId="{83F9A298-69D7-4297-8CF8-C825C14D599B}">
      <dgm:prSet phldrT="[Text]"/>
      <dgm:spPr/>
      <dgm:t>
        <a:bodyPr/>
        <a:lstStyle/>
        <a:p>
          <a:r>
            <a:rPr lang="en-US" dirty="0" smtClean="0"/>
            <a:t>Managerial Layer</a:t>
          </a:r>
          <a:endParaRPr lang="en-US" dirty="0"/>
        </a:p>
      </dgm:t>
    </dgm:pt>
    <dgm:pt modelId="{CA896032-D013-4FC2-8D14-97035F196A1B}" type="parTrans" cxnId="{10027996-99AF-4DF7-94B7-27A7E823D5FB}">
      <dgm:prSet/>
      <dgm:spPr/>
      <dgm:t>
        <a:bodyPr/>
        <a:lstStyle/>
        <a:p>
          <a:endParaRPr lang="en-US"/>
        </a:p>
      </dgm:t>
    </dgm:pt>
    <dgm:pt modelId="{08215595-5521-42DC-A502-7065106DA83B}" type="sibTrans" cxnId="{10027996-99AF-4DF7-94B7-27A7E823D5FB}">
      <dgm:prSet/>
      <dgm:spPr/>
      <dgm:t>
        <a:bodyPr/>
        <a:lstStyle/>
        <a:p>
          <a:endParaRPr lang="en-US"/>
        </a:p>
      </dgm:t>
    </dgm:pt>
    <dgm:pt modelId="{368A0BAC-87F7-4AB0-8071-97667CE28890}">
      <dgm:prSet phldrT="[Text]"/>
      <dgm:spPr/>
      <dgm:t>
        <a:bodyPr/>
        <a:lstStyle/>
        <a:p>
          <a:r>
            <a:rPr lang="en-US" dirty="0" smtClean="0"/>
            <a:t>Functional Layer</a:t>
          </a:r>
          <a:endParaRPr lang="en-US" dirty="0"/>
        </a:p>
      </dgm:t>
    </dgm:pt>
    <dgm:pt modelId="{342EED09-CA10-459E-B6E6-E48CC27E82EA}" type="parTrans" cxnId="{8219978F-4B45-4AB8-8454-46D811B6A609}">
      <dgm:prSet/>
      <dgm:spPr/>
      <dgm:t>
        <a:bodyPr/>
        <a:lstStyle/>
        <a:p>
          <a:endParaRPr lang="en-US"/>
        </a:p>
      </dgm:t>
    </dgm:pt>
    <dgm:pt modelId="{55EA5505-6079-420E-A010-2120EF47ECA1}" type="sibTrans" cxnId="{8219978F-4B45-4AB8-8454-46D811B6A609}">
      <dgm:prSet/>
      <dgm:spPr/>
      <dgm:t>
        <a:bodyPr/>
        <a:lstStyle/>
        <a:p>
          <a:endParaRPr lang="en-US"/>
        </a:p>
      </dgm:t>
    </dgm:pt>
    <dgm:pt modelId="{6664E3A0-1004-404C-A41F-23955438CAC4}">
      <dgm:prSet phldrT="[Text]"/>
      <dgm:spPr/>
      <dgm:t>
        <a:bodyPr/>
        <a:lstStyle/>
        <a:p>
          <a:r>
            <a:rPr lang="en-US" dirty="0" smtClean="0"/>
            <a:t>Subunits</a:t>
          </a:r>
          <a:endParaRPr lang="en-US" dirty="0"/>
        </a:p>
      </dgm:t>
    </dgm:pt>
    <dgm:pt modelId="{4D3FB56F-99A7-48DB-8D65-8A0A32E19BAF}" type="parTrans" cxnId="{4AED0417-CF4E-4F40-90B0-B653A72DE1A7}">
      <dgm:prSet/>
      <dgm:spPr/>
      <dgm:t>
        <a:bodyPr/>
        <a:lstStyle/>
        <a:p>
          <a:endParaRPr lang="en-US"/>
        </a:p>
      </dgm:t>
    </dgm:pt>
    <dgm:pt modelId="{658B9BBB-33CB-4965-A758-8157E4DB2353}" type="sibTrans" cxnId="{4AED0417-CF4E-4F40-90B0-B653A72DE1A7}">
      <dgm:prSet/>
      <dgm:spPr/>
      <dgm:t>
        <a:bodyPr/>
        <a:lstStyle/>
        <a:p>
          <a:endParaRPr lang="en-US"/>
        </a:p>
      </dgm:t>
    </dgm:pt>
    <dgm:pt modelId="{3BD466D7-415B-4D3A-9E18-C1822A05ED9E}">
      <dgm:prSet custT="1"/>
      <dgm:spPr/>
      <dgm:t>
        <a:bodyPr/>
        <a:lstStyle/>
        <a:p>
          <a:r>
            <a:rPr lang="en-US" sz="1100" dirty="0" err="1" smtClean="0"/>
            <a:t>Communi-cation</a:t>
          </a:r>
          <a:r>
            <a:rPr lang="en-US" sz="1100" dirty="0" smtClean="0"/>
            <a:t> and Reputation </a:t>
          </a:r>
          <a:endParaRPr lang="en-US" sz="1100" dirty="0"/>
        </a:p>
      </dgm:t>
    </dgm:pt>
    <dgm:pt modelId="{AEFF02D5-FC89-4FC3-B607-D957A9F85B3D}" type="parTrans" cxnId="{ECB2A4C6-3FB9-463F-907E-404E5AC53508}">
      <dgm:prSet/>
      <dgm:spPr/>
      <dgm:t>
        <a:bodyPr/>
        <a:lstStyle/>
        <a:p>
          <a:endParaRPr lang="en-US"/>
        </a:p>
      </dgm:t>
    </dgm:pt>
    <dgm:pt modelId="{A8B9159C-C64D-40A1-BBB2-35925D1F0E63}" type="sibTrans" cxnId="{ECB2A4C6-3FB9-463F-907E-404E5AC53508}">
      <dgm:prSet/>
      <dgm:spPr/>
      <dgm:t>
        <a:bodyPr/>
        <a:lstStyle/>
        <a:p>
          <a:endParaRPr lang="en-US"/>
        </a:p>
      </dgm:t>
    </dgm:pt>
    <dgm:pt modelId="{C5700CBC-CFC6-4488-BEAE-57AF27E34172}">
      <dgm:prSet custT="1"/>
      <dgm:spPr/>
      <dgm:t>
        <a:bodyPr/>
        <a:lstStyle/>
        <a:p>
          <a:r>
            <a:rPr lang="en-US" sz="1200" dirty="0" smtClean="0"/>
            <a:t>Domestic Market</a:t>
          </a:r>
          <a:endParaRPr lang="en-US" sz="1200" dirty="0"/>
        </a:p>
      </dgm:t>
    </dgm:pt>
    <dgm:pt modelId="{30D9250F-4738-42FD-9EC8-9233C85F46B6}" type="parTrans" cxnId="{8530F00F-7562-418F-9A6D-396D9296F32D}">
      <dgm:prSet/>
      <dgm:spPr/>
      <dgm:t>
        <a:bodyPr/>
        <a:lstStyle/>
        <a:p>
          <a:endParaRPr lang="en-US"/>
        </a:p>
      </dgm:t>
    </dgm:pt>
    <dgm:pt modelId="{18852DB1-C8BF-4E96-8B58-278C664059CA}" type="sibTrans" cxnId="{8530F00F-7562-418F-9A6D-396D9296F32D}">
      <dgm:prSet/>
      <dgm:spPr/>
      <dgm:t>
        <a:bodyPr/>
        <a:lstStyle/>
        <a:p>
          <a:endParaRPr lang="en-US"/>
        </a:p>
      </dgm:t>
    </dgm:pt>
    <dgm:pt modelId="{D4C853FF-562A-4F16-82E7-C2A61118F40A}">
      <dgm:prSet phldrT="[Text]" custT="1"/>
      <dgm:spPr/>
      <dgm:t>
        <a:bodyPr/>
        <a:lstStyle/>
        <a:p>
          <a:r>
            <a:rPr lang="en-US" sz="1200" dirty="0" smtClean="0"/>
            <a:t>Country Offices</a:t>
          </a:r>
          <a:endParaRPr lang="en-US" sz="1200" dirty="0"/>
        </a:p>
      </dgm:t>
    </dgm:pt>
    <dgm:pt modelId="{C7DD9313-E904-4834-BBA2-8242C509DDFA}" type="parTrans" cxnId="{BAFA67E0-D35C-4AF5-8B55-354EFAF028F0}">
      <dgm:prSet/>
      <dgm:spPr/>
      <dgm:t>
        <a:bodyPr/>
        <a:lstStyle/>
        <a:p>
          <a:endParaRPr lang="en-US"/>
        </a:p>
      </dgm:t>
    </dgm:pt>
    <dgm:pt modelId="{D52BDC89-5CAA-4B6A-ADD5-8F56FBF25F04}" type="sibTrans" cxnId="{BAFA67E0-D35C-4AF5-8B55-354EFAF028F0}">
      <dgm:prSet/>
      <dgm:spPr/>
      <dgm:t>
        <a:bodyPr/>
        <a:lstStyle/>
        <a:p>
          <a:endParaRPr lang="en-US"/>
        </a:p>
      </dgm:t>
    </dgm:pt>
    <dgm:pt modelId="{8763B3F3-BC07-4EDD-BF5B-C79B226355B1}" type="pres">
      <dgm:prSet presAssocID="{0CF764B8-81F6-49D2-BDE1-7C38BBFDB5BF}" presName="mainComposite" presStyleCnt="0">
        <dgm:presLayoutVars>
          <dgm:chPref val="1"/>
          <dgm:dir/>
          <dgm:animOne val="branch"/>
          <dgm:animLvl val="lvl"/>
          <dgm:resizeHandles val="exact"/>
        </dgm:presLayoutVars>
      </dgm:prSet>
      <dgm:spPr/>
      <dgm:t>
        <a:bodyPr/>
        <a:lstStyle/>
        <a:p>
          <a:endParaRPr lang="en-US"/>
        </a:p>
      </dgm:t>
    </dgm:pt>
    <dgm:pt modelId="{120C3F00-7858-4DE5-8D94-D3445C6CC0FF}" type="pres">
      <dgm:prSet presAssocID="{0CF764B8-81F6-49D2-BDE1-7C38BBFDB5BF}" presName="hierFlow" presStyleCnt="0"/>
      <dgm:spPr/>
    </dgm:pt>
    <dgm:pt modelId="{59B5118E-C76B-42B0-826E-2ED767334BF2}" type="pres">
      <dgm:prSet presAssocID="{0CF764B8-81F6-49D2-BDE1-7C38BBFDB5BF}" presName="firstBuf" presStyleCnt="0"/>
      <dgm:spPr/>
    </dgm:pt>
    <dgm:pt modelId="{ECFF608D-7A14-46BC-BC0C-4A8A45BE3499}" type="pres">
      <dgm:prSet presAssocID="{0CF764B8-81F6-49D2-BDE1-7C38BBFDB5BF}" presName="hierChild1" presStyleCnt="0">
        <dgm:presLayoutVars>
          <dgm:chPref val="1"/>
          <dgm:animOne val="branch"/>
          <dgm:animLvl val="lvl"/>
        </dgm:presLayoutVars>
      </dgm:prSet>
      <dgm:spPr/>
    </dgm:pt>
    <dgm:pt modelId="{5543B6FC-1F95-4F3B-A207-BD556E8C3EF7}" type="pres">
      <dgm:prSet presAssocID="{47934214-EA76-4BC5-B3CF-F757FFCEC97B}" presName="Name14" presStyleCnt="0"/>
      <dgm:spPr/>
    </dgm:pt>
    <dgm:pt modelId="{EFCDA352-7184-4CDC-9561-4EB9313076D7}" type="pres">
      <dgm:prSet presAssocID="{47934214-EA76-4BC5-B3CF-F757FFCEC97B}" presName="level1Shape" presStyleLbl="node0" presStyleIdx="0" presStyleCnt="1" custLinFactNeighborX="-5243" custLinFactNeighborY="-5242">
        <dgm:presLayoutVars>
          <dgm:chPref val="3"/>
        </dgm:presLayoutVars>
      </dgm:prSet>
      <dgm:spPr/>
      <dgm:t>
        <a:bodyPr/>
        <a:lstStyle/>
        <a:p>
          <a:endParaRPr lang="en-US"/>
        </a:p>
      </dgm:t>
    </dgm:pt>
    <dgm:pt modelId="{CE6E2C83-BF39-4C79-B9C5-CBCB8038251D}" type="pres">
      <dgm:prSet presAssocID="{47934214-EA76-4BC5-B3CF-F757FFCEC97B}" presName="hierChild2" presStyleCnt="0"/>
      <dgm:spPr/>
    </dgm:pt>
    <dgm:pt modelId="{6DF57C44-D8BC-4C56-84A3-316C7926DC5A}" type="pres">
      <dgm:prSet presAssocID="{485A4275-3E99-426A-8942-3FDC61082F5D}" presName="Name19" presStyleLbl="parChTrans1D2" presStyleIdx="0" presStyleCnt="3"/>
      <dgm:spPr/>
      <dgm:t>
        <a:bodyPr/>
        <a:lstStyle/>
        <a:p>
          <a:endParaRPr lang="en-US"/>
        </a:p>
      </dgm:t>
    </dgm:pt>
    <dgm:pt modelId="{5A322884-EFA6-47B2-895F-4B61F28F0B8E}" type="pres">
      <dgm:prSet presAssocID="{A9F29FF8-B407-42F1-AEBA-2D723E8C1902}" presName="Name21" presStyleCnt="0"/>
      <dgm:spPr/>
    </dgm:pt>
    <dgm:pt modelId="{36F05292-5AE2-41D5-9E79-2AEDB5DBF4F3}" type="pres">
      <dgm:prSet presAssocID="{A9F29FF8-B407-42F1-AEBA-2D723E8C1902}" presName="level2Shape" presStyleLbl="node2" presStyleIdx="0" presStyleCnt="3"/>
      <dgm:spPr/>
      <dgm:t>
        <a:bodyPr/>
        <a:lstStyle/>
        <a:p>
          <a:endParaRPr lang="en-US"/>
        </a:p>
      </dgm:t>
    </dgm:pt>
    <dgm:pt modelId="{5D601B63-B17A-4973-A955-08BBD3D7BC5C}" type="pres">
      <dgm:prSet presAssocID="{A9F29FF8-B407-42F1-AEBA-2D723E8C1902}" presName="hierChild3" presStyleCnt="0"/>
      <dgm:spPr/>
    </dgm:pt>
    <dgm:pt modelId="{1189F3EF-B1F1-4CA0-8C89-64F6BFE0076D}" type="pres">
      <dgm:prSet presAssocID="{AF5773C3-CBB1-4708-8573-5E8E0ED15E89}" presName="Name19" presStyleLbl="parChTrans1D3" presStyleIdx="0" presStyleCnt="4"/>
      <dgm:spPr/>
      <dgm:t>
        <a:bodyPr/>
        <a:lstStyle/>
        <a:p>
          <a:endParaRPr lang="en-US"/>
        </a:p>
      </dgm:t>
    </dgm:pt>
    <dgm:pt modelId="{76B998B4-EF63-443B-BED6-C2BBDD1F874A}" type="pres">
      <dgm:prSet presAssocID="{9B693E09-6445-49C6-BF75-A4391E058CB5}" presName="Name21" presStyleCnt="0"/>
      <dgm:spPr/>
    </dgm:pt>
    <dgm:pt modelId="{B24FC9E6-A3E8-4B9B-BF56-44D79028DAB5}" type="pres">
      <dgm:prSet presAssocID="{9B693E09-6445-49C6-BF75-A4391E058CB5}" presName="level2Shape" presStyleLbl="node3" presStyleIdx="0" presStyleCnt="4"/>
      <dgm:spPr/>
      <dgm:t>
        <a:bodyPr/>
        <a:lstStyle/>
        <a:p>
          <a:endParaRPr lang="en-US"/>
        </a:p>
      </dgm:t>
    </dgm:pt>
    <dgm:pt modelId="{37C05A0C-2CB0-4E19-95F9-A835D7798EDD}" type="pres">
      <dgm:prSet presAssocID="{9B693E09-6445-49C6-BF75-A4391E058CB5}" presName="hierChild3" presStyleCnt="0"/>
      <dgm:spPr/>
    </dgm:pt>
    <dgm:pt modelId="{C1A0E032-7BE2-4D1D-993B-38E9C82809FB}" type="pres">
      <dgm:prSet presAssocID="{55F543E8-BC5B-4B53-9BC3-B1F42727F71E}" presName="Name19" presStyleLbl="parChTrans1D3" presStyleIdx="1" presStyleCnt="4"/>
      <dgm:spPr/>
      <dgm:t>
        <a:bodyPr/>
        <a:lstStyle/>
        <a:p>
          <a:endParaRPr lang="en-US"/>
        </a:p>
      </dgm:t>
    </dgm:pt>
    <dgm:pt modelId="{D313316B-77F0-4E71-BD19-83B4E3C10573}" type="pres">
      <dgm:prSet presAssocID="{84ADEC6A-E499-4206-BCE2-50A7363C6B04}" presName="Name21" presStyleCnt="0"/>
      <dgm:spPr/>
    </dgm:pt>
    <dgm:pt modelId="{3BC0495F-5E51-4A0B-8BFB-0A0D3D8698D3}" type="pres">
      <dgm:prSet presAssocID="{84ADEC6A-E499-4206-BCE2-50A7363C6B04}" presName="level2Shape" presStyleLbl="node3" presStyleIdx="1" presStyleCnt="4"/>
      <dgm:spPr/>
      <dgm:t>
        <a:bodyPr/>
        <a:lstStyle/>
        <a:p>
          <a:endParaRPr lang="en-US"/>
        </a:p>
      </dgm:t>
    </dgm:pt>
    <dgm:pt modelId="{5F887D40-ED4F-4B91-AB1E-37CE943FC3C8}" type="pres">
      <dgm:prSet presAssocID="{84ADEC6A-E499-4206-BCE2-50A7363C6B04}" presName="hierChild3" presStyleCnt="0"/>
      <dgm:spPr/>
    </dgm:pt>
    <dgm:pt modelId="{C76E47DE-4426-490F-B5E7-CD0F039F84FA}" type="pres">
      <dgm:prSet presAssocID="{30D9250F-4738-42FD-9EC8-9233C85F46B6}" presName="Name19" presStyleLbl="parChTrans1D3" presStyleIdx="2" presStyleCnt="4"/>
      <dgm:spPr/>
      <dgm:t>
        <a:bodyPr/>
        <a:lstStyle/>
        <a:p>
          <a:endParaRPr lang="en-US"/>
        </a:p>
      </dgm:t>
    </dgm:pt>
    <dgm:pt modelId="{E6D49C54-AB52-4C37-8A54-DBD9730B5CEE}" type="pres">
      <dgm:prSet presAssocID="{C5700CBC-CFC6-4488-BEAE-57AF27E34172}" presName="Name21" presStyleCnt="0"/>
      <dgm:spPr/>
    </dgm:pt>
    <dgm:pt modelId="{3746C807-C8BB-47DD-A5F5-982CE16A4ED8}" type="pres">
      <dgm:prSet presAssocID="{C5700CBC-CFC6-4488-BEAE-57AF27E34172}" presName="level2Shape" presStyleLbl="node3" presStyleIdx="2" presStyleCnt="4"/>
      <dgm:spPr/>
      <dgm:t>
        <a:bodyPr/>
        <a:lstStyle/>
        <a:p>
          <a:endParaRPr lang="en-US"/>
        </a:p>
      </dgm:t>
    </dgm:pt>
    <dgm:pt modelId="{AB06131B-E857-46D2-8147-17D1ECD3A82A}" type="pres">
      <dgm:prSet presAssocID="{C5700CBC-CFC6-4488-BEAE-57AF27E34172}" presName="hierChild3" presStyleCnt="0"/>
      <dgm:spPr/>
    </dgm:pt>
    <dgm:pt modelId="{A715F881-209A-44B5-8D5A-050FA0EFC90A}" type="pres">
      <dgm:prSet presAssocID="{75B142FD-86D3-40AD-8935-51E148FAD6E7}" presName="Name19" presStyleLbl="parChTrans1D2" presStyleIdx="1" presStyleCnt="3"/>
      <dgm:spPr/>
      <dgm:t>
        <a:bodyPr/>
        <a:lstStyle/>
        <a:p>
          <a:endParaRPr lang="en-US"/>
        </a:p>
      </dgm:t>
    </dgm:pt>
    <dgm:pt modelId="{E9AB5305-6C85-4D9B-8DF2-555FD022AB7E}" type="pres">
      <dgm:prSet presAssocID="{E9988BF4-89A5-45FE-A3C4-90F07F3D0433}" presName="Name21" presStyleCnt="0"/>
      <dgm:spPr/>
    </dgm:pt>
    <dgm:pt modelId="{F7433F54-C2A8-4EB1-A576-69962470DB18}" type="pres">
      <dgm:prSet presAssocID="{E9988BF4-89A5-45FE-A3C4-90F07F3D0433}" presName="level2Shape" presStyleLbl="node2" presStyleIdx="1" presStyleCnt="3"/>
      <dgm:spPr/>
      <dgm:t>
        <a:bodyPr/>
        <a:lstStyle/>
        <a:p>
          <a:endParaRPr lang="en-US"/>
        </a:p>
      </dgm:t>
    </dgm:pt>
    <dgm:pt modelId="{7F85E417-53B9-44AA-B7B4-0BC6DB579A61}" type="pres">
      <dgm:prSet presAssocID="{E9988BF4-89A5-45FE-A3C4-90F07F3D0433}" presName="hierChild3" presStyleCnt="0"/>
      <dgm:spPr/>
    </dgm:pt>
    <dgm:pt modelId="{CC5D8499-72CB-462B-A663-FC591B8099A7}" type="pres">
      <dgm:prSet presAssocID="{C7DD9313-E904-4834-BBA2-8242C509DDFA}" presName="Name19" presStyleLbl="parChTrans1D3" presStyleIdx="3" presStyleCnt="4"/>
      <dgm:spPr/>
      <dgm:t>
        <a:bodyPr/>
        <a:lstStyle/>
        <a:p>
          <a:endParaRPr lang="en-US"/>
        </a:p>
      </dgm:t>
    </dgm:pt>
    <dgm:pt modelId="{B08EEBE3-E7D4-4B82-9E65-C8EC41E7A11C}" type="pres">
      <dgm:prSet presAssocID="{D4C853FF-562A-4F16-82E7-C2A61118F40A}" presName="Name21" presStyleCnt="0"/>
      <dgm:spPr/>
    </dgm:pt>
    <dgm:pt modelId="{93D32C84-ACF3-48D6-89EF-E06EA9EDF7E6}" type="pres">
      <dgm:prSet presAssocID="{D4C853FF-562A-4F16-82E7-C2A61118F40A}" presName="level2Shape" presStyleLbl="node3" presStyleIdx="3" presStyleCnt="4"/>
      <dgm:spPr/>
      <dgm:t>
        <a:bodyPr/>
        <a:lstStyle/>
        <a:p>
          <a:endParaRPr lang="en-US"/>
        </a:p>
      </dgm:t>
    </dgm:pt>
    <dgm:pt modelId="{F3CDFDFF-0E5C-46FE-860D-2824B934DE83}" type="pres">
      <dgm:prSet presAssocID="{D4C853FF-562A-4F16-82E7-C2A61118F40A}" presName="hierChild3" presStyleCnt="0"/>
      <dgm:spPr/>
    </dgm:pt>
    <dgm:pt modelId="{428547F5-A964-4625-82C6-50A88CDAED1D}" type="pres">
      <dgm:prSet presAssocID="{AEFF02D5-FC89-4FC3-B607-D957A9F85B3D}" presName="Name19" presStyleLbl="parChTrans1D2" presStyleIdx="2" presStyleCnt="3"/>
      <dgm:spPr/>
      <dgm:t>
        <a:bodyPr/>
        <a:lstStyle/>
        <a:p>
          <a:endParaRPr lang="en-US"/>
        </a:p>
      </dgm:t>
    </dgm:pt>
    <dgm:pt modelId="{2214228D-46D6-4ABF-A9EE-ADD5C3910A86}" type="pres">
      <dgm:prSet presAssocID="{3BD466D7-415B-4D3A-9E18-C1822A05ED9E}" presName="Name21" presStyleCnt="0"/>
      <dgm:spPr/>
    </dgm:pt>
    <dgm:pt modelId="{C4895B55-058F-4990-AF3F-B6CD5E9398C0}" type="pres">
      <dgm:prSet presAssocID="{3BD466D7-415B-4D3A-9E18-C1822A05ED9E}" presName="level2Shape" presStyleLbl="node2" presStyleIdx="2" presStyleCnt="3"/>
      <dgm:spPr/>
      <dgm:t>
        <a:bodyPr/>
        <a:lstStyle/>
        <a:p>
          <a:endParaRPr lang="en-US"/>
        </a:p>
      </dgm:t>
    </dgm:pt>
    <dgm:pt modelId="{2DAFC100-4804-4414-BBE3-D03AD3123A20}" type="pres">
      <dgm:prSet presAssocID="{3BD466D7-415B-4D3A-9E18-C1822A05ED9E}" presName="hierChild3" presStyleCnt="0"/>
      <dgm:spPr/>
    </dgm:pt>
    <dgm:pt modelId="{10612583-7E8A-444F-A193-354FDF53487B}" type="pres">
      <dgm:prSet presAssocID="{0CF764B8-81F6-49D2-BDE1-7C38BBFDB5BF}" presName="bgShapesFlow" presStyleCnt="0"/>
      <dgm:spPr/>
    </dgm:pt>
    <dgm:pt modelId="{14CCE44D-4BAE-49A1-9899-A8398E87E422}" type="pres">
      <dgm:prSet presAssocID="{83F9A298-69D7-4297-8CF8-C825C14D599B}" presName="rectComp" presStyleCnt="0"/>
      <dgm:spPr/>
    </dgm:pt>
    <dgm:pt modelId="{EE6538DF-CFED-4798-AAF1-5DD93B413A3A}" type="pres">
      <dgm:prSet presAssocID="{83F9A298-69D7-4297-8CF8-C825C14D599B}" presName="bgRect" presStyleLbl="bgShp" presStyleIdx="0" presStyleCnt="3"/>
      <dgm:spPr/>
      <dgm:t>
        <a:bodyPr/>
        <a:lstStyle/>
        <a:p>
          <a:endParaRPr lang="en-US"/>
        </a:p>
      </dgm:t>
    </dgm:pt>
    <dgm:pt modelId="{F350726D-3F82-45FC-9B26-E795C42D6176}" type="pres">
      <dgm:prSet presAssocID="{83F9A298-69D7-4297-8CF8-C825C14D599B}" presName="bgRectTx" presStyleLbl="bgShp" presStyleIdx="0" presStyleCnt="3">
        <dgm:presLayoutVars>
          <dgm:bulletEnabled val="1"/>
        </dgm:presLayoutVars>
      </dgm:prSet>
      <dgm:spPr/>
      <dgm:t>
        <a:bodyPr/>
        <a:lstStyle/>
        <a:p>
          <a:endParaRPr lang="en-US"/>
        </a:p>
      </dgm:t>
    </dgm:pt>
    <dgm:pt modelId="{BE681F84-B3BD-4AED-B99F-BE0F39072CD9}" type="pres">
      <dgm:prSet presAssocID="{83F9A298-69D7-4297-8CF8-C825C14D599B}" presName="spComp" presStyleCnt="0"/>
      <dgm:spPr/>
    </dgm:pt>
    <dgm:pt modelId="{1EFF736C-C177-4E7B-AF98-8116DBAF69DD}" type="pres">
      <dgm:prSet presAssocID="{83F9A298-69D7-4297-8CF8-C825C14D599B}" presName="vSp" presStyleCnt="0"/>
      <dgm:spPr/>
    </dgm:pt>
    <dgm:pt modelId="{FE5F537B-AB3D-4102-9161-A349C34DEA7C}" type="pres">
      <dgm:prSet presAssocID="{368A0BAC-87F7-4AB0-8071-97667CE28890}" presName="rectComp" presStyleCnt="0"/>
      <dgm:spPr/>
    </dgm:pt>
    <dgm:pt modelId="{D80C900D-D8AB-4EA3-9021-539CC2336283}" type="pres">
      <dgm:prSet presAssocID="{368A0BAC-87F7-4AB0-8071-97667CE28890}" presName="bgRect" presStyleLbl="bgShp" presStyleIdx="1" presStyleCnt="3"/>
      <dgm:spPr/>
      <dgm:t>
        <a:bodyPr/>
        <a:lstStyle/>
        <a:p>
          <a:endParaRPr lang="en-US"/>
        </a:p>
      </dgm:t>
    </dgm:pt>
    <dgm:pt modelId="{2060F904-7BEF-47F3-BE31-793DD2A5B008}" type="pres">
      <dgm:prSet presAssocID="{368A0BAC-87F7-4AB0-8071-97667CE28890}" presName="bgRectTx" presStyleLbl="bgShp" presStyleIdx="1" presStyleCnt="3">
        <dgm:presLayoutVars>
          <dgm:bulletEnabled val="1"/>
        </dgm:presLayoutVars>
      </dgm:prSet>
      <dgm:spPr/>
      <dgm:t>
        <a:bodyPr/>
        <a:lstStyle/>
        <a:p>
          <a:endParaRPr lang="en-US"/>
        </a:p>
      </dgm:t>
    </dgm:pt>
    <dgm:pt modelId="{F19AD96A-FF83-486C-A24F-2F18DD07DD5F}" type="pres">
      <dgm:prSet presAssocID="{368A0BAC-87F7-4AB0-8071-97667CE28890}" presName="spComp" presStyleCnt="0"/>
      <dgm:spPr/>
    </dgm:pt>
    <dgm:pt modelId="{E319817F-FAEF-4FAA-AFE0-3CEBAD743C30}" type="pres">
      <dgm:prSet presAssocID="{368A0BAC-87F7-4AB0-8071-97667CE28890}" presName="vSp" presStyleCnt="0"/>
      <dgm:spPr/>
    </dgm:pt>
    <dgm:pt modelId="{5769C3A8-B8A6-483C-B8B9-CB1D3AE14CAD}" type="pres">
      <dgm:prSet presAssocID="{6664E3A0-1004-404C-A41F-23955438CAC4}" presName="rectComp" presStyleCnt="0"/>
      <dgm:spPr/>
    </dgm:pt>
    <dgm:pt modelId="{9207C0F1-7346-4085-B8B7-C16BE292E605}" type="pres">
      <dgm:prSet presAssocID="{6664E3A0-1004-404C-A41F-23955438CAC4}" presName="bgRect" presStyleLbl="bgShp" presStyleIdx="2" presStyleCnt="3"/>
      <dgm:spPr/>
      <dgm:t>
        <a:bodyPr/>
        <a:lstStyle/>
        <a:p>
          <a:endParaRPr lang="en-US"/>
        </a:p>
      </dgm:t>
    </dgm:pt>
    <dgm:pt modelId="{844CB220-4345-4145-8AE3-A463212B5F9C}" type="pres">
      <dgm:prSet presAssocID="{6664E3A0-1004-404C-A41F-23955438CAC4}" presName="bgRectTx" presStyleLbl="bgShp" presStyleIdx="2" presStyleCnt="3">
        <dgm:presLayoutVars>
          <dgm:bulletEnabled val="1"/>
        </dgm:presLayoutVars>
      </dgm:prSet>
      <dgm:spPr/>
      <dgm:t>
        <a:bodyPr/>
        <a:lstStyle/>
        <a:p>
          <a:endParaRPr lang="en-US"/>
        </a:p>
      </dgm:t>
    </dgm:pt>
  </dgm:ptLst>
  <dgm:cxnLst>
    <dgm:cxn modelId="{5E6BBCA9-B89A-43C2-A8D8-91DDA8D8F6AC}" type="presOf" srcId="{AF5773C3-CBB1-4708-8573-5E8E0ED15E89}" destId="{1189F3EF-B1F1-4CA0-8C89-64F6BFE0076D}" srcOrd="0" destOrd="0" presId="urn:microsoft.com/office/officeart/2005/8/layout/hierarchy6"/>
    <dgm:cxn modelId="{D9359B15-35DF-47FF-A2F0-611314A4F64A}" type="presOf" srcId="{47934214-EA76-4BC5-B3CF-F757FFCEC97B}" destId="{EFCDA352-7184-4CDC-9561-4EB9313076D7}" srcOrd="0" destOrd="0" presId="urn:microsoft.com/office/officeart/2005/8/layout/hierarchy6"/>
    <dgm:cxn modelId="{816B960E-5005-48AF-9A7B-3F33F95F6AF6}" type="presOf" srcId="{6664E3A0-1004-404C-A41F-23955438CAC4}" destId="{844CB220-4345-4145-8AE3-A463212B5F9C}" srcOrd="1" destOrd="0" presId="urn:microsoft.com/office/officeart/2005/8/layout/hierarchy6"/>
    <dgm:cxn modelId="{04B298F7-EF3C-43E4-8A1A-476D6ED5E6B3}" srcId="{0CF764B8-81F6-49D2-BDE1-7C38BBFDB5BF}" destId="{47934214-EA76-4BC5-B3CF-F757FFCEC97B}" srcOrd="0" destOrd="0" parTransId="{23374519-705B-416E-8656-0EEC0E82FEA2}" sibTransId="{C88ABD51-FA47-44EC-81CC-4245A913A95C}"/>
    <dgm:cxn modelId="{CDBE81CE-89E4-421B-BE83-5F507384A192}" type="presOf" srcId="{3BD466D7-415B-4D3A-9E18-C1822A05ED9E}" destId="{C4895B55-058F-4990-AF3F-B6CD5E9398C0}" srcOrd="0" destOrd="0" presId="urn:microsoft.com/office/officeart/2005/8/layout/hierarchy6"/>
    <dgm:cxn modelId="{8219978F-4B45-4AB8-8454-46D811B6A609}" srcId="{0CF764B8-81F6-49D2-BDE1-7C38BBFDB5BF}" destId="{368A0BAC-87F7-4AB0-8071-97667CE28890}" srcOrd="2" destOrd="0" parTransId="{342EED09-CA10-459E-B6E6-E48CC27E82EA}" sibTransId="{55EA5505-6079-420E-A010-2120EF47ECA1}"/>
    <dgm:cxn modelId="{A2A1D33E-9649-4B38-9E14-DD1D4EEB3A51}" type="presOf" srcId="{368A0BAC-87F7-4AB0-8071-97667CE28890}" destId="{D80C900D-D8AB-4EA3-9021-539CC2336283}" srcOrd="0" destOrd="0" presId="urn:microsoft.com/office/officeart/2005/8/layout/hierarchy6"/>
    <dgm:cxn modelId="{0EC9E490-CBF7-43DE-9035-3CFA8729FDA7}" type="presOf" srcId="{D4C853FF-562A-4F16-82E7-C2A61118F40A}" destId="{93D32C84-ACF3-48D6-89EF-E06EA9EDF7E6}" srcOrd="0" destOrd="0" presId="urn:microsoft.com/office/officeart/2005/8/layout/hierarchy6"/>
    <dgm:cxn modelId="{8D9D33D8-F08C-46DD-89E8-36844642F4FB}" type="presOf" srcId="{55F543E8-BC5B-4B53-9BC3-B1F42727F71E}" destId="{C1A0E032-7BE2-4D1D-993B-38E9C82809FB}" srcOrd="0" destOrd="0" presId="urn:microsoft.com/office/officeart/2005/8/layout/hierarchy6"/>
    <dgm:cxn modelId="{ABE657DF-B68F-49E2-AC50-D744F970E936}" type="presOf" srcId="{30D9250F-4738-42FD-9EC8-9233C85F46B6}" destId="{C76E47DE-4426-490F-B5E7-CD0F039F84FA}" srcOrd="0" destOrd="0" presId="urn:microsoft.com/office/officeart/2005/8/layout/hierarchy6"/>
    <dgm:cxn modelId="{3D4065A1-50D3-46CE-9922-E44AC8D59199}" type="presOf" srcId="{A9F29FF8-B407-42F1-AEBA-2D723E8C1902}" destId="{36F05292-5AE2-41D5-9E79-2AEDB5DBF4F3}" srcOrd="0" destOrd="0" presId="urn:microsoft.com/office/officeart/2005/8/layout/hierarchy6"/>
    <dgm:cxn modelId="{594EF689-F9B8-421C-9354-23C9C31610C3}" type="presOf" srcId="{6664E3A0-1004-404C-A41F-23955438CAC4}" destId="{9207C0F1-7346-4085-B8B7-C16BE292E605}" srcOrd="0" destOrd="0" presId="urn:microsoft.com/office/officeart/2005/8/layout/hierarchy6"/>
    <dgm:cxn modelId="{06D678BF-2D28-4558-896F-89D6C16BA801}" type="presOf" srcId="{75B142FD-86D3-40AD-8935-51E148FAD6E7}" destId="{A715F881-209A-44B5-8D5A-050FA0EFC90A}" srcOrd="0" destOrd="0" presId="urn:microsoft.com/office/officeart/2005/8/layout/hierarchy6"/>
    <dgm:cxn modelId="{7F97033D-2D04-483E-9B7D-107EEA05E307}" srcId="{A9F29FF8-B407-42F1-AEBA-2D723E8C1902}" destId="{84ADEC6A-E499-4206-BCE2-50A7363C6B04}" srcOrd="1" destOrd="0" parTransId="{55F543E8-BC5B-4B53-9BC3-B1F42727F71E}" sibTransId="{EC02CCF2-F9F7-48E2-8BD4-B960D09249E0}"/>
    <dgm:cxn modelId="{8530F00F-7562-418F-9A6D-396D9296F32D}" srcId="{A9F29FF8-B407-42F1-AEBA-2D723E8C1902}" destId="{C5700CBC-CFC6-4488-BEAE-57AF27E34172}" srcOrd="2" destOrd="0" parTransId="{30D9250F-4738-42FD-9EC8-9233C85F46B6}" sibTransId="{18852DB1-C8BF-4E96-8B58-278C664059CA}"/>
    <dgm:cxn modelId="{ABEBCD28-52B4-4841-B707-51879821B352}" srcId="{A9F29FF8-B407-42F1-AEBA-2D723E8C1902}" destId="{9B693E09-6445-49C6-BF75-A4391E058CB5}" srcOrd="0" destOrd="0" parTransId="{AF5773C3-CBB1-4708-8573-5E8E0ED15E89}" sibTransId="{E692E347-3EBE-415E-9EE8-6A2996F4D571}"/>
    <dgm:cxn modelId="{4AED0417-CF4E-4F40-90B0-B653A72DE1A7}" srcId="{0CF764B8-81F6-49D2-BDE1-7C38BBFDB5BF}" destId="{6664E3A0-1004-404C-A41F-23955438CAC4}" srcOrd="3" destOrd="0" parTransId="{4D3FB56F-99A7-48DB-8D65-8A0A32E19BAF}" sibTransId="{658B9BBB-33CB-4965-A758-8157E4DB2353}"/>
    <dgm:cxn modelId="{10027996-99AF-4DF7-94B7-27A7E823D5FB}" srcId="{0CF764B8-81F6-49D2-BDE1-7C38BBFDB5BF}" destId="{83F9A298-69D7-4297-8CF8-C825C14D599B}" srcOrd="1" destOrd="0" parTransId="{CA896032-D013-4FC2-8D14-97035F196A1B}" sibTransId="{08215595-5521-42DC-A502-7065106DA83B}"/>
    <dgm:cxn modelId="{EFF4FDF8-602E-435B-96CE-ED67DBF6D171}" type="presOf" srcId="{0CF764B8-81F6-49D2-BDE1-7C38BBFDB5BF}" destId="{8763B3F3-BC07-4EDD-BF5B-C79B226355B1}" srcOrd="0" destOrd="0" presId="urn:microsoft.com/office/officeart/2005/8/layout/hierarchy6"/>
    <dgm:cxn modelId="{F3ED7ECE-2CCC-4893-85EE-D2546B64F100}" type="presOf" srcId="{C7DD9313-E904-4834-BBA2-8242C509DDFA}" destId="{CC5D8499-72CB-462B-A663-FC591B8099A7}" srcOrd="0" destOrd="0" presId="urn:microsoft.com/office/officeart/2005/8/layout/hierarchy6"/>
    <dgm:cxn modelId="{6A5E555C-7B80-4462-8A5A-BFC887C48142}" type="presOf" srcId="{C5700CBC-CFC6-4488-BEAE-57AF27E34172}" destId="{3746C807-C8BB-47DD-A5F5-982CE16A4ED8}" srcOrd="0" destOrd="0" presId="urn:microsoft.com/office/officeart/2005/8/layout/hierarchy6"/>
    <dgm:cxn modelId="{BAFA67E0-D35C-4AF5-8B55-354EFAF028F0}" srcId="{E9988BF4-89A5-45FE-A3C4-90F07F3D0433}" destId="{D4C853FF-562A-4F16-82E7-C2A61118F40A}" srcOrd="0" destOrd="0" parTransId="{C7DD9313-E904-4834-BBA2-8242C509DDFA}" sibTransId="{D52BDC89-5CAA-4B6A-ADD5-8F56FBF25F04}"/>
    <dgm:cxn modelId="{50EDEE02-F26E-4B41-964B-E4CCD38DAE5B}" type="presOf" srcId="{485A4275-3E99-426A-8942-3FDC61082F5D}" destId="{6DF57C44-D8BC-4C56-84A3-316C7926DC5A}" srcOrd="0" destOrd="0" presId="urn:microsoft.com/office/officeart/2005/8/layout/hierarchy6"/>
    <dgm:cxn modelId="{D9602DD5-FAE7-4C42-B215-1F5C50CF680F}" type="presOf" srcId="{E9988BF4-89A5-45FE-A3C4-90F07F3D0433}" destId="{F7433F54-C2A8-4EB1-A576-69962470DB18}" srcOrd="0" destOrd="0" presId="urn:microsoft.com/office/officeart/2005/8/layout/hierarchy6"/>
    <dgm:cxn modelId="{3DB980F8-20A3-463A-8C23-9952A6469C1B}" srcId="{47934214-EA76-4BC5-B3CF-F757FFCEC97B}" destId="{A9F29FF8-B407-42F1-AEBA-2D723E8C1902}" srcOrd="0" destOrd="0" parTransId="{485A4275-3E99-426A-8942-3FDC61082F5D}" sibTransId="{71D93F2E-5E15-4831-8704-ED94135F7427}"/>
    <dgm:cxn modelId="{B1952EFE-AB68-478D-B243-EB5C99DD9C97}" srcId="{47934214-EA76-4BC5-B3CF-F757FFCEC97B}" destId="{E9988BF4-89A5-45FE-A3C4-90F07F3D0433}" srcOrd="1" destOrd="0" parTransId="{75B142FD-86D3-40AD-8935-51E148FAD6E7}" sibTransId="{57B05DDD-8312-4B07-9672-1CA79268272F}"/>
    <dgm:cxn modelId="{99EB572F-6A43-4B81-AC82-31841526B5D4}" type="presOf" srcId="{AEFF02D5-FC89-4FC3-B607-D957A9F85B3D}" destId="{428547F5-A964-4625-82C6-50A88CDAED1D}" srcOrd="0" destOrd="0" presId="urn:microsoft.com/office/officeart/2005/8/layout/hierarchy6"/>
    <dgm:cxn modelId="{ECB2A4C6-3FB9-463F-907E-404E5AC53508}" srcId="{47934214-EA76-4BC5-B3CF-F757FFCEC97B}" destId="{3BD466D7-415B-4D3A-9E18-C1822A05ED9E}" srcOrd="2" destOrd="0" parTransId="{AEFF02D5-FC89-4FC3-B607-D957A9F85B3D}" sibTransId="{A8B9159C-C64D-40A1-BBB2-35925D1F0E63}"/>
    <dgm:cxn modelId="{19E48F3D-6043-416E-8556-94A04F41FB4B}" type="presOf" srcId="{9B693E09-6445-49C6-BF75-A4391E058CB5}" destId="{B24FC9E6-A3E8-4B9B-BF56-44D79028DAB5}" srcOrd="0" destOrd="0" presId="urn:microsoft.com/office/officeart/2005/8/layout/hierarchy6"/>
    <dgm:cxn modelId="{ADAA7869-D301-43D4-A743-46F599392B20}" type="presOf" srcId="{84ADEC6A-E499-4206-BCE2-50A7363C6B04}" destId="{3BC0495F-5E51-4A0B-8BFB-0A0D3D8698D3}" srcOrd="0" destOrd="0" presId="urn:microsoft.com/office/officeart/2005/8/layout/hierarchy6"/>
    <dgm:cxn modelId="{F10F5EA8-E2A7-49B5-800B-18A387BD1DD7}" type="presOf" srcId="{83F9A298-69D7-4297-8CF8-C825C14D599B}" destId="{F350726D-3F82-45FC-9B26-E795C42D6176}" srcOrd="1" destOrd="0" presId="urn:microsoft.com/office/officeart/2005/8/layout/hierarchy6"/>
    <dgm:cxn modelId="{55DFD423-CE88-49BD-AF92-54080460247B}" type="presOf" srcId="{368A0BAC-87F7-4AB0-8071-97667CE28890}" destId="{2060F904-7BEF-47F3-BE31-793DD2A5B008}" srcOrd="1" destOrd="0" presId="urn:microsoft.com/office/officeart/2005/8/layout/hierarchy6"/>
    <dgm:cxn modelId="{6B832910-ABA2-4E88-B552-41A6F3BED758}" type="presOf" srcId="{83F9A298-69D7-4297-8CF8-C825C14D599B}" destId="{EE6538DF-CFED-4798-AAF1-5DD93B413A3A}" srcOrd="0" destOrd="0" presId="urn:microsoft.com/office/officeart/2005/8/layout/hierarchy6"/>
    <dgm:cxn modelId="{0FEF5951-82B2-456D-B089-FE391721CBE9}" type="presParOf" srcId="{8763B3F3-BC07-4EDD-BF5B-C79B226355B1}" destId="{120C3F00-7858-4DE5-8D94-D3445C6CC0FF}" srcOrd="0" destOrd="0" presId="urn:microsoft.com/office/officeart/2005/8/layout/hierarchy6"/>
    <dgm:cxn modelId="{768284FC-B902-4BCC-B1DD-BAF00222C0BE}" type="presParOf" srcId="{120C3F00-7858-4DE5-8D94-D3445C6CC0FF}" destId="{59B5118E-C76B-42B0-826E-2ED767334BF2}" srcOrd="0" destOrd="0" presId="urn:microsoft.com/office/officeart/2005/8/layout/hierarchy6"/>
    <dgm:cxn modelId="{19AEFAC1-B5D5-44F0-B8DD-FDD401DBFC37}" type="presParOf" srcId="{120C3F00-7858-4DE5-8D94-D3445C6CC0FF}" destId="{ECFF608D-7A14-46BC-BC0C-4A8A45BE3499}" srcOrd="1" destOrd="0" presId="urn:microsoft.com/office/officeart/2005/8/layout/hierarchy6"/>
    <dgm:cxn modelId="{DD253F0F-571E-4066-9503-35E0AE80479B}" type="presParOf" srcId="{ECFF608D-7A14-46BC-BC0C-4A8A45BE3499}" destId="{5543B6FC-1F95-4F3B-A207-BD556E8C3EF7}" srcOrd="0" destOrd="0" presId="urn:microsoft.com/office/officeart/2005/8/layout/hierarchy6"/>
    <dgm:cxn modelId="{F9E32E78-5358-46CB-84F1-D5FBE121B302}" type="presParOf" srcId="{5543B6FC-1F95-4F3B-A207-BD556E8C3EF7}" destId="{EFCDA352-7184-4CDC-9561-4EB9313076D7}" srcOrd="0" destOrd="0" presId="urn:microsoft.com/office/officeart/2005/8/layout/hierarchy6"/>
    <dgm:cxn modelId="{B7298997-7864-4CB9-B0D9-C0056A73E6BF}" type="presParOf" srcId="{5543B6FC-1F95-4F3B-A207-BD556E8C3EF7}" destId="{CE6E2C83-BF39-4C79-B9C5-CBCB8038251D}" srcOrd="1" destOrd="0" presId="urn:microsoft.com/office/officeart/2005/8/layout/hierarchy6"/>
    <dgm:cxn modelId="{9C14D507-42CC-4393-AA9D-4B2DB5EDF149}" type="presParOf" srcId="{CE6E2C83-BF39-4C79-B9C5-CBCB8038251D}" destId="{6DF57C44-D8BC-4C56-84A3-316C7926DC5A}" srcOrd="0" destOrd="0" presId="urn:microsoft.com/office/officeart/2005/8/layout/hierarchy6"/>
    <dgm:cxn modelId="{A8D9C309-6D62-4CA2-B39F-F80817A3C093}" type="presParOf" srcId="{CE6E2C83-BF39-4C79-B9C5-CBCB8038251D}" destId="{5A322884-EFA6-47B2-895F-4B61F28F0B8E}" srcOrd="1" destOrd="0" presId="urn:microsoft.com/office/officeart/2005/8/layout/hierarchy6"/>
    <dgm:cxn modelId="{A4765926-F24C-45B3-979A-924E6839F58C}" type="presParOf" srcId="{5A322884-EFA6-47B2-895F-4B61F28F0B8E}" destId="{36F05292-5AE2-41D5-9E79-2AEDB5DBF4F3}" srcOrd="0" destOrd="0" presId="urn:microsoft.com/office/officeart/2005/8/layout/hierarchy6"/>
    <dgm:cxn modelId="{54AD8104-E4DA-455D-AA99-2B430A9F326B}" type="presParOf" srcId="{5A322884-EFA6-47B2-895F-4B61F28F0B8E}" destId="{5D601B63-B17A-4973-A955-08BBD3D7BC5C}" srcOrd="1" destOrd="0" presId="urn:microsoft.com/office/officeart/2005/8/layout/hierarchy6"/>
    <dgm:cxn modelId="{2BB3DCE9-629D-49B2-8010-A8D2BB3616BC}" type="presParOf" srcId="{5D601B63-B17A-4973-A955-08BBD3D7BC5C}" destId="{1189F3EF-B1F1-4CA0-8C89-64F6BFE0076D}" srcOrd="0" destOrd="0" presId="urn:microsoft.com/office/officeart/2005/8/layout/hierarchy6"/>
    <dgm:cxn modelId="{EC26CFE7-C20F-463C-8AAA-E234D56BFBED}" type="presParOf" srcId="{5D601B63-B17A-4973-A955-08BBD3D7BC5C}" destId="{76B998B4-EF63-443B-BED6-C2BBDD1F874A}" srcOrd="1" destOrd="0" presId="urn:microsoft.com/office/officeart/2005/8/layout/hierarchy6"/>
    <dgm:cxn modelId="{62C045A9-A673-4CFD-B804-C163D82DE0DE}" type="presParOf" srcId="{76B998B4-EF63-443B-BED6-C2BBDD1F874A}" destId="{B24FC9E6-A3E8-4B9B-BF56-44D79028DAB5}" srcOrd="0" destOrd="0" presId="urn:microsoft.com/office/officeart/2005/8/layout/hierarchy6"/>
    <dgm:cxn modelId="{98739A67-78A5-4907-BED7-07BE9CC3EB7F}" type="presParOf" srcId="{76B998B4-EF63-443B-BED6-C2BBDD1F874A}" destId="{37C05A0C-2CB0-4E19-95F9-A835D7798EDD}" srcOrd="1" destOrd="0" presId="urn:microsoft.com/office/officeart/2005/8/layout/hierarchy6"/>
    <dgm:cxn modelId="{0D792C0D-F651-4102-B592-495E7FE8D33F}" type="presParOf" srcId="{5D601B63-B17A-4973-A955-08BBD3D7BC5C}" destId="{C1A0E032-7BE2-4D1D-993B-38E9C82809FB}" srcOrd="2" destOrd="0" presId="urn:microsoft.com/office/officeart/2005/8/layout/hierarchy6"/>
    <dgm:cxn modelId="{AE5F4462-1970-49D6-AC54-8600A9B4215A}" type="presParOf" srcId="{5D601B63-B17A-4973-A955-08BBD3D7BC5C}" destId="{D313316B-77F0-4E71-BD19-83B4E3C10573}" srcOrd="3" destOrd="0" presId="urn:microsoft.com/office/officeart/2005/8/layout/hierarchy6"/>
    <dgm:cxn modelId="{0C3452D4-5192-4CAB-82C5-356F9C9E471A}" type="presParOf" srcId="{D313316B-77F0-4E71-BD19-83B4E3C10573}" destId="{3BC0495F-5E51-4A0B-8BFB-0A0D3D8698D3}" srcOrd="0" destOrd="0" presId="urn:microsoft.com/office/officeart/2005/8/layout/hierarchy6"/>
    <dgm:cxn modelId="{4794EC4F-E287-426C-A51C-5088B48C2EBF}" type="presParOf" srcId="{D313316B-77F0-4E71-BD19-83B4E3C10573}" destId="{5F887D40-ED4F-4B91-AB1E-37CE943FC3C8}" srcOrd="1" destOrd="0" presId="urn:microsoft.com/office/officeart/2005/8/layout/hierarchy6"/>
    <dgm:cxn modelId="{61A32C98-A072-4AE9-A800-4DACA4C0D0AE}" type="presParOf" srcId="{5D601B63-B17A-4973-A955-08BBD3D7BC5C}" destId="{C76E47DE-4426-490F-B5E7-CD0F039F84FA}" srcOrd="4" destOrd="0" presId="urn:microsoft.com/office/officeart/2005/8/layout/hierarchy6"/>
    <dgm:cxn modelId="{BD38926D-E130-4AC7-ADBA-9CFD04EB4B05}" type="presParOf" srcId="{5D601B63-B17A-4973-A955-08BBD3D7BC5C}" destId="{E6D49C54-AB52-4C37-8A54-DBD9730B5CEE}" srcOrd="5" destOrd="0" presId="urn:microsoft.com/office/officeart/2005/8/layout/hierarchy6"/>
    <dgm:cxn modelId="{299CD756-E5CE-4F56-A52A-68CF94372F04}" type="presParOf" srcId="{E6D49C54-AB52-4C37-8A54-DBD9730B5CEE}" destId="{3746C807-C8BB-47DD-A5F5-982CE16A4ED8}" srcOrd="0" destOrd="0" presId="urn:microsoft.com/office/officeart/2005/8/layout/hierarchy6"/>
    <dgm:cxn modelId="{6DBAA782-1E7D-4A03-B795-27DC064A8429}" type="presParOf" srcId="{E6D49C54-AB52-4C37-8A54-DBD9730B5CEE}" destId="{AB06131B-E857-46D2-8147-17D1ECD3A82A}" srcOrd="1" destOrd="0" presId="urn:microsoft.com/office/officeart/2005/8/layout/hierarchy6"/>
    <dgm:cxn modelId="{A6BD534F-E6AF-4F8C-AD47-D3FB66F11206}" type="presParOf" srcId="{CE6E2C83-BF39-4C79-B9C5-CBCB8038251D}" destId="{A715F881-209A-44B5-8D5A-050FA0EFC90A}" srcOrd="2" destOrd="0" presId="urn:microsoft.com/office/officeart/2005/8/layout/hierarchy6"/>
    <dgm:cxn modelId="{C83844CF-5FCC-45E1-8296-EA12C1562638}" type="presParOf" srcId="{CE6E2C83-BF39-4C79-B9C5-CBCB8038251D}" destId="{E9AB5305-6C85-4D9B-8DF2-555FD022AB7E}" srcOrd="3" destOrd="0" presId="urn:microsoft.com/office/officeart/2005/8/layout/hierarchy6"/>
    <dgm:cxn modelId="{C0FB7F1B-9527-4D60-8D31-AEEF260BB50D}" type="presParOf" srcId="{E9AB5305-6C85-4D9B-8DF2-555FD022AB7E}" destId="{F7433F54-C2A8-4EB1-A576-69962470DB18}" srcOrd="0" destOrd="0" presId="urn:microsoft.com/office/officeart/2005/8/layout/hierarchy6"/>
    <dgm:cxn modelId="{B67DD812-B267-491E-944E-1F7FAF84C6D0}" type="presParOf" srcId="{E9AB5305-6C85-4D9B-8DF2-555FD022AB7E}" destId="{7F85E417-53B9-44AA-B7B4-0BC6DB579A61}" srcOrd="1" destOrd="0" presId="urn:microsoft.com/office/officeart/2005/8/layout/hierarchy6"/>
    <dgm:cxn modelId="{C06854A6-F8A6-4DED-BD0C-F4B1E8496F18}" type="presParOf" srcId="{7F85E417-53B9-44AA-B7B4-0BC6DB579A61}" destId="{CC5D8499-72CB-462B-A663-FC591B8099A7}" srcOrd="0" destOrd="0" presId="urn:microsoft.com/office/officeart/2005/8/layout/hierarchy6"/>
    <dgm:cxn modelId="{158B99A0-937D-44A3-9F11-21436C2AC7AF}" type="presParOf" srcId="{7F85E417-53B9-44AA-B7B4-0BC6DB579A61}" destId="{B08EEBE3-E7D4-4B82-9E65-C8EC41E7A11C}" srcOrd="1" destOrd="0" presId="urn:microsoft.com/office/officeart/2005/8/layout/hierarchy6"/>
    <dgm:cxn modelId="{ADD3CB41-6169-41AB-A507-01F09F7EAC7A}" type="presParOf" srcId="{B08EEBE3-E7D4-4B82-9E65-C8EC41E7A11C}" destId="{93D32C84-ACF3-48D6-89EF-E06EA9EDF7E6}" srcOrd="0" destOrd="0" presId="urn:microsoft.com/office/officeart/2005/8/layout/hierarchy6"/>
    <dgm:cxn modelId="{EBCF472D-24F3-4796-9AF6-56D28AC020EC}" type="presParOf" srcId="{B08EEBE3-E7D4-4B82-9E65-C8EC41E7A11C}" destId="{F3CDFDFF-0E5C-46FE-860D-2824B934DE83}" srcOrd="1" destOrd="0" presId="urn:microsoft.com/office/officeart/2005/8/layout/hierarchy6"/>
    <dgm:cxn modelId="{3482EDBC-1D0E-4B8E-A107-50447184BFF1}" type="presParOf" srcId="{CE6E2C83-BF39-4C79-B9C5-CBCB8038251D}" destId="{428547F5-A964-4625-82C6-50A88CDAED1D}" srcOrd="4" destOrd="0" presId="urn:microsoft.com/office/officeart/2005/8/layout/hierarchy6"/>
    <dgm:cxn modelId="{37DE932D-1369-4DD8-9013-AC5885579150}" type="presParOf" srcId="{CE6E2C83-BF39-4C79-B9C5-CBCB8038251D}" destId="{2214228D-46D6-4ABF-A9EE-ADD5C3910A86}" srcOrd="5" destOrd="0" presId="urn:microsoft.com/office/officeart/2005/8/layout/hierarchy6"/>
    <dgm:cxn modelId="{19EEAA6D-7417-4613-B283-B1B8D7B48EC4}" type="presParOf" srcId="{2214228D-46D6-4ABF-A9EE-ADD5C3910A86}" destId="{C4895B55-058F-4990-AF3F-B6CD5E9398C0}" srcOrd="0" destOrd="0" presId="urn:microsoft.com/office/officeart/2005/8/layout/hierarchy6"/>
    <dgm:cxn modelId="{A4AB9ED8-FCB8-40D3-8099-E42BBCBB5800}" type="presParOf" srcId="{2214228D-46D6-4ABF-A9EE-ADD5C3910A86}" destId="{2DAFC100-4804-4414-BBE3-D03AD3123A20}" srcOrd="1" destOrd="0" presId="urn:microsoft.com/office/officeart/2005/8/layout/hierarchy6"/>
    <dgm:cxn modelId="{F86F5CF2-EB80-4FA7-918B-43CA514F2551}" type="presParOf" srcId="{8763B3F3-BC07-4EDD-BF5B-C79B226355B1}" destId="{10612583-7E8A-444F-A193-354FDF53487B}" srcOrd="1" destOrd="0" presId="urn:microsoft.com/office/officeart/2005/8/layout/hierarchy6"/>
    <dgm:cxn modelId="{E3C70749-C6FE-4A90-A386-D850DF77BED5}" type="presParOf" srcId="{10612583-7E8A-444F-A193-354FDF53487B}" destId="{14CCE44D-4BAE-49A1-9899-A8398E87E422}" srcOrd="0" destOrd="0" presId="urn:microsoft.com/office/officeart/2005/8/layout/hierarchy6"/>
    <dgm:cxn modelId="{24B5F9B3-1F1B-4A8A-85D3-FD54F3DD23E8}" type="presParOf" srcId="{14CCE44D-4BAE-49A1-9899-A8398E87E422}" destId="{EE6538DF-CFED-4798-AAF1-5DD93B413A3A}" srcOrd="0" destOrd="0" presId="urn:microsoft.com/office/officeart/2005/8/layout/hierarchy6"/>
    <dgm:cxn modelId="{79340D12-2161-4A9A-95E3-500990946503}" type="presParOf" srcId="{14CCE44D-4BAE-49A1-9899-A8398E87E422}" destId="{F350726D-3F82-45FC-9B26-E795C42D6176}" srcOrd="1" destOrd="0" presId="urn:microsoft.com/office/officeart/2005/8/layout/hierarchy6"/>
    <dgm:cxn modelId="{A335AC57-B5D3-477C-91D7-9B0459488438}" type="presParOf" srcId="{10612583-7E8A-444F-A193-354FDF53487B}" destId="{BE681F84-B3BD-4AED-B99F-BE0F39072CD9}" srcOrd="1" destOrd="0" presId="urn:microsoft.com/office/officeart/2005/8/layout/hierarchy6"/>
    <dgm:cxn modelId="{F1636C91-B130-48F0-87E7-26C129737542}" type="presParOf" srcId="{BE681F84-B3BD-4AED-B99F-BE0F39072CD9}" destId="{1EFF736C-C177-4E7B-AF98-8116DBAF69DD}" srcOrd="0" destOrd="0" presId="urn:microsoft.com/office/officeart/2005/8/layout/hierarchy6"/>
    <dgm:cxn modelId="{50C3485C-CAB9-43C8-873D-A72AEE3CF999}" type="presParOf" srcId="{10612583-7E8A-444F-A193-354FDF53487B}" destId="{FE5F537B-AB3D-4102-9161-A349C34DEA7C}" srcOrd="2" destOrd="0" presId="urn:microsoft.com/office/officeart/2005/8/layout/hierarchy6"/>
    <dgm:cxn modelId="{0618EB71-7657-4CD5-A4CB-66AD0EE95C8A}" type="presParOf" srcId="{FE5F537B-AB3D-4102-9161-A349C34DEA7C}" destId="{D80C900D-D8AB-4EA3-9021-539CC2336283}" srcOrd="0" destOrd="0" presId="urn:microsoft.com/office/officeart/2005/8/layout/hierarchy6"/>
    <dgm:cxn modelId="{7F53FBE6-F704-40E2-B9D9-7A2EA66D3ED3}" type="presParOf" srcId="{FE5F537B-AB3D-4102-9161-A349C34DEA7C}" destId="{2060F904-7BEF-47F3-BE31-793DD2A5B008}" srcOrd="1" destOrd="0" presId="urn:microsoft.com/office/officeart/2005/8/layout/hierarchy6"/>
    <dgm:cxn modelId="{44866331-624C-450A-A1E0-E6E0472A4284}" type="presParOf" srcId="{10612583-7E8A-444F-A193-354FDF53487B}" destId="{F19AD96A-FF83-486C-A24F-2F18DD07DD5F}" srcOrd="3" destOrd="0" presId="urn:microsoft.com/office/officeart/2005/8/layout/hierarchy6"/>
    <dgm:cxn modelId="{8EE0598A-98CB-410C-A0B0-DB5BA0018ACA}" type="presParOf" srcId="{F19AD96A-FF83-486C-A24F-2F18DD07DD5F}" destId="{E319817F-FAEF-4FAA-AFE0-3CEBAD743C30}" srcOrd="0" destOrd="0" presId="urn:microsoft.com/office/officeart/2005/8/layout/hierarchy6"/>
    <dgm:cxn modelId="{78303F89-2FDE-4F14-923D-869670D0F56E}" type="presParOf" srcId="{10612583-7E8A-444F-A193-354FDF53487B}" destId="{5769C3A8-B8A6-483C-B8B9-CB1D3AE14CAD}" srcOrd="4" destOrd="0" presId="urn:microsoft.com/office/officeart/2005/8/layout/hierarchy6"/>
    <dgm:cxn modelId="{1A9EAC02-284A-4E8F-A9FC-908E8D67C7BE}" type="presParOf" srcId="{5769C3A8-B8A6-483C-B8B9-CB1D3AE14CAD}" destId="{9207C0F1-7346-4085-B8B7-C16BE292E605}" srcOrd="0" destOrd="0" presId="urn:microsoft.com/office/officeart/2005/8/layout/hierarchy6"/>
    <dgm:cxn modelId="{B65B5537-B66D-452E-ABF0-C9D662A53EBB}" type="presParOf" srcId="{5769C3A8-B8A6-483C-B8B9-CB1D3AE14CAD}" destId="{844CB220-4345-4145-8AE3-A463212B5F9C}"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9E0776-D996-4811-A1A0-1E247917FA98}" type="doc">
      <dgm:prSet loTypeId="urn:microsoft.com/office/officeart/2005/8/layout/list1" loCatId="list" qsTypeId="urn:microsoft.com/office/officeart/2005/8/quickstyle/simple4" qsCatId="simple" csTypeId="urn:microsoft.com/office/officeart/2005/8/colors/accent3_5" csCatId="accent3" phldr="1"/>
      <dgm:spPr/>
      <dgm:t>
        <a:bodyPr/>
        <a:lstStyle/>
        <a:p>
          <a:endParaRPr lang="en-US"/>
        </a:p>
      </dgm:t>
    </dgm:pt>
    <dgm:pt modelId="{34BC0AC4-C80D-4C05-8F42-22BECCAEEF4D}">
      <dgm:prSet phldrT="[Text]"/>
      <dgm:spPr/>
      <dgm:t>
        <a:bodyPr/>
        <a:lstStyle/>
        <a:p>
          <a:r>
            <a:rPr lang="en-US" dirty="0" smtClean="0"/>
            <a:t>Market Intelligence</a:t>
          </a:r>
          <a:endParaRPr lang="en-US" dirty="0"/>
        </a:p>
      </dgm:t>
    </dgm:pt>
    <dgm:pt modelId="{4598ED60-7DEC-40B0-A22A-C816D9D5AB12}" type="parTrans" cxnId="{3857F1C6-7588-4EDE-A042-E6276A383172}">
      <dgm:prSet/>
      <dgm:spPr/>
      <dgm:t>
        <a:bodyPr/>
        <a:lstStyle/>
        <a:p>
          <a:endParaRPr lang="en-US"/>
        </a:p>
      </dgm:t>
    </dgm:pt>
    <dgm:pt modelId="{3D80BFE5-3BAB-4864-BB87-0E3A4F214C36}" type="sibTrans" cxnId="{3857F1C6-7588-4EDE-A042-E6276A383172}">
      <dgm:prSet/>
      <dgm:spPr/>
      <dgm:t>
        <a:bodyPr/>
        <a:lstStyle/>
        <a:p>
          <a:endParaRPr lang="en-US"/>
        </a:p>
      </dgm:t>
    </dgm:pt>
    <dgm:pt modelId="{39DCF96B-A32A-4350-9751-D3AF01279962}">
      <dgm:prSet phldrT="[Text]"/>
      <dgm:spPr/>
      <dgm:t>
        <a:bodyPr/>
        <a:lstStyle/>
        <a:p>
          <a:r>
            <a:rPr lang="en-US" dirty="0" smtClean="0"/>
            <a:t>Non-Financial Support</a:t>
          </a:r>
          <a:endParaRPr lang="en-US" dirty="0"/>
        </a:p>
      </dgm:t>
    </dgm:pt>
    <dgm:pt modelId="{C1BA50C1-C810-4FB9-B6A6-343D0A28A9B8}" type="parTrans" cxnId="{2345650E-4C91-4B08-B35F-0185D4E00AE0}">
      <dgm:prSet/>
      <dgm:spPr/>
      <dgm:t>
        <a:bodyPr/>
        <a:lstStyle/>
        <a:p>
          <a:endParaRPr lang="en-US"/>
        </a:p>
      </dgm:t>
    </dgm:pt>
    <dgm:pt modelId="{17825049-2983-44C6-9B36-4CBA5BFF0408}" type="sibTrans" cxnId="{2345650E-4C91-4B08-B35F-0185D4E00AE0}">
      <dgm:prSet/>
      <dgm:spPr/>
      <dgm:t>
        <a:bodyPr/>
        <a:lstStyle/>
        <a:p>
          <a:endParaRPr lang="en-US"/>
        </a:p>
      </dgm:t>
    </dgm:pt>
    <dgm:pt modelId="{4F6E84D9-D447-4423-8F1D-AA725E8F6063}">
      <dgm:prSet phldrT="[Text]"/>
      <dgm:spPr/>
      <dgm:t>
        <a:bodyPr/>
        <a:lstStyle/>
        <a:p>
          <a:r>
            <a:rPr lang="en-US" dirty="0" smtClean="0"/>
            <a:t>Funding</a:t>
          </a:r>
          <a:endParaRPr lang="en-US" dirty="0"/>
        </a:p>
      </dgm:t>
    </dgm:pt>
    <dgm:pt modelId="{E7DAE8EE-8002-4490-9D3B-7EAB93ED4F90}" type="parTrans" cxnId="{8510F634-79F7-4F7D-AABB-A1338FBEC090}">
      <dgm:prSet/>
      <dgm:spPr/>
      <dgm:t>
        <a:bodyPr/>
        <a:lstStyle/>
        <a:p>
          <a:endParaRPr lang="en-US"/>
        </a:p>
      </dgm:t>
    </dgm:pt>
    <dgm:pt modelId="{D46BD428-D1E9-45E4-8BE9-C3C8B32B626F}" type="sibTrans" cxnId="{8510F634-79F7-4F7D-AABB-A1338FBEC090}">
      <dgm:prSet/>
      <dgm:spPr/>
      <dgm:t>
        <a:bodyPr/>
        <a:lstStyle/>
        <a:p>
          <a:endParaRPr lang="en-US"/>
        </a:p>
      </dgm:t>
    </dgm:pt>
    <dgm:pt modelId="{9AC7B3AB-EA6F-4C8D-AB38-0F05C7A96538}">
      <dgm:prSet phldrT="[Text]"/>
      <dgm:spPr/>
      <dgm:t>
        <a:bodyPr/>
        <a:lstStyle/>
        <a:p>
          <a:r>
            <a:rPr lang="en-US" dirty="0" smtClean="0"/>
            <a:t>Market research for 30 countries</a:t>
          </a:r>
          <a:endParaRPr lang="en-US" dirty="0"/>
        </a:p>
      </dgm:t>
    </dgm:pt>
    <dgm:pt modelId="{E88B54CA-6F41-4897-9EBC-4F8C209BE0C2}" type="parTrans" cxnId="{FCAAB9C3-1925-4B5D-8630-6E1D5537605A}">
      <dgm:prSet/>
      <dgm:spPr/>
    </dgm:pt>
    <dgm:pt modelId="{1C1C59DB-3DE8-40F4-A7BD-BD361151BCAA}" type="sibTrans" cxnId="{FCAAB9C3-1925-4B5D-8630-6E1D5537605A}">
      <dgm:prSet/>
      <dgm:spPr/>
    </dgm:pt>
    <dgm:pt modelId="{2E47B74F-228D-4C92-A5A7-601B4366B491}">
      <dgm:prSet phldrT="[Text]"/>
      <dgm:spPr/>
      <dgm:t>
        <a:bodyPr/>
        <a:lstStyle/>
        <a:p>
          <a:r>
            <a:rPr lang="en-US" dirty="0" smtClean="0"/>
            <a:t>Capacity building</a:t>
          </a:r>
          <a:endParaRPr lang="en-US" dirty="0"/>
        </a:p>
      </dgm:t>
    </dgm:pt>
    <dgm:pt modelId="{67583343-EF67-411E-8E8E-DF2A51D81596}" type="parTrans" cxnId="{D3AAD43C-0429-47EB-A59E-ECA4B206A42D}">
      <dgm:prSet/>
      <dgm:spPr/>
    </dgm:pt>
    <dgm:pt modelId="{340B6FD0-E101-409E-A19B-967B7DDDCFF3}" type="sibTrans" cxnId="{D3AAD43C-0429-47EB-A59E-ECA4B206A42D}">
      <dgm:prSet/>
      <dgm:spPr/>
    </dgm:pt>
    <dgm:pt modelId="{918549E5-EE60-46FF-AAEF-E2F1BC4E5F89}">
      <dgm:prSet phldrT="[Text]"/>
      <dgm:spPr/>
      <dgm:t>
        <a:bodyPr/>
        <a:lstStyle/>
        <a:p>
          <a:r>
            <a:rPr lang="en-US" dirty="0" smtClean="0"/>
            <a:t>Strategy recommendations for 11 industries</a:t>
          </a:r>
          <a:endParaRPr lang="en-US" dirty="0"/>
        </a:p>
      </dgm:t>
    </dgm:pt>
    <dgm:pt modelId="{A7834150-2BED-4B13-906A-184145DB2466}" type="parTrans" cxnId="{A41867B5-B7BA-46D4-B434-EFFF3F97F045}">
      <dgm:prSet/>
      <dgm:spPr/>
    </dgm:pt>
    <dgm:pt modelId="{22FA44D8-A8BC-4E54-922D-F4F274B25BF8}" type="sibTrans" cxnId="{A41867B5-B7BA-46D4-B434-EFFF3F97F045}">
      <dgm:prSet/>
      <dgm:spPr/>
    </dgm:pt>
    <dgm:pt modelId="{88376060-2739-4AD3-9014-540FB8F8F1CD}">
      <dgm:prSet phldrT="[Text]"/>
      <dgm:spPr/>
      <dgm:t>
        <a:bodyPr/>
        <a:lstStyle/>
        <a:p>
          <a:r>
            <a:rPr lang="en-US" dirty="0" smtClean="0"/>
            <a:t>“How to export” Guide</a:t>
          </a:r>
          <a:endParaRPr lang="en-US" dirty="0"/>
        </a:p>
      </dgm:t>
    </dgm:pt>
    <dgm:pt modelId="{7FEE9B76-6EDD-4255-9874-5C53C57AF675}" type="parTrans" cxnId="{B214FABA-C8FA-4CC9-B674-1D75BD889C69}">
      <dgm:prSet/>
      <dgm:spPr/>
    </dgm:pt>
    <dgm:pt modelId="{3D50510D-8D66-4EF9-891C-5279D8AC1E7E}" type="sibTrans" cxnId="{B214FABA-C8FA-4CC9-B674-1D75BD889C69}">
      <dgm:prSet/>
      <dgm:spPr/>
    </dgm:pt>
    <dgm:pt modelId="{F1F9EBDA-A9FA-4C9C-8F17-AB94250EB197}">
      <dgm:prSet phldrT="[Text]"/>
      <dgm:spPr/>
      <dgm:t>
        <a:bodyPr/>
        <a:lstStyle/>
        <a:p>
          <a:r>
            <a:rPr lang="en-US" b="0" i="0" dirty="0" smtClean="0"/>
            <a:t>New Zealand Export Credit Office</a:t>
          </a:r>
          <a:endParaRPr lang="en-US" dirty="0"/>
        </a:p>
      </dgm:t>
    </dgm:pt>
    <dgm:pt modelId="{9F50F4F1-359D-4594-8D06-F81941B56D87}" type="parTrans" cxnId="{98F841E8-91D0-4AAF-909C-5B5AA613C39C}">
      <dgm:prSet/>
      <dgm:spPr/>
    </dgm:pt>
    <dgm:pt modelId="{D8C2FFF5-1479-48C7-8F40-E2EFEC4255F9}" type="sibTrans" cxnId="{98F841E8-91D0-4AAF-909C-5B5AA613C39C}">
      <dgm:prSet/>
      <dgm:spPr/>
    </dgm:pt>
    <dgm:pt modelId="{72C3AC9D-4769-43AE-ADA0-03F20ED89DF3}">
      <dgm:prSet phldrT="[Text]"/>
      <dgm:spPr/>
      <dgm:t>
        <a:bodyPr/>
        <a:lstStyle/>
        <a:p>
          <a:r>
            <a:rPr lang="en-US" dirty="0" smtClean="0"/>
            <a:t>Direct Funding</a:t>
          </a:r>
          <a:endParaRPr lang="en-US" dirty="0"/>
        </a:p>
      </dgm:t>
    </dgm:pt>
    <dgm:pt modelId="{B8672AF7-7EDC-4734-A915-9C9589F656E9}" type="parTrans" cxnId="{621526F7-9B28-4188-AC52-25DE1EAD2CB6}">
      <dgm:prSet/>
      <dgm:spPr/>
    </dgm:pt>
    <dgm:pt modelId="{5637E0AA-85DE-4013-B1F1-42681965FB4A}" type="sibTrans" cxnId="{621526F7-9B28-4188-AC52-25DE1EAD2CB6}">
      <dgm:prSet/>
      <dgm:spPr/>
    </dgm:pt>
    <dgm:pt modelId="{B170D18A-6B3C-4C7B-AA9B-9E637F2A9FE6}" type="pres">
      <dgm:prSet presAssocID="{E09E0776-D996-4811-A1A0-1E247917FA98}" presName="linear" presStyleCnt="0">
        <dgm:presLayoutVars>
          <dgm:dir/>
          <dgm:animLvl val="lvl"/>
          <dgm:resizeHandles val="exact"/>
        </dgm:presLayoutVars>
      </dgm:prSet>
      <dgm:spPr/>
      <dgm:t>
        <a:bodyPr/>
        <a:lstStyle/>
        <a:p>
          <a:endParaRPr lang="en-US"/>
        </a:p>
      </dgm:t>
    </dgm:pt>
    <dgm:pt modelId="{ECAC978A-6C7E-4D52-B035-3419A771DD00}" type="pres">
      <dgm:prSet presAssocID="{34BC0AC4-C80D-4C05-8F42-22BECCAEEF4D}" presName="parentLin" presStyleCnt="0"/>
      <dgm:spPr/>
    </dgm:pt>
    <dgm:pt modelId="{211C57C6-4B30-4112-B4F1-AE3D943C64B8}" type="pres">
      <dgm:prSet presAssocID="{34BC0AC4-C80D-4C05-8F42-22BECCAEEF4D}" presName="parentLeftMargin" presStyleLbl="node1" presStyleIdx="0" presStyleCnt="3"/>
      <dgm:spPr/>
      <dgm:t>
        <a:bodyPr/>
        <a:lstStyle/>
        <a:p>
          <a:endParaRPr lang="en-US"/>
        </a:p>
      </dgm:t>
    </dgm:pt>
    <dgm:pt modelId="{08C94C47-F97A-47E6-A973-E5253EF789CE}" type="pres">
      <dgm:prSet presAssocID="{34BC0AC4-C80D-4C05-8F42-22BECCAEEF4D}" presName="parentText" presStyleLbl="node1" presStyleIdx="0" presStyleCnt="3">
        <dgm:presLayoutVars>
          <dgm:chMax val="0"/>
          <dgm:bulletEnabled val="1"/>
        </dgm:presLayoutVars>
      </dgm:prSet>
      <dgm:spPr/>
      <dgm:t>
        <a:bodyPr/>
        <a:lstStyle/>
        <a:p>
          <a:endParaRPr lang="en-US"/>
        </a:p>
      </dgm:t>
    </dgm:pt>
    <dgm:pt modelId="{A472578A-E568-41F9-8001-6EBCED20C913}" type="pres">
      <dgm:prSet presAssocID="{34BC0AC4-C80D-4C05-8F42-22BECCAEEF4D}" presName="negativeSpace" presStyleCnt="0"/>
      <dgm:spPr/>
    </dgm:pt>
    <dgm:pt modelId="{9DA68DDA-455C-4507-B1DC-B5838DAD785B}" type="pres">
      <dgm:prSet presAssocID="{34BC0AC4-C80D-4C05-8F42-22BECCAEEF4D}" presName="childText" presStyleLbl="conFgAcc1" presStyleIdx="0" presStyleCnt="3">
        <dgm:presLayoutVars>
          <dgm:bulletEnabled val="1"/>
        </dgm:presLayoutVars>
      </dgm:prSet>
      <dgm:spPr/>
      <dgm:t>
        <a:bodyPr/>
        <a:lstStyle/>
        <a:p>
          <a:endParaRPr lang="en-US"/>
        </a:p>
      </dgm:t>
    </dgm:pt>
    <dgm:pt modelId="{71EE5338-759B-4845-A0BC-50EA6472C27F}" type="pres">
      <dgm:prSet presAssocID="{3D80BFE5-3BAB-4864-BB87-0E3A4F214C36}" presName="spaceBetweenRectangles" presStyleCnt="0"/>
      <dgm:spPr/>
    </dgm:pt>
    <dgm:pt modelId="{91E965E1-F065-4369-BB55-803184A4AB61}" type="pres">
      <dgm:prSet presAssocID="{39DCF96B-A32A-4350-9751-D3AF01279962}" presName="parentLin" presStyleCnt="0"/>
      <dgm:spPr/>
    </dgm:pt>
    <dgm:pt modelId="{9DCAA0A4-B3BE-4389-9CEE-F22C0E3CF597}" type="pres">
      <dgm:prSet presAssocID="{39DCF96B-A32A-4350-9751-D3AF01279962}" presName="parentLeftMargin" presStyleLbl="node1" presStyleIdx="0" presStyleCnt="3"/>
      <dgm:spPr/>
      <dgm:t>
        <a:bodyPr/>
        <a:lstStyle/>
        <a:p>
          <a:endParaRPr lang="en-US"/>
        </a:p>
      </dgm:t>
    </dgm:pt>
    <dgm:pt modelId="{1C1522EA-1191-4E0F-BAB3-96E01DB3FCCA}" type="pres">
      <dgm:prSet presAssocID="{39DCF96B-A32A-4350-9751-D3AF01279962}" presName="parentText" presStyleLbl="node1" presStyleIdx="1" presStyleCnt="3">
        <dgm:presLayoutVars>
          <dgm:chMax val="0"/>
          <dgm:bulletEnabled val="1"/>
        </dgm:presLayoutVars>
      </dgm:prSet>
      <dgm:spPr/>
      <dgm:t>
        <a:bodyPr/>
        <a:lstStyle/>
        <a:p>
          <a:endParaRPr lang="en-US"/>
        </a:p>
      </dgm:t>
    </dgm:pt>
    <dgm:pt modelId="{4BCECDBD-5CA6-4859-8186-01129CC8251A}" type="pres">
      <dgm:prSet presAssocID="{39DCF96B-A32A-4350-9751-D3AF01279962}" presName="negativeSpace" presStyleCnt="0"/>
      <dgm:spPr/>
    </dgm:pt>
    <dgm:pt modelId="{AECD67D2-AF76-40DE-B084-2F7A8998A647}" type="pres">
      <dgm:prSet presAssocID="{39DCF96B-A32A-4350-9751-D3AF01279962}" presName="childText" presStyleLbl="conFgAcc1" presStyleIdx="1" presStyleCnt="3">
        <dgm:presLayoutVars>
          <dgm:bulletEnabled val="1"/>
        </dgm:presLayoutVars>
      </dgm:prSet>
      <dgm:spPr/>
      <dgm:t>
        <a:bodyPr/>
        <a:lstStyle/>
        <a:p>
          <a:endParaRPr lang="en-US"/>
        </a:p>
      </dgm:t>
    </dgm:pt>
    <dgm:pt modelId="{75BFE96C-0603-4C07-9B69-FDEECA95D2A9}" type="pres">
      <dgm:prSet presAssocID="{17825049-2983-44C6-9B36-4CBA5BFF0408}" presName="spaceBetweenRectangles" presStyleCnt="0"/>
      <dgm:spPr/>
    </dgm:pt>
    <dgm:pt modelId="{99AD4F5B-4027-4ACB-B0FA-3E1AC8145DE8}" type="pres">
      <dgm:prSet presAssocID="{4F6E84D9-D447-4423-8F1D-AA725E8F6063}" presName="parentLin" presStyleCnt="0"/>
      <dgm:spPr/>
    </dgm:pt>
    <dgm:pt modelId="{560C0EED-4235-48E7-81B3-ADA916BBCE17}" type="pres">
      <dgm:prSet presAssocID="{4F6E84D9-D447-4423-8F1D-AA725E8F6063}" presName="parentLeftMargin" presStyleLbl="node1" presStyleIdx="1" presStyleCnt="3"/>
      <dgm:spPr/>
      <dgm:t>
        <a:bodyPr/>
        <a:lstStyle/>
        <a:p>
          <a:endParaRPr lang="en-US"/>
        </a:p>
      </dgm:t>
    </dgm:pt>
    <dgm:pt modelId="{E90BB0D8-F35B-43A4-BEEF-B6A323F820ED}" type="pres">
      <dgm:prSet presAssocID="{4F6E84D9-D447-4423-8F1D-AA725E8F6063}" presName="parentText" presStyleLbl="node1" presStyleIdx="2" presStyleCnt="3">
        <dgm:presLayoutVars>
          <dgm:chMax val="0"/>
          <dgm:bulletEnabled val="1"/>
        </dgm:presLayoutVars>
      </dgm:prSet>
      <dgm:spPr/>
      <dgm:t>
        <a:bodyPr/>
        <a:lstStyle/>
        <a:p>
          <a:endParaRPr lang="en-US"/>
        </a:p>
      </dgm:t>
    </dgm:pt>
    <dgm:pt modelId="{8EBF0E8D-F349-4964-B93E-2BADE705854A}" type="pres">
      <dgm:prSet presAssocID="{4F6E84D9-D447-4423-8F1D-AA725E8F6063}" presName="negativeSpace" presStyleCnt="0"/>
      <dgm:spPr/>
    </dgm:pt>
    <dgm:pt modelId="{B77CFE58-DEA9-4659-9DCA-16BB39BFCF2F}" type="pres">
      <dgm:prSet presAssocID="{4F6E84D9-D447-4423-8F1D-AA725E8F6063}" presName="childText" presStyleLbl="conFgAcc1" presStyleIdx="2" presStyleCnt="3">
        <dgm:presLayoutVars>
          <dgm:bulletEnabled val="1"/>
        </dgm:presLayoutVars>
      </dgm:prSet>
      <dgm:spPr/>
      <dgm:t>
        <a:bodyPr/>
        <a:lstStyle/>
        <a:p>
          <a:endParaRPr lang="en-US"/>
        </a:p>
      </dgm:t>
    </dgm:pt>
  </dgm:ptLst>
  <dgm:cxnLst>
    <dgm:cxn modelId="{3857F1C6-7588-4EDE-A042-E6276A383172}" srcId="{E09E0776-D996-4811-A1A0-1E247917FA98}" destId="{34BC0AC4-C80D-4C05-8F42-22BECCAEEF4D}" srcOrd="0" destOrd="0" parTransId="{4598ED60-7DEC-40B0-A22A-C816D9D5AB12}" sibTransId="{3D80BFE5-3BAB-4864-BB87-0E3A4F214C36}"/>
    <dgm:cxn modelId="{D3AAD43C-0429-47EB-A59E-ECA4B206A42D}" srcId="{39DCF96B-A32A-4350-9751-D3AF01279962}" destId="{2E47B74F-228D-4C92-A5A7-601B4366B491}" srcOrd="1" destOrd="0" parTransId="{67583343-EF67-411E-8E8E-DF2A51D81596}" sibTransId="{340B6FD0-E101-409E-A19B-967B7DDDCFF3}"/>
    <dgm:cxn modelId="{1F9A7500-33E8-428B-B26F-00DCB6A50A1B}" type="presOf" srcId="{2E47B74F-228D-4C92-A5A7-601B4366B491}" destId="{AECD67D2-AF76-40DE-B084-2F7A8998A647}" srcOrd="0" destOrd="1" presId="urn:microsoft.com/office/officeart/2005/8/layout/list1"/>
    <dgm:cxn modelId="{A41867B5-B7BA-46D4-B434-EFFF3F97F045}" srcId="{34BC0AC4-C80D-4C05-8F42-22BECCAEEF4D}" destId="{918549E5-EE60-46FF-AAEF-E2F1BC4E5F89}" srcOrd="1" destOrd="0" parTransId="{A7834150-2BED-4B13-906A-184145DB2466}" sibTransId="{22FA44D8-A8BC-4E54-922D-F4F274B25BF8}"/>
    <dgm:cxn modelId="{98F841E8-91D0-4AAF-909C-5B5AA613C39C}" srcId="{4F6E84D9-D447-4423-8F1D-AA725E8F6063}" destId="{F1F9EBDA-A9FA-4C9C-8F17-AB94250EB197}" srcOrd="1" destOrd="0" parTransId="{9F50F4F1-359D-4594-8D06-F81941B56D87}" sibTransId="{D8C2FFF5-1479-48C7-8F40-E2EFEC4255F9}"/>
    <dgm:cxn modelId="{4D1FAF23-25D0-4A06-A5B6-6C2CA17F5880}" type="presOf" srcId="{F1F9EBDA-A9FA-4C9C-8F17-AB94250EB197}" destId="{B77CFE58-DEA9-4659-9DCA-16BB39BFCF2F}" srcOrd="0" destOrd="1" presId="urn:microsoft.com/office/officeart/2005/8/layout/list1"/>
    <dgm:cxn modelId="{EA1971A3-F3D4-49C2-A4BC-BA9978F0A5B2}" type="presOf" srcId="{E09E0776-D996-4811-A1A0-1E247917FA98}" destId="{B170D18A-6B3C-4C7B-AA9B-9E637F2A9FE6}" srcOrd="0" destOrd="0" presId="urn:microsoft.com/office/officeart/2005/8/layout/list1"/>
    <dgm:cxn modelId="{C7C7D880-BBB6-4603-831E-585122F3C86F}" type="presOf" srcId="{88376060-2739-4AD3-9014-540FB8F8F1CD}" destId="{AECD67D2-AF76-40DE-B084-2F7A8998A647}" srcOrd="0" destOrd="0" presId="urn:microsoft.com/office/officeart/2005/8/layout/list1"/>
    <dgm:cxn modelId="{B214FABA-C8FA-4CC9-B674-1D75BD889C69}" srcId="{39DCF96B-A32A-4350-9751-D3AF01279962}" destId="{88376060-2739-4AD3-9014-540FB8F8F1CD}" srcOrd="0" destOrd="0" parTransId="{7FEE9B76-6EDD-4255-9874-5C53C57AF675}" sibTransId="{3D50510D-8D66-4EF9-891C-5279D8AC1E7E}"/>
    <dgm:cxn modelId="{A8517D81-B67E-4010-8D23-892988053575}" type="presOf" srcId="{4F6E84D9-D447-4423-8F1D-AA725E8F6063}" destId="{E90BB0D8-F35B-43A4-BEEF-B6A323F820ED}" srcOrd="1" destOrd="0" presId="urn:microsoft.com/office/officeart/2005/8/layout/list1"/>
    <dgm:cxn modelId="{11F64EBD-102D-42EA-81AC-E247B5D07D4B}" type="presOf" srcId="{34BC0AC4-C80D-4C05-8F42-22BECCAEEF4D}" destId="{211C57C6-4B30-4112-B4F1-AE3D943C64B8}" srcOrd="0" destOrd="0" presId="urn:microsoft.com/office/officeart/2005/8/layout/list1"/>
    <dgm:cxn modelId="{8510F634-79F7-4F7D-AABB-A1338FBEC090}" srcId="{E09E0776-D996-4811-A1A0-1E247917FA98}" destId="{4F6E84D9-D447-4423-8F1D-AA725E8F6063}" srcOrd="2" destOrd="0" parTransId="{E7DAE8EE-8002-4490-9D3B-7EAB93ED4F90}" sibTransId="{D46BD428-D1E9-45E4-8BE9-C3C8B32B626F}"/>
    <dgm:cxn modelId="{D33C79FA-1929-47B9-9236-70AD1C3D0AE9}" type="presOf" srcId="{9AC7B3AB-EA6F-4C8D-AB38-0F05C7A96538}" destId="{9DA68DDA-455C-4507-B1DC-B5838DAD785B}" srcOrd="0" destOrd="0" presId="urn:microsoft.com/office/officeart/2005/8/layout/list1"/>
    <dgm:cxn modelId="{2345650E-4C91-4B08-B35F-0185D4E00AE0}" srcId="{E09E0776-D996-4811-A1A0-1E247917FA98}" destId="{39DCF96B-A32A-4350-9751-D3AF01279962}" srcOrd="1" destOrd="0" parTransId="{C1BA50C1-C810-4FB9-B6A6-343D0A28A9B8}" sibTransId="{17825049-2983-44C6-9B36-4CBA5BFF0408}"/>
    <dgm:cxn modelId="{B8A6846F-2E56-4A14-8593-0A67744651F6}" type="presOf" srcId="{918549E5-EE60-46FF-AAEF-E2F1BC4E5F89}" destId="{9DA68DDA-455C-4507-B1DC-B5838DAD785B}" srcOrd="0" destOrd="1" presId="urn:microsoft.com/office/officeart/2005/8/layout/list1"/>
    <dgm:cxn modelId="{1CB654A5-4316-4965-804F-20BE5B0B640B}" type="presOf" srcId="{72C3AC9D-4769-43AE-ADA0-03F20ED89DF3}" destId="{B77CFE58-DEA9-4659-9DCA-16BB39BFCF2F}" srcOrd="0" destOrd="0" presId="urn:microsoft.com/office/officeart/2005/8/layout/list1"/>
    <dgm:cxn modelId="{621526F7-9B28-4188-AC52-25DE1EAD2CB6}" srcId="{4F6E84D9-D447-4423-8F1D-AA725E8F6063}" destId="{72C3AC9D-4769-43AE-ADA0-03F20ED89DF3}" srcOrd="0" destOrd="0" parTransId="{B8672AF7-7EDC-4734-A915-9C9589F656E9}" sibTransId="{5637E0AA-85DE-4013-B1F1-42681965FB4A}"/>
    <dgm:cxn modelId="{9E1D1B1D-6E68-4AF7-87D3-D4393690E9FE}" type="presOf" srcId="{39DCF96B-A32A-4350-9751-D3AF01279962}" destId="{1C1522EA-1191-4E0F-BAB3-96E01DB3FCCA}" srcOrd="1" destOrd="0" presId="urn:microsoft.com/office/officeart/2005/8/layout/list1"/>
    <dgm:cxn modelId="{2680BDF6-C1E8-49CC-AC29-5B7FB0E88C36}" type="presOf" srcId="{4F6E84D9-D447-4423-8F1D-AA725E8F6063}" destId="{560C0EED-4235-48E7-81B3-ADA916BBCE17}" srcOrd="0" destOrd="0" presId="urn:microsoft.com/office/officeart/2005/8/layout/list1"/>
    <dgm:cxn modelId="{1CE67DBE-46D9-45F2-8614-E46BE9CFF32C}" type="presOf" srcId="{34BC0AC4-C80D-4C05-8F42-22BECCAEEF4D}" destId="{08C94C47-F97A-47E6-A973-E5253EF789CE}" srcOrd="1" destOrd="0" presId="urn:microsoft.com/office/officeart/2005/8/layout/list1"/>
    <dgm:cxn modelId="{FCAAB9C3-1925-4B5D-8630-6E1D5537605A}" srcId="{34BC0AC4-C80D-4C05-8F42-22BECCAEEF4D}" destId="{9AC7B3AB-EA6F-4C8D-AB38-0F05C7A96538}" srcOrd="0" destOrd="0" parTransId="{E88B54CA-6F41-4897-9EBC-4F8C209BE0C2}" sibTransId="{1C1C59DB-3DE8-40F4-A7BD-BD361151BCAA}"/>
    <dgm:cxn modelId="{1C5BEB46-7A80-4E89-B28B-5B6C0746AD95}" type="presOf" srcId="{39DCF96B-A32A-4350-9751-D3AF01279962}" destId="{9DCAA0A4-B3BE-4389-9CEE-F22C0E3CF597}" srcOrd="0" destOrd="0" presId="urn:microsoft.com/office/officeart/2005/8/layout/list1"/>
    <dgm:cxn modelId="{AC1629A3-C31D-44B4-931C-8B0F683F8DFE}" type="presParOf" srcId="{B170D18A-6B3C-4C7B-AA9B-9E637F2A9FE6}" destId="{ECAC978A-6C7E-4D52-B035-3419A771DD00}" srcOrd="0" destOrd="0" presId="urn:microsoft.com/office/officeart/2005/8/layout/list1"/>
    <dgm:cxn modelId="{30F8DC8F-8FC1-405C-AD3E-402E4241DE78}" type="presParOf" srcId="{ECAC978A-6C7E-4D52-B035-3419A771DD00}" destId="{211C57C6-4B30-4112-B4F1-AE3D943C64B8}" srcOrd="0" destOrd="0" presId="urn:microsoft.com/office/officeart/2005/8/layout/list1"/>
    <dgm:cxn modelId="{76E0DBF2-B94B-4FD2-99B6-D001121E0623}" type="presParOf" srcId="{ECAC978A-6C7E-4D52-B035-3419A771DD00}" destId="{08C94C47-F97A-47E6-A973-E5253EF789CE}" srcOrd="1" destOrd="0" presId="urn:microsoft.com/office/officeart/2005/8/layout/list1"/>
    <dgm:cxn modelId="{74EF9C5F-A138-4F7B-80A4-568997365D10}" type="presParOf" srcId="{B170D18A-6B3C-4C7B-AA9B-9E637F2A9FE6}" destId="{A472578A-E568-41F9-8001-6EBCED20C913}" srcOrd="1" destOrd="0" presId="urn:microsoft.com/office/officeart/2005/8/layout/list1"/>
    <dgm:cxn modelId="{E718A2D3-2751-43D4-8522-68523FFEE4D7}" type="presParOf" srcId="{B170D18A-6B3C-4C7B-AA9B-9E637F2A9FE6}" destId="{9DA68DDA-455C-4507-B1DC-B5838DAD785B}" srcOrd="2" destOrd="0" presId="urn:microsoft.com/office/officeart/2005/8/layout/list1"/>
    <dgm:cxn modelId="{1F050D3A-2725-4F09-A459-5C4F1C495F40}" type="presParOf" srcId="{B170D18A-6B3C-4C7B-AA9B-9E637F2A9FE6}" destId="{71EE5338-759B-4845-A0BC-50EA6472C27F}" srcOrd="3" destOrd="0" presId="urn:microsoft.com/office/officeart/2005/8/layout/list1"/>
    <dgm:cxn modelId="{8D9AD7C9-9CE2-4C08-9FC0-B409058B7A8E}" type="presParOf" srcId="{B170D18A-6B3C-4C7B-AA9B-9E637F2A9FE6}" destId="{91E965E1-F065-4369-BB55-803184A4AB61}" srcOrd="4" destOrd="0" presId="urn:microsoft.com/office/officeart/2005/8/layout/list1"/>
    <dgm:cxn modelId="{3B3900C2-8C7E-4198-A679-70CFFD6FC3E6}" type="presParOf" srcId="{91E965E1-F065-4369-BB55-803184A4AB61}" destId="{9DCAA0A4-B3BE-4389-9CEE-F22C0E3CF597}" srcOrd="0" destOrd="0" presId="urn:microsoft.com/office/officeart/2005/8/layout/list1"/>
    <dgm:cxn modelId="{A7527ACF-C036-4448-8C07-CE51A89C612B}" type="presParOf" srcId="{91E965E1-F065-4369-BB55-803184A4AB61}" destId="{1C1522EA-1191-4E0F-BAB3-96E01DB3FCCA}" srcOrd="1" destOrd="0" presId="urn:microsoft.com/office/officeart/2005/8/layout/list1"/>
    <dgm:cxn modelId="{0B17649F-8762-4412-8DA9-BD57DB4AD23D}" type="presParOf" srcId="{B170D18A-6B3C-4C7B-AA9B-9E637F2A9FE6}" destId="{4BCECDBD-5CA6-4859-8186-01129CC8251A}" srcOrd="5" destOrd="0" presId="urn:microsoft.com/office/officeart/2005/8/layout/list1"/>
    <dgm:cxn modelId="{99C37CF2-12B6-4A5B-B9CD-F8B360A3E40A}" type="presParOf" srcId="{B170D18A-6B3C-4C7B-AA9B-9E637F2A9FE6}" destId="{AECD67D2-AF76-40DE-B084-2F7A8998A647}" srcOrd="6" destOrd="0" presId="urn:microsoft.com/office/officeart/2005/8/layout/list1"/>
    <dgm:cxn modelId="{D1532807-18E2-40F4-ACEA-D62BDEE178E7}" type="presParOf" srcId="{B170D18A-6B3C-4C7B-AA9B-9E637F2A9FE6}" destId="{75BFE96C-0603-4C07-9B69-FDEECA95D2A9}" srcOrd="7" destOrd="0" presId="urn:microsoft.com/office/officeart/2005/8/layout/list1"/>
    <dgm:cxn modelId="{84BE49B1-A859-46BA-BE4E-DFAED632ED89}" type="presParOf" srcId="{B170D18A-6B3C-4C7B-AA9B-9E637F2A9FE6}" destId="{99AD4F5B-4027-4ACB-B0FA-3E1AC8145DE8}" srcOrd="8" destOrd="0" presId="urn:microsoft.com/office/officeart/2005/8/layout/list1"/>
    <dgm:cxn modelId="{E60E5664-B4E9-437D-AF7B-49A4D6E87CCF}" type="presParOf" srcId="{99AD4F5B-4027-4ACB-B0FA-3E1AC8145DE8}" destId="{560C0EED-4235-48E7-81B3-ADA916BBCE17}" srcOrd="0" destOrd="0" presId="urn:microsoft.com/office/officeart/2005/8/layout/list1"/>
    <dgm:cxn modelId="{95FA0FC1-7602-4E9A-B336-FFD7D395FA0D}" type="presParOf" srcId="{99AD4F5B-4027-4ACB-B0FA-3E1AC8145DE8}" destId="{E90BB0D8-F35B-43A4-BEEF-B6A323F820ED}" srcOrd="1" destOrd="0" presId="urn:microsoft.com/office/officeart/2005/8/layout/list1"/>
    <dgm:cxn modelId="{807F2C1C-9E98-46B4-B336-51A86FAAB4C3}" type="presParOf" srcId="{B170D18A-6B3C-4C7B-AA9B-9E637F2A9FE6}" destId="{8EBF0E8D-F349-4964-B93E-2BADE705854A}" srcOrd="9" destOrd="0" presId="urn:microsoft.com/office/officeart/2005/8/layout/list1"/>
    <dgm:cxn modelId="{3448315E-988F-41EC-BDEA-EB78B699B895}" type="presParOf" srcId="{B170D18A-6B3C-4C7B-AA9B-9E637F2A9FE6}" destId="{B77CFE58-DEA9-4659-9DCA-16BB39BFCF2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FC6870-1FEF-4CF1-902A-F39ACD168DED}" type="doc">
      <dgm:prSet loTypeId="urn:microsoft.com/office/officeart/2005/8/layout/list1" loCatId="list" qsTypeId="urn:microsoft.com/office/officeart/2005/8/quickstyle/simple3" qsCatId="simple" csTypeId="urn:microsoft.com/office/officeart/2005/8/colors/accent0_1" csCatId="mainScheme" phldr="1"/>
      <dgm:spPr/>
      <dgm:t>
        <a:bodyPr/>
        <a:lstStyle/>
        <a:p>
          <a:endParaRPr lang="en-US"/>
        </a:p>
      </dgm:t>
    </dgm:pt>
    <dgm:pt modelId="{FA3839BC-4C46-4952-B313-A2230409FF0E}">
      <dgm:prSet phldrT="[Text]" custT="1"/>
      <dgm:spPr/>
      <dgm:t>
        <a:bodyPr/>
        <a:lstStyle/>
        <a:p>
          <a:r>
            <a:rPr lang="en-US" sz="2400" dirty="0" smtClean="0"/>
            <a:t>The Study</a:t>
          </a:r>
          <a:endParaRPr lang="en-US" sz="2400" dirty="0"/>
        </a:p>
      </dgm:t>
    </dgm:pt>
    <dgm:pt modelId="{C1EFB9DB-6316-4DB2-A9A9-13F94E0867C8}" type="parTrans" cxnId="{1B9DF062-2BDF-4FE0-8036-9ED8BE876AD3}">
      <dgm:prSet/>
      <dgm:spPr/>
      <dgm:t>
        <a:bodyPr/>
        <a:lstStyle/>
        <a:p>
          <a:endParaRPr lang="en-US" sz="1600"/>
        </a:p>
      </dgm:t>
    </dgm:pt>
    <dgm:pt modelId="{5B1A0C07-5581-4EFC-B626-6985382F2EE4}" type="sibTrans" cxnId="{1B9DF062-2BDF-4FE0-8036-9ED8BE876AD3}">
      <dgm:prSet/>
      <dgm:spPr/>
      <dgm:t>
        <a:bodyPr/>
        <a:lstStyle/>
        <a:p>
          <a:endParaRPr lang="en-US" sz="1600"/>
        </a:p>
      </dgm:t>
    </dgm:pt>
    <dgm:pt modelId="{FBF58837-8148-4895-B906-5297D9DDBC5A}">
      <dgm:prSet phldrT="[Text]" custT="1"/>
      <dgm:spPr/>
      <dgm:t>
        <a:bodyPr/>
        <a:lstStyle/>
        <a:p>
          <a:r>
            <a:rPr lang="en-US" sz="2400" dirty="0" smtClean="0"/>
            <a:t>Survey of 88 EPAs and Trade data</a:t>
          </a:r>
          <a:endParaRPr lang="en-US" sz="2400" dirty="0"/>
        </a:p>
      </dgm:t>
    </dgm:pt>
    <dgm:pt modelId="{B1CABAF8-2859-4154-84F1-39F2311BC512}" type="parTrans" cxnId="{D0848FE8-043B-47D4-A738-9050D93AC25A}">
      <dgm:prSet/>
      <dgm:spPr/>
      <dgm:t>
        <a:bodyPr/>
        <a:lstStyle/>
        <a:p>
          <a:endParaRPr lang="en-US" sz="1600"/>
        </a:p>
      </dgm:t>
    </dgm:pt>
    <dgm:pt modelId="{43E050B0-2CAC-4C65-B569-21D47A6CB0A0}" type="sibTrans" cxnId="{D0848FE8-043B-47D4-A738-9050D93AC25A}">
      <dgm:prSet/>
      <dgm:spPr/>
      <dgm:t>
        <a:bodyPr/>
        <a:lstStyle/>
        <a:p>
          <a:endParaRPr lang="en-US" sz="1600"/>
        </a:p>
      </dgm:t>
    </dgm:pt>
    <dgm:pt modelId="{AB3EA702-D0FD-418D-9C04-CB1D90B04034}">
      <dgm:prSet phldrT="[Text]" custT="1"/>
      <dgm:spPr/>
      <dgm:t>
        <a:bodyPr/>
        <a:lstStyle/>
        <a:p>
          <a:r>
            <a:rPr lang="en-US" sz="2400" dirty="0" smtClean="0"/>
            <a:t>Econometric analysis</a:t>
          </a:r>
          <a:endParaRPr lang="en-US" sz="2400" dirty="0"/>
        </a:p>
      </dgm:t>
    </dgm:pt>
    <dgm:pt modelId="{E28169F5-7955-49F0-BF77-ECF5774738AB}" type="parTrans" cxnId="{854E5CEF-08BD-4D59-8E8A-5A839FAA48C8}">
      <dgm:prSet/>
      <dgm:spPr/>
      <dgm:t>
        <a:bodyPr/>
        <a:lstStyle/>
        <a:p>
          <a:endParaRPr lang="en-US" sz="1600"/>
        </a:p>
      </dgm:t>
    </dgm:pt>
    <dgm:pt modelId="{243CD76F-1C80-4F86-8C80-7879EA72C522}" type="sibTrans" cxnId="{854E5CEF-08BD-4D59-8E8A-5A839FAA48C8}">
      <dgm:prSet/>
      <dgm:spPr/>
      <dgm:t>
        <a:bodyPr/>
        <a:lstStyle/>
        <a:p>
          <a:endParaRPr lang="en-US" sz="1600"/>
        </a:p>
      </dgm:t>
    </dgm:pt>
    <dgm:pt modelId="{E8D2A824-D398-4228-82A8-3B6B5878D675}" type="pres">
      <dgm:prSet presAssocID="{85FC6870-1FEF-4CF1-902A-F39ACD168DED}" presName="linear" presStyleCnt="0">
        <dgm:presLayoutVars>
          <dgm:dir/>
          <dgm:animLvl val="lvl"/>
          <dgm:resizeHandles val="exact"/>
        </dgm:presLayoutVars>
      </dgm:prSet>
      <dgm:spPr/>
      <dgm:t>
        <a:bodyPr/>
        <a:lstStyle/>
        <a:p>
          <a:endParaRPr lang="en-US"/>
        </a:p>
      </dgm:t>
    </dgm:pt>
    <dgm:pt modelId="{55237E5A-F098-4E91-BC1C-14271B07D283}" type="pres">
      <dgm:prSet presAssocID="{FA3839BC-4C46-4952-B313-A2230409FF0E}" presName="parentLin" presStyleCnt="0"/>
      <dgm:spPr/>
    </dgm:pt>
    <dgm:pt modelId="{90F56A90-A03F-469D-8C24-CFC069F85091}" type="pres">
      <dgm:prSet presAssocID="{FA3839BC-4C46-4952-B313-A2230409FF0E}" presName="parentLeftMargin" presStyleLbl="node1" presStyleIdx="0" presStyleCnt="1"/>
      <dgm:spPr/>
      <dgm:t>
        <a:bodyPr/>
        <a:lstStyle/>
        <a:p>
          <a:endParaRPr lang="en-US"/>
        </a:p>
      </dgm:t>
    </dgm:pt>
    <dgm:pt modelId="{FE1EF25F-4D96-40AD-94D6-FAE210AD6624}" type="pres">
      <dgm:prSet presAssocID="{FA3839BC-4C46-4952-B313-A2230409FF0E}" presName="parentText" presStyleLbl="node1" presStyleIdx="0" presStyleCnt="1" custScaleY="18925">
        <dgm:presLayoutVars>
          <dgm:chMax val="0"/>
          <dgm:bulletEnabled val="1"/>
        </dgm:presLayoutVars>
      </dgm:prSet>
      <dgm:spPr/>
      <dgm:t>
        <a:bodyPr/>
        <a:lstStyle/>
        <a:p>
          <a:endParaRPr lang="en-US"/>
        </a:p>
      </dgm:t>
    </dgm:pt>
    <dgm:pt modelId="{2846F6C6-D78B-46D6-92BA-EF317073D52D}" type="pres">
      <dgm:prSet presAssocID="{FA3839BC-4C46-4952-B313-A2230409FF0E}" presName="negativeSpace" presStyleCnt="0"/>
      <dgm:spPr/>
    </dgm:pt>
    <dgm:pt modelId="{9AB655B3-285C-4873-8ADE-3D25B0CC158C}" type="pres">
      <dgm:prSet presAssocID="{FA3839BC-4C46-4952-B313-A2230409FF0E}" presName="childText" presStyleLbl="conFgAcc1" presStyleIdx="0" presStyleCnt="1" custScaleY="41450">
        <dgm:presLayoutVars>
          <dgm:bulletEnabled val="1"/>
        </dgm:presLayoutVars>
      </dgm:prSet>
      <dgm:spPr/>
      <dgm:t>
        <a:bodyPr/>
        <a:lstStyle/>
        <a:p>
          <a:endParaRPr lang="en-US"/>
        </a:p>
      </dgm:t>
    </dgm:pt>
  </dgm:ptLst>
  <dgm:cxnLst>
    <dgm:cxn modelId="{81D52A52-F542-4853-AC65-5CD1B7D8AE20}" type="presOf" srcId="{AB3EA702-D0FD-418D-9C04-CB1D90B04034}" destId="{9AB655B3-285C-4873-8ADE-3D25B0CC158C}" srcOrd="0" destOrd="1" presId="urn:microsoft.com/office/officeart/2005/8/layout/list1"/>
    <dgm:cxn modelId="{344955B3-23FB-48BC-9C55-83F2DB339CE3}" type="presOf" srcId="{85FC6870-1FEF-4CF1-902A-F39ACD168DED}" destId="{E8D2A824-D398-4228-82A8-3B6B5878D675}" srcOrd="0" destOrd="0" presId="urn:microsoft.com/office/officeart/2005/8/layout/list1"/>
    <dgm:cxn modelId="{854E5CEF-08BD-4D59-8E8A-5A839FAA48C8}" srcId="{FA3839BC-4C46-4952-B313-A2230409FF0E}" destId="{AB3EA702-D0FD-418D-9C04-CB1D90B04034}" srcOrd="1" destOrd="0" parTransId="{E28169F5-7955-49F0-BF77-ECF5774738AB}" sibTransId="{243CD76F-1C80-4F86-8C80-7879EA72C522}"/>
    <dgm:cxn modelId="{043838AD-7BD1-42F4-9E2F-544C3ED5DB26}" type="presOf" srcId="{FA3839BC-4C46-4952-B313-A2230409FF0E}" destId="{90F56A90-A03F-469D-8C24-CFC069F85091}" srcOrd="0" destOrd="0" presId="urn:microsoft.com/office/officeart/2005/8/layout/list1"/>
    <dgm:cxn modelId="{9005C7ED-C7B3-4BF3-9122-3F127E7B2959}" type="presOf" srcId="{FBF58837-8148-4895-B906-5297D9DDBC5A}" destId="{9AB655B3-285C-4873-8ADE-3D25B0CC158C}" srcOrd="0" destOrd="0" presId="urn:microsoft.com/office/officeart/2005/8/layout/list1"/>
    <dgm:cxn modelId="{D0848FE8-043B-47D4-A738-9050D93AC25A}" srcId="{FA3839BC-4C46-4952-B313-A2230409FF0E}" destId="{FBF58837-8148-4895-B906-5297D9DDBC5A}" srcOrd="0" destOrd="0" parTransId="{B1CABAF8-2859-4154-84F1-39F2311BC512}" sibTransId="{43E050B0-2CAC-4C65-B569-21D47A6CB0A0}"/>
    <dgm:cxn modelId="{649BA5A7-8CE7-4618-989B-02A775772EC0}" type="presOf" srcId="{FA3839BC-4C46-4952-B313-A2230409FF0E}" destId="{FE1EF25F-4D96-40AD-94D6-FAE210AD6624}" srcOrd="1" destOrd="0" presId="urn:microsoft.com/office/officeart/2005/8/layout/list1"/>
    <dgm:cxn modelId="{1B9DF062-2BDF-4FE0-8036-9ED8BE876AD3}" srcId="{85FC6870-1FEF-4CF1-902A-F39ACD168DED}" destId="{FA3839BC-4C46-4952-B313-A2230409FF0E}" srcOrd="0" destOrd="0" parTransId="{C1EFB9DB-6316-4DB2-A9A9-13F94E0867C8}" sibTransId="{5B1A0C07-5581-4EFC-B626-6985382F2EE4}"/>
    <dgm:cxn modelId="{DB25A4F7-BEEA-4F26-9C4C-E26F02E0929B}" type="presParOf" srcId="{E8D2A824-D398-4228-82A8-3B6B5878D675}" destId="{55237E5A-F098-4E91-BC1C-14271B07D283}" srcOrd="0" destOrd="0" presId="urn:microsoft.com/office/officeart/2005/8/layout/list1"/>
    <dgm:cxn modelId="{025A0490-99F3-40F1-82F9-B9BDF350B2A9}" type="presParOf" srcId="{55237E5A-F098-4E91-BC1C-14271B07D283}" destId="{90F56A90-A03F-469D-8C24-CFC069F85091}" srcOrd="0" destOrd="0" presId="urn:microsoft.com/office/officeart/2005/8/layout/list1"/>
    <dgm:cxn modelId="{768FA589-FE08-4B24-9228-3A44A6DB79E5}" type="presParOf" srcId="{55237E5A-F098-4E91-BC1C-14271B07D283}" destId="{FE1EF25F-4D96-40AD-94D6-FAE210AD6624}" srcOrd="1" destOrd="0" presId="urn:microsoft.com/office/officeart/2005/8/layout/list1"/>
    <dgm:cxn modelId="{65C48242-A1A6-4CAD-9B54-4501320BA815}" type="presParOf" srcId="{E8D2A824-D398-4228-82A8-3B6B5878D675}" destId="{2846F6C6-D78B-46D6-92BA-EF317073D52D}" srcOrd="1" destOrd="0" presId="urn:microsoft.com/office/officeart/2005/8/layout/list1"/>
    <dgm:cxn modelId="{5EE6963E-1556-4889-A2AF-A03DB20214DE}" type="presParOf" srcId="{E8D2A824-D398-4228-82A8-3B6B5878D675}" destId="{9AB655B3-285C-4873-8ADE-3D25B0CC158C}"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FC6870-1FEF-4CF1-902A-F39ACD168DED}" type="doc">
      <dgm:prSet loTypeId="urn:microsoft.com/office/officeart/2005/8/layout/list1" loCatId="list" qsTypeId="urn:microsoft.com/office/officeart/2005/8/quickstyle/simple3" qsCatId="simple" csTypeId="urn:microsoft.com/office/officeart/2005/8/colors/accent0_1" csCatId="mainScheme" phldr="1"/>
      <dgm:spPr/>
      <dgm:t>
        <a:bodyPr/>
        <a:lstStyle/>
        <a:p>
          <a:endParaRPr lang="en-US"/>
        </a:p>
      </dgm:t>
    </dgm:pt>
    <dgm:pt modelId="{E33C4110-ABF5-4850-AAE6-FD364AA26423}">
      <dgm:prSet phldrT="[Text]"/>
      <dgm:spPr/>
      <dgm:t>
        <a:bodyPr/>
        <a:lstStyle/>
        <a:p>
          <a:r>
            <a:rPr lang="en-US" dirty="0" smtClean="0"/>
            <a:t>General Outcomes</a:t>
          </a:r>
          <a:endParaRPr lang="en-US" dirty="0"/>
        </a:p>
      </dgm:t>
    </dgm:pt>
    <dgm:pt modelId="{4F6B6A50-5924-44AA-82FB-0DABFE42F77F}" type="parTrans" cxnId="{DCDD5CB2-6F99-4DE7-BF7D-ABD68222CECB}">
      <dgm:prSet/>
      <dgm:spPr/>
      <dgm:t>
        <a:bodyPr/>
        <a:lstStyle/>
        <a:p>
          <a:endParaRPr lang="en-US"/>
        </a:p>
      </dgm:t>
    </dgm:pt>
    <dgm:pt modelId="{098B4AD9-9492-4769-9E04-9F7D9CD4F5D9}" type="sibTrans" cxnId="{DCDD5CB2-6F99-4DE7-BF7D-ABD68222CECB}">
      <dgm:prSet/>
      <dgm:spPr/>
      <dgm:t>
        <a:bodyPr/>
        <a:lstStyle/>
        <a:p>
          <a:endParaRPr lang="en-US"/>
        </a:p>
      </dgm:t>
    </dgm:pt>
    <dgm:pt modelId="{5DD7F876-C412-499D-9982-45E7A0235F59}">
      <dgm:prSet phldrT="[Text]"/>
      <dgm:spPr/>
      <dgm:t>
        <a:bodyPr/>
        <a:lstStyle/>
        <a:p>
          <a:r>
            <a:rPr lang="en-US" dirty="0" smtClean="0"/>
            <a:t>Key Factors of Success</a:t>
          </a:r>
          <a:endParaRPr lang="en-US" dirty="0"/>
        </a:p>
      </dgm:t>
    </dgm:pt>
    <dgm:pt modelId="{9631636C-3E93-4D49-9DCB-0664EBF81759}" type="parTrans" cxnId="{5E3357EF-8916-4420-8CFF-1046AA5A8345}">
      <dgm:prSet/>
      <dgm:spPr/>
      <dgm:t>
        <a:bodyPr/>
        <a:lstStyle/>
        <a:p>
          <a:endParaRPr lang="en-US"/>
        </a:p>
      </dgm:t>
    </dgm:pt>
    <dgm:pt modelId="{3AC9CB85-0D0B-48AD-8F5F-DAE15DA85E4E}" type="sibTrans" cxnId="{5E3357EF-8916-4420-8CFF-1046AA5A8345}">
      <dgm:prSet/>
      <dgm:spPr/>
      <dgm:t>
        <a:bodyPr/>
        <a:lstStyle/>
        <a:p>
          <a:endParaRPr lang="en-US"/>
        </a:p>
      </dgm:t>
    </dgm:pt>
    <dgm:pt modelId="{339A10B4-2D3C-4986-B9EF-0D414E19E27E}">
      <dgm:prSet phldrT="[Text]"/>
      <dgm:spPr/>
      <dgm:t>
        <a:bodyPr/>
        <a:lstStyle/>
        <a:p>
          <a:r>
            <a:rPr lang="en-US" dirty="0" smtClean="0"/>
            <a:t>EPAs increase exports by 6 to 10% (on average)</a:t>
          </a:r>
          <a:endParaRPr lang="en-US" dirty="0"/>
        </a:p>
      </dgm:t>
    </dgm:pt>
    <dgm:pt modelId="{72AA0E78-3EFC-4326-A8F8-871DE9CBA650}" type="parTrans" cxnId="{5674B8B4-ADAA-4EBD-A776-D04BB17CEC1B}">
      <dgm:prSet/>
      <dgm:spPr/>
      <dgm:t>
        <a:bodyPr/>
        <a:lstStyle/>
        <a:p>
          <a:endParaRPr lang="en-US"/>
        </a:p>
      </dgm:t>
    </dgm:pt>
    <dgm:pt modelId="{FBB2DD88-BEFE-4E27-B05F-68B150527F13}" type="sibTrans" cxnId="{5674B8B4-ADAA-4EBD-A776-D04BB17CEC1B}">
      <dgm:prSet/>
      <dgm:spPr/>
      <dgm:t>
        <a:bodyPr/>
        <a:lstStyle/>
        <a:p>
          <a:endParaRPr lang="en-US"/>
        </a:p>
      </dgm:t>
    </dgm:pt>
    <dgm:pt modelId="{2267D7B6-0E3D-448D-9B74-C6404786C80D}">
      <dgm:prSet phldrT="[Text]"/>
      <dgm:spPr/>
      <dgm:t>
        <a:bodyPr/>
        <a:lstStyle/>
        <a:p>
          <a:r>
            <a:rPr lang="en-US" dirty="0" smtClean="0"/>
            <a:t>Small is beautiful</a:t>
          </a:r>
          <a:endParaRPr lang="en-US" dirty="0"/>
        </a:p>
      </dgm:t>
    </dgm:pt>
    <dgm:pt modelId="{EC66A632-8E88-4F64-B6D6-BAADAEE03002}" type="parTrans" cxnId="{92A57746-139A-4772-9CB2-811B71809F1A}">
      <dgm:prSet/>
      <dgm:spPr/>
      <dgm:t>
        <a:bodyPr/>
        <a:lstStyle/>
        <a:p>
          <a:endParaRPr lang="en-US"/>
        </a:p>
      </dgm:t>
    </dgm:pt>
    <dgm:pt modelId="{D067B3FC-4D25-45BB-9FA6-8DE67A41A250}" type="sibTrans" cxnId="{92A57746-139A-4772-9CB2-811B71809F1A}">
      <dgm:prSet/>
      <dgm:spPr/>
      <dgm:t>
        <a:bodyPr/>
        <a:lstStyle/>
        <a:p>
          <a:endParaRPr lang="en-US"/>
        </a:p>
      </dgm:t>
    </dgm:pt>
    <dgm:pt modelId="{E458741F-D562-4A06-81A1-B0AA3F62BA04}">
      <dgm:prSet phldrT="[Text]"/>
      <dgm:spPr/>
      <dgm:t>
        <a:bodyPr/>
        <a:lstStyle/>
        <a:p>
          <a:r>
            <a:rPr lang="en-US" dirty="0" smtClean="0"/>
            <a:t>Most effective for</a:t>
          </a:r>
          <a:endParaRPr lang="en-US" dirty="0"/>
        </a:p>
      </dgm:t>
    </dgm:pt>
    <dgm:pt modelId="{2F198241-6D53-428A-8287-D268DB9F35E5}" type="parTrans" cxnId="{087BB077-3BC7-4693-A6AC-2304F6563359}">
      <dgm:prSet/>
      <dgm:spPr/>
      <dgm:t>
        <a:bodyPr/>
        <a:lstStyle/>
        <a:p>
          <a:endParaRPr lang="en-US"/>
        </a:p>
      </dgm:t>
    </dgm:pt>
    <dgm:pt modelId="{7232DE98-8D25-4009-9380-658D91DBEF01}" type="sibTrans" cxnId="{087BB077-3BC7-4693-A6AC-2304F6563359}">
      <dgm:prSet/>
      <dgm:spPr/>
      <dgm:t>
        <a:bodyPr/>
        <a:lstStyle/>
        <a:p>
          <a:endParaRPr lang="en-US"/>
        </a:p>
      </dgm:t>
    </dgm:pt>
    <dgm:pt modelId="{E8D388D4-7793-4314-804B-B3551B91CB5B}">
      <dgm:prSet phldrT="[Text]"/>
      <dgm:spPr/>
      <dgm:t>
        <a:bodyPr/>
        <a:lstStyle/>
        <a:p>
          <a:r>
            <a:rPr lang="en-US" dirty="0" smtClean="0"/>
            <a:t>markets with high trade barriers</a:t>
          </a:r>
          <a:endParaRPr lang="en-US" dirty="0"/>
        </a:p>
      </dgm:t>
    </dgm:pt>
    <dgm:pt modelId="{4F4AD602-2E7D-4B1F-951C-3378DE8A491A}" type="parTrans" cxnId="{A7832CA9-1157-416A-BC41-41B146AA1020}">
      <dgm:prSet/>
      <dgm:spPr/>
      <dgm:t>
        <a:bodyPr/>
        <a:lstStyle/>
        <a:p>
          <a:endParaRPr lang="en-US"/>
        </a:p>
      </dgm:t>
    </dgm:pt>
    <dgm:pt modelId="{81518F4C-1AA1-4161-AD73-DA9BC104F716}" type="sibTrans" cxnId="{A7832CA9-1157-416A-BC41-41B146AA1020}">
      <dgm:prSet/>
      <dgm:spPr/>
      <dgm:t>
        <a:bodyPr/>
        <a:lstStyle/>
        <a:p>
          <a:endParaRPr lang="en-US"/>
        </a:p>
      </dgm:t>
    </dgm:pt>
    <dgm:pt modelId="{CABF162B-1899-46DF-8C3D-89766B9376D7}">
      <dgm:prSet phldrT="[Text]"/>
      <dgm:spPr/>
      <dgm:t>
        <a:bodyPr/>
        <a:lstStyle/>
        <a:p>
          <a:r>
            <a:rPr lang="en-US" dirty="0" smtClean="0"/>
            <a:t>differentiated goods </a:t>
          </a:r>
          <a:endParaRPr lang="en-US" dirty="0"/>
        </a:p>
      </dgm:t>
    </dgm:pt>
    <dgm:pt modelId="{A6F21592-EE99-48F1-B275-B923FBB38864}" type="parTrans" cxnId="{E218E3CC-6A81-426C-92F2-3D567FB78D39}">
      <dgm:prSet/>
      <dgm:spPr/>
      <dgm:t>
        <a:bodyPr/>
        <a:lstStyle/>
        <a:p>
          <a:endParaRPr lang="en-US"/>
        </a:p>
      </dgm:t>
    </dgm:pt>
    <dgm:pt modelId="{6C1491DF-1850-41A3-805D-53AFEA4232B0}" type="sibTrans" cxnId="{E218E3CC-6A81-426C-92F2-3D567FB78D39}">
      <dgm:prSet/>
      <dgm:spPr/>
      <dgm:t>
        <a:bodyPr/>
        <a:lstStyle/>
        <a:p>
          <a:endParaRPr lang="en-US"/>
        </a:p>
      </dgm:t>
    </dgm:pt>
    <dgm:pt modelId="{494307A8-4F0A-48CF-A3CE-221EDF94AC18}">
      <dgm:prSet phldrT="[Text]"/>
      <dgm:spPr/>
      <dgm:t>
        <a:bodyPr/>
        <a:lstStyle/>
        <a:p>
          <a:r>
            <a:rPr lang="en-US" dirty="0" smtClean="0"/>
            <a:t>Single agency rather than multiple agencies</a:t>
          </a:r>
          <a:endParaRPr lang="en-US" dirty="0"/>
        </a:p>
      </dgm:t>
    </dgm:pt>
    <dgm:pt modelId="{2C2CF7D0-9D8E-4C94-B91D-D572C4144813}" type="parTrans" cxnId="{8C97F7BD-DE25-47EC-A83A-95570E70AA04}">
      <dgm:prSet/>
      <dgm:spPr/>
      <dgm:t>
        <a:bodyPr/>
        <a:lstStyle/>
        <a:p>
          <a:endParaRPr lang="en-US"/>
        </a:p>
      </dgm:t>
    </dgm:pt>
    <dgm:pt modelId="{0869144A-C026-454A-841B-1CD65AAB743A}" type="sibTrans" cxnId="{8C97F7BD-DE25-47EC-A83A-95570E70AA04}">
      <dgm:prSet/>
      <dgm:spPr/>
      <dgm:t>
        <a:bodyPr/>
        <a:lstStyle/>
        <a:p>
          <a:endParaRPr lang="en-US"/>
        </a:p>
      </dgm:t>
    </dgm:pt>
    <dgm:pt modelId="{5018882F-12A0-4750-8DF6-7E3405117CDD}">
      <dgm:prSet phldrT="[Text]"/>
      <dgm:spPr/>
      <dgm:t>
        <a:bodyPr/>
        <a:lstStyle/>
        <a:p>
          <a:r>
            <a:rPr lang="en-US" dirty="0" smtClean="0"/>
            <a:t>Large share of private parties/representatives in the board</a:t>
          </a:r>
          <a:endParaRPr lang="en-US" dirty="0"/>
        </a:p>
      </dgm:t>
    </dgm:pt>
    <dgm:pt modelId="{8C106E70-09B2-4888-893C-4CABBF757D98}" type="parTrans" cxnId="{7D5CF78C-A892-430F-A323-E865DEFA50FD}">
      <dgm:prSet/>
      <dgm:spPr/>
      <dgm:t>
        <a:bodyPr/>
        <a:lstStyle/>
        <a:p>
          <a:endParaRPr lang="en-US"/>
        </a:p>
      </dgm:t>
    </dgm:pt>
    <dgm:pt modelId="{132FC22D-4425-4ED2-A4F8-4A3A0F491BB2}" type="sibTrans" cxnId="{7D5CF78C-A892-430F-A323-E865DEFA50FD}">
      <dgm:prSet/>
      <dgm:spPr/>
      <dgm:t>
        <a:bodyPr/>
        <a:lstStyle/>
        <a:p>
          <a:endParaRPr lang="en-US"/>
        </a:p>
      </dgm:t>
    </dgm:pt>
    <dgm:pt modelId="{0DE22906-7A79-430A-A55E-D6130062EC0F}">
      <dgm:prSet phldrT="[Text]"/>
      <dgm:spPr/>
      <dgm:t>
        <a:bodyPr/>
        <a:lstStyle/>
        <a:p>
          <a:r>
            <a:rPr lang="en-US" dirty="0" smtClean="0"/>
            <a:t>Public funding</a:t>
          </a:r>
          <a:endParaRPr lang="en-US" dirty="0"/>
        </a:p>
      </dgm:t>
    </dgm:pt>
    <dgm:pt modelId="{12B7BD9A-9F06-4DB3-911B-727EA641C297}" type="parTrans" cxnId="{E40191F6-264E-48C7-80F8-8D2AE17E3045}">
      <dgm:prSet/>
      <dgm:spPr/>
      <dgm:t>
        <a:bodyPr/>
        <a:lstStyle/>
        <a:p>
          <a:endParaRPr lang="en-US"/>
        </a:p>
      </dgm:t>
    </dgm:pt>
    <dgm:pt modelId="{D0DC18D5-57A5-430E-A77D-4A4EA5DF7CC5}" type="sibTrans" cxnId="{E40191F6-264E-48C7-80F8-8D2AE17E3045}">
      <dgm:prSet/>
      <dgm:spPr/>
      <dgm:t>
        <a:bodyPr/>
        <a:lstStyle/>
        <a:p>
          <a:endParaRPr lang="en-US"/>
        </a:p>
      </dgm:t>
    </dgm:pt>
    <dgm:pt modelId="{E8D2A824-D398-4228-82A8-3B6B5878D675}" type="pres">
      <dgm:prSet presAssocID="{85FC6870-1FEF-4CF1-902A-F39ACD168DED}" presName="linear" presStyleCnt="0">
        <dgm:presLayoutVars>
          <dgm:dir/>
          <dgm:animLvl val="lvl"/>
          <dgm:resizeHandles val="exact"/>
        </dgm:presLayoutVars>
      </dgm:prSet>
      <dgm:spPr/>
      <dgm:t>
        <a:bodyPr/>
        <a:lstStyle/>
        <a:p>
          <a:endParaRPr lang="en-US"/>
        </a:p>
      </dgm:t>
    </dgm:pt>
    <dgm:pt modelId="{F3D9558C-57D8-4E58-855C-9B0411D46D73}" type="pres">
      <dgm:prSet presAssocID="{E33C4110-ABF5-4850-AAE6-FD364AA26423}" presName="parentLin" presStyleCnt="0"/>
      <dgm:spPr/>
    </dgm:pt>
    <dgm:pt modelId="{036DAF15-A159-4B2C-9B12-FBF15293E04C}" type="pres">
      <dgm:prSet presAssocID="{E33C4110-ABF5-4850-AAE6-FD364AA26423}" presName="parentLeftMargin" presStyleLbl="node1" presStyleIdx="0" presStyleCnt="2"/>
      <dgm:spPr/>
      <dgm:t>
        <a:bodyPr/>
        <a:lstStyle/>
        <a:p>
          <a:endParaRPr lang="en-US"/>
        </a:p>
      </dgm:t>
    </dgm:pt>
    <dgm:pt modelId="{6FF12CB6-50F7-4D41-9407-56D3E34CD9D7}" type="pres">
      <dgm:prSet presAssocID="{E33C4110-ABF5-4850-AAE6-FD364AA26423}" presName="parentText" presStyleLbl="node1" presStyleIdx="0" presStyleCnt="2">
        <dgm:presLayoutVars>
          <dgm:chMax val="0"/>
          <dgm:bulletEnabled val="1"/>
        </dgm:presLayoutVars>
      </dgm:prSet>
      <dgm:spPr/>
      <dgm:t>
        <a:bodyPr/>
        <a:lstStyle/>
        <a:p>
          <a:endParaRPr lang="en-US"/>
        </a:p>
      </dgm:t>
    </dgm:pt>
    <dgm:pt modelId="{BF8C88F2-7E11-4096-B4D0-60AFFA004F5E}" type="pres">
      <dgm:prSet presAssocID="{E33C4110-ABF5-4850-AAE6-FD364AA26423}" presName="negativeSpace" presStyleCnt="0"/>
      <dgm:spPr/>
    </dgm:pt>
    <dgm:pt modelId="{53789DAF-8DFE-4B4F-9504-A43DB50B6AB0}" type="pres">
      <dgm:prSet presAssocID="{E33C4110-ABF5-4850-AAE6-FD364AA26423}" presName="childText" presStyleLbl="conFgAcc1" presStyleIdx="0" presStyleCnt="2">
        <dgm:presLayoutVars>
          <dgm:bulletEnabled val="1"/>
        </dgm:presLayoutVars>
      </dgm:prSet>
      <dgm:spPr/>
      <dgm:t>
        <a:bodyPr/>
        <a:lstStyle/>
        <a:p>
          <a:endParaRPr lang="en-US"/>
        </a:p>
      </dgm:t>
    </dgm:pt>
    <dgm:pt modelId="{E7AA73AE-53BF-4AA7-AD09-14A8AA72B03D}" type="pres">
      <dgm:prSet presAssocID="{098B4AD9-9492-4769-9E04-9F7D9CD4F5D9}" presName="spaceBetweenRectangles" presStyleCnt="0"/>
      <dgm:spPr/>
    </dgm:pt>
    <dgm:pt modelId="{B82E180C-8EF6-4932-AF06-BB7DF3982577}" type="pres">
      <dgm:prSet presAssocID="{5DD7F876-C412-499D-9982-45E7A0235F59}" presName="parentLin" presStyleCnt="0"/>
      <dgm:spPr/>
    </dgm:pt>
    <dgm:pt modelId="{18D32110-A307-4427-852E-12FCACB8E239}" type="pres">
      <dgm:prSet presAssocID="{5DD7F876-C412-499D-9982-45E7A0235F59}" presName="parentLeftMargin" presStyleLbl="node1" presStyleIdx="0" presStyleCnt="2"/>
      <dgm:spPr/>
      <dgm:t>
        <a:bodyPr/>
        <a:lstStyle/>
        <a:p>
          <a:endParaRPr lang="en-US"/>
        </a:p>
      </dgm:t>
    </dgm:pt>
    <dgm:pt modelId="{89FCD4E2-DC95-4F6A-A0E2-DEB9D48F6C9D}" type="pres">
      <dgm:prSet presAssocID="{5DD7F876-C412-499D-9982-45E7A0235F59}" presName="parentText" presStyleLbl="node1" presStyleIdx="1" presStyleCnt="2">
        <dgm:presLayoutVars>
          <dgm:chMax val="0"/>
          <dgm:bulletEnabled val="1"/>
        </dgm:presLayoutVars>
      </dgm:prSet>
      <dgm:spPr/>
      <dgm:t>
        <a:bodyPr/>
        <a:lstStyle/>
        <a:p>
          <a:endParaRPr lang="en-US"/>
        </a:p>
      </dgm:t>
    </dgm:pt>
    <dgm:pt modelId="{A10508F7-42E9-4408-82C0-D783D28A7F8B}" type="pres">
      <dgm:prSet presAssocID="{5DD7F876-C412-499D-9982-45E7A0235F59}" presName="negativeSpace" presStyleCnt="0"/>
      <dgm:spPr/>
    </dgm:pt>
    <dgm:pt modelId="{9EBB4F58-FA62-44D0-9643-6B539D829B59}" type="pres">
      <dgm:prSet presAssocID="{5DD7F876-C412-499D-9982-45E7A0235F59}" presName="childText" presStyleLbl="conFgAcc1" presStyleIdx="1" presStyleCnt="2">
        <dgm:presLayoutVars>
          <dgm:bulletEnabled val="1"/>
        </dgm:presLayoutVars>
      </dgm:prSet>
      <dgm:spPr/>
      <dgm:t>
        <a:bodyPr/>
        <a:lstStyle/>
        <a:p>
          <a:endParaRPr lang="en-US"/>
        </a:p>
      </dgm:t>
    </dgm:pt>
  </dgm:ptLst>
  <dgm:cxnLst>
    <dgm:cxn modelId="{A7832CA9-1157-416A-BC41-41B146AA1020}" srcId="{E458741F-D562-4A06-81A1-B0AA3F62BA04}" destId="{E8D388D4-7793-4314-804B-B3551B91CB5B}" srcOrd="0" destOrd="0" parTransId="{4F4AD602-2E7D-4B1F-951C-3378DE8A491A}" sibTransId="{81518F4C-1AA1-4161-AD73-DA9BC104F716}"/>
    <dgm:cxn modelId="{7AA2DF01-1887-4A75-AFAB-1FBFC5B7ADB2}" type="presOf" srcId="{2267D7B6-0E3D-448D-9B74-C6404786C80D}" destId="{53789DAF-8DFE-4B4F-9504-A43DB50B6AB0}" srcOrd="0" destOrd="1" presId="urn:microsoft.com/office/officeart/2005/8/layout/list1"/>
    <dgm:cxn modelId="{7D5CF78C-A892-430F-A323-E865DEFA50FD}" srcId="{5DD7F876-C412-499D-9982-45E7A0235F59}" destId="{5018882F-12A0-4750-8DF6-7E3405117CDD}" srcOrd="0" destOrd="0" parTransId="{8C106E70-09B2-4888-893C-4CABBF757D98}" sibTransId="{132FC22D-4425-4ED2-A4F8-4A3A0F491BB2}"/>
    <dgm:cxn modelId="{2F6D5B7E-4737-464E-B885-91F2ADC1CEA2}" type="presOf" srcId="{0DE22906-7A79-430A-A55E-D6130062EC0F}" destId="{9EBB4F58-FA62-44D0-9643-6B539D829B59}" srcOrd="0" destOrd="1" presId="urn:microsoft.com/office/officeart/2005/8/layout/list1"/>
    <dgm:cxn modelId="{78993D82-A704-44FC-B5FC-C3DC60326FFF}" type="presOf" srcId="{5018882F-12A0-4750-8DF6-7E3405117CDD}" destId="{9EBB4F58-FA62-44D0-9643-6B539D829B59}" srcOrd="0" destOrd="0" presId="urn:microsoft.com/office/officeart/2005/8/layout/list1"/>
    <dgm:cxn modelId="{3E990C30-8FD7-4F52-9A44-68CFCAFDE4A7}" type="presOf" srcId="{5DD7F876-C412-499D-9982-45E7A0235F59}" destId="{18D32110-A307-4427-852E-12FCACB8E239}" srcOrd="0" destOrd="0" presId="urn:microsoft.com/office/officeart/2005/8/layout/list1"/>
    <dgm:cxn modelId="{E0E199DC-1EBA-4C3B-9420-C45F4F7E72A9}" type="presOf" srcId="{5DD7F876-C412-499D-9982-45E7A0235F59}" destId="{89FCD4E2-DC95-4F6A-A0E2-DEB9D48F6C9D}" srcOrd="1" destOrd="0" presId="urn:microsoft.com/office/officeart/2005/8/layout/list1"/>
    <dgm:cxn modelId="{92A57746-139A-4772-9CB2-811B71809F1A}" srcId="{E33C4110-ABF5-4850-AAE6-FD364AA26423}" destId="{2267D7B6-0E3D-448D-9B74-C6404786C80D}" srcOrd="1" destOrd="0" parTransId="{EC66A632-8E88-4F64-B6D6-BAADAEE03002}" sibTransId="{D067B3FC-4D25-45BB-9FA6-8DE67A41A250}"/>
    <dgm:cxn modelId="{FCFEB224-F849-4809-9F76-87F477BE8695}" type="presOf" srcId="{E8D388D4-7793-4314-804B-B3551B91CB5B}" destId="{53789DAF-8DFE-4B4F-9504-A43DB50B6AB0}" srcOrd="0" destOrd="3" presId="urn:microsoft.com/office/officeart/2005/8/layout/list1"/>
    <dgm:cxn modelId="{E218E3CC-6A81-426C-92F2-3D567FB78D39}" srcId="{E458741F-D562-4A06-81A1-B0AA3F62BA04}" destId="{CABF162B-1899-46DF-8C3D-89766B9376D7}" srcOrd="1" destOrd="0" parTransId="{A6F21592-EE99-48F1-B275-B923FBB38864}" sibTransId="{6C1491DF-1850-41A3-805D-53AFEA4232B0}"/>
    <dgm:cxn modelId="{5674B8B4-ADAA-4EBD-A776-D04BB17CEC1B}" srcId="{E33C4110-ABF5-4850-AAE6-FD364AA26423}" destId="{339A10B4-2D3C-4986-B9EF-0D414E19E27E}" srcOrd="0" destOrd="0" parTransId="{72AA0E78-3EFC-4326-A8F8-871DE9CBA650}" sibTransId="{FBB2DD88-BEFE-4E27-B05F-68B150527F13}"/>
    <dgm:cxn modelId="{DDD37F24-FE2F-476F-AD3D-4888251353D3}" type="presOf" srcId="{339A10B4-2D3C-4986-B9EF-0D414E19E27E}" destId="{53789DAF-8DFE-4B4F-9504-A43DB50B6AB0}" srcOrd="0" destOrd="0" presId="urn:microsoft.com/office/officeart/2005/8/layout/list1"/>
    <dgm:cxn modelId="{DCDD5CB2-6F99-4DE7-BF7D-ABD68222CECB}" srcId="{85FC6870-1FEF-4CF1-902A-F39ACD168DED}" destId="{E33C4110-ABF5-4850-AAE6-FD364AA26423}" srcOrd="0" destOrd="0" parTransId="{4F6B6A50-5924-44AA-82FB-0DABFE42F77F}" sibTransId="{098B4AD9-9492-4769-9E04-9F7D9CD4F5D9}"/>
    <dgm:cxn modelId="{087BB077-3BC7-4693-A6AC-2304F6563359}" srcId="{E33C4110-ABF5-4850-AAE6-FD364AA26423}" destId="{E458741F-D562-4A06-81A1-B0AA3F62BA04}" srcOrd="2" destOrd="0" parTransId="{2F198241-6D53-428A-8287-D268DB9F35E5}" sibTransId="{7232DE98-8D25-4009-9380-658D91DBEF01}"/>
    <dgm:cxn modelId="{5D88DF47-1F23-40F7-9A5E-9DE33C5AC0C0}" type="presOf" srcId="{85FC6870-1FEF-4CF1-902A-F39ACD168DED}" destId="{E8D2A824-D398-4228-82A8-3B6B5878D675}" srcOrd="0" destOrd="0" presId="urn:microsoft.com/office/officeart/2005/8/layout/list1"/>
    <dgm:cxn modelId="{E40191F6-264E-48C7-80F8-8D2AE17E3045}" srcId="{5DD7F876-C412-499D-9982-45E7A0235F59}" destId="{0DE22906-7A79-430A-A55E-D6130062EC0F}" srcOrd="1" destOrd="0" parTransId="{12B7BD9A-9F06-4DB3-911B-727EA641C297}" sibTransId="{D0DC18D5-57A5-430E-A77D-4A4EA5DF7CC5}"/>
    <dgm:cxn modelId="{C4DFDAEF-09B7-4BFD-B4C3-65A520D7772D}" type="presOf" srcId="{CABF162B-1899-46DF-8C3D-89766B9376D7}" destId="{53789DAF-8DFE-4B4F-9504-A43DB50B6AB0}" srcOrd="0" destOrd="4" presId="urn:microsoft.com/office/officeart/2005/8/layout/list1"/>
    <dgm:cxn modelId="{5E3357EF-8916-4420-8CFF-1046AA5A8345}" srcId="{85FC6870-1FEF-4CF1-902A-F39ACD168DED}" destId="{5DD7F876-C412-499D-9982-45E7A0235F59}" srcOrd="1" destOrd="0" parTransId="{9631636C-3E93-4D49-9DCB-0664EBF81759}" sibTransId="{3AC9CB85-0D0B-48AD-8F5F-DAE15DA85E4E}"/>
    <dgm:cxn modelId="{F532F1A9-CADE-42FE-B109-2D13B7ACD077}" type="presOf" srcId="{E458741F-D562-4A06-81A1-B0AA3F62BA04}" destId="{53789DAF-8DFE-4B4F-9504-A43DB50B6AB0}" srcOrd="0" destOrd="2" presId="urn:microsoft.com/office/officeart/2005/8/layout/list1"/>
    <dgm:cxn modelId="{430C7AA5-7EDF-41BB-91F2-01AE9F015305}" type="presOf" srcId="{E33C4110-ABF5-4850-AAE6-FD364AA26423}" destId="{6FF12CB6-50F7-4D41-9407-56D3E34CD9D7}" srcOrd="1" destOrd="0" presId="urn:microsoft.com/office/officeart/2005/8/layout/list1"/>
    <dgm:cxn modelId="{ED033E6F-7E8F-433D-BE16-3EFD8971F77A}" type="presOf" srcId="{E33C4110-ABF5-4850-AAE6-FD364AA26423}" destId="{036DAF15-A159-4B2C-9B12-FBF15293E04C}" srcOrd="0" destOrd="0" presId="urn:microsoft.com/office/officeart/2005/8/layout/list1"/>
    <dgm:cxn modelId="{8C97F7BD-DE25-47EC-A83A-95570E70AA04}" srcId="{5DD7F876-C412-499D-9982-45E7A0235F59}" destId="{494307A8-4F0A-48CF-A3CE-221EDF94AC18}" srcOrd="2" destOrd="0" parTransId="{2C2CF7D0-9D8E-4C94-B91D-D572C4144813}" sibTransId="{0869144A-C026-454A-841B-1CD65AAB743A}"/>
    <dgm:cxn modelId="{E25CDA99-C76D-4FEB-BA52-E42ADAA19E82}" type="presOf" srcId="{494307A8-4F0A-48CF-A3CE-221EDF94AC18}" destId="{9EBB4F58-FA62-44D0-9643-6B539D829B59}" srcOrd="0" destOrd="2" presId="urn:microsoft.com/office/officeart/2005/8/layout/list1"/>
    <dgm:cxn modelId="{DA87EDEE-5E55-4A26-8970-08794BB0EAED}" type="presParOf" srcId="{E8D2A824-D398-4228-82A8-3B6B5878D675}" destId="{F3D9558C-57D8-4E58-855C-9B0411D46D73}" srcOrd="0" destOrd="0" presId="urn:microsoft.com/office/officeart/2005/8/layout/list1"/>
    <dgm:cxn modelId="{1F6862F3-55EE-4E73-86FD-135DE7DD6D54}" type="presParOf" srcId="{F3D9558C-57D8-4E58-855C-9B0411D46D73}" destId="{036DAF15-A159-4B2C-9B12-FBF15293E04C}" srcOrd="0" destOrd="0" presId="urn:microsoft.com/office/officeart/2005/8/layout/list1"/>
    <dgm:cxn modelId="{44E4BCC8-1EFC-4F2E-8705-930C3B48A100}" type="presParOf" srcId="{F3D9558C-57D8-4E58-855C-9B0411D46D73}" destId="{6FF12CB6-50F7-4D41-9407-56D3E34CD9D7}" srcOrd="1" destOrd="0" presId="urn:microsoft.com/office/officeart/2005/8/layout/list1"/>
    <dgm:cxn modelId="{DC12DB1F-FE9D-49BC-AB47-7534BE683941}" type="presParOf" srcId="{E8D2A824-D398-4228-82A8-3B6B5878D675}" destId="{BF8C88F2-7E11-4096-B4D0-60AFFA004F5E}" srcOrd="1" destOrd="0" presId="urn:microsoft.com/office/officeart/2005/8/layout/list1"/>
    <dgm:cxn modelId="{69D31A99-6ED9-49C5-946D-7144E4E95E9F}" type="presParOf" srcId="{E8D2A824-D398-4228-82A8-3B6B5878D675}" destId="{53789DAF-8DFE-4B4F-9504-A43DB50B6AB0}" srcOrd="2" destOrd="0" presId="urn:microsoft.com/office/officeart/2005/8/layout/list1"/>
    <dgm:cxn modelId="{27B997BE-93A7-4F4B-BB51-107670B5C28A}" type="presParOf" srcId="{E8D2A824-D398-4228-82A8-3B6B5878D675}" destId="{E7AA73AE-53BF-4AA7-AD09-14A8AA72B03D}" srcOrd="3" destOrd="0" presId="urn:microsoft.com/office/officeart/2005/8/layout/list1"/>
    <dgm:cxn modelId="{1AE0DBCD-EE24-4EC0-AFF2-5BE63439C5E4}" type="presParOf" srcId="{E8D2A824-D398-4228-82A8-3B6B5878D675}" destId="{B82E180C-8EF6-4932-AF06-BB7DF3982577}" srcOrd="4" destOrd="0" presId="urn:microsoft.com/office/officeart/2005/8/layout/list1"/>
    <dgm:cxn modelId="{2891E3F7-243A-4E01-B980-4723912B7142}" type="presParOf" srcId="{B82E180C-8EF6-4932-AF06-BB7DF3982577}" destId="{18D32110-A307-4427-852E-12FCACB8E239}" srcOrd="0" destOrd="0" presId="urn:microsoft.com/office/officeart/2005/8/layout/list1"/>
    <dgm:cxn modelId="{86127BFA-D55F-4BCA-ADDE-ECF3547E3E0B}" type="presParOf" srcId="{B82E180C-8EF6-4932-AF06-BB7DF3982577}" destId="{89FCD4E2-DC95-4F6A-A0E2-DEB9D48F6C9D}" srcOrd="1" destOrd="0" presId="urn:microsoft.com/office/officeart/2005/8/layout/list1"/>
    <dgm:cxn modelId="{0F370B27-D2CB-4812-B90B-2D9804ABDEA4}" type="presParOf" srcId="{E8D2A824-D398-4228-82A8-3B6B5878D675}" destId="{A10508F7-42E9-4408-82C0-D783D28A7F8B}" srcOrd="5" destOrd="0" presId="urn:microsoft.com/office/officeart/2005/8/layout/list1"/>
    <dgm:cxn modelId="{F3F91605-53E9-42FC-B284-B43C46437C5A}" type="presParOf" srcId="{E8D2A824-D398-4228-82A8-3B6B5878D675}" destId="{9EBB4F58-FA62-44D0-9643-6B539D829B5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4BF5F6-DC24-48FF-BFF1-F5F0EC93CEEF}"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513E2FEC-CCE5-4CAF-991C-A78C242C625B}">
      <dgm:prSet phldrT="[Text]"/>
      <dgm:spPr/>
      <dgm:t>
        <a:bodyPr/>
        <a:lstStyle/>
        <a:p>
          <a:r>
            <a:rPr lang="en-US" dirty="0" smtClean="0"/>
            <a:t>Basic Information </a:t>
          </a:r>
          <a:endParaRPr lang="en-US" dirty="0"/>
        </a:p>
      </dgm:t>
    </dgm:pt>
    <dgm:pt modelId="{99703428-F61F-49DB-8B94-CC1F965C8797}" type="parTrans" cxnId="{EE61CDD5-3ACD-4683-84DD-10F40418C2DF}">
      <dgm:prSet/>
      <dgm:spPr/>
      <dgm:t>
        <a:bodyPr/>
        <a:lstStyle/>
        <a:p>
          <a:endParaRPr lang="en-US"/>
        </a:p>
      </dgm:t>
    </dgm:pt>
    <dgm:pt modelId="{05134AD8-5B42-4FAC-96B2-B57D1559221B}" type="sibTrans" cxnId="{EE61CDD5-3ACD-4683-84DD-10F40418C2DF}">
      <dgm:prSet/>
      <dgm:spPr/>
      <dgm:t>
        <a:bodyPr/>
        <a:lstStyle/>
        <a:p>
          <a:endParaRPr lang="en-US"/>
        </a:p>
      </dgm:t>
    </dgm:pt>
    <dgm:pt modelId="{5029DAFD-7E62-49A8-81D2-D61218B37FBF}">
      <dgm:prSet phldrT="[Text]"/>
      <dgm:spPr/>
      <dgm:t>
        <a:bodyPr/>
        <a:lstStyle/>
        <a:p>
          <a:r>
            <a:rPr lang="en-US" dirty="0" smtClean="0"/>
            <a:t>Pricing</a:t>
          </a:r>
          <a:endParaRPr lang="en-US" dirty="0"/>
        </a:p>
      </dgm:t>
    </dgm:pt>
    <dgm:pt modelId="{2D90B96F-428B-4589-95AF-30A38C203DB8}" type="parTrans" cxnId="{90B63861-B133-43B5-871B-837E7C06F81E}">
      <dgm:prSet/>
      <dgm:spPr/>
      <dgm:t>
        <a:bodyPr/>
        <a:lstStyle/>
        <a:p>
          <a:endParaRPr lang="en-US"/>
        </a:p>
      </dgm:t>
    </dgm:pt>
    <dgm:pt modelId="{3AD93AE9-C159-4C6B-B7A5-8BD69C684959}" type="sibTrans" cxnId="{90B63861-B133-43B5-871B-837E7C06F81E}">
      <dgm:prSet/>
      <dgm:spPr/>
      <dgm:t>
        <a:bodyPr/>
        <a:lstStyle/>
        <a:p>
          <a:endParaRPr lang="en-US"/>
        </a:p>
      </dgm:t>
    </dgm:pt>
    <dgm:pt modelId="{75DC775A-F59D-491B-B413-401DBA7CB245}">
      <dgm:prSet phldrT="[Text]"/>
      <dgm:spPr/>
      <dgm:t>
        <a:bodyPr/>
        <a:lstStyle/>
        <a:p>
          <a:r>
            <a:rPr lang="en-US" dirty="0" smtClean="0"/>
            <a:t>The </a:t>
          </a:r>
          <a:r>
            <a:rPr lang="en-US" dirty="0" err="1" smtClean="0"/>
            <a:t>Flandria</a:t>
          </a:r>
          <a:r>
            <a:rPr lang="en-US" dirty="0" smtClean="0"/>
            <a:t> Label and the Responsibly Fresh</a:t>
          </a:r>
          <a:endParaRPr lang="en-US" dirty="0"/>
        </a:p>
      </dgm:t>
    </dgm:pt>
    <dgm:pt modelId="{EB680B44-0138-4EEF-8A3A-506FDC9F9203}" type="parTrans" cxnId="{ADE17BE8-0502-4CB0-A4E4-8D1EA3B288C2}">
      <dgm:prSet/>
      <dgm:spPr/>
      <dgm:t>
        <a:bodyPr/>
        <a:lstStyle/>
        <a:p>
          <a:endParaRPr lang="en-US"/>
        </a:p>
      </dgm:t>
    </dgm:pt>
    <dgm:pt modelId="{756C3A10-2047-4726-94C4-86F440AE778F}" type="sibTrans" cxnId="{ADE17BE8-0502-4CB0-A4E4-8D1EA3B288C2}">
      <dgm:prSet/>
      <dgm:spPr/>
      <dgm:t>
        <a:bodyPr/>
        <a:lstStyle/>
        <a:p>
          <a:endParaRPr lang="en-US"/>
        </a:p>
      </dgm:t>
    </dgm:pt>
    <dgm:pt modelId="{9A726DFD-CB29-424B-A070-D5A524ED08D3}">
      <dgm:prSet phldrT="[Text]"/>
      <dgm:spPr>
        <a:solidFill>
          <a:schemeClr val="lt1">
            <a:hueOff val="0"/>
            <a:satOff val="0"/>
            <a:lumOff val="0"/>
            <a:alpha val="60000"/>
          </a:schemeClr>
        </a:solidFill>
      </dgm:spPr>
      <dgm:t>
        <a:bodyPr/>
        <a:lstStyle/>
        <a:p>
          <a:r>
            <a:rPr lang="en-US" dirty="0" smtClean="0"/>
            <a:t>Second biggest cooperative in Belgium</a:t>
          </a:r>
          <a:endParaRPr lang="en-US" dirty="0"/>
        </a:p>
      </dgm:t>
    </dgm:pt>
    <dgm:pt modelId="{6E090203-839C-47FA-858C-BA5728DCF165}" type="parTrans" cxnId="{F6A95B98-EA03-4A03-850C-E624A47695F1}">
      <dgm:prSet/>
      <dgm:spPr/>
      <dgm:t>
        <a:bodyPr/>
        <a:lstStyle/>
        <a:p>
          <a:endParaRPr lang="en-US"/>
        </a:p>
      </dgm:t>
    </dgm:pt>
    <dgm:pt modelId="{63F19B41-9140-4BD6-B691-DFE0B3E6362C}" type="sibTrans" cxnId="{F6A95B98-EA03-4A03-850C-E624A47695F1}">
      <dgm:prSet/>
      <dgm:spPr/>
      <dgm:t>
        <a:bodyPr/>
        <a:lstStyle/>
        <a:p>
          <a:endParaRPr lang="en-US"/>
        </a:p>
      </dgm:t>
    </dgm:pt>
    <dgm:pt modelId="{0CC98C24-78BF-41B0-9F2E-20090B90C20E}">
      <dgm:prSet phldrT="[Text]"/>
      <dgm:spPr>
        <a:solidFill>
          <a:schemeClr val="lt1">
            <a:hueOff val="0"/>
            <a:satOff val="0"/>
            <a:lumOff val="0"/>
            <a:alpha val="60000"/>
          </a:schemeClr>
        </a:solidFill>
      </dgm:spPr>
      <dgm:t>
        <a:bodyPr/>
        <a:lstStyle/>
        <a:p>
          <a:r>
            <a:rPr lang="en-US" dirty="0" smtClean="0"/>
            <a:t>Turnover in 2010: 179 million €</a:t>
          </a:r>
          <a:endParaRPr lang="en-US" dirty="0"/>
        </a:p>
      </dgm:t>
    </dgm:pt>
    <dgm:pt modelId="{19F4A3F2-6416-47DF-BF23-FC6B2A5F16EA}" type="parTrans" cxnId="{B71C9FFB-FFD7-40C8-9861-9E501939C2C1}">
      <dgm:prSet/>
      <dgm:spPr/>
      <dgm:t>
        <a:bodyPr/>
        <a:lstStyle/>
        <a:p>
          <a:endParaRPr lang="en-US"/>
        </a:p>
      </dgm:t>
    </dgm:pt>
    <dgm:pt modelId="{A61E6466-3E53-44C1-8763-E78C6EB6B0FE}" type="sibTrans" cxnId="{B71C9FFB-FFD7-40C8-9861-9E501939C2C1}">
      <dgm:prSet/>
      <dgm:spPr/>
      <dgm:t>
        <a:bodyPr/>
        <a:lstStyle/>
        <a:p>
          <a:endParaRPr lang="en-US"/>
        </a:p>
      </dgm:t>
    </dgm:pt>
    <dgm:pt modelId="{6FAA4DBB-B956-4F8D-AC22-D83D2A2859AC}">
      <dgm:prSet phldrT="[Text]"/>
      <dgm:spPr>
        <a:solidFill>
          <a:schemeClr val="lt1">
            <a:hueOff val="0"/>
            <a:satOff val="0"/>
            <a:lumOff val="0"/>
            <a:alpha val="60000"/>
          </a:schemeClr>
        </a:solidFill>
      </dgm:spPr>
      <dgm:t>
        <a:bodyPr/>
        <a:lstStyle/>
        <a:p>
          <a:r>
            <a:rPr lang="en-US" dirty="0" smtClean="0"/>
            <a:t>2900 members</a:t>
          </a:r>
          <a:endParaRPr lang="en-US" dirty="0"/>
        </a:p>
      </dgm:t>
    </dgm:pt>
    <dgm:pt modelId="{B25DD725-45FC-42A6-AA45-BAAB75FCF567}" type="parTrans" cxnId="{76AE1CF9-9E76-445A-9390-A6E278FB2467}">
      <dgm:prSet/>
      <dgm:spPr/>
      <dgm:t>
        <a:bodyPr/>
        <a:lstStyle/>
        <a:p>
          <a:endParaRPr lang="en-US"/>
        </a:p>
      </dgm:t>
    </dgm:pt>
    <dgm:pt modelId="{45A08D13-8FBB-451D-B4C9-29A35BBC9126}" type="sibTrans" cxnId="{76AE1CF9-9E76-445A-9390-A6E278FB2467}">
      <dgm:prSet/>
      <dgm:spPr/>
      <dgm:t>
        <a:bodyPr/>
        <a:lstStyle/>
        <a:p>
          <a:endParaRPr lang="en-US"/>
        </a:p>
      </dgm:t>
    </dgm:pt>
    <dgm:pt modelId="{4516ABBC-4B9F-4F58-BB0F-C55A49C2A8BB}">
      <dgm:prSet phldrT="[Text]"/>
      <dgm:spPr>
        <a:solidFill>
          <a:schemeClr val="lt1">
            <a:hueOff val="0"/>
            <a:satOff val="0"/>
            <a:lumOff val="0"/>
            <a:alpha val="60000"/>
          </a:schemeClr>
        </a:solidFill>
      </dgm:spPr>
      <dgm:t>
        <a:bodyPr/>
        <a:lstStyle/>
        <a:p>
          <a:r>
            <a:rPr lang="en-US" dirty="0" smtClean="0"/>
            <a:t>Established 1942</a:t>
          </a:r>
          <a:endParaRPr lang="en-US" dirty="0"/>
        </a:p>
      </dgm:t>
    </dgm:pt>
    <dgm:pt modelId="{C09AAB3E-06D1-4E08-9985-1329088A0DE0}" type="parTrans" cxnId="{16E2CFB4-B45E-4941-A034-0EA963235C38}">
      <dgm:prSet/>
      <dgm:spPr/>
      <dgm:t>
        <a:bodyPr/>
        <a:lstStyle/>
        <a:p>
          <a:endParaRPr lang="en-US"/>
        </a:p>
      </dgm:t>
    </dgm:pt>
    <dgm:pt modelId="{30C7ECCB-6C19-466C-AC2D-47A78407890A}" type="sibTrans" cxnId="{16E2CFB4-B45E-4941-A034-0EA963235C38}">
      <dgm:prSet/>
      <dgm:spPr/>
      <dgm:t>
        <a:bodyPr/>
        <a:lstStyle/>
        <a:p>
          <a:endParaRPr lang="en-US"/>
        </a:p>
      </dgm:t>
    </dgm:pt>
    <dgm:pt modelId="{188EE34D-D8E9-45B8-88C7-974F39F1F0D5}">
      <dgm:prSet phldrT="[Text]"/>
      <dgm:spPr>
        <a:solidFill>
          <a:schemeClr val="lt1">
            <a:hueOff val="0"/>
            <a:satOff val="0"/>
            <a:lumOff val="0"/>
            <a:alpha val="60000"/>
          </a:schemeClr>
        </a:solidFill>
      </dgm:spPr>
      <dgm:t>
        <a:bodyPr/>
        <a:lstStyle/>
        <a:p>
          <a:r>
            <a:rPr lang="en-US" dirty="0" smtClean="0"/>
            <a:t>Clock auction</a:t>
          </a:r>
          <a:endParaRPr lang="en-US" dirty="0"/>
        </a:p>
      </dgm:t>
    </dgm:pt>
    <dgm:pt modelId="{440E3AFD-2D26-4CE7-B306-DAF649C9F659}" type="parTrans" cxnId="{BB44217D-15EA-4B97-B3BF-626A1E06A71A}">
      <dgm:prSet/>
      <dgm:spPr/>
      <dgm:t>
        <a:bodyPr/>
        <a:lstStyle/>
        <a:p>
          <a:endParaRPr lang="en-US"/>
        </a:p>
      </dgm:t>
    </dgm:pt>
    <dgm:pt modelId="{66CBB553-9ECD-49DA-B687-FAE4EBAAAD09}" type="sibTrans" cxnId="{BB44217D-15EA-4B97-B3BF-626A1E06A71A}">
      <dgm:prSet/>
      <dgm:spPr/>
      <dgm:t>
        <a:bodyPr/>
        <a:lstStyle/>
        <a:p>
          <a:endParaRPr lang="en-US"/>
        </a:p>
      </dgm:t>
    </dgm:pt>
    <dgm:pt modelId="{FA06CB2D-2093-4C8A-B7B4-D20B70DA43F7}">
      <dgm:prSet phldrT="[Text]"/>
      <dgm:spPr>
        <a:solidFill>
          <a:schemeClr val="lt1">
            <a:hueOff val="0"/>
            <a:satOff val="0"/>
            <a:lumOff val="0"/>
            <a:alpha val="60000"/>
          </a:schemeClr>
        </a:solidFill>
      </dgm:spPr>
      <dgm:t>
        <a:bodyPr/>
        <a:lstStyle/>
        <a:p>
          <a:r>
            <a:rPr lang="en-US" dirty="0" smtClean="0"/>
            <a:t>Block sales with quality control in advance</a:t>
          </a:r>
          <a:endParaRPr lang="en-US" dirty="0"/>
        </a:p>
      </dgm:t>
    </dgm:pt>
    <dgm:pt modelId="{21217003-EC0C-4197-924C-7CD8DBEE4493}" type="parTrans" cxnId="{DDDDC665-F6E1-4B0B-9DEE-AB1DA6882880}">
      <dgm:prSet/>
      <dgm:spPr/>
      <dgm:t>
        <a:bodyPr/>
        <a:lstStyle/>
        <a:p>
          <a:endParaRPr lang="en-US"/>
        </a:p>
      </dgm:t>
    </dgm:pt>
    <dgm:pt modelId="{5FF57292-4D35-4648-AE55-AA5210720383}" type="sibTrans" cxnId="{DDDDC665-F6E1-4B0B-9DEE-AB1DA6882880}">
      <dgm:prSet/>
      <dgm:spPr/>
      <dgm:t>
        <a:bodyPr/>
        <a:lstStyle/>
        <a:p>
          <a:endParaRPr lang="en-US"/>
        </a:p>
      </dgm:t>
    </dgm:pt>
    <dgm:pt modelId="{FE75647E-EA9F-4CE0-BDF9-8B02CD7FF180}">
      <dgm:prSet phldrT="[Text]"/>
      <dgm:spPr>
        <a:solidFill>
          <a:schemeClr val="lt1">
            <a:hueOff val="0"/>
            <a:satOff val="0"/>
            <a:lumOff val="0"/>
            <a:alpha val="60000"/>
          </a:schemeClr>
        </a:solidFill>
      </dgm:spPr>
      <dgm:t>
        <a:bodyPr/>
        <a:lstStyle/>
        <a:p>
          <a:r>
            <a:rPr lang="en-US" dirty="0" smtClean="0"/>
            <a:t>Home buying system</a:t>
          </a:r>
          <a:endParaRPr lang="en-US" dirty="0"/>
        </a:p>
      </dgm:t>
    </dgm:pt>
    <dgm:pt modelId="{1C8FC38F-1AC9-450A-8F3A-90FC1D0DCAB5}" type="parTrans" cxnId="{01A8A137-CF45-40C6-9F74-FF3E9D609EFD}">
      <dgm:prSet/>
      <dgm:spPr/>
      <dgm:t>
        <a:bodyPr/>
        <a:lstStyle/>
        <a:p>
          <a:endParaRPr lang="en-US"/>
        </a:p>
      </dgm:t>
    </dgm:pt>
    <dgm:pt modelId="{195E0759-707A-4946-AB13-E0E5FD9741BD}" type="sibTrans" cxnId="{01A8A137-CF45-40C6-9F74-FF3E9D609EFD}">
      <dgm:prSet/>
      <dgm:spPr/>
      <dgm:t>
        <a:bodyPr/>
        <a:lstStyle/>
        <a:p>
          <a:endParaRPr lang="en-US"/>
        </a:p>
      </dgm:t>
    </dgm:pt>
    <dgm:pt modelId="{4C42F605-4EEA-4328-8EEF-742F0D7D2418}">
      <dgm:prSet phldrT="[Text]"/>
      <dgm:spPr>
        <a:solidFill>
          <a:schemeClr val="lt1">
            <a:hueOff val="0"/>
            <a:satOff val="0"/>
            <a:lumOff val="0"/>
            <a:alpha val="60000"/>
          </a:schemeClr>
        </a:solidFill>
      </dgm:spPr>
      <dgm:t>
        <a:bodyPr/>
        <a:lstStyle/>
        <a:p>
          <a:r>
            <a:rPr lang="en-US" dirty="0" smtClean="0"/>
            <a:t>Quality/sustainability label</a:t>
          </a:r>
          <a:endParaRPr lang="en-US" dirty="0"/>
        </a:p>
      </dgm:t>
    </dgm:pt>
    <dgm:pt modelId="{F3273534-B701-432E-9163-DC61A836236D}" type="parTrans" cxnId="{B0955065-DDA5-4395-9391-916BCA9E8427}">
      <dgm:prSet/>
      <dgm:spPr/>
      <dgm:t>
        <a:bodyPr/>
        <a:lstStyle/>
        <a:p>
          <a:endParaRPr lang="en-US"/>
        </a:p>
      </dgm:t>
    </dgm:pt>
    <dgm:pt modelId="{FA7CB6BF-373C-442C-A707-E0B054A8C296}" type="sibTrans" cxnId="{B0955065-DDA5-4395-9391-916BCA9E8427}">
      <dgm:prSet/>
      <dgm:spPr/>
      <dgm:t>
        <a:bodyPr/>
        <a:lstStyle/>
        <a:p>
          <a:endParaRPr lang="en-US"/>
        </a:p>
      </dgm:t>
    </dgm:pt>
    <dgm:pt modelId="{CBEBC091-C3B8-439B-A7E6-52BCACAE0B94}">
      <dgm:prSet phldrT="[Text]"/>
      <dgm:spPr>
        <a:solidFill>
          <a:schemeClr val="lt1">
            <a:hueOff val="0"/>
            <a:satOff val="0"/>
            <a:lumOff val="0"/>
            <a:alpha val="60000"/>
          </a:schemeClr>
        </a:solidFill>
      </dgm:spPr>
      <dgm:t>
        <a:bodyPr/>
        <a:lstStyle/>
        <a:p>
          <a:r>
            <a:rPr lang="en-US" dirty="0" smtClean="0"/>
            <a:t>Provided by LAVA</a:t>
          </a:r>
          <a:endParaRPr lang="en-US" dirty="0"/>
        </a:p>
      </dgm:t>
    </dgm:pt>
    <dgm:pt modelId="{39BFF87E-9777-4F23-B86E-42B9C40797B3}" type="parTrans" cxnId="{92EA288A-6E5C-44D7-9BCF-33E6FE68BF5C}">
      <dgm:prSet/>
      <dgm:spPr/>
      <dgm:t>
        <a:bodyPr/>
        <a:lstStyle/>
        <a:p>
          <a:endParaRPr lang="en-US"/>
        </a:p>
      </dgm:t>
    </dgm:pt>
    <dgm:pt modelId="{419F9837-0E79-43A0-984F-13CBBB3651F5}" type="sibTrans" cxnId="{92EA288A-6E5C-44D7-9BCF-33E6FE68BF5C}">
      <dgm:prSet/>
      <dgm:spPr/>
      <dgm:t>
        <a:bodyPr/>
        <a:lstStyle/>
        <a:p>
          <a:endParaRPr lang="en-US"/>
        </a:p>
      </dgm:t>
    </dgm:pt>
    <dgm:pt modelId="{1DC28600-1E48-48A9-A4D0-60CC177576A2}" type="pres">
      <dgm:prSet presAssocID="{FC4BF5F6-DC24-48FF-BFF1-F5F0EC93CEEF}" presName="linear" presStyleCnt="0">
        <dgm:presLayoutVars>
          <dgm:dir/>
          <dgm:animLvl val="lvl"/>
          <dgm:resizeHandles val="exact"/>
        </dgm:presLayoutVars>
      </dgm:prSet>
      <dgm:spPr/>
      <dgm:t>
        <a:bodyPr/>
        <a:lstStyle/>
        <a:p>
          <a:endParaRPr lang="en-GB"/>
        </a:p>
      </dgm:t>
    </dgm:pt>
    <dgm:pt modelId="{EAA3F1C9-6E9D-4DA5-B88F-F22356652E42}" type="pres">
      <dgm:prSet presAssocID="{513E2FEC-CCE5-4CAF-991C-A78C242C625B}" presName="parentLin" presStyleCnt="0"/>
      <dgm:spPr/>
    </dgm:pt>
    <dgm:pt modelId="{F6321B1D-272B-4D4C-80EA-E3DB814451B1}" type="pres">
      <dgm:prSet presAssocID="{513E2FEC-CCE5-4CAF-991C-A78C242C625B}" presName="parentLeftMargin" presStyleLbl="node1" presStyleIdx="0" presStyleCnt="3"/>
      <dgm:spPr/>
      <dgm:t>
        <a:bodyPr/>
        <a:lstStyle/>
        <a:p>
          <a:endParaRPr lang="en-GB"/>
        </a:p>
      </dgm:t>
    </dgm:pt>
    <dgm:pt modelId="{F01197E9-2C80-4206-A396-71A7BE4DDF0F}" type="pres">
      <dgm:prSet presAssocID="{513E2FEC-CCE5-4CAF-991C-A78C242C625B}" presName="parentText" presStyleLbl="node1" presStyleIdx="0" presStyleCnt="3">
        <dgm:presLayoutVars>
          <dgm:chMax val="0"/>
          <dgm:bulletEnabled val="1"/>
        </dgm:presLayoutVars>
      </dgm:prSet>
      <dgm:spPr/>
      <dgm:t>
        <a:bodyPr/>
        <a:lstStyle/>
        <a:p>
          <a:endParaRPr lang="en-GB"/>
        </a:p>
      </dgm:t>
    </dgm:pt>
    <dgm:pt modelId="{ABA81446-D31F-4967-A7A6-65BD7B091911}" type="pres">
      <dgm:prSet presAssocID="{513E2FEC-CCE5-4CAF-991C-A78C242C625B}" presName="negativeSpace" presStyleCnt="0"/>
      <dgm:spPr/>
    </dgm:pt>
    <dgm:pt modelId="{09D9E32D-9782-489B-9DB7-1DEBB90D2850}" type="pres">
      <dgm:prSet presAssocID="{513E2FEC-CCE5-4CAF-991C-A78C242C625B}" presName="childText" presStyleLbl="conFgAcc1" presStyleIdx="0" presStyleCnt="3">
        <dgm:presLayoutVars>
          <dgm:bulletEnabled val="1"/>
        </dgm:presLayoutVars>
      </dgm:prSet>
      <dgm:spPr/>
      <dgm:t>
        <a:bodyPr/>
        <a:lstStyle/>
        <a:p>
          <a:endParaRPr lang="en-US"/>
        </a:p>
      </dgm:t>
    </dgm:pt>
    <dgm:pt modelId="{8E6DB357-63F2-485D-9FCE-A728340B3A6C}" type="pres">
      <dgm:prSet presAssocID="{05134AD8-5B42-4FAC-96B2-B57D1559221B}" presName="spaceBetweenRectangles" presStyleCnt="0"/>
      <dgm:spPr/>
    </dgm:pt>
    <dgm:pt modelId="{8A1F7CE9-E1F6-421E-AB13-9C4E308B0B54}" type="pres">
      <dgm:prSet presAssocID="{5029DAFD-7E62-49A8-81D2-D61218B37FBF}" presName="parentLin" presStyleCnt="0"/>
      <dgm:spPr/>
    </dgm:pt>
    <dgm:pt modelId="{09B66DCB-F733-4546-902F-BBB66FADF827}" type="pres">
      <dgm:prSet presAssocID="{5029DAFD-7E62-49A8-81D2-D61218B37FBF}" presName="parentLeftMargin" presStyleLbl="node1" presStyleIdx="0" presStyleCnt="3"/>
      <dgm:spPr/>
      <dgm:t>
        <a:bodyPr/>
        <a:lstStyle/>
        <a:p>
          <a:endParaRPr lang="en-GB"/>
        </a:p>
      </dgm:t>
    </dgm:pt>
    <dgm:pt modelId="{D0808E1B-8F79-4D92-BD3F-5F2F6EEEFF76}" type="pres">
      <dgm:prSet presAssocID="{5029DAFD-7E62-49A8-81D2-D61218B37FBF}" presName="parentText" presStyleLbl="node1" presStyleIdx="1" presStyleCnt="3">
        <dgm:presLayoutVars>
          <dgm:chMax val="0"/>
          <dgm:bulletEnabled val="1"/>
        </dgm:presLayoutVars>
      </dgm:prSet>
      <dgm:spPr/>
      <dgm:t>
        <a:bodyPr/>
        <a:lstStyle/>
        <a:p>
          <a:endParaRPr lang="en-GB"/>
        </a:p>
      </dgm:t>
    </dgm:pt>
    <dgm:pt modelId="{E8053E8C-7A94-4D74-8EF2-B18C69BFC21A}" type="pres">
      <dgm:prSet presAssocID="{5029DAFD-7E62-49A8-81D2-D61218B37FBF}" presName="negativeSpace" presStyleCnt="0"/>
      <dgm:spPr/>
    </dgm:pt>
    <dgm:pt modelId="{B3FCE623-8761-43E5-BF61-22E84B1B215A}" type="pres">
      <dgm:prSet presAssocID="{5029DAFD-7E62-49A8-81D2-D61218B37FBF}" presName="childText" presStyleLbl="conFgAcc1" presStyleIdx="1" presStyleCnt="3">
        <dgm:presLayoutVars>
          <dgm:bulletEnabled val="1"/>
        </dgm:presLayoutVars>
      </dgm:prSet>
      <dgm:spPr/>
      <dgm:t>
        <a:bodyPr/>
        <a:lstStyle/>
        <a:p>
          <a:endParaRPr lang="en-US"/>
        </a:p>
      </dgm:t>
    </dgm:pt>
    <dgm:pt modelId="{2C8CC12A-0CBA-4938-B5D4-4CF42D46D3ED}" type="pres">
      <dgm:prSet presAssocID="{3AD93AE9-C159-4C6B-B7A5-8BD69C684959}" presName="spaceBetweenRectangles" presStyleCnt="0"/>
      <dgm:spPr/>
    </dgm:pt>
    <dgm:pt modelId="{B864EEEA-8269-4290-A9C0-449DC94495C6}" type="pres">
      <dgm:prSet presAssocID="{75DC775A-F59D-491B-B413-401DBA7CB245}" presName="parentLin" presStyleCnt="0"/>
      <dgm:spPr/>
    </dgm:pt>
    <dgm:pt modelId="{9F2A7874-3824-4EBD-BBF8-D1D329F8C01B}" type="pres">
      <dgm:prSet presAssocID="{75DC775A-F59D-491B-B413-401DBA7CB245}" presName="parentLeftMargin" presStyleLbl="node1" presStyleIdx="1" presStyleCnt="3"/>
      <dgm:spPr/>
      <dgm:t>
        <a:bodyPr/>
        <a:lstStyle/>
        <a:p>
          <a:endParaRPr lang="en-GB"/>
        </a:p>
      </dgm:t>
    </dgm:pt>
    <dgm:pt modelId="{546815C8-BB17-4E66-80DA-10E7E2FFACC5}" type="pres">
      <dgm:prSet presAssocID="{75DC775A-F59D-491B-B413-401DBA7CB245}" presName="parentText" presStyleLbl="node1" presStyleIdx="2" presStyleCnt="3">
        <dgm:presLayoutVars>
          <dgm:chMax val="0"/>
          <dgm:bulletEnabled val="1"/>
        </dgm:presLayoutVars>
      </dgm:prSet>
      <dgm:spPr/>
      <dgm:t>
        <a:bodyPr/>
        <a:lstStyle/>
        <a:p>
          <a:endParaRPr lang="en-GB"/>
        </a:p>
      </dgm:t>
    </dgm:pt>
    <dgm:pt modelId="{F7D0E648-0662-4289-B619-3F7A8E42B488}" type="pres">
      <dgm:prSet presAssocID="{75DC775A-F59D-491B-B413-401DBA7CB245}" presName="negativeSpace" presStyleCnt="0"/>
      <dgm:spPr/>
    </dgm:pt>
    <dgm:pt modelId="{8DB3C630-E27F-4D54-94B3-3F68CAF2126F}" type="pres">
      <dgm:prSet presAssocID="{75DC775A-F59D-491B-B413-401DBA7CB245}" presName="childText" presStyleLbl="conFgAcc1" presStyleIdx="2" presStyleCnt="3">
        <dgm:presLayoutVars>
          <dgm:bulletEnabled val="1"/>
        </dgm:presLayoutVars>
      </dgm:prSet>
      <dgm:spPr/>
      <dgm:t>
        <a:bodyPr/>
        <a:lstStyle/>
        <a:p>
          <a:endParaRPr lang="en-US"/>
        </a:p>
      </dgm:t>
    </dgm:pt>
  </dgm:ptLst>
  <dgm:cxnLst>
    <dgm:cxn modelId="{B71C9FFB-FFD7-40C8-9861-9E501939C2C1}" srcId="{513E2FEC-CCE5-4CAF-991C-A78C242C625B}" destId="{0CC98C24-78BF-41B0-9F2E-20090B90C20E}" srcOrd="2" destOrd="0" parTransId="{19F4A3F2-6416-47DF-BF23-FC6B2A5F16EA}" sibTransId="{A61E6466-3E53-44C1-8763-E78C6EB6B0FE}"/>
    <dgm:cxn modelId="{3342583F-134D-4E57-9760-15CBD8062B0A}" type="presOf" srcId="{FA06CB2D-2093-4C8A-B7B4-D20B70DA43F7}" destId="{B3FCE623-8761-43E5-BF61-22E84B1B215A}" srcOrd="0" destOrd="1" presId="urn:microsoft.com/office/officeart/2005/8/layout/list1"/>
    <dgm:cxn modelId="{95B34033-CA30-4C0F-A96B-146BDD9597B4}" type="presOf" srcId="{5029DAFD-7E62-49A8-81D2-D61218B37FBF}" destId="{09B66DCB-F733-4546-902F-BBB66FADF827}" srcOrd="0" destOrd="0" presId="urn:microsoft.com/office/officeart/2005/8/layout/list1"/>
    <dgm:cxn modelId="{EE61CDD5-3ACD-4683-84DD-10F40418C2DF}" srcId="{FC4BF5F6-DC24-48FF-BFF1-F5F0EC93CEEF}" destId="{513E2FEC-CCE5-4CAF-991C-A78C242C625B}" srcOrd="0" destOrd="0" parTransId="{99703428-F61F-49DB-8B94-CC1F965C8797}" sibTransId="{05134AD8-5B42-4FAC-96B2-B57D1559221B}"/>
    <dgm:cxn modelId="{3E8E3600-C661-4664-BB4D-8389B747FA26}" type="presOf" srcId="{513E2FEC-CCE5-4CAF-991C-A78C242C625B}" destId="{F01197E9-2C80-4206-A396-71A7BE4DDF0F}" srcOrd="1" destOrd="0" presId="urn:microsoft.com/office/officeart/2005/8/layout/list1"/>
    <dgm:cxn modelId="{C115FD52-0887-4F1D-9F73-D76BB415DA0F}" type="presOf" srcId="{0CC98C24-78BF-41B0-9F2E-20090B90C20E}" destId="{09D9E32D-9782-489B-9DB7-1DEBB90D2850}" srcOrd="0" destOrd="2" presId="urn:microsoft.com/office/officeart/2005/8/layout/list1"/>
    <dgm:cxn modelId="{519DD2BE-B903-4D39-9C7E-5EB086FB1033}" type="presOf" srcId="{4C42F605-4EEA-4328-8EEF-742F0D7D2418}" destId="{8DB3C630-E27F-4D54-94B3-3F68CAF2126F}" srcOrd="0" destOrd="0" presId="urn:microsoft.com/office/officeart/2005/8/layout/list1"/>
    <dgm:cxn modelId="{01A8A137-CF45-40C6-9F74-FF3E9D609EFD}" srcId="{5029DAFD-7E62-49A8-81D2-D61218B37FBF}" destId="{FE75647E-EA9F-4CE0-BDF9-8B02CD7FF180}" srcOrd="2" destOrd="0" parTransId="{1C8FC38F-1AC9-450A-8F3A-90FC1D0DCAB5}" sibTransId="{195E0759-707A-4946-AB13-E0E5FD9741BD}"/>
    <dgm:cxn modelId="{F6A95B98-EA03-4A03-850C-E624A47695F1}" srcId="{513E2FEC-CCE5-4CAF-991C-A78C242C625B}" destId="{9A726DFD-CB29-424B-A070-D5A524ED08D3}" srcOrd="1" destOrd="0" parTransId="{6E090203-839C-47FA-858C-BA5728DCF165}" sibTransId="{63F19B41-9140-4BD6-B691-DFE0B3E6362C}"/>
    <dgm:cxn modelId="{2E36A395-374F-46E8-ACD3-3DA415F32612}" type="presOf" srcId="{4516ABBC-4B9F-4F58-BB0F-C55A49C2A8BB}" destId="{09D9E32D-9782-489B-9DB7-1DEBB90D2850}" srcOrd="0" destOrd="0" presId="urn:microsoft.com/office/officeart/2005/8/layout/list1"/>
    <dgm:cxn modelId="{ADE17BE8-0502-4CB0-A4E4-8D1EA3B288C2}" srcId="{FC4BF5F6-DC24-48FF-BFF1-F5F0EC93CEEF}" destId="{75DC775A-F59D-491B-B413-401DBA7CB245}" srcOrd="2" destOrd="0" parTransId="{EB680B44-0138-4EEF-8A3A-506FDC9F9203}" sibTransId="{756C3A10-2047-4726-94C4-86F440AE778F}"/>
    <dgm:cxn modelId="{E902AEC9-0024-4D97-8B52-006EDE1A953D}" type="presOf" srcId="{FE75647E-EA9F-4CE0-BDF9-8B02CD7FF180}" destId="{B3FCE623-8761-43E5-BF61-22E84B1B215A}" srcOrd="0" destOrd="2" presId="urn:microsoft.com/office/officeart/2005/8/layout/list1"/>
    <dgm:cxn modelId="{16E2CFB4-B45E-4941-A034-0EA963235C38}" srcId="{513E2FEC-CCE5-4CAF-991C-A78C242C625B}" destId="{4516ABBC-4B9F-4F58-BB0F-C55A49C2A8BB}" srcOrd="0" destOrd="0" parTransId="{C09AAB3E-06D1-4E08-9985-1329088A0DE0}" sibTransId="{30C7ECCB-6C19-466C-AC2D-47A78407890A}"/>
    <dgm:cxn modelId="{22D57BCB-967A-40B2-92D6-5C121DDE74E3}" type="presOf" srcId="{5029DAFD-7E62-49A8-81D2-D61218B37FBF}" destId="{D0808E1B-8F79-4D92-BD3F-5F2F6EEEFF76}" srcOrd="1" destOrd="0" presId="urn:microsoft.com/office/officeart/2005/8/layout/list1"/>
    <dgm:cxn modelId="{DDDDC665-F6E1-4B0B-9DEE-AB1DA6882880}" srcId="{5029DAFD-7E62-49A8-81D2-D61218B37FBF}" destId="{FA06CB2D-2093-4C8A-B7B4-D20B70DA43F7}" srcOrd="1" destOrd="0" parTransId="{21217003-EC0C-4197-924C-7CD8DBEE4493}" sibTransId="{5FF57292-4D35-4648-AE55-AA5210720383}"/>
    <dgm:cxn modelId="{E218C6F2-85D2-4DDD-BDA1-5561272A1F43}" type="presOf" srcId="{9A726DFD-CB29-424B-A070-D5A524ED08D3}" destId="{09D9E32D-9782-489B-9DB7-1DEBB90D2850}" srcOrd="0" destOrd="1" presId="urn:microsoft.com/office/officeart/2005/8/layout/list1"/>
    <dgm:cxn modelId="{A00402B1-D311-48A4-AD5B-C7B98213107A}" type="presOf" srcId="{CBEBC091-C3B8-439B-A7E6-52BCACAE0B94}" destId="{8DB3C630-E27F-4D54-94B3-3F68CAF2126F}" srcOrd="0" destOrd="1" presId="urn:microsoft.com/office/officeart/2005/8/layout/list1"/>
    <dgm:cxn modelId="{76AE1CF9-9E76-445A-9390-A6E278FB2467}" srcId="{513E2FEC-CCE5-4CAF-991C-A78C242C625B}" destId="{6FAA4DBB-B956-4F8D-AC22-D83D2A2859AC}" srcOrd="3" destOrd="0" parTransId="{B25DD725-45FC-42A6-AA45-BAAB75FCF567}" sibTransId="{45A08D13-8FBB-451D-B4C9-29A35BBC9126}"/>
    <dgm:cxn modelId="{B0955065-DDA5-4395-9391-916BCA9E8427}" srcId="{75DC775A-F59D-491B-B413-401DBA7CB245}" destId="{4C42F605-4EEA-4328-8EEF-742F0D7D2418}" srcOrd="0" destOrd="0" parTransId="{F3273534-B701-432E-9163-DC61A836236D}" sibTransId="{FA7CB6BF-373C-442C-A707-E0B054A8C296}"/>
    <dgm:cxn modelId="{1F0ED0A7-75A2-4874-8AA6-FD74395A91BE}" type="presOf" srcId="{FC4BF5F6-DC24-48FF-BFF1-F5F0EC93CEEF}" destId="{1DC28600-1E48-48A9-A4D0-60CC177576A2}" srcOrd="0" destOrd="0" presId="urn:microsoft.com/office/officeart/2005/8/layout/list1"/>
    <dgm:cxn modelId="{90B63861-B133-43B5-871B-837E7C06F81E}" srcId="{FC4BF5F6-DC24-48FF-BFF1-F5F0EC93CEEF}" destId="{5029DAFD-7E62-49A8-81D2-D61218B37FBF}" srcOrd="1" destOrd="0" parTransId="{2D90B96F-428B-4589-95AF-30A38C203DB8}" sibTransId="{3AD93AE9-C159-4C6B-B7A5-8BD69C684959}"/>
    <dgm:cxn modelId="{670239C1-9F2C-4156-B101-B0618918D672}" type="presOf" srcId="{513E2FEC-CCE5-4CAF-991C-A78C242C625B}" destId="{F6321B1D-272B-4D4C-80EA-E3DB814451B1}" srcOrd="0" destOrd="0" presId="urn:microsoft.com/office/officeart/2005/8/layout/list1"/>
    <dgm:cxn modelId="{9A78BE08-40F4-469F-B567-D47DE7C1742D}" type="presOf" srcId="{75DC775A-F59D-491B-B413-401DBA7CB245}" destId="{546815C8-BB17-4E66-80DA-10E7E2FFACC5}" srcOrd="1" destOrd="0" presId="urn:microsoft.com/office/officeart/2005/8/layout/list1"/>
    <dgm:cxn modelId="{4E0AAC95-2C4E-4F1D-9B6B-18430E83ABB6}" type="presOf" srcId="{6FAA4DBB-B956-4F8D-AC22-D83D2A2859AC}" destId="{09D9E32D-9782-489B-9DB7-1DEBB90D2850}" srcOrd="0" destOrd="3" presId="urn:microsoft.com/office/officeart/2005/8/layout/list1"/>
    <dgm:cxn modelId="{BB44217D-15EA-4B97-B3BF-626A1E06A71A}" srcId="{5029DAFD-7E62-49A8-81D2-D61218B37FBF}" destId="{188EE34D-D8E9-45B8-88C7-974F39F1F0D5}" srcOrd="0" destOrd="0" parTransId="{440E3AFD-2D26-4CE7-B306-DAF649C9F659}" sibTransId="{66CBB553-9ECD-49DA-B687-FAE4EBAAAD09}"/>
    <dgm:cxn modelId="{51E3EF80-079C-4FB0-9600-E9679D5EE46B}" type="presOf" srcId="{188EE34D-D8E9-45B8-88C7-974F39F1F0D5}" destId="{B3FCE623-8761-43E5-BF61-22E84B1B215A}" srcOrd="0" destOrd="0" presId="urn:microsoft.com/office/officeart/2005/8/layout/list1"/>
    <dgm:cxn modelId="{92EA288A-6E5C-44D7-9BCF-33E6FE68BF5C}" srcId="{75DC775A-F59D-491B-B413-401DBA7CB245}" destId="{CBEBC091-C3B8-439B-A7E6-52BCACAE0B94}" srcOrd="1" destOrd="0" parTransId="{39BFF87E-9777-4F23-B86E-42B9C40797B3}" sibTransId="{419F9837-0E79-43A0-984F-13CBBB3651F5}"/>
    <dgm:cxn modelId="{6B2DDB26-80FE-41FF-A7CC-092918B1F54C}" type="presOf" srcId="{75DC775A-F59D-491B-B413-401DBA7CB245}" destId="{9F2A7874-3824-4EBD-BBF8-D1D329F8C01B}" srcOrd="0" destOrd="0" presId="urn:microsoft.com/office/officeart/2005/8/layout/list1"/>
    <dgm:cxn modelId="{217C1198-8B84-425D-A311-7A13264AAD02}" type="presParOf" srcId="{1DC28600-1E48-48A9-A4D0-60CC177576A2}" destId="{EAA3F1C9-6E9D-4DA5-B88F-F22356652E42}" srcOrd="0" destOrd="0" presId="urn:microsoft.com/office/officeart/2005/8/layout/list1"/>
    <dgm:cxn modelId="{77A8FA64-F6B8-451F-9D04-8149EA0866B9}" type="presParOf" srcId="{EAA3F1C9-6E9D-4DA5-B88F-F22356652E42}" destId="{F6321B1D-272B-4D4C-80EA-E3DB814451B1}" srcOrd="0" destOrd="0" presId="urn:microsoft.com/office/officeart/2005/8/layout/list1"/>
    <dgm:cxn modelId="{D8EECBDF-0ECF-4A65-870C-A8D7E8BF6156}" type="presParOf" srcId="{EAA3F1C9-6E9D-4DA5-B88F-F22356652E42}" destId="{F01197E9-2C80-4206-A396-71A7BE4DDF0F}" srcOrd="1" destOrd="0" presId="urn:microsoft.com/office/officeart/2005/8/layout/list1"/>
    <dgm:cxn modelId="{E630E853-3E3D-4EEA-8E5F-A700E2B47C97}" type="presParOf" srcId="{1DC28600-1E48-48A9-A4D0-60CC177576A2}" destId="{ABA81446-D31F-4967-A7A6-65BD7B091911}" srcOrd="1" destOrd="0" presId="urn:microsoft.com/office/officeart/2005/8/layout/list1"/>
    <dgm:cxn modelId="{E9E8536A-C5D4-4180-9546-BF565E3DBCA3}" type="presParOf" srcId="{1DC28600-1E48-48A9-A4D0-60CC177576A2}" destId="{09D9E32D-9782-489B-9DB7-1DEBB90D2850}" srcOrd="2" destOrd="0" presId="urn:microsoft.com/office/officeart/2005/8/layout/list1"/>
    <dgm:cxn modelId="{8B04ACC1-01A4-4C07-92E2-1A82631615D3}" type="presParOf" srcId="{1DC28600-1E48-48A9-A4D0-60CC177576A2}" destId="{8E6DB357-63F2-485D-9FCE-A728340B3A6C}" srcOrd="3" destOrd="0" presId="urn:microsoft.com/office/officeart/2005/8/layout/list1"/>
    <dgm:cxn modelId="{5E98D9A4-AAB0-479E-8DFA-FC4EF1A1AE0B}" type="presParOf" srcId="{1DC28600-1E48-48A9-A4D0-60CC177576A2}" destId="{8A1F7CE9-E1F6-421E-AB13-9C4E308B0B54}" srcOrd="4" destOrd="0" presId="urn:microsoft.com/office/officeart/2005/8/layout/list1"/>
    <dgm:cxn modelId="{A88F2749-C2FF-4C17-BD9D-85A3AA2B03EB}" type="presParOf" srcId="{8A1F7CE9-E1F6-421E-AB13-9C4E308B0B54}" destId="{09B66DCB-F733-4546-902F-BBB66FADF827}" srcOrd="0" destOrd="0" presId="urn:microsoft.com/office/officeart/2005/8/layout/list1"/>
    <dgm:cxn modelId="{0DF4FBED-1DC1-4EE2-BEE2-7386F0C723B8}" type="presParOf" srcId="{8A1F7CE9-E1F6-421E-AB13-9C4E308B0B54}" destId="{D0808E1B-8F79-4D92-BD3F-5F2F6EEEFF76}" srcOrd="1" destOrd="0" presId="urn:microsoft.com/office/officeart/2005/8/layout/list1"/>
    <dgm:cxn modelId="{E0FD088C-C7A4-4883-B0C9-C1CE3CA35C1A}" type="presParOf" srcId="{1DC28600-1E48-48A9-A4D0-60CC177576A2}" destId="{E8053E8C-7A94-4D74-8EF2-B18C69BFC21A}" srcOrd="5" destOrd="0" presId="urn:microsoft.com/office/officeart/2005/8/layout/list1"/>
    <dgm:cxn modelId="{0EEFFBB5-9BCE-43C1-AB09-802DA96A110C}" type="presParOf" srcId="{1DC28600-1E48-48A9-A4D0-60CC177576A2}" destId="{B3FCE623-8761-43E5-BF61-22E84B1B215A}" srcOrd="6" destOrd="0" presId="urn:microsoft.com/office/officeart/2005/8/layout/list1"/>
    <dgm:cxn modelId="{C31A313B-2E10-4323-9361-A16B522F85D2}" type="presParOf" srcId="{1DC28600-1E48-48A9-A4D0-60CC177576A2}" destId="{2C8CC12A-0CBA-4938-B5D4-4CF42D46D3ED}" srcOrd="7" destOrd="0" presId="urn:microsoft.com/office/officeart/2005/8/layout/list1"/>
    <dgm:cxn modelId="{3CD87B42-69BB-49CC-9888-A132F30EB570}" type="presParOf" srcId="{1DC28600-1E48-48A9-A4D0-60CC177576A2}" destId="{B864EEEA-8269-4290-A9C0-449DC94495C6}" srcOrd="8" destOrd="0" presId="urn:microsoft.com/office/officeart/2005/8/layout/list1"/>
    <dgm:cxn modelId="{9CAB62B2-89AF-4CD0-8D0C-100817058687}" type="presParOf" srcId="{B864EEEA-8269-4290-A9C0-449DC94495C6}" destId="{9F2A7874-3824-4EBD-BBF8-D1D329F8C01B}" srcOrd="0" destOrd="0" presId="urn:microsoft.com/office/officeart/2005/8/layout/list1"/>
    <dgm:cxn modelId="{FD94ECA2-06E7-49AD-8447-10BE1F14CAF5}" type="presParOf" srcId="{B864EEEA-8269-4290-A9C0-449DC94495C6}" destId="{546815C8-BB17-4E66-80DA-10E7E2FFACC5}" srcOrd="1" destOrd="0" presId="urn:microsoft.com/office/officeart/2005/8/layout/list1"/>
    <dgm:cxn modelId="{27699C03-B5E2-4254-B195-4D75D9C3B8F6}" type="presParOf" srcId="{1DC28600-1E48-48A9-A4D0-60CC177576A2}" destId="{F7D0E648-0662-4289-B619-3F7A8E42B488}" srcOrd="9" destOrd="0" presId="urn:microsoft.com/office/officeart/2005/8/layout/list1"/>
    <dgm:cxn modelId="{DAC27AF2-5C7F-41F5-9838-D8E17F978B4B}" type="presParOf" srcId="{1DC28600-1E48-48A9-A4D0-60CC177576A2}" destId="{8DB3C630-E27F-4D54-94B3-3F68CAF2126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4EBFEAF-4E34-4599-A6FE-521B7ED47378}"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5ABD4249-D4A6-484E-BC9B-5E0BDC766D46}">
      <dgm:prSet phldrT="[Text]"/>
      <dgm:spPr/>
      <dgm:t>
        <a:bodyPr/>
        <a:lstStyle/>
        <a:p>
          <a:r>
            <a:rPr lang="en-ZA" b="1" smtClean="0"/>
            <a:t>Programme management</a:t>
          </a:r>
          <a:endParaRPr lang="en-GB" b="1"/>
        </a:p>
      </dgm:t>
    </dgm:pt>
    <dgm:pt modelId="{2C0AD337-F376-4399-BEF1-CD6979F769BB}" type="parTrans" cxnId="{F8A21F18-1776-4BFA-96A0-CA34FAFA48EE}">
      <dgm:prSet/>
      <dgm:spPr/>
      <dgm:t>
        <a:bodyPr/>
        <a:lstStyle/>
        <a:p>
          <a:endParaRPr lang="en-GB" b="1"/>
        </a:p>
      </dgm:t>
    </dgm:pt>
    <dgm:pt modelId="{8507D289-07A9-4BB2-B3FB-3A9BC3C088B0}" type="sibTrans" cxnId="{F8A21F18-1776-4BFA-96A0-CA34FAFA48EE}">
      <dgm:prSet/>
      <dgm:spPr/>
      <dgm:t>
        <a:bodyPr/>
        <a:lstStyle/>
        <a:p>
          <a:endParaRPr lang="en-GB" b="1"/>
        </a:p>
      </dgm:t>
    </dgm:pt>
    <dgm:pt modelId="{3EB7E842-AC2B-4121-AF70-ED5EBD324C3A}">
      <dgm:prSet/>
      <dgm:spPr/>
      <dgm:t>
        <a:bodyPr/>
        <a:lstStyle/>
        <a:p>
          <a:r>
            <a:rPr lang="en-ZA" b="1" dirty="0" smtClean="0"/>
            <a:t>Programme advisory group </a:t>
          </a:r>
          <a:endParaRPr lang="en-GB" b="1" dirty="0"/>
        </a:p>
      </dgm:t>
    </dgm:pt>
    <dgm:pt modelId="{83F0F98F-619B-428A-B438-198CCE513374}" type="parTrans" cxnId="{6CF479E2-5A1F-4F11-B9C4-70B6D292AA5A}">
      <dgm:prSet/>
      <dgm:spPr/>
      <dgm:t>
        <a:bodyPr/>
        <a:lstStyle/>
        <a:p>
          <a:endParaRPr lang="en-GB" b="1"/>
        </a:p>
      </dgm:t>
    </dgm:pt>
    <dgm:pt modelId="{E5661C57-1BC9-472B-9FC8-0E278BFFA107}" type="sibTrans" cxnId="{6CF479E2-5A1F-4F11-B9C4-70B6D292AA5A}">
      <dgm:prSet/>
      <dgm:spPr/>
      <dgm:t>
        <a:bodyPr/>
        <a:lstStyle/>
        <a:p>
          <a:endParaRPr lang="en-GB" b="1"/>
        </a:p>
      </dgm:t>
    </dgm:pt>
    <dgm:pt modelId="{D17CD697-52A0-477F-8D4C-F29C41E76202}">
      <dgm:prSet/>
      <dgm:spPr/>
      <dgm:t>
        <a:bodyPr/>
        <a:lstStyle/>
        <a:p>
          <a:r>
            <a:rPr lang="en-ZA" b="1" dirty="0" smtClean="0"/>
            <a:t>Stakeholder representatives </a:t>
          </a:r>
          <a:endParaRPr lang="en-GB" b="1" dirty="0"/>
        </a:p>
      </dgm:t>
    </dgm:pt>
    <dgm:pt modelId="{C7EBA4FF-C434-4882-ADE3-D73521152F02}" type="parTrans" cxnId="{0D2CFD47-B32F-4F94-924D-7C7E3E9BB8ED}">
      <dgm:prSet/>
      <dgm:spPr/>
      <dgm:t>
        <a:bodyPr/>
        <a:lstStyle/>
        <a:p>
          <a:endParaRPr lang="en-GB" b="1"/>
        </a:p>
      </dgm:t>
    </dgm:pt>
    <dgm:pt modelId="{0A91D303-A301-49DD-9FDE-C6CBF210F6C7}" type="sibTrans" cxnId="{0D2CFD47-B32F-4F94-924D-7C7E3E9BB8ED}">
      <dgm:prSet/>
      <dgm:spPr/>
      <dgm:t>
        <a:bodyPr/>
        <a:lstStyle/>
        <a:p>
          <a:endParaRPr lang="en-GB" b="1"/>
        </a:p>
      </dgm:t>
    </dgm:pt>
    <dgm:pt modelId="{0FF3BA17-16AC-4C64-A610-DD2555DB2F5A}">
      <dgm:prSet/>
      <dgm:spPr/>
      <dgm:t>
        <a:bodyPr/>
        <a:lstStyle/>
        <a:p>
          <a:r>
            <a:rPr lang="en-ZA" b="1" dirty="0" smtClean="0"/>
            <a:t>Stakeholder advisory groups</a:t>
          </a:r>
          <a:endParaRPr lang="en-GB" b="1" dirty="0"/>
        </a:p>
      </dgm:t>
    </dgm:pt>
    <dgm:pt modelId="{47F2C294-20E2-4D66-8F90-238D2ACDA9A7}" type="parTrans" cxnId="{700110F3-E846-4CFA-8368-8C14EDE453BC}">
      <dgm:prSet/>
      <dgm:spPr/>
      <dgm:t>
        <a:bodyPr/>
        <a:lstStyle/>
        <a:p>
          <a:endParaRPr lang="en-GB" b="1"/>
        </a:p>
      </dgm:t>
    </dgm:pt>
    <dgm:pt modelId="{27285191-6098-4FD5-87E0-AE5DEB6AC7BE}" type="sibTrans" cxnId="{700110F3-E846-4CFA-8368-8C14EDE453BC}">
      <dgm:prSet/>
      <dgm:spPr/>
      <dgm:t>
        <a:bodyPr/>
        <a:lstStyle/>
        <a:p>
          <a:endParaRPr lang="en-GB" b="1"/>
        </a:p>
      </dgm:t>
    </dgm:pt>
    <dgm:pt modelId="{F7DF1950-6279-4EF1-A237-7294E2F97B44}">
      <dgm:prSet/>
      <dgm:spPr/>
      <dgm:t>
        <a:bodyPr/>
        <a:lstStyle/>
        <a:p>
          <a:r>
            <a:rPr lang="en-ZA" b="1" dirty="0" smtClean="0"/>
            <a:t>Technical advisors and monitors</a:t>
          </a:r>
          <a:endParaRPr lang="en-GB" b="1" dirty="0"/>
        </a:p>
      </dgm:t>
    </dgm:pt>
    <dgm:pt modelId="{6CE01A2C-5E8E-48BD-8827-F7733E97E975}" type="parTrans" cxnId="{3F9A429D-E3DE-4BB6-8E5E-E0AD40E787AD}">
      <dgm:prSet/>
      <dgm:spPr/>
      <dgm:t>
        <a:bodyPr/>
        <a:lstStyle/>
        <a:p>
          <a:endParaRPr lang="en-GB" b="1"/>
        </a:p>
      </dgm:t>
    </dgm:pt>
    <dgm:pt modelId="{572A72B4-1E66-415B-8F8C-40385F02C3F8}" type="sibTrans" cxnId="{3F9A429D-E3DE-4BB6-8E5E-E0AD40E787AD}">
      <dgm:prSet/>
      <dgm:spPr/>
      <dgm:t>
        <a:bodyPr/>
        <a:lstStyle/>
        <a:p>
          <a:endParaRPr lang="en-GB" b="1"/>
        </a:p>
      </dgm:t>
    </dgm:pt>
    <dgm:pt modelId="{84350408-6AB9-4089-A4E4-9EFFA948AA99}" type="pres">
      <dgm:prSet presAssocID="{D4EBFEAF-4E34-4599-A6FE-521B7ED47378}" presName="Name0" presStyleCnt="0">
        <dgm:presLayoutVars>
          <dgm:chMax val="7"/>
          <dgm:dir/>
          <dgm:resizeHandles val="exact"/>
        </dgm:presLayoutVars>
      </dgm:prSet>
      <dgm:spPr/>
    </dgm:pt>
    <dgm:pt modelId="{F30A6F7A-F60B-4126-A4B7-EE9756DDAEA1}" type="pres">
      <dgm:prSet presAssocID="{D4EBFEAF-4E34-4599-A6FE-521B7ED47378}" presName="ellipse1" presStyleLbl="vennNode1" presStyleIdx="0" presStyleCnt="5">
        <dgm:presLayoutVars>
          <dgm:bulletEnabled val="1"/>
        </dgm:presLayoutVars>
      </dgm:prSet>
      <dgm:spPr/>
      <dgm:t>
        <a:bodyPr/>
        <a:lstStyle/>
        <a:p>
          <a:endParaRPr lang="en-GB"/>
        </a:p>
      </dgm:t>
    </dgm:pt>
    <dgm:pt modelId="{8EF41FD9-9C0D-4E67-AFC8-3DB02E6ABABE}" type="pres">
      <dgm:prSet presAssocID="{D4EBFEAF-4E34-4599-A6FE-521B7ED47378}" presName="ellipse2" presStyleLbl="vennNode1" presStyleIdx="1" presStyleCnt="5">
        <dgm:presLayoutVars>
          <dgm:bulletEnabled val="1"/>
        </dgm:presLayoutVars>
      </dgm:prSet>
      <dgm:spPr/>
      <dgm:t>
        <a:bodyPr/>
        <a:lstStyle/>
        <a:p>
          <a:endParaRPr lang="en-GB"/>
        </a:p>
      </dgm:t>
    </dgm:pt>
    <dgm:pt modelId="{E2F78EA4-6811-40F6-9A9C-E3F14516AB9C}" type="pres">
      <dgm:prSet presAssocID="{D4EBFEAF-4E34-4599-A6FE-521B7ED47378}" presName="ellipse3" presStyleLbl="vennNode1" presStyleIdx="2" presStyleCnt="5">
        <dgm:presLayoutVars>
          <dgm:bulletEnabled val="1"/>
        </dgm:presLayoutVars>
      </dgm:prSet>
      <dgm:spPr/>
      <dgm:t>
        <a:bodyPr/>
        <a:lstStyle/>
        <a:p>
          <a:endParaRPr lang="en-GB"/>
        </a:p>
      </dgm:t>
    </dgm:pt>
    <dgm:pt modelId="{55D48F9B-B4A3-4EE6-878A-DF86CA899E57}" type="pres">
      <dgm:prSet presAssocID="{D4EBFEAF-4E34-4599-A6FE-521B7ED47378}" presName="ellipse4" presStyleLbl="vennNode1" presStyleIdx="3" presStyleCnt="5">
        <dgm:presLayoutVars>
          <dgm:bulletEnabled val="1"/>
        </dgm:presLayoutVars>
      </dgm:prSet>
      <dgm:spPr/>
      <dgm:t>
        <a:bodyPr/>
        <a:lstStyle/>
        <a:p>
          <a:endParaRPr lang="en-GB"/>
        </a:p>
      </dgm:t>
    </dgm:pt>
    <dgm:pt modelId="{7B85E492-3E02-4913-BFDC-976281CB7C7C}" type="pres">
      <dgm:prSet presAssocID="{D4EBFEAF-4E34-4599-A6FE-521B7ED47378}" presName="ellipse5" presStyleLbl="vennNode1" presStyleIdx="4" presStyleCnt="5">
        <dgm:presLayoutVars>
          <dgm:bulletEnabled val="1"/>
        </dgm:presLayoutVars>
      </dgm:prSet>
      <dgm:spPr/>
      <dgm:t>
        <a:bodyPr/>
        <a:lstStyle/>
        <a:p>
          <a:endParaRPr lang="en-GB"/>
        </a:p>
      </dgm:t>
    </dgm:pt>
  </dgm:ptLst>
  <dgm:cxnLst>
    <dgm:cxn modelId="{18C8D140-2CFA-47D7-BA7E-AFADB29DA0BC}" type="presOf" srcId="{F7DF1950-6279-4EF1-A237-7294E2F97B44}" destId="{7B85E492-3E02-4913-BFDC-976281CB7C7C}" srcOrd="0" destOrd="0" presId="urn:microsoft.com/office/officeart/2005/8/layout/rings+Icon"/>
    <dgm:cxn modelId="{F8A21F18-1776-4BFA-96A0-CA34FAFA48EE}" srcId="{D4EBFEAF-4E34-4599-A6FE-521B7ED47378}" destId="{5ABD4249-D4A6-484E-BC9B-5E0BDC766D46}" srcOrd="0" destOrd="0" parTransId="{2C0AD337-F376-4399-BEF1-CD6979F769BB}" sibTransId="{8507D289-07A9-4BB2-B3FB-3A9BC3C088B0}"/>
    <dgm:cxn modelId="{3F9A429D-E3DE-4BB6-8E5E-E0AD40E787AD}" srcId="{D4EBFEAF-4E34-4599-A6FE-521B7ED47378}" destId="{F7DF1950-6279-4EF1-A237-7294E2F97B44}" srcOrd="4" destOrd="0" parTransId="{6CE01A2C-5E8E-48BD-8827-F7733E97E975}" sibTransId="{572A72B4-1E66-415B-8F8C-40385F02C3F8}"/>
    <dgm:cxn modelId="{D5A45C18-A19E-4EAF-A86F-B6147B27E103}" type="presOf" srcId="{D4EBFEAF-4E34-4599-A6FE-521B7ED47378}" destId="{84350408-6AB9-4089-A4E4-9EFFA948AA99}" srcOrd="0" destOrd="0" presId="urn:microsoft.com/office/officeart/2005/8/layout/rings+Icon"/>
    <dgm:cxn modelId="{4EC944B4-9DC7-47BA-AA96-53DDB223D6F9}" type="presOf" srcId="{D17CD697-52A0-477F-8D4C-F29C41E76202}" destId="{E2F78EA4-6811-40F6-9A9C-E3F14516AB9C}" srcOrd="0" destOrd="0" presId="urn:microsoft.com/office/officeart/2005/8/layout/rings+Icon"/>
    <dgm:cxn modelId="{AD172741-A60F-4AC6-8584-24AD2740BC1C}" type="presOf" srcId="{5ABD4249-D4A6-484E-BC9B-5E0BDC766D46}" destId="{F30A6F7A-F60B-4126-A4B7-EE9756DDAEA1}" srcOrd="0" destOrd="0" presId="urn:microsoft.com/office/officeart/2005/8/layout/rings+Icon"/>
    <dgm:cxn modelId="{700110F3-E846-4CFA-8368-8C14EDE453BC}" srcId="{D4EBFEAF-4E34-4599-A6FE-521B7ED47378}" destId="{0FF3BA17-16AC-4C64-A610-DD2555DB2F5A}" srcOrd="3" destOrd="0" parTransId="{47F2C294-20E2-4D66-8F90-238D2ACDA9A7}" sibTransId="{27285191-6098-4FD5-87E0-AE5DEB6AC7BE}"/>
    <dgm:cxn modelId="{0D2CFD47-B32F-4F94-924D-7C7E3E9BB8ED}" srcId="{D4EBFEAF-4E34-4599-A6FE-521B7ED47378}" destId="{D17CD697-52A0-477F-8D4C-F29C41E76202}" srcOrd="2" destOrd="0" parTransId="{C7EBA4FF-C434-4882-ADE3-D73521152F02}" sibTransId="{0A91D303-A301-49DD-9FDE-C6CBF210F6C7}"/>
    <dgm:cxn modelId="{6CF479E2-5A1F-4F11-B9C4-70B6D292AA5A}" srcId="{D4EBFEAF-4E34-4599-A6FE-521B7ED47378}" destId="{3EB7E842-AC2B-4121-AF70-ED5EBD324C3A}" srcOrd="1" destOrd="0" parTransId="{83F0F98F-619B-428A-B438-198CCE513374}" sibTransId="{E5661C57-1BC9-472B-9FC8-0E278BFFA107}"/>
    <dgm:cxn modelId="{B8A3ACCD-3D2D-4B3B-8149-FAE8DE4252CE}" type="presOf" srcId="{3EB7E842-AC2B-4121-AF70-ED5EBD324C3A}" destId="{8EF41FD9-9C0D-4E67-AFC8-3DB02E6ABABE}" srcOrd="0" destOrd="0" presId="urn:microsoft.com/office/officeart/2005/8/layout/rings+Icon"/>
    <dgm:cxn modelId="{DE71A8F1-F7FD-41E2-9C7E-F908DFAC5748}" type="presOf" srcId="{0FF3BA17-16AC-4C64-A610-DD2555DB2F5A}" destId="{55D48F9B-B4A3-4EE6-878A-DF86CA899E57}" srcOrd="0" destOrd="0" presId="urn:microsoft.com/office/officeart/2005/8/layout/rings+Icon"/>
    <dgm:cxn modelId="{72C8DAA9-9965-4A67-A8AE-E30F8E5AE3F9}" type="presParOf" srcId="{84350408-6AB9-4089-A4E4-9EFFA948AA99}" destId="{F30A6F7A-F60B-4126-A4B7-EE9756DDAEA1}" srcOrd="0" destOrd="0" presId="urn:microsoft.com/office/officeart/2005/8/layout/rings+Icon"/>
    <dgm:cxn modelId="{B7FE4438-77C8-4395-9798-E84CFD96B07D}" type="presParOf" srcId="{84350408-6AB9-4089-A4E4-9EFFA948AA99}" destId="{8EF41FD9-9C0D-4E67-AFC8-3DB02E6ABABE}" srcOrd="1" destOrd="0" presId="urn:microsoft.com/office/officeart/2005/8/layout/rings+Icon"/>
    <dgm:cxn modelId="{D328BBB7-07CD-4A62-9767-A7601870BC22}" type="presParOf" srcId="{84350408-6AB9-4089-A4E4-9EFFA948AA99}" destId="{E2F78EA4-6811-40F6-9A9C-E3F14516AB9C}" srcOrd="2" destOrd="0" presId="urn:microsoft.com/office/officeart/2005/8/layout/rings+Icon"/>
    <dgm:cxn modelId="{C5ED0024-B944-45D1-951A-3BC338F52910}" type="presParOf" srcId="{84350408-6AB9-4089-A4E4-9EFFA948AA99}" destId="{55D48F9B-B4A3-4EE6-878A-DF86CA899E57}" srcOrd="3" destOrd="0" presId="urn:microsoft.com/office/officeart/2005/8/layout/rings+Icon"/>
    <dgm:cxn modelId="{C39EF8D0-62A1-487A-8426-A874548E70CF}" type="presParOf" srcId="{84350408-6AB9-4089-A4E4-9EFFA948AA99}" destId="{7B85E492-3E02-4913-BFDC-976281CB7C7C}" srcOrd="4"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349556-6921-46FE-A1E0-FE03B7CC09E9}"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A2A860FF-F75E-4602-9065-FC16832456CB}">
      <dgm:prSet phldrT="[Text]"/>
      <dgm:spPr/>
      <dgm:t>
        <a:bodyPr/>
        <a:lstStyle/>
        <a:p>
          <a:r>
            <a:rPr lang="en-US" dirty="0" smtClean="0"/>
            <a:t>Joint hubs</a:t>
          </a:r>
          <a:endParaRPr lang="en-US" dirty="0"/>
        </a:p>
      </dgm:t>
    </dgm:pt>
    <dgm:pt modelId="{3A70F940-1625-4B3D-A588-C7DCD6B3F4B6}" type="parTrans" cxnId="{6A71C864-0F43-48F4-B9CC-9D2AEBE55B7C}">
      <dgm:prSet/>
      <dgm:spPr/>
      <dgm:t>
        <a:bodyPr/>
        <a:lstStyle/>
        <a:p>
          <a:endParaRPr lang="en-US"/>
        </a:p>
      </dgm:t>
    </dgm:pt>
    <dgm:pt modelId="{31CD898D-A80D-4859-A67A-71DD0E41816D}" type="sibTrans" cxnId="{6A71C864-0F43-48F4-B9CC-9D2AEBE55B7C}">
      <dgm:prSet/>
      <dgm:spPr/>
      <dgm:t>
        <a:bodyPr/>
        <a:lstStyle/>
        <a:p>
          <a:endParaRPr lang="en-US"/>
        </a:p>
      </dgm:t>
    </dgm:pt>
    <dgm:pt modelId="{069ED171-F50C-441A-B70C-965327A64E54}">
      <dgm:prSet phldrT="[Text]"/>
      <dgm:spPr/>
      <dgm:t>
        <a:bodyPr/>
        <a:lstStyle/>
        <a:p>
          <a:r>
            <a:rPr lang="en-US" dirty="0" smtClean="0"/>
            <a:t>Joint Sales</a:t>
          </a:r>
          <a:endParaRPr lang="en-US" dirty="0"/>
        </a:p>
      </dgm:t>
    </dgm:pt>
    <dgm:pt modelId="{F3A91A13-5D6B-4565-80E9-C192E99EC065}" type="parTrans" cxnId="{4F499548-CF3E-4424-B77D-D7A5233B1B1E}">
      <dgm:prSet/>
      <dgm:spPr/>
      <dgm:t>
        <a:bodyPr/>
        <a:lstStyle/>
        <a:p>
          <a:endParaRPr lang="en-US"/>
        </a:p>
      </dgm:t>
    </dgm:pt>
    <dgm:pt modelId="{57778175-1DDD-4ACC-AA01-79125E5BBC3A}" type="sibTrans" cxnId="{4F499548-CF3E-4424-B77D-D7A5233B1B1E}">
      <dgm:prSet/>
      <dgm:spPr/>
      <dgm:t>
        <a:bodyPr/>
        <a:lstStyle/>
        <a:p>
          <a:endParaRPr lang="en-US"/>
        </a:p>
      </dgm:t>
    </dgm:pt>
    <dgm:pt modelId="{918B020D-21E9-4F4F-A525-E4A037A52483}">
      <dgm:prSet phldrT="[Text]"/>
      <dgm:spPr/>
      <dgm:t>
        <a:bodyPr/>
        <a:lstStyle/>
        <a:p>
          <a:r>
            <a:rPr lang="en-US" dirty="0" smtClean="0"/>
            <a:t>International Cooperation</a:t>
          </a:r>
          <a:endParaRPr lang="en-US" dirty="0"/>
        </a:p>
      </dgm:t>
    </dgm:pt>
    <dgm:pt modelId="{DF24B5C3-04B2-4C18-938E-348B486AA153}" type="parTrans" cxnId="{17EB01F0-9F85-4B6B-813F-99E415D61754}">
      <dgm:prSet/>
      <dgm:spPr/>
      <dgm:t>
        <a:bodyPr/>
        <a:lstStyle/>
        <a:p>
          <a:endParaRPr lang="en-US"/>
        </a:p>
      </dgm:t>
    </dgm:pt>
    <dgm:pt modelId="{F81AEFC5-9CB4-42E6-8A91-7A176B0587F1}" type="sibTrans" cxnId="{17EB01F0-9F85-4B6B-813F-99E415D61754}">
      <dgm:prSet/>
      <dgm:spPr/>
      <dgm:t>
        <a:bodyPr/>
        <a:lstStyle/>
        <a:p>
          <a:endParaRPr lang="en-US"/>
        </a:p>
      </dgm:t>
    </dgm:pt>
    <dgm:pt modelId="{7CD040D7-1130-48DF-9787-9AFC6ADFB4EF}">
      <dgm:prSet phldrT="[Text]"/>
      <dgm:spPr/>
      <dgm:t>
        <a:bodyPr/>
        <a:lstStyle/>
        <a:p>
          <a:r>
            <a:rPr lang="en-US" dirty="0" smtClean="0"/>
            <a:t>One main hub in Germany</a:t>
          </a:r>
          <a:endParaRPr lang="en-US" dirty="0"/>
        </a:p>
      </dgm:t>
    </dgm:pt>
    <dgm:pt modelId="{DC371EB7-7D27-44B0-BED3-E1F89D11A0DA}" type="parTrans" cxnId="{85BEA1D1-8A4C-4245-8F62-7ACF6B90E5B6}">
      <dgm:prSet/>
      <dgm:spPr/>
    </dgm:pt>
    <dgm:pt modelId="{72CF836F-1A86-48F5-AE99-6B1C8004863B}" type="sibTrans" cxnId="{85BEA1D1-8A4C-4245-8F62-7ACF6B90E5B6}">
      <dgm:prSet/>
      <dgm:spPr/>
    </dgm:pt>
    <dgm:pt modelId="{E6066F8F-6551-450C-B5C8-6C18A5A74842}">
      <dgm:prSet phldrT="[Text]"/>
      <dgm:spPr/>
      <dgm:t>
        <a:bodyPr/>
        <a:lstStyle/>
        <a:p>
          <a:r>
            <a:rPr lang="en-US" dirty="0" smtClean="0"/>
            <a:t>VTL brokers for its members</a:t>
          </a:r>
          <a:endParaRPr lang="en-US" dirty="0"/>
        </a:p>
      </dgm:t>
    </dgm:pt>
    <dgm:pt modelId="{947ADBCC-6B45-4169-9F07-31CE4FECCAD8}" type="parTrans" cxnId="{F96F9254-CD18-4E4C-8EEA-8AC9F2FCA66C}">
      <dgm:prSet/>
      <dgm:spPr/>
    </dgm:pt>
    <dgm:pt modelId="{EBB4CA81-B856-41DE-8FDF-76B961808CAA}" type="sibTrans" cxnId="{F96F9254-CD18-4E4C-8EEA-8AC9F2FCA66C}">
      <dgm:prSet/>
      <dgm:spPr/>
    </dgm:pt>
    <dgm:pt modelId="{4D688FB3-8B1F-4725-82F5-EA11D8590FCF}">
      <dgm:prSet phldrT="[Text]"/>
      <dgm:spPr/>
      <dgm:t>
        <a:bodyPr/>
        <a:lstStyle/>
        <a:p>
          <a:r>
            <a:rPr lang="en-US" dirty="0" smtClean="0"/>
            <a:t>Partnerships with SMEs in  27 continental European countries</a:t>
          </a:r>
          <a:endParaRPr lang="en-US" dirty="0"/>
        </a:p>
      </dgm:t>
    </dgm:pt>
    <dgm:pt modelId="{35680560-939E-41E3-8D3E-1904C48DEB09}" type="parTrans" cxnId="{F92FAAEA-C755-4C24-816A-CE54B7A4372A}">
      <dgm:prSet/>
      <dgm:spPr/>
    </dgm:pt>
    <dgm:pt modelId="{E1FADC19-AF1F-4AA7-9CDF-69DC36BDF382}" type="sibTrans" cxnId="{F92FAAEA-C755-4C24-816A-CE54B7A4372A}">
      <dgm:prSet/>
      <dgm:spPr/>
    </dgm:pt>
    <dgm:pt modelId="{3AE7587B-77D6-48C9-AA5C-08CD25311E0D}">
      <dgm:prSet phldrT="[Text]"/>
      <dgm:spPr/>
      <dgm:t>
        <a:bodyPr/>
        <a:lstStyle/>
        <a:p>
          <a:r>
            <a:rPr lang="en-US" dirty="0" smtClean="0"/>
            <a:t>Three regional hubs in Germany and Austria</a:t>
          </a:r>
          <a:endParaRPr lang="en-US" dirty="0"/>
        </a:p>
      </dgm:t>
    </dgm:pt>
    <dgm:pt modelId="{113F4F71-473F-42E2-A54B-A529382FBF94}" type="parTrans" cxnId="{2990F934-B04C-44B4-B4D9-43AC64555601}">
      <dgm:prSet/>
      <dgm:spPr/>
    </dgm:pt>
    <dgm:pt modelId="{1529DCD7-9C66-4FF6-A942-263563B74B26}" type="sibTrans" cxnId="{2990F934-B04C-44B4-B4D9-43AC64555601}">
      <dgm:prSet/>
      <dgm:spPr/>
    </dgm:pt>
    <dgm:pt modelId="{625D6A44-5F8A-4FBD-B378-4EA8740B7FEF}">
      <dgm:prSet phldrT="[Text]"/>
      <dgm:spPr/>
      <dgm:t>
        <a:bodyPr/>
        <a:lstStyle/>
        <a:p>
          <a:r>
            <a:rPr lang="en-US" dirty="0" smtClean="0"/>
            <a:t>Members are tied to specific regions/ cargo types</a:t>
          </a:r>
          <a:endParaRPr lang="en-US" dirty="0"/>
        </a:p>
      </dgm:t>
    </dgm:pt>
    <dgm:pt modelId="{4810E607-6CA2-4BC2-938B-46F9911BCF5D}" type="parTrans" cxnId="{31764507-023D-401D-A6FD-14C86224FBF4}">
      <dgm:prSet/>
      <dgm:spPr/>
    </dgm:pt>
    <dgm:pt modelId="{660C4851-0DAB-463E-A467-B55BCA7F0EDC}" type="sibTrans" cxnId="{31764507-023D-401D-A6FD-14C86224FBF4}">
      <dgm:prSet/>
      <dgm:spPr/>
    </dgm:pt>
    <dgm:pt modelId="{21A90F0A-314C-42AF-A05E-703C4BEF6DAB}" type="pres">
      <dgm:prSet presAssocID="{77349556-6921-46FE-A1E0-FE03B7CC09E9}" presName="linear" presStyleCnt="0">
        <dgm:presLayoutVars>
          <dgm:dir/>
          <dgm:animLvl val="lvl"/>
          <dgm:resizeHandles val="exact"/>
        </dgm:presLayoutVars>
      </dgm:prSet>
      <dgm:spPr/>
      <dgm:t>
        <a:bodyPr/>
        <a:lstStyle/>
        <a:p>
          <a:endParaRPr lang="en-US"/>
        </a:p>
      </dgm:t>
    </dgm:pt>
    <dgm:pt modelId="{12884EAE-CCB9-4DD8-A80E-3EC769612368}" type="pres">
      <dgm:prSet presAssocID="{A2A860FF-F75E-4602-9065-FC16832456CB}" presName="parentLin" presStyleCnt="0"/>
      <dgm:spPr/>
    </dgm:pt>
    <dgm:pt modelId="{97377C14-E080-46EB-A02A-2C4024382504}" type="pres">
      <dgm:prSet presAssocID="{A2A860FF-F75E-4602-9065-FC16832456CB}" presName="parentLeftMargin" presStyleLbl="node1" presStyleIdx="0" presStyleCnt="3"/>
      <dgm:spPr/>
      <dgm:t>
        <a:bodyPr/>
        <a:lstStyle/>
        <a:p>
          <a:endParaRPr lang="en-US"/>
        </a:p>
      </dgm:t>
    </dgm:pt>
    <dgm:pt modelId="{ED21765A-8DDE-4CC1-8938-34717E55BE97}" type="pres">
      <dgm:prSet presAssocID="{A2A860FF-F75E-4602-9065-FC16832456CB}" presName="parentText" presStyleLbl="node1" presStyleIdx="0" presStyleCnt="3">
        <dgm:presLayoutVars>
          <dgm:chMax val="0"/>
          <dgm:bulletEnabled val="1"/>
        </dgm:presLayoutVars>
      </dgm:prSet>
      <dgm:spPr/>
      <dgm:t>
        <a:bodyPr/>
        <a:lstStyle/>
        <a:p>
          <a:endParaRPr lang="en-US"/>
        </a:p>
      </dgm:t>
    </dgm:pt>
    <dgm:pt modelId="{206B6434-44CE-4606-94F0-4A3C5FB9A1A7}" type="pres">
      <dgm:prSet presAssocID="{A2A860FF-F75E-4602-9065-FC16832456CB}" presName="negativeSpace" presStyleCnt="0"/>
      <dgm:spPr/>
    </dgm:pt>
    <dgm:pt modelId="{96DD9A28-BB54-4B4C-B00B-992653C3F062}" type="pres">
      <dgm:prSet presAssocID="{A2A860FF-F75E-4602-9065-FC16832456CB}" presName="childText" presStyleLbl="conFgAcc1" presStyleIdx="0" presStyleCnt="3">
        <dgm:presLayoutVars>
          <dgm:bulletEnabled val="1"/>
        </dgm:presLayoutVars>
      </dgm:prSet>
      <dgm:spPr/>
      <dgm:t>
        <a:bodyPr/>
        <a:lstStyle/>
        <a:p>
          <a:endParaRPr lang="en-US"/>
        </a:p>
      </dgm:t>
    </dgm:pt>
    <dgm:pt modelId="{7542BFF9-4601-466C-A1F8-C994944B944D}" type="pres">
      <dgm:prSet presAssocID="{31CD898D-A80D-4859-A67A-71DD0E41816D}" presName="spaceBetweenRectangles" presStyleCnt="0"/>
      <dgm:spPr/>
    </dgm:pt>
    <dgm:pt modelId="{3B70BAE3-70A5-4984-AACC-ECE1814F55AE}" type="pres">
      <dgm:prSet presAssocID="{069ED171-F50C-441A-B70C-965327A64E54}" presName="parentLin" presStyleCnt="0"/>
      <dgm:spPr/>
    </dgm:pt>
    <dgm:pt modelId="{AA48B26B-4883-415E-975B-2DB1CA26E2FC}" type="pres">
      <dgm:prSet presAssocID="{069ED171-F50C-441A-B70C-965327A64E54}" presName="parentLeftMargin" presStyleLbl="node1" presStyleIdx="0" presStyleCnt="3"/>
      <dgm:spPr/>
      <dgm:t>
        <a:bodyPr/>
        <a:lstStyle/>
        <a:p>
          <a:endParaRPr lang="en-US"/>
        </a:p>
      </dgm:t>
    </dgm:pt>
    <dgm:pt modelId="{090C2361-763D-41EC-9664-B923E9FF822A}" type="pres">
      <dgm:prSet presAssocID="{069ED171-F50C-441A-B70C-965327A64E54}" presName="parentText" presStyleLbl="node1" presStyleIdx="1" presStyleCnt="3">
        <dgm:presLayoutVars>
          <dgm:chMax val="0"/>
          <dgm:bulletEnabled val="1"/>
        </dgm:presLayoutVars>
      </dgm:prSet>
      <dgm:spPr/>
      <dgm:t>
        <a:bodyPr/>
        <a:lstStyle/>
        <a:p>
          <a:endParaRPr lang="en-US"/>
        </a:p>
      </dgm:t>
    </dgm:pt>
    <dgm:pt modelId="{CB39A9FC-0350-451C-9A56-7511DB7B4706}" type="pres">
      <dgm:prSet presAssocID="{069ED171-F50C-441A-B70C-965327A64E54}" presName="negativeSpace" presStyleCnt="0"/>
      <dgm:spPr/>
    </dgm:pt>
    <dgm:pt modelId="{3F1C9E00-F9B3-4DC4-8506-83452157D3B8}" type="pres">
      <dgm:prSet presAssocID="{069ED171-F50C-441A-B70C-965327A64E54}" presName="childText" presStyleLbl="conFgAcc1" presStyleIdx="1" presStyleCnt="3">
        <dgm:presLayoutVars>
          <dgm:bulletEnabled val="1"/>
        </dgm:presLayoutVars>
      </dgm:prSet>
      <dgm:spPr/>
      <dgm:t>
        <a:bodyPr/>
        <a:lstStyle/>
        <a:p>
          <a:endParaRPr lang="en-US"/>
        </a:p>
      </dgm:t>
    </dgm:pt>
    <dgm:pt modelId="{803C9C47-8A5C-4D3B-A81D-5507236551C4}" type="pres">
      <dgm:prSet presAssocID="{57778175-1DDD-4ACC-AA01-79125E5BBC3A}" presName="spaceBetweenRectangles" presStyleCnt="0"/>
      <dgm:spPr/>
    </dgm:pt>
    <dgm:pt modelId="{10490E98-3906-47A8-9644-F7887091A49B}" type="pres">
      <dgm:prSet presAssocID="{918B020D-21E9-4F4F-A525-E4A037A52483}" presName="parentLin" presStyleCnt="0"/>
      <dgm:spPr/>
    </dgm:pt>
    <dgm:pt modelId="{4DD8D6E0-1CFC-4125-8394-EC82E00DC47C}" type="pres">
      <dgm:prSet presAssocID="{918B020D-21E9-4F4F-A525-E4A037A52483}" presName="parentLeftMargin" presStyleLbl="node1" presStyleIdx="1" presStyleCnt="3"/>
      <dgm:spPr/>
      <dgm:t>
        <a:bodyPr/>
        <a:lstStyle/>
        <a:p>
          <a:endParaRPr lang="en-US"/>
        </a:p>
      </dgm:t>
    </dgm:pt>
    <dgm:pt modelId="{9DD62DFA-7994-44BC-B655-94406F15703B}" type="pres">
      <dgm:prSet presAssocID="{918B020D-21E9-4F4F-A525-E4A037A52483}" presName="parentText" presStyleLbl="node1" presStyleIdx="2" presStyleCnt="3">
        <dgm:presLayoutVars>
          <dgm:chMax val="0"/>
          <dgm:bulletEnabled val="1"/>
        </dgm:presLayoutVars>
      </dgm:prSet>
      <dgm:spPr/>
      <dgm:t>
        <a:bodyPr/>
        <a:lstStyle/>
        <a:p>
          <a:endParaRPr lang="en-US"/>
        </a:p>
      </dgm:t>
    </dgm:pt>
    <dgm:pt modelId="{B0928931-04C6-4446-9FBD-54A5B1395FDB}" type="pres">
      <dgm:prSet presAssocID="{918B020D-21E9-4F4F-A525-E4A037A52483}" presName="negativeSpace" presStyleCnt="0"/>
      <dgm:spPr/>
    </dgm:pt>
    <dgm:pt modelId="{C3D61627-3325-40BB-8EA5-8E21ADB35914}" type="pres">
      <dgm:prSet presAssocID="{918B020D-21E9-4F4F-A525-E4A037A52483}" presName="childText" presStyleLbl="conFgAcc1" presStyleIdx="2" presStyleCnt="3">
        <dgm:presLayoutVars>
          <dgm:bulletEnabled val="1"/>
        </dgm:presLayoutVars>
      </dgm:prSet>
      <dgm:spPr/>
      <dgm:t>
        <a:bodyPr/>
        <a:lstStyle/>
        <a:p>
          <a:endParaRPr lang="en-US"/>
        </a:p>
      </dgm:t>
    </dgm:pt>
  </dgm:ptLst>
  <dgm:cxnLst>
    <dgm:cxn modelId="{968055AB-AFD4-4515-AE22-D0FEFCC2EF9E}" type="presOf" srcId="{918B020D-21E9-4F4F-A525-E4A037A52483}" destId="{9DD62DFA-7994-44BC-B655-94406F15703B}" srcOrd="1" destOrd="0" presId="urn:microsoft.com/office/officeart/2005/8/layout/list1"/>
    <dgm:cxn modelId="{7A76A516-5101-427F-9FB1-B340B3EF1C66}" type="presOf" srcId="{918B020D-21E9-4F4F-A525-E4A037A52483}" destId="{4DD8D6E0-1CFC-4125-8394-EC82E00DC47C}" srcOrd="0" destOrd="0" presId="urn:microsoft.com/office/officeart/2005/8/layout/list1"/>
    <dgm:cxn modelId="{17EB01F0-9F85-4B6B-813F-99E415D61754}" srcId="{77349556-6921-46FE-A1E0-FE03B7CC09E9}" destId="{918B020D-21E9-4F4F-A525-E4A037A52483}" srcOrd="2" destOrd="0" parTransId="{DF24B5C3-04B2-4C18-938E-348B486AA153}" sibTransId="{F81AEFC5-9CB4-42E6-8A91-7A176B0587F1}"/>
    <dgm:cxn modelId="{6BE84D83-BFD2-49CF-96F9-1FD4D7334E36}" type="presOf" srcId="{069ED171-F50C-441A-B70C-965327A64E54}" destId="{090C2361-763D-41EC-9664-B923E9FF822A}" srcOrd="1" destOrd="0" presId="urn:microsoft.com/office/officeart/2005/8/layout/list1"/>
    <dgm:cxn modelId="{F96F9254-CD18-4E4C-8EEA-8AC9F2FCA66C}" srcId="{069ED171-F50C-441A-B70C-965327A64E54}" destId="{E6066F8F-6551-450C-B5C8-6C18A5A74842}" srcOrd="0" destOrd="0" parTransId="{947ADBCC-6B45-4169-9F07-31CE4FECCAD8}" sibTransId="{EBB4CA81-B856-41DE-8FDF-76B961808CAA}"/>
    <dgm:cxn modelId="{F8F3D444-9A0D-4ABB-B6FD-E354D9BC341B}" type="presOf" srcId="{069ED171-F50C-441A-B70C-965327A64E54}" destId="{AA48B26B-4883-415E-975B-2DB1CA26E2FC}" srcOrd="0" destOrd="0" presId="urn:microsoft.com/office/officeart/2005/8/layout/list1"/>
    <dgm:cxn modelId="{3A21328B-F301-43B3-B6A1-0DB7C7664C98}" type="presOf" srcId="{3AE7587B-77D6-48C9-AA5C-08CD25311E0D}" destId="{96DD9A28-BB54-4B4C-B00B-992653C3F062}" srcOrd="0" destOrd="1" presId="urn:microsoft.com/office/officeart/2005/8/layout/list1"/>
    <dgm:cxn modelId="{85BEA1D1-8A4C-4245-8F62-7ACF6B90E5B6}" srcId="{A2A860FF-F75E-4602-9065-FC16832456CB}" destId="{7CD040D7-1130-48DF-9787-9AFC6ADFB4EF}" srcOrd="0" destOrd="0" parTransId="{DC371EB7-7D27-44B0-BED3-E1F89D11A0DA}" sibTransId="{72CF836F-1A86-48F5-AE99-6B1C8004863B}"/>
    <dgm:cxn modelId="{2990F934-B04C-44B4-B4D9-43AC64555601}" srcId="{A2A860FF-F75E-4602-9065-FC16832456CB}" destId="{3AE7587B-77D6-48C9-AA5C-08CD25311E0D}" srcOrd="1" destOrd="0" parTransId="{113F4F71-473F-42E2-A54B-A529382FBF94}" sibTransId="{1529DCD7-9C66-4FF6-A942-263563B74B26}"/>
    <dgm:cxn modelId="{13F5D45A-2BDF-4C31-A9C2-51D6F3F12916}" type="presOf" srcId="{4D688FB3-8B1F-4725-82F5-EA11D8590FCF}" destId="{C3D61627-3325-40BB-8EA5-8E21ADB35914}" srcOrd="0" destOrd="0" presId="urn:microsoft.com/office/officeart/2005/8/layout/list1"/>
    <dgm:cxn modelId="{EE881861-DA5D-4E4D-887B-DA5C13FC08DE}" type="presOf" srcId="{7CD040D7-1130-48DF-9787-9AFC6ADFB4EF}" destId="{96DD9A28-BB54-4B4C-B00B-992653C3F062}" srcOrd="0" destOrd="0" presId="urn:microsoft.com/office/officeart/2005/8/layout/list1"/>
    <dgm:cxn modelId="{3FC8D671-8B85-42A2-BAC2-8099DE6269F9}" type="presOf" srcId="{A2A860FF-F75E-4602-9065-FC16832456CB}" destId="{97377C14-E080-46EB-A02A-2C4024382504}" srcOrd="0" destOrd="0" presId="urn:microsoft.com/office/officeart/2005/8/layout/list1"/>
    <dgm:cxn modelId="{F92FAAEA-C755-4C24-816A-CE54B7A4372A}" srcId="{918B020D-21E9-4F4F-A525-E4A037A52483}" destId="{4D688FB3-8B1F-4725-82F5-EA11D8590FCF}" srcOrd="0" destOrd="0" parTransId="{35680560-939E-41E3-8D3E-1904C48DEB09}" sibTransId="{E1FADC19-AF1F-4AA7-9CDF-69DC36BDF382}"/>
    <dgm:cxn modelId="{4FCB9DCC-19C1-43A0-A38D-8E807225F20D}" type="presOf" srcId="{E6066F8F-6551-450C-B5C8-6C18A5A74842}" destId="{3F1C9E00-F9B3-4DC4-8506-83452157D3B8}" srcOrd="0" destOrd="0" presId="urn:microsoft.com/office/officeart/2005/8/layout/list1"/>
    <dgm:cxn modelId="{91C578A9-9DBE-484F-8CA5-0C8E77324821}" type="presOf" srcId="{77349556-6921-46FE-A1E0-FE03B7CC09E9}" destId="{21A90F0A-314C-42AF-A05E-703C4BEF6DAB}" srcOrd="0" destOrd="0" presId="urn:microsoft.com/office/officeart/2005/8/layout/list1"/>
    <dgm:cxn modelId="{661BFDAE-61F4-42E7-8BE1-71DF66FF26DC}" type="presOf" srcId="{A2A860FF-F75E-4602-9065-FC16832456CB}" destId="{ED21765A-8DDE-4CC1-8938-34717E55BE97}" srcOrd="1" destOrd="0" presId="urn:microsoft.com/office/officeart/2005/8/layout/list1"/>
    <dgm:cxn modelId="{97E3F60A-C2BF-487F-9A44-B8F3E2792C17}" type="presOf" srcId="{625D6A44-5F8A-4FBD-B378-4EA8740B7FEF}" destId="{3F1C9E00-F9B3-4DC4-8506-83452157D3B8}" srcOrd="0" destOrd="1" presId="urn:microsoft.com/office/officeart/2005/8/layout/list1"/>
    <dgm:cxn modelId="{31764507-023D-401D-A6FD-14C86224FBF4}" srcId="{069ED171-F50C-441A-B70C-965327A64E54}" destId="{625D6A44-5F8A-4FBD-B378-4EA8740B7FEF}" srcOrd="1" destOrd="0" parTransId="{4810E607-6CA2-4BC2-938B-46F9911BCF5D}" sibTransId="{660C4851-0DAB-463E-A467-B55BCA7F0EDC}"/>
    <dgm:cxn modelId="{6A71C864-0F43-48F4-B9CC-9D2AEBE55B7C}" srcId="{77349556-6921-46FE-A1E0-FE03B7CC09E9}" destId="{A2A860FF-F75E-4602-9065-FC16832456CB}" srcOrd="0" destOrd="0" parTransId="{3A70F940-1625-4B3D-A588-C7DCD6B3F4B6}" sibTransId="{31CD898D-A80D-4859-A67A-71DD0E41816D}"/>
    <dgm:cxn modelId="{4F499548-CF3E-4424-B77D-D7A5233B1B1E}" srcId="{77349556-6921-46FE-A1E0-FE03B7CC09E9}" destId="{069ED171-F50C-441A-B70C-965327A64E54}" srcOrd="1" destOrd="0" parTransId="{F3A91A13-5D6B-4565-80E9-C192E99EC065}" sibTransId="{57778175-1DDD-4ACC-AA01-79125E5BBC3A}"/>
    <dgm:cxn modelId="{D3D4FC70-8674-4B25-9901-6915DF948109}" type="presParOf" srcId="{21A90F0A-314C-42AF-A05E-703C4BEF6DAB}" destId="{12884EAE-CCB9-4DD8-A80E-3EC769612368}" srcOrd="0" destOrd="0" presId="urn:microsoft.com/office/officeart/2005/8/layout/list1"/>
    <dgm:cxn modelId="{5ABE2961-28EA-4083-BA31-24F6A119DE7E}" type="presParOf" srcId="{12884EAE-CCB9-4DD8-A80E-3EC769612368}" destId="{97377C14-E080-46EB-A02A-2C4024382504}" srcOrd="0" destOrd="0" presId="urn:microsoft.com/office/officeart/2005/8/layout/list1"/>
    <dgm:cxn modelId="{BB4AE6E8-83DF-430F-929E-5E0C4293CE75}" type="presParOf" srcId="{12884EAE-CCB9-4DD8-A80E-3EC769612368}" destId="{ED21765A-8DDE-4CC1-8938-34717E55BE97}" srcOrd="1" destOrd="0" presId="urn:microsoft.com/office/officeart/2005/8/layout/list1"/>
    <dgm:cxn modelId="{679FC0C3-9CDF-49D3-9B62-FE33199AEF11}" type="presParOf" srcId="{21A90F0A-314C-42AF-A05E-703C4BEF6DAB}" destId="{206B6434-44CE-4606-94F0-4A3C5FB9A1A7}" srcOrd="1" destOrd="0" presId="urn:microsoft.com/office/officeart/2005/8/layout/list1"/>
    <dgm:cxn modelId="{411384F0-C321-496A-AAE4-8AE8FB5F7C99}" type="presParOf" srcId="{21A90F0A-314C-42AF-A05E-703C4BEF6DAB}" destId="{96DD9A28-BB54-4B4C-B00B-992653C3F062}" srcOrd="2" destOrd="0" presId="urn:microsoft.com/office/officeart/2005/8/layout/list1"/>
    <dgm:cxn modelId="{0E247BCF-5FC7-4F2A-B506-6F99C4BFA21D}" type="presParOf" srcId="{21A90F0A-314C-42AF-A05E-703C4BEF6DAB}" destId="{7542BFF9-4601-466C-A1F8-C994944B944D}" srcOrd="3" destOrd="0" presId="urn:microsoft.com/office/officeart/2005/8/layout/list1"/>
    <dgm:cxn modelId="{402B97E7-5A25-440B-A29B-B67179182023}" type="presParOf" srcId="{21A90F0A-314C-42AF-A05E-703C4BEF6DAB}" destId="{3B70BAE3-70A5-4984-AACC-ECE1814F55AE}" srcOrd="4" destOrd="0" presId="urn:microsoft.com/office/officeart/2005/8/layout/list1"/>
    <dgm:cxn modelId="{6950C087-1161-4862-8FC1-470D5EC5D280}" type="presParOf" srcId="{3B70BAE3-70A5-4984-AACC-ECE1814F55AE}" destId="{AA48B26B-4883-415E-975B-2DB1CA26E2FC}" srcOrd="0" destOrd="0" presId="urn:microsoft.com/office/officeart/2005/8/layout/list1"/>
    <dgm:cxn modelId="{103C5185-3F6B-47F8-9F63-D351C7E66768}" type="presParOf" srcId="{3B70BAE3-70A5-4984-AACC-ECE1814F55AE}" destId="{090C2361-763D-41EC-9664-B923E9FF822A}" srcOrd="1" destOrd="0" presId="urn:microsoft.com/office/officeart/2005/8/layout/list1"/>
    <dgm:cxn modelId="{7638B149-DE0F-49BD-9DE8-89B69C233BAF}" type="presParOf" srcId="{21A90F0A-314C-42AF-A05E-703C4BEF6DAB}" destId="{CB39A9FC-0350-451C-9A56-7511DB7B4706}" srcOrd="5" destOrd="0" presId="urn:microsoft.com/office/officeart/2005/8/layout/list1"/>
    <dgm:cxn modelId="{EF9F6374-8031-43E3-8E77-F3CEE4FB093C}" type="presParOf" srcId="{21A90F0A-314C-42AF-A05E-703C4BEF6DAB}" destId="{3F1C9E00-F9B3-4DC4-8506-83452157D3B8}" srcOrd="6" destOrd="0" presId="urn:microsoft.com/office/officeart/2005/8/layout/list1"/>
    <dgm:cxn modelId="{C4B03664-27FB-41E3-8589-1DDCF32CD5FB}" type="presParOf" srcId="{21A90F0A-314C-42AF-A05E-703C4BEF6DAB}" destId="{803C9C47-8A5C-4D3B-A81D-5507236551C4}" srcOrd="7" destOrd="0" presId="urn:microsoft.com/office/officeart/2005/8/layout/list1"/>
    <dgm:cxn modelId="{68DD0C86-EFFF-4C3D-A092-903524981A3D}" type="presParOf" srcId="{21A90F0A-314C-42AF-A05E-703C4BEF6DAB}" destId="{10490E98-3906-47A8-9644-F7887091A49B}" srcOrd="8" destOrd="0" presId="urn:microsoft.com/office/officeart/2005/8/layout/list1"/>
    <dgm:cxn modelId="{53F77CA0-A82E-4E50-BF26-BB85C850B088}" type="presParOf" srcId="{10490E98-3906-47A8-9644-F7887091A49B}" destId="{4DD8D6E0-1CFC-4125-8394-EC82E00DC47C}" srcOrd="0" destOrd="0" presId="urn:microsoft.com/office/officeart/2005/8/layout/list1"/>
    <dgm:cxn modelId="{B377F504-3F09-4283-9A33-D9B0B47EA938}" type="presParOf" srcId="{10490E98-3906-47A8-9644-F7887091A49B}" destId="{9DD62DFA-7994-44BC-B655-94406F15703B}" srcOrd="1" destOrd="0" presId="urn:microsoft.com/office/officeart/2005/8/layout/list1"/>
    <dgm:cxn modelId="{FA6DE627-46CD-48A0-93CC-966DBAC14C02}" type="presParOf" srcId="{21A90F0A-314C-42AF-A05E-703C4BEF6DAB}" destId="{B0928931-04C6-4446-9FBD-54A5B1395FDB}" srcOrd="9" destOrd="0" presId="urn:microsoft.com/office/officeart/2005/8/layout/list1"/>
    <dgm:cxn modelId="{E9659E60-70B2-4362-BF41-3DAC750F40F6}" type="presParOf" srcId="{21A90F0A-314C-42AF-A05E-703C4BEF6DAB}" destId="{C3D61627-3325-40BB-8EA5-8E21ADB35914}"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DB7D5-DF43-499D-A659-EA568CB313DD}">
      <dsp:nvSpPr>
        <dsp:cNvPr id="0" name=""/>
        <dsp:cNvSpPr/>
      </dsp:nvSpPr>
      <dsp:spPr>
        <a:xfrm>
          <a:off x="0" y="245187"/>
          <a:ext cx="8229600" cy="1134000"/>
        </a:xfrm>
        <a:prstGeom prst="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312420" rIns="63870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Statistics and Trade Information</a:t>
          </a:r>
          <a:endParaRPr lang="en-US" sz="1500" kern="1200" dirty="0"/>
        </a:p>
        <a:p>
          <a:pPr marL="114300" lvl="1" indent="-114300" algn="l" defTabSz="666750">
            <a:lnSpc>
              <a:spcPct val="90000"/>
            </a:lnSpc>
            <a:spcBef>
              <a:spcPct val="0"/>
            </a:spcBef>
            <a:spcAft>
              <a:spcPct val="15000"/>
            </a:spcAft>
            <a:buChar char="••"/>
          </a:pPr>
          <a:r>
            <a:rPr lang="en-US" sz="1500" kern="1200" dirty="0" smtClean="0"/>
            <a:t>Monitors Trends and Developments</a:t>
          </a:r>
          <a:endParaRPr lang="en-US" sz="1500" kern="1200" dirty="0"/>
        </a:p>
        <a:p>
          <a:pPr marL="114300" lvl="1" indent="-114300" algn="l" defTabSz="666750">
            <a:lnSpc>
              <a:spcPct val="90000"/>
            </a:lnSpc>
            <a:spcBef>
              <a:spcPct val="0"/>
            </a:spcBef>
            <a:spcAft>
              <a:spcPct val="15000"/>
            </a:spcAft>
            <a:buChar char="••"/>
          </a:pPr>
          <a:r>
            <a:rPr lang="en-US" sz="1500" kern="1200" dirty="0" smtClean="0"/>
            <a:t>Information on Regulatory Changes in Export Markets</a:t>
          </a:r>
          <a:endParaRPr lang="en-US" sz="1500" kern="1200" dirty="0"/>
        </a:p>
      </dsp:txBody>
      <dsp:txXfrm>
        <a:off x="0" y="245187"/>
        <a:ext cx="8229600" cy="1134000"/>
      </dsp:txXfrm>
    </dsp:sp>
    <dsp:sp modelId="{BED0AE53-F7C8-40D1-928D-46604F572189}">
      <dsp:nvSpPr>
        <dsp:cNvPr id="0" name=""/>
        <dsp:cNvSpPr/>
      </dsp:nvSpPr>
      <dsp:spPr>
        <a:xfrm>
          <a:off x="411480" y="23787"/>
          <a:ext cx="5760720" cy="442800"/>
        </a:xfrm>
        <a:prstGeom prst="roundRect">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lvl="0" algn="l" defTabSz="666750">
            <a:lnSpc>
              <a:spcPct val="90000"/>
            </a:lnSpc>
            <a:spcBef>
              <a:spcPct val="0"/>
            </a:spcBef>
            <a:spcAft>
              <a:spcPct val="35000"/>
            </a:spcAft>
          </a:pPr>
          <a:r>
            <a:rPr lang="en-US" sz="1500" kern="1200" dirty="0" smtClean="0"/>
            <a:t>Market Intelligence</a:t>
          </a:r>
          <a:endParaRPr lang="en-US" sz="1500" kern="1200" dirty="0"/>
        </a:p>
      </dsp:txBody>
      <dsp:txXfrm>
        <a:off x="433096" y="45403"/>
        <a:ext cx="5717488" cy="399568"/>
      </dsp:txXfrm>
    </dsp:sp>
    <dsp:sp modelId="{9DF95789-DDF8-4E60-A44C-5E8A7CAE16BB}">
      <dsp:nvSpPr>
        <dsp:cNvPr id="0" name=""/>
        <dsp:cNvSpPr/>
      </dsp:nvSpPr>
      <dsp:spPr>
        <a:xfrm>
          <a:off x="0" y="1681587"/>
          <a:ext cx="8229600" cy="1134000"/>
        </a:xfrm>
        <a:prstGeom prst="rect">
          <a:avLst/>
        </a:prstGeom>
        <a:solidFill>
          <a:schemeClr val="lt1">
            <a:alpha val="90000"/>
            <a:hueOff val="0"/>
            <a:satOff val="0"/>
            <a:lumOff val="0"/>
            <a:alphaOff val="0"/>
          </a:schemeClr>
        </a:solidFill>
        <a:ln w="9525" cap="flat" cmpd="sng" algn="ctr">
          <a:solidFill>
            <a:schemeClr val="accent1">
              <a:shade val="50000"/>
              <a:hueOff val="180718"/>
              <a:satOff val="-3780"/>
              <a:lumOff val="2103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312420" rIns="63870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Uniform Branding for Seafood from Norway</a:t>
          </a:r>
          <a:endParaRPr lang="en-US" sz="1500" kern="1200" dirty="0"/>
        </a:p>
        <a:p>
          <a:pPr marL="114300" lvl="1" indent="-114300" algn="l" defTabSz="666750">
            <a:lnSpc>
              <a:spcPct val="90000"/>
            </a:lnSpc>
            <a:spcBef>
              <a:spcPct val="0"/>
            </a:spcBef>
            <a:spcAft>
              <a:spcPct val="15000"/>
            </a:spcAft>
            <a:buChar char="••"/>
          </a:pPr>
          <a:r>
            <a:rPr lang="en-US" sz="1500" kern="1200" dirty="0" smtClean="0"/>
            <a:t>Supports Sales Efforts of Members</a:t>
          </a:r>
          <a:endParaRPr lang="en-US" sz="1500" kern="1200" dirty="0"/>
        </a:p>
        <a:p>
          <a:pPr marL="114300" lvl="1" indent="-114300" algn="l" defTabSz="666750">
            <a:lnSpc>
              <a:spcPct val="90000"/>
            </a:lnSpc>
            <a:spcBef>
              <a:spcPct val="0"/>
            </a:spcBef>
            <a:spcAft>
              <a:spcPct val="15000"/>
            </a:spcAft>
            <a:buChar char="••"/>
          </a:pPr>
          <a:r>
            <a:rPr lang="en-US" sz="1500" kern="1200" dirty="0" smtClean="0"/>
            <a:t>Marketing Projects to Increase Demand for Norwegian Seafood </a:t>
          </a:r>
          <a:endParaRPr lang="en-US" sz="1500" kern="1200" dirty="0"/>
        </a:p>
      </dsp:txBody>
      <dsp:txXfrm>
        <a:off x="0" y="1681587"/>
        <a:ext cx="8229600" cy="1134000"/>
      </dsp:txXfrm>
    </dsp:sp>
    <dsp:sp modelId="{9933414E-7A5B-439B-8753-D05008905CA2}">
      <dsp:nvSpPr>
        <dsp:cNvPr id="0" name=""/>
        <dsp:cNvSpPr/>
      </dsp:nvSpPr>
      <dsp:spPr>
        <a:xfrm>
          <a:off x="411480" y="1460187"/>
          <a:ext cx="5760720" cy="442800"/>
        </a:xfrm>
        <a:prstGeom prst="roundRect">
          <a:avLst/>
        </a:prstGeom>
        <a:gradFill rotWithShape="0">
          <a:gsLst>
            <a:gs pos="0">
              <a:schemeClr val="accent1">
                <a:shade val="50000"/>
                <a:hueOff val="180718"/>
                <a:satOff val="-3780"/>
                <a:lumOff val="21031"/>
                <a:alphaOff val="0"/>
                <a:tint val="50000"/>
                <a:satMod val="300000"/>
              </a:schemeClr>
            </a:gs>
            <a:gs pos="35000">
              <a:schemeClr val="accent1">
                <a:shade val="50000"/>
                <a:hueOff val="180718"/>
                <a:satOff val="-3780"/>
                <a:lumOff val="21031"/>
                <a:alphaOff val="0"/>
                <a:tint val="37000"/>
                <a:satMod val="300000"/>
              </a:schemeClr>
            </a:gs>
            <a:gs pos="100000">
              <a:schemeClr val="accent1">
                <a:shade val="50000"/>
                <a:hueOff val="180718"/>
                <a:satOff val="-3780"/>
                <a:lumOff val="2103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lvl="0" algn="l" defTabSz="666750">
            <a:lnSpc>
              <a:spcPct val="90000"/>
            </a:lnSpc>
            <a:spcBef>
              <a:spcPct val="0"/>
            </a:spcBef>
            <a:spcAft>
              <a:spcPct val="35000"/>
            </a:spcAft>
          </a:pPr>
          <a:r>
            <a:rPr lang="en-US" sz="1500" kern="1200" dirty="0" smtClean="0"/>
            <a:t>Joint Marketing</a:t>
          </a:r>
        </a:p>
      </dsp:txBody>
      <dsp:txXfrm>
        <a:off x="433096" y="1481803"/>
        <a:ext cx="5717488" cy="399568"/>
      </dsp:txXfrm>
    </dsp:sp>
    <dsp:sp modelId="{6AAD94D6-16C4-44C5-A749-0F4327E8BD1D}">
      <dsp:nvSpPr>
        <dsp:cNvPr id="0" name=""/>
        <dsp:cNvSpPr/>
      </dsp:nvSpPr>
      <dsp:spPr>
        <a:xfrm>
          <a:off x="0" y="3117987"/>
          <a:ext cx="8229600" cy="637875"/>
        </a:xfrm>
        <a:prstGeom prst="rect">
          <a:avLst/>
        </a:prstGeom>
        <a:solidFill>
          <a:schemeClr val="lt1">
            <a:alpha val="90000"/>
            <a:hueOff val="0"/>
            <a:satOff val="0"/>
            <a:lumOff val="0"/>
            <a:alphaOff val="0"/>
          </a:schemeClr>
        </a:solidFill>
        <a:ln w="9525" cap="flat" cmpd="sng" algn="ctr">
          <a:solidFill>
            <a:schemeClr val="accent1">
              <a:shade val="50000"/>
              <a:hueOff val="361436"/>
              <a:satOff val="-7560"/>
              <a:lumOff val="4206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312420" rIns="63870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PR activities increasing general knowledge about NSC and its Brand Principles</a:t>
          </a:r>
          <a:endParaRPr lang="en-US" sz="1500" kern="1200" dirty="0"/>
        </a:p>
      </dsp:txBody>
      <dsp:txXfrm>
        <a:off x="0" y="3117987"/>
        <a:ext cx="8229600" cy="637875"/>
      </dsp:txXfrm>
    </dsp:sp>
    <dsp:sp modelId="{7F720569-366A-4D09-AACB-0D57A9905176}">
      <dsp:nvSpPr>
        <dsp:cNvPr id="0" name=""/>
        <dsp:cNvSpPr/>
      </dsp:nvSpPr>
      <dsp:spPr>
        <a:xfrm>
          <a:off x="411480" y="2896587"/>
          <a:ext cx="5760720" cy="442800"/>
        </a:xfrm>
        <a:prstGeom prst="roundRect">
          <a:avLst/>
        </a:prstGeom>
        <a:gradFill rotWithShape="0">
          <a:gsLst>
            <a:gs pos="0">
              <a:schemeClr val="accent1">
                <a:shade val="50000"/>
                <a:hueOff val="361436"/>
                <a:satOff val="-7560"/>
                <a:lumOff val="42063"/>
                <a:alphaOff val="0"/>
                <a:tint val="50000"/>
                <a:satMod val="300000"/>
              </a:schemeClr>
            </a:gs>
            <a:gs pos="35000">
              <a:schemeClr val="accent1">
                <a:shade val="50000"/>
                <a:hueOff val="361436"/>
                <a:satOff val="-7560"/>
                <a:lumOff val="42063"/>
                <a:alphaOff val="0"/>
                <a:tint val="37000"/>
                <a:satMod val="300000"/>
              </a:schemeClr>
            </a:gs>
            <a:gs pos="100000">
              <a:schemeClr val="accent1">
                <a:shade val="50000"/>
                <a:hueOff val="361436"/>
                <a:satOff val="-7560"/>
                <a:lumOff val="4206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lvl="0" algn="l" defTabSz="666750">
            <a:lnSpc>
              <a:spcPct val="90000"/>
            </a:lnSpc>
            <a:spcBef>
              <a:spcPct val="0"/>
            </a:spcBef>
            <a:spcAft>
              <a:spcPct val="35000"/>
            </a:spcAft>
          </a:pPr>
          <a:r>
            <a:rPr lang="en-US" sz="1500" kern="1200" dirty="0" smtClean="0"/>
            <a:t>Communication</a:t>
          </a:r>
          <a:endParaRPr lang="en-US" sz="1500" kern="1200" dirty="0"/>
        </a:p>
      </dsp:txBody>
      <dsp:txXfrm>
        <a:off x="433096" y="2918203"/>
        <a:ext cx="5717488" cy="399568"/>
      </dsp:txXfrm>
    </dsp:sp>
    <dsp:sp modelId="{5AA49A75-5B59-4811-8F67-FC608A2329DE}">
      <dsp:nvSpPr>
        <dsp:cNvPr id="0" name=""/>
        <dsp:cNvSpPr/>
      </dsp:nvSpPr>
      <dsp:spPr>
        <a:xfrm>
          <a:off x="0" y="4058262"/>
          <a:ext cx="8229600" cy="874125"/>
        </a:xfrm>
        <a:prstGeom prst="rect">
          <a:avLst/>
        </a:prstGeom>
        <a:solidFill>
          <a:schemeClr val="lt1">
            <a:alpha val="90000"/>
            <a:hueOff val="0"/>
            <a:satOff val="0"/>
            <a:lumOff val="0"/>
            <a:alphaOff val="0"/>
          </a:schemeClr>
        </a:solidFill>
        <a:ln w="9525" cap="flat" cmpd="sng" algn="ctr">
          <a:solidFill>
            <a:schemeClr val="accent1">
              <a:shade val="50000"/>
              <a:hueOff val="180718"/>
              <a:satOff val="-3780"/>
              <a:lumOff val="2103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312420" rIns="638708"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Ensures high reputation of NSC</a:t>
          </a:r>
          <a:endParaRPr lang="en-US" sz="1500" kern="1200" dirty="0"/>
        </a:p>
        <a:p>
          <a:pPr marL="114300" lvl="1" indent="-114300" algn="l" defTabSz="666750">
            <a:lnSpc>
              <a:spcPct val="90000"/>
            </a:lnSpc>
            <a:spcBef>
              <a:spcPct val="0"/>
            </a:spcBef>
            <a:spcAft>
              <a:spcPct val="15000"/>
            </a:spcAft>
            <a:buChar char="••"/>
          </a:pPr>
          <a:r>
            <a:rPr lang="en-US" sz="1500" kern="1200" dirty="0" smtClean="0"/>
            <a:t>Enforcement of NSC principles</a:t>
          </a:r>
          <a:endParaRPr lang="en-US" sz="1500" kern="1200" dirty="0"/>
        </a:p>
      </dsp:txBody>
      <dsp:txXfrm>
        <a:off x="0" y="4058262"/>
        <a:ext cx="8229600" cy="874125"/>
      </dsp:txXfrm>
    </dsp:sp>
    <dsp:sp modelId="{25F71AFA-965F-475E-8019-B9C05AFFAF4B}">
      <dsp:nvSpPr>
        <dsp:cNvPr id="0" name=""/>
        <dsp:cNvSpPr/>
      </dsp:nvSpPr>
      <dsp:spPr>
        <a:xfrm>
          <a:off x="411480" y="3836862"/>
          <a:ext cx="5760720" cy="442800"/>
        </a:xfrm>
        <a:prstGeom prst="roundRect">
          <a:avLst/>
        </a:prstGeom>
        <a:gradFill rotWithShape="0">
          <a:gsLst>
            <a:gs pos="0">
              <a:schemeClr val="accent1">
                <a:shade val="50000"/>
                <a:hueOff val="180718"/>
                <a:satOff val="-3780"/>
                <a:lumOff val="21031"/>
                <a:alphaOff val="0"/>
                <a:tint val="50000"/>
                <a:satMod val="300000"/>
              </a:schemeClr>
            </a:gs>
            <a:gs pos="35000">
              <a:schemeClr val="accent1">
                <a:shade val="50000"/>
                <a:hueOff val="180718"/>
                <a:satOff val="-3780"/>
                <a:lumOff val="21031"/>
                <a:alphaOff val="0"/>
                <a:tint val="37000"/>
                <a:satMod val="300000"/>
              </a:schemeClr>
            </a:gs>
            <a:gs pos="100000">
              <a:schemeClr val="accent1">
                <a:shade val="50000"/>
                <a:hueOff val="180718"/>
                <a:satOff val="-3780"/>
                <a:lumOff val="2103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lvl="0" algn="l" defTabSz="666750">
            <a:lnSpc>
              <a:spcPct val="90000"/>
            </a:lnSpc>
            <a:spcBef>
              <a:spcPct val="0"/>
            </a:spcBef>
            <a:spcAft>
              <a:spcPct val="35000"/>
            </a:spcAft>
          </a:pPr>
          <a:r>
            <a:rPr lang="en-US" sz="1500" kern="1200" dirty="0" smtClean="0"/>
            <a:t>Reputation Management</a:t>
          </a:r>
          <a:endParaRPr lang="en-US" sz="1500" kern="1200" dirty="0"/>
        </a:p>
      </dsp:txBody>
      <dsp:txXfrm>
        <a:off x="433096" y="3858478"/>
        <a:ext cx="5717488"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1A88E-C06A-4DBC-A086-3CFC3ABF715F}">
      <dsp:nvSpPr>
        <dsp:cNvPr id="0" name=""/>
        <dsp:cNvSpPr/>
      </dsp:nvSpPr>
      <dsp:spPr>
        <a:xfrm>
          <a:off x="1150647" y="102286"/>
          <a:ext cx="2229252" cy="1535955"/>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662B74D-2B7C-494A-BE36-E4F3A813F273}">
      <dsp:nvSpPr>
        <dsp:cNvPr id="0" name=""/>
        <dsp:cNvSpPr/>
      </dsp:nvSpPr>
      <dsp:spPr>
        <a:xfrm>
          <a:off x="1150647" y="1638264"/>
          <a:ext cx="2229252" cy="82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smtClean="0"/>
            <a:t>Origin branding</a:t>
          </a:r>
          <a:endParaRPr lang="en-US" sz="2000" kern="1200" dirty="0"/>
        </a:p>
      </dsp:txBody>
      <dsp:txXfrm>
        <a:off x="1150647" y="1638264"/>
        <a:ext cx="2229252" cy="827052"/>
      </dsp:txXfrm>
    </dsp:sp>
    <dsp:sp modelId="{6CE4426B-00AA-4719-BAD8-84783048168E}">
      <dsp:nvSpPr>
        <dsp:cNvPr id="0" name=""/>
        <dsp:cNvSpPr/>
      </dsp:nvSpPr>
      <dsp:spPr>
        <a:xfrm>
          <a:off x="4843921" y="102317"/>
          <a:ext cx="2229252" cy="1535955"/>
        </a:xfrm>
        <a:prstGeom prst="round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BD86593-4111-48D5-8A62-B968F2105444}">
      <dsp:nvSpPr>
        <dsp:cNvPr id="0" name=""/>
        <dsp:cNvSpPr/>
      </dsp:nvSpPr>
      <dsp:spPr>
        <a:xfrm>
          <a:off x="4843921" y="1638264"/>
          <a:ext cx="2229252" cy="82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smtClean="0"/>
            <a:t>Graphic profile and brand identity</a:t>
          </a:r>
          <a:endParaRPr lang="en-US" sz="2000" kern="1200" dirty="0"/>
        </a:p>
      </dsp:txBody>
      <dsp:txXfrm>
        <a:off x="4843921" y="1638264"/>
        <a:ext cx="2229252" cy="827052"/>
      </dsp:txXfrm>
    </dsp:sp>
    <dsp:sp modelId="{1CDAE929-F400-4CD7-A3F5-869C4E908AE1}">
      <dsp:nvSpPr>
        <dsp:cNvPr id="0" name=""/>
        <dsp:cNvSpPr/>
      </dsp:nvSpPr>
      <dsp:spPr>
        <a:xfrm>
          <a:off x="1144146" y="2514028"/>
          <a:ext cx="2229252" cy="1535955"/>
        </a:xfrm>
        <a:prstGeom prst="roundRect">
          <a:avLst/>
        </a:prstGeom>
        <a:blipFill rotWithShape="1">
          <a:blip xmlns:r="http://schemas.openxmlformats.org/officeDocument/2006/relationships" r:embed="rId3">
            <a:extLst>
              <a:ext uri="{28A0092B-C50C-407E-A947-70E740481C1C}">
                <a14:useLocalDpi xmlns:a14="http://schemas.microsoft.com/office/drawing/2010/main"/>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E63AB9A-C4D0-457F-B63C-99037AD70E56}">
      <dsp:nvSpPr>
        <dsp:cNvPr id="0" name=""/>
        <dsp:cNvSpPr/>
      </dsp:nvSpPr>
      <dsp:spPr>
        <a:xfrm>
          <a:off x="1144146" y="4049975"/>
          <a:ext cx="2229252" cy="82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smtClean="0"/>
            <a:t>Branding for specific products</a:t>
          </a:r>
          <a:endParaRPr lang="en-US" sz="2000" kern="1200" dirty="0"/>
        </a:p>
      </dsp:txBody>
      <dsp:txXfrm>
        <a:off x="1144146" y="4049975"/>
        <a:ext cx="2229252" cy="827052"/>
      </dsp:txXfrm>
    </dsp:sp>
    <dsp:sp modelId="{DBCF01B8-6875-4B05-8191-9259B855F108}">
      <dsp:nvSpPr>
        <dsp:cNvPr id="0" name=""/>
        <dsp:cNvSpPr/>
      </dsp:nvSpPr>
      <dsp:spPr>
        <a:xfrm>
          <a:off x="4832441" y="2510509"/>
          <a:ext cx="2229252" cy="1535955"/>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2AA7531-CF8B-4F40-A06D-BF983362AAF7}">
      <dsp:nvSpPr>
        <dsp:cNvPr id="0" name=""/>
        <dsp:cNvSpPr/>
      </dsp:nvSpPr>
      <dsp:spPr>
        <a:xfrm>
          <a:off x="4832441" y="4105854"/>
          <a:ext cx="2229252" cy="827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kern="1200" dirty="0" smtClean="0"/>
            <a:t>Consumer websites</a:t>
          </a:r>
          <a:endParaRPr lang="en-US" sz="2000" kern="1200" dirty="0"/>
        </a:p>
      </dsp:txBody>
      <dsp:txXfrm>
        <a:off x="4832441" y="4105854"/>
        <a:ext cx="2229252" cy="827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7C0F1-7346-4085-B8B7-C16BE292E605}">
      <dsp:nvSpPr>
        <dsp:cNvPr id="0" name=""/>
        <dsp:cNvSpPr/>
      </dsp:nvSpPr>
      <dsp:spPr>
        <a:xfrm>
          <a:off x="0" y="1903067"/>
          <a:ext cx="8229600" cy="721697"/>
        </a:xfrm>
        <a:prstGeom prst="roundRect">
          <a:avLst>
            <a:gd name="adj" fmla="val 1000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Subunits</a:t>
          </a:r>
          <a:endParaRPr lang="en-US" sz="2400" kern="1200" dirty="0"/>
        </a:p>
      </dsp:txBody>
      <dsp:txXfrm>
        <a:off x="0" y="1903067"/>
        <a:ext cx="2468880" cy="721697"/>
      </dsp:txXfrm>
    </dsp:sp>
    <dsp:sp modelId="{D80C900D-D8AB-4EA3-9021-539CC2336283}">
      <dsp:nvSpPr>
        <dsp:cNvPr id="0" name=""/>
        <dsp:cNvSpPr/>
      </dsp:nvSpPr>
      <dsp:spPr>
        <a:xfrm>
          <a:off x="0" y="1061086"/>
          <a:ext cx="8229600" cy="721697"/>
        </a:xfrm>
        <a:prstGeom prst="roundRect">
          <a:avLst>
            <a:gd name="adj" fmla="val 1000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Functional Layer</a:t>
          </a:r>
          <a:endParaRPr lang="en-US" sz="2400" kern="1200" dirty="0"/>
        </a:p>
      </dsp:txBody>
      <dsp:txXfrm>
        <a:off x="0" y="1061086"/>
        <a:ext cx="2468880" cy="721697"/>
      </dsp:txXfrm>
    </dsp:sp>
    <dsp:sp modelId="{EE6538DF-CFED-4798-AAF1-5DD93B413A3A}">
      <dsp:nvSpPr>
        <dsp:cNvPr id="0" name=""/>
        <dsp:cNvSpPr/>
      </dsp:nvSpPr>
      <dsp:spPr>
        <a:xfrm>
          <a:off x="0" y="219106"/>
          <a:ext cx="8229600" cy="721697"/>
        </a:xfrm>
        <a:prstGeom prst="roundRect">
          <a:avLst>
            <a:gd name="adj" fmla="val 10000"/>
          </a:avLst>
        </a:prstGeom>
        <a:solidFill>
          <a:schemeClr val="accent1">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Managerial Layer</a:t>
          </a:r>
          <a:endParaRPr lang="en-US" sz="2400" kern="1200" dirty="0"/>
        </a:p>
      </dsp:txBody>
      <dsp:txXfrm>
        <a:off x="0" y="219106"/>
        <a:ext cx="2468880" cy="721697"/>
      </dsp:txXfrm>
    </dsp:sp>
    <dsp:sp modelId="{EFCDA352-7184-4CDC-9561-4EB9313076D7}">
      <dsp:nvSpPr>
        <dsp:cNvPr id="0" name=""/>
        <dsp:cNvSpPr/>
      </dsp:nvSpPr>
      <dsp:spPr>
        <a:xfrm>
          <a:off x="5354964" y="247721"/>
          <a:ext cx="902121" cy="6014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Management Board Of Directors</a:t>
          </a:r>
          <a:endParaRPr lang="en-US" sz="1100" kern="1200" dirty="0"/>
        </a:p>
      </dsp:txBody>
      <dsp:txXfrm>
        <a:off x="5372579" y="265336"/>
        <a:ext cx="866891" cy="566184"/>
      </dsp:txXfrm>
    </dsp:sp>
    <dsp:sp modelId="{6DF57C44-D8BC-4C56-84A3-316C7926DC5A}">
      <dsp:nvSpPr>
        <dsp:cNvPr id="0" name=""/>
        <dsp:cNvSpPr/>
      </dsp:nvSpPr>
      <dsp:spPr>
        <a:xfrm>
          <a:off x="4094185" y="849136"/>
          <a:ext cx="1711839" cy="272091"/>
        </a:xfrm>
        <a:custGeom>
          <a:avLst/>
          <a:gdLst/>
          <a:ahLst/>
          <a:cxnLst/>
          <a:rect l="0" t="0" r="0" b="0"/>
          <a:pathLst>
            <a:path>
              <a:moveTo>
                <a:pt x="1711839" y="0"/>
              </a:moveTo>
              <a:lnTo>
                <a:pt x="1711839" y="136045"/>
              </a:lnTo>
              <a:lnTo>
                <a:pt x="0" y="136045"/>
              </a:lnTo>
              <a:lnTo>
                <a:pt x="0" y="272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F05292-5AE2-41D5-9E79-2AEDB5DBF4F3}">
      <dsp:nvSpPr>
        <dsp:cNvPr id="0" name=""/>
        <dsp:cNvSpPr/>
      </dsp:nvSpPr>
      <dsp:spPr>
        <a:xfrm>
          <a:off x="3643124" y="1121228"/>
          <a:ext cx="902121" cy="6014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Marketing</a:t>
          </a:r>
          <a:endParaRPr lang="en-US" sz="1200" kern="1200" dirty="0"/>
        </a:p>
      </dsp:txBody>
      <dsp:txXfrm>
        <a:off x="3660739" y="1138843"/>
        <a:ext cx="866891" cy="566184"/>
      </dsp:txXfrm>
    </dsp:sp>
    <dsp:sp modelId="{1189F3EF-B1F1-4CA0-8C89-64F6BFE0076D}">
      <dsp:nvSpPr>
        <dsp:cNvPr id="0" name=""/>
        <dsp:cNvSpPr/>
      </dsp:nvSpPr>
      <dsp:spPr>
        <a:xfrm>
          <a:off x="2921427" y="1722642"/>
          <a:ext cx="1172758" cy="240565"/>
        </a:xfrm>
        <a:custGeom>
          <a:avLst/>
          <a:gdLst/>
          <a:ahLst/>
          <a:cxnLst/>
          <a:rect l="0" t="0" r="0" b="0"/>
          <a:pathLst>
            <a:path>
              <a:moveTo>
                <a:pt x="1172758" y="0"/>
              </a:moveTo>
              <a:lnTo>
                <a:pt x="1172758" y="120282"/>
              </a:lnTo>
              <a:lnTo>
                <a:pt x="0" y="120282"/>
              </a:lnTo>
              <a:lnTo>
                <a:pt x="0" y="2405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4FC9E6-A3E8-4B9B-BF56-44D79028DAB5}">
      <dsp:nvSpPr>
        <dsp:cNvPr id="0" name=""/>
        <dsp:cNvSpPr/>
      </dsp:nvSpPr>
      <dsp:spPr>
        <a:xfrm>
          <a:off x="2470366" y="1963208"/>
          <a:ext cx="902121" cy="6014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Fish Specific Marketing Advisory Groups</a:t>
          </a:r>
          <a:endParaRPr lang="en-US" sz="1000" kern="1200" dirty="0"/>
        </a:p>
      </dsp:txBody>
      <dsp:txXfrm>
        <a:off x="2487981" y="1980823"/>
        <a:ext cx="866891" cy="566184"/>
      </dsp:txXfrm>
    </dsp:sp>
    <dsp:sp modelId="{C1A0E032-7BE2-4D1D-993B-38E9C82809FB}">
      <dsp:nvSpPr>
        <dsp:cNvPr id="0" name=""/>
        <dsp:cNvSpPr/>
      </dsp:nvSpPr>
      <dsp:spPr>
        <a:xfrm>
          <a:off x="4048465" y="1722642"/>
          <a:ext cx="91440" cy="240565"/>
        </a:xfrm>
        <a:custGeom>
          <a:avLst/>
          <a:gdLst/>
          <a:ahLst/>
          <a:cxnLst/>
          <a:rect l="0" t="0" r="0" b="0"/>
          <a:pathLst>
            <a:path>
              <a:moveTo>
                <a:pt x="45720" y="0"/>
              </a:moveTo>
              <a:lnTo>
                <a:pt x="45720" y="2405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C0495F-5E51-4A0B-8BFB-0A0D3D8698D3}">
      <dsp:nvSpPr>
        <dsp:cNvPr id="0" name=""/>
        <dsp:cNvSpPr/>
      </dsp:nvSpPr>
      <dsp:spPr>
        <a:xfrm>
          <a:off x="3643124" y="1963208"/>
          <a:ext cx="902121" cy="6014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Environmental Documentation</a:t>
          </a:r>
          <a:endParaRPr lang="en-US" sz="900" kern="1200" dirty="0"/>
        </a:p>
      </dsp:txBody>
      <dsp:txXfrm>
        <a:off x="3660739" y="1980823"/>
        <a:ext cx="866891" cy="566184"/>
      </dsp:txXfrm>
    </dsp:sp>
    <dsp:sp modelId="{C76E47DE-4426-490F-B5E7-CD0F039F84FA}">
      <dsp:nvSpPr>
        <dsp:cNvPr id="0" name=""/>
        <dsp:cNvSpPr/>
      </dsp:nvSpPr>
      <dsp:spPr>
        <a:xfrm>
          <a:off x="4094185" y="1722642"/>
          <a:ext cx="1172758" cy="240565"/>
        </a:xfrm>
        <a:custGeom>
          <a:avLst/>
          <a:gdLst/>
          <a:ahLst/>
          <a:cxnLst/>
          <a:rect l="0" t="0" r="0" b="0"/>
          <a:pathLst>
            <a:path>
              <a:moveTo>
                <a:pt x="0" y="0"/>
              </a:moveTo>
              <a:lnTo>
                <a:pt x="0" y="120282"/>
              </a:lnTo>
              <a:lnTo>
                <a:pt x="1172758" y="120282"/>
              </a:lnTo>
              <a:lnTo>
                <a:pt x="1172758" y="2405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46C807-C8BB-47DD-A5F5-982CE16A4ED8}">
      <dsp:nvSpPr>
        <dsp:cNvPr id="0" name=""/>
        <dsp:cNvSpPr/>
      </dsp:nvSpPr>
      <dsp:spPr>
        <a:xfrm>
          <a:off x="4815883" y="1963208"/>
          <a:ext cx="902121" cy="6014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Domestic Market</a:t>
          </a:r>
          <a:endParaRPr lang="en-US" sz="1200" kern="1200" dirty="0"/>
        </a:p>
      </dsp:txBody>
      <dsp:txXfrm>
        <a:off x="4833498" y="1980823"/>
        <a:ext cx="866891" cy="566184"/>
      </dsp:txXfrm>
    </dsp:sp>
    <dsp:sp modelId="{A715F881-209A-44B5-8D5A-050FA0EFC90A}">
      <dsp:nvSpPr>
        <dsp:cNvPr id="0" name=""/>
        <dsp:cNvSpPr/>
      </dsp:nvSpPr>
      <dsp:spPr>
        <a:xfrm>
          <a:off x="5806024" y="849136"/>
          <a:ext cx="633677" cy="272091"/>
        </a:xfrm>
        <a:custGeom>
          <a:avLst/>
          <a:gdLst/>
          <a:ahLst/>
          <a:cxnLst/>
          <a:rect l="0" t="0" r="0" b="0"/>
          <a:pathLst>
            <a:path>
              <a:moveTo>
                <a:pt x="0" y="0"/>
              </a:moveTo>
              <a:lnTo>
                <a:pt x="0" y="136045"/>
              </a:lnTo>
              <a:lnTo>
                <a:pt x="633677" y="136045"/>
              </a:lnTo>
              <a:lnTo>
                <a:pt x="633677" y="272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433F54-C2A8-4EB1-A576-69962470DB18}">
      <dsp:nvSpPr>
        <dsp:cNvPr id="0" name=""/>
        <dsp:cNvSpPr/>
      </dsp:nvSpPr>
      <dsp:spPr>
        <a:xfrm>
          <a:off x="5988641" y="1121228"/>
          <a:ext cx="902121" cy="6014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smtClean="0"/>
            <a:t>Market Intelligence</a:t>
          </a:r>
          <a:endParaRPr lang="en-US" sz="1100" kern="1200" dirty="0"/>
        </a:p>
      </dsp:txBody>
      <dsp:txXfrm>
        <a:off x="6006256" y="1138843"/>
        <a:ext cx="866891" cy="566184"/>
      </dsp:txXfrm>
    </dsp:sp>
    <dsp:sp modelId="{CC5D8499-72CB-462B-A663-FC591B8099A7}">
      <dsp:nvSpPr>
        <dsp:cNvPr id="0" name=""/>
        <dsp:cNvSpPr/>
      </dsp:nvSpPr>
      <dsp:spPr>
        <a:xfrm>
          <a:off x="6393982" y="1722642"/>
          <a:ext cx="91440" cy="240565"/>
        </a:xfrm>
        <a:custGeom>
          <a:avLst/>
          <a:gdLst/>
          <a:ahLst/>
          <a:cxnLst/>
          <a:rect l="0" t="0" r="0" b="0"/>
          <a:pathLst>
            <a:path>
              <a:moveTo>
                <a:pt x="45720" y="0"/>
              </a:moveTo>
              <a:lnTo>
                <a:pt x="45720" y="2405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D32C84-ACF3-48D6-89EF-E06EA9EDF7E6}">
      <dsp:nvSpPr>
        <dsp:cNvPr id="0" name=""/>
        <dsp:cNvSpPr/>
      </dsp:nvSpPr>
      <dsp:spPr>
        <a:xfrm>
          <a:off x="5988641" y="1963208"/>
          <a:ext cx="902121" cy="6014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Country Offices</a:t>
          </a:r>
          <a:endParaRPr lang="en-US" sz="1200" kern="1200" dirty="0"/>
        </a:p>
      </dsp:txBody>
      <dsp:txXfrm>
        <a:off x="6006256" y="1980823"/>
        <a:ext cx="866891" cy="566184"/>
      </dsp:txXfrm>
    </dsp:sp>
    <dsp:sp modelId="{428547F5-A964-4625-82C6-50A88CDAED1D}">
      <dsp:nvSpPr>
        <dsp:cNvPr id="0" name=""/>
        <dsp:cNvSpPr/>
      </dsp:nvSpPr>
      <dsp:spPr>
        <a:xfrm>
          <a:off x="5806024" y="849136"/>
          <a:ext cx="1806435" cy="272091"/>
        </a:xfrm>
        <a:custGeom>
          <a:avLst/>
          <a:gdLst/>
          <a:ahLst/>
          <a:cxnLst/>
          <a:rect l="0" t="0" r="0" b="0"/>
          <a:pathLst>
            <a:path>
              <a:moveTo>
                <a:pt x="0" y="0"/>
              </a:moveTo>
              <a:lnTo>
                <a:pt x="0" y="136045"/>
              </a:lnTo>
              <a:lnTo>
                <a:pt x="1806435" y="136045"/>
              </a:lnTo>
              <a:lnTo>
                <a:pt x="1806435" y="2720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895B55-058F-4990-AF3F-B6CD5E9398C0}">
      <dsp:nvSpPr>
        <dsp:cNvPr id="0" name=""/>
        <dsp:cNvSpPr/>
      </dsp:nvSpPr>
      <dsp:spPr>
        <a:xfrm>
          <a:off x="7161399" y="1121228"/>
          <a:ext cx="902121" cy="60141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err="1" smtClean="0"/>
            <a:t>Communi-cation</a:t>
          </a:r>
          <a:r>
            <a:rPr lang="en-US" sz="1100" kern="1200" dirty="0" smtClean="0"/>
            <a:t> and Reputation </a:t>
          </a:r>
          <a:endParaRPr lang="en-US" sz="1100" kern="1200" dirty="0"/>
        </a:p>
      </dsp:txBody>
      <dsp:txXfrm>
        <a:off x="7179014" y="1138843"/>
        <a:ext cx="866891" cy="5661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A6F7A-F60B-4126-A4B7-EE9756DDAEA1}">
      <dsp:nvSpPr>
        <dsp:cNvPr id="0" name=""/>
        <dsp:cNvSpPr/>
      </dsp:nvSpPr>
      <dsp:spPr>
        <a:xfrm>
          <a:off x="0" y="332674"/>
          <a:ext cx="2430708" cy="243070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ZA" sz="1900" b="1" kern="1200" smtClean="0"/>
            <a:t>Programme management</a:t>
          </a:r>
          <a:endParaRPr lang="en-GB" sz="1900" b="1" kern="1200"/>
        </a:p>
      </dsp:txBody>
      <dsp:txXfrm>
        <a:off x="355969" y="688642"/>
        <a:ext cx="1718770" cy="1718767"/>
      </dsp:txXfrm>
    </dsp:sp>
    <dsp:sp modelId="{8EF41FD9-9C0D-4E67-AFC8-3DB02E6ABABE}">
      <dsp:nvSpPr>
        <dsp:cNvPr id="0" name=""/>
        <dsp:cNvSpPr/>
      </dsp:nvSpPr>
      <dsp:spPr>
        <a:xfrm>
          <a:off x="1249909" y="1953818"/>
          <a:ext cx="2430708" cy="243070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ZA" sz="1900" b="1" kern="1200" dirty="0" smtClean="0"/>
            <a:t>Programme advisory group </a:t>
          </a:r>
          <a:endParaRPr lang="en-GB" sz="1900" b="1" kern="1200" dirty="0"/>
        </a:p>
      </dsp:txBody>
      <dsp:txXfrm>
        <a:off x="1605878" y="2309786"/>
        <a:ext cx="1718770" cy="1718767"/>
      </dsp:txXfrm>
    </dsp:sp>
    <dsp:sp modelId="{E2F78EA4-6811-40F6-9A9C-E3F14516AB9C}">
      <dsp:nvSpPr>
        <dsp:cNvPr id="0" name=""/>
        <dsp:cNvSpPr/>
      </dsp:nvSpPr>
      <dsp:spPr>
        <a:xfrm>
          <a:off x="2500561" y="332674"/>
          <a:ext cx="2430708" cy="243070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ZA" sz="1900" b="1" kern="1200" dirty="0" smtClean="0"/>
            <a:t>Stakeholder representatives </a:t>
          </a:r>
          <a:endParaRPr lang="en-GB" sz="1900" b="1" kern="1200" dirty="0"/>
        </a:p>
      </dsp:txBody>
      <dsp:txXfrm>
        <a:off x="2856530" y="688642"/>
        <a:ext cx="1718770" cy="1718767"/>
      </dsp:txXfrm>
    </dsp:sp>
    <dsp:sp modelId="{55D48F9B-B4A3-4EE6-878A-DF86CA899E57}">
      <dsp:nvSpPr>
        <dsp:cNvPr id="0" name=""/>
        <dsp:cNvSpPr/>
      </dsp:nvSpPr>
      <dsp:spPr>
        <a:xfrm>
          <a:off x="3750470" y="1953818"/>
          <a:ext cx="2430708" cy="243070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ZA" sz="1900" b="1" kern="1200" dirty="0" smtClean="0"/>
            <a:t>Stakeholder advisory groups</a:t>
          </a:r>
          <a:endParaRPr lang="en-GB" sz="1900" b="1" kern="1200" dirty="0"/>
        </a:p>
      </dsp:txBody>
      <dsp:txXfrm>
        <a:off x="4106439" y="2309786"/>
        <a:ext cx="1718770" cy="1718767"/>
      </dsp:txXfrm>
    </dsp:sp>
    <dsp:sp modelId="{7B85E492-3E02-4913-BFDC-976281CB7C7C}">
      <dsp:nvSpPr>
        <dsp:cNvPr id="0" name=""/>
        <dsp:cNvSpPr/>
      </dsp:nvSpPr>
      <dsp:spPr>
        <a:xfrm>
          <a:off x="5000379" y="332674"/>
          <a:ext cx="2430708" cy="243070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ZA" sz="1900" b="1" kern="1200" dirty="0" smtClean="0"/>
            <a:t>Technical advisors and monitors</a:t>
          </a:r>
          <a:endParaRPr lang="en-GB" sz="1900" b="1" kern="1200" dirty="0"/>
        </a:p>
      </dsp:txBody>
      <dsp:txXfrm>
        <a:off x="5356348" y="688642"/>
        <a:ext cx="1718770" cy="17187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D9A28-BB54-4B4C-B00B-992653C3F062}">
      <dsp:nvSpPr>
        <dsp:cNvPr id="0" name=""/>
        <dsp:cNvSpPr/>
      </dsp:nvSpPr>
      <dsp:spPr>
        <a:xfrm>
          <a:off x="0" y="539420"/>
          <a:ext cx="8229600" cy="12237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437388" rIns="63870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One main hub in Germany</a:t>
          </a:r>
          <a:endParaRPr lang="en-US" sz="2100" kern="1200" dirty="0"/>
        </a:p>
        <a:p>
          <a:pPr marL="228600" lvl="1" indent="-228600" algn="l" defTabSz="933450">
            <a:lnSpc>
              <a:spcPct val="90000"/>
            </a:lnSpc>
            <a:spcBef>
              <a:spcPct val="0"/>
            </a:spcBef>
            <a:spcAft>
              <a:spcPct val="15000"/>
            </a:spcAft>
            <a:buChar char="••"/>
          </a:pPr>
          <a:r>
            <a:rPr lang="en-US" sz="2100" kern="1200" dirty="0" smtClean="0"/>
            <a:t>Three regional hubs in Germany and Austria</a:t>
          </a:r>
          <a:endParaRPr lang="en-US" sz="2100" kern="1200" dirty="0"/>
        </a:p>
      </dsp:txBody>
      <dsp:txXfrm>
        <a:off x="0" y="539420"/>
        <a:ext cx="8229600" cy="1223775"/>
      </dsp:txXfrm>
    </dsp:sp>
    <dsp:sp modelId="{ED21765A-8DDE-4CC1-8938-34717E55BE97}">
      <dsp:nvSpPr>
        <dsp:cNvPr id="0" name=""/>
        <dsp:cNvSpPr/>
      </dsp:nvSpPr>
      <dsp:spPr>
        <a:xfrm>
          <a:off x="411480" y="229460"/>
          <a:ext cx="5760720" cy="6199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lvl="0" algn="l" defTabSz="933450">
            <a:lnSpc>
              <a:spcPct val="90000"/>
            </a:lnSpc>
            <a:spcBef>
              <a:spcPct val="0"/>
            </a:spcBef>
            <a:spcAft>
              <a:spcPct val="35000"/>
            </a:spcAft>
          </a:pPr>
          <a:r>
            <a:rPr lang="en-US" sz="2100" kern="1200" dirty="0" smtClean="0"/>
            <a:t>Joint hubs</a:t>
          </a:r>
          <a:endParaRPr lang="en-US" sz="2100" kern="1200" dirty="0"/>
        </a:p>
      </dsp:txBody>
      <dsp:txXfrm>
        <a:off x="441742" y="259722"/>
        <a:ext cx="5700196" cy="559396"/>
      </dsp:txXfrm>
    </dsp:sp>
    <dsp:sp modelId="{3F1C9E00-F9B3-4DC4-8506-83452157D3B8}">
      <dsp:nvSpPr>
        <dsp:cNvPr id="0" name=""/>
        <dsp:cNvSpPr/>
      </dsp:nvSpPr>
      <dsp:spPr>
        <a:xfrm>
          <a:off x="0" y="2186555"/>
          <a:ext cx="8229600" cy="12237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437388" rIns="63870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VTL brokers for its members</a:t>
          </a:r>
          <a:endParaRPr lang="en-US" sz="2100" kern="1200" dirty="0"/>
        </a:p>
        <a:p>
          <a:pPr marL="228600" lvl="1" indent="-228600" algn="l" defTabSz="933450">
            <a:lnSpc>
              <a:spcPct val="90000"/>
            </a:lnSpc>
            <a:spcBef>
              <a:spcPct val="0"/>
            </a:spcBef>
            <a:spcAft>
              <a:spcPct val="15000"/>
            </a:spcAft>
            <a:buChar char="••"/>
          </a:pPr>
          <a:r>
            <a:rPr lang="en-US" sz="2100" kern="1200" dirty="0" smtClean="0"/>
            <a:t>Members are tied to specific regions/ cargo types</a:t>
          </a:r>
          <a:endParaRPr lang="en-US" sz="2100" kern="1200" dirty="0"/>
        </a:p>
      </dsp:txBody>
      <dsp:txXfrm>
        <a:off x="0" y="2186555"/>
        <a:ext cx="8229600" cy="1223775"/>
      </dsp:txXfrm>
    </dsp:sp>
    <dsp:sp modelId="{090C2361-763D-41EC-9664-B923E9FF822A}">
      <dsp:nvSpPr>
        <dsp:cNvPr id="0" name=""/>
        <dsp:cNvSpPr/>
      </dsp:nvSpPr>
      <dsp:spPr>
        <a:xfrm>
          <a:off x="411480" y="1876595"/>
          <a:ext cx="5760720" cy="6199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lvl="0" algn="l" defTabSz="933450">
            <a:lnSpc>
              <a:spcPct val="90000"/>
            </a:lnSpc>
            <a:spcBef>
              <a:spcPct val="0"/>
            </a:spcBef>
            <a:spcAft>
              <a:spcPct val="35000"/>
            </a:spcAft>
          </a:pPr>
          <a:r>
            <a:rPr lang="en-US" sz="2100" kern="1200" dirty="0" smtClean="0"/>
            <a:t>Joint Sales</a:t>
          </a:r>
          <a:endParaRPr lang="en-US" sz="2100" kern="1200" dirty="0"/>
        </a:p>
      </dsp:txBody>
      <dsp:txXfrm>
        <a:off x="441742" y="1906857"/>
        <a:ext cx="5700196" cy="559396"/>
      </dsp:txXfrm>
    </dsp:sp>
    <dsp:sp modelId="{C3D61627-3325-40BB-8EA5-8E21ADB35914}">
      <dsp:nvSpPr>
        <dsp:cNvPr id="0" name=""/>
        <dsp:cNvSpPr/>
      </dsp:nvSpPr>
      <dsp:spPr>
        <a:xfrm>
          <a:off x="0" y="3833689"/>
          <a:ext cx="8229600" cy="89302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437388" rIns="63870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Partnerships with SMEs in  27 continental European countries</a:t>
          </a:r>
          <a:endParaRPr lang="en-US" sz="2100" kern="1200" dirty="0"/>
        </a:p>
      </dsp:txBody>
      <dsp:txXfrm>
        <a:off x="0" y="3833689"/>
        <a:ext cx="8229600" cy="893025"/>
      </dsp:txXfrm>
    </dsp:sp>
    <dsp:sp modelId="{9DD62DFA-7994-44BC-B655-94406F15703B}">
      <dsp:nvSpPr>
        <dsp:cNvPr id="0" name=""/>
        <dsp:cNvSpPr/>
      </dsp:nvSpPr>
      <dsp:spPr>
        <a:xfrm>
          <a:off x="411480" y="3523730"/>
          <a:ext cx="5760720" cy="6199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7742" tIns="0" rIns="217742" bIns="0" numCol="1" spcCol="1270" anchor="ctr" anchorCtr="0">
          <a:noAutofit/>
        </a:bodyPr>
        <a:lstStyle/>
        <a:p>
          <a:pPr lvl="0" algn="l" defTabSz="933450">
            <a:lnSpc>
              <a:spcPct val="90000"/>
            </a:lnSpc>
            <a:spcBef>
              <a:spcPct val="0"/>
            </a:spcBef>
            <a:spcAft>
              <a:spcPct val="35000"/>
            </a:spcAft>
          </a:pPr>
          <a:r>
            <a:rPr lang="en-US" sz="2100" kern="1200" dirty="0" smtClean="0"/>
            <a:t>International Cooperation</a:t>
          </a:r>
          <a:endParaRPr lang="en-US" sz="2100" kern="1200" dirty="0"/>
        </a:p>
      </dsp:txBody>
      <dsp:txXfrm>
        <a:off x="441742" y="3553992"/>
        <a:ext cx="5700196"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943F83-4CA1-4CE5-8C82-8E08B16DB6E5}" type="datetimeFigureOut">
              <a:rPr lang="en-GB" smtClean="0"/>
              <a:t>17/06/2014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D5BB8C-D8F5-42E9-B7B6-EA2FB7A1609D}" type="slidenum">
              <a:rPr lang="en-GB" smtClean="0"/>
              <a:t>‹#›</a:t>
            </a:fld>
            <a:endParaRPr lang="en-GB"/>
          </a:p>
        </p:txBody>
      </p:sp>
    </p:spTree>
    <p:extLst>
      <p:ext uri="{BB962C8B-B14F-4D97-AF65-F5344CB8AC3E}">
        <p14:creationId xmlns:p14="http://schemas.microsoft.com/office/powerpoint/2010/main" val="2402445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 Norwegian Seafood Council is a export promotion board owned</a:t>
            </a:r>
            <a:r>
              <a:rPr lang="en-US" baseline="0" dirty="0" smtClean="0"/>
              <a:t> by Norwegian authorities with the aim to promote fish caught or farmed by Norwegian companies. It is financed by membership fees consisting of a fixed sum per annum (15000 NK, about 1850€) as well as general export fees based on the export volume and exported species/product of the company. While companies can decide whether to join the NSC or not, the export levies apply to all exports of seafood from Norway.</a:t>
            </a:r>
            <a:endParaRPr lang="en-US" dirty="0"/>
          </a:p>
        </p:txBody>
      </p:sp>
      <p:sp>
        <p:nvSpPr>
          <p:cNvPr id="4" name="Foliennummernplatzhalter 3"/>
          <p:cNvSpPr>
            <a:spLocks noGrp="1"/>
          </p:cNvSpPr>
          <p:nvPr>
            <p:ph type="sldNum" sz="quarter" idx="10"/>
          </p:nvPr>
        </p:nvSpPr>
        <p:spPr/>
        <p:txBody>
          <a:bodyPr/>
          <a:lstStyle/>
          <a:p>
            <a:fld id="{C3D5BB8C-D8F5-42E9-B7B6-EA2FB7A1609D}" type="slidenum">
              <a:rPr lang="en-GB" smtClean="0"/>
              <a:t>4</a:t>
            </a:fld>
            <a:endParaRPr lang="en-GB"/>
          </a:p>
        </p:txBody>
      </p:sp>
    </p:spTree>
    <p:extLst>
      <p:ext uri="{BB962C8B-B14F-4D97-AF65-F5344CB8AC3E}">
        <p14:creationId xmlns:p14="http://schemas.microsoft.com/office/powerpoint/2010/main" val="3857726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a:t>
            </a:r>
            <a:r>
              <a:rPr lang="en-US" baseline="0" dirty="0" smtClean="0"/>
              <a:t> paper “</a:t>
            </a:r>
            <a:r>
              <a:rPr lang="en-US" sz="1200" b="0" i="0" u="none" strike="noStrike" kern="1200" baseline="0" dirty="0" smtClean="0">
                <a:solidFill>
                  <a:schemeClr val="tx1"/>
                </a:solidFill>
                <a:latin typeface="+mn-lt"/>
                <a:ea typeface="+mn-ea"/>
                <a:cs typeface="+mn-cs"/>
              </a:rPr>
              <a:t>Export Promotion Agencies Revisited” published in 2009 as a working paper of the World Bank examines the effect of export promotion agencies on exports. The paper uses trade data and responses of EPAs to a survey conducted for this paper as a basis. The main scientific tool used by the authors is econometric regression, i.e. advanced statistical methods. The survey was answered by 88 different EPAs based in developing as well as developed countries(For map see next slide). The authors are two economists and a consultant of the BCG. The first picture shows a world map with the participating countries in red.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paper finds that EPAs increase export significantly by an estimated range of 6 to 10%. Furthermore they find that EPA budget has a significant effect on this increase of exports, but the evidence points to decreasing marginal returns to scale. I.e. a doubling in budget does not double the effect of the EPA. This can be seen in the second picture, which is taken from the paper. The </a:t>
            </a:r>
            <a:r>
              <a:rPr lang="en-US" sz="1200" b="0" i="0" u="none" strike="noStrike" kern="1200" baseline="0" dirty="0" err="1" smtClean="0">
                <a:solidFill>
                  <a:schemeClr val="tx1"/>
                </a:solidFill>
                <a:latin typeface="+mn-lt"/>
                <a:ea typeface="+mn-ea"/>
                <a:cs typeface="+mn-cs"/>
              </a:rPr>
              <a:t>lowess</a:t>
            </a:r>
            <a:r>
              <a:rPr lang="en-US" sz="1200" b="0" i="0" u="none" strike="noStrike" kern="1200" baseline="0" dirty="0" smtClean="0">
                <a:solidFill>
                  <a:schemeClr val="tx1"/>
                </a:solidFill>
                <a:latin typeface="+mn-lt"/>
                <a:ea typeface="+mn-ea"/>
                <a:cs typeface="+mn-cs"/>
              </a:rPr>
              <a:t> smoother (locally weighted scatterplot smoothing) is a regression model that attempts to fit a non-linear model to the data and gives out the result as a line (blue line in this case). Since the slope of the curve is less than 1 (compare with red line) and the line rather concave, decreasing marginal returns to scale can be identified. This leads the authors to the conclusion that “small is beautiful” since the increase in exports per euro of funding is highest for small EPAs (mathematically).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it turns out, EPAs were most effective when most needed, i.e. in the case of high barriers to trade and trade in heterogeneous good. Thus it seems as their main channels of influence are trade facilitation and market intelligence. Trade facilitation in the sense of overcoming trade barriers and market intelligence in the sense of analyzing consumer preferences and forwarding the results to exporting companies, which are then enabled to create differentiation value.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Key factors of success from an agency design point of view have been private party representation and public funding. Private party representation especially in the board increased the gains in export due to the EPA significantly, most likely because private parties might have a better sense for what is important to business. Public funding was in so far important as EPAs that are not publicly funded always have “free-rider” issues and as a result experience less support from the industry. The authors argue that in the case of private financing, private parties would have an incentive to opt out while profiting indirectly from the marketing of related products in the foreign market. E.g. an Italian wine producer profits from consumer knowledge about the quality of Italian wine in e.g. the USA. If that information is provided by an EPA, the consumer will be able to access the general information on Italian wine regardless of whether the producer participates in the funding of the EPA or not as long as the information is still provided without his participation. Thus not all producer will participate, which lowers the efficiency and effectiveness of a EPA through the knowledge and the finance channel. Public funded EPAs circumvent this problem by separating funding decisions from operative/ membership decisions.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Additionally it turned out that a centralized EPA tended to be more effective, mainly because of synergy effects and increased industry awareness.</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Foliennummernplatzhalter 3"/>
          <p:cNvSpPr>
            <a:spLocks noGrp="1"/>
          </p:cNvSpPr>
          <p:nvPr>
            <p:ph type="sldNum" sz="quarter" idx="10"/>
          </p:nvPr>
        </p:nvSpPr>
        <p:spPr/>
        <p:txBody>
          <a:bodyPr/>
          <a:lstStyle/>
          <a:p>
            <a:fld id="{C3D5BB8C-D8F5-42E9-B7B6-EA2FB7A1609D}" type="slidenum">
              <a:rPr lang="en-GB" smtClean="0"/>
              <a:t>18</a:t>
            </a:fld>
            <a:endParaRPr lang="en-GB"/>
          </a:p>
        </p:txBody>
      </p:sp>
    </p:spTree>
    <p:extLst>
      <p:ext uri="{BB962C8B-B14F-4D97-AF65-F5344CB8AC3E}">
        <p14:creationId xmlns:p14="http://schemas.microsoft.com/office/powerpoint/2010/main" val="3630514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3D5BB8C-D8F5-42E9-B7B6-EA2FB7A1609D}" type="slidenum">
              <a:rPr lang="en-GB" smtClean="0"/>
              <a:t>21</a:t>
            </a:fld>
            <a:endParaRPr lang="en-GB"/>
          </a:p>
        </p:txBody>
      </p:sp>
    </p:spTree>
    <p:extLst>
      <p:ext uri="{BB962C8B-B14F-4D97-AF65-F5344CB8AC3E}">
        <p14:creationId xmlns:p14="http://schemas.microsoft.com/office/powerpoint/2010/main" val="2523347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b="0" i="0" dirty="0"/>
          </a:p>
        </p:txBody>
      </p:sp>
      <p:sp>
        <p:nvSpPr>
          <p:cNvPr id="4" name="Foliennummernplatzhalter 3"/>
          <p:cNvSpPr>
            <a:spLocks noGrp="1"/>
          </p:cNvSpPr>
          <p:nvPr>
            <p:ph type="sldNum" sz="quarter" idx="10"/>
          </p:nvPr>
        </p:nvSpPr>
        <p:spPr/>
        <p:txBody>
          <a:bodyPr/>
          <a:lstStyle/>
          <a:p>
            <a:fld id="{C3D5BB8C-D8F5-42E9-B7B6-EA2FB7A1609D}" type="slidenum">
              <a:rPr lang="en-GB" smtClean="0"/>
              <a:t>23</a:t>
            </a:fld>
            <a:endParaRPr lang="en-GB"/>
          </a:p>
        </p:txBody>
      </p:sp>
    </p:spTree>
    <p:extLst>
      <p:ext uri="{BB962C8B-B14F-4D97-AF65-F5344CB8AC3E}">
        <p14:creationId xmlns:p14="http://schemas.microsoft.com/office/powerpoint/2010/main" val="3662497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3D5BB8C-D8F5-42E9-B7B6-EA2FB7A1609D}" type="slidenum">
              <a:rPr lang="en-GB" smtClean="0"/>
              <a:t>28</a:t>
            </a:fld>
            <a:endParaRPr lang="en-GB"/>
          </a:p>
        </p:txBody>
      </p:sp>
    </p:spTree>
    <p:extLst>
      <p:ext uri="{BB962C8B-B14F-4D97-AF65-F5344CB8AC3E}">
        <p14:creationId xmlns:p14="http://schemas.microsoft.com/office/powerpoint/2010/main" val="2502081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0B909B-0C59-4F26-94D9-D4FD448DE155}" type="slidenum">
              <a:rPr lang="en-GB" altLang="en-US"/>
              <a:pPr/>
              <a:t>60</a:t>
            </a:fld>
            <a:endParaRPr lang="en-GB" altLang="en-US"/>
          </a:p>
        </p:txBody>
      </p:sp>
      <p:sp>
        <p:nvSpPr>
          <p:cNvPr id="553986" name="Rectangle 2"/>
          <p:cNvSpPr>
            <a:spLocks noGrp="1" noRot="1" noChangeAspect="1" noChangeArrowheads="1" noTextEdit="1"/>
          </p:cNvSpPr>
          <p:nvPr>
            <p:ph type="sldImg"/>
          </p:nvPr>
        </p:nvSpPr>
        <p:spPr>
          <a:xfrm>
            <a:off x="965200" y="758825"/>
            <a:ext cx="4953000" cy="3714750"/>
          </a:xfrm>
          <a:ln/>
        </p:spPr>
      </p:sp>
      <p:sp>
        <p:nvSpPr>
          <p:cNvPr id="553987" name="Rectangle 3"/>
          <p:cNvSpPr>
            <a:spLocks noGrp="1" noChangeArrowheads="1"/>
          </p:cNvSpPr>
          <p:nvPr>
            <p:ph type="body" idx="1"/>
          </p:nvPr>
        </p:nvSpPr>
        <p:spPr>
          <a:xfrm>
            <a:off x="906463" y="4711700"/>
            <a:ext cx="5070475" cy="4435475"/>
          </a:xfrm>
        </p:spPr>
        <p:txBody>
          <a:bodyPr lIns="90413" tIns="45215" rIns="90413" bIns="45215"/>
          <a:lstStyle/>
          <a:p>
            <a:pPr>
              <a:buFontTx/>
              <a:buChar char="•"/>
            </a:pPr>
            <a:r>
              <a:rPr lang="en-GB" altLang="en-US" dirty="0"/>
              <a:t>This may be difficult to read, but shows the farm to plate flow and where E-cert fits. </a:t>
            </a:r>
          </a:p>
          <a:p>
            <a:pPr>
              <a:buFontTx/>
              <a:buChar char="•"/>
            </a:pPr>
            <a:r>
              <a:rPr lang="en-NZ" altLang="en-US" dirty="0"/>
              <a:t>Animals are sent to slaughter with an animal status declaration which is a declaration by the farmer about the identity and health status of the animals</a:t>
            </a:r>
            <a:endParaRPr lang="en-GB" altLang="en-US" dirty="0"/>
          </a:p>
          <a:p>
            <a:pPr>
              <a:buFontTx/>
              <a:buChar char="•"/>
            </a:pPr>
            <a:r>
              <a:rPr lang="en-GB" altLang="en-US" dirty="0"/>
              <a:t>In 1, For meat and meat products, the processing plant raises an internal E-certificate for product produced which we call an Eligibility document (or ED). All required information is entered by the processor and the certificate goes into the E-cert system</a:t>
            </a:r>
          </a:p>
          <a:p>
            <a:r>
              <a:rPr lang="en-GB" altLang="en-US" dirty="0"/>
              <a:t>No 2, Government (NZFSA) views the certificate, checks it, an approves it. It then goes back into the E-cert system</a:t>
            </a:r>
          </a:p>
          <a:p>
            <a:pPr>
              <a:buFontTx/>
              <a:buChar char="•"/>
            </a:pPr>
            <a:r>
              <a:rPr lang="en-GB" altLang="en-US" dirty="0"/>
              <a:t>No 3, For all products the Exporter raises the export certificate in the correct template for the destination country, and populates the certificate with the data required . If product has not gone directly from the initial processing plant to export, and passes through other processing plants, or cold storage facilities, the data related to that product automatically transfers to the next certificate raised, whether it be an ED for internal movements, or an export certificate. During internal product movements, there can be product from hundreds of EDs transferring onto one export certificate. The E-cert system handles this easily with rapid and accurate data transfer.</a:t>
            </a:r>
          </a:p>
          <a:p>
            <a:r>
              <a:rPr lang="en-GB" altLang="en-US" dirty="0"/>
              <a:t>If an exporter sends a small number of certificates in a day, they can raise them individually. If an exporter raises hundreds in a day, they can do this in a batch file. E-cert then transforms them into individual certificates.</a:t>
            </a:r>
          </a:p>
          <a:p>
            <a:r>
              <a:rPr lang="en-GB" altLang="en-US" dirty="0"/>
              <a:t>No 4, the NZFSA official certifier then approves the certificate for export.</a:t>
            </a:r>
          </a:p>
          <a:p>
            <a:pPr>
              <a:buFontTx/>
              <a:buChar char="•"/>
            </a:pPr>
            <a:r>
              <a:rPr lang="en-GB" altLang="en-US" dirty="0"/>
              <a:t>No 5 The Importing country competent authority can view the export certificate online. These can be accepted, rejected, or a replacement can be requested. This information is immediately available to NZFSA through the E-cert system.</a:t>
            </a:r>
          </a:p>
          <a:p>
            <a:pPr>
              <a:buFontTx/>
              <a:buChar char="•"/>
            </a:pPr>
            <a:r>
              <a:rPr lang="en-GB" altLang="en-US" dirty="0"/>
              <a:t>No 6 Importers in future may be able to view export certificates online. At present, exporters can send E-cert data to importers, banks </a:t>
            </a:r>
            <a:r>
              <a:rPr lang="en-GB" altLang="en-US" dirty="0" err="1"/>
              <a:t>etc</a:t>
            </a:r>
            <a:r>
              <a:rPr lang="en-GB" altLang="en-US" dirty="0"/>
              <a:t> in a XML format.</a:t>
            </a:r>
          </a:p>
          <a:p>
            <a:r>
              <a:rPr lang="en-NZ" altLang="en-US" dirty="0"/>
              <a:t>Product that is destined for the New Zealand domestic market only, does not require certification. Any product that leaves a plant without certification cannot re-enter the export product chain because it has lost the link to the E-cert system.</a:t>
            </a:r>
          </a:p>
          <a:p>
            <a:r>
              <a:rPr lang="en-NZ" altLang="en-US" dirty="0"/>
              <a:t>The system is very user-friendly. Even our most non-electronic people can use the system effectively</a:t>
            </a:r>
            <a:r>
              <a:rPr lang="en-NZ" altLang="en-US" dirty="0" smtClean="0"/>
              <a:t>.</a:t>
            </a:r>
            <a:endParaRPr lang="en-NZ" altLang="en-US" b="1" dirty="0"/>
          </a:p>
          <a:p>
            <a:endParaRPr lang="en-NZ" altLang="en-US" dirty="0"/>
          </a:p>
          <a:p>
            <a:pPr>
              <a:buFontTx/>
              <a:buChar char="•"/>
            </a:pPr>
            <a:endParaRPr lang="en-GB" altLang="en-US" dirty="0"/>
          </a:p>
        </p:txBody>
      </p:sp>
    </p:spTree>
    <p:extLst>
      <p:ext uri="{BB962C8B-B14F-4D97-AF65-F5344CB8AC3E}">
        <p14:creationId xmlns:p14="http://schemas.microsoft.com/office/powerpoint/2010/main" val="2172644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ln/>
        </p:spPr>
        <p:txBody>
          <a:bodyPr/>
          <a:lstStyle/>
          <a:p>
            <a:fld id="{12206C09-5B1C-49BA-A1FE-2F4DA86F2B7A}" type="slidenum">
              <a:rPr lang="en-GB" altLang="en-US"/>
              <a:pPr/>
              <a:t>61</a:t>
            </a:fld>
            <a:endParaRPr lang="en-GB" altLang="en-US"/>
          </a:p>
        </p:txBody>
      </p:sp>
      <p:sp>
        <p:nvSpPr>
          <p:cNvPr id="664578" name="Rectangle 2"/>
          <p:cNvSpPr txBox="1">
            <a:spLocks noGrp="1" noChangeArrowheads="1"/>
          </p:cNvSpPr>
          <p:nvPr/>
        </p:nvSpPr>
        <p:spPr bwMode="auto">
          <a:xfrm>
            <a:off x="0" y="0"/>
            <a:ext cx="6883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GB" altLang="en-US" sz="1600" b="1">
              <a:solidFill>
                <a:schemeClr val="hlink"/>
              </a:solidFill>
            </a:endParaRPr>
          </a:p>
          <a:p>
            <a:pPr algn="ctr" eaLnBrk="1" hangingPunct="1"/>
            <a:r>
              <a:rPr lang="en-GB" altLang="en-US" sz="1600" b="1">
                <a:solidFill>
                  <a:srgbClr val="006586"/>
                </a:solidFill>
              </a:rPr>
              <a:t>An Overview of E-cert</a:t>
            </a:r>
          </a:p>
        </p:txBody>
      </p:sp>
      <p:sp>
        <p:nvSpPr>
          <p:cNvPr id="664579" name="Rectangle 6"/>
          <p:cNvSpPr txBox="1">
            <a:spLocks noGrp="1" noChangeArrowheads="1"/>
          </p:cNvSpPr>
          <p:nvPr/>
        </p:nvSpPr>
        <p:spPr bwMode="auto">
          <a:xfrm>
            <a:off x="309563" y="9258300"/>
            <a:ext cx="26733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GB" altLang="en-US" sz="1200">
                <a:solidFill>
                  <a:schemeClr val="hlink"/>
                </a:solidFill>
              </a:rPr>
              <a:t>February 2008</a:t>
            </a:r>
          </a:p>
        </p:txBody>
      </p:sp>
      <p:sp>
        <p:nvSpPr>
          <p:cNvPr id="664580" name="Rectangle 7"/>
          <p:cNvSpPr txBox="1">
            <a:spLocks noGrp="1" noChangeArrowheads="1"/>
          </p:cNvSpPr>
          <p:nvPr/>
        </p:nvSpPr>
        <p:spPr bwMode="auto">
          <a:xfrm>
            <a:off x="455613" y="9258300"/>
            <a:ext cx="6883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GB" altLang="en-US" sz="1200">
                <a:solidFill>
                  <a:schemeClr val="hlink"/>
                </a:solidFill>
              </a:rPr>
              <a:t>Page </a:t>
            </a:r>
            <a:fld id="{E799D2EC-5F0B-46AC-910D-0B3E2908E488}" type="slidenum">
              <a:rPr lang="en-GB" altLang="en-US" sz="1200">
                <a:solidFill>
                  <a:schemeClr val="hlink"/>
                </a:solidFill>
              </a:rPr>
              <a:pPr algn="ctr" eaLnBrk="1" hangingPunct="1"/>
              <a:t>61</a:t>
            </a:fld>
            <a:endParaRPr lang="en-GB" altLang="en-US" sz="1200">
              <a:solidFill>
                <a:schemeClr val="hlink"/>
              </a:solidFill>
            </a:endParaRPr>
          </a:p>
        </p:txBody>
      </p:sp>
      <p:sp>
        <p:nvSpPr>
          <p:cNvPr id="664581" name="Rectangle 2"/>
          <p:cNvSpPr>
            <a:spLocks noGrp="1" noRot="1" noChangeAspect="1" noChangeArrowheads="1" noTextEdit="1"/>
          </p:cNvSpPr>
          <p:nvPr>
            <p:ph type="sldImg"/>
          </p:nvPr>
        </p:nvSpPr>
        <p:spPr>
          <a:xfrm>
            <a:off x="966788" y="742950"/>
            <a:ext cx="4953000" cy="3714750"/>
          </a:xfrm>
          <a:ln/>
        </p:spPr>
      </p:sp>
      <p:sp>
        <p:nvSpPr>
          <p:cNvPr id="664582" name="Rectangle 3"/>
          <p:cNvSpPr>
            <a:spLocks noGrp="1" noChangeArrowheads="1"/>
          </p:cNvSpPr>
          <p:nvPr>
            <p:ph type="body" idx="1"/>
          </p:nvPr>
        </p:nvSpPr>
        <p:spPr>
          <a:xfrm>
            <a:off x="820738" y="4705350"/>
            <a:ext cx="5241925" cy="4457700"/>
          </a:xfrm>
        </p:spPr>
        <p:txBody>
          <a:bodyPr/>
          <a:lstStyle/>
          <a:p>
            <a:pPr marL="228600" indent="-228600"/>
            <a:r>
              <a:rPr lang="en-NZ" altLang="en-US">
                <a:solidFill>
                  <a:srgbClr val="006586"/>
                </a:solidFill>
              </a:rPr>
              <a:t>This slide shows a typical product movement scenario:</a:t>
            </a:r>
          </a:p>
          <a:p>
            <a:pPr marL="228600" indent="-228600">
              <a:buFontTx/>
              <a:buAutoNum type="arabicPeriod"/>
            </a:pPr>
            <a:r>
              <a:rPr lang="en-NZ" altLang="en-US">
                <a:solidFill>
                  <a:srgbClr val="006586"/>
                </a:solidFill>
              </a:rPr>
              <a:t>A number of different product is made at one establishment</a:t>
            </a:r>
          </a:p>
          <a:p>
            <a:pPr marL="228600" indent="-228600">
              <a:buFontTx/>
              <a:buAutoNum type="arabicPeriod"/>
            </a:pPr>
            <a:r>
              <a:rPr lang="en-NZ" altLang="en-US">
                <a:solidFill>
                  <a:srgbClr val="006586"/>
                </a:solidFill>
              </a:rPr>
              <a:t>The product is transported ( two separate transports)</a:t>
            </a:r>
          </a:p>
          <a:p>
            <a:pPr marL="228600" indent="-228600">
              <a:buFontTx/>
              <a:buAutoNum type="arabicPeriod"/>
            </a:pPr>
            <a:r>
              <a:rPr lang="en-NZ" altLang="en-US">
                <a:solidFill>
                  <a:srgbClr val="006586"/>
                </a:solidFill>
              </a:rPr>
              <a:t>The store(s) receive the product accompanied with internal transfer document (ED document A1 and A2)</a:t>
            </a:r>
          </a:p>
          <a:p>
            <a:pPr marL="228600" indent="-228600">
              <a:buFontTx/>
              <a:buAutoNum type="arabicPeriod"/>
            </a:pPr>
            <a:r>
              <a:rPr lang="en-NZ" altLang="en-US">
                <a:solidFill>
                  <a:srgbClr val="006586"/>
                </a:solidFill>
              </a:rPr>
              <a:t>The product is loaded for export by the store and transported to a port or airport</a:t>
            </a:r>
          </a:p>
          <a:p>
            <a:pPr marL="228600" indent="-228600">
              <a:buFontTx/>
              <a:buAutoNum type="arabicPeriod"/>
            </a:pPr>
            <a:r>
              <a:rPr lang="en-NZ" altLang="en-US">
                <a:solidFill>
                  <a:srgbClr val="006586"/>
                </a:solidFill>
              </a:rPr>
              <a:t>A required internal documents (ED document B1 and B2) accompany the consignment</a:t>
            </a:r>
          </a:p>
          <a:p>
            <a:pPr marL="228600" indent="-228600">
              <a:buFontTx/>
              <a:buAutoNum type="arabicPeriod"/>
            </a:pPr>
            <a:r>
              <a:rPr lang="en-NZ" altLang="en-US">
                <a:solidFill>
                  <a:srgbClr val="006586"/>
                </a:solidFill>
              </a:rPr>
              <a:t>Exporter has access to ED (B1 and B2) which supports submission of an export certificate (C1 and C2)</a:t>
            </a:r>
          </a:p>
          <a:p>
            <a:pPr marL="228600" indent="-228600">
              <a:buFontTx/>
              <a:buAutoNum type="arabicPeriod"/>
            </a:pPr>
            <a:r>
              <a:rPr lang="en-NZ" altLang="en-US">
                <a:solidFill>
                  <a:srgbClr val="006586"/>
                </a:solidFill>
              </a:rPr>
              <a:t>During the course of product storage it is also possible to move the product ( or some part of it) between the stores</a:t>
            </a:r>
          </a:p>
          <a:p>
            <a:pPr marL="228600" indent="-228600">
              <a:buFontTx/>
              <a:buAutoNum type="arabicPeriod"/>
            </a:pPr>
            <a:endParaRPr lang="en-NZ" altLang="en-US">
              <a:solidFill>
                <a:srgbClr val="006586"/>
              </a:solidFill>
            </a:endParaRPr>
          </a:p>
          <a:p>
            <a:pPr marL="228600" indent="-228600"/>
            <a:endParaRPr lang="en-NZ" altLang="en-US">
              <a:solidFill>
                <a:srgbClr val="006586"/>
              </a:solidFill>
            </a:endParaRPr>
          </a:p>
          <a:p>
            <a:pPr marL="228600" indent="-228600"/>
            <a:endParaRPr lang="en-GB" altLang="en-US">
              <a:solidFill>
                <a:srgbClr val="006586"/>
              </a:solidFill>
            </a:endParaRPr>
          </a:p>
        </p:txBody>
      </p:sp>
    </p:spTree>
    <p:extLst>
      <p:ext uri="{BB962C8B-B14F-4D97-AF65-F5344CB8AC3E}">
        <p14:creationId xmlns:p14="http://schemas.microsoft.com/office/powerpoint/2010/main" val="2739673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40CD6-6C0A-4734-9D63-A9E973B0D486}" type="slidenum">
              <a:rPr lang="en-GB" altLang="en-US"/>
              <a:pPr/>
              <a:t>63</a:t>
            </a:fld>
            <a:endParaRPr lang="en-GB" altLang="en-US"/>
          </a:p>
        </p:txBody>
      </p:sp>
      <p:sp>
        <p:nvSpPr>
          <p:cNvPr id="606210" name="Rectangle 2"/>
          <p:cNvSpPr>
            <a:spLocks noGrp="1" noRot="1" noChangeAspect="1" noChangeArrowheads="1" noTextEdit="1"/>
          </p:cNvSpPr>
          <p:nvPr>
            <p:ph type="sldImg"/>
          </p:nvPr>
        </p:nvSpPr>
        <p:spPr>
          <a:xfrm>
            <a:off x="965200" y="374650"/>
            <a:ext cx="4954588" cy="3716338"/>
          </a:xfrm>
          <a:ln/>
        </p:spPr>
      </p:sp>
      <p:sp>
        <p:nvSpPr>
          <p:cNvPr id="606211" name="Rectangle 3"/>
          <p:cNvSpPr>
            <a:spLocks noGrp="1" noChangeArrowheads="1"/>
          </p:cNvSpPr>
          <p:nvPr>
            <p:ph type="body" idx="1"/>
          </p:nvPr>
        </p:nvSpPr>
        <p:spPr>
          <a:xfrm>
            <a:off x="879475" y="4183063"/>
            <a:ext cx="5126038" cy="4810125"/>
          </a:xfrm>
        </p:spPr>
        <p:txBody>
          <a:bodyPr/>
          <a:lstStyle/>
          <a:p>
            <a:pPr>
              <a:buClr>
                <a:srgbClr val="004D63"/>
              </a:buClr>
              <a:buFont typeface="Wingdings" panose="05000000000000000000" pitchFamily="2" charset="2"/>
              <a:buNone/>
            </a:pPr>
            <a:r>
              <a:rPr lang="en-US" altLang="en-US" b="1"/>
              <a:t>Automatic Data Exchange</a:t>
            </a:r>
          </a:p>
          <a:p>
            <a:r>
              <a:rPr lang="en-GB" altLang="en-US"/>
              <a:t>The Automatic Data Exchange is done in 3 simple steps:</a:t>
            </a:r>
          </a:p>
          <a:p>
            <a:pPr marL="361950" lvl="1" indent="-180975">
              <a:buFontTx/>
              <a:buAutoNum type="alphaUcPeriod"/>
            </a:pPr>
            <a:r>
              <a:rPr lang="en-GB" altLang="en-US"/>
              <a:t>Upon approval, revocation, or replacement of an Export Certificate E-cert generates an XML file to the data standard. It identifies all border control authorities that have access permissions to this certificate and deposits a copy of the XML file in their respective personal SFTP directories in the Demilitarized Zone (DMZ) on the E-cert server.</a:t>
            </a:r>
          </a:p>
          <a:p>
            <a:pPr marL="361950" lvl="1" indent="-180975">
              <a:buFontTx/>
              <a:buAutoNum type="alphaUcPeriod"/>
            </a:pPr>
            <a:r>
              <a:rPr lang="en-GB" altLang="en-US"/>
              <a:t>Each border control authority logs into the E-cert Demilitarized Zone (DMZ) at regular intervals using a pre-defined authorised SFTP account, and transfers the data over the Internet onto its own network server using SFTP. Upon successful transfer the authority may then remove the file from its directory using SFTP. </a:t>
            </a:r>
            <a:br>
              <a:rPr lang="en-GB" altLang="en-US"/>
            </a:br>
            <a:r>
              <a:rPr lang="en-GB" altLang="en-US"/>
              <a:t>This step should be automated. It may be performed as frequently as required by an authority. </a:t>
            </a:r>
          </a:p>
          <a:p>
            <a:pPr marL="361950" lvl="1" indent="-180975">
              <a:buFontTx/>
              <a:buAutoNum type="alphaUcPeriod"/>
            </a:pPr>
            <a:r>
              <a:rPr lang="en-GB" altLang="en-US"/>
              <a:t>The border control authority compiles an acknowledgment message in the form of an XML file and transfers this back into its SFTP directory in the DMZ on the E-cert server. E-cert will pick up acknowledgment files multiple times an hour and update the certificate status accordingly.</a:t>
            </a:r>
            <a:br>
              <a:rPr lang="en-GB" altLang="en-US"/>
            </a:br>
            <a:r>
              <a:rPr lang="en-GB" altLang="en-US"/>
              <a:t>E-cert will ignore the acknowledgement should it refer to a previous rather than the current certificate version.</a:t>
            </a:r>
          </a:p>
        </p:txBody>
      </p:sp>
    </p:spTree>
    <p:extLst>
      <p:ext uri="{BB962C8B-B14F-4D97-AF65-F5344CB8AC3E}">
        <p14:creationId xmlns:p14="http://schemas.microsoft.com/office/powerpoint/2010/main" val="483443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368489F-4E87-4C29-9A5F-31FEB8D0B99D}" type="slidenum">
              <a:rPr lang="en-GB" smtClean="0">
                <a:latin typeface="Arial" pitchFamily="34" charset="0"/>
                <a:cs typeface="Arial" pitchFamily="34" charset="0"/>
              </a:rPr>
              <a:pPr/>
              <a:t>71</a:t>
            </a:fld>
            <a:endParaRPr lang="en-GB" dirty="0" smtClean="0">
              <a:latin typeface="Arial" pitchFamily="34" charset="0"/>
              <a:cs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GB" dirty="0" smtClean="0">
              <a:latin typeface="Arial" pitchFamily="34" charset="0"/>
              <a:cs typeface="Arial" pitchFamily="34" charset="0"/>
            </a:endParaRPr>
          </a:p>
        </p:txBody>
      </p:sp>
    </p:spTree>
    <p:extLst>
      <p:ext uri="{BB962C8B-B14F-4D97-AF65-F5344CB8AC3E}">
        <p14:creationId xmlns:p14="http://schemas.microsoft.com/office/powerpoint/2010/main" val="1983877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TraceVerified is a system to meet the global traceability requirements. </a:t>
            </a:r>
          </a:p>
          <a:p>
            <a:r>
              <a:rPr lang="en-US" smtClean="0"/>
              <a:t>However TraceVerified is fundamentally different from its competitors, because the information contained in the system is verified to ensure compliance with rules and regulations. </a:t>
            </a:r>
          </a:p>
          <a:p>
            <a:r>
              <a:rPr lang="en-US" smtClean="0"/>
              <a:t>The tests can extend to laboratory analysis to ensure the veracity of the information. </a:t>
            </a:r>
          </a:p>
          <a:p>
            <a:r>
              <a:rPr lang="en-US" smtClean="0"/>
              <a:t>In setting up the system, we ensure that the information transported is verifiable, we monitor the information as it flows through our databases and we perform surprise visits to match claims against reality</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58AB1E-16F7-4E5D-9B15-EAA127942C2D}" type="slidenum">
              <a:rPr lang="en-US"/>
              <a:pPr/>
              <a:t>73</a:t>
            </a:fld>
            <a:endParaRPr lang="en-US"/>
          </a:p>
        </p:txBody>
      </p:sp>
    </p:spTree>
    <p:extLst>
      <p:ext uri="{BB962C8B-B14F-4D97-AF65-F5344CB8AC3E}">
        <p14:creationId xmlns:p14="http://schemas.microsoft.com/office/powerpoint/2010/main" val="411619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TraceVerified provides what is known as “external” traceability by linking enterprises together. “Internal” traceability within the enterprise can be integrated easily with TraceVerified.</a:t>
            </a:r>
          </a:p>
          <a:p>
            <a:r>
              <a:rPr lang="en-US" smtClean="0"/>
              <a:t> The external traceability run by us allows exporters and consumers to access the information flow connected to orders, deliveries and goods. Depending on the nature of the enterprise, additional information can be provided.</a:t>
            </a:r>
          </a:p>
          <a:p>
            <a:endParaRPr lang="en-US" smtClean="0"/>
          </a:p>
          <a:p>
            <a:r>
              <a:rPr lang="en-US" smtClean="0"/>
              <a:t> Traceability can be defined as a flow of information on the supply chain relating inputs to outputs. A traceability system transport information such as date of production, place of production, quantity/volume, procedure/mode of batch, management system in production, hygiene and safety during production, third-party certification. </a:t>
            </a:r>
          </a:p>
          <a:p>
            <a:endParaRPr lang="en-US" smtClean="0"/>
          </a:p>
          <a:p>
            <a:r>
              <a:rPr lang="en-US" smtClean="0"/>
              <a:t> Companies that do not yet have an internal traceability system can use TraceVerified thanks to the adherence to international good traceability practices and standards.</a:t>
            </a:r>
          </a:p>
          <a:p>
            <a:r>
              <a:rPr lang="en-US" smtClean="0"/>
              <a:t> </a:t>
            </a:r>
          </a:p>
          <a:p>
            <a:r>
              <a:rPr lang="en-US" smtClean="0"/>
              <a:t>All information generated by the traceability system will be collected in a central database accessible by users with correct credentials. This centralized system generates the TraceReport, which can be customized for clients and their markets.</a:t>
            </a:r>
          </a:p>
          <a:p>
            <a:r>
              <a:rPr lang="en-US" smtClean="0"/>
              <a:t>Companies will have to provide a minimum of information for each critical traceability control point. </a:t>
            </a:r>
          </a:p>
          <a:p>
            <a:r>
              <a:rPr lang="en-US" smtClean="0"/>
              <a:t>All products will be labeled with the TraceVerified label.</a:t>
            </a:r>
          </a:p>
          <a:p>
            <a:r>
              <a:rPr lang="en-US" smtClean="0"/>
              <a:t> </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394D0B-4FD3-4662-8ED5-14B937B201C3}" type="slidenum">
              <a:rPr lang="en-US"/>
              <a:pPr/>
              <a:t>75</a:t>
            </a:fld>
            <a:endParaRPr lang="en-US"/>
          </a:p>
        </p:txBody>
      </p:sp>
    </p:spTree>
    <p:extLst>
      <p:ext uri="{BB962C8B-B14F-4D97-AF65-F5344CB8AC3E}">
        <p14:creationId xmlns:p14="http://schemas.microsoft.com/office/powerpoint/2010/main" val="2393420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NSC’s four major fields of work are market intelligence, marketing, communication and  reputational risk management.  The Market Intelligence department is mainly concerned with gathering statistics and trade information for the members. Additionally it provides updates on recent trends and developments in the seafood market along with information on regulatory changes in the export markets. The marketing department of the NSC provides the members with an uniform branding scheme including logos, designs and homepages for consumers in the target market. Another import part of the NSC is its reputation management. All members have to comply to NSC standards of production to be able to use the NSC branding. By that the NSC attempts to ensure high quality products with a high market value that increase the consumers brand awareness. To enforce these standards the NSC uses third-party inspection.</a:t>
            </a:r>
            <a:endParaRPr lang="en-US" dirty="0" smtClean="0"/>
          </a:p>
          <a:p>
            <a:endParaRPr lang="en-US" dirty="0"/>
          </a:p>
        </p:txBody>
      </p:sp>
      <p:sp>
        <p:nvSpPr>
          <p:cNvPr id="4" name="Foliennummernplatzhalter 3"/>
          <p:cNvSpPr>
            <a:spLocks noGrp="1"/>
          </p:cNvSpPr>
          <p:nvPr>
            <p:ph type="sldNum" sz="quarter" idx="10"/>
          </p:nvPr>
        </p:nvSpPr>
        <p:spPr/>
        <p:txBody>
          <a:bodyPr/>
          <a:lstStyle/>
          <a:p>
            <a:fld id="{C3D5BB8C-D8F5-42E9-B7B6-EA2FB7A1609D}" type="slidenum">
              <a:rPr lang="en-GB" smtClean="0"/>
              <a:t>5</a:t>
            </a:fld>
            <a:endParaRPr lang="en-GB"/>
          </a:p>
        </p:txBody>
      </p:sp>
    </p:spTree>
    <p:extLst>
      <p:ext uri="{BB962C8B-B14F-4D97-AF65-F5344CB8AC3E}">
        <p14:creationId xmlns:p14="http://schemas.microsoft.com/office/powerpoint/2010/main" val="874215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1D02A6-8B9E-4853-9A53-C69359DAFCE0}" type="slidenum">
              <a:rPr lang="en-US"/>
              <a:pPr/>
              <a:t>76</a:t>
            </a:fld>
            <a:endParaRPr lang="en-US"/>
          </a:p>
        </p:txBody>
      </p:sp>
    </p:spTree>
    <p:extLst>
      <p:ext uri="{BB962C8B-B14F-4D97-AF65-F5344CB8AC3E}">
        <p14:creationId xmlns:p14="http://schemas.microsoft.com/office/powerpoint/2010/main" val="4127426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smtClean="0"/>
          </a:p>
          <a:p>
            <a:endParaRPr lang="en-US" dirty="0" smtClean="0"/>
          </a:p>
        </p:txBody>
      </p:sp>
      <p:sp>
        <p:nvSpPr>
          <p:cNvPr id="4" name="Foliennummernplatzhalter 3"/>
          <p:cNvSpPr>
            <a:spLocks noGrp="1"/>
          </p:cNvSpPr>
          <p:nvPr>
            <p:ph type="sldNum" sz="quarter" idx="10"/>
          </p:nvPr>
        </p:nvSpPr>
        <p:spPr/>
        <p:txBody>
          <a:bodyPr/>
          <a:lstStyle/>
          <a:p>
            <a:fld id="{C3D5BB8C-D8F5-42E9-B7B6-EA2FB7A1609D}" type="slidenum">
              <a:rPr lang="en-GB" smtClean="0"/>
              <a:t>81</a:t>
            </a:fld>
            <a:endParaRPr lang="en-GB"/>
          </a:p>
        </p:txBody>
      </p:sp>
    </p:spTree>
    <p:extLst>
      <p:ext uri="{BB962C8B-B14F-4D97-AF65-F5344CB8AC3E}">
        <p14:creationId xmlns:p14="http://schemas.microsoft.com/office/powerpoint/2010/main" val="490464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a:t>
            </a:r>
            <a:r>
              <a:rPr lang="en-US" baseline="0" dirty="0" smtClean="0"/>
              <a:t>he results of these studies are very volatile. While the results of the GMA (a food industry group from the US) survey point to logistic costs of below 7%, other estimates from France or Finland point to logistic costs almost twice as high. Average logistic cost are likely to be within the range of presented percentages. </a:t>
            </a:r>
          </a:p>
          <a:p>
            <a:endParaRPr lang="en-US" baseline="0" dirty="0" smtClean="0"/>
          </a:p>
          <a:p>
            <a:r>
              <a:rPr lang="en-US" baseline="0" dirty="0" smtClean="0"/>
              <a:t>The Grocery Manufacturing Organization is based in the USA and includes most big food producers of the US such as Kellogg. http://en.wikipedia.org/wiki/Grocery_Manufacturers_Association#Members</a:t>
            </a:r>
          </a:p>
          <a:p>
            <a:endParaRPr lang="en-US" baseline="0" dirty="0" smtClean="0"/>
          </a:p>
          <a:p>
            <a:r>
              <a:rPr lang="en-US" baseline="0" dirty="0" smtClean="0"/>
              <a:t>Most of these surveys are conducted by logistics associations.</a:t>
            </a:r>
            <a:endParaRPr lang="en-US" dirty="0"/>
          </a:p>
        </p:txBody>
      </p:sp>
      <p:sp>
        <p:nvSpPr>
          <p:cNvPr id="4" name="Foliennummernplatzhalter 3"/>
          <p:cNvSpPr>
            <a:spLocks noGrp="1"/>
          </p:cNvSpPr>
          <p:nvPr>
            <p:ph type="sldNum" sz="quarter" idx="10"/>
          </p:nvPr>
        </p:nvSpPr>
        <p:spPr/>
        <p:txBody>
          <a:bodyPr/>
          <a:lstStyle/>
          <a:p>
            <a:fld id="{C3D5BB8C-D8F5-42E9-B7B6-EA2FB7A1609D}" type="slidenum">
              <a:rPr lang="en-GB" smtClean="0"/>
              <a:t>82</a:t>
            </a:fld>
            <a:endParaRPr lang="en-GB"/>
          </a:p>
        </p:txBody>
      </p:sp>
    </p:spTree>
    <p:extLst>
      <p:ext uri="{BB962C8B-B14F-4D97-AF65-F5344CB8AC3E}">
        <p14:creationId xmlns:p14="http://schemas.microsoft.com/office/powerpoint/2010/main" val="76293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VTL is a German based logistics cooperative that serves its clients through a network of small</a:t>
            </a:r>
            <a:r>
              <a:rPr lang="en-US" baseline="0" dirty="0" smtClean="0"/>
              <a:t> and medium size logistic enterprises. The network consists of more than 120 SMEs with an average of about 3000 daily shipments. VTL itself has about 50 administrative employees and had a turnover of 39 million euro in 2009.</a:t>
            </a:r>
            <a:endParaRPr lang="en-US" dirty="0"/>
          </a:p>
        </p:txBody>
      </p:sp>
      <p:sp>
        <p:nvSpPr>
          <p:cNvPr id="4" name="Foliennummernplatzhalter 3"/>
          <p:cNvSpPr>
            <a:spLocks noGrp="1"/>
          </p:cNvSpPr>
          <p:nvPr>
            <p:ph type="sldNum" sz="quarter" idx="10"/>
          </p:nvPr>
        </p:nvSpPr>
        <p:spPr/>
        <p:txBody>
          <a:bodyPr/>
          <a:lstStyle/>
          <a:p>
            <a:fld id="{C3D5BB8C-D8F5-42E9-B7B6-EA2FB7A1609D}" type="slidenum">
              <a:rPr lang="en-GB" smtClean="0"/>
              <a:t>83</a:t>
            </a:fld>
            <a:endParaRPr lang="en-GB"/>
          </a:p>
        </p:txBody>
      </p:sp>
    </p:spTree>
    <p:extLst>
      <p:ext uri="{BB962C8B-B14F-4D97-AF65-F5344CB8AC3E}">
        <p14:creationId xmlns:p14="http://schemas.microsoft.com/office/powerpoint/2010/main" val="4071699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3D5BB8C-D8F5-42E9-B7B6-EA2FB7A1609D}" type="slidenum">
              <a:rPr lang="en-GB" smtClean="0"/>
              <a:t>85</a:t>
            </a:fld>
            <a:endParaRPr lang="en-GB"/>
          </a:p>
        </p:txBody>
      </p:sp>
    </p:spTree>
    <p:extLst>
      <p:ext uri="{BB962C8B-B14F-4D97-AF65-F5344CB8AC3E}">
        <p14:creationId xmlns:p14="http://schemas.microsoft.com/office/powerpoint/2010/main" val="2211112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D5BB8C-D8F5-42E9-B7B6-EA2FB7A1609D}" type="slidenum">
              <a:rPr lang="en-GB" smtClean="0"/>
              <a:t>94</a:t>
            </a:fld>
            <a:endParaRPr lang="en-GB"/>
          </a:p>
        </p:txBody>
      </p:sp>
    </p:spTree>
    <p:extLst>
      <p:ext uri="{BB962C8B-B14F-4D97-AF65-F5344CB8AC3E}">
        <p14:creationId xmlns:p14="http://schemas.microsoft.com/office/powerpoint/2010/main" val="2053986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3AC8CB6-14A5-4E12-A94C-A100CD92BFAD}" type="slidenum">
              <a:rPr lang="en-ZA" smtClean="0"/>
              <a:t>102</a:t>
            </a:fld>
            <a:endParaRPr lang="en-ZA"/>
          </a:p>
        </p:txBody>
      </p:sp>
    </p:spTree>
    <p:extLst>
      <p:ext uri="{BB962C8B-B14F-4D97-AF65-F5344CB8AC3E}">
        <p14:creationId xmlns:p14="http://schemas.microsoft.com/office/powerpoint/2010/main" val="3769466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3AC8CB6-14A5-4E12-A94C-A100CD92BFAD}" type="slidenum">
              <a:rPr lang="en-ZA" smtClean="0"/>
              <a:t>103</a:t>
            </a:fld>
            <a:endParaRPr lang="en-ZA"/>
          </a:p>
        </p:txBody>
      </p:sp>
    </p:spTree>
    <p:extLst>
      <p:ext uri="{BB962C8B-B14F-4D97-AF65-F5344CB8AC3E}">
        <p14:creationId xmlns:p14="http://schemas.microsoft.com/office/powerpoint/2010/main" val="3522494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23AC8CB6-14A5-4E12-A94C-A100CD92BFAD}" type="slidenum">
              <a:rPr lang="en-ZA" smtClean="0"/>
              <a:t>104</a:t>
            </a:fld>
            <a:endParaRPr lang="en-ZA"/>
          </a:p>
        </p:txBody>
      </p:sp>
    </p:spTree>
    <p:extLst>
      <p:ext uri="{BB962C8B-B14F-4D97-AF65-F5344CB8AC3E}">
        <p14:creationId xmlns:p14="http://schemas.microsoft.com/office/powerpoint/2010/main" val="4129352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03D850C3-CC80-4DE3-8176-3CB932B3D5D1}" type="slidenum">
              <a:rPr lang="nl-NL" smtClean="0"/>
              <a:pPr>
                <a:defRPr/>
              </a:pPr>
              <a:t>110</a:t>
            </a:fld>
            <a:endParaRPr lang="nl-NL"/>
          </a:p>
        </p:txBody>
      </p:sp>
    </p:spTree>
    <p:extLst>
      <p:ext uri="{BB962C8B-B14F-4D97-AF65-F5344CB8AC3E}">
        <p14:creationId xmlns:p14="http://schemas.microsoft.com/office/powerpoint/2010/main" val="3203361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 NSC’s marketing strategy</a:t>
            </a:r>
            <a:r>
              <a:rPr lang="en-US" baseline="0" dirty="0" smtClean="0"/>
              <a:t> is to create a uniform branding for all Seafood from Norwegian companies. To achieve this they provide a logo, a graphic profile and several sub-brands for specific products. Additionally they maintain consumer websites for 16 target market in the respective domestic language (including USA, Italy, Brazil, Germany and China). The consumer websites provide information about fishery in Norway as well as recipes and information on the healthiness of fish from Norway. All members of the NSC may use the brand logo’s on their packages as long as they comply to the production rules defined by the NSC, which aim to ensure a high level of quality. Specific brands are in place for: </a:t>
            </a:r>
            <a:r>
              <a:rPr lang="en-US" sz="1200" b="0" i="0" kern="1200" noProof="0" dirty="0" smtClean="0">
                <a:solidFill>
                  <a:schemeClr val="tx1"/>
                </a:solidFill>
                <a:effectLst/>
                <a:latin typeface="+mn-lt"/>
                <a:ea typeface="+mn-ea"/>
                <a:cs typeface="+mn-cs"/>
              </a:rPr>
              <a:t>SKREI</a:t>
            </a:r>
            <a:r>
              <a:rPr lang="en-US" sz="1200" b="0" i="0" kern="1200" baseline="0" noProof="0" dirty="0" smtClean="0">
                <a:solidFill>
                  <a:schemeClr val="tx1"/>
                </a:solidFill>
                <a:effectLst/>
                <a:latin typeface="+mn-lt"/>
                <a:ea typeface="+mn-ea"/>
                <a:cs typeface="+mn-cs"/>
              </a:rPr>
              <a:t> </a:t>
            </a:r>
            <a:r>
              <a:rPr lang="en-US" sz="1200" b="0" i="0" kern="1200" noProof="0" dirty="0" smtClean="0">
                <a:solidFill>
                  <a:schemeClr val="tx1"/>
                </a:solidFill>
                <a:effectLst/>
                <a:latin typeface="+mn-lt"/>
                <a:ea typeface="+mn-ea"/>
                <a:cs typeface="+mn-cs"/>
              </a:rPr>
              <a:t>(Spawning cod), Norwegian White Halibut, Norwegian Fresh Cod, Norwegian frozen, cooked and peeled prawns, Norwegian Arctic Char; Norwegian Fjord Trout and Norwegian </a:t>
            </a:r>
            <a:r>
              <a:rPr lang="en-US" sz="1200" b="0" i="0" kern="1200" noProof="0" dirty="0" err="1" smtClean="0">
                <a:solidFill>
                  <a:schemeClr val="tx1"/>
                </a:solidFill>
                <a:effectLst/>
                <a:latin typeface="+mn-lt"/>
                <a:ea typeface="+mn-ea"/>
                <a:cs typeface="+mn-cs"/>
              </a:rPr>
              <a:t>Wetsalted</a:t>
            </a:r>
            <a:r>
              <a:rPr lang="en-US" sz="1200" b="0" i="0" kern="1200" noProof="0" dirty="0" smtClean="0">
                <a:solidFill>
                  <a:schemeClr val="tx1"/>
                </a:solidFill>
                <a:effectLst/>
                <a:latin typeface="+mn-lt"/>
                <a:ea typeface="+mn-ea"/>
                <a:cs typeface="+mn-cs"/>
              </a:rPr>
              <a:t> Cod</a:t>
            </a:r>
            <a:r>
              <a:rPr lang="de-DE" sz="1200" b="0" i="0" kern="1200" dirty="0" smtClean="0">
                <a:solidFill>
                  <a:schemeClr val="tx1"/>
                </a:solidFill>
                <a:effectLst/>
                <a:latin typeface="+mn-lt"/>
                <a:ea typeface="+mn-ea"/>
                <a:cs typeface="+mn-cs"/>
              </a:rPr>
              <a:t>.</a:t>
            </a:r>
            <a:endParaRPr lang="en-US" dirty="0"/>
          </a:p>
        </p:txBody>
      </p:sp>
      <p:sp>
        <p:nvSpPr>
          <p:cNvPr id="4" name="Foliennummernplatzhalter 3"/>
          <p:cNvSpPr>
            <a:spLocks noGrp="1"/>
          </p:cNvSpPr>
          <p:nvPr>
            <p:ph type="sldNum" sz="quarter" idx="10"/>
          </p:nvPr>
        </p:nvSpPr>
        <p:spPr/>
        <p:txBody>
          <a:bodyPr/>
          <a:lstStyle/>
          <a:p>
            <a:fld id="{C3D5BB8C-D8F5-42E9-B7B6-EA2FB7A1609D}" type="slidenum">
              <a:rPr lang="en-GB" smtClean="0"/>
              <a:t>6</a:t>
            </a:fld>
            <a:endParaRPr lang="en-GB"/>
          </a:p>
        </p:txBody>
      </p:sp>
    </p:spTree>
    <p:extLst>
      <p:ext uri="{BB962C8B-B14F-4D97-AF65-F5344CB8AC3E}">
        <p14:creationId xmlns:p14="http://schemas.microsoft.com/office/powerpoint/2010/main" val="281967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a:t>
            </a:r>
            <a:r>
              <a:rPr lang="en-US" baseline="0" dirty="0" smtClean="0"/>
              <a:t> organizational structure of the NSC is relatively basic. </a:t>
            </a:r>
            <a:r>
              <a:rPr lang="en-US" dirty="0" smtClean="0"/>
              <a:t>The Board of Directors</a:t>
            </a:r>
            <a:r>
              <a:rPr lang="en-US" baseline="0" dirty="0" smtClean="0"/>
              <a:t> is appointed directly by the Minister of Fisheries and for two years. The board does not include governmental officials, but people with private background in the seafood industry. The same applies for the management of the NSC.  While the Board of Directors act as a representation for NSC towards the industry and other third parties, the management is only concerned with the operative business of the NSC. The other departments of the NSC are provided by employees (in total 77) and industry representatives in advisory groups (the NSC </a:t>
            </a:r>
            <a:r>
              <a:rPr lang="en-US" sz="1200" b="0" i="0" kern="1200" dirty="0" smtClean="0">
                <a:solidFill>
                  <a:schemeClr val="tx1"/>
                </a:solidFill>
                <a:effectLst/>
                <a:latin typeface="+mn-lt"/>
                <a:ea typeface="+mn-ea"/>
                <a:cs typeface="+mn-cs"/>
              </a:rPr>
              <a:t>implements about 500 marketing projects in 25 different countries per annum according</a:t>
            </a:r>
            <a:r>
              <a:rPr lang="en-US" sz="1200" b="0" i="0" kern="1200" baseline="0" dirty="0" smtClean="0">
                <a:solidFill>
                  <a:schemeClr val="tx1"/>
                </a:solidFill>
                <a:effectLst/>
                <a:latin typeface="+mn-lt"/>
                <a:ea typeface="+mn-ea"/>
                <a:cs typeface="+mn-cs"/>
              </a:rPr>
              <a:t> to their website). Thus, even though the NSC is partly funded by the government, its employees and representatives have private sector background and therefore a good understanding of the seafood industry. Furthermore the partial financing through export fees might reduce “free-riding”, since general export fees might be much larger for exporting companies than the registration fee. The sub-departments of the marketing are all advisory groups consisting of industry representatives. Their main aim is to support Norwegian companies in their marketing efforts. The Country Offices that are placed in thirteen different countries including Norway support the Norwegian companies in their export effort to the specific countries or regions</a:t>
            </a:r>
            <a:endParaRPr lang="en-US" dirty="0"/>
          </a:p>
        </p:txBody>
      </p:sp>
      <p:sp>
        <p:nvSpPr>
          <p:cNvPr id="4" name="Foliennummernplatzhalter 3"/>
          <p:cNvSpPr>
            <a:spLocks noGrp="1"/>
          </p:cNvSpPr>
          <p:nvPr>
            <p:ph type="sldNum" sz="quarter" idx="10"/>
          </p:nvPr>
        </p:nvSpPr>
        <p:spPr/>
        <p:txBody>
          <a:bodyPr/>
          <a:lstStyle/>
          <a:p>
            <a:fld id="{C3D5BB8C-D8F5-42E9-B7B6-EA2FB7A1609D}" type="slidenum">
              <a:rPr lang="en-GB" smtClean="0"/>
              <a:t>8</a:t>
            </a:fld>
            <a:endParaRPr lang="en-GB"/>
          </a:p>
        </p:txBody>
      </p:sp>
    </p:spTree>
    <p:extLst>
      <p:ext uri="{BB962C8B-B14F-4D97-AF65-F5344CB8AC3E}">
        <p14:creationId xmlns:p14="http://schemas.microsoft.com/office/powerpoint/2010/main" val="2977892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Since basically the whole Norwegian seafood industry is part of the NSC, the general seafood exports of Norway may give an accurate</a:t>
            </a:r>
            <a:r>
              <a:rPr lang="en-US" baseline="0" dirty="0" smtClean="0"/>
              <a:t> picture of the development. While growth has been strong in the early 2000s, the growth rate has declined since 2008 resulting from weak demand in Europe due to the crisis. Nonetheless growth has been positive even though Europe is the main market for seafood from Norway. There is no direct way to measure the impact of the NSC, but it is very likely that it has help to increase and sustain growth of Norwegian seafood exports.</a:t>
            </a:r>
            <a:endParaRPr lang="en-US" dirty="0" smtClean="0"/>
          </a:p>
          <a:p>
            <a:r>
              <a:rPr lang="en-US" dirty="0" smtClean="0"/>
              <a:t>Data</a:t>
            </a:r>
            <a:r>
              <a:rPr lang="en-US" baseline="0" dirty="0" smtClean="0"/>
              <a:t> Source: </a:t>
            </a:r>
            <a:r>
              <a:rPr lang="en-US" dirty="0" smtClean="0"/>
              <a:t>http://www.oecd-ilibrary.org/agriculture-and-food/oecd-review-of-fisheries-country-statistics-2012/imports-and-exports-of-fish_9789264189287-table8-en </a:t>
            </a:r>
            <a:endParaRPr lang="en-US" dirty="0"/>
          </a:p>
        </p:txBody>
      </p:sp>
      <p:sp>
        <p:nvSpPr>
          <p:cNvPr id="4" name="Foliennummernplatzhalter 3"/>
          <p:cNvSpPr>
            <a:spLocks noGrp="1"/>
          </p:cNvSpPr>
          <p:nvPr>
            <p:ph type="sldNum" sz="quarter" idx="10"/>
          </p:nvPr>
        </p:nvSpPr>
        <p:spPr/>
        <p:txBody>
          <a:bodyPr/>
          <a:lstStyle/>
          <a:p>
            <a:fld id="{C3D5BB8C-D8F5-42E9-B7B6-EA2FB7A1609D}" type="slidenum">
              <a:rPr lang="en-GB" smtClean="0"/>
              <a:t>9</a:t>
            </a:fld>
            <a:endParaRPr lang="en-GB"/>
          </a:p>
        </p:txBody>
      </p:sp>
    </p:spTree>
    <p:extLst>
      <p:ext uri="{BB962C8B-B14F-4D97-AF65-F5344CB8AC3E}">
        <p14:creationId xmlns:p14="http://schemas.microsoft.com/office/powerpoint/2010/main" val="3274217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 NZTE is the</a:t>
            </a:r>
            <a:r>
              <a:rPr lang="en-US" baseline="0" dirty="0" smtClean="0"/>
              <a:t> main EPA of New Zealand and was formed in 2003. It consults about 2000 companies, focusing on a group of 500 of them. The NZTE is a government agency subordinated to the Ministries of Trade and Economic development and thus funded publicly. Nonetheless most of their board members as well as employees have business background. </a:t>
            </a:r>
          </a:p>
          <a:p>
            <a:endParaRPr lang="en-US" baseline="0" dirty="0" smtClean="0"/>
          </a:p>
          <a:p>
            <a:r>
              <a:rPr lang="en-US" baseline="0" dirty="0" smtClean="0"/>
              <a:t>Source: https://www.nzte.govt.nz/en/</a:t>
            </a:r>
            <a:endParaRPr lang="en-US" dirty="0"/>
          </a:p>
        </p:txBody>
      </p:sp>
      <p:sp>
        <p:nvSpPr>
          <p:cNvPr id="4" name="Foliennummernplatzhalter 3"/>
          <p:cNvSpPr>
            <a:spLocks noGrp="1"/>
          </p:cNvSpPr>
          <p:nvPr>
            <p:ph type="sldNum" sz="quarter" idx="10"/>
          </p:nvPr>
        </p:nvSpPr>
        <p:spPr/>
        <p:txBody>
          <a:bodyPr/>
          <a:lstStyle/>
          <a:p>
            <a:fld id="{C3D5BB8C-D8F5-42E9-B7B6-EA2FB7A1609D}" type="slidenum">
              <a:rPr lang="en-GB" smtClean="0"/>
              <a:t>11</a:t>
            </a:fld>
            <a:endParaRPr lang="en-GB"/>
          </a:p>
        </p:txBody>
      </p:sp>
    </p:spTree>
    <p:extLst>
      <p:ext uri="{BB962C8B-B14F-4D97-AF65-F5344CB8AC3E}">
        <p14:creationId xmlns:p14="http://schemas.microsoft.com/office/powerpoint/2010/main" val="1067684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D5BB8C-D8F5-42E9-B7B6-EA2FB7A1609D}" type="slidenum">
              <a:rPr lang="en-GB" smtClean="0"/>
              <a:t>13</a:t>
            </a:fld>
            <a:endParaRPr lang="en-GB"/>
          </a:p>
        </p:txBody>
      </p:sp>
    </p:spTree>
    <p:extLst>
      <p:ext uri="{BB962C8B-B14F-4D97-AF65-F5344CB8AC3E}">
        <p14:creationId xmlns:p14="http://schemas.microsoft.com/office/powerpoint/2010/main" val="1622707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NZTE supports companies exporting from New Zealand through 3 main channels</a:t>
            </a:r>
            <a:r>
              <a:rPr lang="en-US" sz="1200" b="0" i="0" kern="1200" baseline="0" dirty="0" smtClean="0">
                <a:solidFill>
                  <a:schemeClr val="tx1"/>
                </a:solidFill>
                <a:effectLst/>
                <a:latin typeface="+mn-lt"/>
                <a:ea typeface="+mn-ea"/>
                <a:cs typeface="+mn-cs"/>
              </a:rPr>
              <a:t>: market intelligence, non-financial support and funding.</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To provide exporters with sufficient information on target markets, the NZTE maintains detailed market reports for 30 different countries and 11 industries. The country reports give an general introduction to the country as well as an analysis of its up- and downside.  The industry reports are focused on export and marketing strategies and try to lend exports a hand in designing their export strategy.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part of the non-financial</a:t>
            </a:r>
            <a:r>
              <a:rPr lang="en-US" sz="1200" b="0" i="0" kern="1200" baseline="0" dirty="0" smtClean="0">
                <a:solidFill>
                  <a:schemeClr val="tx1"/>
                </a:solidFill>
                <a:effectLst/>
                <a:latin typeface="+mn-lt"/>
                <a:ea typeface="+mn-ea"/>
                <a:cs typeface="+mn-cs"/>
              </a:rPr>
              <a:t> support,</a:t>
            </a:r>
            <a:r>
              <a:rPr lang="en-US" sz="1200" b="0" i="0" kern="1200" dirty="0" smtClean="0">
                <a:solidFill>
                  <a:schemeClr val="tx1"/>
                </a:solidFill>
                <a:effectLst/>
                <a:latin typeface="+mn-lt"/>
                <a:ea typeface="+mn-ea"/>
                <a:cs typeface="+mn-cs"/>
              </a:rPr>
              <a:t> the NZTE website provide</a:t>
            </a:r>
            <a:r>
              <a:rPr lang="en-US" sz="1200" b="0" i="0" kern="1200" baseline="0" dirty="0" smtClean="0">
                <a:solidFill>
                  <a:schemeClr val="tx1"/>
                </a:solidFill>
                <a:effectLst/>
                <a:latin typeface="+mn-lt"/>
                <a:ea typeface="+mn-ea"/>
                <a:cs typeface="+mn-cs"/>
              </a:rPr>
              <a:t> an How-to-export guide as well as individualized recommendations based on an interactive questionnaire. This shall enable exports to assess which steps have to be taken next and in how far the NZTE can/will help them with these steps. Additionally, t</a:t>
            </a:r>
            <a:r>
              <a:rPr lang="en-US" sz="1200" b="0" i="0" kern="1200" dirty="0" smtClean="0">
                <a:solidFill>
                  <a:schemeClr val="tx1"/>
                </a:solidFill>
                <a:effectLst/>
                <a:latin typeface="+mn-lt"/>
                <a:ea typeface="+mn-ea"/>
                <a:cs typeface="+mn-cs"/>
              </a:rPr>
              <a:t>he NZTE helps companies to built capacities in the areas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strategy, leadership, research and development, operations, marketing, capital and international markets by e.g. connecting</a:t>
            </a:r>
            <a:r>
              <a:rPr lang="en-US" sz="1200" b="0" i="0" kern="1200" baseline="0" dirty="0" smtClean="0">
                <a:solidFill>
                  <a:schemeClr val="tx1"/>
                </a:solidFill>
                <a:effectLst/>
                <a:latin typeface="+mn-lt"/>
                <a:ea typeface="+mn-ea"/>
                <a:cs typeface="+mn-cs"/>
              </a:rPr>
              <a:t> participants to a network of private advisors called “Beachheads” who then act as mentors and “</a:t>
            </a:r>
            <a:r>
              <a:rPr lang="en-US" sz="1200" b="0" i="0" kern="1200" dirty="0" smtClean="0">
                <a:solidFill>
                  <a:schemeClr val="tx1"/>
                </a:solidFill>
                <a:effectLst/>
                <a:latin typeface="+mn-lt"/>
                <a:ea typeface="+mn-ea"/>
                <a:cs typeface="+mn-cs"/>
              </a:rPr>
              <a:t>provide insights into the realities of growing internationally successful businesses”(Other supporting</a:t>
            </a:r>
            <a:r>
              <a:rPr lang="en-US" sz="1200" b="0" i="0" kern="1200" baseline="0" dirty="0" smtClean="0">
                <a:solidFill>
                  <a:schemeClr val="tx1"/>
                </a:solidFill>
                <a:effectLst/>
                <a:latin typeface="+mn-lt"/>
                <a:ea typeface="+mn-ea"/>
                <a:cs typeface="+mn-cs"/>
              </a:rPr>
              <a:t> sub organizations include the kea, an organization for expats, “Better by Design”, a organization that </a:t>
            </a:r>
            <a:r>
              <a:rPr lang="en-US" sz="1200" b="0" i="0" kern="1200" dirty="0" smtClean="0">
                <a:solidFill>
                  <a:schemeClr val="tx1"/>
                </a:solidFill>
                <a:effectLst/>
                <a:latin typeface="+mn-lt"/>
                <a:ea typeface="+mn-ea"/>
                <a:cs typeface="+mn-cs"/>
              </a:rPr>
              <a:t>helps businesses use design to become more innovative, efficient and internationally competitive, and the New Zealand International Business Awards). Other capacity</a:t>
            </a:r>
            <a:r>
              <a:rPr lang="en-US" sz="1200" b="0" i="0" kern="1200" baseline="0" dirty="0" smtClean="0">
                <a:solidFill>
                  <a:schemeClr val="tx1"/>
                </a:solidFill>
                <a:effectLst/>
                <a:latin typeface="+mn-lt"/>
                <a:ea typeface="+mn-ea"/>
                <a:cs typeface="+mn-cs"/>
              </a:rPr>
              <a:t> building services are carried out by related organizations as well, such as their Regional Business Partners.</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NZTE offers for a limited range of companies</a:t>
            </a:r>
            <a:r>
              <a:rPr lang="en-US" sz="1200" b="0" i="0" kern="1200" baseline="0" dirty="0" smtClean="0">
                <a:solidFill>
                  <a:schemeClr val="tx1"/>
                </a:solidFill>
                <a:effectLst/>
                <a:latin typeface="+mn-lt"/>
                <a:ea typeface="+mn-ea"/>
                <a:cs typeface="+mn-cs"/>
              </a:rPr>
              <a:t> that they classify as “</a:t>
            </a:r>
            <a:r>
              <a:rPr lang="en-US" sz="1200" b="0" i="0" kern="1200" dirty="0" smtClean="0">
                <a:solidFill>
                  <a:schemeClr val="tx1"/>
                </a:solidFill>
                <a:effectLst/>
                <a:latin typeface="+mn-lt"/>
                <a:ea typeface="+mn-ea"/>
                <a:cs typeface="+mn-cs"/>
              </a:rPr>
              <a:t>fast-growth export businesses, and sectors and regions that present the greatest opportunities for international success”. Furthermore applicants</a:t>
            </a:r>
            <a:r>
              <a:rPr lang="en-US" sz="1200" b="0" i="0" kern="1200" baseline="0" dirty="0" smtClean="0">
                <a:solidFill>
                  <a:schemeClr val="tx1"/>
                </a:solidFill>
                <a:effectLst/>
                <a:latin typeface="+mn-lt"/>
                <a:ea typeface="+mn-ea"/>
                <a:cs typeface="+mn-cs"/>
              </a:rPr>
              <a:t> have to at least the invest the same amount on their own in the business.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For the other cases, the NZECO offers products that “help exporters manage risk and capitalize on trade opportunities around the globe”, such as securities and loans. The NZECO is a department</a:t>
            </a:r>
            <a:r>
              <a:rPr lang="en-US" sz="1200" b="0" i="0" kern="1200" baseline="0" dirty="0" smtClean="0">
                <a:solidFill>
                  <a:schemeClr val="tx1"/>
                </a:solidFill>
                <a:effectLst/>
                <a:latin typeface="+mn-lt"/>
                <a:ea typeface="+mn-ea"/>
                <a:cs typeface="+mn-cs"/>
              </a:rPr>
              <a:t> of the ministries of treasury and its </a:t>
            </a:r>
            <a:r>
              <a:rPr lang="en-US" sz="1200" b="0" i="0" kern="1200" dirty="0" smtClean="0">
                <a:solidFill>
                  <a:schemeClr val="tx1"/>
                </a:solidFill>
                <a:effectLst/>
                <a:latin typeface="+mn-lt"/>
                <a:ea typeface="+mn-ea"/>
                <a:cs typeface="+mn-cs"/>
              </a:rPr>
              <a:t>obligations to third parties are guaranteed by the New Zealand government</a:t>
            </a:r>
            <a:r>
              <a:rPr lang="en-US" sz="1200" b="0" i="0" kern="1200" baseline="0" dirty="0" smtClean="0">
                <a:solidFill>
                  <a:schemeClr val="tx1"/>
                </a:solidFill>
                <a:effectLst/>
                <a:latin typeface="+mn-lt"/>
                <a:ea typeface="+mn-ea"/>
                <a:cs typeface="+mn-cs"/>
              </a:rPr>
              <a:t>.</a:t>
            </a:r>
            <a:endParaRPr lang="en-US" dirty="0"/>
          </a:p>
        </p:txBody>
      </p:sp>
      <p:sp>
        <p:nvSpPr>
          <p:cNvPr id="4" name="Foliennummernplatzhalter 3"/>
          <p:cNvSpPr>
            <a:spLocks noGrp="1"/>
          </p:cNvSpPr>
          <p:nvPr>
            <p:ph type="sldNum" sz="quarter" idx="10"/>
          </p:nvPr>
        </p:nvSpPr>
        <p:spPr/>
        <p:txBody>
          <a:bodyPr/>
          <a:lstStyle/>
          <a:p>
            <a:fld id="{C3D5BB8C-D8F5-42E9-B7B6-EA2FB7A1609D}" type="slidenum">
              <a:rPr lang="en-GB" smtClean="0"/>
              <a:t>14</a:t>
            </a:fld>
            <a:endParaRPr lang="en-GB"/>
          </a:p>
        </p:txBody>
      </p:sp>
    </p:spTree>
    <p:extLst>
      <p:ext uri="{BB962C8B-B14F-4D97-AF65-F5344CB8AC3E}">
        <p14:creationId xmlns:p14="http://schemas.microsoft.com/office/powerpoint/2010/main" val="13642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a:t>
            </a:r>
            <a:r>
              <a:rPr lang="en-US" baseline="0" dirty="0" smtClean="0"/>
              <a:t> paper “</a:t>
            </a:r>
            <a:r>
              <a:rPr lang="en-US" sz="1200" b="0" i="0" u="none" strike="noStrike" kern="1200" baseline="0" dirty="0" smtClean="0">
                <a:solidFill>
                  <a:schemeClr val="tx1"/>
                </a:solidFill>
                <a:latin typeface="+mn-lt"/>
                <a:ea typeface="+mn-ea"/>
                <a:cs typeface="+mn-cs"/>
              </a:rPr>
              <a:t>Export Promotion Agencies Revisited” published in 2009 as a working paper of the World Bank examines the effect of export promotion agencies on exports. The paper uses trade data and responses of EPAs to a survey conducted for this paper as a basis. The main scientific tool used by the authors is econometric regression, i.e. advanced statistical methods. The survey was answered by 88 different EPAs based in developing as well as developed countries(For map see next slide). The authors are two economists and a consultant of the BCG. The first picture shows a world map with the participating countries in red.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paper finds that EPAs increase export significantly by an estimated range of 6 to 10%. Furthermore they find that EPA budget has a significant effect on this increase of exports, but the evidence points to decreasing marginal returns to scale. I.e. a doubling in budget does not double the effect of the EPA. This can be seen in the second picture, which is taken from the paper. The </a:t>
            </a:r>
            <a:r>
              <a:rPr lang="en-US" sz="1200" b="0" i="0" u="none" strike="noStrike" kern="1200" baseline="0" dirty="0" err="1" smtClean="0">
                <a:solidFill>
                  <a:schemeClr val="tx1"/>
                </a:solidFill>
                <a:latin typeface="+mn-lt"/>
                <a:ea typeface="+mn-ea"/>
                <a:cs typeface="+mn-cs"/>
              </a:rPr>
              <a:t>lowess</a:t>
            </a:r>
            <a:r>
              <a:rPr lang="en-US" sz="1200" b="0" i="0" u="none" strike="noStrike" kern="1200" baseline="0" dirty="0" smtClean="0">
                <a:solidFill>
                  <a:schemeClr val="tx1"/>
                </a:solidFill>
                <a:latin typeface="+mn-lt"/>
                <a:ea typeface="+mn-ea"/>
                <a:cs typeface="+mn-cs"/>
              </a:rPr>
              <a:t> smoother (locally weighted scatterplot smoothing) is a regression model that attempts to fit a non-linear model to the data and gives out the result as a line (blue line in this case). Since the slope of the curve is less than 1 (compare with red line) and the line rather concave, decreasing marginal returns to scale can be identified. This leads the authors to the conclusion that “small is beautiful” since the increase in exports per euro of funding is highest for small EPAs (mathematically).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it turns out, EPAs were most effective when most needed, i.e. in the case of high barriers to trade and trade in heterogeneous good. Thus it seems as their main channels of influence are trade facilitation and market intelligence. Trade facilitation in the sense of overcoming trade barriers and market intelligence in the sense of analyzing consumer preferences and forwarding the results to exporting companies, which are then enabled to create differentiation value.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Key factors of success from an agency design point of view have been private party representation and public funding. Private party representation especially in the board increased the gains in export due to the EPA significantly, most likely because private parties might have a better sense for what is important to business. Public funding was in so far important as EPAs that are not publicly funded always have “free-rider” issues and as a result experience less support from the industry. The authors argue that in the case of private financing, private parties would have an incentive to opt out while profiting indirectly from the marketing of related products in the foreign market. E.g. an Italian wine producer profits from consumer knowledge about the quality of Italian wine in e.g. the USA. If that information is provided by an EPA, the consumer will be able to access the general information on Italian wine regardless of whether the producer participates in the funding of the EPA or not as long as the information is still provided without his participation. Thus not all producer will participate, which lowers the efficiency and effectiveness of a EPA through the knowledge and the finance channel. Public funded EPAs circumvent this problem by separating funding decisions from operative/ membership decisions.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Additionally it turned out that a centralized EPA tended to be more effective, mainly because of synergy effects and increased industry awareness.</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Foliennummernplatzhalter 3"/>
          <p:cNvSpPr>
            <a:spLocks noGrp="1"/>
          </p:cNvSpPr>
          <p:nvPr>
            <p:ph type="sldNum" sz="quarter" idx="10"/>
          </p:nvPr>
        </p:nvSpPr>
        <p:spPr/>
        <p:txBody>
          <a:bodyPr/>
          <a:lstStyle/>
          <a:p>
            <a:fld id="{C3D5BB8C-D8F5-42E9-B7B6-EA2FB7A1609D}" type="slidenum">
              <a:rPr lang="en-GB" smtClean="0"/>
              <a:t>17</a:t>
            </a:fld>
            <a:endParaRPr lang="en-GB"/>
          </a:p>
        </p:txBody>
      </p:sp>
    </p:spTree>
    <p:extLst>
      <p:ext uri="{BB962C8B-B14F-4D97-AF65-F5344CB8AC3E}">
        <p14:creationId xmlns:p14="http://schemas.microsoft.com/office/powerpoint/2010/main" val="3165114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436" y="290993"/>
            <a:ext cx="7772400" cy="346961"/>
          </a:xfrm>
        </p:spPr>
        <p:txBody>
          <a:bodyPr/>
          <a:lstStyle/>
          <a:p>
            <a:r>
              <a:rPr lang="en-US" smtClean="0"/>
              <a:t>Click to edit Master title style</a:t>
            </a:r>
            <a:endParaRPr lang="en-GB"/>
          </a:p>
        </p:txBody>
      </p:sp>
      <p:sp>
        <p:nvSpPr>
          <p:cNvPr id="3" name="Subtitle 2"/>
          <p:cNvSpPr>
            <a:spLocks noGrp="1"/>
          </p:cNvSpPr>
          <p:nvPr>
            <p:ph type="subTitle" idx="1"/>
          </p:nvPr>
        </p:nvSpPr>
        <p:spPr>
          <a:xfrm>
            <a:off x="3519376" y="3620386"/>
            <a:ext cx="4412512"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E83F5BB-449C-4FF8-B4D7-F1B2BD7D213B}"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2872826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324227-6CF2-48F1-91D6-D31B63FF9687}"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912002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88DA040-6352-4AF5-8436-3EAFA64EC107}"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451916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eldia">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jdelijke aanduiding voor tekst 11"/>
          <p:cNvSpPr>
            <a:spLocks noGrp="1"/>
          </p:cNvSpPr>
          <p:nvPr>
            <p:ph type="body" sz="quarter" idx="10"/>
          </p:nvPr>
        </p:nvSpPr>
        <p:spPr>
          <a:xfrm>
            <a:off x="408061" y="2915989"/>
            <a:ext cx="8208963" cy="576263"/>
          </a:xfrm>
          <a:prstGeom prst="rect">
            <a:avLst/>
          </a:prstGeom>
        </p:spPr>
        <p:txBody>
          <a:bodyPr/>
          <a:lstStyle>
            <a:lvl1pPr marL="174625" indent="0" algn="ctr">
              <a:buNone/>
              <a:defRPr sz="4800" baseline="0">
                <a:solidFill>
                  <a:srgbClr val="1B763B"/>
                </a:solidFill>
                <a:latin typeface="+mj-lt"/>
              </a:defRPr>
            </a:lvl1pPr>
          </a:lstStyle>
          <a:p>
            <a:pPr lvl="0"/>
            <a:r>
              <a:rPr lang="nl-NL" smtClean="0"/>
              <a:t>Klik om de modelstijlen te bewerken</a:t>
            </a:r>
          </a:p>
        </p:txBody>
      </p:sp>
      <p:sp>
        <p:nvSpPr>
          <p:cNvPr id="3" name="Tijdelijke aanduiding voor tekst 2"/>
          <p:cNvSpPr>
            <a:spLocks noGrp="1"/>
          </p:cNvSpPr>
          <p:nvPr>
            <p:ph type="body" sz="quarter" idx="12"/>
          </p:nvPr>
        </p:nvSpPr>
        <p:spPr>
          <a:xfrm>
            <a:off x="419100" y="3625850"/>
            <a:ext cx="8324850" cy="536575"/>
          </a:xfrm>
          <a:prstGeom prst="rect">
            <a:avLst/>
          </a:prstGeom>
        </p:spPr>
        <p:txBody>
          <a:bodyPr/>
          <a:lstStyle>
            <a:lvl1pPr marL="271462" indent="0" algn="ctr">
              <a:buNone/>
              <a:defRPr baseline="0">
                <a:solidFill>
                  <a:srgbClr val="2B2A26"/>
                </a:solidFill>
                <a:latin typeface="+mj-lt"/>
              </a:defRPr>
            </a:lvl1pPr>
          </a:lstStyle>
          <a:p>
            <a:pPr lvl="0"/>
            <a:r>
              <a:rPr lang="nl-NL" smtClean="0"/>
              <a:t>Klik om de modelstijlen te bewerken</a:t>
            </a:r>
          </a:p>
        </p:txBody>
      </p:sp>
    </p:spTree>
    <p:extLst>
      <p:ext uri="{BB962C8B-B14F-4D97-AF65-F5344CB8AC3E}">
        <p14:creationId xmlns:p14="http://schemas.microsoft.com/office/powerpoint/2010/main" val="21219110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436" y="290993"/>
            <a:ext cx="7772400" cy="346961"/>
          </a:xfrm>
        </p:spPr>
        <p:txBody>
          <a:bodyPr/>
          <a:lstStyle/>
          <a:p>
            <a:r>
              <a:rPr lang="en-US" smtClean="0"/>
              <a:t>Click to edit Master title style</a:t>
            </a:r>
            <a:endParaRPr lang="en-GB"/>
          </a:p>
        </p:txBody>
      </p:sp>
      <p:sp>
        <p:nvSpPr>
          <p:cNvPr id="3" name="Subtitle 2"/>
          <p:cNvSpPr>
            <a:spLocks noGrp="1"/>
          </p:cNvSpPr>
          <p:nvPr>
            <p:ph type="subTitle" idx="1"/>
          </p:nvPr>
        </p:nvSpPr>
        <p:spPr>
          <a:xfrm>
            <a:off x="3519376" y="3620386"/>
            <a:ext cx="4412512"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7FA8CD6-6684-41F2-8A85-8C9FB6CBCA49}"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2026743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8912" y="316242"/>
            <a:ext cx="8229600" cy="320675"/>
          </a:xfrm>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3D1A12-1FEB-4530-8A00-A57F90BB1E67}"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dirty="0"/>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3240324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A40FBD-634C-46E5-A38A-F0E3E7C9B49C}"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2202437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0CE2E1D-2BED-4E58-8ECF-2A76AEBC8C1E}"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170125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76B4190-3571-43CE-BDEF-D914828B73CD}" type="datetime1">
              <a:rPr lang="en-GB" smtClean="0"/>
              <a:t>17/06/2014</a:t>
            </a:fld>
            <a:endParaRPr lang="en-GB"/>
          </a:p>
        </p:txBody>
      </p:sp>
      <p:sp>
        <p:nvSpPr>
          <p:cNvPr id="8" name="Footer Placeholder 7"/>
          <p:cNvSpPr>
            <a:spLocks noGrp="1"/>
          </p:cNvSpPr>
          <p:nvPr>
            <p:ph type="ftr" sz="quarter" idx="11"/>
          </p:nvPr>
        </p:nvSpPr>
        <p:spPr/>
        <p:txBody>
          <a:bodyPr/>
          <a:lstStyle/>
          <a:p>
            <a:r>
              <a:rPr lang="en-GB" smtClean="0"/>
              <a:t>Confidencial. Reservats tots els drets.</a:t>
            </a:r>
            <a:endParaRPr lang="en-GB"/>
          </a:p>
        </p:txBody>
      </p:sp>
      <p:sp>
        <p:nvSpPr>
          <p:cNvPr id="9" name="Slide Number Placeholder 8"/>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1732435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EAE189F-6DB4-4C20-AE28-A3984D87B031}" type="datetime1">
              <a:rPr lang="en-GB" smtClean="0"/>
              <a:t>17/06/2014</a:t>
            </a:fld>
            <a:endParaRPr lang="en-GB"/>
          </a:p>
        </p:txBody>
      </p:sp>
      <p:sp>
        <p:nvSpPr>
          <p:cNvPr id="4" name="Footer Placeholder 3"/>
          <p:cNvSpPr>
            <a:spLocks noGrp="1"/>
          </p:cNvSpPr>
          <p:nvPr>
            <p:ph type="ftr" sz="quarter" idx="11"/>
          </p:nvPr>
        </p:nvSpPr>
        <p:spPr/>
        <p:txBody>
          <a:bodyPr/>
          <a:lstStyle/>
          <a:p>
            <a:r>
              <a:rPr lang="en-GB" smtClean="0"/>
              <a:t>Confidencial. Reservats tots els drets.</a:t>
            </a:r>
            <a:endParaRPr lang="en-GB"/>
          </a:p>
        </p:txBody>
      </p:sp>
      <p:sp>
        <p:nvSpPr>
          <p:cNvPr id="5" name="Slide Number Placeholder 4"/>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1864926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51C93-AC22-47CA-98F7-4B45C4FB488F}" type="datetime1">
              <a:rPr lang="en-GB" smtClean="0"/>
              <a:t>17/06/2014</a:t>
            </a:fld>
            <a:endParaRPr lang="en-GB"/>
          </a:p>
        </p:txBody>
      </p:sp>
      <p:sp>
        <p:nvSpPr>
          <p:cNvPr id="3" name="Footer Placeholder 2"/>
          <p:cNvSpPr>
            <a:spLocks noGrp="1"/>
          </p:cNvSpPr>
          <p:nvPr>
            <p:ph type="ftr" sz="quarter" idx="11"/>
          </p:nvPr>
        </p:nvSpPr>
        <p:spPr/>
        <p:txBody>
          <a:bodyPr/>
          <a:lstStyle/>
          <a:p>
            <a:r>
              <a:rPr lang="en-GB" smtClean="0"/>
              <a:t>Confidencial. Reservats tots els drets.</a:t>
            </a:r>
            <a:endParaRPr lang="en-GB"/>
          </a:p>
        </p:txBody>
      </p:sp>
      <p:sp>
        <p:nvSpPr>
          <p:cNvPr id="4" name="Slide Number Placeholder 3"/>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2052742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8912" y="316242"/>
            <a:ext cx="8229600" cy="320675"/>
          </a:xfrm>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36B603-EC59-441B-A907-E704EBA9EFC9}"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dirty="0"/>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368205212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468B34-7FDC-470B-BF05-EEDF824D4201}"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1569024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E362B0-81F3-4362-9705-3185E70CA223}"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700888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F2066E-43FD-49A9-B65E-5CAE7C9B3A6E}"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606056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5062C6E-4D6C-4DB7-930D-7D6AAC0090EE}"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737790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436" y="290993"/>
            <a:ext cx="7772400" cy="346961"/>
          </a:xfrm>
        </p:spPr>
        <p:txBody>
          <a:bodyPr/>
          <a:lstStyle/>
          <a:p>
            <a:r>
              <a:rPr lang="en-US" smtClean="0"/>
              <a:t>Click to edit Master title style</a:t>
            </a:r>
            <a:endParaRPr lang="en-GB"/>
          </a:p>
        </p:txBody>
      </p:sp>
      <p:sp>
        <p:nvSpPr>
          <p:cNvPr id="3" name="Subtitle 2"/>
          <p:cNvSpPr>
            <a:spLocks noGrp="1"/>
          </p:cNvSpPr>
          <p:nvPr>
            <p:ph type="subTitle" idx="1"/>
          </p:nvPr>
        </p:nvSpPr>
        <p:spPr>
          <a:xfrm>
            <a:off x="3519376" y="3620386"/>
            <a:ext cx="4412512"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074F5B4-2A55-42A0-9761-68598814CC82}"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1056238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8912" y="316242"/>
            <a:ext cx="8229600" cy="320675"/>
          </a:xfrm>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9416783-723A-40EF-A1B8-888FB3B23DE8}"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dirty="0"/>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909957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6DE0F4-CD41-4828-9F45-C09FF7CA67C4}"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2417682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3D8871A-0155-431E-A4A9-D56FA6941384}"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845288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9C69EA7-456A-422C-B51D-23A8FD746AF3}" type="datetime1">
              <a:rPr lang="en-GB" smtClean="0"/>
              <a:t>17/06/2014</a:t>
            </a:fld>
            <a:endParaRPr lang="en-GB"/>
          </a:p>
        </p:txBody>
      </p:sp>
      <p:sp>
        <p:nvSpPr>
          <p:cNvPr id="8" name="Footer Placeholder 7"/>
          <p:cNvSpPr>
            <a:spLocks noGrp="1"/>
          </p:cNvSpPr>
          <p:nvPr>
            <p:ph type="ftr" sz="quarter" idx="11"/>
          </p:nvPr>
        </p:nvSpPr>
        <p:spPr/>
        <p:txBody>
          <a:bodyPr/>
          <a:lstStyle/>
          <a:p>
            <a:r>
              <a:rPr lang="en-GB" smtClean="0"/>
              <a:t>Confidencial. Reservats tots els drets.</a:t>
            </a:r>
            <a:endParaRPr lang="en-GB"/>
          </a:p>
        </p:txBody>
      </p:sp>
      <p:sp>
        <p:nvSpPr>
          <p:cNvPr id="9" name="Slide Number Placeholder 8"/>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2644826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26237A6-5653-42BC-9C87-06F48B63ED13}" type="datetime1">
              <a:rPr lang="en-GB" smtClean="0"/>
              <a:t>17/06/2014</a:t>
            </a:fld>
            <a:endParaRPr lang="en-GB"/>
          </a:p>
        </p:txBody>
      </p:sp>
      <p:sp>
        <p:nvSpPr>
          <p:cNvPr id="4" name="Footer Placeholder 3"/>
          <p:cNvSpPr>
            <a:spLocks noGrp="1"/>
          </p:cNvSpPr>
          <p:nvPr>
            <p:ph type="ftr" sz="quarter" idx="11"/>
          </p:nvPr>
        </p:nvSpPr>
        <p:spPr/>
        <p:txBody>
          <a:bodyPr/>
          <a:lstStyle/>
          <a:p>
            <a:r>
              <a:rPr lang="en-GB" smtClean="0"/>
              <a:t>Confidencial. Reservats tots els drets.</a:t>
            </a:r>
            <a:endParaRPr lang="en-GB"/>
          </a:p>
        </p:txBody>
      </p:sp>
      <p:sp>
        <p:nvSpPr>
          <p:cNvPr id="5" name="Slide Number Placeholder 4"/>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1022826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D9F0E-9401-43C8-86BB-752F1E76A4D2}"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950282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4A1F3-AB07-4A38-ABB6-75B06FABAFE5}" type="datetime1">
              <a:rPr lang="en-GB" smtClean="0"/>
              <a:t>17/06/2014</a:t>
            </a:fld>
            <a:endParaRPr lang="en-GB"/>
          </a:p>
        </p:txBody>
      </p:sp>
      <p:sp>
        <p:nvSpPr>
          <p:cNvPr id="3" name="Footer Placeholder 2"/>
          <p:cNvSpPr>
            <a:spLocks noGrp="1"/>
          </p:cNvSpPr>
          <p:nvPr>
            <p:ph type="ftr" sz="quarter" idx="11"/>
          </p:nvPr>
        </p:nvSpPr>
        <p:spPr/>
        <p:txBody>
          <a:bodyPr/>
          <a:lstStyle/>
          <a:p>
            <a:r>
              <a:rPr lang="en-GB" smtClean="0"/>
              <a:t>Confidencial. Reservats tots els drets.</a:t>
            </a:r>
            <a:endParaRPr lang="en-GB"/>
          </a:p>
        </p:txBody>
      </p:sp>
      <p:sp>
        <p:nvSpPr>
          <p:cNvPr id="4" name="Slide Number Placeholder 3"/>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469644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C01B76-C8AE-42DD-BF61-E7947C40444A}"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3780604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C34171-EA21-4DF1-9C26-002FFA9F1FC0}"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3616738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2E8AAE6-DFA4-4035-96EA-2B78180F4469}"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3409834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18DE087-4AB1-4303-A454-5F84B3FC5838}"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418800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275769C-8B09-4AE6-8CC9-C606D1F45D02}"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2710809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EF898C2-3D23-4560-B6AE-111A710830B1}"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
        <p:nvSpPr>
          <p:cNvPr id="7"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355284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B98B21-05E5-46DA-BD44-AC11EC12001B}"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338494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1D0AE5D-76C7-4CFC-8CAC-6F733D8CC0A9}"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781719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57BAF3A-5C91-40AE-A40A-46D8ECCBE9E2}" type="datetime1">
              <a:rPr lang="en-GB" smtClean="0"/>
              <a:t>17/06/2014</a:t>
            </a:fld>
            <a:endParaRPr lang="en-GB"/>
          </a:p>
        </p:txBody>
      </p:sp>
      <p:sp>
        <p:nvSpPr>
          <p:cNvPr id="8" name="Footer Placeholder 7"/>
          <p:cNvSpPr>
            <a:spLocks noGrp="1"/>
          </p:cNvSpPr>
          <p:nvPr>
            <p:ph type="ftr" sz="quarter" idx="11"/>
          </p:nvPr>
        </p:nvSpPr>
        <p:spPr/>
        <p:txBody>
          <a:bodyPr/>
          <a:lstStyle/>
          <a:p>
            <a:r>
              <a:rPr lang="en-GB" smtClean="0"/>
              <a:t>Confidencial. Reservats tots els drets.</a:t>
            </a:r>
            <a:endParaRPr lang="en-GB"/>
          </a:p>
        </p:txBody>
      </p:sp>
      <p:sp>
        <p:nvSpPr>
          <p:cNvPr id="9" name="Slide Number Placeholder 8"/>
          <p:cNvSpPr>
            <a:spLocks noGrp="1"/>
          </p:cNvSpPr>
          <p:nvPr>
            <p:ph type="sldNum" sz="quarter" idx="12"/>
          </p:nvPr>
        </p:nvSpPr>
        <p:spPr/>
        <p:txBody>
          <a:bodyPr/>
          <a:lstStyle/>
          <a:p>
            <a:fld id="{D0D57981-A849-4C2B-802A-2B33E56ADB63}" type="slidenum">
              <a:rPr lang="en-GB" smtClean="0"/>
              <a:t>‹#›</a:t>
            </a:fld>
            <a:endParaRPr lang="en-GB"/>
          </a:p>
        </p:txBody>
      </p:sp>
      <p:sp>
        <p:nvSpPr>
          <p:cNvPr id="10"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303525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858762D-6599-4754-898D-4B4794DDDB4F}"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3710358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27684-3EF4-4FDB-A136-AB6603670F78}" type="datetime1">
              <a:rPr lang="en-GB" smtClean="0"/>
              <a:t>17/06/2014</a:t>
            </a:fld>
            <a:endParaRPr lang="en-GB"/>
          </a:p>
        </p:txBody>
      </p:sp>
      <p:sp>
        <p:nvSpPr>
          <p:cNvPr id="4" name="Footer Placeholder 3"/>
          <p:cNvSpPr>
            <a:spLocks noGrp="1"/>
          </p:cNvSpPr>
          <p:nvPr>
            <p:ph type="ftr" sz="quarter" idx="11"/>
          </p:nvPr>
        </p:nvSpPr>
        <p:spPr/>
        <p:txBody>
          <a:bodyPr/>
          <a:lstStyle/>
          <a:p>
            <a:r>
              <a:rPr lang="en-GB" smtClean="0"/>
              <a:t>Confidencial. Reservats tots els drets.</a:t>
            </a:r>
            <a:endParaRPr lang="en-GB"/>
          </a:p>
        </p:txBody>
      </p:sp>
      <p:sp>
        <p:nvSpPr>
          <p:cNvPr id="5" name="Slide Number Placeholder 4"/>
          <p:cNvSpPr>
            <a:spLocks noGrp="1"/>
          </p:cNvSpPr>
          <p:nvPr>
            <p:ph type="sldNum" sz="quarter" idx="12"/>
          </p:nvPr>
        </p:nvSpPr>
        <p:spPr/>
        <p:txBody>
          <a:bodyPr/>
          <a:lstStyle/>
          <a:p>
            <a:fld id="{D0D57981-A849-4C2B-802A-2B33E56ADB63}" type="slidenum">
              <a:rPr lang="en-GB" smtClean="0"/>
              <a:t>‹#›</a:t>
            </a:fld>
            <a:endParaRPr lang="en-GB"/>
          </a:p>
        </p:txBody>
      </p:sp>
      <p:sp>
        <p:nvSpPr>
          <p:cNvPr id="6"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486323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7D3075-4161-43AB-8666-4C9B921131BD}" type="datetime1">
              <a:rPr lang="en-GB" smtClean="0"/>
              <a:t>17/06/2014</a:t>
            </a:fld>
            <a:endParaRPr lang="en-GB"/>
          </a:p>
        </p:txBody>
      </p:sp>
      <p:sp>
        <p:nvSpPr>
          <p:cNvPr id="3" name="Footer Placeholder 2"/>
          <p:cNvSpPr>
            <a:spLocks noGrp="1"/>
          </p:cNvSpPr>
          <p:nvPr>
            <p:ph type="ftr" sz="quarter" idx="11"/>
          </p:nvPr>
        </p:nvSpPr>
        <p:spPr/>
        <p:txBody>
          <a:bodyPr/>
          <a:lstStyle/>
          <a:p>
            <a:r>
              <a:rPr lang="en-GB" smtClean="0"/>
              <a:t>Confidencial. Reservats tots els drets.</a:t>
            </a:r>
            <a:endParaRPr lang="en-GB"/>
          </a:p>
        </p:txBody>
      </p:sp>
      <p:sp>
        <p:nvSpPr>
          <p:cNvPr id="4" name="Slide Number Placeholder 3"/>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3994406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64C6B3-F78B-4B9D-9702-22885E6EF146}"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D0D57981-A849-4C2B-802A-2B33E56ADB63}" type="slidenum">
              <a:rPr lang="en-GB" smtClean="0"/>
              <a:t>‹#›</a:t>
            </a:fld>
            <a:endParaRPr lang="en-GB"/>
          </a:p>
        </p:txBody>
      </p:sp>
      <p:sp>
        <p:nvSpPr>
          <p:cNvPr id="8"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3980781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DBF7A-54ED-4F58-B919-10C9B45F01BE}"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14465669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0B3338-91B0-4C11-A3D9-719237ABFA85}"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
        <p:nvSpPr>
          <p:cNvPr id="7"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1294081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8F00148-CD13-4451-BDDF-2A4BA3BB1F00}"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2942065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C378163-2F6B-44CE-8701-C03AC9E1A1CD}"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3949370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25151C-3812-4954-8646-8997412E9EEC}"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
        <p:nvSpPr>
          <p:cNvPr id="7"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934523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44FBC2-662B-451F-8DB3-943C4C735648}"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3829140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4147EEB-89DE-45E4-8671-3C32322C35DA}"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204857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D4959F6-F9C6-4E75-ADC0-6B72441C7A6C}" type="datetime1">
              <a:rPr lang="en-GB" smtClean="0"/>
              <a:t>17/06/2014</a:t>
            </a:fld>
            <a:endParaRPr lang="en-GB"/>
          </a:p>
        </p:txBody>
      </p:sp>
      <p:sp>
        <p:nvSpPr>
          <p:cNvPr id="8" name="Footer Placeholder 7"/>
          <p:cNvSpPr>
            <a:spLocks noGrp="1"/>
          </p:cNvSpPr>
          <p:nvPr>
            <p:ph type="ftr" sz="quarter" idx="11"/>
          </p:nvPr>
        </p:nvSpPr>
        <p:spPr/>
        <p:txBody>
          <a:bodyPr/>
          <a:lstStyle/>
          <a:p>
            <a:r>
              <a:rPr lang="en-GB" smtClean="0"/>
              <a:t>Confidencial. Reservats tots els drets.</a:t>
            </a:r>
            <a:endParaRPr lang="en-GB"/>
          </a:p>
        </p:txBody>
      </p:sp>
      <p:sp>
        <p:nvSpPr>
          <p:cNvPr id="9" name="Slide Number Placeholder 8"/>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462091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7D71108-813F-4F6D-9DD2-D70FCC8843FD}" type="datetime1">
              <a:rPr lang="en-GB" smtClean="0"/>
              <a:t>17/06/2014</a:t>
            </a:fld>
            <a:endParaRPr lang="en-GB"/>
          </a:p>
        </p:txBody>
      </p:sp>
      <p:sp>
        <p:nvSpPr>
          <p:cNvPr id="8" name="Footer Placeholder 7"/>
          <p:cNvSpPr>
            <a:spLocks noGrp="1"/>
          </p:cNvSpPr>
          <p:nvPr>
            <p:ph type="ftr" sz="quarter" idx="11"/>
          </p:nvPr>
        </p:nvSpPr>
        <p:spPr/>
        <p:txBody>
          <a:bodyPr/>
          <a:lstStyle/>
          <a:p>
            <a:r>
              <a:rPr lang="en-GB" smtClean="0"/>
              <a:t>Confidencial. Reservats tots els drets.</a:t>
            </a:r>
            <a:endParaRPr lang="en-GB"/>
          </a:p>
        </p:txBody>
      </p:sp>
      <p:sp>
        <p:nvSpPr>
          <p:cNvPr id="9" name="Slide Number Placeholder 8"/>
          <p:cNvSpPr>
            <a:spLocks noGrp="1"/>
          </p:cNvSpPr>
          <p:nvPr>
            <p:ph type="sldNum" sz="quarter" idx="12"/>
          </p:nvPr>
        </p:nvSpPr>
        <p:spPr/>
        <p:txBody>
          <a:bodyPr/>
          <a:lstStyle/>
          <a:p>
            <a:fld id="{D0D57981-A849-4C2B-802A-2B33E56ADB63}" type="slidenum">
              <a:rPr lang="en-GB" smtClean="0"/>
              <a:t>‹#›</a:t>
            </a:fld>
            <a:endParaRPr lang="en-GB"/>
          </a:p>
        </p:txBody>
      </p:sp>
      <p:sp>
        <p:nvSpPr>
          <p:cNvPr id="10"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176192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6B388F5-710F-4883-BC1A-C784677D6311}" type="datetime1">
              <a:rPr lang="en-GB" smtClean="0"/>
              <a:t>17/06/2014</a:t>
            </a:fld>
            <a:endParaRPr lang="en-GB"/>
          </a:p>
        </p:txBody>
      </p:sp>
      <p:sp>
        <p:nvSpPr>
          <p:cNvPr id="4" name="Footer Placeholder 3"/>
          <p:cNvSpPr>
            <a:spLocks noGrp="1"/>
          </p:cNvSpPr>
          <p:nvPr>
            <p:ph type="ftr" sz="quarter" idx="11"/>
          </p:nvPr>
        </p:nvSpPr>
        <p:spPr/>
        <p:txBody>
          <a:bodyPr/>
          <a:lstStyle/>
          <a:p>
            <a:r>
              <a:rPr lang="en-GB" smtClean="0"/>
              <a:t>Confidencial. Reservats tots els drets.</a:t>
            </a:r>
            <a:endParaRPr lang="en-GB"/>
          </a:p>
        </p:txBody>
      </p:sp>
      <p:sp>
        <p:nvSpPr>
          <p:cNvPr id="5" name="Slide Number Placeholder 4"/>
          <p:cNvSpPr>
            <a:spLocks noGrp="1"/>
          </p:cNvSpPr>
          <p:nvPr>
            <p:ph type="sldNum" sz="quarter" idx="12"/>
          </p:nvPr>
        </p:nvSpPr>
        <p:spPr/>
        <p:txBody>
          <a:bodyPr/>
          <a:lstStyle/>
          <a:p>
            <a:fld id="{D0D57981-A849-4C2B-802A-2B33E56ADB63}" type="slidenum">
              <a:rPr lang="en-GB" smtClean="0"/>
              <a:t>‹#›</a:t>
            </a:fld>
            <a:endParaRPr lang="en-GB"/>
          </a:p>
        </p:txBody>
      </p:sp>
      <p:sp>
        <p:nvSpPr>
          <p:cNvPr id="6"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30906366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FFD8E-0381-4162-B018-876CB75C6C84}" type="datetime1">
              <a:rPr lang="en-GB" smtClean="0"/>
              <a:t>17/06/2014</a:t>
            </a:fld>
            <a:endParaRPr lang="en-GB"/>
          </a:p>
        </p:txBody>
      </p:sp>
      <p:sp>
        <p:nvSpPr>
          <p:cNvPr id="3" name="Footer Placeholder 2"/>
          <p:cNvSpPr>
            <a:spLocks noGrp="1"/>
          </p:cNvSpPr>
          <p:nvPr>
            <p:ph type="ftr" sz="quarter" idx="11"/>
          </p:nvPr>
        </p:nvSpPr>
        <p:spPr/>
        <p:txBody>
          <a:bodyPr/>
          <a:lstStyle/>
          <a:p>
            <a:r>
              <a:rPr lang="en-GB" smtClean="0"/>
              <a:t>Confidencial. Reservats tots els drets.</a:t>
            </a:r>
            <a:endParaRPr lang="en-GB"/>
          </a:p>
        </p:txBody>
      </p:sp>
      <p:sp>
        <p:nvSpPr>
          <p:cNvPr id="4" name="Slide Number Placeholder 3"/>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1329188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F066A3-A4D8-440A-9A50-E5BDCAD17CF6}"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D0D57981-A849-4C2B-802A-2B33E56ADB63}" type="slidenum">
              <a:rPr lang="en-GB" smtClean="0"/>
              <a:t>‹#›</a:t>
            </a:fld>
            <a:endParaRPr lang="en-GB"/>
          </a:p>
        </p:txBody>
      </p:sp>
      <p:sp>
        <p:nvSpPr>
          <p:cNvPr id="8"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523488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2005CD-43B0-4652-A116-57E8BD42233E}"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2783419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FBE5BC-80A5-4D61-9231-3BD2A9B5F743}"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
        <p:nvSpPr>
          <p:cNvPr id="7"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587002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C07D5A0-B075-4663-8B52-EC147C119A0E}"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13367707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869586D-B5D7-44F1-8574-DADADEA57651}"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29505847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B2EE7A9-B5DD-4A21-BBEA-63248E24743C}"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
        <p:nvSpPr>
          <p:cNvPr id="7"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1760174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3AF1FB-EDC0-4576-8287-9D7EC0C16489}"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211529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7EE1AAB-6AC0-4865-9E47-08F07ED52B60}" type="datetime1">
              <a:rPr lang="en-GB" smtClean="0"/>
              <a:t>17/06/2014</a:t>
            </a:fld>
            <a:endParaRPr lang="en-GB"/>
          </a:p>
        </p:txBody>
      </p:sp>
      <p:sp>
        <p:nvSpPr>
          <p:cNvPr id="4" name="Footer Placeholder 3"/>
          <p:cNvSpPr>
            <a:spLocks noGrp="1"/>
          </p:cNvSpPr>
          <p:nvPr>
            <p:ph type="ftr" sz="quarter" idx="11"/>
          </p:nvPr>
        </p:nvSpPr>
        <p:spPr/>
        <p:txBody>
          <a:bodyPr/>
          <a:lstStyle/>
          <a:p>
            <a:r>
              <a:rPr lang="en-GB" smtClean="0"/>
              <a:t>Confidencial. Reservats tots els drets.</a:t>
            </a:r>
            <a:endParaRPr lang="en-GB"/>
          </a:p>
        </p:txBody>
      </p:sp>
      <p:sp>
        <p:nvSpPr>
          <p:cNvPr id="5" name="Slide Number Placeholder 4"/>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30975823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2EE7283-A744-4C48-AD1F-7E422046B354}"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8957944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A18B545-5DBB-40C1-AD63-4412172F5271}" type="datetime1">
              <a:rPr lang="en-GB" smtClean="0"/>
              <a:t>17/06/2014</a:t>
            </a:fld>
            <a:endParaRPr lang="en-GB"/>
          </a:p>
        </p:txBody>
      </p:sp>
      <p:sp>
        <p:nvSpPr>
          <p:cNvPr id="8" name="Footer Placeholder 7"/>
          <p:cNvSpPr>
            <a:spLocks noGrp="1"/>
          </p:cNvSpPr>
          <p:nvPr>
            <p:ph type="ftr" sz="quarter" idx="11"/>
          </p:nvPr>
        </p:nvSpPr>
        <p:spPr/>
        <p:txBody>
          <a:bodyPr/>
          <a:lstStyle/>
          <a:p>
            <a:r>
              <a:rPr lang="en-GB" smtClean="0"/>
              <a:t>Confidencial. Reservats tots els drets.</a:t>
            </a:r>
            <a:endParaRPr lang="en-GB"/>
          </a:p>
        </p:txBody>
      </p:sp>
      <p:sp>
        <p:nvSpPr>
          <p:cNvPr id="9" name="Slide Number Placeholder 8"/>
          <p:cNvSpPr>
            <a:spLocks noGrp="1"/>
          </p:cNvSpPr>
          <p:nvPr>
            <p:ph type="sldNum" sz="quarter" idx="12"/>
          </p:nvPr>
        </p:nvSpPr>
        <p:spPr/>
        <p:txBody>
          <a:bodyPr/>
          <a:lstStyle/>
          <a:p>
            <a:fld id="{D0D57981-A849-4C2B-802A-2B33E56ADB63}" type="slidenum">
              <a:rPr lang="en-GB" smtClean="0"/>
              <a:t>‹#›</a:t>
            </a:fld>
            <a:endParaRPr lang="en-GB"/>
          </a:p>
        </p:txBody>
      </p:sp>
      <p:sp>
        <p:nvSpPr>
          <p:cNvPr id="10"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40055005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45AE9F7-511A-47BD-B3E6-4B33A6BB38E2}" type="datetime1">
              <a:rPr lang="en-GB" smtClean="0"/>
              <a:t>17/06/2014</a:t>
            </a:fld>
            <a:endParaRPr lang="en-GB"/>
          </a:p>
        </p:txBody>
      </p:sp>
      <p:sp>
        <p:nvSpPr>
          <p:cNvPr id="4" name="Footer Placeholder 3"/>
          <p:cNvSpPr>
            <a:spLocks noGrp="1"/>
          </p:cNvSpPr>
          <p:nvPr>
            <p:ph type="ftr" sz="quarter" idx="11"/>
          </p:nvPr>
        </p:nvSpPr>
        <p:spPr/>
        <p:txBody>
          <a:bodyPr/>
          <a:lstStyle/>
          <a:p>
            <a:r>
              <a:rPr lang="en-GB" smtClean="0"/>
              <a:t>Confidencial. Reservats tots els drets.</a:t>
            </a:r>
            <a:endParaRPr lang="en-GB"/>
          </a:p>
        </p:txBody>
      </p:sp>
      <p:sp>
        <p:nvSpPr>
          <p:cNvPr id="5" name="Slide Number Placeholder 4"/>
          <p:cNvSpPr>
            <a:spLocks noGrp="1"/>
          </p:cNvSpPr>
          <p:nvPr>
            <p:ph type="sldNum" sz="quarter" idx="12"/>
          </p:nvPr>
        </p:nvSpPr>
        <p:spPr/>
        <p:txBody>
          <a:bodyPr/>
          <a:lstStyle/>
          <a:p>
            <a:fld id="{D0D57981-A849-4C2B-802A-2B33E56ADB63}" type="slidenum">
              <a:rPr lang="en-GB" smtClean="0"/>
              <a:t>‹#›</a:t>
            </a:fld>
            <a:endParaRPr lang="en-GB"/>
          </a:p>
        </p:txBody>
      </p:sp>
      <p:sp>
        <p:nvSpPr>
          <p:cNvPr id="6"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6802908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AC396-6044-470C-98D2-4CDC3FA9FF96}" type="datetime1">
              <a:rPr lang="en-GB" smtClean="0"/>
              <a:t>17/06/2014</a:t>
            </a:fld>
            <a:endParaRPr lang="en-GB"/>
          </a:p>
        </p:txBody>
      </p:sp>
      <p:sp>
        <p:nvSpPr>
          <p:cNvPr id="3" name="Footer Placeholder 2"/>
          <p:cNvSpPr>
            <a:spLocks noGrp="1"/>
          </p:cNvSpPr>
          <p:nvPr>
            <p:ph type="ftr" sz="quarter" idx="11"/>
          </p:nvPr>
        </p:nvSpPr>
        <p:spPr/>
        <p:txBody>
          <a:bodyPr/>
          <a:lstStyle/>
          <a:p>
            <a:r>
              <a:rPr lang="en-GB" smtClean="0"/>
              <a:t>Confidencial. Reservats tots els drets.</a:t>
            </a:r>
            <a:endParaRPr lang="en-GB"/>
          </a:p>
        </p:txBody>
      </p:sp>
      <p:sp>
        <p:nvSpPr>
          <p:cNvPr id="4" name="Slide Number Placeholder 3"/>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2850124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A4E31D-245B-41A0-B4D1-0DE9478C5D6F}"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D0D57981-A849-4C2B-802A-2B33E56ADB63}" type="slidenum">
              <a:rPr lang="en-GB" smtClean="0"/>
              <a:t>‹#›</a:t>
            </a:fld>
            <a:endParaRPr lang="en-GB"/>
          </a:p>
        </p:txBody>
      </p:sp>
      <p:sp>
        <p:nvSpPr>
          <p:cNvPr id="8"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504698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795864-10EE-4061-BD33-0F07AD4A0689}"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3003123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CF1EBD1-07FA-4899-BD26-B9722252E54F}"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
        <p:nvSpPr>
          <p:cNvPr id="7"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14146993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BCFC60B-DCCF-4785-96B3-52D5C5F8A71B}"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27565542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23E9EC5-3FD0-4B5E-8700-37DEB4EF47FB}"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1109326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4519FA-7471-4B77-9C9F-4460D808E523}"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
        <p:nvSpPr>
          <p:cNvPr id="7"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122268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4CC9DB-B467-4A37-BDBB-09235EF6E370}" type="datetime1">
              <a:rPr lang="en-GB" smtClean="0"/>
              <a:t>17/06/2014</a:t>
            </a:fld>
            <a:endParaRPr lang="en-GB"/>
          </a:p>
        </p:txBody>
      </p:sp>
      <p:sp>
        <p:nvSpPr>
          <p:cNvPr id="3" name="Footer Placeholder 2"/>
          <p:cNvSpPr>
            <a:spLocks noGrp="1"/>
          </p:cNvSpPr>
          <p:nvPr>
            <p:ph type="ftr" sz="quarter" idx="11"/>
          </p:nvPr>
        </p:nvSpPr>
        <p:spPr/>
        <p:txBody>
          <a:bodyPr/>
          <a:lstStyle/>
          <a:p>
            <a:r>
              <a:rPr lang="en-GB" smtClean="0"/>
              <a:t>Confidencial. Reservats tots els drets.</a:t>
            </a:r>
            <a:endParaRPr lang="en-GB"/>
          </a:p>
        </p:txBody>
      </p:sp>
      <p:sp>
        <p:nvSpPr>
          <p:cNvPr id="4" name="Slide Number Placeholder 3"/>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249603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BB6160-BAE6-406B-9FD0-FE606042F62F}"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34850244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ECA3D9B-FDEE-4EDF-9509-69A9DD78286D}"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8045138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399C703-37EA-4E16-A8D4-B1A01C4C0F28}" type="datetime1">
              <a:rPr lang="en-GB" smtClean="0"/>
              <a:t>17/06/2014</a:t>
            </a:fld>
            <a:endParaRPr lang="en-GB"/>
          </a:p>
        </p:txBody>
      </p:sp>
      <p:sp>
        <p:nvSpPr>
          <p:cNvPr id="8" name="Footer Placeholder 7"/>
          <p:cNvSpPr>
            <a:spLocks noGrp="1"/>
          </p:cNvSpPr>
          <p:nvPr>
            <p:ph type="ftr" sz="quarter" idx="11"/>
          </p:nvPr>
        </p:nvSpPr>
        <p:spPr/>
        <p:txBody>
          <a:bodyPr/>
          <a:lstStyle/>
          <a:p>
            <a:r>
              <a:rPr lang="en-GB" smtClean="0"/>
              <a:t>Confidencial. Reservats tots els drets.</a:t>
            </a:r>
            <a:endParaRPr lang="en-GB"/>
          </a:p>
        </p:txBody>
      </p:sp>
      <p:sp>
        <p:nvSpPr>
          <p:cNvPr id="9" name="Slide Number Placeholder 8"/>
          <p:cNvSpPr>
            <a:spLocks noGrp="1"/>
          </p:cNvSpPr>
          <p:nvPr>
            <p:ph type="sldNum" sz="quarter" idx="12"/>
          </p:nvPr>
        </p:nvSpPr>
        <p:spPr/>
        <p:txBody>
          <a:bodyPr/>
          <a:lstStyle/>
          <a:p>
            <a:fld id="{D0D57981-A849-4C2B-802A-2B33E56ADB63}" type="slidenum">
              <a:rPr lang="en-GB" smtClean="0"/>
              <a:t>‹#›</a:t>
            </a:fld>
            <a:endParaRPr lang="en-GB"/>
          </a:p>
        </p:txBody>
      </p:sp>
      <p:sp>
        <p:nvSpPr>
          <p:cNvPr id="10"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39476014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90F1DC1-2698-44FE-86A6-56CE45160883}" type="datetime1">
              <a:rPr lang="en-GB" smtClean="0"/>
              <a:t>17/06/2014</a:t>
            </a:fld>
            <a:endParaRPr lang="en-GB"/>
          </a:p>
        </p:txBody>
      </p:sp>
      <p:sp>
        <p:nvSpPr>
          <p:cNvPr id="4" name="Footer Placeholder 3"/>
          <p:cNvSpPr>
            <a:spLocks noGrp="1"/>
          </p:cNvSpPr>
          <p:nvPr>
            <p:ph type="ftr" sz="quarter" idx="11"/>
          </p:nvPr>
        </p:nvSpPr>
        <p:spPr/>
        <p:txBody>
          <a:bodyPr/>
          <a:lstStyle/>
          <a:p>
            <a:r>
              <a:rPr lang="en-GB" smtClean="0"/>
              <a:t>Confidencial. Reservats tots els drets.</a:t>
            </a:r>
            <a:endParaRPr lang="en-GB"/>
          </a:p>
        </p:txBody>
      </p:sp>
      <p:sp>
        <p:nvSpPr>
          <p:cNvPr id="5" name="Slide Number Placeholder 4"/>
          <p:cNvSpPr>
            <a:spLocks noGrp="1"/>
          </p:cNvSpPr>
          <p:nvPr>
            <p:ph type="sldNum" sz="quarter" idx="12"/>
          </p:nvPr>
        </p:nvSpPr>
        <p:spPr/>
        <p:txBody>
          <a:bodyPr/>
          <a:lstStyle/>
          <a:p>
            <a:fld id="{D0D57981-A849-4C2B-802A-2B33E56ADB63}" type="slidenum">
              <a:rPr lang="en-GB" smtClean="0"/>
              <a:t>‹#›</a:t>
            </a:fld>
            <a:endParaRPr lang="en-GB"/>
          </a:p>
        </p:txBody>
      </p:sp>
      <p:sp>
        <p:nvSpPr>
          <p:cNvPr id="6"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585973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B0BDCE-C4FE-43A8-BC4C-7BACD605E771}" type="datetime1">
              <a:rPr lang="en-GB" smtClean="0"/>
              <a:t>17/06/2014</a:t>
            </a:fld>
            <a:endParaRPr lang="en-GB"/>
          </a:p>
        </p:txBody>
      </p:sp>
      <p:sp>
        <p:nvSpPr>
          <p:cNvPr id="3" name="Footer Placeholder 2"/>
          <p:cNvSpPr>
            <a:spLocks noGrp="1"/>
          </p:cNvSpPr>
          <p:nvPr>
            <p:ph type="ftr" sz="quarter" idx="11"/>
          </p:nvPr>
        </p:nvSpPr>
        <p:spPr/>
        <p:txBody>
          <a:bodyPr/>
          <a:lstStyle/>
          <a:p>
            <a:r>
              <a:rPr lang="en-GB" smtClean="0"/>
              <a:t>Confidencial. Reservats tots els drets.</a:t>
            </a:r>
            <a:endParaRPr lang="en-GB"/>
          </a:p>
        </p:txBody>
      </p:sp>
      <p:sp>
        <p:nvSpPr>
          <p:cNvPr id="4" name="Slide Number Placeholder 3"/>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218499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C447AF-C034-4030-864D-1DC0FD630C74}"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D0D57981-A849-4C2B-802A-2B33E56ADB63}" type="slidenum">
              <a:rPr lang="en-GB" smtClean="0"/>
              <a:t>‹#›</a:t>
            </a:fld>
            <a:endParaRPr lang="en-GB"/>
          </a:p>
        </p:txBody>
      </p:sp>
      <p:sp>
        <p:nvSpPr>
          <p:cNvPr id="8"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3228095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0D302C-C7A2-4009-A915-E64558617931}"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34234796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0A881C8-3B6C-436F-8F6D-7E5DC14396C0}"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
        <p:nvSpPr>
          <p:cNvPr id="7"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8753687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58F1CB-29F2-4C52-B35D-512E3B85DB6D}" type="datetime1">
              <a:rPr lang="en-GB" smtClean="0"/>
              <a:t>17/06/2014</a:t>
            </a:fld>
            <a:endParaRPr lang="en-GB"/>
          </a:p>
        </p:txBody>
      </p:sp>
      <p:sp>
        <p:nvSpPr>
          <p:cNvPr id="5" name="Footer Placeholder 4"/>
          <p:cNvSpPr>
            <a:spLocks noGrp="1"/>
          </p:cNvSpPr>
          <p:nvPr>
            <p:ph type="ftr" sz="quarter" idx="11"/>
          </p:nvPr>
        </p:nvSpPr>
        <p:spPr/>
        <p:txBody>
          <a:bodyPr/>
          <a:lstStyle/>
          <a:p>
            <a:r>
              <a:rPr lang="en-GB" smtClean="0"/>
              <a:t>Confidencial. Reservats tots els drets.</a:t>
            </a:r>
            <a:endParaRPr lang="en-GB"/>
          </a:p>
        </p:txBody>
      </p:sp>
      <p:sp>
        <p:nvSpPr>
          <p:cNvPr id="6" name="Slide Number Placeholder 5"/>
          <p:cNvSpPr>
            <a:spLocks noGrp="1"/>
          </p:cNvSpPr>
          <p:nvPr>
            <p:ph type="sldNum" sz="quarter" idx="12"/>
          </p:nvPr>
        </p:nvSpPr>
        <p:spPr/>
        <p:txBody>
          <a:bodyPr/>
          <a:lstStyle/>
          <a:p>
            <a:fld id="{D0D57981-A849-4C2B-802A-2B33E56ADB63}" type="slidenum">
              <a:rPr lang="en-GB" smtClean="0"/>
              <a:t>‹#›</a:t>
            </a:fld>
            <a:endParaRPr lang="en-GB"/>
          </a:p>
        </p:txBody>
      </p:sp>
    </p:spTree>
    <p:extLst>
      <p:ext uri="{BB962C8B-B14F-4D97-AF65-F5344CB8AC3E}">
        <p14:creationId xmlns:p14="http://schemas.microsoft.com/office/powerpoint/2010/main" val="10410001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8"/>
          <p:cNvSpPr>
            <a:spLocks noChangeArrowheads="1"/>
          </p:cNvSpPr>
          <p:nvPr userDrawn="1"/>
        </p:nvSpPr>
        <p:spPr bwMode="auto">
          <a:xfrm>
            <a:off x="1" y="685800"/>
            <a:ext cx="9144000" cy="6172200"/>
          </a:xfrm>
          <a:prstGeom prst="rect">
            <a:avLst/>
          </a:prstGeom>
          <a:solidFill>
            <a:srgbClr val="EC4841"/>
          </a:solidFill>
          <a:ln>
            <a:noFill/>
          </a:ln>
          <a:effectLst/>
          <a:extLst/>
        </p:spPr>
        <p:txBody>
          <a:bodyPr wrap="none" anchor="ctr"/>
          <a:lstStyle/>
          <a:p>
            <a:endParaRPr lang="en-GB"/>
          </a:p>
        </p:txBody>
      </p:sp>
      <p:sp>
        <p:nvSpPr>
          <p:cNvPr id="2" name="Title 1"/>
          <p:cNvSpPr>
            <a:spLocks noGrp="1"/>
          </p:cNvSpPr>
          <p:nvPr>
            <p:ph type="title" hasCustomPrompt="1"/>
          </p:nvPr>
        </p:nvSpPr>
        <p:spPr>
          <a:xfrm>
            <a:off x="685801" y="3279848"/>
            <a:ext cx="7772400" cy="1362075"/>
          </a:xfrm>
        </p:spPr>
        <p:txBody>
          <a:bodyPr anchor="t"/>
          <a:lstStyle>
            <a:lvl1pPr algn="ctr">
              <a:defRPr sz="4000" b="1" cap="none">
                <a:solidFill>
                  <a:schemeClr val="bg1"/>
                </a:solidFill>
                <a:latin typeface="Cambria" pitchFamily="18" charset="0"/>
                <a:cs typeface="HELvetic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237386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BCD2F9-52BE-430E-89F0-F6EBD7DBE5D5}"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5248030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eldia">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jdelijke aanduiding voor tekst 11"/>
          <p:cNvSpPr>
            <a:spLocks noGrp="1"/>
          </p:cNvSpPr>
          <p:nvPr>
            <p:ph type="body" sz="quarter" idx="10"/>
          </p:nvPr>
        </p:nvSpPr>
        <p:spPr>
          <a:xfrm>
            <a:off x="408061" y="2915989"/>
            <a:ext cx="8208963" cy="576263"/>
          </a:xfrm>
          <a:prstGeom prst="rect">
            <a:avLst/>
          </a:prstGeom>
        </p:spPr>
        <p:txBody>
          <a:bodyPr/>
          <a:lstStyle>
            <a:lvl1pPr marL="174625" indent="0" algn="ctr">
              <a:buNone/>
              <a:defRPr sz="4800" baseline="0">
                <a:solidFill>
                  <a:srgbClr val="1B763B"/>
                </a:solidFill>
                <a:latin typeface="+mj-lt"/>
              </a:defRPr>
            </a:lvl1pPr>
          </a:lstStyle>
          <a:p>
            <a:pPr lvl="0"/>
            <a:r>
              <a:rPr lang="nl-NL" smtClean="0"/>
              <a:t>Klik om de modelstijlen te bewerken</a:t>
            </a:r>
          </a:p>
        </p:txBody>
      </p:sp>
      <p:sp>
        <p:nvSpPr>
          <p:cNvPr id="3" name="Tijdelijke aanduiding voor tekst 2"/>
          <p:cNvSpPr>
            <a:spLocks noGrp="1"/>
          </p:cNvSpPr>
          <p:nvPr>
            <p:ph type="body" sz="quarter" idx="12"/>
          </p:nvPr>
        </p:nvSpPr>
        <p:spPr>
          <a:xfrm>
            <a:off x="419100" y="3625850"/>
            <a:ext cx="8324850" cy="536575"/>
          </a:xfrm>
          <a:prstGeom prst="rect">
            <a:avLst/>
          </a:prstGeom>
        </p:spPr>
        <p:txBody>
          <a:bodyPr/>
          <a:lstStyle>
            <a:lvl1pPr marL="271462" indent="0" algn="ctr">
              <a:buNone/>
              <a:defRPr baseline="0">
                <a:solidFill>
                  <a:srgbClr val="2B2A26"/>
                </a:solidFill>
                <a:latin typeface="+mj-lt"/>
              </a:defRPr>
            </a:lvl1pPr>
          </a:lstStyle>
          <a:p>
            <a:pPr lvl="0"/>
            <a:r>
              <a:rPr lang="nl-NL" smtClean="0"/>
              <a:t>Klik om de modelstijlen te bewerken</a:t>
            </a:r>
          </a:p>
        </p:txBody>
      </p:sp>
    </p:spTree>
    <p:extLst>
      <p:ext uri="{BB962C8B-B14F-4D97-AF65-F5344CB8AC3E}">
        <p14:creationId xmlns:p14="http://schemas.microsoft.com/office/powerpoint/2010/main" val="5059622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tandaard Tekst">
    <p:spTree>
      <p:nvGrpSpPr>
        <p:cNvPr id="1" name=""/>
        <p:cNvGrpSpPr/>
        <p:nvPr/>
      </p:nvGrpSpPr>
      <p:grpSpPr>
        <a:xfrm>
          <a:off x="0" y="0"/>
          <a:ext cx="0" cy="0"/>
          <a:chOff x="0" y="0"/>
          <a:chExt cx="0" cy="0"/>
        </a:xfrm>
      </p:grpSpPr>
      <p:sp>
        <p:nvSpPr>
          <p:cNvPr id="5" name="Tekstvak 4"/>
          <p:cNvSpPr txBox="1">
            <a:spLocks noChangeArrowheads="1"/>
          </p:cNvSpPr>
          <p:nvPr/>
        </p:nvSpPr>
        <p:spPr bwMode="auto">
          <a:xfrm>
            <a:off x="7667625" y="6010275"/>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algn="r" eaLnBrk="1" hangingPunct="1">
              <a:spcBef>
                <a:spcPct val="0"/>
              </a:spcBef>
              <a:buFontTx/>
              <a:buNone/>
              <a:defRPr/>
            </a:pPr>
            <a:fld id="{68740CE5-17D4-47FF-8DEB-BF866AADC004}" type="slidenum">
              <a:rPr lang="nl-NL" sz="1600" b="1" smtClean="0">
                <a:solidFill>
                  <a:srgbClr val="7F7F7F"/>
                </a:solidFill>
                <a:latin typeface="Futura Std Book"/>
                <a:cs typeface="Arial" pitchFamily="34" charset="0"/>
              </a:rPr>
              <a:pPr algn="r" eaLnBrk="1" hangingPunct="1">
                <a:spcBef>
                  <a:spcPct val="0"/>
                </a:spcBef>
                <a:buFontTx/>
                <a:buNone/>
                <a:defRPr/>
              </a:pPr>
              <a:t>‹#›</a:t>
            </a:fld>
            <a:endParaRPr lang="nl-NL" sz="1600" b="1" smtClean="0">
              <a:solidFill>
                <a:srgbClr val="7F7F7F"/>
              </a:solidFill>
              <a:latin typeface="Futura Std Book"/>
              <a:cs typeface="Arial" pitchFamily="34" charset="0"/>
            </a:endParaRPr>
          </a:p>
        </p:txBody>
      </p:sp>
      <p:sp>
        <p:nvSpPr>
          <p:cNvPr id="7" name="Tijdelijke aanduiding voor tekst 11"/>
          <p:cNvSpPr>
            <a:spLocks noGrp="1"/>
          </p:cNvSpPr>
          <p:nvPr>
            <p:ph type="body" sz="quarter" idx="10"/>
          </p:nvPr>
        </p:nvSpPr>
        <p:spPr>
          <a:xfrm>
            <a:off x="323528" y="1308398"/>
            <a:ext cx="8208963" cy="576263"/>
          </a:xfrm>
          <a:prstGeom prst="rect">
            <a:avLst/>
          </a:prstGeom>
        </p:spPr>
        <p:txBody>
          <a:bodyPr/>
          <a:lstStyle>
            <a:lvl1pPr marL="0" indent="0">
              <a:buNone/>
              <a:defRPr sz="2400" baseline="0">
                <a:solidFill>
                  <a:srgbClr val="1B763B"/>
                </a:solidFill>
                <a:latin typeface="+mj-lt"/>
              </a:defRPr>
            </a:lvl1pPr>
          </a:lstStyle>
          <a:p>
            <a:pPr lvl="0"/>
            <a:r>
              <a:rPr lang="nl-NL" smtClean="0"/>
              <a:t>Klik om de modelstijlen te bewerken</a:t>
            </a:r>
          </a:p>
        </p:txBody>
      </p:sp>
      <p:sp>
        <p:nvSpPr>
          <p:cNvPr id="10" name="Tijdelijke aanduiding voor tekst 9"/>
          <p:cNvSpPr>
            <a:spLocks noGrp="1"/>
          </p:cNvSpPr>
          <p:nvPr>
            <p:ph type="body" sz="quarter" idx="14"/>
          </p:nvPr>
        </p:nvSpPr>
        <p:spPr>
          <a:xfrm>
            <a:off x="504825" y="2466975"/>
            <a:ext cx="7896225" cy="3971925"/>
          </a:xfrm>
          <a:prstGeom prst="rect">
            <a:avLst/>
          </a:prstGeom>
        </p:spPr>
        <p:txBody>
          <a:bodyPr/>
          <a:lstStyle>
            <a:lvl1pPr marL="266700" indent="-261938">
              <a:buNone/>
              <a:defRPr>
                <a:latin typeface="+mj-lt"/>
              </a:defRPr>
            </a:lvl1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p:txBody>
      </p:sp>
      <p:sp>
        <p:nvSpPr>
          <p:cNvPr id="9" name="Tijdelijke aanduiding voor tekst 2"/>
          <p:cNvSpPr>
            <a:spLocks noGrp="1"/>
          </p:cNvSpPr>
          <p:nvPr>
            <p:ph type="body" sz="quarter" idx="12"/>
          </p:nvPr>
        </p:nvSpPr>
        <p:spPr>
          <a:xfrm>
            <a:off x="57150" y="1778000"/>
            <a:ext cx="8324850" cy="536575"/>
          </a:xfrm>
          <a:prstGeom prst="rect">
            <a:avLst/>
          </a:prstGeom>
        </p:spPr>
        <p:txBody>
          <a:bodyPr/>
          <a:lstStyle>
            <a:lvl1pPr marL="271462" indent="0">
              <a:buNone/>
              <a:defRPr baseline="0">
                <a:solidFill>
                  <a:srgbClr val="2B2A26"/>
                </a:solidFill>
                <a:latin typeface="+mj-lt"/>
              </a:defRPr>
            </a:lvl1pPr>
          </a:lstStyle>
          <a:p>
            <a:pPr lvl="0"/>
            <a:r>
              <a:rPr lang="nl-NL" smtClean="0"/>
              <a:t>Klik om de modelstijlen te bewerken</a:t>
            </a:r>
          </a:p>
        </p:txBody>
      </p:sp>
    </p:spTree>
    <p:extLst>
      <p:ext uri="{BB962C8B-B14F-4D97-AF65-F5344CB8AC3E}">
        <p14:creationId xmlns:p14="http://schemas.microsoft.com/office/powerpoint/2010/main" val="39906911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5" name="Tekstvak 4"/>
          <p:cNvSpPr txBox="1">
            <a:spLocks noChangeArrowheads="1"/>
          </p:cNvSpPr>
          <p:nvPr/>
        </p:nvSpPr>
        <p:spPr bwMode="auto">
          <a:xfrm>
            <a:off x="7667625" y="6010275"/>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algn="r" eaLnBrk="1" hangingPunct="1">
              <a:spcBef>
                <a:spcPct val="0"/>
              </a:spcBef>
              <a:buFontTx/>
              <a:buNone/>
              <a:defRPr/>
            </a:pPr>
            <a:fld id="{321CADDA-69F5-4FF9-AF12-640109BD81FE}" type="slidenum">
              <a:rPr lang="nl-NL" sz="1600" b="1" smtClean="0">
                <a:solidFill>
                  <a:srgbClr val="7F7F7F"/>
                </a:solidFill>
                <a:latin typeface="Futura Std Book"/>
                <a:cs typeface="Arial" pitchFamily="34" charset="0"/>
              </a:rPr>
              <a:pPr algn="r" eaLnBrk="1" hangingPunct="1">
                <a:spcBef>
                  <a:spcPct val="0"/>
                </a:spcBef>
                <a:buFontTx/>
                <a:buNone/>
                <a:defRPr/>
              </a:pPr>
              <a:t>‹#›</a:t>
            </a:fld>
            <a:endParaRPr lang="nl-NL" sz="1600" b="1" smtClean="0">
              <a:solidFill>
                <a:srgbClr val="7F7F7F"/>
              </a:solidFill>
              <a:latin typeface="Futura Std Book"/>
              <a:cs typeface="Arial" pitchFamily="34" charset="0"/>
            </a:endParaRPr>
          </a:p>
        </p:txBody>
      </p:sp>
      <p:sp>
        <p:nvSpPr>
          <p:cNvPr id="2" name="Titel 1"/>
          <p:cNvSpPr>
            <a:spLocks noGrp="1"/>
          </p:cNvSpPr>
          <p:nvPr>
            <p:ph type="title"/>
          </p:nvPr>
        </p:nvSpPr>
        <p:spPr>
          <a:xfrm>
            <a:off x="755576" y="2948955"/>
            <a:ext cx="7772400" cy="1362075"/>
          </a:xfrm>
          <a:prstGeom prst="rect">
            <a:avLst/>
          </a:prstGeom>
        </p:spPr>
        <p:txBody>
          <a:bodyPr anchor="t"/>
          <a:lstStyle>
            <a:lvl1pPr algn="l">
              <a:defRPr sz="4000" b="1" cap="all">
                <a:latin typeface="+mj-lt"/>
              </a:defRPr>
            </a:lvl1pPr>
          </a:lstStyle>
          <a:p>
            <a:r>
              <a:rPr lang="nl-NL" smtClean="0"/>
              <a:t>Klik om de stijl te bewerken</a:t>
            </a:r>
            <a:endParaRPr lang="nl-NL" dirty="0"/>
          </a:p>
        </p:txBody>
      </p:sp>
      <p:sp>
        <p:nvSpPr>
          <p:cNvPr id="8" name="Tijdelijke aanduiding voor tekst 11"/>
          <p:cNvSpPr>
            <a:spLocks noGrp="1"/>
          </p:cNvSpPr>
          <p:nvPr>
            <p:ph type="body" sz="quarter" idx="10"/>
          </p:nvPr>
        </p:nvSpPr>
        <p:spPr>
          <a:xfrm>
            <a:off x="323528" y="1308398"/>
            <a:ext cx="8208963" cy="576263"/>
          </a:xfrm>
          <a:prstGeom prst="rect">
            <a:avLst/>
          </a:prstGeom>
        </p:spPr>
        <p:txBody>
          <a:bodyPr/>
          <a:lstStyle>
            <a:lvl1pPr marL="0" indent="0">
              <a:buNone/>
              <a:defRPr sz="2400" baseline="0">
                <a:solidFill>
                  <a:srgbClr val="1B763B"/>
                </a:solidFill>
                <a:latin typeface="+mj-lt"/>
              </a:defRPr>
            </a:lvl1pPr>
          </a:lstStyle>
          <a:p>
            <a:pPr lvl="0"/>
            <a:r>
              <a:rPr lang="nl-NL" smtClean="0"/>
              <a:t>Klik om de modelstijlen te bewerken</a:t>
            </a:r>
          </a:p>
        </p:txBody>
      </p:sp>
      <p:sp>
        <p:nvSpPr>
          <p:cNvPr id="10" name="Tijdelijke aanduiding voor tekst 2"/>
          <p:cNvSpPr>
            <a:spLocks noGrp="1"/>
          </p:cNvSpPr>
          <p:nvPr>
            <p:ph type="body" sz="quarter" idx="12"/>
          </p:nvPr>
        </p:nvSpPr>
        <p:spPr>
          <a:xfrm>
            <a:off x="57150" y="1778000"/>
            <a:ext cx="8324850" cy="536575"/>
          </a:xfrm>
          <a:prstGeom prst="rect">
            <a:avLst/>
          </a:prstGeom>
        </p:spPr>
        <p:txBody>
          <a:bodyPr/>
          <a:lstStyle>
            <a:lvl1pPr marL="271462" indent="0">
              <a:buNone/>
              <a:defRPr baseline="0">
                <a:solidFill>
                  <a:srgbClr val="2B2A26"/>
                </a:solidFill>
                <a:latin typeface="+mj-lt"/>
              </a:defRPr>
            </a:lvl1pPr>
          </a:lstStyle>
          <a:p>
            <a:pPr lvl="0"/>
            <a:r>
              <a:rPr lang="nl-NL" smtClean="0"/>
              <a:t>Klik om de modelstijlen te bewerken</a:t>
            </a:r>
          </a:p>
        </p:txBody>
      </p:sp>
    </p:spTree>
    <p:extLst>
      <p:ext uri="{BB962C8B-B14F-4D97-AF65-F5344CB8AC3E}">
        <p14:creationId xmlns:p14="http://schemas.microsoft.com/office/powerpoint/2010/main" val="28629834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5" name="Tekstvak 4"/>
          <p:cNvSpPr txBox="1">
            <a:spLocks noChangeArrowheads="1"/>
          </p:cNvSpPr>
          <p:nvPr/>
        </p:nvSpPr>
        <p:spPr bwMode="auto">
          <a:xfrm>
            <a:off x="7667625" y="6010275"/>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defRPr>
            </a:lvl9pPr>
          </a:lstStyle>
          <a:p>
            <a:pPr algn="r" eaLnBrk="1" hangingPunct="1">
              <a:spcBef>
                <a:spcPct val="0"/>
              </a:spcBef>
              <a:buFontTx/>
              <a:buNone/>
              <a:defRPr/>
            </a:pPr>
            <a:fld id="{0762348C-461D-4F77-9A66-9188732BD88E}" type="slidenum">
              <a:rPr lang="nl-NL" sz="1600" b="1" smtClean="0">
                <a:solidFill>
                  <a:srgbClr val="7F7F7F"/>
                </a:solidFill>
                <a:latin typeface="Futura Std Book"/>
                <a:cs typeface="Arial" pitchFamily="34" charset="0"/>
              </a:rPr>
              <a:pPr algn="r" eaLnBrk="1" hangingPunct="1">
                <a:spcBef>
                  <a:spcPct val="0"/>
                </a:spcBef>
                <a:buFontTx/>
                <a:buNone/>
                <a:defRPr/>
              </a:pPr>
              <a:t>‹#›</a:t>
            </a:fld>
            <a:endParaRPr lang="nl-NL" sz="1600" b="1" smtClean="0">
              <a:solidFill>
                <a:srgbClr val="7F7F7F"/>
              </a:solidFill>
              <a:latin typeface="Futura Std Book"/>
              <a:cs typeface="Arial" pitchFamily="34" charset="0"/>
            </a:endParaRPr>
          </a:p>
        </p:txBody>
      </p:sp>
      <p:sp>
        <p:nvSpPr>
          <p:cNvPr id="3" name="Tijdelijke aanduiding voor afbeelding 2"/>
          <p:cNvSpPr>
            <a:spLocks noGrp="1"/>
          </p:cNvSpPr>
          <p:nvPr>
            <p:ph type="pic" idx="1"/>
          </p:nvPr>
        </p:nvSpPr>
        <p:spPr>
          <a:xfrm>
            <a:off x="1835696" y="2223195"/>
            <a:ext cx="5760640" cy="4320480"/>
          </a:xfrm>
          <a:prstGeom prst="rect">
            <a:avLst/>
          </a:prstGeo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smtClean="0"/>
              <a:t>Klik op het pictogram als u een afbeelding wilt toevoegen</a:t>
            </a:r>
            <a:endParaRPr lang="nl-NL" noProof="0" dirty="0"/>
          </a:p>
        </p:txBody>
      </p:sp>
      <p:sp>
        <p:nvSpPr>
          <p:cNvPr id="8" name="Tijdelijke aanduiding voor tekst 11"/>
          <p:cNvSpPr>
            <a:spLocks noGrp="1"/>
          </p:cNvSpPr>
          <p:nvPr>
            <p:ph type="body" sz="quarter" idx="13"/>
          </p:nvPr>
        </p:nvSpPr>
        <p:spPr>
          <a:xfrm>
            <a:off x="323528" y="1308398"/>
            <a:ext cx="8208963" cy="576263"/>
          </a:xfrm>
          <a:prstGeom prst="rect">
            <a:avLst/>
          </a:prstGeom>
        </p:spPr>
        <p:txBody>
          <a:bodyPr/>
          <a:lstStyle>
            <a:lvl1pPr marL="0" indent="0">
              <a:buNone/>
              <a:defRPr sz="2400" baseline="0">
                <a:solidFill>
                  <a:srgbClr val="1B763B"/>
                </a:solidFill>
                <a:latin typeface="+mj-lt"/>
              </a:defRPr>
            </a:lvl1pPr>
          </a:lstStyle>
          <a:p>
            <a:pPr lvl="0"/>
            <a:r>
              <a:rPr lang="nl-NL" smtClean="0"/>
              <a:t>Klik om de modelstijlen te bewerken</a:t>
            </a:r>
          </a:p>
        </p:txBody>
      </p:sp>
      <p:sp>
        <p:nvSpPr>
          <p:cNvPr id="9" name="Tijdelijke aanduiding voor tekst 2"/>
          <p:cNvSpPr>
            <a:spLocks noGrp="1"/>
          </p:cNvSpPr>
          <p:nvPr>
            <p:ph type="body" sz="quarter" idx="14"/>
          </p:nvPr>
        </p:nvSpPr>
        <p:spPr>
          <a:xfrm>
            <a:off x="57150" y="1778000"/>
            <a:ext cx="8324850" cy="536575"/>
          </a:xfrm>
          <a:prstGeom prst="rect">
            <a:avLst/>
          </a:prstGeom>
        </p:spPr>
        <p:txBody>
          <a:bodyPr/>
          <a:lstStyle>
            <a:lvl1pPr marL="271462" indent="0">
              <a:buNone/>
              <a:defRPr baseline="0">
                <a:solidFill>
                  <a:srgbClr val="2B2A26"/>
                </a:solidFill>
                <a:latin typeface="+mj-lt"/>
              </a:defRPr>
            </a:lvl1pPr>
          </a:lstStyle>
          <a:p>
            <a:pPr lvl="0"/>
            <a:r>
              <a:rPr lang="nl-NL" smtClean="0"/>
              <a:t>Klik om de modelstijlen te bewerken</a:t>
            </a:r>
          </a:p>
        </p:txBody>
      </p:sp>
    </p:spTree>
    <p:extLst>
      <p:ext uri="{BB962C8B-B14F-4D97-AF65-F5344CB8AC3E}">
        <p14:creationId xmlns:p14="http://schemas.microsoft.com/office/powerpoint/2010/main" val="32085654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a:prstGeom prst="rect">
            <a:avLst/>
          </a:prstGeom>
        </p:spPr>
        <p:txBody>
          <a:bodyPr/>
          <a:lstStyle/>
          <a:p>
            <a:r>
              <a:rPr lang="nl-NL" smtClean="0"/>
              <a:t>Klik om de stijl te bewerken</a:t>
            </a:r>
            <a:endParaRPr lang="en-US"/>
          </a:p>
        </p:txBody>
      </p:sp>
      <p:sp>
        <p:nvSpPr>
          <p:cNvPr id="3" name="Content Placeholder 2"/>
          <p:cNvSpPr>
            <a:spLocks noGrp="1"/>
          </p:cNvSpPr>
          <p:nvPr>
            <p:ph idx="1"/>
          </p:nvPr>
        </p:nvSpPr>
        <p:spPr>
          <a:xfrm>
            <a:off x="457200" y="1600200"/>
            <a:ext cx="7620000" cy="4800600"/>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a:xfrm rot="16200000">
            <a:off x="7551738" y="1646237"/>
            <a:ext cx="2438400" cy="365125"/>
          </a:xfrm>
          <a:prstGeom prst="rect">
            <a:avLst/>
          </a:prstGeom>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a:xfrm rot="16200000">
            <a:off x="7587456" y="4048919"/>
            <a:ext cx="2366963" cy="365125"/>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a:xfrm>
            <a:off x="8531225" y="5648325"/>
            <a:ext cx="549275" cy="396875"/>
          </a:xfrm>
          <a:prstGeom prst="bracketPair">
            <a:avLst>
              <a:gd name="adj" fmla="val 17949"/>
            </a:avLst>
          </a:prstGeom>
        </p:spPr>
        <p:txBody>
          <a:bodyPr/>
          <a:lstStyle>
            <a:lvl1pPr>
              <a:defRPr>
                <a:latin typeface="Arial" charset="0"/>
              </a:defRPr>
            </a:lvl1pPr>
          </a:lstStyle>
          <a:p>
            <a:pPr>
              <a:defRPr/>
            </a:pPr>
            <a:fld id="{ACFF678C-7FE8-4397-B245-619E4EC0715C}" type="slidenum">
              <a:rPr lang="en-US" smtClean="0"/>
              <a:pPr>
                <a:defRPr/>
              </a:pPr>
              <a:t>‹#›</a:t>
            </a:fld>
            <a:endParaRPr lang="en-US"/>
          </a:p>
        </p:txBody>
      </p:sp>
    </p:spTree>
    <p:extLst>
      <p:ext uri="{BB962C8B-B14F-4D97-AF65-F5344CB8AC3E}">
        <p14:creationId xmlns:p14="http://schemas.microsoft.com/office/powerpoint/2010/main" val="32419161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a:prstGeom prst="rect">
            <a:avLst/>
          </a:prstGeom>
        </p:spPr>
        <p:txBody>
          <a:bodyPr/>
          <a:lstStyle/>
          <a:p>
            <a:r>
              <a:rPr lang="nl-NL" smtClean="0"/>
              <a:t>Klik om de stijl te bewerken</a:t>
            </a:r>
            <a:endParaRPr lang="en-US"/>
          </a:p>
        </p:txBody>
      </p:sp>
      <p:sp>
        <p:nvSpPr>
          <p:cNvPr id="3" name="Content Placeholder 2"/>
          <p:cNvSpPr>
            <a:spLocks noGrp="1"/>
          </p:cNvSpPr>
          <p:nvPr>
            <p:ph sz="half" idx="1"/>
          </p:nvPr>
        </p:nvSpPr>
        <p:spPr>
          <a:xfrm>
            <a:off x="457200" y="1536192"/>
            <a:ext cx="36576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4419600" y="1536192"/>
            <a:ext cx="36576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a:xfrm rot="16200000">
            <a:off x="7551738" y="1646237"/>
            <a:ext cx="2438400" cy="365125"/>
          </a:xfrm>
          <a:prstGeom prst="rect">
            <a:avLst/>
          </a:prstGeom>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a:xfrm rot="16200000">
            <a:off x="7587456" y="4048919"/>
            <a:ext cx="2366963" cy="365125"/>
          </a:xfrm>
          <a:prstGeom prst="rect">
            <a:avLst/>
          </a:prstGeom>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a:xfrm>
            <a:off x="8531225" y="5648325"/>
            <a:ext cx="549275" cy="396875"/>
          </a:xfrm>
          <a:prstGeom prst="bracketPair">
            <a:avLst>
              <a:gd name="adj" fmla="val 17949"/>
            </a:avLst>
          </a:prstGeom>
        </p:spPr>
        <p:txBody>
          <a:bodyPr/>
          <a:lstStyle>
            <a:lvl1pPr>
              <a:defRPr>
                <a:latin typeface="Arial" charset="0"/>
              </a:defRPr>
            </a:lvl1pPr>
          </a:lstStyle>
          <a:p>
            <a:pPr>
              <a:defRPr/>
            </a:pPr>
            <a:fld id="{907A31EC-21BB-4CF0-8E89-47D6DBCE220F}" type="slidenum">
              <a:rPr lang="en-US" smtClean="0"/>
              <a:pPr>
                <a:defRPr/>
              </a:pPr>
              <a:t>‹#›</a:t>
            </a:fld>
            <a:endParaRPr lang="en-US"/>
          </a:p>
        </p:txBody>
      </p:sp>
    </p:spTree>
    <p:extLst>
      <p:ext uri="{BB962C8B-B14F-4D97-AF65-F5344CB8AC3E}">
        <p14:creationId xmlns:p14="http://schemas.microsoft.com/office/powerpoint/2010/main" val="25746342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16F0708D-A5DF-43B5-BB11-93F10EA16958}" type="slidenum">
              <a:rPr lang="en-US"/>
              <a:pPr>
                <a:defRPr/>
              </a:pPr>
              <a:t>‹#›</a:t>
            </a:fld>
            <a:endParaRPr lang="en-US"/>
          </a:p>
        </p:txBody>
      </p:sp>
    </p:spTree>
    <p:extLst>
      <p:ext uri="{BB962C8B-B14F-4D97-AF65-F5344CB8AC3E}">
        <p14:creationId xmlns:p14="http://schemas.microsoft.com/office/powerpoint/2010/main" val="150460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EC298B-2BA9-4E4B-B8A5-640D3EED8787}" type="datetime1">
              <a:rPr lang="en-GB" smtClean="0"/>
              <a:t>17/06/2014</a:t>
            </a:fld>
            <a:endParaRPr lang="en-GB"/>
          </a:p>
        </p:txBody>
      </p:sp>
      <p:sp>
        <p:nvSpPr>
          <p:cNvPr id="6" name="Footer Placeholder 5"/>
          <p:cNvSpPr>
            <a:spLocks noGrp="1"/>
          </p:cNvSpPr>
          <p:nvPr>
            <p:ph type="ftr" sz="quarter" idx="11"/>
          </p:nvPr>
        </p:nvSpPr>
        <p:spPr/>
        <p:txBody>
          <a:bodyPr/>
          <a:lstStyle/>
          <a:p>
            <a:r>
              <a:rPr lang="en-GB" smtClean="0"/>
              <a:t>Confidencial. Reservats tots els drets.</a:t>
            </a:r>
            <a:endParaRPr lang="en-GB"/>
          </a:p>
        </p:txBody>
      </p:sp>
      <p:sp>
        <p:nvSpPr>
          <p:cNvPr id="7" name="Slide Number Placeholder 6"/>
          <p:cNvSpPr>
            <a:spLocks noGrp="1"/>
          </p:cNvSpPr>
          <p:nvPr>
            <p:ph type="sldNum" sz="quarter" idx="12"/>
          </p:nvPr>
        </p:nvSpPr>
        <p:spPr/>
        <p:txBody>
          <a:bodyPr/>
          <a:lstStyle/>
          <a:p>
            <a:fld id="{1920EEC7-98E1-4CEF-92AF-B9255C82647E}" type="slidenum">
              <a:rPr lang="en-GB" smtClean="0"/>
              <a:t>‹#›</a:t>
            </a:fld>
            <a:endParaRPr lang="en-GB"/>
          </a:p>
        </p:txBody>
      </p:sp>
    </p:spTree>
    <p:extLst>
      <p:ext uri="{BB962C8B-B14F-4D97-AF65-F5344CB8AC3E}">
        <p14:creationId xmlns:p14="http://schemas.microsoft.com/office/powerpoint/2010/main" val="159352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9" Type="http://schemas.openxmlformats.org/officeDocument/2006/relationships/image" Target="../media/image9.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6.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457200" y="1169581"/>
            <a:ext cx="8229600" cy="49565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a:solidFill>
                  <a:schemeClr val="tx1">
                    <a:tint val="75000"/>
                  </a:schemeClr>
                </a:solidFill>
                <a:latin typeface="+mn-lt"/>
              </a:defRPr>
            </a:lvl1pPr>
          </a:lstStyle>
          <a:p>
            <a:fld id="{693F564F-C846-4A37-BE3B-1789D91244B6}" type="datetime1">
              <a:rPr lang="en-GB" smtClean="0"/>
              <a:t>17/06/2014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tx1">
                    <a:tint val="75000"/>
                  </a:schemeClr>
                </a:solidFill>
                <a:latin typeface="+mn-lt"/>
              </a:defRPr>
            </a:lvl1pPr>
          </a:lstStyle>
          <a:p>
            <a:r>
              <a:rPr lang="en-GB" smtClean="0"/>
              <a:t>Confidencial. Reservats tots els drets.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tx1">
                    <a:tint val="75000"/>
                  </a:schemeClr>
                </a:solidFill>
                <a:latin typeface="+mn-lt"/>
              </a:defRPr>
            </a:lvl1pPr>
          </a:lstStyle>
          <a:p>
            <a:fld id="{1920EEC7-98E1-4CEF-92AF-B9255C82647E}" type="slidenum">
              <a:rPr lang="en-GB" smtClean="0"/>
              <a:pPr/>
              <a:t>‹#›</a:t>
            </a:fld>
            <a:endParaRPr lang="en-GB"/>
          </a:p>
        </p:txBody>
      </p:sp>
      <p:sp>
        <p:nvSpPr>
          <p:cNvPr id="8" name="Line 7"/>
          <p:cNvSpPr>
            <a:spLocks noChangeShapeType="1"/>
          </p:cNvSpPr>
          <p:nvPr userDrawn="1"/>
        </p:nvSpPr>
        <p:spPr bwMode="auto">
          <a:xfrm>
            <a:off x="1" y="679450"/>
            <a:ext cx="9144000" cy="0"/>
          </a:xfrm>
          <a:prstGeom prst="line">
            <a:avLst/>
          </a:prstGeom>
          <a:noFill/>
          <a:ln w="34290">
            <a:solidFill>
              <a:srgbClr val="FF45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mn-lt"/>
            </a:endParaRPr>
          </a:p>
        </p:txBody>
      </p:sp>
    </p:spTree>
    <p:extLst>
      <p:ext uri="{BB962C8B-B14F-4D97-AF65-F5344CB8AC3E}">
        <p14:creationId xmlns:p14="http://schemas.microsoft.com/office/powerpoint/2010/main" val="17787139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763" r:id="rId12"/>
  </p:sldLayoutIdLst>
  <p:hf hdr="0" ftr="0" dt="0"/>
  <p:txStyles>
    <p:titleStyle>
      <a:lvl1pPr algn="l" defTabSz="914400" rtl="0" eaLnBrk="1" latinLnBrk="0" hangingPunct="1">
        <a:spcBef>
          <a:spcPct val="0"/>
        </a:spcBef>
        <a:buNone/>
        <a:defRPr sz="1400" b="1" kern="1200">
          <a:solidFill>
            <a:srgbClr val="FF4535"/>
          </a:solidFill>
          <a:latin typeface="Cambria" pitchFamily="18" charset="0"/>
          <a:ea typeface="+mj-ea"/>
          <a:cs typeface="HELvetica"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HELvetic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HELvetica"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HELvetic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HELvetic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HELvetic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41653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Lst>
  <p:timing>
    <p:tnLst>
      <p:par>
        <p:cTn id="1" dur="indefinite" restart="never" nodeType="tmRoot"/>
      </p:par>
    </p:tnLst>
  </p:timing>
  <p:txStyles>
    <p:titleStyle>
      <a:lvl1pPr algn="l" rtl="0" eaLnBrk="1" fontAlgn="base" hangingPunct="1">
        <a:spcBef>
          <a:spcPct val="0"/>
        </a:spcBef>
        <a:spcAft>
          <a:spcPct val="0"/>
        </a:spcAft>
        <a:defRPr sz="2400" b="1" kern="1200">
          <a:solidFill>
            <a:srgbClr val="1B763B"/>
          </a:solidFill>
          <a:latin typeface="Futura Std Book" pitchFamily="34" charset="0"/>
          <a:ea typeface="+mj-ea"/>
          <a:cs typeface="Arial" pitchFamily="34" charset="0"/>
        </a:defRPr>
      </a:lvl1pPr>
      <a:lvl2pPr algn="l" rtl="0" eaLnBrk="1" fontAlgn="base" hangingPunct="1">
        <a:spcBef>
          <a:spcPct val="0"/>
        </a:spcBef>
        <a:spcAft>
          <a:spcPct val="0"/>
        </a:spcAft>
        <a:defRPr sz="2400" b="1">
          <a:solidFill>
            <a:srgbClr val="1B763B"/>
          </a:solidFill>
          <a:latin typeface="Futura Std Book"/>
          <a:cs typeface="Arial" pitchFamily="34" charset="0"/>
        </a:defRPr>
      </a:lvl2pPr>
      <a:lvl3pPr algn="l" rtl="0" eaLnBrk="1" fontAlgn="base" hangingPunct="1">
        <a:spcBef>
          <a:spcPct val="0"/>
        </a:spcBef>
        <a:spcAft>
          <a:spcPct val="0"/>
        </a:spcAft>
        <a:defRPr sz="2400" b="1">
          <a:solidFill>
            <a:srgbClr val="1B763B"/>
          </a:solidFill>
          <a:latin typeface="Futura Std Book"/>
          <a:cs typeface="Arial" pitchFamily="34" charset="0"/>
        </a:defRPr>
      </a:lvl3pPr>
      <a:lvl4pPr algn="l" rtl="0" eaLnBrk="1" fontAlgn="base" hangingPunct="1">
        <a:spcBef>
          <a:spcPct val="0"/>
        </a:spcBef>
        <a:spcAft>
          <a:spcPct val="0"/>
        </a:spcAft>
        <a:defRPr sz="2400" b="1">
          <a:solidFill>
            <a:srgbClr val="1B763B"/>
          </a:solidFill>
          <a:latin typeface="Futura Std Book"/>
          <a:cs typeface="Arial" pitchFamily="34" charset="0"/>
        </a:defRPr>
      </a:lvl4pPr>
      <a:lvl5pPr algn="l" rtl="0" eaLnBrk="1" fontAlgn="base" hangingPunct="1">
        <a:spcBef>
          <a:spcPct val="0"/>
        </a:spcBef>
        <a:spcAft>
          <a:spcPct val="0"/>
        </a:spcAft>
        <a:defRPr sz="2400" b="1">
          <a:solidFill>
            <a:srgbClr val="1B763B"/>
          </a:solidFill>
          <a:latin typeface="Futura Std Book"/>
          <a:cs typeface="Arial" pitchFamily="34" charset="0"/>
        </a:defRPr>
      </a:lvl5pPr>
      <a:lvl6pPr marL="457200" algn="l" rtl="0" eaLnBrk="1" fontAlgn="base" hangingPunct="1">
        <a:spcBef>
          <a:spcPct val="0"/>
        </a:spcBef>
        <a:spcAft>
          <a:spcPct val="0"/>
        </a:spcAft>
        <a:defRPr sz="2400" b="1">
          <a:solidFill>
            <a:srgbClr val="1B763B"/>
          </a:solidFill>
          <a:latin typeface="Futura Std Book"/>
          <a:cs typeface="Arial" pitchFamily="34" charset="0"/>
        </a:defRPr>
      </a:lvl6pPr>
      <a:lvl7pPr marL="914400" algn="l" rtl="0" eaLnBrk="1" fontAlgn="base" hangingPunct="1">
        <a:spcBef>
          <a:spcPct val="0"/>
        </a:spcBef>
        <a:spcAft>
          <a:spcPct val="0"/>
        </a:spcAft>
        <a:defRPr sz="2400" b="1">
          <a:solidFill>
            <a:srgbClr val="1B763B"/>
          </a:solidFill>
          <a:latin typeface="Futura Std Book"/>
          <a:cs typeface="Arial" pitchFamily="34" charset="0"/>
        </a:defRPr>
      </a:lvl7pPr>
      <a:lvl8pPr marL="1371600" algn="l" rtl="0" eaLnBrk="1" fontAlgn="base" hangingPunct="1">
        <a:spcBef>
          <a:spcPct val="0"/>
        </a:spcBef>
        <a:spcAft>
          <a:spcPct val="0"/>
        </a:spcAft>
        <a:defRPr sz="2400" b="1">
          <a:solidFill>
            <a:srgbClr val="1B763B"/>
          </a:solidFill>
          <a:latin typeface="Futura Std Book"/>
          <a:cs typeface="Arial" pitchFamily="34" charset="0"/>
        </a:defRPr>
      </a:lvl8pPr>
      <a:lvl9pPr marL="1828800" algn="l" rtl="0" eaLnBrk="1" fontAlgn="base" hangingPunct="1">
        <a:spcBef>
          <a:spcPct val="0"/>
        </a:spcBef>
        <a:spcAft>
          <a:spcPct val="0"/>
        </a:spcAft>
        <a:defRPr sz="2400" b="1">
          <a:solidFill>
            <a:srgbClr val="1B763B"/>
          </a:solidFill>
          <a:latin typeface="Futura Std Book"/>
          <a:cs typeface="Arial" pitchFamily="34" charset="0"/>
        </a:defRPr>
      </a:lvl9pPr>
    </p:titleStyle>
    <p:bodyStyle>
      <a:lvl1pPr marL="533400" indent="-261938" algn="l" rtl="0" eaLnBrk="1" fontAlgn="base" hangingPunct="1">
        <a:spcBef>
          <a:spcPct val="20000"/>
        </a:spcBef>
        <a:spcAft>
          <a:spcPts val="900"/>
        </a:spcAft>
        <a:buFont typeface="Wingdings" pitchFamily="2" charset="2"/>
        <a:buChar char="§"/>
        <a:defRPr sz="2000" b="1" kern="1200" spc="-30">
          <a:solidFill>
            <a:srgbClr val="444444"/>
          </a:solidFill>
          <a:latin typeface="Arial" pitchFamily="34" charset="0"/>
          <a:ea typeface="+mn-ea"/>
          <a:cs typeface="Arial" pitchFamily="34" charset="0"/>
        </a:defRPr>
      </a:lvl1pPr>
      <a:lvl2pPr marL="742950" indent="-285750" algn="l" rtl="0" eaLnBrk="1" fontAlgn="base" hangingPunct="1">
        <a:spcBef>
          <a:spcPct val="20000"/>
        </a:spcBef>
        <a:spcAft>
          <a:spcPts val="600"/>
        </a:spcAft>
        <a:buFont typeface="Arial" pitchFamily="34" charset="0"/>
        <a:buChar char="–"/>
        <a:defRPr sz="2000" b="1" kern="1200">
          <a:solidFill>
            <a:srgbClr val="444444"/>
          </a:solidFill>
          <a:latin typeface="Arial" pitchFamily="34" charset="0"/>
          <a:ea typeface="+mn-ea"/>
          <a:cs typeface="Arial" pitchFamily="34" charset="0"/>
        </a:defRPr>
      </a:lvl2pPr>
      <a:lvl3pPr marL="1143000" indent="-228600" algn="l" rtl="0" eaLnBrk="1" fontAlgn="base" hangingPunct="1">
        <a:spcBef>
          <a:spcPct val="20000"/>
        </a:spcBef>
        <a:spcAft>
          <a:spcPts val="600"/>
        </a:spcAft>
        <a:buFont typeface="Arial" pitchFamily="34" charset="0"/>
        <a:buChar char="•"/>
        <a:defRPr sz="2000" b="1" kern="1200">
          <a:solidFill>
            <a:srgbClr val="444444"/>
          </a:solidFill>
          <a:latin typeface="Arial" pitchFamily="34" charset="0"/>
          <a:ea typeface="+mn-ea"/>
          <a:cs typeface="Arial" pitchFamily="34" charset="0"/>
        </a:defRPr>
      </a:lvl3pPr>
      <a:lvl4pPr marL="1600200" indent="-228600" algn="l" rtl="0" eaLnBrk="1" fontAlgn="base" hangingPunct="1">
        <a:spcBef>
          <a:spcPct val="20000"/>
        </a:spcBef>
        <a:spcAft>
          <a:spcPts val="600"/>
        </a:spcAft>
        <a:buFont typeface="Arial" pitchFamily="34" charset="0"/>
        <a:buChar char="–"/>
        <a:defRPr sz="2000" b="1" kern="1200">
          <a:solidFill>
            <a:srgbClr val="444444"/>
          </a:solidFill>
          <a:latin typeface="Arial" pitchFamily="34" charset="0"/>
          <a:ea typeface="+mn-ea"/>
          <a:cs typeface="Arial" pitchFamily="34" charset="0"/>
        </a:defRPr>
      </a:lvl4pPr>
      <a:lvl5pPr marL="2057400" indent="-228600" algn="l" rtl="0" eaLnBrk="1" fontAlgn="base" hangingPunct="1">
        <a:spcBef>
          <a:spcPct val="20000"/>
        </a:spcBef>
        <a:spcAft>
          <a:spcPts val="600"/>
        </a:spcAft>
        <a:buFont typeface="Arial" pitchFamily="34" charset="0"/>
        <a:buChar char="»"/>
        <a:defRPr sz="2000" b="1" kern="1200">
          <a:solidFill>
            <a:srgbClr val="444444"/>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12" descr="sfondi slides-10.tif                                           007765C3 enzo casa                      7C2683C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169581"/>
            <a:ext cx="8229600" cy="495658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a:solidFill>
                  <a:schemeClr val="tx1">
                    <a:tint val="75000"/>
                  </a:schemeClr>
                </a:solidFill>
                <a:latin typeface="+mn-lt"/>
              </a:defRPr>
            </a:lvl1pPr>
          </a:lstStyle>
          <a:p>
            <a:fld id="{B86E5CF5-1C9A-4061-9C6D-8B2C629C5628}" type="datetime1">
              <a:rPr lang="en-GB" smtClean="0"/>
              <a:t>17/06/2014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tx1">
                    <a:tint val="75000"/>
                  </a:schemeClr>
                </a:solidFill>
                <a:latin typeface="+mn-lt"/>
              </a:defRPr>
            </a:lvl1pPr>
          </a:lstStyle>
          <a:p>
            <a:r>
              <a:rPr lang="en-GB" smtClean="0"/>
              <a:t>Confidencial. Reservats tots els drets.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tx1">
                    <a:tint val="75000"/>
                  </a:schemeClr>
                </a:solidFill>
                <a:latin typeface="+mn-lt"/>
              </a:defRPr>
            </a:lvl1pPr>
          </a:lstStyle>
          <a:p>
            <a:fld id="{1920EEC7-98E1-4CEF-92AF-B9255C82647E}" type="slidenum">
              <a:rPr lang="en-GB" smtClean="0"/>
              <a:pPr/>
              <a:t>‹#›</a:t>
            </a:fld>
            <a:endParaRPr lang="en-GB"/>
          </a:p>
        </p:txBody>
      </p:sp>
      <p:sp>
        <p:nvSpPr>
          <p:cNvPr id="8" name="Line 7"/>
          <p:cNvSpPr>
            <a:spLocks noChangeShapeType="1"/>
          </p:cNvSpPr>
          <p:nvPr userDrawn="1"/>
        </p:nvSpPr>
        <p:spPr bwMode="auto">
          <a:xfrm>
            <a:off x="1" y="679450"/>
            <a:ext cx="9144000" cy="0"/>
          </a:xfrm>
          <a:prstGeom prst="line">
            <a:avLst/>
          </a:prstGeom>
          <a:noFill/>
          <a:ln w="34290">
            <a:solidFill>
              <a:srgbClr val="FF45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mn-lt"/>
            </a:endParaRPr>
          </a:p>
        </p:txBody>
      </p:sp>
    </p:spTree>
    <p:extLst>
      <p:ext uri="{BB962C8B-B14F-4D97-AF65-F5344CB8AC3E}">
        <p14:creationId xmlns:p14="http://schemas.microsoft.com/office/powerpoint/2010/main" val="11551611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l" defTabSz="914400" rtl="0" eaLnBrk="1" latinLnBrk="0" hangingPunct="1">
        <a:spcBef>
          <a:spcPct val="0"/>
        </a:spcBef>
        <a:buNone/>
        <a:defRPr sz="1400" b="1" kern="1200">
          <a:solidFill>
            <a:srgbClr val="FF4535"/>
          </a:solidFill>
          <a:latin typeface="Cambria" pitchFamily="18" charset="0"/>
          <a:ea typeface="+mj-ea"/>
          <a:cs typeface="HELvetica"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HELvetic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HELvetica"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HELvetic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HELvetic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HELvetic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sfondi slides-2.tif                                            007765C3 enzo casa                      7C2683C9:"/>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 y="-1588"/>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169581"/>
            <a:ext cx="8229600" cy="495658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a:solidFill>
                  <a:schemeClr val="tx1">
                    <a:tint val="75000"/>
                  </a:schemeClr>
                </a:solidFill>
                <a:latin typeface="+mn-lt"/>
              </a:defRPr>
            </a:lvl1pPr>
          </a:lstStyle>
          <a:p>
            <a:fld id="{ED9B3388-59B6-4F7E-BFBA-773A7E8E55B0}" type="datetime1">
              <a:rPr lang="en-GB" smtClean="0"/>
              <a:t>17/06/2014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tx1">
                    <a:tint val="75000"/>
                  </a:schemeClr>
                </a:solidFill>
                <a:latin typeface="+mn-lt"/>
              </a:defRPr>
            </a:lvl1pPr>
          </a:lstStyle>
          <a:p>
            <a:r>
              <a:rPr lang="en-GB" smtClean="0"/>
              <a:t>Confidencial. Reservats tots els drets.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tx1">
                    <a:tint val="75000"/>
                  </a:schemeClr>
                </a:solidFill>
                <a:latin typeface="+mn-lt"/>
              </a:defRPr>
            </a:lvl1pPr>
          </a:lstStyle>
          <a:p>
            <a:fld id="{1920EEC7-98E1-4CEF-92AF-B9255C82647E}" type="slidenum">
              <a:rPr lang="en-GB" smtClean="0"/>
              <a:pPr/>
              <a:t>‹#›</a:t>
            </a:fld>
            <a:endParaRPr lang="en-GB"/>
          </a:p>
        </p:txBody>
      </p:sp>
      <p:sp>
        <p:nvSpPr>
          <p:cNvPr id="8" name="Line 7"/>
          <p:cNvSpPr>
            <a:spLocks noChangeShapeType="1"/>
          </p:cNvSpPr>
          <p:nvPr userDrawn="1"/>
        </p:nvSpPr>
        <p:spPr bwMode="auto">
          <a:xfrm>
            <a:off x="1" y="679450"/>
            <a:ext cx="9144000" cy="0"/>
          </a:xfrm>
          <a:prstGeom prst="line">
            <a:avLst/>
          </a:prstGeom>
          <a:noFill/>
          <a:ln w="34290">
            <a:solidFill>
              <a:srgbClr val="FF45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mn-lt"/>
            </a:endParaRPr>
          </a:p>
        </p:txBody>
      </p:sp>
    </p:spTree>
    <p:extLst>
      <p:ext uri="{BB962C8B-B14F-4D97-AF65-F5344CB8AC3E}">
        <p14:creationId xmlns:p14="http://schemas.microsoft.com/office/powerpoint/2010/main" val="90421652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ftr="0" dt="0"/>
  <p:txStyles>
    <p:titleStyle>
      <a:lvl1pPr algn="l" defTabSz="914400" rtl="0" eaLnBrk="1" latinLnBrk="0" hangingPunct="1">
        <a:spcBef>
          <a:spcPct val="0"/>
        </a:spcBef>
        <a:buNone/>
        <a:defRPr sz="1400" b="1" kern="1200">
          <a:solidFill>
            <a:schemeClr val="bg1"/>
          </a:solidFill>
          <a:latin typeface="Cambria" pitchFamily="18" charset="0"/>
          <a:ea typeface="+mj-ea"/>
          <a:cs typeface="HELvetica" pitchFamily="34" charset="0"/>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HELvetic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HELvetica"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HELvetic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HELvetic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HELvetic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3" descr="sfondi slides-3.tif                                            007765C3 enzo casa                      7C2683C9:"/>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457200" y="1073888"/>
            <a:ext cx="8229600" cy="50522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a:solidFill>
                  <a:schemeClr val="bg1"/>
                </a:solidFill>
                <a:latin typeface="+mn-lt"/>
              </a:defRPr>
            </a:lvl1pPr>
          </a:lstStyle>
          <a:p>
            <a:fld id="{50B579E5-85E6-4BFE-AD6C-AA4C5BE8C2FB}" type="datetime1">
              <a:rPr lang="en-GB" smtClean="0"/>
              <a:t>17/06/2014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bg1"/>
                </a:solidFill>
                <a:latin typeface="+mn-lt"/>
              </a:defRPr>
            </a:lvl1pPr>
          </a:lstStyle>
          <a:p>
            <a:r>
              <a:rPr lang="en-GB" smtClean="0"/>
              <a:t>Confidencial. Reservats tots els drets.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bg1"/>
                </a:solidFill>
                <a:latin typeface="+mn-lt"/>
              </a:defRPr>
            </a:lvl1pPr>
          </a:lstStyle>
          <a:p>
            <a:fld id="{D0D57981-A849-4C2B-802A-2B33E56ADB63}" type="slidenum">
              <a:rPr lang="en-GB" smtClean="0"/>
              <a:pPr/>
              <a:t>‹#›</a:t>
            </a:fld>
            <a:endParaRPr lang="en-GB"/>
          </a:p>
        </p:txBody>
      </p:sp>
      <p:sp>
        <p:nvSpPr>
          <p:cNvPr id="7" name="Title Placeholder 1"/>
          <p:cNvSpPr txBox="1">
            <a:spLocks/>
          </p:cNvSpPr>
          <p:nvPr userDrawn="1"/>
        </p:nvSpPr>
        <p:spPr>
          <a:xfrm>
            <a:off x="188912" y="274638"/>
            <a:ext cx="8229600" cy="3206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solidFill>
                <a:srgbClr val="FF0000"/>
              </a:solidFill>
              <a:latin typeface="Cambria" pitchFamily="18" charset="0"/>
              <a:cs typeface="HELvetica" pitchFamily="34" charset="0"/>
            </a:endParaRPr>
          </a:p>
        </p:txBody>
      </p:sp>
      <p:sp>
        <p:nvSpPr>
          <p:cNvPr id="9" name="Line 7"/>
          <p:cNvSpPr>
            <a:spLocks noChangeShapeType="1"/>
          </p:cNvSpPr>
          <p:nvPr userDrawn="1"/>
        </p:nvSpPr>
        <p:spPr bwMode="auto">
          <a:xfrm>
            <a:off x="1" y="679450"/>
            <a:ext cx="9144000" cy="0"/>
          </a:xfrm>
          <a:prstGeom prst="line">
            <a:avLst/>
          </a:prstGeom>
          <a:noFill/>
          <a:ln w="34290">
            <a:solidFill>
              <a:srgbClr val="FF45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mn-lt"/>
            </a:endParaRPr>
          </a:p>
        </p:txBody>
      </p:sp>
      <p:sp>
        <p:nvSpPr>
          <p:cNvPr id="11"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1406173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914400" rtl="0" eaLnBrk="1" latinLnBrk="0" hangingPunct="1">
        <a:spcBef>
          <a:spcPct val="0"/>
        </a:spcBef>
        <a:buNone/>
        <a:defRPr lang="en-GB" sz="1400" b="1" kern="1200" dirty="0">
          <a:solidFill>
            <a:srgbClr val="FF4535"/>
          </a:solidFill>
          <a:latin typeface="Cambria" pitchFamily="18" charset="0"/>
          <a:ea typeface="+mj-ea"/>
          <a:cs typeface="HELvetica" pitchFamily="34" charset="0"/>
        </a:defRPr>
      </a:lvl1pPr>
    </p:titleStyle>
    <p:body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HELvetic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HELvetic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mn-lt"/>
          <a:ea typeface="+mn-ea"/>
          <a:cs typeface="HELvetic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HELvetic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HELvetic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4" descr="sfondi slides-11.tif                                           007765C3 enzo casa                      7C2683C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457200" y="1073888"/>
            <a:ext cx="8229600" cy="50522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a:solidFill>
                  <a:schemeClr val="tx1">
                    <a:tint val="75000"/>
                  </a:schemeClr>
                </a:solidFill>
                <a:latin typeface="+mn-lt"/>
              </a:defRPr>
            </a:lvl1pPr>
          </a:lstStyle>
          <a:p>
            <a:fld id="{6C493692-561B-4809-B80C-FC9F35036CAB}" type="datetime1">
              <a:rPr lang="en-GB" smtClean="0"/>
              <a:t>17/06/2014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tx1">
                    <a:tint val="75000"/>
                  </a:schemeClr>
                </a:solidFill>
                <a:latin typeface="+mn-lt"/>
              </a:defRPr>
            </a:lvl1pPr>
          </a:lstStyle>
          <a:p>
            <a:r>
              <a:rPr lang="en-GB" smtClean="0"/>
              <a:t>Confidencial. Reservats tots els drets.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tx1">
                    <a:tint val="75000"/>
                  </a:schemeClr>
                </a:solidFill>
                <a:latin typeface="+mn-lt"/>
              </a:defRPr>
            </a:lvl1pPr>
          </a:lstStyle>
          <a:p>
            <a:fld id="{D0D57981-A849-4C2B-802A-2B33E56ADB63}" type="slidenum">
              <a:rPr lang="en-GB" smtClean="0"/>
              <a:pPr/>
              <a:t>‹#›</a:t>
            </a:fld>
            <a:endParaRPr lang="en-GB"/>
          </a:p>
        </p:txBody>
      </p:sp>
      <p:sp>
        <p:nvSpPr>
          <p:cNvPr id="7" name="Title Placeholder 1"/>
          <p:cNvSpPr txBox="1">
            <a:spLocks/>
          </p:cNvSpPr>
          <p:nvPr userDrawn="1"/>
        </p:nvSpPr>
        <p:spPr>
          <a:xfrm>
            <a:off x="188912" y="274638"/>
            <a:ext cx="8229600" cy="3206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solidFill>
                <a:srgbClr val="FF0000"/>
              </a:solidFill>
              <a:latin typeface="Cambria" pitchFamily="18" charset="0"/>
              <a:cs typeface="HELvetica" pitchFamily="34" charset="0"/>
            </a:endParaRPr>
          </a:p>
        </p:txBody>
      </p:sp>
      <p:sp>
        <p:nvSpPr>
          <p:cNvPr id="9" name="Line 7"/>
          <p:cNvSpPr>
            <a:spLocks noChangeShapeType="1"/>
          </p:cNvSpPr>
          <p:nvPr userDrawn="1"/>
        </p:nvSpPr>
        <p:spPr bwMode="auto">
          <a:xfrm>
            <a:off x="1" y="679450"/>
            <a:ext cx="9144000" cy="0"/>
          </a:xfrm>
          <a:prstGeom prst="line">
            <a:avLst/>
          </a:prstGeom>
          <a:noFill/>
          <a:ln w="34290">
            <a:solidFill>
              <a:srgbClr val="FF45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mn-lt"/>
            </a:endParaRPr>
          </a:p>
        </p:txBody>
      </p:sp>
      <p:sp>
        <p:nvSpPr>
          <p:cNvPr id="11"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53789706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defTabSz="914400" rtl="0" eaLnBrk="1" latinLnBrk="0" hangingPunct="1">
        <a:spcBef>
          <a:spcPct val="0"/>
        </a:spcBef>
        <a:buNone/>
        <a:defRPr lang="en-GB" sz="1400" b="1" kern="1200" dirty="0">
          <a:solidFill>
            <a:srgbClr val="FF4535"/>
          </a:solidFill>
          <a:latin typeface="Cambria" pitchFamily="18" charset="0"/>
          <a:ea typeface="+mj-ea"/>
          <a:cs typeface="HELvetica" pitchFamily="34" charset="0"/>
        </a:defRPr>
      </a:lvl1pPr>
    </p:titleStyle>
    <p:body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HELvetic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HELvetic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mn-lt"/>
          <a:ea typeface="+mn-ea"/>
          <a:cs typeface="HELvetic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HELvetic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HELvetic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2" descr="sfondi slides-4.tif                                            007765C3 enzo casa                      7C2683C9:"/>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457200" y="1073888"/>
            <a:ext cx="8229600" cy="50522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a:solidFill>
                  <a:schemeClr val="bg1"/>
                </a:solidFill>
                <a:latin typeface="+mn-lt"/>
              </a:defRPr>
            </a:lvl1pPr>
          </a:lstStyle>
          <a:p>
            <a:fld id="{1ACF6CC1-641F-4601-9EDC-5A92613FF6F3}" type="datetime1">
              <a:rPr lang="en-GB" smtClean="0"/>
              <a:t>17/06/2014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bg1"/>
                </a:solidFill>
                <a:latin typeface="+mn-lt"/>
              </a:defRPr>
            </a:lvl1pPr>
          </a:lstStyle>
          <a:p>
            <a:r>
              <a:rPr lang="en-GB" smtClean="0"/>
              <a:t>Confidencial. Reservats tots els drets.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bg1"/>
                </a:solidFill>
                <a:latin typeface="+mn-lt"/>
              </a:defRPr>
            </a:lvl1pPr>
          </a:lstStyle>
          <a:p>
            <a:fld id="{D0D57981-A849-4C2B-802A-2B33E56ADB63}" type="slidenum">
              <a:rPr lang="en-GB" smtClean="0"/>
              <a:pPr/>
              <a:t>‹#›</a:t>
            </a:fld>
            <a:endParaRPr lang="en-GB"/>
          </a:p>
        </p:txBody>
      </p:sp>
      <p:sp>
        <p:nvSpPr>
          <p:cNvPr id="7" name="Title Placeholder 1"/>
          <p:cNvSpPr txBox="1">
            <a:spLocks/>
          </p:cNvSpPr>
          <p:nvPr userDrawn="1"/>
        </p:nvSpPr>
        <p:spPr>
          <a:xfrm>
            <a:off x="188912" y="274638"/>
            <a:ext cx="8229600" cy="3206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solidFill>
                <a:srgbClr val="FF0000"/>
              </a:solidFill>
              <a:latin typeface="Cambria" pitchFamily="18" charset="0"/>
              <a:cs typeface="HELvetica" pitchFamily="34" charset="0"/>
            </a:endParaRPr>
          </a:p>
        </p:txBody>
      </p:sp>
      <p:sp>
        <p:nvSpPr>
          <p:cNvPr id="9" name="Line 7"/>
          <p:cNvSpPr>
            <a:spLocks noChangeShapeType="1"/>
          </p:cNvSpPr>
          <p:nvPr userDrawn="1"/>
        </p:nvSpPr>
        <p:spPr bwMode="auto">
          <a:xfrm>
            <a:off x="1" y="679450"/>
            <a:ext cx="9144000" cy="0"/>
          </a:xfrm>
          <a:prstGeom prst="line">
            <a:avLst/>
          </a:prstGeom>
          <a:noFill/>
          <a:ln w="34290">
            <a:solidFill>
              <a:srgbClr val="FF45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mn-lt"/>
            </a:endParaRPr>
          </a:p>
        </p:txBody>
      </p:sp>
      <p:sp>
        <p:nvSpPr>
          <p:cNvPr id="11"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240544982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914400" rtl="0" eaLnBrk="1" latinLnBrk="0" hangingPunct="1">
        <a:spcBef>
          <a:spcPct val="0"/>
        </a:spcBef>
        <a:buNone/>
        <a:defRPr lang="en-GB" sz="1400" b="1" kern="1200" dirty="0">
          <a:solidFill>
            <a:srgbClr val="404040"/>
          </a:solidFill>
          <a:latin typeface="Cambria" pitchFamily="18" charset="0"/>
          <a:ea typeface="+mj-ea"/>
          <a:cs typeface="+mj-cs"/>
        </a:defRPr>
      </a:lvl1pPr>
    </p:titleStyle>
    <p:body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HELvetic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HELvetic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mn-lt"/>
          <a:ea typeface="+mn-ea"/>
          <a:cs typeface="HELvetic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HELvetic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HELvetic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3" descr="sfondi slides-9.tif                                            007765C3 enzo casa                      7C2683C9:"/>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457200" y="1073888"/>
            <a:ext cx="8229600" cy="50522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a:solidFill>
                  <a:schemeClr val="bg1"/>
                </a:solidFill>
                <a:latin typeface="+mn-lt"/>
              </a:defRPr>
            </a:lvl1pPr>
          </a:lstStyle>
          <a:p>
            <a:fld id="{402EF80A-F5A1-4099-8840-9A2354E0DCD6}" type="datetime1">
              <a:rPr lang="en-GB" smtClean="0"/>
              <a:t>17/06/2014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bg1"/>
                </a:solidFill>
                <a:latin typeface="+mn-lt"/>
              </a:defRPr>
            </a:lvl1pPr>
          </a:lstStyle>
          <a:p>
            <a:r>
              <a:rPr lang="en-GB" smtClean="0"/>
              <a:t>Confidencial. Reservats tots els drets.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900">
                <a:solidFill>
                  <a:schemeClr val="bg1"/>
                </a:solidFill>
                <a:latin typeface="+mn-lt"/>
              </a:defRPr>
            </a:lvl1pPr>
          </a:lstStyle>
          <a:p>
            <a:fld id="{D0D57981-A849-4C2B-802A-2B33E56ADB63}" type="slidenum">
              <a:rPr lang="en-GB" smtClean="0"/>
              <a:pPr/>
              <a:t>‹#›</a:t>
            </a:fld>
            <a:endParaRPr lang="en-GB"/>
          </a:p>
        </p:txBody>
      </p:sp>
      <p:sp>
        <p:nvSpPr>
          <p:cNvPr id="7" name="Title Placeholder 1"/>
          <p:cNvSpPr txBox="1">
            <a:spLocks/>
          </p:cNvSpPr>
          <p:nvPr userDrawn="1"/>
        </p:nvSpPr>
        <p:spPr>
          <a:xfrm>
            <a:off x="188912" y="274638"/>
            <a:ext cx="8229600" cy="3206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GB" sz="1400" b="1" dirty="0">
              <a:solidFill>
                <a:srgbClr val="FF0000"/>
              </a:solidFill>
              <a:latin typeface="Cambria" pitchFamily="18" charset="0"/>
              <a:cs typeface="HELvetica" pitchFamily="34" charset="0"/>
            </a:endParaRPr>
          </a:p>
        </p:txBody>
      </p:sp>
      <p:sp>
        <p:nvSpPr>
          <p:cNvPr id="9" name="Line 7"/>
          <p:cNvSpPr>
            <a:spLocks noChangeShapeType="1"/>
          </p:cNvSpPr>
          <p:nvPr userDrawn="1"/>
        </p:nvSpPr>
        <p:spPr bwMode="auto">
          <a:xfrm>
            <a:off x="1" y="679450"/>
            <a:ext cx="9144000" cy="0"/>
          </a:xfrm>
          <a:prstGeom prst="line">
            <a:avLst/>
          </a:prstGeom>
          <a:noFill/>
          <a:ln w="34290">
            <a:solidFill>
              <a:srgbClr val="FF45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mn-lt"/>
            </a:endParaRPr>
          </a:p>
        </p:txBody>
      </p:sp>
      <p:sp>
        <p:nvSpPr>
          <p:cNvPr id="11" name="Title Placeholder 1"/>
          <p:cNvSpPr>
            <a:spLocks noGrp="1"/>
          </p:cNvSpPr>
          <p:nvPr>
            <p:ph type="title"/>
          </p:nvPr>
        </p:nvSpPr>
        <p:spPr>
          <a:xfrm>
            <a:off x="188912" y="358774"/>
            <a:ext cx="8229600" cy="32067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140800653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689" r:id="rId12"/>
  </p:sldLayoutIdLst>
  <p:hf hdr="0" ftr="0" dt="0"/>
  <p:txStyles>
    <p:titleStyle>
      <a:lvl1pPr algn="l" defTabSz="914400" rtl="0" eaLnBrk="1" latinLnBrk="0" hangingPunct="1">
        <a:spcBef>
          <a:spcPct val="0"/>
        </a:spcBef>
        <a:buNone/>
        <a:defRPr lang="en-GB" sz="1400" b="1" kern="1200" dirty="0">
          <a:solidFill>
            <a:srgbClr val="404040"/>
          </a:solidFill>
          <a:latin typeface="Cambria" pitchFamily="18" charset="0"/>
          <a:ea typeface="+mj-ea"/>
          <a:cs typeface="+mj-cs"/>
        </a:defRPr>
      </a:lvl1pPr>
    </p:titleStyle>
    <p:body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HELvetica"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HELvetica" pitchFamily="34" charset="0"/>
        </a:defRPr>
      </a:lvl2pPr>
      <a:lvl3pPr marL="1143000" indent="-228600" algn="l" defTabSz="914400" rtl="0" eaLnBrk="1" latinLnBrk="0" hangingPunct="1">
        <a:spcBef>
          <a:spcPct val="20000"/>
        </a:spcBef>
        <a:buFont typeface="Arial" pitchFamily="34" charset="0"/>
        <a:buChar char="•"/>
        <a:defRPr sz="1600" kern="1200">
          <a:solidFill>
            <a:schemeClr val="bg1"/>
          </a:solidFill>
          <a:latin typeface="+mn-lt"/>
          <a:ea typeface="+mn-ea"/>
          <a:cs typeface="HELvetica" pitchFamily="34" charset="0"/>
        </a:defRPr>
      </a:lvl3pPr>
      <a:lvl4pPr marL="16002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HELvetica" pitchFamily="34" charset="0"/>
        </a:defRPr>
      </a:lvl4pPr>
      <a:lvl5pPr marL="20574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HELvetic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6AEA5E-D63D-440B-9C5D-3AD5D0A2C86A}" type="datetime1">
              <a:rPr lang="en-GB" smtClean="0"/>
              <a:t>17/06/2014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Confidencial. Reservats tots els drets.</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B606A-EF12-48AB-B4C4-F7CE8EF271BA}" type="slidenum">
              <a:rPr lang="en-GB" smtClean="0"/>
              <a:t>‹#›</a:t>
            </a:fld>
            <a:endParaRPr lang="en-GB"/>
          </a:p>
        </p:txBody>
      </p:sp>
    </p:spTree>
    <p:extLst>
      <p:ext uri="{BB962C8B-B14F-4D97-AF65-F5344CB8AC3E}">
        <p14:creationId xmlns:p14="http://schemas.microsoft.com/office/powerpoint/2010/main" val="2234402130"/>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258" y="608730"/>
            <a:ext cx="7773485" cy="114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_tradnl" smtClean="0"/>
              <a:t>Clic para editar estilo título patrón</a:t>
            </a:r>
          </a:p>
        </p:txBody>
      </p:sp>
      <p:sp>
        <p:nvSpPr>
          <p:cNvPr id="1027" name="Rectangle 3"/>
          <p:cNvSpPr>
            <a:spLocks noGrp="1" noChangeArrowheads="1"/>
          </p:cNvSpPr>
          <p:nvPr>
            <p:ph type="body" idx="1"/>
          </p:nvPr>
        </p:nvSpPr>
        <p:spPr bwMode="auto">
          <a:xfrm>
            <a:off x="685258" y="1981042"/>
            <a:ext cx="7773485" cy="4115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028" name="Rectangle 4"/>
          <p:cNvSpPr>
            <a:spLocks noGrp="1" noChangeArrowheads="1"/>
          </p:cNvSpPr>
          <p:nvPr>
            <p:ph type="dt" sz="half" idx="2"/>
          </p:nvPr>
        </p:nvSpPr>
        <p:spPr bwMode="auto">
          <a:xfrm>
            <a:off x="685257" y="6249270"/>
            <a:ext cx="1905388" cy="45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BABDEC93-0E8B-4536-A992-12E689906D5F}" type="datetime1">
              <a:rPr lang="en-GB" smtClean="0"/>
              <a:t>17/06/2014</a:t>
            </a:fld>
            <a:endParaRPr lang="es-ES_tradnl"/>
          </a:p>
        </p:txBody>
      </p:sp>
      <p:sp>
        <p:nvSpPr>
          <p:cNvPr id="1029" name="Rectangle 5"/>
          <p:cNvSpPr>
            <a:spLocks noGrp="1" noChangeArrowheads="1"/>
          </p:cNvSpPr>
          <p:nvPr>
            <p:ph type="ftr" sz="quarter" idx="3"/>
          </p:nvPr>
        </p:nvSpPr>
        <p:spPr bwMode="auto">
          <a:xfrm>
            <a:off x="3123968" y="6249270"/>
            <a:ext cx="2896065" cy="45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r>
              <a:rPr lang="es-ES_tradnl" smtClean="0"/>
              <a:t>Confidencial. Reservats tots els drets.</a:t>
            </a:r>
            <a:endParaRPr lang="es-ES_tradnl"/>
          </a:p>
        </p:txBody>
      </p:sp>
      <p:sp>
        <p:nvSpPr>
          <p:cNvPr id="1030" name="Rectangle 6"/>
          <p:cNvSpPr>
            <a:spLocks noGrp="1" noChangeArrowheads="1"/>
          </p:cNvSpPr>
          <p:nvPr>
            <p:ph type="sldNum" sz="quarter" idx="4"/>
          </p:nvPr>
        </p:nvSpPr>
        <p:spPr bwMode="auto">
          <a:xfrm>
            <a:off x="6553356" y="6249270"/>
            <a:ext cx="1905387" cy="455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FA54FEB-92E4-4978-8045-368F529BCB61}" type="slidenum">
              <a:rPr lang="es-ES_tradnl"/>
              <a:pPr/>
              <a:t>‹#›</a:t>
            </a:fld>
            <a:endParaRPr lang="es-ES_tradnl"/>
          </a:p>
        </p:txBody>
      </p:sp>
      <p:pic>
        <p:nvPicPr>
          <p:cNvPr id="7" name="Picture 2" descr="foto_07.jpg                                                    007676AB enzo casa                      7C2683C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81027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defRPr>
      </a:lvl2pPr>
      <a:lvl3pPr algn="ctr" rtl="0" fontAlgn="base">
        <a:spcBef>
          <a:spcPct val="0"/>
        </a:spcBef>
        <a:spcAft>
          <a:spcPct val="0"/>
        </a:spcAft>
        <a:defRPr sz="4400">
          <a:solidFill>
            <a:schemeClr val="tx2"/>
          </a:solidFill>
          <a:latin typeface="Times" charset="0"/>
        </a:defRPr>
      </a:lvl3pPr>
      <a:lvl4pPr algn="ctr" rtl="0" fontAlgn="base">
        <a:spcBef>
          <a:spcPct val="0"/>
        </a:spcBef>
        <a:spcAft>
          <a:spcPct val="0"/>
        </a:spcAft>
        <a:defRPr sz="4400">
          <a:solidFill>
            <a:schemeClr val="tx2"/>
          </a:solidFill>
          <a:latin typeface="Times" charset="0"/>
        </a:defRPr>
      </a:lvl4pPr>
      <a:lvl5pPr algn="ctr" rtl="0" fontAlgn="base">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http://www.ppecb.com/index.php/cat_view/5-downloadable-files/7-special-shipments/10-intransit-handling-protocols/12-china.html"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tmp"/><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www.tradingeconomics.com/greece/agricultural-land-sq-km-wb-data.html" TargetMode="External"/><Relationship Id="rId2" Type="http://schemas.openxmlformats.org/officeDocument/2006/relationships/image" Target="../media/image103.tmp"/><Relationship Id="rId1" Type="http://schemas.openxmlformats.org/officeDocument/2006/relationships/slideLayout" Target="../slideLayouts/slideLayout2.xml"/><Relationship Id="rId5" Type="http://schemas.openxmlformats.org/officeDocument/2006/relationships/hyperlink" Target="http://www.tradingeconomics.com/" TargetMode="External"/><Relationship Id="rId4" Type="http://schemas.openxmlformats.org/officeDocument/2006/relationships/hyperlink" Target="http://www.tradingeconomics.com/south-africa/agricultural-land-sq-km-wb-data.html"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0.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4.xml"/><Relationship Id="rId1" Type="http://schemas.openxmlformats.org/officeDocument/2006/relationships/vmlDrawing" Target="../drawings/vmlDrawing2.vml"/><Relationship Id="rId5" Type="http://schemas.openxmlformats.org/officeDocument/2006/relationships/image" Target="../media/image106.wmf"/><Relationship Id="rId4" Type="http://schemas.openxmlformats.org/officeDocument/2006/relationships/oleObject" Target="../embeddings/oleObject4.bin"/></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hyperlink" Target="mailto:heiner@syntesa.eu"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24.jpeg"/><Relationship Id="rId5" Type="http://schemas.openxmlformats.org/officeDocument/2006/relationships/diagramQuickStyle" Target="../diagrams/quickStyle4.xml"/><Relationship Id="rId10" Type="http://schemas.openxmlformats.org/officeDocument/2006/relationships/image" Target="../media/image23.jpeg"/><Relationship Id="rId4" Type="http://schemas.openxmlformats.org/officeDocument/2006/relationships/diagramLayout" Target="../diagrams/layout4.xml"/><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hyperlink" Target="http://elibrary.worldbank.org/doi/pdf/10.1596/1813-9450-4044"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lava.be/documents/flandria/flandria-algemeen.xml?lang=en" TargetMode="External"/><Relationship Id="rId2" Type="http://schemas.openxmlformats.org/officeDocument/2006/relationships/hyperlink" Target="http://www.reo.be/eng/index.asp" TargetMode="External"/><Relationship Id="rId1" Type="http://schemas.openxmlformats.org/officeDocument/2006/relationships/slideLayout" Target="../slideLayouts/slideLayout2.xml"/><Relationship Id="rId4" Type="http://schemas.openxmlformats.org/officeDocument/2006/relationships/hyperlink" Target="http://www.responsibly-fresh.com/documents/home/wat-is-het.xml?lang=de"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36.png"/><Relationship Id="rId5" Type="http://schemas.openxmlformats.org/officeDocument/2006/relationships/diagramQuickStyle" Target="../diagrams/quickStyle7.xml"/><Relationship Id="rId10" Type="http://schemas.openxmlformats.org/officeDocument/2006/relationships/image" Target="../media/image35.gif"/><Relationship Id="rId4" Type="http://schemas.openxmlformats.org/officeDocument/2006/relationships/diagramLayout" Target="../diagrams/layout7.xml"/><Relationship Id="rId9"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hyperlink" Target="http://www.cooperativegrocer.coop/files/manual.pdf" TargetMode="External"/><Relationship Id="rId1" Type="http://schemas.openxmlformats.org/officeDocument/2006/relationships/slideLayout" Target="../slideLayouts/slideLayout2.xml"/><Relationship Id="rId4" Type="http://schemas.openxmlformats.org/officeDocument/2006/relationships/image" Target="../media/image39.tm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hyperlink" Target="http://www.irta.cat/en-US/RIT/Centres/Pages/Fruitcentre.aspx"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4.xml"/><Relationship Id="rId7" Type="http://schemas.openxmlformats.org/officeDocument/2006/relationships/image" Target="../media/image53.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2.png"/><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15.xml"/><Relationship Id="rId16"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hyperlink" Target="http://www.apeda.gov.in/apedawebsite/Grapenet/GrapeNet_new.ht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afoodfromnorway.co.uk/" TargetMode="External"/><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www.youtube.com/watch?v=Wp1O1otpf8s"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9.png"/><Relationship Id="rId4" Type="http://schemas.openxmlformats.org/officeDocument/2006/relationships/diagramLayout" Target="../diagrams/layout3.xml"/><Relationship Id="rId9"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90.tmp"/><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8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92.png"/><Relationship Id="rId7" Type="http://schemas.openxmlformats.org/officeDocument/2006/relationships/diagramColors" Target="../diagrams/colors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86.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image" Target="../media/image93.tmp"/><Relationship Id="rId1" Type="http://schemas.openxmlformats.org/officeDocument/2006/relationships/slideLayout" Target="../slideLayouts/slideLayout2.xml"/><Relationship Id="rId4" Type="http://schemas.openxmlformats.org/officeDocument/2006/relationships/hyperlink" Target="http://www.portofantwerp.com/sites/portofantwerp/files/BFV_EN.pdf"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www.fruitlogistica.de/" TargetMode="External"/><Relationship Id="rId3" Type="http://schemas.openxmlformats.org/officeDocument/2006/relationships/hyperlink" Target="http://www.euromedtransport.eu/Fr/image.php?id=630" TargetMode="External"/><Relationship Id="rId7" Type="http://schemas.openxmlformats.org/officeDocument/2006/relationships/image" Target="../media/image96.tmp"/><Relationship Id="rId2" Type="http://schemas.openxmlformats.org/officeDocument/2006/relationships/hyperlink" Target="http://www.eib.europa.eu/attachments/country/logismed_en.pdf" TargetMode="External"/><Relationship Id="rId1" Type="http://schemas.openxmlformats.org/officeDocument/2006/relationships/slideLayout" Target="../slideLayouts/slideLayout2.xml"/><Relationship Id="rId6" Type="http://schemas.openxmlformats.org/officeDocument/2006/relationships/hyperlink" Target="http://www.agrifoodlogistics.eu/" TargetMode="External"/><Relationship Id="rId5" Type="http://schemas.openxmlformats.org/officeDocument/2006/relationships/image" Target="../media/image95.tmp"/><Relationship Id="rId10" Type="http://schemas.openxmlformats.org/officeDocument/2006/relationships/hyperlink" Target="http://coollogisticsresources.com/global" TargetMode="External"/><Relationship Id="rId4" Type="http://schemas.openxmlformats.org/officeDocument/2006/relationships/hyperlink" Target="http://www.poms.org/conferences/poms2007/cdprogram/topics/full_length_papers_files/007-0185.pdf" TargetMode="External"/><Relationship Id="rId9" Type="http://schemas.openxmlformats.org/officeDocument/2006/relationships/image" Target="../media/image97.tmp"/></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ile:Red kiwi fruit slic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noAutofit/>
          </a:bodyPr>
          <a:lstStyle/>
          <a:p>
            <a:r>
              <a:rPr lang="en-GB" sz="1800" dirty="0">
                <a:solidFill>
                  <a:srgbClr val="FFFFFF"/>
                </a:solidFill>
              </a:rPr>
              <a:t>Fresh fruit and vegetable exports from Greece: </a:t>
            </a:r>
            <a:r>
              <a:rPr lang="en-GB" sz="1800" dirty="0" smtClean="0">
                <a:solidFill>
                  <a:srgbClr val="FFFFFF"/>
                </a:solidFill>
              </a:rPr>
              <a:t>solutions</a:t>
            </a:r>
            <a:endParaRPr lang="en-GB" sz="1800" dirty="0">
              <a:solidFill>
                <a:srgbClr val="FFFFFF"/>
              </a:solidFill>
            </a:endParaRPr>
          </a:p>
        </p:txBody>
      </p:sp>
      <p:sp>
        <p:nvSpPr>
          <p:cNvPr id="3" name="Subtitle 2"/>
          <p:cNvSpPr>
            <a:spLocks noGrp="1"/>
          </p:cNvSpPr>
          <p:nvPr>
            <p:ph type="subTitle" idx="1"/>
          </p:nvPr>
        </p:nvSpPr>
        <p:spPr>
          <a:xfrm>
            <a:off x="3519376" y="3620386"/>
            <a:ext cx="5078524" cy="1752600"/>
          </a:xfrm>
        </p:spPr>
        <p:txBody>
          <a:bodyPr>
            <a:normAutofit/>
          </a:bodyPr>
          <a:lstStyle/>
          <a:p>
            <a:r>
              <a:rPr lang="en-US" sz="4000" b="1" kern="100" dirty="0" smtClean="0">
                <a:solidFill>
                  <a:srgbClr val="FFFFFF"/>
                </a:solidFill>
              </a:rPr>
              <a:t>International good practice</a:t>
            </a:r>
            <a:endParaRPr lang="en-GB" sz="4000" b="1" dirty="0">
              <a:solidFill>
                <a:srgbClr val="FFFFFF"/>
              </a:solidFill>
            </a:endParaRPr>
          </a:p>
        </p:txBody>
      </p:sp>
    </p:spTree>
    <p:extLst>
      <p:ext uri="{BB962C8B-B14F-4D97-AF65-F5344CB8AC3E}">
        <p14:creationId xmlns:p14="http://schemas.microsoft.com/office/powerpoint/2010/main" val="1374367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mtClean="0"/>
              <a:t>Funding NSC</a:t>
            </a:r>
            <a:endParaRPr lang="en-GB" dirty="0"/>
          </a:p>
        </p:txBody>
      </p:sp>
      <p:sp>
        <p:nvSpPr>
          <p:cNvPr id="5" name="Content Placeholder 4"/>
          <p:cNvSpPr>
            <a:spLocks noGrp="1"/>
          </p:cNvSpPr>
          <p:nvPr>
            <p:ph idx="1"/>
          </p:nvPr>
        </p:nvSpPr>
        <p:spPr/>
        <p:txBody>
          <a:bodyPr/>
          <a:lstStyle/>
          <a:p>
            <a:pPr>
              <a:spcBef>
                <a:spcPts val="2000"/>
              </a:spcBef>
            </a:pPr>
            <a:r>
              <a:rPr lang="en-US" dirty="0"/>
              <a:t>The Norwegian Seafood Council is a export promotion board owned by Norwegian authorities with the aim to promote fish caught or farmed by Norwegian companies. </a:t>
            </a:r>
            <a:endParaRPr lang="en-US" dirty="0" smtClean="0"/>
          </a:p>
          <a:p>
            <a:pPr>
              <a:spcBef>
                <a:spcPts val="2000"/>
              </a:spcBef>
            </a:pPr>
            <a:r>
              <a:rPr lang="en-US" dirty="0" smtClean="0"/>
              <a:t>It </a:t>
            </a:r>
            <a:r>
              <a:rPr lang="en-US" dirty="0"/>
              <a:t>is financed by membership fees consisting of a fixed sum per annum (15000 NK, about 1850€) as well as general export fees based on the export volume and exported species/product of the company. </a:t>
            </a:r>
            <a:endParaRPr lang="en-US" dirty="0" smtClean="0"/>
          </a:p>
          <a:p>
            <a:pPr>
              <a:spcBef>
                <a:spcPts val="2000"/>
              </a:spcBef>
            </a:pPr>
            <a:r>
              <a:rPr lang="en-US" dirty="0" smtClean="0"/>
              <a:t>While </a:t>
            </a:r>
            <a:r>
              <a:rPr lang="en-US" dirty="0"/>
              <a:t>companies can decide whether to join the NSC or not, the export levies apply to all exports of seafood from Norway.</a:t>
            </a:r>
          </a:p>
          <a:p>
            <a:endParaRPr lang="en-GB" dirty="0"/>
          </a:p>
        </p:txBody>
      </p:sp>
      <p:sp>
        <p:nvSpPr>
          <p:cNvPr id="3" name="Slide Number Placeholder 2"/>
          <p:cNvSpPr>
            <a:spLocks noGrp="1"/>
          </p:cNvSpPr>
          <p:nvPr>
            <p:ph type="sldNum" sz="quarter" idx="12"/>
          </p:nvPr>
        </p:nvSpPr>
        <p:spPr/>
        <p:txBody>
          <a:bodyPr/>
          <a:lstStyle/>
          <a:p>
            <a:fld id="{1920EEC7-98E1-4CEF-92AF-B9255C82647E}" type="slidenum">
              <a:rPr lang="en-GB" smtClean="0"/>
              <a:t>10</a:t>
            </a:fld>
            <a:endParaRPr lang="en-GB"/>
          </a:p>
        </p:txBody>
      </p:sp>
    </p:spTree>
    <p:extLst>
      <p:ext uri="{BB962C8B-B14F-4D97-AF65-F5344CB8AC3E}">
        <p14:creationId xmlns:p14="http://schemas.microsoft.com/office/powerpoint/2010/main" val="53583449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Phytosanitary certificates</a:t>
            </a:r>
            <a:endParaRPr lang="en-GB" dirty="0"/>
          </a:p>
        </p:txBody>
      </p:sp>
      <p:sp>
        <p:nvSpPr>
          <p:cNvPr id="3" name="Content Placeholder 2"/>
          <p:cNvSpPr>
            <a:spLocks noGrp="1"/>
          </p:cNvSpPr>
          <p:nvPr>
            <p:ph idx="1"/>
          </p:nvPr>
        </p:nvSpPr>
        <p:spPr/>
        <p:txBody>
          <a:bodyPr/>
          <a:lstStyle/>
          <a:p>
            <a:r>
              <a:rPr lang="en-ZA" dirty="0" smtClean="0"/>
              <a:t>A </a:t>
            </a:r>
            <a:r>
              <a:rPr lang="en-ZA" dirty="0"/>
              <a:t>phytosanitary certificate indicates that a consignment of plants, plant products or/and other regulated articles complies with specified phytosanitary import requirements of the NPPO of the importing country and conforms to the certifying statement on the phytosanitary certificate. Phytosanitary certificates may also be issued to support re-export certification to other countries.  </a:t>
            </a:r>
            <a:endParaRPr lang="en-GB" dirty="0"/>
          </a:p>
          <a:p>
            <a:r>
              <a:rPr lang="en-ZA" dirty="0"/>
              <a:t>A phytosanitary certificate may not be pre- or post-dated, or issued after a consignment is despatched.  The export consignment must leave South Africa within 14 days after certification. </a:t>
            </a:r>
            <a:endParaRPr lang="en-GB" dirty="0"/>
          </a:p>
          <a:p>
            <a:r>
              <a:rPr lang="en-ZA" dirty="0"/>
              <a:t>The original phytosanitary certificate, or a certified true copy issued by the NPPO, must accompany the consignment that is presented to the relevant officials upon arrival in the importing country</a:t>
            </a:r>
            <a:r>
              <a:rPr lang="en-ZA" dirty="0" smtClean="0"/>
              <a:t>.</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100</a:t>
            </a:fld>
            <a:endParaRPr lang="en-GB"/>
          </a:p>
        </p:txBody>
      </p:sp>
    </p:spTree>
    <p:extLst>
      <p:ext uri="{BB962C8B-B14F-4D97-AF65-F5344CB8AC3E}">
        <p14:creationId xmlns:p14="http://schemas.microsoft.com/office/powerpoint/2010/main" val="323572130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Special trade agreements</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101</a:t>
            </a:fld>
            <a:endParaRPr lang="en-GB"/>
          </a:p>
        </p:txBody>
      </p:sp>
      <p:graphicFrame>
        <p:nvGraphicFramePr>
          <p:cNvPr id="10" name="Content Placeholder 9"/>
          <p:cNvGraphicFramePr>
            <a:graphicFrameLocks noGrp="1"/>
          </p:cNvGraphicFramePr>
          <p:nvPr>
            <p:ph idx="1"/>
            <p:extLst/>
          </p:nvPr>
        </p:nvGraphicFramePr>
        <p:xfrm>
          <a:off x="319177" y="1415790"/>
          <a:ext cx="8229600" cy="4418584"/>
        </p:xfrm>
        <a:graphic>
          <a:graphicData uri="http://schemas.openxmlformats.org/drawingml/2006/table">
            <a:tbl>
              <a:tblPr firstCol="1" bandRow="1">
                <a:tableStyleId>{5C22544A-7EE6-4342-B048-85BDC9FD1C3A}</a:tableStyleId>
              </a:tblPr>
              <a:tblGrid>
                <a:gridCol w="1406106"/>
                <a:gridCol w="6823494"/>
              </a:tblGrid>
              <a:tr h="679530">
                <a:tc>
                  <a:txBody>
                    <a:bodyPr/>
                    <a:lstStyle/>
                    <a:p>
                      <a:pPr marL="226695" algn="l">
                        <a:lnSpc>
                          <a:spcPct val="110000"/>
                        </a:lnSpc>
                        <a:spcBef>
                          <a:spcPts val="300"/>
                        </a:spcBef>
                        <a:spcAft>
                          <a:spcPts val="200"/>
                        </a:spcAft>
                      </a:pPr>
                      <a:r>
                        <a:rPr lang="en-GB" sz="1600" u="sng" dirty="0">
                          <a:effectLst/>
                          <a:hlinkClick r:id="rId2"/>
                        </a:rPr>
                        <a:t>China </a:t>
                      </a:r>
                      <a:endParaRPr lang="en-GB" sz="1600" dirty="0">
                        <a:effectLst/>
                      </a:endParaRPr>
                    </a:p>
                    <a:p>
                      <a:pPr marL="226695" algn="l">
                        <a:lnSpc>
                          <a:spcPct val="110000"/>
                        </a:lnSpc>
                        <a:spcBef>
                          <a:spcPts val="300"/>
                        </a:spcBef>
                        <a:spcAft>
                          <a:spcPts val="200"/>
                        </a:spcAft>
                      </a:pPr>
                      <a:r>
                        <a:rPr lang="en-GB" sz="1600" u="none" strike="noStrike" dirty="0">
                          <a:effectLst/>
                        </a:rPr>
                        <a:t>PPECB </a:t>
                      </a:r>
                      <a:r>
                        <a:rPr lang="en-US" sz="1600" dirty="0">
                          <a:effectLst/>
                        </a:rPr>
                        <a:t>Doc No: HP34C </a:t>
                      </a:r>
                      <a:r>
                        <a:rPr lang="en-ZA" sz="1600" dirty="0">
                          <a:effectLst/>
                        </a:rPr>
                        <a:t>08/05/07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485" marR="63485" marT="0" marB="0"/>
                </a:tc>
                <a:tc>
                  <a:txBody>
                    <a:bodyPr/>
                    <a:lstStyle/>
                    <a:p>
                      <a:pPr marL="226695" algn="l">
                        <a:lnSpc>
                          <a:spcPct val="110000"/>
                        </a:lnSpc>
                        <a:spcBef>
                          <a:spcPts val="300"/>
                        </a:spcBef>
                        <a:spcAft>
                          <a:spcPts val="200"/>
                        </a:spcAft>
                      </a:pPr>
                      <a:r>
                        <a:rPr lang="en-US" sz="1600" dirty="0">
                          <a:effectLst/>
                        </a:rPr>
                        <a:t>This procedure refers to the cold treatment of quarantine organisms (</a:t>
                      </a:r>
                      <a:r>
                        <a:rPr lang="en-US" sz="1600" dirty="0" err="1">
                          <a:effectLst/>
                        </a:rPr>
                        <a:t>Ceratitis</a:t>
                      </a:r>
                      <a:r>
                        <a:rPr lang="en-US" sz="1600" dirty="0">
                          <a:effectLst/>
                        </a:rPr>
                        <a:t> </a:t>
                      </a:r>
                      <a:r>
                        <a:rPr lang="en-US" sz="1600" dirty="0" err="1">
                          <a:effectLst/>
                        </a:rPr>
                        <a:t>capitata</a:t>
                      </a:r>
                      <a:r>
                        <a:rPr lang="en-US" sz="1600" dirty="0">
                          <a:effectLst/>
                        </a:rPr>
                        <a:t>, Mediterranean fruit fly and </a:t>
                      </a:r>
                      <a:r>
                        <a:rPr lang="en-US" sz="1600" dirty="0" err="1">
                          <a:effectLst/>
                        </a:rPr>
                        <a:t>Ceratitis</a:t>
                      </a:r>
                      <a:r>
                        <a:rPr lang="en-US" sz="1600" dirty="0">
                          <a:effectLst/>
                        </a:rPr>
                        <a:t> </a:t>
                      </a:r>
                      <a:r>
                        <a:rPr lang="en-US" sz="1600" dirty="0" err="1">
                          <a:effectLst/>
                        </a:rPr>
                        <a:t>rosa</a:t>
                      </a:r>
                      <a:r>
                        <a:rPr lang="en-US" sz="1600" dirty="0">
                          <a:effectLst/>
                        </a:rPr>
                        <a:t>, Natal fruit fly) in citrus, as prescribed by the General Administration of Quality Supervision, Inspection and Quarantine of the Peoples’ Republic of China (AQSIQ).  This procedure will be applied by the PPECB as authorized by the South African Department of Agriculture (DOA).  </a:t>
                      </a:r>
                      <a:endParaRPr lang="en-GB" sz="1600" dirty="0">
                        <a:effectLst/>
                      </a:endParaRPr>
                    </a:p>
                    <a:p>
                      <a:pPr marL="226695" algn="l">
                        <a:lnSpc>
                          <a:spcPct val="110000"/>
                        </a:lnSpc>
                        <a:spcBef>
                          <a:spcPts val="300"/>
                        </a:spcBef>
                        <a:spcAft>
                          <a:spcPts val="200"/>
                        </a:spcAft>
                      </a:pPr>
                      <a:r>
                        <a:rPr lang="en-US" sz="1600" dirty="0">
                          <a:effectLst/>
                        </a:rPr>
                        <a:t>Also refer to PPECB ISO 9001-2000 Work Instructions AWI03 (Break Bulk) and AWI04 (Container) for loading procedures.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485" marR="63485" marT="0" marB="0"/>
                </a:tc>
              </a:tr>
              <a:tr h="679530">
                <a:tc>
                  <a:txBody>
                    <a:bodyPr/>
                    <a:lstStyle/>
                    <a:p>
                      <a:pPr marL="226695" algn="l">
                        <a:lnSpc>
                          <a:spcPct val="110000"/>
                        </a:lnSpc>
                        <a:spcBef>
                          <a:spcPts val="300"/>
                        </a:spcBef>
                        <a:spcAft>
                          <a:spcPts val="200"/>
                        </a:spcAft>
                      </a:pPr>
                      <a:r>
                        <a:rPr lang="en-ZA" sz="1600">
                          <a:effectLst/>
                        </a:rPr>
                        <a:t>China</a:t>
                      </a:r>
                      <a:endParaRPr lang="en-GB" sz="1600">
                        <a:effectLst/>
                      </a:endParaRPr>
                    </a:p>
                    <a:p>
                      <a:pPr marL="226695" algn="l">
                        <a:lnSpc>
                          <a:spcPct val="110000"/>
                        </a:lnSpc>
                        <a:spcBef>
                          <a:spcPts val="300"/>
                        </a:spcBef>
                        <a:spcAft>
                          <a:spcPts val="200"/>
                        </a:spcAft>
                      </a:pPr>
                      <a:r>
                        <a:rPr lang="en-US" sz="1600">
                          <a:effectLst/>
                        </a:rPr>
                        <a:t>PPECB Doc No: HP34G 08/05/07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3485" marR="63485" marT="0" marB="0"/>
                </a:tc>
                <a:tc>
                  <a:txBody>
                    <a:bodyPr/>
                    <a:lstStyle/>
                    <a:p>
                      <a:pPr marL="226695" algn="l">
                        <a:lnSpc>
                          <a:spcPct val="110000"/>
                        </a:lnSpc>
                        <a:spcBef>
                          <a:spcPts val="300"/>
                        </a:spcBef>
                        <a:spcAft>
                          <a:spcPts val="200"/>
                        </a:spcAft>
                      </a:pPr>
                      <a:r>
                        <a:rPr lang="en-US" sz="1600" dirty="0">
                          <a:effectLst/>
                        </a:rPr>
                        <a:t>This procedure refers to the cold treatment of quarantine organisms (</a:t>
                      </a:r>
                      <a:r>
                        <a:rPr lang="en-US" sz="1600" dirty="0" err="1">
                          <a:effectLst/>
                        </a:rPr>
                        <a:t>Ceratitis</a:t>
                      </a:r>
                      <a:r>
                        <a:rPr lang="en-US" sz="1600" dirty="0">
                          <a:effectLst/>
                        </a:rPr>
                        <a:t> </a:t>
                      </a:r>
                      <a:r>
                        <a:rPr lang="en-US" sz="1600" dirty="0" err="1">
                          <a:effectLst/>
                        </a:rPr>
                        <a:t>capitata</a:t>
                      </a:r>
                      <a:r>
                        <a:rPr lang="en-US" sz="1600" dirty="0">
                          <a:effectLst/>
                        </a:rPr>
                        <a:t>, Mediterranean fruit fly and </a:t>
                      </a:r>
                      <a:r>
                        <a:rPr lang="en-US" sz="1600" dirty="0" err="1">
                          <a:effectLst/>
                        </a:rPr>
                        <a:t>Ceratitis</a:t>
                      </a:r>
                      <a:r>
                        <a:rPr lang="en-US" sz="1600" dirty="0">
                          <a:effectLst/>
                        </a:rPr>
                        <a:t> </a:t>
                      </a:r>
                      <a:r>
                        <a:rPr lang="en-US" sz="1600" dirty="0" err="1">
                          <a:effectLst/>
                        </a:rPr>
                        <a:t>rosa</a:t>
                      </a:r>
                      <a:r>
                        <a:rPr lang="en-US" sz="1600" dirty="0">
                          <a:effectLst/>
                        </a:rPr>
                        <a:t>, Natal fruit fly) in grapes, as prescribed by the General Administration of Quality Supervision, Inspection and Quarantine of the Peoples’ Republic of China (AQSIQ).  This procedure will be applied by the PPECB as authorized by the South African Department of Agriculture (DAFF).  </a:t>
                      </a:r>
                      <a:endParaRPr lang="en-GB" sz="1600" dirty="0">
                        <a:effectLst/>
                      </a:endParaRPr>
                    </a:p>
                    <a:p>
                      <a:pPr marL="226695" algn="l">
                        <a:lnSpc>
                          <a:spcPct val="110000"/>
                        </a:lnSpc>
                        <a:spcBef>
                          <a:spcPts val="300"/>
                        </a:spcBef>
                        <a:spcAft>
                          <a:spcPts val="200"/>
                        </a:spcAft>
                      </a:pPr>
                      <a:r>
                        <a:rPr lang="en-US" sz="1600" dirty="0">
                          <a:effectLst/>
                        </a:rPr>
                        <a:t>Also refer to PPECB ISO 9001-2000 Work Instructions AWI03 (Break Bulk) and AWI04 (Container) for loading procedures.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485" marR="63485" marT="0" marB="0"/>
                </a:tc>
              </a:tr>
            </a:tbl>
          </a:graphicData>
        </a:graphic>
      </p:graphicFrame>
    </p:spTree>
    <p:extLst>
      <p:ext uri="{BB962C8B-B14F-4D97-AF65-F5344CB8AC3E}">
        <p14:creationId xmlns:p14="http://schemas.microsoft.com/office/powerpoint/2010/main" val="21866119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55576" y="2060848"/>
            <a:ext cx="75608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19672" y="1566084"/>
            <a:ext cx="0" cy="4455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23928" y="1566084"/>
            <a:ext cx="0" cy="4455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56176" y="1556792"/>
            <a:ext cx="0" cy="4455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24328" y="1566084"/>
            <a:ext cx="0" cy="445520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7544" y="1196752"/>
            <a:ext cx="1152128" cy="369332"/>
          </a:xfrm>
          <a:prstGeom prst="rect">
            <a:avLst/>
          </a:prstGeom>
          <a:noFill/>
        </p:spPr>
        <p:txBody>
          <a:bodyPr wrap="square" rtlCol="0">
            <a:spAutoFit/>
          </a:bodyPr>
          <a:lstStyle/>
          <a:p>
            <a:pPr algn="ctr"/>
            <a:r>
              <a:rPr lang="en-ZA" b="1" dirty="0" smtClean="0"/>
              <a:t>Producer</a:t>
            </a:r>
            <a:endParaRPr lang="en-ZA" b="1" dirty="0"/>
          </a:p>
        </p:txBody>
      </p:sp>
      <p:sp>
        <p:nvSpPr>
          <p:cNvPr id="20" name="TextBox 19"/>
          <p:cNvSpPr txBox="1"/>
          <p:nvPr/>
        </p:nvSpPr>
        <p:spPr>
          <a:xfrm>
            <a:off x="1403648" y="1196752"/>
            <a:ext cx="2880320" cy="369332"/>
          </a:xfrm>
          <a:prstGeom prst="rect">
            <a:avLst/>
          </a:prstGeom>
          <a:noFill/>
        </p:spPr>
        <p:txBody>
          <a:bodyPr wrap="square" rtlCol="0">
            <a:spAutoFit/>
          </a:bodyPr>
          <a:lstStyle/>
          <a:p>
            <a:pPr algn="ctr"/>
            <a:r>
              <a:rPr lang="en-ZA" b="1" dirty="0" smtClean="0"/>
              <a:t>Packhouse / cold store</a:t>
            </a:r>
            <a:endParaRPr lang="en-ZA" b="1" dirty="0"/>
          </a:p>
        </p:txBody>
      </p:sp>
      <p:sp>
        <p:nvSpPr>
          <p:cNvPr id="21" name="TextBox 20"/>
          <p:cNvSpPr txBox="1"/>
          <p:nvPr/>
        </p:nvSpPr>
        <p:spPr>
          <a:xfrm>
            <a:off x="4067944" y="1196752"/>
            <a:ext cx="2088232" cy="369332"/>
          </a:xfrm>
          <a:prstGeom prst="rect">
            <a:avLst/>
          </a:prstGeom>
          <a:noFill/>
        </p:spPr>
        <p:txBody>
          <a:bodyPr wrap="square" rtlCol="0">
            <a:spAutoFit/>
          </a:bodyPr>
          <a:lstStyle/>
          <a:p>
            <a:pPr algn="ctr"/>
            <a:r>
              <a:rPr lang="en-ZA" b="1" dirty="0" smtClean="0"/>
              <a:t>Sea/airport </a:t>
            </a:r>
            <a:endParaRPr lang="en-ZA" b="1" dirty="0"/>
          </a:p>
        </p:txBody>
      </p:sp>
      <p:sp>
        <p:nvSpPr>
          <p:cNvPr id="22" name="TextBox 21"/>
          <p:cNvSpPr txBox="1"/>
          <p:nvPr/>
        </p:nvSpPr>
        <p:spPr>
          <a:xfrm>
            <a:off x="6300192" y="1196752"/>
            <a:ext cx="1224136" cy="369332"/>
          </a:xfrm>
          <a:prstGeom prst="rect">
            <a:avLst/>
          </a:prstGeom>
          <a:noFill/>
        </p:spPr>
        <p:txBody>
          <a:bodyPr wrap="square" rtlCol="0">
            <a:spAutoFit/>
          </a:bodyPr>
          <a:lstStyle/>
          <a:p>
            <a:pPr algn="ctr"/>
            <a:r>
              <a:rPr lang="en-ZA" b="1" dirty="0" smtClean="0"/>
              <a:t>Vessel</a:t>
            </a:r>
            <a:endParaRPr lang="en-ZA" b="1" dirty="0"/>
          </a:p>
        </p:txBody>
      </p:sp>
      <p:sp>
        <p:nvSpPr>
          <p:cNvPr id="23" name="TextBox 22"/>
          <p:cNvSpPr txBox="1"/>
          <p:nvPr/>
        </p:nvSpPr>
        <p:spPr>
          <a:xfrm>
            <a:off x="7524328" y="1196752"/>
            <a:ext cx="1224136" cy="369332"/>
          </a:xfrm>
          <a:prstGeom prst="rect">
            <a:avLst/>
          </a:prstGeom>
          <a:noFill/>
        </p:spPr>
        <p:txBody>
          <a:bodyPr wrap="square" rtlCol="0">
            <a:spAutoFit/>
          </a:bodyPr>
          <a:lstStyle/>
          <a:p>
            <a:pPr algn="ctr"/>
            <a:r>
              <a:rPr lang="en-ZA" b="1" dirty="0" smtClean="0"/>
              <a:t>Arrival</a:t>
            </a:r>
            <a:endParaRPr lang="en-ZA" b="1" dirty="0"/>
          </a:p>
        </p:txBody>
      </p:sp>
      <p:sp>
        <p:nvSpPr>
          <p:cNvPr id="24" name="Right Arrow 23"/>
          <p:cNvSpPr/>
          <p:nvPr/>
        </p:nvSpPr>
        <p:spPr>
          <a:xfrm>
            <a:off x="1547664" y="1700808"/>
            <a:ext cx="504056" cy="36004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Right Arrow 24"/>
          <p:cNvSpPr/>
          <p:nvPr/>
        </p:nvSpPr>
        <p:spPr>
          <a:xfrm>
            <a:off x="3851920" y="1700808"/>
            <a:ext cx="648072" cy="36004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ight Arrow 25"/>
          <p:cNvSpPr/>
          <p:nvPr/>
        </p:nvSpPr>
        <p:spPr>
          <a:xfrm>
            <a:off x="6084168" y="1700808"/>
            <a:ext cx="1728192" cy="36004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TextBox 26"/>
          <p:cNvSpPr txBox="1"/>
          <p:nvPr/>
        </p:nvSpPr>
        <p:spPr>
          <a:xfrm>
            <a:off x="611560" y="1825079"/>
            <a:ext cx="1008112" cy="307777"/>
          </a:xfrm>
          <a:prstGeom prst="rect">
            <a:avLst/>
          </a:prstGeom>
          <a:noFill/>
        </p:spPr>
        <p:txBody>
          <a:bodyPr wrap="square" rtlCol="0">
            <a:spAutoFit/>
          </a:bodyPr>
          <a:lstStyle/>
          <a:p>
            <a:pPr algn="ctr"/>
            <a:r>
              <a:rPr lang="en-ZA" sz="1400" b="1" dirty="0" smtClean="0"/>
              <a:t>Transport</a:t>
            </a:r>
            <a:endParaRPr lang="en-ZA" sz="1600" b="1" dirty="0"/>
          </a:p>
        </p:txBody>
      </p:sp>
      <p:sp>
        <p:nvSpPr>
          <p:cNvPr id="28" name="TextBox 27"/>
          <p:cNvSpPr txBox="1"/>
          <p:nvPr/>
        </p:nvSpPr>
        <p:spPr>
          <a:xfrm>
            <a:off x="2915816" y="1825079"/>
            <a:ext cx="1008112" cy="307777"/>
          </a:xfrm>
          <a:prstGeom prst="rect">
            <a:avLst/>
          </a:prstGeom>
          <a:noFill/>
        </p:spPr>
        <p:txBody>
          <a:bodyPr wrap="square" rtlCol="0">
            <a:spAutoFit/>
          </a:bodyPr>
          <a:lstStyle/>
          <a:p>
            <a:pPr algn="ctr"/>
            <a:r>
              <a:rPr lang="en-ZA" sz="1400" b="1" dirty="0" smtClean="0"/>
              <a:t>Transport</a:t>
            </a:r>
            <a:endParaRPr lang="en-ZA" sz="1600" b="1" dirty="0"/>
          </a:p>
        </p:txBody>
      </p:sp>
      <p:sp>
        <p:nvSpPr>
          <p:cNvPr id="29" name="TextBox 28"/>
          <p:cNvSpPr txBox="1"/>
          <p:nvPr/>
        </p:nvSpPr>
        <p:spPr>
          <a:xfrm>
            <a:off x="5148064" y="1825079"/>
            <a:ext cx="1008112" cy="307777"/>
          </a:xfrm>
          <a:prstGeom prst="rect">
            <a:avLst/>
          </a:prstGeom>
          <a:noFill/>
        </p:spPr>
        <p:txBody>
          <a:bodyPr wrap="square" rtlCol="0">
            <a:spAutoFit/>
          </a:bodyPr>
          <a:lstStyle/>
          <a:p>
            <a:pPr algn="ctr"/>
            <a:r>
              <a:rPr lang="en-ZA" sz="1400" b="1" dirty="0" smtClean="0"/>
              <a:t>Transport</a:t>
            </a:r>
            <a:endParaRPr lang="en-ZA" sz="1600" b="1" dirty="0"/>
          </a:p>
        </p:txBody>
      </p:sp>
      <p:sp>
        <p:nvSpPr>
          <p:cNvPr id="30" name="TextBox 29"/>
          <p:cNvSpPr txBox="1"/>
          <p:nvPr/>
        </p:nvSpPr>
        <p:spPr>
          <a:xfrm>
            <a:off x="251520" y="2204865"/>
            <a:ext cx="1368152" cy="3331681"/>
          </a:xfrm>
          <a:prstGeom prst="rect">
            <a:avLst/>
          </a:prstGeom>
          <a:noFill/>
        </p:spPr>
        <p:txBody>
          <a:bodyPr wrap="square" rtlCol="0">
            <a:spAutoFit/>
          </a:bodyPr>
          <a:lstStyle/>
          <a:p>
            <a:pPr algn="ctr"/>
            <a:r>
              <a:rPr lang="en-ZA" sz="1600" dirty="0" smtClean="0"/>
              <a:t>Register farm </a:t>
            </a:r>
            <a:r>
              <a:rPr lang="en-ZA" sz="1400" dirty="0" smtClean="0"/>
              <a:t>(as export FBO / for markets)</a:t>
            </a:r>
          </a:p>
          <a:p>
            <a:pPr algn="ctr"/>
            <a:endParaRPr lang="en-ZA" sz="1000" dirty="0"/>
          </a:p>
          <a:p>
            <a:pPr algn="ctr"/>
            <a:r>
              <a:rPr lang="en-ZA" sz="1600" dirty="0" smtClean="0"/>
              <a:t>Orchard checks </a:t>
            </a:r>
          </a:p>
          <a:p>
            <a:pPr algn="ctr"/>
            <a:r>
              <a:rPr lang="en-ZA" sz="1400" dirty="0" smtClean="0"/>
              <a:t>(pre-season)</a:t>
            </a:r>
          </a:p>
          <a:p>
            <a:pPr algn="ctr"/>
            <a:endParaRPr lang="en-ZA" sz="1050" dirty="0" smtClean="0"/>
          </a:p>
          <a:p>
            <a:pPr algn="ctr"/>
            <a:r>
              <a:rPr lang="en-ZA" sz="1000" dirty="0" smtClean="0"/>
              <a:t> </a:t>
            </a:r>
            <a:r>
              <a:rPr lang="en-ZA" sz="1600" dirty="0" smtClean="0"/>
              <a:t>Certifications</a:t>
            </a:r>
          </a:p>
          <a:p>
            <a:pPr algn="ctr"/>
            <a:r>
              <a:rPr lang="en-ZA" sz="1400" dirty="0" smtClean="0"/>
              <a:t>(minimum </a:t>
            </a:r>
          </a:p>
          <a:p>
            <a:pPr algn="ctr"/>
            <a:r>
              <a:rPr lang="en-ZA" sz="1400" dirty="0" smtClean="0"/>
              <a:t>SA-GAP)</a:t>
            </a:r>
          </a:p>
          <a:p>
            <a:pPr algn="ctr"/>
            <a:endParaRPr lang="en-ZA" sz="1000" dirty="0"/>
          </a:p>
          <a:p>
            <a:pPr algn="ctr"/>
            <a:r>
              <a:rPr lang="en-ZA" sz="1600" dirty="0" smtClean="0"/>
              <a:t>Product inspections </a:t>
            </a:r>
          </a:p>
          <a:p>
            <a:pPr algn="ctr"/>
            <a:r>
              <a:rPr lang="en-ZA" sz="1400" dirty="0" smtClean="0"/>
              <a:t>(if needed)</a:t>
            </a:r>
          </a:p>
        </p:txBody>
      </p:sp>
      <p:sp>
        <p:nvSpPr>
          <p:cNvPr id="31" name="TextBox 30"/>
          <p:cNvSpPr txBox="1"/>
          <p:nvPr/>
        </p:nvSpPr>
        <p:spPr>
          <a:xfrm>
            <a:off x="1799692" y="2204864"/>
            <a:ext cx="1908212" cy="4216539"/>
          </a:xfrm>
          <a:prstGeom prst="rect">
            <a:avLst/>
          </a:prstGeom>
          <a:noFill/>
        </p:spPr>
        <p:txBody>
          <a:bodyPr wrap="square" rtlCol="0">
            <a:spAutoFit/>
          </a:bodyPr>
          <a:lstStyle/>
          <a:p>
            <a:pPr algn="ctr"/>
            <a:r>
              <a:rPr lang="en-ZA" sz="1600" dirty="0" smtClean="0"/>
              <a:t>Register facilities for export /markets</a:t>
            </a:r>
          </a:p>
          <a:p>
            <a:pPr algn="ctr"/>
            <a:endParaRPr lang="en-ZA" sz="1000" dirty="0"/>
          </a:p>
          <a:p>
            <a:pPr algn="ctr"/>
            <a:r>
              <a:rPr lang="en-ZA" sz="1600" dirty="0"/>
              <a:t>F</a:t>
            </a:r>
            <a:r>
              <a:rPr lang="en-ZA" sz="1600" dirty="0" smtClean="0"/>
              <a:t>acility checks and certifications</a:t>
            </a:r>
          </a:p>
          <a:p>
            <a:pPr algn="ctr"/>
            <a:endParaRPr lang="en-ZA" sz="1000" dirty="0"/>
          </a:p>
          <a:p>
            <a:pPr algn="ctr"/>
            <a:r>
              <a:rPr lang="en-ZA" sz="1600" dirty="0" smtClean="0"/>
              <a:t>Product inspections </a:t>
            </a:r>
            <a:r>
              <a:rPr lang="en-ZA" sz="1400" dirty="0" smtClean="0"/>
              <a:t>(quality; residues;  </a:t>
            </a:r>
          </a:p>
          <a:p>
            <a:pPr algn="ctr"/>
            <a:r>
              <a:rPr lang="en-ZA" sz="1400" dirty="0" err="1"/>
              <a:t>p</a:t>
            </a:r>
            <a:r>
              <a:rPr lang="en-ZA" sz="1400" dirty="0" err="1" smtClean="0"/>
              <a:t>hyto</a:t>
            </a:r>
            <a:r>
              <a:rPr lang="en-ZA" sz="1400" dirty="0" smtClean="0"/>
              <a:t> compliance)</a:t>
            </a:r>
          </a:p>
          <a:p>
            <a:pPr algn="ctr"/>
            <a:endParaRPr lang="en-ZA" sz="1000" dirty="0"/>
          </a:p>
          <a:p>
            <a:pPr algn="ctr"/>
            <a:r>
              <a:rPr lang="en-ZA" sz="1600" dirty="0" smtClean="0"/>
              <a:t>Temperatures</a:t>
            </a:r>
          </a:p>
          <a:p>
            <a:pPr algn="ctr"/>
            <a:r>
              <a:rPr lang="en-ZA" sz="1400" dirty="0" smtClean="0"/>
              <a:t>(cooling; start cold chain management)</a:t>
            </a:r>
          </a:p>
          <a:p>
            <a:pPr algn="ctr"/>
            <a:endParaRPr lang="en-ZA" sz="1000" dirty="0"/>
          </a:p>
          <a:p>
            <a:pPr algn="ctr"/>
            <a:r>
              <a:rPr lang="en-ZA" sz="1600" dirty="0" smtClean="0"/>
              <a:t>Monitor loading</a:t>
            </a:r>
          </a:p>
          <a:p>
            <a:pPr algn="ctr"/>
            <a:endParaRPr lang="en-ZA" sz="1000" dirty="0" smtClean="0"/>
          </a:p>
          <a:p>
            <a:pPr algn="ctr"/>
            <a:r>
              <a:rPr lang="en-ZA" sz="1600" dirty="0" smtClean="0"/>
              <a:t>Export inspections  and approval</a:t>
            </a:r>
          </a:p>
          <a:p>
            <a:pPr algn="ctr"/>
            <a:r>
              <a:rPr lang="en-ZA" sz="1400" dirty="0" smtClean="0"/>
              <a:t>(if containerised inland)</a:t>
            </a:r>
          </a:p>
        </p:txBody>
      </p:sp>
      <p:sp>
        <p:nvSpPr>
          <p:cNvPr id="34" name="TextBox 33"/>
          <p:cNvSpPr txBox="1"/>
          <p:nvPr/>
        </p:nvSpPr>
        <p:spPr>
          <a:xfrm>
            <a:off x="4103948" y="2204864"/>
            <a:ext cx="1908212" cy="4216539"/>
          </a:xfrm>
          <a:prstGeom prst="rect">
            <a:avLst/>
          </a:prstGeom>
          <a:noFill/>
        </p:spPr>
        <p:txBody>
          <a:bodyPr wrap="square" rtlCol="0">
            <a:spAutoFit/>
          </a:bodyPr>
          <a:lstStyle/>
          <a:p>
            <a:pPr algn="ctr"/>
            <a:r>
              <a:rPr lang="en-ZA" sz="1600" dirty="0" smtClean="0"/>
              <a:t>Register facilities for export markets</a:t>
            </a:r>
          </a:p>
          <a:p>
            <a:pPr algn="ctr"/>
            <a:endParaRPr lang="en-ZA" sz="600" dirty="0"/>
          </a:p>
          <a:p>
            <a:pPr algn="ctr"/>
            <a:r>
              <a:rPr lang="en-ZA" sz="1600" dirty="0" smtClean="0"/>
              <a:t>Facility checks and certifications</a:t>
            </a:r>
          </a:p>
          <a:p>
            <a:pPr algn="ctr"/>
            <a:endParaRPr lang="en-ZA" sz="600" dirty="0"/>
          </a:p>
          <a:p>
            <a:pPr algn="ctr"/>
            <a:r>
              <a:rPr lang="en-ZA" sz="1600" dirty="0" smtClean="0"/>
              <a:t>Vessel checks</a:t>
            </a:r>
          </a:p>
          <a:p>
            <a:pPr lvl="0" algn="ctr"/>
            <a:endParaRPr lang="en-ZA" sz="600" dirty="0">
              <a:solidFill>
                <a:prstClr val="black"/>
              </a:solidFill>
            </a:endParaRPr>
          </a:p>
          <a:p>
            <a:pPr lvl="0" algn="ctr"/>
            <a:r>
              <a:rPr lang="en-ZA" sz="1600" dirty="0">
                <a:solidFill>
                  <a:prstClr val="black"/>
                </a:solidFill>
              </a:rPr>
              <a:t>Product </a:t>
            </a:r>
            <a:r>
              <a:rPr lang="en-ZA" sz="1600" dirty="0" smtClean="0">
                <a:solidFill>
                  <a:prstClr val="black"/>
                </a:solidFill>
              </a:rPr>
              <a:t>inspections </a:t>
            </a:r>
            <a:r>
              <a:rPr lang="en-ZA" sz="1400" dirty="0" smtClean="0">
                <a:solidFill>
                  <a:prstClr val="black"/>
                </a:solidFill>
              </a:rPr>
              <a:t>(if required)</a:t>
            </a:r>
            <a:endParaRPr lang="en-ZA" sz="1400" dirty="0">
              <a:solidFill>
                <a:prstClr val="black"/>
              </a:solidFill>
            </a:endParaRPr>
          </a:p>
          <a:p>
            <a:pPr lvl="0" algn="ctr"/>
            <a:endParaRPr lang="en-ZA" sz="600" dirty="0">
              <a:solidFill>
                <a:prstClr val="black"/>
              </a:solidFill>
            </a:endParaRPr>
          </a:p>
          <a:p>
            <a:pPr lvl="0" algn="ctr"/>
            <a:r>
              <a:rPr lang="en-ZA" sz="1600" dirty="0">
                <a:solidFill>
                  <a:prstClr val="black"/>
                </a:solidFill>
              </a:rPr>
              <a:t>Temperatures</a:t>
            </a:r>
          </a:p>
          <a:p>
            <a:pPr algn="ctr"/>
            <a:endParaRPr lang="en-ZA" sz="1000" dirty="0" smtClean="0"/>
          </a:p>
          <a:p>
            <a:pPr algn="ctr"/>
            <a:r>
              <a:rPr lang="en-ZA" sz="1600" dirty="0" smtClean="0"/>
              <a:t>Monitor loading</a:t>
            </a:r>
          </a:p>
          <a:p>
            <a:pPr algn="ctr"/>
            <a:endParaRPr lang="en-ZA" sz="600" dirty="0"/>
          </a:p>
          <a:p>
            <a:pPr algn="ctr"/>
            <a:r>
              <a:rPr lang="en-ZA" sz="1600" dirty="0" smtClean="0"/>
              <a:t>Issue export certificate with addendum</a:t>
            </a:r>
          </a:p>
          <a:p>
            <a:pPr algn="ctr"/>
            <a:endParaRPr lang="en-ZA" sz="600" dirty="0" smtClean="0"/>
          </a:p>
          <a:p>
            <a:pPr algn="ctr"/>
            <a:r>
              <a:rPr lang="en-ZA" sz="1600" dirty="0" smtClean="0"/>
              <a:t>Issue phytosanitary certificate</a:t>
            </a:r>
          </a:p>
        </p:txBody>
      </p:sp>
      <p:sp>
        <p:nvSpPr>
          <p:cNvPr id="35" name="TextBox 34"/>
          <p:cNvSpPr txBox="1"/>
          <p:nvPr/>
        </p:nvSpPr>
        <p:spPr>
          <a:xfrm>
            <a:off x="6084168" y="2204864"/>
            <a:ext cx="1512168" cy="1877437"/>
          </a:xfrm>
          <a:prstGeom prst="rect">
            <a:avLst/>
          </a:prstGeom>
          <a:noFill/>
        </p:spPr>
        <p:txBody>
          <a:bodyPr wrap="square" rtlCol="0">
            <a:spAutoFit/>
          </a:bodyPr>
          <a:lstStyle/>
          <a:p>
            <a:pPr algn="ctr"/>
            <a:r>
              <a:rPr lang="en-ZA" sz="1600" dirty="0" smtClean="0"/>
              <a:t>Vessel checks</a:t>
            </a:r>
          </a:p>
          <a:p>
            <a:pPr algn="ctr"/>
            <a:endParaRPr lang="en-ZA" sz="1000" dirty="0" smtClean="0"/>
          </a:p>
          <a:p>
            <a:pPr algn="ctr"/>
            <a:r>
              <a:rPr lang="en-ZA" sz="1600" dirty="0" smtClean="0"/>
              <a:t>Temperatures</a:t>
            </a:r>
          </a:p>
          <a:p>
            <a:pPr algn="ctr"/>
            <a:endParaRPr lang="en-ZA" sz="1000" dirty="0"/>
          </a:p>
          <a:p>
            <a:pPr algn="ctr"/>
            <a:r>
              <a:rPr lang="en-ZA" sz="1600" dirty="0" smtClean="0"/>
              <a:t>Cold sterilisation     </a:t>
            </a:r>
            <a:r>
              <a:rPr lang="en-ZA" sz="1400" dirty="0" smtClean="0"/>
              <a:t>(if needed)</a:t>
            </a:r>
          </a:p>
          <a:p>
            <a:pPr algn="ctr"/>
            <a:endParaRPr lang="en-ZA" sz="1600" dirty="0"/>
          </a:p>
        </p:txBody>
      </p:sp>
      <p:sp>
        <p:nvSpPr>
          <p:cNvPr id="36" name="TextBox 35"/>
          <p:cNvSpPr txBox="1"/>
          <p:nvPr/>
        </p:nvSpPr>
        <p:spPr>
          <a:xfrm>
            <a:off x="7524328" y="2204864"/>
            <a:ext cx="1512168" cy="2616101"/>
          </a:xfrm>
          <a:prstGeom prst="rect">
            <a:avLst/>
          </a:prstGeom>
          <a:noFill/>
        </p:spPr>
        <p:txBody>
          <a:bodyPr wrap="square" rtlCol="0">
            <a:spAutoFit/>
          </a:bodyPr>
          <a:lstStyle/>
          <a:p>
            <a:pPr algn="ctr"/>
            <a:r>
              <a:rPr lang="en-ZA" sz="1600" dirty="0" smtClean="0"/>
              <a:t>Vessel checks</a:t>
            </a:r>
          </a:p>
          <a:p>
            <a:pPr algn="ctr"/>
            <a:endParaRPr lang="en-ZA" sz="1000" dirty="0" smtClean="0"/>
          </a:p>
          <a:p>
            <a:pPr algn="ctr"/>
            <a:r>
              <a:rPr lang="en-ZA" sz="1600" dirty="0" smtClean="0"/>
              <a:t>Temperature logs</a:t>
            </a:r>
          </a:p>
          <a:p>
            <a:pPr algn="ctr"/>
            <a:endParaRPr lang="en-ZA" sz="1600" dirty="0"/>
          </a:p>
          <a:p>
            <a:pPr algn="ctr"/>
            <a:r>
              <a:rPr lang="en-ZA" sz="1600" dirty="0" smtClean="0"/>
              <a:t>Product checks</a:t>
            </a:r>
          </a:p>
          <a:p>
            <a:pPr algn="ctr"/>
            <a:endParaRPr lang="en-ZA" sz="1600" dirty="0"/>
          </a:p>
          <a:p>
            <a:pPr algn="ctr"/>
            <a:r>
              <a:rPr lang="en-ZA" sz="1600" dirty="0" smtClean="0"/>
              <a:t>Acceptance </a:t>
            </a:r>
          </a:p>
          <a:p>
            <a:pPr algn="ctr"/>
            <a:r>
              <a:rPr lang="en-ZA" sz="1400" dirty="0" smtClean="0"/>
              <a:t>(if required by protocol agreement)</a:t>
            </a:r>
          </a:p>
        </p:txBody>
      </p:sp>
      <p:sp>
        <p:nvSpPr>
          <p:cNvPr id="3" name="TextBox 2"/>
          <p:cNvSpPr txBox="1"/>
          <p:nvPr/>
        </p:nvSpPr>
        <p:spPr>
          <a:xfrm>
            <a:off x="6228184" y="5301208"/>
            <a:ext cx="2736304" cy="584775"/>
          </a:xfrm>
          <a:prstGeom prst="rect">
            <a:avLst/>
          </a:prstGeom>
          <a:solidFill>
            <a:schemeClr val="bg1"/>
          </a:solidFill>
        </p:spPr>
        <p:txBody>
          <a:bodyPr wrap="square" rtlCol="0">
            <a:spAutoFit/>
          </a:bodyPr>
          <a:lstStyle/>
          <a:p>
            <a:pPr algn="ctr"/>
            <a:r>
              <a:rPr lang="en-ZA" sz="1600" i="1" dirty="0" smtClean="0"/>
              <a:t>(Road </a:t>
            </a:r>
            <a:r>
              <a:rPr lang="en-ZA" sz="1600" i="1" dirty="0"/>
              <a:t>and rail </a:t>
            </a:r>
            <a:r>
              <a:rPr lang="en-ZA" sz="1600" i="1" dirty="0" smtClean="0"/>
              <a:t>might be used </a:t>
            </a:r>
          </a:p>
          <a:p>
            <a:pPr algn="ctr"/>
            <a:r>
              <a:rPr lang="en-ZA" sz="1600" i="1" dirty="0" smtClean="0"/>
              <a:t>to regional destinations)</a:t>
            </a:r>
            <a:endParaRPr lang="en-ZA" sz="1600" i="1" dirty="0"/>
          </a:p>
        </p:txBody>
      </p:sp>
      <p:sp>
        <p:nvSpPr>
          <p:cNvPr id="32" name="Right Arrow 31"/>
          <p:cNvSpPr/>
          <p:nvPr/>
        </p:nvSpPr>
        <p:spPr>
          <a:xfrm>
            <a:off x="8388424" y="1700808"/>
            <a:ext cx="504056" cy="360040"/>
          </a:xfrm>
          <a:prstGeom prst="rightArrow">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Rounded Rectangle 1"/>
          <p:cNvSpPr/>
          <p:nvPr/>
        </p:nvSpPr>
        <p:spPr>
          <a:xfrm>
            <a:off x="251520" y="2132856"/>
            <a:ext cx="1296144" cy="346093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Rounded Rectangle 32"/>
          <p:cNvSpPr/>
          <p:nvPr/>
        </p:nvSpPr>
        <p:spPr>
          <a:xfrm>
            <a:off x="1763688" y="2132855"/>
            <a:ext cx="1944216" cy="439248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Rounded Rectangle 36"/>
          <p:cNvSpPr/>
          <p:nvPr/>
        </p:nvSpPr>
        <p:spPr>
          <a:xfrm>
            <a:off x="3923928" y="2132855"/>
            <a:ext cx="2160240" cy="439248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Rounded Rectangle 37"/>
          <p:cNvSpPr/>
          <p:nvPr/>
        </p:nvSpPr>
        <p:spPr>
          <a:xfrm>
            <a:off x="6156176" y="2132856"/>
            <a:ext cx="1368152" cy="181094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Rounded Rectangle 38"/>
          <p:cNvSpPr/>
          <p:nvPr/>
        </p:nvSpPr>
        <p:spPr>
          <a:xfrm>
            <a:off x="7596336" y="2132856"/>
            <a:ext cx="1368152" cy="288032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Rounded Rectangle 39"/>
          <p:cNvSpPr/>
          <p:nvPr/>
        </p:nvSpPr>
        <p:spPr>
          <a:xfrm>
            <a:off x="6192180" y="5310307"/>
            <a:ext cx="2772308" cy="56696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itle 4"/>
          <p:cNvSpPr>
            <a:spLocks noGrp="1"/>
          </p:cNvSpPr>
          <p:nvPr>
            <p:ph type="title"/>
          </p:nvPr>
        </p:nvSpPr>
        <p:spPr/>
        <p:txBody>
          <a:bodyPr/>
          <a:lstStyle/>
          <a:p>
            <a:r>
              <a:rPr lang="en-GB" dirty="0"/>
              <a:t>Exporting fruit from South Africa: Activities</a:t>
            </a:r>
          </a:p>
        </p:txBody>
      </p:sp>
    </p:spTree>
    <p:extLst>
      <p:ext uri="{BB962C8B-B14F-4D97-AF65-F5344CB8AC3E}">
        <p14:creationId xmlns:p14="http://schemas.microsoft.com/office/powerpoint/2010/main" val="195519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par>
                          <p:cTn id="56" fill="hold">
                            <p:stCondLst>
                              <p:cond delay="0"/>
                            </p:stCondLst>
                            <p:childTnLst>
                              <p:par>
                                <p:cTn id="57" presetID="9" presetClass="entr" presetSubtype="0"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dissolve">
                                      <p:cBhvr>
                                        <p:cTn id="59"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cTn>
                              </p:par>
                            </p:childTnLst>
                          </p:cTn>
                        </p:par>
                        <p:par>
                          <p:cTn id="64" fill="hold">
                            <p:stCondLst>
                              <p:cond delay="0"/>
                            </p:stCondLst>
                            <p:childTnLst>
                              <p:par>
                                <p:cTn id="65" presetID="9" presetClass="entr" presetSubtype="0"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dissolve">
                                      <p:cBhvr>
                                        <p:cTn id="67"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childTnLst>
                                </p:cTn>
                              </p:par>
                            </p:childTnLst>
                          </p:cTn>
                        </p:par>
                        <p:par>
                          <p:cTn id="72" fill="hold">
                            <p:stCondLst>
                              <p:cond delay="0"/>
                            </p:stCondLst>
                            <p:childTnLst>
                              <p:par>
                                <p:cTn id="73" presetID="9" presetClass="entr" presetSubtype="0"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dissolve">
                                      <p:cBhvr>
                                        <p:cTn id="75" dur="500"/>
                                        <p:tgtEl>
                                          <p:spTgt spid="37"/>
                                        </p:tgtEl>
                                      </p:cBhvr>
                                    </p:animEffec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childTnLst>
                                </p:cTn>
                              </p:par>
                            </p:childTnLst>
                          </p:cTn>
                        </p:par>
                        <p:par>
                          <p:cTn id="80" fill="hold">
                            <p:stCondLst>
                              <p:cond delay="0"/>
                            </p:stCondLst>
                            <p:childTnLst>
                              <p:par>
                                <p:cTn id="81" presetID="9" presetClass="entr" presetSubtype="0"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dissolve">
                                      <p:cBhvr>
                                        <p:cTn id="83"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6"/>
                                        </p:tgtEl>
                                        <p:attrNameLst>
                                          <p:attrName>style.visibility</p:attrName>
                                        </p:attrNameLst>
                                      </p:cBhvr>
                                      <p:to>
                                        <p:strVal val="visible"/>
                                      </p:to>
                                    </p:set>
                                  </p:childTnLst>
                                </p:cTn>
                              </p:par>
                            </p:childTnLst>
                          </p:cTn>
                        </p:par>
                        <p:par>
                          <p:cTn id="88" fill="hold">
                            <p:stCondLst>
                              <p:cond delay="0"/>
                            </p:stCondLst>
                            <p:childTnLst>
                              <p:par>
                                <p:cTn id="89" presetID="9" presetClass="entr" presetSubtype="0"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dissolve">
                                      <p:cBhvr>
                                        <p:cTn id="91" dur="5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
                                        </p:tgtEl>
                                        <p:attrNameLst>
                                          <p:attrName>style.visibility</p:attrName>
                                        </p:attrNameLst>
                                      </p:cBhvr>
                                      <p:to>
                                        <p:strVal val="visible"/>
                                      </p:to>
                                    </p:set>
                                  </p:childTnLst>
                                </p:cTn>
                              </p:par>
                            </p:childTnLst>
                          </p:cTn>
                        </p:par>
                        <p:par>
                          <p:cTn id="96" fill="hold">
                            <p:stCondLst>
                              <p:cond delay="0"/>
                            </p:stCondLst>
                            <p:childTnLst>
                              <p:par>
                                <p:cTn id="97" presetID="9" presetClass="entr" presetSubtype="0" fill="hold" grpId="0" nodeType="after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dissolve">
                                      <p:cBhvr>
                                        <p:cTn id="9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22" grpId="0"/>
      <p:bldP spid="23" grpId="0"/>
      <p:bldP spid="24" grpId="0" animBg="1"/>
      <p:bldP spid="25" grpId="0" animBg="1"/>
      <p:bldP spid="26" grpId="0" animBg="1"/>
      <p:bldP spid="27" grpId="0"/>
      <p:bldP spid="28" grpId="0"/>
      <p:bldP spid="29" grpId="0"/>
      <p:bldP spid="30" grpId="0"/>
      <p:bldP spid="31" grpId="0"/>
      <p:bldP spid="34" grpId="0"/>
      <p:bldP spid="35" grpId="0"/>
      <p:bldP spid="36" grpId="0"/>
      <p:bldP spid="3" grpId="0" animBg="1"/>
      <p:bldP spid="32" grpId="0" animBg="1"/>
      <p:bldP spid="2" grpId="0" animBg="1"/>
      <p:bldP spid="33" grpId="0" animBg="1"/>
      <p:bldP spid="37" grpId="0" animBg="1"/>
      <p:bldP spid="38" grpId="0" animBg="1"/>
      <p:bldP spid="39" grpId="0" animBg="1"/>
      <p:bldP spid="4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55576" y="2060848"/>
            <a:ext cx="75608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19672" y="1556792"/>
            <a:ext cx="0" cy="496565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23928" y="1566084"/>
            <a:ext cx="0" cy="629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56176" y="1556792"/>
            <a:ext cx="0" cy="48965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24328" y="1566084"/>
            <a:ext cx="0" cy="48152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7544" y="1196752"/>
            <a:ext cx="1152128" cy="369332"/>
          </a:xfrm>
          <a:prstGeom prst="rect">
            <a:avLst/>
          </a:prstGeom>
          <a:noFill/>
        </p:spPr>
        <p:txBody>
          <a:bodyPr wrap="square" rtlCol="0">
            <a:spAutoFit/>
          </a:bodyPr>
          <a:lstStyle/>
          <a:p>
            <a:pPr algn="ctr"/>
            <a:r>
              <a:rPr lang="en-ZA" b="1" dirty="0" smtClean="0"/>
              <a:t>Producer</a:t>
            </a:r>
            <a:endParaRPr lang="en-ZA" b="1" dirty="0"/>
          </a:p>
        </p:txBody>
      </p:sp>
      <p:sp>
        <p:nvSpPr>
          <p:cNvPr id="20" name="TextBox 19"/>
          <p:cNvSpPr txBox="1"/>
          <p:nvPr/>
        </p:nvSpPr>
        <p:spPr>
          <a:xfrm>
            <a:off x="1403648" y="1196752"/>
            <a:ext cx="2880320" cy="369332"/>
          </a:xfrm>
          <a:prstGeom prst="rect">
            <a:avLst/>
          </a:prstGeom>
          <a:noFill/>
        </p:spPr>
        <p:txBody>
          <a:bodyPr wrap="square" rtlCol="0">
            <a:spAutoFit/>
          </a:bodyPr>
          <a:lstStyle/>
          <a:p>
            <a:pPr algn="ctr"/>
            <a:r>
              <a:rPr lang="en-ZA" b="1" dirty="0" smtClean="0"/>
              <a:t>Packhouse / cold store</a:t>
            </a:r>
            <a:endParaRPr lang="en-ZA" b="1" dirty="0"/>
          </a:p>
        </p:txBody>
      </p:sp>
      <p:sp>
        <p:nvSpPr>
          <p:cNvPr id="21" name="TextBox 20"/>
          <p:cNvSpPr txBox="1"/>
          <p:nvPr/>
        </p:nvSpPr>
        <p:spPr>
          <a:xfrm>
            <a:off x="4067944" y="1196752"/>
            <a:ext cx="2088232" cy="369332"/>
          </a:xfrm>
          <a:prstGeom prst="rect">
            <a:avLst/>
          </a:prstGeom>
          <a:noFill/>
        </p:spPr>
        <p:txBody>
          <a:bodyPr wrap="square" rtlCol="0">
            <a:spAutoFit/>
          </a:bodyPr>
          <a:lstStyle/>
          <a:p>
            <a:pPr algn="ctr"/>
            <a:r>
              <a:rPr lang="en-ZA" b="1" dirty="0" smtClean="0"/>
              <a:t>Sea/airport </a:t>
            </a:r>
            <a:endParaRPr lang="en-ZA" b="1" dirty="0"/>
          </a:p>
        </p:txBody>
      </p:sp>
      <p:sp>
        <p:nvSpPr>
          <p:cNvPr id="22" name="TextBox 21"/>
          <p:cNvSpPr txBox="1"/>
          <p:nvPr/>
        </p:nvSpPr>
        <p:spPr>
          <a:xfrm>
            <a:off x="6300192" y="1196752"/>
            <a:ext cx="1224136" cy="369332"/>
          </a:xfrm>
          <a:prstGeom prst="rect">
            <a:avLst/>
          </a:prstGeom>
          <a:noFill/>
        </p:spPr>
        <p:txBody>
          <a:bodyPr wrap="square" rtlCol="0">
            <a:spAutoFit/>
          </a:bodyPr>
          <a:lstStyle/>
          <a:p>
            <a:pPr algn="ctr"/>
            <a:r>
              <a:rPr lang="en-ZA" b="1" dirty="0" smtClean="0"/>
              <a:t>Vessel</a:t>
            </a:r>
            <a:endParaRPr lang="en-ZA" b="1" dirty="0"/>
          </a:p>
        </p:txBody>
      </p:sp>
      <p:sp>
        <p:nvSpPr>
          <p:cNvPr id="23" name="TextBox 22"/>
          <p:cNvSpPr txBox="1"/>
          <p:nvPr/>
        </p:nvSpPr>
        <p:spPr>
          <a:xfrm>
            <a:off x="7524328" y="1196752"/>
            <a:ext cx="1224136" cy="369332"/>
          </a:xfrm>
          <a:prstGeom prst="rect">
            <a:avLst/>
          </a:prstGeom>
          <a:noFill/>
        </p:spPr>
        <p:txBody>
          <a:bodyPr wrap="square" rtlCol="0">
            <a:spAutoFit/>
          </a:bodyPr>
          <a:lstStyle/>
          <a:p>
            <a:pPr algn="ctr"/>
            <a:r>
              <a:rPr lang="en-ZA" b="1" dirty="0" smtClean="0"/>
              <a:t>Arrival</a:t>
            </a:r>
            <a:endParaRPr lang="en-ZA" b="1" dirty="0"/>
          </a:p>
        </p:txBody>
      </p:sp>
      <p:sp>
        <p:nvSpPr>
          <p:cNvPr id="24" name="Right Arrow 23"/>
          <p:cNvSpPr/>
          <p:nvPr/>
        </p:nvSpPr>
        <p:spPr>
          <a:xfrm>
            <a:off x="1547664" y="1700808"/>
            <a:ext cx="504056" cy="36004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Right Arrow 24"/>
          <p:cNvSpPr/>
          <p:nvPr/>
        </p:nvSpPr>
        <p:spPr>
          <a:xfrm>
            <a:off x="3851920" y="1700808"/>
            <a:ext cx="648072" cy="36004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ight Arrow 25"/>
          <p:cNvSpPr/>
          <p:nvPr/>
        </p:nvSpPr>
        <p:spPr>
          <a:xfrm>
            <a:off x="6084168" y="1700808"/>
            <a:ext cx="1728192" cy="36004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TextBox 26"/>
          <p:cNvSpPr txBox="1"/>
          <p:nvPr/>
        </p:nvSpPr>
        <p:spPr>
          <a:xfrm>
            <a:off x="611560" y="1825079"/>
            <a:ext cx="1008112" cy="307777"/>
          </a:xfrm>
          <a:prstGeom prst="rect">
            <a:avLst/>
          </a:prstGeom>
          <a:noFill/>
        </p:spPr>
        <p:txBody>
          <a:bodyPr wrap="square" rtlCol="0">
            <a:spAutoFit/>
          </a:bodyPr>
          <a:lstStyle/>
          <a:p>
            <a:pPr algn="ctr"/>
            <a:r>
              <a:rPr lang="en-ZA" sz="1400" b="1" dirty="0" smtClean="0"/>
              <a:t>Transport</a:t>
            </a:r>
            <a:endParaRPr lang="en-ZA" sz="1400" b="1" dirty="0"/>
          </a:p>
        </p:txBody>
      </p:sp>
      <p:sp>
        <p:nvSpPr>
          <p:cNvPr id="28" name="TextBox 27"/>
          <p:cNvSpPr txBox="1"/>
          <p:nvPr/>
        </p:nvSpPr>
        <p:spPr>
          <a:xfrm>
            <a:off x="2915816" y="1825079"/>
            <a:ext cx="1008112" cy="307777"/>
          </a:xfrm>
          <a:prstGeom prst="rect">
            <a:avLst/>
          </a:prstGeom>
          <a:noFill/>
        </p:spPr>
        <p:txBody>
          <a:bodyPr wrap="square" rtlCol="0">
            <a:spAutoFit/>
          </a:bodyPr>
          <a:lstStyle/>
          <a:p>
            <a:pPr algn="ctr"/>
            <a:r>
              <a:rPr lang="en-ZA" sz="1400" b="1" dirty="0" smtClean="0"/>
              <a:t>Transport</a:t>
            </a:r>
            <a:endParaRPr lang="en-ZA" sz="1400" b="1" dirty="0"/>
          </a:p>
        </p:txBody>
      </p:sp>
      <p:sp>
        <p:nvSpPr>
          <p:cNvPr id="29" name="TextBox 28"/>
          <p:cNvSpPr txBox="1"/>
          <p:nvPr/>
        </p:nvSpPr>
        <p:spPr>
          <a:xfrm>
            <a:off x="5148064" y="1825079"/>
            <a:ext cx="1008112" cy="307777"/>
          </a:xfrm>
          <a:prstGeom prst="rect">
            <a:avLst/>
          </a:prstGeom>
          <a:noFill/>
        </p:spPr>
        <p:txBody>
          <a:bodyPr wrap="square" rtlCol="0">
            <a:spAutoFit/>
          </a:bodyPr>
          <a:lstStyle/>
          <a:p>
            <a:pPr algn="ctr"/>
            <a:r>
              <a:rPr lang="en-ZA" sz="1400" b="1" dirty="0" smtClean="0"/>
              <a:t>Transport</a:t>
            </a:r>
            <a:endParaRPr lang="en-ZA" sz="1400" b="1" dirty="0"/>
          </a:p>
        </p:txBody>
      </p:sp>
      <p:sp>
        <p:nvSpPr>
          <p:cNvPr id="2" name="TextBox 1"/>
          <p:cNvSpPr txBox="1"/>
          <p:nvPr/>
        </p:nvSpPr>
        <p:spPr>
          <a:xfrm>
            <a:off x="1547664" y="4658360"/>
            <a:ext cx="4536504" cy="923330"/>
          </a:xfrm>
          <a:prstGeom prst="rect">
            <a:avLst/>
          </a:prstGeom>
          <a:noFill/>
        </p:spPr>
        <p:txBody>
          <a:bodyPr wrap="square" rtlCol="0">
            <a:spAutoFit/>
          </a:bodyPr>
          <a:lstStyle/>
          <a:p>
            <a:r>
              <a:rPr lang="en-ZA" sz="1600" dirty="0" smtClean="0"/>
              <a:t>     </a:t>
            </a:r>
            <a:r>
              <a:rPr lang="en-ZA" sz="1600" dirty="0" smtClean="0">
                <a:solidFill>
                  <a:srgbClr val="002060"/>
                </a:solidFill>
              </a:rPr>
              <a:t>Import permits</a:t>
            </a:r>
          </a:p>
          <a:p>
            <a:pPr algn="ctr"/>
            <a:endParaRPr lang="en-ZA" sz="600" dirty="0" smtClean="0">
              <a:solidFill>
                <a:srgbClr val="002060"/>
              </a:solidFill>
            </a:endParaRPr>
          </a:p>
          <a:p>
            <a:pPr algn="ctr"/>
            <a:r>
              <a:rPr lang="en-ZA" sz="1600" dirty="0" smtClean="0">
                <a:solidFill>
                  <a:srgbClr val="002060"/>
                </a:solidFill>
              </a:rPr>
              <a:t> Planned exports </a:t>
            </a:r>
            <a:r>
              <a:rPr lang="en-ZA" sz="1400" dirty="0" smtClean="0">
                <a:solidFill>
                  <a:srgbClr val="002060"/>
                </a:solidFill>
              </a:rPr>
              <a:t>(for shipping)</a:t>
            </a:r>
            <a:r>
              <a:rPr lang="en-ZA" sz="1600" dirty="0" smtClean="0">
                <a:solidFill>
                  <a:srgbClr val="002060"/>
                </a:solidFill>
              </a:rPr>
              <a:t>: products, volumes</a:t>
            </a:r>
            <a:r>
              <a:rPr lang="en-ZA" sz="1600" dirty="0">
                <a:solidFill>
                  <a:srgbClr val="002060"/>
                </a:solidFill>
              </a:rPr>
              <a:t>, times, </a:t>
            </a:r>
            <a:r>
              <a:rPr lang="en-ZA" sz="1600" dirty="0" smtClean="0">
                <a:solidFill>
                  <a:srgbClr val="002060"/>
                </a:solidFill>
              </a:rPr>
              <a:t>transport modes, final destinations </a:t>
            </a:r>
            <a:endParaRPr lang="en-ZA" sz="800" dirty="0"/>
          </a:p>
        </p:txBody>
      </p:sp>
      <p:sp>
        <p:nvSpPr>
          <p:cNvPr id="31" name="TextBox 30"/>
          <p:cNvSpPr txBox="1"/>
          <p:nvPr/>
        </p:nvSpPr>
        <p:spPr>
          <a:xfrm>
            <a:off x="251520" y="2132856"/>
            <a:ext cx="1656184" cy="1384995"/>
          </a:xfrm>
          <a:prstGeom prst="rect">
            <a:avLst/>
          </a:prstGeom>
          <a:noFill/>
        </p:spPr>
        <p:txBody>
          <a:bodyPr wrap="square" rtlCol="0">
            <a:spAutoFit/>
          </a:bodyPr>
          <a:lstStyle/>
          <a:p>
            <a:pPr algn="ctr"/>
            <a:r>
              <a:rPr lang="en-ZA" sz="1600" dirty="0" smtClean="0">
                <a:solidFill>
                  <a:srgbClr val="002060"/>
                </a:solidFill>
              </a:rPr>
              <a:t>Field inspection report</a:t>
            </a:r>
          </a:p>
          <a:p>
            <a:pPr algn="ctr"/>
            <a:endParaRPr lang="en-ZA" sz="1000" dirty="0">
              <a:solidFill>
                <a:srgbClr val="002060"/>
              </a:solidFill>
            </a:endParaRPr>
          </a:p>
          <a:p>
            <a:pPr algn="ctr"/>
            <a:r>
              <a:rPr lang="en-ZA" sz="1600" dirty="0" smtClean="0">
                <a:solidFill>
                  <a:srgbClr val="002060"/>
                </a:solidFill>
              </a:rPr>
              <a:t>Spray records</a:t>
            </a:r>
          </a:p>
          <a:p>
            <a:pPr algn="ctr"/>
            <a:endParaRPr lang="en-ZA" sz="1000" dirty="0" smtClean="0">
              <a:solidFill>
                <a:srgbClr val="002060"/>
              </a:solidFill>
            </a:endParaRPr>
          </a:p>
          <a:p>
            <a:pPr algn="ctr"/>
            <a:r>
              <a:rPr lang="en-ZA" sz="1600" dirty="0" smtClean="0">
                <a:solidFill>
                  <a:srgbClr val="002060"/>
                </a:solidFill>
              </a:rPr>
              <a:t>GAP certificate</a:t>
            </a:r>
          </a:p>
        </p:txBody>
      </p:sp>
      <p:cxnSp>
        <p:nvCxnSpPr>
          <p:cNvPr id="45" name="Elbow Connector 44"/>
          <p:cNvCxnSpPr/>
          <p:nvPr/>
        </p:nvCxnSpPr>
        <p:spPr>
          <a:xfrm>
            <a:off x="3419872" y="6129299"/>
            <a:ext cx="432048" cy="252029"/>
          </a:xfrm>
          <a:prstGeom prst="bent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35696" y="2132856"/>
            <a:ext cx="2106234" cy="1969770"/>
          </a:xfrm>
          <a:prstGeom prst="rect">
            <a:avLst/>
          </a:prstGeom>
          <a:noFill/>
        </p:spPr>
        <p:txBody>
          <a:bodyPr wrap="square" rtlCol="0">
            <a:spAutoFit/>
          </a:bodyPr>
          <a:lstStyle/>
          <a:p>
            <a:pPr algn="ctr"/>
            <a:r>
              <a:rPr lang="en-ZA" sz="1600" dirty="0" smtClean="0">
                <a:solidFill>
                  <a:srgbClr val="002060"/>
                </a:solidFill>
              </a:rPr>
              <a:t>PPECB Service request</a:t>
            </a:r>
          </a:p>
          <a:p>
            <a:pPr algn="ctr"/>
            <a:endParaRPr lang="en-ZA" sz="600" dirty="0">
              <a:solidFill>
                <a:srgbClr val="002060"/>
              </a:solidFill>
            </a:endParaRPr>
          </a:p>
          <a:p>
            <a:pPr algn="ctr"/>
            <a:r>
              <a:rPr lang="en-ZA" sz="1600" dirty="0" smtClean="0">
                <a:solidFill>
                  <a:srgbClr val="002060"/>
                </a:solidFill>
              </a:rPr>
              <a:t>Supplier FBO list / Sample results</a:t>
            </a:r>
          </a:p>
          <a:p>
            <a:pPr algn="ctr"/>
            <a:endParaRPr lang="en-ZA" sz="600" dirty="0" smtClean="0">
              <a:solidFill>
                <a:srgbClr val="002060"/>
              </a:solidFill>
            </a:endParaRPr>
          </a:p>
          <a:p>
            <a:pPr algn="ctr"/>
            <a:r>
              <a:rPr lang="en-ZA" sz="1600" dirty="0" smtClean="0">
                <a:solidFill>
                  <a:srgbClr val="002060"/>
                </a:solidFill>
              </a:rPr>
              <a:t>Compliance certificates</a:t>
            </a:r>
          </a:p>
          <a:p>
            <a:pPr algn="ctr"/>
            <a:endParaRPr lang="en-ZA" sz="600" dirty="0">
              <a:solidFill>
                <a:srgbClr val="002060"/>
              </a:solidFill>
            </a:endParaRPr>
          </a:p>
          <a:p>
            <a:pPr algn="ctr"/>
            <a:r>
              <a:rPr lang="en-ZA" sz="1600" dirty="0" smtClean="0">
                <a:solidFill>
                  <a:srgbClr val="002060"/>
                </a:solidFill>
              </a:rPr>
              <a:t>Market registrations</a:t>
            </a:r>
          </a:p>
          <a:p>
            <a:pPr algn="ctr"/>
            <a:endParaRPr lang="en-ZA" sz="600" dirty="0">
              <a:solidFill>
                <a:srgbClr val="002060"/>
              </a:solidFill>
            </a:endParaRPr>
          </a:p>
          <a:p>
            <a:pPr algn="ctr"/>
            <a:r>
              <a:rPr lang="en-ZA" sz="1600" dirty="0" smtClean="0">
                <a:solidFill>
                  <a:srgbClr val="002060"/>
                </a:solidFill>
              </a:rPr>
              <a:t>Temp certificates</a:t>
            </a:r>
            <a:endParaRPr lang="en-ZA" sz="1600" dirty="0">
              <a:solidFill>
                <a:srgbClr val="002060"/>
              </a:solidFill>
            </a:endParaRPr>
          </a:p>
        </p:txBody>
      </p:sp>
      <p:sp>
        <p:nvSpPr>
          <p:cNvPr id="34" name="TextBox 33"/>
          <p:cNvSpPr txBox="1"/>
          <p:nvPr/>
        </p:nvSpPr>
        <p:spPr>
          <a:xfrm>
            <a:off x="3977934" y="2132856"/>
            <a:ext cx="2106234" cy="1815882"/>
          </a:xfrm>
          <a:prstGeom prst="rect">
            <a:avLst/>
          </a:prstGeom>
          <a:noFill/>
        </p:spPr>
        <p:txBody>
          <a:bodyPr wrap="square" rtlCol="0">
            <a:spAutoFit/>
          </a:bodyPr>
          <a:lstStyle/>
          <a:p>
            <a:pPr algn="ctr"/>
            <a:r>
              <a:rPr lang="en-ZA" sz="1600" dirty="0" smtClean="0">
                <a:solidFill>
                  <a:srgbClr val="002060"/>
                </a:solidFill>
              </a:rPr>
              <a:t>PPECB Service request</a:t>
            </a:r>
          </a:p>
          <a:p>
            <a:pPr algn="ctr"/>
            <a:endParaRPr lang="en-ZA" sz="800" dirty="0" smtClean="0">
              <a:solidFill>
                <a:srgbClr val="002060"/>
              </a:solidFill>
            </a:endParaRPr>
          </a:p>
          <a:p>
            <a:pPr algn="ctr"/>
            <a:r>
              <a:rPr lang="en-ZA" sz="1600" dirty="0">
                <a:solidFill>
                  <a:srgbClr val="002060"/>
                </a:solidFill>
              </a:rPr>
              <a:t>Supplier FBO list</a:t>
            </a:r>
          </a:p>
          <a:p>
            <a:pPr algn="ctr"/>
            <a:endParaRPr lang="en-ZA" sz="800" dirty="0">
              <a:solidFill>
                <a:srgbClr val="002060"/>
              </a:solidFill>
            </a:endParaRPr>
          </a:p>
          <a:p>
            <a:pPr algn="ctr"/>
            <a:r>
              <a:rPr lang="en-ZA" sz="1600" dirty="0" smtClean="0">
                <a:solidFill>
                  <a:srgbClr val="002060"/>
                </a:solidFill>
              </a:rPr>
              <a:t>Compliance </a:t>
            </a:r>
            <a:r>
              <a:rPr lang="en-ZA" sz="1600" dirty="0">
                <a:solidFill>
                  <a:srgbClr val="002060"/>
                </a:solidFill>
              </a:rPr>
              <a:t>certificates</a:t>
            </a:r>
          </a:p>
          <a:p>
            <a:pPr algn="ctr"/>
            <a:endParaRPr lang="en-ZA" sz="800" dirty="0">
              <a:solidFill>
                <a:srgbClr val="002060"/>
              </a:solidFill>
            </a:endParaRPr>
          </a:p>
          <a:p>
            <a:pPr algn="ctr"/>
            <a:r>
              <a:rPr lang="en-ZA" sz="1600" dirty="0" smtClean="0">
                <a:solidFill>
                  <a:srgbClr val="002060"/>
                </a:solidFill>
              </a:rPr>
              <a:t>Market registrations</a:t>
            </a:r>
          </a:p>
          <a:p>
            <a:pPr algn="ctr"/>
            <a:endParaRPr lang="en-ZA" sz="800" dirty="0">
              <a:solidFill>
                <a:srgbClr val="002060"/>
              </a:solidFill>
            </a:endParaRPr>
          </a:p>
          <a:p>
            <a:pPr algn="ctr"/>
            <a:r>
              <a:rPr lang="en-ZA" sz="1600" dirty="0" smtClean="0">
                <a:solidFill>
                  <a:srgbClr val="002060"/>
                </a:solidFill>
              </a:rPr>
              <a:t>Temp certificates</a:t>
            </a:r>
            <a:endParaRPr lang="en-ZA" sz="1600" dirty="0">
              <a:solidFill>
                <a:srgbClr val="002060"/>
              </a:solidFill>
            </a:endParaRPr>
          </a:p>
        </p:txBody>
      </p:sp>
      <p:sp>
        <p:nvSpPr>
          <p:cNvPr id="35" name="TextBox 34"/>
          <p:cNvSpPr txBox="1"/>
          <p:nvPr/>
        </p:nvSpPr>
        <p:spPr>
          <a:xfrm>
            <a:off x="6012160" y="2132856"/>
            <a:ext cx="1656184" cy="984885"/>
          </a:xfrm>
          <a:prstGeom prst="rect">
            <a:avLst/>
          </a:prstGeom>
          <a:noFill/>
        </p:spPr>
        <p:txBody>
          <a:bodyPr wrap="square" rtlCol="0">
            <a:spAutoFit/>
          </a:bodyPr>
          <a:lstStyle/>
          <a:p>
            <a:pPr algn="ctr"/>
            <a:r>
              <a:rPr lang="en-ZA" sz="1600" dirty="0">
                <a:solidFill>
                  <a:srgbClr val="002060"/>
                </a:solidFill>
              </a:rPr>
              <a:t>R</a:t>
            </a:r>
            <a:r>
              <a:rPr lang="en-ZA" sz="1600" dirty="0" smtClean="0">
                <a:solidFill>
                  <a:srgbClr val="002060"/>
                </a:solidFill>
              </a:rPr>
              <a:t>egistrations</a:t>
            </a:r>
          </a:p>
          <a:p>
            <a:pPr algn="ctr"/>
            <a:endParaRPr lang="en-ZA" sz="1000" dirty="0" smtClean="0">
              <a:solidFill>
                <a:srgbClr val="002060"/>
              </a:solidFill>
            </a:endParaRPr>
          </a:p>
          <a:p>
            <a:pPr algn="ctr"/>
            <a:r>
              <a:rPr lang="en-ZA" sz="1600" dirty="0" smtClean="0">
                <a:solidFill>
                  <a:srgbClr val="002060"/>
                </a:solidFill>
              </a:rPr>
              <a:t>Clearance certificate</a:t>
            </a:r>
            <a:endParaRPr lang="en-ZA" sz="1600" dirty="0">
              <a:solidFill>
                <a:srgbClr val="002060"/>
              </a:solidFill>
            </a:endParaRPr>
          </a:p>
        </p:txBody>
      </p:sp>
      <p:sp>
        <p:nvSpPr>
          <p:cNvPr id="37" name="TextBox 36"/>
          <p:cNvSpPr txBox="1"/>
          <p:nvPr/>
        </p:nvSpPr>
        <p:spPr>
          <a:xfrm>
            <a:off x="7020272" y="4652843"/>
            <a:ext cx="1872208" cy="1692771"/>
          </a:xfrm>
          <a:prstGeom prst="rect">
            <a:avLst/>
          </a:prstGeom>
          <a:noFill/>
        </p:spPr>
        <p:txBody>
          <a:bodyPr wrap="square" rtlCol="0">
            <a:spAutoFit/>
          </a:bodyPr>
          <a:lstStyle/>
          <a:p>
            <a:r>
              <a:rPr lang="en-ZA" sz="1600" dirty="0" smtClean="0">
                <a:solidFill>
                  <a:srgbClr val="002060"/>
                </a:solidFill>
              </a:rPr>
              <a:t>Certificates</a:t>
            </a:r>
          </a:p>
          <a:p>
            <a:pPr algn="ctr"/>
            <a:endParaRPr lang="en-ZA" sz="600" dirty="0">
              <a:solidFill>
                <a:srgbClr val="002060"/>
              </a:solidFill>
            </a:endParaRPr>
          </a:p>
          <a:p>
            <a:r>
              <a:rPr lang="en-ZA" sz="1600" dirty="0" smtClean="0">
                <a:solidFill>
                  <a:srgbClr val="002060"/>
                </a:solidFill>
              </a:rPr>
              <a:t>Temperature logs</a:t>
            </a:r>
          </a:p>
          <a:p>
            <a:pPr algn="ctr"/>
            <a:endParaRPr lang="en-ZA" sz="600" dirty="0" smtClean="0"/>
          </a:p>
          <a:p>
            <a:pPr algn="ctr"/>
            <a:r>
              <a:rPr lang="en-ZA" sz="1600" b="1" dirty="0" smtClean="0">
                <a:solidFill>
                  <a:srgbClr val="C00000"/>
                </a:solidFill>
              </a:rPr>
              <a:t>Consignment Release</a:t>
            </a:r>
          </a:p>
          <a:p>
            <a:pPr algn="ctr"/>
            <a:r>
              <a:rPr lang="en-ZA" sz="1400" dirty="0" smtClean="0"/>
              <a:t>(If required by </a:t>
            </a:r>
          </a:p>
          <a:p>
            <a:pPr algn="ctr"/>
            <a:r>
              <a:rPr lang="en-ZA" sz="1400" dirty="0" smtClean="0"/>
              <a:t>protocol agreement)</a:t>
            </a:r>
          </a:p>
        </p:txBody>
      </p:sp>
      <p:sp>
        <p:nvSpPr>
          <p:cNvPr id="39" name="Right Arrow 38"/>
          <p:cNvSpPr/>
          <p:nvPr/>
        </p:nvSpPr>
        <p:spPr>
          <a:xfrm>
            <a:off x="8388424" y="5517232"/>
            <a:ext cx="504056" cy="360040"/>
          </a:xfrm>
          <a:prstGeom prst="rightArrow">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Right Arrow 39"/>
          <p:cNvSpPr/>
          <p:nvPr/>
        </p:nvSpPr>
        <p:spPr>
          <a:xfrm>
            <a:off x="8388424" y="1700808"/>
            <a:ext cx="504056" cy="360040"/>
          </a:xfrm>
          <a:prstGeom prst="rightArrow">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1" name="TextBox 40"/>
          <p:cNvSpPr txBox="1"/>
          <p:nvPr/>
        </p:nvSpPr>
        <p:spPr>
          <a:xfrm>
            <a:off x="7524328" y="2132856"/>
            <a:ext cx="1368152" cy="1661993"/>
          </a:xfrm>
          <a:prstGeom prst="rect">
            <a:avLst/>
          </a:prstGeom>
          <a:noFill/>
        </p:spPr>
        <p:txBody>
          <a:bodyPr wrap="square" rtlCol="0">
            <a:spAutoFit/>
          </a:bodyPr>
          <a:lstStyle/>
          <a:p>
            <a:pPr algn="ctr"/>
            <a:r>
              <a:rPr lang="en-ZA" sz="1600" b="1" dirty="0" smtClean="0">
                <a:solidFill>
                  <a:srgbClr val="002060"/>
                </a:solidFill>
              </a:rPr>
              <a:t>Consignment release  </a:t>
            </a:r>
          </a:p>
          <a:p>
            <a:pPr algn="ctr"/>
            <a:r>
              <a:rPr lang="en-ZA" sz="1400" dirty="0" smtClean="0">
                <a:solidFill>
                  <a:srgbClr val="002060"/>
                </a:solidFill>
              </a:rPr>
              <a:t>(if no additional requirements; e.g. in EU and regional markets)</a:t>
            </a:r>
            <a:endParaRPr lang="en-ZA" sz="1400" dirty="0">
              <a:solidFill>
                <a:srgbClr val="002060"/>
              </a:solidFill>
            </a:endParaRPr>
          </a:p>
        </p:txBody>
      </p:sp>
      <p:sp>
        <p:nvSpPr>
          <p:cNvPr id="42" name="Left-Right Arrow 41"/>
          <p:cNvSpPr/>
          <p:nvPr/>
        </p:nvSpPr>
        <p:spPr>
          <a:xfrm>
            <a:off x="1259632" y="4221088"/>
            <a:ext cx="7488832" cy="518572"/>
          </a:xfrm>
          <a:prstGeom prst="leftRightArrow">
            <a:avLst/>
          </a:prstGeom>
          <a:solidFill>
            <a:srgbClr val="FFFF99"/>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ZA" sz="1600" b="1" dirty="0" smtClean="0">
                <a:solidFill>
                  <a:srgbClr val="002060"/>
                </a:solidFill>
              </a:rPr>
              <a:t>Exporter / Export agent / Shipping agent    </a:t>
            </a:r>
            <a:r>
              <a:rPr lang="en-ZA" sz="1600" b="1" dirty="0" smtClean="0">
                <a:solidFill>
                  <a:srgbClr val="C00000"/>
                </a:solidFill>
              </a:rPr>
              <a:t>Authority                                    </a:t>
            </a:r>
            <a:r>
              <a:rPr lang="en-ZA" sz="1600" b="1" dirty="0" err="1" smtClean="0">
                <a:solidFill>
                  <a:srgbClr val="C00000"/>
                </a:solidFill>
              </a:rPr>
              <a:t>Authority</a:t>
            </a:r>
            <a:endParaRPr lang="en-ZA" sz="1600" b="1" dirty="0">
              <a:solidFill>
                <a:srgbClr val="C00000"/>
              </a:solidFill>
            </a:endParaRPr>
          </a:p>
        </p:txBody>
      </p:sp>
      <p:sp>
        <p:nvSpPr>
          <p:cNvPr id="43" name="TextBox 42"/>
          <p:cNvSpPr txBox="1"/>
          <p:nvPr/>
        </p:nvSpPr>
        <p:spPr>
          <a:xfrm>
            <a:off x="1547664" y="5445224"/>
            <a:ext cx="4536504" cy="1077218"/>
          </a:xfrm>
          <a:prstGeom prst="rect">
            <a:avLst/>
          </a:prstGeom>
          <a:noFill/>
        </p:spPr>
        <p:txBody>
          <a:bodyPr wrap="square" rtlCol="0">
            <a:spAutoFit/>
          </a:bodyPr>
          <a:lstStyle/>
          <a:p>
            <a:pPr algn="ctr"/>
            <a:endParaRPr lang="en-ZA" sz="800" dirty="0"/>
          </a:p>
          <a:p>
            <a:pPr algn="ctr"/>
            <a:r>
              <a:rPr lang="en-ZA" sz="1600" b="1" dirty="0" smtClean="0">
                <a:solidFill>
                  <a:srgbClr val="C00000"/>
                </a:solidFill>
              </a:rPr>
              <a:t>          Export certificate</a:t>
            </a:r>
          </a:p>
          <a:p>
            <a:pPr algn="ctr"/>
            <a:r>
              <a:rPr lang="en-ZA" sz="1600" b="1" dirty="0" smtClean="0">
                <a:solidFill>
                  <a:srgbClr val="C00000"/>
                </a:solidFill>
              </a:rPr>
              <a:t>                               Export certificate addendum</a:t>
            </a:r>
          </a:p>
          <a:p>
            <a:pPr algn="ctr"/>
            <a:endParaRPr lang="en-ZA" sz="800" dirty="0">
              <a:solidFill>
                <a:srgbClr val="C00000"/>
              </a:solidFill>
            </a:endParaRPr>
          </a:p>
          <a:p>
            <a:pPr algn="r"/>
            <a:r>
              <a:rPr lang="en-ZA" sz="1600" b="1" dirty="0" smtClean="0">
                <a:solidFill>
                  <a:srgbClr val="C00000"/>
                </a:solidFill>
              </a:rPr>
              <a:t>Phytosanitary certificate</a:t>
            </a:r>
            <a:endParaRPr lang="en-ZA" sz="1600" b="1" dirty="0">
              <a:solidFill>
                <a:srgbClr val="C00000"/>
              </a:solidFill>
            </a:endParaRPr>
          </a:p>
        </p:txBody>
      </p:sp>
      <p:sp>
        <p:nvSpPr>
          <p:cNvPr id="3" name="Title 2"/>
          <p:cNvSpPr>
            <a:spLocks noGrp="1"/>
          </p:cNvSpPr>
          <p:nvPr>
            <p:ph type="title"/>
          </p:nvPr>
        </p:nvSpPr>
        <p:spPr/>
        <p:txBody>
          <a:bodyPr/>
          <a:lstStyle/>
          <a:p>
            <a:r>
              <a:rPr lang="en-GB" dirty="0"/>
              <a:t>Exporting fruit from South Africa: Documentation</a:t>
            </a:r>
          </a:p>
        </p:txBody>
      </p:sp>
    </p:spTree>
    <p:extLst>
      <p:ext uri="{BB962C8B-B14F-4D97-AF65-F5344CB8AC3E}">
        <p14:creationId xmlns:p14="http://schemas.microsoft.com/office/powerpoint/2010/main" val="32850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par>
                          <p:cTn id="35" fill="hold">
                            <p:stCondLst>
                              <p:cond delay="0"/>
                            </p:stCondLst>
                            <p:childTnLst>
                              <p:par>
                                <p:cTn id="36" presetID="22" presetClass="entr" presetSubtype="8"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0" grpId="0"/>
      <p:bldP spid="34" grpId="0"/>
      <p:bldP spid="35" grpId="0"/>
      <p:bldP spid="37" grpId="0"/>
      <p:bldP spid="39" grpId="0" animBg="1"/>
      <p:bldP spid="41" grpId="0"/>
      <p:bldP spid="42" grpId="0" animBg="1"/>
      <p:bldP spid="4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55576" y="1988840"/>
            <a:ext cx="75608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19672" y="1566084"/>
            <a:ext cx="0" cy="488725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23928" y="1566084"/>
            <a:ext cx="0" cy="4425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56176" y="1556792"/>
            <a:ext cx="0" cy="48965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24328" y="1566084"/>
            <a:ext cx="0" cy="488725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7544" y="1196752"/>
            <a:ext cx="1152128" cy="369332"/>
          </a:xfrm>
          <a:prstGeom prst="rect">
            <a:avLst/>
          </a:prstGeom>
          <a:noFill/>
        </p:spPr>
        <p:txBody>
          <a:bodyPr wrap="square" rtlCol="0">
            <a:spAutoFit/>
          </a:bodyPr>
          <a:lstStyle/>
          <a:p>
            <a:pPr algn="ctr"/>
            <a:r>
              <a:rPr lang="en-ZA" b="1" dirty="0" smtClean="0"/>
              <a:t>Producer</a:t>
            </a:r>
            <a:endParaRPr lang="en-ZA" b="1" dirty="0"/>
          </a:p>
        </p:txBody>
      </p:sp>
      <p:sp>
        <p:nvSpPr>
          <p:cNvPr id="20" name="TextBox 19"/>
          <p:cNvSpPr txBox="1"/>
          <p:nvPr/>
        </p:nvSpPr>
        <p:spPr>
          <a:xfrm>
            <a:off x="1403648" y="1196752"/>
            <a:ext cx="2880320" cy="369332"/>
          </a:xfrm>
          <a:prstGeom prst="rect">
            <a:avLst/>
          </a:prstGeom>
          <a:noFill/>
        </p:spPr>
        <p:txBody>
          <a:bodyPr wrap="square" rtlCol="0">
            <a:spAutoFit/>
          </a:bodyPr>
          <a:lstStyle/>
          <a:p>
            <a:pPr algn="ctr"/>
            <a:r>
              <a:rPr lang="en-ZA" b="1" dirty="0" smtClean="0"/>
              <a:t>Packhouse / cold store</a:t>
            </a:r>
            <a:endParaRPr lang="en-ZA" b="1" dirty="0"/>
          </a:p>
        </p:txBody>
      </p:sp>
      <p:sp>
        <p:nvSpPr>
          <p:cNvPr id="21" name="TextBox 20"/>
          <p:cNvSpPr txBox="1"/>
          <p:nvPr/>
        </p:nvSpPr>
        <p:spPr>
          <a:xfrm>
            <a:off x="4067944" y="1196752"/>
            <a:ext cx="2088232" cy="369332"/>
          </a:xfrm>
          <a:prstGeom prst="rect">
            <a:avLst/>
          </a:prstGeom>
          <a:noFill/>
        </p:spPr>
        <p:txBody>
          <a:bodyPr wrap="square" rtlCol="0">
            <a:spAutoFit/>
          </a:bodyPr>
          <a:lstStyle/>
          <a:p>
            <a:pPr algn="ctr"/>
            <a:r>
              <a:rPr lang="en-ZA" b="1" dirty="0" smtClean="0"/>
              <a:t>Sea/airport </a:t>
            </a:r>
            <a:endParaRPr lang="en-ZA" b="1" dirty="0"/>
          </a:p>
        </p:txBody>
      </p:sp>
      <p:sp>
        <p:nvSpPr>
          <p:cNvPr id="22" name="TextBox 21"/>
          <p:cNvSpPr txBox="1"/>
          <p:nvPr/>
        </p:nvSpPr>
        <p:spPr>
          <a:xfrm>
            <a:off x="6300192" y="1196752"/>
            <a:ext cx="1224136" cy="369332"/>
          </a:xfrm>
          <a:prstGeom prst="rect">
            <a:avLst/>
          </a:prstGeom>
          <a:noFill/>
        </p:spPr>
        <p:txBody>
          <a:bodyPr wrap="square" rtlCol="0">
            <a:spAutoFit/>
          </a:bodyPr>
          <a:lstStyle/>
          <a:p>
            <a:pPr algn="ctr"/>
            <a:r>
              <a:rPr lang="en-ZA" b="1" dirty="0" smtClean="0"/>
              <a:t>Vessel</a:t>
            </a:r>
            <a:endParaRPr lang="en-ZA" b="1" dirty="0"/>
          </a:p>
        </p:txBody>
      </p:sp>
      <p:sp>
        <p:nvSpPr>
          <p:cNvPr id="23" name="TextBox 22"/>
          <p:cNvSpPr txBox="1"/>
          <p:nvPr/>
        </p:nvSpPr>
        <p:spPr>
          <a:xfrm>
            <a:off x="7524328" y="1196752"/>
            <a:ext cx="1224136" cy="369332"/>
          </a:xfrm>
          <a:prstGeom prst="rect">
            <a:avLst/>
          </a:prstGeom>
          <a:noFill/>
        </p:spPr>
        <p:txBody>
          <a:bodyPr wrap="square" rtlCol="0">
            <a:spAutoFit/>
          </a:bodyPr>
          <a:lstStyle/>
          <a:p>
            <a:pPr algn="ctr"/>
            <a:r>
              <a:rPr lang="en-ZA" b="1" dirty="0" smtClean="0"/>
              <a:t>Arrival</a:t>
            </a:r>
            <a:endParaRPr lang="en-ZA" b="1" dirty="0"/>
          </a:p>
        </p:txBody>
      </p:sp>
      <p:sp>
        <p:nvSpPr>
          <p:cNvPr id="24" name="Right Arrow 23"/>
          <p:cNvSpPr/>
          <p:nvPr/>
        </p:nvSpPr>
        <p:spPr>
          <a:xfrm>
            <a:off x="1547664" y="1556792"/>
            <a:ext cx="504056" cy="36004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Right Arrow 24"/>
          <p:cNvSpPr/>
          <p:nvPr/>
        </p:nvSpPr>
        <p:spPr>
          <a:xfrm>
            <a:off x="3851920" y="1556792"/>
            <a:ext cx="648072" cy="36004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6" name="Right Arrow 25"/>
          <p:cNvSpPr/>
          <p:nvPr/>
        </p:nvSpPr>
        <p:spPr>
          <a:xfrm>
            <a:off x="6084168" y="1556792"/>
            <a:ext cx="1728192" cy="36004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TextBox 26"/>
          <p:cNvSpPr txBox="1"/>
          <p:nvPr/>
        </p:nvSpPr>
        <p:spPr>
          <a:xfrm>
            <a:off x="611560" y="1700808"/>
            <a:ext cx="1008112" cy="307777"/>
          </a:xfrm>
          <a:prstGeom prst="rect">
            <a:avLst/>
          </a:prstGeom>
          <a:noFill/>
        </p:spPr>
        <p:txBody>
          <a:bodyPr wrap="square" rtlCol="0">
            <a:spAutoFit/>
          </a:bodyPr>
          <a:lstStyle/>
          <a:p>
            <a:pPr algn="ctr"/>
            <a:r>
              <a:rPr lang="en-ZA" sz="1400" b="1" dirty="0" smtClean="0"/>
              <a:t>Transport</a:t>
            </a:r>
            <a:endParaRPr lang="en-ZA" sz="1400" b="1" dirty="0"/>
          </a:p>
        </p:txBody>
      </p:sp>
      <p:sp>
        <p:nvSpPr>
          <p:cNvPr id="28" name="TextBox 27"/>
          <p:cNvSpPr txBox="1"/>
          <p:nvPr/>
        </p:nvSpPr>
        <p:spPr>
          <a:xfrm>
            <a:off x="2915816" y="1700808"/>
            <a:ext cx="1008112" cy="307777"/>
          </a:xfrm>
          <a:prstGeom prst="rect">
            <a:avLst/>
          </a:prstGeom>
          <a:noFill/>
        </p:spPr>
        <p:txBody>
          <a:bodyPr wrap="square" rtlCol="0">
            <a:spAutoFit/>
          </a:bodyPr>
          <a:lstStyle/>
          <a:p>
            <a:pPr algn="ctr"/>
            <a:r>
              <a:rPr lang="en-ZA" sz="1400" b="1" dirty="0" smtClean="0"/>
              <a:t>Transport</a:t>
            </a:r>
            <a:endParaRPr lang="en-ZA" sz="1400" b="1" dirty="0"/>
          </a:p>
        </p:txBody>
      </p:sp>
      <p:sp>
        <p:nvSpPr>
          <p:cNvPr id="29" name="TextBox 28"/>
          <p:cNvSpPr txBox="1"/>
          <p:nvPr/>
        </p:nvSpPr>
        <p:spPr>
          <a:xfrm>
            <a:off x="5148064" y="1700808"/>
            <a:ext cx="1008112" cy="307777"/>
          </a:xfrm>
          <a:prstGeom prst="rect">
            <a:avLst/>
          </a:prstGeom>
          <a:noFill/>
        </p:spPr>
        <p:txBody>
          <a:bodyPr wrap="square" rtlCol="0">
            <a:spAutoFit/>
          </a:bodyPr>
          <a:lstStyle/>
          <a:p>
            <a:pPr algn="ctr"/>
            <a:r>
              <a:rPr lang="en-ZA" sz="1400" b="1" dirty="0" smtClean="0"/>
              <a:t>Transport</a:t>
            </a:r>
            <a:endParaRPr lang="en-ZA" sz="1400" b="1" dirty="0"/>
          </a:p>
        </p:txBody>
      </p:sp>
      <p:sp>
        <p:nvSpPr>
          <p:cNvPr id="31" name="TextBox 30"/>
          <p:cNvSpPr txBox="1"/>
          <p:nvPr/>
        </p:nvSpPr>
        <p:spPr>
          <a:xfrm>
            <a:off x="251520" y="3538751"/>
            <a:ext cx="1656184" cy="2554545"/>
          </a:xfrm>
          <a:prstGeom prst="rect">
            <a:avLst/>
          </a:prstGeom>
          <a:noFill/>
        </p:spPr>
        <p:txBody>
          <a:bodyPr wrap="square" rtlCol="0">
            <a:spAutoFit/>
          </a:bodyPr>
          <a:lstStyle/>
          <a:p>
            <a:pPr algn="ctr"/>
            <a:r>
              <a:rPr lang="en-ZA" sz="1600" dirty="0" smtClean="0"/>
              <a:t>Meet</a:t>
            </a:r>
          </a:p>
          <a:p>
            <a:pPr algn="ctr"/>
            <a:r>
              <a:rPr lang="en-ZA" sz="1600" dirty="0" smtClean="0"/>
              <a:t>Pre-harvest conditions</a:t>
            </a:r>
          </a:p>
          <a:p>
            <a:pPr algn="ctr"/>
            <a:endParaRPr lang="en-ZA" sz="800" dirty="0"/>
          </a:p>
          <a:p>
            <a:pPr algn="ctr"/>
            <a:r>
              <a:rPr lang="en-ZA" sz="1600" dirty="0" smtClean="0"/>
              <a:t>Harvest fruit</a:t>
            </a:r>
          </a:p>
          <a:p>
            <a:pPr algn="ctr"/>
            <a:endParaRPr lang="en-ZA" sz="800" dirty="0"/>
          </a:p>
          <a:p>
            <a:pPr algn="ctr"/>
            <a:r>
              <a:rPr lang="en-ZA" sz="1600" dirty="0" smtClean="0"/>
              <a:t>Deliver to packhouse or cold store</a:t>
            </a:r>
          </a:p>
          <a:p>
            <a:pPr algn="ctr"/>
            <a:r>
              <a:rPr lang="en-ZA" sz="1400" dirty="0" smtClean="0"/>
              <a:t>(might be on-farm or off-farm)</a:t>
            </a:r>
          </a:p>
        </p:txBody>
      </p:sp>
      <p:sp>
        <p:nvSpPr>
          <p:cNvPr id="30" name="TextBox 29"/>
          <p:cNvSpPr txBox="1"/>
          <p:nvPr/>
        </p:nvSpPr>
        <p:spPr>
          <a:xfrm>
            <a:off x="827584" y="2708920"/>
            <a:ext cx="6552728" cy="800219"/>
          </a:xfrm>
          <a:prstGeom prst="rect">
            <a:avLst/>
          </a:prstGeom>
          <a:noFill/>
        </p:spPr>
        <p:txBody>
          <a:bodyPr wrap="square" rtlCol="0">
            <a:spAutoFit/>
          </a:bodyPr>
          <a:lstStyle/>
          <a:p>
            <a:pPr algn="ctr"/>
            <a:r>
              <a:rPr lang="en-ZA" sz="1600" b="1" dirty="0" smtClean="0">
                <a:solidFill>
                  <a:srgbClr val="C00000"/>
                </a:solidFill>
              </a:rPr>
              <a:t>Shipping lines need notice of cargo at least 3 weeks before sailing </a:t>
            </a:r>
          </a:p>
          <a:p>
            <a:pPr algn="ctr"/>
            <a:r>
              <a:rPr lang="en-ZA" sz="1600" b="1" dirty="0" smtClean="0">
                <a:solidFill>
                  <a:srgbClr val="002060"/>
                </a:solidFill>
              </a:rPr>
              <a:t>Start documentation process 3-4 weeks before planned shipment</a:t>
            </a:r>
          </a:p>
          <a:p>
            <a:pPr algn="ctr"/>
            <a:r>
              <a:rPr lang="en-ZA" sz="1400" dirty="0" smtClean="0">
                <a:solidFill>
                  <a:srgbClr val="002060"/>
                </a:solidFill>
              </a:rPr>
              <a:t>(to allow for product inspections and logistics arrangements)</a:t>
            </a:r>
          </a:p>
        </p:txBody>
      </p:sp>
      <p:sp>
        <p:nvSpPr>
          <p:cNvPr id="38" name="TextBox 37"/>
          <p:cNvSpPr txBox="1"/>
          <p:nvPr/>
        </p:nvSpPr>
        <p:spPr>
          <a:xfrm>
            <a:off x="403920" y="2132856"/>
            <a:ext cx="5752256" cy="553998"/>
          </a:xfrm>
          <a:prstGeom prst="rect">
            <a:avLst/>
          </a:prstGeom>
          <a:noFill/>
        </p:spPr>
        <p:txBody>
          <a:bodyPr wrap="square" rtlCol="0">
            <a:spAutoFit/>
          </a:bodyPr>
          <a:lstStyle/>
          <a:p>
            <a:pPr algn="ctr"/>
            <a:r>
              <a:rPr lang="en-ZA" sz="1600" b="1" dirty="0" smtClean="0">
                <a:solidFill>
                  <a:srgbClr val="002060"/>
                </a:solidFill>
              </a:rPr>
              <a:t>Register with DAFF for export markets before the season starts</a:t>
            </a:r>
          </a:p>
          <a:p>
            <a:pPr algn="ctr"/>
            <a:r>
              <a:rPr lang="en-ZA" sz="1400" dirty="0" smtClean="0">
                <a:solidFill>
                  <a:srgbClr val="002060"/>
                </a:solidFill>
              </a:rPr>
              <a:t>(to allow for orchard/facility inspections; sometimes by receiving country)</a:t>
            </a:r>
            <a:endParaRPr lang="en-ZA" sz="1400" dirty="0">
              <a:solidFill>
                <a:srgbClr val="002060"/>
              </a:solidFill>
            </a:endParaRPr>
          </a:p>
        </p:txBody>
      </p:sp>
      <p:sp>
        <p:nvSpPr>
          <p:cNvPr id="41" name="TextBox 40"/>
          <p:cNvSpPr txBox="1"/>
          <p:nvPr/>
        </p:nvSpPr>
        <p:spPr>
          <a:xfrm>
            <a:off x="6012160" y="3573016"/>
            <a:ext cx="1584176" cy="1446550"/>
          </a:xfrm>
          <a:prstGeom prst="rect">
            <a:avLst/>
          </a:prstGeom>
          <a:noFill/>
        </p:spPr>
        <p:txBody>
          <a:bodyPr wrap="square" rtlCol="0">
            <a:spAutoFit/>
          </a:bodyPr>
          <a:lstStyle/>
          <a:p>
            <a:pPr algn="ctr"/>
            <a:r>
              <a:rPr lang="en-ZA" sz="1600" b="1" dirty="0" smtClean="0">
                <a:solidFill>
                  <a:srgbClr val="002060"/>
                </a:solidFill>
              </a:rPr>
              <a:t>Cold sterilisation</a:t>
            </a:r>
          </a:p>
          <a:p>
            <a:pPr algn="ctr"/>
            <a:r>
              <a:rPr lang="en-ZA" sz="1400" dirty="0" smtClean="0"/>
              <a:t>(may start on land if allowed by protocol agreement) </a:t>
            </a:r>
          </a:p>
        </p:txBody>
      </p:sp>
      <p:sp>
        <p:nvSpPr>
          <p:cNvPr id="42" name="TextBox 41"/>
          <p:cNvSpPr txBox="1"/>
          <p:nvPr/>
        </p:nvSpPr>
        <p:spPr>
          <a:xfrm>
            <a:off x="1475656" y="4963815"/>
            <a:ext cx="4608512" cy="769441"/>
          </a:xfrm>
          <a:prstGeom prst="rect">
            <a:avLst/>
          </a:prstGeom>
          <a:noFill/>
        </p:spPr>
        <p:txBody>
          <a:bodyPr wrap="square" rtlCol="0">
            <a:spAutoFit/>
          </a:bodyPr>
          <a:lstStyle/>
          <a:p>
            <a:pPr algn="ctr"/>
            <a:r>
              <a:rPr lang="en-ZA" sz="1600" b="1" dirty="0" smtClean="0">
                <a:solidFill>
                  <a:srgbClr val="C00000"/>
                </a:solidFill>
              </a:rPr>
              <a:t>Pack and ship within same week as harvest</a:t>
            </a:r>
          </a:p>
          <a:p>
            <a:pPr algn="ctr"/>
            <a:r>
              <a:rPr lang="en-ZA" sz="1400" dirty="0" smtClean="0"/>
              <a:t>(some commodities e.g. apples might be </a:t>
            </a:r>
          </a:p>
          <a:p>
            <a:pPr algn="ctr"/>
            <a:r>
              <a:rPr lang="en-ZA" sz="1400" dirty="0" smtClean="0"/>
              <a:t>held in long-term cold storage)</a:t>
            </a:r>
            <a:endParaRPr lang="en-ZA" sz="1400" dirty="0"/>
          </a:p>
        </p:txBody>
      </p:sp>
      <p:sp>
        <p:nvSpPr>
          <p:cNvPr id="43" name="TextBox 42"/>
          <p:cNvSpPr txBox="1"/>
          <p:nvPr/>
        </p:nvSpPr>
        <p:spPr>
          <a:xfrm>
            <a:off x="1691680" y="3954542"/>
            <a:ext cx="4896544" cy="338554"/>
          </a:xfrm>
          <a:prstGeom prst="rect">
            <a:avLst/>
          </a:prstGeom>
          <a:noFill/>
        </p:spPr>
        <p:txBody>
          <a:bodyPr wrap="square" rtlCol="0">
            <a:spAutoFit/>
          </a:bodyPr>
          <a:lstStyle/>
          <a:p>
            <a:r>
              <a:rPr lang="en-ZA" sz="1600" b="1" dirty="0" smtClean="0"/>
              <a:t>   </a:t>
            </a:r>
            <a:r>
              <a:rPr lang="en-ZA" sz="1600" dirty="0" smtClean="0"/>
              <a:t>Check residues </a:t>
            </a:r>
            <a:r>
              <a:rPr lang="en-ZA" sz="1600" b="1" dirty="0" smtClean="0">
                <a:solidFill>
                  <a:srgbClr val="002060"/>
                </a:solidFill>
              </a:rPr>
              <a:t>Allow 4 days for sample results</a:t>
            </a:r>
          </a:p>
        </p:txBody>
      </p:sp>
      <p:sp>
        <p:nvSpPr>
          <p:cNvPr id="32" name="TextBox 31"/>
          <p:cNvSpPr txBox="1"/>
          <p:nvPr/>
        </p:nvSpPr>
        <p:spPr>
          <a:xfrm>
            <a:off x="1619672" y="4365104"/>
            <a:ext cx="4608512" cy="553998"/>
          </a:xfrm>
          <a:prstGeom prst="rect">
            <a:avLst/>
          </a:prstGeom>
          <a:noFill/>
        </p:spPr>
        <p:txBody>
          <a:bodyPr wrap="square" rtlCol="0">
            <a:spAutoFit/>
          </a:bodyPr>
          <a:lstStyle/>
          <a:p>
            <a:pPr algn="ctr"/>
            <a:r>
              <a:rPr lang="en-ZA" sz="1600" b="1" dirty="0" smtClean="0">
                <a:solidFill>
                  <a:srgbClr val="002060"/>
                </a:solidFill>
              </a:rPr>
              <a:t>PPECB needs 3 days’ notice for export inspection</a:t>
            </a:r>
          </a:p>
          <a:p>
            <a:pPr algn="ctr"/>
            <a:r>
              <a:rPr lang="en-ZA" sz="1400" dirty="0" smtClean="0"/>
              <a:t>(inspections might be inland for containers or at port)</a:t>
            </a:r>
            <a:endParaRPr lang="en-ZA" sz="1400" dirty="0"/>
          </a:p>
        </p:txBody>
      </p:sp>
      <p:sp>
        <p:nvSpPr>
          <p:cNvPr id="33" name="Right Arrow 32"/>
          <p:cNvSpPr/>
          <p:nvPr/>
        </p:nvSpPr>
        <p:spPr>
          <a:xfrm>
            <a:off x="8316416" y="4437112"/>
            <a:ext cx="504056" cy="360040"/>
          </a:xfrm>
          <a:prstGeom prst="rightArrow">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TextBox 33"/>
          <p:cNvSpPr txBox="1"/>
          <p:nvPr/>
        </p:nvSpPr>
        <p:spPr>
          <a:xfrm>
            <a:off x="7572081" y="3573016"/>
            <a:ext cx="1476164" cy="830997"/>
          </a:xfrm>
          <a:prstGeom prst="rect">
            <a:avLst/>
          </a:prstGeom>
          <a:noFill/>
        </p:spPr>
        <p:txBody>
          <a:bodyPr wrap="square" rtlCol="0">
            <a:spAutoFit/>
          </a:bodyPr>
          <a:lstStyle/>
          <a:p>
            <a:pPr algn="ctr"/>
            <a:r>
              <a:rPr lang="en-ZA" sz="1600" dirty="0" smtClean="0"/>
              <a:t>Inspections/</a:t>
            </a:r>
          </a:p>
          <a:p>
            <a:pPr algn="ctr"/>
            <a:r>
              <a:rPr lang="en-ZA" sz="1600" dirty="0" smtClean="0"/>
              <a:t>Release of consignment</a:t>
            </a:r>
            <a:endParaRPr lang="en-ZA" sz="1400" dirty="0" smtClean="0"/>
          </a:p>
        </p:txBody>
      </p:sp>
      <p:sp>
        <p:nvSpPr>
          <p:cNvPr id="35" name="TextBox 34"/>
          <p:cNvSpPr txBox="1"/>
          <p:nvPr/>
        </p:nvSpPr>
        <p:spPr>
          <a:xfrm>
            <a:off x="2555776" y="5868561"/>
            <a:ext cx="3888432" cy="584775"/>
          </a:xfrm>
          <a:prstGeom prst="rect">
            <a:avLst/>
          </a:prstGeom>
          <a:noFill/>
        </p:spPr>
        <p:txBody>
          <a:bodyPr wrap="square" rtlCol="0">
            <a:spAutoFit/>
          </a:bodyPr>
          <a:lstStyle/>
          <a:p>
            <a:pPr algn="ctr"/>
            <a:r>
              <a:rPr lang="en-ZA" sz="1600" b="1" dirty="0" smtClean="0">
                <a:solidFill>
                  <a:srgbClr val="C00000"/>
                </a:solidFill>
              </a:rPr>
              <a:t>Issue export /phytosanitary certificates </a:t>
            </a:r>
          </a:p>
          <a:p>
            <a:pPr algn="ctr"/>
            <a:r>
              <a:rPr lang="en-ZA" sz="1600" b="1" dirty="0" smtClean="0">
                <a:solidFill>
                  <a:srgbClr val="C00000"/>
                </a:solidFill>
              </a:rPr>
              <a:t>before the vessel sails</a:t>
            </a:r>
          </a:p>
        </p:txBody>
      </p:sp>
      <p:sp>
        <p:nvSpPr>
          <p:cNvPr id="37" name="TextBox 36"/>
          <p:cNvSpPr txBox="1"/>
          <p:nvPr/>
        </p:nvSpPr>
        <p:spPr>
          <a:xfrm>
            <a:off x="2051720" y="3594502"/>
            <a:ext cx="3960440" cy="338554"/>
          </a:xfrm>
          <a:prstGeom prst="rect">
            <a:avLst/>
          </a:prstGeom>
          <a:noFill/>
        </p:spPr>
        <p:txBody>
          <a:bodyPr wrap="square" rtlCol="0">
            <a:spAutoFit/>
          </a:bodyPr>
          <a:lstStyle/>
          <a:p>
            <a:pPr algn="ctr"/>
            <a:r>
              <a:rPr lang="en-ZA" sz="1600" dirty="0" smtClean="0"/>
              <a:t>Maintain temperature/quality protocols</a:t>
            </a:r>
            <a:endParaRPr lang="en-ZA" sz="1200" dirty="0" smtClean="0"/>
          </a:p>
        </p:txBody>
      </p:sp>
      <p:sp>
        <p:nvSpPr>
          <p:cNvPr id="39" name="Right Arrow 38"/>
          <p:cNvSpPr/>
          <p:nvPr/>
        </p:nvSpPr>
        <p:spPr>
          <a:xfrm>
            <a:off x="8244408" y="1556792"/>
            <a:ext cx="504056" cy="360040"/>
          </a:xfrm>
          <a:prstGeom prst="rightArrow">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GB" dirty="0"/>
              <a:t>Exporting fruit from South Africa: Timing</a:t>
            </a:r>
          </a:p>
        </p:txBody>
      </p:sp>
    </p:spTree>
    <p:extLst>
      <p:ext uri="{BB962C8B-B14F-4D97-AF65-F5344CB8AC3E}">
        <p14:creationId xmlns:p14="http://schemas.microsoft.com/office/powerpoint/2010/main" val="28067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0" grpId="0"/>
      <p:bldP spid="38" grpId="0"/>
      <p:bldP spid="41" grpId="0"/>
      <p:bldP spid="42" grpId="0"/>
      <p:bldP spid="43" grpId="0"/>
      <p:bldP spid="32" grpId="0"/>
      <p:bldP spid="33" grpId="0" animBg="1"/>
      <p:bldP spid="34" grpId="0"/>
      <p:bldP spid="35" grpId="0"/>
      <p:bldP spid="3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Exporting fruit from South Africa: China citrus protocol</a:t>
            </a:r>
          </a:p>
        </p:txBody>
      </p:sp>
      <p:sp>
        <p:nvSpPr>
          <p:cNvPr id="3" name="Content Placeholder 2"/>
          <p:cNvSpPr>
            <a:spLocks noGrp="1"/>
          </p:cNvSpPr>
          <p:nvPr>
            <p:ph idx="1"/>
          </p:nvPr>
        </p:nvSpPr>
        <p:spPr/>
        <p:txBody>
          <a:bodyPr>
            <a:normAutofit lnSpcReduction="10000"/>
          </a:bodyPr>
          <a:lstStyle/>
          <a:p>
            <a:r>
              <a:rPr lang="en-ZA" sz="2400" dirty="0"/>
              <a:t>Orchards, packing houses, </a:t>
            </a:r>
            <a:r>
              <a:rPr lang="en-ZA" sz="2400" dirty="0" smtClean="0"/>
              <a:t>storage </a:t>
            </a:r>
            <a:r>
              <a:rPr lang="en-ZA" sz="2400" dirty="0"/>
              <a:t>and cold treatment facilities </a:t>
            </a:r>
            <a:r>
              <a:rPr lang="en-ZA" sz="2400" dirty="0" smtClean="0"/>
              <a:t>must be </a:t>
            </a:r>
            <a:r>
              <a:rPr lang="en-ZA" sz="2400" dirty="0"/>
              <a:t>registered with DAFF </a:t>
            </a:r>
            <a:r>
              <a:rPr lang="en-ZA" sz="2400" dirty="0" smtClean="0"/>
              <a:t>and approved </a:t>
            </a:r>
            <a:r>
              <a:rPr lang="en-ZA" sz="2400" dirty="0"/>
              <a:t>by </a:t>
            </a:r>
            <a:r>
              <a:rPr lang="en-ZA" sz="2400" dirty="0" smtClean="0"/>
              <a:t>the Chinese inspection authority AQSIQ </a:t>
            </a:r>
            <a:r>
              <a:rPr lang="en-ZA" sz="2400" dirty="0"/>
              <a:t>and DAFF </a:t>
            </a:r>
          </a:p>
          <a:p>
            <a:pPr>
              <a:spcBef>
                <a:spcPts val="1200"/>
              </a:spcBef>
            </a:pPr>
            <a:r>
              <a:rPr lang="en-ZA" sz="2400" dirty="0" smtClean="0"/>
              <a:t>DAFF must carry out routine inspections; </a:t>
            </a:r>
            <a:r>
              <a:rPr lang="en-ZA" sz="2400" dirty="0"/>
              <a:t>ASQIQ can request information from </a:t>
            </a:r>
            <a:r>
              <a:rPr lang="en-ZA" sz="2400" dirty="0" smtClean="0"/>
              <a:t>DAFF, which must be provided</a:t>
            </a:r>
          </a:p>
          <a:p>
            <a:pPr>
              <a:spcBef>
                <a:spcPts val="1200"/>
              </a:spcBef>
            </a:pPr>
            <a:r>
              <a:rPr lang="en-ZA" sz="2400" dirty="0"/>
              <a:t>Citrus fruit destined for China to be kept apart from other fruit during </a:t>
            </a:r>
            <a:r>
              <a:rPr lang="en-ZA" sz="2400" dirty="0" smtClean="0"/>
              <a:t>storage and packing</a:t>
            </a:r>
          </a:p>
          <a:p>
            <a:pPr>
              <a:spcBef>
                <a:spcPts val="1200"/>
              </a:spcBef>
            </a:pPr>
            <a:r>
              <a:rPr lang="en-ZA" sz="2400" dirty="0"/>
              <a:t>Each package of fruit to </a:t>
            </a:r>
            <a:r>
              <a:rPr lang="en-ZA" sz="2400" dirty="0" smtClean="0"/>
              <a:t>display the following:</a:t>
            </a:r>
          </a:p>
          <a:p>
            <a:pPr lvl="1"/>
            <a:r>
              <a:rPr lang="en-ZA" sz="2000" dirty="0" smtClean="0"/>
              <a:t> in Chinese: “For </a:t>
            </a:r>
            <a:r>
              <a:rPr lang="en-ZA" sz="2000" dirty="0"/>
              <a:t>the People’s Republic of </a:t>
            </a:r>
            <a:r>
              <a:rPr lang="en-ZA" sz="2000" dirty="0" smtClean="0"/>
              <a:t>China”</a:t>
            </a:r>
          </a:p>
          <a:p>
            <a:pPr lvl="1"/>
            <a:r>
              <a:rPr lang="en-ZA" sz="2000" dirty="0" smtClean="0"/>
              <a:t>in English: Place of production; name or registration number of orchard, packing house and storage facility</a:t>
            </a:r>
          </a:p>
          <a:p>
            <a:pPr>
              <a:spcBef>
                <a:spcPts val="1200"/>
              </a:spcBef>
            </a:pPr>
            <a:r>
              <a:rPr lang="en-ZA" sz="2400" dirty="0" smtClean="0"/>
              <a:t>… periodic inspections by AQSIS at South Africa’s expense</a:t>
            </a:r>
            <a:endParaRPr lang="en-ZA" sz="2400" dirty="0"/>
          </a:p>
          <a:p>
            <a:endParaRPr lang="en-ZA" sz="2000" dirty="0"/>
          </a:p>
          <a:p>
            <a:endParaRPr lang="en-ZA" sz="2400" dirty="0" smtClean="0"/>
          </a:p>
          <a:p>
            <a:endParaRPr lang="en-ZA" sz="2400" dirty="0"/>
          </a:p>
          <a:p>
            <a:endParaRPr lang="en-ZA" sz="2800"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1180" y="1633287"/>
            <a:ext cx="6201640" cy="3591426"/>
          </a:xfrm>
          <a:prstGeom prst="rect">
            <a:avLst/>
          </a:prstGeom>
        </p:spPr>
      </p:pic>
    </p:spTree>
    <p:extLst>
      <p:ext uri="{BB962C8B-B14F-4D97-AF65-F5344CB8AC3E}">
        <p14:creationId xmlns:p14="http://schemas.microsoft.com/office/powerpoint/2010/main" val="321877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Inspection officers</a:t>
            </a:r>
            <a:endParaRPr lang="en-GB" dirty="0"/>
          </a:p>
        </p:txBody>
      </p:sp>
      <p:sp>
        <p:nvSpPr>
          <p:cNvPr id="5" name="Content Placeholder 4"/>
          <p:cNvSpPr>
            <a:spLocks noGrp="1"/>
          </p:cNvSpPr>
          <p:nvPr>
            <p:ph idx="1"/>
          </p:nvPr>
        </p:nvSpPr>
        <p:spPr/>
        <p:txBody>
          <a:bodyPr/>
          <a:lstStyle/>
          <a:p>
            <a:r>
              <a:rPr lang="en-GB" dirty="0" smtClean="0"/>
              <a:t>South Africa operates this system with about </a:t>
            </a:r>
            <a:r>
              <a:rPr lang="en-GB" u="sng" dirty="0" smtClean="0"/>
              <a:t>300 inspectors</a:t>
            </a:r>
            <a:r>
              <a:rPr lang="en-GB" dirty="0" smtClean="0"/>
              <a:t> throughout the whole country</a:t>
            </a:r>
            <a:endParaRPr lang="en-GB" dirty="0"/>
          </a:p>
          <a:p>
            <a:endParaRPr lang="en-GB" dirty="0" smtClean="0"/>
          </a:p>
          <a:p>
            <a:endParaRPr lang="en-GB" dirty="0"/>
          </a:p>
        </p:txBody>
      </p:sp>
      <p:sp>
        <p:nvSpPr>
          <p:cNvPr id="3" name="Slide Number Placeholder 2"/>
          <p:cNvSpPr>
            <a:spLocks noGrp="1"/>
          </p:cNvSpPr>
          <p:nvPr>
            <p:ph type="sldNum" sz="quarter" idx="12"/>
          </p:nvPr>
        </p:nvSpPr>
        <p:spPr/>
        <p:txBody>
          <a:bodyPr/>
          <a:lstStyle/>
          <a:p>
            <a:fld id="{1920EEC7-98E1-4CEF-92AF-B9255C82647E}" type="slidenum">
              <a:rPr lang="en-GB" smtClean="0"/>
              <a:t>106</a:t>
            </a:fld>
            <a:endParaRPr lang="en-GB"/>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0047" y="2041947"/>
            <a:ext cx="7563906" cy="1543265"/>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62779556"/>
              </p:ext>
            </p:extLst>
          </p:nvPr>
        </p:nvGraphicFramePr>
        <p:xfrm>
          <a:off x="790047" y="4192878"/>
          <a:ext cx="7315200" cy="1108710"/>
        </p:xfrm>
        <a:graphic>
          <a:graphicData uri="http://schemas.openxmlformats.org/drawingml/2006/table">
            <a:tbl>
              <a:tblPr firstRow="1">
                <a:tableStyleId>{9D7B26C5-4107-4FEC-AEDC-1716B250A1EF}</a:tableStyleId>
              </a:tblPr>
              <a:tblGrid>
                <a:gridCol w="4148919"/>
                <a:gridCol w="1555845"/>
                <a:gridCol w="1610436"/>
              </a:tblGrid>
              <a:tr h="0">
                <a:tc>
                  <a:txBody>
                    <a:bodyPr/>
                    <a:lstStyle/>
                    <a:p>
                      <a:pPr fontAlgn="t"/>
                      <a:endParaRPr lang="en-GB" dirty="0">
                        <a:effectLst/>
                      </a:endParaRPr>
                    </a:p>
                  </a:txBody>
                  <a:tcPr marL="47625" marR="47625" marT="47625" marB="47625"/>
                </a:tc>
                <a:tc>
                  <a:txBody>
                    <a:bodyPr/>
                    <a:lstStyle/>
                    <a:p>
                      <a:pPr fontAlgn="t"/>
                      <a:r>
                        <a:rPr lang="en-GB" dirty="0" smtClean="0">
                          <a:effectLst/>
                        </a:rPr>
                        <a:t>1990</a:t>
                      </a:r>
                      <a:endParaRPr lang="en-GB" dirty="0">
                        <a:effectLst/>
                      </a:endParaRPr>
                    </a:p>
                  </a:txBody>
                  <a:tcPr marL="47625" marR="47625" marT="47625" marB="47625"/>
                </a:tc>
                <a:tc>
                  <a:txBody>
                    <a:bodyPr/>
                    <a:lstStyle/>
                    <a:p>
                      <a:pPr fontAlgn="t"/>
                      <a:r>
                        <a:rPr lang="en-GB" dirty="0" smtClean="0">
                          <a:effectLst/>
                        </a:rPr>
                        <a:t>2000</a:t>
                      </a:r>
                      <a:endParaRPr lang="en-GB" dirty="0">
                        <a:effectLst/>
                      </a:endParaRPr>
                    </a:p>
                  </a:txBody>
                  <a:tcPr marL="47625" marR="47625" marT="47625" marB="47625"/>
                </a:tc>
              </a:tr>
              <a:tr h="0">
                <a:tc>
                  <a:txBody>
                    <a:bodyPr/>
                    <a:lstStyle/>
                    <a:p>
                      <a:pPr fontAlgn="t"/>
                      <a:r>
                        <a:rPr lang="en-GB" u="none" strike="noStrike" dirty="0">
                          <a:effectLst/>
                          <a:hlinkClick r:id="rId3"/>
                        </a:rPr>
                        <a:t>Agricultural land (sq. km) in Greece</a:t>
                      </a:r>
                      <a:endParaRPr lang="en-GB" dirty="0">
                        <a:effectLst/>
                      </a:endParaRPr>
                    </a:p>
                  </a:txBody>
                  <a:tcPr marL="47625" marR="47625" marT="47625" marB="47625"/>
                </a:tc>
                <a:tc>
                  <a:txBody>
                    <a:bodyPr/>
                    <a:lstStyle/>
                    <a:p>
                      <a:pPr fontAlgn="t"/>
                      <a:r>
                        <a:rPr lang="en-GB" dirty="0" smtClean="0">
                          <a:effectLst/>
                        </a:rPr>
                        <a:t>92,220</a:t>
                      </a:r>
                      <a:endParaRPr lang="en-GB" dirty="0">
                        <a:effectLst/>
                      </a:endParaRPr>
                    </a:p>
                  </a:txBody>
                  <a:tcPr marL="47625" marR="47625" marT="47625" marB="47625"/>
                </a:tc>
                <a:tc>
                  <a:txBody>
                    <a:bodyPr/>
                    <a:lstStyle/>
                    <a:p>
                      <a:pPr fontAlgn="t"/>
                      <a:r>
                        <a:rPr lang="en-GB" dirty="0" smtClean="0">
                          <a:effectLst/>
                        </a:rPr>
                        <a:t>85,290</a:t>
                      </a:r>
                      <a:endParaRPr lang="en-GB" dirty="0">
                        <a:effectLst/>
                      </a:endParaRPr>
                    </a:p>
                  </a:txBody>
                  <a:tcPr marL="47625" marR="47625" marT="47625" marB="47625"/>
                </a:tc>
              </a:tr>
              <a:tr h="0">
                <a:tc>
                  <a:txBody>
                    <a:bodyPr/>
                    <a:lstStyle/>
                    <a:p>
                      <a:pPr fontAlgn="t"/>
                      <a:r>
                        <a:rPr lang="en-GB" u="none" strike="noStrike" dirty="0">
                          <a:effectLst/>
                          <a:hlinkClick r:id="rId4"/>
                        </a:rPr>
                        <a:t>Agricultural land (sq. km) in South Africa</a:t>
                      </a:r>
                      <a:endParaRPr lang="en-GB" dirty="0">
                        <a:effectLst/>
                      </a:endParaRPr>
                    </a:p>
                  </a:txBody>
                  <a:tcPr marL="47625" marR="47625" marT="47625" marB="47625"/>
                </a:tc>
                <a:tc>
                  <a:txBody>
                    <a:bodyPr/>
                    <a:lstStyle/>
                    <a:p>
                      <a:pPr fontAlgn="t"/>
                      <a:r>
                        <a:rPr lang="en-GB" dirty="0" smtClean="0">
                          <a:effectLst/>
                        </a:rPr>
                        <a:t>968,000</a:t>
                      </a:r>
                      <a:endParaRPr lang="en-GB" dirty="0">
                        <a:effectLst/>
                      </a:endParaRPr>
                    </a:p>
                  </a:txBody>
                  <a:tcPr marL="47625" marR="47625" marT="47625" marB="47625"/>
                </a:tc>
                <a:tc>
                  <a:txBody>
                    <a:bodyPr/>
                    <a:lstStyle/>
                    <a:p>
                      <a:pPr fontAlgn="t"/>
                      <a:r>
                        <a:rPr lang="en-GB" dirty="0" smtClean="0">
                          <a:effectLst/>
                        </a:rPr>
                        <a:t>996,400</a:t>
                      </a:r>
                      <a:endParaRPr lang="en-GB" dirty="0">
                        <a:effectLst/>
                      </a:endParaRPr>
                    </a:p>
                  </a:txBody>
                  <a:tcPr marL="47625" marR="47625" marT="47625" marB="47625"/>
                </a:tc>
              </a:tr>
            </a:tbl>
          </a:graphicData>
        </a:graphic>
      </p:graphicFrame>
      <p:sp>
        <p:nvSpPr>
          <p:cNvPr id="9" name="Rectangle 8"/>
          <p:cNvSpPr/>
          <p:nvPr/>
        </p:nvSpPr>
        <p:spPr>
          <a:xfrm>
            <a:off x="5733445" y="5427976"/>
            <a:ext cx="2599814" cy="307777"/>
          </a:xfrm>
          <a:prstGeom prst="rect">
            <a:avLst/>
          </a:prstGeom>
        </p:spPr>
        <p:txBody>
          <a:bodyPr wrap="none">
            <a:spAutoFit/>
          </a:bodyPr>
          <a:lstStyle/>
          <a:p>
            <a:r>
              <a:rPr lang="en-GB" sz="1400" dirty="0" err="1" smtClean="0">
                <a:hlinkClick r:id="rId5"/>
              </a:rPr>
              <a:t>Src</a:t>
            </a:r>
            <a:r>
              <a:rPr lang="en-GB" sz="1400" dirty="0" smtClean="0">
                <a:hlinkClick r:id="rId5"/>
              </a:rPr>
              <a:t>: www.tradingeconomics.com</a:t>
            </a:r>
            <a:r>
              <a:rPr lang="en-GB" sz="1400" dirty="0" smtClean="0"/>
              <a:t> </a:t>
            </a:r>
            <a:endParaRPr lang="en-GB" sz="1400" dirty="0"/>
          </a:p>
        </p:txBody>
      </p:sp>
      <p:sp>
        <p:nvSpPr>
          <p:cNvPr id="10" name="Rectangle 9"/>
          <p:cNvSpPr/>
          <p:nvPr/>
        </p:nvSpPr>
        <p:spPr>
          <a:xfrm>
            <a:off x="7217954" y="3478616"/>
            <a:ext cx="1115305" cy="307777"/>
          </a:xfrm>
          <a:prstGeom prst="rect">
            <a:avLst/>
          </a:prstGeom>
        </p:spPr>
        <p:txBody>
          <a:bodyPr wrap="none">
            <a:spAutoFit/>
          </a:bodyPr>
          <a:lstStyle/>
          <a:p>
            <a:r>
              <a:rPr lang="en-GB" sz="1400" dirty="0" err="1" smtClean="0">
                <a:hlinkClick r:id="rId5"/>
              </a:rPr>
              <a:t>Src</a:t>
            </a:r>
            <a:r>
              <a:rPr lang="en-GB" sz="1400" dirty="0" smtClean="0">
                <a:hlinkClick r:id="rId5"/>
              </a:rPr>
              <a:t>: </a:t>
            </a:r>
            <a:r>
              <a:rPr lang="en-GB" sz="1400" dirty="0" smtClean="0"/>
              <a:t>FAOSTAT</a:t>
            </a:r>
            <a:endParaRPr lang="en-GB" sz="1400" dirty="0"/>
          </a:p>
        </p:txBody>
      </p:sp>
    </p:spTree>
    <p:extLst>
      <p:ext uri="{BB962C8B-B14F-4D97-AF65-F5344CB8AC3E}">
        <p14:creationId xmlns:p14="http://schemas.microsoft.com/office/powerpoint/2010/main" val="187354678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79512" y="1196752"/>
            <a:ext cx="3888432" cy="14700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NL" sz="2800" b="1" noProof="0" dirty="0" smtClean="0">
                <a:solidFill>
                  <a:srgbClr val="1B763B"/>
                </a:solidFill>
                <a:latin typeface="+mn-lt"/>
                <a:ea typeface="+mj-ea"/>
                <a:cs typeface="Arial" pitchFamily="34" charset="0"/>
              </a:rPr>
              <a:t>OVERVIEW ICT  KCB</a:t>
            </a:r>
            <a:r>
              <a:rPr kumimoji="0" lang="nl-NL" sz="2800" b="1" i="0" u="none" strike="noStrike" kern="1200" cap="none" spc="0" normalizeH="0" baseline="0" noProof="0" dirty="0" smtClean="0">
                <a:ln>
                  <a:noFill/>
                </a:ln>
                <a:solidFill>
                  <a:srgbClr val="1B763B"/>
                </a:solidFill>
                <a:effectLst/>
                <a:uLnTx/>
                <a:uFillTx/>
                <a:latin typeface="+mn-lt"/>
                <a:ea typeface="+mj-ea"/>
                <a:cs typeface="Arial" pitchFamily="34" charset="0"/>
              </a:rPr>
              <a:t>.</a:t>
            </a:r>
          </a:p>
        </p:txBody>
      </p:sp>
      <p:sp>
        <p:nvSpPr>
          <p:cNvPr id="5" name="Rectangle 3"/>
          <p:cNvSpPr txBox="1">
            <a:spLocks noChangeArrowheads="1"/>
          </p:cNvSpPr>
          <p:nvPr/>
        </p:nvSpPr>
        <p:spPr>
          <a:xfrm>
            <a:off x="179512" y="5517232"/>
            <a:ext cx="3168352" cy="1152128"/>
          </a:xfrm>
          <a:prstGeom prst="rect">
            <a:avLst/>
          </a:prstGeom>
        </p:spPr>
        <p:txBody>
          <a:bodyPr/>
          <a:lstStyle/>
          <a:p>
            <a:pPr marL="533400" marR="0" lvl="0" indent="-261938" defTabSz="914400" rtl="0" eaLnBrk="1" fontAlgn="base" latinLnBrk="0" hangingPunct="1">
              <a:lnSpc>
                <a:spcPct val="100000"/>
              </a:lnSpc>
              <a:spcBef>
                <a:spcPct val="20000"/>
              </a:spcBef>
              <a:spcAft>
                <a:spcPts val="900"/>
              </a:spcAft>
              <a:buClrTx/>
              <a:buSzTx/>
              <a:tabLst/>
              <a:defRPr/>
            </a:pPr>
            <a:r>
              <a:rPr kumimoji="0" lang="nl-NL" sz="2400" b="1" i="0" u="none" strike="noStrike" kern="1200" cap="none" spc="-30" normalizeH="0" baseline="0" noProof="0" dirty="0" smtClean="0">
                <a:ln>
                  <a:noFill/>
                </a:ln>
                <a:solidFill>
                  <a:schemeClr val="tx1"/>
                </a:solidFill>
                <a:effectLst/>
                <a:uLnTx/>
                <a:uFillTx/>
                <a:latin typeface="+mn-lt"/>
                <a:ea typeface="+mn-ea"/>
                <a:cs typeface="Arial" pitchFamily="34" charset="0"/>
              </a:rPr>
              <a:t>Martin</a:t>
            </a:r>
            <a:r>
              <a:rPr kumimoji="0" lang="nl-NL" sz="2400" b="1" i="0" u="none" strike="noStrike" kern="1200" cap="none" spc="-30" normalizeH="0" noProof="0" dirty="0" smtClean="0">
                <a:ln>
                  <a:noFill/>
                </a:ln>
                <a:solidFill>
                  <a:schemeClr val="tx1"/>
                </a:solidFill>
                <a:effectLst/>
                <a:uLnTx/>
                <a:uFillTx/>
                <a:latin typeface="+mn-lt"/>
                <a:ea typeface="+mn-ea"/>
                <a:cs typeface="Arial" pitchFamily="34" charset="0"/>
              </a:rPr>
              <a:t>  Waasdorp</a:t>
            </a:r>
          </a:p>
          <a:p>
            <a:pPr marL="533400" marR="0" lvl="0" indent="-261938" defTabSz="914400" rtl="0" eaLnBrk="1" fontAlgn="base" latinLnBrk="0" hangingPunct="1">
              <a:lnSpc>
                <a:spcPct val="100000"/>
              </a:lnSpc>
              <a:spcBef>
                <a:spcPct val="20000"/>
              </a:spcBef>
              <a:spcAft>
                <a:spcPts val="900"/>
              </a:spcAft>
              <a:buClrTx/>
              <a:buSzTx/>
              <a:tabLst/>
              <a:defRPr/>
            </a:pPr>
            <a:r>
              <a:rPr lang="nl-NL" sz="1600" b="1" spc="-30" dirty="0" smtClean="0">
                <a:latin typeface="+mn-lt"/>
                <a:cs typeface="Arial" pitchFamily="34" charset="0"/>
              </a:rPr>
              <a:t>2014.</a:t>
            </a:r>
            <a:endParaRPr kumimoji="0" lang="nl-NL" sz="1600" b="1" i="0" u="none" strike="noStrike" kern="1200" cap="none" spc="-30" normalizeH="0" noProof="0" dirty="0" smtClean="0">
              <a:ln>
                <a:noFill/>
              </a:ln>
              <a:solidFill>
                <a:schemeClr val="tx1"/>
              </a:solidFill>
              <a:effectLst/>
              <a:uLnTx/>
              <a:uFillTx/>
              <a:latin typeface="+mn-lt"/>
              <a:ea typeface="+mn-ea"/>
              <a:cs typeface="Arial" pitchFamily="34" charset="0"/>
            </a:endParaRPr>
          </a:p>
          <a:p>
            <a:pPr marL="533400" marR="0" lvl="0" indent="-261938" defTabSz="914400" rtl="0" eaLnBrk="1" fontAlgn="base" latinLnBrk="0" hangingPunct="1">
              <a:lnSpc>
                <a:spcPct val="100000"/>
              </a:lnSpc>
              <a:spcBef>
                <a:spcPct val="20000"/>
              </a:spcBef>
              <a:spcAft>
                <a:spcPts val="900"/>
              </a:spcAft>
              <a:buClrTx/>
              <a:buSzTx/>
              <a:tabLst/>
              <a:defRPr/>
            </a:pPr>
            <a:endParaRPr kumimoji="0" lang="nl-NL" sz="2000" b="1" i="0" u="none" strike="noStrike" kern="1200" cap="none" spc="-3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6"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51920" y="1340768"/>
            <a:ext cx="4032448" cy="4936881"/>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38289084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323528" y="1124744"/>
            <a:ext cx="7772400" cy="532859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800" b="1" i="0" u="none" strike="noStrike" kern="1200" cap="none" spc="0" normalizeH="0" baseline="0" noProof="0" dirty="0" smtClean="0">
                <a:ln>
                  <a:noFill/>
                </a:ln>
                <a:solidFill>
                  <a:srgbClr val="1B763B"/>
                </a:solidFill>
                <a:effectLst/>
                <a:uLnTx/>
                <a:uFillTx/>
                <a:latin typeface="+mn-lt"/>
                <a:ea typeface="+mj-ea"/>
                <a:cs typeface="Arial" pitchFamily="34" charset="0"/>
              </a:rPr>
              <a:t>ICT LANDSCAPE  KCB : INFASTRUCTURE</a:t>
            </a:r>
          </a:p>
        </p:txBody>
      </p:sp>
      <p:pic>
        <p:nvPicPr>
          <p:cNvPr id="1484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60" y="1628800"/>
            <a:ext cx="8064896" cy="4983007"/>
          </a:xfrm>
          <a:prstGeom prst="rect">
            <a:avLst/>
          </a:prstGeom>
          <a:noFill/>
          <a:ln w="9525">
            <a:noFill/>
            <a:miter lim="800000"/>
            <a:headEnd/>
            <a:tailEnd/>
          </a:ln>
        </p:spPr>
      </p:pic>
      <p:sp>
        <p:nvSpPr>
          <p:cNvPr id="5" name="Title 4"/>
          <p:cNvSpPr>
            <a:spLocks noGrp="1"/>
          </p:cNvSpPr>
          <p:nvPr>
            <p:ph type="title"/>
          </p:nvPr>
        </p:nvSpPr>
        <p:spPr/>
        <p:txBody>
          <a:bodyPr/>
          <a:lstStyle/>
          <a:p>
            <a:endParaRPr lang="en-GB"/>
          </a:p>
        </p:txBody>
      </p:sp>
      <p:sp>
        <p:nvSpPr>
          <p:cNvPr id="6" name="Content Placeholder 5"/>
          <p:cNvSpPr>
            <a:spLocks noGrp="1"/>
          </p:cNvSpPr>
          <p:nvPr>
            <p:ph idx="1"/>
          </p:nvPr>
        </p:nvSpPr>
        <p:spPr/>
        <p:txBody>
          <a:bodyPr/>
          <a:lstStyle/>
          <a:p>
            <a:endParaRPr lang="en-GB"/>
          </a:p>
        </p:txBody>
      </p:sp>
    </p:spTree>
    <p:extLst>
      <p:ext uri="{BB962C8B-B14F-4D97-AF65-F5344CB8AC3E}">
        <p14:creationId xmlns:p14="http://schemas.microsoft.com/office/powerpoint/2010/main" val="164489367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p:cNvGraphicFramePr>
            <a:graphicFrameLocks noGrp="1"/>
          </p:cNvGraphicFramePr>
          <p:nvPr/>
        </p:nvGraphicFramePr>
        <p:xfrm>
          <a:off x="1619672" y="1700808"/>
          <a:ext cx="6552728" cy="4760845"/>
        </p:xfrm>
        <a:graphic>
          <a:graphicData uri="http://schemas.openxmlformats.org/drawingml/2006/table">
            <a:tbl>
              <a:tblPr>
                <a:tableStyleId>{69C7853C-536D-4A76-A0AE-DD22124D55A5}</a:tableStyleId>
              </a:tblPr>
              <a:tblGrid>
                <a:gridCol w="1897406"/>
                <a:gridCol w="2144185"/>
                <a:gridCol w="1923028"/>
                <a:gridCol w="588109"/>
              </a:tblGrid>
              <a:tr h="432048">
                <a:tc gridSpan="4">
                  <a:txBody>
                    <a:bodyPr/>
                    <a:lstStyle/>
                    <a:p>
                      <a:pPr algn="ctr">
                        <a:spcAft>
                          <a:spcPts val="0"/>
                        </a:spcAft>
                      </a:pPr>
                      <a:endParaRPr lang="nl-NL" sz="1800" b="1" dirty="0" smtClean="0">
                        <a:solidFill>
                          <a:schemeClr val="accent3">
                            <a:lumMod val="50000"/>
                          </a:schemeClr>
                        </a:solidFill>
                        <a:latin typeface="Calibri"/>
                        <a:ea typeface="Calibri"/>
                        <a:cs typeface="Times New Roman"/>
                      </a:endParaRPr>
                    </a:p>
                    <a:p>
                      <a:pPr algn="ctr">
                        <a:spcAft>
                          <a:spcPts val="0"/>
                        </a:spcAft>
                      </a:pPr>
                      <a:r>
                        <a:rPr lang="nl-NL" sz="1800" b="1" dirty="0" smtClean="0">
                          <a:solidFill>
                            <a:schemeClr val="accent3">
                              <a:lumMod val="50000"/>
                            </a:schemeClr>
                          </a:solidFill>
                          <a:latin typeface="Calibri"/>
                          <a:ea typeface="Calibri"/>
                          <a:cs typeface="Times New Roman"/>
                        </a:rPr>
                        <a:t>TASK</a:t>
                      </a:r>
                      <a:endParaRPr lang="nl-NL" sz="1800" b="1" dirty="0">
                        <a:solidFill>
                          <a:schemeClr val="accent3">
                            <a:lumMod val="50000"/>
                          </a:schemeClr>
                        </a:solidFill>
                        <a:latin typeface="Calibri"/>
                        <a:ea typeface="Calibri"/>
                        <a:cs typeface="Times New Roman"/>
                      </a:endParaRPr>
                    </a:p>
                  </a:txBody>
                  <a:tcPr marL="68580" marR="68580" marT="0" marB="0"/>
                </a:tc>
                <a:tc hMerge="1">
                  <a:txBody>
                    <a:bodyPr/>
                    <a:lstStyle/>
                    <a:p>
                      <a:endParaRPr lang="nl-NL"/>
                    </a:p>
                  </a:txBody>
                  <a:tcPr/>
                </a:tc>
                <a:tc hMerge="1">
                  <a:txBody>
                    <a:bodyPr/>
                    <a:lstStyle/>
                    <a:p>
                      <a:endParaRPr lang="nl-NL"/>
                    </a:p>
                  </a:txBody>
                  <a:tcPr/>
                </a:tc>
                <a:tc hMerge="1">
                  <a:txBody>
                    <a:bodyPr/>
                    <a:lstStyle/>
                    <a:p>
                      <a:pPr algn="ctr">
                        <a:spcAft>
                          <a:spcPts val="0"/>
                        </a:spcAft>
                      </a:pPr>
                      <a:endParaRPr lang="nl-NL" sz="1800" b="1" dirty="0">
                        <a:solidFill>
                          <a:schemeClr val="accent3">
                            <a:lumMod val="50000"/>
                          </a:schemeClr>
                        </a:solidFill>
                        <a:latin typeface="Calibri"/>
                        <a:ea typeface="Calibri"/>
                        <a:cs typeface="Times New Roman"/>
                      </a:endParaRPr>
                    </a:p>
                  </a:txBody>
                  <a:tcPr marL="68580" marR="68580" marT="0" marB="0" vert="vert" anchor="ctr"/>
                </a:tc>
              </a:tr>
              <a:tr h="792088">
                <a:tc>
                  <a:txBody>
                    <a:bodyPr/>
                    <a:lstStyle/>
                    <a:p>
                      <a:pPr>
                        <a:spcAft>
                          <a:spcPts val="0"/>
                        </a:spcAft>
                      </a:pPr>
                      <a:endParaRPr lang="nl-NL" sz="1800" b="1" dirty="0">
                        <a:solidFill>
                          <a:schemeClr val="accent3">
                            <a:lumMod val="50000"/>
                          </a:schemeClr>
                        </a:solidFill>
                      </a:endParaRPr>
                    </a:p>
                    <a:p>
                      <a:pPr algn="ctr">
                        <a:spcAft>
                          <a:spcPts val="0"/>
                        </a:spcAft>
                      </a:pPr>
                      <a:r>
                        <a:rPr lang="nl-NL" sz="1800" b="1" dirty="0" smtClean="0">
                          <a:solidFill>
                            <a:schemeClr val="accent3">
                              <a:lumMod val="50000"/>
                            </a:schemeClr>
                          </a:solidFill>
                        </a:rPr>
                        <a:t>IMPORT</a:t>
                      </a:r>
                    </a:p>
                    <a:p>
                      <a:pPr algn="ctr">
                        <a:spcAft>
                          <a:spcPts val="0"/>
                        </a:spcAft>
                      </a:pPr>
                      <a:endParaRPr lang="nl-NL" sz="1800" b="1" dirty="0">
                        <a:solidFill>
                          <a:schemeClr val="accent3">
                            <a:lumMod val="50000"/>
                          </a:schemeClr>
                        </a:solidFill>
                        <a:latin typeface="Calibri"/>
                        <a:ea typeface="Calibri"/>
                        <a:cs typeface="Times New Roman"/>
                      </a:endParaRPr>
                    </a:p>
                  </a:txBody>
                  <a:tcPr marL="68580" marR="68580" marT="0" marB="0"/>
                </a:tc>
                <a:tc>
                  <a:txBody>
                    <a:bodyPr/>
                    <a:lstStyle/>
                    <a:p>
                      <a:pPr>
                        <a:spcAft>
                          <a:spcPts val="0"/>
                        </a:spcAft>
                      </a:pPr>
                      <a:endParaRPr lang="nl-NL" sz="1800" b="1" dirty="0">
                        <a:solidFill>
                          <a:schemeClr val="accent3">
                            <a:lumMod val="50000"/>
                          </a:schemeClr>
                        </a:solidFill>
                      </a:endParaRPr>
                    </a:p>
                    <a:p>
                      <a:pPr algn="ctr">
                        <a:spcAft>
                          <a:spcPts val="0"/>
                        </a:spcAft>
                      </a:pPr>
                      <a:r>
                        <a:rPr lang="nl-NL" sz="1800" b="1" dirty="0">
                          <a:solidFill>
                            <a:schemeClr val="accent3">
                              <a:lumMod val="50000"/>
                            </a:schemeClr>
                          </a:solidFill>
                        </a:rPr>
                        <a:t>INTERNAL MARKET</a:t>
                      </a:r>
                      <a:endParaRPr lang="nl-NL" sz="1800" b="1" dirty="0">
                        <a:solidFill>
                          <a:schemeClr val="accent3">
                            <a:lumMod val="50000"/>
                          </a:schemeClr>
                        </a:solidFill>
                        <a:latin typeface="Calibri"/>
                        <a:ea typeface="Calibri"/>
                        <a:cs typeface="Times New Roman"/>
                      </a:endParaRPr>
                    </a:p>
                  </a:txBody>
                  <a:tcPr marL="68580" marR="68580" marT="0" marB="0"/>
                </a:tc>
                <a:tc>
                  <a:txBody>
                    <a:bodyPr/>
                    <a:lstStyle/>
                    <a:p>
                      <a:pPr>
                        <a:spcAft>
                          <a:spcPts val="0"/>
                        </a:spcAft>
                      </a:pPr>
                      <a:endParaRPr lang="nl-NL" sz="1800" b="1" dirty="0">
                        <a:solidFill>
                          <a:schemeClr val="accent3">
                            <a:lumMod val="50000"/>
                          </a:schemeClr>
                        </a:solidFill>
                      </a:endParaRPr>
                    </a:p>
                    <a:p>
                      <a:pPr algn="ctr">
                        <a:spcAft>
                          <a:spcPts val="0"/>
                        </a:spcAft>
                      </a:pPr>
                      <a:r>
                        <a:rPr lang="nl-NL" sz="1800" b="1" dirty="0">
                          <a:solidFill>
                            <a:schemeClr val="accent3">
                              <a:lumMod val="50000"/>
                            </a:schemeClr>
                          </a:solidFill>
                        </a:rPr>
                        <a:t>EXPORT</a:t>
                      </a:r>
                      <a:endParaRPr lang="nl-NL" sz="1800" b="1" dirty="0">
                        <a:solidFill>
                          <a:schemeClr val="accent3">
                            <a:lumMod val="50000"/>
                          </a:schemeClr>
                        </a:solidFill>
                        <a:latin typeface="Calibri"/>
                        <a:ea typeface="Calibri"/>
                        <a:cs typeface="Times New Roman"/>
                      </a:endParaRPr>
                    </a:p>
                  </a:txBody>
                  <a:tcPr marL="68580" marR="68580" marT="0" marB="0"/>
                </a:tc>
                <a:tc rowSpan="7">
                  <a:txBody>
                    <a:bodyPr/>
                    <a:lstStyle/>
                    <a:p>
                      <a:pPr algn="ctr">
                        <a:spcAft>
                          <a:spcPts val="0"/>
                        </a:spcAft>
                      </a:pPr>
                      <a:r>
                        <a:rPr lang="nl-NL" sz="1600" dirty="0" smtClean="0">
                          <a:solidFill>
                            <a:schemeClr val="accent3">
                              <a:lumMod val="50000"/>
                            </a:schemeClr>
                          </a:solidFill>
                        </a:rPr>
                        <a:t>QUALITY</a:t>
                      </a:r>
                      <a:r>
                        <a:rPr lang="nl-NL" sz="1600" baseline="0" dirty="0" smtClean="0">
                          <a:solidFill>
                            <a:schemeClr val="accent3">
                              <a:lumMod val="50000"/>
                            </a:schemeClr>
                          </a:solidFill>
                        </a:rPr>
                        <a:t> MANAGEMENT SYSTEM</a:t>
                      </a:r>
                      <a:endParaRPr lang="nl-NL" sz="1600" b="1" dirty="0">
                        <a:solidFill>
                          <a:schemeClr val="accent3">
                            <a:lumMod val="50000"/>
                          </a:schemeClr>
                        </a:solidFill>
                        <a:latin typeface="Calibri"/>
                        <a:ea typeface="Calibri"/>
                        <a:cs typeface="Times New Roman"/>
                      </a:endParaRPr>
                    </a:p>
                  </a:txBody>
                  <a:tcPr marL="68580" marR="68580" marT="0" marB="0" vert="vert" anchor="ctr"/>
                </a:tc>
              </a:tr>
              <a:tr h="597768">
                <a:tc>
                  <a:txBody>
                    <a:bodyPr/>
                    <a:lstStyle/>
                    <a:p>
                      <a:pPr algn="ctr">
                        <a:spcAft>
                          <a:spcPts val="0"/>
                        </a:spcAft>
                      </a:pPr>
                      <a:endParaRPr lang="nl-NL" sz="1600" dirty="0" smtClean="0">
                        <a:solidFill>
                          <a:schemeClr val="accent3">
                            <a:lumMod val="50000"/>
                          </a:schemeClr>
                        </a:solidFill>
                      </a:endParaRPr>
                    </a:p>
                    <a:p>
                      <a:pPr algn="ctr">
                        <a:spcAft>
                          <a:spcPts val="0"/>
                        </a:spcAft>
                      </a:pPr>
                      <a:r>
                        <a:rPr lang="nl-NL" sz="1600" dirty="0" smtClean="0">
                          <a:solidFill>
                            <a:schemeClr val="accent3">
                              <a:lumMod val="50000"/>
                            </a:schemeClr>
                          </a:solidFill>
                        </a:rPr>
                        <a:t>CLIENT</a:t>
                      </a:r>
                      <a:r>
                        <a:rPr lang="nl-NL" sz="1600" baseline="0" dirty="0" smtClean="0">
                          <a:solidFill>
                            <a:schemeClr val="accent3">
                              <a:lumMod val="50000"/>
                            </a:schemeClr>
                          </a:solidFill>
                        </a:rPr>
                        <a:t> IMPORT</a:t>
                      </a:r>
                    </a:p>
                    <a:p>
                      <a:pPr algn="ctr">
                        <a:spcAft>
                          <a:spcPts val="0"/>
                        </a:spcAft>
                      </a:pPr>
                      <a:r>
                        <a:rPr lang="nl-NL" sz="1600" b="1" baseline="0" dirty="0" smtClean="0">
                          <a:solidFill>
                            <a:schemeClr val="accent3">
                              <a:lumMod val="50000"/>
                            </a:schemeClr>
                          </a:solidFill>
                          <a:latin typeface="Calibri"/>
                          <a:ea typeface="Calibri"/>
                          <a:cs typeface="Times New Roman"/>
                        </a:rPr>
                        <a:t>CLI</a:t>
                      </a:r>
                      <a:endParaRPr lang="nl-NL" sz="1600" b="1" dirty="0">
                        <a:solidFill>
                          <a:schemeClr val="accent3">
                            <a:lumMod val="50000"/>
                          </a:schemeClr>
                        </a:solidFill>
                        <a:latin typeface="Calibri"/>
                        <a:ea typeface="Calibri"/>
                        <a:cs typeface="Times New Roman"/>
                      </a:endParaRPr>
                    </a:p>
                  </a:txBody>
                  <a:tcPr marL="68580" marR="68580" marT="0" marB="0"/>
                </a:tc>
                <a:tc>
                  <a:txBody>
                    <a:bodyPr/>
                    <a:lstStyle/>
                    <a:p>
                      <a:pPr algn="ctr"/>
                      <a:endParaRPr lang="nl-NL" sz="1600" dirty="0" smtClean="0">
                        <a:solidFill>
                          <a:schemeClr val="accent3">
                            <a:lumMod val="50000"/>
                          </a:schemeClr>
                        </a:solidFill>
                      </a:endParaRPr>
                    </a:p>
                    <a:p>
                      <a:pPr algn="ctr"/>
                      <a:r>
                        <a:rPr lang="nl-NL" sz="1600" dirty="0" smtClean="0">
                          <a:solidFill>
                            <a:schemeClr val="accent3">
                              <a:lumMod val="50000"/>
                            </a:schemeClr>
                          </a:solidFill>
                        </a:rPr>
                        <a:t>DATABASE</a:t>
                      </a:r>
                      <a:r>
                        <a:rPr lang="nl-NL" sz="1600" baseline="0" dirty="0" smtClean="0">
                          <a:solidFill>
                            <a:schemeClr val="accent3">
                              <a:lumMod val="50000"/>
                            </a:schemeClr>
                          </a:solidFill>
                        </a:rPr>
                        <a:t> TRADERS AND GROWERS  </a:t>
                      </a:r>
                      <a:r>
                        <a:rPr lang="nl-NL" sz="1600" b="1" baseline="0" dirty="0" smtClean="0">
                          <a:solidFill>
                            <a:schemeClr val="accent3">
                              <a:lumMod val="50000"/>
                            </a:schemeClr>
                          </a:solidFill>
                        </a:rPr>
                        <a:t>DMD</a:t>
                      </a:r>
                      <a:endParaRPr lang="nl-NL" sz="1600" b="1" dirty="0">
                        <a:solidFill>
                          <a:schemeClr val="accent3">
                            <a:lumMod val="50000"/>
                          </a:schemeClr>
                        </a:solidFill>
                      </a:endParaRPr>
                    </a:p>
                  </a:txBody>
                  <a:tcPr marL="68580" marR="68580" marT="0" marB="0"/>
                </a:tc>
                <a:tc>
                  <a:txBody>
                    <a:bodyPr/>
                    <a:lstStyle/>
                    <a:p>
                      <a:pPr algn="ctr">
                        <a:spcAft>
                          <a:spcPts val="0"/>
                        </a:spcAft>
                      </a:pPr>
                      <a:endParaRPr lang="nl-NL" sz="1600" dirty="0" smtClean="0">
                        <a:solidFill>
                          <a:schemeClr val="accent3">
                            <a:lumMod val="50000"/>
                          </a:schemeClr>
                        </a:solidFill>
                      </a:endParaRPr>
                    </a:p>
                    <a:p>
                      <a:pPr algn="ctr">
                        <a:spcAft>
                          <a:spcPts val="0"/>
                        </a:spcAft>
                      </a:pPr>
                      <a:r>
                        <a:rPr lang="nl-NL" sz="1600" dirty="0" smtClean="0">
                          <a:solidFill>
                            <a:schemeClr val="accent3">
                              <a:lumMod val="50000"/>
                            </a:schemeClr>
                          </a:solidFill>
                        </a:rPr>
                        <a:t>CLIENT EXPORT</a:t>
                      </a:r>
                    </a:p>
                    <a:p>
                      <a:pPr algn="ctr">
                        <a:spcAft>
                          <a:spcPts val="0"/>
                        </a:spcAft>
                      </a:pPr>
                      <a:r>
                        <a:rPr lang="nl-NL" sz="1600" b="1" dirty="0" smtClean="0">
                          <a:solidFill>
                            <a:schemeClr val="accent3">
                              <a:lumMod val="50000"/>
                            </a:schemeClr>
                          </a:solidFill>
                          <a:latin typeface="Calibri"/>
                          <a:ea typeface="Calibri"/>
                          <a:cs typeface="Times New Roman"/>
                        </a:rPr>
                        <a:t>CLE</a:t>
                      </a:r>
                      <a:endParaRPr lang="nl-NL" sz="1600" b="1" dirty="0">
                        <a:solidFill>
                          <a:schemeClr val="accent3">
                            <a:lumMod val="50000"/>
                          </a:schemeClr>
                        </a:solidFill>
                        <a:latin typeface="Calibri"/>
                        <a:ea typeface="Calibri"/>
                        <a:cs typeface="Times New Roman"/>
                      </a:endParaRPr>
                    </a:p>
                  </a:txBody>
                  <a:tcPr marL="68580" marR="68580" marT="0" marB="0"/>
                </a:tc>
                <a:tc vMerge="1">
                  <a:txBody>
                    <a:bodyPr/>
                    <a:lstStyle/>
                    <a:p>
                      <a:pPr algn="ctr">
                        <a:spcAft>
                          <a:spcPts val="0"/>
                        </a:spcAft>
                      </a:pPr>
                      <a:endParaRPr lang="nl-NL" sz="1800" b="1" dirty="0">
                        <a:solidFill>
                          <a:srgbClr val="FFFFFF"/>
                        </a:solidFill>
                        <a:latin typeface="Calibri"/>
                        <a:ea typeface="Calibri"/>
                        <a:cs typeface="Times New Roman"/>
                      </a:endParaRPr>
                    </a:p>
                  </a:txBody>
                  <a:tcPr marL="68580" marR="68580" marT="0" marB="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r>
              <a:tr h="467363">
                <a:tc gridSpan="3">
                  <a:txBody>
                    <a:bodyPr/>
                    <a:lstStyle/>
                    <a:p>
                      <a:pPr algn="ctr">
                        <a:spcAft>
                          <a:spcPts val="0"/>
                        </a:spcAft>
                      </a:pPr>
                      <a:endParaRPr lang="nl-NL" sz="1600" dirty="0" smtClean="0">
                        <a:solidFill>
                          <a:schemeClr val="accent3">
                            <a:lumMod val="50000"/>
                          </a:schemeClr>
                        </a:solidFill>
                      </a:endParaRPr>
                    </a:p>
                    <a:p>
                      <a:pPr algn="ctr">
                        <a:spcAft>
                          <a:spcPts val="0"/>
                        </a:spcAft>
                      </a:pPr>
                      <a:r>
                        <a:rPr lang="nl-NL" sz="1600" dirty="0" smtClean="0">
                          <a:solidFill>
                            <a:schemeClr val="accent3">
                              <a:lumMod val="50000"/>
                            </a:schemeClr>
                          </a:solidFill>
                        </a:rPr>
                        <a:t>INSPECTION </a:t>
                      </a:r>
                      <a:r>
                        <a:rPr lang="nl-NL" sz="1600" dirty="0">
                          <a:solidFill>
                            <a:schemeClr val="accent3">
                              <a:lumMod val="50000"/>
                            </a:schemeClr>
                          </a:solidFill>
                        </a:rPr>
                        <a:t>MANAGEMENT </a:t>
                      </a:r>
                      <a:r>
                        <a:rPr lang="nl-NL" sz="1600" dirty="0" smtClean="0">
                          <a:solidFill>
                            <a:schemeClr val="accent3">
                              <a:lumMod val="50000"/>
                            </a:schemeClr>
                          </a:solidFill>
                        </a:rPr>
                        <a:t>SYSTEM  </a:t>
                      </a:r>
                      <a:r>
                        <a:rPr lang="nl-NL" sz="1600" b="1" dirty="0" smtClean="0">
                          <a:solidFill>
                            <a:schemeClr val="accent3">
                              <a:lumMod val="50000"/>
                            </a:schemeClr>
                          </a:solidFill>
                        </a:rPr>
                        <a:t>IBP</a:t>
                      </a:r>
                      <a:endParaRPr lang="nl-NL" sz="1600" b="1" dirty="0">
                        <a:solidFill>
                          <a:schemeClr val="accent3">
                            <a:lumMod val="50000"/>
                          </a:schemeClr>
                        </a:solidFill>
                        <a:latin typeface="Calibri"/>
                        <a:ea typeface="Calibri"/>
                        <a:cs typeface="Times New Roman"/>
                      </a:endParaRPr>
                    </a:p>
                  </a:txBody>
                  <a:tcPr marL="68580" marR="68580" marT="0" marB="0"/>
                </a:tc>
                <a:tc hMerge="1">
                  <a:txBody>
                    <a:bodyPr/>
                    <a:lstStyle/>
                    <a:p>
                      <a:endParaRPr lang="nl-NL"/>
                    </a:p>
                  </a:txBody>
                  <a:tcPr/>
                </a:tc>
                <a:tc hMerge="1">
                  <a:txBody>
                    <a:bodyPr/>
                    <a:lstStyle/>
                    <a:p>
                      <a:endParaRPr lang="nl-NL"/>
                    </a:p>
                  </a:txBody>
                  <a:tcPr/>
                </a:tc>
                <a:tc vMerge="1">
                  <a:txBody>
                    <a:bodyPr/>
                    <a:lstStyle/>
                    <a:p>
                      <a:pPr algn="ctr">
                        <a:spcAft>
                          <a:spcPts val="0"/>
                        </a:spcAft>
                      </a:pPr>
                      <a:endParaRPr lang="nl-NL" sz="1800" dirty="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r>
              <a:tr h="494787">
                <a:tc gridSpan="3">
                  <a:txBody>
                    <a:bodyPr/>
                    <a:lstStyle/>
                    <a:p>
                      <a:pPr algn="ctr">
                        <a:spcAft>
                          <a:spcPts val="0"/>
                        </a:spcAft>
                      </a:pPr>
                      <a:endParaRPr lang="nl-NL" sz="1600" dirty="0" smtClean="0">
                        <a:solidFill>
                          <a:schemeClr val="accent3">
                            <a:lumMod val="50000"/>
                          </a:schemeClr>
                        </a:solidFill>
                      </a:endParaRPr>
                    </a:p>
                    <a:p>
                      <a:pPr algn="ctr">
                        <a:spcAft>
                          <a:spcPts val="0"/>
                        </a:spcAft>
                      </a:pPr>
                      <a:r>
                        <a:rPr lang="nl-NL" sz="1600" dirty="0" smtClean="0">
                          <a:solidFill>
                            <a:schemeClr val="accent3">
                              <a:lumMod val="50000"/>
                            </a:schemeClr>
                          </a:solidFill>
                        </a:rPr>
                        <a:t>MOBILE </a:t>
                      </a:r>
                      <a:r>
                        <a:rPr lang="nl-NL" sz="1600" dirty="0">
                          <a:solidFill>
                            <a:schemeClr val="accent3">
                              <a:lumMod val="50000"/>
                            </a:schemeClr>
                          </a:solidFill>
                        </a:rPr>
                        <a:t>INSPECTION </a:t>
                      </a:r>
                      <a:r>
                        <a:rPr lang="nl-NL" sz="1600" dirty="0" smtClean="0">
                          <a:solidFill>
                            <a:schemeClr val="accent3">
                              <a:lumMod val="50000"/>
                            </a:schemeClr>
                          </a:solidFill>
                        </a:rPr>
                        <a:t>REPORT   </a:t>
                      </a:r>
                      <a:r>
                        <a:rPr lang="nl-NL" sz="1600" b="1" dirty="0" smtClean="0">
                          <a:solidFill>
                            <a:schemeClr val="accent3">
                              <a:lumMod val="50000"/>
                            </a:schemeClr>
                          </a:solidFill>
                        </a:rPr>
                        <a:t>MIR</a:t>
                      </a:r>
                      <a:endParaRPr lang="nl-NL" sz="1600" b="1" dirty="0">
                        <a:solidFill>
                          <a:schemeClr val="accent3">
                            <a:lumMod val="50000"/>
                          </a:schemeClr>
                        </a:solidFill>
                        <a:latin typeface="Calibri"/>
                        <a:ea typeface="Calibri"/>
                        <a:cs typeface="Times New Roman"/>
                      </a:endParaRPr>
                    </a:p>
                  </a:txBody>
                  <a:tcPr marL="68580" marR="68580" marT="0" marB="0"/>
                </a:tc>
                <a:tc hMerge="1">
                  <a:txBody>
                    <a:bodyPr/>
                    <a:lstStyle/>
                    <a:p>
                      <a:endParaRPr lang="nl-NL"/>
                    </a:p>
                  </a:txBody>
                  <a:tcPr/>
                </a:tc>
                <a:tc hMerge="1">
                  <a:txBody>
                    <a:bodyPr/>
                    <a:lstStyle/>
                    <a:p>
                      <a:endParaRPr lang="nl-NL"/>
                    </a:p>
                  </a:txBody>
                  <a:tcPr/>
                </a:tc>
                <a:tc vMerge="1">
                  <a:txBody>
                    <a:bodyPr/>
                    <a:lstStyle/>
                    <a:p>
                      <a:pPr algn="ctr">
                        <a:spcAft>
                          <a:spcPts val="0"/>
                        </a:spcAft>
                      </a:pPr>
                      <a:endParaRPr lang="nl-NL" sz="1800" dirty="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r>
              <a:tr h="593789">
                <a:tc gridSpan="3">
                  <a:txBody>
                    <a:bodyPr/>
                    <a:lstStyle/>
                    <a:p>
                      <a:pPr algn="ctr">
                        <a:spcAft>
                          <a:spcPts val="0"/>
                        </a:spcAft>
                      </a:pPr>
                      <a:endParaRPr lang="nl-NL" sz="1600" dirty="0" smtClean="0">
                        <a:solidFill>
                          <a:schemeClr val="accent3">
                            <a:lumMod val="50000"/>
                          </a:schemeClr>
                        </a:solidFill>
                      </a:endParaRPr>
                    </a:p>
                    <a:p>
                      <a:pPr algn="ctr">
                        <a:spcAft>
                          <a:spcPts val="0"/>
                        </a:spcAft>
                      </a:pPr>
                      <a:r>
                        <a:rPr lang="nl-NL" sz="1600" dirty="0" smtClean="0">
                          <a:solidFill>
                            <a:schemeClr val="accent3">
                              <a:lumMod val="50000"/>
                            </a:schemeClr>
                          </a:solidFill>
                        </a:rPr>
                        <a:t>TIME </a:t>
                      </a:r>
                      <a:r>
                        <a:rPr lang="nl-NL" sz="1600" dirty="0">
                          <a:solidFill>
                            <a:schemeClr val="accent3">
                              <a:lumMod val="50000"/>
                            </a:schemeClr>
                          </a:solidFill>
                        </a:rPr>
                        <a:t>REGISTRATION </a:t>
                      </a:r>
                      <a:r>
                        <a:rPr lang="nl-NL" sz="1600" dirty="0" smtClean="0">
                          <a:solidFill>
                            <a:schemeClr val="accent3">
                              <a:lumMod val="50000"/>
                            </a:schemeClr>
                          </a:solidFill>
                        </a:rPr>
                        <a:t>SYSTEM  </a:t>
                      </a:r>
                      <a:r>
                        <a:rPr lang="nl-NL" sz="1600" b="1" dirty="0" smtClean="0">
                          <a:solidFill>
                            <a:schemeClr val="accent3">
                              <a:lumMod val="50000"/>
                            </a:schemeClr>
                          </a:solidFill>
                        </a:rPr>
                        <a:t>PTS</a:t>
                      </a:r>
                      <a:endParaRPr lang="nl-NL" sz="1600" b="1" dirty="0">
                        <a:solidFill>
                          <a:schemeClr val="accent3">
                            <a:lumMod val="50000"/>
                          </a:schemeClr>
                        </a:solidFill>
                        <a:latin typeface="Calibri"/>
                        <a:ea typeface="Calibri"/>
                        <a:cs typeface="Times New Roman"/>
                      </a:endParaRPr>
                    </a:p>
                  </a:txBody>
                  <a:tcPr marL="68580" marR="68580" marT="0" marB="0"/>
                </a:tc>
                <a:tc hMerge="1">
                  <a:txBody>
                    <a:bodyPr/>
                    <a:lstStyle/>
                    <a:p>
                      <a:endParaRPr lang="nl-NL"/>
                    </a:p>
                  </a:txBody>
                  <a:tcPr/>
                </a:tc>
                <a:tc hMerge="1">
                  <a:txBody>
                    <a:bodyPr/>
                    <a:lstStyle/>
                    <a:p>
                      <a:endParaRPr lang="nl-NL"/>
                    </a:p>
                  </a:txBody>
                  <a:tcPr/>
                </a:tc>
                <a:tc vMerge="1">
                  <a:txBody>
                    <a:bodyPr/>
                    <a:lstStyle/>
                    <a:p>
                      <a:pPr algn="ctr">
                        <a:spcAft>
                          <a:spcPts val="0"/>
                        </a:spcAft>
                      </a:pPr>
                      <a:endParaRPr lang="nl-NL" sz="1800" dirty="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r>
              <a:tr h="360470">
                <a:tc gridSpan="3">
                  <a:txBody>
                    <a:bodyPr/>
                    <a:lstStyle/>
                    <a:p>
                      <a:pPr algn="ctr">
                        <a:spcAft>
                          <a:spcPts val="0"/>
                        </a:spcAft>
                      </a:pPr>
                      <a:endParaRPr lang="nl-NL" sz="1600" dirty="0" smtClean="0">
                        <a:solidFill>
                          <a:schemeClr val="accent3">
                            <a:lumMod val="50000"/>
                          </a:schemeClr>
                        </a:solidFill>
                      </a:endParaRPr>
                    </a:p>
                    <a:p>
                      <a:pPr algn="ctr">
                        <a:spcAft>
                          <a:spcPts val="0"/>
                        </a:spcAft>
                      </a:pPr>
                      <a:r>
                        <a:rPr lang="nl-NL" sz="1600" dirty="0" smtClean="0">
                          <a:solidFill>
                            <a:schemeClr val="accent3">
                              <a:lumMod val="50000"/>
                            </a:schemeClr>
                          </a:solidFill>
                        </a:rPr>
                        <a:t>BILLING SYSTEM    </a:t>
                      </a:r>
                      <a:r>
                        <a:rPr lang="nl-NL" sz="1600" b="1" dirty="0" smtClean="0">
                          <a:solidFill>
                            <a:schemeClr val="accent3">
                              <a:lumMod val="50000"/>
                            </a:schemeClr>
                          </a:solidFill>
                        </a:rPr>
                        <a:t>FAC</a:t>
                      </a:r>
                      <a:endParaRPr lang="nl-NL" sz="1600" b="1" dirty="0">
                        <a:solidFill>
                          <a:schemeClr val="accent3">
                            <a:lumMod val="50000"/>
                          </a:schemeClr>
                        </a:solidFill>
                        <a:latin typeface="Calibri"/>
                        <a:ea typeface="Calibri"/>
                        <a:cs typeface="Times New Roman"/>
                      </a:endParaRPr>
                    </a:p>
                  </a:txBody>
                  <a:tcPr marL="68580" marR="68580" marT="0" marB="0"/>
                </a:tc>
                <a:tc hMerge="1">
                  <a:txBody>
                    <a:bodyPr/>
                    <a:lstStyle/>
                    <a:p>
                      <a:endParaRPr lang="nl-NL"/>
                    </a:p>
                  </a:txBody>
                  <a:tcPr/>
                </a:tc>
                <a:tc hMerge="1">
                  <a:txBody>
                    <a:bodyPr/>
                    <a:lstStyle/>
                    <a:p>
                      <a:endParaRPr lang="nl-NL"/>
                    </a:p>
                  </a:txBody>
                  <a:tcPr/>
                </a:tc>
                <a:tc vMerge="1">
                  <a:txBody>
                    <a:bodyPr/>
                    <a:lstStyle/>
                    <a:p>
                      <a:pPr algn="ctr">
                        <a:spcAft>
                          <a:spcPts val="0"/>
                        </a:spcAft>
                      </a:pPr>
                      <a:endParaRPr lang="nl-NL" sz="1800" dirty="0">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r>
              <a:tr h="593789">
                <a:tc gridSpan="3">
                  <a:txBody>
                    <a:bodyPr/>
                    <a:lstStyle/>
                    <a:p>
                      <a:pPr algn="ctr">
                        <a:spcAft>
                          <a:spcPts val="0"/>
                        </a:spcAft>
                      </a:pPr>
                      <a:endParaRPr lang="nl-NL" sz="1600" dirty="0" smtClean="0">
                        <a:solidFill>
                          <a:schemeClr val="accent3">
                            <a:lumMod val="50000"/>
                          </a:schemeClr>
                        </a:solidFill>
                      </a:endParaRPr>
                    </a:p>
                    <a:p>
                      <a:pPr algn="ctr">
                        <a:spcAft>
                          <a:spcPts val="0"/>
                        </a:spcAft>
                      </a:pPr>
                      <a:r>
                        <a:rPr lang="nl-NL" sz="1600" dirty="0" smtClean="0">
                          <a:solidFill>
                            <a:schemeClr val="accent3">
                              <a:lumMod val="50000"/>
                            </a:schemeClr>
                          </a:solidFill>
                        </a:rPr>
                        <a:t>FINANCIAL SYSTEM  </a:t>
                      </a:r>
                      <a:r>
                        <a:rPr lang="nl-NL" sz="1600" b="1" dirty="0" smtClean="0">
                          <a:solidFill>
                            <a:schemeClr val="accent3">
                              <a:lumMod val="50000"/>
                            </a:schemeClr>
                          </a:solidFill>
                        </a:rPr>
                        <a:t>FMS</a:t>
                      </a:r>
                      <a:endParaRPr lang="nl-NL" sz="1600" b="1" dirty="0">
                        <a:solidFill>
                          <a:schemeClr val="accent3">
                            <a:lumMod val="50000"/>
                          </a:schemeClr>
                        </a:solidFill>
                        <a:latin typeface="Calibri"/>
                        <a:ea typeface="Calibri"/>
                        <a:cs typeface="Times New Roman"/>
                      </a:endParaRPr>
                    </a:p>
                  </a:txBody>
                  <a:tcPr marL="68580" marR="68580" marT="0" marB="0"/>
                </a:tc>
                <a:tc hMerge="1">
                  <a:txBody>
                    <a:bodyPr/>
                    <a:lstStyle/>
                    <a:p>
                      <a:endParaRPr lang="nl-NL"/>
                    </a:p>
                  </a:txBody>
                  <a:tcPr/>
                </a:tc>
                <a:tc hMerge="1">
                  <a:txBody>
                    <a:bodyPr/>
                    <a:lstStyle/>
                    <a:p>
                      <a:endParaRPr lang="nl-NL"/>
                    </a:p>
                  </a:txBody>
                  <a:tcPr/>
                </a:tc>
                <a:tc vMerge="1">
                  <a:txBody>
                    <a:bodyPr/>
                    <a:lstStyle/>
                    <a:p>
                      <a:pPr algn="ctr">
                        <a:spcAft>
                          <a:spcPts val="0"/>
                        </a:spcAft>
                      </a:pPr>
                      <a:endParaRPr lang="nl-NL" sz="1800" b="1" dirty="0">
                        <a:solidFill>
                          <a:schemeClr val="bg1"/>
                        </a:solidFill>
                        <a:latin typeface="Calibri"/>
                        <a:ea typeface="Calibri"/>
                        <a:cs typeface="Times New Roman"/>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BB59"/>
                    </a:solidFill>
                  </a:tcPr>
                </a:tc>
              </a:tr>
            </a:tbl>
          </a:graphicData>
        </a:graphic>
      </p:graphicFrame>
      <p:sp>
        <p:nvSpPr>
          <p:cNvPr id="3379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2"/>
          <p:cNvSpPr>
            <a:spLocks noGrp="1" noChangeArrowheads="1"/>
          </p:cNvSpPr>
          <p:nvPr>
            <p:ph type="title"/>
          </p:nvPr>
        </p:nvSpPr>
        <p:spPr>
          <a:xfrm>
            <a:off x="457200" y="1189856"/>
            <a:ext cx="7620000" cy="456382"/>
          </a:xfrm>
          <a:prstGeom prst="rect">
            <a:avLst/>
          </a:prstGeom>
        </p:spPr>
        <p:txBody>
          <a:bodyPr>
            <a:normAutofit fontScale="90000"/>
          </a:bodyPr>
          <a:lstStyle/>
          <a:p>
            <a:pPr eaLnBrk="1" hangingPunct="1"/>
            <a:r>
              <a:rPr lang="nl-NL" sz="2800" dirty="0" smtClean="0">
                <a:latin typeface="+mn-lt"/>
              </a:rPr>
              <a:t>ICT LANDSCAPE  KCB : INFORMATIONSYSTEMS</a:t>
            </a:r>
          </a:p>
        </p:txBody>
      </p:sp>
      <p:sp>
        <p:nvSpPr>
          <p:cNvPr id="6" name="Content Placeholder 5"/>
          <p:cNvSpPr>
            <a:spLocks noGrp="1"/>
          </p:cNvSpPr>
          <p:nvPr>
            <p:ph idx="1"/>
          </p:nvPr>
        </p:nvSpPr>
        <p:spPr/>
        <p:txBody>
          <a:bodyPr/>
          <a:lstStyle/>
          <a:p>
            <a:endParaRPr lang="en-GB"/>
          </a:p>
        </p:txBody>
      </p:sp>
      <p:sp>
        <p:nvSpPr>
          <p:cNvPr id="9" name="Rectangle 2"/>
          <p:cNvSpPr txBox="1">
            <a:spLocks noChangeArrowheads="1"/>
          </p:cNvSpPr>
          <p:nvPr/>
        </p:nvSpPr>
        <p:spPr>
          <a:xfrm>
            <a:off x="179512" y="2780928"/>
            <a:ext cx="1440160" cy="64807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b="1" i="0" u="none" strike="noStrike" kern="1200" cap="none" spc="0" normalizeH="0" baseline="0" noProof="0" dirty="0" smtClean="0">
                <a:ln>
                  <a:noFill/>
                </a:ln>
                <a:solidFill>
                  <a:srgbClr val="1B763B"/>
                </a:solidFill>
                <a:effectLst/>
                <a:uLnTx/>
                <a:uFillTx/>
                <a:latin typeface="+mn-lt"/>
                <a:ea typeface="+mj-ea"/>
                <a:cs typeface="Arial" pitchFamily="34" charset="0"/>
              </a:rPr>
              <a:t>SUPPORTING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b="1" i="0" u="none" strike="noStrike" kern="1200" cap="none" spc="0" normalizeH="0" baseline="0" noProof="0" dirty="0" smtClean="0">
                <a:ln>
                  <a:noFill/>
                </a:ln>
                <a:solidFill>
                  <a:srgbClr val="1B763B"/>
                </a:solidFill>
                <a:effectLst/>
                <a:uLnTx/>
                <a:uFillTx/>
                <a:latin typeface="+mn-lt"/>
                <a:ea typeface="+mj-ea"/>
                <a:cs typeface="Arial" pitchFamily="34" charset="0"/>
              </a:rPr>
              <a:t>SYSTEMS</a:t>
            </a:r>
          </a:p>
        </p:txBody>
      </p:sp>
      <p:sp>
        <p:nvSpPr>
          <p:cNvPr id="11" name="Rectangle 2"/>
          <p:cNvSpPr txBox="1">
            <a:spLocks noChangeArrowheads="1"/>
          </p:cNvSpPr>
          <p:nvPr/>
        </p:nvSpPr>
        <p:spPr>
          <a:xfrm>
            <a:off x="323528" y="3284984"/>
            <a:ext cx="1080120" cy="3096344"/>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b="1" i="0" u="none" strike="noStrike" kern="1200" cap="none" spc="0" normalizeH="0" baseline="0" noProof="0" dirty="0" smtClean="0">
              <a:ln>
                <a:noFill/>
              </a:ln>
              <a:solidFill>
                <a:srgbClr val="1B763B"/>
              </a:solidFill>
              <a:effectLst/>
              <a:uLnTx/>
              <a:uFillTx/>
              <a:latin typeface="+mn-lt"/>
              <a:ea typeface="+mj-ea"/>
              <a:cs typeface="Arial" pitchFamily="34" charset="0"/>
            </a:endParaRPr>
          </a:p>
        </p:txBody>
      </p:sp>
      <p:sp>
        <p:nvSpPr>
          <p:cNvPr id="16" name="PIJL-OMLAAG 15"/>
          <p:cNvSpPr/>
          <p:nvPr/>
        </p:nvSpPr>
        <p:spPr>
          <a:xfrm>
            <a:off x="1115616" y="3356992"/>
            <a:ext cx="432048" cy="2952328"/>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5320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New Zealand Trade and Enterprise</a:t>
            </a:r>
            <a:endParaRPr lang="en-US" dirty="0"/>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69332" y="995054"/>
            <a:ext cx="6553200" cy="5726421"/>
          </a:xfrm>
        </p:spPr>
      </p:pic>
      <p:sp>
        <p:nvSpPr>
          <p:cNvPr id="4" name="Foliennummernplatzhalter 3"/>
          <p:cNvSpPr>
            <a:spLocks noGrp="1"/>
          </p:cNvSpPr>
          <p:nvPr>
            <p:ph type="sldNum" sz="quarter" idx="12"/>
          </p:nvPr>
        </p:nvSpPr>
        <p:spPr/>
        <p:txBody>
          <a:bodyPr/>
          <a:lstStyle/>
          <a:p>
            <a:fld id="{1920EEC7-98E1-4CEF-92AF-B9255C82647E}" type="slidenum">
              <a:rPr lang="en-GB" smtClean="0"/>
              <a:t>11</a:t>
            </a:fld>
            <a:endParaRPr lang="en-GB"/>
          </a:p>
        </p:txBody>
      </p:sp>
    </p:spTree>
    <p:extLst>
      <p:ext uri="{BB962C8B-B14F-4D97-AF65-F5344CB8AC3E}">
        <p14:creationId xmlns:p14="http://schemas.microsoft.com/office/powerpoint/2010/main" val="130441434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2" name="Object 2"/>
          <p:cNvGraphicFramePr>
            <a:graphicFrameLocks noChangeAspect="1"/>
          </p:cNvGraphicFramePr>
          <p:nvPr/>
        </p:nvGraphicFramePr>
        <p:xfrm>
          <a:off x="1691680" y="908720"/>
          <a:ext cx="6099364" cy="5688632"/>
        </p:xfrm>
        <a:graphic>
          <a:graphicData uri="http://schemas.openxmlformats.org/presentationml/2006/ole">
            <mc:AlternateContent xmlns:mc="http://schemas.openxmlformats.org/markup-compatibility/2006">
              <mc:Choice xmlns:v="urn:schemas-microsoft-com:vml" Requires="v">
                <p:oleObj spid="_x0000_s7314" name="iGrafx" r:id="rId4" imgW="6319080" imgH="6627960" progId="iGrafx.Document">
                  <p:embed/>
                </p:oleObj>
              </mc:Choice>
              <mc:Fallback>
                <p:oleObj name="iGrafx" r:id="rId4" imgW="6319080" imgH="6627960" progId="iGrafx.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908720"/>
                        <a:ext cx="6099364"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itle 4"/>
          <p:cNvSpPr>
            <a:spLocks noGrp="1"/>
          </p:cNvSpPr>
          <p:nvPr>
            <p:ph type="title"/>
          </p:nvPr>
        </p:nvSpPr>
        <p:spPr/>
        <p:txBody>
          <a:bodyPr/>
          <a:lstStyle/>
          <a:p>
            <a:endParaRPr lang="en-GB"/>
          </a:p>
        </p:txBody>
      </p:sp>
      <p:sp>
        <p:nvSpPr>
          <p:cNvPr id="6" name="Content Placeholder 5"/>
          <p:cNvSpPr>
            <a:spLocks noGrp="1"/>
          </p:cNvSpPr>
          <p:nvPr>
            <p:ph idx="1"/>
          </p:nvPr>
        </p:nvSpPr>
        <p:spPr/>
        <p:txBody>
          <a:bodyPr/>
          <a:lstStyle/>
          <a:p>
            <a:endParaRPr lang="en-GB"/>
          </a:p>
        </p:txBody>
      </p:sp>
    </p:spTree>
    <p:extLst>
      <p:ext uri="{BB962C8B-B14F-4D97-AF65-F5344CB8AC3E}">
        <p14:creationId xmlns:p14="http://schemas.microsoft.com/office/powerpoint/2010/main" val="99732115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0"/>
          </p:nvPr>
        </p:nvSpPr>
        <p:spPr/>
        <p:txBody>
          <a:bodyPr/>
          <a:lstStyle/>
          <a:p>
            <a:pPr eaLnBrk="1" hangingPunct="1"/>
            <a:endParaRPr lang="nl-NL" sz="2400" dirty="0" smtClean="0">
              <a:latin typeface="+mn-lt"/>
            </a:endParaRPr>
          </a:p>
        </p:txBody>
      </p:sp>
      <p:sp>
        <p:nvSpPr>
          <p:cNvPr id="3" name="Text Placeholder 2"/>
          <p:cNvSpPr>
            <a:spLocks noGrp="1"/>
          </p:cNvSpPr>
          <p:nvPr>
            <p:ph type="body" sz="quarter" idx="14"/>
          </p:nvPr>
        </p:nvSpPr>
        <p:spPr/>
        <p:txBody>
          <a:bodyPr/>
          <a:lstStyle/>
          <a:p>
            <a:r>
              <a:rPr lang="en-US" dirty="0">
                <a:solidFill>
                  <a:schemeClr val="tx1"/>
                </a:solidFill>
              </a:rPr>
              <a:t>Phytosanitary  and quality inspections prior to customs procedures </a:t>
            </a:r>
          </a:p>
          <a:p>
            <a:r>
              <a:rPr lang="en-US" dirty="0">
                <a:solidFill>
                  <a:schemeClr val="tx1"/>
                </a:solidFill>
              </a:rPr>
              <a:t>Risk Analysis (product/country of origin)</a:t>
            </a:r>
          </a:p>
          <a:p>
            <a:r>
              <a:rPr lang="en-US" dirty="0">
                <a:solidFill>
                  <a:schemeClr val="tx1"/>
                </a:solidFill>
              </a:rPr>
              <a:t>Selection of the goods to be inspected </a:t>
            </a:r>
          </a:p>
          <a:p>
            <a:r>
              <a:rPr lang="en-US" dirty="0">
                <a:solidFill>
                  <a:schemeClr val="tx1"/>
                </a:solidFill>
              </a:rPr>
              <a:t>Analysis and selection based on data from the declaration of the goods</a:t>
            </a:r>
          </a:p>
          <a:p>
            <a:r>
              <a:rPr lang="en-US" dirty="0">
                <a:solidFill>
                  <a:schemeClr val="tx1"/>
                </a:solidFill>
              </a:rPr>
              <a:t>Selection of goods - which is based on profiles – is fully automated</a:t>
            </a:r>
          </a:p>
          <a:p>
            <a:endParaRPr lang="en-US" dirty="0"/>
          </a:p>
          <a:p>
            <a:endParaRPr lang="nl-NL" dirty="0"/>
          </a:p>
          <a:p>
            <a:endParaRPr lang="en-GB" dirty="0"/>
          </a:p>
        </p:txBody>
      </p:sp>
      <p:sp>
        <p:nvSpPr>
          <p:cNvPr id="2" name="Text Placeholder 1"/>
          <p:cNvSpPr>
            <a:spLocks noGrp="1"/>
          </p:cNvSpPr>
          <p:nvPr>
            <p:ph type="body" sz="quarter" idx="12"/>
          </p:nvPr>
        </p:nvSpPr>
        <p:spPr/>
        <p:txBody>
          <a:bodyPr/>
          <a:lstStyle/>
          <a:p>
            <a:endParaRPr lang="en-GB" dirty="0"/>
          </a:p>
        </p:txBody>
      </p:sp>
      <p:sp>
        <p:nvSpPr>
          <p:cNvPr id="6146" name="Rectangle 2"/>
          <p:cNvSpPr>
            <a:spLocks noGrp="1" noChangeArrowheads="1"/>
          </p:cNvSpPr>
          <p:nvPr>
            <p:ph type="title" idx="4294967295"/>
          </p:nvPr>
        </p:nvSpPr>
        <p:spPr>
          <a:xfrm>
            <a:off x="0" y="1196975"/>
            <a:ext cx="7620000" cy="719138"/>
          </a:xfrm>
          <a:prstGeom prst="rect">
            <a:avLst/>
          </a:prstGeom>
        </p:spPr>
        <p:txBody>
          <a:bodyPr/>
          <a:lstStyle/>
          <a:p>
            <a:pPr eaLnBrk="1" hangingPunct="1"/>
            <a:r>
              <a:rPr lang="en-US" sz="2800" dirty="0" smtClean="0">
                <a:latin typeface="+mn-lt"/>
              </a:rPr>
              <a:t>CLIENT</a:t>
            </a:r>
            <a:r>
              <a:rPr lang="en-US" sz="3200" dirty="0" smtClean="0">
                <a:latin typeface="+mn-lt"/>
              </a:rPr>
              <a:t> </a:t>
            </a:r>
            <a:r>
              <a:rPr lang="en-US" sz="2800" dirty="0" smtClean="0">
                <a:latin typeface="+mn-lt"/>
              </a:rPr>
              <a:t>IMPORT   1 </a:t>
            </a:r>
            <a:endParaRPr lang="nl-NL" sz="2800" dirty="0" smtClean="0">
              <a:latin typeface="+mn-lt"/>
            </a:endParaRPr>
          </a:p>
        </p:txBody>
      </p:sp>
    </p:spTree>
    <p:extLst>
      <p:ext uri="{BB962C8B-B14F-4D97-AF65-F5344CB8AC3E}">
        <p14:creationId xmlns:p14="http://schemas.microsoft.com/office/powerpoint/2010/main" val="199815164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0"/>
          </p:nvPr>
        </p:nvSpPr>
        <p:spPr/>
        <p:txBody>
          <a:bodyPr/>
          <a:lstStyle/>
          <a:p>
            <a:pPr eaLnBrk="1" hangingPunct="1">
              <a:buNone/>
            </a:pPr>
            <a:endParaRPr lang="nl-NL" sz="2400" dirty="0" smtClean="0">
              <a:latin typeface="+mn-lt"/>
            </a:endParaRPr>
          </a:p>
        </p:txBody>
      </p:sp>
      <p:sp>
        <p:nvSpPr>
          <p:cNvPr id="3" name="Text Placeholder 2"/>
          <p:cNvSpPr>
            <a:spLocks noGrp="1"/>
          </p:cNvSpPr>
          <p:nvPr>
            <p:ph type="body" sz="quarter" idx="14"/>
          </p:nvPr>
        </p:nvSpPr>
        <p:spPr/>
        <p:txBody>
          <a:bodyPr/>
          <a:lstStyle/>
          <a:p>
            <a:r>
              <a:rPr lang="en-US" dirty="0">
                <a:solidFill>
                  <a:schemeClr val="tx1"/>
                </a:solidFill>
              </a:rPr>
              <a:t>Inspection request sent to Inspection Management System</a:t>
            </a:r>
          </a:p>
          <a:p>
            <a:r>
              <a:rPr lang="en-US" dirty="0">
                <a:solidFill>
                  <a:schemeClr val="tx1"/>
                </a:solidFill>
              </a:rPr>
              <a:t>Non selected shipments will be administrative checked for  proper documents and registration in CLIENT import</a:t>
            </a:r>
          </a:p>
          <a:p>
            <a:endParaRPr lang="nl-NL" dirty="0"/>
          </a:p>
          <a:p>
            <a:endParaRPr lang="en-GB" dirty="0"/>
          </a:p>
        </p:txBody>
      </p:sp>
      <p:sp>
        <p:nvSpPr>
          <p:cNvPr id="2" name="Text Placeholder 1"/>
          <p:cNvSpPr>
            <a:spLocks noGrp="1"/>
          </p:cNvSpPr>
          <p:nvPr>
            <p:ph type="body" sz="quarter" idx="12"/>
          </p:nvPr>
        </p:nvSpPr>
        <p:spPr/>
        <p:txBody>
          <a:bodyPr/>
          <a:lstStyle/>
          <a:p>
            <a:endParaRPr lang="en-GB"/>
          </a:p>
        </p:txBody>
      </p:sp>
      <p:sp>
        <p:nvSpPr>
          <p:cNvPr id="6146" name="Rectangle 2"/>
          <p:cNvSpPr>
            <a:spLocks noGrp="1" noChangeArrowheads="1"/>
          </p:cNvSpPr>
          <p:nvPr>
            <p:ph type="title" idx="4294967295"/>
          </p:nvPr>
        </p:nvSpPr>
        <p:spPr>
          <a:xfrm>
            <a:off x="0" y="1196975"/>
            <a:ext cx="7620000" cy="1143000"/>
          </a:xfrm>
          <a:prstGeom prst="rect">
            <a:avLst/>
          </a:prstGeom>
        </p:spPr>
        <p:txBody>
          <a:bodyPr/>
          <a:lstStyle/>
          <a:p>
            <a:pPr eaLnBrk="1" hangingPunct="1"/>
            <a:r>
              <a:rPr lang="en-US" sz="2800" dirty="0" smtClean="0">
                <a:latin typeface="+mn-lt"/>
              </a:rPr>
              <a:t>CLIENT</a:t>
            </a:r>
            <a:r>
              <a:rPr lang="en-US" sz="3200" dirty="0" smtClean="0"/>
              <a:t> </a:t>
            </a:r>
            <a:r>
              <a:rPr lang="en-US" sz="2800" dirty="0" smtClean="0">
                <a:latin typeface="+mn-lt"/>
              </a:rPr>
              <a:t>IMPORT   2 </a:t>
            </a:r>
            <a:endParaRPr lang="nl-NL" sz="2800" dirty="0" smtClean="0">
              <a:latin typeface="+mn-lt"/>
            </a:endParaRPr>
          </a:p>
        </p:txBody>
      </p:sp>
    </p:spTree>
    <p:extLst>
      <p:ext uri="{BB962C8B-B14F-4D97-AF65-F5344CB8AC3E}">
        <p14:creationId xmlns:p14="http://schemas.microsoft.com/office/powerpoint/2010/main" val="324552171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0"/>
          </p:nvPr>
        </p:nvSpPr>
        <p:spPr/>
        <p:txBody>
          <a:bodyPr/>
          <a:lstStyle/>
          <a:p>
            <a:pPr eaLnBrk="1" hangingPunct="1"/>
            <a:endParaRPr lang="en-US" sz="2400" dirty="0" smtClean="0">
              <a:solidFill>
                <a:schemeClr val="tx1"/>
              </a:solidFill>
              <a:latin typeface="+mn-lt"/>
            </a:endParaRPr>
          </a:p>
        </p:txBody>
      </p:sp>
      <p:sp>
        <p:nvSpPr>
          <p:cNvPr id="3" name="Text Placeholder 2"/>
          <p:cNvSpPr>
            <a:spLocks noGrp="1"/>
          </p:cNvSpPr>
          <p:nvPr>
            <p:ph type="body" sz="quarter" idx="14"/>
          </p:nvPr>
        </p:nvSpPr>
        <p:spPr/>
        <p:txBody>
          <a:bodyPr/>
          <a:lstStyle/>
          <a:p>
            <a:r>
              <a:rPr lang="en-US" dirty="0">
                <a:solidFill>
                  <a:schemeClr val="tx1"/>
                </a:solidFill>
              </a:rPr>
              <a:t>Phytosanitary inspection based on third country demands.</a:t>
            </a:r>
          </a:p>
          <a:p>
            <a:r>
              <a:rPr lang="en-US" dirty="0">
                <a:solidFill>
                  <a:schemeClr val="tx1"/>
                </a:solidFill>
              </a:rPr>
              <a:t>Quality inspections based on EU regulations (EU 543-2011). Analysis and selection on basis of data from the declaration of the shipments (manual)</a:t>
            </a:r>
          </a:p>
          <a:p>
            <a:r>
              <a:rPr lang="nl-NL" dirty="0">
                <a:solidFill>
                  <a:schemeClr val="tx1"/>
                </a:solidFill>
              </a:rPr>
              <a:t>Electronic handling (partial) of certifcate of conformity (agreement with Dutch Customs).</a:t>
            </a:r>
          </a:p>
          <a:p>
            <a:r>
              <a:rPr lang="en-US" dirty="0">
                <a:solidFill>
                  <a:schemeClr val="tx1"/>
                </a:solidFill>
              </a:rPr>
              <a:t>Uniform edited documents</a:t>
            </a:r>
          </a:p>
          <a:p>
            <a:endParaRPr lang="en-GB" dirty="0"/>
          </a:p>
        </p:txBody>
      </p:sp>
      <p:sp>
        <p:nvSpPr>
          <p:cNvPr id="2" name="Text Placeholder 1"/>
          <p:cNvSpPr>
            <a:spLocks noGrp="1"/>
          </p:cNvSpPr>
          <p:nvPr>
            <p:ph type="body" sz="quarter" idx="12"/>
          </p:nvPr>
        </p:nvSpPr>
        <p:spPr/>
        <p:txBody>
          <a:bodyPr/>
          <a:lstStyle/>
          <a:p>
            <a:endParaRPr lang="en-GB"/>
          </a:p>
        </p:txBody>
      </p:sp>
      <p:sp>
        <p:nvSpPr>
          <p:cNvPr id="6146" name="Rectangle 2"/>
          <p:cNvSpPr>
            <a:spLocks noGrp="1" noChangeArrowheads="1"/>
          </p:cNvSpPr>
          <p:nvPr>
            <p:ph type="title" idx="4294967295"/>
          </p:nvPr>
        </p:nvSpPr>
        <p:spPr>
          <a:xfrm>
            <a:off x="0" y="1268413"/>
            <a:ext cx="7620000" cy="1143000"/>
          </a:xfrm>
          <a:prstGeom prst="rect">
            <a:avLst/>
          </a:prstGeom>
        </p:spPr>
        <p:txBody>
          <a:bodyPr/>
          <a:lstStyle/>
          <a:p>
            <a:pPr eaLnBrk="1" hangingPunct="1"/>
            <a:r>
              <a:rPr lang="en-US" sz="2800" dirty="0" smtClean="0">
                <a:latin typeface="+mn-lt"/>
              </a:rPr>
              <a:t>CLIENT EXPORT   </a:t>
            </a:r>
            <a:endParaRPr lang="nl-NL" sz="2800" dirty="0" smtClean="0">
              <a:latin typeface="+mn-lt"/>
            </a:endParaRPr>
          </a:p>
        </p:txBody>
      </p:sp>
    </p:spTree>
    <p:extLst>
      <p:ext uri="{BB962C8B-B14F-4D97-AF65-F5344CB8AC3E}">
        <p14:creationId xmlns:p14="http://schemas.microsoft.com/office/powerpoint/2010/main" val="309919268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quarter" idx="10"/>
          </p:nvPr>
        </p:nvSpPr>
        <p:spPr/>
        <p:txBody>
          <a:bodyPr/>
          <a:lstStyle/>
          <a:p>
            <a:pPr eaLnBrk="1" hangingPunct="1"/>
            <a:endParaRPr lang="nl-NL" sz="2800" dirty="0" smtClean="0"/>
          </a:p>
        </p:txBody>
      </p:sp>
      <p:sp>
        <p:nvSpPr>
          <p:cNvPr id="3" name="Text Placeholder 2"/>
          <p:cNvSpPr>
            <a:spLocks noGrp="1"/>
          </p:cNvSpPr>
          <p:nvPr>
            <p:ph type="body" sz="quarter" idx="14"/>
          </p:nvPr>
        </p:nvSpPr>
        <p:spPr/>
        <p:txBody>
          <a:bodyPr/>
          <a:lstStyle/>
          <a:p>
            <a:r>
              <a:rPr lang="nl-NL" dirty="0">
                <a:solidFill>
                  <a:schemeClr val="tx1"/>
                </a:solidFill>
              </a:rPr>
              <a:t>Registration of all inspection requests  </a:t>
            </a:r>
            <a:endParaRPr lang="nl-NL" sz="1600" dirty="0">
              <a:solidFill>
                <a:schemeClr val="tx1"/>
              </a:solidFill>
            </a:endParaRPr>
          </a:p>
          <a:p>
            <a:r>
              <a:rPr lang="nl-NL" dirty="0">
                <a:solidFill>
                  <a:schemeClr val="tx1"/>
                </a:solidFill>
              </a:rPr>
              <a:t>Planning of inspection requests</a:t>
            </a:r>
          </a:p>
          <a:p>
            <a:r>
              <a:rPr lang="nl-NL" dirty="0">
                <a:solidFill>
                  <a:schemeClr val="tx1"/>
                </a:solidFill>
              </a:rPr>
              <a:t>Registration of inspection results</a:t>
            </a:r>
          </a:p>
          <a:p>
            <a:r>
              <a:rPr lang="nl-NL" dirty="0">
                <a:solidFill>
                  <a:schemeClr val="tx1"/>
                </a:solidFill>
              </a:rPr>
              <a:t>Electronic feedback send to CLIENT-systems </a:t>
            </a:r>
          </a:p>
          <a:p>
            <a:r>
              <a:rPr lang="nl-NL" dirty="0">
                <a:solidFill>
                  <a:schemeClr val="tx1"/>
                </a:solidFill>
              </a:rPr>
              <a:t>Email feedback to import- en exportcompany</a:t>
            </a:r>
          </a:p>
          <a:p>
            <a:endParaRPr lang="nl-NL" sz="2400" dirty="0"/>
          </a:p>
          <a:p>
            <a:endParaRPr lang="en-GB" dirty="0"/>
          </a:p>
        </p:txBody>
      </p:sp>
      <p:sp>
        <p:nvSpPr>
          <p:cNvPr id="2" name="Text Placeholder 1"/>
          <p:cNvSpPr>
            <a:spLocks noGrp="1"/>
          </p:cNvSpPr>
          <p:nvPr>
            <p:ph type="body" sz="quarter" idx="12"/>
          </p:nvPr>
        </p:nvSpPr>
        <p:spPr/>
        <p:txBody>
          <a:bodyPr/>
          <a:lstStyle/>
          <a:p>
            <a:endParaRPr lang="en-GB"/>
          </a:p>
        </p:txBody>
      </p:sp>
      <p:sp>
        <p:nvSpPr>
          <p:cNvPr id="7170" name="Rectangle 2"/>
          <p:cNvSpPr>
            <a:spLocks noGrp="1" noChangeArrowheads="1"/>
          </p:cNvSpPr>
          <p:nvPr>
            <p:ph type="title" idx="4294967295"/>
          </p:nvPr>
        </p:nvSpPr>
        <p:spPr>
          <a:xfrm>
            <a:off x="0" y="1125538"/>
            <a:ext cx="7620000" cy="1143000"/>
          </a:xfrm>
          <a:prstGeom prst="rect">
            <a:avLst/>
          </a:prstGeom>
        </p:spPr>
        <p:txBody>
          <a:bodyPr/>
          <a:lstStyle/>
          <a:p>
            <a:pPr eaLnBrk="1" hangingPunct="1"/>
            <a:r>
              <a:rPr lang="nl-NL" sz="2800" dirty="0" smtClean="0">
                <a:latin typeface="+mn-lt"/>
              </a:rPr>
              <a:t>INSPECTION MANAGEMENT SYSTEM (IBP)</a:t>
            </a:r>
          </a:p>
        </p:txBody>
      </p:sp>
    </p:spTree>
    <p:extLst>
      <p:ext uri="{BB962C8B-B14F-4D97-AF65-F5344CB8AC3E}">
        <p14:creationId xmlns:p14="http://schemas.microsoft.com/office/powerpoint/2010/main" val="148515264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quarter" idx="10"/>
          </p:nvPr>
        </p:nvSpPr>
        <p:spPr/>
        <p:txBody>
          <a:bodyPr/>
          <a:lstStyle/>
          <a:p>
            <a:pPr eaLnBrk="1" hangingPunct="1">
              <a:buNone/>
            </a:pPr>
            <a:endParaRPr lang="nl-NL" sz="2800" dirty="0" smtClean="0"/>
          </a:p>
        </p:txBody>
      </p:sp>
      <p:sp>
        <p:nvSpPr>
          <p:cNvPr id="3" name="Text Placeholder 2"/>
          <p:cNvSpPr>
            <a:spLocks noGrp="1"/>
          </p:cNvSpPr>
          <p:nvPr>
            <p:ph type="body" sz="quarter" idx="14"/>
          </p:nvPr>
        </p:nvSpPr>
        <p:spPr/>
        <p:txBody>
          <a:bodyPr/>
          <a:lstStyle/>
          <a:p>
            <a:r>
              <a:rPr lang="nl-NL" dirty="0">
                <a:solidFill>
                  <a:schemeClr val="tx1"/>
                </a:solidFill>
              </a:rPr>
              <a:t>Produces all invoices  for KCB .</a:t>
            </a:r>
          </a:p>
          <a:p>
            <a:r>
              <a:rPr lang="nl-NL" dirty="0">
                <a:solidFill>
                  <a:schemeClr val="tx1"/>
                </a:solidFill>
              </a:rPr>
              <a:t>1250 different customers</a:t>
            </a:r>
          </a:p>
          <a:p>
            <a:r>
              <a:rPr lang="nl-NL" dirty="0">
                <a:solidFill>
                  <a:schemeClr val="tx1"/>
                </a:solidFill>
              </a:rPr>
              <a:t>20.000 invoices per Year  (estimate 2014)</a:t>
            </a:r>
          </a:p>
          <a:p>
            <a:r>
              <a:rPr lang="nl-NL" dirty="0">
                <a:solidFill>
                  <a:schemeClr val="tx1"/>
                </a:solidFill>
              </a:rPr>
              <a:t>Uploading all data to the </a:t>
            </a:r>
            <a:r>
              <a:rPr lang="nl-NL">
                <a:solidFill>
                  <a:schemeClr val="tx1"/>
                </a:solidFill>
              </a:rPr>
              <a:t>Financial </a:t>
            </a:r>
            <a:r>
              <a:rPr lang="nl-NL" smtClean="0">
                <a:solidFill>
                  <a:schemeClr val="tx1"/>
                </a:solidFill>
              </a:rPr>
              <a:t>system</a:t>
            </a:r>
            <a:endParaRPr lang="nl-NL" dirty="0">
              <a:solidFill>
                <a:schemeClr val="tx1"/>
              </a:solidFill>
            </a:endParaRPr>
          </a:p>
        </p:txBody>
      </p:sp>
      <p:sp>
        <p:nvSpPr>
          <p:cNvPr id="2" name="Text Placeholder 1"/>
          <p:cNvSpPr>
            <a:spLocks noGrp="1"/>
          </p:cNvSpPr>
          <p:nvPr>
            <p:ph type="body" sz="quarter" idx="12"/>
          </p:nvPr>
        </p:nvSpPr>
        <p:spPr/>
        <p:txBody>
          <a:bodyPr/>
          <a:lstStyle/>
          <a:p>
            <a:endParaRPr lang="en-GB"/>
          </a:p>
        </p:txBody>
      </p:sp>
      <p:sp>
        <p:nvSpPr>
          <p:cNvPr id="7170" name="Rectangle 2"/>
          <p:cNvSpPr>
            <a:spLocks noGrp="1" noChangeArrowheads="1"/>
          </p:cNvSpPr>
          <p:nvPr>
            <p:ph type="title" idx="4294967295"/>
          </p:nvPr>
        </p:nvSpPr>
        <p:spPr>
          <a:xfrm>
            <a:off x="0" y="1125538"/>
            <a:ext cx="7620000" cy="1143000"/>
          </a:xfrm>
          <a:prstGeom prst="rect">
            <a:avLst/>
          </a:prstGeom>
        </p:spPr>
        <p:txBody>
          <a:bodyPr/>
          <a:lstStyle/>
          <a:p>
            <a:pPr eaLnBrk="1" hangingPunct="1"/>
            <a:r>
              <a:rPr lang="nl-NL" sz="2800" dirty="0" smtClean="0">
                <a:latin typeface="+mn-lt"/>
              </a:rPr>
              <a:t>INVOICE SYSTEM  FAC</a:t>
            </a:r>
          </a:p>
        </p:txBody>
      </p:sp>
    </p:spTree>
    <p:extLst>
      <p:ext uri="{BB962C8B-B14F-4D97-AF65-F5344CB8AC3E}">
        <p14:creationId xmlns:p14="http://schemas.microsoft.com/office/powerpoint/2010/main" val="219374734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lh5.googleusercontent.com/-6dqHEojkKVw/Uarsg3FfUbI/AAAAAAAAp_k/Bc-70xz-oNo/w1044-h587-no/DSC_005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867824"/>
            <a:ext cx="9144001" cy="601272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GB" dirty="0" smtClean="0"/>
              <a:t>Peer review 2011</a:t>
            </a:r>
            <a:endParaRPr lang="en-GB" dirty="0"/>
          </a:p>
        </p:txBody>
      </p:sp>
      <p:sp>
        <p:nvSpPr>
          <p:cNvPr id="6" name="Content Placeholder 5"/>
          <p:cNvSpPr>
            <a:spLocks noGrp="1"/>
          </p:cNvSpPr>
          <p:nvPr>
            <p:ph idx="1"/>
          </p:nvPr>
        </p:nvSpPr>
        <p:spPr>
          <a:xfrm>
            <a:off x="457200" y="1169580"/>
            <a:ext cx="8229600" cy="5559023"/>
          </a:xfrm>
          <a:solidFill>
            <a:srgbClr val="FFFFFF">
              <a:alpha val="80000"/>
            </a:srgbClr>
          </a:solidFill>
        </p:spPr>
        <p:txBody>
          <a:bodyPr>
            <a:normAutofit/>
          </a:bodyPr>
          <a:lstStyle/>
          <a:p>
            <a:pPr>
              <a:spcBef>
                <a:spcPts val="1000"/>
              </a:spcBef>
            </a:pPr>
            <a:r>
              <a:rPr lang="en-GB" dirty="0"/>
              <a:t>The Netherlands is one of the largest exporters and importers of fruit and vegetables products in </a:t>
            </a:r>
            <a:r>
              <a:rPr lang="en-GB" dirty="0" smtClean="0"/>
              <a:t>the world</a:t>
            </a:r>
            <a:r>
              <a:rPr lang="en-GB" dirty="0"/>
              <a:t>. The inspection system has to be well organised in order to manage the large volume and </a:t>
            </a:r>
            <a:r>
              <a:rPr lang="en-GB" dirty="0" smtClean="0"/>
              <a:t>diverse fruit </a:t>
            </a:r>
            <a:r>
              <a:rPr lang="en-GB" dirty="0"/>
              <a:t>and vegetable consignments. </a:t>
            </a:r>
            <a:endParaRPr lang="en-GB" dirty="0" smtClean="0"/>
          </a:p>
          <a:p>
            <a:pPr>
              <a:spcBef>
                <a:spcPts val="1000"/>
              </a:spcBef>
            </a:pPr>
            <a:r>
              <a:rPr lang="en-GB" dirty="0" smtClean="0"/>
              <a:t>KCB also covers phytosanitary </a:t>
            </a:r>
            <a:r>
              <a:rPr lang="en-GB" dirty="0"/>
              <a:t>inspection of many products </a:t>
            </a:r>
            <a:endParaRPr lang="en-GB" dirty="0" smtClean="0"/>
          </a:p>
          <a:p>
            <a:pPr>
              <a:spcBef>
                <a:spcPts val="1000"/>
              </a:spcBef>
            </a:pPr>
            <a:r>
              <a:rPr lang="en-GB" dirty="0" smtClean="0"/>
              <a:t>This </a:t>
            </a:r>
            <a:r>
              <a:rPr lang="en-GB" dirty="0"/>
              <a:t>system is fully digitalised from the request for inspection to the issuance of certificates. </a:t>
            </a:r>
            <a:endParaRPr lang="en-GB" dirty="0" smtClean="0"/>
          </a:p>
          <a:p>
            <a:pPr>
              <a:spcBef>
                <a:spcPts val="1000"/>
              </a:spcBef>
            </a:pPr>
            <a:r>
              <a:rPr lang="en-GB" dirty="0" smtClean="0"/>
              <a:t>The </a:t>
            </a:r>
            <a:r>
              <a:rPr lang="en-GB" dirty="0"/>
              <a:t>system </a:t>
            </a:r>
            <a:r>
              <a:rPr lang="en-GB" dirty="0" smtClean="0"/>
              <a:t>is run </a:t>
            </a:r>
            <a:r>
              <a:rPr lang="en-GB" dirty="0"/>
              <a:t>by the Ministry for Economic Affairs, Agriculture and Innovation but the daily operation is </a:t>
            </a:r>
            <a:r>
              <a:rPr lang="en-GB" dirty="0" smtClean="0"/>
              <a:t>the responsibility </a:t>
            </a:r>
            <a:r>
              <a:rPr lang="en-GB" dirty="0"/>
              <a:t>of KCB.</a:t>
            </a:r>
          </a:p>
          <a:p>
            <a:pPr>
              <a:spcBef>
                <a:spcPts val="1000"/>
              </a:spcBef>
            </a:pPr>
            <a:r>
              <a:rPr lang="en-GB" dirty="0"/>
              <a:t>Most traders have a user interface for the IT system Client Import </a:t>
            </a:r>
            <a:r>
              <a:rPr lang="en-GB" dirty="0" smtClean="0"/>
              <a:t>(alternative: fax)</a:t>
            </a:r>
          </a:p>
          <a:p>
            <a:pPr>
              <a:spcBef>
                <a:spcPts val="1000"/>
              </a:spcBef>
            </a:pPr>
            <a:r>
              <a:rPr lang="en-GB" dirty="0" smtClean="0"/>
              <a:t>For exports a risk assessment based inspection system is in the introduction phase</a:t>
            </a:r>
          </a:p>
        </p:txBody>
      </p:sp>
    </p:spTree>
    <p:extLst>
      <p:ext uri="{BB962C8B-B14F-4D97-AF65-F5344CB8AC3E}">
        <p14:creationId xmlns:p14="http://schemas.microsoft.com/office/powerpoint/2010/main" val="26336106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Peer review 2011</a:t>
            </a:r>
            <a:endParaRPr lang="en-GB" dirty="0"/>
          </a:p>
        </p:txBody>
      </p:sp>
      <p:sp>
        <p:nvSpPr>
          <p:cNvPr id="6" name="Content Placeholder 5"/>
          <p:cNvSpPr>
            <a:spLocks noGrp="1"/>
          </p:cNvSpPr>
          <p:nvPr>
            <p:ph idx="1"/>
          </p:nvPr>
        </p:nvSpPr>
        <p:spPr>
          <a:xfrm>
            <a:off x="457200" y="1169580"/>
            <a:ext cx="8229600" cy="5559023"/>
          </a:xfrm>
        </p:spPr>
        <p:txBody>
          <a:bodyPr>
            <a:normAutofit/>
          </a:bodyPr>
          <a:lstStyle/>
          <a:p>
            <a:r>
              <a:rPr lang="en-GB" dirty="0" smtClean="0"/>
              <a:t>The </a:t>
            </a:r>
            <a:r>
              <a:rPr lang="en-GB" dirty="0"/>
              <a:t>consignments which are subject to inspection come into an electronic system where they </a:t>
            </a:r>
            <a:r>
              <a:rPr lang="en-GB" dirty="0" smtClean="0"/>
              <a:t>are associated </a:t>
            </a:r>
            <a:r>
              <a:rPr lang="en-GB" dirty="0"/>
              <a:t>with inspectors. This planning is done by experienced experts, who take into account the </a:t>
            </a:r>
            <a:r>
              <a:rPr lang="en-GB" dirty="0" smtClean="0"/>
              <a:t>place of </a:t>
            </a:r>
            <a:r>
              <a:rPr lang="en-GB" dirty="0"/>
              <a:t>inspection, the required type(s) of inspection, the qualification of the inspector and the capacity of </a:t>
            </a:r>
            <a:r>
              <a:rPr lang="en-GB" dirty="0" smtClean="0"/>
              <a:t>the inspectors </a:t>
            </a:r>
            <a:r>
              <a:rPr lang="en-GB" dirty="0"/>
              <a:t>in charge of the given day. </a:t>
            </a:r>
            <a:endParaRPr lang="en-GB" dirty="0" smtClean="0"/>
          </a:p>
          <a:p>
            <a:r>
              <a:rPr lang="en-GB" dirty="0" smtClean="0"/>
              <a:t>The </a:t>
            </a:r>
            <a:r>
              <a:rPr lang="en-GB" dirty="0"/>
              <a:t>electronic system is usually running smoothly. However, </a:t>
            </a:r>
            <a:r>
              <a:rPr lang="en-GB" dirty="0" smtClean="0"/>
              <a:t>during the </a:t>
            </a:r>
            <a:r>
              <a:rPr lang="en-GB" dirty="0"/>
              <a:t>visit, the central server collapsed and all the system was shut down. In this case, the coordination </a:t>
            </a:r>
            <a:r>
              <a:rPr lang="en-GB" dirty="0" smtClean="0"/>
              <a:t>of inspection </a:t>
            </a:r>
            <a:r>
              <a:rPr lang="en-GB" dirty="0"/>
              <a:t>has to be done manually, using the traditional method of paper notifications, phone calls, </a:t>
            </a:r>
            <a:r>
              <a:rPr lang="en-GB" dirty="0" smtClean="0"/>
              <a:t>faxes and </a:t>
            </a:r>
            <a:r>
              <a:rPr lang="en-GB" dirty="0"/>
              <a:t>paper based documentation. </a:t>
            </a:r>
            <a:endParaRPr lang="en-GB" dirty="0" smtClean="0"/>
          </a:p>
          <a:p>
            <a:r>
              <a:rPr lang="en-GB" dirty="0" smtClean="0"/>
              <a:t>The </a:t>
            </a:r>
            <a:r>
              <a:rPr lang="en-GB" dirty="0"/>
              <a:t>inspectors automatically receive their daily inspection plan on their PDA. They have </a:t>
            </a:r>
            <a:r>
              <a:rPr lang="en-GB" dirty="0" smtClean="0"/>
              <a:t>to implement </a:t>
            </a:r>
            <a:r>
              <a:rPr lang="en-GB" dirty="0"/>
              <a:t>the phytosanitary and/or quality inspection of the consignment and fill in the online forms. </a:t>
            </a:r>
            <a:r>
              <a:rPr lang="en-GB" dirty="0" smtClean="0"/>
              <a:t>As a </a:t>
            </a:r>
            <a:r>
              <a:rPr lang="en-GB" dirty="0"/>
              <a:t>result of a positive inspection, a code is sent to traders via the system. With this code, custom </a:t>
            </a:r>
            <a:r>
              <a:rPr lang="en-GB" dirty="0" smtClean="0"/>
              <a:t>clearance can </a:t>
            </a:r>
            <a:r>
              <a:rPr lang="en-GB" dirty="0"/>
              <a:t>be done by the trader. </a:t>
            </a:r>
            <a:endParaRPr lang="en-GB" dirty="0" smtClean="0"/>
          </a:p>
          <a:p>
            <a:r>
              <a:rPr lang="en-GB" dirty="0" smtClean="0"/>
              <a:t>If </a:t>
            </a:r>
            <a:r>
              <a:rPr lang="en-GB" dirty="0"/>
              <a:t>the result is negative, the inspector puts the consignment on hold. </a:t>
            </a:r>
            <a:r>
              <a:rPr lang="en-GB" dirty="0" smtClean="0"/>
              <a:t>The custom </a:t>
            </a:r>
            <a:r>
              <a:rPr lang="en-GB" dirty="0"/>
              <a:t>authorities are also informed of this decision.</a:t>
            </a:r>
          </a:p>
        </p:txBody>
      </p:sp>
    </p:spTree>
    <p:extLst>
      <p:ext uri="{BB962C8B-B14F-4D97-AF65-F5344CB8AC3E}">
        <p14:creationId xmlns:p14="http://schemas.microsoft.com/office/powerpoint/2010/main" val="111386950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Control Board</a:t>
            </a:r>
            <a:endParaRPr lang="en-GB" dirty="0"/>
          </a:p>
        </p:txBody>
      </p:sp>
      <p:sp>
        <p:nvSpPr>
          <p:cNvPr id="3" name="Content Placeholder 2"/>
          <p:cNvSpPr>
            <a:spLocks noGrp="1"/>
          </p:cNvSpPr>
          <p:nvPr>
            <p:ph idx="1"/>
          </p:nvPr>
        </p:nvSpPr>
        <p:spPr/>
        <p:txBody>
          <a:bodyPr/>
          <a:lstStyle/>
          <a:p>
            <a:r>
              <a:rPr lang="en-GB" dirty="0"/>
              <a:t>The KCB, the Quality Control Bureau was established in 1924 by Dutch growers and traders. </a:t>
            </a:r>
          </a:p>
          <a:p>
            <a:pPr lvl="1"/>
            <a:r>
              <a:rPr lang="en-GB" dirty="0"/>
              <a:t>The Bureau was established with the primarily task of quality inspection of Dutch fruit and vegetables exports to Western European markets. </a:t>
            </a:r>
          </a:p>
          <a:p>
            <a:r>
              <a:rPr lang="en-GB" dirty="0"/>
              <a:t>As of today, the KCB is still a fully independent body.</a:t>
            </a:r>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118</a:t>
            </a:fld>
            <a:endParaRPr lang="en-GB"/>
          </a:p>
        </p:txBody>
      </p:sp>
    </p:spTree>
    <p:extLst>
      <p:ext uri="{BB962C8B-B14F-4D97-AF65-F5344CB8AC3E}">
        <p14:creationId xmlns:p14="http://schemas.microsoft.com/office/powerpoint/2010/main" val="35272311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Efficiency of inspection </a:t>
            </a:r>
            <a:endParaRPr lang="en-GB" dirty="0"/>
          </a:p>
        </p:txBody>
      </p:sp>
      <p:sp>
        <p:nvSpPr>
          <p:cNvPr id="3" name="Content Placeholder 2"/>
          <p:cNvSpPr>
            <a:spLocks noGrp="1"/>
          </p:cNvSpPr>
          <p:nvPr>
            <p:ph idx="1"/>
          </p:nvPr>
        </p:nvSpPr>
        <p:spPr>
          <a:xfrm>
            <a:off x="457200" y="1169580"/>
            <a:ext cx="8229600" cy="5186769"/>
          </a:xfrm>
        </p:spPr>
        <p:txBody>
          <a:bodyPr>
            <a:normAutofit fontScale="85000" lnSpcReduction="20000"/>
          </a:bodyPr>
          <a:lstStyle/>
          <a:p>
            <a:pPr>
              <a:lnSpc>
                <a:spcPct val="110000"/>
              </a:lnSpc>
            </a:pPr>
            <a:r>
              <a:rPr lang="en-GB" dirty="0"/>
              <a:t>The KCB employs 78 inspectors (June 2011) responsible for quality control of fruit and </a:t>
            </a:r>
            <a:r>
              <a:rPr lang="en-GB" dirty="0" smtClean="0"/>
              <a:t>vegetables before </a:t>
            </a:r>
            <a:r>
              <a:rPr lang="en-GB" dirty="0"/>
              <a:t>the retail phase. They belong to the Field </a:t>
            </a:r>
            <a:r>
              <a:rPr lang="en-GB" dirty="0" smtClean="0"/>
              <a:t>Service </a:t>
            </a:r>
            <a:r>
              <a:rPr lang="en-GB" dirty="0"/>
              <a:t>within the organisational structure of the body</a:t>
            </a:r>
            <a:r>
              <a:rPr lang="en-GB" dirty="0" smtClean="0"/>
              <a:t>.</a:t>
            </a:r>
          </a:p>
          <a:p>
            <a:pPr lvl="1">
              <a:lnSpc>
                <a:spcPct val="110000"/>
              </a:lnSpc>
            </a:pPr>
            <a:r>
              <a:rPr lang="en-GB" dirty="0" smtClean="0"/>
              <a:t>Fruit </a:t>
            </a:r>
            <a:r>
              <a:rPr lang="en-GB" dirty="0"/>
              <a:t>and vegetables sector produced EUR 2.6 billion in 2010. </a:t>
            </a:r>
            <a:endParaRPr lang="en-GB" dirty="0" smtClean="0"/>
          </a:p>
          <a:p>
            <a:pPr lvl="1">
              <a:lnSpc>
                <a:spcPct val="110000"/>
              </a:lnSpc>
            </a:pPr>
            <a:r>
              <a:rPr lang="en-GB" dirty="0" smtClean="0"/>
              <a:t>The sector plays </a:t>
            </a:r>
            <a:r>
              <a:rPr lang="en-GB" dirty="0"/>
              <a:t>a prominent role in international trade with an export value of EUR 9.3 billion, including </a:t>
            </a:r>
            <a:r>
              <a:rPr lang="en-GB" dirty="0" smtClean="0"/>
              <a:t>re-exports, and </a:t>
            </a:r>
            <a:r>
              <a:rPr lang="en-GB" dirty="0"/>
              <a:t>an import value of EUR 7.1 billion in 2010</a:t>
            </a:r>
            <a:r>
              <a:rPr lang="en-GB" dirty="0" smtClean="0"/>
              <a:t>.</a:t>
            </a:r>
          </a:p>
          <a:p>
            <a:pPr lvl="1">
              <a:lnSpc>
                <a:spcPct val="110000"/>
              </a:lnSpc>
            </a:pPr>
            <a:r>
              <a:rPr lang="en-GB" dirty="0"/>
              <a:t>In total 15,810 lots were inspected for export in 2010. This corresponds to 2 204 000 tons, of </a:t>
            </a:r>
            <a:r>
              <a:rPr lang="en-GB" dirty="0" smtClean="0"/>
              <a:t>which 1 </a:t>
            </a:r>
            <a:r>
              <a:rPr lang="en-GB" dirty="0"/>
              <a:t>389 000 tonnes was SMS produce.</a:t>
            </a:r>
            <a:endParaRPr lang="en-GB" dirty="0" smtClean="0"/>
          </a:p>
          <a:p>
            <a:pPr lvl="1">
              <a:lnSpc>
                <a:spcPct val="110000"/>
              </a:lnSpc>
            </a:pPr>
            <a:r>
              <a:rPr lang="en-GB" dirty="0" smtClean="0"/>
              <a:t>In comparison: Greek exports of fruits and vegetables amounted to 535.5 m€ in 2012</a:t>
            </a:r>
          </a:p>
          <a:p>
            <a:pPr>
              <a:lnSpc>
                <a:spcPct val="110000"/>
              </a:lnSpc>
              <a:spcBef>
                <a:spcPts val="2000"/>
              </a:spcBef>
            </a:pPr>
            <a:r>
              <a:rPr lang="en-GB" dirty="0"/>
              <a:t>The 87 fruit and vegetable products which are subject to import inspection are also subject to </a:t>
            </a:r>
            <a:r>
              <a:rPr lang="en-GB" dirty="0" smtClean="0"/>
              <a:t>export inspection</a:t>
            </a:r>
            <a:r>
              <a:rPr lang="en-GB" dirty="0"/>
              <a:t>. </a:t>
            </a:r>
            <a:endParaRPr lang="en-GB" dirty="0" smtClean="0"/>
          </a:p>
          <a:p>
            <a:pPr>
              <a:lnSpc>
                <a:spcPct val="110000"/>
              </a:lnSpc>
              <a:spcBef>
                <a:spcPts val="2000"/>
              </a:spcBef>
            </a:pPr>
            <a:r>
              <a:rPr lang="en-GB" dirty="0" smtClean="0"/>
              <a:t>As </a:t>
            </a:r>
            <a:r>
              <a:rPr lang="en-GB" dirty="0"/>
              <a:t>regards the inspection frequency, consignments with only SMS products or a mix of </a:t>
            </a:r>
            <a:r>
              <a:rPr lang="en-GB" dirty="0" smtClean="0"/>
              <a:t>SMS and </a:t>
            </a:r>
            <a:r>
              <a:rPr lang="en-GB" dirty="0"/>
              <a:t>GMS products are inspected in 100 percent. </a:t>
            </a:r>
            <a:endParaRPr lang="en-GB" dirty="0" smtClean="0"/>
          </a:p>
          <a:p>
            <a:pPr>
              <a:lnSpc>
                <a:spcPct val="110000"/>
              </a:lnSpc>
              <a:spcBef>
                <a:spcPts val="2000"/>
              </a:spcBef>
            </a:pPr>
            <a:r>
              <a:rPr lang="en-GB" dirty="0" smtClean="0"/>
              <a:t>The </a:t>
            </a:r>
            <a:r>
              <a:rPr lang="en-GB" dirty="0"/>
              <a:t>consignments which contain only GMS products </a:t>
            </a:r>
            <a:r>
              <a:rPr lang="en-GB" dirty="0" smtClean="0"/>
              <a:t>are randomly </a:t>
            </a:r>
            <a:r>
              <a:rPr lang="en-GB" dirty="0"/>
              <a:t>checked in a 10 percent frequency. However, the risk analysis system can further adjust </a:t>
            </a:r>
            <a:r>
              <a:rPr lang="en-GB" dirty="0" smtClean="0"/>
              <a:t>the inspection </a:t>
            </a:r>
            <a:r>
              <a:rPr lang="en-GB" dirty="0"/>
              <a:t>frequency; e.g. for approved traders, only five percent of the shipments is subject </a:t>
            </a:r>
            <a:r>
              <a:rPr lang="en-GB" dirty="0" smtClean="0"/>
              <a:t>to inspection.</a:t>
            </a:r>
          </a:p>
        </p:txBody>
      </p:sp>
      <p:sp>
        <p:nvSpPr>
          <p:cNvPr id="4" name="Slide Number Placeholder 3"/>
          <p:cNvSpPr>
            <a:spLocks noGrp="1"/>
          </p:cNvSpPr>
          <p:nvPr>
            <p:ph type="sldNum" sz="quarter" idx="12"/>
          </p:nvPr>
        </p:nvSpPr>
        <p:spPr/>
        <p:txBody>
          <a:bodyPr/>
          <a:lstStyle/>
          <a:p>
            <a:fld id="{1920EEC7-98E1-4CEF-92AF-B9255C82647E}" type="slidenum">
              <a:rPr lang="en-GB" smtClean="0"/>
              <a:t>119</a:t>
            </a:fld>
            <a:endParaRPr lang="en-GB"/>
          </a:p>
        </p:txBody>
      </p:sp>
    </p:spTree>
    <p:extLst>
      <p:ext uri="{BB962C8B-B14F-4D97-AF65-F5344CB8AC3E}">
        <p14:creationId xmlns:p14="http://schemas.microsoft.com/office/powerpoint/2010/main" val="2030138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Areas of activity</a:t>
            </a:r>
            <a:endParaRPr lang="en-GB" dirty="0"/>
          </a:p>
        </p:txBody>
      </p:sp>
      <p:sp>
        <p:nvSpPr>
          <p:cNvPr id="6" name="Content Placeholder 5"/>
          <p:cNvSpPr>
            <a:spLocks noGrp="1"/>
          </p:cNvSpPr>
          <p:nvPr>
            <p:ph idx="1"/>
          </p:nvPr>
        </p:nvSpPr>
        <p:spPr>
          <a:xfrm>
            <a:off x="457200" y="1169581"/>
            <a:ext cx="8229600" cy="5551894"/>
          </a:xfrm>
        </p:spPr>
        <p:txBody>
          <a:bodyPr>
            <a:normAutofit fontScale="92500" lnSpcReduction="20000"/>
          </a:bodyPr>
          <a:lstStyle/>
          <a:p>
            <a:r>
              <a:rPr lang="en-US" dirty="0"/>
              <a:t>The NZTE supports companies exporting from New Zealand through 3 main channels: </a:t>
            </a:r>
            <a:endParaRPr lang="en-US" dirty="0" smtClean="0"/>
          </a:p>
          <a:p>
            <a:pPr lvl="1"/>
            <a:r>
              <a:rPr lang="en-US" dirty="0" smtClean="0"/>
              <a:t>non-financial </a:t>
            </a:r>
            <a:r>
              <a:rPr lang="en-US" dirty="0"/>
              <a:t>support </a:t>
            </a:r>
            <a:endParaRPr lang="en-US" dirty="0" smtClean="0"/>
          </a:p>
          <a:p>
            <a:pPr lvl="1"/>
            <a:r>
              <a:rPr lang="en-US" dirty="0"/>
              <a:t>market intelligence </a:t>
            </a:r>
            <a:endParaRPr lang="en-US" dirty="0" smtClean="0"/>
          </a:p>
          <a:p>
            <a:pPr lvl="1"/>
            <a:r>
              <a:rPr lang="en-US" dirty="0" smtClean="0"/>
              <a:t>funding</a:t>
            </a:r>
            <a:endParaRPr lang="en-US" dirty="0"/>
          </a:p>
          <a:p>
            <a:pPr>
              <a:spcBef>
                <a:spcPts val="2000"/>
              </a:spcBef>
            </a:pPr>
            <a:r>
              <a:rPr lang="en-US" dirty="0" smtClean="0"/>
              <a:t>Non-financial support: </a:t>
            </a:r>
          </a:p>
          <a:p>
            <a:pPr lvl="1"/>
            <a:r>
              <a:rPr lang="en-US" dirty="0" smtClean="0"/>
              <a:t>NZTE provides a </a:t>
            </a:r>
            <a:r>
              <a:rPr lang="en-US" dirty="0"/>
              <a:t>How-to-export guide as well as individualized recommendations based on an interactive questionnaire. </a:t>
            </a:r>
            <a:endParaRPr lang="en-US" dirty="0" smtClean="0"/>
          </a:p>
          <a:p>
            <a:pPr lvl="2"/>
            <a:r>
              <a:rPr lang="en-US" dirty="0" smtClean="0"/>
              <a:t>This enables exporters </a:t>
            </a:r>
            <a:r>
              <a:rPr lang="en-US" dirty="0"/>
              <a:t>to assess which steps have to be taken next and in how far the NZTE can/will help them with these steps. </a:t>
            </a:r>
            <a:endParaRPr lang="en-US" dirty="0" smtClean="0"/>
          </a:p>
          <a:p>
            <a:pPr lvl="1"/>
            <a:r>
              <a:rPr lang="en-US" dirty="0" smtClean="0"/>
              <a:t>NZTE </a:t>
            </a:r>
            <a:r>
              <a:rPr lang="en-US" dirty="0"/>
              <a:t>helps companies to built capacities in the areas strategy, leadership, research and development, operations, marketing, capital and international markets by e.g. connecting participants to a network of private advisors called “Beachheads” who then act as mentors and “provide insights into the realities of growing internationally successful businesses</a:t>
            </a:r>
            <a:r>
              <a:rPr lang="en-US" dirty="0" smtClean="0"/>
              <a:t>”</a:t>
            </a:r>
          </a:p>
          <a:p>
            <a:pPr lvl="1"/>
            <a:r>
              <a:rPr lang="en-US" dirty="0" smtClean="0"/>
              <a:t>Other </a:t>
            </a:r>
            <a:r>
              <a:rPr lang="en-US" dirty="0"/>
              <a:t>supporting sub organizations include the kea, an organization for expats, “Better by Design”, a organization that helps businesses use design to become more innovative, efficient and internationally competitive, and the New Zealand International Business </a:t>
            </a:r>
            <a:r>
              <a:rPr lang="en-US" dirty="0" smtClean="0"/>
              <a:t>Awards. </a:t>
            </a:r>
          </a:p>
          <a:p>
            <a:pPr lvl="1"/>
            <a:r>
              <a:rPr lang="en-US" dirty="0" smtClean="0"/>
              <a:t>Other </a:t>
            </a:r>
            <a:r>
              <a:rPr lang="en-US" dirty="0"/>
              <a:t>capacity building services are carried out by related organizations as well, such as their Regional Business Partners</a:t>
            </a:r>
            <a:r>
              <a:rPr lang="en-US" dirty="0" smtClean="0"/>
              <a:t>.</a:t>
            </a:r>
            <a:endParaRPr lang="en-US" dirty="0"/>
          </a:p>
        </p:txBody>
      </p:sp>
      <p:sp>
        <p:nvSpPr>
          <p:cNvPr id="4" name="Slide Number Placeholder 3"/>
          <p:cNvSpPr>
            <a:spLocks noGrp="1"/>
          </p:cNvSpPr>
          <p:nvPr>
            <p:ph type="sldNum" sz="quarter" idx="12"/>
          </p:nvPr>
        </p:nvSpPr>
        <p:spPr/>
        <p:txBody>
          <a:bodyPr/>
          <a:lstStyle/>
          <a:p>
            <a:fld id="{1920EEC7-98E1-4CEF-92AF-B9255C82647E}" type="slidenum">
              <a:rPr lang="en-GB" smtClean="0"/>
              <a:t>12</a:t>
            </a:fld>
            <a:endParaRPr lang="en-GB"/>
          </a:p>
        </p:txBody>
      </p:sp>
    </p:spTree>
    <p:extLst>
      <p:ext uri="{BB962C8B-B14F-4D97-AF65-F5344CB8AC3E}">
        <p14:creationId xmlns:p14="http://schemas.microsoft.com/office/powerpoint/2010/main" val="1748491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lh5.googleusercontent.com/-iRJt3NUZtdE/UarsjKIEg_I/AAAAAAAAqAE/uDQJTIqrYWs/w1044-h587-no/DSC_005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997" y="845524"/>
            <a:ext cx="9174997" cy="60301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Inspections</a:t>
            </a:r>
            <a:endParaRPr lang="en-GB" dirty="0"/>
          </a:p>
        </p:txBody>
      </p:sp>
      <p:sp>
        <p:nvSpPr>
          <p:cNvPr id="3" name="Content Placeholder 2"/>
          <p:cNvSpPr>
            <a:spLocks noGrp="1"/>
          </p:cNvSpPr>
          <p:nvPr>
            <p:ph idx="1"/>
          </p:nvPr>
        </p:nvSpPr>
        <p:spPr>
          <a:solidFill>
            <a:srgbClr val="FFFFFF">
              <a:alpha val="80000"/>
            </a:srgbClr>
          </a:solidFill>
        </p:spPr>
        <p:txBody>
          <a:bodyPr/>
          <a:lstStyle/>
          <a:p>
            <a:r>
              <a:rPr lang="en-GB" dirty="0"/>
              <a:t>When a consignment is located in a warehouse, the sample boxes are picked randomly from </a:t>
            </a:r>
            <a:r>
              <a:rPr lang="en-GB" dirty="0" smtClean="0"/>
              <a:t>the total </a:t>
            </a:r>
            <a:r>
              <a:rPr lang="en-GB" dirty="0"/>
              <a:t>number of boxes. If an import consignment is in a transport vehicle, the sample boxes are </a:t>
            </a:r>
            <a:r>
              <a:rPr lang="en-GB" dirty="0" smtClean="0"/>
              <a:t>taken from </a:t>
            </a:r>
            <a:r>
              <a:rPr lang="en-GB" dirty="0"/>
              <a:t>the first six pallets in the container. All the boxes in the sample are emptied for inspection. </a:t>
            </a:r>
            <a:endParaRPr lang="en-GB" dirty="0" smtClean="0"/>
          </a:p>
          <a:p>
            <a:r>
              <a:rPr lang="en-GB" dirty="0" smtClean="0"/>
              <a:t>In </a:t>
            </a:r>
            <a:r>
              <a:rPr lang="en-GB" dirty="0"/>
              <a:t>case </a:t>
            </a:r>
            <a:r>
              <a:rPr lang="en-GB" dirty="0" smtClean="0"/>
              <a:t>of an </a:t>
            </a:r>
            <a:r>
              <a:rPr lang="en-GB" dirty="0"/>
              <a:t>export inspection, the total consignment must be ready for inspection. If part of the consignment </a:t>
            </a:r>
            <a:r>
              <a:rPr lang="en-GB" dirty="0" smtClean="0"/>
              <a:t>is already </a:t>
            </a:r>
            <a:r>
              <a:rPr lang="en-GB" dirty="0"/>
              <a:t>in the transport vehicle, the vehicle has to be unloaded again</a:t>
            </a:r>
            <a:r>
              <a:rPr lang="en-GB" dirty="0" smtClean="0"/>
              <a:t>.</a:t>
            </a:r>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120</a:t>
            </a:fld>
            <a:endParaRPr lang="en-GB"/>
          </a:p>
        </p:txBody>
      </p:sp>
    </p:spTree>
    <p:extLst>
      <p:ext uri="{BB962C8B-B14F-4D97-AF65-F5344CB8AC3E}">
        <p14:creationId xmlns:p14="http://schemas.microsoft.com/office/powerpoint/2010/main" val="347533088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Approved traders</a:t>
            </a:r>
            <a:endParaRPr lang="en-GB" dirty="0"/>
          </a:p>
        </p:txBody>
      </p:sp>
      <p:sp>
        <p:nvSpPr>
          <p:cNvPr id="3" name="Content Placeholder 2"/>
          <p:cNvSpPr>
            <a:spLocks noGrp="1"/>
          </p:cNvSpPr>
          <p:nvPr>
            <p:ph idx="1"/>
          </p:nvPr>
        </p:nvSpPr>
        <p:spPr/>
        <p:txBody>
          <a:bodyPr>
            <a:normAutofit fontScale="92500" lnSpcReduction="10000"/>
          </a:bodyPr>
          <a:lstStyle/>
          <a:p>
            <a:r>
              <a:rPr lang="en-GB" dirty="0"/>
              <a:t>The companies must meet the following criteria, in order to participate in the RIK (</a:t>
            </a:r>
            <a:r>
              <a:rPr lang="en-GB" dirty="0" err="1" smtClean="0"/>
              <a:t>Reglement</a:t>
            </a:r>
            <a:r>
              <a:rPr lang="en-GB" dirty="0" smtClean="0"/>
              <a:t> Interne </a:t>
            </a:r>
            <a:r>
              <a:rPr lang="en-GB" dirty="0" err="1"/>
              <a:t>Kwaliteitscontrole</a:t>
            </a:r>
            <a:r>
              <a:rPr lang="en-GB" dirty="0"/>
              <a:t>, Regulation on Internal Quality control) system and become an </a:t>
            </a:r>
            <a:r>
              <a:rPr lang="en-GB" dirty="0" smtClean="0"/>
              <a:t>approved trader</a:t>
            </a:r>
            <a:r>
              <a:rPr lang="en-GB" dirty="0"/>
              <a:t>:</a:t>
            </a:r>
          </a:p>
          <a:p>
            <a:pPr lvl="1"/>
            <a:r>
              <a:rPr lang="en-GB" dirty="0" smtClean="0"/>
              <a:t>To </a:t>
            </a:r>
            <a:r>
              <a:rPr lang="en-GB" dirty="0"/>
              <a:t>have good inspection results over a period of six consecutive months; this means less than </a:t>
            </a:r>
            <a:r>
              <a:rPr lang="en-GB" dirty="0" smtClean="0"/>
              <a:t>10% non </a:t>
            </a:r>
            <a:r>
              <a:rPr lang="en-GB" dirty="0"/>
              <a:t>conformities over this period; </a:t>
            </a:r>
            <a:r>
              <a:rPr lang="en-GB" dirty="0" smtClean="0"/>
              <a:t>and,</a:t>
            </a:r>
          </a:p>
          <a:p>
            <a:pPr lvl="1"/>
            <a:r>
              <a:rPr lang="en-GB" dirty="0" smtClean="0"/>
              <a:t>To </a:t>
            </a:r>
            <a:r>
              <a:rPr lang="en-GB" dirty="0"/>
              <a:t>have an operating quality control system for fruit and vegetables in place that meets the </a:t>
            </a:r>
            <a:r>
              <a:rPr lang="en-GB" dirty="0" smtClean="0"/>
              <a:t>criteria that </a:t>
            </a:r>
            <a:r>
              <a:rPr lang="en-GB" dirty="0"/>
              <a:t>are laid down in the KCB Quality </a:t>
            </a:r>
            <a:r>
              <a:rPr lang="en-GB" dirty="0" smtClean="0"/>
              <a:t>Code</a:t>
            </a:r>
          </a:p>
          <a:p>
            <a:r>
              <a:rPr lang="en-GB" dirty="0"/>
              <a:t>The quality control system is audited, before a trader gets the RIK approval. During the audit, </a:t>
            </a:r>
            <a:r>
              <a:rPr lang="en-GB" dirty="0" smtClean="0"/>
              <a:t>the KCB </a:t>
            </a:r>
            <a:r>
              <a:rPr lang="en-GB" dirty="0"/>
              <a:t>examines the design and implementation of the quality control system, the qualifications of </a:t>
            </a:r>
            <a:r>
              <a:rPr lang="en-GB" dirty="0" smtClean="0"/>
              <a:t>the quality </a:t>
            </a:r>
            <a:r>
              <a:rPr lang="en-GB" dirty="0"/>
              <a:t>inspectors and the maintenance of the system. </a:t>
            </a:r>
            <a:endParaRPr lang="en-GB" dirty="0" smtClean="0"/>
          </a:p>
          <a:p>
            <a:r>
              <a:rPr lang="en-GB" dirty="0" smtClean="0"/>
              <a:t>In </a:t>
            </a:r>
            <a:r>
              <a:rPr lang="en-GB" dirty="0"/>
              <a:t>the first year, the company is audited two </a:t>
            </a:r>
            <a:r>
              <a:rPr lang="en-GB" dirty="0" smtClean="0"/>
              <a:t>times, and </a:t>
            </a:r>
            <a:r>
              <a:rPr lang="en-GB" dirty="0"/>
              <a:t>in the following period only once per year. Any deviation recognised during an audit can </a:t>
            </a:r>
            <a:r>
              <a:rPr lang="en-GB" dirty="0" smtClean="0"/>
              <a:t>eventually lead </a:t>
            </a:r>
            <a:r>
              <a:rPr lang="en-GB" dirty="0"/>
              <a:t>to the exclusion of companies from the RIK system. </a:t>
            </a:r>
            <a:endParaRPr lang="en-GB" dirty="0" smtClean="0"/>
          </a:p>
          <a:p>
            <a:r>
              <a:rPr lang="en-GB" dirty="0" smtClean="0"/>
              <a:t>Moreover</a:t>
            </a:r>
            <a:r>
              <a:rPr lang="en-GB" dirty="0"/>
              <a:t>, in case of severe problems, </a:t>
            </a:r>
            <a:r>
              <a:rPr lang="en-GB" dirty="0" smtClean="0"/>
              <a:t>like manipulation </a:t>
            </a:r>
            <a:r>
              <a:rPr lang="en-GB" dirty="0"/>
              <a:t>of country of origin, transportation of produce that is in non conformity or </a:t>
            </a:r>
            <a:r>
              <a:rPr lang="en-GB" dirty="0" smtClean="0"/>
              <a:t>repetitive offenses</a:t>
            </a:r>
            <a:r>
              <a:rPr lang="en-GB" dirty="0"/>
              <a:t>, companies can be excluded.</a:t>
            </a:r>
          </a:p>
        </p:txBody>
      </p:sp>
      <p:sp>
        <p:nvSpPr>
          <p:cNvPr id="4" name="Slide Number Placeholder 3"/>
          <p:cNvSpPr>
            <a:spLocks noGrp="1"/>
          </p:cNvSpPr>
          <p:nvPr>
            <p:ph type="sldNum" sz="quarter" idx="12"/>
          </p:nvPr>
        </p:nvSpPr>
        <p:spPr/>
        <p:txBody>
          <a:bodyPr/>
          <a:lstStyle/>
          <a:p>
            <a:fld id="{1920EEC7-98E1-4CEF-92AF-B9255C82647E}" type="slidenum">
              <a:rPr lang="en-GB" smtClean="0"/>
              <a:t>121</a:t>
            </a:fld>
            <a:endParaRPr lang="en-GB"/>
          </a:p>
        </p:txBody>
      </p:sp>
    </p:spTree>
    <p:extLst>
      <p:ext uri="{BB962C8B-B14F-4D97-AF65-F5344CB8AC3E}">
        <p14:creationId xmlns:p14="http://schemas.microsoft.com/office/powerpoint/2010/main" val="326023197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control of inspections and inspectors</a:t>
            </a:r>
            <a:endParaRPr lang="en-GB" dirty="0"/>
          </a:p>
        </p:txBody>
      </p:sp>
      <p:sp>
        <p:nvSpPr>
          <p:cNvPr id="3" name="Content Placeholder 2"/>
          <p:cNvSpPr>
            <a:spLocks noGrp="1"/>
          </p:cNvSpPr>
          <p:nvPr>
            <p:ph idx="1"/>
          </p:nvPr>
        </p:nvSpPr>
        <p:spPr/>
        <p:txBody>
          <a:bodyPr>
            <a:normAutofit/>
          </a:bodyPr>
          <a:lstStyle/>
          <a:p>
            <a:r>
              <a:rPr lang="en-GB" dirty="0"/>
              <a:t>The KCB has an internal auditing system, in order to harmonize inspections between individual </a:t>
            </a:r>
            <a:r>
              <a:rPr lang="en-GB" dirty="0" smtClean="0"/>
              <a:t>staff. The </a:t>
            </a:r>
            <a:r>
              <a:rPr lang="en-GB" dirty="0"/>
              <a:t>inspectors are audited yearly on each qualification which they hold. The audits are done by </a:t>
            </a:r>
            <a:r>
              <a:rPr lang="en-GB" dirty="0" smtClean="0"/>
              <a:t>the Assistant </a:t>
            </a:r>
            <a:r>
              <a:rPr lang="en-GB" dirty="0"/>
              <a:t>Specialist of the District Office, who is nominated by the Management. The Assistant </a:t>
            </a:r>
            <a:r>
              <a:rPr lang="en-GB" dirty="0" smtClean="0"/>
              <a:t>Specialists, on </a:t>
            </a:r>
            <a:r>
              <a:rPr lang="en-GB" dirty="0"/>
              <a:t>their turn, are audited by the Specialists of KKB Department. </a:t>
            </a:r>
            <a:endParaRPr lang="en-GB" dirty="0" smtClean="0"/>
          </a:p>
          <a:p>
            <a:r>
              <a:rPr lang="en-GB" dirty="0" smtClean="0"/>
              <a:t>Moreover</a:t>
            </a:r>
            <a:r>
              <a:rPr lang="en-GB" dirty="0"/>
              <a:t>, the KKB Department </a:t>
            </a:r>
            <a:r>
              <a:rPr lang="en-GB" dirty="0" smtClean="0"/>
              <a:t>is </a:t>
            </a:r>
            <a:r>
              <a:rPr lang="en-GB" dirty="0" err="1" smtClean="0"/>
              <a:t>analyzing</a:t>
            </a:r>
            <a:r>
              <a:rPr lang="en-GB" dirty="0" smtClean="0"/>
              <a:t> </a:t>
            </a:r>
            <a:r>
              <a:rPr lang="en-GB" dirty="0"/>
              <a:t>the database with inspection results (IBP) on a monthly basis, in order to check if all </a:t>
            </a:r>
            <a:r>
              <a:rPr lang="en-GB" dirty="0" smtClean="0"/>
              <a:t>inspections are </a:t>
            </a:r>
            <a:r>
              <a:rPr lang="en-GB" dirty="0"/>
              <a:t>executed by qualified inspectors, and to see the number of non </a:t>
            </a:r>
            <a:r>
              <a:rPr lang="en-GB" dirty="0" smtClean="0"/>
              <a:t>conformities </a:t>
            </a:r>
            <a:r>
              <a:rPr lang="en-GB" dirty="0"/>
              <a:t>per inspector. </a:t>
            </a:r>
            <a:r>
              <a:rPr lang="en-GB" dirty="0" smtClean="0"/>
              <a:t>Notable cases </a:t>
            </a:r>
            <a:r>
              <a:rPr lang="en-GB" dirty="0"/>
              <a:t>are discussed with the district manager and the Assistant Specialist in the area. </a:t>
            </a:r>
            <a:endParaRPr lang="en-GB" dirty="0" smtClean="0"/>
          </a:p>
          <a:p>
            <a:r>
              <a:rPr lang="en-GB" dirty="0" smtClean="0"/>
              <a:t>In </a:t>
            </a:r>
            <a:r>
              <a:rPr lang="en-GB" dirty="0"/>
              <a:t>case of </a:t>
            </a:r>
            <a:r>
              <a:rPr lang="en-GB" dirty="0" smtClean="0"/>
              <a:t>large errors</a:t>
            </a:r>
            <a:r>
              <a:rPr lang="en-GB" dirty="0"/>
              <a:t>, an inspector may lose a qualification. This can be regained after sufficient training, followed </a:t>
            </a:r>
            <a:r>
              <a:rPr lang="en-GB" dirty="0" smtClean="0"/>
              <a:t>by examination </a:t>
            </a:r>
            <a:r>
              <a:rPr lang="en-GB" dirty="0"/>
              <a:t>by the Specialist of the KKB Department.</a:t>
            </a:r>
          </a:p>
        </p:txBody>
      </p:sp>
      <p:sp>
        <p:nvSpPr>
          <p:cNvPr id="4" name="Slide Number Placeholder 3"/>
          <p:cNvSpPr>
            <a:spLocks noGrp="1"/>
          </p:cNvSpPr>
          <p:nvPr>
            <p:ph type="sldNum" sz="quarter" idx="12"/>
          </p:nvPr>
        </p:nvSpPr>
        <p:spPr/>
        <p:txBody>
          <a:bodyPr/>
          <a:lstStyle/>
          <a:p>
            <a:fld id="{1920EEC7-98E1-4CEF-92AF-B9255C82647E}" type="slidenum">
              <a:rPr lang="en-GB" smtClean="0"/>
              <a:t>122</a:t>
            </a:fld>
            <a:endParaRPr lang="en-GB"/>
          </a:p>
        </p:txBody>
      </p:sp>
    </p:spTree>
    <p:extLst>
      <p:ext uri="{BB962C8B-B14F-4D97-AF65-F5344CB8AC3E}">
        <p14:creationId xmlns:p14="http://schemas.microsoft.com/office/powerpoint/2010/main" val="323869261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Costs</a:t>
            </a:r>
            <a:endParaRPr lang="en-GB" dirty="0"/>
          </a:p>
        </p:txBody>
      </p:sp>
      <p:sp>
        <p:nvSpPr>
          <p:cNvPr id="3" name="Content Placeholder 2"/>
          <p:cNvSpPr>
            <a:spLocks noGrp="1"/>
          </p:cNvSpPr>
          <p:nvPr>
            <p:ph idx="1"/>
          </p:nvPr>
        </p:nvSpPr>
        <p:spPr/>
        <p:txBody>
          <a:bodyPr/>
          <a:lstStyle/>
          <a:p>
            <a:r>
              <a:rPr lang="en-GB" dirty="0"/>
              <a:t>The costs of the inspections are invoiced to the market actors. </a:t>
            </a:r>
            <a:endParaRPr lang="en-GB" dirty="0" smtClean="0"/>
          </a:p>
          <a:p>
            <a:r>
              <a:rPr lang="en-GB" dirty="0" smtClean="0"/>
              <a:t>For </a:t>
            </a:r>
            <a:r>
              <a:rPr lang="en-GB" dirty="0"/>
              <a:t>imports and exports, KCB </a:t>
            </a:r>
            <a:r>
              <a:rPr lang="en-GB" dirty="0" smtClean="0"/>
              <a:t>applies a </a:t>
            </a:r>
            <a:r>
              <a:rPr lang="en-GB" dirty="0"/>
              <a:t>standard fee per inspection (for covering administrative and travelling costs), plus a fee per minute </a:t>
            </a:r>
            <a:r>
              <a:rPr lang="en-GB" dirty="0" smtClean="0"/>
              <a:t>for the </a:t>
            </a:r>
            <a:r>
              <a:rPr lang="en-GB" dirty="0"/>
              <a:t>duration of the inspection (for covering inspection costs). </a:t>
            </a:r>
            <a:endParaRPr lang="en-GB" dirty="0" smtClean="0"/>
          </a:p>
          <a:p>
            <a:r>
              <a:rPr lang="en-GB" dirty="0" smtClean="0"/>
              <a:t>For </a:t>
            </a:r>
            <a:r>
              <a:rPr lang="en-GB" dirty="0"/>
              <a:t>Structural Supervision a standard </a:t>
            </a:r>
            <a:r>
              <a:rPr lang="en-GB" dirty="0" smtClean="0"/>
              <a:t>price per </a:t>
            </a:r>
            <a:r>
              <a:rPr lang="en-GB" dirty="0"/>
              <a:t>year applies per risk category, and the inspector takes a standard time for the duration of the </a:t>
            </a:r>
            <a:r>
              <a:rPr lang="en-GB" dirty="0" smtClean="0"/>
              <a:t>visit depending </a:t>
            </a:r>
            <a:r>
              <a:rPr lang="en-GB" dirty="0"/>
              <a:t>the type and size of the company. </a:t>
            </a:r>
            <a:endParaRPr lang="en-GB" dirty="0" smtClean="0"/>
          </a:p>
          <a:p>
            <a:r>
              <a:rPr lang="en-GB" dirty="0" smtClean="0"/>
              <a:t>The </a:t>
            </a:r>
            <a:r>
              <a:rPr lang="en-GB" dirty="0"/>
              <a:t>standard time varies between 1⅛ and ½ hour: 1⅛ </a:t>
            </a:r>
            <a:r>
              <a:rPr lang="en-GB" dirty="0" smtClean="0"/>
              <a:t>hour in </a:t>
            </a:r>
            <a:r>
              <a:rPr lang="en-GB" dirty="0"/>
              <a:t>case of a (big) trader or packing house and ½ hour in case of a primary production company. </a:t>
            </a:r>
            <a:endParaRPr lang="en-GB" dirty="0" smtClean="0"/>
          </a:p>
          <a:p>
            <a:r>
              <a:rPr lang="en-GB" dirty="0" smtClean="0"/>
              <a:t>In </a:t>
            </a:r>
            <a:r>
              <a:rPr lang="en-GB" dirty="0"/>
              <a:t>case </a:t>
            </a:r>
            <a:r>
              <a:rPr lang="en-GB" dirty="0" smtClean="0"/>
              <a:t>of necessity</a:t>
            </a:r>
            <a:r>
              <a:rPr lang="en-GB" dirty="0"/>
              <a:t>, the duration of the visit can be extended.</a:t>
            </a:r>
          </a:p>
        </p:txBody>
      </p:sp>
      <p:sp>
        <p:nvSpPr>
          <p:cNvPr id="4" name="Slide Number Placeholder 3"/>
          <p:cNvSpPr>
            <a:spLocks noGrp="1"/>
          </p:cNvSpPr>
          <p:nvPr>
            <p:ph type="sldNum" sz="quarter" idx="12"/>
          </p:nvPr>
        </p:nvSpPr>
        <p:spPr/>
        <p:txBody>
          <a:bodyPr/>
          <a:lstStyle/>
          <a:p>
            <a:fld id="{1920EEC7-98E1-4CEF-92AF-B9255C82647E}" type="slidenum">
              <a:rPr lang="en-GB" smtClean="0"/>
              <a:t>123</a:t>
            </a:fld>
            <a:endParaRPr lang="en-GB"/>
          </a:p>
        </p:txBody>
      </p:sp>
    </p:spTree>
    <p:extLst>
      <p:ext uri="{BB962C8B-B14F-4D97-AF65-F5344CB8AC3E}">
        <p14:creationId xmlns:p14="http://schemas.microsoft.com/office/powerpoint/2010/main" val="15013759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title" idx="4294967295"/>
          </p:nvPr>
        </p:nvSpPr>
        <p:spPr>
          <a:xfrm>
            <a:off x="914400" y="3127374"/>
            <a:ext cx="8229600" cy="320675"/>
          </a:xfrm>
        </p:spPr>
        <p:txBody>
          <a:bodyPr>
            <a:noAutofit/>
          </a:bodyPr>
          <a:lstStyle/>
          <a:p>
            <a:r>
              <a:rPr lang="en-US" sz="4000" dirty="0" smtClean="0"/>
              <a:t>Thank you for your attention!</a:t>
            </a:r>
            <a:endParaRPr lang="en-US" sz="4000" dirty="0"/>
          </a:p>
        </p:txBody>
      </p:sp>
      <p:sp>
        <p:nvSpPr>
          <p:cNvPr id="2" name="Slide Number Placeholder 1"/>
          <p:cNvSpPr>
            <a:spLocks noGrp="1"/>
          </p:cNvSpPr>
          <p:nvPr>
            <p:ph type="sldNum" sz="quarter" idx="12"/>
          </p:nvPr>
        </p:nvSpPr>
        <p:spPr/>
        <p:txBody>
          <a:bodyPr/>
          <a:lstStyle/>
          <a:p>
            <a:fld id="{1920EEC7-98E1-4CEF-92AF-B9255C82647E}" type="slidenum">
              <a:rPr lang="en-GB" smtClean="0"/>
              <a:t>124</a:t>
            </a:fld>
            <a:endParaRPr lang="en-GB"/>
          </a:p>
        </p:txBody>
      </p:sp>
      <p:sp>
        <p:nvSpPr>
          <p:cNvPr id="3" name="TextBox 2"/>
          <p:cNvSpPr txBox="1"/>
          <p:nvPr/>
        </p:nvSpPr>
        <p:spPr>
          <a:xfrm>
            <a:off x="5842000" y="5130800"/>
            <a:ext cx="2975366" cy="923330"/>
          </a:xfrm>
          <a:prstGeom prst="rect">
            <a:avLst/>
          </a:prstGeom>
          <a:noFill/>
        </p:spPr>
        <p:txBody>
          <a:bodyPr wrap="none" rtlCol="0">
            <a:spAutoFit/>
          </a:bodyPr>
          <a:lstStyle/>
          <a:p>
            <a:r>
              <a:rPr lang="en-GB" dirty="0" smtClean="0"/>
              <a:t>Dr Heiner Lehr</a:t>
            </a:r>
          </a:p>
          <a:p>
            <a:r>
              <a:rPr lang="en-GB" dirty="0" smtClean="0"/>
              <a:t>Syntesa Partners &amp; Associates</a:t>
            </a:r>
          </a:p>
          <a:p>
            <a:r>
              <a:rPr lang="en-GB" dirty="0" smtClean="0">
                <a:hlinkClick r:id="rId2"/>
              </a:rPr>
              <a:t>heiner@syntesa.eu</a:t>
            </a:r>
            <a:r>
              <a:rPr lang="en-GB" dirty="0" smtClean="0"/>
              <a:t> </a:t>
            </a:r>
            <a:endParaRPr lang="en-GB" dirty="0"/>
          </a:p>
        </p:txBody>
      </p:sp>
    </p:spTree>
    <p:extLst>
      <p:ext uri="{BB962C8B-B14F-4D97-AF65-F5344CB8AC3E}">
        <p14:creationId xmlns:p14="http://schemas.microsoft.com/office/powerpoint/2010/main" val="3967068832"/>
      </p:ext>
    </p:extLst>
  </p:cSld>
  <p:clrMapOvr>
    <a:masterClrMapping/>
  </p:clrMapOvr>
  <p:transition>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Areas of activity</a:t>
            </a:r>
          </a:p>
        </p:txBody>
      </p:sp>
      <p:sp>
        <p:nvSpPr>
          <p:cNvPr id="3" name="Content Placeholder 2"/>
          <p:cNvSpPr>
            <a:spLocks noGrp="1"/>
          </p:cNvSpPr>
          <p:nvPr>
            <p:ph idx="1"/>
          </p:nvPr>
        </p:nvSpPr>
        <p:spPr/>
        <p:txBody>
          <a:bodyPr>
            <a:normAutofit/>
          </a:bodyPr>
          <a:lstStyle/>
          <a:p>
            <a:r>
              <a:rPr lang="en-US" dirty="0" smtClean="0"/>
              <a:t>Market </a:t>
            </a:r>
            <a:r>
              <a:rPr lang="en-US" dirty="0"/>
              <a:t>intelligence:</a:t>
            </a:r>
          </a:p>
          <a:p>
            <a:pPr lvl="1"/>
            <a:r>
              <a:rPr lang="en-US" dirty="0"/>
              <a:t>NZTE maintains detailed market reports for 30 different countries and 11 industries. The country reports give an general introduction to the country as well as an analysis of its up- and downside.  The industry reports are focused on export and marketing strategies and try to lend exports a hand in designing their export strategy.  </a:t>
            </a:r>
          </a:p>
          <a:p>
            <a:pPr>
              <a:spcBef>
                <a:spcPts val="2000"/>
              </a:spcBef>
            </a:pPr>
            <a:r>
              <a:rPr lang="en-US" dirty="0" smtClean="0"/>
              <a:t>Funding:</a:t>
            </a:r>
          </a:p>
          <a:p>
            <a:pPr lvl="1"/>
            <a:r>
              <a:rPr lang="en-US" dirty="0" smtClean="0"/>
              <a:t>The </a:t>
            </a:r>
            <a:r>
              <a:rPr lang="en-US" dirty="0"/>
              <a:t>NZTE offers funding for a limited range of </a:t>
            </a:r>
            <a:r>
              <a:rPr lang="en-US" dirty="0" smtClean="0"/>
              <a:t>companies, classified </a:t>
            </a:r>
            <a:r>
              <a:rPr lang="en-US" dirty="0"/>
              <a:t>as “fast-growth export businesses, and sectors and regions that present the greatest opportunities for international success”. Furthermore applicants have to at least the invest the same amount on their own in the business.</a:t>
            </a:r>
          </a:p>
          <a:p>
            <a:pPr lvl="1"/>
            <a:r>
              <a:rPr lang="en-US" dirty="0"/>
              <a:t>For the other cases, the NZECO offers products that “help exporters manage risk and capitalize on trade opportunities around the globe”, such as securities and loans. The NZECO is a department of the ministries of treasury and its obligations to third parties are guaranteed by the New Zealand government.</a:t>
            </a:r>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13</a:t>
            </a:fld>
            <a:endParaRPr lang="en-GB"/>
          </a:p>
        </p:txBody>
      </p:sp>
    </p:spTree>
    <p:extLst>
      <p:ext uri="{BB962C8B-B14F-4D97-AF65-F5344CB8AC3E}">
        <p14:creationId xmlns:p14="http://schemas.microsoft.com/office/powerpoint/2010/main" val="3149235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NZTE: Fields of Work</a:t>
            </a:r>
            <a:endParaRPr lang="en-US" dirty="0"/>
          </a:p>
        </p:txBody>
      </p:sp>
      <p:graphicFrame>
        <p:nvGraphicFramePr>
          <p:cNvPr id="5" name="Inhaltsplatzhalter 4"/>
          <p:cNvGraphicFramePr>
            <a:graphicFrameLocks noGrp="1"/>
          </p:cNvGraphicFramePr>
          <p:nvPr>
            <p:ph idx="1"/>
            <p:extLst/>
          </p:nvPr>
        </p:nvGraphicFramePr>
        <p:xfrm>
          <a:off x="457200" y="1169988"/>
          <a:ext cx="8229600" cy="495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p:cNvSpPr>
            <a:spLocks noGrp="1"/>
          </p:cNvSpPr>
          <p:nvPr>
            <p:ph type="sldNum" sz="quarter" idx="12"/>
          </p:nvPr>
        </p:nvSpPr>
        <p:spPr/>
        <p:txBody>
          <a:bodyPr/>
          <a:lstStyle/>
          <a:p>
            <a:fld id="{1920EEC7-98E1-4CEF-92AF-B9255C82647E}" type="slidenum">
              <a:rPr lang="en-GB" smtClean="0"/>
              <a:t>14</a:t>
            </a:fld>
            <a:endParaRPr lang="en-GB"/>
          </a:p>
        </p:txBody>
      </p:sp>
      <p:pic>
        <p:nvPicPr>
          <p:cNvPr id="3076" name="Picture 4" descr="https://d2zpliqpyb4vot.cloudfront.net/vCEBx7Q/media/1576288/services-slide-v4-cropped.jpg.width.730.ashx"/>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30926" y="1007421"/>
            <a:ext cx="6934200" cy="48768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beachheads-logo"/>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07826" y="2091044"/>
            <a:ext cx="2095500" cy="1152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kea-taller-logo"/>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714500" y="431158"/>
            <a:ext cx="2095500" cy="1152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NZT9655 NZIBA 750X420px Static6"/>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324350" y="5495924"/>
            <a:ext cx="2095500" cy="1152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better-by-design-black-logo"/>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5575" y="3814762"/>
            <a:ext cx="2095500" cy="1152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89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08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076"/>
                                        </p:tgtEl>
                                      </p:cBhvr>
                                    </p:animEffect>
                                    <p:set>
                                      <p:cBhvr>
                                        <p:cTn id="22" dur="1" fill="hold">
                                          <p:stCondLst>
                                            <p:cond delay="499"/>
                                          </p:stCondLst>
                                        </p:cTn>
                                        <p:tgtEl>
                                          <p:spTgt spid="307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078"/>
                                        </p:tgtEl>
                                      </p:cBhvr>
                                    </p:animEffect>
                                    <p:set>
                                      <p:cBhvr>
                                        <p:cTn id="25" dur="1" fill="hold">
                                          <p:stCondLst>
                                            <p:cond delay="499"/>
                                          </p:stCondLst>
                                        </p:cTn>
                                        <p:tgtEl>
                                          <p:spTgt spid="307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3074"/>
                                        </p:tgtEl>
                                      </p:cBhvr>
                                    </p:animEffect>
                                    <p:set>
                                      <p:cBhvr>
                                        <p:cTn id="28" dur="1" fill="hold">
                                          <p:stCondLst>
                                            <p:cond delay="499"/>
                                          </p:stCondLst>
                                        </p:cTn>
                                        <p:tgtEl>
                                          <p:spTgt spid="3074"/>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080"/>
                                        </p:tgtEl>
                                      </p:cBhvr>
                                    </p:animEffect>
                                    <p:set>
                                      <p:cBhvr>
                                        <p:cTn id="31" dur="1" fill="hold">
                                          <p:stCondLst>
                                            <p:cond delay="499"/>
                                          </p:stCondLst>
                                        </p:cTn>
                                        <p:tgtEl>
                                          <p:spTgt spid="308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082"/>
                                        </p:tgtEl>
                                      </p:cBhvr>
                                    </p:animEffect>
                                    <p:set>
                                      <p:cBhvr>
                                        <p:cTn id="34" dur="1" fill="hold">
                                          <p:stCondLst>
                                            <p:cond delay="499"/>
                                          </p:stCondLst>
                                        </p:cTn>
                                        <p:tgtEl>
                                          <p:spTgt spid="30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lh6.googleusercontent.com/-3dTWwwiHsAQ/TLv3bU0euaI/AAAAAAAAIKY/osUNRBE2qH0/w640-h480-no/20100904_352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err="1" smtClean="0"/>
              <a:t>Intrasectorial</a:t>
            </a:r>
            <a:r>
              <a:rPr lang="en-GB" dirty="0" smtClean="0"/>
              <a:t> extension</a:t>
            </a:r>
            <a:endParaRPr lang="en-GB" dirty="0"/>
          </a:p>
        </p:txBody>
      </p:sp>
      <p:sp>
        <p:nvSpPr>
          <p:cNvPr id="3" name="Content Placeholder 2"/>
          <p:cNvSpPr>
            <a:spLocks noGrp="1"/>
          </p:cNvSpPr>
          <p:nvPr>
            <p:ph idx="1"/>
          </p:nvPr>
        </p:nvSpPr>
        <p:spPr>
          <a:xfrm>
            <a:off x="457200" y="1169580"/>
            <a:ext cx="8229600" cy="5186769"/>
          </a:xfrm>
          <a:solidFill>
            <a:srgbClr val="FFFFFF">
              <a:alpha val="80000"/>
            </a:srgbClr>
          </a:solidFill>
        </p:spPr>
        <p:txBody>
          <a:bodyPr>
            <a:normAutofit fontScale="85000" lnSpcReduction="10000"/>
          </a:bodyPr>
          <a:lstStyle/>
          <a:p>
            <a:r>
              <a:rPr lang="en-GB" dirty="0" smtClean="0"/>
              <a:t>In some countries, marketing assistance is provided by common sectorial forums </a:t>
            </a:r>
          </a:p>
          <a:p>
            <a:pPr>
              <a:spcBef>
                <a:spcPts val="2000"/>
              </a:spcBef>
            </a:pPr>
            <a:r>
              <a:rPr lang="en-GB" dirty="0" smtClean="0"/>
              <a:t>In </a:t>
            </a:r>
            <a:r>
              <a:rPr lang="en-GB" dirty="0"/>
              <a:t>South Africa, Citrus information is supplied to the industry in terms of an agreement with </a:t>
            </a:r>
            <a:r>
              <a:rPr lang="en-US" dirty="0"/>
              <a:t>Perishable Products Export Control Board (PPECB</a:t>
            </a:r>
            <a:r>
              <a:rPr lang="en-US" dirty="0" smtClean="0"/>
              <a:t>) </a:t>
            </a:r>
            <a:r>
              <a:rPr lang="en-GB" dirty="0" smtClean="0"/>
              <a:t>and </a:t>
            </a:r>
            <a:r>
              <a:rPr lang="en-GB" dirty="0"/>
              <a:t>is funded by Citrus Growers’ Association (CGA) and the Fresh Produce Exporters Forum (FPEF).  </a:t>
            </a:r>
          </a:p>
          <a:p>
            <a:pPr>
              <a:spcBef>
                <a:spcPts val="2000"/>
              </a:spcBef>
            </a:pPr>
            <a:r>
              <a:rPr lang="en-GB" dirty="0"/>
              <a:t>This information is supplied on a regular basis during the export season to all members of the Citrus Marketing Forum (CMF) and published on the password-protected page of the CGA web site.</a:t>
            </a:r>
          </a:p>
          <a:p>
            <a:pPr lvl="1"/>
            <a:r>
              <a:rPr lang="en-GB" dirty="0" smtClean="0"/>
              <a:t>Weekly newsletter</a:t>
            </a:r>
          </a:p>
          <a:p>
            <a:pPr lvl="1"/>
            <a:r>
              <a:rPr lang="en-GB" dirty="0" smtClean="0"/>
              <a:t>Tree Census</a:t>
            </a:r>
          </a:p>
          <a:p>
            <a:pPr lvl="1"/>
            <a:r>
              <a:rPr lang="en-GB" dirty="0" smtClean="0"/>
              <a:t>Citrus Statistics Booklet</a:t>
            </a:r>
          </a:p>
          <a:p>
            <a:pPr lvl="1"/>
            <a:r>
              <a:rPr lang="en-GB" dirty="0" smtClean="0"/>
              <a:t>Variety Focus Groups</a:t>
            </a:r>
          </a:p>
          <a:p>
            <a:pPr lvl="1"/>
            <a:r>
              <a:rPr lang="en-GB" dirty="0" smtClean="0"/>
              <a:t>Packed and Shipped Volumes </a:t>
            </a:r>
            <a:r>
              <a:rPr lang="en-ZA" dirty="0" smtClean="0"/>
              <a:t>on </a:t>
            </a:r>
            <a:r>
              <a:rPr lang="en-ZA" dirty="0"/>
              <a:t>a weekly </a:t>
            </a:r>
            <a:r>
              <a:rPr lang="en-ZA" dirty="0" smtClean="0"/>
              <a:t>basis</a:t>
            </a:r>
          </a:p>
          <a:p>
            <a:pPr lvl="1"/>
            <a:r>
              <a:rPr lang="en-ZA" dirty="0"/>
              <a:t>Citrus Marketing Forum </a:t>
            </a:r>
            <a:r>
              <a:rPr lang="en-ZA" dirty="0" smtClean="0"/>
              <a:t>(CMF)</a:t>
            </a:r>
          </a:p>
          <a:p>
            <a:pPr lvl="1"/>
            <a:r>
              <a:rPr lang="en-ZA" dirty="0" smtClean="0"/>
              <a:t>Member of regional organisations (</a:t>
            </a:r>
            <a:r>
              <a:rPr lang="en-ZA" dirty="0" err="1" smtClean="0"/>
              <a:t>Mediterrean</a:t>
            </a:r>
            <a:r>
              <a:rPr lang="en-ZA" dirty="0" smtClean="0"/>
              <a:t>, Southern Hemisphere)</a:t>
            </a:r>
          </a:p>
          <a:p>
            <a:pPr>
              <a:spcBef>
                <a:spcPts val="2000"/>
              </a:spcBef>
            </a:pPr>
            <a:r>
              <a:rPr lang="en-ZA" dirty="0" smtClean="0"/>
              <a:t>Establishment of </a:t>
            </a:r>
            <a:r>
              <a:rPr lang="en-ZA" dirty="0" err="1" smtClean="0"/>
              <a:t>Agrihub</a:t>
            </a:r>
            <a:r>
              <a:rPr lang="en-ZA" dirty="0"/>
              <a:t>, an information hub which relies on the cooperation of exporters, cold stores, terminals and the like to provide electronic data flows into a central repository from which reports can be drawn on a weekly basis</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15</a:t>
            </a:fld>
            <a:endParaRPr lang="en-GB"/>
          </a:p>
        </p:txBody>
      </p:sp>
    </p:spTree>
    <p:extLst>
      <p:ext uri="{BB962C8B-B14F-4D97-AF65-F5344CB8AC3E}">
        <p14:creationId xmlns:p14="http://schemas.microsoft.com/office/powerpoint/2010/main" val="935806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smtClean="0"/>
              <a:t>Export Promotion Agencies</a:t>
            </a:r>
            <a:endParaRPr lang="en-US" dirty="0"/>
          </a:p>
        </p:txBody>
      </p:sp>
      <p:sp>
        <p:nvSpPr>
          <p:cNvPr id="3" name="Untertitel 2"/>
          <p:cNvSpPr>
            <a:spLocks noGrp="1"/>
          </p:cNvSpPr>
          <p:nvPr>
            <p:ph type="subTitle" idx="1"/>
          </p:nvPr>
        </p:nvSpPr>
        <p:spPr>
          <a:xfrm>
            <a:off x="5288597" y="5100137"/>
            <a:ext cx="3559567" cy="1207108"/>
          </a:xfrm>
        </p:spPr>
        <p:txBody>
          <a:bodyPr/>
          <a:lstStyle/>
          <a:p>
            <a:r>
              <a:rPr lang="en-US" dirty="0" smtClean="0"/>
              <a:t>On the efficiency of export promotion agencies:</a:t>
            </a:r>
            <a:br>
              <a:rPr lang="en-US" dirty="0" smtClean="0"/>
            </a:br>
            <a:r>
              <a:rPr lang="en-US" dirty="0" smtClean="0"/>
              <a:t>A world bank study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436" y="1194084"/>
            <a:ext cx="5113161" cy="5113161"/>
          </a:xfrm>
          <a:prstGeom prst="rect">
            <a:avLst/>
          </a:prstGeom>
        </p:spPr>
      </p:pic>
    </p:spTree>
    <p:extLst>
      <p:ext uri="{BB962C8B-B14F-4D97-AF65-F5344CB8AC3E}">
        <p14:creationId xmlns:p14="http://schemas.microsoft.com/office/powerpoint/2010/main" val="37788894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Export Promotion Agencies</a:t>
            </a:r>
            <a:endParaRPr lang="en-US" dirty="0"/>
          </a:p>
        </p:txBody>
      </p:sp>
      <p:graphicFrame>
        <p:nvGraphicFramePr>
          <p:cNvPr id="4" name="Inhaltsplatzhalter 3"/>
          <p:cNvGraphicFramePr>
            <a:graphicFrameLocks noGrp="1"/>
          </p:cNvGraphicFramePr>
          <p:nvPr>
            <p:ph idx="1"/>
            <p:extLst/>
          </p:nvPr>
        </p:nvGraphicFramePr>
        <p:xfrm>
          <a:off x="482600" y="646731"/>
          <a:ext cx="5969000" cy="2690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97300" y="3337543"/>
            <a:ext cx="5353049" cy="30044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4800" y="4994074"/>
            <a:ext cx="4572000" cy="1631216"/>
          </a:xfrm>
          <a:prstGeom prst="rect">
            <a:avLst/>
          </a:prstGeom>
        </p:spPr>
        <p:txBody>
          <a:bodyPr>
            <a:spAutoFit/>
          </a:bodyPr>
          <a:lstStyle/>
          <a:p>
            <a:r>
              <a:rPr lang="en-GB" sz="1600" b="1" dirty="0">
                <a:solidFill>
                  <a:srgbClr val="000000"/>
                </a:solidFill>
                <a:latin typeface="Arial" panose="020B0604020202020204" pitchFamily="34" charset="0"/>
              </a:rPr>
              <a:t>Export Promotion Agencies : What Works And What Doesn't</a:t>
            </a:r>
          </a:p>
          <a:p>
            <a:r>
              <a:rPr lang="en-GB" sz="1600" b="1" dirty="0">
                <a:solidFill>
                  <a:srgbClr val="000000"/>
                </a:solidFill>
                <a:latin typeface="Arial" panose="020B0604020202020204" pitchFamily="34" charset="0"/>
              </a:rPr>
              <a:t>Authors/Editors:</a:t>
            </a:r>
            <a:r>
              <a:rPr lang="en-GB" sz="1600" dirty="0">
                <a:solidFill>
                  <a:srgbClr val="000000"/>
                </a:solidFill>
                <a:latin typeface="Arial" panose="020B0604020202020204" pitchFamily="34" charset="0"/>
              </a:rPr>
              <a:t> </a:t>
            </a:r>
            <a:r>
              <a:rPr lang="en-GB" sz="1600" dirty="0">
                <a:latin typeface="Arial" panose="020B0604020202020204" pitchFamily="34" charset="0"/>
              </a:rPr>
              <a:t>Daniel Lederman, Marcelo </a:t>
            </a:r>
            <a:r>
              <a:rPr lang="en-GB" sz="1600" dirty="0" err="1">
                <a:latin typeface="Arial" panose="020B0604020202020204" pitchFamily="34" charset="0"/>
              </a:rPr>
              <a:t>Olarreaga</a:t>
            </a:r>
            <a:r>
              <a:rPr lang="en-GB" sz="1600" dirty="0">
                <a:latin typeface="Arial" panose="020B0604020202020204" pitchFamily="34" charset="0"/>
              </a:rPr>
              <a:t> and Lucy Payton</a:t>
            </a:r>
          </a:p>
          <a:p>
            <a:r>
              <a:rPr lang="en-GB" sz="1600" b="1" dirty="0">
                <a:solidFill>
                  <a:srgbClr val="000000"/>
                </a:solidFill>
                <a:latin typeface="Arial" panose="020B0604020202020204" pitchFamily="34" charset="0"/>
              </a:rPr>
              <a:t>Published:</a:t>
            </a:r>
            <a:r>
              <a:rPr lang="en-GB" sz="1600" dirty="0">
                <a:solidFill>
                  <a:srgbClr val="000000"/>
                </a:solidFill>
                <a:latin typeface="Arial" panose="020B0604020202020204" pitchFamily="34" charset="0"/>
              </a:rPr>
              <a:t> October 2006  </a:t>
            </a:r>
            <a:r>
              <a:rPr lang="en-GB" sz="1600" b="1" dirty="0">
                <a:solidFill>
                  <a:srgbClr val="000000"/>
                </a:solidFill>
                <a:latin typeface="Arial" panose="020B0604020202020204" pitchFamily="34" charset="0"/>
              </a:rPr>
              <a:t>Pages:</a:t>
            </a:r>
            <a:r>
              <a:rPr lang="en-GB" sz="1600" dirty="0">
                <a:solidFill>
                  <a:srgbClr val="000000"/>
                </a:solidFill>
                <a:latin typeface="Arial" panose="020B0604020202020204" pitchFamily="34" charset="0"/>
              </a:rPr>
              <a:t> </a:t>
            </a:r>
            <a:r>
              <a:rPr lang="en-GB" sz="1600" dirty="0" smtClean="0">
                <a:solidFill>
                  <a:srgbClr val="000000"/>
                </a:solidFill>
                <a:latin typeface="Arial" panose="020B0604020202020204" pitchFamily="34" charset="0"/>
              </a:rPr>
              <a:t>48</a:t>
            </a:r>
          </a:p>
          <a:p>
            <a:r>
              <a:rPr lang="en-GB" sz="1600" dirty="0">
                <a:hlinkClick r:id="rId9" tooltip="Opens new window"/>
              </a:rPr>
              <a:t>Complete Book PDF (451 KB)</a:t>
            </a:r>
            <a:endParaRPr lang="en-GB" sz="16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8016871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Export Promotion Agencies</a:t>
            </a:r>
            <a:endParaRPr lang="en-US" dirty="0"/>
          </a:p>
        </p:txBody>
      </p:sp>
      <p:graphicFrame>
        <p:nvGraphicFramePr>
          <p:cNvPr id="4" name="Inhaltsplatzhalter 3"/>
          <p:cNvGraphicFramePr>
            <a:graphicFrameLocks noGrp="1"/>
          </p:cNvGraphicFramePr>
          <p:nvPr>
            <p:ph idx="1"/>
            <p:extLst/>
          </p:nvPr>
        </p:nvGraphicFramePr>
        <p:xfrm>
          <a:off x="457200" y="1169988"/>
          <a:ext cx="8229600" cy="495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0747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Export gains per EPA budget</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19</a:t>
            </a:fld>
            <a:endParaRPr lang="en-GB"/>
          </a:p>
        </p:txBody>
      </p:sp>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8279" y="806531"/>
            <a:ext cx="7750233" cy="5914944"/>
          </a:xfrm>
          <a:prstGeom prst="rect">
            <a:avLst/>
          </a:prstGeom>
        </p:spPr>
      </p:pic>
    </p:spTree>
    <p:extLst>
      <p:ext uri="{BB962C8B-B14F-4D97-AF65-F5344CB8AC3E}">
        <p14:creationId xmlns:p14="http://schemas.microsoft.com/office/powerpoint/2010/main" val="387694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775367040"/>
              </p:ext>
            </p:extLst>
          </p:nvPr>
        </p:nvGraphicFramePr>
        <p:xfrm>
          <a:off x="383541" y="845437"/>
          <a:ext cx="8303259" cy="5937820"/>
        </p:xfrm>
        <a:graphic>
          <a:graphicData uri="http://schemas.openxmlformats.org/drawingml/2006/table">
            <a:tbl>
              <a:tblPr firstRow="1" firstCol="1" bandRow="1">
                <a:tableStyleId>{68D230F3-CF80-4859-8CE7-A43EE81993B5}</a:tableStyleId>
              </a:tblPr>
              <a:tblGrid>
                <a:gridCol w="1271588"/>
                <a:gridCol w="7031671"/>
              </a:tblGrid>
              <a:tr h="192691">
                <a:tc>
                  <a:txBody>
                    <a:bodyPr/>
                    <a:lstStyle/>
                    <a:p>
                      <a:pPr>
                        <a:lnSpc>
                          <a:spcPct val="107000"/>
                        </a:lnSpc>
                        <a:spcAft>
                          <a:spcPts val="0"/>
                        </a:spcAft>
                      </a:pPr>
                      <a:r>
                        <a:rPr lang="en-US" sz="1400" b="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Time</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Subject</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5379">
                <a:tc>
                  <a:txBody>
                    <a:bodyPr/>
                    <a:lstStyle/>
                    <a:p>
                      <a:pPr>
                        <a:lnSpc>
                          <a:spcPct val="107000"/>
                        </a:lnSpc>
                        <a:spcAft>
                          <a:spcPts val="0"/>
                        </a:spcAft>
                      </a:pPr>
                      <a:r>
                        <a:rPr lang="en-US" sz="1400" b="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09:00-09:15</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spcAft>
                          <a:spcPts val="0"/>
                        </a:spcAft>
                        <a:buFont typeface="Symbol" panose="05050102010706020507" pitchFamily="18" charset="2"/>
                        <a:buChar char=""/>
                      </a:pPr>
                      <a:r>
                        <a:rPr lang="en-US" sz="1400" b="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Welcome - </a:t>
                      </a:r>
                      <a:r>
                        <a:rPr lang="en-US" sz="1400" i="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Representative UN ECE</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Presentation of participants</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5379">
                <a:tc>
                  <a:txBody>
                    <a:bodyPr/>
                    <a:lstStyle/>
                    <a:p>
                      <a:pPr>
                        <a:lnSpc>
                          <a:spcPct val="107000"/>
                        </a:lnSpc>
                        <a:spcAft>
                          <a:spcPts val="0"/>
                        </a:spcAft>
                      </a:pPr>
                      <a:r>
                        <a:rPr lang="en-US" sz="1400" b="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09:15-09:30</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Purpose and scope of the meeting</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i="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Dr Heiner Lehr</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5379">
                <a:tc>
                  <a:txBody>
                    <a:bodyPr/>
                    <a:lstStyle/>
                    <a:p>
                      <a:pPr>
                        <a:lnSpc>
                          <a:spcPct val="107000"/>
                        </a:lnSpc>
                        <a:spcAft>
                          <a:spcPts val="0"/>
                        </a:spcAft>
                      </a:pPr>
                      <a:r>
                        <a:rPr lang="en-US" sz="1400" b="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09:30-10:00</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Summary of initial workshop and identified challenges</a:t>
                      </a:r>
                      <a:br>
                        <a:rPr lang="en-US" sz="1400" b="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br>
                      <a:r>
                        <a:rPr lang="en-US" sz="1400" i="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Dr Heiner Lehr</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70758">
                <a:tc>
                  <a:txBody>
                    <a:bodyPr/>
                    <a:lstStyle/>
                    <a:p>
                      <a:pPr>
                        <a:lnSpc>
                          <a:spcPct val="107000"/>
                        </a:lnSpc>
                        <a:spcAft>
                          <a:spcPts val="0"/>
                        </a:spcAft>
                      </a:pPr>
                      <a:r>
                        <a:rPr lang="en-US" sz="1400" b="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10:00-11:00</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International good practice as benchmarks for Greece Part I</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i="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EXPORT PROMOTION BOARDS</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i="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COOPERATIVES as models to get economies of scale</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i="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Dr Heiner Lehr</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2691">
                <a:tc>
                  <a:txBody>
                    <a:bodyPr/>
                    <a:lstStyle/>
                    <a:p>
                      <a:pPr>
                        <a:lnSpc>
                          <a:spcPct val="107000"/>
                        </a:lnSpc>
                        <a:spcAft>
                          <a:spcPts val="0"/>
                        </a:spcAft>
                      </a:pPr>
                      <a:r>
                        <a:rPr lang="en-US" sz="1400" b="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11:00-11:30</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Coffee break</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5379">
                <a:tc>
                  <a:txBody>
                    <a:bodyPr/>
                    <a:lstStyle/>
                    <a:p>
                      <a:pPr>
                        <a:lnSpc>
                          <a:spcPct val="107000"/>
                        </a:lnSpc>
                        <a:spcAft>
                          <a:spcPts val="0"/>
                        </a:spcAft>
                      </a:pPr>
                      <a:r>
                        <a:rPr lang="en-US" sz="1400" b="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11:30-13:00</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International good practice as benchmarks for Greece Part II</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i="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EXTENSION SERVICES</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i="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ELECTRONIC SUPPY CHAIN</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i="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TRANSPORT</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1400" i="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AUTOMATION AND SCHEDULING OF INSPECTIONS</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i="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Dr Heiner Lehr</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85379">
                <a:tc>
                  <a:txBody>
                    <a:bodyPr/>
                    <a:lstStyle/>
                    <a:p>
                      <a:pPr>
                        <a:lnSpc>
                          <a:spcPct val="107000"/>
                        </a:lnSpc>
                        <a:spcAft>
                          <a:spcPts val="0"/>
                        </a:spcAft>
                      </a:pPr>
                      <a:r>
                        <a:rPr lang="en-US" sz="1400" b="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14:00-14:30</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Light Lunch</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2691">
                <a:tc>
                  <a:txBody>
                    <a:bodyPr/>
                    <a:lstStyle/>
                    <a:p>
                      <a:pPr>
                        <a:lnSpc>
                          <a:spcPct val="107000"/>
                        </a:lnSpc>
                        <a:spcAft>
                          <a:spcPts val="0"/>
                        </a:spcAft>
                      </a:pPr>
                      <a:r>
                        <a:rPr lang="en-US" sz="1400" b="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14:30-16:00</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Discussion of solutions</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i="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Dr Heiner Lehr</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33780">
                <a:tc>
                  <a:txBody>
                    <a:bodyPr/>
                    <a:lstStyle/>
                    <a:p>
                      <a:pPr>
                        <a:lnSpc>
                          <a:spcPct val="107000"/>
                        </a:lnSpc>
                        <a:spcAft>
                          <a:spcPts val="0"/>
                        </a:spcAft>
                      </a:pPr>
                      <a:r>
                        <a:rPr lang="en-US" sz="1400" b="1" kern="10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16:00-16:20</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The smarter food vision</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1400" i="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Dr Heiner Lehr</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33780">
                <a:tc>
                  <a:txBody>
                    <a:bodyPr/>
                    <a:lstStyle/>
                    <a:p>
                      <a:pPr>
                        <a:lnSpc>
                          <a:spcPct val="107000"/>
                        </a:lnSpc>
                        <a:spcAft>
                          <a:spcPts val="0"/>
                        </a:spcAft>
                      </a:pPr>
                      <a:r>
                        <a:rPr lang="en-US" sz="1400" b="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16:20</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400" b="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Closure</a:t>
                      </a:r>
                      <a:br>
                        <a:rPr lang="en-US" sz="1400" b="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br>
                      <a:r>
                        <a:rPr lang="en-US" sz="1400" i="1" kern="100" dirty="0">
                          <a:solidFill>
                            <a:srgbClr val="475A8D"/>
                          </a:solidFill>
                          <a:effectLst/>
                          <a:latin typeface="Calibri" panose="020F0502020204030204" pitchFamily="34" charset="0"/>
                          <a:ea typeface="Calibri" panose="020F0502020204030204" pitchFamily="34" charset="0"/>
                          <a:cs typeface="Times New Roman" panose="02020603050405020304" pitchFamily="18" charset="0"/>
                        </a:rPr>
                        <a:t>Representative UN ECE</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2" name="Title 1"/>
          <p:cNvSpPr>
            <a:spLocks noGrp="1"/>
          </p:cNvSpPr>
          <p:nvPr>
            <p:ph type="title"/>
          </p:nvPr>
        </p:nvSpPr>
        <p:spPr/>
        <p:txBody>
          <a:bodyPr/>
          <a:lstStyle/>
          <a:p>
            <a:r>
              <a:rPr lang="en-GB" dirty="0" smtClean="0"/>
              <a:t>Programme of the day</a:t>
            </a:r>
            <a:endParaRPr lang="en-GB" dirty="0"/>
          </a:p>
        </p:txBody>
      </p:sp>
      <p:sp>
        <p:nvSpPr>
          <p:cNvPr id="3" name="Slide Number Placeholder 2"/>
          <p:cNvSpPr>
            <a:spLocks noGrp="1"/>
          </p:cNvSpPr>
          <p:nvPr>
            <p:ph type="sldNum" sz="quarter" idx="12"/>
          </p:nvPr>
        </p:nvSpPr>
        <p:spPr/>
        <p:txBody>
          <a:bodyPr/>
          <a:lstStyle/>
          <a:p>
            <a:fld id="{1920EEC7-98E1-4CEF-92AF-B9255C82647E}" type="slidenum">
              <a:rPr lang="en-GB" smtClean="0"/>
              <a:t>2</a:t>
            </a:fld>
            <a:endParaRPr lang="en-GB"/>
          </a:p>
        </p:txBody>
      </p:sp>
      <p:sp>
        <p:nvSpPr>
          <p:cNvPr id="5" name="Rectangle 4"/>
          <p:cNvSpPr/>
          <p:nvPr/>
        </p:nvSpPr>
        <p:spPr>
          <a:xfrm>
            <a:off x="304800" y="2413000"/>
            <a:ext cx="8458200" cy="2552700"/>
          </a:xfrm>
          <a:prstGeom prst="rect">
            <a:avLst/>
          </a:prstGeom>
          <a:noFill/>
          <a:ln>
            <a:solidFill>
              <a:srgbClr val="EC4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3816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Public vs private funding</a:t>
            </a:r>
            <a:endParaRPr lang="en-GB" dirty="0"/>
          </a:p>
        </p:txBody>
      </p:sp>
      <p:sp>
        <p:nvSpPr>
          <p:cNvPr id="5" name="Content Placeholder 4"/>
          <p:cNvSpPr>
            <a:spLocks noGrp="1"/>
          </p:cNvSpPr>
          <p:nvPr>
            <p:ph idx="1"/>
          </p:nvPr>
        </p:nvSpPr>
        <p:spPr>
          <a:xfrm>
            <a:off x="457200" y="1169581"/>
            <a:ext cx="8229600" cy="5551894"/>
          </a:xfrm>
        </p:spPr>
        <p:txBody>
          <a:bodyPr>
            <a:normAutofit/>
          </a:bodyPr>
          <a:lstStyle/>
          <a:p>
            <a:r>
              <a:rPr lang="en-US" dirty="0"/>
              <a:t>Key factors of success </a:t>
            </a:r>
            <a:r>
              <a:rPr lang="en-US" dirty="0" smtClean="0"/>
              <a:t>are private </a:t>
            </a:r>
            <a:r>
              <a:rPr lang="en-US" dirty="0"/>
              <a:t>party representation and public </a:t>
            </a:r>
            <a:r>
              <a:rPr lang="en-US" dirty="0" smtClean="0"/>
              <a:t>funding</a:t>
            </a:r>
          </a:p>
          <a:p>
            <a:pPr>
              <a:spcBef>
                <a:spcPts val="1000"/>
              </a:spcBef>
            </a:pPr>
            <a:r>
              <a:rPr lang="en-US" dirty="0" smtClean="0"/>
              <a:t>Private </a:t>
            </a:r>
            <a:r>
              <a:rPr lang="en-US" dirty="0"/>
              <a:t>party representation </a:t>
            </a:r>
            <a:r>
              <a:rPr lang="en-US" dirty="0" smtClean="0"/>
              <a:t>– especially </a:t>
            </a:r>
            <a:r>
              <a:rPr lang="en-US" dirty="0"/>
              <a:t>in the board – increased the gains in export due to the EPA </a:t>
            </a:r>
            <a:r>
              <a:rPr lang="en-US" dirty="0" smtClean="0"/>
              <a:t>significantly</a:t>
            </a:r>
          </a:p>
          <a:p>
            <a:pPr>
              <a:spcBef>
                <a:spcPts val="1000"/>
              </a:spcBef>
            </a:pPr>
            <a:r>
              <a:rPr lang="en-US" dirty="0" smtClean="0"/>
              <a:t>Public </a:t>
            </a:r>
            <a:r>
              <a:rPr lang="en-US" dirty="0"/>
              <a:t>funding </a:t>
            </a:r>
            <a:r>
              <a:rPr lang="en-US" dirty="0" smtClean="0"/>
              <a:t>is considered important to avoid “free-riders”</a:t>
            </a:r>
          </a:p>
          <a:p>
            <a:pPr lvl="1"/>
            <a:r>
              <a:rPr lang="en-US" dirty="0" smtClean="0"/>
              <a:t>In </a:t>
            </a:r>
            <a:r>
              <a:rPr lang="en-US" dirty="0"/>
              <a:t>the case of private financing, private parties would have an incentive to opt out while profiting indirectly from the marketing of related products in the foreign market. </a:t>
            </a:r>
            <a:endParaRPr lang="en-US" dirty="0" smtClean="0"/>
          </a:p>
          <a:p>
            <a:pPr lvl="1"/>
            <a:r>
              <a:rPr lang="en-US" dirty="0" smtClean="0"/>
              <a:t>Thus </a:t>
            </a:r>
            <a:r>
              <a:rPr lang="en-US" dirty="0"/>
              <a:t>not all </a:t>
            </a:r>
            <a:r>
              <a:rPr lang="en-US" dirty="0" smtClean="0"/>
              <a:t>producers </a:t>
            </a:r>
            <a:r>
              <a:rPr lang="en-US" dirty="0"/>
              <a:t>will participate, which lowers the efficiency and effectiveness of a EPA through the knowledge and the finance channel. </a:t>
            </a:r>
            <a:endParaRPr lang="en-US" dirty="0" smtClean="0"/>
          </a:p>
          <a:p>
            <a:pPr lvl="1"/>
            <a:r>
              <a:rPr lang="en-US" dirty="0" smtClean="0"/>
              <a:t>Public </a:t>
            </a:r>
            <a:r>
              <a:rPr lang="en-US" dirty="0"/>
              <a:t>funded EPAs circumvent this problem by separating funding decisions from operative/ membership decisions. </a:t>
            </a:r>
          </a:p>
          <a:p>
            <a:pPr>
              <a:spcBef>
                <a:spcPts val="1000"/>
              </a:spcBef>
            </a:pPr>
            <a:r>
              <a:rPr lang="en-US" dirty="0" smtClean="0"/>
              <a:t>Centralized EPAs </a:t>
            </a:r>
            <a:r>
              <a:rPr lang="en-US" dirty="0"/>
              <a:t>tended to be more effective, mainly because of synergy effects and increased industry </a:t>
            </a:r>
            <a:r>
              <a:rPr lang="en-US" dirty="0" smtClean="0"/>
              <a:t>awareness</a:t>
            </a:r>
            <a:r>
              <a:rPr lang="en-US" dirty="0"/>
              <a:t>.</a:t>
            </a:r>
          </a:p>
        </p:txBody>
      </p:sp>
      <p:sp>
        <p:nvSpPr>
          <p:cNvPr id="3" name="Slide Number Placeholder 2"/>
          <p:cNvSpPr>
            <a:spLocks noGrp="1"/>
          </p:cNvSpPr>
          <p:nvPr>
            <p:ph type="sldNum" sz="quarter" idx="12"/>
          </p:nvPr>
        </p:nvSpPr>
        <p:spPr/>
        <p:txBody>
          <a:bodyPr/>
          <a:lstStyle/>
          <a:p>
            <a:fld id="{1920EEC7-98E1-4CEF-92AF-B9255C82647E}" type="slidenum">
              <a:rPr lang="en-GB" smtClean="0"/>
              <a:t>20</a:t>
            </a:fld>
            <a:endParaRPr lang="en-GB"/>
          </a:p>
        </p:txBody>
      </p:sp>
    </p:spTree>
    <p:extLst>
      <p:ext uri="{BB962C8B-B14F-4D97-AF65-F5344CB8AC3E}">
        <p14:creationId xmlns:p14="http://schemas.microsoft.com/office/powerpoint/2010/main" val="43158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p:cNvCxnSpPr>
            <a:stCxn id="29" idx="0"/>
          </p:cNvCxnSpPr>
          <p:nvPr/>
        </p:nvCxnSpPr>
        <p:spPr>
          <a:xfrm flipV="1">
            <a:off x="947724" y="4227524"/>
            <a:ext cx="377290" cy="441860"/>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a:stCxn id="28" idx="2"/>
          </p:cNvCxnSpPr>
          <p:nvPr/>
        </p:nvCxnSpPr>
        <p:spPr>
          <a:xfrm>
            <a:off x="982100" y="3020964"/>
            <a:ext cx="264584" cy="321608"/>
          </a:xfrm>
          <a:prstGeom prst="line">
            <a:avLst/>
          </a:prstGeom>
        </p:spPr>
        <p:style>
          <a:lnRef idx="2">
            <a:schemeClr val="accent2"/>
          </a:lnRef>
          <a:fillRef idx="0">
            <a:schemeClr val="accent2"/>
          </a:fillRef>
          <a:effectRef idx="1">
            <a:schemeClr val="accent2"/>
          </a:effectRef>
          <a:fontRef idx="minor">
            <a:schemeClr val="tx1"/>
          </a:fontRef>
        </p:style>
      </p:cxnSp>
      <p:sp>
        <p:nvSpPr>
          <p:cNvPr id="27" name="Freeform 26"/>
          <p:cNvSpPr/>
          <p:nvPr/>
        </p:nvSpPr>
        <p:spPr>
          <a:xfrm>
            <a:off x="1505340" y="3795562"/>
            <a:ext cx="1517060" cy="31025"/>
          </a:xfrm>
          <a:custGeom>
            <a:avLst/>
            <a:gdLst/>
            <a:ahLst/>
            <a:cxnLst/>
            <a:rect l="0" t="0" r="0" b="0"/>
            <a:pathLst>
              <a:path>
                <a:moveTo>
                  <a:pt x="0" y="15512"/>
                </a:moveTo>
                <a:lnTo>
                  <a:pt x="1517060" y="15512"/>
                </a:lnTo>
              </a:path>
            </a:pathLst>
          </a:custGeom>
          <a:noFill/>
        </p:spPr>
        <p:style>
          <a:lnRef idx="2">
            <a:schemeClr val="accent2">
              <a:shade val="80000"/>
              <a:hueOff val="0"/>
              <a:satOff val="0"/>
              <a:lumOff val="0"/>
              <a:alphaOff val="0"/>
            </a:schemeClr>
          </a:lnRef>
          <a:fillRef idx="0">
            <a:scrgbClr r="0" g="0" b="0"/>
          </a:fillRef>
          <a:effectRef idx="0">
            <a:schemeClr val="accent2">
              <a:shade val="80000"/>
              <a:hueOff val="0"/>
              <a:satOff val="0"/>
              <a:lumOff val="0"/>
              <a:alphaOff val="0"/>
            </a:schemeClr>
          </a:effectRef>
          <a:fontRef idx="minor">
            <a:schemeClr val="tx1">
              <a:hueOff val="0"/>
              <a:satOff val="0"/>
              <a:lumOff val="0"/>
              <a:alphaOff val="0"/>
            </a:schemeClr>
          </a:fontRef>
        </p:style>
      </p:sp>
      <p:sp>
        <p:nvSpPr>
          <p:cNvPr id="2" name="Title 1"/>
          <p:cNvSpPr>
            <a:spLocks noGrp="1"/>
          </p:cNvSpPr>
          <p:nvPr>
            <p:ph type="title"/>
          </p:nvPr>
        </p:nvSpPr>
        <p:spPr/>
        <p:txBody>
          <a:bodyPr/>
          <a:lstStyle/>
          <a:p>
            <a:r>
              <a:rPr lang="en-GB" dirty="0" smtClean="0"/>
              <a:t>Funding</a:t>
            </a:r>
            <a:endParaRPr lang="en-GB" dirty="0"/>
          </a:p>
        </p:txBody>
      </p:sp>
      <p:sp>
        <p:nvSpPr>
          <p:cNvPr id="8" name="Freeform 7"/>
          <p:cNvSpPr/>
          <p:nvPr/>
        </p:nvSpPr>
        <p:spPr>
          <a:xfrm rot="3370173">
            <a:off x="3390620" y="4982807"/>
            <a:ext cx="1594707" cy="31025"/>
          </a:xfrm>
          <a:custGeom>
            <a:avLst/>
            <a:gdLst/>
            <a:ahLst/>
            <a:cxnLst/>
            <a:rect l="0" t="0" r="0" b="0"/>
            <a:pathLst>
              <a:path>
                <a:moveTo>
                  <a:pt x="0" y="15512"/>
                </a:moveTo>
                <a:lnTo>
                  <a:pt x="1594707" y="15512"/>
                </a:lnTo>
              </a:path>
            </a:pathLst>
          </a:custGeom>
          <a:noFill/>
        </p:spPr>
        <p:style>
          <a:lnRef idx="2">
            <a:schemeClr val="accent2">
              <a:shade val="80000"/>
              <a:hueOff val="0"/>
              <a:satOff val="0"/>
              <a:lumOff val="0"/>
              <a:alphaOff val="0"/>
            </a:schemeClr>
          </a:lnRef>
          <a:fillRef idx="0">
            <a:scrgbClr r="0" g="0" b="0"/>
          </a:fillRef>
          <a:effectRef idx="0">
            <a:schemeClr val="accent2">
              <a:shade val="80000"/>
              <a:hueOff val="0"/>
              <a:satOff val="0"/>
              <a:lumOff val="0"/>
              <a:alphaOff val="0"/>
            </a:schemeClr>
          </a:effectRef>
          <a:fontRef idx="minor">
            <a:schemeClr val="tx1">
              <a:hueOff val="0"/>
              <a:satOff val="0"/>
              <a:lumOff val="0"/>
              <a:alphaOff val="0"/>
            </a:schemeClr>
          </a:fontRef>
        </p:style>
      </p:sp>
      <p:sp>
        <p:nvSpPr>
          <p:cNvPr id="9" name="Freeform 8"/>
          <p:cNvSpPr/>
          <p:nvPr/>
        </p:nvSpPr>
        <p:spPr>
          <a:xfrm rot="1739357">
            <a:off x="3832965" y="4425831"/>
            <a:ext cx="1431304" cy="31025"/>
          </a:xfrm>
          <a:custGeom>
            <a:avLst/>
            <a:gdLst/>
            <a:ahLst/>
            <a:cxnLst/>
            <a:rect l="0" t="0" r="0" b="0"/>
            <a:pathLst>
              <a:path>
                <a:moveTo>
                  <a:pt x="0" y="15512"/>
                </a:moveTo>
                <a:lnTo>
                  <a:pt x="1431304" y="15512"/>
                </a:lnTo>
              </a:path>
            </a:pathLst>
          </a:custGeom>
          <a:noFill/>
        </p:spPr>
        <p:style>
          <a:lnRef idx="2">
            <a:schemeClr val="accent2">
              <a:shade val="80000"/>
              <a:hueOff val="0"/>
              <a:satOff val="0"/>
              <a:lumOff val="0"/>
              <a:alphaOff val="0"/>
            </a:schemeClr>
          </a:lnRef>
          <a:fillRef idx="0">
            <a:scrgbClr r="0" g="0" b="0"/>
          </a:fillRef>
          <a:effectRef idx="0">
            <a:schemeClr val="accent2">
              <a:shade val="8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3922628" y="3778983"/>
            <a:ext cx="1517060" cy="31025"/>
          </a:xfrm>
          <a:custGeom>
            <a:avLst/>
            <a:gdLst/>
            <a:ahLst/>
            <a:cxnLst/>
            <a:rect l="0" t="0" r="0" b="0"/>
            <a:pathLst>
              <a:path>
                <a:moveTo>
                  <a:pt x="0" y="15512"/>
                </a:moveTo>
                <a:lnTo>
                  <a:pt x="1517060" y="15512"/>
                </a:lnTo>
              </a:path>
            </a:pathLst>
          </a:custGeom>
          <a:noFill/>
        </p:spPr>
        <p:style>
          <a:lnRef idx="2">
            <a:schemeClr val="accent2">
              <a:shade val="80000"/>
              <a:hueOff val="0"/>
              <a:satOff val="0"/>
              <a:lumOff val="0"/>
              <a:alphaOff val="0"/>
            </a:schemeClr>
          </a:lnRef>
          <a:fillRef idx="0">
            <a:scrgbClr r="0" g="0" b="0"/>
          </a:fillRef>
          <a:effectRef idx="0">
            <a:schemeClr val="accent2">
              <a:shade val="80000"/>
              <a:hueOff val="0"/>
              <a:satOff val="0"/>
              <a:lumOff val="0"/>
              <a:alphaOff val="0"/>
            </a:schemeClr>
          </a:effectRef>
          <a:fontRef idx="minor">
            <a:schemeClr val="tx1">
              <a:hueOff val="0"/>
              <a:satOff val="0"/>
              <a:lumOff val="0"/>
              <a:alphaOff val="0"/>
            </a:schemeClr>
          </a:fontRef>
        </p:style>
      </p:sp>
      <p:sp>
        <p:nvSpPr>
          <p:cNvPr id="11" name="Freeform 10"/>
          <p:cNvSpPr/>
          <p:nvPr/>
        </p:nvSpPr>
        <p:spPr>
          <a:xfrm rot="19893042">
            <a:off x="3831502" y="3126129"/>
            <a:ext cx="1509208" cy="31025"/>
          </a:xfrm>
          <a:custGeom>
            <a:avLst/>
            <a:gdLst/>
            <a:ahLst/>
            <a:cxnLst/>
            <a:rect l="0" t="0" r="0" b="0"/>
            <a:pathLst>
              <a:path>
                <a:moveTo>
                  <a:pt x="0" y="15512"/>
                </a:moveTo>
                <a:lnTo>
                  <a:pt x="1509208" y="15512"/>
                </a:lnTo>
              </a:path>
            </a:pathLst>
          </a:custGeom>
          <a:noFill/>
        </p:spPr>
        <p:style>
          <a:lnRef idx="2">
            <a:schemeClr val="accent2">
              <a:shade val="80000"/>
              <a:hueOff val="0"/>
              <a:satOff val="0"/>
              <a:lumOff val="0"/>
              <a:alphaOff val="0"/>
            </a:schemeClr>
          </a:lnRef>
          <a:fillRef idx="0">
            <a:scrgbClr r="0" g="0" b="0"/>
          </a:fillRef>
          <a:effectRef idx="0">
            <a:schemeClr val="accent2">
              <a:shade val="80000"/>
              <a:hueOff val="0"/>
              <a:satOff val="0"/>
              <a:lumOff val="0"/>
              <a:alphaOff val="0"/>
            </a:schemeClr>
          </a:effectRef>
          <a:fontRef idx="minor">
            <a:schemeClr val="tx1">
              <a:hueOff val="0"/>
              <a:satOff val="0"/>
              <a:lumOff val="0"/>
              <a:alphaOff val="0"/>
            </a:schemeClr>
          </a:fontRef>
        </p:style>
      </p:sp>
      <p:sp>
        <p:nvSpPr>
          <p:cNvPr id="12" name="Freeform 11"/>
          <p:cNvSpPr/>
          <p:nvPr/>
        </p:nvSpPr>
        <p:spPr>
          <a:xfrm rot="18281699">
            <a:off x="3401247" y="2560406"/>
            <a:ext cx="1647068" cy="31025"/>
          </a:xfrm>
          <a:custGeom>
            <a:avLst/>
            <a:gdLst/>
            <a:ahLst/>
            <a:cxnLst/>
            <a:rect l="0" t="0" r="0" b="0"/>
            <a:pathLst>
              <a:path>
                <a:moveTo>
                  <a:pt x="0" y="15512"/>
                </a:moveTo>
                <a:lnTo>
                  <a:pt x="1647068" y="15512"/>
                </a:lnTo>
              </a:path>
            </a:pathLst>
          </a:custGeom>
          <a:noFill/>
        </p:spPr>
        <p:style>
          <a:lnRef idx="2">
            <a:schemeClr val="accent2">
              <a:shade val="80000"/>
              <a:hueOff val="0"/>
              <a:satOff val="0"/>
              <a:lumOff val="0"/>
              <a:alphaOff val="0"/>
            </a:schemeClr>
          </a:lnRef>
          <a:fillRef idx="0">
            <a:scrgbClr r="0" g="0" b="0"/>
          </a:fillRef>
          <a:effectRef idx="0">
            <a:schemeClr val="accent2">
              <a:shade val="80000"/>
              <a:hueOff val="0"/>
              <a:satOff val="0"/>
              <a:lumOff val="0"/>
              <a:alphaOff val="0"/>
            </a:schemeClr>
          </a:effectRef>
          <a:fontRef idx="minor">
            <a:schemeClr val="tx1">
              <a:hueOff val="0"/>
              <a:satOff val="0"/>
              <a:lumOff val="0"/>
              <a:alphaOff val="0"/>
            </a:schemeClr>
          </a:fontRef>
        </p:style>
      </p:sp>
      <p:sp>
        <p:nvSpPr>
          <p:cNvPr id="13" name="Oval 12"/>
          <p:cNvSpPr/>
          <p:nvPr/>
        </p:nvSpPr>
        <p:spPr>
          <a:xfrm>
            <a:off x="2607626" y="3020964"/>
            <a:ext cx="1547062" cy="1547062"/>
          </a:xfrm>
          <a:prstGeom prst="ellipse">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alpha val="90000"/>
              <a:hueOff val="0"/>
              <a:satOff val="0"/>
              <a:lumOff val="0"/>
              <a:alphaOff val="0"/>
            </a:schemeClr>
          </a:effectRef>
          <a:fontRef idx="minor">
            <a:schemeClr val="lt1"/>
          </a:fontRef>
        </p:style>
      </p:sp>
      <p:sp>
        <p:nvSpPr>
          <p:cNvPr id="14" name="Freeform 13"/>
          <p:cNvSpPr/>
          <p:nvPr/>
        </p:nvSpPr>
        <p:spPr>
          <a:xfrm>
            <a:off x="4506998" y="1109752"/>
            <a:ext cx="866057" cy="866057"/>
          </a:xfrm>
          <a:custGeom>
            <a:avLst/>
            <a:gdLst>
              <a:gd name="connsiteX0" fmla="*/ 0 w 866057"/>
              <a:gd name="connsiteY0" fmla="*/ 433029 h 866057"/>
              <a:gd name="connsiteX1" fmla="*/ 433029 w 866057"/>
              <a:gd name="connsiteY1" fmla="*/ 0 h 866057"/>
              <a:gd name="connsiteX2" fmla="*/ 866058 w 866057"/>
              <a:gd name="connsiteY2" fmla="*/ 433029 h 866057"/>
              <a:gd name="connsiteX3" fmla="*/ 433029 w 866057"/>
              <a:gd name="connsiteY3" fmla="*/ 866058 h 866057"/>
              <a:gd name="connsiteX4" fmla="*/ 0 w 866057"/>
              <a:gd name="connsiteY4" fmla="*/ 433029 h 86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057" h="866057">
                <a:moveTo>
                  <a:pt x="0" y="433029"/>
                </a:moveTo>
                <a:cubicBezTo>
                  <a:pt x="0" y="193874"/>
                  <a:pt x="193874" y="0"/>
                  <a:pt x="433029" y="0"/>
                </a:cubicBezTo>
                <a:cubicBezTo>
                  <a:pt x="672184" y="0"/>
                  <a:pt x="866058" y="193874"/>
                  <a:pt x="866058" y="433029"/>
                </a:cubicBezTo>
                <a:cubicBezTo>
                  <a:pt x="866058" y="672184"/>
                  <a:pt x="672184" y="866058"/>
                  <a:pt x="433029" y="866058"/>
                </a:cubicBezTo>
                <a:cubicBezTo>
                  <a:pt x="193874" y="866058"/>
                  <a:pt x="0" y="672184"/>
                  <a:pt x="0" y="433029"/>
                </a:cubicBezTo>
                <a:close/>
              </a:path>
            </a:pathLst>
          </a:custGeom>
        </p:spPr>
        <p:style>
          <a:lnRef idx="2">
            <a:schemeClr val="lt1">
              <a:hueOff val="0"/>
              <a:satOff val="0"/>
              <a:lumOff val="0"/>
              <a:alphaOff val="0"/>
            </a:schemeClr>
          </a:lnRef>
          <a:fillRef idx="1">
            <a:schemeClr val="accent2">
              <a:alpha val="90000"/>
              <a:hueOff val="0"/>
              <a:satOff val="0"/>
              <a:lumOff val="0"/>
              <a:alphaOff val="-8000"/>
            </a:schemeClr>
          </a:fillRef>
          <a:effectRef idx="0">
            <a:schemeClr val="accent2">
              <a:alpha val="90000"/>
              <a:hueOff val="0"/>
              <a:satOff val="0"/>
              <a:lumOff val="0"/>
              <a:alphaOff val="-8000"/>
            </a:schemeClr>
          </a:effectRef>
          <a:fontRef idx="minor">
            <a:schemeClr val="lt1"/>
          </a:fontRef>
        </p:style>
        <p:txBody>
          <a:bodyPr spcFirstLastPara="0" vert="horz" wrap="square" lIns="132546" tIns="132546" rIns="132546" bIns="132546" numCol="1" spcCol="1270" anchor="ctr" anchorCtr="0">
            <a:noAutofit/>
          </a:bodyPr>
          <a:lstStyle/>
          <a:p>
            <a:pPr lvl="0" algn="ctr" defTabSz="400050">
              <a:lnSpc>
                <a:spcPct val="90000"/>
              </a:lnSpc>
              <a:spcBef>
                <a:spcPct val="0"/>
              </a:spcBef>
              <a:spcAft>
                <a:spcPct val="35000"/>
              </a:spcAft>
            </a:pPr>
            <a:r>
              <a:rPr lang="en-GB" sz="900" kern="1200" dirty="0" smtClean="0"/>
              <a:t>Food safety</a:t>
            </a:r>
            <a:endParaRPr lang="en-GB" sz="900" kern="1200" dirty="0"/>
          </a:p>
        </p:txBody>
      </p:sp>
      <p:sp>
        <p:nvSpPr>
          <p:cNvPr id="15" name="Freeform 14"/>
          <p:cNvSpPr/>
          <p:nvPr/>
        </p:nvSpPr>
        <p:spPr>
          <a:xfrm>
            <a:off x="5459661" y="1109752"/>
            <a:ext cx="2348834" cy="866057"/>
          </a:xfrm>
          <a:custGeom>
            <a:avLst/>
            <a:gdLst>
              <a:gd name="connsiteX0" fmla="*/ 0 w 1299085"/>
              <a:gd name="connsiteY0" fmla="*/ 0 h 866057"/>
              <a:gd name="connsiteX1" fmla="*/ 1299085 w 1299085"/>
              <a:gd name="connsiteY1" fmla="*/ 0 h 866057"/>
              <a:gd name="connsiteX2" fmla="*/ 1299085 w 1299085"/>
              <a:gd name="connsiteY2" fmla="*/ 866057 h 866057"/>
              <a:gd name="connsiteX3" fmla="*/ 0 w 1299085"/>
              <a:gd name="connsiteY3" fmla="*/ 866057 h 866057"/>
              <a:gd name="connsiteX4" fmla="*/ 0 w 1299085"/>
              <a:gd name="connsiteY4" fmla="*/ 0 h 86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085" h="866057">
                <a:moveTo>
                  <a:pt x="0" y="0"/>
                </a:moveTo>
                <a:lnTo>
                  <a:pt x="1299085" y="0"/>
                </a:lnTo>
                <a:lnTo>
                  <a:pt x="1299085" y="866057"/>
                </a:lnTo>
                <a:lnTo>
                  <a:pt x="0" y="8660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Char char="••"/>
            </a:pPr>
            <a:r>
              <a:rPr lang="en-GB" sz="1300" kern="1200" dirty="0" smtClean="0"/>
              <a:t>More trust</a:t>
            </a:r>
            <a:endParaRPr lang="en-GB" sz="1300" kern="1200" dirty="0"/>
          </a:p>
          <a:p>
            <a:pPr marL="114300" lvl="1" indent="-114300" algn="l" defTabSz="577850">
              <a:lnSpc>
                <a:spcPct val="90000"/>
              </a:lnSpc>
              <a:spcBef>
                <a:spcPct val="0"/>
              </a:spcBef>
              <a:spcAft>
                <a:spcPct val="15000"/>
              </a:spcAft>
              <a:buChar char="••"/>
            </a:pPr>
            <a:r>
              <a:rPr lang="en-GB" sz="1300" kern="1200" dirty="0" smtClean="0"/>
              <a:t>Avoidance of animal diseases</a:t>
            </a:r>
            <a:endParaRPr lang="en-GB" sz="1300" kern="1200" dirty="0"/>
          </a:p>
        </p:txBody>
      </p:sp>
      <p:sp>
        <p:nvSpPr>
          <p:cNvPr id="16" name="Freeform 15"/>
          <p:cNvSpPr/>
          <p:nvPr/>
        </p:nvSpPr>
        <p:spPr>
          <a:xfrm>
            <a:off x="5197290" y="2142847"/>
            <a:ext cx="866057" cy="866057"/>
          </a:xfrm>
          <a:custGeom>
            <a:avLst/>
            <a:gdLst>
              <a:gd name="connsiteX0" fmla="*/ 0 w 866057"/>
              <a:gd name="connsiteY0" fmla="*/ 433029 h 866057"/>
              <a:gd name="connsiteX1" fmla="*/ 433029 w 866057"/>
              <a:gd name="connsiteY1" fmla="*/ 0 h 866057"/>
              <a:gd name="connsiteX2" fmla="*/ 866058 w 866057"/>
              <a:gd name="connsiteY2" fmla="*/ 433029 h 866057"/>
              <a:gd name="connsiteX3" fmla="*/ 433029 w 866057"/>
              <a:gd name="connsiteY3" fmla="*/ 866058 h 866057"/>
              <a:gd name="connsiteX4" fmla="*/ 0 w 866057"/>
              <a:gd name="connsiteY4" fmla="*/ 433029 h 86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057" h="866057">
                <a:moveTo>
                  <a:pt x="0" y="433029"/>
                </a:moveTo>
                <a:cubicBezTo>
                  <a:pt x="0" y="193874"/>
                  <a:pt x="193874" y="0"/>
                  <a:pt x="433029" y="0"/>
                </a:cubicBezTo>
                <a:cubicBezTo>
                  <a:pt x="672184" y="0"/>
                  <a:pt x="866058" y="193874"/>
                  <a:pt x="866058" y="433029"/>
                </a:cubicBezTo>
                <a:cubicBezTo>
                  <a:pt x="866058" y="672184"/>
                  <a:pt x="672184" y="866058"/>
                  <a:pt x="433029" y="866058"/>
                </a:cubicBezTo>
                <a:cubicBezTo>
                  <a:pt x="193874" y="866058"/>
                  <a:pt x="0" y="672184"/>
                  <a:pt x="0" y="433029"/>
                </a:cubicBezTo>
                <a:close/>
              </a:path>
            </a:pathLst>
          </a:custGeom>
        </p:spPr>
        <p:style>
          <a:lnRef idx="2">
            <a:schemeClr val="lt1">
              <a:hueOff val="0"/>
              <a:satOff val="0"/>
              <a:lumOff val="0"/>
              <a:alphaOff val="0"/>
            </a:schemeClr>
          </a:lnRef>
          <a:fillRef idx="1">
            <a:schemeClr val="accent2">
              <a:alpha val="90000"/>
              <a:hueOff val="0"/>
              <a:satOff val="0"/>
              <a:lumOff val="0"/>
              <a:alphaOff val="-16000"/>
            </a:schemeClr>
          </a:fillRef>
          <a:effectRef idx="0">
            <a:schemeClr val="accent2">
              <a:alpha val="90000"/>
              <a:hueOff val="0"/>
              <a:satOff val="0"/>
              <a:lumOff val="0"/>
              <a:alphaOff val="-16000"/>
            </a:schemeClr>
          </a:effectRef>
          <a:fontRef idx="minor">
            <a:schemeClr val="lt1"/>
          </a:fontRef>
        </p:style>
        <p:txBody>
          <a:bodyPr spcFirstLastPara="0" vert="horz" wrap="square" lIns="132546" tIns="132546" rIns="132546" bIns="132546" numCol="1" spcCol="1270" anchor="ctr" anchorCtr="0">
            <a:noAutofit/>
          </a:bodyPr>
          <a:lstStyle/>
          <a:p>
            <a:pPr lvl="0" algn="ctr" defTabSz="400050">
              <a:lnSpc>
                <a:spcPct val="90000"/>
              </a:lnSpc>
              <a:spcBef>
                <a:spcPct val="0"/>
              </a:spcBef>
              <a:spcAft>
                <a:spcPct val="35000"/>
              </a:spcAft>
            </a:pPr>
            <a:r>
              <a:rPr lang="en-GB" sz="900" kern="1200" dirty="0" smtClean="0"/>
              <a:t>Improved market access</a:t>
            </a:r>
            <a:endParaRPr lang="en-GB" sz="900" kern="1200" dirty="0"/>
          </a:p>
        </p:txBody>
      </p:sp>
      <p:sp>
        <p:nvSpPr>
          <p:cNvPr id="17" name="Freeform 16"/>
          <p:cNvSpPr/>
          <p:nvPr/>
        </p:nvSpPr>
        <p:spPr>
          <a:xfrm>
            <a:off x="6149953" y="2142847"/>
            <a:ext cx="2536847" cy="866057"/>
          </a:xfrm>
          <a:custGeom>
            <a:avLst/>
            <a:gdLst>
              <a:gd name="connsiteX0" fmla="*/ 0 w 1299085"/>
              <a:gd name="connsiteY0" fmla="*/ 0 h 866057"/>
              <a:gd name="connsiteX1" fmla="*/ 1299085 w 1299085"/>
              <a:gd name="connsiteY1" fmla="*/ 0 h 866057"/>
              <a:gd name="connsiteX2" fmla="*/ 1299085 w 1299085"/>
              <a:gd name="connsiteY2" fmla="*/ 866057 h 866057"/>
              <a:gd name="connsiteX3" fmla="*/ 0 w 1299085"/>
              <a:gd name="connsiteY3" fmla="*/ 866057 h 866057"/>
              <a:gd name="connsiteX4" fmla="*/ 0 w 1299085"/>
              <a:gd name="connsiteY4" fmla="*/ 0 h 86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085" h="866057">
                <a:moveTo>
                  <a:pt x="0" y="0"/>
                </a:moveTo>
                <a:lnTo>
                  <a:pt x="1299085" y="0"/>
                </a:lnTo>
                <a:lnTo>
                  <a:pt x="1299085" y="866057"/>
                </a:lnTo>
                <a:lnTo>
                  <a:pt x="0" y="8660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Char char="••"/>
            </a:pPr>
            <a:r>
              <a:rPr lang="en-GB" sz="1300" kern="1200" dirty="0" smtClean="0"/>
              <a:t>Access to high-value markets</a:t>
            </a:r>
            <a:endParaRPr lang="en-GB" sz="1300" kern="1200" dirty="0"/>
          </a:p>
          <a:p>
            <a:pPr marL="114300" lvl="1" indent="-114300" algn="l" defTabSz="577850">
              <a:lnSpc>
                <a:spcPct val="90000"/>
              </a:lnSpc>
              <a:spcBef>
                <a:spcPct val="0"/>
              </a:spcBef>
              <a:spcAft>
                <a:spcPct val="15000"/>
              </a:spcAft>
              <a:buChar char="••"/>
            </a:pPr>
            <a:r>
              <a:rPr lang="en-GB" sz="1300" kern="1200" dirty="0" smtClean="0"/>
              <a:t>Differentiation in the marketplace</a:t>
            </a:r>
            <a:endParaRPr lang="en-GB" sz="1300" kern="1200" dirty="0"/>
          </a:p>
        </p:txBody>
      </p:sp>
      <p:sp>
        <p:nvSpPr>
          <p:cNvPr id="18" name="Freeform 17"/>
          <p:cNvSpPr/>
          <p:nvPr/>
        </p:nvSpPr>
        <p:spPr>
          <a:xfrm>
            <a:off x="5439689" y="3361467"/>
            <a:ext cx="866057" cy="866057"/>
          </a:xfrm>
          <a:custGeom>
            <a:avLst/>
            <a:gdLst>
              <a:gd name="connsiteX0" fmla="*/ 0 w 866057"/>
              <a:gd name="connsiteY0" fmla="*/ 433029 h 866057"/>
              <a:gd name="connsiteX1" fmla="*/ 433029 w 866057"/>
              <a:gd name="connsiteY1" fmla="*/ 0 h 866057"/>
              <a:gd name="connsiteX2" fmla="*/ 866058 w 866057"/>
              <a:gd name="connsiteY2" fmla="*/ 433029 h 866057"/>
              <a:gd name="connsiteX3" fmla="*/ 433029 w 866057"/>
              <a:gd name="connsiteY3" fmla="*/ 866058 h 866057"/>
              <a:gd name="connsiteX4" fmla="*/ 0 w 866057"/>
              <a:gd name="connsiteY4" fmla="*/ 433029 h 86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057" h="866057">
                <a:moveTo>
                  <a:pt x="0" y="433029"/>
                </a:moveTo>
                <a:cubicBezTo>
                  <a:pt x="0" y="193874"/>
                  <a:pt x="193874" y="0"/>
                  <a:pt x="433029" y="0"/>
                </a:cubicBezTo>
                <a:cubicBezTo>
                  <a:pt x="672184" y="0"/>
                  <a:pt x="866058" y="193874"/>
                  <a:pt x="866058" y="433029"/>
                </a:cubicBezTo>
                <a:cubicBezTo>
                  <a:pt x="866058" y="672184"/>
                  <a:pt x="672184" y="866058"/>
                  <a:pt x="433029" y="866058"/>
                </a:cubicBezTo>
                <a:cubicBezTo>
                  <a:pt x="193874" y="866058"/>
                  <a:pt x="0" y="672184"/>
                  <a:pt x="0" y="433029"/>
                </a:cubicBezTo>
                <a:close/>
              </a:path>
            </a:pathLst>
          </a:custGeom>
        </p:spPr>
        <p:style>
          <a:lnRef idx="2">
            <a:schemeClr val="lt1">
              <a:hueOff val="0"/>
              <a:satOff val="0"/>
              <a:lumOff val="0"/>
              <a:alphaOff val="0"/>
            </a:schemeClr>
          </a:lnRef>
          <a:fillRef idx="1">
            <a:schemeClr val="accent2">
              <a:alpha val="90000"/>
              <a:hueOff val="0"/>
              <a:satOff val="0"/>
              <a:lumOff val="0"/>
              <a:alphaOff val="-24000"/>
            </a:schemeClr>
          </a:fillRef>
          <a:effectRef idx="0">
            <a:schemeClr val="accent2">
              <a:alpha val="90000"/>
              <a:hueOff val="0"/>
              <a:satOff val="0"/>
              <a:lumOff val="0"/>
              <a:alphaOff val="-24000"/>
            </a:schemeClr>
          </a:effectRef>
          <a:fontRef idx="minor">
            <a:schemeClr val="lt1"/>
          </a:fontRef>
        </p:style>
        <p:txBody>
          <a:bodyPr spcFirstLastPara="0" vert="horz" wrap="square" lIns="132546" tIns="132546" rIns="132546" bIns="132546" numCol="1" spcCol="1270" anchor="ctr" anchorCtr="0">
            <a:noAutofit/>
          </a:bodyPr>
          <a:lstStyle/>
          <a:p>
            <a:pPr lvl="0" algn="ctr" defTabSz="400050">
              <a:lnSpc>
                <a:spcPct val="90000"/>
              </a:lnSpc>
              <a:spcBef>
                <a:spcPct val="0"/>
              </a:spcBef>
              <a:spcAft>
                <a:spcPct val="35000"/>
              </a:spcAft>
            </a:pPr>
            <a:r>
              <a:rPr lang="en-GB" sz="900" kern="1200" dirty="0" smtClean="0"/>
              <a:t>Increased supply chain efficiency</a:t>
            </a:r>
            <a:endParaRPr lang="en-GB" sz="900" kern="1200" dirty="0"/>
          </a:p>
        </p:txBody>
      </p:sp>
      <p:sp>
        <p:nvSpPr>
          <p:cNvPr id="19" name="Freeform 18"/>
          <p:cNvSpPr/>
          <p:nvPr/>
        </p:nvSpPr>
        <p:spPr>
          <a:xfrm>
            <a:off x="6392352" y="3361467"/>
            <a:ext cx="1299085" cy="866057"/>
          </a:xfrm>
          <a:custGeom>
            <a:avLst/>
            <a:gdLst>
              <a:gd name="connsiteX0" fmla="*/ 0 w 1299085"/>
              <a:gd name="connsiteY0" fmla="*/ 0 h 866057"/>
              <a:gd name="connsiteX1" fmla="*/ 1299085 w 1299085"/>
              <a:gd name="connsiteY1" fmla="*/ 0 h 866057"/>
              <a:gd name="connsiteX2" fmla="*/ 1299085 w 1299085"/>
              <a:gd name="connsiteY2" fmla="*/ 866057 h 866057"/>
              <a:gd name="connsiteX3" fmla="*/ 0 w 1299085"/>
              <a:gd name="connsiteY3" fmla="*/ 866057 h 866057"/>
              <a:gd name="connsiteX4" fmla="*/ 0 w 1299085"/>
              <a:gd name="connsiteY4" fmla="*/ 0 h 86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085" h="866057">
                <a:moveTo>
                  <a:pt x="0" y="0"/>
                </a:moveTo>
                <a:lnTo>
                  <a:pt x="1299085" y="0"/>
                </a:lnTo>
                <a:lnTo>
                  <a:pt x="1299085" y="866057"/>
                </a:lnTo>
                <a:lnTo>
                  <a:pt x="0" y="8660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Char char="••"/>
            </a:pPr>
            <a:r>
              <a:rPr lang="en-GB" sz="1300" kern="1200" dirty="0" smtClean="0"/>
              <a:t>Better sourcing</a:t>
            </a:r>
            <a:endParaRPr lang="en-GB" sz="1300" kern="1200" dirty="0"/>
          </a:p>
          <a:p>
            <a:pPr marL="114300" lvl="1" indent="-114300" algn="l" defTabSz="577850">
              <a:lnSpc>
                <a:spcPct val="90000"/>
              </a:lnSpc>
              <a:spcBef>
                <a:spcPct val="0"/>
              </a:spcBef>
              <a:spcAft>
                <a:spcPct val="15000"/>
              </a:spcAft>
              <a:buChar char="••"/>
            </a:pPr>
            <a:endParaRPr lang="en-GB" sz="1300" kern="1200" dirty="0"/>
          </a:p>
        </p:txBody>
      </p:sp>
      <p:sp>
        <p:nvSpPr>
          <p:cNvPr id="20" name="Freeform 19"/>
          <p:cNvSpPr/>
          <p:nvPr/>
        </p:nvSpPr>
        <p:spPr>
          <a:xfrm>
            <a:off x="5116456" y="4548996"/>
            <a:ext cx="928237" cy="928237"/>
          </a:xfrm>
          <a:custGeom>
            <a:avLst/>
            <a:gdLst>
              <a:gd name="connsiteX0" fmla="*/ 0 w 928237"/>
              <a:gd name="connsiteY0" fmla="*/ 464119 h 928237"/>
              <a:gd name="connsiteX1" fmla="*/ 464119 w 928237"/>
              <a:gd name="connsiteY1" fmla="*/ 0 h 928237"/>
              <a:gd name="connsiteX2" fmla="*/ 928238 w 928237"/>
              <a:gd name="connsiteY2" fmla="*/ 464119 h 928237"/>
              <a:gd name="connsiteX3" fmla="*/ 464119 w 928237"/>
              <a:gd name="connsiteY3" fmla="*/ 928238 h 928237"/>
              <a:gd name="connsiteX4" fmla="*/ 0 w 928237"/>
              <a:gd name="connsiteY4" fmla="*/ 464119 h 928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237" h="928237">
                <a:moveTo>
                  <a:pt x="0" y="464119"/>
                </a:moveTo>
                <a:cubicBezTo>
                  <a:pt x="0" y="207793"/>
                  <a:pt x="207793" y="0"/>
                  <a:pt x="464119" y="0"/>
                </a:cubicBezTo>
                <a:cubicBezTo>
                  <a:pt x="720445" y="0"/>
                  <a:pt x="928238" y="207793"/>
                  <a:pt x="928238" y="464119"/>
                </a:cubicBezTo>
                <a:cubicBezTo>
                  <a:pt x="928238" y="720445"/>
                  <a:pt x="720445" y="928238"/>
                  <a:pt x="464119" y="928238"/>
                </a:cubicBezTo>
                <a:cubicBezTo>
                  <a:pt x="207793" y="928238"/>
                  <a:pt x="0" y="720445"/>
                  <a:pt x="0" y="464119"/>
                </a:cubicBezTo>
                <a:close/>
              </a:path>
            </a:pathLst>
          </a:custGeom>
        </p:spPr>
        <p:style>
          <a:lnRef idx="2">
            <a:schemeClr val="lt1">
              <a:hueOff val="0"/>
              <a:satOff val="0"/>
              <a:lumOff val="0"/>
              <a:alphaOff val="0"/>
            </a:schemeClr>
          </a:lnRef>
          <a:fillRef idx="1">
            <a:schemeClr val="accent2">
              <a:alpha val="90000"/>
              <a:hueOff val="0"/>
              <a:satOff val="0"/>
              <a:lumOff val="0"/>
              <a:alphaOff val="-32000"/>
            </a:schemeClr>
          </a:fillRef>
          <a:effectRef idx="0">
            <a:schemeClr val="accent2">
              <a:alpha val="90000"/>
              <a:hueOff val="0"/>
              <a:satOff val="0"/>
              <a:lumOff val="0"/>
              <a:alphaOff val="-32000"/>
            </a:schemeClr>
          </a:effectRef>
          <a:fontRef idx="minor">
            <a:schemeClr val="lt1"/>
          </a:fontRef>
        </p:style>
        <p:txBody>
          <a:bodyPr spcFirstLastPara="0" vert="horz" wrap="square" lIns="141652" tIns="141652" rIns="141652" bIns="141652" numCol="1" spcCol="1270" anchor="ctr" anchorCtr="0">
            <a:noAutofit/>
          </a:bodyPr>
          <a:lstStyle/>
          <a:p>
            <a:pPr lvl="0" algn="ctr" defTabSz="400050">
              <a:lnSpc>
                <a:spcPct val="90000"/>
              </a:lnSpc>
              <a:spcBef>
                <a:spcPct val="0"/>
              </a:spcBef>
              <a:spcAft>
                <a:spcPct val="35000"/>
              </a:spcAft>
            </a:pPr>
            <a:r>
              <a:rPr lang="en-GB" sz="900" kern="1200" dirty="0" smtClean="0"/>
              <a:t>Better marketability</a:t>
            </a:r>
            <a:endParaRPr lang="en-GB" sz="900" kern="1200" dirty="0"/>
          </a:p>
        </p:txBody>
      </p:sp>
      <p:sp>
        <p:nvSpPr>
          <p:cNvPr id="21" name="Freeform 20"/>
          <p:cNvSpPr/>
          <p:nvPr/>
        </p:nvSpPr>
        <p:spPr>
          <a:xfrm>
            <a:off x="6143402" y="4580087"/>
            <a:ext cx="1965882" cy="928237"/>
          </a:xfrm>
          <a:custGeom>
            <a:avLst/>
            <a:gdLst>
              <a:gd name="connsiteX0" fmla="*/ 0 w 1392355"/>
              <a:gd name="connsiteY0" fmla="*/ 0 h 928237"/>
              <a:gd name="connsiteX1" fmla="*/ 1392355 w 1392355"/>
              <a:gd name="connsiteY1" fmla="*/ 0 h 928237"/>
              <a:gd name="connsiteX2" fmla="*/ 1392355 w 1392355"/>
              <a:gd name="connsiteY2" fmla="*/ 928237 h 928237"/>
              <a:gd name="connsiteX3" fmla="*/ 0 w 1392355"/>
              <a:gd name="connsiteY3" fmla="*/ 928237 h 928237"/>
              <a:gd name="connsiteX4" fmla="*/ 0 w 1392355"/>
              <a:gd name="connsiteY4" fmla="*/ 0 h 928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355" h="928237">
                <a:moveTo>
                  <a:pt x="0" y="0"/>
                </a:moveTo>
                <a:lnTo>
                  <a:pt x="1392355" y="0"/>
                </a:lnTo>
                <a:lnTo>
                  <a:pt x="1392355" y="928237"/>
                </a:lnTo>
                <a:lnTo>
                  <a:pt x="0" y="928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Char char="••"/>
            </a:pPr>
            <a:r>
              <a:rPr lang="en-GB" sz="1300" kern="1200" dirty="0" smtClean="0"/>
              <a:t>Consumer interaction</a:t>
            </a:r>
            <a:endParaRPr lang="en-GB" sz="1300" kern="1200" dirty="0"/>
          </a:p>
          <a:p>
            <a:pPr marL="114300" lvl="1" indent="-114300" algn="l" defTabSz="577850">
              <a:lnSpc>
                <a:spcPct val="90000"/>
              </a:lnSpc>
              <a:spcBef>
                <a:spcPct val="0"/>
              </a:spcBef>
              <a:spcAft>
                <a:spcPct val="15000"/>
              </a:spcAft>
              <a:buChar char="••"/>
            </a:pPr>
            <a:r>
              <a:rPr lang="en-GB" sz="1300" kern="1200" dirty="0" smtClean="0"/>
              <a:t>Direct marketing</a:t>
            </a:r>
            <a:endParaRPr lang="en-GB" sz="1300" kern="1200" dirty="0"/>
          </a:p>
        </p:txBody>
      </p:sp>
      <p:sp>
        <p:nvSpPr>
          <p:cNvPr id="22" name="Freeform 21"/>
          <p:cNvSpPr/>
          <p:nvPr/>
        </p:nvSpPr>
        <p:spPr>
          <a:xfrm>
            <a:off x="4426164" y="5582092"/>
            <a:ext cx="928237" cy="928237"/>
          </a:xfrm>
          <a:custGeom>
            <a:avLst/>
            <a:gdLst>
              <a:gd name="connsiteX0" fmla="*/ 0 w 928237"/>
              <a:gd name="connsiteY0" fmla="*/ 464119 h 928237"/>
              <a:gd name="connsiteX1" fmla="*/ 464119 w 928237"/>
              <a:gd name="connsiteY1" fmla="*/ 0 h 928237"/>
              <a:gd name="connsiteX2" fmla="*/ 928238 w 928237"/>
              <a:gd name="connsiteY2" fmla="*/ 464119 h 928237"/>
              <a:gd name="connsiteX3" fmla="*/ 464119 w 928237"/>
              <a:gd name="connsiteY3" fmla="*/ 928238 h 928237"/>
              <a:gd name="connsiteX4" fmla="*/ 0 w 928237"/>
              <a:gd name="connsiteY4" fmla="*/ 464119 h 928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237" h="928237">
                <a:moveTo>
                  <a:pt x="0" y="464119"/>
                </a:moveTo>
                <a:cubicBezTo>
                  <a:pt x="0" y="207793"/>
                  <a:pt x="207793" y="0"/>
                  <a:pt x="464119" y="0"/>
                </a:cubicBezTo>
                <a:cubicBezTo>
                  <a:pt x="720445" y="0"/>
                  <a:pt x="928238" y="207793"/>
                  <a:pt x="928238" y="464119"/>
                </a:cubicBezTo>
                <a:cubicBezTo>
                  <a:pt x="928238" y="720445"/>
                  <a:pt x="720445" y="928238"/>
                  <a:pt x="464119" y="928238"/>
                </a:cubicBezTo>
                <a:cubicBezTo>
                  <a:pt x="207793" y="928238"/>
                  <a:pt x="0" y="720445"/>
                  <a:pt x="0" y="464119"/>
                </a:cubicBezTo>
                <a:close/>
              </a:path>
            </a:pathLst>
          </a:custGeom>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141652" tIns="141652" rIns="141652" bIns="141652" numCol="1" spcCol="1270" anchor="ctr" anchorCtr="0">
            <a:noAutofit/>
          </a:bodyPr>
          <a:lstStyle/>
          <a:p>
            <a:pPr lvl="0" algn="ctr" defTabSz="400050">
              <a:lnSpc>
                <a:spcPct val="90000"/>
              </a:lnSpc>
              <a:spcBef>
                <a:spcPct val="0"/>
              </a:spcBef>
              <a:spcAft>
                <a:spcPct val="35000"/>
              </a:spcAft>
            </a:pPr>
            <a:r>
              <a:rPr lang="en-GB" sz="900" kern="1200" dirty="0" smtClean="0"/>
              <a:t>Fraud avoidance</a:t>
            </a:r>
            <a:endParaRPr lang="en-GB" sz="900" kern="1200" dirty="0"/>
          </a:p>
        </p:txBody>
      </p:sp>
      <p:sp>
        <p:nvSpPr>
          <p:cNvPr id="23" name="Freeform 22"/>
          <p:cNvSpPr/>
          <p:nvPr/>
        </p:nvSpPr>
        <p:spPr>
          <a:xfrm>
            <a:off x="5447225" y="5582092"/>
            <a:ext cx="1735628" cy="928237"/>
          </a:xfrm>
          <a:custGeom>
            <a:avLst/>
            <a:gdLst>
              <a:gd name="connsiteX0" fmla="*/ 0 w 1392355"/>
              <a:gd name="connsiteY0" fmla="*/ 0 h 928237"/>
              <a:gd name="connsiteX1" fmla="*/ 1392355 w 1392355"/>
              <a:gd name="connsiteY1" fmla="*/ 0 h 928237"/>
              <a:gd name="connsiteX2" fmla="*/ 1392355 w 1392355"/>
              <a:gd name="connsiteY2" fmla="*/ 928237 h 928237"/>
              <a:gd name="connsiteX3" fmla="*/ 0 w 1392355"/>
              <a:gd name="connsiteY3" fmla="*/ 928237 h 928237"/>
              <a:gd name="connsiteX4" fmla="*/ 0 w 1392355"/>
              <a:gd name="connsiteY4" fmla="*/ 0 h 928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355" h="928237">
                <a:moveTo>
                  <a:pt x="0" y="0"/>
                </a:moveTo>
                <a:lnTo>
                  <a:pt x="1392355" y="0"/>
                </a:lnTo>
                <a:lnTo>
                  <a:pt x="1392355" y="928237"/>
                </a:lnTo>
                <a:lnTo>
                  <a:pt x="0" y="9282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77850">
              <a:lnSpc>
                <a:spcPct val="90000"/>
              </a:lnSpc>
              <a:spcBef>
                <a:spcPct val="0"/>
              </a:spcBef>
              <a:spcAft>
                <a:spcPct val="15000"/>
              </a:spcAft>
              <a:buChar char="••"/>
            </a:pPr>
            <a:r>
              <a:rPr lang="en-GB" sz="1300" kern="1200" dirty="0" smtClean="0"/>
              <a:t>Greater total market</a:t>
            </a:r>
            <a:endParaRPr lang="en-GB" sz="1300" kern="1200" dirty="0"/>
          </a:p>
        </p:txBody>
      </p:sp>
      <p:sp>
        <p:nvSpPr>
          <p:cNvPr id="5" name="Slide Number Placeholder 4"/>
          <p:cNvSpPr>
            <a:spLocks noGrp="1"/>
          </p:cNvSpPr>
          <p:nvPr>
            <p:ph type="sldNum" sz="quarter" idx="12"/>
          </p:nvPr>
        </p:nvSpPr>
        <p:spPr/>
        <p:txBody>
          <a:bodyPr/>
          <a:lstStyle/>
          <a:p>
            <a:fld id="{1920EEC7-98E1-4CEF-92AF-B9255C82647E}" type="slidenum">
              <a:rPr lang="en-GB" smtClean="0"/>
              <a:t>21</a:t>
            </a:fld>
            <a:endParaRPr lang="en-GB"/>
          </a:p>
        </p:txBody>
      </p:sp>
      <p:sp>
        <p:nvSpPr>
          <p:cNvPr id="24" name="Freeform 23"/>
          <p:cNvSpPr/>
          <p:nvPr/>
        </p:nvSpPr>
        <p:spPr>
          <a:xfrm>
            <a:off x="821900" y="3026203"/>
            <a:ext cx="1567610" cy="1567610"/>
          </a:xfrm>
          <a:custGeom>
            <a:avLst/>
            <a:gdLst>
              <a:gd name="connsiteX0" fmla="*/ 0 w 866057"/>
              <a:gd name="connsiteY0" fmla="*/ 433029 h 866057"/>
              <a:gd name="connsiteX1" fmla="*/ 433029 w 866057"/>
              <a:gd name="connsiteY1" fmla="*/ 0 h 866057"/>
              <a:gd name="connsiteX2" fmla="*/ 866058 w 866057"/>
              <a:gd name="connsiteY2" fmla="*/ 433029 h 866057"/>
              <a:gd name="connsiteX3" fmla="*/ 433029 w 866057"/>
              <a:gd name="connsiteY3" fmla="*/ 866058 h 866057"/>
              <a:gd name="connsiteX4" fmla="*/ 0 w 866057"/>
              <a:gd name="connsiteY4" fmla="*/ 433029 h 86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057" h="866057">
                <a:moveTo>
                  <a:pt x="0" y="433029"/>
                </a:moveTo>
                <a:cubicBezTo>
                  <a:pt x="0" y="193874"/>
                  <a:pt x="193874" y="0"/>
                  <a:pt x="433029" y="0"/>
                </a:cubicBezTo>
                <a:cubicBezTo>
                  <a:pt x="672184" y="0"/>
                  <a:pt x="866058" y="193874"/>
                  <a:pt x="866058" y="433029"/>
                </a:cubicBezTo>
                <a:cubicBezTo>
                  <a:pt x="866058" y="672184"/>
                  <a:pt x="672184" y="866058"/>
                  <a:pt x="433029" y="866058"/>
                </a:cubicBezTo>
                <a:cubicBezTo>
                  <a:pt x="193874" y="866058"/>
                  <a:pt x="0" y="672184"/>
                  <a:pt x="0" y="433029"/>
                </a:cubicBezTo>
                <a:close/>
              </a:path>
            </a:pathLst>
          </a:custGeom>
          <a:solidFill>
            <a:schemeClr val="accent2">
              <a:hueOff val="0"/>
              <a:satOff val="0"/>
              <a:lumOff val="0"/>
            </a:schemeClr>
          </a:solidFill>
        </p:spPr>
        <p:style>
          <a:lnRef idx="2">
            <a:schemeClr val="lt1">
              <a:hueOff val="0"/>
              <a:satOff val="0"/>
              <a:lumOff val="0"/>
              <a:alphaOff val="0"/>
            </a:schemeClr>
          </a:lnRef>
          <a:fillRef idx="1">
            <a:schemeClr val="accent2">
              <a:alpha val="90000"/>
              <a:hueOff val="0"/>
              <a:satOff val="0"/>
              <a:lumOff val="0"/>
              <a:alphaOff val="-24000"/>
            </a:schemeClr>
          </a:fillRef>
          <a:effectRef idx="0">
            <a:schemeClr val="accent2">
              <a:alpha val="90000"/>
              <a:hueOff val="0"/>
              <a:satOff val="0"/>
              <a:lumOff val="0"/>
              <a:alphaOff val="-24000"/>
            </a:schemeClr>
          </a:effectRef>
          <a:fontRef idx="minor">
            <a:schemeClr val="lt1"/>
          </a:fontRef>
        </p:style>
        <p:txBody>
          <a:bodyPr spcFirstLastPara="0" vert="horz" wrap="square" lIns="132546" tIns="132546" rIns="132546" bIns="132546" numCol="1" spcCol="1270" anchor="ctr" anchorCtr="0">
            <a:noAutofit/>
          </a:bodyPr>
          <a:lstStyle/>
          <a:p>
            <a:pPr lvl="0" algn="ctr" defTabSz="400050">
              <a:lnSpc>
                <a:spcPct val="90000"/>
              </a:lnSpc>
              <a:spcBef>
                <a:spcPct val="0"/>
              </a:spcBef>
              <a:spcAft>
                <a:spcPct val="35000"/>
              </a:spcAft>
            </a:pPr>
            <a:r>
              <a:rPr lang="en-GB" sz="1400" kern="1200" dirty="0" smtClean="0"/>
              <a:t>PUBLIC PRIVATE PARTNERSHIPS</a:t>
            </a:r>
            <a:endParaRPr lang="en-GB" sz="1400" kern="1200" dirty="0"/>
          </a:p>
        </p:txBody>
      </p:sp>
      <p:sp>
        <p:nvSpPr>
          <p:cNvPr id="28" name="TextBox 27"/>
          <p:cNvSpPr txBox="1"/>
          <p:nvPr/>
        </p:nvSpPr>
        <p:spPr>
          <a:xfrm>
            <a:off x="639185" y="2651632"/>
            <a:ext cx="685829" cy="369332"/>
          </a:xfrm>
          <a:prstGeom prst="rect">
            <a:avLst/>
          </a:prstGeom>
          <a:noFill/>
        </p:spPr>
        <p:txBody>
          <a:bodyPr wrap="none" rtlCol="0">
            <a:spAutoFit/>
          </a:bodyPr>
          <a:lstStyle/>
          <a:p>
            <a:r>
              <a:rPr lang="en-GB" dirty="0" smtClean="0"/>
              <a:t>Taxes</a:t>
            </a:r>
            <a:endParaRPr lang="en-GB" dirty="0"/>
          </a:p>
        </p:txBody>
      </p:sp>
      <p:sp>
        <p:nvSpPr>
          <p:cNvPr id="29" name="TextBox 28"/>
          <p:cNvSpPr txBox="1"/>
          <p:nvPr/>
        </p:nvSpPr>
        <p:spPr>
          <a:xfrm>
            <a:off x="568229" y="4669384"/>
            <a:ext cx="758990" cy="369332"/>
          </a:xfrm>
          <a:prstGeom prst="rect">
            <a:avLst/>
          </a:prstGeom>
          <a:noFill/>
        </p:spPr>
        <p:txBody>
          <a:bodyPr wrap="none" rtlCol="0">
            <a:spAutoFit/>
          </a:bodyPr>
          <a:lstStyle/>
          <a:p>
            <a:r>
              <a:rPr lang="en-GB" dirty="0" smtClean="0"/>
              <a:t>Levies</a:t>
            </a:r>
            <a:endParaRPr lang="en-GB" dirty="0"/>
          </a:p>
        </p:txBody>
      </p:sp>
    </p:spTree>
    <p:extLst>
      <p:ext uri="{BB962C8B-B14F-4D97-AF65-F5344CB8AC3E}">
        <p14:creationId xmlns:p14="http://schemas.microsoft.com/office/powerpoint/2010/main" val="5228025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COOPERATIVES</a:t>
            </a:r>
            <a:endParaRPr lang="en-GB" dirty="0"/>
          </a:p>
        </p:txBody>
      </p:sp>
      <p:sp>
        <p:nvSpPr>
          <p:cNvPr id="5" name="Text Placeholder 4"/>
          <p:cNvSpPr>
            <a:spLocks noGrp="1"/>
          </p:cNvSpPr>
          <p:nvPr>
            <p:ph type="body" idx="1"/>
          </p:nvPr>
        </p:nvSpPr>
        <p:spPr/>
        <p:txBody>
          <a:bodyPr/>
          <a:lstStyle/>
          <a:p>
            <a:endParaRPr lang="en-GB"/>
          </a:p>
        </p:txBody>
      </p:sp>
      <p:sp>
        <p:nvSpPr>
          <p:cNvPr id="3" name="Slide Number Placeholder 2"/>
          <p:cNvSpPr>
            <a:spLocks noGrp="1"/>
          </p:cNvSpPr>
          <p:nvPr>
            <p:ph type="sldNum" sz="quarter" idx="12"/>
          </p:nvPr>
        </p:nvSpPr>
        <p:spPr/>
        <p:txBody>
          <a:bodyPr/>
          <a:lstStyle/>
          <a:p>
            <a:fld id="{1920EEC7-98E1-4CEF-92AF-B9255C82647E}" type="slidenum">
              <a:rPr lang="en-GB" smtClean="0"/>
              <a:t>22</a:t>
            </a:fld>
            <a:endParaRPr lang="en-GB"/>
          </a:p>
        </p:txBody>
      </p:sp>
    </p:spTree>
    <p:extLst>
      <p:ext uri="{BB962C8B-B14F-4D97-AF65-F5344CB8AC3E}">
        <p14:creationId xmlns:p14="http://schemas.microsoft.com/office/powerpoint/2010/main" val="2694175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98022"/>
            <a:ext cx="9144000" cy="6059978"/>
          </a:xfrm>
          <a:prstGeom prst="rect">
            <a:avLst/>
          </a:prstGeom>
        </p:spPr>
      </p:pic>
      <p:sp>
        <p:nvSpPr>
          <p:cNvPr id="2" name="Titel 1"/>
          <p:cNvSpPr>
            <a:spLocks noGrp="1"/>
          </p:cNvSpPr>
          <p:nvPr>
            <p:ph type="ctrTitle"/>
          </p:nvPr>
        </p:nvSpPr>
        <p:spPr/>
        <p:txBody>
          <a:bodyPr/>
          <a:lstStyle/>
          <a:p>
            <a:r>
              <a:rPr lang="en-US" dirty="0" smtClean="0"/>
              <a:t>Producer Organizations in the Vegetable and Fruit Industry</a:t>
            </a:r>
            <a:endParaRPr lang="en-US" dirty="0"/>
          </a:p>
        </p:txBody>
      </p:sp>
      <p:sp>
        <p:nvSpPr>
          <p:cNvPr id="3" name="Untertitel 2"/>
          <p:cNvSpPr>
            <a:spLocks noGrp="1"/>
          </p:cNvSpPr>
          <p:nvPr>
            <p:ph type="subTitle" idx="1"/>
          </p:nvPr>
        </p:nvSpPr>
        <p:spPr>
          <a:xfrm>
            <a:off x="4250896" y="1359324"/>
            <a:ext cx="4412512" cy="1752600"/>
          </a:xfrm>
        </p:spPr>
        <p:txBody>
          <a:bodyPr/>
          <a:lstStyle/>
          <a:p>
            <a:pPr algn="r"/>
            <a:r>
              <a:rPr lang="en-US" b="1" dirty="0" smtClean="0">
                <a:solidFill>
                  <a:srgbClr val="FF0000"/>
                </a:solidFill>
              </a:rPr>
              <a:t>Belgium: REO Veiling</a:t>
            </a:r>
            <a:endParaRPr lang="en-US" b="1" dirty="0">
              <a:solidFill>
                <a:srgbClr val="FF0000"/>
              </a:solidFill>
            </a:endParaRPr>
          </a:p>
        </p:txBody>
      </p:sp>
    </p:spTree>
    <p:extLst>
      <p:ext uri="{BB962C8B-B14F-4D97-AF65-F5344CB8AC3E}">
        <p14:creationId xmlns:p14="http://schemas.microsoft.com/office/powerpoint/2010/main" val="1253598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Role of fruit and vegetable cooperatives in Belgium</a:t>
            </a:r>
            <a:endParaRPr lang="en-GB" dirty="0"/>
          </a:p>
        </p:txBody>
      </p:sp>
      <p:sp>
        <p:nvSpPr>
          <p:cNvPr id="3" name="Content Placeholder 2"/>
          <p:cNvSpPr>
            <a:spLocks noGrp="1"/>
          </p:cNvSpPr>
          <p:nvPr>
            <p:ph idx="1"/>
          </p:nvPr>
        </p:nvSpPr>
        <p:spPr>
          <a:xfrm>
            <a:off x="457200" y="1169581"/>
            <a:ext cx="8229600" cy="5551894"/>
          </a:xfrm>
        </p:spPr>
        <p:txBody>
          <a:bodyPr>
            <a:normAutofit/>
          </a:bodyPr>
          <a:lstStyle/>
          <a:p>
            <a:r>
              <a:rPr lang="en-US" dirty="0"/>
              <a:t>In </a:t>
            </a:r>
            <a:r>
              <a:rPr lang="en-US" dirty="0" smtClean="0"/>
              <a:t>Belgium, </a:t>
            </a:r>
            <a:r>
              <a:rPr lang="en-US" dirty="0"/>
              <a:t>fruit and vegetable cooperatives have been important since the early 20</a:t>
            </a:r>
            <a:r>
              <a:rPr lang="en-US" baseline="30000" dirty="0"/>
              <a:t>th</a:t>
            </a:r>
            <a:r>
              <a:rPr lang="en-US" dirty="0"/>
              <a:t> </a:t>
            </a:r>
            <a:r>
              <a:rPr lang="en-US" dirty="0" smtClean="0"/>
              <a:t>century</a:t>
            </a:r>
          </a:p>
          <a:p>
            <a:pPr>
              <a:spcBef>
                <a:spcPts val="2000"/>
              </a:spcBef>
            </a:pPr>
            <a:r>
              <a:rPr lang="en-US" dirty="0" smtClean="0"/>
              <a:t>Cooperatives </a:t>
            </a:r>
            <a:r>
              <a:rPr lang="en-US" dirty="0"/>
              <a:t>were established to centralize fruit and vegetable auctioning. </a:t>
            </a:r>
            <a:endParaRPr lang="en-US" dirty="0" smtClean="0"/>
          </a:p>
          <a:p>
            <a:pPr lvl="1"/>
            <a:r>
              <a:rPr lang="en-US" dirty="0" smtClean="0"/>
              <a:t>Original aim: centralization </a:t>
            </a:r>
            <a:r>
              <a:rPr lang="en-US" dirty="0"/>
              <a:t>reduction in cost of selling as well as better access to markets due to the greater volume of auctions. </a:t>
            </a:r>
            <a:endParaRPr lang="en-US" dirty="0" smtClean="0"/>
          </a:p>
          <a:p>
            <a:pPr lvl="1"/>
            <a:r>
              <a:rPr lang="en-US" dirty="0" smtClean="0"/>
              <a:t>Now also: increased </a:t>
            </a:r>
            <a:r>
              <a:rPr lang="en-US" dirty="0"/>
              <a:t>bargaining power towards big </a:t>
            </a:r>
            <a:r>
              <a:rPr lang="en-US" dirty="0" smtClean="0"/>
              <a:t>clients.</a:t>
            </a:r>
          </a:p>
          <a:p>
            <a:pPr>
              <a:spcBef>
                <a:spcPts val="2000"/>
              </a:spcBef>
            </a:pPr>
            <a:r>
              <a:rPr lang="en-US" dirty="0" smtClean="0"/>
              <a:t>There </a:t>
            </a:r>
            <a:r>
              <a:rPr lang="en-US" dirty="0"/>
              <a:t>are still 16 producer cooperatives left </a:t>
            </a:r>
            <a:endParaRPr lang="en-US" dirty="0" smtClean="0"/>
          </a:p>
          <a:p>
            <a:pPr lvl="1"/>
            <a:r>
              <a:rPr lang="en-US" dirty="0" smtClean="0"/>
              <a:t>Largest: turnover </a:t>
            </a:r>
            <a:r>
              <a:rPr lang="en-US" dirty="0"/>
              <a:t>of 234 million euro </a:t>
            </a:r>
            <a:r>
              <a:rPr lang="en-US" dirty="0" smtClean="0"/>
              <a:t>per annum. </a:t>
            </a:r>
          </a:p>
          <a:p>
            <a:pPr>
              <a:spcBef>
                <a:spcPts val="2000"/>
              </a:spcBef>
            </a:pPr>
            <a:r>
              <a:rPr lang="en-US" dirty="0" smtClean="0"/>
              <a:t>All </a:t>
            </a:r>
            <a:r>
              <a:rPr lang="en-US" dirty="0"/>
              <a:t>cooperatives still use the auctioning clock as a pricing mechanism to guaranty price transparency. Almost 85% of all fresh fruit and vegetables produced in Belgium are sold through cooperatives.</a:t>
            </a:r>
          </a:p>
          <a:p>
            <a:endParaRPr lang="en-US" dirty="0" smtClean="0"/>
          </a:p>
          <a:p>
            <a:pPr marL="0" indent="0">
              <a:buNone/>
            </a:pPr>
            <a:r>
              <a:rPr lang="en-US" sz="1200" i="1" dirty="0" smtClean="0"/>
              <a:t>Source</a:t>
            </a:r>
            <a:r>
              <a:rPr lang="en-US" sz="1200" i="1" dirty="0"/>
              <a:t>: Support for Farmers' </a:t>
            </a:r>
            <a:r>
              <a:rPr lang="en-US" sz="1200" i="1" dirty="0" smtClean="0"/>
              <a:t>Cooperatives, Case </a:t>
            </a:r>
            <a:r>
              <a:rPr lang="en-US" sz="1200" i="1" dirty="0"/>
              <a:t>Study Report ,Fruit and Vegetable cooperatives in The Netherlands and </a:t>
            </a:r>
            <a:r>
              <a:rPr lang="en-US" sz="1200" i="1" dirty="0" smtClean="0"/>
              <a:t>Belgium</a:t>
            </a:r>
            <a:br>
              <a:rPr lang="en-US" sz="1200" i="1" dirty="0" smtClean="0"/>
            </a:br>
            <a:r>
              <a:rPr lang="en-US" sz="1200" i="1" dirty="0" smtClean="0"/>
              <a:t>Jos </a:t>
            </a:r>
            <a:r>
              <a:rPr lang="en-US" sz="1200" i="1" dirty="0" err="1"/>
              <a:t>Bijman,Caroline</a:t>
            </a:r>
            <a:r>
              <a:rPr lang="en-US" sz="1200" i="1" dirty="0"/>
              <a:t> </a:t>
            </a:r>
            <a:r>
              <a:rPr lang="en-US" sz="1200" i="1" dirty="0" err="1"/>
              <a:t>Gijselinckx</a:t>
            </a:r>
            <a:r>
              <a:rPr lang="en-US" sz="1200" i="1" dirty="0"/>
              <a:t> 	</a:t>
            </a:r>
          </a:p>
          <a:p>
            <a:endParaRPr lang="en-US" dirty="0"/>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24</a:t>
            </a:fld>
            <a:endParaRPr lang="en-GB"/>
          </a:p>
        </p:txBody>
      </p:sp>
    </p:spTree>
    <p:extLst>
      <p:ext uri="{BB962C8B-B14F-4D97-AF65-F5344CB8AC3E}">
        <p14:creationId xmlns:p14="http://schemas.microsoft.com/office/powerpoint/2010/main" val="32925206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160"/>
            <a:ext cx="9144000" cy="6720840"/>
          </a:xfrm>
          <a:prstGeom prst="rect">
            <a:avLst/>
          </a:prstGeom>
        </p:spPr>
      </p:pic>
      <p:sp>
        <p:nvSpPr>
          <p:cNvPr id="2" name="Title 1"/>
          <p:cNvSpPr>
            <a:spLocks noGrp="1"/>
          </p:cNvSpPr>
          <p:nvPr>
            <p:ph type="title"/>
          </p:nvPr>
        </p:nvSpPr>
        <p:spPr/>
        <p:txBody>
          <a:bodyPr/>
          <a:lstStyle/>
          <a:p>
            <a:r>
              <a:rPr lang="en-GB" dirty="0" smtClean="0"/>
              <a:t>Dutch auction</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2"/>
          </p:nvPr>
        </p:nvSpPr>
        <p:spPr/>
        <p:txBody>
          <a:bodyPr/>
          <a:lstStyle/>
          <a:p>
            <a:fld id="{1920EEC7-98E1-4CEF-92AF-B9255C82647E}" type="slidenum">
              <a:rPr lang="en-GB" smtClean="0"/>
              <a:t>25</a:t>
            </a:fld>
            <a:endParaRPr lang="en-GB"/>
          </a:p>
        </p:txBody>
      </p:sp>
    </p:spTree>
    <p:extLst>
      <p:ext uri="{BB962C8B-B14F-4D97-AF65-F5344CB8AC3E}">
        <p14:creationId xmlns:p14="http://schemas.microsoft.com/office/powerpoint/2010/main" val="4006967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Dutch clock auction</a:t>
            </a:r>
            <a:endParaRPr lang="en-GB" dirty="0"/>
          </a:p>
        </p:txBody>
      </p:sp>
      <p:sp>
        <p:nvSpPr>
          <p:cNvPr id="3" name="Content Placeholder 2"/>
          <p:cNvSpPr>
            <a:spLocks noGrp="1"/>
          </p:cNvSpPr>
          <p:nvPr>
            <p:ph idx="1"/>
          </p:nvPr>
        </p:nvSpPr>
        <p:spPr/>
        <p:txBody>
          <a:bodyPr>
            <a:normAutofit lnSpcReduction="10000"/>
          </a:bodyPr>
          <a:lstStyle/>
          <a:p>
            <a:pPr>
              <a:spcBef>
                <a:spcPts val="2000"/>
              </a:spcBef>
            </a:pPr>
            <a:r>
              <a:rPr lang="en-US" dirty="0" smtClean="0"/>
              <a:t>The </a:t>
            </a:r>
            <a:r>
              <a:rPr lang="en-US" dirty="0"/>
              <a:t>classic Dutch clock auction works with a steadily declining price (fixed to a clock) and the first comes first served principle. </a:t>
            </a:r>
            <a:endParaRPr lang="en-US" dirty="0" smtClean="0"/>
          </a:p>
          <a:p>
            <a:pPr>
              <a:spcBef>
                <a:spcPts val="2000"/>
              </a:spcBef>
            </a:pPr>
            <a:r>
              <a:rPr lang="en-US" dirty="0" smtClean="0"/>
              <a:t>This </a:t>
            </a:r>
            <a:r>
              <a:rPr lang="en-US" dirty="0"/>
              <a:t>is one of the most profitable auction schemes for the supplier. </a:t>
            </a:r>
            <a:endParaRPr lang="en-US" dirty="0" smtClean="0"/>
          </a:p>
          <a:p>
            <a:pPr>
              <a:spcBef>
                <a:spcPts val="2000"/>
              </a:spcBef>
            </a:pPr>
            <a:r>
              <a:rPr lang="en-US" dirty="0" smtClean="0"/>
              <a:t>Block </a:t>
            </a:r>
            <a:r>
              <a:rPr lang="en-US" dirty="0"/>
              <a:t>sales mean that the produce of the same type (e.g. strawberries) of many members is put together as a bigger quantity and then sold at once</a:t>
            </a:r>
            <a:r>
              <a:rPr lang="en-US" dirty="0" smtClean="0"/>
              <a:t>.</a:t>
            </a:r>
          </a:p>
          <a:p>
            <a:pPr>
              <a:spcBef>
                <a:spcPts val="2000"/>
              </a:spcBef>
            </a:pPr>
            <a:r>
              <a:rPr lang="en-US" dirty="0" smtClean="0"/>
              <a:t>This </a:t>
            </a:r>
            <a:r>
              <a:rPr lang="en-US" dirty="0"/>
              <a:t>serves especially big buyers that save mainly time due to the facilitated process (they have to bid in less auctions compared to selling the produce member by member). </a:t>
            </a:r>
            <a:endParaRPr lang="en-US" dirty="0" smtClean="0"/>
          </a:p>
          <a:p>
            <a:pPr>
              <a:spcBef>
                <a:spcPts val="2000"/>
              </a:spcBef>
            </a:pPr>
            <a:r>
              <a:rPr lang="en-US" dirty="0" smtClean="0"/>
              <a:t>The </a:t>
            </a:r>
            <a:r>
              <a:rPr lang="en-US" dirty="0"/>
              <a:t>quality of the block is assessed in advance by a third party inspector and the information made public to all bidders in </a:t>
            </a:r>
            <a:r>
              <a:rPr lang="en-US" dirty="0" smtClean="0"/>
              <a:t>advance.</a:t>
            </a:r>
          </a:p>
          <a:p>
            <a:pPr>
              <a:spcBef>
                <a:spcPts val="2000"/>
              </a:spcBef>
            </a:pPr>
            <a:r>
              <a:rPr lang="en-US" dirty="0" smtClean="0"/>
              <a:t>Additionally </a:t>
            </a:r>
            <a:r>
              <a:rPr lang="en-US" dirty="0"/>
              <a:t>the auction system allows for a home buying system, where the bidders can take part in the auction from their home office. This facilitates the procedure for bidders even more.</a:t>
            </a:r>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26</a:t>
            </a:fld>
            <a:endParaRPr lang="en-GB"/>
          </a:p>
        </p:txBody>
      </p:sp>
    </p:spTree>
    <p:extLst>
      <p:ext uri="{BB962C8B-B14F-4D97-AF65-F5344CB8AC3E}">
        <p14:creationId xmlns:p14="http://schemas.microsoft.com/office/powerpoint/2010/main" val="1112193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it works</a:t>
            </a:r>
            <a:endParaRPr lang="en-GB" dirty="0"/>
          </a:p>
        </p:txBody>
      </p:sp>
      <p:sp>
        <p:nvSpPr>
          <p:cNvPr id="3" name="Content Placeholder 2"/>
          <p:cNvSpPr>
            <a:spLocks noGrp="1"/>
          </p:cNvSpPr>
          <p:nvPr>
            <p:ph idx="1"/>
          </p:nvPr>
        </p:nvSpPr>
        <p:spPr/>
        <p:txBody>
          <a:bodyPr>
            <a:normAutofit fontScale="92500"/>
          </a:bodyPr>
          <a:lstStyle/>
          <a:p>
            <a:pPr>
              <a:spcBef>
                <a:spcPts val="2000"/>
              </a:spcBef>
            </a:pPr>
            <a:r>
              <a:rPr lang="en-US" dirty="0"/>
              <a:t>REO Veiling was established in 1942 and has become the second biggest producer cooperative in Belgium </a:t>
            </a:r>
            <a:r>
              <a:rPr lang="en-US" dirty="0" smtClean="0"/>
              <a:t>with turnover 179m€ (2010), </a:t>
            </a:r>
            <a:r>
              <a:rPr lang="en-US" dirty="0"/>
              <a:t>which is a 34% increase since 2005. </a:t>
            </a:r>
            <a:endParaRPr lang="en-US" dirty="0" smtClean="0"/>
          </a:p>
          <a:p>
            <a:pPr>
              <a:spcBef>
                <a:spcPts val="2000"/>
              </a:spcBef>
            </a:pPr>
            <a:r>
              <a:rPr lang="en-US" dirty="0" smtClean="0"/>
              <a:t>Member </a:t>
            </a:r>
            <a:r>
              <a:rPr lang="en-US" dirty="0"/>
              <a:t>numbers are relatively stable </a:t>
            </a:r>
            <a:r>
              <a:rPr lang="en-US" dirty="0" smtClean="0"/>
              <a:t>at 2,900 farmers</a:t>
            </a:r>
            <a:endParaRPr lang="en-US" dirty="0"/>
          </a:p>
          <a:p>
            <a:pPr>
              <a:spcBef>
                <a:spcPts val="2000"/>
              </a:spcBef>
            </a:pPr>
            <a:r>
              <a:rPr lang="en-US" dirty="0" smtClean="0"/>
              <a:t>REO </a:t>
            </a:r>
            <a:r>
              <a:rPr lang="en-US" dirty="0"/>
              <a:t>Veiling </a:t>
            </a:r>
            <a:r>
              <a:rPr lang="en-US" dirty="0" smtClean="0"/>
              <a:t>operates a regional </a:t>
            </a:r>
            <a:r>
              <a:rPr lang="en-GB" dirty="0" smtClean="0"/>
              <a:t>Agricultural </a:t>
            </a:r>
            <a:r>
              <a:rPr lang="en-GB" dirty="0"/>
              <a:t>Auction </a:t>
            </a:r>
            <a:r>
              <a:rPr lang="en-GB" dirty="0" smtClean="0"/>
              <a:t>Market</a:t>
            </a:r>
            <a:endParaRPr lang="en-US" dirty="0"/>
          </a:p>
          <a:p>
            <a:pPr>
              <a:spcBef>
                <a:spcPts val="2000"/>
              </a:spcBef>
            </a:pPr>
            <a:r>
              <a:rPr lang="en-US" dirty="0"/>
              <a:t>REO Veiling is part of </a:t>
            </a:r>
            <a:r>
              <a:rPr lang="en-US" dirty="0" smtClean="0"/>
              <a:t>LAVA, an </a:t>
            </a:r>
            <a:r>
              <a:rPr lang="en-GB" dirty="0" smtClean="0"/>
              <a:t>umbrella </a:t>
            </a:r>
            <a:r>
              <a:rPr lang="en-GB" dirty="0"/>
              <a:t>organisation to promote co-operation among the 5 most important fruit and vegetable auctions in Belgium</a:t>
            </a:r>
            <a:endParaRPr lang="en-US" dirty="0" smtClean="0"/>
          </a:p>
          <a:p>
            <a:pPr lvl="1"/>
            <a:r>
              <a:rPr lang="en-US" dirty="0" err="1" smtClean="0"/>
              <a:t>Flandria</a:t>
            </a:r>
            <a:r>
              <a:rPr lang="en-US" dirty="0" smtClean="0"/>
              <a:t> label: promoting products </a:t>
            </a:r>
            <a:r>
              <a:rPr lang="en-US" dirty="0"/>
              <a:t>from Belgium, </a:t>
            </a:r>
            <a:endParaRPr lang="en-US" dirty="0" smtClean="0"/>
          </a:p>
          <a:p>
            <a:pPr lvl="1"/>
            <a:r>
              <a:rPr lang="en-US" dirty="0" smtClean="0"/>
              <a:t>Responsibly fresh label: sustainable products</a:t>
            </a:r>
          </a:p>
          <a:p>
            <a:pPr lvl="1"/>
            <a:r>
              <a:rPr lang="en-US" dirty="0" smtClean="0"/>
              <a:t>Both </a:t>
            </a:r>
            <a:r>
              <a:rPr lang="en-US" dirty="0"/>
              <a:t>labels create brand value as well as value to </a:t>
            </a:r>
            <a:r>
              <a:rPr lang="en-US" dirty="0" smtClean="0"/>
              <a:t>consumers</a:t>
            </a:r>
            <a:endParaRPr lang="en-US" dirty="0"/>
          </a:p>
          <a:p>
            <a:pPr marL="0" indent="0">
              <a:spcBef>
                <a:spcPts val="2000"/>
              </a:spcBef>
              <a:buNone/>
            </a:pPr>
            <a:r>
              <a:rPr lang="en-US" sz="1200" dirty="0" smtClean="0"/>
              <a:t>Sources:</a:t>
            </a:r>
          </a:p>
          <a:p>
            <a:pPr lvl="1"/>
            <a:r>
              <a:rPr lang="en-US" sz="1200" dirty="0" smtClean="0">
                <a:hlinkClick r:id="rId2"/>
              </a:rPr>
              <a:t>http</a:t>
            </a:r>
            <a:r>
              <a:rPr lang="en-US" sz="1200" dirty="0">
                <a:hlinkClick r:id="rId2"/>
              </a:rPr>
              <a:t>://</a:t>
            </a:r>
            <a:r>
              <a:rPr lang="en-US" sz="1200" dirty="0" smtClean="0">
                <a:hlinkClick r:id="rId2"/>
              </a:rPr>
              <a:t>www.reo.be/eng/index.asp</a:t>
            </a:r>
            <a:r>
              <a:rPr lang="en-US" sz="1200" dirty="0" smtClean="0"/>
              <a:t> </a:t>
            </a:r>
            <a:endParaRPr lang="en-US" sz="1200" dirty="0"/>
          </a:p>
          <a:p>
            <a:pPr lvl="1"/>
            <a:r>
              <a:rPr lang="en-US" sz="1200" dirty="0">
                <a:hlinkClick r:id="rId3"/>
              </a:rPr>
              <a:t>http://</a:t>
            </a:r>
            <a:r>
              <a:rPr lang="en-US" sz="1200" dirty="0" smtClean="0">
                <a:hlinkClick r:id="rId3"/>
              </a:rPr>
              <a:t>www.lava.be/documents/flandria/flandria-algemeen.xml?lang=en</a:t>
            </a:r>
            <a:endParaRPr lang="en-US" sz="1200" dirty="0" smtClean="0"/>
          </a:p>
          <a:p>
            <a:pPr lvl="1"/>
            <a:r>
              <a:rPr lang="en-US" sz="1200" dirty="0">
                <a:hlinkClick r:id="rId4"/>
              </a:rPr>
              <a:t>http://</a:t>
            </a:r>
            <a:r>
              <a:rPr lang="en-US" sz="1200" dirty="0" smtClean="0">
                <a:hlinkClick r:id="rId4"/>
              </a:rPr>
              <a:t>www.responsibly-fresh.com/documents/home/wat-is-het.xml?lang=de</a:t>
            </a:r>
            <a:endParaRPr lang="en-US" sz="1200" dirty="0" smtClean="0"/>
          </a:p>
          <a:p>
            <a:pPr marL="0" indent="0">
              <a:buNone/>
            </a:pPr>
            <a:endParaRPr lang="en-US" dirty="0"/>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27</a:t>
            </a:fld>
            <a:endParaRPr lang="en-GB"/>
          </a:p>
        </p:txBody>
      </p:sp>
    </p:spTree>
    <p:extLst>
      <p:ext uri="{BB962C8B-B14F-4D97-AF65-F5344CB8AC3E}">
        <p14:creationId xmlns:p14="http://schemas.microsoft.com/office/powerpoint/2010/main" val="1471825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Producer Organizations in the Vegetable and </a:t>
            </a:r>
            <a:r>
              <a:rPr lang="en-US" dirty="0"/>
              <a:t>Fruit Industry: REO Veiling</a:t>
            </a:r>
          </a:p>
        </p:txBody>
      </p:sp>
      <p:graphicFrame>
        <p:nvGraphicFramePr>
          <p:cNvPr id="4" name="Inhaltsplatzhalter 3"/>
          <p:cNvGraphicFramePr>
            <a:graphicFrameLocks noGrp="1"/>
          </p:cNvGraphicFramePr>
          <p:nvPr>
            <p:ph idx="1"/>
            <p:extLst/>
          </p:nvPr>
        </p:nvGraphicFramePr>
        <p:xfrm>
          <a:off x="457200" y="1169988"/>
          <a:ext cx="8229600" cy="495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ttp://www.lava.be/documents/jpegs/fotomateriaal/logo-flandria.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547194" y="4972979"/>
            <a:ext cx="1247775" cy="600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ava.be/documents/jpegs/fotomateriaal/logo-responsibly-fresh.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94694" y="5573054"/>
            <a:ext cx="9525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751966" y="1814513"/>
            <a:ext cx="171450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12310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lh6.googleusercontent.com/-9J4-khtlAe4/TLv2j5HkfWI/AAAAAAAAICU/uMI7o8srtu8/w640-h480-no/20100903_333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Cooperative development in South Africa</a:t>
            </a:r>
            <a:endParaRPr lang="en-GB" dirty="0"/>
          </a:p>
        </p:txBody>
      </p:sp>
      <p:sp>
        <p:nvSpPr>
          <p:cNvPr id="3" name="Content Placeholder 2"/>
          <p:cNvSpPr>
            <a:spLocks noGrp="1"/>
          </p:cNvSpPr>
          <p:nvPr>
            <p:ph idx="1"/>
          </p:nvPr>
        </p:nvSpPr>
        <p:spPr>
          <a:solidFill>
            <a:srgbClr val="FFFFFF">
              <a:alpha val="80000"/>
            </a:srgbClr>
          </a:solidFill>
        </p:spPr>
        <p:txBody>
          <a:bodyPr/>
          <a:lstStyle/>
          <a:p>
            <a:r>
              <a:rPr lang="en-GB" dirty="0" smtClean="0"/>
              <a:t>Primary cooperatives</a:t>
            </a:r>
          </a:p>
          <a:p>
            <a:pPr lvl="1"/>
            <a:r>
              <a:rPr lang="en-GB" dirty="0" smtClean="0"/>
              <a:t>Farmers cooperatives, mainly for technical assistance</a:t>
            </a:r>
          </a:p>
          <a:p>
            <a:pPr>
              <a:spcBef>
                <a:spcPts val="2000"/>
              </a:spcBef>
            </a:pPr>
            <a:r>
              <a:rPr lang="en-GB" dirty="0" smtClean="0"/>
              <a:t>Secondary cooperatives</a:t>
            </a:r>
          </a:p>
          <a:p>
            <a:pPr lvl="1"/>
            <a:r>
              <a:rPr lang="en-GB" dirty="0" smtClean="0"/>
              <a:t>Facing the market for common purchasing and marketing activities</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29</a:t>
            </a:fld>
            <a:endParaRPr lang="en-GB"/>
          </a:p>
        </p:txBody>
      </p:sp>
    </p:spTree>
    <p:extLst>
      <p:ext uri="{BB962C8B-B14F-4D97-AF65-F5344CB8AC3E}">
        <p14:creationId xmlns:p14="http://schemas.microsoft.com/office/powerpoint/2010/main" val="1400621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Export promotion</a:t>
            </a:r>
            <a:endParaRPr lang="en-GB" dirty="0"/>
          </a:p>
        </p:txBody>
      </p:sp>
      <p:sp>
        <p:nvSpPr>
          <p:cNvPr id="5" name="Text Placeholder 4"/>
          <p:cNvSpPr>
            <a:spLocks noGrp="1"/>
          </p:cNvSpPr>
          <p:nvPr>
            <p:ph type="body" idx="1"/>
          </p:nvPr>
        </p:nvSpPr>
        <p:spPr/>
        <p:txBody>
          <a:bodyPr/>
          <a:lstStyle/>
          <a:p>
            <a:endParaRPr lang="en-GB"/>
          </a:p>
        </p:txBody>
      </p:sp>
      <p:sp>
        <p:nvSpPr>
          <p:cNvPr id="3" name="Slide Number Placeholder 2"/>
          <p:cNvSpPr>
            <a:spLocks noGrp="1"/>
          </p:cNvSpPr>
          <p:nvPr>
            <p:ph type="sldNum" sz="quarter" idx="12"/>
          </p:nvPr>
        </p:nvSpPr>
        <p:spPr/>
        <p:txBody>
          <a:bodyPr/>
          <a:lstStyle/>
          <a:p>
            <a:fld id="{1920EEC7-98E1-4CEF-92AF-B9255C82647E}" type="slidenum">
              <a:rPr lang="en-GB" smtClean="0"/>
              <a:t>3</a:t>
            </a:fld>
            <a:endParaRPr lang="en-GB"/>
          </a:p>
        </p:txBody>
      </p:sp>
    </p:spTree>
    <p:extLst>
      <p:ext uri="{BB962C8B-B14F-4D97-AF65-F5344CB8AC3E}">
        <p14:creationId xmlns:p14="http://schemas.microsoft.com/office/powerpoint/2010/main" val="2831932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Interested?</a:t>
            </a:r>
            <a:endParaRPr lang="en-GB" dirty="0"/>
          </a:p>
        </p:txBody>
      </p:sp>
      <p:sp>
        <p:nvSpPr>
          <p:cNvPr id="3" name="Content Placeholder 2"/>
          <p:cNvSpPr>
            <a:spLocks noGrp="1"/>
          </p:cNvSpPr>
          <p:nvPr>
            <p:ph idx="1"/>
          </p:nvPr>
        </p:nvSpPr>
        <p:spPr/>
        <p:txBody>
          <a:bodyPr/>
          <a:lstStyle/>
          <a:p>
            <a:pPr marL="0" indent="0">
              <a:buNone/>
            </a:pPr>
            <a:r>
              <a:rPr lang="en-GB" dirty="0" smtClean="0">
                <a:hlinkClick r:id="rId2"/>
              </a:rPr>
              <a:t>www.cooperativegrocer.coop/files/manual.pdf</a:t>
            </a:r>
            <a:endParaRPr lang="en-GB" dirty="0" smtClean="0"/>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30</a:t>
            </a:fld>
            <a:endParaRPr lang="en-GB"/>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39349" y="1763881"/>
            <a:ext cx="3277057" cy="4477375"/>
          </a:xfrm>
          <a:prstGeom prst="rect">
            <a:avLst/>
          </a:prstGeom>
        </p:spPr>
      </p:pic>
      <p:pic>
        <p:nvPicPr>
          <p:cNvPr id="7" name="Picture 6" descr="Screen Clippi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3440" y="1763881"/>
            <a:ext cx="4505909" cy="2748605"/>
          </a:xfrm>
          <a:prstGeom prst="rect">
            <a:avLst/>
          </a:prstGeom>
        </p:spPr>
      </p:pic>
    </p:spTree>
    <p:extLst>
      <p:ext uri="{BB962C8B-B14F-4D97-AF65-F5344CB8AC3E}">
        <p14:creationId xmlns:p14="http://schemas.microsoft.com/office/powerpoint/2010/main" val="9660607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EXTENSION SERVICES</a:t>
            </a:r>
            <a:endParaRPr lang="en-GB" dirty="0"/>
          </a:p>
        </p:txBody>
      </p:sp>
      <p:sp>
        <p:nvSpPr>
          <p:cNvPr id="5" name="Text Placeholder 4"/>
          <p:cNvSpPr>
            <a:spLocks noGrp="1"/>
          </p:cNvSpPr>
          <p:nvPr>
            <p:ph type="body" idx="1"/>
          </p:nvPr>
        </p:nvSpPr>
        <p:spPr/>
        <p:txBody>
          <a:bodyPr/>
          <a:lstStyle/>
          <a:p>
            <a:r>
              <a:rPr lang="en-GB" dirty="0" smtClean="0"/>
              <a:t>Case study</a:t>
            </a:r>
            <a:endParaRPr lang="en-GB" dirty="0"/>
          </a:p>
        </p:txBody>
      </p:sp>
      <p:sp>
        <p:nvSpPr>
          <p:cNvPr id="3" name="Slide Number Placeholder 2"/>
          <p:cNvSpPr>
            <a:spLocks noGrp="1"/>
          </p:cNvSpPr>
          <p:nvPr>
            <p:ph type="sldNum" sz="quarter" idx="12"/>
          </p:nvPr>
        </p:nvSpPr>
        <p:spPr/>
        <p:txBody>
          <a:bodyPr/>
          <a:lstStyle/>
          <a:p>
            <a:fld id="{1920EEC7-98E1-4CEF-92AF-B9255C82647E}" type="slidenum">
              <a:rPr lang="en-GB" smtClean="0"/>
              <a:t>31</a:t>
            </a:fld>
            <a:endParaRPr lang="en-GB"/>
          </a:p>
        </p:txBody>
      </p:sp>
    </p:spTree>
    <p:extLst>
      <p:ext uri="{BB962C8B-B14F-4D97-AF65-F5344CB8AC3E}">
        <p14:creationId xmlns:p14="http://schemas.microsoft.com/office/powerpoint/2010/main" val="9596662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Extension services</a:t>
            </a:r>
            <a:endParaRPr lang="en-GB" dirty="0"/>
          </a:p>
        </p:txBody>
      </p:sp>
      <p:sp>
        <p:nvSpPr>
          <p:cNvPr id="6" name="Content Placeholder 5"/>
          <p:cNvSpPr>
            <a:spLocks noGrp="1"/>
          </p:cNvSpPr>
          <p:nvPr>
            <p:ph idx="1"/>
          </p:nvPr>
        </p:nvSpPr>
        <p:spPr/>
        <p:txBody>
          <a:bodyPr/>
          <a:lstStyle/>
          <a:p>
            <a:pPr lvl="0">
              <a:spcBef>
                <a:spcPts val="2000"/>
              </a:spcBef>
            </a:pPr>
            <a:r>
              <a:rPr lang="en-ZA" dirty="0"/>
              <a:t>The link between researchers (sources of new information and knowledge) and farmers (end users).  </a:t>
            </a:r>
            <a:endParaRPr lang="en-GB" dirty="0"/>
          </a:p>
          <a:p>
            <a:pPr lvl="0">
              <a:spcBef>
                <a:spcPts val="2000"/>
              </a:spcBef>
            </a:pPr>
            <a:r>
              <a:rPr lang="en-ZA" dirty="0"/>
              <a:t>A service or system that - through education and communication - assists people to improve their farming methods and increase production efficiency and income as well standard of living. </a:t>
            </a:r>
            <a:endParaRPr lang="en-GB" dirty="0"/>
          </a:p>
          <a:p>
            <a:pPr lvl="0">
              <a:spcBef>
                <a:spcPts val="2000"/>
              </a:spcBef>
            </a:pPr>
            <a:r>
              <a:rPr lang="en-ZA" dirty="0"/>
              <a:t>"Extension is all the different activities that provide the information and advisory services that are needed and demanded by the farmers and other actors in the agrifood system and rural development.  This includes technical knowledge, facilitation, brokering and coaching of different actors to improve market access, dealing with changing patterns of risk and protecting the environment.  Extension incorporates elements of information and advice." </a:t>
            </a:r>
            <a:r>
              <a:rPr lang="en-ZA" dirty="0" smtClean="0"/>
              <a:t/>
            </a:r>
            <a:br>
              <a:rPr lang="en-ZA" dirty="0" smtClean="0"/>
            </a:br>
            <a:r>
              <a:rPr lang="en-ZA" sz="1200" dirty="0" smtClean="0"/>
              <a:t>Source: </a:t>
            </a:r>
            <a:r>
              <a:rPr lang="en-GB" sz="1200" dirty="0" err="1" smtClean="0"/>
              <a:t>Christoplos</a:t>
            </a:r>
            <a:r>
              <a:rPr lang="en-GB" sz="1200" dirty="0"/>
              <a:t>, Ian, </a:t>
            </a:r>
            <a:r>
              <a:rPr lang="en-GB" sz="1200" dirty="0" err="1"/>
              <a:t>Chipeta</a:t>
            </a:r>
            <a:r>
              <a:rPr lang="en-GB" sz="1200" dirty="0"/>
              <a:t>, </a:t>
            </a:r>
            <a:r>
              <a:rPr lang="en-GB" sz="1200" dirty="0" err="1"/>
              <a:t>Sanne</a:t>
            </a:r>
            <a:r>
              <a:rPr lang="en-GB" sz="1200" dirty="0"/>
              <a:t> and </a:t>
            </a:r>
            <a:r>
              <a:rPr lang="en-GB" sz="1200" dirty="0" err="1"/>
              <a:t>Peta</a:t>
            </a:r>
            <a:r>
              <a:rPr lang="en-GB" sz="1200" dirty="0"/>
              <a:t> </a:t>
            </a:r>
            <a:r>
              <a:rPr lang="en-GB" sz="1200" dirty="0" err="1"/>
              <a:t>Sandison</a:t>
            </a:r>
            <a:r>
              <a:rPr lang="en-GB" sz="1200" dirty="0"/>
              <a:t>, 2011, </a:t>
            </a:r>
            <a:r>
              <a:rPr lang="en-GB" sz="1200" i="1" dirty="0"/>
              <a:t>Extension Evaluation Guide</a:t>
            </a:r>
            <a:r>
              <a:rPr lang="en-GB" sz="1200" dirty="0"/>
              <a:t>, Global Forum for Rural Advisory </a:t>
            </a:r>
            <a:r>
              <a:rPr lang="en-GB" sz="1200" dirty="0" smtClean="0"/>
              <a:t>Services</a:t>
            </a:r>
            <a:r>
              <a:rPr lang="en-ZA" sz="1200" dirty="0" smtClean="0"/>
              <a:t> </a:t>
            </a:r>
            <a:endParaRPr lang="en-GB" sz="1200" dirty="0"/>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32</a:t>
            </a:fld>
            <a:endParaRPr lang="en-GB"/>
          </a:p>
        </p:txBody>
      </p:sp>
    </p:spTree>
    <p:extLst>
      <p:ext uri="{BB962C8B-B14F-4D97-AF65-F5344CB8AC3E}">
        <p14:creationId xmlns:p14="http://schemas.microsoft.com/office/powerpoint/2010/main" val="30448048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Context</a:t>
            </a:r>
            <a:endParaRPr lang="en-GB" dirty="0"/>
          </a:p>
        </p:txBody>
      </p:sp>
      <p:sp>
        <p:nvSpPr>
          <p:cNvPr id="3" name="Content Placeholder 2"/>
          <p:cNvSpPr>
            <a:spLocks noGrp="1"/>
          </p:cNvSpPr>
          <p:nvPr>
            <p:ph idx="1"/>
          </p:nvPr>
        </p:nvSpPr>
        <p:spPr/>
        <p:txBody>
          <a:bodyPr/>
          <a:lstStyle/>
          <a:p>
            <a:pPr lvl="0"/>
            <a:r>
              <a:rPr lang="en-ZA" dirty="0"/>
              <a:t>The extension framework includes farmers, agricultural production, and social and economic factors.</a:t>
            </a:r>
            <a:endParaRPr lang="en-GB" dirty="0"/>
          </a:p>
          <a:p>
            <a:pPr lvl="0"/>
            <a:r>
              <a:rPr lang="en-ZA" dirty="0"/>
              <a:t>Extension must therefore be flexible, agile and resourceful in its efforts to engage a wide range of farmers in conversation about matters related to their farms and their future vision for them. </a:t>
            </a:r>
            <a:endParaRPr lang="en-GB" dirty="0"/>
          </a:p>
          <a:p>
            <a:pPr lvl="0"/>
            <a:r>
              <a:rPr lang="en-ZA" dirty="0"/>
              <a:t>And extension must be structured so that it is in a position to respond at ground/farmer-level as well as contribute to national strategic goals for the sector.</a:t>
            </a:r>
            <a:endParaRPr lang="en-GB" dirty="0"/>
          </a:p>
          <a:p>
            <a:r>
              <a:rPr lang="en-ZA" dirty="0"/>
              <a:t>To be effective, there must be clear links between extension policy, implementation planning and resource allocation, coupled with adequate management capacity to give effect to the plans.</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33</a:t>
            </a:fld>
            <a:endParaRPr lang="en-GB"/>
          </a:p>
        </p:txBody>
      </p:sp>
    </p:spTree>
    <p:extLst>
      <p:ext uri="{BB962C8B-B14F-4D97-AF65-F5344CB8AC3E}">
        <p14:creationId xmlns:p14="http://schemas.microsoft.com/office/powerpoint/2010/main" val="1347914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Key trends in international extension</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ZA" u="sng" dirty="0"/>
              <a:t>The changing role of the State</a:t>
            </a:r>
            <a:endParaRPr lang="en-GB" dirty="0"/>
          </a:p>
          <a:p>
            <a:pPr lvl="0"/>
            <a:r>
              <a:rPr lang="en-ZA" dirty="0"/>
              <a:t>Extension started out primarily as a service provided by the State. </a:t>
            </a:r>
            <a:endParaRPr lang="en-ZA" dirty="0" smtClean="0"/>
          </a:p>
          <a:p>
            <a:pPr lvl="0"/>
            <a:r>
              <a:rPr lang="en-GB" dirty="0" smtClean="0"/>
              <a:t>M</a:t>
            </a:r>
            <a:r>
              <a:rPr lang="en-ZA" dirty="0" smtClean="0"/>
              <a:t>any </a:t>
            </a:r>
            <a:r>
              <a:rPr lang="en-ZA" dirty="0"/>
              <a:t>governments </a:t>
            </a:r>
            <a:r>
              <a:rPr lang="en-ZA" dirty="0" smtClean="0"/>
              <a:t>now refocus </a:t>
            </a:r>
            <a:r>
              <a:rPr lang="en-ZA" dirty="0"/>
              <a:t>extension services.</a:t>
            </a:r>
            <a:endParaRPr lang="en-GB" dirty="0"/>
          </a:p>
          <a:p>
            <a:pPr marL="0" indent="0">
              <a:buNone/>
            </a:pPr>
            <a:r>
              <a:rPr lang="en-ZA" u="sng" dirty="0"/>
              <a:t>Localisation and customisation</a:t>
            </a:r>
            <a:endParaRPr lang="en-GB" dirty="0"/>
          </a:p>
          <a:p>
            <a:pPr lvl="0"/>
            <a:r>
              <a:rPr lang="en-ZA" dirty="0" smtClean="0"/>
              <a:t>There </a:t>
            </a:r>
            <a:r>
              <a:rPr lang="en-ZA" dirty="0"/>
              <a:t>is a growing recognition that “one size fits all” standardised approaches are inappropriate, and that extension should be tailored to the location and the specific circumstances of the user.</a:t>
            </a:r>
            <a:endParaRPr lang="en-GB" dirty="0"/>
          </a:p>
          <a:p>
            <a:pPr marL="0" indent="0">
              <a:buNone/>
            </a:pPr>
            <a:r>
              <a:rPr lang="en-ZA" u="sng" dirty="0"/>
              <a:t>More pluralist extension</a:t>
            </a:r>
            <a:endParaRPr lang="en-GB" dirty="0"/>
          </a:p>
          <a:p>
            <a:pPr lvl="0"/>
            <a:r>
              <a:rPr lang="en-ZA" dirty="0"/>
              <a:t>Globally the private sector plays an increasingly important part in extension service delivery to established commercial producers.  </a:t>
            </a:r>
            <a:endParaRPr lang="en-GB" dirty="0"/>
          </a:p>
          <a:p>
            <a:pPr lvl="0"/>
            <a:r>
              <a:rPr lang="en-ZA" dirty="0"/>
              <a:t>In many countries non-governmental organisations (NGOs) partner with government to deliver extension services which target smallholder producers and the rural and urban poor.  </a:t>
            </a:r>
            <a:endParaRPr lang="en-GB" dirty="0"/>
          </a:p>
          <a:p>
            <a:pPr lvl="0"/>
            <a:r>
              <a:rPr lang="en-ZA" dirty="0"/>
              <a:t>Producers also play an important role in extension which they provide through their own associations, co-ops or commodity organisations and sometimes informally as they advise and learn from each other</a:t>
            </a:r>
            <a:r>
              <a:rPr lang="en-ZA" dirty="0" smtClean="0"/>
              <a:t>.</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34</a:t>
            </a:fld>
            <a:endParaRPr lang="en-GB"/>
          </a:p>
        </p:txBody>
      </p:sp>
    </p:spTree>
    <p:extLst>
      <p:ext uri="{BB962C8B-B14F-4D97-AF65-F5344CB8AC3E}">
        <p14:creationId xmlns:p14="http://schemas.microsoft.com/office/powerpoint/2010/main" val="22280770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Key trends in international extension</a:t>
            </a:r>
            <a:endParaRPr lang="en-GB" dirty="0"/>
          </a:p>
        </p:txBody>
      </p:sp>
      <p:sp>
        <p:nvSpPr>
          <p:cNvPr id="3" name="Content Placeholder 2"/>
          <p:cNvSpPr>
            <a:spLocks noGrp="1"/>
          </p:cNvSpPr>
          <p:nvPr>
            <p:ph idx="1"/>
          </p:nvPr>
        </p:nvSpPr>
        <p:spPr/>
        <p:txBody>
          <a:bodyPr>
            <a:normAutofit/>
          </a:bodyPr>
          <a:lstStyle/>
          <a:p>
            <a:pPr marL="0" indent="0">
              <a:buNone/>
            </a:pPr>
            <a:r>
              <a:rPr lang="en-ZA" u="sng" dirty="0"/>
              <a:t>Valuing local knowledge and building organisation</a:t>
            </a:r>
            <a:endParaRPr lang="en-GB" dirty="0"/>
          </a:p>
          <a:p>
            <a:pPr lvl="0"/>
            <a:r>
              <a:rPr lang="en-ZA" dirty="0"/>
              <a:t>Experiential learning, farmer to farmer extension, farmer field schools and participatory research extension processes have become common approaches to promote enhanced production and conservation methods.  </a:t>
            </a:r>
            <a:endParaRPr lang="en-ZA" dirty="0" smtClean="0"/>
          </a:p>
          <a:p>
            <a:pPr lvl="0">
              <a:spcBef>
                <a:spcPts val="2000"/>
              </a:spcBef>
            </a:pPr>
            <a:r>
              <a:rPr lang="en-ZA" dirty="0" smtClean="0"/>
              <a:t>This </a:t>
            </a:r>
            <a:r>
              <a:rPr lang="en-ZA" dirty="0"/>
              <a:t>has been linked to attempts to make extension and research more demand driven where local producers and the organisations which represent them increasingly set the extension and research agenda.</a:t>
            </a:r>
            <a:endParaRPr lang="en-GB" dirty="0"/>
          </a:p>
          <a:p>
            <a:pPr lvl="0">
              <a:spcBef>
                <a:spcPts val="2000"/>
              </a:spcBef>
            </a:pPr>
            <a:r>
              <a:rPr lang="en-ZA" dirty="0" smtClean="0"/>
              <a:t>However, </a:t>
            </a:r>
            <a:r>
              <a:rPr lang="en-ZA" dirty="0"/>
              <a:t>these new extension approaches are often reliant on donor support </a:t>
            </a:r>
            <a:r>
              <a:rPr lang="en-ZA" dirty="0" smtClean="0"/>
              <a:t>programmes</a:t>
            </a:r>
          </a:p>
          <a:p>
            <a:pPr lvl="1"/>
            <a:r>
              <a:rPr lang="en-ZA" dirty="0" smtClean="0"/>
              <a:t>Often succeed </a:t>
            </a:r>
            <a:r>
              <a:rPr lang="en-ZA" dirty="0"/>
              <a:t>within time and area-bound projects </a:t>
            </a:r>
            <a:endParaRPr lang="en-ZA" dirty="0" smtClean="0"/>
          </a:p>
          <a:p>
            <a:pPr lvl="1"/>
            <a:r>
              <a:rPr lang="en-ZA" dirty="0" smtClean="0"/>
              <a:t>Frequently </a:t>
            </a:r>
            <a:r>
              <a:rPr lang="en-ZA" dirty="0"/>
              <a:t>fail once these projects have ended, when state extension services are forced to fall back on the lower levels of resourcing and </a:t>
            </a:r>
            <a:r>
              <a:rPr lang="en-ZA" dirty="0" smtClean="0"/>
              <a:t>management</a:t>
            </a:r>
            <a:endParaRPr lang="en-ZA" dirty="0"/>
          </a:p>
        </p:txBody>
      </p:sp>
      <p:sp>
        <p:nvSpPr>
          <p:cNvPr id="4" name="Slide Number Placeholder 3"/>
          <p:cNvSpPr>
            <a:spLocks noGrp="1"/>
          </p:cNvSpPr>
          <p:nvPr>
            <p:ph type="sldNum" sz="quarter" idx="12"/>
          </p:nvPr>
        </p:nvSpPr>
        <p:spPr/>
        <p:txBody>
          <a:bodyPr/>
          <a:lstStyle/>
          <a:p>
            <a:fld id="{1920EEC7-98E1-4CEF-92AF-B9255C82647E}" type="slidenum">
              <a:rPr lang="en-GB" smtClean="0"/>
              <a:t>35</a:t>
            </a:fld>
            <a:endParaRPr lang="en-GB"/>
          </a:p>
        </p:txBody>
      </p:sp>
    </p:spTree>
    <p:extLst>
      <p:ext uri="{BB962C8B-B14F-4D97-AF65-F5344CB8AC3E}">
        <p14:creationId xmlns:p14="http://schemas.microsoft.com/office/powerpoint/2010/main" val="29218221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Key trends in international extension</a:t>
            </a:r>
            <a:endParaRPr lang="en-GB" dirty="0"/>
          </a:p>
        </p:txBody>
      </p:sp>
      <p:sp>
        <p:nvSpPr>
          <p:cNvPr id="3" name="Content Placeholder 2"/>
          <p:cNvSpPr>
            <a:spLocks noGrp="1"/>
          </p:cNvSpPr>
          <p:nvPr>
            <p:ph idx="1"/>
          </p:nvPr>
        </p:nvSpPr>
        <p:spPr/>
        <p:txBody>
          <a:bodyPr>
            <a:normAutofit/>
          </a:bodyPr>
          <a:lstStyle/>
          <a:p>
            <a:pPr marL="0" indent="0">
              <a:buNone/>
            </a:pPr>
            <a:r>
              <a:rPr lang="en-ZA" u="sng" dirty="0"/>
              <a:t>Defragmented pro-poor extension and rural development </a:t>
            </a:r>
            <a:endParaRPr lang="en-GB" dirty="0"/>
          </a:p>
          <a:p>
            <a:pPr lvl="0"/>
            <a:r>
              <a:rPr lang="en-ZA" dirty="0"/>
              <a:t>Sectorial extension for farm, fish and forest producers is increasingly absorbed into integrated rural development extension efforts, which are in turn strongly linked to the themes of environmental sustainability and the concept of sustainable livelihoods. </a:t>
            </a:r>
            <a:endParaRPr lang="en-GB" dirty="0"/>
          </a:p>
          <a:p>
            <a:pPr lvl="0"/>
            <a:r>
              <a:rPr lang="en-ZA" dirty="0"/>
              <a:t>Many governments have adopted a more pro-poor extension approach in order to reach smaller-scale, lower income producers and encouraging extension service provision to more prosperous producers by the private sector.</a:t>
            </a:r>
            <a:endParaRPr lang="en-GB" dirty="0"/>
          </a:p>
          <a:p>
            <a:pPr marL="0" indent="0">
              <a:buNone/>
            </a:pPr>
            <a:r>
              <a:rPr lang="en-ZA" u="sng" dirty="0" smtClean="0"/>
              <a:t>The </a:t>
            </a:r>
            <a:r>
              <a:rPr lang="en-ZA" u="sng" dirty="0"/>
              <a:t>digital dividend</a:t>
            </a:r>
            <a:endParaRPr lang="en-GB" dirty="0"/>
          </a:p>
          <a:p>
            <a:pPr lvl="0"/>
            <a:r>
              <a:rPr lang="en-ZA" dirty="0"/>
              <a:t>An important trend reflects the accelerating transformation of information and communication technologies (ICTs) which offer more and more ways in which information, advice and ideas can be transmitted, at greater and greater speeds and at a fraction of the cost of face to face methods.</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36</a:t>
            </a:fld>
            <a:endParaRPr lang="en-GB"/>
          </a:p>
        </p:txBody>
      </p:sp>
    </p:spTree>
    <p:extLst>
      <p:ext uri="{BB962C8B-B14F-4D97-AF65-F5344CB8AC3E}">
        <p14:creationId xmlns:p14="http://schemas.microsoft.com/office/powerpoint/2010/main" val="38869614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Public extension services in South Africa</a:t>
            </a:r>
            <a:endParaRPr lang="en-GB" dirty="0"/>
          </a:p>
        </p:txBody>
      </p:sp>
      <p:sp>
        <p:nvSpPr>
          <p:cNvPr id="3" name="Content Placeholder 2"/>
          <p:cNvSpPr>
            <a:spLocks noGrp="1"/>
          </p:cNvSpPr>
          <p:nvPr>
            <p:ph idx="1"/>
          </p:nvPr>
        </p:nvSpPr>
        <p:spPr/>
        <p:txBody>
          <a:bodyPr>
            <a:normAutofit fontScale="85000" lnSpcReduction="10000"/>
          </a:bodyPr>
          <a:lstStyle/>
          <a:p>
            <a:pPr marL="0" indent="0">
              <a:buNone/>
            </a:pPr>
            <a:r>
              <a:rPr lang="en-ZA" u="sng" dirty="0" smtClean="0"/>
              <a:t>Extension </a:t>
            </a:r>
            <a:r>
              <a:rPr lang="en-ZA" u="sng" dirty="0"/>
              <a:t>operations are a provincial competency.</a:t>
            </a:r>
            <a:r>
              <a:rPr lang="en-ZA" dirty="0"/>
              <a:t> </a:t>
            </a:r>
            <a:endParaRPr lang="en-ZA" dirty="0" smtClean="0"/>
          </a:p>
          <a:p>
            <a:pPr lvl="1"/>
            <a:r>
              <a:rPr lang="en-ZA" dirty="0" smtClean="0"/>
              <a:t>While </a:t>
            </a:r>
            <a:r>
              <a:rPr lang="en-ZA" dirty="0"/>
              <a:t>the National Department of Agriculture sets policy and determines funding, the individual provinces have wide latitude in determining operational strategies and allocating resources.</a:t>
            </a:r>
            <a:endParaRPr lang="en-GB" dirty="0"/>
          </a:p>
          <a:p>
            <a:pPr marL="0" indent="0">
              <a:buNone/>
            </a:pPr>
            <a:r>
              <a:rPr lang="en-ZA" u="sng" dirty="0"/>
              <a:t>The status quo</a:t>
            </a:r>
            <a:endParaRPr lang="en-GB" dirty="0"/>
          </a:p>
          <a:p>
            <a:pPr lvl="0"/>
            <a:r>
              <a:rPr lang="en-ZA" dirty="0"/>
              <a:t>Extension must operate in highly varied contexts </a:t>
            </a:r>
            <a:r>
              <a:rPr lang="en-ZA" dirty="0" smtClean="0"/>
              <a:t>with inequitable </a:t>
            </a:r>
            <a:r>
              <a:rPr lang="en-ZA" dirty="0"/>
              <a:t>access to agricultural markets and other economic infrastructure. </a:t>
            </a:r>
            <a:endParaRPr lang="en-GB" dirty="0"/>
          </a:p>
          <a:p>
            <a:pPr lvl="0"/>
            <a:r>
              <a:rPr lang="en-ZA" dirty="0"/>
              <a:t>Extension services in South Africa are struggling, despite government (national and provincial) efforts to reverse the state of affairs. </a:t>
            </a:r>
            <a:endParaRPr lang="en-GB" dirty="0"/>
          </a:p>
          <a:p>
            <a:pPr marL="0" indent="0">
              <a:buNone/>
            </a:pPr>
            <a:r>
              <a:rPr lang="en-ZA" u="sng" dirty="0" smtClean="0"/>
              <a:t>The </a:t>
            </a:r>
            <a:r>
              <a:rPr lang="en-ZA" u="sng" dirty="0"/>
              <a:t>way forward at national level</a:t>
            </a:r>
            <a:endParaRPr lang="en-GB" dirty="0"/>
          </a:p>
          <a:p>
            <a:pPr lvl="0"/>
            <a:r>
              <a:rPr lang="en-ZA" dirty="0"/>
              <a:t>The strategic plan of the Department of Agriculture, Forestry and Fisheries (DAFF) commits the Chief Directorate of National Extension Support (CD:NESS) to develop a National Extension Policy. </a:t>
            </a:r>
            <a:endParaRPr lang="en-GB" dirty="0"/>
          </a:p>
          <a:p>
            <a:pPr lvl="0"/>
            <a:r>
              <a:rPr lang="en-ZA" dirty="0"/>
              <a:t>The policy development and implementation process:</a:t>
            </a:r>
            <a:endParaRPr lang="en-GB" dirty="0"/>
          </a:p>
          <a:p>
            <a:pPr lvl="1"/>
            <a:r>
              <a:rPr lang="en-ZA" dirty="0"/>
              <a:t>Develop a national extension policy (2012/13).</a:t>
            </a:r>
            <a:endParaRPr lang="en-GB" dirty="0"/>
          </a:p>
          <a:p>
            <a:pPr lvl="1"/>
            <a:r>
              <a:rPr lang="en-ZA" dirty="0"/>
              <a:t>Coordinate the approval and implementation of national extension policy (2013/14).</a:t>
            </a:r>
            <a:endParaRPr lang="en-GB" dirty="0"/>
          </a:p>
          <a:p>
            <a:pPr lvl="1"/>
            <a:r>
              <a:rPr lang="en-ZA" dirty="0"/>
              <a:t>Draft a National Extension Bill (2014/15).</a:t>
            </a:r>
            <a:endParaRPr lang="en-GB" dirty="0"/>
          </a:p>
          <a:p>
            <a:pPr lvl="1"/>
            <a:r>
              <a:rPr lang="en-ZA" dirty="0"/>
              <a:t>Facilitate the legislative process (2015/16).</a:t>
            </a:r>
            <a:endParaRPr lang="en-GB" dirty="0"/>
          </a:p>
          <a:p>
            <a:pPr lvl="1"/>
            <a:r>
              <a:rPr lang="en-ZA" dirty="0"/>
              <a:t>Establish a National Council for Extension (2016/17).</a:t>
            </a:r>
            <a:endParaRPr lang="en-GB" dirty="0"/>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37</a:t>
            </a:fld>
            <a:endParaRPr lang="en-GB"/>
          </a:p>
        </p:txBody>
      </p:sp>
    </p:spTree>
    <p:extLst>
      <p:ext uri="{BB962C8B-B14F-4D97-AF65-F5344CB8AC3E}">
        <p14:creationId xmlns:p14="http://schemas.microsoft.com/office/powerpoint/2010/main" val="33303339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Public extension services in South Africa</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ZA" u="sng" dirty="0"/>
              <a:t>The way forward at provincial level</a:t>
            </a:r>
            <a:endParaRPr lang="en-GB" dirty="0"/>
          </a:p>
          <a:p>
            <a:pPr lvl="0"/>
            <a:r>
              <a:rPr lang="en-ZA" dirty="0"/>
              <a:t>The Extension Recovery Plan (ERP) is targeted at improving the capacity for extension in the provinces.  </a:t>
            </a:r>
            <a:endParaRPr lang="en-GB" dirty="0"/>
          </a:p>
          <a:p>
            <a:pPr lvl="0"/>
            <a:r>
              <a:rPr lang="en-ZA" dirty="0"/>
              <a:t>The ERP has five pillars:</a:t>
            </a:r>
            <a:endParaRPr lang="en-GB" dirty="0"/>
          </a:p>
          <a:p>
            <a:pPr lvl="1"/>
            <a:r>
              <a:rPr lang="en-ZA" dirty="0"/>
              <a:t>Ensuring visibility and accountability</a:t>
            </a:r>
            <a:endParaRPr lang="en-GB" dirty="0"/>
          </a:p>
          <a:p>
            <a:pPr lvl="1"/>
            <a:r>
              <a:rPr lang="en-ZA" dirty="0"/>
              <a:t>Improving the image and professionalism</a:t>
            </a:r>
            <a:endParaRPr lang="en-GB" dirty="0"/>
          </a:p>
          <a:p>
            <a:pPr lvl="1"/>
            <a:r>
              <a:rPr lang="en-ZA" dirty="0"/>
              <a:t>Recruitment</a:t>
            </a:r>
            <a:endParaRPr lang="en-GB" dirty="0"/>
          </a:p>
          <a:p>
            <a:pPr lvl="1"/>
            <a:r>
              <a:rPr lang="en-ZA" dirty="0"/>
              <a:t>Training</a:t>
            </a:r>
            <a:endParaRPr lang="en-GB" dirty="0"/>
          </a:p>
          <a:p>
            <a:pPr lvl="1"/>
            <a:r>
              <a:rPr lang="en-ZA" dirty="0"/>
              <a:t>Provision of ICT equipment.</a:t>
            </a:r>
            <a:endParaRPr lang="en-GB" dirty="0"/>
          </a:p>
          <a:p>
            <a:pPr marL="0" indent="0">
              <a:buNone/>
            </a:pPr>
            <a:r>
              <a:rPr lang="en-ZA" dirty="0"/>
              <a:t> </a:t>
            </a:r>
            <a:endParaRPr lang="en-GB" dirty="0"/>
          </a:p>
          <a:p>
            <a:pPr marL="0" indent="0">
              <a:buNone/>
            </a:pPr>
            <a:r>
              <a:rPr lang="en-ZA" i="1" u="sng" dirty="0"/>
              <a:t>The gap</a:t>
            </a:r>
            <a:endParaRPr lang="en-GB" dirty="0"/>
          </a:p>
          <a:p>
            <a:r>
              <a:rPr lang="en-ZA" i="1" dirty="0"/>
              <a:t>The gap in present policy and plans in South Africa relates to providing information services for the farmers and farming communities, to enable them to meet the record keeping requirements of laws and trade standards.  This can be described as "information extension".  In essence, there is a new services industry that could be developed in rural areas. </a:t>
            </a:r>
            <a:endParaRPr lang="en-GB" dirty="0"/>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38</a:t>
            </a:fld>
            <a:endParaRPr lang="en-GB"/>
          </a:p>
        </p:txBody>
      </p:sp>
    </p:spTree>
    <p:extLst>
      <p:ext uri="{BB962C8B-B14F-4D97-AF65-F5344CB8AC3E}">
        <p14:creationId xmlns:p14="http://schemas.microsoft.com/office/powerpoint/2010/main" val="13038721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Extension services in Catalonia</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39</a:t>
            </a:fld>
            <a:endParaRPr lang="en-GB"/>
          </a:p>
        </p:txBody>
      </p:sp>
      <p:pic>
        <p:nvPicPr>
          <p:cNvPr id="7" name="Content Placeholder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14924" y="4664075"/>
            <a:ext cx="2228850" cy="2057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7439" y="1169581"/>
            <a:ext cx="6120511" cy="4072922"/>
          </a:xfrm>
          <a:prstGeom prst="rect">
            <a:avLst/>
          </a:prstGeom>
        </p:spPr>
      </p:pic>
    </p:spTree>
    <p:extLst>
      <p:ext uri="{BB962C8B-B14F-4D97-AF65-F5344CB8AC3E}">
        <p14:creationId xmlns:p14="http://schemas.microsoft.com/office/powerpoint/2010/main" val="2181495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7954"/>
            <a:ext cx="9144000" cy="6249427"/>
          </a:xfrm>
          <a:prstGeom prst="rect">
            <a:avLst/>
          </a:prstGeom>
        </p:spPr>
      </p:pic>
      <p:sp>
        <p:nvSpPr>
          <p:cNvPr id="2" name="Titel 1"/>
          <p:cNvSpPr>
            <a:spLocks noGrp="1"/>
          </p:cNvSpPr>
          <p:nvPr>
            <p:ph type="ctrTitle"/>
          </p:nvPr>
        </p:nvSpPr>
        <p:spPr/>
        <p:txBody>
          <a:bodyPr/>
          <a:lstStyle/>
          <a:p>
            <a:r>
              <a:rPr lang="en-US" dirty="0" smtClean="0"/>
              <a:t>The Norwegian Seafood Council</a:t>
            </a:r>
            <a:endParaRPr lang="en-US" dirty="0"/>
          </a:p>
        </p:txBody>
      </p:sp>
      <p:sp>
        <p:nvSpPr>
          <p:cNvPr id="3" name="Untertitel 2"/>
          <p:cNvSpPr>
            <a:spLocks noGrp="1"/>
          </p:cNvSpPr>
          <p:nvPr>
            <p:ph type="subTitle" idx="1"/>
          </p:nvPr>
        </p:nvSpPr>
        <p:spPr>
          <a:xfrm>
            <a:off x="4061636" y="5105400"/>
            <a:ext cx="4412512" cy="1028700"/>
          </a:xfrm>
        </p:spPr>
        <p:txBody>
          <a:bodyPr/>
          <a:lstStyle/>
          <a:p>
            <a:r>
              <a:rPr lang="en-US" b="1" dirty="0" smtClean="0">
                <a:solidFill>
                  <a:srgbClr val="EC4841"/>
                </a:solidFill>
              </a:rPr>
              <a:t>Creating a Unique Brand For Norwegian Seafood</a:t>
            </a:r>
            <a:endParaRPr lang="en-US" b="1" dirty="0">
              <a:solidFill>
                <a:srgbClr val="EC4841"/>
              </a:solidFill>
            </a:endParaRPr>
          </a:p>
        </p:txBody>
      </p:sp>
    </p:spTree>
    <p:extLst>
      <p:ext uri="{BB962C8B-B14F-4D97-AF65-F5344CB8AC3E}">
        <p14:creationId xmlns:p14="http://schemas.microsoft.com/office/powerpoint/2010/main" val="32898054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IRTA’s mission</a:t>
            </a:r>
            <a:endParaRPr lang="en-GB" dirty="0"/>
          </a:p>
        </p:txBody>
      </p:sp>
      <p:sp>
        <p:nvSpPr>
          <p:cNvPr id="5" name="Content Placeholder 4"/>
          <p:cNvSpPr>
            <a:spLocks noGrp="1"/>
          </p:cNvSpPr>
          <p:nvPr>
            <p:ph idx="1"/>
          </p:nvPr>
        </p:nvSpPr>
        <p:spPr/>
        <p:txBody>
          <a:bodyPr>
            <a:normAutofit lnSpcReduction="10000"/>
          </a:bodyPr>
          <a:lstStyle/>
          <a:p>
            <a:r>
              <a:rPr lang="en-GB" b="1" dirty="0" smtClean="0"/>
              <a:t>IRTA</a:t>
            </a:r>
            <a:r>
              <a:rPr lang="en-GB" dirty="0"/>
              <a:t> is a research institute owned by the Government of </a:t>
            </a:r>
            <a:r>
              <a:rPr lang="en-GB" dirty="0" smtClean="0"/>
              <a:t>Catalonia adhered to </a:t>
            </a:r>
            <a:r>
              <a:rPr lang="en-GB" dirty="0"/>
              <a:t>the Department of Agriculture. </a:t>
            </a:r>
            <a:endParaRPr lang="en-GB" dirty="0" smtClean="0"/>
          </a:p>
          <a:p>
            <a:r>
              <a:rPr lang="en-GB" dirty="0" smtClean="0"/>
              <a:t>Mission: </a:t>
            </a:r>
          </a:p>
          <a:p>
            <a:pPr lvl="1"/>
            <a:r>
              <a:rPr lang="en-GB" dirty="0" smtClean="0"/>
              <a:t>to </a:t>
            </a:r>
            <a:r>
              <a:rPr lang="en-GB" dirty="0"/>
              <a:t>contribute to modernising, improving, boosting competitiveness, and fostering sustainable development in the sectors of agriculture, food, agroforestry, aquaculture, and fishing, as well as in all areas of activity directly or indirectly related to the supply of healthy, high-quality foodstuffs to end consumers, while also contributing to food safety and safe processing of foodstuffs and in general enhancing the health and well-being of the population</a:t>
            </a:r>
            <a:r>
              <a:rPr lang="en-GB" dirty="0" smtClean="0"/>
              <a:t>.</a:t>
            </a:r>
          </a:p>
          <a:p>
            <a:r>
              <a:rPr lang="en-GB" dirty="0" smtClean="0"/>
              <a:t>Objectives:</a:t>
            </a:r>
          </a:p>
          <a:p>
            <a:pPr lvl="1"/>
            <a:r>
              <a:rPr lang="en-GB" dirty="0" smtClean="0"/>
              <a:t>Its </a:t>
            </a:r>
            <a:r>
              <a:rPr lang="en-GB" dirty="0"/>
              <a:t>general objectives are to promote </a:t>
            </a:r>
            <a:r>
              <a:rPr lang="en-GB" b="1" dirty="0"/>
              <a:t>research</a:t>
            </a:r>
            <a:r>
              <a:rPr lang="en-GB" dirty="0"/>
              <a:t> </a:t>
            </a:r>
            <a:r>
              <a:rPr lang="en-GB" dirty="0" smtClean="0"/>
              <a:t>and </a:t>
            </a:r>
            <a:r>
              <a:rPr lang="en-GB" b="1" dirty="0" smtClean="0"/>
              <a:t>technological </a:t>
            </a:r>
            <a:r>
              <a:rPr lang="en-GB" b="1" dirty="0"/>
              <a:t>development</a:t>
            </a:r>
            <a:r>
              <a:rPr lang="en-GB" dirty="0"/>
              <a:t> in the area of </a:t>
            </a:r>
            <a:r>
              <a:rPr lang="en-GB" b="1" dirty="0" err="1"/>
              <a:t>agri</a:t>
            </a:r>
            <a:r>
              <a:rPr lang="en-GB" b="1" dirty="0"/>
              <a:t>-food</a:t>
            </a:r>
            <a:r>
              <a:rPr lang="en-GB" dirty="0"/>
              <a:t>, to facilitate the transfer of scientific advances and to evaluate its own technological advances whilst seeking the utmost coordination and collaboration between the public and private </a:t>
            </a:r>
            <a:r>
              <a:rPr lang="en-GB" dirty="0" smtClean="0"/>
              <a:t>sectors</a:t>
            </a:r>
          </a:p>
          <a:p>
            <a:r>
              <a:rPr lang="en-GB" dirty="0" smtClean="0"/>
              <a:t>IRTA partners with other public bodies leading to a consortium network of centres in technological research and development</a:t>
            </a:r>
          </a:p>
          <a:p>
            <a:endParaRPr lang="en-GB" dirty="0"/>
          </a:p>
        </p:txBody>
      </p:sp>
      <p:sp>
        <p:nvSpPr>
          <p:cNvPr id="3" name="Slide Number Placeholder 2"/>
          <p:cNvSpPr>
            <a:spLocks noGrp="1"/>
          </p:cNvSpPr>
          <p:nvPr>
            <p:ph type="sldNum" sz="quarter" idx="12"/>
          </p:nvPr>
        </p:nvSpPr>
        <p:spPr/>
        <p:txBody>
          <a:bodyPr/>
          <a:lstStyle/>
          <a:p>
            <a:fld id="{1920EEC7-98E1-4CEF-92AF-B9255C82647E}" type="slidenum">
              <a:rPr lang="en-GB" smtClean="0"/>
              <a:t>40</a:t>
            </a:fld>
            <a:endParaRPr lang="en-GB"/>
          </a:p>
        </p:txBody>
      </p:sp>
    </p:spTree>
    <p:extLst>
      <p:ext uri="{BB962C8B-B14F-4D97-AF65-F5344CB8AC3E}">
        <p14:creationId xmlns:p14="http://schemas.microsoft.com/office/powerpoint/2010/main" val="9860475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Centres and field stations</a:t>
            </a:r>
            <a:endParaRPr lang="en-GB" dirty="0"/>
          </a:p>
        </p:txBody>
      </p:sp>
      <p:pic>
        <p:nvPicPr>
          <p:cNvPr id="5" name="Content Placeholder 4" descr="Screen Clippin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44000" y="859808"/>
            <a:ext cx="4921998" cy="5998191"/>
          </a:xfrm>
        </p:spPr>
      </p:pic>
      <p:sp>
        <p:nvSpPr>
          <p:cNvPr id="4" name="Slide Number Placeholder 3"/>
          <p:cNvSpPr>
            <a:spLocks noGrp="1"/>
          </p:cNvSpPr>
          <p:nvPr>
            <p:ph type="sldNum" sz="quarter" idx="12"/>
          </p:nvPr>
        </p:nvSpPr>
        <p:spPr/>
        <p:txBody>
          <a:bodyPr/>
          <a:lstStyle/>
          <a:p>
            <a:fld id="{1920EEC7-98E1-4CEF-92AF-B9255C82647E}" type="slidenum">
              <a:rPr lang="en-GB" smtClean="0"/>
              <a:t>41</a:t>
            </a:fld>
            <a:endParaRPr lang="en-GB"/>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8912" y="2450697"/>
            <a:ext cx="4610743" cy="3048425"/>
          </a:xfrm>
          <a:prstGeom prst="rect">
            <a:avLst/>
          </a:prstGeom>
        </p:spPr>
      </p:pic>
    </p:spTree>
    <p:extLst>
      <p:ext uri="{BB962C8B-B14F-4D97-AF65-F5344CB8AC3E}">
        <p14:creationId xmlns:p14="http://schemas.microsoft.com/office/powerpoint/2010/main" val="238115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Professional rates</a:t>
            </a:r>
            <a:endParaRPr lang="en-GB" dirty="0"/>
          </a:p>
        </p:txBody>
      </p:sp>
      <p:pic>
        <p:nvPicPr>
          <p:cNvPr id="5" name="Content Placeholder 4" descr="Screen Clippin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85877" y="1169988"/>
            <a:ext cx="4572246" cy="4956175"/>
          </a:xfrm>
        </p:spPr>
      </p:pic>
      <p:sp>
        <p:nvSpPr>
          <p:cNvPr id="4" name="Slide Number Placeholder 3"/>
          <p:cNvSpPr>
            <a:spLocks noGrp="1"/>
          </p:cNvSpPr>
          <p:nvPr>
            <p:ph type="sldNum" sz="quarter" idx="12"/>
          </p:nvPr>
        </p:nvSpPr>
        <p:spPr/>
        <p:txBody>
          <a:bodyPr/>
          <a:lstStyle/>
          <a:p>
            <a:fld id="{1920EEC7-98E1-4CEF-92AF-B9255C82647E}" type="slidenum">
              <a:rPr lang="en-GB" smtClean="0"/>
              <a:t>42</a:t>
            </a:fld>
            <a:endParaRPr lang="en-GB"/>
          </a:p>
        </p:txBody>
      </p:sp>
    </p:spTree>
    <p:extLst>
      <p:ext uri="{BB962C8B-B14F-4D97-AF65-F5344CB8AC3E}">
        <p14:creationId xmlns:p14="http://schemas.microsoft.com/office/powerpoint/2010/main" val="23026163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fruitcenter</a:t>
            </a:r>
            <a:endParaRPr lang="en-GB" dirty="0"/>
          </a:p>
        </p:txBody>
      </p:sp>
      <p:sp>
        <p:nvSpPr>
          <p:cNvPr id="10" name="Content Placeholder 9"/>
          <p:cNvSpPr>
            <a:spLocks noGrp="1"/>
          </p:cNvSpPr>
          <p:nvPr>
            <p:ph idx="1"/>
          </p:nvPr>
        </p:nvSpPr>
        <p:spPr/>
        <p:txBody>
          <a:bodyPr/>
          <a:lstStyle/>
          <a:p>
            <a:r>
              <a:rPr lang="en-GB" dirty="0"/>
              <a:t>El </a:t>
            </a:r>
            <a:r>
              <a:rPr lang="en-GB" dirty="0" err="1">
                <a:hlinkClick r:id="rId2"/>
              </a:rPr>
              <a:t>Fruitcentre</a:t>
            </a:r>
            <a:r>
              <a:rPr lang="en-GB" dirty="0"/>
              <a:t> is the new IRTA’s infrastructure, located in the Food Science and Technology Park of Lleida. </a:t>
            </a:r>
            <a:endParaRPr lang="en-GB" dirty="0" smtClean="0"/>
          </a:p>
          <a:p>
            <a:r>
              <a:rPr lang="en-GB" dirty="0" smtClean="0"/>
              <a:t>It </a:t>
            </a:r>
            <a:r>
              <a:rPr lang="en-GB" dirty="0"/>
              <a:t>was built with an investment of 14 million euros, financed by FEDER funds from the European Union, the Ministry of Economy and Competitiveness and IRTA. </a:t>
            </a:r>
            <a:endParaRPr lang="en-GB" dirty="0" smtClean="0"/>
          </a:p>
          <a:p>
            <a:r>
              <a:rPr lang="en-GB" dirty="0" smtClean="0"/>
              <a:t>The </a:t>
            </a:r>
            <a:r>
              <a:rPr lang="en-GB" dirty="0" err="1"/>
              <a:t>Fruitcentre</a:t>
            </a:r>
            <a:r>
              <a:rPr lang="en-GB" dirty="0"/>
              <a:t> is a new opportunity for Research and Development in the field of fruit and vegetables, through the application of scientific and technical knowledge in the production of fruit, from cultivation to the consumer, in order to provide health and satisfaction to the consumers of these kind of products.</a:t>
            </a:r>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43</a:t>
            </a:fld>
            <a:endParaRPr lang="en-GB"/>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63570" y="4460155"/>
            <a:ext cx="3054942" cy="1921656"/>
          </a:xfrm>
          <a:prstGeom prst="rect">
            <a:avLst/>
          </a:prstGeom>
        </p:spPr>
      </p:pic>
    </p:spTree>
    <p:extLst>
      <p:ext uri="{BB962C8B-B14F-4D97-AF65-F5344CB8AC3E}">
        <p14:creationId xmlns:p14="http://schemas.microsoft.com/office/powerpoint/2010/main" val="8295923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err="1" smtClean="0"/>
              <a:t>Coniglio</a:t>
            </a:r>
            <a:r>
              <a:rPr lang="en-GB" dirty="0" smtClean="0"/>
              <a:t> – a brand from South Africa</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44</a:t>
            </a:fld>
            <a:endParaRPr lang="en-GB"/>
          </a:p>
        </p:txBody>
      </p:sp>
      <p:pic>
        <p:nvPicPr>
          <p:cNvPr id="6" name="Picture 5" descr="Screen Clippi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8807" y="1528638"/>
            <a:ext cx="6468101" cy="4421929"/>
          </a:xfrm>
          <a:prstGeom prst="rect">
            <a:avLst/>
          </a:prstGeom>
        </p:spPr>
      </p:pic>
    </p:spTree>
    <p:extLst>
      <p:ext uri="{BB962C8B-B14F-4D97-AF65-F5344CB8AC3E}">
        <p14:creationId xmlns:p14="http://schemas.microsoft.com/office/powerpoint/2010/main" val="27110302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South Africa – post-Apartheid</a:t>
            </a:r>
            <a:endParaRPr lang="en-GB" dirty="0"/>
          </a:p>
        </p:txBody>
      </p:sp>
      <p:sp>
        <p:nvSpPr>
          <p:cNvPr id="4" name="Content Placeholder 3"/>
          <p:cNvSpPr>
            <a:spLocks noGrp="1"/>
          </p:cNvSpPr>
          <p:nvPr>
            <p:ph idx="1"/>
          </p:nvPr>
        </p:nvSpPr>
        <p:spPr/>
        <p:txBody>
          <a:bodyPr/>
          <a:lstStyle/>
          <a:p>
            <a:r>
              <a:rPr lang="en-GB" b="1" dirty="0"/>
              <a:t>Black Economic Empowerment (BEE) </a:t>
            </a:r>
            <a:r>
              <a:rPr lang="en-GB" dirty="0"/>
              <a:t>is a programme launched by the South African government to redress the inequalities of Apartheid by reversing it and by giving certain previously disadvantaged groups (Blacks, Coloureds, Indians, and Chinese who arrived before 1994</a:t>
            </a:r>
            <a:r>
              <a:rPr lang="en-GB" dirty="0" smtClean="0"/>
              <a:t>) </a:t>
            </a:r>
            <a:r>
              <a:rPr lang="en-GB" dirty="0"/>
              <a:t>of South African citizens economic privileges previously not available to them. </a:t>
            </a:r>
            <a:endParaRPr lang="en-GB" dirty="0" smtClean="0"/>
          </a:p>
          <a:p>
            <a:pPr lvl="1"/>
            <a:r>
              <a:rPr lang="en-GB" dirty="0" smtClean="0"/>
              <a:t>It </a:t>
            </a:r>
            <a:r>
              <a:rPr lang="en-GB" dirty="0"/>
              <a:t>includes measures such as Employment Preference, skills development, ownership, management, socioeconomic development, and preferential procurement</a:t>
            </a:r>
            <a:r>
              <a:rPr lang="en-GB" dirty="0" smtClean="0"/>
              <a:t>.</a:t>
            </a:r>
          </a:p>
          <a:p>
            <a:pPr>
              <a:spcBef>
                <a:spcPts val="2000"/>
              </a:spcBef>
            </a:pPr>
            <a:r>
              <a:rPr lang="en-GB" dirty="0" smtClean="0"/>
              <a:t>Community development is one of the tools of BEE</a:t>
            </a:r>
          </a:p>
          <a:p>
            <a:pPr>
              <a:spcBef>
                <a:spcPts val="2000"/>
              </a:spcBef>
            </a:pPr>
            <a:r>
              <a:rPr lang="en-GB" dirty="0" smtClean="0"/>
              <a:t>This is similar to smallholder development programmes in other countries</a:t>
            </a:r>
            <a:endParaRPr lang="en-GB" dirty="0"/>
          </a:p>
        </p:txBody>
      </p:sp>
      <p:sp>
        <p:nvSpPr>
          <p:cNvPr id="3" name="Slide Number Placeholder 2"/>
          <p:cNvSpPr>
            <a:spLocks noGrp="1"/>
          </p:cNvSpPr>
          <p:nvPr>
            <p:ph type="sldNum" sz="quarter" idx="12"/>
          </p:nvPr>
        </p:nvSpPr>
        <p:spPr/>
        <p:txBody>
          <a:bodyPr/>
          <a:lstStyle/>
          <a:p>
            <a:fld id="{1920EEC7-98E1-4CEF-92AF-B9255C82647E}" type="slidenum">
              <a:rPr lang="en-GB" smtClean="0"/>
              <a:t>45</a:t>
            </a:fld>
            <a:endParaRPr lang="en-GB"/>
          </a:p>
        </p:txBody>
      </p:sp>
    </p:spTree>
    <p:extLst>
      <p:ext uri="{BB962C8B-B14F-4D97-AF65-F5344CB8AC3E}">
        <p14:creationId xmlns:p14="http://schemas.microsoft.com/office/powerpoint/2010/main" val="37558017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a:t>
            </a:r>
            <a:r>
              <a:rPr lang="en-GB" dirty="0" err="1" smtClean="0"/>
              <a:t>Coniglio</a:t>
            </a:r>
            <a:r>
              <a:rPr lang="en-GB" dirty="0" smtClean="0"/>
              <a:t> works</a:t>
            </a:r>
            <a:endParaRPr lang="en-GB" dirty="0"/>
          </a:p>
        </p:txBody>
      </p:sp>
      <p:pic>
        <p:nvPicPr>
          <p:cNvPr id="5" name="Content Placeholder 4" descr="Screen Clippin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74961" y="1169988"/>
            <a:ext cx="7394077" cy="4956175"/>
          </a:xfrm>
        </p:spPr>
      </p:pic>
      <p:sp>
        <p:nvSpPr>
          <p:cNvPr id="4" name="Slide Number Placeholder 3"/>
          <p:cNvSpPr>
            <a:spLocks noGrp="1"/>
          </p:cNvSpPr>
          <p:nvPr>
            <p:ph type="sldNum" sz="quarter" idx="12"/>
          </p:nvPr>
        </p:nvSpPr>
        <p:spPr/>
        <p:txBody>
          <a:bodyPr/>
          <a:lstStyle/>
          <a:p>
            <a:fld id="{1920EEC7-98E1-4CEF-92AF-B9255C82647E}" type="slidenum">
              <a:rPr lang="en-GB" smtClean="0"/>
              <a:t>46</a:t>
            </a:fld>
            <a:endParaRPr lang="en-GB"/>
          </a:p>
        </p:txBody>
      </p:sp>
    </p:spTree>
    <p:extLst>
      <p:ext uri="{BB962C8B-B14F-4D97-AF65-F5344CB8AC3E}">
        <p14:creationId xmlns:p14="http://schemas.microsoft.com/office/powerpoint/2010/main" val="12903199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Outsourced community development</a:t>
            </a:r>
            <a:endParaRPr lang="en-GB" dirty="0"/>
          </a:p>
        </p:txBody>
      </p:sp>
      <p:pic>
        <p:nvPicPr>
          <p:cNvPr id="5" name="Content Placeholder 4" descr="Screen Clippin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86853" y="863629"/>
            <a:ext cx="7708611" cy="5492721"/>
          </a:xfrm>
        </p:spPr>
      </p:pic>
      <p:sp>
        <p:nvSpPr>
          <p:cNvPr id="4" name="Slide Number Placeholder 3"/>
          <p:cNvSpPr>
            <a:spLocks noGrp="1"/>
          </p:cNvSpPr>
          <p:nvPr>
            <p:ph type="sldNum" sz="quarter" idx="12"/>
          </p:nvPr>
        </p:nvSpPr>
        <p:spPr/>
        <p:txBody>
          <a:bodyPr/>
          <a:lstStyle/>
          <a:p>
            <a:fld id="{1920EEC7-98E1-4CEF-92AF-B9255C82647E}" type="slidenum">
              <a:rPr lang="en-GB" smtClean="0"/>
              <a:t>47</a:t>
            </a:fld>
            <a:endParaRPr lang="en-GB"/>
          </a:p>
        </p:txBody>
      </p:sp>
      <p:sp>
        <p:nvSpPr>
          <p:cNvPr id="6" name="Rectangle 5"/>
          <p:cNvSpPr/>
          <p:nvPr/>
        </p:nvSpPr>
        <p:spPr>
          <a:xfrm>
            <a:off x="2579427" y="836333"/>
            <a:ext cx="3712191" cy="187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100549" y="1023582"/>
            <a:ext cx="1828800" cy="8188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smtClean="0"/>
              <a:t>Prodev</a:t>
            </a:r>
            <a:endParaRPr lang="en-GB" b="1" dirty="0"/>
          </a:p>
        </p:txBody>
      </p:sp>
    </p:spTree>
    <p:extLst>
      <p:ext uri="{BB962C8B-B14F-4D97-AF65-F5344CB8AC3E}">
        <p14:creationId xmlns:p14="http://schemas.microsoft.com/office/powerpoint/2010/main" val="10193078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Coniglio</a:t>
            </a:r>
            <a:r>
              <a:rPr lang="en-GB" dirty="0" smtClean="0"/>
              <a:t> and </a:t>
            </a:r>
            <a:r>
              <a:rPr lang="en-GB" dirty="0" err="1" smtClean="0"/>
              <a:t>Prodev</a:t>
            </a:r>
            <a:r>
              <a:rPr lang="en-GB" dirty="0" smtClean="0"/>
              <a:t>: a private extension service</a:t>
            </a:r>
            <a:endParaRPr lang="en-GB" dirty="0"/>
          </a:p>
        </p:txBody>
      </p:sp>
      <p:sp>
        <p:nvSpPr>
          <p:cNvPr id="3" name="Content Placeholder 2"/>
          <p:cNvSpPr>
            <a:spLocks noGrp="1"/>
          </p:cNvSpPr>
          <p:nvPr>
            <p:ph idx="1"/>
          </p:nvPr>
        </p:nvSpPr>
        <p:spPr/>
        <p:txBody>
          <a:bodyPr/>
          <a:lstStyle/>
          <a:p>
            <a:r>
              <a:rPr lang="en-GB" dirty="0" err="1" smtClean="0"/>
              <a:t>Prodev</a:t>
            </a:r>
            <a:r>
              <a:rPr lang="en-GB" dirty="0" smtClean="0"/>
              <a:t> is a private joint-venture partner responsible for</a:t>
            </a:r>
          </a:p>
          <a:p>
            <a:pPr lvl="1"/>
            <a:r>
              <a:rPr lang="en-GB" dirty="0" smtClean="0"/>
              <a:t>Community development from subsistence to fully commercial</a:t>
            </a:r>
          </a:p>
          <a:p>
            <a:pPr lvl="1"/>
            <a:r>
              <a:rPr lang="en-GB" dirty="0" smtClean="0"/>
              <a:t>Gatekeeper between those producing on level of marketing standards and those not</a:t>
            </a:r>
          </a:p>
          <a:p>
            <a:pPr lvl="1"/>
            <a:r>
              <a:rPr lang="en-GB" dirty="0" smtClean="0"/>
              <a:t>Technical assistance</a:t>
            </a:r>
          </a:p>
          <a:p>
            <a:pPr lvl="1"/>
            <a:r>
              <a:rPr lang="en-GB" dirty="0" smtClean="0"/>
              <a:t>Promoting “master farmers”, as </a:t>
            </a:r>
            <a:r>
              <a:rPr lang="en-GB" dirty="0"/>
              <a:t>role </a:t>
            </a:r>
            <a:r>
              <a:rPr lang="en-GB" dirty="0" smtClean="0"/>
              <a:t>models for the community</a:t>
            </a:r>
          </a:p>
          <a:p>
            <a:pPr lvl="1"/>
            <a:r>
              <a:rPr lang="en-GB" dirty="0" smtClean="0"/>
              <a:t>Record keeping</a:t>
            </a:r>
          </a:p>
          <a:p>
            <a:pPr lvl="1"/>
            <a:r>
              <a:rPr lang="en-GB" dirty="0" smtClean="0"/>
              <a:t>System development and deployment</a:t>
            </a:r>
          </a:p>
          <a:p>
            <a:pPr>
              <a:spcBef>
                <a:spcPts val="2000"/>
              </a:spcBef>
            </a:pPr>
            <a:r>
              <a:rPr lang="en-GB" dirty="0" smtClean="0"/>
              <a:t>The South African government plans to provide some match funding for </a:t>
            </a:r>
            <a:r>
              <a:rPr lang="en-GB" dirty="0" err="1" smtClean="0"/>
              <a:t>Prodev’s</a:t>
            </a:r>
            <a:r>
              <a:rPr lang="en-GB" dirty="0" smtClean="0"/>
              <a:t> activities</a:t>
            </a:r>
          </a:p>
          <a:p>
            <a:pPr>
              <a:spcBef>
                <a:spcPts val="2000"/>
              </a:spcBef>
            </a:pPr>
            <a:r>
              <a:rPr lang="en-GB" dirty="0" smtClean="0"/>
              <a:t>In this particular endeavour, </a:t>
            </a:r>
            <a:r>
              <a:rPr lang="en-GB" dirty="0" err="1" smtClean="0"/>
              <a:t>Prodev</a:t>
            </a:r>
            <a:r>
              <a:rPr lang="en-GB" dirty="0" smtClean="0"/>
              <a:t> is a joint venture partner</a:t>
            </a:r>
          </a:p>
          <a:p>
            <a:pPr lvl="1">
              <a:spcBef>
                <a:spcPts val="500"/>
              </a:spcBef>
            </a:pPr>
            <a:r>
              <a:rPr lang="en-GB" dirty="0" smtClean="0"/>
              <a:t>Could also be a service company</a:t>
            </a:r>
          </a:p>
          <a:p>
            <a:pPr lvl="1">
              <a:spcBef>
                <a:spcPts val="500"/>
              </a:spcBef>
            </a:pPr>
            <a:r>
              <a:rPr lang="en-GB" dirty="0" smtClean="0"/>
              <a:t>See again the smarter food vision funding model</a:t>
            </a:r>
          </a:p>
          <a:p>
            <a:pPr lvl="1">
              <a:spcBef>
                <a:spcPts val="500"/>
              </a:spcBef>
            </a:pP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48</a:t>
            </a:fld>
            <a:endParaRPr lang="en-GB"/>
          </a:p>
        </p:txBody>
      </p:sp>
    </p:spTree>
    <p:extLst>
      <p:ext uri="{BB962C8B-B14F-4D97-AF65-F5344CB8AC3E}">
        <p14:creationId xmlns:p14="http://schemas.microsoft.com/office/powerpoint/2010/main" val="17390397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21812" y="-17903"/>
            <a:ext cx="9022188" cy="1362075"/>
          </a:xfrm>
        </p:spPr>
        <p:txBody>
          <a:bodyPr>
            <a:normAutofit/>
          </a:bodyPr>
          <a:lstStyle/>
          <a:p>
            <a:r>
              <a:rPr lang="en-GB" sz="2800" dirty="0" smtClean="0"/>
              <a:t>South Africa: Quality Management Systems</a:t>
            </a:r>
            <a:endParaRPr lang="en-GB" sz="2800" dirty="0"/>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54051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Norwegian Seafood Council: Areas of Work</a:t>
            </a:r>
            <a:endParaRPr lang="en-US" dirty="0"/>
          </a:p>
        </p:txBody>
      </p:sp>
      <p:graphicFrame>
        <p:nvGraphicFramePr>
          <p:cNvPr id="5" name="Inhaltsplatzhalter 4"/>
          <p:cNvGraphicFramePr>
            <a:graphicFrameLocks noGrp="1"/>
          </p:cNvGraphicFramePr>
          <p:nvPr>
            <p:ph idx="1"/>
            <p:extLst/>
          </p:nvPr>
        </p:nvGraphicFramePr>
        <p:xfrm>
          <a:off x="457200" y="1169988"/>
          <a:ext cx="8229600" cy="495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p:cNvSpPr>
            <a:spLocks noGrp="1"/>
          </p:cNvSpPr>
          <p:nvPr>
            <p:ph type="sldNum" sz="quarter" idx="12"/>
          </p:nvPr>
        </p:nvSpPr>
        <p:spPr/>
        <p:txBody>
          <a:bodyPr/>
          <a:lstStyle/>
          <a:p>
            <a:fld id="{1920EEC7-98E1-4CEF-92AF-B9255C82647E}" type="slidenum">
              <a:rPr lang="en-GB" smtClean="0"/>
              <a:t>5</a:t>
            </a:fld>
            <a:endParaRPr lang="en-GB"/>
          </a:p>
        </p:txBody>
      </p:sp>
    </p:spTree>
    <p:extLst>
      <p:ext uri="{BB962C8B-B14F-4D97-AF65-F5344CB8AC3E}">
        <p14:creationId xmlns:p14="http://schemas.microsoft.com/office/powerpoint/2010/main" val="23299159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Profile of commercial farms in South Africa</a:t>
            </a:r>
          </a:p>
        </p:txBody>
      </p:sp>
      <p:graphicFrame>
        <p:nvGraphicFramePr>
          <p:cNvPr id="5" name="Content Placeholder 4"/>
          <p:cNvGraphicFramePr>
            <a:graphicFrameLocks noGrp="1"/>
          </p:cNvGraphicFramePr>
          <p:nvPr>
            <p:ph idx="4294967295"/>
            <p:extLst/>
          </p:nvPr>
        </p:nvGraphicFramePr>
        <p:xfrm>
          <a:off x="0" y="1196975"/>
          <a:ext cx="8218488" cy="511175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763688" y="6381328"/>
            <a:ext cx="5256584" cy="369332"/>
          </a:xfrm>
          <a:prstGeom prst="rect">
            <a:avLst/>
          </a:prstGeom>
          <a:noFill/>
        </p:spPr>
        <p:txBody>
          <a:bodyPr wrap="square" rtlCol="0">
            <a:spAutoFit/>
          </a:bodyPr>
          <a:lstStyle/>
          <a:p>
            <a:pPr algn="ctr"/>
            <a:r>
              <a:rPr lang="en-ZA" i="1" dirty="0" smtClean="0">
                <a:solidFill>
                  <a:prstClr val="black"/>
                </a:solidFill>
              </a:rPr>
              <a:t>Report for </a:t>
            </a:r>
            <a:r>
              <a:rPr lang="en-ZA" i="1" dirty="0" err="1" smtClean="0">
                <a:solidFill>
                  <a:prstClr val="black"/>
                </a:solidFill>
              </a:rPr>
              <a:t>AgriSETA</a:t>
            </a:r>
            <a:r>
              <a:rPr lang="en-ZA" i="1" dirty="0" smtClean="0">
                <a:solidFill>
                  <a:prstClr val="black"/>
                </a:solidFill>
              </a:rPr>
              <a:t> by </a:t>
            </a:r>
            <a:r>
              <a:rPr lang="en-ZA" i="1" dirty="0" err="1" smtClean="0">
                <a:solidFill>
                  <a:prstClr val="black"/>
                </a:solidFill>
              </a:rPr>
              <a:t>Vink</a:t>
            </a:r>
            <a:r>
              <a:rPr lang="en-ZA" i="1" dirty="0" smtClean="0">
                <a:solidFill>
                  <a:prstClr val="black"/>
                </a:solidFill>
              </a:rPr>
              <a:t> and van Rooyen; 2009</a:t>
            </a:r>
            <a:endParaRPr lang="en-ZA" i="1" dirty="0">
              <a:solidFill>
                <a:prstClr val="black"/>
              </a:solidFill>
            </a:endParaRPr>
          </a:p>
        </p:txBody>
      </p:sp>
      <p:sp>
        <p:nvSpPr>
          <p:cNvPr id="4" name="TextBox 3"/>
          <p:cNvSpPr txBox="1"/>
          <p:nvPr/>
        </p:nvSpPr>
        <p:spPr>
          <a:xfrm>
            <a:off x="3525536" y="2852936"/>
            <a:ext cx="1694536" cy="400110"/>
          </a:xfrm>
          <a:prstGeom prst="rect">
            <a:avLst/>
          </a:prstGeom>
          <a:noFill/>
        </p:spPr>
        <p:txBody>
          <a:bodyPr wrap="square" rtlCol="0">
            <a:spAutoFit/>
          </a:bodyPr>
          <a:lstStyle/>
          <a:p>
            <a:r>
              <a:rPr lang="en-ZA" sz="2000" b="1" dirty="0" smtClean="0">
                <a:solidFill>
                  <a:prstClr val="white"/>
                </a:solidFill>
                <a:effectLst>
                  <a:outerShdw blurRad="38100" dist="38100" dir="2700000" algn="tl">
                    <a:srgbClr val="000000">
                      <a:alpha val="43137"/>
                    </a:srgbClr>
                  </a:outerShdw>
                </a:effectLst>
              </a:rPr>
              <a:t>Mainstream</a:t>
            </a:r>
            <a:endParaRPr lang="en-ZA" sz="2000" b="1" dirty="0">
              <a:solidFill>
                <a:prstClr val="white"/>
              </a:solidFill>
              <a:effectLst>
                <a:outerShdw blurRad="38100" dist="38100" dir="2700000" algn="tl">
                  <a:srgbClr val="000000">
                    <a:alpha val="43137"/>
                  </a:srgbClr>
                </a:outerShdw>
              </a:effectLst>
            </a:endParaRPr>
          </a:p>
        </p:txBody>
      </p:sp>
      <p:sp>
        <p:nvSpPr>
          <p:cNvPr id="8" name="TextBox 7"/>
          <p:cNvSpPr txBox="1"/>
          <p:nvPr/>
        </p:nvSpPr>
        <p:spPr>
          <a:xfrm>
            <a:off x="3203848" y="4593322"/>
            <a:ext cx="1368152" cy="707886"/>
          </a:xfrm>
          <a:prstGeom prst="rect">
            <a:avLst/>
          </a:prstGeom>
          <a:noFill/>
        </p:spPr>
        <p:txBody>
          <a:bodyPr wrap="square" rtlCol="0">
            <a:spAutoFit/>
          </a:bodyPr>
          <a:lstStyle/>
          <a:p>
            <a:pPr algn="ctr"/>
            <a:r>
              <a:rPr lang="en-ZA" sz="2000" b="1" dirty="0" smtClean="0">
                <a:solidFill>
                  <a:prstClr val="white"/>
                </a:solidFill>
                <a:effectLst>
                  <a:outerShdw blurRad="38100" dist="38100" dir="2700000" algn="tl">
                    <a:srgbClr val="000000">
                      <a:alpha val="43137"/>
                    </a:srgbClr>
                  </a:outerShdw>
                </a:effectLst>
              </a:rPr>
              <a:t>Niche or struggling</a:t>
            </a:r>
            <a:endParaRPr lang="en-ZA" sz="2000" b="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1115616" y="3140968"/>
            <a:ext cx="1570011" cy="707886"/>
          </a:xfrm>
          <a:prstGeom prst="rect">
            <a:avLst/>
          </a:prstGeom>
          <a:noFill/>
        </p:spPr>
        <p:txBody>
          <a:bodyPr wrap="square" rtlCol="0">
            <a:spAutoFit/>
          </a:bodyPr>
          <a:lstStyle/>
          <a:p>
            <a:pPr algn="ctr"/>
            <a:r>
              <a:rPr lang="en-ZA" sz="2000" b="1" dirty="0" smtClean="0">
                <a:solidFill>
                  <a:prstClr val="white"/>
                </a:solidFill>
                <a:effectLst>
                  <a:outerShdw blurRad="38100" dist="38100" dir="2700000" algn="tl">
                    <a:srgbClr val="000000">
                      <a:alpha val="43137"/>
                    </a:srgbClr>
                  </a:outerShdw>
                </a:effectLst>
              </a:rPr>
              <a:t>Gaining recognition</a:t>
            </a:r>
            <a:endParaRPr lang="en-ZA" sz="20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3536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Profile of all farms in South Africa</a:t>
            </a:r>
          </a:p>
        </p:txBody>
      </p:sp>
      <p:graphicFrame>
        <p:nvGraphicFramePr>
          <p:cNvPr id="5" name="Content Placeholder 4"/>
          <p:cNvGraphicFramePr>
            <a:graphicFrameLocks noGrp="1"/>
          </p:cNvGraphicFramePr>
          <p:nvPr>
            <p:ph idx="1"/>
            <p:extLst/>
          </p:nvPr>
        </p:nvGraphicFramePr>
        <p:xfrm>
          <a:off x="457200" y="1169988"/>
          <a:ext cx="8229600" cy="49561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763688" y="6381328"/>
            <a:ext cx="5256584" cy="369332"/>
          </a:xfrm>
          <a:prstGeom prst="rect">
            <a:avLst/>
          </a:prstGeom>
          <a:noFill/>
        </p:spPr>
        <p:txBody>
          <a:bodyPr wrap="square" rtlCol="0">
            <a:spAutoFit/>
          </a:bodyPr>
          <a:lstStyle/>
          <a:p>
            <a:pPr algn="ctr"/>
            <a:r>
              <a:rPr lang="en-ZA" i="1" dirty="0" smtClean="0">
                <a:solidFill>
                  <a:prstClr val="black"/>
                </a:solidFill>
              </a:rPr>
              <a:t>Report for </a:t>
            </a:r>
            <a:r>
              <a:rPr lang="en-ZA" i="1" dirty="0" err="1" smtClean="0">
                <a:solidFill>
                  <a:prstClr val="black"/>
                </a:solidFill>
              </a:rPr>
              <a:t>AgriSETA</a:t>
            </a:r>
            <a:r>
              <a:rPr lang="en-ZA" i="1" dirty="0" smtClean="0">
                <a:solidFill>
                  <a:prstClr val="black"/>
                </a:solidFill>
              </a:rPr>
              <a:t> by </a:t>
            </a:r>
            <a:r>
              <a:rPr lang="en-ZA" i="1" dirty="0" err="1" smtClean="0">
                <a:solidFill>
                  <a:prstClr val="black"/>
                </a:solidFill>
              </a:rPr>
              <a:t>Vink</a:t>
            </a:r>
            <a:r>
              <a:rPr lang="en-ZA" i="1" dirty="0" smtClean="0">
                <a:solidFill>
                  <a:prstClr val="black"/>
                </a:solidFill>
              </a:rPr>
              <a:t> and van Rooyen; 2009</a:t>
            </a:r>
            <a:endParaRPr lang="en-ZA" i="1" dirty="0">
              <a:solidFill>
                <a:prstClr val="black"/>
              </a:solidFill>
            </a:endParaRPr>
          </a:p>
        </p:txBody>
      </p:sp>
      <p:sp>
        <p:nvSpPr>
          <p:cNvPr id="7" name="TextBox 6"/>
          <p:cNvSpPr txBox="1"/>
          <p:nvPr/>
        </p:nvSpPr>
        <p:spPr>
          <a:xfrm>
            <a:off x="1763689" y="4657690"/>
            <a:ext cx="2808312" cy="707886"/>
          </a:xfrm>
          <a:prstGeom prst="rect">
            <a:avLst/>
          </a:prstGeom>
          <a:noFill/>
        </p:spPr>
        <p:txBody>
          <a:bodyPr wrap="square" rtlCol="0">
            <a:spAutoFit/>
          </a:bodyPr>
          <a:lstStyle/>
          <a:p>
            <a:pPr algn="ctr"/>
            <a:r>
              <a:rPr lang="en-ZA" sz="2000" b="1" dirty="0" smtClean="0">
                <a:solidFill>
                  <a:prstClr val="white"/>
                </a:solidFill>
                <a:effectLst>
                  <a:outerShdw blurRad="38100" dist="38100" dir="2700000" algn="tl">
                    <a:srgbClr val="000000">
                      <a:alpha val="43137"/>
                    </a:srgbClr>
                  </a:outerShdw>
                </a:effectLst>
              </a:rPr>
              <a:t>Under the radar, insecure and frustrated</a:t>
            </a:r>
            <a:endParaRPr lang="en-ZA" sz="2000" b="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9993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Different objectives</a:t>
            </a:r>
            <a:endParaRPr lang="en-GB" dirty="0"/>
          </a:p>
        </p:txBody>
      </p:sp>
      <p:sp>
        <p:nvSpPr>
          <p:cNvPr id="258051" name="Rectangle 3"/>
          <p:cNvSpPr>
            <a:spLocks noGrp="1" noChangeArrowheads="1"/>
          </p:cNvSpPr>
          <p:nvPr>
            <p:ph idx="1"/>
          </p:nvPr>
        </p:nvSpPr>
        <p:spPr/>
        <p:txBody>
          <a:bodyPr>
            <a:normAutofit/>
          </a:bodyPr>
          <a:lstStyle/>
          <a:p>
            <a:pPr>
              <a:lnSpc>
                <a:spcPct val="110000"/>
              </a:lnSpc>
              <a:spcBef>
                <a:spcPts val="1200"/>
              </a:spcBef>
            </a:pPr>
            <a:r>
              <a:rPr lang="en-CA" sz="2800" dirty="0" smtClean="0">
                <a:effectLst>
                  <a:outerShdw blurRad="38100" dist="38100" dir="2700000" algn="tl">
                    <a:srgbClr val="000000">
                      <a:alpha val="43137"/>
                    </a:srgbClr>
                  </a:outerShdw>
                </a:effectLst>
                <a:latin typeface="Calibri" pitchFamily="34" charset="0"/>
                <a:cs typeface="Calibri" pitchFamily="34" charset="0"/>
              </a:rPr>
              <a:t>Produce good products by applying good practices</a:t>
            </a:r>
            <a:endParaRPr lang="en-CA" sz="2800" dirty="0">
              <a:effectLst>
                <a:outerShdw blurRad="38100" dist="38100" dir="2700000" algn="tl">
                  <a:srgbClr val="000000">
                    <a:alpha val="43137"/>
                  </a:srgbClr>
                </a:outerShdw>
              </a:effectLst>
              <a:latin typeface="Calibri" pitchFamily="34" charset="0"/>
              <a:cs typeface="Calibri" pitchFamily="34" charset="0"/>
            </a:endParaRPr>
          </a:p>
          <a:p>
            <a:pPr>
              <a:lnSpc>
                <a:spcPct val="110000"/>
              </a:lnSpc>
              <a:spcBef>
                <a:spcPts val="1200"/>
              </a:spcBef>
            </a:pPr>
            <a:r>
              <a:rPr lang="en-CA" sz="2800" dirty="0">
                <a:effectLst>
                  <a:outerShdw blurRad="38100" dist="38100" dir="2700000" algn="tl">
                    <a:srgbClr val="000000">
                      <a:alpha val="43137"/>
                    </a:srgbClr>
                  </a:outerShdw>
                </a:effectLst>
                <a:latin typeface="Calibri" pitchFamily="34" charset="0"/>
                <a:cs typeface="Calibri" pitchFamily="34" charset="0"/>
              </a:rPr>
              <a:t>Make </a:t>
            </a:r>
            <a:r>
              <a:rPr lang="en-CA" sz="2800" dirty="0" smtClean="0">
                <a:effectLst>
                  <a:outerShdw blurRad="38100" dist="38100" dir="2700000" algn="tl">
                    <a:srgbClr val="000000">
                      <a:alpha val="43137"/>
                    </a:srgbClr>
                  </a:outerShdw>
                </a:effectLst>
                <a:latin typeface="Calibri" pitchFamily="34" charset="0"/>
                <a:cs typeface="Calibri" pitchFamily="34" charset="0"/>
              </a:rPr>
              <a:t>more money more quickly </a:t>
            </a:r>
            <a:endParaRPr lang="en-CA" sz="2800" dirty="0">
              <a:effectLst>
                <a:outerShdw blurRad="38100" dist="38100" dir="2700000" algn="tl">
                  <a:srgbClr val="000000">
                    <a:alpha val="43137"/>
                  </a:srgbClr>
                </a:outerShdw>
              </a:effectLst>
              <a:latin typeface="Calibri" pitchFamily="34" charset="0"/>
              <a:cs typeface="Calibri" pitchFamily="34" charset="0"/>
            </a:endParaRPr>
          </a:p>
          <a:p>
            <a:pPr>
              <a:lnSpc>
                <a:spcPct val="110000"/>
              </a:lnSpc>
              <a:spcBef>
                <a:spcPts val="1200"/>
              </a:spcBef>
            </a:pPr>
            <a:r>
              <a:rPr lang="en-CA" sz="2800" dirty="0" smtClean="0">
                <a:effectLst>
                  <a:outerShdw blurRad="38100" dist="38100" dir="2700000" algn="tl">
                    <a:srgbClr val="000000">
                      <a:alpha val="43137"/>
                    </a:srgbClr>
                  </a:outerShdw>
                </a:effectLst>
                <a:latin typeface="Calibri" pitchFamily="34" charset="0"/>
                <a:cs typeface="Calibri" pitchFamily="34" charset="0"/>
              </a:rPr>
              <a:t>Comply with legal requirements</a:t>
            </a:r>
          </a:p>
          <a:p>
            <a:pPr>
              <a:lnSpc>
                <a:spcPct val="110000"/>
              </a:lnSpc>
              <a:spcBef>
                <a:spcPts val="1200"/>
              </a:spcBef>
            </a:pPr>
            <a:r>
              <a:rPr lang="en-CA" sz="2800" dirty="0" smtClean="0">
                <a:effectLst>
                  <a:outerShdw blurRad="38100" dist="38100" dir="2700000" algn="tl">
                    <a:srgbClr val="000000">
                      <a:alpha val="43137"/>
                    </a:srgbClr>
                  </a:outerShdw>
                </a:effectLst>
                <a:latin typeface="Calibri" pitchFamily="34" charset="0"/>
                <a:cs typeface="Calibri" pitchFamily="34" charset="0"/>
              </a:rPr>
              <a:t>Satisfy food safety standards</a:t>
            </a:r>
          </a:p>
          <a:p>
            <a:pPr>
              <a:lnSpc>
                <a:spcPct val="110000"/>
              </a:lnSpc>
              <a:spcBef>
                <a:spcPts val="1200"/>
              </a:spcBef>
            </a:pPr>
            <a:r>
              <a:rPr lang="en-CA" sz="2800" dirty="0" smtClean="0">
                <a:effectLst>
                  <a:outerShdw blurRad="38100" dist="38100" dir="2700000" algn="tl">
                    <a:srgbClr val="000000">
                      <a:alpha val="43137"/>
                    </a:srgbClr>
                  </a:outerShdw>
                </a:effectLst>
                <a:latin typeface="Calibri" pitchFamily="34" charset="0"/>
                <a:cs typeface="Calibri" pitchFamily="34" charset="0"/>
              </a:rPr>
              <a:t>Satisfy customer requirements</a:t>
            </a:r>
          </a:p>
          <a:p>
            <a:pPr>
              <a:lnSpc>
                <a:spcPct val="110000"/>
              </a:lnSpc>
              <a:spcBef>
                <a:spcPts val="1200"/>
              </a:spcBef>
            </a:pPr>
            <a:r>
              <a:rPr lang="en-CA" sz="2800" dirty="0" smtClean="0">
                <a:effectLst>
                  <a:outerShdw blurRad="38100" dist="38100" dir="2700000" algn="tl">
                    <a:srgbClr val="000000">
                      <a:alpha val="43137"/>
                    </a:srgbClr>
                  </a:outerShdw>
                </a:effectLst>
                <a:latin typeface="Calibri" pitchFamily="34" charset="0"/>
                <a:cs typeface="Calibri" pitchFamily="34" charset="0"/>
              </a:rPr>
              <a:t>Ensure that products are traceable</a:t>
            </a:r>
            <a:endParaRPr lang="en-CA" sz="2800" dirty="0">
              <a:effectLst>
                <a:outerShdw blurRad="38100" dist="38100" dir="2700000" algn="tl">
                  <a:srgbClr val="000000">
                    <a:alpha val="43137"/>
                  </a:srgbClr>
                </a:outerShdw>
              </a:effectLst>
              <a:latin typeface="Calibri" pitchFamily="34" charset="0"/>
              <a:cs typeface="Calibri" pitchFamily="34" charset="0"/>
            </a:endParaRPr>
          </a:p>
          <a:p>
            <a:pPr>
              <a:lnSpc>
                <a:spcPct val="110000"/>
              </a:lnSpc>
              <a:spcBef>
                <a:spcPts val="1200"/>
              </a:spcBef>
            </a:pPr>
            <a:r>
              <a:rPr lang="en-CA" sz="2800" dirty="0" smtClean="0">
                <a:effectLst>
                  <a:outerShdw blurRad="38100" dist="38100" dir="2700000" algn="tl">
                    <a:srgbClr val="000000">
                      <a:alpha val="43137"/>
                    </a:srgbClr>
                  </a:outerShdw>
                </a:effectLst>
                <a:latin typeface="Calibri" pitchFamily="34" charset="0"/>
                <a:cs typeface="Calibri" pitchFamily="34" charset="0"/>
              </a:rPr>
              <a:t>Keep vital records </a:t>
            </a:r>
          </a:p>
          <a:p>
            <a:pPr>
              <a:lnSpc>
                <a:spcPct val="110000"/>
              </a:lnSpc>
              <a:spcBef>
                <a:spcPts val="1200"/>
              </a:spcBef>
            </a:pPr>
            <a:r>
              <a:rPr lang="en-CA" sz="2800" dirty="0" smtClean="0">
                <a:effectLst>
                  <a:outerShdw blurRad="38100" dist="38100" dir="2700000" algn="tl">
                    <a:srgbClr val="000000">
                      <a:alpha val="43137"/>
                    </a:srgbClr>
                  </a:outerShdw>
                </a:effectLst>
                <a:latin typeface="Calibri" pitchFamily="34" charset="0"/>
                <a:cs typeface="Calibri" pitchFamily="34" charset="0"/>
              </a:rPr>
              <a:t>Provide relevant information when needed</a:t>
            </a:r>
          </a:p>
        </p:txBody>
      </p:sp>
      <p:sp>
        <p:nvSpPr>
          <p:cNvPr id="4" name="Rounded Rectangle 3"/>
          <p:cNvSpPr/>
          <p:nvPr/>
        </p:nvSpPr>
        <p:spPr>
          <a:xfrm>
            <a:off x="611560" y="2564904"/>
            <a:ext cx="8064896" cy="3672408"/>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FFFF"/>
              </a:solidFill>
            </a:endParaRPr>
          </a:p>
        </p:txBody>
      </p:sp>
      <p:sp>
        <p:nvSpPr>
          <p:cNvPr id="6" name="TextBox 5"/>
          <p:cNvSpPr txBox="1"/>
          <p:nvPr/>
        </p:nvSpPr>
        <p:spPr>
          <a:xfrm>
            <a:off x="5724128" y="5013176"/>
            <a:ext cx="2808312" cy="523220"/>
          </a:xfrm>
          <a:prstGeom prst="rect">
            <a:avLst/>
          </a:prstGeom>
          <a:noFill/>
        </p:spPr>
        <p:txBody>
          <a:bodyPr wrap="square" rtlCol="0">
            <a:spAutoFit/>
          </a:bodyPr>
          <a:lstStyle/>
          <a:p>
            <a:pPr algn="r">
              <a:defRPr/>
            </a:pPr>
            <a:r>
              <a:rPr lang="en-ZA" sz="2800" b="1" kern="0" dirty="0">
                <a:solidFill>
                  <a:srgbClr val="0070C0"/>
                </a:solidFill>
                <a:effectLst>
                  <a:outerShdw blurRad="38100" dist="38100" dir="2700000" algn="tl">
                    <a:srgbClr val="000000">
                      <a:alpha val="43137"/>
                    </a:srgbClr>
                  </a:outerShdw>
                </a:effectLst>
              </a:rPr>
              <a:t>QMS focus</a:t>
            </a:r>
          </a:p>
        </p:txBody>
      </p:sp>
      <p:sp>
        <p:nvSpPr>
          <p:cNvPr id="8" name="Rounded Rectangle 7"/>
          <p:cNvSpPr/>
          <p:nvPr/>
        </p:nvSpPr>
        <p:spPr>
          <a:xfrm>
            <a:off x="611560" y="1268760"/>
            <a:ext cx="8064896" cy="1296144"/>
          </a:xfrm>
          <a:prstGeom prst="roundRect">
            <a:avLst/>
          </a:prstGeom>
          <a:noFill/>
          <a:ln w="76200">
            <a:solidFill>
              <a:srgbClr val="00A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FFFF"/>
              </a:solidFill>
            </a:endParaRPr>
          </a:p>
        </p:txBody>
      </p:sp>
      <p:sp>
        <p:nvSpPr>
          <p:cNvPr id="9" name="TextBox 8"/>
          <p:cNvSpPr txBox="1"/>
          <p:nvPr/>
        </p:nvSpPr>
        <p:spPr>
          <a:xfrm>
            <a:off x="5004048" y="1897668"/>
            <a:ext cx="3528392" cy="523220"/>
          </a:xfrm>
          <a:prstGeom prst="rect">
            <a:avLst/>
          </a:prstGeom>
          <a:noFill/>
        </p:spPr>
        <p:txBody>
          <a:bodyPr wrap="square" rtlCol="0">
            <a:spAutoFit/>
          </a:bodyPr>
          <a:lstStyle/>
          <a:p>
            <a:pPr algn="r">
              <a:defRPr/>
            </a:pPr>
            <a:r>
              <a:rPr lang="en-ZA" sz="2800" b="1" kern="0" dirty="0">
                <a:solidFill>
                  <a:srgbClr val="00A249"/>
                </a:solidFill>
                <a:effectLst>
                  <a:outerShdw blurRad="38100" dist="38100" dir="2700000" algn="tl">
                    <a:srgbClr val="000000">
                      <a:alpha val="43137"/>
                    </a:srgbClr>
                  </a:outerShdw>
                </a:effectLst>
              </a:rPr>
              <a:t>Farmer’s focus</a:t>
            </a:r>
          </a:p>
        </p:txBody>
      </p:sp>
      <p:sp>
        <p:nvSpPr>
          <p:cNvPr id="13" name="Up-Down Arrow 12"/>
          <p:cNvSpPr/>
          <p:nvPr/>
        </p:nvSpPr>
        <p:spPr>
          <a:xfrm>
            <a:off x="7092280" y="2431340"/>
            <a:ext cx="1080120" cy="2653844"/>
          </a:xfrm>
          <a:prstGeom prst="up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FFFF"/>
              </a:solidFill>
            </a:endParaRPr>
          </a:p>
        </p:txBody>
      </p:sp>
      <p:sp>
        <p:nvSpPr>
          <p:cNvPr id="14" name="TextBox 13"/>
          <p:cNvSpPr txBox="1"/>
          <p:nvPr/>
        </p:nvSpPr>
        <p:spPr>
          <a:xfrm>
            <a:off x="7092280" y="3284984"/>
            <a:ext cx="1080120" cy="769441"/>
          </a:xfrm>
          <a:prstGeom prst="rect">
            <a:avLst/>
          </a:prstGeom>
          <a:noFill/>
        </p:spPr>
        <p:txBody>
          <a:bodyPr wrap="square" rtlCol="0">
            <a:spAutoFit/>
          </a:bodyPr>
          <a:lstStyle/>
          <a:p>
            <a:pPr algn="ctr"/>
            <a:r>
              <a:rPr lang="en-ZA" sz="4400" dirty="0">
                <a:solidFill>
                  <a:srgbClr val="000000"/>
                </a:solidFill>
                <a:latin typeface="Arial Black" pitchFamily="34" charset="0"/>
              </a:rPr>
              <a:t>X</a:t>
            </a:r>
          </a:p>
        </p:txBody>
      </p:sp>
      <p:sp>
        <p:nvSpPr>
          <p:cNvPr id="10" name="Up-Down Arrow 9"/>
          <p:cNvSpPr/>
          <p:nvPr/>
        </p:nvSpPr>
        <p:spPr>
          <a:xfrm rot="18607284">
            <a:off x="4253958" y="1781694"/>
            <a:ext cx="1080120" cy="4000467"/>
          </a:xfrm>
          <a:prstGeom prst="upDownArrow">
            <a:avLst/>
          </a:prstGeom>
          <a:solidFill>
            <a:srgbClr val="FF0000">
              <a:alpha val="69804"/>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FFFF"/>
              </a:solidFill>
            </a:endParaRPr>
          </a:p>
        </p:txBody>
      </p:sp>
      <p:sp>
        <p:nvSpPr>
          <p:cNvPr id="11" name="Rounded Rectangle 10"/>
          <p:cNvSpPr/>
          <p:nvPr/>
        </p:nvSpPr>
        <p:spPr>
          <a:xfrm>
            <a:off x="611560" y="1916832"/>
            <a:ext cx="5040560" cy="64807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FFFF"/>
              </a:solidFill>
            </a:endParaRPr>
          </a:p>
        </p:txBody>
      </p:sp>
      <p:sp>
        <p:nvSpPr>
          <p:cNvPr id="12" name="TextBox 11"/>
          <p:cNvSpPr txBox="1"/>
          <p:nvPr/>
        </p:nvSpPr>
        <p:spPr>
          <a:xfrm>
            <a:off x="4139952" y="3284984"/>
            <a:ext cx="1080120" cy="769441"/>
          </a:xfrm>
          <a:prstGeom prst="rect">
            <a:avLst/>
          </a:prstGeom>
          <a:noFill/>
        </p:spPr>
        <p:txBody>
          <a:bodyPr wrap="square" rtlCol="0">
            <a:spAutoFit/>
          </a:bodyPr>
          <a:lstStyle/>
          <a:p>
            <a:pPr algn="ctr"/>
            <a:r>
              <a:rPr lang="en-ZA" sz="4400" dirty="0">
                <a:solidFill>
                  <a:srgbClr val="000000"/>
                </a:solidFill>
                <a:latin typeface="Arial Black" pitchFamily="34" charset="0"/>
              </a:rPr>
              <a:t>X</a:t>
            </a:r>
          </a:p>
        </p:txBody>
      </p:sp>
    </p:spTree>
    <p:extLst>
      <p:ext uri="{BB962C8B-B14F-4D97-AF65-F5344CB8AC3E}">
        <p14:creationId xmlns:p14="http://schemas.microsoft.com/office/powerpoint/2010/main" val="1525280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58051">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9"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8051">
                                            <p:txEl>
                                              <p:pRg st="2" end="2"/>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500"/>
                                  </p:stCondLst>
                                  <p:childTnLst>
                                    <p:set>
                                      <p:cBhvr>
                                        <p:cTn id="24" dur="1" fill="hold">
                                          <p:stCondLst>
                                            <p:cond delay="0"/>
                                          </p:stCondLst>
                                        </p:cTn>
                                        <p:tgtEl>
                                          <p:spTgt spid="258051">
                                            <p:txEl>
                                              <p:pRg st="3" end="3"/>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500"/>
                                  </p:stCondLst>
                                  <p:childTnLst>
                                    <p:set>
                                      <p:cBhvr>
                                        <p:cTn id="27" dur="1" fill="hold">
                                          <p:stCondLst>
                                            <p:cond delay="0"/>
                                          </p:stCondLst>
                                        </p:cTn>
                                        <p:tgtEl>
                                          <p:spTgt spid="258051">
                                            <p:txEl>
                                              <p:pRg st="4" end="4"/>
                                            </p:txEl>
                                          </p:spTgt>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500"/>
                                  </p:stCondLst>
                                  <p:childTnLst>
                                    <p:set>
                                      <p:cBhvr>
                                        <p:cTn id="30" dur="1" fill="hold">
                                          <p:stCondLst>
                                            <p:cond delay="0"/>
                                          </p:stCondLst>
                                        </p:cTn>
                                        <p:tgtEl>
                                          <p:spTgt spid="258051">
                                            <p:txEl>
                                              <p:pRg st="5" end="5"/>
                                            </p:txEl>
                                          </p:spTgt>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0" nodeType="afterEffect">
                                  <p:stCondLst>
                                    <p:cond delay="500"/>
                                  </p:stCondLst>
                                  <p:childTnLst>
                                    <p:set>
                                      <p:cBhvr>
                                        <p:cTn id="33" dur="1" fill="hold">
                                          <p:stCondLst>
                                            <p:cond delay="0"/>
                                          </p:stCondLst>
                                        </p:cTn>
                                        <p:tgtEl>
                                          <p:spTgt spid="258051">
                                            <p:txEl>
                                              <p:pRg st="6" end="6"/>
                                            </p:txEl>
                                          </p:spTgt>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grpId="0" nodeType="afterEffect">
                                  <p:stCondLst>
                                    <p:cond delay="500"/>
                                  </p:stCondLst>
                                  <p:childTnLst>
                                    <p:set>
                                      <p:cBhvr>
                                        <p:cTn id="36" dur="1" fill="hold">
                                          <p:stCondLst>
                                            <p:cond delay="0"/>
                                          </p:stCondLst>
                                        </p:cTn>
                                        <p:tgtEl>
                                          <p:spTgt spid="258051">
                                            <p:txEl>
                                              <p:pRg st="7" end="7"/>
                                            </p:txEl>
                                          </p:spTgt>
                                        </p:tgtEl>
                                        <p:attrNameLst>
                                          <p:attrName>style.visibility</p:attrName>
                                        </p:attrNameLst>
                                      </p:cBhvr>
                                      <p:to>
                                        <p:strVal val="visible"/>
                                      </p:to>
                                    </p:set>
                                  </p:childTnLst>
                                </p:cTn>
                              </p:par>
                            </p:childTnLst>
                          </p:cTn>
                        </p:par>
                        <p:par>
                          <p:cTn id="37" fill="hold">
                            <p:stCondLst>
                              <p:cond delay="2500"/>
                            </p:stCondLst>
                            <p:childTnLst>
                              <p:par>
                                <p:cTn id="38" presetID="9" presetClass="entr" presetSubtype="0" fill="hold" grpId="0"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dissolve">
                                      <p:cBhvr>
                                        <p:cTn id="40" dur="500"/>
                                        <p:tgtEl>
                                          <p:spTgt spid="4"/>
                                        </p:tgtEl>
                                      </p:cBhvr>
                                    </p:animEffect>
                                  </p:childTnLst>
                                </p:cTn>
                              </p:par>
                            </p:childTnLst>
                          </p:cTn>
                        </p:par>
                        <p:par>
                          <p:cTn id="41" fill="hold">
                            <p:stCondLst>
                              <p:cond delay="3000"/>
                            </p:stCondLst>
                            <p:childTnLst>
                              <p:par>
                                <p:cTn id="42" presetID="9"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dissolv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dissolve">
                                      <p:cBhvr>
                                        <p:cTn id="49" dur="500"/>
                                        <p:tgtEl>
                                          <p:spTgt spid="13"/>
                                        </p:tgtEl>
                                      </p:cBhvr>
                                    </p:animEffec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dissolve">
                                      <p:cBhvr>
                                        <p:cTn id="57" dur="500"/>
                                        <p:tgtEl>
                                          <p:spTgt spid="10"/>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dissolve">
                                      <p:cBhvr>
                                        <p:cTn id="61" dur="500"/>
                                        <p:tgtEl>
                                          <p:spTgt spid="11"/>
                                        </p:tgtEl>
                                      </p:cBhvr>
                                    </p:animEffect>
                                  </p:childTnLst>
                                </p:cTn>
                              </p:par>
                            </p:childTnLst>
                          </p:cTn>
                        </p:par>
                        <p:par>
                          <p:cTn id="62" fill="hold">
                            <p:stCondLst>
                              <p:cond delay="1000"/>
                            </p:stCondLst>
                            <p:childTnLst>
                              <p:par>
                                <p:cTn id="63" presetID="1"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build="p"/>
      <p:bldP spid="4" grpId="0" animBg="1"/>
      <p:bldP spid="6" grpId="0"/>
      <p:bldP spid="8" grpId="0" animBg="1"/>
      <p:bldP spid="9" grpId="0"/>
      <p:bldP spid="13" grpId="0" animBg="1"/>
      <p:bldP spid="14" grpId="0"/>
      <p:bldP spid="10" grpId="0" animBg="1"/>
      <p:bldP spid="11" grpId="0" animBg="1"/>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lh4.googleusercontent.com/-XnP_yIsO8I8/TLv3I5O2pfI/AAAAAAAAIHg/BMTW5Xj1uaM/w640-h480-no/20100904_344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GB" dirty="0" smtClean="0"/>
              <a:t>Example: South Africa QMS extension service as a project</a:t>
            </a:r>
            <a:endParaRPr lang="en-GB" dirty="0"/>
          </a:p>
        </p:txBody>
      </p:sp>
      <p:sp>
        <p:nvSpPr>
          <p:cNvPr id="6" name="Content Placeholder 5"/>
          <p:cNvSpPr>
            <a:spLocks noGrp="1"/>
          </p:cNvSpPr>
          <p:nvPr>
            <p:ph idx="1"/>
          </p:nvPr>
        </p:nvSpPr>
        <p:spPr>
          <a:xfrm>
            <a:off x="457200" y="1169581"/>
            <a:ext cx="8229600" cy="5186769"/>
          </a:xfrm>
          <a:solidFill>
            <a:srgbClr val="FFFFFF">
              <a:alpha val="80000"/>
            </a:srgbClr>
          </a:solidFill>
        </p:spPr>
        <p:txBody>
          <a:bodyPr>
            <a:normAutofit/>
          </a:bodyPr>
          <a:lstStyle/>
          <a:p>
            <a:pPr lvl="0">
              <a:spcBef>
                <a:spcPts val="2000"/>
              </a:spcBef>
            </a:pPr>
            <a:r>
              <a:rPr lang="en-ZA" dirty="0"/>
              <a:t>PPECB proposes to run a 3-year Quality Management and Compliance Monitoring programme for smallholder farmers and farmer groups that grow grains and oilseeds for food, feed and biomass. </a:t>
            </a:r>
            <a:endParaRPr lang="en-ZA" dirty="0" smtClean="0"/>
          </a:p>
          <a:p>
            <a:pPr>
              <a:spcBef>
                <a:spcPts val="2000"/>
              </a:spcBef>
            </a:pPr>
            <a:r>
              <a:rPr lang="en-ZA" dirty="0"/>
              <a:t>The programme aims to develop local trainers, monitors and mentors in the pilot communities, to enable smallholder farming communities to be self-sufficient with regard to complying with requirements of regulations and standards.  </a:t>
            </a:r>
            <a:endParaRPr lang="en-ZA" dirty="0" smtClean="0"/>
          </a:p>
          <a:p>
            <a:pPr>
              <a:spcBef>
                <a:spcPts val="2000"/>
              </a:spcBef>
            </a:pPr>
            <a:r>
              <a:rPr lang="en-ZA" dirty="0" smtClean="0"/>
              <a:t>Participant </a:t>
            </a:r>
            <a:r>
              <a:rPr lang="en-ZA" dirty="0"/>
              <a:t>management groups and farmers will be certified during the programme, thereby strengthening their ability to access markets.  </a:t>
            </a:r>
            <a:endParaRPr lang="en-ZA" dirty="0" smtClean="0"/>
          </a:p>
          <a:p>
            <a:pPr>
              <a:spcBef>
                <a:spcPts val="2000"/>
              </a:spcBef>
            </a:pPr>
            <a:r>
              <a:rPr lang="en-ZA" dirty="0"/>
              <a:t>The overall objective of the programme is to develop Quality Management and Compliance Monitoring skills and capacity in selected communities in the grains and oilseeds sector in order to enable smallholder farmers and organised farmer groups to meet the requirements of food safety laws and standards within three years. </a:t>
            </a:r>
            <a:endParaRPr lang="en-ZA" dirty="0" smtClean="0"/>
          </a:p>
        </p:txBody>
      </p:sp>
      <p:sp>
        <p:nvSpPr>
          <p:cNvPr id="4" name="Slide Number Placeholder 3"/>
          <p:cNvSpPr>
            <a:spLocks noGrp="1"/>
          </p:cNvSpPr>
          <p:nvPr>
            <p:ph type="sldNum" sz="quarter" idx="12"/>
          </p:nvPr>
        </p:nvSpPr>
        <p:spPr/>
        <p:txBody>
          <a:bodyPr/>
          <a:lstStyle/>
          <a:p>
            <a:fld id="{1920EEC7-98E1-4CEF-92AF-B9255C82647E}" type="slidenum">
              <a:rPr lang="en-GB" smtClean="0"/>
              <a:t>53</a:t>
            </a:fld>
            <a:endParaRPr lang="en-GB"/>
          </a:p>
        </p:txBody>
      </p:sp>
    </p:spTree>
    <p:extLst>
      <p:ext uri="{BB962C8B-B14F-4D97-AF65-F5344CB8AC3E}">
        <p14:creationId xmlns:p14="http://schemas.microsoft.com/office/powerpoint/2010/main" val="21204384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12 step programme</a:t>
            </a:r>
            <a:endParaRPr lang="en-GB" dirty="0"/>
          </a:p>
        </p:txBody>
      </p:sp>
      <p:sp>
        <p:nvSpPr>
          <p:cNvPr id="3" name="Slide Number Placeholder 2"/>
          <p:cNvSpPr>
            <a:spLocks noGrp="1"/>
          </p:cNvSpPr>
          <p:nvPr>
            <p:ph type="sldNum" sz="quarter" idx="12"/>
          </p:nvPr>
        </p:nvSpPr>
        <p:spPr/>
        <p:txBody>
          <a:bodyPr/>
          <a:lstStyle/>
          <a:p>
            <a:fld id="{1920EEC7-98E1-4CEF-92AF-B9255C82647E}" type="slidenum">
              <a:rPr lang="en-GB" smtClean="0"/>
              <a:t>54</a:t>
            </a:fld>
            <a:endParaRPr lang="en-GB"/>
          </a:p>
        </p:txBody>
      </p:sp>
      <p:graphicFrame>
        <p:nvGraphicFramePr>
          <p:cNvPr id="4" name="Table 3"/>
          <p:cNvGraphicFramePr>
            <a:graphicFrameLocks noGrp="1"/>
          </p:cNvGraphicFramePr>
          <p:nvPr>
            <p:extLst>
              <p:ext uri="{D42A27DB-BD31-4B8C-83A1-F6EECF244321}">
                <p14:modId xmlns:p14="http://schemas.microsoft.com/office/powerpoint/2010/main" val="1259084162"/>
              </p:ext>
            </p:extLst>
          </p:nvPr>
        </p:nvGraphicFramePr>
        <p:xfrm>
          <a:off x="188912" y="950960"/>
          <a:ext cx="8723076" cy="5604820"/>
        </p:xfrm>
        <a:graphic>
          <a:graphicData uri="http://schemas.openxmlformats.org/drawingml/2006/table">
            <a:tbl>
              <a:tblPr firstRow="1" firstCol="1" bandRow="1">
                <a:tableStyleId>{5C22544A-7EE6-4342-B048-85BDC9FD1C3A}</a:tableStyleId>
              </a:tblPr>
              <a:tblGrid>
                <a:gridCol w="343351"/>
                <a:gridCol w="5350553"/>
                <a:gridCol w="3029172"/>
              </a:tblGrid>
              <a:tr h="161439">
                <a:tc>
                  <a:txBody>
                    <a:bodyPr/>
                    <a:lstStyle/>
                    <a:p>
                      <a:pPr algn="ctr">
                        <a:lnSpc>
                          <a:spcPct val="110000"/>
                        </a:lnSpc>
                        <a:spcBef>
                          <a:spcPts val="300"/>
                        </a:spcBef>
                        <a:spcAft>
                          <a:spcPts val="200"/>
                        </a:spcAft>
                      </a:pPr>
                      <a:r>
                        <a:rPr lang="en-ZA" sz="1200" dirty="0">
                          <a:effectLst/>
                        </a:rPr>
                        <a:t>Ref</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just">
                        <a:lnSpc>
                          <a:spcPct val="110000"/>
                        </a:lnSpc>
                        <a:spcBef>
                          <a:spcPts val="300"/>
                        </a:spcBef>
                        <a:spcAft>
                          <a:spcPts val="200"/>
                        </a:spcAft>
                      </a:pPr>
                      <a:r>
                        <a:rPr lang="en-ZA" sz="1200">
                          <a:effectLst/>
                        </a:rPr>
                        <a:t>Objective</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just">
                        <a:lnSpc>
                          <a:spcPct val="110000"/>
                        </a:lnSpc>
                        <a:spcBef>
                          <a:spcPts val="300"/>
                        </a:spcBef>
                        <a:spcAft>
                          <a:spcPts val="200"/>
                        </a:spcAft>
                      </a:pPr>
                      <a:r>
                        <a:rPr lang="en-ZA" sz="1200">
                          <a:effectLst/>
                        </a:rPr>
                        <a:t>Outcome / deliverable (3 years)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r>
              <a:tr h="726475">
                <a:tc>
                  <a:txBody>
                    <a:bodyPr/>
                    <a:lstStyle/>
                    <a:p>
                      <a:pPr marL="0" lvl="0" indent="0" algn="ctr">
                        <a:lnSpc>
                          <a:spcPct val="110000"/>
                        </a:lnSpc>
                        <a:spcBef>
                          <a:spcPts val="300"/>
                        </a:spcBef>
                        <a:spcAft>
                          <a:spcPts val="200"/>
                        </a:spcAft>
                        <a:buFont typeface="+mj-lt"/>
                        <a:buNone/>
                        <a:tabLst>
                          <a:tab pos="419100" algn="l"/>
                        </a:tabLst>
                      </a:pPr>
                      <a:r>
                        <a:rPr lang="en-ZA" sz="1100" dirty="0" smtClean="0">
                          <a:effectLst/>
                        </a:rPr>
                        <a:t>1</a:t>
                      </a:r>
                      <a:r>
                        <a:rPr lang="en-ZA" sz="11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Initiate and implement a three-year programme to develop local Quality Management and Compliance Monitoring skills and capacity in the grains and oilseeds industry.  The programme should enable smallholder producers and managed producer groups to meet requirements of food safety laws and standards.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Competent local producers, producer groups &amp; management teams.  Evidence of development and competence.</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r>
              <a:tr h="435885">
                <a:tc>
                  <a:txBody>
                    <a:bodyPr/>
                    <a:lstStyle/>
                    <a:p>
                      <a:pPr marL="0" lvl="0" indent="0" algn="ctr">
                        <a:lnSpc>
                          <a:spcPct val="110000"/>
                        </a:lnSpc>
                        <a:spcBef>
                          <a:spcPts val="300"/>
                        </a:spcBef>
                        <a:spcAft>
                          <a:spcPts val="200"/>
                        </a:spcAft>
                        <a:buFont typeface="+mj-lt"/>
                        <a:buNone/>
                        <a:tabLst>
                          <a:tab pos="419100" algn="l"/>
                        </a:tabLst>
                      </a:pPr>
                      <a:r>
                        <a:rPr lang="en-ZA" sz="1100" dirty="0" smtClean="0">
                          <a:effectLst/>
                        </a:rPr>
                        <a:t>2</a:t>
                      </a:r>
                      <a:r>
                        <a:rPr lang="en-ZA" sz="11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Focus on sweet sorghum during 2014, which is the preferred feedstock for a biofuels micro-processor that will be tested in selected communities in Eastern Cape and KwaZulu-Natal.  </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Farmers that provide feedstock for the micro-processor also provide safe food to the market.</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r>
              <a:tr h="290590">
                <a:tc>
                  <a:txBody>
                    <a:bodyPr/>
                    <a:lstStyle/>
                    <a:p>
                      <a:pPr marL="0" lvl="0" indent="0" algn="ctr">
                        <a:lnSpc>
                          <a:spcPct val="110000"/>
                        </a:lnSpc>
                        <a:spcBef>
                          <a:spcPts val="300"/>
                        </a:spcBef>
                        <a:spcAft>
                          <a:spcPts val="200"/>
                        </a:spcAft>
                        <a:buFont typeface="+mj-lt"/>
                        <a:buNone/>
                        <a:tabLst>
                          <a:tab pos="419100" algn="l"/>
                        </a:tabLst>
                      </a:pPr>
                      <a:r>
                        <a:rPr lang="en-ZA" sz="1100" dirty="0" smtClean="0">
                          <a:effectLst/>
                        </a:rPr>
                        <a:t>3</a:t>
                      </a:r>
                      <a:r>
                        <a:rPr lang="en-ZA" sz="11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Establish and enable a multi-disciplinary advisory group in the Western Cape.</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Functional and effective advisory group.</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r>
              <a:tr h="290590">
                <a:tc>
                  <a:txBody>
                    <a:bodyPr/>
                    <a:lstStyle/>
                    <a:p>
                      <a:pPr marL="0" lvl="0" indent="0" algn="ctr">
                        <a:lnSpc>
                          <a:spcPct val="110000"/>
                        </a:lnSpc>
                        <a:spcBef>
                          <a:spcPts val="300"/>
                        </a:spcBef>
                        <a:spcAft>
                          <a:spcPts val="200"/>
                        </a:spcAft>
                        <a:buFont typeface="+mj-lt"/>
                        <a:buNone/>
                        <a:tabLst>
                          <a:tab pos="419100" algn="l"/>
                        </a:tabLst>
                      </a:pPr>
                      <a:r>
                        <a:rPr lang="en-ZA" sz="1100" dirty="0" smtClean="0">
                          <a:effectLst/>
                        </a:rPr>
                        <a:t>4</a:t>
                      </a:r>
                      <a:r>
                        <a:rPr lang="en-ZA" sz="11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Implement the programme in time for the 2014-2015 season.</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dirty="0">
                          <a:effectLst/>
                        </a:rPr>
                        <a:t>The PPECB programme requires prior production training and activities.</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r>
              <a:tr h="871770">
                <a:tc>
                  <a:txBody>
                    <a:bodyPr/>
                    <a:lstStyle/>
                    <a:p>
                      <a:pPr marL="0" lvl="0" indent="0" algn="ctr">
                        <a:lnSpc>
                          <a:spcPct val="110000"/>
                        </a:lnSpc>
                        <a:spcBef>
                          <a:spcPts val="300"/>
                        </a:spcBef>
                        <a:spcAft>
                          <a:spcPts val="200"/>
                        </a:spcAft>
                        <a:buFont typeface="+mj-lt"/>
                        <a:buNone/>
                        <a:tabLst>
                          <a:tab pos="419100" algn="l"/>
                        </a:tabLst>
                      </a:pPr>
                      <a:r>
                        <a:rPr lang="en-ZA" sz="1100" dirty="0" smtClean="0">
                          <a:effectLst/>
                        </a:rPr>
                        <a:t>5</a:t>
                      </a:r>
                      <a:r>
                        <a:rPr lang="en-ZA" sz="11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Establish and enable multi-disciplinary stakeholder groups in the pilot communities.  Enable the groups, to understand the requirements, disciplines and operational practices related to Quality Management and Compliance Monitoring.  Train-trainers, monitor-monitors and mentor-mentors to ensure that the groups are able to implement and manage the standards.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Effective and cohesive stakeholder groups.  Competent local trainers, monitors and mentors.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r>
              <a:tr h="435885">
                <a:tc>
                  <a:txBody>
                    <a:bodyPr/>
                    <a:lstStyle/>
                    <a:p>
                      <a:pPr marL="0" lvl="0" indent="0" algn="ctr">
                        <a:lnSpc>
                          <a:spcPct val="110000"/>
                        </a:lnSpc>
                        <a:spcBef>
                          <a:spcPts val="300"/>
                        </a:spcBef>
                        <a:spcAft>
                          <a:spcPts val="200"/>
                        </a:spcAft>
                        <a:buFont typeface="+mj-lt"/>
                        <a:buNone/>
                        <a:tabLst>
                          <a:tab pos="419100" algn="l"/>
                        </a:tabLst>
                      </a:pPr>
                      <a:r>
                        <a:rPr lang="en-ZA" sz="1100" dirty="0" smtClean="0">
                          <a:effectLst/>
                        </a:rPr>
                        <a:t>6</a:t>
                      </a:r>
                      <a:r>
                        <a:rPr lang="en-ZA" sz="11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Implement pilot programmes in two academic institutions, namely Fort Cox in Eastern Cape Province and Empangeni Agricultural College in KwaZulu-Natal (KZN) Province.</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Successful negotiations.  Effective training given.  Updated curricula. Effective trainers developed.</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r>
              <a:tr h="290590">
                <a:tc>
                  <a:txBody>
                    <a:bodyPr/>
                    <a:lstStyle/>
                    <a:p>
                      <a:pPr marL="0" lvl="0" indent="0" algn="ctr">
                        <a:lnSpc>
                          <a:spcPct val="110000"/>
                        </a:lnSpc>
                        <a:spcBef>
                          <a:spcPts val="300"/>
                        </a:spcBef>
                        <a:spcAft>
                          <a:spcPts val="200"/>
                        </a:spcAft>
                        <a:buFont typeface="+mj-lt"/>
                        <a:buNone/>
                        <a:tabLst>
                          <a:tab pos="419100" algn="l"/>
                        </a:tabLst>
                      </a:pPr>
                      <a:r>
                        <a:rPr lang="en-ZA" sz="1100" dirty="0" smtClean="0">
                          <a:effectLst/>
                        </a:rPr>
                        <a:t>7</a:t>
                      </a:r>
                      <a:r>
                        <a:rPr lang="en-ZA" sz="11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Pilot the programmes in Dannhauser in KZN, and Engcobo, Burnshill and Qolora in Eastern Cape.</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Successful programmes; certified groups and farmers.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r>
              <a:tr h="290590">
                <a:tc>
                  <a:txBody>
                    <a:bodyPr/>
                    <a:lstStyle/>
                    <a:p>
                      <a:pPr marL="0" lvl="0" indent="0" algn="ctr">
                        <a:lnSpc>
                          <a:spcPct val="110000"/>
                        </a:lnSpc>
                        <a:spcBef>
                          <a:spcPts val="300"/>
                        </a:spcBef>
                        <a:spcAft>
                          <a:spcPts val="200"/>
                        </a:spcAft>
                        <a:buFont typeface="+mj-lt"/>
                        <a:buNone/>
                        <a:tabLst>
                          <a:tab pos="419100" algn="l"/>
                        </a:tabLst>
                      </a:pPr>
                      <a:r>
                        <a:rPr lang="en-ZA" sz="1100" dirty="0" smtClean="0">
                          <a:effectLst/>
                        </a:rPr>
                        <a:t>8</a:t>
                      </a:r>
                      <a:r>
                        <a:rPr lang="en-ZA" sz="11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Ensure that the pilot communities are self-sustaining by the end of the programme.</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Self-sustaining communities, who are guides and mentors to others.  </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r>
              <a:tr h="290590">
                <a:tc>
                  <a:txBody>
                    <a:bodyPr/>
                    <a:lstStyle/>
                    <a:p>
                      <a:pPr marL="0" lvl="0" indent="0" algn="ctr">
                        <a:lnSpc>
                          <a:spcPct val="110000"/>
                        </a:lnSpc>
                        <a:spcBef>
                          <a:spcPts val="300"/>
                        </a:spcBef>
                        <a:spcAft>
                          <a:spcPts val="200"/>
                        </a:spcAft>
                        <a:buFont typeface="+mj-lt"/>
                        <a:buNone/>
                        <a:tabLst>
                          <a:tab pos="419100" algn="l"/>
                        </a:tabLst>
                      </a:pPr>
                      <a:r>
                        <a:rPr lang="en-ZA" sz="1100" dirty="0" smtClean="0">
                          <a:effectLst/>
                        </a:rPr>
                        <a:t>9</a:t>
                      </a:r>
                      <a:r>
                        <a:rPr lang="en-ZA" sz="11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Enable producer groups in the pilot communities to be certified against food safety and RSB standards.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Certified farmer groups.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r>
              <a:tr h="290590">
                <a:tc>
                  <a:txBody>
                    <a:bodyPr/>
                    <a:lstStyle/>
                    <a:p>
                      <a:pPr marL="0" lvl="0" indent="0" algn="ctr">
                        <a:lnSpc>
                          <a:spcPct val="110000"/>
                        </a:lnSpc>
                        <a:spcBef>
                          <a:spcPts val="300"/>
                        </a:spcBef>
                        <a:spcAft>
                          <a:spcPts val="200"/>
                        </a:spcAft>
                        <a:buFont typeface="+mj-lt"/>
                        <a:buNone/>
                        <a:tabLst>
                          <a:tab pos="419100" algn="l"/>
                        </a:tabLst>
                      </a:pPr>
                      <a:r>
                        <a:rPr lang="en-ZA" sz="1100" dirty="0" smtClean="0">
                          <a:effectLst/>
                        </a:rPr>
                        <a:t>10</a:t>
                      </a:r>
                      <a:r>
                        <a:rPr lang="en-ZA" sz="11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Establish meaningful measures and monitor the progress and impact of the programme.</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Critical; ongoing.  A measure of achievement and changes needed.</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r>
              <a:tr h="290590">
                <a:tc>
                  <a:txBody>
                    <a:bodyPr/>
                    <a:lstStyle/>
                    <a:p>
                      <a:pPr marL="0" lvl="0" indent="0" algn="ctr">
                        <a:lnSpc>
                          <a:spcPct val="110000"/>
                        </a:lnSpc>
                        <a:spcBef>
                          <a:spcPts val="300"/>
                        </a:spcBef>
                        <a:spcAft>
                          <a:spcPts val="200"/>
                        </a:spcAft>
                        <a:buFont typeface="+mj-lt"/>
                        <a:buNone/>
                        <a:tabLst>
                          <a:tab pos="419100" algn="l"/>
                        </a:tabLst>
                      </a:pPr>
                      <a:r>
                        <a:rPr lang="en-ZA" sz="1100" dirty="0" smtClean="0">
                          <a:effectLst/>
                        </a:rPr>
                        <a:t>11</a:t>
                      </a:r>
                      <a:r>
                        <a:rPr lang="en-ZA" sz="11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Manage the project professionally, against recognised project norms.  Includes stakeholder and review meetings.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The project achieves its aims on time and within budget. (With revisions.)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r>
              <a:tr h="290590">
                <a:tc>
                  <a:txBody>
                    <a:bodyPr/>
                    <a:lstStyle/>
                    <a:p>
                      <a:pPr marL="0" lvl="0" indent="0" algn="ctr">
                        <a:lnSpc>
                          <a:spcPct val="110000"/>
                        </a:lnSpc>
                        <a:spcBef>
                          <a:spcPts val="300"/>
                        </a:spcBef>
                        <a:spcAft>
                          <a:spcPts val="200"/>
                        </a:spcAft>
                        <a:buFont typeface="+mj-lt"/>
                        <a:buNone/>
                        <a:tabLst>
                          <a:tab pos="419100" algn="l"/>
                        </a:tabLst>
                      </a:pPr>
                      <a:r>
                        <a:rPr lang="en-ZA" sz="1100" dirty="0" smtClean="0">
                          <a:effectLst/>
                        </a:rPr>
                        <a:t>12</a:t>
                      </a:r>
                      <a:r>
                        <a:rPr lang="en-ZA" sz="11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a:effectLst/>
                        </a:rPr>
                        <a:t>Align the training and materials with requirements of the Quality Council for Trades and Occupations (QCTO).</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c>
                  <a:txBody>
                    <a:bodyPr/>
                    <a:lstStyle/>
                    <a:p>
                      <a:pPr algn="l">
                        <a:lnSpc>
                          <a:spcPct val="110000"/>
                        </a:lnSpc>
                        <a:spcBef>
                          <a:spcPts val="300"/>
                        </a:spcBef>
                        <a:spcAft>
                          <a:spcPts val="200"/>
                        </a:spcAft>
                      </a:pPr>
                      <a:r>
                        <a:rPr lang="en-ZA" sz="1100" dirty="0">
                          <a:effectLst/>
                        </a:rPr>
                        <a:t>Professional training materials that support national rollout. </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043" marR="66043" marT="0" marB="0"/>
                </a:tc>
              </a:tr>
            </a:tbl>
          </a:graphicData>
        </a:graphic>
      </p:graphicFrame>
      <p:sp>
        <p:nvSpPr>
          <p:cNvPr id="5" name="Rectangle 1"/>
          <p:cNvSpPr>
            <a:spLocks noChangeArrowheads="1"/>
          </p:cNvSpPr>
          <p:nvPr/>
        </p:nvSpPr>
        <p:spPr bwMode="auto">
          <a:xfrm>
            <a:off x="1731963" y="1074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smtClean="0">
                <a:ln>
                  <a:noFill/>
                </a:ln>
                <a:solidFill>
                  <a:schemeClr val="tx1"/>
                </a:solidFill>
                <a:effectLst/>
                <a:latin typeface="Arial" panose="020B0604020202020204" pitchFamily="34" charset="0"/>
              </a:rPr>
              <a:t/>
            </a:r>
            <a:br>
              <a:rPr kumimoji="0" lang="en-GB" altLang="en-US" sz="1800" b="0" i="0" u="none" strike="noStrike" cap="none" normalizeH="0" baseline="0" smtClean="0">
                <a:ln>
                  <a:noFill/>
                </a:ln>
                <a:solidFill>
                  <a:schemeClr val="tx1"/>
                </a:solidFill>
                <a:effectLst/>
                <a:latin typeface="Arial" panose="020B0604020202020204" pitchFamily="34" charset="0"/>
              </a:rPr>
            </a:b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2"/>
          <p:cNvSpPr>
            <a:spLocks noChangeArrowheads="1"/>
          </p:cNvSpPr>
          <p:nvPr/>
        </p:nvSpPr>
        <p:spPr bwMode="auto">
          <a:xfrm>
            <a:off x="1731963" y="1074738"/>
            <a:ext cx="3017837" cy="952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9932582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Participants</a:t>
            </a:r>
            <a:endParaRPr lang="en-GB" dirty="0"/>
          </a:p>
        </p:txBody>
      </p:sp>
      <p:sp>
        <p:nvSpPr>
          <p:cNvPr id="3" name="Slide Number Placeholder 2"/>
          <p:cNvSpPr>
            <a:spLocks noGrp="1"/>
          </p:cNvSpPr>
          <p:nvPr>
            <p:ph type="sldNum" sz="quarter" idx="12"/>
          </p:nvPr>
        </p:nvSpPr>
        <p:spPr/>
        <p:txBody>
          <a:bodyPr/>
          <a:lstStyle/>
          <a:p>
            <a:fld id="{1920EEC7-98E1-4CEF-92AF-B9255C82647E}" type="slidenum">
              <a:rPr lang="en-GB" smtClean="0"/>
              <a:t>55</a:t>
            </a:fld>
            <a:endParaRPr lang="en-GB"/>
          </a:p>
        </p:txBody>
      </p:sp>
      <p:graphicFrame>
        <p:nvGraphicFramePr>
          <p:cNvPr id="5" name="Diagram 4"/>
          <p:cNvGraphicFramePr/>
          <p:nvPr/>
        </p:nvGraphicFramePr>
        <p:xfrm>
          <a:off x="987424" y="1396999"/>
          <a:ext cx="7431088" cy="47171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87505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403467"/>
            <a:ext cx="9144000" cy="2454533"/>
          </a:xfrm>
          <a:prstGeom prst="rect">
            <a:avLst/>
          </a:prstGeom>
        </p:spPr>
      </p:pic>
      <p:sp>
        <p:nvSpPr>
          <p:cNvPr id="2" name="Title 1"/>
          <p:cNvSpPr>
            <a:spLocks noGrp="1"/>
          </p:cNvSpPr>
          <p:nvPr>
            <p:ph type="title"/>
          </p:nvPr>
        </p:nvSpPr>
        <p:spPr/>
        <p:txBody>
          <a:bodyPr/>
          <a:lstStyle/>
          <a:p>
            <a:r>
              <a:rPr lang="en-GB" dirty="0" smtClean="0"/>
              <a:t>Funding</a:t>
            </a:r>
            <a:endParaRPr lang="en-GB" dirty="0"/>
          </a:p>
        </p:txBody>
      </p:sp>
      <p:sp>
        <p:nvSpPr>
          <p:cNvPr id="4" name="Content Placeholder 3"/>
          <p:cNvSpPr>
            <a:spLocks noGrp="1"/>
          </p:cNvSpPr>
          <p:nvPr>
            <p:ph idx="1"/>
          </p:nvPr>
        </p:nvSpPr>
        <p:spPr/>
        <p:txBody>
          <a:bodyPr/>
          <a:lstStyle/>
          <a:p>
            <a:r>
              <a:rPr lang="en-GB" dirty="0" err="1" smtClean="0"/>
              <a:t>AgriSETA</a:t>
            </a:r>
            <a:r>
              <a:rPr lang="en-GB" dirty="0" smtClean="0"/>
              <a:t>, the </a:t>
            </a:r>
            <a:r>
              <a:rPr lang="en-GB" dirty="0"/>
              <a:t>Agricultural Sector Education Training </a:t>
            </a:r>
            <a:r>
              <a:rPr lang="en-GB" dirty="0" smtClean="0"/>
              <a:t>Authority</a:t>
            </a:r>
          </a:p>
          <a:p>
            <a:r>
              <a:rPr lang="en-GB" dirty="0" smtClean="0"/>
              <a:t>Mission: to </a:t>
            </a:r>
            <a:r>
              <a:rPr lang="en-GB" dirty="0"/>
              <a:t>create and promote opportunities for social, economic and employment growth for </a:t>
            </a:r>
            <a:r>
              <a:rPr lang="en-GB" dirty="0" err="1"/>
              <a:t>agri</a:t>
            </a:r>
            <a:r>
              <a:rPr lang="en-GB" dirty="0"/>
              <a:t> enterprises, in conjunction with other stakeholders in agriculture, through relevant, quality and accessible education, training and development in both primary and secondary agriculture</a:t>
            </a:r>
            <a:r>
              <a:rPr lang="en-GB" dirty="0" smtClean="0"/>
              <a:t>.</a:t>
            </a:r>
          </a:p>
          <a:p>
            <a:r>
              <a:rPr lang="en-GB" dirty="0" smtClean="0"/>
              <a:t>Acts as inter-alia agency for training</a:t>
            </a:r>
          </a:p>
          <a:p>
            <a:r>
              <a:rPr lang="en-GB" dirty="0" smtClean="0"/>
              <a:t>Companies can submit a Workplace Skills Plan</a:t>
            </a:r>
          </a:p>
          <a:p>
            <a:pPr lvl="1"/>
            <a:r>
              <a:rPr lang="en-GB" dirty="0" smtClean="0"/>
              <a:t>1% of payroll of larger companies goes to National Skills Fund and others</a:t>
            </a:r>
          </a:p>
          <a:p>
            <a:pPr lvl="1"/>
            <a:r>
              <a:rPr lang="en-GB" dirty="0" smtClean="0"/>
              <a:t>50% of that comes back to the companies to fund Workplace Skill Plans</a:t>
            </a:r>
            <a:endParaRPr lang="en-GB" dirty="0"/>
          </a:p>
        </p:txBody>
      </p:sp>
      <p:sp>
        <p:nvSpPr>
          <p:cNvPr id="3" name="Slide Number Placeholder 2"/>
          <p:cNvSpPr>
            <a:spLocks noGrp="1"/>
          </p:cNvSpPr>
          <p:nvPr>
            <p:ph type="sldNum" sz="quarter" idx="12"/>
          </p:nvPr>
        </p:nvSpPr>
        <p:spPr/>
        <p:txBody>
          <a:bodyPr/>
          <a:lstStyle/>
          <a:p>
            <a:fld id="{1920EEC7-98E1-4CEF-92AF-B9255C82647E}" type="slidenum">
              <a:rPr lang="en-GB" smtClean="0"/>
              <a:t>56</a:t>
            </a:fld>
            <a:endParaRPr lang="en-GB"/>
          </a:p>
        </p:txBody>
      </p:sp>
    </p:spTree>
    <p:extLst>
      <p:ext uri="{BB962C8B-B14F-4D97-AF65-F5344CB8AC3E}">
        <p14:creationId xmlns:p14="http://schemas.microsoft.com/office/powerpoint/2010/main" val="4956515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Electronic supply chain</a:t>
            </a:r>
            <a:endParaRPr lang="en-GB" dirty="0"/>
          </a:p>
        </p:txBody>
      </p:sp>
      <p:sp>
        <p:nvSpPr>
          <p:cNvPr id="5" name="Text Placeholder 4"/>
          <p:cNvSpPr>
            <a:spLocks noGrp="1"/>
          </p:cNvSpPr>
          <p:nvPr>
            <p:ph type="body" idx="1"/>
          </p:nvPr>
        </p:nvSpPr>
        <p:spPr/>
        <p:txBody>
          <a:bodyPr/>
          <a:lstStyle/>
          <a:p>
            <a:r>
              <a:rPr lang="en-GB" dirty="0" smtClean="0"/>
              <a:t>How to improve the marketability</a:t>
            </a:r>
            <a:endParaRPr lang="en-GB" dirty="0"/>
          </a:p>
        </p:txBody>
      </p:sp>
      <p:sp>
        <p:nvSpPr>
          <p:cNvPr id="3" name="Slide Number Placeholder 2"/>
          <p:cNvSpPr>
            <a:spLocks noGrp="1"/>
          </p:cNvSpPr>
          <p:nvPr>
            <p:ph type="sldNum" sz="quarter" idx="12"/>
          </p:nvPr>
        </p:nvSpPr>
        <p:spPr/>
        <p:txBody>
          <a:bodyPr/>
          <a:lstStyle/>
          <a:p>
            <a:fld id="{1920EEC7-98E1-4CEF-92AF-B9255C82647E}" type="slidenum">
              <a:rPr lang="en-GB" smtClean="0"/>
              <a:t>57</a:t>
            </a:fld>
            <a:endParaRPr lang="en-GB"/>
          </a:p>
        </p:txBody>
      </p:sp>
    </p:spTree>
    <p:extLst>
      <p:ext uri="{BB962C8B-B14F-4D97-AF65-F5344CB8AC3E}">
        <p14:creationId xmlns:p14="http://schemas.microsoft.com/office/powerpoint/2010/main" val="41827306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Case study: </a:t>
            </a:r>
            <a:r>
              <a:rPr lang="en-GB" sz="3600" dirty="0" err="1" smtClean="0"/>
              <a:t>eCert</a:t>
            </a:r>
            <a:endParaRPr lang="en-GB" sz="3600" dirty="0"/>
          </a:p>
        </p:txBody>
      </p:sp>
      <p:sp>
        <p:nvSpPr>
          <p:cNvPr id="3" name="Text Placeholder 2"/>
          <p:cNvSpPr>
            <a:spLocks noGrp="1"/>
          </p:cNvSpPr>
          <p:nvPr>
            <p:ph type="body" idx="1"/>
          </p:nvPr>
        </p:nvSpPr>
        <p:spPr/>
        <p:txBody>
          <a:bodyPr/>
          <a:lstStyle/>
          <a:p>
            <a:r>
              <a:rPr lang="en-GB" dirty="0" smtClean="0"/>
              <a:t>New Zealand Food Safety Authority</a:t>
            </a:r>
            <a:endParaRPr lang="en-GB" dirty="0"/>
          </a:p>
        </p:txBody>
      </p:sp>
      <p:sp>
        <p:nvSpPr>
          <p:cNvPr id="5" name="Slide Number Placeholder 4"/>
          <p:cNvSpPr>
            <a:spLocks noGrp="1"/>
          </p:cNvSpPr>
          <p:nvPr>
            <p:ph type="sldNum" sz="quarter" idx="12"/>
          </p:nvPr>
        </p:nvSpPr>
        <p:spPr/>
        <p:txBody>
          <a:bodyPr/>
          <a:lstStyle/>
          <a:p>
            <a:fld id="{1920EEC7-98E1-4CEF-92AF-B9255C82647E}" type="slidenum">
              <a:rPr lang="en-GB" smtClean="0"/>
              <a:t>58</a:t>
            </a:fld>
            <a:endParaRPr lang="en-GB"/>
          </a:p>
        </p:txBody>
      </p:sp>
      <p:sp>
        <p:nvSpPr>
          <p:cNvPr id="4" name="Rectangle 3"/>
          <p:cNvSpPr/>
          <p:nvPr/>
        </p:nvSpPr>
        <p:spPr>
          <a:xfrm>
            <a:off x="722313" y="5087937"/>
            <a:ext cx="4572000" cy="738664"/>
          </a:xfrm>
          <a:prstGeom prst="rect">
            <a:avLst/>
          </a:prstGeom>
        </p:spPr>
        <p:txBody>
          <a:bodyPr>
            <a:spAutoFit/>
          </a:bodyPr>
          <a:lstStyle/>
          <a:p>
            <a:r>
              <a:rPr lang="en-US" altLang="en-US" sz="1400" b="1" dirty="0" smtClean="0"/>
              <a:t>Material kindly provided by:</a:t>
            </a:r>
            <a:br>
              <a:rPr lang="en-US" altLang="en-US" sz="1400" b="1" dirty="0" smtClean="0"/>
            </a:br>
            <a:r>
              <a:rPr lang="en-US" altLang="en-US" sz="1400" b="1" dirty="0" smtClean="0"/>
              <a:t>Drasko </a:t>
            </a:r>
            <a:r>
              <a:rPr lang="en-US" altLang="en-US" sz="1400" b="1" dirty="0"/>
              <a:t>Pavlovic</a:t>
            </a:r>
          </a:p>
          <a:p>
            <a:r>
              <a:rPr lang="en-US" altLang="en-US" sz="1400" b="1" dirty="0"/>
              <a:t>Senior </a:t>
            </a:r>
            <a:r>
              <a:rPr lang="en-US" altLang="en-US" sz="1400" b="1" dirty="0" err="1"/>
              <a:t>Programme</a:t>
            </a:r>
            <a:r>
              <a:rPr lang="en-US" altLang="en-US" sz="1400" b="1" dirty="0"/>
              <a:t> Manager (E-cert</a:t>
            </a:r>
            <a:r>
              <a:rPr lang="en-US" altLang="en-US" sz="1400" b="1" dirty="0" smtClean="0"/>
              <a:t>), NZFSA </a:t>
            </a:r>
            <a:endParaRPr lang="en-US" altLang="en-US" sz="1400" b="1" dirty="0"/>
          </a:p>
        </p:txBody>
      </p:sp>
    </p:spTree>
    <p:extLst>
      <p:ext uri="{BB962C8B-B14F-4D97-AF65-F5344CB8AC3E}">
        <p14:creationId xmlns:p14="http://schemas.microsoft.com/office/powerpoint/2010/main" val="8024255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eCert</a:t>
            </a:r>
            <a:r>
              <a:rPr lang="en-GB" dirty="0"/>
              <a:t> in practice - NZFSA E-cert</a:t>
            </a:r>
          </a:p>
        </p:txBody>
      </p:sp>
      <p:sp>
        <p:nvSpPr>
          <p:cNvPr id="551939" name="Rectangle 3"/>
          <p:cNvSpPr>
            <a:spLocks noGrp="1" noChangeArrowheads="1"/>
          </p:cNvSpPr>
          <p:nvPr>
            <p:ph idx="1"/>
          </p:nvPr>
        </p:nvSpPr>
        <p:spPr>
          <a:noFill/>
          <a:ln/>
        </p:spPr>
        <p:txBody>
          <a:bodyPr/>
          <a:lstStyle/>
          <a:p>
            <a:pPr>
              <a:lnSpc>
                <a:spcPct val="90000"/>
              </a:lnSpc>
            </a:pPr>
            <a:r>
              <a:rPr lang="en-GB" altLang="en-US" sz="2800"/>
              <a:t>When the product is ready for export, an export certificate is created in E-cert and approved by NZFSA</a:t>
            </a:r>
          </a:p>
          <a:p>
            <a:pPr>
              <a:lnSpc>
                <a:spcPct val="90000"/>
              </a:lnSpc>
            </a:pPr>
            <a:r>
              <a:rPr lang="en-GB" altLang="en-US" sz="2800"/>
              <a:t>An approved certificate is available online to importing country officials</a:t>
            </a:r>
          </a:p>
          <a:p>
            <a:pPr>
              <a:lnSpc>
                <a:spcPct val="90000"/>
              </a:lnSpc>
            </a:pPr>
            <a:r>
              <a:rPr lang="en-GB" altLang="en-US" sz="2800"/>
              <a:t>An automated, secure,  certificate data exchange method is also available to importing country officials</a:t>
            </a:r>
          </a:p>
          <a:p>
            <a:pPr>
              <a:lnSpc>
                <a:spcPct val="90000"/>
              </a:lnSpc>
            </a:pPr>
            <a:r>
              <a:rPr lang="en-GB" altLang="en-US" sz="2800"/>
              <a:t>If required, an approved certificate  may be printed and signed by NZFSA certifying officer.</a:t>
            </a:r>
          </a:p>
        </p:txBody>
      </p:sp>
      <p:sp>
        <p:nvSpPr>
          <p:cNvPr id="4" name="Date Placeholder 3"/>
          <p:cNvSpPr>
            <a:spLocks noGrp="1"/>
          </p:cNvSpPr>
          <p:nvPr>
            <p:ph type="dt" sz="half" idx="10"/>
          </p:nvPr>
        </p:nvSpPr>
        <p:spPr/>
        <p:txBody>
          <a:bodyPr/>
          <a:lstStyle/>
          <a:p>
            <a:r>
              <a:rPr lang="en-AU" altLang="en-US"/>
              <a:t>September 09</a:t>
            </a:r>
          </a:p>
        </p:txBody>
      </p:sp>
      <p:sp>
        <p:nvSpPr>
          <p:cNvPr id="5" name="Footer Placeholder 4"/>
          <p:cNvSpPr>
            <a:spLocks noGrp="1"/>
          </p:cNvSpPr>
          <p:nvPr>
            <p:ph type="ftr" sz="quarter" idx="11"/>
          </p:nvPr>
        </p:nvSpPr>
        <p:spPr/>
        <p:txBody>
          <a:bodyPr/>
          <a:lstStyle/>
          <a:p>
            <a:r>
              <a:rPr lang="en-AU" altLang="en-US"/>
              <a:t>15th UN/CEFACT Forum, Sapporo</a:t>
            </a:r>
          </a:p>
        </p:txBody>
      </p:sp>
      <p:sp>
        <p:nvSpPr>
          <p:cNvPr id="6" name="Slide Number Placeholder 5"/>
          <p:cNvSpPr>
            <a:spLocks noGrp="1"/>
          </p:cNvSpPr>
          <p:nvPr>
            <p:ph type="sldNum" sz="quarter" idx="12"/>
          </p:nvPr>
        </p:nvSpPr>
        <p:spPr/>
        <p:txBody>
          <a:bodyPr/>
          <a:lstStyle/>
          <a:p>
            <a:fld id="{76CB483C-4A9E-443E-967F-875970405D08}" type="slidenum">
              <a:rPr lang="en-AU" altLang="en-US"/>
              <a:pPr/>
              <a:t>59</a:t>
            </a:fld>
            <a:endParaRPr lang="en-AU" altLang="en-US"/>
          </a:p>
        </p:txBody>
      </p:sp>
    </p:spTree>
    <p:extLst>
      <p:ext uri="{BB962C8B-B14F-4D97-AF65-F5344CB8AC3E}">
        <p14:creationId xmlns:p14="http://schemas.microsoft.com/office/powerpoint/2010/main" val="314906751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Norwegian Seafood Council: The Marketing Strategy</a:t>
            </a:r>
            <a:endParaRPr lang="en-US" dirty="0"/>
          </a:p>
        </p:txBody>
      </p:sp>
      <p:graphicFrame>
        <p:nvGraphicFramePr>
          <p:cNvPr id="5" name="Inhaltsplatzhalter 4"/>
          <p:cNvGraphicFramePr>
            <a:graphicFrameLocks noGrp="1"/>
          </p:cNvGraphicFramePr>
          <p:nvPr>
            <p:ph idx="1"/>
            <p:extLst/>
          </p:nvPr>
        </p:nvGraphicFramePr>
        <p:xfrm>
          <a:off x="457200" y="1169988"/>
          <a:ext cx="8229600" cy="495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p:cNvSpPr>
            <a:spLocks noGrp="1"/>
          </p:cNvSpPr>
          <p:nvPr>
            <p:ph type="sldNum" sz="quarter" idx="12"/>
          </p:nvPr>
        </p:nvSpPr>
        <p:spPr/>
        <p:txBody>
          <a:bodyPr/>
          <a:lstStyle/>
          <a:p>
            <a:fld id="{1920EEC7-98E1-4CEF-92AF-B9255C82647E}" type="slidenum">
              <a:rPr lang="en-GB" smtClean="0"/>
              <a:t>6</a:t>
            </a:fld>
            <a:endParaRPr lang="en-GB"/>
          </a:p>
        </p:txBody>
      </p:sp>
    </p:spTree>
    <p:extLst>
      <p:ext uri="{BB962C8B-B14F-4D97-AF65-F5344CB8AC3E}">
        <p14:creationId xmlns:p14="http://schemas.microsoft.com/office/powerpoint/2010/main" val="10489134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NZFSA E-cert Business Model</a:t>
            </a:r>
          </a:p>
        </p:txBody>
      </p:sp>
      <p:sp>
        <p:nvSpPr>
          <p:cNvPr id="500" name="Date Placeholder 499"/>
          <p:cNvSpPr>
            <a:spLocks noGrp="1"/>
          </p:cNvSpPr>
          <p:nvPr>
            <p:ph type="dt" sz="half" idx="10"/>
          </p:nvPr>
        </p:nvSpPr>
        <p:spPr/>
        <p:txBody>
          <a:bodyPr/>
          <a:lstStyle/>
          <a:p>
            <a:r>
              <a:rPr lang="en-AU" altLang="en-US"/>
              <a:t>September 09</a:t>
            </a:r>
          </a:p>
        </p:txBody>
      </p:sp>
      <p:sp>
        <p:nvSpPr>
          <p:cNvPr id="501" name="Footer Placeholder 500"/>
          <p:cNvSpPr>
            <a:spLocks noGrp="1"/>
          </p:cNvSpPr>
          <p:nvPr>
            <p:ph type="ftr" sz="quarter" idx="11"/>
          </p:nvPr>
        </p:nvSpPr>
        <p:spPr/>
        <p:txBody>
          <a:bodyPr/>
          <a:lstStyle/>
          <a:p>
            <a:r>
              <a:rPr lang="en-AU" altLang="en-US"/>
              <a:t>15th UN/CEFACT Forum, Sapporo</a:t>
            </a:r>
          </a:p>
        </p:txBody>
      </p:sp>
      <p:sp>
        <p:nvSpPr>
          <p:cNvPr id="502" name="Slide Number Placeholder 501"/>
          <p:cNvSpPr>
            <a:spLocks noGrp="1"/>
          </p:cNvSpPr>
          <p:nvPr>
            <p:ph type="sldNum" sz="quarter" idx="12"/>
          </p:nvPr>
        </p:nvSpPr>
        <p:spPr/>
        <p:txBody>
          <a:bodyPr/>
          <a:lstStyle/>
          <a:p>
            <a:fld id="{21F0056A-8564-4F44-8137-6D1AFCF2D54A}" type="slidenum">
              <a:rPr lang="en-AU" altLang="en-US"/>
              <a:pPr/>
              <a:t>60</a:t>
            </a:fld>
            <a:endParaRPr lang="en-AU" altLang="en-US"/>
          </a:p>
        </p:txBody>
      </p:sp>
      <p:graphicFrame>
        <p:nvGraphicFramePr>
          <p:cNvPr id="553459" name="Object 499"/>
          <p:cNvGraphicFramePr>
            <a:graphicFrameLocks noGrp="1" noChangeAspect="1"/>
          </p:cNvGraphicFramePr>
          <p:nvPr>
            <p:ph idx="4294967295"/>
            <p:extLst/>
          </p:nvPr>
        </p:nvGraphicFramePr>
        <p:xfrm>
          <a:off x="6860721" y="5387975"/>
          <a:ext cx="1975303" cy="1135062"/>
        </p:xfrm>
        <a:graphic>
          <a:graphicData uri="http://schemas.openxmlformats.org/presentationml/2006/ole">
            <mc:AlternateContent xmlns:mc="http://schemas.openxmlformats.org/markup-compatibility/2006">
              <mc:Choice xmlns:v="urn:schemas-microsoft-com:vml" Requires="v">
                <p:oleObj spid="_x0000_s12428" name="Bitmap Image" r:id="rId4" imgW="2553056" imgH="1467055" progId="Paint.Picture">
                  <p:embed/>
                </p:oleObj>
              </mc:Choice>
              <mc:Fallback>
                <p:oleObj name="Bitmap Image" r:id="rId4" imgW="2553056" imgH="1467055" progId="Paint.Pictur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0721" y="5387975"/>
                        <a:ext cx="1975303" cy="1135062"/>
                      </a:xfrm>
                      <a:prstGeom prst="rect">
                        <a:avLst/>
                      </a:prstGeom>
                      <a:noFill/>
                      <a:ln>
                        <a:noFill/>
                      </a:ln>
                      <a:effectLst/>
                      <a:extLst/>
                    </p:spPr>
                  </p:pic>
                </p:oleObj>
              </mc:Fallback>
            </mc:AlternateContent>
          </a:graphicData>
        </a:graphic>
      </p:graphicFrame>
      <p:grpSp>
        <p:nvGrpSpPr>
          <p:cNvPr id="552963" name="Group 3"/>
          <p:cNvGrpSpPr>
            <a:grpSpLocks/>
          </p:cNvGrpSpPr>
          <p:nvPr/>
        </p:nvGrpSpPr>
        <p:grpSpPr bwMode="auto">
          <a:xfrm>
            <a:off x="200025" y="1601788"/>
            <a:ext cx="9034463" cy="1306512"/>
            <a:chOff x="126" y="1009"/>
            <a:chExt cx="5691" cy="823"/>
          </a:xfrm>
        </p:grpSpPr>
        <p:grpSp>
          <p:nvGrpSpPr>
            <p:cNvPr id="552964" name="Group 4"/>
            <p:cNvGrpSpPr>
              <a:grpSpLocks/>
            </p:cNvGrpSpPr>
            <p:nvPr/>
          </p:nvGrpSpPr>
          <p:grpSpPr bwMode="auto">
            <a:xfrm>
              <a:off x="3198" y="1411"/>
              <a:ext cx="559" cy="284"/>
              <a:chOff x="-487" y="1729"/>
              <a:chExt cx="466" cy="320"/>
            </a:xfrm>
          </p:grpSpPr>
          <p:sp>
            <p:nvSpPr>
              <p:cNvPr id="552965" name="Freeform 5"/>
              <p:cNvSpPr>
                <a:spLocks/>
              </p:cNvSpPr>
              <p:nvPr/>
            </p:nvSpPr>
            <p:spPr bwMode="auto">
              <a:xfrm flipH="1">
                <a:off x="-237" y="1768"/>
                <a:ext cx="24" cy="11"/>
              </a:xfrm>
              <a:custGeom>
                <a:avLst/>
                <a:gdLst>
                  <a:gd name="T0" fmla="*/ 124 w 124"/>
                  <a:gd name="T1" fmla="*/ 51 h 60"/>
                  <a:gd name="T2" fmla="*/ 111 w 124"/>
                  <a:gd name="T3" fmla="*/ 42 h 60"/>
                  <a:gd name="T4" fmla="*/ 98 w 124"/>
                  <a:gd name="T5" fmla="*/ 35 h 60"/>
                  <a:gd name="T6" fmla="*/ 83 w 124"/>
                  <a:gd name="T7" fmla="*/ 28 h 60"/>
                  <a:gd name="T8" fmla="*/ 67 w 124"/>
                  <a:gd name="T9" fmla="*/ 24 h 60"/>
                  <a:gd name="T10" fmla="*/ 52 w 124"/>
                  <a:gd name="T11" fmla="*/ 18 h 60"/>
                  <a:gd name="T12" fmla="*/ 35 w 124"/>
                  <a:gd name="T13" fmla="*/ 13 h 60"/>
                  <a:gd name="T14" fmla="*/ 20 w 124"/>
                  <a:gd name="T15" fmla="*/ 7 h 60"/>
                  <a:gd name="T16" fmla="*/ 5 w 124"/>
                  <a:gd name="T17" fmla="*/ 0 h 60"/>
                  <a:gd name="T18" fmla="*/ 0 w 124"/>
                  <a:gd name="T19" fmla="*/ 10 h 60"/>
                  <a:gd name="T20" fmla="*/ 14 w 124"/>
                  <a:gd name="T21" fmla="*/ 18 h 60"/>
                  <a:gd name="T22" fmla="*/ 27 w 124"/>
                  <a:gd name="T23" fmla="*/ 25 h 60"/>
                  <a:gd name="T24" fmla="*/ 42 w 124"/>
                  <a:gd name="T25" fmla="*/ 30 h 60"/>
                  <a:gd name="T26" fmla="*/ 58 w 124"/>
                  <a:gd name="T27" fmla="*/ 35 h 60"/>
                  <a:gd name="T28" fmla="*/ 73 w 124"/>
                  <a:gd name="T29" fmla="*/ 41 h 60"/>
                  <a:gd name="T30" fmla="*/ 88 w 124"/>
                  <a:gd name="T31" fmla="*/ 45 h 60"/>
                  <a:gd name="T32" fmla="*/ 102 w 124"/>
                  <a:gd name="T33" fmla="*/ 52 h 60"/>
                  <a:gd name="T34" fmla="*/ 116 w 124"/>
                  <a:gd name="T35" fmla="*/ 60 h 60"/>
                  <a:gd name="T36" fmla="*/ 124 w 124"/>
                  <a:gd name="T3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60">
                    <a:moveTo>
                      <a:pt x="124" y="51"/>
                    </a:moveTo>
                    <a:lnTo>
                      <a:pt x="111" y="42"/>
                    </a:lnTo>
                    <a:lnTo>
                      <a:pt x="98" y="35"/>
                    </a:lnTo>
                    <a:lnTo>
                      <a:pt x="83" y="28"/>
                    </a:lnTo>
                    <a:lnTo>
                      <a:pt x="67" y="24"/>
                    </a:lnTo>
                    <a:lnTo>
                      <a:pt x="52" y="18"/>
                    </a:lnTo>
                    <a:lnTo>
                      <a:pt x="35" y="13"/>
                    </a:lnTo>
                    <a:lnTo>
                      <a:pt x="20" y="7"/>
                    </a:lnTo>
                    <a:lnTo>
                      <a:pt x="5" y="0"/>
                    </a:lnTo>
                    <a:lnTo>
                      <a:pt x="0" y="10"/>
                    </a:lnTo>
                    <a:lnTo>
                      <a:pt x="14" y="18"/>
                    </a:lnTo>
                    <a:lnTo>
                      <a:pt x="27" y="25"/>
                    </a:lnTo>
                    <a:lnTo>
                      <a:pt x="42" y="30"/>
                    </a:lnTo>
                    <a:lnTo>
                      <a:pt x="58" y="35"/>
                    </a:lnTo>
                    <a:lnTo>
                      <a:pt x="73" y="41"/>
                    </a:lnTo>
                    <a:lnTo>
                      <a:pt x="88" y="45"/>
                    </a:lnTo>
                    <a:lnTo>
                      <a:pt x="102" y="52"/>
                    </a:lnTo>
                    <a:lnTo>
                      <a:pt x="116" y="60"/>
                    </a:lnTo>
                    <a:lnTo>
                      <a:pt x="12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66" name="Freeform 6"/>
              <p:cNvSpPr>
                <a:spLocks/>
              </p:cNvSpPr>
              <p:nvPr/>
            </p:nvSpPr>
            <p:spPr bwMode="auto">
              <a:xfrm flipH="1">
                <a:off x="-253" y="1778"/>
                <a:ext cx="18" cy="21"/>
              </a:xfrm>
              <a:custGeom>
                <a:avLst/>
                <a:gdLst>
                  <a:gd name="T0" fmla="*/ 84 w 92"/>
                  <a:gd name="T1" fmla="*/ 98 h 112"/>
                  <a:gd name="T2" fmla="*/ 92 w 92"/>
                  <a:gd name="T3" fmla="*/ 100 h 112"/>
                  <a:gd name="T4" fmla="*/ 83 w 92"/>
                  <a:gd name="T5" fmla="*/ 87 h 112"/>
                  <a:gd name="T6" fmla="*/ 73 w 92"/>
                  <a:gd name="T7" fmla="*/ 73 h 112"/>
                  <a:gd name="T8" fmla="*/ 63 w 92"/>
                  <a:gd name="T9" fmla="*/ 60 h 112"/>
                  <a:gd name="T10" fmla="*/ 54 w 92"/>
                  <a:gd name="T11" fmla="*/ 47 h 112"/>
                  <a:gd name="T12" fmla="*/ 44 w 92"/>
                  <a:gd name="T13" fmla="*/ 35 h 112"/>
                  <a:gd name="T14" fmla="*/ 32 w 92"/>
                  <a:gd name="T15" fmla="*/ 23 h 112"/>
                  <a:gd name="T16" fmla="*/ 21 w 92"/>
                  <a:gd name="T17" fmla="*/ 12 h 112"/>
                  <a:gd name="T18" fmla="*/ 8 w 92"/>
                  <a:gd name="T19" fmla="*/ 0 h 112"/>
                  <a:gd name="T20" fmla="*/ 0 w 92"/>
                  <a:gd name="T21" fmla="*/ 9 h 112"/>
                  <a:gd name="T22" fmla="*/ 13 w 92"/>
                  <a:gd name="T23" fmla="*/ 20 h 112"/>
                  <a:gd name="T24" fmla="*/ 24 w 92"/>
                  <a:gd name="T25" fmla="*/ 30 h 112"/>
                  <a:gd name="T26" fmla="*/ 35 w 92"/>
                  <a:gd name="T27" fmla="*/ 43 h 112"/>
                  <a:gd name="T28" fmla="*/ 45 w 92"/>
                  <a:gd name="T29" fmla="*/ 54 h 112"/>
                  <a:gd name="T30" fmla="*/ 55 w 92"/>
                  <a:gd name="T31" fmla="*/ 67 h 112"/>
                  <a:gd name="T32" fmla="*/ 64 w 92"/>
                  <a:gd name="T33" fmla="*/ 80 h 112"/>
                  <a:gd name="T34" fmla="*/ 74 w 92"/>
                  <a:gd name="T35" fmla="*/ 92 h 112"/>
                  <a:gd name="T36" fmla="*/ 83 w 92"/>
                  <a:gd name="T37" fmla="*/ 106 h 112"/>
                  <a:gd name="T38" fmla="*/ 91 w 92"/>
                  <a:gd name="T39" fmla="*/ 107 h 112"/>
                  <a:gd name="T40" fmla="*/ 83 w 92"/>
                  <a:gd name="T41" fmla="*/ 106 h 112"/>
                  <a:gd name="T42" fmla="*/ 86 w 92"/>
                  <a:gd name="T43" fmla="*/ 112 h 112"/>
                  <a:gd name="T44" fmla="*/ 91 w 92"/>
                  <a:gd name="T45" fmla="*/ 107 h 112"/>
                  <a:gd name="T46" fmla="*/ 84 w 92"/>
                  <a:gd name="T47" fmla="*/ 9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112">
                    <a:moveTo>
                      <a:pt x="84" y="98"/>
                    </a:moveTo>
                    <a:lnTo>
                      <a:pt x="92" y="100"/>
                    </a:lnTo>
                    <a:lnTo>
                      <a:pt x="83" y="87"/>
                    </a:lnTo>
                    <a:lnTo>
                      <a:pt x="73" y="73"/>
                    </a:lnTo>
                    <a:lnTo>
                      <a:pt x="63" y="60"/>
                    </a:lnTo>
                    <a:lnTo>
                      <a:pt x="54" y="47"/>
                    </a:lnTo>
                    <a:lnTo>
                      <a:pt x="44" y="35"/>
                    </a:lnTo>
                    <a:lnTo>
                      <a:pt x="32" y="23"/>
                    </a:lnTo>
                    <a:lnTo>
                      <a:pt x="21" y="12"/>
                    </a:lnTo>
                    <a:lnTo>
                      <a:pt x="8" y="0"/>
                    </a:lnTo>
                    <a:lnTo>
                      <a:pt x="0" y="9"/>
                    </a:lnTo>
                    <a:lnTo>
                      <a:pt x="13" y="20"/>
                    </a:lnTo>
                    <a:lnTo>
                      <a:pt x="24" y="30"/>
                    </a:lnTo>
                    <a:lnTo>
                      <a:pt x="35" y="43"/>
                    </a:lnTo>
                    <a:lnTo>
                      <a:pt x="45" y="54"/>
                    </a:lnTo>
                    <a:lnTo>
                      <a:pt x="55" y="67"/>
                    </a:lnTo>
                    <a:lnTo>
                      <a:pt x="64" y="80"/>
                    </a:lnTo>
                    <a:lnTo>
                      <a:pt x="74" y="92"/>
                    </a:lnTo>
                    <a:lnTo>
                      <a:pt x="83" y="106"/>
                    </a:lnTo>
                    <a:lnTo>
                      <a:pt x="91" y="107"/>
                    </a:lnTo>
                    <a:lnTo>
                      <a:pt x="83" y="106"/>
                    </a:lnTo>
                    <a:lnTo>
                      <a:pt x="86" y="112"/>
                    </a:lnTo>
                    <a:lnTo>
                      <a:pt x="91" y="107"/>
                    </a:lnTo>
                    <a:lnTo>
                      <a:pt x="84" y="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67" name="Freeform 7"/>
              <p:cNvSpPr>
                <a:spLocks/>
              </p:cNvSpPr>
              <p:nvPr/>
            </p:nvSpPr>
            <p:spPr bwMode="auto">
              <a:xfrm flipH="1">
                <a:off x="-261" y="1789"/>
                <a:ext cx="10" cy="9"/>
              </a:xfrm>
              <a:custGeom>
                <a:avLst/>
                <a:gdLst>
                  <a:gd name="T0" fmla="*/ 38 w 52"/>
                  <a:gd name="T1" fmla="*/ 8 h 46"/>
                  <a:gd name="T2" fmla="*/ 39 w 52"/>
                  <a:gd name="T3" fmla="*/ 0 h 46"/>
                  <a:gd name="T4" fmla="*/ 0 w 52"/>
                  <a:gd name="T5" fmla="*/ 37 h 46"/>
                  <a:gd name="T6" fmla="*/ 7 w 52"/>
                  <a:gd name="T7" fmla="*/ 46 h 46"/>
                  <a:gd name="T8" fmla="*/ 47 w 52"/>
                  <a:gd name="T9" fmla="*/ 11 h 46"/>
                  <a:gd name="T10" fmla="*/ 47 w 52"/>
                  <a:gd name="T11" fmla="*/ 2 h 46"/>
                  <a:gd name="T12" fmla="*/ 47 w 52"/>
                  <a:gd name="T13" fmla="*/ 11 h 46"/>
                  <a:gd name="T14" fmla="*/ 52 w 52"/>
                  <a:gd name="T15" fmla="*/ 6 h 46"/>
                  <a:gd name="T16" fmla="*/ 47 w 52"/>
                  <a:gd name="T17" fmla="*/ 2 h 46"/>
                  <a:gd name="T18" fmla="*/ 38 w 52"/>
                  <a:gd name="T19"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46">
                    <a:moveTo>
                      <a:pt x="38" y="8"/>
                    </a:moveTo>
                    <a:lnTo>
                      <a:pt x="39" y="0"/>
                    </a:lnTo>
                    <a:lnTo>
                      <a:pt x="0" y="37"/>
                    </a:lnTo>
                    <a:lnTo>
                      <a:pt x="7" y="46"/>
                    </a:lnTo>
                    <a:lnTo>
                      <a:pt x="47" y="11"/>
                    </a:lnTo>
                    <a:lnTo>
                      <a:pt x="47" y="2"/>
                    </a:lnTo>
                    <a:lnTo>
                      <a:pt x="47" y="11"/>
                    </a:lnTo>
                    <a:lnTo>
                      <a:pt x="52" y="6"/>
                    </a:lnTo>
                    <a:lnTo>
                      <a:pt x="47" y="2"/>
                    </a:lnTo>
                    <a:lnTo>
                      <a:pt x="3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68" name="Freeform 8"/>
              <p:cNvSpPr>
                <a:spLocks/>
              </p:cNvSpPr>
              <p:nvPr/>
            </p:nvSpPr>
            <p:spPr bwMode="auto">
              <a:xfrm flipH="1">
                <a:off x="-261" y="1770"/>
                <a:ext cx="18" cy="21"/>
              </a:xfrm>
              <a:custGeom>
                <a:avLst/>
                <a:gdLst>
                  <a:gd name="T0" fmla="*/ 0 w 91"/>
                  <a:gd name="T1" fmla="*/ 10 h 106"/>
                  <a:gd name="T2" fmla="*/ 12 w 91"/>
                  <a:gd name="T3" fmla="*/ 19 h 106"/>
                  <a:gd name="T4" fmla="*/ 22 w 91"/>
                  <a:gd name="T5" fmla="*/ 30 h 106"/>
                  <a:gd name="T6" fmla="*/ 34 w 91"/>
                  <a:gd name="T7" fmla="*/ 42 h 106"/>
                  <a:gd name="T8" fmla="*/ 44 w 91"/>
                  <a:gd name="T9" fmla="*/ 54 h 106"/>
                  <a:gd name="T10" fmla="*/ 54 w 91"/>
                  <a:gd name="T11" fmla="*/ 67 h 106"/>
                  <a:gd name="T12" fmla="*/ 65 w 91"/>
                  <a:gd name="T13" fmla="*/ 81 h 106"/>
                  <a:gd name="T14" fmla="*/ 74 w 91"/>
                  <a:gd name="T15" fmla="*/ 94 h 106"/>
                  <a:gd name="T16" fmla="*/ 82 w 91"/>
                  <a:gd name="T17" fmla="*/ 106 h 106"/>
                  <a:gd name="T18" fmla="*/ 91 w 91"/>
                  <a:gd name="T19" fmla="*/ 100 h 106"/>
                  <a:gd name="T20" fmla="*/ 82 w 91"/>
                  <a:gd name="T21" fmla="*/ 87 h 106"/>
                  <a:gd name="T22" fmla="*/ 73 w 91"/>
                  <a:gd name="T23" fmla="*/ 74 h 106"/>
                  <a:gd name="T24" fmla="*/ 62 w 91"/>
                  <a:gd name="T25" fmla="*/ 60 h 106"/>
                  <a:gd name="T26" fmla="*/ 53 w 91"/>
                  <a:gd name="T27" fmla="*/ 48 h 106"/>
                  <a:gd name="T28" fmla="*/ 42 w 91"/>
                  <a:gd name="T29" fmla="*/ 35 h 106"/>
                  <a:gd name="T30" fmla="*/ 31 w 91"/>
                  <a:gd name="T31" fmla="*/ 22 h 106"/>
                  <a:gd name="T32" fmla="*/ 20 w 91"/>
                  <a:gd name="T33" fmla="*/ 11 h 106"/>
                  <a:gd name="T34" fmla="*/ 7 w 91"/>
                  <a:gd name="T35" fmla="*/ 0 h 106"/>
                  <a:gd name="T36" fmla="*/ 0 w 91"/>
                  <a:gd name="T37" fmla="*/ 1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06">
                    <a:moveTo>
                      <a:pt x="0" y="10"/>
                    </a:moveTo>
                    <a:lnTo>
                      <a:pt x="12" y="19"/>
                    </a:lnTo>
                    <a:lnTo>
                      <a:pt x="22" y="30"/>
                    </a:lnTo>
                    <a:lnTo>
                      <a:pt x="34" y="42"/>
                    </a:lnTo>
                    <a:lnTo>
                      <a:pt x="44" y="54"/>
                    </a:lnTo>
                    <a:lnTo>
                      <a:pt x="54" y="67"/>
                    </a:lnTo>
                    <a:lnTo>
                      <a:pt x="65" y="81"/>
                    </a:lnTo>
                    <a:lnTo>
                      <a:pt x="74" y="94"/>
                    </a:lnTo>
                    <a:lnTo>
                      <a:pt x="82" y="106"/>
                    </a:lnTo>
                    <a:lnTo>
                      <a:pt x="91" y="100"/>
                    </a:lnTo>
                    <a:lnTo>
                      <a:pt x="82" y="87"/>
                    </a:lnTo>
                    <a:lnTo>
                      <a:pt x="73" y="74"/>
                    </a:lnTo>
                    <a:lnTo>
                      <a:pt x="62" y="60"/>
                    </a:lnTo>
                    <a:lnTo>
                      <a:pt x="53" y="48"/>
                    </a:lnTo>
                    <a:lnTo>
                      <a:pt x="42" y="35"/>
                    </a:lnTo>
                    <a:lnTo>
                      <a:pt x="31" y="22"/>
                    </a:lnTo>
                    <a:lnTo>
                      <a:pt x="20" y="11"/>
                    </a:lnTo>
                    <a:lnTo>
                      <a:pt x="7" y="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69" name="Freeform 9"/>
              <p:cNvSpPr>
                <a:spLocks/>
              </p:cNvSpPr>
              <p:nvPr/>
            </p:nvSpPr>
            <p:spPr bwMode="auto">
              <a:xfrm flipH="1">
                <a:off x="-245" y="1761"/>
                <a:ext cx="24" cy="11"/>
              </a:xfrm>
              <a:custGeom>
                <a:avLst/>
                <a:gdLst>
                  <a:gd name="T0" fmla="*/ 0 w 123"/>
                  <a:gd name="T1" fmla="*/ 9 h 60"/>
                  <a:gd name="T2" fmla="*/ 13 w 123"/>
                  <a:gd name="T3" fmla="*/ 18 h 60"/>
                  <a:gd name="T4" fmla="*/ 28 w 123"/>
                  <a:gd name="T5" fmla="*/ 25 h 60"/>
                  <a:gd name="T6" fmla="*/ 43 w 123"/>
                  <a:gd name="T7" fmla="*/ 30 h 60"/>
                  <a:gd name="T8" fmla="*/ 58 w 123"/>
                  <a:gd name="T9" fmla="*/ 35 h 60"/>
                  <a:gd name="T10" fmla="*/ 73 w 123"/>
                  <a:gd name="T11" fmla="*/ 40 h 60"/>
                  <a:gd name="T12" fmla="*/ 88 w 123"/>
                  <a:gd name="T13" fmla="*/ 45 h 60"/>
                  <a:gd name="T14" fmla="*/ 102 w 123"/>
                  <a:gd name="T15" fmla="*/ 51 h 60"/>
                  <a:gd name="T16" fmla="*/ 116 w 123"/>
                  <a:gd name="T17" fmla="*/ 60 h 60"/>
                  <a:gd name="T18" fmla="*/ 123 w 123"/>
                  <a:gd name="T19" fmla="*/ 50 h 60"/>
                  <a:gd name="T20" fmla="*/ 111 w 123"/>
                  <a:gd name="T21" fmla="*/ 41 h 60"/>
                  <a:gd name="T22" fmla="*/ 97 w 123"/>
                  <a:gd name="T23" fmla="*/ 34 h 60"/>
                  <a:gd name="T24" fmla="*/ 82 w 123"/>
                  <a:gd name="T25" fmla="*/ 27 h 60"/>
                  <a:gd name="T26" fmla="*/ 66 w 123"/>
                  <a:gd name="T27" fmla="*/ 23 h 60"/>
                  <a:gd name="T28" fmla="*/ 51 w 123"/>
                  <a:gd name="T29" fmla="*/ 17 h 60"/>
                  <a:gd name="T30" fmla="*/ 35 w 123"/>
                  <a:gd name="T31" fmla="*/ 12 h 60"/>
                  <a:gd name="T32" fmla="*/ 20 w 123"/>
                  <a:gd name="T33" fmla="*/ 7 h 60"/>
                  <a:gd name="T34" fmla="*/ 5 w 123"/>
                  <a:gd name="T35" fmla="*/ 0 h 60"/>
                  <a:gd name="T36" fmla="*/ 0 w 123"/>
                  <a:gd name="T37" fmla="*/ 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60">
                    <a:moveTo>
                      <a:pt x="0" y="9"/>
                    </a:moveTo>
                    <a:lnTo>
                      <a:pt x="13" y="18"/>
                    </a:lnTo>
                    <a:lnTo>
                      <a:pt x="28" y="25"/>
                    </a:lnTo>
                    <a:lnTo>
                      <a:pt x="43" y="30"/>
                    </a:lnTo>
                    <a:lnTo>
                      <a:pt x="58" y="35"/>
                    </a:lnTo>
                    <a:lnTo>
                      <a:pt x="73" y="40"/>
                    </a:lnTo>
                    <a:lnTo>
                      <a:pt x="88" y="45"/>
                    </a:lnTo>
                    <a:lnTo>
                      <a:pt x="102" y="51"/>
                    </a:lnTo>
                    <a:lnTo>
                      <a:pt x="116" y="60"/>
                    </a:lnTo>
                    <a:lnTo>
                      <a:pt x="123" y="50"/>
                    </a:lnTo>
                    <a:lnTo>
                      <a:pt x="111" y="41"/>
                    </a:lnTo>
                    <a:lnTo>
                      <a:pt x="97" y="34"/>
                    </a:lnTo>
                    <a:lnTo>
                      <a:pt x="82" y="27"/>
                    </a:lnTo>
                    <a:lnTo>
                      <a:pt x="66" y="23"/>
                    </a:lnTo>
                    <a:lnTo>
                      <a:pt x="51" y="17"/>
                    </a:lnTo>
                    <a:lnTo>
                      <a:pt x="35" y="12"/>
                    </a:lnTo>
                    <a:lnTo>
                      <a:pt x="20" y="7"/>
                    </a:lnTo>
                    <a:lnTo>
                      <a:pt x="5" y="0"/>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70" name="Freeform 10"/>
              <p:cNvSpPr>
                <a:spLocks/>
              </p:cNvSpPr>
              <p:nvPr/>
            </p:nvSpPr>
            <p:spPr bwMode="auto">
              <a:xfrm flipH="1">
                <a:off x="-339" y="1732"/>
                <a:ext cx="121" cy="101"/>
              </a:xfrm>
              <a:custGeom>
                <a:avLst/>
                <a:gdLst>
                  <a:gd name="T0" fmla="*/ 0 w 636"/>
                  <a:gd name="T1" fmla="*/ 375 h 534"/>
                  <a:gd name="T2" fmla="*/ 127 w 636"/>
                  <a:gd name="T3" fmla="*/ 58 h 534"/>
                  <a:gd name="T4" fmla="*/ 136 w 636"/>
                  <a:gd name="T5" fmla="*/ 44 h 534"/>
                  <a:gd name="T6" fmla="*/ 149 w 636"/>
                  <a:gd name="T7" fmla="*/ 31 h 534"/>
                  <a:gd name="T8" fmla="*/ 165 w 636"/>
                  <a:gd name="T9" fmla="*/ 21 h 534"/>
                  <a:gd name="T10" fmla="*/ 183 w 636"/>
                  <a:gd name="T11" fmla="*/ 13 h 534"/>
                  <a:gd name="T12" fmla="*/ 203 w 636"/>
                  <a:gd name="T13" fmla="*/ 7 h 534"/>
                  <a:gd name="T14" fmla="*/ 221 w 636"/>
                  <a:gd name="T15" fmla="*/ 4 h 534"/>
                  <a:gd name="T16" fmla="*/ 240 w 636"/>
                  <a:gd name="T17" fmla="*/ 1 h 534"/>
                  <a:gd name="T18" fmla="*/ 256 w 636"/>
                  <a:gd name="T19" fmla="*/ 0 h 534"/>
                  <a:gd name="T20" fmla="*/ 273 w 636"/>
                  <a:gd name="T21" fmla="*/ 1 h 534"/>
                  <a:gd name="T22" fmla="*/ 291 w 636"/>
                  <a:gd name="T23" fmla="*/ 5 h 534"/>
                  <a:gd name="T24" fmla="*/ 312 w 636"/>
                  <a:gd name="T25" fmla="*/ 11 h 534"/>
                  <a:gd name="T26" fmla="*/ 333 w 636"/>
                  <a:gd name="T27" fmla="*/ 19 h 534"/>
                  <a:gd name="T28" fmla="*/ 355 w 636"/>
                  <a:gd name="T29" fmla="*/ 28 h 534"/>
                  <a:gd name="T30" fmla="*/ 378 w 636"/>
                  <a:gd name="T31" fmla="*/ 38 h 534"/>
                  <a:gd name="T32" fmla="*/ 400 w 636"/>
                  <a:gd name="T33" fmla="*/ 51 h 534"/>
                  <a:gd name="T34" fmla="*/ 422 w 636"/>
                  <a:gd name="T35" fmla="*/ 64 h 534"/>
                  <a:gd name="T36" fmla="*/ 443 w 636"/>
                  <a:gd name="T37" fmla="*/ 77 h 534"/>
                  <a:gd name="T38" fmla="*/ 464 w 636"/>
                  <a:gd name="T39" fmla="*/ 92 h 534"/>
                  <a:gd name="T40" fmla="*/ 485 w 636"/>
                  <a:gd name="T41" fmla="*/ 107 h 534"/>
                  <a:gd name="T42" fmla="*/ 503 w 636"/>
                  <a:gd name="T43" fmla="*/ 122 h 534"/>
                  <a:gd name="T44" fmla="*/ 519 w 636"/>
                  <a:gd name="T45" fmla="*/ 138 h 534"/>
                  <a:gd name="T46" fmla="*/ 534 w 636"/>
                  <a:gd name="T47" fmla="*/ 153 h 534"/>
                  <a:gd name="T48" fmla="*/ 547 w 636"/>
                  <a:gd name="T49" fmla="*/ 168 h 534"/>
                  <a:gd name="T50" fmla="*/ 556 w 636"/>
                  <a:gd name="T51" fmla="*/ 182 h 534"/>
                  <a:gd name="T52" fmla="*/ 571 w 636"/>
                  <a:gd name="T53" fmla="*/ 212 h 534"/>
                  <a:gd name="T54" fmla="*/ 586 w 636"/>
                  <a:gd name="T55" fmla="*/ 247 h 534"/>
                  <a:gd name="T56" fmla="*/ 599 w 636"/>
                  <a:gd name="T57" fmla="*/ 287 h 534"/>
                  <a:gd name="T58" fmla="*/ 610 w 636"/>
                  <a:gd name="T59" fmla="*/ 329 h 534"/>
                  <a:gd name="T60" fmla="*/ 620 w 636"/>
                  <a:gd name="T61" fmla="*/ 371 h 534"/>
                  <a:gd name="T62" fmla="*/ 628 w 636"/>
                  <a:gd name="T63" fmla="*/ 413 h 534"/>
                  <a:gd name="T64" fmla="*/ 633 w 636"/>
                  <a:gd name="T65" fmla="*/ 452 h 534"/>
                  <a:gd name="T66" fmla="*/ 636 w 636"/>
                  <a:gd name="T67" fmla="*/ 485 h 534"/>
                  <a:gd name="T68" fmla="*/ 594 w 636"/>
                  <a:gd name="T69" fmla="*/ 534 h 534"/>
                  <a:gd name="T70" fmla="*/ 0 w 636"/>
                  <a:gd name="T71" fmla="*/ 375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6" h="534">
                    <a:moveTo>
                      <a:pt x="0" y="375"/>
                    </a:moveTo>
                    <a:lnTo>
                      <a:pt x="127" y="58"/>
                    </a:lnTo>
                    <a:lnTo>
                      <a:pt x="136" y="44"/>
                    </a:lnTo>
                    <a:lnTo>
                      <a:pt x="149" y="31"/>
                    </a:lnTo>
                    <a:lnTo>
                      <a:pt x="165" y="21"/>
                    </a:lnTo>
                    <a:lnTo>
                      <a:pt x="183" y="13"/>
                    </a:lnTo>
                    <a:lnTo>
                      <a:pt x="203" y="7"/>
                    </a:lnTo>
                    <a:lnTo>
                      <a:pt x="221" y="4"/>
                    </a:lnTo>
                    <a:lnTo>
                      <a:pt x="240" y="1"/>
                    </a:lnTo>
                    <a:lnTo>
                      <a:pt x="256" y="0"/>
                    </a:lnTo>
                    <a:lnTo>
                      <a:pt x="273" y="1"/>
                    </a:lnTo>
                    <a:lnTo>
                      <a:pt x="291" y="5"/>
                    </a:lnTo>
                    <a:lnTo>
                      <a:pt x="312" y="11"/>
                    </a:lnTo>
                    <a:lnTo>
                      <a:pt x="333" y="19"/>
                    </a:lnTo>
                    <a:lnTo>
                      <a:pt x="355" y="28"/>
                    </a:lnTo>
                    <a:lnTo>
                      <a:pt x="378" y="38"/>
                    </a:lnTo>
                    <a:lnTo>
                      <a:pt x="400" y="51"/>
                    </a:lnTo>
                    <a:lnTo>
                      <a:pt x="422" y="64"/>
                    </a:lnTo>
                    <a:lnTo>
                      <a:pt x="443" y="77"/>
                    </a:lnTo>
                    <a:lnTo>
                      <a:pt x="464" y="92"/>
                    </a:lnTo>
                    <a:lnTo>
                      <a:pt x="485" y="107"/>
                    </a:lnTo>
                    <a:lnTo>
                      <a:pt x="503" y="122"/>
                    </a:lnTo>
                    <a:lnTo>
                      <a:pt x="519" y="138"/>
                    </a:lnTo>
                    <a:lnTo>
                      <a:pt x="534" y="153"/>
                    </a:lnTo>
                    <a:lnTo>
                      <a:pt x="547" y="168"/>
                    </a:lnTo>
                    <a:lnTo>
                      <a:pt x="556" y="182"/>
                    </a:lnTo>
                    <a:lnTo>
                      <a:pt x="571" y="212"/>
                    </a:lnTo>
                    <a:lnTo>
                      <a:pt x="586" y="247"/>
                    </a:lnTo>
                    <a:lnTo>
                      <a:pt x="599" y="287"/>
                    </a:lnTo>
                    <a:lnTo>
                      <a:pt x="610" y="329"/>
                    </a:lnTo>
                    <a:lnTo>
                      <a:pt x="620" y="371"/>
                    </a:lnTo>
                    <a:lnTo>
                      <a:pt x="628" y="413"/>
                    </a:lnTo>
                    <a:lnTo>
                      <a:pt x="633" y="452"/>
                    </a:lnTo>
                    <a:lnTo>
                      <a:pt x="636" y="485"/>
                    </a:lnTo>
                    <a:lnTo>
                      <a:pt x="594" y="534"/>
                    </a:lnTo>
                    <a:lnTo>
                      <a:pt x="0" y="375"/>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71" name="Freeform 11"/>
              <p:cNvSpPr>
                <a:spLocks/>
              </p:cNvSpPr>
              <p:nvPr/>
            </p:nvSpPr>
            <p:spPr bwMode="auto">
              <a:xfrm flipH="1">
                <a:off x="-243" y="1742"/>
                <a:ext cx="26" cy="61"/>
              </a:xfrm>
              <a:custGeom>
                <a:avLst/>
                <a:gdLst>
                  <a:gd name="T0" fmla="*/ 127 w 139"/>
                  <a:gd name="T1" fmla="*/ 0 h 320"/>
                  <a:gd name="T2" fmla="*/ 127 w 139"/>
                  <a:gd name="T3" fmla="*/ 1 h 320"/>
                  <a:gd name="T4" fmla="*/ 0 w 139"/>
                  <a:gd name="T5" fmla="*/ 316 h 320"/>
                  <a:gd name="T6" fmla="*/ 12 w 139"/>
                  <a:gd name="T7" fmla="*/ 320 h 320"/>
                  <a:gd name="T8" fmla="*/ 139 w 139"/>
                  <a:gd name="T9" fmla="*/ 4 h 320"/>
                  <a:gd name="T10" fmla="*/ 139 w 139"/>
                  <a:gd name="T11" fmla="*/ 5 h 320"/>
                  <a:gd name="T12" fmla="*/ 127 w 139"/>
                  <a:gd name="T13" fmla="*/ 0 h 320"/>
                </a:gdLst>
                <a:ahLst/>
                <a:cxnLst>
                  <a:cxn ang="0">
                    <a:pos x="T0" y="T1"/>
                  </a:cxn>
                  <a:cxn ang="0">
                    <a:pos x="T2" y="T3"/>
                  </a:cxn>
                  <a:cxn ang="0">
                    <a:pos x="T4" y="T5"/>
                  </a:cxn>
                  <a:cxn ang="0">
                    <a:pos x="T6" y="T7"/>
                  </a:cxn>
                  <a:cxn ang="0">
                    <a:pos x="T8" y="T9"/>
                  </a:cxn>
                  <a:cxn ang="0">
                    <a:pos x="T10" y="T11"/>
                  </a:cxn>
                  <a:cxn ang="0">
                    <a:pos x="T12" y="T13"/>
                  </a:cxn>
                </a:cxnLst>
                <a:rect l="0" t="0" r="r" b="b"/>
                <a:pathLst>
                  <a:path w="139" h="320">
                    <a:moveTo>
                      <a:pt x="127" y="0"/>
                    </a:moveTo>
                    <a:lnTo>
                      <a:pt x="127" y="1"/>
                    </a:lnTo>
                    <a:lnTo>
                      <a:pt x="0" y="316"/>
                    </a:lnTo>
                    <a:lnTo>
                      <a:pt x="12" y="320"/>
                    </a:lnTo>
                    <a:lnTo>
                      <a:pt x="139" y="4"/>
                    </a:lnTo>
                    <a:lnTo>
                      <a:pt x="139" y="5"/>
                    </a:lnTo>
                    <a:lnTo>
                      <a:pt x="1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72" name="Freeform 12"/>
              <p:cNvSpPr>
                <a:spLocks/>
              </p:cNvSpPr>
              <p:nvPr/>
            </p:nvSpPr>
            <p:spPr bwMode="auto">
              <a:xfrm flipH="1">
                <a:off x="-275" y="1730"/>
                <a:ext cx="33" cy="13"/>
              </a:xfrm>
              <a:custGeom>
                <a:avLst/>
                <a:gdLst>
                  <a:gd name="T0" fmla="*/ 179 w 179"/>
                  <a:gd name="T1" fmla="*/ 7 h 68"/>
                  <a:gd name="T2" fmla="*/ 154 w 179"/>
                  <a:gd name="T3" fmla="*/ 3 h 68"/>
                  <a:gd name="T4" fmla="*/ 129 w 179"/>
                  <a:gd name="T5" fmla="*/ 0 h 68"/>
                  <a:gd name="T6" fmla="*/ 104 w 179"/>
                  <a:gd name="T7" fmla="*/ 3 h 68"/>
                  <a:gd name="T8" fmla="*/ 80 w 179"/>
                  <a:gd name="T9" fmla="*/ 7 h 68"/>
                  <a:gd name="T10" fmla="*/ 57 w 179"/>
                  <a:gd name="T11" fmla="*/ 15 h 68"/>
                  <a:gd name="T12" fmla="*/ 35 w 179"/>
                  <a:gd name="T13" fmla="*/ 27 h 68"/>
                  <a:gd name="T14" fmla="*/ 16 w 179"/>
                  <a:gd name="T15" fmla="*/ 43 h 68"/>
                  <a:gd name="T16" fmla="*/ 0 w 179"/>
                  <a:gd name="T17" fmla="*/ 63 h 68"/>
                  <a:gd name="T18" fmla="*/ 12 w 179"/>
                  <a:gd name="T19" fmla="*/ 68 h 68"/>
                  <a:gd name="T20" fmla="*/ 13 w 179"/>
                  <a:gd name="T21" fmla="*/ 67 h 68"/>
                  <a:gd name="T22" fmla="*/ 13 w 179"/>
                  <a:gd name="T23" fmla="*/ 66 h 68"/>
                  <a:gd name="T24" fmla="*/ 13 w 179"/>
                  <a:gd name="T25" fmla="*/ 66 h 68"/>
                  <a:gd name="T26" fmla="*/ 13 w 179"/>
                  <a:gd name="T27" fmla="*/ 65 h 68"/>
                  <a:gd name="T28" fmla="*/ 31 w 179"/>
                  <a:gd name="T29" fmla="*/ 49 h 68"/>
                  <a:gd name="T30" fmla="*/ 50 w 179"/>
                  <a:gd name="T31" fmla="*/ 35 h 68"/>
                  <a:gd name="T32" fmla="*/ 68 w 179"/>
                  <a:gd name="T33" fmla="*/ 25 h 68"/>
                  <a:gd name="T34" fmla="*/ 88 w 179"/>
                  <a:gd name="T35" fmla="*/ 16 h 68"/>
                  <a:gd name="T36" fmla="*/ 107 w 179"/>
                  <a:gd name="T37" fmla="*/ 12 h 68"/>
                  <a:gd name="T38" fmla="*/ 128 w 179"/>
                  <a:gd name="T39" fmla="*/ 11 h 68"/>
                  <a:gd name="T40" fmla="*/ 151 w 179"/>
                  <a:gd name="T41" fmla="*/ 13 h 68"/>
                  <a:gd name="T42" fmla="*/ 176 w 179"/>
                  <a:gd name="T43" fmla="*/ 19 h 68"/>
                  <a:gd name="T44" fmla="*/ 179 w 179"/>
                  <a:gd name="T45" fmla="*/ 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9" h="68">
                    <a:moveTo>
                      <a:pt x="179" y="7"/>
                    </a:moveTo>
                    <a:lnTo>
                      <a:pt x="154" y="3"/>
                    </a:lnTo>
                    <a:lnTo>
                      <a:pt x="129" y="0"/>
                    </a:lnTo>
                    <a:lnTo>
                      <a:pt x="104" y="3"/>
                    </a:lnTo>
                    <a:lnTo>
                      <a:pt x="80" y="7"/>
                    </a:lnTo>
                    <a:lnTo>
                      <a:pt x="57" y="15"/>
                    </a:lnTo>
                    <a:lnTo>
                      <a:pt x="35" y="27"/>
                    </a:lnTo>
                    <a:lnTo>
                      <a:pt x="16" y="43"/>
                    </a:lnTo>
                    <a:lnTo>
                      <a:pt x="0" y="63"/>
                    </a:lnTo>
                    <a:lnTo>
                      <a:pt x="12" y="68"/>
                    </a:lnTo>
                    <a:lnTo>
                      <a:pt x="13" y="67"/>
                    </a:lnTo>
                    <a:lnTo>
                      <a:pt x="13" y="66"/>
                    </a:lnTo>
                    <a:lnTo>
                      <a:pt x="13" y="66"/>
                    </a:lnTo>
                    <a:lnTo>
                      <a:pt x="13" y="65"/>
                    </a:lnTo>
                    <a:lnTo>
                      <a:pt x="31" y="49"/>
                    </a:lnTo>
                    <a:lnTo>
                      <a:pt x="50" y="35"/>
                    </a:lnTo>
                    <a:lnTo>
                      <a:pt x="68" y="25"/>
                    </a:lnTo>
                    <a:lnTo>
                      <a:pt x="88" y="16"/>
                    </a:lnTo>
                    <a:lnTo>
                      <a:pt x="107" y="12"/>
                    </a:lnTo>
                    <a:lnTo>
                      <a:pt x="128" y="11"/>
                    </a:lnTo>
                    <a:lnTo>
                      <a:pt x="151" y="13"/>
                    </a:lnTo>
                    <a:lnTo>
                      <a:pt x="176" y="19"/>
                    </a:lnTo>
                    <a:lnTo>
                      <a:pt x="17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73" name="Freeform 13"/>
              <p:cNvSpPr>
                <a:spLocks/>
              </p:cNvSpPr>
              <p:nvPr/>
            </p:nvSpPr>
            <p:spPr bwMode="auto">
              <a:xfrm flipH="1">
                <a:off x="-325" y="1732"/>
                <a:ext cx="50" cy="35"/>
              </a:xfrm>
              <a:custGeom>
                <a:avLst/>
                <a:gdLst>
                  <a:gd name="T0" fmla="*/ 264 w 264"/>
                  <a:gd name="T1" fmla="*/ 179 h 187"/>
                  <a:gd name="T2" fmla="*/ 254 w 264"/>
                  <a:gd name="T3" fmla="*/ 165 h 187"/>
                  <a:gd name="T4" fmla="*/ 242 w 264"/>
                  <a:gd name="T5" fmla="*/ 151 h 187"/>
                  <a:gd name="T6" fmla="*/ 229 w 264"/>
                  <a:gd name="T7" fmla="*/ 136 h 187"/>
                  <a:gd name="T8" fmla="*/ 214 w 264"/>
                  <a:gd name="T9" fmla="*/ 122 h 187"/>
                  <a:gd name="T10" fmla="*/ 198 w 264"/>
                  <a:gd name="T11" fmla="*/ 109 h 187"/>
                  <a:gd name="T12" fmla="*/ 182 w 264"/>
                  <a:gd name="T13" fmla="*/ 96 h 187"/>
                  <a:gd name="T14" fmla="*/ 165 w 264"/>
                  <a:gd name="T15" fmla="*/ 83 h 187"/>
                  <a:gd name="T16" fmla="*/ 148 w 264"/>
                  <a:gd name="T17" fmla="*/ 71 h 187"/>
                  <a:gd name="T18" fmla="*/ 129 w 264"/>
                  <a:gd name="T19" fmla="*/ 59 h 187"/>
                  <a:gd name="T20" fmla="*/ 110 w 264"/>
                  <a:gd name="T21" fmla="*/ 47 h 187"/>
                  <a:gd name="T22" fmla="*/ 91 w 264"/>
                  <a:gd name="T23" fmla="*/ 37 h 187"/>
                  <a:gd name="T24" fmla="*/ 73 w 264"/>
                  <a:gd name="T25" fmla="*/ 28 h 187"/>
                  <a:gd name="T26" fmla="*/ 54 w 264"/>
                  <a:gd name="T27" fmla="*/ 20 h 187"/>
                  <a:gd name="T28" fmla="*/ 37 w 264"/>
                  <a:gd name="T29" fmla="*/ 12 h 187"/>
                  <a:gd name="T30" fmla="*/ 19 w 264"/>
                  <a:gd name="T31" fmla="*/ 5 h 187"/>
                  <a:gd name="T32" fmla="*/ 3 w 264"/>
                  <a:gd name="T33" fmla="*/ 0 h 187"/>
                  <a:gd name="T34" fmla="*/ 0 w 264"/>
                  <a:gd name="T35" fmla="*/ 12 h 187"/>
                  <a:gd name="T36" fmla="*/ 16 w 264"/>
                  <a:gd name="T37" fmla="*/ 18 h 187"/>
                  <a:gd name="T38" fmla="*/ 34 w 264"/>
                  <a:gd name="T39" fmla="*/ 23 h 187"/>
                  <a:gd name="T40" fmla="*/ 51 w 264"/>
                  <a:gd name="T41" fmla="*/ 31 h 187"/>
                  <a:gd name="T42" fmla="*/ 69 w 264"/>
                  <a:gd name="T43" fmla="*/ 39 h 187"/>
                  <a:gd name="T44" fmla="*/ 88 w 264"/>
                  <a:gd name="T45" fmla="*/ 49 h 187"/>
                  <a:gd name="T46" fmla="*/ 105 w 264"/>
                  <a:gd name="T47" fmla="*/ 58 h 187"/>
                  <a:gd name="T48" fmla="*/ 123 w 264"/>
                  <a:gd name="T49" fmla="*/ 69 h 187"/>
                  <a:gd name="T50" fmla="*/ 141 w 264"/>
                  <a:gd name="T51" fmla="*/ 80 h 187"/>
                  <a:gd name="T52" fmla="*/ 158 w 264"/>
                  <a:gd name="T53" fmla="*/ 92 h 187"/>
                  <a:gd name="T54" fmla="*/ 175 w 264"/>
                  <a:gd name="T55" fmla="*/ 105 h 187"/>
                  <a:gd name="T56" fmla="*/ 190 w 264"/>
                  <a:gd name="T57" fmla="*/ 118 h 187"/>
                  <a:gd name="T58" fmla="*/ 205 w 264"/>
                  <a:gd name="T59" fmla="*/ 130 h 187"/>
                  <a:gd name="T60" fmla="*/ 220 w 264"/>
                  <a:gd name="T61" fmla="*/ 144 h 187"/>
                  <a:gd name="T62" fmla="*/ 233 w 264"/>
                  <a:gd name="T63" fmla="*/ 158 h 187"/>
                  <a:gd name="T64" fmla="*/ 244 w 264"/>
                  <a:gd name="T65" fmla="*/ 173 h 187"/>
                  <a:gd name="T66" fmla="*/ 255 w 264"/>
                  <a:gd name="T67" fmla="*/ 187 h 187"/>
                  <a:gd name="T68" fmla="*/ 264 w 264"/>
                  <a:gd name="T69" fmla="*/ 17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187">
                    <a:moveTo>
                      <a:pt x="264" y="179"/>
                    </a:moveTo>
                    <a:lnTo>
                      <a:pt x="254" y="165"/>
                    </a:lnTo>
                    <a:lnTo>
                      <a:pt x="242" y="151"/>
                    </a:lnTo>
                    <a:lnTo>
                      <a:pt x="229" y="136"/>
                    </a:lnTo>
                    <a:lnTo>
                      <a:pt x="214" y="122"/>
                    </a:lnTo>
                    <a:lnTo>
                      <a:pt x="198" y="109"/>
                    </a:lnTo>
                    <a:lnTo>
                      <a:pt x="182" y="96"/>
                    </a:lnTo>
                    <a:lnTo>
                      <a:pt x="165" y="83"/>
                    </a:lnTo>
                    <a:lnTo>
                      <a:pt x="148" y="71"/>
                    </a:lnTo>
                    <a:lnTo>
                      <a:pt x="129" y="59"/>
                    </a:lnTo>
                    <a:lnTo>
                      <a:pt x="110" y="47"/>
                    </a:lnTo>
                    <a:lnTo>
                      <a:pt x="91" y="37"/>
                    </a:lnTo>
                    <a:lnTo>
                      <a:pt x="73" y="28"/>
                    </a:lnTo>
                    <a:lnTo>
                      <a:pt x="54" y="20"/>
                    </a:lnTo>
                    <a:lnTo>
                      <a:pt x="37" y="12"/>
                    </a:lnTo>
                    <a:lnTo>
                      <a:pt x="19" y="5"/>
                    </a:lnTo>
                    <a:lnTo>
                      <a:pt x="3" y="0"/>
                    </a:lnTo>
                    <a:lnTo>
                      <a:pt x="0" y="12"/>
                    </a:lnTo>
                    <a:lnTo>
                      <a:pt x="16" y="18"/>
                    </a:lnTo>
                    <a:lnTo>
                      <a:pt x="34" y="23"/>
                    </a:lnTo>
                    <a:lnTo>
                      <a:pt x="51" y="31"/>
                    </a:lnTo>
                    <a:lnTo>
                      <a:pt x="69" y="39"/>
                    </a:lnTo>
                    <a:lnTo>
                      <a:pt x="88" y="49"/>
                    </a:lnTo>
                    <a:lnTo>
                      <a:pt x="105" y="58"/>
                    </a:lnTo>
                    <a:lnTo>
                      <a:pt x="123" y="69"/>
                    </a:lnTo>
                    <a:lnTo>
                      <a:pt x="141" y="80"/>
                    </a:lnTo>
                    <a:lnTo>
                      <a:pt x="158" y="92"/>
                    </a:lnTo>
                    <a:lnTo>
                      <a:pt x="175" y="105"/>
                    </a:lnTo>
                    <a:lnTo>
                      <a:pt x="190" y="118"/>
                    </a:lnTo>
                    <a:lnTo>
                      <a:pt x="205" y="130"/>
                    </a:lnTo>
                    <a:lnTo>
                      <a:pt x="220" y="144"/>
                    </a:lnTo>
                    <a:lnTo>
                      <a:pt x="233" y="158"/>
                    </a:lnTo>
                    <a:lnTo>
                      <a:pt x="244" y="173"/>
                    </a:lnTo>
                    <a:lnTo>
                      <a:pt x="255" y="187"/>
                    </a:lnTo>
                    <a:lnTo>
                      <a:pt x="264"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74" name="Freeform 14"/>
              <p:cNvSpPr>
                <a:spLocks/>
              </p:cNvSpPr>
              <p:nvPr/>
            </p:nvSpPr>
            <p:spPr bwMode="auto">
              <a:xfrm flipH="1">
                <a:off x="-340" y="1766"/>
                <a:ext cx="17" cy="58"/>
              </a:xfrm>
              <a:custGeom>
                <a:avLst/>
                <a:gdLst>
                  <a:gd name="T0" fmla="*/ 88 w 91"/>
                  <a:gd name="T1" fmla="*/ 311 h 311"/>
                  <a:gd name="T2" fmla="*/ 89 w 91"/>
                  <a:gd name="T3" fmla="*/ 306 h 311"/>
                  <a:gd name="T4" fmla="*/ 87 w 91"/>
                  <a:gd name="T5" fmla="*/ 275 h 311"/>
                  <a:gd name="T6" fmla="*/ 81 w 91"/>
                  <a:gd name="T7" fmla="*/ 237 h 311"/>
                  <a:gd name="T8" fmla="*/ 73 w 91"/>
                  <a:gd name="T9" fmla="*/ 193 h 311"/>
                  <a:gd name="T10" fmla="*/ 63 w 91"/>
                  <a:gd name="T11" fmla="*/ 148 h 311"/>
                  <a:gd name="T12" fmla="*/ 50 w 91"/>
                  <a:gd name="T13" fmla="*/ 103 h 311"/>
                  <a:gd name="T14" fmla="*/ 37 w 91"/>
                  <a:gd name="T15" fmla="*/ 62 h 311"/>
                  <a:gd name="T16" fmla="*/ 23 w 91"/>
                  <a:gd name="T17" fmla="*/ 26 h 311"/>
                  <a:gd name="T18" fmla="*/ 9 w 91"/>
                  <a:gd name="T19" fmla="*/ 0 h 311"/>
                  <a:gd name="T20" fmla="*/ 0 w 91"/>
                  <a:gd name="T21" fmla="*/ 8 h 311"/>
                  <a:gd name="T22" fmla="*/ 15 w 91"/>
                  <a:gd name="T23" fmla="*/ 36 h 311"/>
                  <a:gd name="T24" fmla="*/ 28 w 91"/>
                  <a:gd name="T25" fmla="*/ 69 h 311"/>
                  <a:gd name="T26" fmla="*/ 41 w 91"/>
                  <a:gd name="T27" fmla="*/ 109 h 311"/>
                  <a:gd name="T28" fmla="*/ 51 w 91"/>
                  <a:gd name="T29" fmla="*/ 151 h 311"/>
                  <a:gd name="T30" fmla="*/ 62 w 91"/>
                  <a:gd name="T31" fmla="*/ 194 h 311"/>
                  <a:gd name="T32" fmla="*/ 69 w 91"/>
                  <a:gd name="T33" fmla="*/ 236 h 311"/>
                  <a:gd name="T34" fmla="*/ 75 w 91"/>
                  <a:gd name="T35" fmla="*/ 274 h 311"/>
                  <a:gd name="T36" fmla="*/ 78 w 91"/>
                  <a:gd name="T37" fmla="*/ 306 h 311"/>
                  <a:gd name="T38" fmla="*/ 79 w 91"/>
                  <a:gd name="T39" fmla="*/ 303 h 311"/>
                  <a:gd name="T40" fmla="*/ 88 w 91"/>
                  <a:gd name="T41" fmla="*/ 311 h 311"/>
                  <a:gd name="T42" fmla="*/ 91 w 91"/>
                  <a:gd name="T43" fmla="*/ 308 h 311"/>
                  <a:gd name="T44" fmla="*/ 89 w 91"/>
                  <a:gd name="T45" fmla="*/ 306 h 311"/>
                  <a:gd name="T46" fmla="*/ 88 w 91"/>
                  <a:gd name="T47"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311">
                    <a:moveTo>
                      <a:pt x="88" y="311"/>
                    </a:moveTo>
                    <a:lnTo>
                      <a:pt x="89" y="306"/>
                    </a:lnTo>
                    <a:lnTo>
                      <a:pt x="87" y="275"/>
                    </a:lnTo>
                    <a:lnTo>
                      <a:pt x="81" y="237"/>
                    </a:lnTo>
                    <a:lnTo>
                      <a:pt x="73" y="193"/>
                    </a:lnTo>
                    <a:lnTo>
                      <a:pt x="63" y="148"/>
                    </a:lnTo>
                    <a:lnTo>
                      <a:pt x="50" y="103"/>
                    </a:lnTo>
                    <a:lnTo>
                      <a:pt x="37" y="62"/>
                    </a:lnTo>
                    <a:lnTo>
                      <a:pt x="23" y="26"/>
                    </a:lnTo>
                    <a:lnTo>
                      <a:pt x="9" y="0"/>
                    </a:lnTo>
                    <a:lnTo>
                      <a:pt x="0" y="8"/>
                    </a:lnTo>
                    <a:lnTo>
                      <a:pt x="15" y="36"/>
                    </a:lnTo>
                    <a:lnTo>
                      <a:pt x="28" y="69"/>
                    </a:lnTo>
                    <a:lnTo>
                      <a:pt x="41" y="109"/>
                    </a:lnTo>
                    <a:lnTo>
                      <a:pt x="51" y="151"/>
                    </a:lnTo>
                    <a:lnTo>
                      <a:pt x="62" y="194"/>
                    </a:lnTo>
                    <a:lnTo>
                      <a:pt x="69" y="236"/>
                    </a:lnTo>
                    <a:lnTo>
                      <a:pt x="75" y="274"/>
                    </a:lnTo>
                    <a:lnTo>
                      <a:pt x="78" y="306"/>
                    </a:lnTo>
                    <a:lnTo>
                      <a:pt x="79" y="303"/>
                    </a:lnTo>
                    <a:lnTo>
                      <a:pt x="88" y="311"/>
                    </a:lnTo>
                    <a:lnTo>
                      <a:pt x="91" y="308"/>
                    </a:lnTo>
                    <a:lnTo>
                      <a:pt x="89" y="306"/>
                    </a:lnTo>
                    <a:lnTo>
                      <a:pt x="88" y="3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75" name="Freeform 15"/>
              <p:cNvSpPr>
                <a:spLocks/>
              </p:cNvSpPr>
              <p:nvPr/>
            </p:nvSpPr>
            <p:spPr bwMode="auto">
              <a:xfrm flipH="1">
                <a:off x="-340" y="1823"/>
                <a:ext cx="10" cy="11"/>
              </a:xfrm>
              <a:custGeom>
                <a:avLst/>
                <a:gdLst>
                  <a:gd name="T0" fmla="*/ 4 w 51"/>
                  <a:gd name="T1" fmla="*/ 57 h 58"/>
                  <a:gd name="T2" fmla="*/ 8 w 51"/>
                  <a:gd name="T3" fmla="*/ 56 h 58"/>
                  <a:gd name="T4" fmla="*/ 13 w 51"/>
                  <a:gd name="T5" fmla="*/ 50 h 58"/>
                  <a:gd name="T6" fmla="*/ 20 w 51"/>
                  <a:gd name="T7" fmla="*/ 43 h 58"/>
                  <a:gd name="T8" fmla="*/ 28 w 51"/>
                  <a:gd name="T9" fmla="*/ 35 h 58"/>
                  <a:gd name="T10" fmla="*/ 35 w 51"/>
                  <a:gd name="T11" fmla="*/ 26 h 58"/>
                  <a:gd name="T12" fmla="*/ 42 w 51"/>
                  <a:gd name="T13" fmla="*/ 18 h 58"/>
                  <a:gd name="T14" fmla="*/ 48 w 51"/>
                  <a:gd name="T15" fmla="*/ 11 h 58"/>
                  <a:gd name="T16" fmla="*/ 51 w 51"/>
                  <a:gd name="T17" fmla="*/ 8 h 58"/>
                  <a:gd name="T18" fmla="*/ 42 w 51"/>
                  <a:gd name="T19" fmla="*/ 0 h 58"/>
                  <a:gd name="T20" fmla="*/ 0 w 51"/>
                  <a:gd name="T21" fmla="*/ 48 h 58"/>
                  <a:gd name="T22" fmla="*/ 5 w 51"/>
                  <a:gd name="T23" fmla="*/ 46 h 58"/>
                  <a:gd name="T24" fmla="*/ 4 w 51"/>
                  <a:gd name="T25" fmla="*/ 57 h 58"/>
                  <a:gd name="T26" fmla="*/ 6 w 51"/>
                  <a:gd name="T27" fmla="*/ 58 h 58"/>
                  <a:gd name="T28" fmla="*/ 10 w 51"/>
                  <a:gd name="T29" fmla="*/ 55 h 58"/>
                  <a:gd name="T30" fmla="*/ 4 w 51"/>
                  <a:gd name="T31"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58">
                    <a:moveTo>
                      <a:pt x="4" y="57"/>
                    </a:moveTo>
                    <a:lnTo>
                      <a:pt x="8" y="56"/>
                    </a:lnTo>
                    <a:lnTo>
                      <a:pt x="13" y="50"/>
                    </a:lnTo>
                    <a:lnTo>
                      <a:pt x="20" y="43"/>
                    </a:lnTo>
                    <a:lnTo>
                      <a:pt x="28" y="35"/>
                    </a:lnTo>
                    <a:lnTo>
                      <a:pt x="35" y="26"/>
                    </a:lnTo>
                    <a:lnTo>
                      <a:pt x="42" y="18"/>
                    </a:lnTo>
                    <a:lnTo>
                      <a:pt x="48" y="11"/>
                    </a:lnTo>
                    <a:lnTo>
                      <a:pt x="51" y="8"/>
                    </a:lnTo>
                    <a:lnTo>
                      <a:pt x="42" y="0"/>
                    </a:lnTo>
                    <a:lnTo>
                      <a:pt x="0" y="48"/>
                    </a:lnTo>
                    <a:lnTo>
                      <a:pt x="5" y="46"/>
                    </a:lnTo>
                    <a:lnTo>
                      <a:pt x="4" y="57"/>
                    </a:lnTo>
                    <a:lnTo>
                      <a:pt x="6" y="58"/>
                    </a:lnTo>
                    <a:lnTo>
                      <a:pt x="10" y="55"/>
                    </a:lnTo>
                    <a:lnTo>
                      <a:pt x="4"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76" name="Freeform 16"/>
              <p:cNvSpPr>
                <a:spLocks/>
              </p:cNvSpPr>
              <p:nvPr/>
            </p:nvSpPr>
            <p:spPr bwMode="auto">
              <a:xfrm flipH="1">
                <a:off x="-331" y="1802"/>
                <a:ext cx="114" cy="32"/>
              </a:xfrm>
              <a:custGeom>
                <a:avLst/>
                <a:gdLst>
                  <a:gd name="T0" fmla="*/ 2 w 602"/>
                  <a:gd name="T1" fmla="*/ 3 h 170"/>
                  <a:gd name="T2" fmla="*/ 7 w 602"/>
                  <a:gd name="T3" fmla="*/ 10 h 170"/>
                  <a:gd name="T4" fmla="*/ 601 w 602"/>
                  <a:gd name="T5" fmla="*/ 170 h 170"/>
                  <a:gd name="T6" fmla="*/ 602 w 602"/>
                  <a:gd name="T7" fmla="*/ 159 h 170"/>
                  <a:gd name="T8" fmla="*/ 9 w 602"/>
                  <a:gd name="T9" fmla="*/ 0 h 170"/>
                  <a:gd name="T10" fmla="*/ 14 w 602"/>
                  <a:gd name="T11" fmla="*/ 7 h 170"/>
                  <a:gd name="T12" fmla="*/ 2 w 602"/>
                  <a:gd name="T13" fmla="*/ 3 h 170"/>
                  <a:gd name="T14" fmla="*/ 0 w 602"/>
                  <a:gd name="T15" fmla="*/ 9 h 170"/>
                  <a:gd name="T16" fmla="*/ 7 w 602"/>
                  <a:gd name="T17" fmla="*/ 10 h 170"/>
                  <a:gd name="T18" fmla="*/ 2 w 602"/>
                  <a:gd name="T19" fmla="*/ 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2" h="170">
                    <a:moveTo>
                      <a:pt x="2" y="3"/>
                    </a:moveTo>
                    <a:lnTo>
                      <a:pt x="7" y="10"/>
                    </a:lnTo>
                    <a:lnTo>
                      <a:pt x="601" y="170"/>
                    </a:lnTo>
                    <a:lnTo>
                      <a:pt x="602" y="159"/>
                    </a:lnTo>
                    <a:lnTo>
                      <a:pt x="9" y="0"/>
                    </a:lnTo>
                    <a:lnTo>
                      <a:pt x="14" y="7"/>
                    </a:lnTo>
                    <a:lnTo>
                      <a:pt x="2" y="3"/>
                    </a:lnTo>
                    <a:lnTo>
                      <a:pt x="0" y="9"/>
                    </a:lnTo>
                    <a:lnTo>
                      <a:pt x="7" y="10"/>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77" name="Freeform 17"/>
              <p:cNvSpPr>
                <a:spLocks/>
              </p:cNvSpPr>
              <p:nvPr/>
            </p:nvSpPr>
            <p:spPr bwMode="auto">
              <a:xfrm flipH="1">
                <a:off x="-336" y="1730"/>
                <a:ext cx="101" cy="70"/>
              </a:xfrm>
              <a:custGeom>
                <a:avLst/>
                <a:gdLst>
                  <a:gd name="T0" fmla="*/ 53 w 532"/>
                  <a:gd name="T1" fmla="*/ 144 h 367"/>
                  <a:gd name="T2" fmla="*/ 37 w 532"/>
                  <a:gd name="T3" fmla="*/ 148 h 367"/>
                  <a:gd name="T4" fmla="*/ 22 w 532"/>
                  <a:gd name="T5" fmla="*/ 154 h 367"/>
                  <a:gd name="T6" fmla="*/ 7 w 532"/>
                  <a:gd name="T7" fmla="*/ 160 h 367"/>
                  <a:gd name="T8" fmla="*/ 14 w 532"/>
                  <a:gd name="T9" fmla="*/ 129 h 367"/>
                  <a:gd name="T10" fmla="*/ 38 w 532"/>
                  <a:gd name="T11" fmla="*/ 68 h 367"/>
                  <a:gd name="T12" fmla="*/ 72 w 532"/>
                  <a:gd name="T13" fmla="*/ 26 h 367"/>
                  <a:gd name="T14" fmla="*/ 129 w 532"/>
                  <a:gd name="T15" fmla="*/ 4 h 367"/>
                  <a:gd name="T16" fmla="*/ 189 w 532"/>
                  <a:gd name="T17" fmla="*/ 1 h 367"/>
                  <a:gd name="T18" fmla="*/ 231 w 532"/>
                  <a:gd name="T19" fmla="*/ 12 h 367"/>
                  <a:gd name="T20" fmla="*/ 276 w 532"/>
                  <a:gd name="T21" fmla="*/ 30 h 367"/>
                  <a:gd name="T22" fmla="*/ 322 w 532"/>
                  <a:gd name="T23" fmla="*/ 54 h 367"/>
                  <a:gd name="T24" fmla="*/ 367 w 532"/>
                  <a:gd name="T25" fmla="*/ 84 h 367"/>
                  <a:gd name="T26" fmla="*/ 409 w 532"/>
                  <a:gd name="T27" fmla="*/ 117 h 367"/>
                  <a:gd name="T28" fmla="*/ 445 w 532"/>
                  <a:gd name="T29" fmla="*/ 151 h 367"/>
                  <a:gd name="T30" fmla="*/ 471 w 532"/>
                  <a:gd name="T31" fmla="*/ 183 h 367"/>
                  <a:gd name="T32" fmla="*/ 491 w 532"/>
                  <a:gd name="T33" fmla="*/ 219 h 367"/>
                  <a:gd name="T34" fmla="*/ 507 w 532"/>
                  <a:gd name="T35" fmla="*/ 261 h 367"/>
                  <a:gd name="T36" fmla="*/ 518 w 532"/>
                  <a:gd name="T37" fmla="*/ 303 h 367"/>
                  <a:gd name="T38" fmla="*/ 528 w 532"/>
                  <a:gd name="T39" fmla="*/ 346 h 367"/>
                  <a:gd name="T40" fmla="*/ 528 w 532"/>
                  <a:gd name="T41" fmla="*/ 361 h 367"/>
                  <a:gd name="T42" fmla="*/ 508 w 532"/>
                  <a:gd name="T43" fmla="*/ 345 h 367"/>
                  <a:gd name="T44" fmla="*/ 485 w 532"/>
                  <a:gd name="T45" fmla="*/ 325 h 367"/>
                  <a:gd name="T46" fmla="*/ 464 w 532"/>
                  <a:gd name="T47" fmla="*/ 309 h 367"/>
                  <a:gd name="T48" fmla="*/ 433 w 532"/>
                  <a:gd name="T49" fmla="*/ 284 h 367"/>
                  <a:gd name="T50" fmla="*/ 387 w 532"/>
                  <a:gd name="T51" fmla="*/ 249 h 367"/>
                  <a:gd name="T52" fmla="*/ 342 w 532"/>
                  <a:gd name="T53" fmla="*/ 219 h 367"/>
                  <a:gd name="T54" fmla="*/ 296 w 532"/>
                  <a:gd name="T55" fmla="*/ 194 h 367"/>
                  <a:gd name="T56" fmla="*/ 250 w 532"/>
                  <a:gd name="T57" fmla="*/ 174 h 367"/>
                  <a:gd name="T58" fmla="*/ 201 w 532"/>
                  <a:gd name="T59" fmla="*/ 159 h 367"/>
                  <a:gd name="T60" fmla="*/ 149 w 532"/>
                  <a:gd name="T61" fmla="*/ 150 h 367"/>
                  <a:gd name="T62" fmla="*/ 91 w 532"/>
                  <a:gd name="T63" fmla="*/ 145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2" h="367">
                    <a:moveTo>
                      <a:pt x="61" y="144"/>
                    </a:moveTo>
                    <a:lnTo>
                      <a:pt x="53" y="144"/>
                    </a:lnTo>
                    <a:lnTo>
                      <a:pt x="45" y="145"/>
                    </a:lnTo>
                    <a:lnTo>
                      <a:pt x="37" y="148"/>
                    </a:lnTo>
                    <a:lnTo>
                      <a:pt x="29" y="150"/>
                    </a:lnTo>
                    <a:lnTo>
                      <a:pt x="22" y="154"/>
                    </a:lnTo>
                    <a:lnTo>
                      <a:pt x="14" y="157"/>
                    </a:lnTo>
                    <a:lnTo>
                      <a:pt x="7" y="160"/>
                    </a:lnTo>
                    <a:lnTo>
                      <a:pt x="0" y="165"/>
                    </a:lnTo>
                    <a:lnTo>
                      <a:pt x="14" y="129"/>
                    </a:lnTo>
                    <a:lnTo>
                      <a:pt x="26" y="97"/>
                    </a:lnTo>
                    <a:lnTo>
                      <a:pt x="38" y="68"/>
                    </a:lnTo>
                    <a:lnTo>
                      <a:pt x="53" y="44"/>
                    </a:lnTo>
                    <a:lnTo>
                      <a:pt x="72" y="26"/>
                    </a:lnTo>
                    <a:lnTo>
                      <a:pt x="97" y="12"/>
                    </a:lnTo>
                    <a:lnTo>
                      <a:pt x="129" y="4"/>
                    </a:lnTo>
                    <a:lnTo>
                      <a:pt x="171" y="0"/>
                    </a:lnTo>
                    <a:lnTo>
                      <a:pt x="189" y="1"/>
                    </a:lnTo>
                    <a:lnTo>
                      <a:pt x="210" y="6"/>
                    </a:lnTo>
                    <a:lnTo>
                      <a:pt x="231" y="12"/>
                    </a:lnTo>
                    <a:lnTo>
                      <a:pt x="253" y="20"/>
                    </a:lnTo>
                    <a:lnTo>
                      <a:pt x="276" y="30"/>
                    </a:lnTo>
                    <a:lnTo>
                      <a:pt x="299" y="42"/>
                    </a:lnTo>
                    <a:lnTo>
                      <a:pt x="322" y="54"/>
                    </a:lnTo>
                    <a:lnTo>
                      <a:pt x="345" y="69"/>
                    </a:lnTo>
                    <a:lnTo>
                      <a:pt x="367" y="84"/>
                    </a:lnTo>
                    <a:lnTo>
                      <a:pt x="388" y="101"/>
                    </a:lnTo>
                    <a:lnTo>
                      <a:pt x="409" y="117"/>
                    </a:lnTo>
                    <a:lnTo>
                      <a:pt x="428" y="134"/>
                    </a:lnTo>
                    <a:lnTo>
                      <a:pt x="445" y="151"/>
                    </a:lnTo>
                    <a:lnTo>
                      <a:pt x="460" y="167"/>
                    </a:lnTo>
                    <a:lnTo>
                      <a:pt x="471" y="183"/>
                    </a:lnTo>
                    <a:lnTo>
                      <a:pt x="482" y="200"/>
                    </a:lnTo>
                    <a:lnTo>
                      <a:pt x="491" y="219"/>
                    </a:lnTo>
                    <a:lnTo>
                      <a:pt x="500" y="239"/>
                    </a:lnTo>
                    <a:lnTo>
                      <a:pt x="507" y="261"/>
                    </a:lnTo>
                    <a:lnTo>
                      <a:pt x="513" y="281"/>
                    </a:lnTo>
                    <a:lnTo>
                      <a:pt x="518" y="303"/>
                    </a:lnTo>
                    <a:lnTo>
                      <a:pt x="523" y="324"/>
                    </a:lnTo>
                    <a:lnTo>
                      <a:pt x="528" y="346"/>
                    </a:lnTo>
                    <a:lnTo>
                      <a:pt x="532" y="367"/>
                    </a:lnTo>
                    <a:lnTo>
                      <a:pt x="528" y="361"/>
                    </a:lnTo>
                    <a:lnTo>
                      <a:pt x="518" y="353"/>
                    </a:lnTo>
                    <a:lnTo>
                      <a:pt x="508" y="345"/>
                    </a:lnTo>
                    <a:lnTo>
                      <a:pt x="497" y="334"/>
                    </a:lnTo>
                    <a:lnTo>
                      <a:pt x="485" y="325"/>
                    </a:lnTo>
                    <a:lnTo>
                      <a:pt x="474" y="316"/>
                    </a:lnTo>
                    <a:lnTo>
                      <a:pt x="464" y="309"/>
                    </a:lnTo>
                    <a:lnTo>
                      <a:pt x="457" y="303"/>
                    </a:lnTo>
                    <a:lnTo>
                      <a:pt x="433" y="284"/>
                    </a:lnTo>
                    <a:lnTo>
                      <a:pt x="410" y="265"/>
                    </a:lnTo>
                    <a:lnTo>
                      <a:pt x="387" y="249"/>
                    </a:lnTo>
                    <a:lnTo>
                      <a:pt x="364" y="233"/>
                    </a:lnTo>
                    <a:lnTo>
                      <a:pt x="342" y="219"/>
                    </a:lnTo>
                    <a:lnTo>
                      <a:pt x="319" y="205"/>
                    </a:lnTo>
                    <a:lnTo>
                      <a:pt x="296" y="194"/>
                    </a:lnTo>
                    <a:lnTo>
                      <a:pt x="273" y="183"/>
                    </a:lnTo>
                    <a:lnTo>
                      <a:pt x="250" y="174"/>
                    </a:lnTo>
                    <a:lnTo>
                      <a:pt x="226" y="166"/>
                    </a:lnTo>
                    <a:lnTo>
                      <a:pt x="201" y="159"/>
                    </a:lnTo>
                    <a:lnTo>
                      <a:pt x="175" y="154"/>
                    </a:lnTo>
                    <a:lnTo>
                      <a:pt x="149" y="150"/>
                    </a:lnTo>
                    <a:lnTo>
                      <a:pt x="121" y="147"/>
                    </a:lnTo>
                    <a:lnTo>
                      <a:pt x="91" y="145"/>
                    </a:lnTo>
                    <a:lnTo>
                      <a:pt x="61" y="144"/>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78" name="Freeform 18"/>
              <p:cNvSpPr>
                <a:spLocks/>
              </p:cNvSpPr>
              <p:nvPr/>
            </p:nvSpPr>
            <p:spPr bwMode="auto">
              <a:xfrm flipH="1">
                <a:off x="-272" y="1756"/>
                <a:ext cx="23" cy="5"/>
              </a:xfrm>
              <a:custGeom>
                <a:avLst/>
                <a:gdLst>
                  <a:gd name="T0" fmla="*/ 0 w 119"/>
                  <a:gd name="T1" fmla="*/ 11 h 24"/>
                  <a:gd name="T2" fmla="*/ 15 w 119"/>
                  <a:gd name="T3" fmla="*/ 13 h 24"/>
                  <a:gd name="T4" fmla="*/ 29 w 119"/>
                  <a:gd name="T5" fmla="*/ 15 h 24"/>
                  <a:gd name="T6" fmla="*/ 43 w 119"/>
                  <a:gd name="T7" fmla="*/ 16 h 24"/>
                  <a:gd name="T8" fmla="*/ 58 w 119"/>
                  <a:gd name="T9" fmla="*/ 17 h 24"/>
                  <a:gd name="T10" fmla="*/ 73 w 119"/>
                  <a:gd name="T11" fmla="*/ 18 h 24"/>
                  <a:gd name="T12" fmla="*/ 88 w 119"/>
                  <a:gd name="T13" fmla="*/ 19 h 24"/>
                  <a:gd name="T14" fmla="*/ 103 w 119"/>
                  <a:gd name="T15" fmla="*/ 20 h 24"/>
                  <a:gd name="T16" fmla="*/ 118 w 119"/>
                  <a:gd name="T17" fmla="*/ 24 h 24"/>
                  <a:gd name="T18" fmla="*/ 119 w 119"/>
                  <a:gd name="T19" fmla="*/ 12 h 24"/>
                  <a:gd name="T20" fmla="*/ 104 w 119"/>
                  <a:gd name="T21" fmla="*/ 9 h 24"/>
                  <a:gd name="T22" fmla="*/ 89 w 119"/>
                  <a:gd name="T23" fmla="*/ 5 h 24"/>
                  <a:gd name="T24" fmla="*/ 74 w 119"/>
                  <a:gd name="T25" fmla="*/ 4 h 24"/>
                  <a:gd name="T26" fmla="*/ 59 w 119"/>
                  <a:gd name="T27" fmla="*/ 2 h 24"/>
                  <a:gd name="T28" fmla="*/ 44 w 119"/>
                  <a:gd name="T29" fmla="*/ 1 h 24"/>
                  <a:gd name="T30" fmla="*/ 31 w 119"/>
                  <a:gd name="T31" fmla="*/ 0 h 24"/>
                  <a:gd name="T32" fmla="*/ 15 w 119"/>
                  <a:gd name="T33" fmla="*/ 0 h 24"/>
                  <a:gd name="T34" fmla="*/ 0 w 119"/>
                  <a:gd name="T35" fmla="*/ 0 h 24"/>
                  <a:gd name="T36" fmla="*/ 0 w 119"/>
                  <a:gd name="T3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 h="24">
                    <a:moveTo>
                      <a:pt x="0" y="11"/>
                    </a:moveTo>
                    <a:lnTo>
                      <a:pt x="15" y="13"/>
                    </a:lnTo>
                    <a:lnTo>
                      <a:pt x="29" y="15"/>
                    </a:lnTo>
                    <a:lnTo>
                      <a:pt x="43" y="16"/>
                    </a:lnTo>
                    <a:lnTo>
                      <a:pt x="58" y="17"/>
                    </a:lnTo>
                    <a:lnTo>
                      <a:pt x="73" y="18"/>
                    </a:lnTo>
                    <a:lnTo>
                      <a:pt x="88" y="19"/>
                    </a:lnTo>
                    <a:lnTo>
                      <a:pt x="103" y="20"/>
                    </a:lnTo>
                    <a:lnTo>
                      <a:pt x="118" y="24"/>
                    </a:lnTo>
                    <a:lnTo>
                      <a:pt x="119" y="12"/>
                    </a:lnTo>
                    <a:lnTo>
                      <a:pt x="104" y="9"/>
                    </a:lnTo>
                    <a:lnTo>
                      <a:pt x="89" y="5"/>
                    </a:lnTo>
                    <a:lnTo>
                      <a:pt x="74" y="4"/>
                    </a:lnTo>
                    <a:lnTo>
                      <a:pt x="59" y="2"/>
                    </a:lnTo>
                    <a:lnTo>
                      <a:pt x="44" y="1"/>
                    </a:lnTo>
                    <a:lnTo>
                      <a:pt x="31" y="0"/>
                    </a:lnTo>
                    <a:lnTo>
                      <a:pt x="15" y="0"/>
                    </a:lnTo>
                    <a:lnTo>
                      <a:pt x="0"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79" name="Freeform 19"/>
              <p:cNvSpPr>
                <a:spLocks/>
              </p:cNvSpPr>
              <p:nvPr/>
            </p:nvSpPr>
            <p:spPr bwMode="auto">
              <a:xfrm flipH="1">
                <a:off x="-249" y="1756"/>
                <a:ext cx="17" cy="9"/>
              </a:xfrm>
              <a:custGeom>
                <a:avLst/>
                <a:gdLst>
                  <a:gd name="T0" fmla="*/ 7 w 90"/>
                  <a:gd name="T1" fmla="*/ 25 h 44"/>
                  <a:gd name="T2" fmla="*/ 17 w 90"/>
                  <a:gd name="T3" fmla="*/ 31 h 44"/>
                  <a:gd name="T4" fmla="*/ 25 w 90"/>
                  <a:gd name="T5" fmla="*/ 26 h 44"/>
                  <a:gd name="T6" fmla="*/ 34 w 90"/>
                  <a:gd name="T7" fmla="*/ 21 h 44"/>
                  <a:gd name="T8" fmla="*/ 42 w 90"/>
                  <a:gd name="T9" fmla="*/ 18 h 44"/>
                  <a:gd name="T10" fmla="*/ 52 w 90"/>
                  <a:gd name="T11" fmla="*/ 16 h 44"/>
                  <a:gd name="T12" fmla="*/ 61 w 90"/>
                  <a:gd name="T13" fmla="*/ 13 h 44"/>
                  <a:gd name="T14" fmla="*/ 70 w 90"/>
                  <a:gd name="T15" fmla="*/ 12 h 44"/>
                  <a:gd name="T16" fmla="*/ 79 w 90"/>
                  <a:gd name="T17" fmla="*/ 11 h 44"/>
                  <a:gd name="T18" fmla="*/ 90 w 90"/>
                  <a:gd name="T19" fmla="*/ 11 h 44"/>
                  <a:gd name="T20" fmla="*/ 90 w 90"/>
                  <a:gd name="T21" fmla="*/ 0 h 44"/>
                  <a:gd name="T22" fmla="*/ 78 w 90"/>
                  <a:gd name="T23" fmla="*/ 0 h 44"/>
                  <a:gd name="T24" fmla="*/ 68 w 90"/>
                  <a:gd name="T25" fmla="*/ 1 h 44"/>
                  <a:gd name="T26" fmla="*/ 57 w 90"/>
                  <a:gd name="T27" fmla="*/ 2 h 44"/>
                  <a:gd name="T28" fmla="*/ 48 w 90"/>
                  <a:gd name="T29" fmla="*/ 4 h 44"/>
                  <a:gd name="T30" fmla="*/ 38 w 90"/>
                  <a:gd name="T31" fmla="*/ 6 h 44"/>
                  <a:gd name="T32" fmla="*/ 29 w 90"/>
                  <a:gd name="T33" fmla="*/ 11 h 44"/>
                  <a:gd name="T34" fmla="*/ 19 w 90"/>
                  <a:gd name="T35" fmla="*/ 16 h 44"/>
                  <a:gd name="T36" fmla="*/ 9 w 90"/>
                  <a:gd name="T37" fmla="*/ 21 h 44"/>
                  <a:gd name="T38" fmla="*/ 18 w 90"/>
                  <a:gd name="T39" fmla="*/ 28 h 44"/>
                  <a:gd name="T40" fmla="*/ 7 w 90"/>
                  <a:gd name="T41" fmla="*/ 25 h 44"/>
                  <a:gd name="T42" fmla="*/ 0 w 90"/>
                  <a:gd name="T43" fmla="*/ 44 h 44"/>
                  <a:gd name="T44" fmla="*/ 17 w 90"/>
                  <a:gd name="T45" fmla="*/ 31 h 44"/>
                  <a:gd name="T46" fmla="*/ 7 w 90"/>
                  <a:gd name="T47" fmla="*/ 2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 h="44">
                    <a:moveTo>
                      <a:pt x="7" y="25"/>
                    </a:moveTo>
                    <a:lnTo>
                      <a:pt x="17" y="31"/>
                    </a:lnTo>
                    <a:lnTo>
                      <a:pt x="25" y="26"/>
                    </a:lnTo>
                    <a:lnTo>
                      <a:pt x="34" y="21"/>
                    </a:lnTo>
                    <a:lnTo>
                      <a:pt x="42" y="18"/>
                    </a:lnTo>
                    <a:lnTo>
                      <a:pt x="52" y="16"/>
                    </a:lnTo>
                    <a:lnTo>
                      <a:pt x="61" y="13"/>
                    </a:lnTo>
                    <a:lnTo>
                      <a:pt x="70" y="12"/>
                    </a:lnTo>
                    <a:lnTo>
                      <a:pt x="79" y="11"/>
                    </a:lnTo>
                    <a:lnTo>
                      <a:pt x="90" y="11"/>
                    </a:lnTo>
                    <a:lnTo>
                      <a:pt x="90" y="0"/>
                    </a:lnTo>
                    <a:lnTo>
                      <a:pt x="78" y="0"/>
                    </a:lnTo>
                    <a:lnTo>
                      <a:pt x="68" y="1"/>
                    </a:lnTo>
                    <a:lnTo>
                      <a:pt x="57" y="2"/>
                    </a:lnTo>
                    <a:lnTo>
                      <a:pt x="48" y="4"/>
                    </a:lnTo>
                    <a:lnTo>
                      <a:pt x="38" y="6"/>
                    </a:lnTo>
                    <a:lnTo>
                      <a:pt x="29" y="11"/>
                    </a:lnTo>
                    <a:lnTo>
                      <a:pt x="19" y="16"/>
                    </a:lnTo>
                    <a:lnTo>
                      <a:pt x="9" y="21"/>
                    </a:lnTo>
                    <a:lnTo>
                      <a:pt x="18" y="28"/>
                    </a:lnTo>
                    <a:lnTo>
                      <a:pt x="7" y="25"/>
                    </a:lnTo>
                    <a:lnTo>
                      <a:pt x="0" y="44"/>
                    </a:lnTo>
                    <a:lnTo>
                      <a:pt x="17" y="31"/>
                    </a:lnTo>
                    <a:lnTo>
                      <a:pt x="7"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80" name="Freeform 20"/>
              <p:cNvSpPr>
                <a:spLocks/>
              </p:cNvSpPr>
              <p:nvPr/>
            </p:nvSpPr>
            <p:spPr bwMode="auto">
              <a:xfrm flipH="1">
                <a:off x="-243" y="1741"/>
                <a:ext cx="9" cy="21"/>
              </a:xfrm>
              <a:custGeom>
                <a:avLst/>
                <a:gdLst>
                  <a:gd name="T0" fmla="*/ 41 w 53"/>
                  <a:gd name="T1" fmla="*/ 0 h 111"/>
                  <a:gd name="T2" fmla="*/ 41 w 53"/>
                  <a:gd name="T3" fmla="*/ 1 h 111"/>
                  <a:gd name="T4" fmla="*/ 0 w 53"/>
                  <a:gd name="T5" fmla="*/ 108 h 111"/>
                  <a:gd name="T6" fmla="*/ 11 w 53"/>
                  <a:gd name="T7" fmla="*/ 111 h 111"/>
                  <a:gd name="T8" fmla="*/ 53 w 53"/>
                  <a:gd name="T9" fmla="*/ 4 h 111"/>
                  <a:gd name="T10" fmla="*/ 53 w 53"/>
                  <a:gd name="T11" fmla="*/ 5 h 111"/>
                  <a:gd name="T12" fmla="*/ 41 w 53"/>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53" h="111">
                    <a:moveTo>
                      <a:pt x="41" y="0"/>
                    </a:moveTo>
                    <a:lnTo>
                      <a:pt x="41" y="1"/>
                    </a:lnTo>
                    <a:lnTo>
                      <a:pt x="0" y="108"/>
                    </a:lnTo>
                    <a:lnTo>
                      <a:pt x="11" y="111"/>
                    </a:lnTo>
                    <a:lnTo>
                      <a:pt x="53" y="4"/>
                    </a:lnTo>
                    <a:lnTo>
                      <a:pt x="53" y="5"/>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81" name="Freeform 21"/>
              <p:cNvSpPr>
                <a:spLocks/>
              </p:cNvSpPr>
              <p:nvPr/>
            </p:nvSpPr>
            <p:spPr bwMode="auto">
              <a:xfrm flipH="1">
                <a:off x="-275" y="1729"/>
                <a:ext cx="33" cy="13"/>
              </a:xfrm>
              <a:custGeom>
                <a:avLst/>
                <a:gdLst>
                  <a:gd name="T0" fmla="*/ 179 w 179"/>
                  <a:gd name="T1" fmla="*/ 6 h 66"/>
                  <a:gd name="T2" fmla="*/ 156 w 179"/>
                  <a:gd name="T3" fmla="*/ 2 h 66"/>
                  <a:gd name="T4" fmla="*/ 131 w 179"/>
                  <a:gd name="T5" fmla="*/ 0 h 66"/>
                  <a:gd name="T6" fmla="*/ 105 w 179"/>
                  <a:gd name="T7" fmla="*/ 2 h 66"/>
                  <a:gd name="T8" fmla="*/ 80 w 179"/>
                  <a:gd name="T9" fmla="*/ 5 h 66"/>
                  <a:gd name="T10" fmla="*/ 55 w 179"/>
                  <a:gd name="T11" fmla="*/ 13 h 66"/>
                  <a:gd name="T12" fmla="*/ 32 w 179"/>
                  <a:gd name="T13" fmla="*/ 26 h 66"/>
                  <a:gd name="T14" fmla="*/ 14 w 179"/>
                  <a:gd name="T15" fmla="*/ 41 h 66"/>
                  <a:gd name="T16" fmla="*/ 0 w 179"/>
                  <a:gd name="T17" fmla="*/ 61 h 66"/>
                  <a:gd name="T18" fmla="*/ 12 w 179"/>
                  <a:gd name="T19" fmla="*/ 66 h 66"/>
                  <a:gd name="T20" fmla="*/ 13 w 179"/>
                  <a:gd name="T21" fmla="*/ 66 h 66"/>
                  <a:gd name="T22" fmla="*/ 13 w 179"/>
                  <a:gd name="T23" fmla="*/ 65 h 66"/>
                  <a:gd name="T24" fmla="*/ 13 w 179"/>
                  <a:gd name="T25" fmla="*/ 64 h 66"/>
                  <a:gd name="T26" fmla="*/ 13 w 179"/>
                  <a:gd name="T27" fmla="*/ 63 h 66"/>
                  <a:gd name="T28" fmla="*/ 31 w 179"/>
                  <a:gd name="T29" fmla="*/ 47 h 66"/>
                  <a:gd name="T30" fmla="*/ 50 w 179"/>
                  <a:gd name="T31" fmla="*/ 33 h 66"/>
                  <a:gd name="T32" fmla="*/ 68 w 179"/>
                  <a:gd name="T33" fmla="*/ 23 h 66"/>
                  <a:gd name="T34" fmla="*/ 88 w 179"/>
                  <a:gd name="T35" fmla="*/ 16 h 66"/>
                  <a:gd name="T36" fmla="*/ 107 w 179"/>
                  <a:gd name="T37" fmla="*/ 11 h 66"/>
                  <a:gd name="T38" fmla="*/ 128 w 179"/>
                  <a:gd name="T39" fmla="*/ 10 h 66"/>
                  <a:gd name="T40" fmla="*/ 151 w 179"/>
                  <a:gd name="T41" fmla="*/ 12 h 66"/>
                  <a:gd name="T42" fmla="*/ 176 w 179"/>
                  <a:gd name="T43" fmla="*/ 18 h 66"/>
                  <a:gd name="T44" fmla="*/ 179 w 179"/>
                  <a:gd name="T45"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9" h="66">
                    <a:moveTo>
                      <a:pt x="179" y="6"/>
                    </a:moveTo>
                    <a:lnTo>
                      <a:pt x="156" y="2"/>
                    </a:lnTo>
                    <a:lnTo>
                      <a:pt x="131" y="0"/>
                    </a:lnTo>
                    <a:lnTo>
                      <a:pt x="105" y="2"/>
                    </a:lnTo>
                    <a:lnTo>
                      <a:pt x="80" y="5"/>
                    </a:lnTo>
                    <a:lnTo>
                      <a:pt x="55" y="13"/>
                    </a:lnTo>
                    <a:lnTo>
                      <a:pt x="32" y="26"/>
                    </a:lnTo>
                    <a:lnTo>
                      <a:pt x="14" y="41"/>
                    </a:lnTo>
                    <a:lnTo>
                      <a:pt x="0" y="61"/>
                    </a:lnTo>
                    <a:lnTo>
                      <a:pt x="12" y="66"/>
                    </a:lnTo>
                    <a:lnTo>
                      <a:pt x="13" y="66"/>
                    </a:lnTo>
                    <a:lnTo>
                      <a:pt x="13" y="65"/>
                    </a:lnTo>
                    <a:lnTo>
                      <a:pt x="13" y="64"/>
                    </a:lnTo>
                    <a:lnTo>
                      <a:pt x="13" y="63"/>
                    </a:lnTo>
                    <a:lnTo>
                      <a:pt x="31" y="47"/>
                    </a:lnTo>
                    <a:lnTo>
                      <a:pt x="50" y="33"/>
                    </a:lnTo>
                    <a:lnTo>
                      <a:pt x="68" y="23"/>
                    </a:lnTo>
                    <a:lnTo>
                      <a:pt x="88" y="16"/>
                    </a:lnTo>
                    <a:lnTo>
                      <a:pt x="107" y="11"/>
                    </a:lnTo>
                    <a:lnTo>
                      <a:pt x="128" y="10"/>
                    </a:lnTo>
                    <a:lnTo>
                      <a:pt x="151" y="12"/>
                    </a:lnTo>
                    <a:lnTo>
                      <a:pt x="176" y="18"/>
                    </a:lnTo>
                    <a:lnTo>
                      <a:pt x="17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82" name="Freeform 22"/>
              <p:cNvSpPr>
                <a:spLocks/>
              </p:cNvSpPr>
              <p:nvPr/>
            </p:nvSpPr>
            <p:spPr bwMode="auto">
              <a:xfrm flipH="1">
                <a:off x="-325" y="1731"/>
                <a:ext cx="50" cy="35"/>
              </a:xfrm>
              <a:custGeom>
                <a:avLst/>
                <a:gdLst>
                  <a:gd name="T0" fmla="*/ 264 w 264"/>
                  <a:gd name="T1" fmla="*/ 179 h 187"/>
                  <a:gd name="T2" fmla="*/ 254 w 264"/>
                  <a:gd name="T3" fmla="*/ 165 h 187"/>
                  <a:gd name="T4" fmla="*/ 242 w 264"/>
                  <a:gd name="T5" fmla="*/ 151 h 187"/>
                  <a:gd name="T6" fmla="*/ 229 w 264"/>
                  <a:gd name="T7" fmla="*/ 138 h 187"/>
                  <a:gd name="T8" fmla="*/ 214 w 264"/>
                  <a:gd name="T9" fmla="*/ 124 h 187"/>
                  <a:gd name="T10" fmla="*/ 199 w 264"/>
                  <a:gd name="T11" fmla="*/ 110 h 187"/>
                  <a:gd name="T12" fmla="*/ 182 w 264"/>
                  <a:gd name="T13" fmla="*/ 96 h 187"/>
                  <a:gd name="T14" fmla="*/ 165 w 264"/>
                  <a:gd name="T15" fmla="*/ 83 h 187"/>
                  <a:gd name="T16" fmla="*/ 148 w 264"/>
                  <a:gd name="T17" fmla="*/ 71 h 187"/>
                  <a:gd name="T18" fmla="*/ 128 w 264"/>
                  <a:gd name="T19" fmla="*/ 58 h 187"/>
                  <a:gd name="T20" fmla="*/ 110 w 264"/>
                  <a:gd name="T21" fmla="*/ 47 h 187"/>
                  <a:gd name="T22" fmla="*/ 91 w 264"/>
                  <a:gd name="T23" fmla="*/ 36 h 187"/>
                  <a:gd name="T24" fmla="*/ 73 w 264"/>
                  <a:gd name="T25" fmla="*/ 27 h 187"/>
                  <a:gd name="T26" fmla="*/ 54 w 264"/>
                  <a:gd name="T27" fmla="*/ 18 h 187"/>
                  <a:gd name="T28" fmla="*/ 36 w 264"/>
                  <a:gd name="T29" fmla="*/ 11 h 187"/>
                  <a:gd name="T30" fmla="*/ 19 w 264"/>
                  <a:gd name="T31" fmla="*/ 5 h 187"/>
                  <a:gd name="T32" fmla="*/ 3 w 264"/>
                  <a:gd name="T33" fmla="*/ 0 h 187"/>
                  <a:gd name="T34" fmla="*/ 0 w 264"/>
                  <a:gd name="T35" fmla="*/ 12 h 187"/>
                  <a:gd name="T36" fmla="*/ 16 w 264"/>
                  <a:gd name="T37" fmla="*/ 17 h 187"/>
                  <a:gd name="T38" fmla="*/ 34 w 264"/>
                  <a:gd name="T39" fmla="*/ 24 h 187"/>
                  <a:gd name="T40" fmla="*/ 51 w 264"/>
                  <a:gd name="T41" fmla="*/ 30 h 187"/>
                  <a:gd name="T42" fmla="*/ 69 w 264"/>
                  <a:gd name="T43" fmla="*/ 39 h 187"/>
                  <a:gd name="T44" fmla="*/ 88 w 264"/>
                  <a:gd name="T45" fmla="*/ 48 h 187"/>
                  <a:gd name="T46" fmla="*/ 105 w 264"/>
                  <a:gd name="T47" fmla="*/ 58 h 187"/>
                  <a:gd name="T48" fmla="*/ 123 w 264"/>
                  <a:gd name="T49" fmla="*/ 70 h 187"/>
                  <a:gd name="T50" fmla="*/ 141 w 264"/>
                  <a:gd name="T51" fmla="*/ 80 h 187"/>
                  <a:gd name="T52" fmla="*/ 158 w 264"/>
                  <a:gd name="T53" fmla="*/ 93 h 187"/>
                  <a:gd name="T54" fmla="*/ 175 w 264"/>
                  <a:gd name="T55" fmla="*/ 105 h 187"/>
                  <a:gd name="T56" fmla="*/ 190 w 264"/>
                  <a:gd name="T57" fmla="*/ 118 h 187"/>
                  <a:gd name="T58" fmla="*/ 205 w 264"/>
                  <a:gd name="T59" fmla="*/ 132 h 187"/>
                  <a:gd name="T60" fmla="*/ 220 w 264"/>
                  <a:gd name="T61" fmla="*/ 146 h 187"/>
                  <a:gd name="T62" fmla="*/ 233 w 264"/>
                  <a:gd name="T63" fmla="*/ 159 h 187"/>
                  <a:gd name="T64" fmla="*/ 244 w 264"/>
                  <a:gd name="T65" fmla="*/ 173 h 187"/>
                  <a:gd name="T66" fmla="*/ 255 w 264"/>
                  <a:gd name="T67" fmla="*/ 187 h 187"/>
                  <a:gd name="T68" fmla="*/ 264 w 264"/>
                  <a:gd name="T69" fmla="*/ 17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187">
                    <a:moveTo>
                      <a:pt x="264" y="179"/>
                    </a:moveTo>
                    <a:lnTo>
                      <a:pt x="254" y="165"/>
                    </a:lnTo>
                    <a:lnTo>
                      <a:pt x="242" y="151"/>
                    </a:lnTo>
                    <a:lnTo>
                      <a:pt x="229" y="138"/>
                    </a:lnTo>
                    <a:lnTo>
                      <a:pt x="214" y="124"/>
                    </a:lnTo>
                    <a:lnTo>
                      <a:pt x="199" y="110"/>
                    </a:lnTo>
                    <a:lnTo>
                      <a:pt x="182" y="96"/>
                    </a:lnTo>
                    <a:lnTo>
                      <a:pt x="165" y="83"/>
                    </a:lnTo>
                    <a:lnTo>
                      <a:pt x="148" y="71"/>
                    </a:lnTo>
                    <a:lnTo>
                      <a:pt x="128" y="58"/>
                    </a:lnTo>
                    <a:lnTo>
                      <a:pt x="110" y="47"/>
                    </a:lnTo>
                    <a:lnTo>
                      <a:pt x="91" y="36"/>
                    </a:lnTo>
                    <a:lnTo>
                      <a:pt x="73" y="27"/>
                    </a:lnTo>
                    <a:lnTo>
                      <a:pt x="54" y="18"/>
                    </a:lnTo>
                    <a:lnTo>
                      <a:pt x="36" y="11"/>
                    </a:lnTo>
                    <a:lnTo>
                      <a:pt x="19" y="5"/>
                    </a:lnTo>
                    <a:lnTo>
                      <a:pt x="3" y="0"/>
                    </a:lnTo>
                    <a:lnTo>
                      <a:pt x="0" y="12"/>
                    </a:lnTo>
                    <a:lnTo>
                      <a:pt x="16" y="17"/>
                    </a:lnTo>
                    <a:lnTo>
                      <a:pt x="34" y="24"/>
                    </a:lnTo>
                    <a:lnTo>
                      <a:pt x="51" y="30"/>
                    </a:lnTo>
                    <a:lnTo>
                      <a:pt x="69" y="39"/>
                    </a:lnTo>
                    <a:lnTo>
                      <a:pt x="88" y="48"/>
                    </a:lnTo>
                    <a:lnTo>
                      <a:pt x="105" y="58"/>
                    </a:lnTo>
                    <a:lnTo>
                      <a:pt x="123" y="70"/>
                    </a:lnTo>
                    <a:lnTo>
                      <a:pt x="141" y="80"/>
                    </a:lnTo>
                    <a:lnTo>
                      <a:pt x="158" y="93"/>
                    </a:lnTo>
                    <a:lnTo>
                      <a:pt x="175" y="105"/>
                    </a:lnTo>
                    <a:lnTo>
                      <a:pt x="190" y="118"/>
                    </a:lnTo>
                    <a:lnTo>
                      <a:pt x="205" y="132"/>
                    </a:lnTo>
                    <a:lnTo>
                      <a:pt x="220" y="146"/>
                    </a:lnTo>
                    <a:lnTo>
                      <a:pt x="233" y="159"/>
                    </a:lnTo>
                    <a:lnTo>
                      <a:pt x="244" y="173"/>
                    </a:lnTo>
                    <a:lnTo>
                      <a:pt x="255" y="187"/>
                    </a:lnTo>
                    <a:lnTo>
                      <a:pt x="264"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83" name="Freeform 23"/>
              <p:cNvSpPr>
                <a:spLocks/>
              </p:cNvSpPr>
              <p:nvPr/>
            </p:nvSpPr>
            <p:spPr bwMode="auto">
              <a:xfrm flipH="1">
                <a:off x="-337" y="1764"/>
                <a:ext cx="14" cy="40"/>
              </a:xfrm>
              <a:custGeom>
                <a:avLst/>
                <a:gdLst>
                  <a:gd name="T0" fmla="*/ 62 w 75"/>
                  <a:gd name="T1" fmla="*/ 191 h 205"/>
                  <a:gd name="T2" fmla="*/ 71 w 75"/>
                  <a:gd name="T3" fmla="*/ 187 h 205"/>
                  <a:gd name="T4" fmla="*/ 66 w 75"/>
                  <a:gd name="T5" fmla="*/ 166 h 205"/>
                  <a:gd name="T6" fmla="*/ 61 w 75"/>
                  <a:gd name="T7" fmla="*/ 142 h 205"/>
                  <a:gd name="T8" fmla="*/ 55 w 75"/>
                  <a:gd name="T9" fmla="*/ 116 h 205"/>
                  <a:gd name="T10" fmla="*/ 48 w 75"/>
                  <a:gd name="T11" fmla="*/ 90 h 205"/>
                  <a:gd name="T12" fmla="*/ 40 w 75"/>
                  <a:gd name="T13" fmla="*/ 63 h 205"/>
                  <a:gd name="T14" fmla="*/ 31 w 75"/>
                  <a:gd name="T15" fmla="*/ 39 h 205"/>
                  <a:gd name="T16" fmla="*/ 20 w 75"/>
                  <a:gd name="T17" fmla="*/ 17 h 205"/>
                  <a:gd name="T18" fmla="*/ 9 w 75"/>
                  <a:gd name="T19" fmla="*/ 0 h 205"/>
                  <a:gd name="T20" fmla="*/ 0 w 75"/>
                  <a:gd name="T21" fmla="*/ 8 h 205"/>
                  <a:gd name="T22" fmla="*/ 11 w 75"/>
                  <a:gd name="T23" fmla="*/ 27 h 205"/>
                  <a:gd name="T24" fmla="*/ 22 w 75"/>
                  <a:gd name="T25" fmla="*/ 47 h 205"/>
                  <a:gd name="T26" fmla="*/ 30 w 75"/>
                  <a:gd name="T27" fmla="*/ 70 h 205"/>
                  <a:gd name="T28" fmla="*/ 38 w 75"/>
                  <a:gd name="T29" fmla="*/ 94 h 205"/>
                  <a:gd name="T30" fmla="*/ 43 w 75"/>
                  <a:gd name="T31" fmla="*/ 119 h 205"/>
                  <a:gd name="T32" fmla="*/ 49 w 75"/>
                  <a:gd name="T33" fmla="*/ 143 h 205"/>
                  <a:gd name="T34" fmla="*/ 55 w 75"/>
                  <a:gd name="T35" fmla="*/ 166 h 205"/>
                  <a:gd name="T36" fmla="*/ 60 w 75"/>
                  <a:gd name="T37" fmla="*/ 188 h 205"/>
                  <a:gd name="T38" fmla="*/ 69 w 75"/>
                  <a:gd name="T39" fmla="*/ 182 h 205"/>
                  <a:gd name="T40" fmla="*/ 62 w 75"/>
                  <a:gd name="T41" fmla="*/ 191 h 205"/>
                  <a:gd name="T42" fmla="*/ 75 w 75"/>
                  <a:gd name="T43" fmla="*/ 205 h 205"/>
                  <a:gd name="T44" fmla="*/ 71 w 75"/>
                  <a:gd name="T45" fmla="*/ 187 h 205"/>
                  <a:gd name="T46" fmla="*/ 62 w 75"/>
                  <a:gd name="T47" fmla="*/ 19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205">
                    <a:moveTo>
                      <a:pt x="62" y="191"/>
                    </a:moveTo>
                    <a:lnTo>
                      <a:pt x="71" y="187"/>
                    </a:lnTo>
                    <a:lnTo>
                      <a:pt x="66" y="166"/>
                    </a:lnTo>
                    <a:lnTo>
                      <a:pt x="61" y="142"/>
                    </a:lnTo>
                    <a:lnTo>
                      <a:pt x="55" y="116"/>
                    </a:lnTo>
                    <a:lnTo>
                      <a:pt x="48" y="90"/>
                    </a:lnTo>
                    <a:lnTo>
                      <a:pt x="40" y="63"/>
                    </a:lnTo>
                    <a:lnTo>
                      <a:pt x="31" y="39"/>
                    </a:lnTo>
                    <a:lnTo>
                      <a:pt x="20" y="17"/>
                    </a:lnTo>
                    <a:lnTo>
                      <a:pt x="9" y="0"/>
                    </a:lnTo>
                    <a:lnTo>
                      <a:pt x="0" y="8"/>
                    </a:lnTo>
                    <a:lnTo>
                      <a:pt x="11" y="27"/>
                    </a:lnTo>
                    <a:lnTo>
                      <a:pt x="22" y="47"/>
                    </a:lnTo>
                    <a:lnTo>
                      <a:pt x="30" y="70"/>
                    </a:lnTo>
                    <a:lnTo>
                      <a:pt x="38" y="94"/>
                    </a:lnTo>
                    <a:lnTo>
                      <a:pt x="43" y="119"/>
                    </a:lnTo>
                    <a:lnTo>
                      <a:pt x="49" y="143"/>
                    </a:lnTo>
                    <a:lnTo>
                      <a:pt x="55" y="166"/>
                    </a:lnTo>
                    <a:lnTo>
                      <a:pt x="60" y="188"/>
                    </a:lnTo>
                    <a:lnTo>
                      <a:pt x="69" y="182"/>
                    </a:lnTo>
                    <a:lnTo>
                      <a:pt x="62" y="191"/>
                    </a:lnTo>
                    <a:lnTo>
                      <a:pt x="75" y="205"/>
                    </a:lnTo>
                    <a:lnTo>
                      <a:pt x="71" y="187"/>
                    </a:lnTo>
                    <a:lnTo>
                      <a:pt x="62"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84" name="Freeform 24"/>
              <p:cNvSpPr>
                <a:spLocks/>
              </p:cNvSpPr>
              <p:nvPr/>
            </p:nvSpPr>
            <p:spPr bwMode="auto">
              <a:xfrm flipH="1">
                <a:off x="-336" y="1759"/>
                <a:ext cx="64" cy="42"/>
              </a:xfrm>
              <a:custGeom>
                <a:avLst/>
                <a:gdLst>
                  <a:gd name="T0" fmla="*/ 0 w 340"/>
                  <a:gd name="T1" fmla="*/ 12 h 220"/>
                  <a:gd name="T2" fmla="*/ 20 w 340"/>
                  <a:gd name="T3" fmla="*/ 18 h 220"/>
                  <a:gd name="T4" fmla="*/ 40 w 340"/>
                  <a:gd name="T5" fmla="*/ 24 h 220"/>
                  <a:gd name="T6" fmla="*/ 62 w 340"/>
                  <a:gd name="T7" fmla="*/ 32 h 220"/>
                  <a:gd name="T8" fmla="*/ 84 w 340"/>
                  <a:gd name="T9" fmla="*/ 43 h 220"/>
                  <a:gd name="T10" fmla="*/ 107 w 340"/>
                  <a:gd name="T11" fmla="*/ 56 h 220"/>
                  <a:gd name="T12" fmla="*/ 131 w 340"/>
                  <a:gd name="T13" fmla="*/ 68 h 220"/>
                  <a:gd name="T14" fmla="*/ 154 w 340"/>
                  <a:gd name="T15" fmla="*/ 82 h 220"/>
                  <a:gd name="T16" fmla="*/ 177 w 340"/>
                  <a:gd name="T17" fmla="*/ 96 h 220"/>
                  <a:gd name="T18" fmla="*/ 200 w 340"/>
                  <a:gd name="T19" fmla="*/ 111 h 220"/>
                  <a:gd name="T20" fmla="*/ 223 w 340"/>
                  <a:gd name="T21" fmla="*/ 127 h 220"/>
                  <a:gd name="T22" fmla="*/ 244 w 340"/>
                  <a:gd name="T23" fmla="*/ 143 h 220"/>
                  <a:gd name="T24" fmla="*/ 265 w 340"/>
                  <a:gd name="T25" fmla="*/ 159 h 220"/>
                  <a:gd name="T26" fmla="*/ 285 w 340"/>
                  <a:gd name="T27" fmla="*/ 175 h 220"/>
                  <a:gd name="T28" fmla="*/ 303 w 340"/>
                  <a:gd name="T29" fmla="*/ 190 h 220"/>
                  <a:gd name="T30" fmla="*/ 319 w 340"/>
                  <a:gd name="T31" fmla="*/ 205 h 220"/>
                  <a:gd name="T32" fmla="*/ 333 w 340"/>
                  <a:gd name="T33" fmla="*/ 220 h 220"/>
                  <a:gd name="T34" fmla="*/ 340 w 340"/>
                  <a:gd name="T35" fmla="*/ 211 h 220"/>
                  <a:gd name="T36" fmla="*/ 328 w 340"/>
                  <a:gd name="T37" fmla="*/ 197 h 220"/>
                  <a:gd name="T38" fmla="*/ 314 w 340"/>
                  <a:gd name="T39" fmla="*/ 183 h 220"/>
                  <a:gd name="T40" fmla="*/ 297 w 340"/>
                  <a:gd name="T41" fmla="*/ 168 h 220"/>
                  <a:gd name="T42" fmla="*/ 279 w 340"/>
                  <a:gd name="T43" fmla="*/ 152 h 220"/>
                  <a:gd name="T44" fmla="*/ 257 w 340"/>
                  <a:gd name="T45" fmla="*/ 136 h 220"/>
                  <a:gd name="T46" fmla="*/ 234 w 340"/>
                  <a:gd name="T47" fmla="*/ 119 h 220"/>
                  <a:gd name="T48" fmla="*/ 210 w 340"/>
                  <a:gd name="T49" fmla="*/ 103 h 220"/>
                  <a:gd name="T50" fmla="*/ 184 w 340"/>
                  <a:gd name="T51" fmla="*/ 87 h 220"/>
                  <a:gd name="T52" fmla="*/ 159 w 340"/>
                  <a:gd name="T53" fmla="*/ 72 h 220"/>
                  <a:gd name="T54" fmla="*/ 134 w 340"/>
                  <a:gd name="T55" fmla="*/ 57 h 220"/>
                  <a:gd name="T56" fmla="*/ 108 w 340"/>
                  <a:gd name="T57" fmla="*/ 44 h 220"/>
                  <a:gd name="T58" fmla="*/ 84 w 340"/>
                  <a:gd name="T59" fmla="*/ 31 h 220"/>
                  <a:gd name="T60" fmla="*/ 61 w 340"/>
                  <a:gd name="T61" fmla="*/ 21 h 220"/>
                  <a:gd name="T62" fmla="*/ 39 w 340"/>
                  <a:gd name="T63" fmla="*/ 12 h 220"/>
                  <a:gd name="T64" fmla="*/ 19 w 340"/>
                  <a:gd name="T65" fmla="*/ 5 h 220"/>
                  <a:gd name="T66" fmla="*/ 1 w 340"/>
                  <a:gd name="T67" fmla="*/ 0 h 220"/>
                  <a:gd name="T68" fmla="*/ 0 w 340"/>
                  <a:gd name="T69" fmla="*/ 1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0" h="220">
                    <a:moveTo>
                      <a:pt x="0" y="12"/>
                    </a:moveTo>
                    <a:lnTo>
                      <a:pt x="20" y="18"/>
                    </a:lnTo>
                    <a:lnTo>
                      <a:pt x="40" y="24"/>
                    </a:lnTo>
                    <a:lnTo>
                      <a:pt x="62" y="32"/>
                    </a:lnTo>
                    <a:lnTo>
                      <a:pt x="84" y="43"/>
                    </a:lnTo>
                    <a:lnTo>
                      <a:pt x="107" y="56"/>
                    </a:lnTo>
                    <a:lnTo>
                      <a:pt x="131" y="68"/>
                    </a:lnTo>
                    <a:lnTo>
                      <a:pt x="154" y="82"/>
                    </a:lnTo>
                    <a:lnTo>
                      <a:pt x="177" y="96"/>
                    </a:lnTo>
                    <a:lnTo>
                      <a:pt x="200" y="111"/>
                    </a:lnTo>
                    <a:lnTo>
                      <a:pt x="223" y="127"/>
                    </a:lnTo>
                    <a:lnTo>
                      <a:pt x="244" y="143"/>
                    </a:lnTo>
                    <a:lnTo>
                      <a:pt x="265" y="159"/>
                    </a:lnTo>
                    <a:lnTo>
                      <a:pt x="285" y="175"/>
                    </a:lnTo>
                    <a:lnTo>
                      <a:pt x="303" y="190"/>
                    </a:lnTo>
                    <a:lnTo>
                      <a:pt x="319" y="205"/>
                    </a:lnTo>
                    <a:lnTo>
                      <a:pt x="333" y="220"/>
                    </a:lnTo>
                    <a:lnTo>
                      <a:pt x="340" y="211"/>
                    </a:lnTo>
                    <a:lnTo>
                      <a:pt x="328" y="197"/>
                    </a:lnTo>
                    <a:lnTo>
                      <a:pt x="314" y="183"/>
                    </a:lnTo>
                    <a:lnTo>
                      <a:pt x="297" y="168"/>
                    </a:lnTo>
                    <a:lnTo>
                      <a:pt x="279" y="152"/>
                    </a:lnTo>
                    <a:lnTo>
                      <a:pt x="257" y="136"/>
                    </a:lnTo>
                    <a:lnTo>
                      <a:pt x="234" y="119"/>
                    </a:lnTo>
                    <a:lnTo>
                      <a:pt x="210" y="103"/>
                    </a:lnTo>
                    <a:lnTo>
                      <a:pt x="184" y="87"/>
                    </a:lnTo>
                    <a:lnTo>
                      <a:pt x="159" y="72"/>
                    </a:lnTo>
                    <a:lnTo>
                      <a:pt x="134" y="57"/>
                    </a:lnTo>
                    <a:lnTo>
                      <a:pt x="108" y="44"/>
                    </a:lnTo>
                    <a:lnTo>
                      <a:pt x="84" y="31"/>
                    </a:lnTo>
                    <a:lnTo>
                      <a:pt x="61" y="21"/>
                    </a:lnTo>
                    <a:lnTo>
                      <a:pt x="39" y="12"/>
                    </a:lnTo>
                    <a:lnTo>
                      <a:pt x="19" y="5"/>
                    </a:lnTo>
                    <a:lnTo>
                      <a:pt x="1"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85" name="Freeform 25"/>
              <p:cNvSpPr>
                <a:spLocks/>
              </p:cNvSpPr>
              <p:nvPr/>
            </p:nvSpPr>
            <p:spPr bwMode="auto">
              <a:xfrm flipH="1">
                <a:off x="-409" y="1785"/>
                <a:ext cx="276" cy="152"/>
              </a:xfrm>
              <a:custGeom>
                <a:avLst/>
                <a:gdLst>
                  <a:gd name="T0" fmla="*/ 1450 w 1453"/>
                  <a:gd name="T1" fmla="*/ 801 h 801"/>
                  <a:gd name="T2" fmla="*/ 1453 w 1453"/>
                  <a:gd name="T3" fmla="*/ 555 h 801"/>
                  <a:gd name="T4" fmla="*/ 939 w 1453"/>
                  <a:gd name="T5" fmla="*/ 0 h 801"/>
                  <a:gd name="T6" fmla="*/ 0 w 1453"/>
                  <a:gd name="T7" fmla="*/ 0 h 801"/>
                  <a:gd name="T8" fmla="*/ 1450 w 1453"/>
                  <a:gd name="T9" fmla="*/ 801 h 801"/>
                </a:gdLst>
                <a:ahLst/>
                <a:cxnLst>
                  <a:cxn ang="0">
                    <a:pos x="T0" y="T1"/>
                  </a:cxn>
                  <a:cxn ang="0">
                    <a:pos x="T2" y="T3"/>
                  </a:cxn>
                  <a:cxn ang="0">
                    <a:pos x="T4" y="T5"/>
                  </a:cxn>
                  <a:cxn ang="0">
                    <a:pos x="T6" y="T7"/>
                  </a:cxn>
                  <a:cxn ang="0">
                    <a:pos x="T8" y="T9"/>
                  </a:cxn>
                </a:cxnLst>
                <a:rect l="0" t="0" r="r" b="b"/>
                <a:pathLst>
                  <a:path w="1453" h="801">
                    <a:moveTo>
                      <a:pt x="1450" y="801"/>
                    </a:moveTo>
                    <a:lnTo>
                      <a:pt x="1453" y="555"/>
                    </a:lnTo>
                    <a:lnTo>
                      <a:pt x="939" y="0"/>
                    </a:lnTo>
                    <a:lnTo>
                      <a:pt x="0" y="0"/>
                    </a:lnTo>
                    <a:lnTo>
                      <a:pt x="1450" y="8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86" name="Freeform 26"/>
              <p:cNvSpPr>
                <a:spLocks/>
              </p:cNvSpPr>
              <p:nvPr/>
            </p:nvSpPr>
            <p:spPr bwMode="auto">
              <a:xfrm flipH="1">
                <a:off x="-411" y="1890"/>
                <a:ext cx="4" cy="47"/>
              </a:xfrm>
              <a:custGeom>
                <a:avLst/>
                <a:gdLst>
                  <a:gd name="T0" fmla="*/ 5 w 16"/>
                  <a:gd name="T1" fmla="*/ 7 h 249"/>
                  <a:gd name="T2" fmla="*/ 3 w 16"/>
                  <a:gd name="T3" fmla="*/ 3 h 249"/>
                  <a:gd name="T4" fmla="*/ 0 w 16"/>
                  <a:gd name="T5" fmla="*/ 249 h 249"/>
                  <a:gd name="T6" fmla="*/ 11 w 16"/>
                  <a:gd name="T7" fmla="*/ 249 h 249"/>
                  <a:gd name="T8" fmla="*/ 14 w 16"/>
                  <a:gd name="T9" fmla="*/ 0 h 249"/>
                  <a:gd name="T10" fmla="*/ 16 w 16"/>
                  <a:gd name="T11" fmla="*/ 3 h 249"/>
                  <a:gd name="T12" fmla="*/ 16 w 16"/>
                  <a:gd name="T13" fmla="*/ 2 h 249"/>
                  <a:gd name="T14" fmla="*/ 15 w 16"/>
                  <a:gd name="T15" fmla="*/ 1 h 249"/>
                  <a:gd name="T16" fmla="*/ 15 w 16"/>
                  <a:gd name="T17" fmla="*/ 0 h 249"/>
                  <a:gd name="T18" fmla="*/ 14 w 16"/>
                  <a:gd name="T19" fmla="*/ 0 h 249"/>
                  <a:gd name="T20" fmla="*/ 5 w 16"/>
                  <a:gd name="T21" fmla="*/ 7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49">
                    <a:moveTo>
                      <a:pt x="5" y="7"/>
                    </a:moveTo>
                    <a:lnTo>
                      <a:pt x="3" y="3"/>
                    </a:lnTo>
                    <a:lnTo>
                      <a:pt x="0" y="249"/>
                    </a:lnTo>
                    <a:lnTo>
                      <a:pt x="11" y="249"/>
                    </a:lnTo>
                    <a:lnTo>
                      <a:pt x="14" y="0"/>
                    </a:lnTo>
                    <a:lnTo>
                      <a:pt x="16" y="3"/>
                    </a:lnTo>
                    <a:lnTo>
                      <a:pt x="16" y="2"/>
                    </a:lnTo>
                    <a:lnTo>
                      <a:pt x="15" y="1"/>
                    </a:lnTo>
                    <a:lnTo>
                      <a:pt x="15" y="0"/>
                    </a:lnTo>
                    <a:lnTo>
                      <a:pt x="14" y="0"/>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87" name="Freeform 27"/>
              <p:cNvSpPr>
                <a:spLocks/>
              </p:cNvSpPr>
              <p:nvPr/>
            </p:nvSpPr>
            <p:spPr bwMode="auto">
              <a:xfrm flipH="1">
                <a:off x="-410" y="1784"/>
                <a:ext cx="100" cy="107"/>
              </a:xfrm>
              <a:custGeom>
                <a:avLst/>
                <a:gdLst>
                  <a:gd name="T0" fmla="*/ 5 w 524"/>
                  <a:gd name="T1" fmla="*/ 14 h 566"/>
                  <a:gd name="T2" fmla="*/ 0 w 524"/>
                  <a:gd name="T3" fmla="*/ 11 h 566"/>
                  <a:gd name="T4" fmla="*/ 515 w 524"/>
                  <a:gd name="T5" fmla="*/ 566 h 566"/>
                  <a:gd name="T6" fmla="*/ 524 w 524"/>
                  <a:gd name="T7" fmla="*/ 559 h 566"/>
                  <a:gd name="T8" fmla="*/ 512 w 524"/>
                  <a:gd name="T9" fmla="*/ 546 h 566"/>
                  <a:gd name="T10" fmla="*/ 490 w 524"/>
                  <a:gd name="T11" fmla="*/ 523 h 566"/>
                  <a:gd name="T12" fmla="*/ 463 w 524"/>
                  <a:gd name="T13" fmla="*/ 492 h 566"/>
                  <a:gd name="T14" fmla="*/ 427 w 524"/>
                  <a:gd name="T15" fmla="*/ 454 h 566"/>
                  <a:gd name="T16" fmla="*/ 388 w 524"/>
                  <a:gd name="T17" fmla="*/ 412 h 566"/>
                  <a:gd name="T18" fmla="*/ 344 w 524"/>
                  <a:gd name="T19" fmla="*/ 364 h 566"/>
                  <a:gd name="T20" fmla="*/ 298 w 524"/>
                  <a:gd name="T21" fmla="*/ 315 h 566"/>
                  <a:gd name="T22" fmla="*/ 252 w 524"/>
                  <a:gd name="T23" fmla="*/ 265 h 566"/>
                  <a:gd name="T24" fmla="*/ 206 w 524"/>
                  <a:gd name="T25" fmla="*/ 215 h 566"/>
                  <a:gd name="T26" fmla="*/ 161 w 524"/>
                  <a:gd name="T27" fmla="*/ 167 h 566"/>
                  <a:gd name="T28" fmla="*/ 120 w 524"/>
                  <a:gd name="T29" fmla="*/ 122 h 566"/>
                  <a:gd name="T30" fmla="*/ 83 w 524"/>
                  <a:gd name="T31" fmla="*/ 83 h 566"/>
                  <a:gd name="T32" fmla="*/ 52 w 524"/>
                  <a:gd name="T33" fmla="*/ 49 h 566"/>
                  <a:gd name="T34" fmla="*/ 26 w 524"/>
                  <a:gd name="T35" fmla="*/ 23 h 566"/>
                  <a:gd name="T36" fmla="*/ 11 w 524"/>
                  <a:gd name="T37" fmla="*/ 6 h 566"/>
                  <a:gd name="T38" fmla="*/ 5 w 524"/>
                  <a:gd name="T39" fmla="*/ 0 h 566"/>
                  <a:gd name="T40" fmla="*/ 9 w 524"/>
                  <a:gd name="T41" fmla="*/ 4 h 566"/>
                  <a:gd name="T42" fmla="*/ 8 w 524"/>
                  <a:gd name="T43" fmla="*/ 2 h 566"/>
                  <a:gd name="T44" fmla="*/ 5 w 524"/>
                  <a:gd name="T45" fmla="*/ 0 h 566"/>
                  <a:gd name="T46" fmla="*/ 5 w 524"/>
                  <a:gd name="T47" fmla="*/ 1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4" h="566">
                    <a:moveTo>
                      <a:pt x="5" y="14"/>
                    </a:moveTo>
                    <a:lnTo>
                      <a:pt x="0" y="11"/>
                    </a:lnTo>
                    <a:lnTo>
                      <a:pt x="515" y="566"/>
                    </a:lnTo>
                    <a:lnTo>
                      <a:pt x="524" y="559"/>
                    </a:lnTo>
                    <a:lnTo>
                      <a:pt x="512" y="546"/>
                    </a:lnTo>
                    <a:lnTo>
                      <a:pt x="490" y="523"/>
                    </a:lnTo>
                    <a:lnTo>
                      <a:pt x="463" y="492"/>
                    </a:lnTo>
                    <a:lnTo>
                      <a:pt x="427" y="454"/>
                    </a:lnTo>
                    <a:lnTo>
                      <a:pt x="388" y="412"/>
                    </a:lnTo>
                    <a:lnTo>
                      <a:pt x="344" y="364"/>
                    </a:lnTo>
                    <a:lnTo>
                      <a:pt x="298" y="315"/>
                    </a:lnTo>
                    <a:lnTo>
                      <a:pt x="252" y="265"/>
                    </a:lnTo>
                    <a:lnTo>
                      <a:pt x="206" y="215"/>
                    </a:lnTo>
                    <a:lnTo>
                      <a:pt x="161" y="167"/>
                    </a:lnTo>
                    <a:lnTo>
                      <a:pt x="120" y="122"/>
                    </a:lnTo>
                    <a:lnTo>
                      <a:pt x="83" y="83"/>
                    </a:lnTo>
                    <a:lnTo>
                      <a:pt x="52" y="49"/>
                    </a:lnTo>
                    <a:lnTo>
                      <a:pt x="26" y="23"/>
                    </a:lnTo>
                    <a:lnTo>
                      <a:pt x="11" y="6"/>
                    </a:lnTo>
                    <a:lnTo>
                      <a:pt x="5" y="0"/>
                    </a:lnTo>
                    <a:lnTo>
                      <a:pt x="9" y="4"/>
                    </a:lnTo>
                    <a:lnTo>
                      <a:pt x="8" y="2"/>
                    </a:lnTo>
                    <a:lnTo>
                      <a:pt x="5" y="0"/>
                    </a:lnTo>
                    <a:lnTo>
                      <a:pt x="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88" name="Freeform 28"/>
              <p:cNvSpPr>
                <a:spLocks/>
              </p:cNvSpPr>
              <p:nvPr/>
            </p:nvSpPr>
            <p:spPr bwMode="auto">
              <a:xfrm flipH="1">
                <a:off x="-311" y="1784"/>
                <a:ext cx="182" cy="2"/>
              </a:xfrm>
              <a:custGeom>
                <a:avLst/>
                <a:gdLst>
                  <a:gd name="T0" fmla="*/ 28 w 963"/>
                  <a:gd name="T1" fmla="*/ 2 h 14"/>
                  <a:gd name="T2" fmla="*/ 24 w 963"/>
                  <a:gd name="T3" fmla="*/ 14 h 14"/>
                  <a:gd name="T4" fmla="*/ 963 w 963"/>
                  <a:gd name="T5" fmla="*/ 14 h 14"/>
                  <a:gd name="T6" fmla="*/ 963 w 963"/>
                  <a:gd name="T7" fmla="*/ 0 h 14"/>
                  <a:gd name="T8" fmla="*/ 24 w 963"/>
                  <a:gd name="T9" fmla="*/ 0 h 14"/>
                  <a:gd name="T10" fmla="*/ 22 w 963"/>
                  <a:gd name="T11" fmla="*/ 13 h 14"/>
                  <a:gd name="T12" fmla="*/ 24 w 963"/>
                  <a:gd name="T13" fmla="*/ 0 h 14"/>
                  <a:gd name="T14" fmla="*/ 0 w 963"/>
                  <a:gd name="T15" fmla="*/ 0 h 14"/>
                  <a:gd name="T16" fmla="*/ 22 w 963"/>
                  <a:gd name="T17" fmla="*/ 13 h 14"/>
                  <a:gd name="T18" fmla="*/ 28 w 963"/>
                  <a:gd name="T19"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3" h="14">
                    <a:moveTo>
                      <a:pt x="28" y="2"/>
                    </a:moveTo>
                    <a:lnTo>
                      <a:pt x="24" y="14"/>
                    </a:lnTo>
                    <a:lnTo>
                      <a:pt x="963" y="14"/>
                    </a:lnTo>
                    <a:lnTo>
                      <a:pt x="963" y="0"/>
                    </a:lnTo>
                    <a:lnTo>
                      <a:pt x="24" y="0"/>
                    </a:lnTo>
                    <a:lnTo>
                      <a:pt x="22" y="13"/>
                    </a:lnTo>
                    <a:lnTo>
                      <a:pt x="24" y="0"/>
                    </a:lnTo>
                    <a:lnTo>
                      <a:pt x="0" y="0"/>
                    </a:lnTo>
                    <a:lnTo>
                      <a:pt x="22" y="13"/>
                    </a:lnTo>
                    <a:lnTo>
                      <a:pt x="2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89" name="Freeform 29"/>
              <p:cNvSpPr>
                <a:spLocks/>
              </p:cNvSpPr>
              <p:nvPr/>
            </p:nvSpPr>
            <p:spPr bwMode="auto">
              <a:xfrm flipH="1">
                <a:off x="-410" y="1784"/>
                <a:ext cx="278" cy="155"/>
              </a:xfrm>
              <a:custGeom>
                <a:avLst/>
                <a:gdLst>
                  <a:gd name="T0" fmla="*/ 1446 w 1459"/>
                  <a:gd name="T1" fmla="*/ 806 h 816"/>
                  <a:gd name="T2" fmla="*/ 1454 w 1459"/>
                  <a:gd name="T3" fmla="*/ 800 h 816"/>
                  <a:gd name="T4" fmla="*/ 6 w 1459"/>
                  <a:gd name="T5" fmla="*/ 0 h 816"/>
                  <a:gd name="T6" fmla="*/ 0 w 1459"/>
                  <a:gd name="T7" fmla="*/ 11 h 816"/>
                  <a:gd name="T8" fmla="*/ 1448 w 1459"/>
                  <a:gd name="T9" fmla="*/ 812 h 816"/>
                  <a:gd name="T10" fmla="*/ 1457 w 1459"/>
                  <a:gd name="T11" fmla="*/ 806 h 816"/>
                  <a:gd name="T12" fmla="*/ 1448 w 1459"/>
                  <a:gd name="T13" fmla="*/ 812 h 816"/>
                  <a:gd name="T14" fmla="*/ 1457 w 1459"/>
                  <a:gd name="T15" fmla="*/ 816 h 816"/>
                  <a:gd name="T16" fmla="*/ 1459 w 1459"/>
                  <a:gd name="T17" fmla="*/ 806 h 816"/>
                  <a:gd name="T18" fmla="*/ 1446 w 1459"/>
                  <a:gd name="T19" fmla="*/ 806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9" h="816">
                    <a:moveTo>
                      <a:pt x="1446" y="806"/>
                    </a:moveTo>
                    <a:lnTo>
                      <a:pt x="1454" y="800"/>
                    </a:lnTo>
                    <a:lnTo>
                      <a:pt x="6" y="0"/>
                    </a:lnTo>
                    <a:lnTo>
                      <a:pt x="0" y="11"/>
                    </a:lnTo>
                    <a:lnTo>
                      <a:pt x="1448" y="812"/>
                    </a:lnTo>
                    <a:lnTo>
                      <a:pt x="1457" y="806"/>
                    </a:lnTo>
                    <a:lnTo>
                      <a:pt x="1448" y="812"/>
                    </a:lnTo>
                    <a:lnTo>
                      <a:pt x="1457" y="816"/>
                    </a:lnTo>
                    <a:lnTo>
                      <a:pt x="1459" y="806"/>
                    </a:lnTo>
                    <a:lnTo>
                      <a:pt x="1446" y="8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90" name="Rectangle 30"/>
              <p:cNvSpPr>
                <a:spLocks noChangeArrowheads="1"/>
              </p:cNvSpPr>
              <p:nvPr/>
            </p:nvSpPr>
            <p:spPr bwMode="auto">
              <a:xfrm flipH="1">
                <a:off x="-312" y="1787"/>
                <a:ext cx="2" cy="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552991" name="Freeform 31"/>
              <p:cNvSpPr>
                <a:spLocks/>
              </p:cNvSpPr>
              <p:nvPr/>
            </p:nvSpPr>
            <p:spPr bwMode="auto">
              <a:xfrm flipH="1">
                <a:off x="-311" y="1813"/>
                <a:ext cx="63" cy="30"/>
              </a:xfrm>
              <a:custGeom>
                <a:avLst/>
                <a:gdLst>
                  <a:gd name="T0" fmla="*/ 332 w 332"/>
                  <a:gd name="T1" fmla="*/ 0 h 160"/>
                  <a:gd name="T2" fmla="*/ 0 w 332"/>
                  <a:gd name="T3" fmla="*/ 0 h 160"/>
                  <a:gd name="T4" fmla="*/ 284 w 332"/>
                  <a:gd name="T5" fmla="*/ 160 h 160"/>
                  <a:gd name="T6" fmla="*/ 286 w 332"/>
                  <a:gd name="T7" fmla="*/ 160 h 160"/>
                  <a:gd name="T8" fmla="*/ 291 w 332"/>
                  <a:gd name="T9" fmla="*/ 160 h 160"/>
                  <a:gd name="T10" fmla="*/ 298 w 332"/>
                  <a:gd name="T11" fmla="*/ 160 h 160"/>
                  <a:gd name="T12" fmla="*/ 307 w 332"/>
                  <a:gd name="T13" fmla="*/ 160 h 160"/>
                  <a:gd name="T14" fmla="*/ 315 w 332"/>
                  <a:gd name="T15" fmla="*/ 160 h 160"/>
                  <a:gd name="T16" fmla="*/ 323 w 332"/>
                  <a:gd name="T17" fmla="*/ 160 h 160"/>
                  <a:gd name="T18" fmla="*/ 329 w 332"/>
                  <a:gd name="T19" fmla="*/ 160 h 160"/>
                  <a:gd name="T20" fmla="*/ 332 w 332"/>
                  <a:gd name="T21" fmla="*/ 160 h 160"/>
                  <a:gd name="T22" fmla="*/ 332 w 332"/>
                  <a:gd name="T23"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2" h="160">
                    <a:moveTo>
                      <a:pt x="332" y="0"/>
                    </a:moveTo>
                    <a:lnTo>
                      <a:pt x="0" y="0"/>
                    </a:lnTo>
                    <a:lnTo>
                      <a:pt x="284" y="160"/>
                    </a:lnTo>
                    <a:lnTo>
                      <a:pt x="286" y="160"/>
                    </a:lnTo>
                    <a:lnTo>
                      <a:pt x="291" y="160"/>
                    </a:lnTo>
                    <a:lnTo>
                      <a:pt x="298" y="160"/>
                    </a:lnTo>
                    <a:lnTo>
                      <a:pt x="307" y="160"/>
                    </a:lnTo>
                    <a:lnTo>
                      <a:pt x="315" y="160"/>
                    </a:lnTo>
                    <a:lnTo>
                      <a:pt x="323" y="160"/>
                    </a:lnTo>
                    <a:lnTo>
                      <a:pt x="329" y="160"/>
                    </a:lnTo>
                    <a:lnTo>
                      <a:pt x="332" y="160"/>
                    </a:lnTo>
                    <a:lnTo>
                      <a:pt x="332" y="0"/>
                    </a:lnTo>
                    <a:close/>
                  </a:path>
                </a:pathLst>
              </a:custGeom>
              <a:solidFill>
                <a:srgbClr val="7CBC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92" name="Freeform 32"/>
              <p:cNvSpPr>
                <a:spLocks/>
              </p:cNvSpPr>
              <p:nvPr/>
            </p:nvSpPr>
            <p:spPr bwMode="auto">
              <a:xfrm flipH="1">
                <a:off x="-311" y="1812"/>
                <a:ext cx="68" cy="3"/>
              </a:xfrm>
              <a:custGeom>
                <a:avLst/>
                <a:gdLst>
                  <a:gd name="T0" fmla="*/ 27 w 356"/>
                  <a:gd name="T1" fmla="*/ 1 h 13"/>
                  <a:gd name="T2" fmla="*/ 24 w 356"/>
                  <a:gd name="T3" fmla="*/ 13 h 13"/>
                  <a:gd name="T4" fmla="*/ 356 w 356"/>
                  <a:gd name="T5" fmla="*/ 13 h 13"/>
                  <a:gd name="T6" fmla="*/ 356 w 356"/>
                  <a:gd name="T7" fmla="*/ 0 h 13"/>
                  <a:gd name="T8" fmla="*/ 24 w 356"/>
                  <a:gd name="T9" fmla="*/ 0 h 13"/>
                  <a:gd name="T10" fmla="*/ 21 w 356"/>
                  <a:gd name="T11" fmla="*/ 12 h 13"/>
                  <a:gd name="T12" fmla="*/ 24 w 356"/>
                  <a:gd name="T13" fmla="*/ 0 h 13"/>
                  <a:gd name="T14" fmla="*/ 0 w 356"/>
                  <a:gd name="T15" fmla="*/ 0 h 13"/>
                  <a:gd name="T16" fmla="*/ 21 w 356"/>
                  <a:gd name="T17" fmla="*/ 12 h 13"/>
                  <a:gd name="T18" fmla="*/ 27 w 356"/>
                  <a:gd name="T1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6" h="13">
                    <a:moveTo>
                      <a:pt x="27" y="1"/>
                    </a:moveTo>
                    <a:lnTo>
                      <a:pt x="24" y="13"/>
                    </a:lnTo>
                    <a:lnTo>
                      <a:pt x="356" y="13"/>
                    </a:lnTo>
                    <a:lnTo>
                      <a:pt x="356" y="0"/>
                    </a:lnTo>
                    <a:lnTo>
                      <a:pt x="24" y="0"/>
                    </a:lnTo>
                    <a:lnTo>
                      <a:pt x="21" y="12"/>
                    </a:lnTo>
                    <a:lnTo>
                      <a:pt x="24" y="0"/>
                    </a:lnTo>
                    <a:lnTo>
                      <a:pt x="0" y="0"/>
                    </a:lnTo>
                    <a:lnTo>
                      <a:pt x="21" y="12"/>
                    </a:lnTo>
                    <a:lnTo>
                      <a:pt x="2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93" name="Freeform 33"/>
              <p:cNvSpPr>
                <a:spLocks/>
              </p:cNvSpPr>
              <p:nvPr/>
            </p:nvSpPr>
            <p:spPr bwMode="auto">
              <a:xfrm flipH="1">
                <a:off x="-302" y="1812"/>
                <a:ext cx="55" cy="33"/>
              </a:xfrm>
              <a:custGeom>
                <a:avLst/>
                <a:gdLst>
                  <a:gd name="T0" fmla="*/ 287 w 289"/>
                  <a:gd name="T1" fmla="*/ 158 h 171"/>
                  <a:gd name="T2" fmla="*/ 289 w 289"/>
                  <a:gd name="T3" fmla="*/ 159 h 171"/>
                  <a:gd name="T4" fmla="*/ 6 w 289"/>
                  <a:gd name="T5" fmla="*/ 0 h 171"/>
                  <a:gd name="T6" fmla="*/ 0 w 289"/>
                  <a:gd name="T7" fmla="*/ 11 h 171"/>
                  <a:gd name="T8" fmla="*/ 287 w 289"/>
                  <a:gd name="T9" fmla="*/ 171 h 171"/>
                  <a:gd name="T10" fmla="*/ 283 w 289"/>
                  <a:gd name="T11" fmla="*/ 171 h 171"/>
                  <a:gd name="T12" fmla="*/ 283 w 289"/>
                  <a:gd name="T13" fmla="*/ 171 h 171"/>
                  <a:gd name="T14" fmla="*/ 284 w 289"/>
                  <a:gd name="T15" fmla="*/ 171 h 171"/>
                  <a:gd name="T16" fmla="*/ 286 w 289"/>
                  <a:gd name="T17" fmla="*/ 171 h 171"/>
                  <a:gd name="T18" fmla="*/ 287 w 289"/>
                  <a:gd name="T19" fmla="*/ 171 h 171"/>
                  <a:gd name="T20" fmla="*/ 287 w 289"/>
                  <a:gd name="T21" fmla="*/ 15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171">
                    <a:moveTo>
                      <a:pt x="287" y="158"/>
                    </a:moveTo>
                    <a:lnTo>
                      <a:pt x="289" y="159"/>
                    </a:lnTo>
                    <a:lnTo>
                      <a:pt x="6" y="0"/>
                    </a:lnTo>
                    <a:lnTo>
                      <a:pt x="0" y="11"/>
                    </a:lnTo>
                    <a:lnTo>
                      <a:pt x="287" y="171"/>
                    </a:lnTo>
                    <a:lnTo>
                      <a:pt x="283" y="171"/>
                    </a:lnTo>
                    <a:lnTo>
                      <a:pt x="283" y="171"/>
                    </a:lnTo>
                    <a:lnTo>
                      <a:pt x="284" y="171"/>
                    </a:lnTo>
                    <a:lnTo>
                      <a:pt x="286" y="171"/>
                    </a:lnTo>
                    <a:lnTo>
                      <a:pt x="287" y="171"/>
                    </a:lnTo>
                    <a:lnTo>
                      <a:pt x="287"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94" name="Freeform 34"/>
              <p:cNvSpPr>
                <a:spLocks/>
              </p:cNvSpPr>
              <p:nvPr/>
            </p:nvSpPr>
            <p:spPr bwMode="auto">
              <a:xfrm flipH="1">
                <a:off x="-312" y="1842"/>
                <a:ext cx="10" cy="3"/>
              </a:xfrm>
              <a:custGeom>
                <a:avLst/>
                <a:gdLst>
                  <a:gd name="T0" fmla="*/ 41 w 55"/>
                  <a:gd name="T1" fmla="*/ 7 h 13"/>
                  <a:gd name="T2" fmla="*/ 48 w 55"/>
                  <a:gd name="T3" fmla="*/ 0 h 13"/>
                  <a:gd name="T4" fmla="*/ 0 w 55"/>
                  <a:gd name="T5" fmla="*/ 0 h 13"/>
                  <a:gd name="T6" fmla="*/ 0 w 55"/>
                  <a:gd name="T7" fmla="*/ 13 h 13"/>
                  <a:gd name="T8" fmla="*/ 48 w 55"/>
                  <a:gd name="T9" fmla="*/ 13 h 13"/>
                  <a:gd name="T10" fmla="*/ 55 w 55"/>
                  <a:gd name="T11" fmla="*/ 7 h 13"/>
                  <a:gd name="T12" fmla="*/ 48 w 55"/>
                  <a:gd name="T13" fmla="*/ 13 h 13"/>
                  <a:gd name="T14" fmla="*/ 55 w 55"/>
                  <a:gd name="T15" fmla="*/ 13 h 13"/>
                  <a:gd name="T16" fmla="*/ 55 w 55"/>
                  <a:gd name="T17" fmla="*/ 7 h 13"/>
                  <a:gd name="T18" fmla="*/ 41 w 55"/>
                  <a:gd name="T1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3">
                    <a:moveTo>
                      <a:pt x="41" y="7"/>
                    </a:moveTo>
                    <a:lnTo>
                      <a:pt x="48" y="0"/>
                    </a:lnTo>
                    <a:lnTo>
                      <a:pt x="0" y="0"/>
                    </a:lnTo>
                    <a:lnTo>
                      <a:pt x="0" y="13"/>
                    </a:lnTo>
                    <a:lnTo>
                      <a:pt x="48" y="13"/>
                    </a:lnTo>
                    <a:lnTo>
                      <a:pt x="55" y="7"/>
                    </a:lnTo>
                    <a:lnTo>
                      <a:pt x="48" y="13"/>
                    </a:lnTo>
                    <a:lnTo>
                      <a:pt x="55" y="13"/>
                    </a:lnTo>
                    <a:lnTo>
                      <a:pt x="55" y="7"/>
                    </a:lnTo>
                    <a:lnTo>
                      <a:pt x="4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95" name="Freeform 35"/>
              <p:cNvSpPr>
                <a:spLocks/>
              </p:cNvSpPr>
              <p:nvPr/>
            </p:nvSpPr>
            <p:spPr bwMode="auto">
              <a:xfrm flipH="1">
                <a:off x="-312" y="1812"/>
                <a:ext cx="2" cy="31"/>
              </a:xfrm>
              <a:custGeom>
                <a:avLst/>
                <a:gdLst>
                  <a:gd name="T0" fmla="*/ 7 w 14"/>
                  <a:gd name="T1" fmla="*/ 13 h 166"/>
                  <a:gd name="T2" fmla="*/ 0 w 14"/>
                  <a:gd name="T3" fmla="*/ 6 h 166"/>
                  <a:gd name="T4" fmla="*/ 0 w 14"/>
                  <a:gd name="T5" fmla="*/ 166 h 166"/>
                  <a:gd name="T6" fmla="*/ 14 w 14"/>
                  <a:gd name="T7" fmla="*/ 166 h 166"/>
                  <a:gd name="T8" fmla="*/ 14 w 14"/>
                  <a:gd name="T9" fmla="*/ 6 h 166"/>
                  <a:gd name="T10" fmla="*/ 7 w 14"/>
                  <a:gd name="T11" fmla="*/ 0 h 166"/>
                  <a:gd name="T12" fmla="*/ 14 w 14"/>
                  <a:gd name="T13" fmla="*/ 6 h 166"/>
                  <a:gd name="T14" fmla="*/ 14 w 14"/>
                  <a:gd name="T15" fmla="*/ 0 h 166"/>
                  <a:gd name="T16" fmla="*/ 7 w 14"/>
                  <a:gd name="T17" fmla="*/ 0 h 166"/>
                  <a:gd name="T18" fmla="*/ 7 w 14"/>
                  <a:gd name="T19" fmla="*/ 1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66">
                    <a:moveTo>
                      <a:pt x="7" y="13"/>
                    </a:moveTo>
                    <a:lnTo>
                      <a:pt x="0" y="6"/>
                    </a:lnTo>
                    <a:lnTo>
                      <a:pt x="0" y="166"/>
                    </a:lnTo>
                    <a:lnTo>
                      <a:pt x="14" y="166"/>
                    </a:lnTo>
                    <a:lnTo>
                      <a:pt x="14" y="6"/>
                    </a:lnTo>
                    <a:lnTo>
                      <a:pt x="7" y="0"/>
                    </a:lnTo>
                    <a:lnTo>
                      <a:pt x="14" y="6"/>
                    </a:lnTo>
                    <a:lnTo>
                      <a:pt x="14" y="0"/>
                    </a:lnTo>
                    <a:lnTo>
                      <a:pt x="7" y="0"/>
                    </a:lnTo>
                    <a:lnTo>
                      <a:pt x="7"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96" name="Freeform 36"/>
              <p:cNvSpPr>
                <a:spLocks/>
              </p:cNvSpPr>
              <p:nvPr/>
            </p:nvSpPr>
            <p:spPr bwMode="auto">
              <a:xfrm flipH="1">
                <a:off x="-409" y="1813"/>
                <a:ext cx="99" cy="109"/>
              </a:xfrm>
              <a:custGeom>
                <a:avLst/>
                <a:gdLst>
                  <a:gd name="T0" fmla="*/ 3 w 521"/>
                  <a:gd name="T1" fmla="*/ 0 h 572"/>
                  <a:gd name="T2" fmla="*/ 521 w 521"/>
                  <a:gd name="T3" fmla="*/ 488 h 572"/>
                  <a:gd name="T4" fmla="*/ 514 w 521"/>
                  <a:gd name="T5" fmla="*/ 572 h 572"/>
                  <a:gd name="T6" fmla="*/ 0 w 521"/>
                  <a:gd name="T7" fmla="*/ 153 h 572"/>
                  <a:gd name="T8" fmla="*/ 3 w 521"/>
                  <a:gd name="T9" fmla="*/ 0 h 572"/>
                </a:gdLst>
                <a:ahLst/>
                <a:cxnLst>
                  <a:cxn ang="0">
                    <a:pos x="T0" y="T1"/>
                  </a:cxn>
                  <a:cxn ang="0">
                    <a:pos x="T2" y="T3"/>
                  </a:cxn>
                  <a:cxn ang="0">
                    <a:pos x="T4" y="T5"/>
                  </a:cxn>
                  <a:cxn ang="0">
                    <a:pos x="T6" y="T7"/>
                  </a:cxn>
                  <a:cxn ang="0">
                    <a:pos x="T8" y="T9"/>
                  </a:cxn>
                </a:cxnLst>
                <a:rect l="0" t="0" r="r" b="b"/>
                <a:pathLst>
                  <a:path w="521" h="572">
                    <a:moveTo>
                      <a:pt x="3" y="0"/>
                    </a:moveTo>
                    <a:lnTo>
                      <a:pt x="521" y="488"/>
                    </a:lnTo>
                    <a:lnTo>
                      <a:pt x="514" y="572"/>
                    </a:lnTo>
                    <a:lnTo>
                      <a:pt x="0" y="153"/>
                    </a:lnTo>
                    <a:lnTo>
                      <a:pt x="3" y="0"/>
                    </a:lnTo>
                    <a:close/>
                  </a:path>
                </a:pathLst>
              </a:custGeom>
              <a:solidFill>
                <a:srgbClr val="7CBC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97" name="Freeform 37"/>
              <p:cNvSpPr>
                <a:spLocks/>
              </p:cNvSpPr>
              <p:nvPr/>
            </p:nvSpPr>
            <p:spPr bwMode="auto">
              <a:xfrm flipH="1">
                <a:off x="-411" y="1812"/>
                <a:ext cx="101" cy="95"/>
              </a:xfrm>
              <a:custGeom>
                <a:avLst/>
                <a:gdLst>
                  <a:gd name="T0" fmla="*/ 527 w 528"/>
                  <a:gd name="T1" fmla="*/ 493 h 498"/>
                  <a:gd name="T2" fmla="*/ 527 w 528"/>
                  <a:gd name="T3" fmla="*/ 492 h 498"/>
                  <a:gd name="T4" fmla="*/ 526 w 528"/>
                  <a:gd name="T5" fmla="*/ 491 h 498"/>
                  <a:gd name="T6" fmla="*/ 526 w 528"/>
                  <a:gd name="T7" fmla="*/ 489 h 498"/>
                  <a:gd name="T8" fmla="*/ 525 w 528"/>
                  <a:gd name="T9" fmla="*/ 489 h 498"/>
                  <a:gd name="T10" fmla="*/ 7 w 528"/>
                  <a:gd name="T11" fmla="*/ 0 h 498"/>
                  <a:gd name="T12" fmla="*/ 0 w 528"/>
                  <a:gd name="T13" fmla="*/ 10 h 498"/>
                  <a:gd name="T14" fmla="*/ 518 w 528"/>
                  <a:gd name="T15" fmla="*/ 498 h 498"/>
                  <a:gd name="T16" fmla="*/ 515 w 528"/>
                  <a:gd name="T17" fmla="*/ 493 h 498"/>
                  <a:gd name="T18" fmla="*/ 527 w 528"/>
                  <a:gd name="T19" fmla="*/ 493 h 498"/>
                  <a:gd name="T20" fmla="*/ 528 w 528"/>
                  <a:gd name="T21" fmla="*/ 491 h 498"/>
                  <a:gd name="T22" fmla="*/ 525 w 528"/>
                  <a:gd name="T23" fmla="*/ 489 h 498"/>
                  <a:gd name="T24" fmla="*/ 527 w 528"/>
                  <a:gd name="T25" fmla="*/ 49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8" h="498">
                    <a:moveTo>
                      <a:pt x="527" y="493"/>
                    </a:moveTo>
                    <a:lnTo>
                      <a:pt x="527" y="492"/>
                    </a:lnTo>
                    <a:lnTo>
                      <a:pt x="526" y="491"/>
                    </a:lnTo>
                    <a:lnTo>
                      <a:pt x="526" y="489"/>
                    </a:lnTo>
                    <a:lnTo>
                      <a:pt x="525" y="489"/>
                    </a:lnTo>
                    <a:lnTo>
                      <a:pt x="7" y="0"/>
                    </a:lnTo>
                    <a:lnTo>
                      <a:pt x="0" y="10"/>
                    </a:lnTo>
                    <a:lnTo>
                      <a:pt x="518" y="498"/>
                    </a:lnTo>
                    <a:lnTo>
                      <a:pt x="515" y="493"/>
                    </a:lnTo>
                    <a:lnTo>
                      <a:pt x="527" y="493"/>
                    </a:lnTo>
                    <a:lnTo>
                      <a:pt x="528" y="491"/>
                    </a:lnTo>
                    <a:lnTo>
                      <a:pt x="525" y="489"/>
                    </a:lnTo>
                    <a:lnTo>
                      <a:pt x="527" y="4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98" name="Freeform 38"/>
              <p:cNvSpPr>
                <a:spLocks/>
              </p:cNvSpPr>
              <p:nvPr/>
            </p:nvSpPr>
            <p:spPr bwMode="auto">
              <a:xfrm flipH="1">
                <a:off x="-410" y="1906"/>
                <a:ext cx="3" cy="18"/>
              </a:xfrm>
              <a:custGeom>
                <a:avLst/>
                <a:gdLst>
                  <a:gd name="T0" fmla="*/ 1 w 17"/>
                  <a:gd name="T1" fmla="*/ 89 h 97"/>
                  <a:gd name="T2" fmla="*/ 10 w 17"/>
                  <a:gd name="T3" fmla="*/ 84 h 97"/>
                  <a:gd name="T4" fmla="*/ 17 w 17"/>
                  <a:gd name="T5" fmla="*/ 0 h 97"/>
                  <a:gd name="T6" fmla="*/ 5 w 17"/>
                  <a:gd name="T7" fmla="*/ 0 h 97"/>
                  <a:gd name="T8" fmla="*/ 0 w 17"/>
                  <a:gd name="T9" fmla="*/ 84 h 97"/>
                  <a:gd name="T10" fmla="*/ 9 w 17"/>
                  <a:gd name="T11" fmla="*/ 80 h 97"/>
                  <a:gd name="T12" fmla="*/ 1 w 17"/>
                  <a:gd name="T13" fmla="*/ 89 h 97"/>
                  <a:gd name="T14" fmla="*/ 10 w 17"/>
                  <a:gd name="T15" fmla="*/ 97 h 97"/>
                  <a:gd name="T16" fmla="*/ 10 w 17"/>
                  <a:gd name="T17" fmla="*/ 84 h 97"/>
                  <a:gd name="T18" fmla="*/ 1 w 17"/>
                  <a:gd name="T19" fmla="*/ 8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97">
                    <a:moveTo>
                      <a:pt x="1" y="89"/>
                    </a:moveTo>
                    <a:lnTo>
                      <a:pt x="10" y="84"/>
                    </a:lnTo>
                    <a:lnTo>
                      <a:pt x="17" y="0"/>
                    </a:lnTo>
                    <a:lnTo>
                      <a:pt x="5" y="0"/>
                    </a:lnTo>
                    <a:lnTo>
                      <a:pt x="0" y="84"/>
                    </a:lnTo>
                    <a:lnTo>
                      <a:pt x="9" y="80"/>
                    </a:lnTo>
                    <a:lnTo>
                      <a:pt x="1" y="89"/>
                    </a:lnTo>
                    <a:lnTo>
                      <a:pt x="10" y="97"/>
                    </a:lnTo>
                    <a:lnTo>
                      <a:pt x="10" y="84"/>
                    </a:lnTo>
                    <a:lnTo>
                      <a:pt x="1"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2999" name="Freeform 39"/>
              <p:cNvSpPr>
                <a:spLocks/>
              </p:cNvSpPr>
              <p:nvPr/>
            </p:nvSpPr>
            <p:spPr bwMode="auto">
              <a:xfrm flipH="1">
                <a:off x="-409" y="1842"/>
                <a:ext cx="100" cy="81"/>
              </a:xfrm>
              <a:custGeom>
                <a:avLst/>
                <a:gdLst>
                  <a:gd name="T0" fmla="*/ 1 w 525"/>
                  <a:gd name="T1" fmla="*/ 5 h 429"/>
                  <a:gd name="T2" fmla="*/ 2 w 525"/>
                  <a:gd name="T3" fmla="*/ 10 h 429"/>
                  <a:gd name="T4" fmla="*/ 517 w 525"/>
                  <a:gd name="T5" fmla="*/ 429 h 429"/>
                  <a:gd name="T6" fmla="*/ 525 w 525"/>
                  <a:gd name="T7" fmla="*/ 420 h 429"/>
                  <a:gd name="T8" fmla="*/ 10 w 525"/>
                  <a:gd name="T9" fmla="*/ 0 h 429"/>
                  <a:gd name="T10" fmla="*/ 11 w 525"/>
                  <a:gd name="T11" fmla="*/ 5 h 429"/>
                  <a:gd name="T12" fmla="*/ 0 w 525"/>
                  <a:gd name="T13" fmla="*/ 5 h 429"/>
                  <a:gd name="T14" fmla="*/ 0 w 525"/>
                  <a:gd name="T15" fmla="*/ 6 h 429"/>
                  <a:gd name="T16" fmla="*/ 0 w 525"/>
                  <a:gd name="T17" fmla="*/ 9 h 429"/>
                  <a:gd name="T18" fmla="*/ 1 w 525"/>
                  <a:gd name="T19" fmla="*/ 10 h 429"/>
                  <a:gd name="T20" fmla="*/ 2 w 525"/>
                  <a:gd name="T21" fmla="*/ 10 h 429"/>
                  <a:gd name="T22" fmla="*/ 1 w 525"/>
                  <a:gd name="T23" fmla="*/ 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5" h="429">
                    <a:moveTo>
                      <a:pt x="1" y="5"/>
                    </a:moveTo>
                    <a:lnTo>
                      <a:pt x="2" y="10"/>
                    </a:lnTo>
                    <a:lnTo>
                      <a:pt x="517" y="429"/>
                    </a:lnTo>
                    <a:lnTo>
                      <a:pt x="525" y="420"/>
                    </a:lnTo>
                    <a:lnTo>
                      <a:pt x="10" y="0"/>
                    </a:lnTo>
                    <a:lnTo>
                      <a:pt x="11" y="5"/>
                    </a:lnTo>
                    <a:lnTo>
                      <a:pt x="0" y="5"/>
                    </a:lnTo>
                    <a:lnTo>
                      <a:pt x="0" y="6"/>
                    </a:lnTo>
                    <a:lnTo>
                      <a:pt x="0" y="9"/>
                    </a:lnTo>
                    <a:lnTo>
                      <a:pt x="1" y="10"/>
                    </a:lnTo>
                    <a:lnTo>
                      <a:pt x="2" y="10"/>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00" name="Freeform 40"/>
              <p:cNvSpPr>
                <a:spLocks/>
              </p:cNvSpPr>
              <p:nvPr/>
            </p:nvSpPr>
            <p:spPr bwMode="auto">
              <a:xfrm flipH="1">
                <a:off x="-312" y="1811"/>
                <a:ext cx="3" cy="31"/>
              </a:xfrm>
              <a:custGeom>
                <a:avLst/>
                <a:gdLst>
                  <a:gd name="T0" fmla="*/ 12 w 14"/>
                  <a:gd name="T1" fmla="*/ 9 h 167"/>
                  <a:gd name="T2" fmla="*/ 2 w 14"/>
                  <a:gd name="T3" fmla="*/ 14 h 167"/>
                  <a:gd name="T4" fmla="*/ 0 w 14"/>
                  <a:gd name="T5" fmla="*/ 167 h 167"/>
                  <a:gd name="T6" fmla="*/ 10 w 14"/>
                  <a:gd name="T7" fmla="*/ 167 h 167"/>
                  <a:gd name="T8" fmla="*/ 14 w 14"/>
                  <a:gd name="T9" fmla="*/ 14 h 167"/>
                  <a:gd name="T10" fmla="*/ 5 w 14"/>
                  <a:gd name="T11" fmla="*/ 19 h 167"/>
                  <a:gd name="T12" fmla="*/ 12 w 14"/>
                  <a:gd name="T13" fmla="*/ 9 h 167"/>
                  <a:gd name="T14" fmla="*/ 2 w 14"/>
                  <a:gd name="T15" fmla="*/ 0 h 167"/>
                  <a:gd name="T16" fmla="*/ 1 w 14"/>
                  <a:gd name="T17" fmla="*/ 14 h 167"/>
                  <a:gd name="T18" fmla="*/ 12 w 14"/>
                  <a:gd name="T19" fmla="*/ 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67">
                    <a:moveTo>
                      <a:pt x="12" y="9"/>
                    </a:moveTo>
                    <a:lnTo>
                      <a:pt x="2" y="14"/>
                    </a:lnTo>
                    <a:lnTo>
                      <a:pt x="0" y="167"/>
                    </a:lnTo>
                    <a:lnTo>
                      <a:pt x="10" y="167"/>
                    </a:lnTo>
                    <a:lnTo>
                      <a:pt x="14" y="14"/>
                    </a:lnTo>
                    <a:lnTo>
                      <a:pt x="5" y="19"/>
                    </a:lnTo>
                    <a:lnTo>
                      <a:pt x="12" y="9"/>
                    </a:lnTo>
                    <a:lnTo>
                      <a:pt x="2" y="0"/>
                    </a:lnTo>
                    <a:lnTo>
                      <a:pt x="1" y="14"/>
                    </a:lnTo>
                    <a:lnTo>
                      <a:pt x="12"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01" name="Freeform 41"/>
              <p:cNvSpPr>
                <a:spLocks/>
              </p:cNvSpPr>
              <p:nvPr/>
            </p:nvSpPr>
            <p:spPr bwMode="auto">
              <a:xfrm flipH="1">
                <a:off x="-419" y="1762"/>
                <a:ext cx="380" cy="286"/>
              </a:xfrm>
              <a:custGeom>
                <a:avLst/>
                <a:gdLst>
                  <a:gd name="T0" fmla="*/ 2000 w 2001"/>
                  <a:gd name="T1" fmla="*/ 953 h 1499"/>
                  <a:gd name="T2" fmla="*/ 1999 w 2001"/>
                  <a:gd name="T3" fmla="*/ 1065 h 1499"/>
                  <a:gd name="T4" fmla="*/ 1971 w 2001"/>
                  <a:gd name="T5" fmla="*/ 1217 h 1499"/>
                  <a:gd name="T6" fmla="*/ 1931 w 2001"/>
                  <a:gd name="T7" fmla="*/ 1368 h 1499"/>
                  <a:gd name="T8" fmla="*/ 410 w 2001"/>
                  <a:gd name="T9" fmla="*/ 1466 h 1499"/>
                  <a:gd name="T10" fmla="*/ 412 w 2001"/>
                  <a:gd name="T11" fmla="*/ 1368 h 1499"/>
                  <a:gd name="T12" fmla="*/ 404 w 2001"/>
                  <a:gd name="T13" fmla="*/ 1219 h 1499"/>
                  <a:gd name="T14" fmla="*/ 380 w 2001"/>
                  <a:gd name="T15" fmla="*/ 1087 h 1499"/>
                  <a:gd name="T16" fmla="*/ 340 w 2001"/>
                  <a:gd name="T17" fmla="*/ 963 h 1499"/>
                  <a:gd name="T18" fmla="*/ 283 w 2001"/>
                  <a:gd name="T19" fmla="*/ 843 h 1499"/>
                  <a:gd name="T20" fmla="*/ 210 w 2001"/>
                  <a:gd name="T21" fmla="*/ 721 h 1499"/>
                  <a:gd name="T22" fmla="*/ 155 w 2001"/>
                  <a:gd name="T23" fmla="*/ 642 h 1499"/>
                  <a:gd name="T24" fmla="*/ 117 w 2001"/>
                  <a:gd name="T25" fmla="*/ 588 h 1499"/>
                  <a:gd name="T26" fmla="*/ 78 w 2001"/>
                  <a:gd name="T27" fmla="*/ 536 h 1499"/>
                  <a:gd name="T28" fmla="*/ 63 w 2001"/>
                  <a:gd name="T29" fmla="*/ 520 h 1499"/>
                  <a:gd name="T30" fmla="*/ 50 w 2001"/>
                  <a:gd name="T31" fmla="*/ 503 h 1499"/>
                  <a:gd name="T32" fmla="*/ 26 w 2001"/>
                  <a:gd name="T33" fmla="*/ 462 h 1499"/>
                  <a:gd name="T34" fmla="*/ 2 w 2001"/>
                  <a:gd name="T35" fmla="*/ 350 h 1499"/>
                  <a:gd name="T36" fmla="*/ 6 w 2001"/>
                  <a:gd name="T37" fmla="*/ 237 h 1499"/>
                  <a:gd name="T38" fmla="*/ 32 w 2001"/>
                  <a:gd name="T39" fmla="*/ 161 h 1499"/>
                  <a:gd name="T40" fmla="*/ 69 w 2001"/>
                  <a:gd name="T41" fmla="*/ 103 h 1499"/>
                  <a:gd name="T42" fmla="*/ 116 w 2001"/>
                  <a:gd name="T43" fmla="*/ 56 h 1499"/>
                  <a:gd name="T44" fmla="*/ 174 w 2001"/>
                  <a:gd name="T45" fmla="*/ 23 h 1499"/>
                  <a:gd name="T46" fmla="*/ 239 w 2001"/>
                  <a:gd name="T47" fmla="*/ 3 h 1499"/>
                  <a:gd name="T48" fmla="*/ 315 w 2001"/>
                  <a:gd name="T49" fmla="*/ 1 h 1499"/>
                  <a:gd name="T50" fmla="*/ 404 w 2001"/>
                  <a:gd name="T51" fmla="*/ 12 h 1499"/>
                  <a:gd name="T52" fmla="*/ 495 w 2001"/>
                  <a:gd name="T53" fmla="*/ 35 h 1499"/>
                  <a:gd name="T54" fmla="*/ 587 w 2001"/>
                  <a:gd name="T55" fmla="*/ 65 h 1499"/>
                  <a:gd name="T56" fmla="*/ 676 w 2001"/>
                  <a:gd name="T57" fmla="*/ 99 h 1499"/>
                  <a:gd name="T58" fmla="*/ 758 w 2001"/>
                  <a:gd name="T59" fmla="*/ 133 h 1499"/>
                  <a:gd name="T60" fmla="*/ 863 w 2001"/>
                  <a:gd name="T61" fmla="*/ 181 h 1499"/>
                  <a:gd name="T62" fmla="*/ 968 w 2001"/>
                  <a:gd name="T63" fmla="*/ 229 h 1499"/>
                  <a:gd name="T64" fmla="*/ 1072 w 2001"/>
                  <a:gd name="T65" fmla="*/ 280 h 1499"/>
                  <a:gd name="T66" fmla="*/ 1174 w 2001"/>
                  <a:gd name="T67" fmla="*/ 333 h 1499"/>
                  <a:gd name="T68" fmla="*/ 1276 w 2001"/>
                  <a:gd name="T69" fmla="*/ 388 h 1499"/>
                  <a:gd name="T70" fmla="*/ 1376 w 2001"/>
                  <a:gd name="T71" fmla="*/ 445 h 1499"/>
                  <a:gd name="T72" fmla="*/ 1474 w 2001"/>
                  <a:gd name="T73" fmla="*/ 505 h 1499"/>
                  <a:gd name="T74" fmla="*/ 1572 w 2001"/>
                  <a:gd name="T75" fmla="*/ 568 h 1499"/>
                  <a:gd name="T76" fmla="*/ 1667 w 2001"/>
                  <a:gd name="T77" fmla="*/ 632 h 1499"/>
                  <a:gd name="T78" fmla="*/ 1760 w 2001"/>
                  <a:gd name="T79" fmla="*/ 700 h 1499"/>
                  <a:gd name="T80" fmla="*/ 1840 w 2001"/>
                  <a:gd name="T81" fmla="*/ 760 h 1499"/>
                  <a:gd name="T82" fmla="*/ 1917 w 2001"/>
                  <a:gd name="T83" fmla="*/ 817 h 1499"/>
                  <a:gd name="T84" fmla="*/ 1987 w 2001"/>
                  <a:gd name="T85" fmla="*/ 877 h 1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1" h="1499">
                    <a:moveTo>
                      <a:pt x="2001" y="892"/>
                    </a:moveTo>
                    <a:lnTo>
                      <a:pt x="1999" y="923"/>
                    </a:lnTo>
                    <a:lnTo>
                      <a:pt x="2000" y="953"/>
                    </a:lnTo>
                    <a:lnTo>
                      <a:pt x="2000" y="984"/>
                    </a:lnTo>
                    <a:lnTo>
                      <a:pt x="2001" y="1016"/>
                    </a:lnTo>
                    <a:lnTo>
                      <a:pt x="1999" y="1065"/>
                    </a:lnTo>
                    <a:lnTo>
                      <a:pt x="1992" y="1116"/>
                    </a:lnTo>
                    <a:lnTo>
                      <a:pt x="1983" y="1166"/>
                    </a:lnTo>
                    <a:lnTo>
                      <a:pt x="1971" y="1217"/>
                    </a:lnTo>
                    <a:lnTo>
                      <a:pt x="1958" y="1268"/>
                    </a:lnTo>
                    <a:lnTo>
                      <a:pt x="1945" y="1319"/>
                    </a:lnTo>
                    <a:lnTo>
                      <a:pt x="1931" y="1368"/>
                    </a:lnTo>
                    <a:lnTo>
                      <a:pt x="1918" y="1416"/>
                    </a:lnTo>
                    <a:lnTo>
                      <a:pt x="409" y="1499"/>
                    </a:lnTo>
                    <a:lnTo>
                      <a:pt x="410" y="1466"/>
                    </a:lnTo>
                    <a:lnTo>
                      <a:pt x="411" y="1434"/>
                    </a:lnTo>
                    <a:lnTo>
                      <a:pt x="412" y="1400"/>
                    </a:lnTo>
                    <a:lnTo>
                      <a:pt x="412" y="1368"/>
                    </a:lnTo>
                    <a:lnTo>
                      <a:pt x="411" y="1316"/>
                    </a:lnTo>
                    <a:lnTo>
                      <a:pt x="409" y="1268"/>
                    </a:lnTo>
                    <a:lnTo>
                      <a:pt x="404" y="1219"/>
                    </a:lnTo>
                    <a:lnTo>
                      <a:pt x="398" y="1175"/>
                    </a:lnTo>
                    <a:lnTo>
                      <a:pt x="390" y="1130"/>
                    </a:lnTo>
                    <a:lnTo>
                      <a:pt x="380" y="1087"/>
                    </a:lnTo>
                    <a:lnTo>
                      <a:pt x="368" y="1044"/>
                    </a:lnTo>
                    <a:lnTo>
                      <a:pt x="356" y="1004"/>
                    </a:lnTo>
                    <a:lnTo>
                      <a:pt x="340" y="963"/>
                    </a:lnTo>
                    <a:lnTo>
                      <a:pt x="322" y="922"/>
                    </a:lnTo>
                    <a:lnTo>
                      <a:pt x="304" y="883"/>
                    </a:lnTo>
                    <a:lnTo>
                      <a:pt x="283" y="843"/>
                    </a:lnTo>
                    <a:lnTo>
                      <a:pt x="260" y="802"/>
                    </a:lnTo>
                    <a:lnTo>
                      <a:pt x="236" y="762"/>
                    </a:lnTo>
                    <a:lnTo>
                      <a:pt x="210" y="721"/>
                    </a:lnTo>
                    <a:lnTo>
                      <a:pt x="181" y="678"/>
                    </a:lnTo>
                    <a:lnTo>
                      <a:pt x="168" y="660"/>
                    </a:lnTo>
                    <a:lnTo>
                      <a:pt x="155" y="642"/>
                    </a:lnTo>
                    <a:lnTo>
                      <a:pt x="143" y="624"/>
                    </a:lnTo>
                    <a:lnTo>
                      <a:pt x="130" y="607"/>
                    </a:lnTo>
                    <a:lnTo>
                      <a:pt x="117" y="588"/>
                    </a:lnTo>
                    <a:lnTo>
                      <a:pt x="105" y="571"/>
                    </a:lnTo>
                    <a:lnTo>
                      <a:pt x="92" y="554"/>
                    </a:lnTo>
                    <a:lnTo>
                      <a:pt x="78" y="536"/>
                    </a:lnTo>
                    <a:lnTo>
                      <a:pt x="74" y="531"/>
                    </a:lnTo>
                    <a:lnTo>
                      <a:pt x="69" y="525"/>
                    </a:lnTo>
                    <a:lnTo>
                      <a:pt x="63" y="520"/>
                    </a:lnTo>
                    <a:lnTo>
                      <a:pt x="59" y="515"/>
                    </a:lnTo>
                    <a:lnTo>
                      <a:pt x="54" y="509"/>
                    </a:lnTo>
                    <a:lnTo>
                      <a:pt x="50" y="503"/>
                    </a:lnTo>
                    <a:lnTo>
                      <a:pt x="45" y="497"/>
                    </a:lnTo>
                    <a:lnTo>
                      <a:pt x="41" y="492"/>
                    </a:lnTo>
                    <a:lnTo>
                      <a:pt x="26" y="462"/>
                    </a:lnTo>
                    <a:lnTo>
                      <a:pt x="15" y="427"/>
                    </a:lnTo>
                    <a:lnTo>
                      <a:pt x="7" y="389"/>
                    </a:lnTo>
                    <a:lnTo>
                      <a:pt x="2" y="350"/>
                    </a:lnTo>
                    <a:lnTo>
                      <a:pt x="0" y="311"/>
                    </a:lnTo>
                    <a:lnTo>
                      <a:pt x="1" y="273"/>
                    </a:lnTo>
                    <a:lnTo>
                      <a:pt x="6" y="237"/>
                    </a:lnTo>
                    <a:lnTo>
                      <a:pt x="14" y="205"/>
                    </a:lnTo>
                    <a:lnTo>
                      <a:pt x="22" y="183"/>
                    </a:lnTo>
                    <a:lnTo>
                      <a:pt x="32" y="161"/>
                    </a:lnTo>
                    <a:lnTo>
                      <a:pt x="43" y="140"/>
                    </a:lnTo>
                    <a:lnTo>
                      <a:pt x="55" y="121"/>
                    </a:lnTo>
                    <a:lnTo>
                      <a:pt x="69" y="103"/>
                    </a:lnTo>
                    <a:lnTo>
                      <a:pt x="84" y="86"/>
                    </a:lnTo>
                    <a:lnTo>
                      <a:pt x="99" y="71"/>
                    </a:lnTo>
                    <a:lnTo>
                      <a:pt x="116" y="56"/>
                    </a:lnTo>
                    <a:lnTo>
                      <a:pt x="135" y="43"/>
                    </a:lnTo>
                    <a:lnTo>
                      <a:pt x="154" y="32"/>
                    </a:lnTo>
                    <a:lnTo>
                      <a:pt x="174" y="23"/>
                    </a:lnTo>
                    <a:lnTo>
                      <a:pt x="195" y="15"/>
                    </a:lnTo>
                    <a:lnTo>
                      <a:pt x="216" y="8"/>
                    </a:lnTo>
                    <a:lnTo>
                      <a:pt x="239" y="3"/>
                    </a:lnTo>
                    <a:lnTo>
                      <a:pt x="263" y="1"/>
                    </a:lnTo>
                    <a:lnTo>
                      <a:pt x="287" y="0"/>
                    </a:lnTo>
                    <a:lnTo>
                      <a:pt x="315" y="1"/>
                    </a:lnTo>
                    <a:lnTo>
                      <a:pt x="344" y="3"/>
                    </a:lnTo>
                    <a:lnTo>
                      <a:pt x="373" y="7"/>
                    </a:lnTo>
                    <a:lnTo>
                      <a:pt x="404" y="12"/>
                    </a:lnTo>
                    <a:lnTo>
                      <a:pt x="434" y="19"/>
                    </a:lnTo>
                    <a:lnTo>
                      <a:pt x="465" y="26"/>
                    </a:lnTo>
                    <a:lnTo>
                      <a:pt x="495" y="35"/>
                    </a:lnTo>
                    <a:lnTo>
                      <a:pt x="526" y="45"/>
                    </a:lnTo>
                    <a:lnTo>
                      <a:pt x="557" y="55"/>
                    </a:lnTo>
                    <a:lnTo>
                      <a:pt x="587" y="65"/>
                    </a:lnTo>
                    <a:lnTo>
                      <a:pt x="617" y="76"/>
                    </a:lnTo>
                    <a:lnTo>
                      <a:pt x="647" y="87"/>
                    </a:lnTo>
                    <a:lnTo>
                      <a:pt x="676" y="99"/>
                    </a:lnTo>
                    <a:lnTo>
                      <a:pt x="705" y="110"/>
                    </a:lnTo>
                    <a:lnTo>
                      <a:pt x="731" y="122"/>
                    </a:lnTo>
                    <a:lnTo>
                      <a:pt x="758" y="133"/>
                    </a:lnTo>
                    <a:lnTo>
                      <a:pt x="793" y="148"/>
                    </a:lnTo>
                    <a:lnTo>
                      <a:pt x="828" y="164"/>
                    </a:lnTo>
                    <a:lnTo>
                      <a:pt x="863" y="181"/>
                    </a:lnTo>
                    <a:lnTo>
                      <a:pt x="898" y="195"/>
                    </a:lnTo>
                    <a:lnTo>
                      <a:pt x="934" y="212"/>
                    </a:lnTo>
                    <a:lnTo>
                      <a:pt x="968" y="229"/>
                    </a:lnTo>
                    <a:lnTo>
                      <a:pt x="1003" y="245"/>
                    </a:lnTo>
                    <a:lnTo>
                      <a:pt x="1037" y="262"/>
                    </a:lnTo>
                    <a:lnTo>
                      <a:pt x="1072" y="280"/>
                    </a:lnTo>
                    <a:lnTo>
                      <a:pt x="1106" y="297"/>
                    </a:lnTo>
                    <a:lnTo>
                      <a:pt x="1140" y="314"/>
                    </a:lnTo>
                    <a:lnTo>
                      <a:pt x="1174" y="333"/>
                    </a:lnTo>
                    <a:lnTo>
                      <a:pt x="1208" y="351"/>
                    </a:lnTo>
                    <a:lnTo>
                      <a:pt x="1242" y="369"/>
                    </a:lnTo>
                    <a:lnTo>
                      <a:pt x="1276" y="388"/>
                    </a:lnTo>
                    <a:lnTo>
                      <a:pt x="1309" y="406"/>
                    </a:lnTo>
                    <a:lnTo>
                      <a:pt x="1342" y="426"/>
                    </a:lnTo>
                    <a:lnTo>
                      <a:pt x="1376" y="445"/>
                    </a:lnTo>
                    <a:lnTo>
                      <a:pt x="1408" y="465"/>
                    </a:lnTo>
                    <a:lnTo>
                      <a:pt x="1441" y="485"/>
                    </a:lnTo>
                    <a:lnTo>
                      <a:pt x="1474" y="505"/>
                    </a:lnTo>
                    <a:lnTo>
                      <a:pt x="1507" y="525"/>
                    </a:lnTo>
                    <a:lnTo>
                      <a:pt x="1539" y="546"/>
                    </a:lnTo>
                    <a:lnTo>
                      <a:pt x="1572" y="568"/>
                    </a:lnTo>
                    <a:lnTo>
                      <a:pt x="1604" y="588"/>
                    </a:lnTo>
                    <a:lnTo>
                      <a:pt x="1635" y="610"/>
                    </a:lnTo>
                    <a:lnTo>
                      <a:pt x="1667" y="632"/>
                    </a:lnTo>
                    <a:lnTo>
                      <a:pt x="1698" y="654"/>
                    </a:lnTo>
                    <a:lnTo>
                      <a:pt x="1729" y="677"/>
                    </a:lnTo>
                    <a:lnTo>
                      <a:pt x="1760" y="700"/>
                    </a:lnTo>
                    <a:lnTo>
                      <a:pt x="1791" y="723"/>
                    </a:lnTo>
                    <a:lnTo>
                      <a:pt x="1822" y="746"/>
                    </a:lnTo>
                    <a:lnTo>
                      <a:pt x="1840" y="760"/>
                    </a:lnTo>
                    <a:lnTo>
                      <a:pt x="1863" y="777"/>
                    </a:lnTo>
                    <a:lnTo>
                      <a:pt x="1889" y="797"/>
                    </a:lnTo>
                    <a:lnTo>
                      <a:pt x="1917" y="817"/>
                    </a:lnTo>
                    <a:lnTo>
                      <a:pt x="1943" y="839"/>
                    </a:lnTo>
                    <a:lnTo>
                      <a:pt x="1968" y="860"/>
                    </a:lnTo>
                    <a:lnTo>
                      <a:pt x="1987" y="877"/>
                    </a:lnTo>
                    <a:lnTo>
                      <a:pt x="2001" y="892"/>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02" name="Freeform 42"/>
              <p:cNvSpPr>
                <a:spLocks/>
              </p:cNvSpPr>
              <p:nvPr/>
            </p:nvSpPr>
            <p:spPr bwMode="auto">
              <a:xfrm flipH="1">
                <a:off x="-48" y="1790"/>
                <a:ext cx="10" cy="66"/>
              </a:xfrm>
              <a:custGeom>
                <a:avLst/>
                <a:gdLst>
                  <a:gd name="T0" fmla="*/ 43 w 53"/>
                  <a:gd name="T1" fmla="*/ 0 h 350"/>
                  <a:gd name="T2" fmla="*/ 22 w 53"/>
                  <a:gd name="T3" fmla="*/ 40 h 350"/>
                  <a:gd name="T4" fmla="*/ 8 w 53"/>
                  <a:gd name="T5" fmla="*/ 84 h 350"/>
                  <a:gd name="T6" fmla="*/ 1 w 53"/>
                  <a:gd name="T7" fmla="*/ 128 h 350"/>
                  <a:gd name="T8" fmla="*/ 0 w 53"/>
                  <a:gd name="T9" fmla="*/ 174 h 350"/>
                  <a:gd name="T10" fmla="*/ 4 w 53"/>
                  <a:gd name="T11" fmla="*/ 218 h 350"/>
                  <a:gd name="T12" fmla="*/ 13 w 53"/>
                  <a:gd name="T13" fmla="*/ 265 h 350"/>
                  <a:gd name="T14" fmla="*/ 26 w 53"/>
                  <a:gd name="T15" fmla="*/ 308 h 350"/>
                  <a:gd name="T16" fmla="*/ 42 w 53"/>
                  <a:gd name="T17" fmla="*/ 350 h 350"/>
                  <a:gd name="T18" fmla="*/ 53 w 53"/>
                  <a:gd name="T19" fmla="*/ 345 h 350"/>
                  <a:gd name="T20" fmla="*/ 36 w 53"/>
                  <a:gd name="T21" fmla="*/ 308 h 350"/>
                  <a:gd name="T22" fmla="*/ 22 w 53"/>
                  <a:gd name="T23" fmla="*/ 266 h 350"/>
                  <a:gd name="T24" fmla="*/ 15 w 53"/>
                  <a:gd name="T25" fmla="*/ 222 h 350"/>
                  <a:gd name="T26" fmla="*/ 12 w 53"/>
                  <a:gd name="T27" fmla="*/ 175 h 350"/>
                  <a:gd name="T28" fmla="*/ 14 w 53"/>
                  <a:gd name="T29" fmla="*/ 129 h 350"/>
                  <a:gd name="T30" fmla="*/ 22 w 53"/>
                  <a:gd name="T31" fmla="*/ 85 h 350"/>
                  <a:gd name="T32" fmla="*/ 35 w 53"/>
                  <a:gd name="T33" fmla="*/ 42 h 350"/>
                  <a:gd name="T34" fmla="*/ 52 w 53"/>
                  <a:gd name="T35" fmla="*/ 5 h 350"/>
                  <a:gd name="T36" fmla="*/ 43 w 53"/>
                  <a:gd name="T37"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50">
                    <a:moveTo>
                      <a:pt x="43" y="0"/>
                    </a:moveTo>
                    <a:lnTo>
                      <a:pt x="22" y="40"/>
                    </a:lnTo>
                    <a:lnTo>
                      <a:pt x="8" y="84"/>
                    </a:lnTo>
                    <a:lnTo>
                      <a:pt x="1" y="128"/>
                    </a:lnTo>
                    <a:lnTo>
                      <a:pt x="0" y="174"/>
                    </a:lnTo>
                    <a:lnTo>
                      <a:pt x="4" y="218"/>
                    </a:lnTo>
                    <a:lnTo>
                      <a:pt x="13" y="265"/>
                    </a:lnTo>
                    <a:lnTo>
                      <a:pt x="26" y="308"/>
                    </a:lnTo>
                    <a:lnTo>
                      <a:pt x="42" y="350"/>
                    </a:lnTo>
                    <a:lnTo>
                      <a:pt x="53" y="345"/>
                    </a:lnTo>
                    <a:lnTo>
                      <a:pt x="36" y="308"/>
                    </a:lnTo>
                    <a:lnTo>
                      <a:pt x="22" y="266"/>
                    </a:lnTo>
                    <a:lnTo>
                      <a:pt x="15" y="222"/>
                    </a:lnTo>
                    <a:lnTo>
                      <a:pt x="12" y="175"/>
                    </a:lnTo>
                    <a:lnTo>
                      <a:pt x="14" y="129"/>
                    </a:lnTo>
                    <a:lnTo>
                      <a:pt x="22" y="85"/>
                    </a:lnTo>
                    <a:lnTo>
                      <a:pt x="35" y="42"/>
                    </a:lnTo>
                    <a:lnTo>
                      <a:pt x="52" y="5"/>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03" name="Freeform 43"/>
              <p:cNvSpPr>
                <a:spLocks/>
              </p:cNvSpPr>
              <p:nvPr/>
            </p:nvSpPr>
            <p:spPr bwMode="auto">
              <a:xfrm flipH="1">
                <a:off x="-203" y="1761"/>
                <a:ext cx="157" cy="37"/>
              </a:xfrm>
              <a:custGeom>
                <a:avLst/>
                <a:gdLst>
                  <a:gd name="T0" fmla="*/ 799 w 828"/>
                  <a:gd name="T1" fmla="*/ 168 h 192"/>
                  <a:gd name="T2" fmla="*/ 733 w 828"/>
                  <a:gd name="T3" fmla="*/ 139 h 192"/>
                  <a:gd name="T4" fmla="*/ 661 w 828"/>
                  <a:gd name="T5" fmla="*/ 108 h 192"/>
                  <a:gd name="T6" fmla="*/ 585 w 828"/>
                  <a:gd name="T7" fmla="*/ 79 h 192"/>
                  <a:gd name="T8" fmla="*/ 505 w 828"/>
                  <a:gd name="T9" fmla="*/ 52 h 192"/>
                  <a:gd name="T10" fmla="*/ 427 w 828"/>
                  <a:gd name="T11" fmla="*/ 29 h 192"/>
                  <a:gd name="T12" fmla="*/ 352 w 828"/>
                  <a:gd name="T13" fmla="*/ 10 h 192"/>
                  <a:gd name="T14" fmla="*/ 282 w 828"/>
                  <a:gd name="T15" fmla="*/ 1 h 192"/>
                  <a:gd name="T16" fmla="*/ 228 w 828"/>
                  <a:gd name="T17" fmla="*/ 1 h 192"/>
                  <a:gd name="T18" fmla="*/ 188 w 828"/>
                  <a:gd name="T19" fmla="*/ 6 h 192"/>
                  <a:gd name="T20" fmla="*/ 152 w 828"/>
                  <a:gd name="T21" fmla="*/ 15 h 192"/>
                  <a:gd name="T22" fmla="*/ 118 w 828"/>
                  <a:gd name="T23" fmla="*/ 30 h 192"/>
                  <a:gd name="T24" fmla="*/ 87 w 828"/>
                  <a:gd name="T25" fmla="*/ 49 h 192"/>
                  <a:gd name="T26" fmla="*/ 60 w 828"/>
                  <a:gd name="T27" fmla="*/ 72 h 192"/>
                  <a:gd name="T28" fmla="*/ 34 w 828"/>
                  <a:gd name="T29" fmla="*/ 101 h 192"/>
                  <a:gd name="T30" fmla="*/ 11 w 828"/>
                  <a:gd name="T31" fmla="*/ 133 h 192"/>
                  <a:gd name="T32" fmla="*/ 9 w 828"/>
                  <a:gd name="T33" fmla="*/ 156 h 192"/>
                  <a:gd name="T34" fmla="*/ 31 w 828"/>
                  <a:gd name="T35" fmla="*/ 123 h 192"/>
                  <a:gd name="T36" fmla="*/ 55 w 828"/>
                  <a:gd name="T37" fmla="*/ 94 h 192"/>
                  <a:gd name="T38" fmla="*/ 82 w 828"/>
                  <a:gd name="T39" fmla="*/ 69 h 192"/>
                  <a:gd name="T40" fmla="*/ 109 w 828"/>
                  <a:gd name="T41" fmla="*/ 49 h 192"/>
                  <a:gd name="T42" fmla="*/ 139 w 828"/>
                  <a:gd name="T43" fmla="*/ 33 h 192"/>
                  <a:gd name="T44" fmla="*/ 173 w 828"/>
                  <a:gd name="T45" fmla="*/ 22 h 192"/>
                  <a:gd name="T46" fmla="*/ 209 w 828"/>
                  <a:gd name="T47" fmla="*/ 15 h 192"/>
                  <a:gd name="T48" fmla="*/ 250 w 828"/>
                  <a:gd name="T49" fmla="*/ 12 h 192"/>
                  <a:gd name="T50" fmla="*/ 318 w 828"/>
                  <a:gd name="T51" fmla="*/ 17 h 192"/>
                  <a:gd name="T52" fmla="*/ 391 w 828"/>
                  <a:gd name="T53" fmla="*/ 31 h 192"/>
                  <a:gd name="T54" fmla="*/ 466 w 828"/>
                  <a:gd name="T55" fmla="*/ 50 h 192"/>
                  <a:gd name="T56" fmla="*/ 543 w 828"/>
                  <a:gd name="T57" fmla="*/ 76 h 192"/>
                  <a:gd name="T58" fmla="*/ 619 w 828"/>
                  <a:gd name="T59" fmla="*/ 105 h 192"/>
                  <a:gd name="T60" fmla="*/ 693 w 828"/>
                  <a:gd name="T61" fmla="*/ 135 h 192"/>
                  <a:gd name="T62" fmla="*/ 762 w 828"/>
                  <a:gd name="T63" fmla="*/ 164 h 192"/>
                  <a:gd name="T64" fmla="*/ 824 w 828"/>
                  <a:gd name="T65"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8" h="192">
                    <a:moveTo>
                      <a:pt x="828" y="181"/>
                    </a:moveTo>
                    <a:lnTo>
                      <a:pt x="799" y="168"/>
                    </a:lnTo>
                    <a:lnTo>
                      <a:pt x="767" y="153"/>
                    </a:lnTo>
                    <a:lnTo>
                      <a:pt x="733" y="139"/>
                    </a:lnTo>
                    <a:lnTo>
                      <a:pt x="698" y="124"/>
                    </a:lnTo>
                    <a:lnTo>
                      <a:pt x="661" y="108"/>
                    </a:lnTo>
                    <a:lnTo>
                      <a:pt x="623" y="93"/>
                    </a:lnTo>
                    <a:lnTo>
                      <a:pt x="585" y="79"/>
                    </a:lnTo>
                    <a:lnTo>
                      <a:pt x="546" y="64"/>
                    </a:lnTo>
                    <a:lnTo>
                      <a:pt x="505" y="52"/>
                    </a:lnTo>
                    <a:lnTo>
                      <a:pt x="466" y="39"/>
                    </a:lnTo>
                    <a:lnTo>
                      <a:pt x="427" y="29"/>
                    </a:lnTo>
                    <a:lnTo>
                      <a:pt x="389" y="18"/>
                    </a:lnTo>
                    <a:lnTo>
                      <a:pt x="352" y="10"/>
                    </a:lnTo>
                    <a:lnTo>
                      <a:pt x="316" y="4"/>
                    </a:lnTo>
                    <a:lnTo>
                      <a:pt x="282" y="1"/>
                    </a:lnTo>
                    <a:lnTo>
                      <a:pt x="250" y="0"/>
                    </a:lnTo>
                    <a:lnTo>
                      <a:pt x="228" y="1"/>
                    </a:lnTo>
                    <a:lnTo>
                      <a:pt x="207" y="2"/>
                    </a:lnTo>
                    <a:lnTo>
                      <a:pt x="188" y="6"/>
                    </a:lnTo>
                    <a:lnTo>
                      <a:pt x="169" y="10"/>
                    </a:lnTo>
                    <a:lnTo>
                      <a:pt x="152" y="15"/>
                    </a:lnTo>
                    <a:lnTo>
                      <a:pt x="135" y="22"/>
                    </a:lnTo>
                    <a:lnTo>
                      <a:pt x="118" y="30"/>
                    </a:lnTo>
                    <a:lnTo>
                      <a:pt x="102" y="39"/>
                    </a:lnTo>
                    <a:lnTo>
                      <a:pt x="87" y="49"/>
                    </a:lnTo>
                    <a:lnTo>
                      <a:pt x="74" y="61"/>
                    </a:lnTo>
                    <a:lnTo>
                      <a:pt x="60" y="72"/>
                    </a:lnTo>
                    <a:lnTo>
                      <a:pt x="47" y="86"/>
                    </a:lnTo>
                    <a:lnTo>
                      <a:pt x="34" y="101"/>
                    </a:lnTo>
                    <a:lnTo>
                      <a:pt x="23" y="116"/>
                    </a:lnTo>
                    <a:lnTo>
                      <a:pt x="11" y="133"/>
                    </a:lnTo>
                    <a:lnTo>
                      <a:pt x="0" y="151"/>
                    </a:lnTo>
                    <a:lnTo>
                      <a:pt x="9" y="156"/>
                    </a:lnTo>
                    <a:lnTo>
                      <a:pt x="21" y="139"/>
                    </a:lnTo>
                    <a:lnTo>
                      <a:pt x="31" y="123"/>
                    </a:lnTo>
                    <a:lnTo>
                      <a:pt x="44" y="108"/>
                    </a:lnTo>
                    <a:lnTo>
                      <a:pt x="55" y="94"/>
                    </a:lnTo>
                    <a:lnTo>
                      <a:pt x="68" y="82"/>
                    </a:lnTo>
                    <a:lnTo>
                      <a:pt x="82" y="69"/>
                    </a:lnTo>
                    <a:lnTo>
                      <a:pt x="94" y="59"/>
                    </a:lnTo>
                    <a:lnTo>
                      <a:pt x="109" y="49"/>
                    </a:lnTo>
                    <a:lnTo>
                      <a:pt x="124" y="40"/>
                    </a:lnTo>
                    <a:lnTo>
                      <a:pt x="139" y="33"/>
                    </a:lnTo>
                    <a:lnTo>
                      <a:pt x="156" y="26"/>
                    </a:lnTo>
                    <a:lnTo>
                      <a:pt x="173" y="22"/>
                    </a:lnTo>
                    <a:lnTo>
                      <a:pt x="191" y="18"/>
                    </a:lnTo>
                    <a:lnTo>
                      <a:pt x="209" y="15"/>
                    </a:lnTo>
                    <a:lnTo>
                      <a:pt x="229" y="14"/>
                    </a:lnTo>
                    <a:lnTo>
                      <a:pt x="250" y="12"/>
                    </a:lnTo>
                    <a:lnTo>
                      <a:pt x="283" y="14"/>
                    </a:lnTo>
                    <a:lnTo>
                      <a:pt x="318" y="17"/>
                    </a:lnTo>
                    <a:lnTo>
                      <a:pt x="353" y="23"/>
                    </a:lnTo>
                    <a:lnTo>
                      <a:pt x="391" y="31"/>
                    </a:lnTo>
                    <a:lnTo>
                      <a:pt x="428" y="40"/>
                    </a:lnTo>
                    <a:lnTo>
                      <a:pt x="466" y="50"/>
                    </a:lnTo>
                    <a:lnTo>
                      <a:pt x="505" y="63"/>
                    </a:lnTo>
                    <a:lnTo>
                      <a:pt x="543" y="76"/>
                    </a:lnTo>
                    <a:lnTo>
                      <a:pt x="581" y="90"/>
                    </a:lnTo>
                    <a:lnTo>
                      <a:pt x="619" y="105"/>
                    </a:lnTo>
                    <a:lnTo>
                      <a:pt x="656" y="120"/>
                    </a:lnTo>
                    <a:lnTo>
                      <a:pt x="693" y="135"/>
                    </a:lnTo>
                    <a:lnTo>
                      <a:pt x="727" y="149"/>
                    </a:lnTo>
                    <a:lnTo>
                      <a:pt x="762" y="164"/>
                    </a:lnTo>
                    <a:lnTo>
                      <a:pt x="794" y="178"/>
                    </a:lnTo>
                    <a:lnTo>
                      <a:pt x="824" y="192"/>
                    </a:lnTo>
                    <a:lnTo>
                      <a:pt x="828" y="1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04" name="Freeform 44"/>
              <p:cNvSpPr>
                <a:spLocks/>
              </p:cNvSpPr>
              <p:nvPr/>
            </p:nvSpPr>
            <p:spPr bwMode="auto">
              <a:xfrm flipH="1">
                <a:off x="-420" y="1796"/>
                <a:ext cx="218" cy="137"/>
              </a:xfrm>
              <a:custGeom>
                <a:avLst/>
                <a:gdLst>
                  <a:gd name="T0" fmla="*/ 1145 w 1147"/>
                  <a:gd name="T1" fmla="*/ 717 h 723"/>
                  <a:gd name="T2" fmla="*/ 1143 w 1147"/>
                  <a:gd name="T3" fmla="*/ 714 h 723"/>
                  <a:gd name="T4" fmla="*/ 1112 w 1147"/>
                  <a:gd name="T5" fmla="*/ 686 h 723"/>
                  <a:gd name="T6" fmla="*/ 1051 w 1147"/>
                  <a:gd name="T7" fmla="*/ 633 h 723"/>
                  <a:gd name="T8" fmla="*/ 988 w 1147"/>
                  <a:gd name="T9" fmla="*/ 581 h 723"/>
                  <a:gd name="T10" fmla="*/ 921 w 1147"/>
                  <a:gd name="T11" fmla="*/ 531 h 723"/>
                  <a:gd name="T12" fmla="*/ 852 w 1147"/>
                  <a:gd name="T13" fmla="*/ 481 h 723"/>
                  <a:gd name="T14" fmla="*/ 782 w 1147"/>
                  <a:gd name="T15" fmla="*/ 432 h 723"/>
                  <a:gd name="T16" fmla="*/ 711 w 1147"/>
                  <a:gd name="T17" fmla="*/ 384 h 723"/>
                  <a:gd name="T18" fmla="*/ 637 w 1147"/>
                  <a:gd name="T19" fmla="*/ 337 h 723"/>
                  <a:gd name="T20" fmla="*/ 563 w 1147"/>
                  <a:gd name="T21" fmla="*/ 292 h 723"/>
                  <a:gd name="T22" fmla="*/ 488 w 1147"/>
                  <a:gd name="T23" fmla="*/ 248 h 723"/>
                  <a:gd name="T24" fmla="*/ 412 w 1147"/>
                  <a:gd name="T25" fmla="*/ 206 h 723"/>
                  <a:gd name="T26" fmla="*/ 338 w 1147"/>
                  <a:gd name="T27" fmla="*/ 164 h 723"/>
                  <a:gd name="T28" fmla="*/ 262 w 1147"/>
                  <a:gd name="T29" fmla="*/ 125 h 723"/>
                  <a:gd name="T30" fmla="*/ 187 w 1147"/>
                  <a:gd name="T31" fmla="*/ 87 h 723"/>
                  <a:gd name="T32" fmla="*/ 113 w 1147"/>
                  <a:gd name="T33" fmla="*/ 50 h 723"/>
                  <a:gd name="T34" fmla="*/ 39 w 1147"/>
                  <a:gd name="T35" fmla="*/ 16 h 723"/>
                  <a:gd name="T36" fmla="*/ 0 w 1147"/>
                  <a:gd name="T37" fmla="*/ 11 h 723"/>
                  <a:gd name="T38" fmla="*/ 67 w 1147"/>
                  <a:gd name="T39" fmla="*/ 41 h 723"/>
                  <a:gd name="T40" fmla="*/ 134 w 1147"/>
                  <a:gd name="T41" fmla="*/ 73 h 723"/>
                  <a:gd name="T42" fmla="*/ 200 w 1147"/>
                  <a:gd name="T43" fmla="*/ 106 h 723"/>
                  <a:gd name="T44" fmla="*/ 266 w 1147"/>
                  <a:gd name="T45" fmla="*/ 139 h 723"/>
                  <a:gd name="T46" fmla="*/ 332 w 1147"/>
                  <a:gd name="T47" fmla="*/ 172 h 723"/>
                  <a:gd name="T48" fmla="*/ 397 w 1147"/>
                  <a:gd name="T49" fmla="*/ 208 h 723"/>
                  <a:gd name="T50" fmla="*/ 462 w 1147"/>
                  <a:gd name="T51" fmla="*/ 245 h 723"/>
                  <a:gd name="T52" fmla="*/ 525 w 1147"/>
                  <a:gd name="T53" fmla="*/ 282 h 723"/>
                  <a:gd name="T54" fmla="*/ 588 w 1147"/>
                  <a:gd name="T55" fmla="*/ 321 h 723"/>
                  <a:gd name="T56" fmla="*/ 652 w 1147"/>
                  <a:gd name="T57" fmla="*/ 360 h 723"/>
                  <a:gd name="T58" fmla="*/ 714 w 1147"/>
                  <a:gd name="T59" fmla="*/ 400 h 723"/>
                  <a:gd name="T60" fmla="*/ 775 w 1147"/>
                  <a:gd name="T61" fmla="*/ 442 h 723"/>
                  <a:gd name="T62" fmla="*/ 835 w 1147"/>
                  <a:gd name="T63" fmla="*/ 485 h 723"/>
                  <a:gd name="T64" fmla="*/ 895 w 1147"/>
                  <a:gd name="T65" fmla="*/ 528 h 723"/>
                  <a:gd name="T66" fmla="*/ 953 w 1147"/>
                  <a:gd name="T67" fmla="*/ 572 h 723"/>
                  <a:gd name="T68" fmla="*/ 1011 w 1147"/>
                  <a:gd name="T69" fmla="*/ 618 h 723"/>
                  <a:gd name="T70" fmla="*/ 1042 w 1147"/>
                  <a:gd name="T71" fmla="*/ 642 h 723"/>
                  <a:gd name="T72" fmla="*/ 1077 w 1147"/>
                  <a:gd name="T73" fmla="*/ 669 h 723"/>
                  <a:gd name="T74" fmla="*/ 1110 w 1147"/>
                  <a:gd name="T75" fmla="*/ 695 h 723"/>
                  <a:gd name="T76" fmla="*/ 1136 w 1147"/>
                  <a:gd name="T77" fmla="*/ 723 h 723"/>
                  <a:gd name="T78" fmla="*/ 1146 w 1147"/>
                  <a:gd name="T79" fmla="*/ 718 h 723"/>
                  <a:gd name="T80" fmla="*/ 1143 w 1147"/>
                  <a:gd name="T81" fmla="*/ 714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47" h="723">
                    <a:moveTo>
                      <a:pt x="1146" y="718"/>
                    </a:moveTo>
                    <a:lnTo>
                      <a:pt x="1145" y="717"/>
                    </a:lnTo>
                    <a:lnTo>
                      <a:pt x="1145" y="715"/>
                    </a:lnTo>
                    <a:lnTo>
                      <a:pt x="1143" y="714"/>
                    </a:lnTo>
                    <a:lnTo>
                      <a:pt x="1142" y="713"/>
                    </a:lnTo>
                    <a:lnTo>
                      <a:pt x="1112" y="686"/>
                    </a:lnTo>
                    <a:lnTo>
                      <a:pt x="1082" y="660"/>
                    </a:lnTo>
                    <a:lnTo>
                      <a:pt x="1051" y="633"/>
                    </a:lnTo>
                    <a:lnTo>
                      <a:pt x="1020" y="608"/>
                    </a:lnTo>
                    <a:lnTo>
                      <a:pt x="988" y="581"/>
                    </a:lnTo>
                    <a:lnTo>
                      <a:pt x="955" y="556"/>
                    </a:lnTo>
                    <a:lnTo>
                      <a:pt x="921" y="531"/>
                    </a:lnTo>
                    <a:lnTo>
                      <a:pt x="887" y="505"/>
                    </a:lnTo>
                    <a:lnTo>
                      <a:pt x="852" y="481"/>
                    </a:lnTo>
                    <a:lnTo>
                      <a:pt x="818" y="456"/>
                    </a:lnTo>
                    <a:lnTo>
                      <a:pt x="782" y="432"/>
                    </a:lnTo>
                    <a:lnTo>
                      <a:pt x="746" y="407"/>
                    </a:lnTo>
                    <a:lnTo>
                      <a:pt x="711" y="384"/>
                    </a:lnTo>
                    <a:lnTo>
                      <a:pt x="674" y="360"/>
                    </a:lnTo>
                    <a:lnTo>
                      <a:pt x="637" y="337"/>
                    </a:lnTo>
                    <a:lnTo>
                      <a:pt x="600" y="314"/>
                    </a:lnTo>
                    <a:lnTo>
                      <a:pt x="563" y="292"/>
                    </a:lnTo>
                    <a:lnTo>
                      <a:pt x="525" y="270"/>
                    </a:lnTo>
                    <a:lnTo>
                      <a:pt x="488" y="248"/>
                    </a:lnTo>
                    <a:lnTo>
                      <a:pt x="450" y="227"/>
                    </a:lnTo>
                    <a:lnTo>
                      <a:pt x="412" y="206"/>
                    </a:lnTo>
                    <a:lnTo>
                      <a:pt x="375" y="185"/>
                    </a:lnTo>
                    <a:lnTo>
                      <a:pt x="338" y="164"/>
                    </a:lnTo>
                    <a:lnTo>
                      <a:pt x="300" y="145"/>
                    </a:lnTo>
                    <a:lnTo>
                      <a:pt x="262" y="125"/>
                    </a:lnTo>
                    <a:lnTo>
                      <a:pt x="225" y="106"/>
                    </a:lnTo>
                    <a:lnTo>
                      <a:pt x="187" y="87"/>
                    </a:lnTo>
                    <a:lnTo>
                      <a:pt x="150" y="69"/>
                    </a:lnTo>
                    <a:lnTo>
                      <a:pt x="113" y="50"/>
                    </a:lnTo>
                    <a:lnTo>
                      <a:pt x="76" y="33"/>
                    </a:lnTo>
                    <a:lnTo>
                      <a:pt x="39" y="16"/>
                    </a:lnTo>
                    <a:lnTo>
                      <a:pt x="4" y="0"/>
                    </a:lnTo>
                    <a:lnTo>
                      <a:pt x="0" y="11"/>
                    </a:lnTo>
                    <a:lnTo>
                      <a:pt x="34" y="26"/>
                    </a:lnTo>
                    <a:lnTo>
                      <a:pt x="67" y="41"/>
                    </a:lnTo>
                    <a:lnTo>
                      <a:pt x="100" y="57"/>
                    </a:lnTo>
                    <a:lnTo>
                      <a:pt x="134" y="73"/>
                    </a:lnTo>
                    <a:lnTo>
                      <a:pt x="167" y="88"/>
                    </a:lnTo>
                    <a:lnTo>
                      <a:pt x="200" y="106"/>
                    </a:lnTo>
                    <a:lnTo>
                      <a:pt x="234" y="122"/>
                    </a:lnTo>
                    <a:lnTo>
                      <a:pt x="266" y="139"/>
                    </a:lnTo>
                    <a:lnTo>
                      <a:pt x="300" y="155"/>
                    </a:lnTo>
                    <a:lnTo>
                      <a:pt x="332" y="172"/>
                    </a:lnTo>
                    <a:lnTo>
                      <a:pt x="364" y="191"/>
                    </a:lnTo>
                    <a:lnTo>
                      <a:pt x="397" y="208"/>
                    </a:lnTo>
                    <a:lnTo>
                      <a:pt x="430" y="227"/>
                    </a:lnTo>
                    <a:lnTo>
                      <a:pt x="462" y="245"/>
                    </a:lnTo>
                    <a:lnTo>
                      <a:pt x="494" y="263"/>
                    </a:lnTo>
                    <a:lnTo>
                      <a:pt x="525" y="282"/>
                    </a:lnTo>
                    <a:lnTo>
                      <a:pt x="557" y="301"/>
                    </a:lnTo>
                    <a:lnTo>
                      <a:pt x="588" y="321"/>
                    </a:lnTo>
                    <a:lnTo>
                      <a:pt x="621" y="341"/>
                    </a:lnTo>
                    <a:lnTo>
                      <a:pt x="652" y="360"/>
                    </a:lnTo>
                    <a:lnTo>
                      <a:pt x="683" y="381"/>
                    </a:lnTo>
                    <a:lnTo>
                      <a:pt x="714" y="400"/>
                    </a:lnTo>
                    <a:lnTo>
                      <a:pt x="744" y="421"/>
                    </a:lnTo>
                    <a:lnTo>
                      <a:pt x="775" y="442"/>
                    </a:lnTo>
                    <a:lnTo>
                      <a:pt x="805" y="464"/>
                    </a:lnTo>
                    <a:lnTo>
                      <a:pt x="835" y="485"/>
                    </a:lnTo>
                    <a:lnTo>
                      <a:pt x="865" y="506"/>
                    </a:lnTo>
                    <a:lnTo>
                      <a:pt x="895" y="528"/>
                    </a:lnTo>
                    <a:lnTo>
                      <a:pt x="925" y="550"/>
                    </a:lnTo>
                    <a:lnTo>
                      <a:pt x="953" y="572"/>
                    </a:lnTo>
                    <a:lnTo>
                      <a:pt x="982" y="595"/>
                    </a:lnTo>
                    <a:lnTo>
                      <a:pt x="1011" y="618"/>
                    </a:lnTo>
                    <a:lnTo>
                      <a:pt x="1026" y="630"/>
                    </a:lnTo>
                    <a:lnTo>
                      <a:pt x="1042" y="642"/>
                    </a:lnTo>
                    <a:lnTo>
                      <a:pt x="1059" y="655"/>
                    </a:lnTo>
                    <a:lnTo>
                      <a:pt x="1077" y="669"/>
                    </a:lnTo>
                    <a:lnTo>
                      <a:pt x="1094" y="681"/>
                    </a:lnTo>
                    <a:lnTo>
                      <a:pt x="1110" y="695"/>
                    </a:lnTo>
                    <a:lnTo>
                      <a:pt x="1124" y="709"/>
                    </a:lnTo>
                    <a:lnTo>
                      <a:pt x="1136" y="723"/>
                    </a:lnTo>
                    <a:lnTo>
                      <a:pt x="1134" y="718"/>
                    </a:lnTo>
                    <a:lnTo>
                      <a:pt x="1146" y="718"/>
                    </a:lnTo>
                    <a:lnTo>
                      <a:pt x="1147" y="716"/>
                    </a:lnTo>
                    <a:lnTo>
                      <a:pt x="1143" y="714"/>
                    </a:lnTo>
                    <a:lnTo>
                      <a:pt x="1146" y="7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05" name="Freeform 45"/>
              <p:cNvSpPr>
                <a:spLocks/>
              </p:cNvSpPr>
              <p:nvPr/>
            </p:nvSpPr>
            <p:spPr bwMode="auto">
              <a:xfrm flipH="1">
                <a:off x="-420" y="1932"/>
                <a:ext cx="3" cy="24"/>
              </a:xfrm>
              <a:custGeom>
                <a:avLst/>
                <a:gdLst>
                  <a:gd name="T0" fmla="*/ 15 w 15"/>
                  <a:gd name="T1" fmla="*/ 124 h 124"/>
                  <a:gd name="T2" fmla="*/ 14 w 15"/>
                  <a:gd name="T3" fmla="*/ 92 h 124"/>
                  <a:gd name="T4" fmla="*/ 14 w 15"/>
                  <a:gd name="T5" fmla="*/ 61 h 124"/>
                  <a:gd name="T6" fmla="*/ 15 w 15"/>
                  <a:gd name="T7" fmla="*/ 30 h 124"/>
                  <a:gd name="T8" fmla="*/ 15 w 15"/>
                  <a:gd name="T9" fmla="*/ 0 h 124"/>
                  <a:gd name="T10" fmla="*/ 3 w 15"/>
                  <a:gd name="T11" fmla="*/ 0 h 124"/>
                  <a:gd name="T12" fmla="*/ 0 w 15"/>
                  <a:gd name="T13" fmla="*/ 26 h 124"/>
                  <a:gd name="T14" fmla="*/ 0 w 15"/>
                  <a:gd name="T15" fmla="*/ 60 h 124"/>
                  <a:gd name="T16" fmla="*/ 1 w 15"/>
                  <a:gd name="T17" fmla="*/ 96 h 124"/>
                  <a:gd name="T18" fmla="*/ 3 w 15"/>
                  <a:gd name="T19" fmla="*/ 124 h 124"/>
                  <a:gd name="T20" fmla="*/ 15 w 15"/>
                  <a:gd name="T2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24">
                    <a:moveTo>
                      <a:pt x="15" y="124"/>
                    </a:moveTo>
                    <a:lnTo>
                      <a:pt x="14" y="92"/>
                    </a:lnTo>
                    <a:lnTo>
                      <a:pt x="14" y="61"/>
                    </a:lnTo>
                    <a:lnTo>
                      <a:pt x="15" y="30"/>
                    </a:lnTo>
                    <a:lnTo>
                      <a:pt x="15" y="0"/>
                    </a:lnTo>
                    <a:lnTo>
                      <a:pt x="3" y="0"/>
                    </a:lnTo>
                    <a:lnTo>
                      <a:pt x="0" y="26"/>
                    </a:lnTo>
                    <a:lnTo>
                      <a:pt x="0" y="60"/>
                    </a:lnTo>
                    <a:lnTo>
                      <a:pt x="1" y="96"/>
                    </a:lnTo>
                    <a:lnTo>
                      <a:pt x="3" y="124"/>
                    </a:lnTo>
                    <a:lnTo>
                      <a:pt x="15" y="1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06" name="Freeform 46"/>
              <p:cNvSpPr>
                <a:spLocks/>
              </p:cNvSpPr>
              <p:nvPr/>
            </p:nvSpPr>
            <p:spPr bwMode="auto">
              <a:xfrm flipH="1">
                <a:off x="-420" y="1956"/>
                <a:ext cx="18" cy="77"/>
              </a:xfrm>
              <a:custGeom>
                <a:avLst/>
                <a:gdLst>
                  <a:gd name="T0" fmla="*/ 6 w 95"/>
                  <a:gd name="T1" fmla="*/ 405 h 405"/>
                  <a:gd name="T2" fmla="*/ 12 w 95"/>
                  <a:gd name="T3" fmla="*/ 400 h 405"/>
                  <a:gd name="T4" fmla="*/ 23 w 95"/>
                  <a:gd name="T5" fmla="*/ 354 h 405"/>
                  <a:gd name="T6" fmla="*/ 37 w 95"/>
                  <a:gd name="T7" fmla="*/ 305 h 405"/>
                  <a:gd name="T8" fmla="*/ 50 w 95"/>
                  <a:gd name="T9" fmla="*/ 253 h 405"/>
                  <a:gd name="T10" fmla="*/ 62 w 95"/>
                  <a:gd name="T11" fmla="*/ 200 h 405"/>
                  <a:gd name="T12" fmla="*/ 74 w 95"/>
                  <a:gd name="T13" fmla="*/ 147 h 405"/>
                  <a:gd name="T14" fmla="*/ 84 w 95"/>
                  <a:gd name="T15" fmla="*/ 94 h 405"/>
                  <a:gd name="T16" fmla="*/ 91 w 95"/>
                  <a:gd name="T17" fmla="*/ 46 h 405"/>
                  <a:gd name="T18" fmla="*/ 95 w 95"/>
                  <a:gd name="T19" fmla="*/ 0 h 405"/>
                  <a:gd name="T20" fmla="*/ 83 w 95"/>
                  <a:gd name="T21" fmla="*/ 0 h 405"/>
                  <a:gd name="T22" fmla="*/ 80 w 95"/>
                  <a:gd name="T23" fmla="*/ 45 h 405"/>
                  <a:gd name="T24" fmla="*/ 73 w 95"/>
                  <a:gd name="T25" fmla="*/ 93 h 405"/>
                  <a:gd name="T26" fmla="*/ 62 w 95"/>
                  <a:gd name="T27" fmla="*/ 145 h 405"/>
                  <a:gd name="T28" fmla="*/ 51 w 95"/>
                  <a:gd name="T29" fmla="*/ 199 h 405"/>
                  <a:gd name="T30" fmla="*/ 38 w 95"/>
                  <a:gd name="T31" fmla="*/ 252 h 405"/>
                  <a:gd name="T32" fmla="*/ 24 w 95"/>
                  <a:gd name="T33" fmla="*/ 304 h 405"/>
                  <a:gd name="T34" fmla="*/ 12 w 95"/>
                  <a:gd name="T35" fmla="*/ 353 h 405"/>
                  <a:gd name="T36" fmla="*/ 0 w 95"/>
                  <a:gd name="T37" fmla="*/ 399 h 405"/>
                  <a:gd name="T38" fmla="*/ 6 w 95"/>
                  <a:gd name="T39" fmla="*/ 395 h 405"/>
                  <a:gd name="T40" fmla="*/ 6 w 95"/>
                  <a:gd name="T41" fmla="*/ 405 h 405"/>
                  <a:gd name="T42" fmla="*/ 11 w 95"/>
                  <a:gd name="T43" fmla="*/ 405 h 405"/>
                  <a:gd name="T44" fmla="*/ 12 w 95"/>
                  <a:gd name="T45" fmla="*/ 400 h 405"/>
                  <a:gd name="T46" fmla="*/ 6 w 95"/>
                  <a:gd name="T47"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405">
                    <a:moveTo>
                      <a:pt x="6" y="405"/>
                    </a:moveTo>
                    <a:lnTo>
                      <a:pt x="12" y="400"/>
                    </a:lnTo>
                    <a:lnTo>
                      <a:pt x="23" y="354"/>
                    </a:lnTo>
                    <a:lnTo>
                      <a:pt x="37" y="305"/>
                    </a:lnTo>
                    <a:lnTo>
                      <a:pt x="50" y="253"/>
                    </a:lnTo>
                    <a:lnTo>
                      <a:pt x="62" y="200"/>
                    </a:lnTo>
                    <a:lnTo>
                      <a:pt x="74" y="147"/>
                    </a:lnTo>
                    <a:lnTo>
                      <a:pt x="84" y="94"/>
                    </a:lnTo>
                    <a:lnTo>
                      <a:pt x="91" y="46"/>
                    </a:lnTo>
                    <a:lnTo>
                      <a:pt x="95" y="0"/>
                    </a:lnTo>
                    <a:lnTo>
                      <a:pt x="83" y="0"/>
                    </a:lnTo>
                    <a:lnTo>
                      <a:pt x="80" y="45"/>
                    </a:lnTo>
                    <a:lnTo>
                      <a:pt x="73" y="93"/>
                    </a:lnTo>
                    <a:lnTo>
                      <a:pt x="62" y="145"/>
                    </a:lnTo>
                    <a:lnTo>
                      <a:pt x="51" y="199"/>
                    </a:lnTo>
                    <a:lnTo>
                      <a:pt x="38" y="252"/>
                    </a:lnTo>
                    <a:lnTo>
                      <a:pt x="24" y="304"/>
                    </a:lnTo>
                    <a:lnTo>
                      <a:pt x="12" y="353"/>
                    </a:lnTo>
                    <a:lnTo>
                      <a:pt x="0" y="399"/>
                    </a:lnTo>
                    <a:lnTo>
                      <a:pt x="6" y="395"/>
                    </a:lnTo>
                    <a:lnTo>
                      <a:pt x="6" y="405"/>
                    </a:lnTo>
                    <a:lnTo>
                      <a:pt x="11" y="405"/>
                    </a:lnTo>
                    <a:lnTo>
                      <a:pt x="12" y="400"/>
                    </a:lnTo>
                    <a:lnTo>
                      <a:pt x="6" y="4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07" name="Freeform 47"/>
              <p:cNvSpPr>
                <a:spLocks/>
              </p:cNvSpPr>
              <p:nvPr/>
            </p:nvSpPr>
            <p:spPr bwMode="auto">
              <a:xfrm flipH="1">
                <a:off x="-403" y="2031"/>
                <a:ext cx="288" cy="18"/>
              </a:xfrm>
              <a:custGeom>
                <a:avLst/>
                <a:gdLst>
                  <a:gd name="T0" fmla="*/ 1 w 1516"/>
                  <a:gd name="T1" fmla="*/ 88 h 95"/>
                  <a:gd name="T2" fmla="*/ 7 w 1516"/>
                  <a:gd name="T3" fmla="*/ 94 h 95"/>
                  <a:gd name="T4" fmla="*/ 1516 w 1516"/>
                  <a:gd name="T5" fmla="*/ 10 h 95"/>
                  <a:gd name="T6" fmla="*/ 1516 w 1516"/>
                  <a:gd name="T7" fmla="*/ 0 h 95"/>
                  <a:gd name="T8" fmla="*/ 7 w 1516"/>
                  <a:gd name="T9" fmla="*/ 83 h 95"/>
                  <a:gd name="T10" fmla="*/ 12 w 1516"/>
                  <a:gd name="T11" fmla="*/ 88 h 95"/>
                  <a:gd name="T12" fmla="*/ 1 w 1516"/>
                  <a:gd name="T13" fmla="*/ 88 h 95"/>
                  <a:gd name="T14" fmla="*/ 0 w 1516"/>
                  <a:gd name="T15" fmla="*/ 95 h 95"/>
                  <a:gd name="T16" fmla="*/ 7 w 1516"/>
                  <a:gd name="T17" fmla="*/ 94 h 95"/>
                  <a:gd name="T18" fmla="*/ 1 w 1516"/>
                  <a:gd name="T19"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6" h="95">
                    <a:moveTo>
                      <a:pt x="1" y="88"/>
                    </a:moveTo>
                    <a:lnTo>
                      <a:pt x="7" y="94"/>
                    </a:lnTo>
                    <a:lnTo>
                      <a:pt x="1516" y="10"/>
                    </a:lnTo>
                    <a:lnTo>
                      <a:pt x="1516" y="0"/>
                    </a:lnTo>
                    <a:lnTo>
                      <a:pt x="7" y="83"/>
                    </a:lnTo>
                    <a:lnTo>
                      <a:pt x="12" y="88"/>
                    </a:lnTo>
                    <a:lnTo>
                      <a:pt x="1" y="88"/>
                    </a:lnTo>
                    <a:lnTo>
                      <a:pt x="0" y="95"/>
                    </a:lnTo>
                    <a:lnTo>
                      <a:pt x="7" y="94"/>
                    </a:lnTo>
                    <a:lnTo>
                      <a:pt x="1"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08" name="Freeform 48"/>
              <p:cNvSpPr>
                <a:spLocks/>
              </p:cNvSpPr>
              <p:nvPr/>
            </p:nvSpPr>
            <p:spPr bwMode="auto">
              <a:xfrm flipH="1">
                <a:off x="-118" y="1929"/>
                <a:ext cx="22" cy="119"/>
              </a:xfrm>
              <a:custGeom>
                <a:avLst/>
                <a:gdLst>
                  <a:gd name="T0" fmla="*/ 0 w 121"/>
                  <a:gd name="T1" fmla="*/ 6 h 624"/>
                  <a:gd name="T2" fmla="*/ 34 w 121"/>
                  <a:gd name="T3" fmla="*/ 74 h 624"/>
                  <a:gd name="T4" fmla="*/ 60 w 121"/>
                  <a:gd name="T5" fmla="*/ 149 h 624"/>
                  <a:gd name="T6" fmla="*/ 80 w 121"/>
                  <a:gd name="T7" fmla="*/ 226 h 624"/>
                  <a:gd name="T8" fmla="*/ 95 w 121"/>
                  <a:gd name="T9" fmla="*/ 306 h 624"/>
                  <a:gd name="T10" fmla="*/ 105 w 121"/>
                  <a:gd name="T11" fmla="*/ 388 h 624"/>
                  <a:gd name="T12" fmla="*/ 110 w 121"/>
                  <a:gd name="T13" fmla="*/ 470 h 624"/>
                  <a:gd name="T14" fmla="*/ 110 w 121"/>
                  <a:gd name="T15" fmla="*/ 548 h 624"/>
                  <a:gd name="T16" fmla="*/ 105 w 121"/>
                  <a:gd name="T17" fmla="*/ 624 h 624"/>
                  <a:gd name="T18" fmla="*/ 116 w 121"/>
                  <a:gd name="T19" fmla="*/ 624 h 624"/>
                  <a:gd name="T20" fmla="*/ 121 w 121"/>
                  <a:gd name="T21" fmla="*/ 547 h 624"/>
                  <a:gd name="T22" fmla="*/ 120 w 121"/>
                  <a:gd name="T23" fmla="*/ 468 h 624"/>
                  <a:gd name="T24" fmla="*/ 115 w 121"/>
                  <a:gd name="T25" fmla="*/ 386 h 624"/>
                  <a:gd name="T26" fmla="*/ 106 w 121"/>
                  <a:gd name="T27" fmla="*/ 304 h 624"/>
                  <a:gd name="T28" fmla="*/ 91 w 121"/>
                  <a:gd name="T29" fmla="*/ 224 h 624"/>
                  <a:gd name="T30" fmla="*/ 70 w 121"/>
                  <a:gd name="T31" fmla="*/ 144 h 624"/>
                  <a:gd name="T32" fmla="*/ 44 w 121"/>
                  <a:gd name="T33" fmla="*/ 69 h 624"/>
                  <a:gd name="T34" fmla="*/ 12 w 121"/>
                  <a:gd name="T35" fmla="*/ 0 h 624"/>
                  <a:gd name="T36" fmla="*/ 0 w 121"/>
                  <a:gd name="T37" fmla="*/ 6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 h="624">
                    <a:moveTo>
                      <a:pt x="0" y="6"/>
                    </a:moveTo>
                    <a:lnTo>
                      <a:pt x="34" y="74"/>
                    </a:lnTo>
                    <a:lnTo>
                      <a:pt x="60" y="149"/>
                    </a:lnTo>
                    <a:lnTo>
                      <a:pt x="80" y="226"/>
                    </a:lnTo>
                    <a:lnTo>
                      <a:pt x="95" y="306"/>
                    </a:lnTo>
                    <a:lnTo>
                      <a:pt x="105" y="388"/>
                    </a:lnTo>
                    <a:lnTo>
                      <a:pt x="110" y="470"/>
                    </a:lnTo>
                    <a:lnTo>
                      <a:pt x="110" y="548"/>
                    </a:lnTo>
                    <a:lnTo>
                      <a:pt x="105" y="624"/>
                    </a:lnTo>
                    <a:lnTo>
                      <a:pt x="116" y="624"/>
                    </a:lnTo>
                    <a:lnTo>
                      <a:pt x="121" y="547"/>
                    </a:lnTo>
                    <a:lnTo>
                      <a:pt x="120" y="468"/>
                    </a:lnTo>
                    <a:lnTo>
                      <a:pt x="115" y="386"/>
                    </a:lnTo>
                    <a:lnTo>
                      <a:pt x="106" y="304"/>
                    </a:lnTo>
                    <a:lnTo>
                      <a:pt x="91" y="224"/>
                    </a:lnTo>
                    <a:lnTo>
                      <a:pt x="70" y="144"/>
                    </a:lnTo>
                    <a:lnTo>
                      <a:pt x="44" y="69"/>
                    </a:lnTo>
                    <a:lnTo>
                      <a:pt x="12"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09" name="Freeform 49"/>
              <p:cNvSpPr>
                <a:spLocks/>
              </p:cNvSpPr>
              <p:nvPr/>
            </p:nvSpPr>
            <p:spPr bwMode="auto">
              <a:xfrm flipH="1">
                <a:off x="-98" y="1855"/>
                <a:ext cx="53" cy="75"/>
              </a:xfrm>
              <a:custGeom>
                <a:avLst/>
                <a:gdLst>
                  <a:gd name="T0" fmla="*/ 274 w 274"/>
                  <a:gd name="T1" fmla="*/ 387 h 393"/>
                  <a:gd name="T2" fmla="*/ 250 w 274"/>
                  <a:gd name="T3" fmla="*/ 346 h 393"/>
                  <a:gd name="T4" fmla="*/ 224 w 274"/>
                  <a:gd name="T5" fmla="*/ 305 h 393"/>
                  <a:gd name="T6" fmla="*/ 200 w 274"/>
                  <a:gd name="T7" fmla="*/ 265 h 393"/>
                  <a:gd name="T8" fmla="*/ 174 w 274"/>
                  <a:gd name="T9" fmla="*/ 225 h 393"/>
                  <a:gd name="T10" fmla="*/ 148 w 274"/>
                  <a:gd name="T11" fmla="*/ 185 h 393"/>
                  <a:gd name="T12" fmla="*/ 121 w 274"/>
                  <a:gd name="T13" fmla="*/ 146 h 393"/>
                  <a:gd name="T14" fmla="*/ 93 w 274"/>
                  <a:gd name="T15" fmla="*/ 108 h 393"/>
                  <a:gd name="T16" fmla="*/ 65 w 274"/>
                  <a:gd name="T17" fmla="*/ 70 h 393"/>
                  <a:gd name="T18" fmla="*/ 54 w 274"/>
                  <a:gd name="T19" fmla="*/ 55 h 393"/>
                  <a:gd name="T20" fmla="*/ 42 w 274"/>
                  <a:gd name="T21" fmla="*/ 40 h 393"/>
                  <a:gd name="T22" fmla="*/ 31 w 274"/>
                  <a:gd name="T23" fmla="*/ 25 h 393"/>
                  <a:gd name="T24" fmla="*/ 19 w 274"/>
                  <a:gd name="T25" fmla="*/ 12 h 393"/>
                  <a:gd name="T26" fmla="*/ 10 w 274"/>
                  <a:gd name="T27" fmla="*/ 0 h 393"/>
                  <a:gd name="T28" fmla="*/ 0 w 274"/>
                  <a:gd name="T29" fmla="*/ 6 h 393"/>
                  <a:gd name="T30" fmla="*/ 0 w 274"/>
                  <a:gd name="T31" fmla="*/ 6 h 393"/>
                  <a:gd name="T32" fmla="*/ 1 w 274"/>
                  <a:gd name="T33" fmla="*/ 8 h 393"/>
                  <a:gd name="T34" fmla="*/ 3 w 274"/>
                  <a:gd name="T35" fmla="*/ 10 h 393"/>
                  <a:gd name="T36" fmla="*/ 10 w 274"/>
                  <a:gd name="T37" fmla="*/ 18 h 393"/>
                  <a:gd name="T38" fmla="*/ 33 w 274"/>
                  <a:gd name="T39" fmla="*/ 46 h 393"/>
                  <a:gd name="T40" fmla="*/ 62 w 274"/>
                  <a:gd name="T41" fmla="*/ 84 h 393"/>
                  <a:gd name="T42" fmla="*/ 72 w 274"/>
                  <a:gd name="T43" fmla="*/ 98 h 393"/>
                  <a:gd name="T44" fmla="*/ 83 w 274"/>
                  <a:gd name="T45" fmla="*/ 112 h 393"/>
                  <a:gd name="T46" fmla="*/ 93 w 274"/>
                  <a:gd name="T47" fmla="*/ 126 h 393"/>
                  <a:gd name="T48" fmla="*/ 106 w 274"/>
                  <a:gd name="T49" fmla="*/ 144 h 393"/>
                  <a:gd name="T50" fmla="*/ 122 w 274"/>
                  <a:gd name="T51" fmla="*/ 168 h 393"/>
                  <a:gd name="T52" fmla="*/ 138 w 274"/>
                  <a:gd name="T53" fmla="*/ 192 h 393"/>
                  <a:gd name="T54" fmla="*/ 154 w 274"/>
                  <a:gd name="T55" fmla="*/ 217 h 393"/>
                  <a:gd name="T56" fmla="*/ 175 w 274"/>
                  <a:gd name="T57" fmla="*/ 249 h 393"/>
                  <a:gd name="T58" fmla="*/ 200 w 274"/>
                  <a:gd name="T59" fmla="*/ 289 h 393"/>
                  <a:gd name="T60" fmla="*/ 225 w 274"/>
                  <a:gd name="T61" fmla="*/ 331 h 393"/>
                  <a:gd name="T62" fmla="*/ 250 w 274"/>
                  <a:gd name="T63" fmla="*/ 372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4" h="393">
                    <a:moveTo>
                      <a:pt x="262" y="393"/>
                    </a:moveTo>
                    <a:lnTo>
                      <a:pt x="274" y="387"/>
                    </a:lnTo>
                    <a:lnTo>
                      <a:pt x="261" y="366"/>
                    </a:lnTo>
                    <a:lnTo>
                      <a:pt x="250" y="346"/>
                    </a:lnTo>
                    <a:lnTo>
                      <a:pt x="237" y="326"/>
                    </a:lnTo>
                    <a:lnTo>
                      <a:pt x="224" y="305"/>
                    </a:lnTo>
                    <a:lnTo>
                      <a:pt x="212" y="286"/>
                    </a:lnTo>
                    <a:lnTo>
                      <a:pt x="200" y="265"/>
                    </a:lnTo>
                    <a:lnTo>
                      <a:pt x="186" y="245"/>
                    </a:lnTo>
                    <a:lnTo>
                      <a:pt x="174" y="225"/>
                    </a:lnTo>
                    <a:lnTo>
                      <a:pt x="161" y="205"/>
                    </a:lnTo>
                    <a:lnTo>
                      <a:pt x="148" y="185"/>
                    </a:lnTo>
                    <a:lnTo>
                      <a:pt x="134" y="166"/>
                    </a:lnTo>
                    <a:lnTo>
                      <a:pt x="121" y="146"/>
                    </a:lnTo>
                    <a:lnTo>
                      <a:pt x="107" y="128"/>
                    </a:lnTo>
                    <a:lnTo>
                      <a:pt x="93" y="108"/>
                    </a:lnTo>
                    <a:lnTo>
                      <a:pt x="79" y="89"/>
                    </a:lnTo>
                    <a:lnTo>
                      <a:pt x="65" y="70"/>
                    </a:lnTo>
                    <a:lnTo>
                      <a:pt x="60" y="62"/>
                    </a:lnTo>
                    <a:lnTo>
                      <a:pt x="54" y="55"/>
                    </a:lnTo>
                    <a:lnTo>
                      <a:pt x="48" y="47"/>
                    </a:lnTo>
                    <a:lnTo>
                      <a:pt x="42" y="40"/>
                    </a:lnTo>
                    <a:lnTo>
                      <a:pt x="37" y="32"/>
                    </a:lnTo>
                    <a:lnTo>
                      <a:pt x="31" y="25"/>
                    </a:lnTo>
                    <a:lnTo>
                      <a:pt x="25" y="18"/>
                    </a:lnTo>
                    <a:lnTo>
                      <a:pt x="19" y="12"/>
                    </a:lnTo>
                    <a:lnTo>
                      <a:pt x="11" y="1"/>
                    </a:lnTo>
                    <a:lnTo>
                      <a:pt x="10" y="0"/>
                    </a:lnTo>
                    <a:lnTo>
                      <a:pt x="10" y="0"/>
                    </a:lnTo>
                    <a:lnTo>
                      <a:pt x="0" y="6"/>
                    </a:lnTo>
                    <a:lnTo>
                      <a:pt x="1" y="7"/>
                    </a:lnTo>
                    <a:lnTo>
                      <a:pt x="0" y="6"/>
                    </a:lnTo>
                    <a:lnTo>
                      <a:pt x="1" y="7"/>
                    </a:lnTo>
                    <a:lnTo>
                      <a:pt x="1" y="8"/>
                    </a:lnTo>
                    <a:lnTo>
                      <a:pt x="1" y="9"/>
                    </a:lnTo>
                    <a:lnTo>
                      <a:pt x="3" y="10"/>
                    </a:lnTo>
                    <a:lnTo>
                      <a:pt x="5" y="14"/>
                    </a:lnTo>
                    <a:lnTo>
                      <a:pt x="10" y="18"/>
                    </a:lnTo>
                    <a:lnTo>
                      <a:pt x="19" y="29"/>
                    </a:lnTo>
                    <a:lnTo>
                      <a:pt x="33" y="46"/>
                    </a:lnTo>
                    <a:lnTo>
                      <a:pt x="56" y="77"/>
                    </a:lnTo>
                    <a:lnTo>
                      <a:pt x="62" y="84"/>
                    </a:lnTo>
                    <a:lnTo>
                      <a:pt x="66" y="91"/>
                    </a:lnTo>
                    <a:lnTo>
                      <a:pt x="72" y="98"/>
                    </a:lnTo>
                    <a:lnTo>
                      <a:pt x="77" y="105"/>
                    </a:lnTo>
                    <a:lnTo>
                      <a:pt x="83" y="112"/>
                    </a:lnTo>
                    <a:lnTo>
                      <a:pt x="87" y="119"/>
                    </a:lnTo>
                    <a:lnTo>
                      <a:pt x="93" y="126"/>
                    </a:lnTo>
                    <a:lnTo>
                      <a:pt x="98" y="133"/>
                    </a:lnTo>
                    <a:lnTo>
                      <a:pt x="106" y="144"/>
                    </a:lnTo>
                    <a:lnTo>
                      <a:pt x="114" y="156"/>
                    </a:lnTo>
                    <a:lnTo>
                      <a:pt x="122" y="168"/>
                    </a:lnTo>
                    <a:lnTo>
                      <a:pt x="130" y="180"/>
                    </a:lnTo>
                    <a:lnTo>
                      <a:pt x="138" y="192"/>
                    </a:lnTo>
                    <a:lnTo>
                      <a:pt x="146" y="204"/>
                    </a:lnTo>
                    <a:lnTo>
                      <a:pt x="154" y="217"/>
                    </a:lnTo>
                    <a:lnTo>
                      <a:pt x="162" y="228"/>
                    </a:lnTo>
                    <a:lnTo>
                      <a:pt x="175" y="249"/>
                    </a:lnTo>
                    <a:lnTo>
                      <a:pt x="187" y="268"/>
                    </a:lnTo>
                    <a:lnTo>
                      <a:pt x="200" y="289"/>
                    </a:lnTo>
                    <a:lnTo>
                      <a:pt x="213" y="310"/>
                    </a:lnTo>
                    <a:lnTo>
                      <a:pt x="225" y="331"/>
                    </a:lnTo>
                    <a:lnTo>
                      <a:pt x="237" y="351"/>
                    </a:lnTo>
                    <a:lnTo>
                      <a:pt x="250" y="372"/>
                    </a:lnTo>
                    <a:lnTo>
                      <a:pt x="262" y="3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10" name="Freeform 50"/>
              <p:cNvSpPr>
                <a:spLocks/>
              </p:cNvSpPr>
              <p:nvPr/>
            </p:nvSpPr>
            <p:spPr bwMode="auto">
              <a:xfrm flipH="1">
                <a:off x="-106" y="1785"/>
                <a:ext cx="66" cy="162"/>
              </a:xfrm>
              <a:custGeom>
                <a:avLst/>
                <a:gdLst>
                  <a:gd name="T0" fmla="*/ 349 w 349"/>
                  <a:gd name="T1" fmla="*/ 856 h 856"/>
                  <a:gd name="T2" fmla="*/ 99 w 349"/>
                  <a:gd name="T3" fmla="*/ 0 h 856"/>
                  <a:gd name="T4" fmla="*/ 72 w 349"/>
                  <a:gd name="T5" fmla="*/ 1 h 856"/>
                  <a:gd name="T6" fmla="*/ 51 w 349"/>
                  <a:gd name="T7" fmla="*/ 14 h 856"/>
                  <a:gd name="T8" fmla="*/ 33 w 349"/>
                  <a:gd name="T9" fmla="*/ 37 h 856"/>
                  <a:gd name="T10" fmla="*/ 21 w 349"/>
                  <a:gd name="T11" fmla="*/ 66 h 856"/>
                  <a:gd name="T12" fmla="*/ 11 w 349"/>
                  <a:gd name="T13" fmla="*/ 97 h 856"/>
                  <a:gd name="T14" fmla="*/ 5 w 349"/>
                  <a:gd name="T15" fmla="*/ 129 h 856"/>
                  <a:gd name="T16" fmla="*/ 1 w 349"/>
                  <a:gd name="T17" fmla="*/ 158 h 856"/>
                  <a:gd name="T18" fmla="*/ 0 w 349"/>
                  <a:gd name="T19" fmla="*/ 181 h 856"/>
                  <a:gd name="T20" fmla="*/ 1 w 349"/>
                  <a:gd name="T21" fmla="*/ 195 h 856"/>
                  <a:gd name="T22" fmla="*/ 6 w 349"/>
                  <a:gd name="T23" fmla="*/ 210 h 856"/>
                  <a:gd name="T24" fmla="*/ 9 w 349"/>
                  <a:gd name="T25" fmla="*/ 225 h 856"/>
                  <a:gd name="T26" fmla="*/ 14 w 349"/>
                  <a:gd name="T27" fmla="*/ 239 h 856"/>
                  <a:gd name="T28" fmla="*/ 18 w 349"/>
                  <a:gd name="T29" fmla="*/ 262 h 856"/>
                  <a:gd name="T30" fmla="*/ 23 w 349"/>
                  <a:gd name="T31" fmla="*/ 284 h 856"/>
                  <a:gd name="T32" fmla="*/ 29 w 349"/>
                  <a:gd name="T33" fmla="*/ 307 h 856"/>
                  <a:gd name="T34" fmla="*/ 36 w 349"/>
                  <a:gd name="T35" fmla="*/ 330 h 856"/>
                  <a:gd name="T36" fmla="*/ 48 w 349"/>
                  <a:gd name="T37" fmla="*/ 356 h 856"/>
                  <a:gd name="T38" fmla="*/ 68 w 349"/>
                  <a:gd name="T39" fmla="*/ 387 h 856"/>
                  <a:gd name="T40" fmla="*/ 91 w 349"/>
                  <a:gd name="T41" fmla="*/ 421 h 856"/>
                  <a:gd name="T42" fmla="*/ 117 w 349"/>
                  <a:gd name="T43" fmla="*/ 455 h 856"/>
                  <a:gd name="T44" fmla="*/ 145 w 349"/>
                  <a:gd name="T45" fmla="*/ 491 h 856"/>
                  <a:gd name="T46" fmla="*/ 170 w 349"/>
                  <a:gd name="T47" fmla="*/ 524 h 856"/>
                  <a:gd name="T48" fmla="*/ 194 w 349"/>
                  <a:gd name="T49" fmla="*/ 556 h 856"/>
                  <a:gd name="T50" fmla="*/ 213 w 349"/>
                  <a:gd name="T51" fmla="*/ 584 h 856"/>
                  <a:gd name="T52" fmla="*/ 227 w 349"/>
                  <a:gd name="T53" fmla="*/ 607 h 856"/>
                  <a:gd name="T54" fmla="*/ 241 w 349"/>
                  <a:gd name="T55" fmla="*/ 631 h 856"/>
                  <a:gd name="T56" fmla="*/ 253 w 349"/>
                  <a:gd name="T57" fmla="*/ 656 h 856"/>
                  <a:gd name="T58" fmla="*/ 266 w 349"/>
                  <a:gd name="T59" fmla="*/ 680 h 856"/>
                  <a:gd name="T60" fmla="*/ 279 w 349"/>
                  <a:gd name="T61" fmla="*/ 704 h 856"/>
                  <a:gd name="T62" fmla="*/ 290 w 349"/>
                  <a:gd name="T63" fmla="*/ 728 h 856"/>
                  <a:gd name="T64" fmla="*/ 302 w 349"/>
                  <a:gd name="T65" fmla="*/ 753 h 856"/>
                  <a:gd name="T66" fmla="*/ 313 w 349"/>
                  <a:gd name="T67" fmla="*/ 778 h 856"/>
                  <a:gd name="T68" fmla="*/ 318 w 349"/>
                  <a:gd name="T69" fmla="*/ 787 h 856"/>
                  <a:gd name="T70" fmla="*/ 322 w 349"/>
                  <a:gd name="T71" fmla="*/ 797 h 856"/>
                  <a:gd name="T72" fmla="*/ 328 w 349"/>
                  <a:gd name="T73" fmla="*/ 806 h 856"/>
                  <a:gd name="T74" fmla="*/ 333 w 349"/>
                  <a:gd name="T75" fmla="*/ 816 h 856"/>
                  <a:gd name="T76" fmla="*/ 337 w 349"/>
                  <a:gd name="T77" fmla="*/ 826 h 856"/>
                  <a:gd name="T78" fmla="*/ 342 w 349"/>
                  <a:gd name="T79" fmla="*/ 835 h 856"/>
                  <a:gd name="T80" fmla="*/ 345 w 349"/>
                  <a:gd name="T81" fmla="*/ 846 h 856"/>
                  <a:gd name="T82" fmla="*/ 349 w 349"/>
                  <a:gd name="T83" fmla="*/ 85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9" h="856">
                    <a:moveTo>
                      <a:pt x="349" y="856"/>
                    </a:moveTo>
                    <a:lnTo>
                      <a:pt x="99" y="0"/>
                    </a:lnTo>
                    <a:lnTo>
                      <a:pt x="72" y="1"/>
                    </a:lnTo>
                    <a:lnTo>
                      <a:pt x="51" y="14"/>
                    </a:lnTo>
                    <a:lnTo>
                      <a:pt x="33" y="37"/>
                    </a:lnTo>
                    <a:lnTo>
                      <a:pt x="21" y="66"/>
                    </a:lnTo>
                    <a:lnTo>
                      <a:pt x="11" y="97"/>
                    </a:lnTo>
                    <a:lnTo>
                      <a:pt x="5" y="129"/>
                    </a:lnTo>
                    <a:lnTo>
                      <a:pt x="1" y="158"/>
                    </a:lnTo>
                    <a:lnTo>
                      <a:pt x="0" y="181"/>
                    </a:lnTo>
                    <a:lnTo>
                      <a:pt x="1" y="195"/>
                    </a:lnTo>
                    <a:lnTo>
                      <a:pt x="6" y="210"/>
                    </a:lnTo>
                    <a:lnTo>
                      <a:pt x="9" y="225"/>
                    </a:lnTo>
                    <a:lnTo>
                      <a:pt x="14" y="239"/>
                    </a:lnTo>
                    <a:lnTo>
                      <a:pt x="18" y="262"/>
                    </a:lnTo>
                    <a:lnTo>
                      <a:pt x="23" y="284"/>
                    </a:lnTo>
                    <a:lnTo>
                      <a:pt x="29" y="307"/>
                    </a:lnTo>
                    <a:lnTo>
                      <a:pt x="36" y="330"/>
                    </a:lnTo>
                    <a:lnTo>
                      <a:pt x="48" y="356"/>
                    </a:lnTo>
                    <a:lnTo>
                      <a:pt x="68" y="387"/>
                    </a:lnTo>
                    <a:lnTo>
                      <a:pt x="91" y="421"/>
                    </a:lnTo>
                    <a:lnTo>
                      <a:pt x="117" y="455"/>
                    </a:lnTo>
                    <a:lnTo>
                      <a:pt x="145" y="491"/>
                    </a:lnTo>
                    <a:lnTo>
                      <a:pt x="170" y="524"/>
                    </a:lnTo>
                    <a:lnTo>
                      <a:pt x="194" y="556"/>
                    </a:lnTo>
                    <a:lnTo>
                      <a:pt x="213" y="584"/>
                    </a:lnTo>
                    <a:lnTo>
                      <a:pt x="227" y="607"/>
                    </a:lnTo>
                    <a:lnTo>
                      <a:pt x="241" y="631"/>
                    </a:lnTo>
                    <a:lnTo>
                      <a:pt x="253" y="656"/>
                    </a:lnTo>
                    <a:lnTo>
                      <a:pt x="266" y="680"/>
                    </a:lnTo>
                    <a:lnTo>
                      <a:pt x="279" y="704"/>
                    </a:lnTo>
                    <a:lnTo>
                      <a:pt x="290" y="728"/>
                    </a:lnTo>
                    <a:lnTo>
                      <a:pt x="302" y="753"/>
                    </a:lnTo>
                    <a:lnTo>
                      <a:pt x="313" y="778"/>
                    </a:lnTo>
                    <a:lnTo>
                      <a:pt x="318" y="787"/>
                    </a:lnTo>
                    <a:lnTo>
                      <a:pt x="322" y="797"/>
                    </a:lnTo>
                    <a:lnTo>
                      <a:pt x="328" y="806"/>
                    </a:lnTo>
                    <a:lnTo>
                      <a:pt x="333" y="816"/>
                    </a:lnTo>
                    <a:lnTo>
                      <a:pt x="337" y="826"/>
                    </a:lnTo>
                    <a:lnTo>
                      <a:pt x="342" y="835"/>
                    </a:lnTo>
                    <a:lnTo>
                      <a:pt x="345" y="846"/>
                    </a:lnTo>
                    <a:lnTo>
                      <a:pt x="349" y="8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11" name="Freeform 51"/>
              <p:cNvSpPr>
                <a:spLocks/>
              </p:cNvSpPr>
              <p:nvPr/>
            </p:nvSpPr>
            <p:spPr bwMode="auto">
              <a:xfrm flipH="1">
                <a:off x="-107" y="1784"/>
                <a:ext cx="49" cy="164"/>
              </a:xfrm>
              <a:custGeom>
                <a:avLst/>
                <a:gdLst>
                  <a:gd name="T0" fmla="*/ 5 w 262"/>
                  <a:gd name="T1" fmla="*/ 12 h 863"/>
                  <a:gd name="T2" fmla="*/ 0 w 262"/>
                  <a:gd name="T3" fmla="*/ 7 h 863"/>
                  <a:gd name="T4" fmla="*/ 250 w 262"/>
                  <a:gd name="T5" fmla="*/ 863 h 863"/>
                  <a:gd name="T6" fmla="*/ 262 w 262"/>
                  <a:gd name="T7" fmla="*/ 862 h 863"/>
                  <a:gd name="T8" fmla="*/ 12 w 262"/>
                  <a:gd name="T9" fmla="*/ 5 h 863"/>
                  <a:gd name="T10" fmla="*/ 11 w 262"/>
                  <a:gd name="T11" fmla="*/ 5 h 863"/>
                  <a:gd name="T12" fmla="*/ 9 w 262"/>
                  <a:gd name="T13" fmla="*/ 3 h 863"/>
                  <a:gd name="T14" fmla="*/ 7 w 262"/>
                  <a:gd name="T15" fmla="*/ 2 h 863"/>
                  <a:gd name="T16" fmla="*/ 7 w 262"/>
                  <a:gd name="T17" fmla="*/ 0 h 863"/>
                  <a:gd name="T18" fmla="*/ 12 w 262"/>
                  <a:gd name="T19" fmla="*/ 5 h 863"/>
                  <a:gd name="T20" fmla="*/ 11 w 262"/>
                  <a:gd name="T21" fmla="*/ 0 h 863"/>
                  <a:gd name="T22" fmla="*/ 7 w 262"/>
                  <a:gd name="T23" fmla="*/ 0 h 863"/>
                  <a:gd name="T24" fmla="*/ 5 w 262"/>
                  <a:gd name="T25" fmla="*/ 12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2" h="863">
                    <a:moveTo>
                      <a:pt x="5" y="12"/>
                    </a:moveTo>
                    <a:lnTo>
                      <a:pt x="0" y="7"/>
                    </a:lnTo>
                    <a:lnTo>
                      <a:pt x="250" y="863"/>
                    </a:lnTo>
                    <a:lnTo>
                      <a:pt x="262" y="862"/>
                    </a:lnTo>
                    <a:lnTo>
                      <a:pt x="12" y="5"/>
                    </a:lnTo>
                    <a:lnTo>
                      <a:pt x="11" y="5"/>
                    </a:lnTo>
                    <a:lnTo>
                      <a:pt x="9" y="3"/>
                    </a:lnTo>
                    <a:lnTo>
                      <a:pt x="7" y="2"/>
                    </a:lnTo>
                    <a:lnTo>
                      <a:pt x="7" y="0"/>
                    </a:lnTo>
                    <a:lnTo>
                      <a:pt x="12" y="5"/>
                    </a:lnTo>
                    <a:lnTo>
                      <a:pt x="11" y="0"/>
                    </a:lnTo>
                    <a:lnTo>
                      <a:pt x="7" y="0"/>
                    </a:lnTo>
                    <a:lnTo>
                      <a:pt x="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12" name="Freeform 52"/>
              <p:cNvSpPr>
                <a:spLocks/>
              </p:cNvSpPr>
              <p:nvPr/>
            </p:nvSpPr>
            <p:spPr bwMode="auto">
              <a:xfrm flipH="1">
                <a:off x="-59" y="1783"/>
                <a:ext cx="14" cy="10"/>
              </a:xfrm>
              <a:custGeom>
                <a:avLst/>
                <a:gdLst>
                  <a:gd name="T0" fmla="*/ 11 w 75"/>
                  <a:gd name="T1" fmla="*/ 53 h 53"/>
                  <a:gd name="T2" fmla="*/ 15 w 75"/>
                  <a:gd name="T3" fmla="*/ 43 h 53"/>
                  <a:gd name="T4" fmla="*/ 21 w 75"/>
                  <a:gd name="T5" fmla="*/ 35 h 53"/>
                  <a:gd name="T6" fmla="*/ 27 w 75"/>
                  <a:gd name="T7" fmla="*/ 28 h 53"/>
                  <a:gd name="T8" fmla="*/ 35 w 75"/>
                  <a:gd name="T9" fmla="*/ 22 h 53"/>
                  <a:gd name="T10" fmla="*/ 43 w 75"/>
                  <a:gd name="T11" fmla="*/ 19 h 53"/>
                  <a:gd name="T12" fmla="*/ 52 w 75"/>
                  <a:gd name="T13" fmla="*/ 16 h 53"/>
                  <a:gd name="T14" fmla="*/ 62 w 75"/>
                  <a:gd name="T15" fmla="*/ 14 h 53"/>
                  <a:gd name="T16" fmla="*/ 73 w 75"/>
                  <a:gd name="T17" fmla="*/ 14 h 53"/>
                  <a:gd name="T18" fmla="*/ 75 w 75"/>
                  <a:gd name="T19" fmla="*/ 2 h 53"/>
                  <a:gd name="T20" fmla="*/ 64 w 75"/>
                  <a:gd name="T21" fmla="*/ 0 h 53"/>
                  <a:gd name="T22" fmla="*/ 52 w 75"/>
                  <a:gd name="T23" fmla="*/ 1 h 53"/>
                  <a:gd name="T24" fmla="*/ 41 w 75"/>
                  <a:gd name="T25" fmla="*/ 6 h 53"/>
                  <a:gd name="T26" fmla="*/ 30 w 75"/>
                  <a:gd name="T27" fmla="*/ 12 h 53"/>
                  <a:gd name="T28" fmla="*/ 20 w 75"/>
                  <a:gd name="T29" fmla="*/ 21 h 53"/>
                  <a:gd name="T30" fmla="*/ 12 w 75"/>
                  <a:gd name="T31" fmla="*/ 30 h 53"/>
                  <a:gd name="T32" fmla="*/ 5 w 75"/>
                  <a:gd name="T33" fmla="*/ 40 h 53"/>
                  <a:gd name="T34" fmla="*/ 0 w 75"/>
                  <a:gd name="T35" fmla="*/ 50 h 53"/>
                  <a:gd name="T36" fmla="*/ 11 w 75"/>
                  <a:gd name="T3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53">
                    <a:moveTo>
                      <a:pt x="11" y="53"/>
                    </a:moveTo>
                    <a:lnTo>
                      <a:pt x="15" y="43"/>
                    </a:lnTo>
                    <a:lnTo>
                      <a:pt x="21" y="35"/>
                    </a:lnTo>
                    <a:lnTo>
                      <a:pt x="27" y="28"/>
                    </a:lnTo>
                    <a:lnTo>
                      <a:pt x="35" y="22"/>
                    </a:lnTo>
                    <a:lnTo>
                      <a:pt x="43" y="19"/>
                    </a:lnTo>
                    <a:lnTo>
                      <a:pt x="52" y="16"/>
                    </a:lnTo>
                    <a:lnTo>
                      <a:pt x="62" y="14"/>
                    </a:lnTo>
                    <a:lnTo>
                      <a:pt x="73" y="14"/>
                    </a:lnTo>
                    <a:lnTo>
                      <a:pt x="75" y="2"/>
                    </a:lnTo>
                    <a:lnTo>
                      <a:pt x="64" y="0"/>
                    </a:lnTo>
                    <a:lnTo>
                      <a:pt x="52" y="1"/>
                    </a:lnTo>
                    <a:lnTo>
                      <a:pt x="41" y="6"/>
                    </a:lnTo>
                    <a:lnTo>
                      <a:pt x="30" y="12"/>
                    </a:lnTo>
                    <a:lnTo>
                      <a:pt x="20" y="21"/>
                    </a:lnTo>
                    <a:lnTo>
                      <a:pt x="12" y="30"/>
                    </a:lnTo>
                    <a:lnTo>
                      <a:pt x="5" y="40"/>
                    </a:lnTo>
                    <a:lnTo>
                      <a:pt x="0" y="50"/>
                    </a:lnTo>
                    <a:lnTo>
                      <a:pt x="11"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13" name="Freeform 53"/>
              <p:cNvSpPr>
                <a:spLocks/>
              </p:cNvSpPr>
              <p:nvPr/>
            </p:nvSpPr>
            <p:spPr bwMode="auto">
              <a:xfrm flipH="1">
                <a:off x="-47" y="1793"/>
                <a:ext cx="8" cy="30"/>
              </a:xfrm>
              <a:custGeom>
                <a:avLst/>
                <a:gdLst>
                  <a:gd name="T0" fmla="*/ 16 w 42"/>
                  <a:gd name="T1" fmla="*/ 156 h 159"/>
                  <a:gd name="T2" fmla="*/ 13 w 42"/>
                  <a:gd name="T3" fmla="*/ 139 h 159"/>
                  <a:gd name="T4" fmla="*/ 13 w 42"/>
                  <a:gd name="T5" fmla="*/ 121 h 159"/>
                  <a:gd name="T6" fmla="*/ 14 w 42"/>
                  <a:gd name="T7" fmla="*/ 100 h 159"/>
                  <a:gd name="T8" fmla="*/ 19 w 42"/>
                  <a:gd name="T9" fmla="*/ 79 h 159"/>
                  <a:gd name="T10" fmla="*/ 23 w 42"/>
                  <a:gd name="T11" fmla="*/ 58 h 159"/>
                  <a:gd name="T12" fmla="*/ 29 w 42"/>
                  <a:gd name="T13" fmla="*/ 38 h 159"/>
                  <a:gd name="T14" fmla="*/ 36 w 42"/>
                  <a:gd name="T15" fmla="*/ 19 h 159"/>
                  <a:gd name="T16" fmla="*/ 42 w 42"/>
                  <a:gd name="T17" fmla="*/ 3 h 159"/>
                  <a:gd name="T18" fmla="*/ 31 w 42"/>
                  <a:gd name="T19" fmla="*/ 0 h 159"/>
                  <a:gd name="T20" fmla="*/ 24 w 42"/>
                  <a:gd name="T21" fmla="*/ 18 h 159"/>
                  <a:gd name="T22" fmla="*/ 17 w 42"/>
                  <a:gd name="T23" fmla="*/ 36 h 159"/>
                  <a:gd name="T24" fmla="*/ 11 w 42"/>
                  <a:gd name="T25" fmla="*/ 57 h 159"/>
                  <a:gd name="T26" fmla="*/ 6 w 42"/>
                  <a:gd name="T27" fmla="*/ 77 h 159"/>
                  <a:gd name="T28" fmla="*/ 2 w 42"/>
                  <a:gd name="T29" fmla="*/ 99 h 159"/>
                  <a:gd name="T30" fmla="*/ 0 w 42"/>
                  <a:gd name="T31" fmla="*/ 118 h 159"/>
                  <a:gd name="T32" fmla="*/ 1 w 42"/>
                  <a:gd name="T33" fmla="*/ 139 h 159"/>
                  <a:gd name="T34" fmla="*/ 5 w 42"/>
                  <a:gd name="T35" fmla="*/ 159 h 159"/>
                  <a:gd name="T36" fmla="*/ 16 w 42"/>
                  <a:gd name="T37" fmla="*/ 15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159">
                    <a:moveTo>
                      <a:pt x="16" y="156"/>
                    </a:moveTo>
                    <a:lnTo>
                      <a:pt x="13" y="139"/>
                    </a:lnTo>
                    <a:lnTo>
                      <a:pt x="13" y="121"/>
                    </a:lnTo>
                    <a:lnTo>
                      <a:pt x="14" y="100"/>
                    </a:lnTo>
                    <a:lnTo>
                      <a:pt x="19" y="79"/>
                    </a:lnTo>
                    <a:lnTo>
                      <a:pt x="23" y="58"/>
                    </a:lnTo>
                    <a:lnTo>
                      <a:pt x="29" y="38"/>
                    </a:lnTo>
                    <a:lnTo>
                      <a:pt x="36" y="19"/>
                    </a:lnTo>
                    <a:lnTo>
                      <a:pt x="42" y="3"/>
                    </a:lnTo>
                    <a:lnTo>
                      <a:pt x="31" y="0"/>
                    </a:lnTo>
                    <a:lnTo>
                      <a:pt x="24" y="18"/>
                    </a:lnTo>
                    <a:lnTo>
                      <a:pt x="17" y="36"/>
                    </a:lnTo>
                    <a:lnTo>
                      <a:pt x="11" y="57"/>
                    </a:lnTo>
                    <a:lnTo>
                      <a:pt x="6" y="77"/>
                    </a:lnTo>
                    <a:lnTo>
                      <a:pt x="2" y="99"/>
                    </a:lnTo>
                    <a:lnTo>
                      <a:pt x="0" y="118"/>
                    </a:lnTo>
                    <a:lnTo>
                      <a:pt x="1" y="139"/>
                    </a:lnTo>
                    <a:lnTo>
                      <a:pt x="5" y="159"/>
                    </a:lnTo>
                    <a:lnTo>
                      <a:pt x="16" y="1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14" name="Freeform 54"/>
              <p:cNvSpPr>
                <a:spLocks/>
              </p:cNvSpPr>
              <p:nvPr/>
            </p:nvSpPr>
            <p:spPr bwMode="auto">
              <a:xfrm flipH="1">
                <a:off x="-52" y="1823"/>
                <a:ext cx="12" cy="33"/>
              </a:xfrm>
              <a:custGeom>
                <a:avLst/>
                <a:gdLst>
                  <a:gd name="T0" fmla="*/ 62 w 62"/>
                  <a:gd name="T1" fmla="*/ 167 h 174"/>
                  <a:gd name="T2" fmla="*/ 52 w 62"/>
                  <a:gd name="T3" fmla="*/ 148 h 174"/>
                  <a:gd name="T4" fmla="*/ 42 w 62"/>
                  <a:gd name="T5" fmla="*/ 128 h 174"/>
                  <a:gd name="T6" fmla="*/ 35 w 62"/>
                  <a:gd name="T7" fmla="*/ 107 h 174"/>
                  <a:gd name="T8" fmla="*/ 30 w 62"/>
                  <a:gd name="T9" fmla="*/ 86 h 174"/>
                  <a:gd name="T10" fmla="*/ 25 w 62"/>
                  <a:gd name="T11" fmla="*/ 65 h 174"/>
                  <a:gd name="T12" fmla="*/ 20 w 62"/>
                  <a:gd name="T13" fmla="*/ 43 h 174"/>
                  <a:gd name="T14" fmla="*/ 16 w 62"/>
                  <a:gd name="T15" fmla="*/ 21 h 174"/>
                  <a:gd name="T16" fmla="*/ 11 w 62"/>
                  <a:gd name="T17" fmla="*/ 0 h 174"/>
                  <a:gd name="T18" fmla="*/ 0 w 62"/>
                  <a:gd name="T19" fmla="*/ 3 h 174"/>
                  <a:gd name="T20" fmla="*/ 6 w 62"/>
                  <a:gd name="T21" fmla="*/ 23 h 174"/>
                  <a:gd name="T22" fmla="*/ 10 w 62"/>
                  <a:gd name="T23" fmla="*/ 45 h 174"/>
                  <a:gd name="T24" fmla="*/ 15 w 62"/>
                  <a:gd name="T25" fmla="*/ 68 h 174"/>
                  <a:gd name="T26" fmla="*/ 19 w 62"/>
                  <a:gd name="T27" fmla="*/ 91 h 174"/>
                  <a:gd name="T28" fmla="*/ 25 w 62"/>
                  <a:gd name="T29" fmla="*/ 114 h 174"/>
                  <a:gd name="T30" fmla="*/ 32 w 62"/>
                  <a:gd name="T31" fmla="*/ 135 h 174"/>
                  <a:gd name="T32" fmla="*/ 41 w 62"/>
                  <a:gd name="T33" fmla="*/ 156 h 174"/>
                  <a:gd name="T34" fmla="*/ 53 w 62"/>
                  <a:gd name="T35" fmla="*/ 174 h 174"/>
                  <a:gd name="T36" fmla="*/ 62 w 62"/>
                  <a:gd name="T37" fmla="*/ 16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174">
                    <a:moveTo>
                      <a:pt x="62" y="167"/>
                    </a:moveTo>
                    <a:lnTo>
                      <a:pt x="52" y="148"/>
                    </a:lnTo>
                    <a:lnTo>
                      <a:pt x="42" y="128"/>
                    </a:lnTo>
                    <a:lnTo>
                      <a:pt x="35" y="107"/>
                    </a:lnTo>
                    <a:lnTo>
                      <a:pt x="30" y="86"/>
                    </a:lnTo>
                    <a:lnTo>
                      <a:pt x="25" y="65"/>
                    </a:lnTo>
                    <a:lnTo>
                      <a:pt x="20" y="43"/>
                    </a:lnTo>
                    <a:lnTo>
                      <a:pt x="16" y="21"/>
                    </a:lnTo>
                    <a:lnTo>
                      <a:pt x="11" y="0"/>
                    </a:lnTo>
                    <a:lnTo>
                      <a:pt x="0" y="3"/>
                    </a:lnTo>
                    <a:lnTo>
                      <a:pt x="6" y="23"/>
                    </a:lnTo>
                    <a:lnTo>
                      <a:pt x="10" y="45"/>
                    </a:lnTo>
                    <a:lnTo>
                      <a:pt x="15" y="68"/>
                    </a:lnTo>
                    <a:lnTo>
                      <a:pt x="19" y="91"/>
                    </a:lnTo>
                    <a:lnTo>
                      <a:pt x="25" y="114"/>
                    </a:lnTo>
                    <a:lnTo>
                      <a:pt x="32" y="135"/>
                    </a:lnTo>
                    <a:lnTo>
                      <a:pt x="41" y="156"/>
                    </a:lnTo>
                    <a:lnTo>
                      <a:pt x="53" y="174"/>
                    </a:lnTo>
                    <a:lnTo>
                      <a:pt x="62"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15" name="Freeform 55"/>
              <p:cNvSpPr>
                <a:spLocks/>
              </p:cNvSpPr>
              <p:nvPr/>
            </p:nvSpPr>
            <p:spPr bwMode="auto">
              <a:xfrm flipH="1">
                <a:off x="-85" y="1854"/>
                <a:ext cx="35" cy="48"/>
              </a:xfrm>
              <a:custGeom>
                <a:avLst/>
                <a:gdLst>
                  <a:gd name="T0" fmla="*/ 185 w 185"/>
                  <a:gd name="T1" fmla="*/ 248 h 254"/>
                  <a:gd name="T2" fmla="*/ 177 w 185"/>
                  <a:gd name="T3" fmla="*/ 236 h 254"/>
                  <a:gd name="T4" fmla="*/ 169 w 185"/>
                  <a:gd name="T5" fmla="*/ 225 h 254"/>
                  <a:gd name="T6" fmla="*/ 161 w 185"/>
                  <a:gd name="T7" fmla="*/ 212 h 254"/>
                  <a:gd name="T8" fmla="*/ 154 w 185"/>
                  <a:gd name="T9" fmla="*/ 200 h 254"/>
                  <a:gd name="T10" fmla="*/ 146 w 185"/>
                  <a:gd name="T11" fmla="*/ 188 h 254"/>
                  <a:gd name="T12" fmla="*/ 138 w 185"/>
                  <a:gd name="T13" fmla="*/ 175 h 254"/>
                  <a:gd name="T14" fmla="*/ 130 w 185"/>
                  <a:gd name="T15" fmla="*/ 164 h 254"/>
                  <a:gd name="T16" fmla="*/ 122 w 185"/>
                  <a:gd name="T17" fmla="*/ 152 h 254"/>
                  <a:gd name="T18" fmla="*/ 108 w 185"/>
                  <a:gd name="T19" fmla="*/ 134 h 254"/>
                  <a:gd name="T20" fmla="*/ 93 w 185"/>
                  <a:gd name="T21" fmla="*/ 114 h 254"/>
                  <a:gd name="T22" fmla="*/ 79 w 185"/>
                  <a:gd name="T23" fmla="*/ 96 h 254"/>
                  <a:gd name="T24" fmla="*/ 64 w 185"/>
                  <a:gd name="T25" fmla="*/ 76 h 254"/>
                  <a:gd name="T26" fmla="*/ 50 w 185"/>
                  <a:gd name="T27" fmla="*/ 58 h 254"/>
                  <a:gd name="T28" fmla="*/ 35 w 185"/>
                  <a:gd name="T29" fmla="*/ 38 h 254"/>
                  <a:gd name="T30" fmla="*/ 23 w 185"/>
                  <a:gd name="T31" fmla="*/ 20 h 254"/>
                  <a:gd name="T32" fmla="*/ 9 w 185"/>
                  <a:gd name="T33" fmla="*/ 0 h 254"/>
                  <a:gd name="T34" fmla="*/ 0 w 185"/>
                  <a:gd name="T35" fmla="*/ 7 h 254"/>
                  <a:gd name="T36" fmla="*/ 22 w 185"/>
                  <a:gd name="T37" fmla="*/ 37 h 254"/>
                  <a:gd name="T38" fmla="*/ 45 w 185"/>
                  <a:gd name="T39" fmla="*/ 67 h 254"/>
                  <a:gd name="T40" fmla="*/ 68 w 185"/>
                  <a:gd name="T41" fmla="*/ 97 h 254"/>
                  <a:gd name="T42" fmla="*/ 91 w 185"/>
                  <a:gd name="T43" fmla="*/ 127 h 254"/>
                  <a:gd name="T44" fmla="*/ 114 w 185"/>
                  <a:gd name="T45" fmla="*/ 158 h 254"/>
                  <a:gd name="T46" fmla="*/ 136 w 185"/>
                  <a:gd name="T47" fmla="*/ 189 h 254"/>
                  <a:gd name="T48" fmla="*/ 156 w 185"/>
                  <a:gd name="T49" fmla="*/ 221 h 254"/>
                  <a:gd name="T50" fmla="*/ 175 w 185"/>
                  <a:gd name="T51" fmla="*/ 254 h 254"/>
                  <a:gd name="T52" fmla="*/ 185 w 185"/>
                  <a:gd name="T53" fmla="*/ 24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5" h="254">
                    <a:moveTo>
                      <a:pt x="185" y="248"/>
                    </a:moveTo>
                    <a:lnTo>
                      <a:pt x="177" y="236"/>
                    </a:lnTo>
                    <a:lnTo>
                      <a:pt x="169" y="225"/>
                    </a:lnTo>
                    <a:lnTo>
                      <a:pt x="161" y="212"/>
                    </a:lnTo>
                    <a:lnTo>
                      <a:pt x="154" y="200"/>
                    </a:lnTo>
                    <a:lnTo>
                      <a:pt x="146" y="188"/>
                    </a:lnTo>
                    <a:lnTo>
                      <a:pt x="138" y="175"/>
                    </a:lnTo>
                    <a:lnTo>
                      <a:pt x="130" y="164"/>
                    </a:lnTo>
                    <a:lnTo>
                      <a:pt x="122" y="152"/>
                    </a:lnTo>
                    <a:lnTo>
                      <a:pt x="108" y="134"/>
                    </a:lnTo>
                    <a:lnTo>
                      <a:pt x="93" y="114"/>
                    </a:lnTo>
                    <a:lnTo>
                      <a:pt x="79" y="96"/>
                    </a:lnTo>
                    <a:lnTo>
                      <a:pt x="64" y="76"/>
                    </a:lnTo>
                    <a:lnTo>
                      <a:pt x="50" y="58"/>
                    </a:lnTo>
                    <a:lnTo>
                      <a:pt x="35" y="38"/>
                    </a:lnTo>
                    <a:lnTo>
                      <a:pt x="23" y="20"/>
                    </a:lnTo>
                    <a:lnTo>
                      <a:pt x="9" y="0"/>
                    </a:lnTo>
                    <a:lnTo>
                      <a:pt x="0" y="7"/>
                    </a:lnTo>
                    <a:lnTo>
                      <a:pt x="22" y="37"/>
                    </a:lnTo>
                    <a:lnTo>
                      <a:pt x="45" y="67"/>
                    </a:lnTo>
                    <a:lnTo>
                      <a:pt x="68" y="97"/>
                    </a:lnTo>
                    <a:lnTo>
                      <a:pt x="91" y="127"/>
                    </a:lnTo>
                    <a:lnTo>
                      <a:pt x="114" y="158"/>
                    </a:lnTo>
                    <a:lnTo>
                      <a:pt x="136" y="189"/>
                    </a:lnTo>
                    <a:lnTo>
                      <a:pt x="156" y="221"/>
                    </a:lnTo>
                    <a:lnTo>
                      <a:pt x="175" y="254"/>
                    </a:lnTo>
                    <a:lnTo>
                      <a:pt x="185" y="2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16" name="Freeform 56"/>
              <p:cNvSpPr>
                <a:spLocks/>
              </p:cNvSpPr>
              <p:nvPr/>
            </p:nvSpPr>
            <p:spPr bwMode="auto">
              <a:xfrm flipH="1">
                <a:off x="-107" y="1901"/>
                <a:ext cx="24" cy="47"/>
              </a:xfrm>
              <a:custGeom>
                <a:avLst/>
                <a:gdLst>
                  <a:gd name="T0" fmla="*/ 116 w 128"/>
                  <a:gd name="T1" fmla="*/ 244 h 245"/>
                  <a:gd name="T2" fmla="*/ 128 w 128"/>
                  <a:gd name="T3" fmla="*/ 242 h 245"/>
                  <a:gd name="T4" fmla="*/ 117 w 128"/>
                  <a:gd name="T5" fmla="*/ 214 h 245"/>
                  <a:gd name="T6" fmla="*/ 104 w 128"/>
                  <a:gd name="T7" fmla="*/ 183 h 245"/>
                  <a:gd name="T8" fmla="*/ 90 w 128"/>
                  <a:gd name="T9" fmla="*/ 152 h 245"/>
                  <a:gd name="T10" fmla="*/ 75 w 128"/>
                  <a:gd name="T11" fmla="*/ 119 h 245"/>
                  <a:gd name="T12" fmla="*/ 57 w 128"/>
                  <a:gd name="T13" fmla="*/ 87 h 245"/>
                  <a:gd name="T14" fmla="*/ 41 w 128"/>
                  <a:gd name="T15" fmla="*/ 56 h 245"/>
                  <a:gd name="T16" fmla="*/ 25 w 128"/>
                  <a:gd name="T17" fmla="*/ 26 h 245"/>
                  <a:gd name="T18" fmla="*/ 10 w 128"/>
                  <a:gd name="T19" fmla="*/ 0 h 245"/>
                  <a:gd name="T20" fmla="*/ 0 w 128"/>
                  <a:gd name="T21" fmla="*/ 6 h 245"/>
                  <a:gd name="T22" fmla="*/ 15 w 128"/>
                  <a:gd name="T23" fmla="*/ 32 h 245"/>
                  <a:gd name="T24" fmla="*/ 31 w 128"/>
                  <a:gd name="T25" fmla="*/ 61 h 245"/>
                  <a:gd name="T26" fmla="*/ 47 w 128"/>
                  <a:gd name="T27" fmla="*/ 92 h 245"/>
                  <a:gd name="T28" fmla="*/ 63 w 128"/>
                  <a:gd name="T29" fmla="*/ 123 h 245"/>
                  <a:gd name="T30" fmla="*/ 79 w 128"/>
                  <a:gd name="T31" fmla="*/ 155 h 245"/>
                  <a:gd name="T32" fmla="*/ 93 w 128"/>
                  <a:gd name="T33" fmla="*/ 187 h 245"/>
                  <a:gd name="T34" fmla="*/ 106 w 128"/>
                  <a:gd name="T35" fmla="*/ 216 h 245"/>
                  <a:gd name="T36" fmla="*/ 116 w 128"/>
                  <a:gd name="T37" fmla="*/ 245 h 245"/>
                  <a:gd name="T38" fmla="*/ 128 w 128"/>
                  <a:gd name="T39" fmla="*/ 243 h 245"/>
                  <a:gd name="T40" fmla="*/ 116 w 128"/>
                  <a:gd name="T41" fmla="*/ 24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245">
                    <a:moveTo>
                      <a:pt x="116" y="244"/>
                    </a:moveTo>
                    <a:lnTo>
                      <a:pt x="128" y="242"/>
                    </a:lnTo>
                    <a:lnTo>
                      <a:pt x="117" y="214"/>
                    </a:lnTo>
                    <a:lnTo>
                      <a:pt x="104" y="183"/>
                    </a:lnTo>
                    <a:lnTo>
                      <a:pt x="90" y="152"/>
                    </a:lnTo>
                    <a:lnTo>
                      <a:pt x="75" y="119"/>
                    </a:lnTo>
                    <a:lnTo>
                      <a:pt x="57" y="87"/>
                    </a:lnTo>
                    <a:lnTo>
                      <a:pt x="41" y="56"/>
                    </a:lnTo>
                    <a:lnTo>
                      <a:pt x="25" y="26"/>
                    </a:lnTo>
                    <a:lnTo>
                      <a:pt x="10" y="0"/>
                    </a:lnTo>
                    <a:lnTo>
                      <a:pt x="0" y="6"/>
                    </a:lnTo>
                    <a:lnTo>
                      <a:pt x="15" y="32"/>
                    </a:lnTo>
                    <a:lnTo>
                      <a:pt x="31" y="61"/>
                    </a:lnTo>
                    <a:lnTo>
                      <a:pt x="47" y="92"/>
                    </a:lnTo>
                    <a:lnTo>
                      <a:pt x="63" y="123"/>
                    </a:lnTo>
                    <a:lnTo>
                      <a:pt x="79" y="155"/>
                    </a:lnTo>
                    <a:lnTo>
                      <a:pt x="93" y="187"/>
                    </a:lnTo>
                    <a:lnTo>
                      <a:pt x="106" y="216"/>
                    </a:lnTo>
                    <a:lnTo>
                      <a:pt x="116" y="245"/>
                    </a:lnTo>
                    <a:lnTo>
                      <a:pt x="128" y="243"/>
                    </a:lnTo>
                    <a:lnTo>
                      <a:pt x="116" y="2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17" name="Freeform 57"/>
              <p:cNvSpPr>
                <a:spLocks/>
              </p:cNvSpPr>
              <p:nvPr/>
            </p:nvSpPr>
            <p:spPr bwMode="auto">
              <a:xfrm flipH="1">
                <a:off x="-419" y="1760"/>
                <a:ext cx="383" cy="189"/>
              </a:xfrm>
              <a:custGeom>
                <a:avLst/>
                <a:gdLst>
                  <a:gd name="T0" fmla="*/ 110 w 2014"/>
                  <a:gd name="T1" fmla="*/ 571 h 993"/>
                  <a:gd name="T2" fmla="*/ 79 w 2014"/>
                  <a:gd name="T3" fmla="*/ 529 h 993"/>
                  <a:gd name="T4" fmla="*/ 54 w 2014"/>
                  <a:gd name="T5" fmla="*/ 505 h 993"/>
                  <a:gd name="T6" fmla="*/ 5 w 2014"/>
                  <a:gd name="T7" fmla="*/ 370 h 993"/>
                  <a:gd name="T8" fmla="*/ 7 w 2014"/>
                  <a:gd name="T9" fmla="*/ 219 h 993"/>
                  <a:gd name="T10" fmla="*/ 38 w 2014"/>
                  <a:gd name="T11" fmla="*/ 109 h 993"/>
                  <a:gd name="T12" fmla="*/ 73 w 2014"/>
                  <a:gd name="T13" fmla="*/ 66 h 993"/>
                  <a:gd name="T14" fmla="*/ 120 w 2014"/>
                  <a:gd name="T15" fmla="*/ 35 h 993"/>
                  <a:gd name="T16" fmla="*/ 176 w 2014"/>
                  <a:gd name="T17" fmla="*/ 14 h 993"/>
                  <a:gd name="T18" fmla="*/ 234 w 2014"/>
                  <a:gd name="T19" fmla="*/ 3 h 993"/>
                  <a:gd name="T20" fmla="*/ 290 w 2014"/>
                  <a:gd name="T21" fmla="*/ 0 h 993"/>
                  <a:gd name="T22" fmla="*/ 415 w 2014"/>
                  <a:gd name="T23" fmla="*/ 10 h 993"/>
                  <a:gd name="T24" fmla="*/ 550 w 2014"/>
                  <a:gd name="T25" fmla="*/ 39 h 993"/>
                  <a:gd name="T26" fmla="*/ 691 w 2014"/>
                  <a:gd name="T27" fmla="*/ 84 h 993"/>
                  <a:gd name="T28" fmla="*/ 836 w 2014"/>
                  <a:gd name="T29" fmla="*/ 142 h 993"/>
                  <a:gd name="T30" fmla="*/ 984 w 2014"/>
                  <a:gd name="T31" fmla="*/ 211 h 993"/>
                  <a:gd name="T32" fmla="*/ 1130 w 2014"/>
                  <a:gd name="T33" fmla="*/ 287 h 993"/>
                  <a:gd name="T34" fmla="*/ 1271 w 2014"/>
                  <a:gd name="T35" fmla="*/ 367 h 993"/>
                  <a:gd name="T36" fmla="*/ 1406 w 2014"/>
                  <a:gd name="T37" fmla="*/ 449 h 993"/>
                  <a:gd name="T38" fmla="*/ 1532 w 2014"/>
                  <a:gd name="T39" fmla="*/ 531 h 993"/>
                  <a:gd name="T40" fmla="*/ 1644 w 2014"/>
                  <a:gd name="T41" fmla="*/ 609 h 993"/>
                  <a:gd name="T42" fmla="*/ 1728 w 2014"/>
                  <a:gd name="T43" fmla="*/ 670 h 993"/>
                  <a:gd name="T44" fmla="*/ 1785 w 2014"/>
                  <a:gd name="T45" fmla="*/ 713 h 993"/>
                  <a:gd name="T46" fmla="*/ 1847 w 2014"/>
                  <a:gd name="T47" fmla="*/ 760 h 993"/>
                  <a:gd name="T48" fmla="*/ 1909 w 2014"/>
                  <a:gd name="T49" fmla="*/ 810 h 993"/>
                  <a:gd name="T50" fmla="*/ 1967 w 2014"/>
                  <a:gd name="T51" fmla="*/ 859 h 993"/>
                  <a:gd name="T52" fmla="*/ 2014 w 2014"/>
                  <a:gd name="T53" fmla="*/ 905 h 993"/>
                  <a:gd name="T54" fmla="*/ 2014 w 2014"/>
                  <a:gd name="T55" fmla="*/ 971 h 993"/>
                  <a:gd name="T56" fmla="*/ 1974 w 2014"/>
                  <a:gd name="T57" fmla="*/ 970 h 993"/>
                  <a:gd name="T58" fmla="*/ 1913 w 2014"/>
                  <a:gd name="T59" fmla="*/ 936 h 993"/>
                  <a:gd name="T60" fmla="*/ 1850 w 2014"/>
                  <a:gd name="T61" fmla="*/ 902 h 993"/>
                  <a:gd name="T62" fmla="*/ 1726 w 2014"/>
                  <a:gd name="T63" fmla="*/ 835 h 993"/>
                  <a:gd name="T64" fmla="*/ 1602 w 2014"/>
                  <a:gd name="T65" fmla="*/ 769 h 993"/>
                  <a:gd name="T66" fmla="*/ 1477 w 2014"/>
                  <a:gd name="T67" fmla="*/ 705 h 993"/>
                  <a:gd name="T68" fmla="*/ 1350 w 2014"/>
                  <a:gd name="T69" fmla="*/ 644 h 993"/>
                  <a:gd name="T70" fmla="*/ 1221 w 2014"/>
                  <a:gd name="T71" fmla="*/ 587 h 993"/>
                  <a:gd name="T72" fmla="*/ 1142 w 2014"/>
                  <a:gd name="T73" fmla="*/ 557 h 993"/>
                  <a:gd name="T74" fmla="*/ 1080 w 2014"/>
                  <a:gd name="T75" fmla="*/ 534 h 993"/>
                  <a:gd name="T76" fmla="*/ 1007 w 2014"/>
                  <a:gd name="T77" fmla="*/ 509 h 993"/>
                  <a:gd name="T78" fmla="*/ 925 w 2014"/>
                  <a:gd name="T79" fmla="*/ 483 h 993"/>
                  <a:gd name="T80" fmla="*/ 837 w 2014"/>
                  <a:gd name="T81" fmla="*/ 456 h 993"/>
                  <a:gd name="T82" fmla="*/ 749 w 2014"/>
                  <a:gd name="T83" fmla="*/ 431 h 993"/>
                  <a:gd name="T84" fmla="*/ 661 w 2014"/>
                  <a:gd name="T85" fmla="*/ 407 h 993"/>
                  <a:gd name="T86" fmla="*/ 577 w 2014"/>
                  <a:gd name="T87" fmla="*/ 386 h 993"/>
                  <a:gd name="T88" fmla="*/ 501 w 2014"/>
                  <a:gd name="T89" fmla="*/ 370 h 993"/>
                  <a:gd name="T90" fmla="*/ 434 w 2014"/>
                  <a:gd name="T91" fmla="*/ 359 h 993"/>
                  <a:gd name="T92" fmla="*/ 381 w 2014"/>
                  <a:gd name="T93" fmla="*/ 356 h 993"/>
                  <a:gd name="T94" fmla="*/ 328 w 2014"/>
                  <a:gd name="T95" fmla="*/ 358 h 993"/>
                  <a:gd name="T96" fmla="*/ 277 w 2014"/>
                  <a:gd name="T97" fmla="*/ 369 h 993"/>
                  <a:gd name="T98" fmla="*/ 214 w 2014"/>
                  <a:gd name="T99" fmla="*/ 396 h 993"/>
                  <a:gd name="T100" fmla="*/ 143 w 2014"/>
                  <a:gd name="T101" fmla="*/ 464 h 993"/>
                  <a:gd name="T102" fmla="*/ 115 w 2014"/>
                  <a:gd name="T103" fmla="*/ 556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14" h="993">
                    <a:moveTo>
                      <a:pt x="121" y="589"/>
                    </a:moveTo>
                    <a:lnTo>
                      <a:pt x="117" y="582"/>
                    </a:lnTo>
                    <a:lnTo>
                      <a:pt x="110" y="571"/>
                    </a:lnTo>
                    <a:lnTo>
                      <a:pt x="101" y="557"/>
                    </a:lnTo>
                    <a:lnTo>
                      <a:pt x="90" y="543"/>
                    </a:lnTo>
                    <a:lnTo>
                      <a:pt x="79" y="529"/>
                    </a:lnTo>
                    <a:lnTo>
                      <a:pt x="68" y="517"/>
                    </a:lnTo>
                    <a:lnTo>
                      <a:pt x="60" y="508"/>
                    </a:lnTo>
                    <a:lnTo>
                      <a:pt x="54" y="505"/>
                    </a:lnTo>
                    <a:lnTo>
                      <a:pt x="31" y="464"/>
                    </a:lnTo>
                    <a:lnTo>
                      <a:pt x="14" y="418"/>
                    </a:lnTo>
                    <a:lnTo>
                      <a:pt x="5" y="370"/>
                    </a:lnTo>
                    <a:lnTo>
                      <a:pt x="0" y="319"/>
                    </a:lnTo>
                    <a:lnTo>
                      <a:pt x="1" y="268"/>
                    </a:lnTo>
                    <a:lnTo>
                      <a:pt x="7" y="219"/>
                    </a:lnTo>
                    <a:lnTo>
                      <a:pt x="18" y="172"/>
                    </a:lnTo>
                    <a:lnTo>
                      <a:pt x="30" y="128"/>
                    </a:lnTo>
                    <a:lnTo>
                      <a:pt x="38" y="109"/>
                    </a:lnTo>
                    <a:lnTo>
                      <a:pt x="48" y="93"/>
                    </a:lnTo>
                    <a:lnTo>
                      <a:pt x="59" y="78"/>
                    </a:lnTo>
                    <a:lnTo>
                      <a:pt x="73" y="66"/>
                    </a:lnTo>
                    <a:lnTo>
                      <a:pt x="88" y="54"/>
                    </a:lnTo>
                    <a:lnTo>
                      <a:pt x="104" y="44"/>
                    </a:lnTo>
                    <a:lnTo>
                      <a:pt x="120" y="35"/>
                    </a:lnTo>
                    <a:lnTo>
                      <a:pt x="139" y="26"/>
                    </a:lnTo>
                    <a:lnTo>
                      <a:pt x="157" y="20"/>
                    </a:lnTo>
                    <a:lnTo>
                      <a:pt x="176" y="14"/>
                    </a:lnTo>
                    <a:lnTo>
                      <a:pt x="195" y="9"/>
                    </a:lnTo>
                    <a:lnTo>
                      <a:pt x="214" y="6"/>
                    </a:lnTo>
                    <a:lnTo>
                      <a:pt x="234" y="3"/>
                    </a:lnTo>
                    <a:lnTo>
                      <a:pt x="254" y="1"/>
                    </a:lnTo>
                    <a:lnTo>
                      <a:pt x="272" y="0"/>
                    </a:lnTo>
                    <a:lnTo>
                      <a:pt x="290" y="0"/>
                    </a:lnTo>
                    <a:lnTo>
                      <a:pt x="331" y="1"/>
                    </a:lnTo>
                    <a:lnTo>
                      <a:pt x="372" y="5"/>
                    </a:lnTo>
                    <a:lnTo>
                      <a:pt x="415" y="10"/>
                    </a:lnTo>
                    <a:lnTo>
                      <a:pt x="459" y="18"/>
                    </a:lnTo>
                    <a:lnTo>
                      <a:pt x="503" y="28"/>
                    </a:lnTo>
                    <a:lnTo>
                      <a:pt x="550" y="39"/>
                    </a:lnTo>
                    <a:lnTo>
                      <a:pt x="596" y="53"/>
                    </a:lnTo>
                    <a:lnTo>
                      <a:pt x="643" y="68"/>
                    </a:lnTo>
                    <a:lnTo>
                      <a:pt x="691" y="84"/>
                    </a:lnTo>
                    <a:lnTo>
                      <a:pt x="739" y="103"/>
                    </a:lnTo>
                    <a:lnTo>
                      <a:pt x="788" y="122"/>
                    </a:lnTo>
                    <a:lnTo>
                      <a:pt x="836" y="142"/>
                    </a:lnTo>
                    <a:lnTo>
                      <a:pt x="886" y="164"/>
                    </a:lnTo>
                    <a:lnTo>
                      <a:pt x="935" y="187"/>
                    </a:lnTo>
                    <a:lnTo>
                      <a:pt x="984" y="211"/>
                    </a:lnTo>
                    <a:lnTo>
                      <a:pt x="1033" y="235"/>
                    </a:lnTo>
                    <a:lnTo>
                      <a:pt x="1081" y="260"/>
                    </a:lnTo>
                    <a:lnTo>
                      <a:pt x="1130" y="287"/>
                    </a:lnTo>
                    <a:lnTo>
                      <a:pt x="1178" y="313"/>
                    </a:lnTo>
                    <a:lnTo>
                      <a:pt x="1225" y="340"/>
                    </a:lnTo>
                    <a:lnTo>
                      <a:pt x="1271" y="367"/>
                    </a:lnTo>
                    <a:lnTo>
                      <a:pt x="1317" y="394"/>
                    </a:lnTo>
                    <a:lnTo>
                      <a:pt x="1362" y="422"/>
                    </a:lnTo>
                    <a:lnTo>
                      <a:pt x="1406" y="449"/>
                    </a:lnTo>
                    <a:lnTo>
                      <a:pt x="1450" y="477"/>
                    </a:lnTo>
                    <a:lnTo>
                      <a:pt x="1491" y="505"/>
                    </a:lnTo>
                    <a:lnTo>
                      <a:pt x="1532" y="531"/>
                    </a:lnTo>
                    <a:lnTo>
                      <a:pt x="1571" y="557"/>
                    </a:lnTo>
                    <a:lnTo>
                      <a:pt x="1609" y="584"/>
                    </a:lnTo>
                    <a:lnTo>
                      <a:pt x="1644" y="609"/>
                    </a:lnTo>
                    <a:lnTo>
                      <a:pt x="1679" y="634"/>
                    </a:lnTo>
                    <a:lnTo>
                      <a:pt x="1711" y="658"/>
                    </a:lnTo>
                    <a:lnTo>
                      <a:pt x="1728" y="670"/>
                    </a:lnTo>
                    <a:lnTo>
                      <a:pt x="1747" y="684"/>
                    </a:lnTo>
                    <a:lnTo>
                      <a:pt x="1765" y="698"/>
                    </a:lnTo>
                    <a:lnTo>
                      <a:pt x="1785" y="713"/>
                    </a:lnTo>
                    <a:lnTo>
                      <a:pt x="1806" y="728"/>
                    </a:lnTo>
                    <a:lnTo>
                      <a:pt x="1826" y="744"/>
                    </a:lnTo>
                    <a:lnTo>
                      <a:pt x="1847" y="760"/>
                    </a:lnTo>
                    <a:lnTo>
                      <a:pt x="1868" y="776"/>
                    </a:lnTo>
                    <a:lnTo>
                      <a:pt x="1888" y="794"/>
                    </a:lnTo>
                    <a:lnTo>
                      <a:pt x="1909" y="810"/>
                    </a:lnTo>
                    <a:lnTo>
                      <a:pt x="1929" y="826"/>
                    </a:lnTo>
                    <a:lnTo>
                      <a:pt x="1948" y="843"/>
                    </a:lnTo>
                    <a:lnTo>
                      <a:pt x="1967" y="859"/>
                    </a:lnTo>
                    <a:lnTo>
                      <a:pt x="1984" y="875"/>
                    </a:lnTo>
                    <a:lnTo>
                      <a:pt x="1999" y="890"/>
                    </a:lnTo>
                    <a:lnTo>
                      <a:pt x="2014" y="905"/>
                    </a:lnTo>
                    <a:lnTo>
                      <a:pt x="2014" y="927"/>
                    </a:lnTo>
                    <a:lnTo>
                      <a:pt x="2014" y="949"/>
                    </a:lnTo>
                    <a:lnTo>
                      <a:pt x="2014" y="971"/>
                    </a:lnTo>
                    <a:lnTo>
                      <a:pt x="2014" y="993"/>
                    </a:lnTo>
                    <a:lnTo>
                      <a:pt x="1993" y="981"/>
                    </a:lnTo>
                    <a:lnTo>
                      <a:pt x="1974" y="970"/>
                    </a:lnTo>
                    <a:lnTo>
                      <a:pt x="1953" y="958"/>
                    </a:lnTo>
                    <a:lnTo>
                      <a:pt x="1932" y="947"/>
                    </a:lnTo>
                    <a:lnTo>
                      <a:pt x="1913" y="936"/>
                    </a:lnTo>
                    <a:lnTo>
                      <a:pt x="1892" y="925"/>
                    </a:lnTo>
                    <a:lnTo>
                      <a:pt x="1871" y="913"/>
                    </a:lnTo>
                    <a:lnTo>
                      <a:pt x="1850" y="902"/>
                    </a:lnTo>
                    <a:lnTo>
                      <a:pt x="1809" y="880"/>
                    </a:lnTo>
                    <a:lnTo>
                      <a:pt x="1768" y="857"/>
                    </a:lnTo>
                    <a:lnTo>
                      <a:pt x="1726" y="835"/>
                    </a:lnTo>
                    <a:lnTo>
                      <a:pt x="1686" y="813"/>
                    </a:lnTo>
                    <a:lnTo>
                      <a:pt x="1644" y="791"/>
                    </a:lnTo>
                    <a:lnTo>
                      <a:pt x="1602" y="769"/>
                    </a:lnTo>
                    <a:lnTo>
                      <a:pt x="1560" y="748"/>
                    </a:lnTo>
                    <a:lnTo>
                      <a:pt x="1519" y="726"/>
                    </a:lnTo>
                    <a:lnTo>
                      <a:pt x="1477" y="705"/>
                    </a:lnTo>
                    <a:lnTo>
                      <a:pt x="1435" y="684"/>
                    </a:lnTo>
                    <a:lnTo>
                      <a:pt x="1392" y="665"/>
                    </a:lnTo>
                    <a:lnTo>
                      <a:pt x="1350" y="644"/>
                    </a:lnTo>
                    <a:lnTo>
                      <a:pt x="1307" y="624"/>
                    </a:lnTo>
                    <a:lnTo>
                      <a:pt x="1264" y="606"/>
                    </a:lnTo>
                    <a:lnTo>
                      <a:pt x="1221" y="587"/>
                    </a:lnTo>
                    <a:lnTo>
                      <a:pt x="1177" y="570"/>
                    </a:lnTo>
                    <a:lnTo>
                      <a:pt x="1161" y="564"/>
                    </a:lnTo>
                    <a:lnTo>
                      <a:pt x="1142" y="557"/>
                    </a:lnTo>
                    <a:lnTo>
                      <a:pt x="1123" y="549"/>
                    </a:lnTo>
                    <a:lnTo>
                      <a:pt x="1102" y="543"/>
                    </a:lnTo>
                    <a:lnTo>
                      <a:pt x="1080" y="534"/>
                    </a:lnTo>
                    <a:lnTo>
                      <a:pt x="1056" y="526"/>
                    </a:lnTo>
                    <a:lnTo>
                      <a:pt x="1032" y="518"/>
                    </a:lnTo>
                    <a:lnTo>
                      <a:pt x="1007" y="509"/>
                    </a:lnTo>
                    <a:lnTo>
                      <a:pt x="980" y="501"/>
                    </a:lnTo>
                    <a:lnTo>
                      <a:pt x="952" y="492"/>
                    </a:lnTo>
                    <a:lnTo>
                      <a:pt x="925" y="483"/>
                    </a:lnTo>
                    <a:lnTo>
                      <a:pt x="896" y="475"/>
                    </a:lnTo>
                    <a:lnTo>
                      <a:pt x="867" y="465"/>
                    </a:lnTo>
                    <a:lnTo>
                      <a:pt x="837" y="456"/>
                    </a:lnTo>
                    <a:lnTo>
                      <a:pt x="809" y="447"/>
                    </a:lnTo>
                    <a:lnTo>
                      <a:pt x="779" y="439"/>
                    </a:lnTo>
                    <a:lnTo>
                      <a:pt x="749" y="431"/>
                    </a:lnTo>
                    <a:lnTo>
                      <a:pt x="719" y="423"/>
                    </a:lnTo>
                    <a:lnTo>
                      <a:pt x="690" y="415"/>
                    </a:lnTo>
                    <a:lnTo>
                      <a:pt x="661" y="407"/>
                    </a:lnTo>
                    <a:lnTo>
                      <a:pt x="632" y="400"/>
                    </a:lnTo>
                    <a:lnTo>
                      <a:pt x="605" y="393"/>
                    </a:lnTo>
                    <a:lnTo>
                      <a:pt x="577" y="386"/>
                    </a:lnTo>
                    <a:lnTo>
                      <a:pt x="551" y="380"/>
                    </a:lnTo>
                    <a:lnTo>
                      <a:pt x="525" y="375"/>
                    </a:lnTo>
                    <a:lnTo>
                      <a:pt x="501" y="370"/>
                    </a:lnTo>
                    <a:lnTo>
                      <a:pt x="477" y="366"/>
                    </a:lnTo>
                    <a:lnTo>
                      <a:pt x="455" y="363"/>
                    </a:lnTo>
                    <a:lnTo>
                      <a:pt x="434" y="359"/>
                    </a:lnTo>
                    <a:lnTo>
                      <a:pt x="415" y="357"/>
                    </a:lnTo>
                    <a:lnTo>
                      <a:pt x="398" y="356"/>
                    </a:lnTo>
                    <a:lnTo>
                      <a:pt x="381" y="356"/>
                    </a:lnTo>
                    <a:lnTo>
                      <a:pt x="364" y="356"/>
                    </a:lnTo>
                    <a:lnTo>
                      <a:pt x="346" y="357"/>
                    </a:lnTo>
                    <a:lnTo>
                      <a:pt x="328" y="358"/>
                    </a:lnTo>
                    <a:lnTo>
                      <a:pt x="311" y="362"/>
                    </a:lnTo>
                    <a:lnTo>
                      <a:pt x="293" y="365"/>
                    </a:lnTo>
                    <a:lnTo>
                      <a:pt x="277" y="369"/>
                    </a:lnTo>
                    <a:lnTo>
                      <a:pt x="259" y="374"/>
                    </a:lnTo>
                    <a:lnTo>
                      <a:pt x="243" y="381"/>
                    </a:lnTo>
                    <a:lnTo>
                      <a:pt x="214" y="396"/>
                    </a:lnTo>
                    <a:lnTo>
                      <a:pt x="188" y="416"/>
                    </a:lnTo>
                    <a:lnTo>
                      <a:pt x="164" y="439"/>
                    </a:lnTo>
                    <a:lnTo>
                      <a:pt x="143" y="464"/>
                    </a:lnTo>
                    <a:lnTo>
                      <a:pt x="127" y="493"/>
                    </a:lnTo>
                    <a:lnTo>
                      <a:pt x="118" y="524"/>
                    </a:lnTo>
                    <a:lnTo>
                      <a:pt x="115" y="556"/>
                    </a:lnTo>
                    <a:lnTo>
                      <a:pt x="121" y="589"/>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18" name="Freeform 58"/>
              <p:cNvSpPr>
                <a:spLocks/>
              </p:cNvSpPr>
              <p:nvPr/>
            </p:nvSpPr>
            <p:spPr bwMode="auto">
              <a:xfrm flipH="1">
                <a:off x="-152" y="1826"/>
                <a:ext cx="91" cy="26"/>
              </a:xfrm>
              <a:custGeom>
                <a:avLst/>
                <a:gdLst>
                  <a:gd name="T0" fmla="*/ 10 w 481"/>
                  <a:gd name="T1" fmla="*/ 134 h 134"/>
                  <a:gd name="T2" fmla="*/ 22 w 481"/>
                  <a:gd name="T3" fmla="*/ 117 h 134"/>
                  <a:gd name="T4" fmla="*/ 35 w 481"/>
                  <a:gd name="T5" fmla="*/ 103 h 134"/>
                  <a:gd name="T6" fmla="*/ 48 w 481"/>
                  <a:gd name="T7" fmla="*/ 89 h 134"/>
                  <a:gd name="T8" fmla="*/ 60 w 481"/>
                  <a:gd name="T9" fmla="*/ 76 h 134"/>
                  <a:gd name="T10" fmla="*/ 73 w 481"/>
                  <a:gd name="T11" fmla="*/ 65 h 134"/>
                  <a:gd name="T12" fmla="*/ 86 w 481"/>
                  <a:gd name="T13" fmla="*/ 55 h 134"/>
                  <a:gd name="T14" fmla="*/ 99 w 481"/>
                  <a:gd name="T15" fmla="*/ 46 h 134"/>
                  <a:gd name="T16" fmla="*/ 113 w 481"/>
                  <a:gd name="T17" fmla="*/ 38 h 134"/>
                  <a:gd name="T18" fmla="*/ 127 w 481"/>
                  <a:gd name="T19" fmla="*/ 32 h 134"/>
                  <a:gd name="T20" fmla="*/ 142 w 481"/>
                  <a:gd name="T21" fmla="*/ 26 h 134"/>
                  <a:gd name="T22" fmla="*/ 157 w 481"/>
                  <a:gd name="T23" fmla="*/ 22 h 134"/>
                  <a:gd name="T24" fmla="*/ 174 w 481"/>
                  <a:gd name="T25" fmla="*/ 18 h 134"/>
                  <a:gd name="T26" fmla="*/ 192 w 481"/>
                  <a:gd name="T27" fmla="*/ 16 h 134"/>
                  <a:gd name="T28" fmla="*/ 210 w 481"/>
                  <a:gd name="T29" fmla="*/ 14 h 134"/>
                  <a:gd name="T30" fmla="*/ 231 w 481"/>
                  <a:gd name="T31" fmla="*/ 13 h 134"/>
                  <a:gd name="T32" fmla="*/ 251 w 481"/>
                  <a:gd name="T33" fmla="*/ 13 h 134"/>
                  <a:gd name="T34" fmla="*/ 266 w 481"/>
                  <a:gd name="T35" fmla="*/ 13 h 134"/>
                  <a:gd name="T36" fmla="*/ 280 w 481"/>
                  <a:gd name="T37" fmla="*/ 14 h 134"/>
                  <a:gd name="T38" fmla="*/ 295 w 481"/>
                  <a:gd name="T39" fmla="*/ 15 h 134"/>
                  <a:gd name="T40" fmla="*/ 309 w 481"/>
                  <a:gd name="T41" fmla="*/ 16 h 134"/>
                  <a:gd name="T42" fmla="*/ 324 w 481"/>
                  <a:gd name="T43" fmla="*/ 17 h 134"/>
                  <a:gd name="T44" fmla="*/ 338 w 481"/>
                  <a:gd name="T45" fmla="*/ 20 h 134"/>
                  <a:gd name="T46" fmla="*/ 352 w 481"/>
                  <a:gd name="T47" fmla="*/ 22 h 134"/>
                  <a:gd name="T48" fmla="*/ 367 w 481"/>
                  <a:gd name="T49" fmla="*/ 24 h 134"/>
                  <a:gd name="T50" fmla="*/ 380 w 481"/>
                  <a:gd name="T51" fmla="*/ 26 h 134"/>
                  <a:gd name="T52" fmla="*/ 394 w 481"/>
                  <a:gd name="T53" fmla="*/ 30 h 134"/>
                  <a:gd name="T54" fmla="*/ 409 w 481"/>
                  <a:gd name="T55" fmla="*/ 33 h 134"/>
                  <a:gd name="T56" fmla="*/ 423 w 481"/>
                  <a:gd name="T57" fmla="*/ 37 h 134"/>
                  <a:gd name="T58" fmla="*/ 437 w 481"/>
                  <a:gd name="T59" fmla="*/ 40 h 134"/>
                  <a:gd name="T60" fmla="*/ 452 w 481"/>
                  <a:gd name="T61" fmla="*/ 44 h 134"/>
                  <a:gd name="T62" fmla="*/ 466 w 481"/>
                  <a:gd name="T63" fmla="*/ 47 h 134"/>
                  <a:gd name="T64" fmla="*/ 479 w 481"/>
                  <a:gd name="T65" fmla="*/ 52 h 134"/>
                  <a:gd name="T66" fmla="*/ 481 w 481"/>
                  <a:gd name="T67" fmla="*/ 40 h 134"/>
                  <a:gd name="T68" fmla="*/ 454 w 481"/>
                  <a:gd name="T69" fmla="*/ 32 h 134"/>
                  <a:gd name="T70" fmla="*/ 426 w 481"/>
                  <a:gd name="T71" fmla="*/ 25 h 134"/>
                  <a:gd name="T72" fmla="*/ 398 w 481"/>
                  <a:gd name="T73" fmla="*/ 18 h 134"/>
                  <a:gd name="T74" fmla="*/ 368 w 481"/>
                  <a:gd name="T75" fmla="*/ 13 h 134"/>
                  <a:gd name="T76" fmla="*/ 338 w 481"/>
                  <a:gd name="T77" fmla="*/ 7 h 134"/>
                  <a:gd name="T78" fmla="*/ 308 w 481"/>
                  <a:gd name="T79" fmla="*/ 3 h 134"/>
                  <a:gd name="T80" fmla="*/ 278 w 481"/>
                  <a:gd name="T81" fmla="*/ 1 h 134"/>
                  <a:gd name="T82" fmla="*/ 248 w 481"/>
                  <a:gd name="T83" fmla="*/ 0 h 134"/>
                  <a:gd name="T84" fmla="*/ 218 w 481"/>
                  <a:gd name="T85" fmla="*/ 1 h 134"/>
                  <a:gd name="T86" fmla="*/ 188 w 481"/>
                  <a:gd name="T87" fmla="*/ 5 h 134"/>
                  <a:gd name="T88" fmla="*/ 159 w 481"/>
                  <a:gd name="T89" fmla="*/ 10 h 134"/>
                  <a:gd name="T90" fmla="*/ 132 w 481"/>
                  <a:gd name="T91" fmla="*/ 18 h 134"/>
                  <a:gd name="T92" fmla="*/ 105 w 481"/>
                  <a:gd name="T93" fmla="*/ 29 h 134"/>
                  <a:gd name="T94" fmla="*/ 80 w 481"/>
                  <a:gd name="T95" fmla="*/ 44 h 134"/>
                  <a:gd name="T96" fmla="*/ 57 w 481"/>
                  <a:gd name="T97" fmla="*/ 61 h 134"/>
                  <a:gd name="T98" fmla="*/ 35 w 481"/>
                  <a:gd name="T99" fmla="*/ 82 h 134"/>
                  <a:gd name="T100" fmla="*/ 30 w 481"/>
                  <a:gd name="T101" fmla="*/ 88 h 134"/>
                  <a:gd name="T102" fmla="*/ 26 w 481"/>
                  <a:gd name="T103" fmla="*/ 92 h 134"/>
                  <a:gd name="T104" fmla="*/ 21 w 481"/>
                  <a:gd name="T105" fmla="*/ 98 h 134"/>
                  <a:gd name="T106" fmla="*/ 18 w 481"/>
                  <a:gd name="T107" fmla="*/ 104 h 134"/>
                  <a:gd name="T108" fmla="*/ 13 w 481"/>
                  <a:gd name="T109" fmla="*/ 109 h 134"/>
                  <a:gd name="T110" fmla="*/ 9 w 481"/>
                  <a:gd name="T111" fmla="*/ 115 h 134"/>
                  <a:gd name="T112" fmla="*/ 5 w 481"/>
                  <a:gd name="T113" fmla="*/ 121 h 134"/>
                  <a:gd name="T114" fmla="*/ 0 w 481"/>
                  <a:gd name="T115" fmla="*/ 127 h 134"/>
                  <a:gd name="T116" fmla="*/ 10 w 481"/>
                  <a:gd name="T1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1" h="134">
                    <a:moveTo>
                      <a:pt x="10" y="134"/>
                    </a:moveTo>
                    <a:lnTo>
                      <a:pt x="22" y="117"/>
                    </a:lnTo>
                    <a:lnTo>
                      <a:pt x="35" y="103"/>
                    </a:lnTo>
                    <a:lnTo>
                      <a:pt x="48" y="89"/>
                    </a:lnTo>
                    <a:lnTo>
                      <a:pt x="60" y="76"/>
                    </a:lnTo>
                    <a:lnTo>
                      <a:pt x="73" y="65"/>
                    </a:lnTo>
                    <a:lnTo>
                      <a:pt x="86" y="55"/>
                    </a:lnTo>
                    <a:lnTo>
                      <a:pt x="99" y="46"/>
                    </a:lnTo>
                    <a:lnTo>
                      <a:pt x="113" y="38"/>
                    </a:lnTo>
                    <a:lnTo>
                      <a:pt x="127" y="32"/>
                    </a:lnTo>
                    <a:lnTo>
                      <a:pt x="142" y="26"/>
                    </a:lnTo>
                    <a:lnTo>
                      <a:pt x="157" y="22"/>
                    </a:lnTo>
                    <a:lnTo>
                      <a:pt x="174" y="18"/>
                    </a:lnTo>
                    <a:lnTo>
                      <a:pt x="192" y="16"/>
                    </a:lnTo>
                    <a:lnTo>
                      <a:pt x="210" y="14"/>
                    </a:lnTo>
                    <a:lnTo>
                      <a:pt x="231" y="13"/>
                    </a:lnTo>
                    <a:lnTo>
                      <a:pt x="251" y="13"/>
                    </a:lnTo>
                    <a:lnTo>
                      <a:pt x="266" y="13"/>
                    </a:lnTo>
                    <a:lnTo>
                      <a:pt x="280" y="14"/>
                    </a:lnTo>
                    <a:lnTo>
                      <a:pt x="295" y="15"/>
                    </a:lnTo>
                    <a:lnTo>
                      <a:pt x="309" y="16"/>
                    </a:lnTo>
                    <a:lnTo>
                      <a:pt x="324" y="17"/>
                    </a:lnTo>
                    <a:lnTo>
                      <a:pt x="338" y="20"/>
                    </a:lnTo>
                    <a:lnTo>
                      <a:pt x="352" y="22"/>
                    </a:lnTo>
                    <a:lnTo>
                      <a:pt x="367" y="24"/>
                    </a:lnTo>
                    <a:lnTo>
                      <a:pt x="380" y="26"/>
                    </a:lnTo>
                    <a:lnTo>
                      <a:pt x="394" y="30"/>
                    </a:lnTo>
                    <a:lnTo>
                      <a:pt x="409" y="33"/>
                    </a:lnTo>
                    <a:lnTo>
                      <a:pt x="423" y="37"/>
                    </a:lnTo>
                    <a:lnTo>
                      <a:pt x="437" y="40"/>
                    </a:lnTo>
                    <a:lnTo>
                      <a:pt x="452" y="44"/>
                    </a:lnTo>
                    <a:lnTo>
                      <a:pt x="466" y="47"/>
                    </a:lnTo>
                    <a:lnTo>
                      <a:pt x="479" y="52"/>
                    </a:lnTo>
                    <a:lnTo>
                      <a:pt x="481" y="40"/>
                    </a:lnTo>
                    <a:lnTo>
                      <a:pt x="454" y="32"/>
                    </a:lnTo>
                    <a:lnTo>
                      <a:pt x="426" y="25"/>
                    </a:lnTo>
                    <a:lnTo>
                      <a:pt x="398" y="18"/>
                    </a:lnTo>
                    <a:lnTo>
                      <a:pt x="368" y="13"/>
                    </a:lnTo>
                    <a:lnTo>
                      <a:pt x="338" y="7"/>
                    </a:lnTo>
                    <a:lnTo>
                      <a:pt x="308" y="3"/>
                    </a:lnTo>
                    <a:lnTo>
                      <a:pt x="278" y="1"/>
                    </a:lnTo>
                    <a:lnTo>
                      <a:pt x="248" y="0"/>
                    </a:lnTo>
                    <a:lnTo>
                      <a:pt x="218" y="1"/>
                    </a:lnTo>
                    <a:lnTo>
                      <a:pt x="188" y="5"/>
                    </a:lnTo>
                    <a:lnTo>
                      <a:pt x="159" y="10"/>
                    </a:lnTo>
                    <a:lnTo>
                      <a:pt x="132" y="18"/>
                    </a:lnTo>
                    <a:lnTo>
                      <a:pt x="105" y="29"/>
                    </a:lnTo>
                    <a:lnTo>
                      <a:pt x="80" y="44"/>
                    </a:lnTo>
                    <a:lnTo>
                      <a:pt x="57" y="61"/>
                    </a:lnTo>
                    <a:lnTo>
                      <a:pt x="35" y="82"/>
                    </a:lnTo>
                    <a:lnTo>
                      <a:pt x="30" y="88"/>
                    </a:lnTo>
                    <a:lnTo>
                      <a:pt x="26" y="92"/>
                    </a:lnTo>
                    <a:lnTo>
                      <a:pt x="21" y="98"/>
                    </a:lnTo>
                    <a:lnTo>
                      <a:pt x="18" y="104"/>
                    </a:lnTo>
                    <a:lnTo>
                      <a:pt x="13" y="109"/>
                    </a:lnTo>
                    <a:lnTo>
                      <a:pt x="9" y="115"/>
                    </a:lnTo>
                    <a:lnTo>
                      <a:pt x="5" y="121"/>
                    </a:lnTo>
                    <a:lnTo>
                      <a:pt x="0" y="127"/>
                    </a:lnTo>
                    <a:lnTo>
                      <a:pt x="1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19" name="Freeform 59"/>
              <p:cNvSpPr>
                <a:spLocks/>
              </p:cNvSpPr>
              <p:nvPr/>
            </p:nvSpPr>
            <p:spPr bwMode="auto">
              <a:xfrm flipH="1">
                <a:off x="-63" y="1850"/>
                <a:ext cx="6" cy="29"/>
              </a:xfrm>
              <a:custGeom>
                <a:avLst/>
                <a:gdLst>
                  <a:gd name="T0" fmla="*/ 8 w 33"/>
                  <a:gd name="T1" fmla="*/ 116 h 152"/>
                  <a:gd name="T2" fmla="*/ 18 w 33"/>
                  <a:gd name="T3" fmla="*/ 111 h 152"/>
                  <a:gd name="T4" fmla="*/ 12 w 33"/>
                  <a:gd name="T5" fmla="*/ 83 h 152"/>
                  <a:gd name="T6" fmla="*/ 11 w 33"/>
                  <a:gd name="T7" fmla="*/ 56 h 152"/>
                  <a:gd name="T8" fmla="*/ 17 w 33"/>
                  <a:gd name="T9" fmla="*/ 32 h 152"/>
                  <a:gd name="T10" fmla="*/ 31 w 33"/>
                  <a:gd name="T11" fmla="*/ 7 h 152"/>
                  <a:gd name="T12" fmla="*/ 21 w 33"/>
                  <a:gd name="T13" fmla="*/ 0 h 152"/>
                  <a:gd name="T14" fmla="*/ 5 w 33"/>
                  <a:gd name="T15" fmla="*/ 26 h 152"/>
                  <a:gd name="T16" fmla="*/ 0 w 33"/>
                  <a:gd name="T17" fmla="*/ 55 h 152"/>
                  <a:gd name="T18" fmla="*/ 1 w 33"/>
                  <a:gd name="T19" fmla="*/ 85 h 152"/>
                  <a:gd name="T20" fmla="*/ 6 w 33"/>
                  <a:gd name="T21" fmla="*/ 115 h 152"/>
                  <a:gd name="T22" fmla="*/ 17 w 33"/>
                  <a:gd name="T23" fmla="*/ 110 h 152"/>
                  <a:gd name="T24" fmla="*/ 8 w 33"/>
                  <a:gd name="T25" fmla="*/ 116 h 152"/>
                  <a:gd name="T26" fmla="*/ 33 w 33"/>
                  <a:gd name="T27" fmla="*/ 152 h 152"/>
                  <a:gd name="T28" fmla="*/ 18 w 33"/>
                  <a:gd name="T29" fmla="*/ 111 h 152"/>
                  <a:gd name="T30" fmla="*/ 8 w 33"/>
                  <a:gd name="T31" fmla="*/ 1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152">
                    <a:moveTo>
                      <a:pt x="8" y="116"/>
                    </a:moveTo>
                    <a:lnTo>
                      <a:pt x="18" y="111"/>
                    </a:lnTo>
                    <a:lnTo>
                      <a:pt x="12" y="83"/>
                    </a:lnTo>
                    <a:lnTo>
                      <a:pt x="11" y="56"/>
                    </a:lnTo>
                    <a:lnTo>
                      <a:pt x="17" y="32"/>
                    </a:lnTo>
                    <a:lnTo>
                      <a:pt x="31" y="7"/>
                    </a:lnTo>
                    <a:lnTo>
                      <a:pt x="21" y="0"/>
                    </a:lnTo>
                    <a:lnTo>
                      <a:pt x="5" y="26"/>
                    </a:lnTo>
                    <a:lnTo>
                      <a:pt x="0" y="55"/>
                    </a:lnTo>
                    <a:lnTo>
                      <a:pt x="1" y="85"/>
                    </a:lnTo>
                    <a:lnTo>
                      <a:pt x="6" y="115"/>
                    </a:lnTo>
                    <a:lnTo>
                      <a:pt x="17" y="110"/>
                    </a:lnTo>
                    <a:lnTo>
                      <a:pt x="8" y="116"/>
                    </a:lnTo>
                    <a:lnTo>
                      <a:pt x="33" y="152"/>
                    </a:lnTo>
                    <a:lnTo>
                      <a:pt x="18" y="111"/>
                    </a:lnTo>
                    <a:lnTo>
                      <a:pt x="8"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20" name="Freeform 60"/>
              <p:cNvSpPr>
                <a:spLocks/>
              </p:cNvSpPr>
              <p:nvPr/>
            </p:nvSpPr>
            <p:spPr bwMode="auto">
              <a:xfrm flipH="1">
                <a:off x="-60" y="1855"/>
                <a:ext cx="15" cy="18"/>
              </a:xfrm>
              <a:custGeom>
                <a:avLst/>
                <a:gdLst>
                  <a:gd name="T0" fmla="*/ 2 w 78"/>
                  <a:gd name="T1" fmla="*/ 11 h 96"/>
                  <a:gd name="T2" fmla="*/ 4 w 78"/>
                  <a:gd name="T3" fmla="*/ 11 h 96"/>
                  <a:gd name="T4" fmla="*/ 8 w 78"/>
                  <a:gd name="T5" fmla="*/ 9 h 96"/>
                  <a:gd name="T6" fmla="*/ 11 w 78"/>
                  <a:gd name="T7" fmla="*/ 7 h 96"/>
                  <a:gd name="T8" fmla="*/ 12 w 78"/>
                  <a:gd name="T9" fmla="*/ 7 h 96"/>
                  <a:gd name="T10" fmla="*/ 6 w 78"/>
                  <a:gd name="T11" fmla="*/ 13 h 96"/>
                  <a:gd name="T12" fmla="*/ 4 w 78"/>
                  <a:gd name="T13" fmla="*/ 12 h 96"/>
                  <a:gd name="T14" fmla="*/ 9 w 78"/>
                  <a:gd name="T15" fmla="*/ 17 h 96"/>
                  <a:gd name="T16" fmla="*/ 17 w 78"/>
                  <a:gd name="T17" fmla="*/ 26 h 96"/>
                  <a:gd name="T18" fmla="*/ 26 w 78"/>
                  <a:gd name="T19" fmla="*/ 38 h 96"/>
                  <a:gd name="T20" fmla="*/ 38 w 78"/>
                  <a:gd name="T21" fmla="*/ 52 h 96"/>
                  <a:gd name="T22" fmla="*/ 48 w 78"/>
                  <a:gd name="T23" fmla="*/ 67 h 96"/>
                  <a:gd name="T24" fmla="*/ 57 w 78"/>
                  <a:gd name="T25" fmla="*/ 80 h 96"/>
                  <a:gd name="T26" fmla="*/ 64 w 78"/>
                  <a:gd name="T27" fmla="*/ 90 h 96"/>
                  <a:gd name="T28" fmla="*/ 69 w 78"/>
                  <a:gd name="T29" fmla="*/ 96 h 96"/>
                  <a:gd name="T30" fmla="*/ 78 w 78"/>
                  <a:gd name="T31" fmla="*/ 90 h 96"/>
                  <a:gd name="T32" fmla="*/ 73 w 78"/>
                  <a:gd name="T33" fmla="*/ 82 h 96"/>
                  <a:gd name="T34" fmla="*/ 65 w 78"/>
                  <a:gd name="T35" fmla="*/ 71 h 96"/>
                  <a:gd name="T36" fmla="*/ 56 w 78"/>
                  <a:gd name="T37" fmla="*/ 57 h 96"/>
                  <a:gd name="T38" fmla="*/ 46 w 78"/>
                  <a:gd name="T39" fmla="*/ 42 h 96"/>
                  <a:gd name="T40" fmla="*/ 34 w 78"/>
                  <a:gd name="T41" fmla="*/ 28 h 96"/>
                  <a:gd name="T42" fmla="*/ 24 w 78"/>
                  <a:gd name="T43" fmla="*/ 15 h 96"/>
                  <a:gd name="T44" fmla="*/ 13 w 78"/>
                  <a:gd name="T45" fmla="*/ 5 h 96"/>
                  <a:gd name="T46" fmla="*/ 6 w 78"/>
                  <a:gd name="T47" fmla="*/ 0 h 96"/>
                  <a:gd name="T48" fmla="*/ 0 w 78"/>
                  <a:gd name="T49" fmla="*/ 7 h 96"/>
                  <a:gd name="T50" fmla="*/ 1 w 78"/>
                  <a:gd name="T51" fmla="*/ 10 h 96"/>
                  <a:gd name="T52" fmla="*/ 11 w 78"/>
                  <a:gd name="T53" fmla="*/ 6 h 96"/>
                  <a:gd name="T54" fmla="*/ 2 w 78"/>
                  <a:gd name="T55" fmla="*/ 11 h 96"/>
                  <a:gd name="T56" fmla="*/ 21 w 78"/>
                  <a:gd name="T57" fmla="*/ 47 h 96"/>
                  <a:gd name="T58" fmla="*/ 12 w 78"/>
                  <a:gd name="T59" fmla="*/ 7 h 96"/>
                  <a:gd name="T60" fmla="*/ 2 w 78"/>
                  <a:gd name="T61" fmla="*/ 1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96">
                    <a:moveTo>
                      <a:pt x="2" y="11"/>
                    </a:moveTo>
                    <a:lnTo>
                      <a:pt x="4" y="11"/>
                    </a:lnTo>
                    <a:lnTo>
                      <a:pt x="8" y="9"/>
                    </a:lnTo>
                    <a:lnTo>
                      <a:pt x="11" y="7"/>
                    </a:lnTo>
                    <a:lnTo>
                      <a:pt x="12" y="7"/>
                    </a:lnTo>
                    <a:lnTo>
                      <a:pt x="6" y="13"/>
                    </a:lnTo>
                    <a:lnTo>
                      <a:pt x="4" y="12"/>
                    </a:lnTo>
                    <a:lnTo>
                      <a:pt x="9" y="17"/>
                    </a:lnTo>
                    <a:lnTo>
                      <a:pt x="17" y="26"/>
                    </a:lnTo>
                    <a:lnTo>
                      <a:pt x="26" y="38"/>
                    </a:lnTo>
                    <a:lnTo>
                      <a:pt x="38" y="52"/>
                    </a:lnTo>
                    <a:lnTo>
                      <a:pt x="48" y="67"/>
                    </a:lnTo>
                    <a:lnTo>
                      <a:pt x="57" y="80"/>
                    </a:lnTo>
                    <a:lnTo>
                      <a:pt x="64" y="90"/>
                    </a:lnTo>
                    <a:lnTo>
                      <a:pt x="69" y="96"/>
                    </a:lnTo>
                    <a:lnTo>
                      <a:pt x="78" y="90"/>
                    </a:lnTo>
                    <a:lnTo>
                      <a:pt x="73" y="82"/>
                    </a:lnTo>
                    <a:lnTo>
                      <a:pt x="65" y="71"/>
                    </a:lnTo>
                    <a:lnTo>
                      <a:pt x="56" y="57"/>
                    </a:lnTo>
                    <a:lnTo>
                      <a:pt x="46" y="42"/>
                    </a:lnTo>
                    <a:lnTo>
                      <a:pt x="34" y="28"/>
                    </a:lnTo>
                    <a:lnTo>
                      <a:pt x="24" y="15"/>
                    </a:lnTo>
                    <a:lnTo>
                      <a:pt x="13" y="5"/>
                    </a:lnTo>
                    <a:lnTo>
                      <a:pt x="6" y="0"/>
                    </a:lnTo>
                    <a:lnTo>
                      <a:pt x="0" y="7"/>
                    </a:lnTo>
                    <a:lnTo>
                      <a:pt x="1" y="10"/>
                    </a:lnTo>
                    <a:lnTo>
                      <a:pt x="11" y="6"/>
                    </a:lnTo>
                    <a:lnTo>
                      <a:pt x="2" y="11"/>
                    </a:lnTo>
                    <a:lnTo>
                      <a:pt x="21" y="47"/>
                    </a:lnTo>
                    <a:lnTo>
                      <a:pt x="12" y="7"/>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21" name="Freeform 61"/>
              <p:cNvSpPr>
                <a:spLocks/>
              </p:cNvSpPr>
              <p:nvPr/>
            </p:nvSpPr>
            <p:spPr bwMode="auto">
              <a:xfrm flipH="1">
                <a:off x="-48" y="1784"/>
                <a:ext cx="13" cy="72"/>
              </a:xfrm>
              <a:custGeom>
                <a:avLst/>
                <a:gdLst>
                  <a:gd name="T0" fmla="*/ 32 w 66"/>
                  <a:gd name="T1" fmla="*/ 0 h 381"/>
                  <a:gd name="T2" fmla="*/ 19 w 66"/>
                  <a:gd name="T3" fmla="*/ 34 h 381"/>
                  <a:gd name="T4" fmla="*/ 10 w 66"/>
                  <a:gd name="T5" fmla="*/ 71 h 381"/>
                  <a:gd name="T6" fmla="*/ 3 w 66"/>
                  <a:gd name="T7" fmla="*/ 108 h 381"/>
                  <a:gd name="T8" fmla="*/ 0 w 66"/>
                  <a:gd name="T9" fmla="*/ 146 h 381"/>
                  <a:gd name="T10" fmla="*/ 2 w 66"/>
                  <a:gd name="T11" fmla="*/ 170 h 381"/>
                  <a:gd name="T12" fmla="*/ 4 w 66"/>
                  <a:gd name="T13" fmla="*/ 200 h 381"/>
                  <a:gd name="T14" fmla="*/ 8 w 66"/>
                  <a:gd name="T15" fmla="*/ 235 h 381"/>
                  <a:gd name="T16" fmla="*/ 14 w 66"/>
                  <a:gd name="T17" fmla="*/ 270 h 381"/>
                  <a:gd name="T18" fmla="*/ 22 w 66"/>
                  <a:gd name="T19" fmla="*/ 305 h 381"/>
                  <a:gd name="T20" fmla="*/ 32 w 66"/>
                  <a:gd name="T21" fmla="*/ 337 h 381"/>
                  <a:gd name="T22" fmla="*/ 43 w 66"/>
                  <a:gd name="T23" fmla="*/ 362 h 381"/>
                  <a:gd name="T24" fmla="*/ 57 w 66"/>
                  <a:gd name="T25" fmla="*/ 381 h 381"/>
                  <a:gd name="T26" fmla="*/ 66 w 66"/>
                  <a:gd name="T27" fmla="*/ 376 h 381"/>
                  <a:gd name="T28" fmla="*/ 45 w 66"/>
                  <a:gd name="T29" fmla="*/ 331 h 381"/>
                  <a:gd name="T30" fmla="*/ 30 w 66"/>
                  <a:gd name="T31" fmla="*/ 285 h 381"/>
                  <a:gd name="T32" fmla="*/ 19 w 66"/>
                  <a:gd name="T33" fmla="*/ 239 h 381"/>
                  <a:gd name="T34" fmla="*/ 13 w 66"/>
                  <a:gd name="T35" fmla="*/ 191 h 381"/>
                  <a:gd name="T36" fmla="*/ 12 w 66"/>
                  <a:gd name="T37" fmla="*/ 144 h 381"/>
                  <a:gd name="T38" fmla="*/ 17 w 66"/>
                  <a:gd name="T39" fmla="*/ 96 h 381"/>
                  <a:gd name="T40" fmla="*/ 27 w 66"/>
                  <a:gd name="T41" fmla="*/ 49 h 381"/>
                  <a:gd name="T42" fmla="*/ 43 w 66"/>
                  <a:gd name="T43" fmla="*/ 3 h 381"/>
                  <a:gd name="T44" fmla="*/ 32 w 66"/>
                  <a:gd name="T45"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 h="381">
                    <a:moveTo>
                      <a:pt x="32" y="0"/>
                    </a:moveTo>
                    <a:lnTo>
                      <a:pt x="19" y="34"/>
                    </a:lnTo>
                    <a:lnTo>
                      <a:pt x="10" y="71"/>
                    </a:lnTo>
                    <a:lnTo>
                      <a:pt x="3" y="108"/>
                    </a:lnTo>
                    <a:lnTo>
                      <a:pt x="0" y="146"/>
                    </a:lnTo>
                    <a:lnTo>
                      <a:pt x="2" y="170"/>
                    </a:lnTo>
                    <a:lnTo>
                      <a:pt x="4" y="200"/>
                    </a:lnTo>
                    <a:lnTo>
                      <a:pt x="8" y="235"/>
                    </a:lnTo>
                    <a:lnTo>
                      <a:pt x="14" y="270"/>
                    </a:lnTo>
                    <a:lnTo>
                      <a:pt x="22" y="305"/>
                    </a:lnTo>
                    <a:lnTo>
                      <a:pt x="32" y="337"/>
                    </a:lnTo>
                    <a:lnTo>
                      <a:pt x="43" y="362"/>
                    </a:lnTo>
                    <a:lnTo>
                      <a:pt x="57" y="381"/>
                    </a:lnTo>
                    <a:lnTo>
                      <a:pt x="66" y="376"/>
                    </a:lnTo>
                    <a:lnTo>
                      <a:pt x="45" y="331"/>
                    </a:lnTo>
                    <a:lnTo>
                      <a:pt x="30" y="285"/>
                    </a:lnTo>
                    <a:lnTo>
                      <a:pt x="19" y="239"/>
                    </a:lnTo>
                    <a:lnTo>
                      <a:pt x="13" y="191"/>
                    </a:lnTo>
                    <a:lnTo>
                      <a:pt x="12" y="144"/>
                    </a:lnTo>
                    <a:lnTo>
                      <a:pt x="17" y="96"/>
                    </a:lnTo>
                    <a:lnTo>
                      <a:pt x="27" y="49"/>
                    </a:lnTo>
                    <a:lnTo>
                      <a:pt x="43" y="3"/>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22" name="Freeform 62"/>
              <p:cNvSpPr>
                <a:spLocks/>
              </p:cNvSpPr>
              <p:nvPr/>
            </p:nvSpPr>
            <p:spPr bwMode="auto">
              <a:xfrm flipH="1">
                <a:off x="-196" y="1759"/>
                <a:ext cx="155" cy="30"/>
              </a:xfrm>
              <a:custGeom>
                <a:avLst/>
                <a:gdLst>
                  <a:gd name="T0" fmla="*/ 787 w 817"/>
                  <a:gd name="T1" fmla="*/ 133 h 158"/>
                  <a:gd name="T2" fmla="*/ 723 w 817"/>
                  <a:gd name="T3" fmla="*/ 106 h 158"/>
                  <a:gd name="T4" fmla="*/ 655 w 817"/>
                  <a:gd name="T5" fmla="*/ 80 h 158"/>
                  <a:gd name="T6" fmla="*/ 584 w 817"/>
                  <a:gd name="T7" fmla="*/ 57 h 158"/>
                  <a:gd name="T8" fmla="*/ 512 w 817"/>
                  <a:gd name="T9" fmla="*/ 36 h 158"/>
                  <a:gd name="T10" fmla="*/ 440 w 817"/>
                  <a:gd name="T11" fmla="*/ 20 h 158"/>
                  <a:gd name="T12" fmla="*/ 369 w 817"/>
                  <a:gd name="T13" fmla="*/ 7 h 158"/>
                  <a:gd name="T14" fmla="*/ 299 w 817"/>
                  <a:gd name="T15" fmla="*/ 1 h 158"/>
                  <a:gd name="T16" fmla="*/ 247 w 817"/>
                  <a:gd name="T17" fmla="*/ 0 h 158"/>
                  <a:gd name="T18" fmla="*/ 209 w 817"/>
                  <a:gd name="T19" fmla="*/ 4 h 158"/>
                  <a:gd name="T20" fmla="*/ 169 w 817"/>
                  <a:gd name="T21" fmla="*/ 10 h 158"/>
                  <a:gd name="T22" fmla="*/ 128 w 817"/>
                  <a:gd name="T23" fmla="*/ 21 h 158"/>
                  <a:gd name="T24" fmla="*/ 92 w 817"/>
                  <a:gd name="T25" fmla="*/ 37 h 158"/>
                  <a:gd name="T26" fmla="*/ 57 w 817"/>
                  <a:gd name="T27" fmla="*/ 57 h 158"/>
                  <a:gd name="T28" fmla="*/ 28 w 817"/>
                  <a:gd name="T29" fmla="*/ 83 h 158"/>
                  <a:gd name="T30" fmla="*/ 6 w 817"/>
                  <a:gd name="T31" fmla="*/ 114 h 158"/>
                  <a:gd name="T32" fmla="*/ 11 w 817"/>
                  <a:gd name="T33" fmla="*/ 136 h 158"/>
                  <a:gd name="T34" fmla="*/ 39 w 817"/>
                  <a:gd name="T35" fmla="*/ 95 h 158"/>
                  <a:gd name="T36" fmla="*/ 73 w 817"/>
                  <a:gd name="T37" fmla="*/ 62 h 158"/>
                  <a:gd name="T38" fmla="*/ 116 w 817"/>
                  <a:gd name="T39" fmla="*/ 39 h 158"/>
                  <a:gd name="T40" fmla="*/ 163 w 817"/>
                  <a:gd name="T41" fmla="*/ 23 h 158"/>
                  <a:gd name="T42" fmla="*/ 215 w 817"/>
                  <a:gd name="T43" fmla="*/ 14 h 158"/>
                  <a:gd name="T44" fmla="*/ 271 w 817"/>
                  <a:gd name="T45" fmla="*/ 12 h 158"/>
                  <a:gd name="T46" fmla="*/ 330 w 817"/>
                  <a:gd name="T47" fmla="*/ 15 h 158"/>
                  <a:gd name="T48" fmla="*/ 390 w 817"/>
                  <a:gd name="T49" fmla="*/ 22 h 158"/>
                  <a:gd name="T50" fmla="*/ 451 w 817"/>
                  <a:gd name="T51" fmla="*/ 35 h 158"/>
                  <a:gd name="T52" fmla="*/ 512 w 817"/>
                  <a:gd name="T53" fmla="*/ 48 h 158"/>
                  <a:gd name="T54" fmla="*/ 572 w 817"/>
                  <a:gd name="T55" fmla="*/ 66 h 158"/>
                  <a:gd name="T56" fmla="*/ 628 w 817"/>
                  <a:gd name="T57" fmla="*/ 84 h 158"/>
                  <a:gd name="T58" fmla="*/ 682 w 817"/>
                  <a:gd name="T59" fmla="*/ 104 h 158"/>
                  <a:gd name="T60" fmla="*/ 732 w 817"/>
                  <a:gd name="T61" fmla="*/ 122 h 158"/>
                  <a:gd name="T62" fmla="*/ 775 w 817"/>
                  <a:gd name="T63" fmla="*/ 141 h 158"/>
                  <a:gd name="T64" fmla="*/ 813 w 817"/>
                  <a:gd name="T6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7" h="158">
                    <a:moveTo>
                      <a:pt x="817" y="146"/>
                    </a:moveTo>
                    <a:lnTo>
                      <a:pt x="787" y="133"/>
                    </a:lnTo>
                    <a:lnTo>
                      <a:pt x="755" y="119"/>
                    </a:lnTo>
                    <a:lnTo>
                      <a:pt x="723" y="106"/>
                    </a:lnTo>
                    <a:lnTo>
                      <a:pt x="689" y="92"/>
                    </a:lnTo>
                    <a:lnTo>
                      <a:pt x="655" y="80"/>
                    </a:lnTo>
                    <a:lnTo>
                      <a:pt x="619" y="68"/>
                    </a:lnTo>
                    <a:lnTo>
                      <a:pt x="584" y="57"/>
                    </a:lnTo>
                    <a:lnTo>
                      <a:pt x="549" y="45"/>
                    </a:lnTo>
                    <a:lnTo>
                      <a:pt x="512" y="36"/>
                    </a:lnTo>
                    <a:lnTo>
                      <a:pt x="476" y="27"/>
                    </a:lnTo>
                    <a:lnTo>
                      <a:pt x="440" y="20"/>
                    </a:lnTo>
                    <a:lnTo>
                      <a:pt x="404" y="13"/>
                    </a:lnTo>
                    <a:lnTo>
                      <a:pt x="369" y="7"/>
                    </a:lnTo>
                    <a:lnTo>
                      <a:pt x="333" y="4"/>
                    </a:lnTo>
                    <a:lnTo>
                      <a:pt x="299" y="1"/>
                    </a:lnTo>
                    <a:lnTo>
                      <a:pt x="265" y="0"/>
                    </a:lnTo>
                    <a:lnTo>
                      <a:pt x="247" y="0"/>
                    </a:lnTo>
                    <a:lnTo>
                      <a:pt x="229" y="1"/>
                    </a:lnTo>
                    <a:lnTo>
                      <a:pt x="209" y="4"/>
                    </a:lnTo>
                    <a:lnTo>
                      <a:pt x="188" y="7"/>
                    </a:lnTo>
                    <a:lnTo>
                      <a:pt x="169" y="10"/>
                    </a:lnTo>
                    <a:lnTo>
                      <a:pt x="149" y="15"/>
                    </a:lnTo>
                    <a:lnTo>
                      <a:pt x="128" y="21"/>
                    </a:lnTo>
                    <a:lnTo>
                      <a:pt x="110" y="28"/>
                    </a:lnTo>
                    <a:lnTo>
                      <a:pt x="92" y="37"/>
                    </a:lnTo>
                    <a:lnTo>
                      <a:pt x="73" y="46"/>
                    </a:lnTo>
                    <a:lnTo>
                      <a:pt x="57" y="57"/>
                    </a:lnTo>
                    <a:lnTo>
                      <a:pt x="42" y="69"/>
                    </a:lnTo>
                    <a:lnTo>
                      <a:pt x="28" y="83"/>
                    </a:lnTo>
                    <a:lnTo>
                      <a:pt x="17" y="98"/>
                    </a:lnTo>
                    <a:lnTo>
                      <a:pt x="6" y="114"/>
                    </a:lnTo>
                    <a:lnTo>
                      <a:pt x="0" y="133"/>
                    </a:lnTo>
                    <a:lnTo>
                      <a:pt x="11" y="136"/>
                    </a:lnTo>
                    <a:lnTo>
                      <a:pt x="24" y="114"/>
                    </a:lnTo>
                    <a:lnTo>
                      <a:pt x="39" y="95"/>
                    </a:lnTo>
                    <a:lnTo>
                      <a:pt x="55" y="77"/>
                    </a:lnTo>
                    <a:lnTo>
                      <a:pt x="73" y="62"/>
                    </a:lnTo>
                    <a:lnTo>
                      <a:pt x="94" y="50"/>
                    </a:lnTo>
                    <a:lnTo>
                      <a:pt x="116" y="39"/>
                    </a:lnTo>
                    <a:lnTo>
                      <a:pt x="139" y="30"/>
                    </a:lnTo>
                    <a:lnTo>
                      <a:pt x="163" y="23"/>
                    </a:lnTo>
                    <a:lnTo>
                      <a:pt x="188" y="17"/>
                    </a:lnTo>
                    <a:lnTo>
                      <a:pt x="215" y="14"/>
                    </a:lnTo>
                    <a:lnTo>
                      <a:pt x="242" y="13"/>
                    </a:lnTo>
                    <a:lnTo>
                      <a:pt x="271" y="12"/>
                    </a:lnTo>
                    <a:lnTo>
                      <a:pt x="300" y="13"/>
                    </a:lnTo>
                    <a:lnTo>
                      <a:pt x="330" y="15"/>
                    </a:lnTo>
                    <a:lnTo>
                      <a:pt x="360" y="19"/>
                    </a:lnTo>
                    <a:lnTo>
                      <a:pt x="390" y="22"/>
                    </a:lnTo>
                    <a:lnTo>
                      <a:pt x="421" y="28"/>
                    </a:lnTo>
                    <a:lnTo>
                      <a:pt x="451" y="35"/>
                    </a:lnTo>
                    <a:lnTo>
                      <a:pt x="482" y="42"/>
                    </a:lnTo>
                    <a:lnTo>
                      <a:pt x="512" y="48"/>
                    </a:lnTo>
                    <a:lnTo>
                      <a:pt x="542" y="57"/>
                    </a:lnTo>
                    <a:lnTo>
                      <a:pt x="572" y="66"/>
                    </a:lnTo>
                    <a:lnTo>
                      <a:pt x="600" y="75"/>
                    </a:lnTo>
                    <a:lnTo>
                      <a:pt x="628" y="84"/>
                    </a:lnTo>
                    <a:lnTo>
                      <a:pt x="656" y="93"/>
                    </a:lnTo>
                    <a:lnTo>
                      <a:pt x="682" y="104"/>
                    </a:lnTo>
                    <a:lnTo>
                      <a:pt x="708" y="113"/>
                    </a:lnTo>
                    <a:lnTo>
                      <a:pt x="732" y="122"/>
                    </a:lnTo>
                    <a:lnTo>
                      <a:pt x="755" y="133"/>
                    </a:lnTo>
                    <a:lnTo>
                      <a:pt x="775" y="141"/>
                    </a:lnTo>
                    <a:lnTo>
                      <a:pt x="795" y="150"/>
                    </a:lnTo>
                    <a:lnTo>
                      <a:pt x="813" y="158"/>
                    </a:lnTo>
                    <a:lnTo>
                      <a:pt x="817"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23" name="Freeform 63"/>
              <p:cNvSpPr>
                <a:spLocks/>
              </p:cNvSpPr>
              <p:nvPr/>
            </p:nvSpPr>
            <p:spPr bwMode="auto">
              <a:xfrm flipH="1">
                <a:off x="-420" y="1786"/>
                <a:ext cx="224" cy="147"/>
              </a:xfrm>
              <a:custGeom>
                <a:avLst/>
                <a:gdLst>
                  <a:gd name="T0" fmla="*/ 1179 w 1183"/>
                  <a:gd name="T1" fmla="*/ 762 h 771"/>
                  <a:gd name="T2" fmla="*/ 1171 w 1183"/>
                  <a:gd name="T3" fmla="*/ 754 h 771"/>
                  <a:gd name="T4" fmla="*/ 1144 w 1183"/>
                  <a:gd name="T5" fmla="*/ 728 h 771"/>
                  <a:gd name="T6" fmla="*/ 1109 w 1183"/>
                  <a:gd name="T7" fmla="*/ 698 h 771"/>
                  <a:gd name="T8" fmla="*/ 1079 w 1183"/>
                  <a:gd name="T9" fmla="*/ 673 h 771"/>
                  <a:gd name="T10" fmla="*/ 1041 w 1183"/>
                  <a:gd name="T11" fmla="*/ 641 h 771"/>
                  <a:gd name="T12" fmla="*/ 979 w 1183"/>
                  <a:gd name="T13" fmla="*/ 591 h 771"/>
                  <a:gd name="T14" fmla="*/ 917 w 1183"/>
                  <a:gd name="T15" fmla="*/ 543 h 771"/>
                  <a:gd name="T16" fmla="*/ 854 w 1183"/>
                  <a:gd name="T17" fmla="*/ 496 h 771"/>
                  <a:gd name="T18" fmla="*/ 790 w 1183"/>
                  <a:gd name="T19" fmla="*/ 450 h 771"/>
                  <a:gd name="T20" fmla="*/ 726 w 1183"/>
                  <a:gd name="T21" fmla="*/ 405 h 771"/>
                  <a:gd name="T22" fmla="*/ 660 w 1183"/>
                  <a:gd name="T23" fmla="*/ 361 h 771"/>
                  <a:gd name="T24" fmla="*/ 593 w 1183"/>
                  <a:gd name="T25" fmla="*/ 318 h 771"/>
                  <a:gd name="T26" fmla="*/ 527 w 1183"/>
                  <a:gd name="T27" fmla="*/ 277 h 771"/>
                  <a:gd name="T28" fmla="*/ 459 w 1183"/>
                  <a:gd name="T29" fmla="*/ 236 h 771"/>
                  <a:gd name="T30" fmla="*/ 391 w 1183"/>
                  <a:gd name="T31" fmla="*/ 197 h 771"/>
                  <a:gd name="T32" fmla="*/ 322 w 1183"/>
                  <a:gd name="T33" fmla="*/ 159 h 771"/>
                  <a:gd name="T34" fmla="*/ 251 w 1183"/>
                  <a:gd name="T35" fmla="*/ 121 h 771"/>
                  <a:gd name="T36" fmla="*/ 181 w 1183"/>
                  <a:gd name="T37" fmla="*/ 86 h 771"/>
                  <a:gd name="T38" fmla="*/ 111 w 1183"/>
                  <a:gd name="T39" fmla="*/ 51 h 771"/>
                  <a:gd name="T40" fmla="*/ 40 w 1183"/>
                  <a:gd name="T41" fmla="*/ 16 h 771"/>
                  <a:gd name="T42" fmla="*/ 0 w 1183"/>
                  <a:gd name="T43" fmla="*/ 12 h 771"/>
                  <a:gd name="T44" fmla="*/ 81 w 1183"/>
                  <a:gd name="T45" fmla="*/ 49 h 771"/>
                  <a:gd name="T46" fmla="*/ 161 w 1183"/>
                  <a:gd name="T47" fmla="*/ 88 h 771"/>
                  <a:gd name="T48" fmla="*/ 239 w 1183"/>
                  <a:gd name="T49" fmla="*/ 128 h 771"/>
                  <a:gd name="T50" fmla="*/ 316 w 1183"/>
                  <a:gd name="T51" fmla="*/ 169 h 771"/>
                  <a:gd name="T52" fmla="*/ 392 w 1183"/>
                  <a:gd name="T53" fmla="*/ 212 h 771"/>
                  <a:gd name="T54" fmla="*/ 468 w 1183"/>
                  <a:gd name="T55" fmla="*/ 256 h 771"/>
                  <a:gd name="T56" fmla="*/ 542 w 1183"/>
                  <a:gd name="T57" fmla="*/ 301 h 771"/>
                  <a:gd name="T58" fmla="*/ 614 w 1183"/>
                  <a:gd name="T59" fmla="*/ 348 h 771"/>
                  <a:gd name="T60" fmla="*/ 687 w 1183"/>
                  <a:gd name="T61" fmla="*/ 397 h 771"/>
                  <a:gd name="T62" fmla="*/ 758 w 1183"/>
                  <a:gd name="T63" fmla="*/ 446 h 771"/>
                  <a:gd name="T64" fmla="*/ 829 w 1183"/>
                  <a:gd name="T65" fmla="*/ 497 h 771"/>
                  <a:gd name="T66" fmla="*/ 898 w 1183"/>
                  <a:gd name="T67" fmla="*/ 549 h 771"/>
                  <a:gd name="T68" fmla="*/ 969 w 1183"/>
                  <a:gd name="T69" fmla="*/ 603 h 771"/>
                  <a:gd name="T70" fmla="*/ 1037 w 1183"/>
                  <a:gd name="T71" fmla="*/ 657 h 771"/>
                  <a:gd name="T72" fmla="*/ 1105 w 1183"/>
                  <a:gd name="T73" fmla="*/ 713 h 771"/>
                  <a:gd name="T74" fmla="*/ 1172 w 1183"/>
                  <a:gd name="T75" fmla="*/ 771 h 771"/>
                  <a:gd name="T76" fmla="*/ 1182 w 1183"/>
                  <a:gd name="T77" fmla="*/ 766 h 771"/>
                  <a:gd name="T78" fmla="*/ 1179 w 1183"/>
                  <a:gd name="T79" fmla="*/ 762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3" h="771">
                    <a:moveTo>
                      <a:pt x="1182" y="766"/>
                    </a:moveTo>
                    <a:lnTo>
                      <a:pt x="1179" y="762"/>
                    </a:lnTo>
                    <a:lnTo>
                      <a:pt x="1178" y="762"/>
                    </a:lnTo>
                    <a:lnTo>
                      <a:pt x="1171" y="754"/>
                    </a:lnTo>
                    <a:lnTo>
                      <a:pt x="1160" y="743"/>
                    </a:lnTo>
                    <a:lnTo>
                      <a:pt x="1144" y="728"/>
                    </a:lnTo>
                    <a:lnTo>
                      <a:pt x="1126" y="713"/>
                    </a:lnTo>
                    <a:lnTo>
                      <a:pt x="1109" y="698"/>
                    </a:lnTo>
                    <a:lnTo>
                      <a:pt x="1093" y="685"/>
                    </a:lnTo>
                    <a:lnTo>
                      <a:pt x="1079" y="673"/>
                    </a:lnTo>
                    <a:lnTo>
                      <a:pt x="1071" y="666"/>
                    </a:lnTo>
                    <a:lnTo>
                      <a:pt x="1041" y="641"/>
                    </a:lnTo>
                    <a:lnTo>
                      <a:pt x="1010" y="615"/>
                    </a:lnTo>
                    <a:lnTo>
                      <a:pt x="979" y="591"/>
                    </a:lnTo>
                    <a:lnTo>
                      <a:pt x="948" y="567"/>
                    </a:lnTo>
                    <a:lnTo>
                      <a:pt x="917" y="543"/>
                    </a:lnTo>
                    <a:lnTo>
                      <a:pt x="886" y="519"/>
                    </a:lnTo>
                    <a:lnTo>
                      <a:pt x="854" y="496"/>
                    </a:lnTo>
                    <a:lnTo>
                      <a:pt x="823" y="473"/>
                    </a:lnTo>
                    <a:lnTo>
                      <a:pt x="790" y="450"/>
                    </a:lnTo>
                    <a:lnTo>
                      <a:pt x="758" y="427"/>
                    </a:lnTo>
                    <a:lnTo>
                      <a:pt x="726" y="405"/>
                    </a:lnTo>
                    <a:lnTo>
                      <a:pt x="692" y="383"/>
                    </a:lnTo>
                    <a:lnTo>
                      <a:pt x="660" y="361"/>
                    </a:lnTo>
                    <a:lnTo>
                      <a:pt x="627" y="339"/>
                    </a:lnTo>
                    <a:lnTo>
                      <a:pt x="593" y="318"/>
                    </a:lnTo>
                    <a:lnTo>
                      <a:pt x="560" y="298"/>
                    </a:lnTo>
                    <a:lnTo>
                      <a:pt x="527" y="277"/>
                    </a:lnTo>
                    <a:lnTo>
                      <a:pt x="492" y="256"/>
                    </a:lnTo>
                    <a:lnTo>
                      <a:pt x="459" y="236"/>
                    </a:lnTo>
                    <a:lnTo>
                      <a:pt x="424" y="217"/>
                    </a:lnTo>
                    <a:lnTo>
                      <a:pt x="391" y="197"/>
                    </a:lnTo>
                    <a:lnTo>
                      <a:pt x="356" y="178"/>
                    </a:lnTo>
                    <a:lnTo>
                      <a:pt x="322" y="159"/>
                    </a:lnTo>
                    <a:lnTo>
                      <a:pt x="287" y="140"/>
                    </a:lnTo>
                    <a:lnTo>
                      <a:pt x="251" y="121"/>
                    </a:lnTo>
                    <a:lnTo>
                      <a:pt x="217" y="104"/>
                    </a:lnTo>
                    <a:lnTo>
                      <a:pt x="181" y="86"/>
                    </a:lnTo>
                    <a:lnTo>
                      <a:pt x="147" y="68"/>
                    </a:lnTo>
                    <a:lnTo>
                      <a:pt x="111" y="51"/>
                    </a:lnTo>
                    <a:lnTo>
                      <a:pt x="75" y="34"/>
                    </a:lnTo>
                    <a:lnTo>
                      <a:pt x="40" y="16"/>
                    </a:lnTo>
                    <a:lnTo>
                      <a:pt x="4" y="0"/>
                    </a:lnTo>
                    <a:lnTo>
                      <a:pt x="0" y="12"/>
                    </a:lnTo>
                    <a:lnTo>
                      <a:pt x="41" y="30"/>
                    </a:lnTo>
                    <a:lnTo>
                      <a:pt x="81" y="49"/>
                    </a:lnTo>
                    <a:lnTo>
                      <a:pt x="121" y="68"/>
                    </a:lnTo>
                    <a:lnTo>
                      <a:pt x="161" y="88"/>
                    </a:lnTo>
                    <a:lnTo>
                      <a:pt x="200" y="107"/>
                    </a:lnTo>
                    <a:lnTo>
                      <a:pt x="239" y="128"/>
                    </a:lnTo>
                    <a:lnTo>
                      <a:pt x="278" y="148"/>
                    </a:lnTo>
                    <a:lnTo>
                      <a:pt x="316" y="169"/>
                    </a:lnTo>
                    <a:lnTo>
                      <a:pt x="354" y="190"/>
                    </a:lnTo>
                    <a:lnTo>
                      <a:pt x="392" y="212"/>
                    </a:lnTo>
                    <a:lnTo>
                      <a:pt x="430" y="234"/>
                    </a:lnTo>
                    <a:lnTo>
                      <a:pt x="468" y="256"/>
                    </a:lnTo>
                    <a:lnTo>
                      <a:pt x="505" y="278"/>
                    </a:lnTo>
                    <a:lnTo>
                      <a:pt x="542" y="301"/>
                    </a:lnTo>
                    <a:lnTo>
                      <a:pt x="578" y="325"/>
                    </a:lnTo>
                    <a:lnTo>
                      <a:pt x="614" y="348"/>
                    </a:lnTo>
                    <a:lnTo>
                      <a:pt x="651" y="372"/>
                    </a:lnTo>
                    <a:lnTo>
                      <a:pt x="687" y="397"/>
                    </a:lnTo>
                    <a:lnTo>
                      <a:pt x="722" y="421"/>
                    </a:lnTo>
                    <a:lnTo>
                      <a:pt x="758" y="446"/>
                    </a:lnTo>
                    <a:lnTo>
                      <a:pt x="794" y="471"/>
                    </a:lnTo>
                    <a:lnTo>
                      <a:pt x="829" y="497"/>
                    </a:lnTo>
                    <a:lnTo>
                      <a:pt x="864" y="523"/>
                    </a:lnTo>
                    <a:lnTo>
                      <a:pt x="898" y="549"/>
                    </a:lnTo>
                    <a:lnTo>
                      <a:pt x="933" y="575"/>
                    </a:lnTo>
                    <a:lnTo>
                      <a:pt x="969" y="603"/>
                    </a:lnTo>
                    <a:lnTo>
                      <a:pt x="1002" y="629"/>
                    </a:lnTo>
                    <a:lnTo>
                      <a:pt x="1037" y="657"/>
                    </a:lnTo>
                    <a:lnTo>
                      <a:pt x="1071" y="686"/>
                    </a:lnTo>
                    <a:lnTo>
                      <a:pt x="1105" y="713"/>
                    </a:lnTo>
                    <a:lnTo>
                      <a:pt x="1139" y="742"/>
                    </a:lnTo>
                    <a:lnTo>
                      <a:pt x="1172" y="771"/>
                    </a:lnTo>
                    <a:lnTo>
                      <a:pt x="1170" y="766"/>
                    </a:lnTo>
                    <a:lnTo>
                      <a:pt x="1182" y="766"/>
                    </a:lnTo>
                    <a:lnTo>
                      <a:pt x="1183" y="764"/>
                    </a:lnTo>
                    <a:lnTo>
                      <a:pt x="1179" y="762"/>
                    </a:lnTo>
                    <a:lnTo>
                      <a:pt x="1182" y="7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24" name="Freeform 64"/>
              <p:cNvSpPr>
                <a:spLocks/>
              </p:cNvSpPr>
              <p:nvPr/>
            </p:nvSpPr>
            <p:spPr bwMode="auto">
              <a:xfrm flipH="1">
                <a:off x="-421" y="1932"/>
                <a:ext cx="4" cy="19"/>
              </a:xfrm>
              <a:custGeom>
                <a:avLst/>
                <a:gdLst>
                  <a:gd name="T0" fmla="*/ 4 w 16"/>
                  <a:gd name="T1" fmla="*/ 94 h 99"/>
                  <a:gd name="T2" fmla="*/ 14 w 16"/>
                  <a:gd name="T3" fmla="*/ 88 h 99"/>
                  <a:gd name="T4" fmla="*/ 15 w 16"/>
                  <a:gd name="T5" fmla="*/ 67 h 99"/>
                  <a:gd name="T6" fmla="*/ 16 w 16"/>
                  <a:gd name="T7" fmla="*/ 44 h 99"/>
                  <a:gd name="T8" fmla="*/ 16 w 16"/>
                  <a:gd name="T9" fmla="*/ 21 h 99"/>
                  <a:gd name="T10" fmla="*/ 14 w 16"/>
                  <a:gd name="T11" fmla="*/ 0 h 99"/>
                  <a:gd name="T12" fmla="*/ 2 w 16"/>
                  <a:gd name="T13" fmla="*/ 0 h 99"/>
                  <a:gd name="T14" fmla="*/ 0 w 16"/>
                  <a:gd name="T15" fmla="*/ 19 h 99"/>
                  <a:gd name="T16" fmla="*/ 0 w 16"/>
                  <a:gd name="T17" fmla="*/ 42 h 99"/>
                  <a:gd name="T18" fmla="*/ 1 w 16"/>
                  <a:gd name="T19" fmla="*/ 67 h 99"/>
                  <a:gd name="T20" fmla="*/ 2 w 16"/>
                  <a:gd name="T21" fmla="*/ 88 h 99"/>
                  <a:gd name="T22" fmla="*/ 10 w 16"/>
                  <a:gd name="T23" fmla="*/ 82 h 99"/>
                  <a:gd name="T24" fmla="*/ 4 w 16"/>
                  <a:gd name="T25" fmla="*/ 94 h 99"/>
                  <a:gd name="T26" fmla="*/ 15 w 16"/>
                  <a:gd name="T27" fmla="*/ 99 h 99"/>
                  <a:gd name="T28" fmla="*/ 14 w 16"/>
                  <a:gd name="T29" fmla="*/ 88 h 99"/>
                  <a:gd name="T30" fmla="*/ 4 w 16"/>
                  <a:gd name="T31" fmla="*/ 9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99">
                    <a:moveTo>
                      <a:pt x="4" y="94"/>
                    </a:moveTo>
                    <a:lnTo>
                      <a:pt x="14" y="88"/>
                    </a:lnTo>
                    <a:lnTo>
                      <a:pt x="15" y="67"/>
                    </a:lnTo>
                    <a:lnTo>
                      <a:pt x="16" y="44"/>
                    </a:lnTo>
                    <a:lnTo>
                      <a:pt x="16" y="21"/>
                    </a:lnTo>
                    <a:lnTo>
                      <a:pt x="14" y="0"/>
                    </a:lnTo>
                    <a:lnTo>
                      <a:pt x="2" y="0"/>
                    </a:lnTo>
                    <a:lnTo>
                      <a:pt x="0" y="19"/>
                    </a:lnTo>
                    <a:lnTo>
                      <a:pt x="0" y="42"/>
                    </a:lnTo>
                    <a:lnTo>
                      <a:pt x="1" y="67"/>
                    </a:lnTo>
                    <a:lnTo>
                      <a:pt x="2" y="88"/>
                    </a:lnTo>
                    <a:lnTo>
                      <a:pt x="10" y="82"/>
                    </a:lnTo>
                    <a:lnTo>
                      <a:pt x="4" y="94"/>
                    </a:lnTo>
                    <a:lnTo>
                      <a:pt x="15" y="99"/>
                    </a:lnTo>
                    <a:lnTo>
                      <a:pt x="14" y="88"/>
                    </a:lnTo>
                    <a:lnTo>
                      <a:pt x="4"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25" name="Freeform 65"/>
              <p:cNvSpPr>
                <a:spLocks/>
              </p:cNvSpPr>
              <p:nvPr/>
            </p:nvSpPr>
            <p:spPr bwMode="auto">
              <a:xfrm flipH="1">
                <a:off x="-419" y="1876"/>
                <a:ext cx="139" cy="74"/>
              </a:xfrm>
              <a:custGeom>
                <a:avLst/>
                <a:gdLst>
                  <a:gd name="T0" fmla="*/ 0 w 733"/>
                  <a:gd name="T1" fmla="*/ 12 h 390"/>
                  <a:gd name="T2" fmla="*/ 47 w 733"/>
                  <a:gd name="T3" fmla="*/ 34 h 390"/>
                  <a:gd name="T4" fmla="*/ 93 w 733"/>
                  <a:gd name="T5" fmla="*/ 56 h 390"/>
                  <a:gd name="T6" fmla="*/ 139 w 733"/>
                  <a:gd name="T7" fmla="*/ 77 h 390"/>
                  <a:gd name="T8" fmla="*/ 185 w 733"/>
                  <a:gd name="T9" fmla="*/ 101 h 390"/>
                  <a:gd name="T10" fmla="*/ 231 w 733"/>
                  <a:gd name="T11" fmla="*/ 124 h 390"/>
                  <a:gd name="T12" fmla="*/ 276 w 733"/>
                  <a:gd name="T13" fmla="*/ 147 h 390"/>
                  <a:gd name="T14" fmla="*/ 322 w 733"/>
                  <a:gd name="T15" fmla="*/ 170 h 390"/>
                  <a:gd name="T16" fmla="*/ 367 w 733"/>
                  <a:gd name="T17" fmla="*/ 194 h 390"/>
                  <a:gd name="T18" fmla="*/ 413 w 733"/>
                  <a:gd name="T19" fmla="*/ 217 h 390"/>
                  <a:gd name="T20" fmla="*/ 458 w 733"/>
                  <a:gd name="T21" fmla="*/ 241 h 390"/>
                  <a:gd name="T22" fmla="*/ 503 w 733"/>
                  <a:gd name="T23" fmla="*/ 265 h 390"/>
                  <a:gd name="T24" fmla="*/ 548 w 733"/>
                  <a:gd name="T25" fmla="*/ 291 h 390"/>
                  <a:gd name="T26" fmla="*/ 593 w 733"/>
                  <a:gd name="T27" fmla="*/ 315 h 390"/>
                  <a:gd name="T28" fmla="*/ 638 w 733"/>
                  <a:gd name="T29" fmla="*/ 340 h 390"/>
                  <a:gd name="T30" fmla="*/ 683 w 733"/>
                  <a:gd name="T31" fmla="*/ 364 h 390"/>
                  <a:gd name="T32" fmla="*/ 727 w 733"/>
                  <a:gd name="T33" fmla="*/ 390 h 390"/>
                  <a:gd name="T34" fmla="*/ 733 w 733"/>
                  <a:gd name="T35" fmla="*/ 378 h 390"/>
                  <a:gd name="T36" fmla="*/ 688 w 733"/>
                  <a:gd name="T37" fmla="*/ 353 h 390"/>
                  <a:gd name="T38" fmla="*/ 643 w 733"/>
                  <a:gd name="T39" fmla="*/ 327 h 390"/>
                  <a:gd name="T40" fmla="*/ 599 w 733"/>
                  <a:gd name="T41" fmla="*/ 303 h 390"/>
                  <a:gd name="T42" fmla="*/ 554 w 733"/>
                  <a:gd name="T43" fmla="*/ 278 h 390"/>
                  <a:gd name="T44" fmla="*/ 509 w 733"/>
                  <a:gd name="T45" fmla="*/ 253 h 390"/>
                  <a:gd name="T46" fmla="*/ 464 w 733"/>
                  <a:gd name="T47" fmla="*/ 228 h 390"/>
                  <a:gd name="T48" fmla="*/ 418 w 733"/>
                  <a:gd name="T49" fmla="*/ 204 h 390"/>
                  <a:gd name="T50" fmla="*/ 373 w 733"/>
                  <a:gd name="T51" fmla="*/ 180 h 390"/>
                  <a:gd name="T52" fmla="*/ 328 w 733"/>
                  <a:gd name="T53" fmla="*/ 156 h 390"/>
                  <a:gd name="T54" fmla="*/ 282 w 733"/>
                  <a:gd name="T55" fmla="*/ 133 h 390"/>
                  <a:gd name="T56" fmla="*/ 236 w 733"/>
                  <a:gd name="T57" fmla="*/ 110 h 390"/>
                  <a:gd name="T58" fmla="*/ 190 w 733"/>
                  <a:gd name="T59" fmla="*/ 87 h 390"/>
                  <a:gd name="T60" fmla="*/ 144 w 733"/>
                  <a:gd name="T61" fmla="*/ 65 h 390"/>
                  <a:gd name="T62" fmla="*/ 98 w 733"/>
                  <a:gd name="T63" fmla="*/ 43 h 390"/>
                  <a:gd name="T64" fmla="*/ 51 w 733"/>
                  <a:gd name="T65" fmla="*/ 21 h 390"/>
                  <a:gd name="T66" fmla="*/ 3 w 733"/>
                  <a:gd name="T67" fmla="*/ 0 h 390"/>
                  <a:gd name="T68" fmla="*/ 0 w 733"/>
                  <a:gd name="T69" fmla="*/ 1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3" h="390">
                    <a:moveTo>
                      <a:pt x="0" y="12"/>
                    </a:moveTo>
                    <a:lnTo>
                      <a:pt x="47" y="34"/>
                    </a:lnTo>
                    <a:lnTo>
                      <a:pt x="93" y="56"/>
                    </a:lnTo>
                    <a:lnTo>
                      <a:pt x="139" y="77"/>
                    </a:lnTo>
                    <a:lnTo>
                      <a:pt x="185" y="101"/>
                    </a:lnTo>
                    <a:lnTo>
                      <a:pt x="231" y="124"/>
                    </a:lnTo>
                    <a:lnTo>
                      <a:pt x="276" y="147"/>
                    </a:lnTo>
                    <a:lnTo>
                      <a:pt x="322" y="170"/>
                    </a:lnTo>
                    <a:lnTo>
                      <a:pt x="367" y="194"/>
                    </a:lnTo>
                    <a:lnTo>
                      <a:pt x="413" y="217"/>
                    </a:lnTo>
                    <a:lnTo>
                      <a:pt x="458" y="241"/>
                    </a:lnTo>
                    <a:lnTo>
                      <a:pt x="503" y="265"/>
                    </a:lnTo>
                    <a:lnTo>
                      <a:pt x="548" y="291"/>
                    </a:lnTo>
                    <a:lnTo>
                      <a:pt x="593" y="315"/>
                    </a:lnTo>
                    <a:lnTo>
                      <a:pt x="638" y="340"/>
                    </a:lnTo>
                    <a:lnTo>
                      <a:pt x="683" y="364"/>
                    </a:lnTo>
                    <a:lnTo>
                      <a:pt x="727" y="390"/>
                    </a:lnTo>
                    <a:lnTo>
                      <a:pt x="733" y="378"/>
                    </a:lnTo>
                    <a:lnTo>
                      <a:pt x="688" y="353"/>
                    </a:lnTo>
                    <a:lnTo>
                      <a:pt x="643" y="327"/>
                    </a:lnTo>
                    <a:lnTo>
                      <a:pt x="599" y="303"/>
                    </a:lnTo>
                    <a:lnTo>
                      <a:pt x="554" y="278"/>
                    </a:lnTo>
                    <a:lnTo>
                      <a:pt x="509" y="253"/>
                    </a:lnTo>
                    <a:lnTo>
                      <a:pt x="464" y="228"/>
                    </a:lnTo>
                    <a:lnTo>
                      <a:pt x="418" y="204"/>
                    </a:lnTo>
                    <a:lnTo>
                      <a:pt x="373" y="180"/>
                    </a:lnTo>
                    <a:lnTo>
                      <a:pt x="328" y="156"/>
                    </a:lnTo>
                    <a:lnTo>
                      <a:pt x="282" y="133"/>
                    </a:lnTo>
                    <a:lnTo>
                      <a:pt x="236" y="110"/>
                    </a:lnTo>
                    <a:lnTo>
                      <a:pt x="190" y="87"/>
                    </a:lnTo>
                    <a:lnTo>
                      <a:pt x="144" y="65"/>
                    </a:lnTo>
                    <a:lnTo>
                      <a:pt x="98" y="43"/>
                    </a:lnTo>
                    <a:lnTo>
                      <a:pt x="51" y="21"/>
                    </a:lnTo>
                    <a:lnTo>
                      <a:pt x="3"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26" name="Freeform 66"/>
              <p:cNvSpPr>
                <a:spLocks/>
              </p:cNvSpPr>
              <p:nvPr/>
            </p:nvSpPr>
            <p:spPr bwMode="auto">
              <a:xfrm flipH="1">
                <a:off x="-281" y="1834"/>
                <a:ext cx="129" cy="44"/>
              </a:xfrm>
              <a:custGeom>
                <a:avLst/>
                <a:gdLst>
                  <a:gd name="T0" fmla="*/ 14 w 677"/>
                  <a:gd name="T1" fmla="*/ 16 h 232"/>
                  <a:gd name="T2" fmla="*/ 46 w 677"/>
                  <a:gd name="T3" fmla="*/ 27 h 232"/>
                  <a:gd name="T4" fmla="*/ 82 w 677"/>
                  <a:gd name="T5" fmla="*/ 37 h 232"/>
                  <a:gd name="T6" fmla="*/ 119 w 677"/>
                  <a:gd name="T7" fmla="*/ 48 h 232"/>
                  <a:gd name="T8" fmla="*/ 158 w 677"/>
                  <a:gd name="T9" fmla="*/ 57 h 232"/>
                  <a:gd name="T10" fmla="*/ 196 w 677"/>
                  <a:gd name="T11" fmla="*/ 66 h 232"/>
                  <a:gd name="T12" fmla="*/ 234 w 677"/>
                  <a:gd name="T13" fmla="*/ 76 h 232"/>
                  <a:gd name="T14" fmla="*/ 269 w 677"/>
                  <a:gd name="T15" fmla="*/ 86 h 232"/>
                  <a:gd name="T16" fmla="*/ 310 w 677"/>
                  <a:gd name="T17" fmla="*/ 98 h 232"/>
                  <a:gd name="T18" fmla="*/ 358 w 677"/>
                  <a:gd name="T19" fmla="*/ 113 h 232"/>
                  <a:gd name="T20" fmla="*/ 408 w 677"/>
                  <a:gd name="T21" fmla="*/ 130 h 232"/>
                  <a:gd name="T22" fmla="*/ 456 w 677"/>
                  <a:gd name="T23" fmla="*/ 148 h 232"/>
                  <a:gd name="T24" fmla="*/ 506 w 677"/>
                  <a:gd name="T25" fmla="*/ 166 h 232"/>
                  <a:gd name="T26" fmla="*/ 554 w 677"/>
                  <a:gd name="T27" fmla="*/ 185 h 232"/>
                  <a:gd name="T28" fmla="*/ 601 w 677"/>
                  <a:gd name="T29" fmla="*/ 203 h 232"/>
                  <a:gd name="T30" fmla="*/ 650 w 677"/>
                  <a:gd name="T31" fmla="*/ 223 h 232"/>
                  <a:gd name="T32" fmla="*/ 677 w 677"/>
                  <a:gd name="T33" fmla="*/ 220 h 232"/>
                  <a:gd name="T34" fmla="*/ 629 w 677"/>
                  <a:gd name="T35" fmla="*/ 201 h 232"/>
                  <a:gd name="T36" fmla="*/ 581 w 677"/>
                  <a:gd name="T37" fmla="*/ 182 h 232"/>
                  <a:gd name="T38" fmla="*/ 532 w 677"/>
                  <a:gd name="T39" fmla="*/ 163 h 232"/>
                  <a:gd name="T40" fmla="*/ 484 w 677"/>
                  <a:gd name="T41" fmla="*/ 144 h 232"/>
                  <a:gd name="T42" fmla="*/ 434 w 677"/>
                  <a:gd name="T43" fmla="*/ 127 h 232"/>
                  <a:gd name="T44" fmla="*/ 386 w 677"/>
                  <a:gd name="T45" fmla="*/ 110 h 232"/>
                  <a:gd name="T46" fmla="*/ 337 w 677"/>
                  <a:gd name="T47" fmla="*/ 94 h 232"/>
                  <a:gd name="T48" fmla="*/ 287 w 677"/>
                  <a:gd name="T49" fmla="*/ 79 h 232"/>
                  <a:gd name="T50" fmla="*/ 255 w 677"/>
                  <a:gd name="T51" fmla="*/ 69 h 232"/>
                  <a:gd name="T52" fmla="*/ 219 w 677"/>
                  <a:gd name="T53" fmla="*/ 60 h 232"/>
                  <a:gd name="T54" fmla="*/ 180 w 677"/>
                  <a:gd name="T55" fmla="*/ 50 h 232"/>
                  <a:gd name="T56" fmla="*/ 141 w 677"/>
                  <a:gd name="T57" fmla="*/ 41 h 232"/>
                  <a:gd name="T58" fmla="*/ 101 w 677"/>
                  <a:gd name="T59" fmla="*/ 30 h 232"/>
                  <a:gd name="T60" fmla="*/ 64 w 677"/>
                  <a:gd name="T61" fmla="*/ 20 h 232"/>
                  <a:gd name="T62" fmla="*/ 30 w 677"/>
                  <a:gd name="T63" fmla="*/ 10 h 232"/>
                  <a:gd name="T64" fmla="*/ 2 w 677"/>
                  <a:gd name="T6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7" h="232">
                    <a:moveTo>
                      <a:pt x="0" y="12"/>
                    </a:moveTo>
                    <a:lnTo>
                      <a:pt x="14" y="16"/>
                    </a:lnTo>
                    <a:lnTo>
                      <a:pt x="30" y="22"/>
                    </a:lnTo>
                    <a:lnTo>
                      <a:pt x="46" y="27"/>
                    </a:lnTo>
                    <a:lnTo>
                      <a:pt x="64" y="33"/>
                    </a:lnTo>
                    <a:lnTo>
                      <a:pt x="82" y="37"/>
                    </a:lnTo>
                    <a:lnTo>
                      <a:pt x="101" y="42"/>
                    </a:lnTo>
                    <a:lnTo>
                      <a:pt x="119" y="48"/>
                    </a:lnTo>
                    <a:lnTo>
                      <a:pt x="139" y="52"/>
                    </a:lnTo>
                    <a:lnTo>
                      <a:pt x="158" y="57"/>
                    </a:lnTo>
                    <a:lnTo>
                      <a:pt x="178" y="61"/>
                    </a:lnTo>
                    <a:lnTo>
                      <a:pt x="196" y="66"/>
                    </a:lnTo>
                    <a:lnTo>
                      <a:pt x="216" y="71"/>
                    </a:lnTo>
                    <a:lnTo>
                      <a:pt x="234" y="76"/>
                    </a:lnTo>
                    <a:lnTo>
                      <a:pt x="251" y="81"/>
                    </a:lnTo>
                    <a:lnTo>
                      <a:pt x="269" y="86"/>
                    </a:lnTo>
                    <a:lnTo>
                      <a:pt x="285" y="90"/>
                    </a:lnTo>
                    <a:lnTo>
                      <a:pt x="310" y="98"/>
                    </a:lnTo>
                    <a:lnTo>
                      <a:pt x="334" y="105"/>
                    </a:lnTo>
                    <a:lnTo>
                      <a:pt x="358" y="113"/>
                    </a:lnTo>
                    <a:lnTo>
                      <a:pt x="384" y="122"/>
                    </a:lnTo>
                    <a:lnTo>
                      <a:pt x="408" y="130"/>
                    </a:lnTo>
                    <a:lnTo>
                      <a:pt x="432" y="139"/>
                    </a:lnTo>
                    <a:lnTo>
                      <a:pt x="456" y="148"/>
                    </a:lnTo>
                    <a:lnTo>
                      <a:pt x="482" y="157"/>
                    </a:lnTo>
                    <a:lnTo>
                      <a:pt x="506" y="166"/>
                    </a:lnTo>
                    <a:lnTo>
                      <a:pt x="530" y="175"/>
                    </a:lnTo>
                    <a:lnTo>
                      <a:pt x="554" y="185"/>
                    </a:lnTo>
                    <a:lnTo>
                      <a:pt x="578" y="194"/>
                    </a:lnTo>
                    <a:lnTo>
                      <a:pt x="601" y="203"/>
                    </a:lnTo>
                    <a:lnTo>
                      <a:pt x="626" y="212"/>
                    </a:lnTo>
                    <a:lnTo>
                      <a:pt x="650" y="223"/>
                    </a:lnTo>
                    <a:lnTo>
                      <a:pt x="674" y="232"/>
                    </a:lnTo>
                    <a:lnTo>
                      <a:pt x="677" y="220"/>
                    </a:lnTo>
                    <a:lnTo>
                      <a:pt x="653" y="211"/>
                    </a:lnTo>
                    <a:lnTo>
                      <a:pt x="629" y="201"/>
                    </a:lnTo>
                    <a:lnTo>
                      <a:pt x="605" y="192"/>
                    </a:lnTo>
                    <a:lnTo>
                      <a:pt x="581" y="182"/>
                    </a:lnTo>
                    <a:lnTo>
                      <a:pt x="556" y="172"/>
                    </a:lnTo>
                    <a:lnTo>
                      <a:pt x="532" y="163"/>
                    </a:lnTo>
                    <a:lnTo>
                      <a:pt x="508" y="154"/>
                    </a:lnTo>
                    <a:lnTo>
                      <a:pt x="484" y="144"/>
                    </a:lnTo>
                    <a:lnTo>
                      <a:pt x="459" y="136"/>
                    </a:lnTo>
                    <a:lnTo>
                      <a:pt x="434" y="127"/>
                    </a:lnTo>
                    <a:lnTo>
                      <a:pt x="410" y="119"/>
                    </a:lnTo>
                    <a:lnTo>
                      <a:pt x="386" y="110"/>
                    </a:lnTo>
                    <a:lnTo>
                      <a:pt x="361" y="102"/>
                    </a:lnTo>
                    <a:lnTo>
                      <a:pt x="337" y="94"/>
                    </a:lnTo>
                    <a:lnTo>
                      <a:pt x="312" y="86"/>
                    </a:lnTo>
                    <a:lnTo>
                      <a:pt x="287" y="79"/>
                    </a:lnTo>
                    <a:lnTo>
                      <a:pt x="272" y="74"/>
                    </a:lnTo>
                    <a:lnTo>
                      <a:pt x="255" y="69"/>
                    </a:lnTo>
                    <a:lnTo>
                      <a:pt x="238" y="65"/>
                    </a:lnTo>
                    <a:lnTo>
                      <a:pt x="219" y="60"/>
                    </a:lnTo>
                    <a:lnTo>
                      <a:pt x="200" y="56"/>
                    </a:lnTo>
                    <a:lnTo>
                      <a:pt x="180" y="50"/>
                    </a:lnTo>
                    <a:lnTo>
                      <a:pt x="160" y="45"/>
                    </a:lnTo>
                    <a:lnTo>
                      <a:pt x="141" y="41"/>
                    </a:lnTo>
                    <a:lnTo>
                      <a:pt x="120" y="35"/>
                    </a:lnTo>
                    <a:lnTo>
                      <a:pt x="101" y="30"/>
                    </a:lnTo>
                    <a:lnTo>
                      <a:pt x="82" y="25"/>
                    </a:lnTo>
                    <a:lnTo>
                      <a:pt x="64" y="20"/>
                    </a:lnTo>
                    <a:lnTo>
                      <a:pt x="46" y="15"/>
                    </a:lnTo>
                    <a:lnTo>
                      <a:pt x="30" y="10"/>
                    </a:lnTo>
                    <a:lnTo>
                      <a:pt x="15" y="5"/>
                    </a:lnTo>
                    <a:lnTo>
                      <a:pt x="2"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27" name="Freeform 67"/>
              <p:cNvSpPr>
                <a:spLocks/>
              </p:cNvSpPr>
              <p:nvPr/>
            </p:nvSpPr>
            <p:spPr bwMode="auto">
              <a:xfrm flipH="1">
                <a:off x="-75" y="1776"/>
                <a:ext cx="34" cy="90"/>
              </a:xfrm>
              <a:custGeom>
                <a:avLst/>
                <a:gdLst>
                  <a:gd name="T0" fmla="*/ 181 w 181"/>
                  <a:gd name="T1" fmla="*/ 323 h 475"/>
                  <a:gd name="T2" fmla="*/ 163 w 181"/>
                  <a:gd name="T3" fmla="*/ 282 h 475"/>
                  <a:gd name="T4" fmla="*/ 145 w 181"/>
                  <a:gd name="T5" fmla="*/ 243 h 475"/>
                  <a:gd name="T6" fmla="*/ 130 w 181"/>
                  <a:gd name="T7" fmla="*/ 205 h 475"/>
                  <a:gd name="T8" fmla="*/ 118 w 181"/>
                  <a:gd name="T9" fmla="*/ 166 h 475"/>
                  <a:gd name="T10" fmla="*/ 107 w 181"/>
                  <a:gd name="T11" fmla="*/ 127 h 475"/>
                  <a:gd name="T12" fmla="*/ 100 w 181"/>
                  <a:gd name="T13" fmla="*/ 87 h 475"/>
                  <a:gd name="T14" fmla="*/ 95 w 181"/>
                  <a:gd name="T15" fmla="*/ 45 h 475"/>
                  <a:gd name="T16" fmla="*/ 93 w 181"/>
                  <a:gd name="T17" fmla="*/ 0 h 475"/>
                  <a:gd name="T18" fmla="*/ 49 w 181"/>
                  <a:gd name="T19" fmla="*/ 56 h 475"/>
                  <a:gd name="T20" fmla="*/ 19 w 181"/>
                  <a:gd name="T21" fmla="*/ 114 h 475"/>
                  <a:gd name="T22" fmla="*/ 3 w 181"/>
                  <a:gd name="T23" fmla="*/ 174 h 475"/>
                  <a:gd name="T24" fmla="*/ 0 w 181"/>
                  <a:gd name="T25" fmla="*/ 235 h 475"/>
                  <a:gd name="T26" fmla="*/ 9 w 181"/>
                  <a:gd name="T27" fmla="*/ 296 h 475"/>
                  <a:gd name="T28" fmla="*/ 29 w 181"/>
                  <a:gd name="T29" fmla="*/ 357 h 475"/>
                  <a:gd name="T30" fmla="*/ 59 w 181"/>
                  <a:gd name="T31" fmla="*/ 417 h 475"/>
                  <a:gd name="T32" fmla="*/ 97 w 181"/>
                  <a:gd name="T33" fmla="*/ 475 h 475"/>
                  <a:gd name="T34" fmla="*/ 97 w 181"/>
                  <a:gd name="T35" fmla="*/ 455 h 475"/>
                  <a:gd name="T36" fmla="*/ 102 w 181"/>
                  <a:gd name="T37" fmla="*/ 433 h 475"/>
                  <a:gd name="T38" fmla="*/ 110 w 181"/>
                  <a:gd name="T39" fmla="*/ 410 h 475"/>
                  <a:gd name="T40" fmla="*/ 120 w 181"/>
                  <a:gd name="T41" fmla="*/ 387 h 475"/>
                  <a:gd name="T42" fmla="*/ 133 w 181"/>
                  <a:gd name="T43" fmla="*/ 367 h 475"/>
                  <a:gd name="T44" fmla="*/ 148 w 181"/>
                  <a:gd name="T45" fmla="*/ 347 h 475"/>
                  <a:gd name="T46" fmla="*/ 164 w 181"/>
                  <a:gd name="T47" fmla="*/ 333 h 475"/>
                  <a:gd name="T48" fmla="*/ 181 w 181"/>
                  <a:gd name="T49" fmla="*/ 323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475">
                    <a:moveTo>
                      <a:pt x="181" y="323"/>
                    </a:moveTo>
                    <a:lnTo>
                      <a:pt x="163" y="282"/>
                    </a:lnTo>
                    <a:lnTo>
                      <a:pt x="145" y="243"/>
                    </a:lnTo>
                    <a:lnTo>
                      <a:pt x="130" y="205"/>
                    </a:lnTo>
                    <a:lnTo>
                      <a:pt x="118" y="166"/>
                    </a:lnTo>
                    <a:lnTo>
                      <a:pt x="107" y="127"/>
                    </a:lnTo>
                    <a:lnTo>
                      <a:pt x="100" y="87"/>
                    </a:lnTo>
                    <a:lnTo>
                      <a:pt x="95" y="45"/>
                    </a:lnTo>
                    <a:lnTo>
                      <a:pt x="93" y="0"/>
                    </a:lnTo>
                    <a:lnTo>
                      <a:pt x="49" y="56"/>
                    </a:lnTo>
                    <a:lnTo>
                      <a:pt x="19" y="114"/>
                    </a:lnTo>
                    <a:lnTo>
                      <a:pt x="3" y="174"/>
                    </a:lnTo>
                    <a:lnTo>
                      <a:pt x="0" y="235"/>
                    </a:lnTo>
                    <a:lnTo>
                      <a:pt x="9" y="296"/>
                    </a:lnTo>
                    <a:lnTo>
                      <a:pt x="29" y="357"/>
                    </a:lnTo>
                    <a:lnTo>
                      <a:pt x="59" y="417"/>
                    </a:lnTo>
                    <a:lnTo>
                      <a:pt x="97" y="475"/>
                    </a:lnTo>
                    <a:lnTo>
                      <a:pt x="97" y="455"/>
                    </a:lnTo>
                    <a:lnTo>
                      <a:pt x="102" y="433"/>
                    </a:lnTo>
                    <a:lnTo>
                      <a:pt x="110" y="410"/>
                    </a:lnTo>
                    <a:lnTo>
                      <a:pt x="120" y="387"/>
                    </a:lnTo>
                    <a:lnTo>
                      <a:pt x="133" y="367"/>
                    </a:lnTo>
                    <a:lnTo>
                      <a:pt x="148" y="347"/>
                    </a:lnTo>
                    <a:lnTo>
                      <a:pt x="164" y="333"/>
                    </a:lnTo>
                    <a:lnTo>
                      <a:pt x="181" y="323"/>
                    </a:lnTo>
                    <a:close/>
                  </a:path>
                </a:pathLst>
              </a:custGeom>
              <a:solidFill>
                <a:srgbClr val="C1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28" name="Freeform 68"/>
              <p:cNvSpPr>
                <a:spLocks/>
              </p:cNvSpPr>
              <p:nvPr/>
            </p:nvSpPr>
            <p:spPr bwMode="auto">
              <a:xfrm flipH="1">
                <a:off x="-175" y="1778"/>
                <a:ext cx="58" cy="33"/>
              </a:xfrm>
              <a:custGeom>
                <a:avLst/>
                <a:gdLst>
                  <a:gd name="T0" fmla="*/ 60 w 305"/>
                  <a:gd name="T1" fmla="*/ 0 h 173"/>
                  <a:gd name="T2" fmla="*/ 71 w 305"/>
                  <a:gd name="T3" fmla="*/ 2 h 173"/>
                  <a:gd name="T4" fmla="*/ 84 w 305"/>
                  <a:gd name="T5" fmla="*/ 3 h 173"/>
                  <a:gd name="T6" fmla="*/ 102 w 305"/>
                  <a:gd name="T7" fmla="*/ 5 h 173"/>
                  <a:gd name="T8" fmla="*/ 119 w 305"/>
                  <a:gd name="T9" fmla="*/ 10 h 173"/>
                  <a:gd name="T10" fmla="*/ 138 w 305"/>
                  <a:gd name="T11" fmla="*/ 14 h 173"/>
                  <a:gd name="T12" fmla="*/ 159 w 305"/>
                  <a:gd name="T13" fmla="*/ 20 h 173"/>
                  <a:gd name="T14" fmla="*/ 180 w 305"/>
                  <a:gd name="T15" fmla="*/ 27 h 173"/>
                  <a:gd name="T16" fmla="*/ 202 w 305"/>
                  <a:gd name="T17" fmla="*/ 34 h 173"/>
                  <a:gd name="T18" fmla="*/ 221 w 305"/>
                  <a:gd name="T19" fmla="*/ 42 h 173"/>
                  <a:gd name="T20" fmla="*/ 241 w 305"/>
                  <a:gd name="T21" fmla="*/ 50 h 173"/>
                  <a:gd name="T22" fmla="*/ 258 w 305"/>
                  <a:gd name="T23" fmla="*/ 59 h 173"/>
                  <a:gd name="T24" fmla="*/ 274 w 305"/>
                  <a:gd name="T25" fmla="*/ 70 h 173"/>
                  <a:gd name="T26" fmla="*/ 287 w 305"/>
                  <a:gd name="T27" fmla="*/ 80 h 173"/>
                  <a:gd name="T28" fmla="*/ 297 w 305"/>
                  <a:gd name="T29" fmla="*/ 90 h 173"/>
                  <a:gd name="T30" fmla="*/ 303 w 305"/>
                  <a:gd name="T31" fmla="*/ 101 h 173"/>
                  <a:gd name="T32" fmla="*/ 305 w 305"/>
                  <a:gd name="T33" fmla="*/ 112 h 173"/>
                  <a:gd name="T34" fmla="*/ 304 w 305"/>
                  <a:gd name="T35" fmla="*/ 127 h 173"/>
                  <a:gd name="T36" fmla="*/ 301 w 305"/>
                  <a:gd name="T37" fmla="*/ 140 h 173"/>
                  <a:gd name="T38" fmla="*/ 295 w 305"/>
                  <a:gd name="T39" fmla="*/ 150 h 173"/>
                  <a:gd name="T40" fmla="*/ 287 w 305"/>
                  <a:gd name="T41" fmla="*/ 159 h 173"/>
                  <a:gd name="T42" fmla="*/ 278 w 305"/>
                  <a:gd name="T43" fmla="*/ 165 h 173"/>
                  <a:gd name="T44" fmla="*/ 266 w 305"/>
                  <a:gd name="T45" fmla="*/ 170 h 173"/>
                  <a:gd name="T46" fmla="*/ 254 w 305"/>
                  <a:gd name="T47" fmla="*/ 172 h 173"/>
                  <a:gd name="T48" fmla="*/ 239 w 305"/>
                  <a:gd name="T49" fmla="*/ 173 h 173"/>
                  <a:gd name="T50" fmla="*/ 229 w 305"/>
                  <a:gd name="T51" fmla="*/ 173 h 173"/>
                  <a:gd name="T52" fmla="*/ 220 w 305"/>
                  <a:gd name="T53" fmla="*/ 172 h 173"/>
                  <a:gd name="T54" fmla="*/ 209 w 305"/>
                  <a:gd name="T55" fmla="*/ 170 h 173"/>
                  <a:gd name="T56" fmla="*/ 197 w 305"/>
                  <a:gd name="T57" fmla="*/ 167 h 173"/>
                  <a:gd name="T58" fmla="*/ 186 w 305"/>
                  <a:gd name="T59" fmla="*/ 165 h 173"/>
                  <a:gd name="T60" fmla="*/ 173 w 305"/>
                  <a:gd name="T61" fmla="*/ 162 h 173"/>
                  <a:gd name="T62" fmla="*/ 159 w 305"/>
                  <a:gd name="T63" fmla="*/ 158 h 173"/>
                  <a:gd name="T64" fmla="*/ 147 w 305"/>
                  <a:gd name="T65" fmla="*/ 155 h 173"/>
                  <a:gd name="T66" fmla="*/ 133 w 305"/>
                  <a:gd name="T67" fmla="*/ 151 h 173"/>
                  <a:gd name="T68" fmla="*/ 120 w 305"/>
                  <a:gd name="T69" fmla="*/ 147 h 173"/>
                  <a:gd name="T70" fmla="*/ 107 w 305"/>
                  <a:gd name="T71" fmla="*/ 143 h 173"/>
                  <a:gd name="T72" fmla="*/ 95 w 305"/>
                  <a:gd name="T73" fmla="*/ 139 h 173"/>
                  <a:gd name="T74" fmla="*/ 83 w 305"/>
                  <a:gd name="T75" fmla="*/ 135 h 173"/>
                  <a:gd name="T76" fmla="*/ 72 w 305"/>
                  <a:gd name="T77" fmla="*/ 132 h 173"/>
                  <a:gd name="T78" fmla="*/ 61 w 305"/>
                  <a:gd name="T79" fmla="*/ 128 h 173"/>
                  <a:gd name="T80" fmla="*/ 52 w 305"/>
                  <a:gd name="T81" fmla="*/ 126 h 173"/>
                  <a:gd name="T82" fmla="*/ 26 w 305"/>
                  <a:gd name="T83" fmla="*/ 113 h 173"/>
                  <a:gd name="T84" fmla="*/ 8 w 305"/>
                  <a:gd name="T85" fmla="*/ 96 h 173"/>
                  <a:gd name="T86" fmla="*/ 0 w 305"/>
                  <a:gd name="T87" fmla="*/ 75 h 173"/>
                  <a:gd name="T88" fmla="*/ 1 w 305"/>
                  <a:gd name="T89" fmla="*/ 53 h 173"/>
                  <a:gd name="T90" fmla="*/ 8 w 305"/>
                  <a:gd name="T91" fmla="*/ 34 h 173"/>
                  <a:gd name="T92" fmla="*/ 21 w 305"/>
                  <a:gd name="T93" fmla="*/ 17 h 173"/>
                  <a:gd name="T94" fmla="*/ 38 w 305"/>
                  <a:gd name="T95" fmla="*/ 5 h 173"/>
                  <a:gd name="T96" fmla="*/ 60 w 305"/>
                  <a:gd name="T9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173">
                    <a:moveTo>
                      <a:pt x="60" y="0"/>
                    </a:moveTo>
                    <a:lnTo>
                      <a:pt x="71" y="2"/>
                    </a:lnTo>
                    <a:lnTo>
                      <a:pt x="84" y="3"/>
                    </a:lnTo>
                    <a:lnTo>
                      <a:pt x="102" y="5"/>
                    </a:lnTo>
                    <a:lnTo>
                      <a:pt x="119" y="10"/>
                    </a:lnTo>
                    <a:lnTo>
                      <a:pt x="138" y="14"/>
                    </a:lnTo>
                    <a:lnTo>
                      <a:pt x="159" y="20"/>
                    </a:lnTo>
                    <a:lnTo>
                      <a:pt x="180" y="27"/>
                    </a:lnTo>
                    <a:lnTo>
                      <a:pt x="202" y="34"/>
                    </a:lnTo>
                    <a:lnTo>
                      <a:pt x="221" y="42"/>
                    </a:lnTo>
                    <a:lnTo>
                      <a:pt x="241" y="50"/>
                    </a:lnTo>
                    <a:lnTo>
                      <a:pt x="258" y="59"/>
                    </a:lnTo>
                    <a:lnTo>
                      <a:pt x="274" y="70"/>
                    </a:lnTo>
                    <a:lnTo>
                      <a:pt x="287" y="80"/>
                    </a:lnTo>
                    <a:lnTo>
                      <a:pt x="297" y="90"/>
                    </a:lnTo>
                    <a:lnTo>
                      <a:pt x="303" y="101"/>
                    </a:lnTo>
                    <a:lnTo>
                      <a:pt x="305" y="112"/>
                    </a:lnTo>
                    <a:lnTo>
                      <a:pt x="304" y="127"/>
                    </a:lnTo>
                    <a:lnTo>
                      <a:pt x="301" y="140"/>
                    </a:lnTo>
                    <a:lnTo>
                      <a:pt x="295" y="150"/>
                    </a:lnTo>
                    <a:lnTo>
                      <a:pt x="287" y="159"/>
                    </a:lnTo>
                    <a:lnTo>
                      <a:pt x="278" y="165"/>
                    </a:lnTo>
                    <a:lnTo>
                      <a:pt x="266" y="170"/>
                    </a:lnTo>
                    <a:lnTo>
                      <a:pt x="254" y="172"/>
                    </a:lnTo>
                    <a:lnTo>
                      <a:pt x="239" y="173"/>
                    </a:lnTo>
                    <a:lnTo>
                      <a:pt x="229" y="173"/>
                    </a:lnTo>
                    <a:lnTo>
                      <a:pt x="220" y="172"/>
                    </a:lnTo>
                    <a:lnTo>
                      <a:pt x="209" y="170"/>
                    </a:lnTo>
                    <a:lnTo>
                      <a:pt x="197" y="167"/>
                    </a:lnTo>
                    <a:lnTo>
                      <a:pt x="186" y="165"/>
                    </a:lnTo>
                    <a:lnTo>
                      <a:pt x="173" y="162"/>
                    </a:lnTo>
                    <a:lnTo>
                      <a:pt x="159" y="158"/>
                    </a:lnTo>
                    <a:lnTo>
                      <a:pt x="147" y="155"/>
                    </a:lnTo>
                    <a:lnTo>
                      <a:pt x="133" y="151"/>
                    </a:lnTo>
                    <a:lnTo>
                      <a:pt x="120" y="147"/>
                    </a:lnTo>
                    <a:lnTo>
                      <a:pt x="107" y="143"/>
                    </a:lnTo>
                    <a:lnTo>
                      <a:pt x="95" y="139"/>
                    </a:lnTo>
                    <a:lnTo>
                      <a:pt x="83" y="135"/>
                    </a:lnTo>
                    <a:lnTo>
                      <a:pt x="72" y="132"/>
                    </a:lnTo>
                    <a:lnTo>
                      <a:pt x="61" y="128"/>
                    </a:lnTo>
                    <a:lnTo>
                      <a:pt x="52" y="126"/>
                    </a:lnTo>
                    <a:lnTo>
                      <a:pt x="26" y="113"/>
                    </a:lnTo>
                    <a:lnTo>
                      <a:pt x="8" y="96"/>
                    </a:lnTo>
                    <a:lnTo>
                      <a:pt x="0" y="75"/>
                    </a:lnTo>
                    <a:lnTo>
                      <a:pt x="1" y="53"/>
                    </a:lnTo>
                    <a:lnTo>
                      <a:pt x="8" y="34"/>
                    </a:lnTo>
                    <a:lnTo>
                      <a:pt x="21" y="17"/>
                    </a:lnTo>
                    <a:lnTo>
                      <a:pt x="38" y="5"/>
                    </a:lnTo>
                    <a:lnTo>
                      <a:pt x="6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29" name="Freeform 69"/>
              <p:cNvSpPr>
                <a:spLocks/>
              </p:cNvSpPr>
              <p:nvPr/>
            </p:nvSpPr>
            <p:spPr bwMode="auto">
              <a:xfrm flipH="1">
                <a:off x="-148" y="1777"/>
                <a:ext cx="20" cy="6"/>
              </a:xfrm>
              <a:custGeom>
                <a:avLst/>
                <a:gdLst>
                  <a:gd name="T0" fmla="*/ 108 w 108"/>
                  <a:gd name="T1" fmla="*/ 23 h 34"/>
                  <a:gd name="T2" fmla="*/ 100 w 108"/>
                  <a:gd name="T3" fmla="*/ 20 h 34"/>
                  <a:gd name="T4" fmla="*/ 87 w 108"/>
                  <a:gd name="T5" fmla="*/ 17 h 34"/>
                  <a:gd name="T6" fmla="*/ 71 w 108"/>
                  <a:gd name="T7" fmla="*/ 14 h 34"/>
                  <a:gd name="T8" fmla="*/ 53 w 108"/>
                  <a:gd name="T9" fmla="*/ 9 h 34"/>
                  <a:gd name="T10" fmla="*/ 35 w 108"/>
                  <a:gd name="T11" fmla="*/ 5 h 34"/>
                  <a:gd name="T12" fmla="*/ 19 w 108"/>
                  <a:gd name="T13" fmla="*/ 2 h 34"/>
                  <a:gd name="T14" fmla="*/ 8 w 108"/>
                  <a:gd name="T15" fmla="*/ 0 h 34"/>
                  <a:gd name="T16" fmla="*/ 1 w 108"/>
                  <a:gd name="T17" fmla="*/ 0 h 34"/>
                  <a:gd name="T18" fmla="*/ 0 w 108"/>
                  <a:gd name="T19" fmla="*/ 11 h 34"/>
                  <a:gd name="T20" fmla="*/ 5 w 108"/>
                  <a:gd name="T21" fmla="*/ 11 h 34"/>
                  <a:gd name="T22" fmla="*/ 18 w 108"/>
                  <a:gd name="T23" fmla="*/ 14 h 34"/>
                  <a:gd name="T24" fmla="*/ 33 w 108"/>
                  <a:gd name="T25" fmla="*/ 17 h 34"/>
                  <a:gd name="T26" fmla="*/ 52 w 108"/>
                  <a:gd name="T27" fmla="*/ 20 h 34"/>
                  <a:gd name="T28" fmla="*/ 69 w 108"/>
                  <a:gd name="T29" fmla="*/ 25 h 34"/>
                  <a:gd name="T30" fmla="*/ 86 w 108"/>
                  <a:gd name="T31" fmla="*/ 28 h 34"/>
                  <a:gd name="T32" fmla="*/ 99 w 108"/>
                  <a:gd name="T33" fmla="*/ 32 h 34"/>
                  <a:gd name="T34" fmla="*/ 107 w 108"/>
                  <a:gd name="T35" fmla="*/ 34 h 34"/>
                  <a:gd name="T36" fmla="*/ 108 w 108"/>
                  <a:gd name="T37"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34">
                    <a:moveTo>
                      <a:pt x="108" y="23"/>
                    </a:moveTo>
                    <a:lnTo>
                      <a:pt x="100" y="20"/>
                    </a:lnTo>
                    <a:lnTo>
                      <a:pt x="87" y="17"/>
                    </a:lnTo>
                    <a:lnTo>
                      <a:pt x="71" y="14"/>
                    </a:lnTo>
                    <a:lnTo>
                      <a:pt x="53" y="9"/>
                    </a:lnTo>
                    <a:lnTo>
                      <a:pt x="35" y="5"/>
                    </a:lnTo>
                    <a:lnTo>
                      <a:pt x="19" y="2"/>
                    </a:lnTo>
                    <a:lnTo>
                      <a:pt x="8" y="0"/>
                    </a:lnTo>
                    <a:lnTo>
                      <a:pt x="1" y="0"/>
                    </a:lnTo>
                    <a:lnTo>
                      <a:pt x="0" y="11"/>
                    </a:lnTo>
                    <a:lnTo>
                      <a:pt x="5" y="11"/>
                    </a:lnTo>
                    <a:lnTo>
                      <a:pt x="18" y="14"/>
                    </a:lnTo>
                    <a:lnTo>
                      <a:pt x="33" y="17"/>
                    </a:lnTo>
                    <a:lnTo>
                      <a:pt x="52" y="20"/>
                    </a:lnTo>
                    <a:lnTo>
                      <a:pt x="69" y="25"/>
                    </a:lnTo>
                    <a:lnTo>
                      <a:pt x="86" y="28"/>
                    </a:lnTo>
                    <a:lnTo>
                      <a:pt x="99" y="32"/>
                    </a:lnTo>
                    <a:lnTo>
                      <a:pt x="107" y="34"/>
                    </a:lnTo>
                    <a:lnTo>
                      <a:pt x="108"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30" name="Freeform 70"/>
              <p:cNvSpPr>
                <a:spLocks/>
              </p:cNvSpPr>
              <p:nvPr/>
            </p:nvSpPr>
            <p:spPr bwMode="auto">
              <a:xfrm flipH="1">
                <a:off x="-176" y="1781"/>
                <a:ext cx="28" cy="21"/>
              </a:xfrm>
              <a:custGeom>
                <a:avLst/>
                <a:gdLst>
                  <a:gd name="T0" fmla="*/ 146 w 146"/>
                  <a:gd name="T1" fmla="*/ 109 h 109"/>
                  <a:gd name="T2" fmla="*/ 145 w 146"/>
                  <a:gd name="T3" fmla="*/ 85 h 109"/>
                  <a:gd name="T4" fmla="*/ 135 w 146"/>
                  <a:gd name="T5" fmla="*/ 64 h 109"/>
                  <a:gd name="T6" fmla="*/ 118 w 146"/>
                  <a:gd name="T7" fmla="*/ 47 h 109"/>
                  <a:gd name="T8" fmla="*/ 97 w 146"/>
                  <a:gd name="T9" fmla="*/ 33 h 109"/>
                  <a:gd name="T10" fmla="*/ 72 w 146"/>
                  <a:gd name="T11" fmla="*/ 22 h 109"/>
                  <a:gd name="T12" fmla="*/ 47 w 146"/>
                  <a:gd name="T13" fmla="*/ 12 h 109"/>
                  <a:gd name="T14" fmla="*/ 23 w 146"/>
                  <a:gd name="T15" fmla="*/ 5 h 109"/>
                  <a:gd name="T16" fmla="*/ 1 w 146"/>
                  <a:gd name="T17" fmla="*/ 0 h 109"/>
                  <a:gd name="T18" fmla="*/ 0 w 146"/>
                  <a:gd name="T19" fmla="*/ 11 h 109"/>
                  <a:gd name="T20" fmla="*/ 17 w 146"/>
                  <a:gd name="T21" fmla="*/ 16 h 109"/>
                  <a:gd name="T22" fmla="*/ 39 w 146"/>
                  <a:gd name="T23" fmla="*/ 23 h 109"/>
                  <a:gd name="T24" fmla="*/ 63 w 146"/>
                  <a:gd name="T25" fmla="*/ 32 h 109"/>
                  <a:gd name="T26" fmla="*/ 87 w 146"/>
                  <a:gd name="T27" fmla="*/ 42 h 109"/>
                  <a:gd name="T28" fmla="*/ 108 w 146"/>
                  <a:gd name="T29" fmla="*/ 55 h 109"/>
                  <a:gd name="T30" fmla="*/ 125 w 146"/>
                  <a:gd name="T31" fmla="*/ 70 h 109"/>
                  <a:gd name="T32" fmla="*/ 136 w 146"/>
                  <a:gd name="T33" fmla="*/ 87 h 109"/>
                  <a:gd name="T34" fmla="*/ 136 w 146"/>
                  <a:gd name="T35" fmla="*/ 107 h 109"/>
                  <a:gd name="T36" fmla="*/ 146 w 146"/>
                  <a:gd name="T3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109">
                    <a:moveTo>
                      <a:pt x="146" y="109"/>
                    </a:moveTo>
                    <a:lnTo>
                      <a:pt x="145" y="85"/>
                    </a:lnTo>
                    <a:lnTo>
                      <a:pt x="135" y="64"/>
                    </a:lnTo>
                    <a:lnTo>
                      <a:pt x="118" y="47"/>
                    </a:lnTo>
                    <a:lnTo>
                      <a:pt x="97" y="33"/>
                    </a:lnTo>
                    <a:lnTo>
                      <a:pt x="72" y="22"/>
                    </a:lnTo>
                    <a:lnTo>
                      <a:pt x="47" y="12"/>
                    </a:lnTo>
                    <a:lnTo>
                      <a:pt x="23" y="5"/>
                    </a:lnTo>
                    <a:lnTo>
                      <a:pt x="1" y="0"/>
                    </a:lnTo>
                    <a:lnTo>
                      <a:pt x="0" y="11"/>
                    </a:lnTo>
                    <a:lnTo>
                      <a:pt x="17" y="16"/>
                    </a:lnTo>
                    <a:lnTo>
                      <a:pt x="39" y="23"/>
                    </a:lnTo>
                    <a:lnTo>
                      <a:pt x="63" y="32"/>
                    </a:lnTo>
                    <a:lnTo>
                      <a:pt x="87" y="42"/>
                    </a:lnTo>
                    <a:lnTo>
                      <a:pt x="108" y="55"/>
                    </a:lnTo>
                    <a:lnTo>
                      <a:pt x="125" y="70"/>
                    </a:lnTo>
                    <a:lnTo>
                      <a:pt x="136" y="87"/>
                    </a:lnTo>
                    <a:lnTo>
                      <a:pt x="136" y="107"/>
                    </a:lnTo>
                    <a:lnTo>
                      <a:pt x="146"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31" name="Freeform 71"/>
              <p:cNvSpPr>
                <a:spLocks/>
              </p:cNvSpPr>
              <p:nvPr/>
            </p:nvSpPr>
            <p:spPr bwMode="auto">
              <a:xfrm flipH="1">
                <a:off x="-176" y="1802"/>
                <a:ext cx="9" cy="10"/>
              </a:xfrm>
              <a:custGeom>
                <a:avLst/>
                <a:gdLst>
                  <a:gd name="T0" fmla="*/ 48 w 48"/>
                  <a:gd name="T1" fmla="*/ 2 h 52"/>
                  <a:gd name="T2" fmla="*/ 38 w 48"/>
                  <a:gd name="T3" fmla="*/ 0 h 52"/>
                  <a:gd name="T4" fmla="*/ 34 w 48"/>
                  <a:gd name="T5" fmla="*/ 7 h 52"/>
                  <a:gd name="T6" fmla="*/ 32 w 48"/>
                  <a:gd name="T7" fmla="*/ 14 h 52"/>
                  <a:gd name="T8" fmla="*/ 30 w 48"/>
                  <a:gd name="T9" fmla="*/ 22 h 52"/>
                  <a:gd name="T10" fmla="*/ 25 w 48"/>
                  <a:gd name="T11" fmla="*/ 29 h 52"/>
                  <a:gd name="T12" fmla="*/ 19 w 48"/>
                  <a:gd name="T13" fmla="*/ 32 h 52"/>
                  <a:gd name="T14" fmla="*/ 12 w 48"/>
                  <a:gd name="T15" fmla="*/ 34 h 52"/>
                  <a:gd name="T16" fmla="*/ 5 w 48"/>
                  <a:gd name="T17" fmla="*/ 38 h 52"/>
                  <a:gd name="T18" fmla="*/ 0 w 48"/>
                  <a:gd name="T19" fmla="*/ 40 h 52"/>
                  <a:gd name="T20" fmla="*/ 1 w 48"/>
                  <a:gd name="T21" fmla="*/ 40 h 52"/>
                  <a:gd name="T22" fmla="*/ 3 w 48"/>
                  <a:gd name="T23" fmla="*/ 52 h 52"/>
                  <a:gd name="T24" fmla="*/ 3 w 48"/>
                  <a:gd name="T25" fmla="*/ 52 h 52"/>
                  <a:gd name="T26" fmla="*/ 27 w 48"/>
                  <a:gd name="T27" fmla="*/ 41 h 52"/>
                  <a:gd name="T28" fmla="*/ 31 w 48"/>
                  <a:gd name="T29" fmla="*/ 39 h 52"/>
                  <a:gd name="T30" fmla="*/ 35 w 48"/>
                  <a:gd name="T31" fmla="*/ 33 h 52"/>
                  <a:gd name="T32" fmla="*/ 40 w 48"/>
                  <a:gd name="T33" fmla="*/ 27 h 52"/>
                  <a:gd name="T34" fmla="*/ 42 w 48"/>
                  <a:gd name="T35" fmla="*/ 24 h 52"/>
                  <a:gd name="T36" fmla="*/ 43 w 48"/>
                  <a:gd name="T37" fmla="*/ 18 h 52"/>
                  <a:gd name="T38" fmla="*/ 46 w 48"/>
                  <a:gd name="T39" fmla="*/ 13 h 52"/>
                  <a:gd name="T40" fmla="*/ 47 w 48"/>
                  <a:gd name="T41" fmla="*/ 8 h 52"/>
                  <a:gd name="T42" fmla="*/ 48 w 48"/>
                  <a:gd name="T43"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2">
                    <a:moveTo>
                      <a:pt x="48" y="2"/>
                    </a:moveTo>
                    <a:lnTo>
                      <a:pt x="38" y="0"/>
                    </a:lnTo>
                    <a:lnTo>
                      <a:pt x="34" y="7"/>
                    </a:lnTo>
                    <a:lnTo>
                      <a:pt x="32" y="14"/>
                    </a:lnTo>
                    <a:lnTo>
                      <a:pt x="30" y="22"/>
                    </a:lnTo>
                    <a:lnTo>
                      <a:pt x="25" y="29"/>
                    </a:lnTo>
                    <a:lnTo>
                      <a:pt x="19" y="32"/>
                    </a:lnTo>
                    <a:lnTo>
                      <a:pt x="12" y="34"/>
                    </a:lnTo>
                    <a:lnTo>
                      <a:pt x="5" y="38"/>
                    </a:lnTo>
                    <a:lnTo>
                      <a:pt x="0" y="40"/>
                    </a:lnTo>
                    <a:lnTo>
                      <a:pt x="1" y="40"/>
                    </a:lnTo>
                    <a:lnTo>
                      <a:pt x="3" y="52"/>
                    </a:lnTo>
                    <a:lnTo>
                      <a:pt x="3" y="52"/>
                    </a:lnTo>
                    <a:lnTo>
                      <a:pt x="27" y="41"/>
                    </a:lnTo>
                    <a:lnTo>
                      <a:pt x="31" y="39"/>
                    </a:lnTo>
                    <a:lnTo>
                      <a:pt x="35" y="33"/>
                    </a:lnTo>
                    <a:lnTo>
                      <a:pt x="40" y="27"/>
                    </a:lnTo>
                    <a:lnTo>
                      <a:pt x="42" y="24"/>
                    </a:lnTo>
                    <a:lnTo>
                      <a:pt x="43" y="18"/>
                    </a:lnTo>
                    <a:lnTo>
                      <a:pt x="46" y="13"/>
                    </a:lnTo>
                    <a:lnTo>
                      <a:pt x="47" y="8"/>
                    </a:lnTo>
                    <a:lnTo>
                      <a:pt x="4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32" name="Freeform 72"/>
              <p:cNvSpPr>
                <a:spLocks/>
              </p:cNvSpPr>
              <p:nvPr/>
            </p:nvSpPr>
            <p:spPr bwMode="auto">
              <a:xfrm flipH="1">
                <a:off x="-168" y="1809"/>
                <a:ext cx="8" cy="3"/>
              </a:xfrm>
              <a:custGeom>
                <a:avLst/>
                <a:gdLst>
                  <a:gd name="T0" fmla="*/ 0 w 41"/>
                  <a:gd name="T1" fmla="*/ 13 h 15"/>
                  <a:gd name="T2" fmla="*/ 5 w 41"/>
                  <a:gd name="T3" fmla="*/ 14 h 15"/>
                  <a:gd name="T4" fmla="*/ 10 w 41"/>
                  <a:gd name="T5" fmla="*/ 14 h 15"/>
                  <a:gd name="T6" fmla="*/ 16 w 41"/>
                  <a:gd name="T7" fmla="*/ 15 h 15"/>
                  <a:gd name="T8" fmla="*/ 20 w 41"/>
                  <a:gd name="T9" fmla="*/ 14 h 15"/>
                  <a:gd name="T10" fmla="*/ 26 w 41"/>
                  <a:gd name="T11" fmla="*/ 14 h 15"/>
                  <a:gd name="T12" fmla="*/ 31 w 41"/>
                  <a:gd name="T13" fmla="*/ 13 h 15"/>
                  <a:gd name="T14" fmla="*/ 37 w 41"/>
                  <a:gd name="T15" fmla="*/ 13 h 15"/>
                  <a:gd name="T16" fmla="*/ 41 w 41"/>
                  <a:gd name="T17" fmla="*/ 12 h 15"/>
                  <a:gd name="T18" fmla="*/ 39 w 41"/>
                  <a:gd name="T19" fmla="*/ 0 h 15"/>
                  <a:gd name="T20" fmla="*/ 37 w 41"/>
                  <a:gd name="T21" fmla="*/ 0 h 15"/>
                  <a:gd name="T22" fmla="*/ 32 w 41"/>
                  <a:gd name="T23" fmla="*/ 1 h 15"/>
                  <a:gd name="T24" fmla="*/ 26 w 41"/>
                  <a:gd name="T25" fmla="*/ 1 h 15"/>
                  <a:gd name="T26" fmla="*/ 20 w 41"/>
                  <a:gd name="T27" fmla="*/ 2 h 15"/>
                  <a:gd name="T28" fmla="*/ 13 w 41"/>
                  <a:gd name="T29" fmla="*/ 2 h 15"/>
                  <a:gd name="T30" fmla="*/ 8 w 41"/>
                  <a:gd name="T31" fmla="*/ 2 h 15"/>
                  <a:gd name="T32" fmla="*/ 4 w 41"/>
                  <a:gd name="T33" fmla="*/ 2 h 15"/>
                  <a:gd name="T34" fmla="*/ 2 w 41"/>
                  <a:gd name="T35" fmla="*/ 1 h 15"/>
                  <a:gd name="T36" fmla="*/ 0 w 41"/>
                  <a:gd name="T3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5">
                    <a:moveTo>
                      <a:pt x="0" y="13"/>
                    </a:moveTo>
                    <a:lnTo>
                      <a:pt x="5" y="14"/>
                    </a:lnTo>
                    <a:lnTo>
                      <a:pt x="10" y="14"/>
                    </a:lnTo>
                    <a:lnTo>
                      <a:pt x="16" y="15"/>
                    </a:lnTo>
                    <a:lnTo>
                      <a:pt x="20" y="14"/>
                    </a:lnTo>
                    <a:lnTo>
                      <a:pt x="26" y="14"/>
                    </a:lnTo>
                    <a:lnTo>
                      <a:pt x="31" y="13"/>
                    </a:lnTo>
                    <a:lnTo>
                      <a:pt x="37" y="13"/>
                    </a:lnTo>
                    <a:lnTo>
                      <a:pt x="41" y="12"/>
                    </a:lnTo>
                    <a:lnTo>
                      <a:pt x="39" y="0"/>
                    </a:lnTo>
                    <a:lnTo>
                      <a:pt x="37" y="0"/>
                    </a:lnTo>
                    <a:lnTo>
                      <a:pt x="32" y="1"/>
                    </a:lnTo>
                    <a:lnTo>
                      <a:pt x="26" y="1"/>
                    </a:lnTo>
                    <a:lnTo>
                      <a:pt x="20" y="2"/>
                    </a:lnTo>
                    <a:lnTo>
                      <a:pt x="13" y="2"/>
                    </a:lnTo>
                    <a:lnTo>
                      <a:pt x="8" y="2"/>
                    </a:lnTo>
                    <a:lnTo>
                      <a:pt x="4" y="2"/>
                    </a:lnTo>
                    <a:lnTo>
                      <a:pt x="2" y="1"/>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33" name="Freeform 73"/>
              <p:cNvSpPr>
                <a:spLocks/>
              </p:cNvSpPr>
              <p:nvPr/>
            </p:nvSpPr>
            <p:spPr bwMode="auto">
              <a:xfrm flipH="1">
                <a:off x="-160" y="1801"/>
                <a:ext cx="33" cy="11"/>
              </a:xfrm>
              <a:custGeom>
                <a:avLst/>
                <a:gdLst>
                  <a:gd name="T0" fmla="*/ 0 w 174"/>
                  <a:gd name="T1" fmla="*/ 12 h 58"/>
                  <a:gd name="T2" fmla="*/ 172 w 174"/>
                  <a:gd name="T3" fmla="*/ 58 h 58"/>
                  <a:gd name="T4" fmla="*/ 174 w 174"/>
                  <a:gd name="T5" fmla="*/ 46 h 58"/>
                  <a:gd name="T6" fmla="*/ 1 w 174"/>
                  <a:gd name="T7" fmla="*/ 0 h 58"/>
                  <a:gd name="T8" fmla="*/ 0 w 174"/>
                  <a:gd name="T9" fmla="*/ 12 h 58"/>
                </a:gdLst>
                <a:ahLst/>
                <a:cxnLst>
                  <a:cxn ang="0">
                    <a:pos x="T0" y="T1"/>
                  </a:cxn>
                  <a:cxn ang="0">
                    <a:pos x="T2" y="T3"/>
                  </a:cxn>
                  <a:cxn ang="0">
                    <a:pos x="T4" y="T5"/>
                  </a:cxn>
                  <a:cxn ang="0">
                    <a:pos x="T6" y="T7"/>
                  </a:cxn>
                  <a:cxn ang="0">
                    <a:pos x="T8" y="T9"/>
                  </a:cxn>
                </a:cxnLst>
                <a:rect l="0" t="0" r="r" b="b"/>
                <a:pathLst>
                  <a:path w="174" h="58">
                    <a:moveTo>
                      <a:pt x="0" y="12"/>
                    </a:moveTo>
                    <a:lnTo>
                      <a:pt x="172" y="58"/>
                    </a:lnTo>
                    <a:lnTo>
                      <a:pt x="174" y="46"/>
                    </a:lnTo>
                    <a:lnTo>
                      <a:pt x="1" y="0"/>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34" name="Freeform 74"/>
              <p:cNvSpPr>
                <a:spLocks/>
              </p:cNvSpPr>
              <p:nvPr/>
            </p:nvSpPr>
            <p:spPr bwMode="auto">
              <a:xfrm flipH="1">
                <a:off x="-128" y="1791"/>
                <a:ext cx="12" cy="12"/>
              </a:xfrm>
              <a:custGeom>
                <a:avLst/>
                <a:gdLst>
                  <a:gd name="T0" fmla="*/ 0 w 58"/>
                  <a:gd name="T1" fmla="*/ 0 h 60"/>
                  <a:gd name="T2" fmla="*/ 1 w 58"/>
                  <a:gd name="T3" fmla="*/ 11 h 60"/>
                  <a:gd name="T4" fmla="*/ 4 w 58"/>
                  <a:gd name="T5" fmla="*/ 22 h 60"/>
                  <a:gd name="T6" fmla="*/ 10 w 58"/>
                  <a:gd name="T7" fmla="*/ 31 h 60"/>
                  <a:gd name="T8" fmla="*/ 18 w 58"/>
                  <a:gd name="T9" fmla="*/ 39 h 60"/>
                  <a:gd name="T10" fmla="*/ 27 w 58"/>
                  <a:gd name="T11" fmla="*/ 46 h 60"/>
                  <a:gd name="T12" fmla="*/ 36 w 58"/>
                  <a:gd name="T13" fmla="*/ 53 h 60"/>
                  <a:gd name="T14" fmla="*/ 47 w 58"/>
                  <a:gd name="T15" fmla="*/ 56 h 60"/>
                  <a:gd name="T16" fmla="*/ 57 w 58"/>
                  <a:gd name="T17" fmla="*/ 60 h 60"/>
                  <a:gd name="T18" fmla="*/ 58 w 58"/>
                  <a:gd name="T19" fmla="*/ 48 h 60"/>
                  <a:gd name="T20" fmla="*/ 50 w 58"/>
                  <a:gd name="T21" fmla="*/ 46 h 60"/>
                  <a:gd name="T22" fmla="*/ 42 w 58"/>
                  <a:gd name="T23" fmla="*/ 41 h 60"/>
                  <a:gd name="T24" fmla="*/ 34 w 58"/>
                  <a:gd name="T25" fmla="*/ 37 h 60"/>
                  <a:gd name="T26" fmla="*/ 27 w 58"/>
                  <a:gd name="T27" fmla="*/ 31 h 60"/>
                  <a:gd name="T28" fmla="*/ 21 w 58"/>
                  <a:gd name="T29" fmla="*/ 25 h 60"/>
                  <a:gd name="T30" fmla="*/ 16 w 58"/>
                  <a:gd name="T31" fmla="*/ 17 h 60"/>
                  <a:gd name="T32" fmla="*/ 12 w 58"/>
                  <a:gd name="T33" fmla="*/ 9 h 60"/>
                  <a:gd name="T34" fmla="*/ 11 w 58"/>
                  <a:gd name="T35" fmla="*/ 0 h 60"/>
                  <a:gd name="T36" fmla="*/ 0 w 58"/>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60">
                    <a:moveTo>
                      <a:pt x="0" y="0"/>
                    </a:moveTo>
                    <a:lnTo>
                      <a:pt x="1" y="11"/>
                    </a:lnTo>
                    <a:lnTo>
                      <a:pt x="4" y="22"/>
                    </a:lnTo>
                    <a:lnTo>
                      <a:pt x="10" y="31"/>
                    </a:lnTo>
                    <a:lnTo>
                      <a:pt x="18" y="39"/>
                    </a:lnTo>
                    <a:lnTo>
                      <a:pt x="27" y="46"/>
                    </a:lnTo>
                    <a:lnTo>
                      <a:pt x="36" y="53"/>
                    </a:lnTo>
                    <a:lnTo>
                      <a:pt x="47" y="56"/>
                    </a:lnTo>
                    <a:lnTo>
                      <a:pt x="57" y="60"/>
                    </a:lnTo>
                    <a:lnTo>
                      <a:pt x="58" y="48"/>
                    </a:lnTo>
                    <a:lnTo>
                      <a:pt x="50" y="46"/>
                    </a:lnTo>
                    <a:lnTo>
                      <a:pt x="42" y="41"/>
                    </a:lnTo>
                    <a:lnTo>
                      <a:pt x="34" y="37"/>
                    </a:lnTo>
                    <a:lnTo>
                      <a:pt x="27" y="31"/>
                    </a:lnTo>
                    <a:lnTo>
                      <a:pt x="21" y="25"/>
                    </a:lnTo>
                    <a:lnTo>
                      <a:pt x="16" y="17"/>
                    </a:lnTo>
                    <a:lnTo>
                      <a:pt x="12" y="9"/>
                    </a:lnTo>
                    <a:lnTo>
                      <a:pt x="1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35" name="Freeform 75"/>
              <p:cNvSpPr>
                <a:spLocks/>
              </p:cNvSpPr>
              <p:nvPr/>
            </p:nvSpPr>
            <p:spPr bwMode="auto">
              <a:xfrm flipH="1">
                <a:off x="-128" y="1777"/>
                <a:ext cx="12" cy="14"/>
              </a:xfrm>
              <a:custGeom>
                <a:avLst/>
                <a:gdLst>
                  <a:gd name="T0" fmla="*/ 0 w 63"/>
                  <a:gd name="T1" fmla="*/ 77 h 77"/>
                  <a:gd name="T2" fmla="*/ 11 w 63"/>
                  <a:gd name="T3" fmla="*/ 77 h 77"/>
                  <a:gd name="T4" fmla="*/ 11 w 63"/>
                  <a:gd name="T5" fmla="*/ 64 h 77"/>
                  <a:gd name="T6" fmla="*/ 13 w 63"/>
                  <a:gd name="T7" fmla="*/ 53 h 77"/>
                  <a:gd name="T8" fmla="*/ 18 w 63"/>
                  <a:gd name="T9" fmla="*/ 42 h 77"/>
                  <a:gd name="T10" fmla="*/ 24 w 63"/>
                  <a:gd name="T11" fmla="*/ 33 h 77"/>
                  <a:gd name="T12" fmla="*/ 31 w 63"/>
                  <a:gd name="T13" fmla="*/ 25 h 77"/>
                  <a:gd name="T14" fmla="*/ 40 w 63"/>
                  <a:gd name="T15" fmla="*/ 19 h 77"/>
                  <a:gd name="T16" fmla="*/ 51 w 63"/>
                  <a:gd name="T17" fmla="*/ 14 h 77"/>
                  <a:gd name="T18" fmla="*/ 63 w 63"/>
                  <a:gd name="T19" fmla="*/ 11 h 77"/>
                  <a:gd name="T20" fmla="*/ 62 w 63"/>
                  <a:gd name="T21" fmla="*/ 11 h 77"/>
                  <a:gd name="T22" fmla="*/ 63 w 63"/>
                  <a:gd name="T23" fmla="*/ 0 h 77"/>
                  <a:gd name="T24" fmla="*/ 63 w 63"/>
                  <a:gd name="T25" fmla="*/ 0 h 77"/>
                  <a:gd name="T26" fmla="*/ 63 w 63"/>
                  <a:gd name="T27" fmla="*/ 0 h 77"/>
                  <a:gd name="T28" fmla="*/ 62 w 63"/>
                  <a:gd name="T29" fmla="*/ 0 h 77"/>
                  <a:gd name="T30" fmla="*/ 62 w 63"/>
                  <a:gd name="T31" fmla="*/ 0 h 77"/>
                  <a:gd name="T32" fmla="*/ 61 w 63"/>
                  <a:gd name="T33" fmla="*/ 1 h 77"/>
                  <a:gd name="T34" fmla="*/ 57 w 63"/>
                  <a:gd name="T35" fmla="*/ 1 h 77"/>
                  <a:gd name="T36" fmla="*/ 53 w 63"/>
                  <a:gd name="T37" fmla="*/ 2 h 77"/>
                  <a:gd name="T38" fmla="*/ 48 w 63"/>
                  <a:gd name="T39" fmla="*/ 3 h 77"/>
                  <a:gd name="T40" fmla="*/ 35 w 63"/>
                  <a:gd name="T41" fmla="*/ 7 h 77"/>
                  <a:gd name="T42" fmla="*/ 25 w 63"/>
                  <a:gd name="T43" fmla="*/ 14 h 77"/>
                  <a:gd name="T44" fmla="*/ 17 w 63"/>
                  <a:gd name="T45" fmla="*/ 22 h 77"/>
                  <a:gd name="T46" fmla="*/ 10 w 63"/>
                  <a:gd name="T47" fmla="*/ 31 h 77"/>
                  <a:gd name="T48" fmla="*/ 5 w 63"/>
                  <a:gd name="T49" fmla="*/ 41 h 77"/>
                  <a:gd name="T50" fmla="*/ 2 w 63"/>
                  <a:gd name="T51" fmla="*/ 53 h 77"/>
                  <a:gd name="T52" fmla="*/ 1 w 63"/>
                  <a:gd name="T53" fmla="*/ 65 h 77"/>
                  <a:gd name="T54" fmla="*/ 0 w 63"/>
                  <a:gd name="T5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77">
                    <a:moveTo>
                      <a:pt x="0" y="77"/>
                    </a:moveTo>
                    <a:lnTo>
                      <a:pt x="11" y="77"/>
                    </a:lnTo>
                    <a:lnTo>
                      <a:pt x="11" y="64"/>
                    </a:lnTo>
                    <a:lnTo>
                      <a:pt x="13" y="53"/>
                    </a:lnTo>
                    <a:lnTo>
                      <a:pt x="18" y="42"/>
                    </a:lnTo>
                    <a:lnTo>
                      <a:pt x="24" y="33"/>
                    </a:lnTo>
                    <a:lnTo>
                      <a:pt x="31" y="25"/>
                    </a:lnTo>
                    <a:lnTo>
                      <a:pt x="40" y="19"/>
                    </a:lnTo>
                    <a:lnTo>
                      <a:pt x="51" y="14"/>
                    </a:lnTo>
                    <a:lnTo>
                      <a:pt x="63" y="11"/>
                    </a:lnTo>
                    <a:lnTo>
                      <a:pt x="62" y="11"/>
                    </a:lnTo>
                    <a:lnTo>
                      <a:pt x="63" y="0"/>
                    </a:lnTo>
                    <a:lnTo>
                      <a:pt x="63" y="0"/>
                    </a:lnTo>
                    <a:lnTo>
                      <a:pt x="63" y="0"/>
                    </a:lnTo>
                    <a:lnTo>
                      <a:pt x="62" y="0"/>
                    </a:lnTo>
                    <a:lnTo>
                      <a:pt x="62" y="0"/>
                    </a:lnTo>
                    <a:lnTo>
                      <a:pt x="61" y="1"/>
                    </a:lnTo>
                    <a:lnTo>
                      <a:pt x="57" y="1"/>
                    </a:lnTo>
                    <a:lnTo>
                      <a:pt x="53" y="2"/>
                    </a:lnTo>
                    <a:lnTo>
                      <a:pt x="48" y="3"/>
                    </a:lnTo>
                    <a:lnTo>
                      <a:pt x="35" y="7"/>
                    </a:lnTo>
                    <a:lnTo>
                      <a:pt x="25" y="14"/>
                    </a:lnTo>
                    <a:lnTo>
                      <a:pt x="17" y="22"/>
                    </a:lnTo>
                    <a:lnTo>
                      <a:pt x="10" y="31"/>
                    </a:lnTo>
                    <a:lnTo>
                      <a:pt x="5" y="41"/>
                    </a:lnTo>
                    <a:lnTo>
                      <a:pt x="2" y="53"/>
                    </a:lnTo>
                    <a:lnTo>
                      <a:pt x="1" y="65"/>
                    </a:lnTo>
                    <a:lnTo>
                      <a:pt x="0"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36" name="Freeform 76"/>
              <p:cNvSpPr>
                <a:spLocks/>
              </p:cNvSpPr>
              <p:nvPr/>
            </p:nvSpPr>
            <p:spPr bwMode="auto">
              <a:xfrm flipH="1">
                <a:off x="-486" y="1982"/>
                <a:ext cx="465" cy="67"/>
              </a:xfrm>
              <a:custGeom>
                <a:avLst/>
                <a:gdLst>
                  <a:gd name="T0" fmla="*/ 189 w 2445"/>
                  <a:gd name="T1" fmla="*/ 136 h 676"/>
                  <a:gd name="T2" fmla="*/ 221 w 2445"/>
                  <a:gd name="T3" fmla="*/ 88 h 676"/>
                  <a:gd name="T4" fmla="*/ 256 w 2445"/>
                  <a:gd name="T5" fmla="*/ 58 h 676"/>
                  <a:gd name="T6" fmla="*/ 296 w 2445"/>
                  <a:gd name="T7" fmla="*/ 43 h 676"/>
                  <a:gd name="T8" fmla="*/ 336 w 2445"/>
                  <a:gd name="T9" fmla="*/ 40 h 676"/>
                  <a:gd name="T10" fmla="*/ 377 w 2445"/>
                  <a:gd name="T11" fmla="*/ 52 h 676"/>
                  <a:gd name="T12" fmla="*/ 418 w 2445"/>
                  <a:gd name="T13" fmla="*/ 73 h 676"/>
                  <a:gd name="T14" fmla="*/ 458 w 2445"/>
                  <a:gd name="T15" fmla="*/ 101 h 676"/>
                  <a:gd name="T16" fmla="*/ 495 w 2445"/>
                  <a:gd name="T17" fmla="*/ 136 h 676"/>
                  <a:gd name="T18" fmla="*/ 528 w 2445"/>
                  <a:gd name="T19" fmla="*/ 105 h 676"/>
                  <a:gd name="T20" fmla="*/ 565 w 2445"/>
                  <a:gd name="T21" fmla="*/ 78 h 676"/>
                  <a:gd name="T22" fmla="*/ 605 w 2445"/>
                  <a:gd name="T23" fmla="*/ 55 h 676"/>
                  <a:gd name="T24" fmla="*/ 647 w 2445"/>
                  <a:gd name="T25" fmla="*/ 36 h 676"/>
                  <a:gd name="T26" fmla="*/ 691 w 2445"/>
                  <a:gd name="T27" fmla="*/ 21 h 676"/>
                  <a:gd name="T28" fmla="*/ 735 w 2445"/>
                  <a:gd name="T29" fmla="*/ 9 h 676"/>
                  <a:gd name="T30" fmla="*/ 781 w 2445"/>
                  <a:gd name="T31" fmla="*/ 2 h 676"/>
                  <a:gd name="T32" fmla="*/ 826 w 2445"/>
                  <a:gd name="T33" fmla="*/ 0 h 676"/>
                  <a:gd name="T34" fmla="*/ 860 w 2445"/>
                  <a:gd name="T35" fmla="*/ 6 h 676"/>
                  <a:gd name="T36" fmla="*/ 899 w 2445"/>
                  <a:gd name="T37" fmla="*/ 17 h 676"/>
                  <a:gd name="T38" fmla="*/ 938 w 2445"/>
                  <a:gd name="T39" fmla="*/ 33 h 676"/>
                  <a:gd name="T40" fmla="*/ 971 w 2445"/>
                  <a:gd name="T41" fmla="*/ 46 h 676"/>
                  <a:gd name="T42" fmla="*/ 1035 w 2445"/>
                  <a:gd name="T43" fmla="*/ 70 h 676"/>
                  <a:gd name="T44" fmla="*/ 1099 w 2445"/>
                  <a:gd name="T45" fmla="*/ 94 h 676"/>
                  <a:gd name="T46" fmla="*/ 1165 w 2445"/>
                  <a:gd name="T47" fmla="*/ 119 h 676"/>
                  <a:gd name="T48" fmla="*/ 1232 w 2445"/>
                  <a:gd name="T49" fmla="*/ 140 h 676"/>
                  <a:gd name="T50" fmla="*/ 1298 w 2445"/>
                  <a:gd name="T51" fmla="*/ 159 h 676"/>
                  <a:gd name="T52" fmla="*/ 1365 w 2445"/>
                  <a:gd name="T53" fmla="*/ 174 h 676"/>
                  <a:gd name="T54" fmla="*/ 1433 w 2445"/>
                  <a:gd name="T55" fmla="*/ 184 h 676"/>
                  <a:gd name="T56" fmla="*/ 1501 w 2445"/>
                  <a:gd name="T57" fmla="*/ 188 h 676"/>
                  <a:gd name="T58" fmla="*/ 1546 w 2445"/>
                  <a:gd name="T59" fmla="*/ 188 h 676"/>
                  <a:gd name="T60" fmla="*/ 1592 w 2445"/>
                  <a:gd name="T61" fmla="*/ 185 h 676"/>
                  <a:gd name="T62" fmla="*/ 1637 w 2445"/>
                  <a:gd name="T63" fmla="*/ 183 h 676"/>
                  <a:gd name="T64" fmla="*/ 1682 w 2445"/>
                  <a:gd name="T65" fmla="*/ 181 h 676"/>
                  <a:gd name="T66" fmla="*/ 1727 w 2445"/>
                  <a:gd name="T67" fmla="*/ 176 h 676"/>
                  <a:gd name="T68" fmla="*/ 1772 w 2445"/>
                  <a:gd name="T69" fmla="*/ 172 h 676"/>
                  <a:gd name="T70" fmla="*/ 1816 w 2445"/>
                  <a:gd name="T71" fmla="*/ 167 h 676"/>
                  <a:gd name="T72" fmla="*/ 1861 w 2445"/>
                  <a:gd name="T73" fmla="*/ 161 h 676"/>
                  <a:gd name="T74" fmla="*/ 1905 w 2445"/>
                  <a:gd name="T75" fmla="*/ 154 h 676"/>
                  <a:gd name="T76" fmla="*/ 1949 w 2445"/>
                  <a:gd name="T77" fmla="*/ 146 h 676"/>
                  <a:gd name="T78" fmla="*/ 1991 w 2445"/>
                  <a:gd name="T79" fmla="*/ 139 h 676"/>
                  <a:gd name="T80" fmla="*/ 2035 w 2445"/>
                  <a:gd name="T81" fmla="*/ 136 h 676"/>
                  <a:gd name="T82" fmla="*/ 2445 w 2445"/>
                  <a:gd name="T83" fmla="*/ 676 h 676"/>
                  <a:gd name="T84" fmla="*/ 0 w 2445"/>
                  <a:gd name="T85" fmla="*/ 13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45" h="676">
                    <a:moveTo>
                      <a:pt x="0" y="136"/>
                    </a:moveTo>
                    <a:lnTo>
                      <a:pt x="189" y="136"/>
                    </a:lnTo>
                    <a:lnTo>
                      <a:pt x="205" y="109"/>
                    </a:lnTo>
                    <a:lnTo>
                      <a:pt x="221" y="88"/>
                    </a:lnTo>
                    <a:lnTo>
                      <a:pt x="238" y="70"/>
                    </a:lnTo>
                    <a:lnTo>
                      <a:pt x="256" y="58"/>
                    </a:lnTo>
                    <a:lnTo>
                      <a:pt x="276" y="48"/>
                    </a:lnTo>
                    <a:lnTo>
                      <a:pt x="296" y="43"/>
                    </a:lnTo>
                    <a:lnTo>
                      <a:pt x="315" y="40"/>
                    </a:lnTo>
                    <a:lnTo>
                      <a:pt x="336" y="40"/>
                    </a:lnTo>
                    <a:lnTo>
                      <a:pt x="357" y="45"/>
                    </a:lnTo>
                    <a:lnTo>
                      <a:pt x="377" y="52"/>
                    </a:lnTo>
                    <a:lnTo>
                      <a:pt x="398" y="61"/>
                    </a:lnTo>
                    <a:lnTo>
                      <a:pt x="418" y="73"/>
                    </a:lnTo>
                    <a:lnTo>
                      <a:pt x="438" y="85"/>
                    </a:lnTo>
                    <a:lnTo>
                      <a:pt x="458" y="101"/>
                    </a:lnTo>
                    <a:lnTo>
                      <a:pt x="476" y="117"/>
                    </a:lnTo>
                    <a:lnTo>
                      <a:pt x="495" y="136"/>
                    </a:lnTo>
                    <a:lnTo>
                      <a:pt x="511" y="120"/>
                    </a:lnTo>
                    <a:lnTo>
                      <a:pt x="528" y="105"/>
                    </a:lnTo>
                    <a:lnTo>
                      <a:pt x="547" y="91"/>
                    </a:lnTo>
                    <a:lnTo>
                      <a:pt x="565" y="78"/>
                    </a:lnTo>
                    <a:lnTo>
                      <a:pt x="585" y="66"/>
                    </a:lnTo>
                    <a:lnTo>
                      <a:pt x="605" y="55"/>
                    </a:lnTo>
                    <a:lnTo>
                      <a:pt x="626" y="45"/>
                    </a:lnTo>
                    <a:lnTo>
                      <a:pt x="647" y="36"/>
                    </a:lnTo>
                    <a:lnTo>
                      <a:pt x="669" y="28"/>
                    </a:lnTo>
                    <a:lnTo>
                      <a:pt x="691" y="21"/>
                    </a:lnTo>
                    <a:lnTo>
                      <a:pt x="714" y="14"/>
                    </a:lnTo>
                    <a:lnTo>
                      <a:pt x="735" y="9"/>
                    </a:lnTo>
                    <a:lnTo>
                      <a:pt x="758" y="5"/>
                    </a:lnTo>
                    <a:lnTo>
                      <a:pt x="781" y="2"/>
                    </a:lnTo>
                    <a:lnTo>
                      <a:pt x="803" y="1"/>
                    </a:lnTo>
                    <a:lnTo>
                      <a:pt x="826" y="0"/>
                    </a:lnTo>
                    <a:lnTo>
                      <a:pt x="841" y="1"/>
                    </a:lnTo>
                    <a:lnTo>
                      <a:pt x="860" y="6"/>
                    </a:lnTo>
                    <a:lnTo>
                      <a:pt x="878" y="10"/>
                    </a:lnTo>
                    <a:lnTo>
                      <a:pt x="899" y="17"/>
                    </a:lnTo>
                    <a:lnTo>
                      <a:pt x="920" y="25"/>
                    </a:lnTo>
                    <a:lnTo>
                      <a:pt x="938" y="33"/>
                    </a:lnTo>
                    <a:lnTo>
                      <a:pt x="956" y="40"/>
                    </a:lnTo>
                    <a:lnTo>
                      <a:pt x="971" y="46"/>
                    </a:lnTo>
                    <a:lnTo>
                      <a:pt x="1003" y="58"/>
                    </a:lnTo>
                    <a:lnTo>
                      <a:pt x="1035" y="70"/>
                    </a:lnTo>
                    <a:lnTo>
                      <a:pt x="1067" y="82"/>
                    </a:lnTo>
                    <a:lnTo>
                      <a:pt x="1099" y="94"/>
                    </a:lnTo>
                    <a:lnTo>
                      <a:pt x="1131" y="106"/>
                    </a:lnTo>
                    <a:lnTo>
                      <a:pt x="1165" y="119"/>
                    </a:lnTo>
                    <a:lnTo>
                      <a:pt x="1198" y="129"/>
                    </a:lnTo>
                    <a:lnTo>
                      <a:pt x="1232" y="140"/>
                    </a:lnTo>
                    <a:lnTo>
                      <a:pt x="1265" y="150"/>
                    </a:lnTo>
                    <a:lnTo>
                      <a:pt x="1298" y="159"/>
                    </a:lnTo>
                    <a:lnTo>
                      <a:pt x="1332" y="167"/>
                    </a:lnTo>
                    <a:lnTo>
                      <a:pt x="1365" y="174"/>
                    </a:lnTo>
                    <a:lnTo>
                      <a:pt x="1400" y="180"/>
                    </a:lnTo>
                    <a:lnTo>
                      <a:pt x="1433" y="184"/>
                    </a:lnTo>
                    <a:lnTo>
                      <a:pt x="1468" y="187"/>
                    </a:lnTo>
                    <a:lnTo>
                      <a:pt x="1501" y="188"/>
                    </a:lnTo>
                    <a:lnTo>
                      <a:pt x="1524" y="188"/>
                    </a:lnTo>
                    <a:lnTo>
                      <a:pt x="1546" y="188"/>
                    </a:lnTo>
                    <a:lnTo>
                      <a:pt x="1569" y="187"/>
                    </a:lnTo>
                    <a:lnTo>
                      <a:pt x="1592" y="185"/>
                    </a:lnTo>
                    <a:lnTo>
                      <a:pt x="1614" y="184"/>
                    </a:lnTo>
                    <a:lnTo>
                      <a:pt x="1637" y="183"/>
                    </a:lnTo>
                    <a:lnTo>
                      <a:pt x="1659" y="182"/>
                    </a:lnTo>
                    <a:lnTo>
                      <a:pt x="1682" y="181"/>
                    </a:lnTo>
                    <a:lnTo>
                      <a:pt x="1704" y="178"/>
                    </a:lnTo>
                    <a:lnTo>
                      <a:pt x="1727" y="176"/>
                    </a:lnTo>
                    <a:lnTo>
                      <a:pt x="1749" y="175"/>
                    </a:lnTo>
                    <a:lnTo>
                      <a:pt x="1772" y="172"/>
                    </a:lnTo>
                    <a:lnTo>
                      <a:pt x="1793" y="169"/>
                    </a:lnTo>
                    <a:lnTo>
                      <a:pt x="1816" y="167"/>
                    </a:lnTo>
                    <a:lnTo>
                      <a:pt x="1838" y="165"/>
                    </a:lnTo>
                    <a:lnTo>
                      <a:pt x="1861" y="161"/>
                    </a:lnTo>
                    <a:lnTo>
                      <a:pt x="1883" y="158"/>
                    </a:lnTo>
                    <a:lnTo>
                      <a:pt x="1905" y="154"/>
                    </a:lnTo>
                    <a:lnTo>
                      <a:pt x="1927" y="150"/>
                    </a:lnTo>
                    <a:lnTo>
                      <a:pt x="1949" y="146"/>
                    </a:lnTo>
                    <a:lnTo>
                      <a:pt x="1970" y="142"/>
                    </a:lnTo>
                    <a:lnTo>
                      <a:pt x="1991" y="139"/>
                    </a:lnTo>
                    <a:lnTo>
                      <a:pt x="2013" y="137"/>
                    </a:lnTo>
                    <a:lnTo>
                      <a:pt x="2035" y="136"/>
                    </a:lnTo>
                    <a:lnTo>
                      <a:pt x="2445" y="136"/>
                    </a:lnTo>
                    <a:lnTo>
                      <a:pt x="2445" y="676"/>
                    </a:lnTo>
                    <a:lnTo>
                      <a:pt x="0" y="676"/>
                    </a:lnTo>
                    <a:lnTo>
                      <a:pt x="0" y="136"/>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37" name="Freeform 77"/>
              <p:cNvSpPr>
                <a:spLocks/>
              </p:cNvSpPr>
              <p:nvPr/>
            </p:nvSpPr>
            <p:spPr bwMode="auto">
              <a:xfrm flipH="1">
                <a:off x="-58" y="2007"/>
                <a:ext cx="37" cy="2"/>
              </a:xfrm>
              <a:custGeom>
                <a:avLst/>
                <a:gdLst>
                  <a:gd name="T0" fmla="*/ 183 w 194"/>
                  <a:gd name="T1" fmla="*/ 5 h 13"/>
                  <a:gd name="T2" fmla="*/ 189 w 194"/>
                  <a:gd name="T3" fmla="*/ 0 h 13"/>
                  <a:gd name="T4" fmla="*/ 0 w 194"/>
                  <a:gd name="T5" fmla="*/ 0 h 13"/>
                  <a:gd name="T6" fmla="*/ 0 w 194"/>
                  <a:gd name="T7" fmla="*/ 13 h 13"/>
                  <a:gd name="T8" fmla="*/ 189 w 194"/>
                  <a:gd name="T9" fmla="*/ 13 h 13"/>
                  <a:gd name="T10" fmla="*/ 194 w 194"/>
                  <a:gd name="T11" fmla="*/ 8 h 13"/>
                  <a:gd name="T12" fmla="*/ 189 w 194"/>
                  <a:gd name="T13" fmla="*/ 13 h 13"/>
                  <a:gd name="T14" fmla="*/ 192 w 194"/>
                  <a:gd name="T15" fmla="*/ 13 h 13"/>
                  <a:gd name="T16" fmla="*/ 194 w 194"/>
                  <a:gd name="T17" fmla="*/ 8 h 13"/>
                  <a:gd name="T18" fmla="*/ 183 w 194"/>
                  <a:gd name="T1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3">
                    <a:moveTo>
                      <a:pt x="183" y="5"/>
                    </a:moveTo>
                    <a:lnTo>
                      <a:pt x="189" y="0"/>
                    </a:lnTo>
                    <a:lnTo>
                      <a:pt x="0" y="0"/>
                    </a:lnTo>
                    <a:lnTo>
                      <a:pt x="0" y="13"/>
                    </a:lnTo>
                    <a:lnTo>
                      <a:pt x="189" y="13"/>
                    </a:lnTo>
                    <a:lnTo>
                      <a:pt x="194" y="8"/>
                    </a:lnTo>
                    <a:lnTo>
                      <a:pt x="189" y="13"/>
                    </a:lnTo>
                    <a:lnTo>
                      <a:pt x="192" y="13"/>
                    </a:lnTo>
                    <a:lnTo>
                      <a:pt x="194" y="8"/>
                    </a:lnTo>
                    <a:lnTo>
                      <a:pt x="18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38" name="Freeform 78"/>
              <p:cNvSpPr>
                <a:spLocks/>
              </p:cNvSpPr>
              <p:nvPr/>
            </p:nvSpPr>
            <p:spPr bwMode="auto">
              <a:xfrm flipH="1">
                <a:off x="-83" y="1988"/>
                <a:ext cx="27" cy="21"/>
              </a:xfrm>
              <a:custGeom>
                <a:avLst/>
                <a:gdLst>
                  <a:gd name="T0" fmla="*/ 143 w 143"/>
                  <a:gd name="T1" fmla="*/ 0 h 105"/>
                  <a:gd name="T2" fmla="*/ 122 w 143"/>
                  <a:gd name="T3" fmla="*/ 3 h 105"/>
                  <a:gd name="T4" fmla="*/ 100 w 143"/>
                  <a:gd name="T5" fmla="*/ 10 h 105"/>
                  <a:gd name="T6" fmla="*/ 78 w 143"/>
                  <a:gd name="T7" fmla="*/ 19 h 105"/>
                  <a:gd name="T8" fmla="*/ 57 w 143"/>
                  <a:gd name="T9" fmla="*/ 31 h 105"/>
                  <a:gd name="T10" fmla="*/ 38 w 143"/>
                  <a:gd name="T11" fmla="*/ 48 h 105"/>
                  <a:gd name="T12" fmla="*/ 22 w 143"/>
                  <a:gd name="T13" fmla="*/ 64 h 105"/>
                  <a:gd name="T14" fmla="*/ 9 w 143"/>
                  <a:gd name="T15" fmla="*/ 82 h 105"/>
                  <a:gd name="T16" fmla="*/ 0 w 143"/>
                  <a:gd name="T17" fmla="*/ 102 h 105"/>
                  <a:gd name="T18" fmla="*/ 11 w 143"/>
                  <a:gd name="T19" fmla="*/ 105 h 105"/>
                  <a:gd name="T20" fmla="*/ 23 w 143"/>
                  <a:gd name="T21" fmla="*/ 88 h 105"/>
                  <a:gd name="T22" fmla="*/ 34 w 143"/>
                  <a:gd name="T23" fmla="*/ 72 h 105"/>
                  <a:gd name="T24" fmla="*/ 49 w 143"/>
                  <a:gd name="T25" fmla="*/ 56 h 105"/>
                  <a:gd name="T26" fmla="*/ 64 w 143"/>
                  <a:gd name="T27" fmla="*/ 41 h 105"/>
                  <a:gd name="T28" fmla="*/ 82 w 143"/>
                  <a:gd name="T29" fmla="*/ 29 h 105"/>
                  <a:gd name="T30" fmla="*/ 100 w 143"/>
                  <a:gd name="T31" fmla="*/ 20 h 105"/>
                  <a:gd name="T32" fmla="*/ 121 w 143"/>
                  <a:gd name="T33" fmla="*/ 14 h 105"/>
                  <a:gd name="T34" fmla="*/ 143 w 143"/>
                  <a:gd name="T35" fmla="*/ 13 h 105"/>
                  <a:gd name="T36" fmla="*/ 143 w 143"/>
                  <a:gd name="T3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3" h="105">
                    <a:moveTo>
                      <a:pt x="143" y="0"/>
                    </a:moveTo>
                    <a:lnTo>
                      <a:pt x="122" y="3"/>
                    </a:lnTo>
                    <a:lnTo>
                      <a:pt x="100" y="10"/>
                    </a:lnTo>
                    <a:lnTo>
                      <a:pt x="78" y="19"/>
                    </a:lnTo>
                    <a:lnTo>
                      <a:pt x="57" y="31"/>
                    </a:lnTo>
                    <a:lnTo>
                      <a:pt x="38" y="48"/>
                    </a:lnTo>
                    <a:lnTo>
                      <a:pt x="22" y="64"/>
                    </a:lnTo>
                    <a:lnTo>
                      <a:pt x="9" y="82"/>
                    </a:lnTo>
                    <a:lnTo>
                      <a:pt x="0" y="102"/>
                    </a:lnTo>
                    <a:lnTo>
                      <a:pt x="11" y="105"/>
                    </a:lnTo>
                    <a:lnTo>
                      <a:pt x="23" y="88"/>
                    </a:lnTo>
                    <a:lnTo>
                      <a:pt x="34" y="72"/>
                    </a:lnTo>
                    <a:lnTo>
                      <a:pt x="49" y="56"/>
                    </a:lnTo>
                    <a:lnTo>
                      <a:pt x="64" y="41"/>
                    </a:lnTo>
                    <a:lnTo>
                      <a:pt x="82" y="29"/>
                    </a:lnTo>
                    <a:lnTo>
                      <a:pt x="100" y="20"/>
                    </a:lnTo>
                    <a:lnTo>
                      <a:pt x="121" y="14"/>
                    </a:lnTo>
                    <a:lnTo>
                      <a:pt x="143" y="13"/>
                    </a:lnTo>
                    <a:lnTo>
                      <a:pt x="1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39" name="Freeform 79"/>
              <p:cNvSpPr>
                <a:spLocks/>
              </p:cNvSpPr>
              <p:nvPr/>
            </p:nvSpPr>
            <p:spPr bwMode="auto">
              <a:xfrm flipH="1">
                <a:off x="-116" y="1988"/>
                <a:ext cx="33" cy="22"/>
              </a:xfrm>
              <a:custGeom>
                <a:avLst/>
                <a:gdLst>
                  <a:gd name="T0" fmla="*/ 164 w 173"/>
                  <a:gd name="T1" fmla="*/ 99 h 112"/>
                  <a:gd name="T2" fmla="*/ 173 w 173"/>
                  <a:gd name="T3" fmla="*/ 99 h 112"/>
                  <a:gd name="T4" fmla="*/ 154 w 173"/>
                  <a:gd name="T5" fmla="*/ 80 h 112"/>
                  <a:gd name="T6" fmla="*/ 135 w 173"/>
                  <a:gd name="T7" fmla="*/ 63 h 112"/>
                  <a:gd name="T8" fmla="*/ 116 w 173"/>
                  <a:gd name="T9" fmla="*/ 46 h 112"/>
                  <a:gd name="T10" fmla="*/ 96 w 173"/>
                  <a:gd name="T11" fmla="*/ 33 h 112"/>
                  <a:gd name="T12" fmla="*/ 76 w 173"/>
                  <a:gd name="T13" fmla="*/ 21 h 112"/>
                  <a:gd name="T14" fmla="*/ 53 w 173"/>
                  <a:gd name="T15" fmla="*/ 12 h 112"/>
                  <a:gd name="T16" fmla="*/ 27 w 173"/>
                  <a:gd name="T17" fmla="*/ 5 h 112"/>
                  <a:gd name="T18" fmla="*/ 0 w 173"/>
                  <a:gd name="T19" fmla="*/ 0 h 112"/>
                  <a:gd name="T20" fmla="*/ 0 w 173"/>
                  <a:gd name="T21" fmla="*/ 13 h 112"/>
                  <a:gd name="T22" fmla="*/ 21 w 173"/>
                  <a:gd name="T23" fmla="*/ 14 h 112"/>
                  <a:gd name="T24" fmla="*/ 44 w 173"/>
                  <a:gd name="T25" fmla="*/ 20 h 112"/>
                  <a:gd name="T26" fmla="*/ 67 w 173"/>
                  <a:gd name="T27" fmla="*/ 30 h 112"/>
                  <a:gd name="T28" fmla="*/ 91 w 173"/>
                  <a:gd name="T29" fmla="*/ 43 h 112"/>
                  <a:gd name="T30" fmla="*/ 111 w 173"/>
                  <a:gd name="T31" fmla="*/ 58 h 112"/>
                  <a:gd name="T32" fmla="*/ 131 w 173"/>
                  <a:gd name="T33" fmla="*/ 74 h 112"/>
                  <a:gd name="T34" fmla="*/ 149 w 173"/>
                  <a:gd name="T35" fmla="*/ 90 h 112"/>
                  <a:gd name="T36" fmla="*/ 164 w 173"/>
                  <a:gd name="T37" fmla="*/ 106 h 112"/>
                  <a:gd name="T38" fmla="*/ 164 w 173"/>
                  <a:gd name="T39" fmla="*/ 107 h 112"/>
                  <a:gd name="T40" fmla="*/ 173 w 173"/>
                  <a:gd name="T41" fmla="*/ 107 h 112"/>
                  <a:gd name="T42" fmla="*/ 164 w 173"/>
                  <a:gd name="T43" fmla="*/ 107 h 112"/>
                  <a:gd name="T44" fmla="*/ 169 w 173"/>
                  <a:gd name="T45" fmla="*/ 112 h 112"/>
                  <a:gd name="T46" fmla="*/ 173 w 173"/>
                  <a:gd name="T47" fmla="*/ 107 h 112"/>
                  <a:gd name="T48" fmla="*/ 164 w 173"/>
                  <a:gd name="T49" fmla="*/ 9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 h="112">
                    <a:moveTo>
                      <a:pt x="164" y="99"/>
                    </a:moveTo>
                    <a:lnTo>
                      <a:pt x="173" y="99"/>
                    </a:lnTo>
                    <a:lnTo>
                      <a:pt x="154" y="80"/>
                    </a:lnTo>
                    <a:lnTo>
                      <a:pt x="135" y="63"/>
                    </a:lnTo>
                    <a:lnTo>
                      <a:pt x="116" y="46"/>
                    </a:lnTo>
                    <a:lnTo>
                      <a:pt x="96" y="33"/>
                    </a:lnTo>
                    <a:lnTo>
                      <a:pt x="76" y="21"/>
                    </a:lnTo>
                    <a:lnTo>
                      <a:pt x="53" y="12"/>
                    </a:lnTo>
                    <a:lnTo>
                      <a:pt x="27" y="5"/>
                    </a:lnTo>
                    <a:lnTo>
                      <a:pt x="0" y="0"/>
                    </a:lnTo>
                    <a:lnTo>
                      <a:pt x="0" y="13"/>
                    </a:lnTo>
                    <a:lnTo>
                      <a:pt x="21" y="14"/>
                    </a:lnTo>
                    <a:lnTo>
                      <a:pt x="44" y="20"/>
                    </a:lnTo>
                    <a:lnTo>
                      <a:pt x="67" y="30"/>
                    </a:lnTo>
                    <a:lnTo>
                      <a:pt x="91" y="43"/>
                    </a:lnTo>
                    <a:lnTo>
                      <a:pt x="111" y="58"/>
                    </a:lnTo>
                    <a:lnTo>
                      <a:pt x="131" y="74"/>
                    </a:lnTo>
                    <a:lnTo>
                      <a:pt x="149" y="90"/>
                    </a:lnTo>
                    <a:lnTo>
                      <a:pt x="164" y="106"/>
                    </a:lnTo>
                    <a:lnTo>
                      <a:pt x="164" y="107"/>
                    </a:lnTo>
                    <a:lnTo>
                      <a:pt x="173" y="107"/>
                    </a:lnTo>
                    <a:lnTo>
                      <a:pt x="164" y="107"/>
                    </a:lnTo>
                    <a:lnTo>
                      <a:pt x="169" y="112"/>
                    </a:lnTo>
                    <a:lnTo>
                      <a:pt x="173" y="107"/>
                    </a:lnTo>
                    <a:lnTo>
                      <a:pt x="164"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40" name="Freeform 80"/>
              <p:cNvSpPr>
                <a:spLocks/>
              </p:cNvSpPr>
              <p:nvPr/>
            </p:nvSpPr>
            <p:spPr bwMode="auto">
              <a:xfrm flipH="1">
                <a:off x="-178" y="1981"/>
                <a:ext cx="64" cy="28"/>
              </a:xfrm>
              <a:custGeom>
                <a:avLst/>
                <a:gdLst>
                  <a:gd name="T0" fmla="*/ 336 w 336"/>
                  <a:gd name="T1" fmla="*/ 0 h 145"/>
                  <a:gd name="T2" fmla="*/ 317 w 336"/>
                  <a:gd name="T3" fmla="*/ 0 h 145"/>
                  <a:gd name="T4" fmla="*/ 298 w 336"/>
                  <a:gd name="T5" fmla="*/ 2 h 145"/>
                  <a:gd name="T6" fmla="*/ 279 w 336"/>
                  <a:gd name="T7" fmla="*/ 4 h 145"/>
                  <a:gd name="T8" fmla="*/ 260 w 336"/>
                  <a:gd name="T9" fmla="*/ 6 h 145"/>
                  <a:gd name="T10" fmla="*/ 242 w 336"/>
                  <a:gd name="T11" fmla="*/ 10 h 145"/>
                  <a:gd name="T12" fmla="*/ 224 w 336"/>
                  <a:gd name="T13" fmla="*/ 13 h 145"/>
                  <a:gd name="T14" fmla="*/ 206 w 336"/>
                  <a:gd name="T15" fmla="*/ 18 h 145"/>
                  <a:gd name="T16" fmla="*/ 188 w 336"/>
                  <a:gd name="T17" fmla="*/ 23 h 145"/>
                  <a:gd name="T18" fmla="*/ 171 w 336"/>
                  <a:gd name="T19" fmla="*/ 29 h 145"/>
                  <a:gd name="T20" fmla="*/ 153 w 336"/>
                  <a:gd name="T21" fmla="*/ 36 h 145"/>
                  <a:gd name="T22" fmla="*/ 136 w 336"/>
                  <a:gd name="T23" fmla="*/ 44 h 145"/>
                  <a:gd name="T24" fmla="*/ 119 w 336"/>
                  <a:gd name="T25" fmla="*/ 52 h 145"/>
                  <a:gd name="T26" fmla="*/ 103 w 336"/>
                  <a:gd name="T27" fmla="*/ 61 h 145"/>
                  <a:gd name="T28" fmla="*/ 87 w 336"/>
                  <a:gd name="T29" fmla="*/ 71 h 145"/>
                  <a:gd name="T30" fmla="*/ 70 w 336"/>
                  <a:gd name="T31" fmla="*/ 81 h 145"/>
                  <a:gd name="T32" fmla="*/ 54 w 336"/>
                  <a:gd name="T33" fmla="*/ 93 h 145"/>
                  <a:gd name="T34" fmla="*/ 47 w 336"/>
                  <a:gd name="T35" fmla="*/ 98 h 145"/>
                  <a:gd name="T36" fmla="*/ 41 w 336"/>
                  <a:gd name="T37" fmla="*/ 104 h 145"/>
                  <a:gd name="T38" fmla="*/ 35 w 336"/>
                  <a:gd name="T39" fmla="*/ 110 h 145"/>
                  <a:gd name="T40" fmla="*/ 28 w 336"/>
                  <a:gd name="T41" fmla="*/ 116 h 145"/>
                  <a:gd name="T42" fmla="*/ 21 w 336"/>
                  <a:gd name="T43" fmla="*/ 121 h 145"/>
                  <a:gd name="T44" fmla="*/ 14 w 336"/>
                  <a:gd name="T45" fmla="*/ 127 h 145"/>
                  <a:gd name="T46" fmla="*/ 7 w 336"/>
                  <a:gd name="T47" fmla="*/ 133 h 145"/>
                  <a:gd name="T48" fmla="*/ 0 w 336"/>
                  <a:gd name="T49" fmla="*/ 137 h 145"/>
                  <a:gd name="T50" fmla="*/ 9 w 336"/>
                  <a:gd name="T51" fmla="*/ 145 h 145"/>
                  <a:gd name="T52" fmla="*/ 27 w 336"/>
                  <a:gd name="T53" fmla="*/ 131 h 145"/>
                  <a:gd name="T54" fmla="*/ 44 w 336"/>
                  <a:gd name="T55" fmla="*/ 117 h 145"/>
                  <a:gd name="T56" fmla="*/ 62 w 336"/>
                  <a:gd name="T57" fmla="*/ 103 h 145"/>
                  <a:gd name="T58" fmla="*/ 81 w 336"/>
                  <a:gd name="T59" fmla="*/ 90 h 145"/>
                  <a:gd name="T60" fmla="*/ 100 w 336"/>
                  <a:gd name="T61" fmla="*/ 78 h 145"/>
                  <a:gd name="T62" fmla="*/ 120 w 336"/>
                  <a:gd name="T63" fmla="*/ 66 h 145"/>
                  <a:gd name="T64" fmla="*/ 140 w 336"/>
                  <a:gd name="T65" fmla="*/ 56 h 145"/>
                  <a:gd name="T66" fmla="*/ 160 w 336"/>
                  <a:gd name="T67" fmla="*/ 46 h 145"/>
                  <a:gd name="T68" fmla="*/ 181 w 336"/>
                  <a:gd name="T69" fmla="*/ 37 h 145"/>
                  <a:gd name="T70" fmla="*/ 203 w 336"/>
                  <a:gd name="T71" fmla="*/ 30 h 145"/>
                  <a:gd name="T72" fmla="*/ 225 w 336"/>
                  <a:gd name="T73" fmla="*/ 23 h 145"/>
                  <a:gd name="T74" fmla="*/ 247 w 336"/>
                  <a:gd name="T75" fmla="*/ 18 h 145"/>
                  <a:gd name="T76" fmla="*/ 268 w 336"/>
                  <a:gd name="T77" fmla="*/ 14 h 145"/>
                  <a:gd name="T78" fmla="*/ 291 w 336"/>
                  <a:gd name="T79" fmla="*/ 12 h 145"/>
                  <a:gd name="T80" fmla="*/ 313 w 336"/>
                  <a:gd name="T81" fmla="*/ 11 h 145"/>
                  <a:gd name="T82" fmla="*/ 336 w 336"/>
                  <a:gd name="T83" fmla="*/ 11 h 145"/>
                  <a:gd name="T84" fmla="*/ 336 w 336"/>
                  <a:gd name="T8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 h="145">
                    <a:moveTo>
                      <a:pt x="336" y="0"/>
                    </a:moveTo>
                    <a:lnTo>
                      <a:pt x="317" y="0"/>
                    </a:lnTo>
                    <a:lnTo>
                      <a:pt x="298" y="2"/>
                    </a:lnTo>
                    <a:lnTo>
                      <a:pt x="279" y="4"/>
                    </a:lnTo>
                    <a:lnTo>
                      <a:pt x="260" y="6"/>
                    </a:lnTo>
                    <a:lnTo>
                      <a:pt x="242" y="10"/>
                    </a:lnTo>
                    <a:lnTo>
                      <a:pt x="224" y="13"/>
                    </a:lnTo>
                    <a:lnTo>
                      <a:pt x="206" y="18"/>
                    </a:lnTo>
                    <a:lnTo>
                      <a:pt x="188" y="23"/>
                    </a:lnTo>
                    <a:lnTo>
                      <a:pt x="171" y="29"/>
                    </a:lnTo>
                    <a:lnTo>
                      <a:pt x="153" y="36"/>
                    </a:lnTo>
                    <a:lnTo>
                      <a:pt x="136" y="44"/>
                    </a:lnTo>
                    <a:lnTo>
                      <a:pt x="119" y="52"/>
                    </a:lnTo>
                    <a:lnTo>
                      <a:pt x="103" y="61"/>
                    </a:lnTo>
                    <a:lnTo>
                      <a:pt x="87" y="71"/>
                    </a:lnTo>
                    <a:lnTo>
                      <a:pt x="70" y="81"/>
                    </a:lnTo>
                    <a:lnTo>
                      <a:pt x="54" y="93"/>
                    </a:lnTo>
                    <a:lnTo>
                      <a:pt x="47" y="98"/>
                    </a:lnTo>
                    <a:lnTo>
                      <a:pt x="41" y="104"/>
                    </a:lnTo>
                    <a:lnTo>
                      <a:pt x="35" y="110"/>
                    </a:lnTo>
                    <a:lnTo>
                      <a:pt x="28" y="116"/>
                    </a:lnTo>
                    <a:lnTo>
                      <a:pt x="21" y="121"/>
                    </a:lnTo>
                    <a:lnTo>
                      <a:pt x="14" y="127"/>
                    </a:lnTo>
                    <a:lnTo>
                      <a:pt x="7" y="133"/>
                    </a:lnTo>
                    <a:lnTo>
                      <a:pt x="0" y="137"/>
                    </a:lnTo>
                    <a:lnTo>
                      <a:pt x="9" y="145"/>
                    </a:lnTo>
                    <a:lnTo>
                      <a:pt x="27" y="131"/>
                    </a:lnTo>
                    <a:lnTo>
                      <a:pt x="44" y="117"/>
                    </a:lnTo>
                    <a:lnTo>
                      <a:pt x="62" y="103"/>
                    </a:lnTo>
                    <a:lnTo>
                      <a:pt x="81" y="90"/>
                    </a:lnTo>
                    <a:lnTo>
                      <a:pt x="100" y="78"/>
                    </a:lnTo>
                    <a:lnTo>
                      <a:pt x="120" y="66"/>
                    </a:lnTo>
                    <a:lnTo>
                      <a:pt x="140" y="56"/>
                    </a:lnTo>
                    <a:lnTo>
                      <a:pt x="160" y="46"/>
                    </a:lnTo>
                    <a:lnTo>
                      <a:pt x="181" y="37"/>
                    </a:lnTo>
                    <a:lnTo>
                      <a:pt x="203" y="30"/>
                    </a:lnTo>
                    <a:lnTo>
                      <a:pt x="225" y="23"/>
                    </a:lnTo>
                    <a:lnTo>
                      <a:pt x="247" y="18"/>
                    </a:lnTo>
                    <a:lnTo>
                      <a:pt x="268" y="14"/>
                    </a:lnTo>
                    <a:lnTo>
                      <a:pt x="291" y="12"/>
                    </a:lnTo>
                    <a:lnTo>
                      <a:pt x="313" y="11"/>
                    </a:lnTo>
                    <a:lnTo>
                      <a:pt x="336" y="11"/>
                    </a:lnTo>
                    <a:lnTo>
                      <a:pt x="3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41" name="Freeform 81"/>
              <p:cNvSpPr>
                <a:spLocks/>
              </p:cNvSpPr>
              <p:nvPr/>
            </p:nvSpPr>
            <p:spPr bwMode="auto">
              <a:xfrm flipH="1">
                <a:off x="-307" y="1981"/>
                <a:ext cx="129" cy="38"/>
              </a:xfrm>
              <a:custGeom>
                <a:avLst/>
                <a:gdLst>
                  <a:gd name="T0" fmla="*/ 647 w 675"/>
                  <a:gd name="T1" fmla="*/ 187 h 200"/>
                  <a:gd name="T2" fmla="*/ 589 w 675"/>
                  <a:gd name="T3" fmla="*/ 182 h 200"/>
                  <a:gd name="T4" fmla="*/ 525 w 675"/>
                  <a:gd name="T5" fmla="*/ 172 h 200"/>
                  <a:gd name="T6" fmla="*/ 461 w 675"/>
                  <a:gd name="T7" fmla="*/ 156 h 200"/>
                  <a:gd name="T8" fmla="*/ 395 w 675"/>
                  <a:gd name="T9" fmla="*/ 137 h 200"/>
                  <a:gd name="T10" fmla="*/ 332 w 675"/>
                  <a:gd name="T11" fmla="*/ 116 h 200"/>
                  <a:gd name="T12" fmla="*/ 271 w 675"/>
                  <a:gd name="T13" fmla="*/ 94 h 200"/>
                  <a:gd name="T14" fmla="*/ 215 w 675"/>
                  <a:gd name="T15" fmla="*/ 72 h 200"/>
                  <a:gd name="T16" fmla="*/ 179 w 675"/>
                  <a:gd name="T17" fmla="*/ 57 h 200"/>
                  <a:gd name="T18" fmla="*/ 156 w 675"/>
                  <a:gd name="T19" fmla="*/ 48 h 200"/>
                  <a:gd name="T20" fmla="*/ 133 w 675"/>
                  <a:gd name="T21" fmla="*/ 38 h 200"/>
                  <a:gd name="T22" fmla="*/ 109 w 675"/>
                  <a:gd name="T23" fmla="*/ 29 h 200"/>
                  <a:gd name="T24" fmla="*/ 83 w 675"/>
                  <a:gd name="T25" fmla="*/ 20 h 200"/>
                  <a:gd name="T26" fmla="*/ 59 w 675"/>
                  <a:gd name="T27" fmla="*/ 12 h 200"/>
                  <a:gd name="T28" fmla="*/ 35 w 675"/>
                  <a:gd name="T29" fmla="*/ 5 h 200"/>
                  <a:gd name="T30" fmla="*/ 12 w 675"/>
                  <a:gd name="T31" fmla="*/ 2 h 200"/>
                  <a:gd name="T32" fmla="*/ 0 w 675"/>
                  <a:gd name="T33" fmla="*/ 11 h 200"/>
                  <a:gd name="T34" fmla="*/ 25 w 675"/>
                  <a:gd name="T35" fmla="*/ 14 h 200"/>
                  <a:gd name="T36" fmla="*/ 52 w 675"/>
                  <a:gd name="T37" fmla="*/ 22 h 200"/>
                  <a:gd name="T38" fmla="*/ 83 w 675"/>
                  <a:gd name="T39" fmla="*/ 31 h 200"/>
                  <a:gd name="T40" fmla="*/ 114 w 675"/>
                  <a:gd name="T41" fmla="*/ 43 h 200"/>
                  <a:gd name="T42" fmla="*/ 147 w 675"/>
                  <a:gd name="T43" fmla="*/ 56 h 200"/>
                  <a:gd name="T44" fmla="*/ 177 w 675"/>
                  <a:gd name="T45" fmla="*/ 68 h 200"/>
                  <a:gd name="T46" fmla="*/ 205 w 675"/>
                  <a:gd name="T47" fmla="*/ 80 h 200"/>
                  <a:gd name="T48" fmla="*/ 229 w 675"/>
                  <a:gd name="T49" fmla="*/ 90 h 200"/>
                  <a:gd name="T50" fmla="*/ 284 w 675"/>
                  <a:gd name="T51" fmla="*/ 110 h 200"/>
                  <a:gd name="T52" fmla="*/ 338 w 675"/>
                  <a:gd name="T53" fmla="*/ 129 h 200"/>
                  <a:gd name="T54" fmla="*/ 393 w 675"/>
                  <a:gd name="T55" fmla="*/ 147 h 200"/>
                  <a:gd name="T56" fmla="*/ 448 w 675"/>
                  <a:gd name="T57" fmla="*/ 163 h 200"/>
                  <a:gd name="T58" fmla="*/ 503 w 675"/>
                  <a:gd name="T59" fmla="*/ 177 h 200"/>
                  <a:gd name="T60" fmla="*/ 560 w 675"/>
                  <a:gd name="T61" fmla="*/ 188 h 200"/>
                  <a:gd name="T62" fmla="*/ 617 w 675"/>
                  <a:gd name="T63" fmla="*/ 195 h 200"/>
                  <a:gd name="T64" fmla="*/ 675 w 675"/>
                  <a:gd name="T65"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5" h="200">
                    <a:moveTo>
                      <a:pt x="675" y="186"/>
                    </a:moveTo>
                    <a:lnTo>
                      <a:pt x="647" y="187"/>
                    </a:lnTo>
                    <a:lnTo>
                      <a:pt x="619" y="186"/>
                    </a:lnTo>
                    <a:lnTo>
                      <a:pt x="589" y="182"/>
                    </a:lnTo>
                    <a:lnTo>
                      <a:pt x="558" y="178"/>
                    </a:lnTo>
                    <a:lnTo>
                      <a:pt x="525" y="172"/>
                    </a:lnTo>
                    <a:lnTo>
                      <a:pt x="493" y="164"/>
                    </a:lnTo>
                    <a:lnTo>
                      <a:pt x="461" y="156"/>
                    </a:lnTo>
                    <a:lnTo>
                      <a:pt x="429" y="147"/>
                    </a:lnTo>
                    <a:lnTo>
                      <a:pt x="395" y="137"/>
                    </a:lnTo>
                    <a:lnTo>
                      <a:pt x="364" y="126"/>
                    </a:lnTo>
                    <a:lnTo>
                      <a:pt x="332" y="116"/>
                    </a:lnTo>
                    <a:lnTo>
                      <a:pt x="301" y="104"/>
                    </a:lnTo>
                    <a:lnTo>
                      <a:pt x="271" y="94"/>
                    </a:lnTo>
                    <a:lnTo>
                      <a:pt x="242" y="82"/>
                    </a:lnTo>
                    <a:lnTo>
                      <a:pt x="215" y="72"/>
                    </a:lnTo>
                    <a:lnTo>
                      <a:pt x="189" y="61"/>
                    </a:lnTo>
                    <a:lnTo>
                      <a:pt x="179" y="57"/>
                    </a:lnTo>
                    <a:lnTo>
                      <a:pt x="167" y="52"/>
                    </a:lnTo>
                    <a:lnTo>
                      <a:pt x="156" y="48"/>
                    </a:lnTo>
                    <a:lnTo>
                      <a:pt x="144" y="43"/>
                    </a:lnTo>
                    <a:lnTo>
                      <a:pt x="133" y="38"/>
                    </a:lnTo>
                    <a:lnTo>
                      <a:pt x="120" y="34"/>
                    </a:lnTo>
                    <a:lnTo>
                      <a:pt x="109" y="29"/>
                    </a:lnTo>
                    <a:lnTo>
                      <a:pt x="96" y="23"/>
                    </a:lnTo>
                    <a:lnTo>
                      <a:pt x="83" y="20"/>
                    </a:lnTo>
                    <a:lnTo>
                      <a:pt x="72" y="15"/>
                    </a:lnTo>
                    <a:lnTo>
                      <a:pt x="59" y="12"/>
                    </a:lnTo>
                    <a:lnTo>
                      <a:pt x="48" y="8"/>
                    </a:lnTo>
                    <a:lnTo>
                      <a:pt x="35" y="5"/>
                    </a:lnTo>
                    <a:lnTo>
                      <a:pt x="23" y="3"/>
                    </a:lnTo>
                    <a:lnTo>
                      <a:pt x="12" y="2"/>
                    </a:lnTo>
                    <a:lnTo>
                      <a:pt x="0" y="0"/>
                    </a:lnTo>
                    <a:lnTo>
                      <a:pt x="0" y="11"/>
                    </a:lnTo>
                    <a:lnTo>
                      <a:pt x="12" y="12"/>
                    </a:lnTo>
                    <a:lnTo>
                      <a:pt x="25" y="14"/>
                    </a:lnTo>
                    <a:lnTo>
                      <a:pt x="38" y="18"/>
                    </a:lnTo>
                    <a:lnTo>
                      <a:pt x="52" y="22"/>
                    </a:lnTo>
                    <a:lnTo>
                      <a:pt x="67" y="27"/>
                    </a:lnTo>
                    <a:lnTo>
                      <a:pt x="83" y="31"/>
                    </a:lnTo>
                    <a:lnTo>
                      <a:pt x="98" y="37"/>
                    </a:lnTo>
                    <a:lnTo>
                      <a:pt x="114" y="43"/>
                    </a:lnTo>
                    <a:lnTo>
                      <a:pt x="130" y="50"/>
                    </a:lnTo>
                    <a:lnTo>
                      <a:pt x="147" y="56"/>
                    </a:lnTo>
                    <a:lnTo>
                      <a:pt x="162" y="63"/>
                    </a:lnTo>
                    <a:lnTo>
                      <a:pt x="177" y="68"/>
                    </a:lnTo>
                    <a:lnTo>
                      <a:pt x="191" y="75"/>
                    </a:lnTo>
                    <a:lnTo>
                      <a:pt x="205" y="80"/>
                    </a:lnTo>
                    <a:lnTo>
                      <a:pt x="218" y="86"/>
                    </a:lnTo>
                    <a:lnTo>
                      <a:pt x="229" y="90"/>
                    </a:lnTo>
                    <a:lnTo>
                      <a:pt x="256" y="101"/>
                    </a:lnTo>
                    <a:lnTo>
                      <a:pt x="284" y="110"/>
                    </a:lnTo>
                    <a:lnTo>
                      <a:pt x="310" y="119"/>
                    </a:lnTo>
                    <a:lnTo>
                      <a:pt x="338" y="129"/>
                    </a:lnTo>
                    <a:lnTo>
                      <a:pt x="365" y="137"/>
                    </a:lnTo>
                    <a:lnTo>
                      <a:pt x="393" y="147"/>
                    </a:lnTo>
                    <a:lnTo>
                      <a:pt x="421" y="155"/>
                    </a:lnTo>
                    <a:lnTo>
                      <a:pt x="448" y="163"/>
                    </a:lnTo>
                    <a:lnTo>
                      <a:pt x="476" y="170"/>
                    </a:lnTo>
                    <a:lnTo>
                      <a:pt x="503" y="177"/>
                    </a:lnTo>
                    <a:lnTo>
                      <a:pt x="532" y="182"/>
                    </a:lnTo>
                    <a:lnTo>
                      <a:pt x="560" y="188"/>
                    </a:lnTo>
                    <a:lnTo>
                      <a:pt x="589" y="192"/>
                    </a:lnTo>
                    <a:lnTo>
                      <a:pt x="617" y="195"/>
                    </a:lnTo>
                    <a:lnTo>
                      <a:pt x="646" y="198"/>
                    </a:lnTo>
                    <a:lnTo>
                      <a:pt x="675" y="200"/>
                    </a:lnTo>
                    <a:lnTo>
                      <a:pt x="675"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42" name="Freeform 82"/>
              <p:cNvSpPr>
                <a:spLocks/>
              </p:cNvSpPr>
              <p:nvPr/>
            </p:nvSpPr>
            <p:spPr bwMode="auto">
              <a:xfrm flipH="1">
                <a:off x="-408" y="2007"/>
                <a:ext cx="101" cy="12"/>
              </a:xfrm>
              <a:custGeom>
                <a:avLst/>
                <a:gdLst>
                  <a:gd name="T0" fmla="*/ 534 w 535"/>
                  <a:gd name="T1" fmla="*/ 0 h 65"/>
                  <a:gd name="T2" fmla="*/ 502 w 535"/>
                  <a:gd name="T3" fmla="*/ 6 h 65"/>
                  <a:gd name="T4" fmla="*/ 469 w 535"/>
                  <a:gd name="T5" fmla="*/ 12 h 65"/>
                  <a:gd name="T6" fmla="*/ 436 w 535"/>
                  <a:gd name="T7" fmla="*/ 17 h 65"/>
                  <a:gd name="T8" fmla="*/ 403 w 535"/>
                  <a:gd name="T9" fmla="*/ 22 h 65"/>
                  <a:gd name="T10" fmla="*/ 370 w 535"/>
                  <a:gd name="T11" fmla="*/ 27 h 65"/>
                  <a:gd name="T12" fmla="*/ 336 w 535"/>
                  <a:gd name="T13" fmla="*/ 31 h 65"/>
                  <a:gd name="T14" fmla="*/ 302 w 535"/>
                  <a:gd name="T15" fmla="*/ 36 h 65"/>
                  <a:gd name="T16" fmla="*/ 268 w 535"/>
                  <a:gd name="T17" fmla="*/ 39 h 65"/>
                  <a:gd name="T18" fmla="*/ 235 w 535"/>
                  <a:gd name="T19" fmla="*/ 43 h 65"/>
                  <a:gd name="T20" fmla="*/ 200 w 535"/>
                  <a:gd name="T21" fmla="*/ 45 h 65"/>
                  <a:gd name="T22" fmla="*/ 167 w 535"/>
                  <a:gd name="T23" fmla="*/ 47 h 65"/>
                  <a:gd name="T24" fmla="*/ 134 w 535"/>
                  <a:gd name="T25" fmla="*/ 50 h 65"/>
                  <a:gd name="T26" fmla="*/ 100 w 535"/>
                  <a:gd name="T27" fmla="*/ 51 h 65"/>
                  <a:gd name="T28" fmla="*/ 67 w 535"/>
                  <a:gd name="T29" fmla="*/ 51 h 65"/>
                  <a:gd name="T30" fmla="*/ 33 w 535"/>
                  <a:gd name="T31" fmla="*/ 51 h 65"/>
                  <a:gd name="T32" fmla="*/ 0 w 535"/>
                  <a:gd name="T33" fmla="*/ 51 h 65"/>
                  <a:gd name="T34" fmla="*/ 0 w 535"/>
                  <a:gd name="T35" fmla="*/ 65 h 65"/>
                  <a:gd name="T36" fmla="*/ 33 w 535"/>
                  <a:gd name="T37" fmla="*/ 63 h 65"/>
                  <a:gd name="T38" fmla="*/ 67 w 535"/>
                  <a:gd name="T39" fmla="*/ 61 h 65"/>
                  <a:gd name="T40" fmla="*/ 101 w 535"/>
                  <a:gd name="T41" fmla="*/ 60 h 65"/>
                  <a:gd name="T42" fmla="*/ 135 w 535"/>
                  <a:gd name="T43" fmla="*/ 58 h 65"/>
                  <a:gd name="T44" fmla="*/ 168 w 535"/>
                  <a:gd name="T45" fmla="*/ 55 h 65"/>
                  <a:gd name="T46" fmla="*/ 202 w 535"/>
                  <a:gd name="T47" fmla="*/ 54 h 65"/>
                  <a:gd name="T48" fmla="*/ 235 w 535"/>
                  <a:gd name="T49" fmla="*/ 51 h 65"/>
                  <a:gd name="T50" fmla="*/ 269 w 535"/>
                  <a:gd name="T51" fmla="*/ 48 h 65"/>
                  <a:gd name="T52" fmla="*/ 303 w 535"/>
                  <a:gd name="T53" fmla="*/ 45 h 65"/>
                  <a:gd name="T54" fmla="*/ 336 w 535"/>
                  <a:gd name="T55" fmla="*/ 42 h 65"/>
                  <a:gd name="T56" fmla="*/ 370 w 535"/>
                  <a:gd name="T57" fmla="*/ 38 h 65"/>
                  <a:gd name="T58" fmla="*/ 403 w 535"/>
                  <a:gd name="T59" fmla="*/ 34 h 65"/>
                  <a:gd name="T60" fmla="*/ 436 w 535"/>
                  <a:gd name="T61" fmla="*/ 29 h 65"/>
                  <a:gd name="T62" fmla="*/ 469 w 535"/>
                  <a:gd name="T63" fmla="*/ 24 h 65"/>
                  <a:gd name="T64" fmla="*/ 502 w 535"/>
                  <a:gd name="T65" fmla="*/ 19 h 65"/>
                  <a:gd name="T66" fmla="*/ 535 w 535"/>
                  <a:gd name="T67" fmla="*/ 12 h 65"/>
                  <a:gd name="T68" fmla="*/ 534 w 535"/>
                  <a:gd name="T69" fmla="*/ 13 h 65"/>
                  <a:gd name="T70" fmla="*/ 534 w 535"/>
                  <a:gd name="T7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5" h="65">
                    <a:moveTo>
                      <a:pt x="534" y="0"/>
                    </a:moveTo>
                    <a:lnTo>
                      <a:pt x="502" y="6"/>
                    </a:lnTo>
                    <a:lnTo>
                      <a:pt x="469" y="12"/>
                    </a:lnTo>
                    <a:lnTo>
                      <a:pt x="436" y="17"/>
                    </a:lnTo>
                    <a:lnTo>
                      <a:pt x="403" y="22"/>
                    </a:lnTo>
                    <a:lnTo>
                      <a:pt x="370" y="27"/>
                    </a:lnTo>
                    <a:lnTo>
                      <a:pt x="336" y="31"/>
                    </a:lnTo>
                    <a:lnTo>
                      <a:pt x="302" y="36"/>
                    </a:lnTo>
                    <a:lnTo>
                      <a:pt x="268" y="39"/>
                    </a:lnTo>
                    <a:lnTo>
                      <a:pt x="235" y="43"/>
                    </a:lnTo>
                    <a:lnTo>
                      <a:pt x="200" y="45"/>
                    </a:lnTo>
                    <a:lnTo>
                      <a:pt x="167" y="47"/>
                    </a:lnTo>
                    <a:lnTo>
                      <a:pt x="134" y="50"/>
                    </a:lnTo>
                    <a:lnTo>
                      <a:pt x="100" y="51"/>
                    </a:lnTo>
                    <a:lnTo>
                      <a:pt x="67" y="51"/>
                    </a:lnTo>
                    <a:lnTo>
                      <a:pt x="33" y="51"/>
                    </a:lnTo>
                    <a:lnTo>
                      <a:pt x="0" y="51"/>
                    </a:lnTo>
                    <a:lnTo>
                      <a:pt x="0" y="65"/>
                    </a:lnTo>
                    <a:lnTo>
                      <a:pt x="33" y="63"/>
                    </a:lnTo>
                    <a:lnTo>
                      <a:pt x="67" y="61"/>
                    </a:lnTo>
                    <a:lnTo>
                      <a:pt x="101" y="60"/>
                    </a:lnTo>
                    <a:lnTo>
                      <a:pt x="135" y="58"/>
                    </a:lnTo>
                    <a:lnTo>
                      <a:pt x="168" y="55"/>
                    </a:lnTo>
                    <a:lnTo>
                      <a:pt x="202" y="54"/>
                    </a:lnTo>
                    <a:lnTo>
                      <a:pt x="235" y="51"/>
                    </a:lnTo>
                    <a:lnTo>
                      <a:pt x="269" y="48"/>
                    </a:lnTo>
                    <a:lnTo>
                      <a:pt x="303" y="45"/>
                    </a:lnTo>
                    <a:lnTo>
                      <a:pt x="336" y="42"/>
                    </a:lnTo>
                    <a:lnTo>
                      <a:pt x="370" y="38"/>
                    </a:lnTo>
                    <a:lnTo>
                      <a:pt x="403" y="34"/>
                    </a:lnTo>
                    <a:lnTo>
                      <a:pt x="436" y="29"/>
                    </a:lnTo>
                    <a:lnTo>
                      <a:pt x="469" y="24"/>
                    </a:lnTo>
                    <a:lnTo>
                      <a:pt x="502" y="19"/>
                    </a:lnTo>
                    <a:lnTo>
                      <a:pt x="535" y="12"/>
                    </a:lnTo>
                    <a:lnTo>
                      <a:pt x="534" y="13"/>
                    </a:lnTo>
                    <a:lnTo>
                      <a:pt x="5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43" name="Freeform 83"/>
              <p:cNvSpPr>
                <a:spLocks/>
              </p:cNvSpPr>
              <p:nvPr/>
            </p:nvSpPr>
            <p:spPr bwMode="auto">
              <a:xfrm flipH="1">
                <a:off x="-487" y="2007"/>
                <a:ext cx="79" cy="2"/>
              </a:xfrm>
              <a:custGeom>
                <a:avLst/>
                <a:gdLst>
                  <a:gd name="T0" fmla="*/ 417 w 417"/>
                  <a:gd name="T1" fmla="*/ 6 h 13"/>
                  <a:gd name="T2" fmla="*/ 410 w 417"/>
                  <a:gd name="T3" fmla="*/ 0 h 13"/>
                  <a:gd name="T4" fmla="*/ 0 w 417"/>
                  <a:gd name="T5" fmla="*/ 0 h 13"/>
                  <a:gd name="T6" fmla="*/ 0 w 417"/>
                  <a:gd name="T7" fmla="*/ 13 h 13"/>
                  <a:gd name="T8" fmla="*/ 410 w 417"/>
                  <a:gd name="T9" fmla="*/ 13 h 13"/>
                  <a:gd name="T10" fmla="*/ 404 w 417"/>
                  <a:gd name="T11" fmla="*/ 6 h 13"/>
                  <a:gd name="T12" fmla="*/ 417 w 417"/>
                  <a:gd name="T13" fmla="*/ 6 h 13"/>
                  <a:gd name="T14" fmla="*/ 417 w 417"/>
                  <a:gd name="T15" fmla="*/ 0 h 13"/>
                  <a:gd name="T16" fmla="*/ 410 w 417"/>
                  <a:gd name="T17" fmla="*/ 0 h 13"/>
                  <a:gd name="T18" fmla="*/ 417 w 417"/>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7" h="13">
                    <a:moveTo>
                      <a:pt x="417" y="6"/>
                    </a:moveTo>
                    <a:lnTo>
                      <a:pt x="410" y="0"/>
                    </a:lnTo>
                    <a:lnTo>
                      <a:pt x="0" y="0"/>
                    </a:lnTo>
                    <a:lnTo>
                      <a:pt x="0" y="13"/>
                    </a:lnTo>
                    <a:lnTo>
                      <a:pt x="410" y="13"/>
                    </a:lnTo>
                    <a:lnTo>
                      <a:pt x="404" y="6"/>
                    </a:lnTo>
                    <a:lnTo>
                      <a:pt x="417" y="6"/>
                    </a:lnTo>
                    <a:lnTo>
                      <a:pt x="417" y="0"/>
                    </a:lnTo>
                    <a:lnTo>
                      <a:pt x="410" y="0"/>
                    </a:lnTo>
                    <a:lnTo>
                      <a:pt x="417"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44" name="Freeform 84"/>
              <p:cNvSpPr>
                <a:spLocks/>
              </p:cNvSpPr>
              <p:nvPr/>
            </p:nvSpPr>
            <p:spPr bwMode="auto">
              <a:xfrm flipH="1">
                <a:off x="-174" y="1994"/>
                <a:ext cx="58" cy="44"/>
              </a:xfrm>
              <a:custGeom>
                <a:avLst/>
                <a:gdLst>
                  <a:gd name="T0" fmla="*/ 306 w 306"/>
                  <a:gd name="T1" fmla="*/ 33 h 227"/>
                  <a:gd name="T2" fmla="*/ 284 w 306"/>
                  <a:gd name="T3" fmla="*/ 34 h 227"/>
                  <a:gd name="T4" fmla="*/ 261 w 306"/>
                  <a:gd name="T5" fmla="*/ 36 h 227"/>
                  <a:gd name="T6" fmla="*/ 239 w 306"/>
                  <a:gd name="T7" fmla="*/ 40 h 227"/>
                  <a:gd name="T8" fmla="*/ 217 w 306"/>
                  <a:gd name="T9" fmla="*/ 46 h 227"/>
                  <a:gd name="T10" fmla="*/ 195 w 306"/>
                  <a:gd name="T11" fmla="*/ 53 h 227"/>
                  <a:gd name="T12" fmla="*/ 173 w 306"/>
                  <a:gd name="T13" fmla="*/ 62 h 227"/>
                  <a:gd name="T14" fmla="*/ 154 w 306"/>
                  <a:gd name="T15" fmla="*/ 72 h 227"/>
                  <a:gd name="T16" fmla="*/ 134 w 306"/>
                  <a:gd name="T17" fmla="*/ 84 h 227"/>
                  <a:gd name="T18" fmla="*/ 116 w 306"/>
                  <a:gd name="T19" fmla="*/ 98 h 227"/>
                  <a:gd name="T20" fmla="*/ 99 w 306"/>
                  <a:gd name="T21" fmla="*/ 111 h 227"/>
                  <a:gd name="T22" fmla="*/ 82 w 306"/>
                  <a:gd name="T23" fmla="*/ 127 h 227"/>
                  <a:gd name="T24" fmla="*/ 69 w 306"/>
                  <a:gd name="T25" fmla="*/ 145 h 227"/>
                  <a:gd name="T26" fmla="*/ 56 w 306"/>
                  <a:gd name="T27" fmla="*/ 163 h 227"/>
                  <a:gd name="T28" fmla="*/ 44 w 306"/>
                  <a:gd name="T29" fmla="*/ 184 h 227"/>
                  <a:gd name="T30" fmla="*/ 36 w 306"/>
                  <a:gd name="T31" fmla="*/ 205 h 227"/>
                  <a:gd name="T32" fmla="*/ 30 w 306"/>
                  <a:gd name="T33" fmla="*/ 227 h 227"/>
                  <a:gd name="T34" fmla="*/ 0 w 306"/>
                  <a:gd name="T35" fmla="*/ 200 h 227"/>
                  <a:gd name="T36" fmla="*/ 5 w 306"/>
                  <a:gd name="T37" fmla="*/ 178 h 227"/>
                  <a:gd name="T38" fmla="*/ 13 w 306"/>
                  <a:gd name="T39" fmla="*/ 157 h 227"/>
                  <a:gd name="T40" fmla="*/ 24 w 306"/>
                  <a:gd name="T41" fmla="*/ 137 h 227"/>
                  <a:gd name="T42" fmla="*/ 36 w 306"/>
                  <a:gd name="T43" fmla="*/ 118 h 227"/>
                  <a:gd name="T44" fmla="*/ 51 w 306"/>
                  <a:gd name="T45" fmla="*/ 101 h 227"/>
                  <a:gd name="T46" fmla="*/ 66 w 306"/>
                  <a:gd name="T47" fmla="*/ 84 h 227"/>
                  <a:gd name="T48" fmla="*/ 84 w 306"/>
                  <a:gd name="T49" fmla="*/ 69 h 227"/>
                  <a:gd name="T50" fmla="*/ 102 w 306"/>
                  <a:gd name="T51" fmla="*/ 55 h 227"/>
                  <a:gd name="T52" fmla="*/ 122 w 306"/>
                  <a:gd name="T53" fmla="*/ 42 h 227"/>
                  <a:gd name="T54" fmla="*/ 142 w 306"/>
                  <a:gd name="T55" fmla="*/ 32 h 227"/>
                  <a:gd name="T56" fmla="*/ 163 w 306"/>
                  <a:gd name="T57" fmla="*/ 22 h 227"/>
                  <a:gd name="T58" fmla="*/ 185 w 306"/>
                  <a:gd name="T59" fmla="*/ 15 h 227"/>
                  <a:gd name="T60" fmla="*/ 207 w 306"/>
                  <a:gd name="T61" fmla="*/ 8 h 227"/>
                  <a:gd name="T62" fmla="*/ 230 w 306"/>
                  <a:gd name="T63" fmla="*/ 3 h 227"/>
                  <a:gd name="T64" fmla="*/ 252 w 306"/>
                  <a:gd name="T65" fmla="*/ 1 h 227"/>
                  <a:gd name="T66" fmla="*/ 274 w 306"/>
                  <a:gd name="T67" fmla="*/ 0 h 227"/>
                  <a:gd name="T68" fmla="*/ 306 w 306"/>
                  <a:gd name="T69"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6" h="227">
                    <a:moveTo>
                      <a:pt x="306" y="33"/>
                    </a:moveTo>
                    <a:lnTo>
                      <a:pt x="284" y="34"/>
                    </a:lnTo>
                    <a:lnTo>
                      <a:pt x="261" y="36"/>
                    </a:lnTo>
                    <a:lnTo>
                      <a:pt x="239" y="40"/>
                    </a:lnTo>
                    <a:lnTo>
                      <a:pt x="217" y="46"/>
                    </a:lnTo>
                    <a:lnTo>
                      <a:pt x="195" y="53"/>
                    </a:lnTo>
                    <a:lnTo>
                      <a:pt x="173" y="62"/>
                    </a:lnTo>
                    <a:lnTo>
                      <a:pt x="154" y="72"/>
                    </a:lnTo>
                    <a:lnTo>
                      <a:pt x="134" y="84"/>
                    </a:lnTo>
                    <a:lnTo>
                      <a:pt x="116" y="98"/>
                    </a:lnTo>
                    <a:lnTo>
                      <a:pt x="99" y="111"/>
                    </a:lnTo>
                    <a:lnTo>
                      <a:pt x="82" y="127"/>
                    </a:lnTo>
                    <a:lnTo>
                      <a:pt x="69" y="145"/>
                    </a:lnTo>
                    <a:lnTo>
                      <a:pt x="56" y="163"/>
                    </a:lnTo>
                    <a:lnTo>
                      <a:pt x="44" y="184"/>
                    </a:lnTo>
                    <a:lnTo>
                      <a:pt x="36" y="205"/>
                    </a:lnTo>
                    <a:lnTo>
                      <a:pt x="30" y="227"/>
                    </a:lnTo>
                    <a:lnTo>
                      <a:pt x="0" y="200"/>
                    </a:lnTo>
                    <a:lnTo>
                      <a:pt x="5" y="178"/>
                    </a:lnTo>
                    <a:lnTo>
                      <a:pt x="13" y="157"/>
                    </a:lnTo>
                    <a:lnTo>
                      <a:pt x="24" y="137"/>
                    </a:lnTo>
                    <a:lnTo>
                      <a:pt x="36" y="118"/>
                    </a:lnTo>
                    <a:lnTo>
                      <a:pt x="51" y="101"/>
                    </a:lnTo>
                    <a:lnTo>
                      <a:pt x="66" y="84"/>
                    </a:lnTo>
                    <a:lnTo>
                      <a:pt x="84" y="69"/>
                    </a:lnTo>
                    <a:lnTo>
                      <a:pt x="102" y="55"/>
                    </a:lnTo>
                    <a:lnTo>
                      <a:pt x="122" y="42"/>
                    </a:lnTo>
                    <a:lnTo>
                      <a:pt x="142" y="32"/>
                    </a:lnTo>
                    <a:lnTo>
                      <a:pt x="163" y="22"/>
                    </a:lnTo>
                    <a:lnTo>
                      <a:pt x="185" y="15"/>
                    </a:lnTo>
                    <a:lnTo>
                      <a:pt x="207" y="8"/>
                    </a:lnTo>
                    <a:lnTo>
                      <a:pt x="230" y="3"/>
                    </a:lnTo>
                    <a:lnTo>
                      <a:pt x="252" y="1"/>
                    </a:lnTo>
                    <a:lnTo>
                      <a:pt x="274" y="0"/>
                    </a:lnTo>
                    <a:lnTo>
                      <a:pt x="306" y="33"/>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45" name="Freeform 85"/>
              <p:cNvSpPr>
                <a:spLocks/>
              </p:cNvSpPr>
              <p:nvPr/>
            </p:nvSpPr>
            <p:spPr bwMode="auto">
              <a:xfrm flipH="1">
                <a:off x="-174" y="2000"/>
                <a:ext cx="53" cy="40"/>
              </a:xfrm>
              <a:custGeom>
                <a:avLst/>
                <a:gdLst>
                  <a:gd name="T0" fmla="*/ 2 w 282"/>
                  <a:gd name="T1" fmla="*/ 205 h 212"/>
                  <a:gd name="T2" fmla="*/ 11 w 282"/>
                  <a:gd name="T3" fmla="*/ 202 h 212"/>
                  <a:gd name="T4" fmla="*/ 18 w 282"/>
                  <a:gd name="T5" fmla="*/ 181 h 212"/>
                  <a:gd name="T6" fmla="*/ 26 w 282"/>
                  <a:gd name="T7" fmla="*/ 161 h 212"/>
                  <a:gd name="T8" fmla="*/ 37 w 282"/>
                  <a:gd name="T9" fmla="*/ 142 h 212"/>
                  <a:gd name="T10" fmla="*/ 49 w 282"/>
                  <a:gd name="T11" fmla="*/ 123 h 212"/>
                  <a:gd name="T12" fmla="*/ 63 w 282"/>
                  <a:gd name="T13" fmla="*/ 107 h 212"/>
                  <a:gd name="T14" fmla="*/ 79 w 282"/>
                  <a:gd name="T15" fmla="*/ 91 h 212"/>
                  <a:gd name="T16" fmla="*/ 96 w 282"/>
                  <a:gd name="T17" fmla="*/ 76 h 212"/>
                  <a:gd name="T18" fmla="*/ 115 w 282"/>
                  <a:gd name="T19" fmla="*/ 62 h 212"/>
                  <a:gd name="T20" fmla="*/ 133 w 282"/>
                  <a:gd name="T21" fmla="*/ 51 h 212"/>
                  <a:gd name="T22" fmla="*/ 154 w 282"/>
                  <a:gd name="T23" fmla="*/ 40 h 212"/>
                  <a:gd name="T24" fmla="*/ 175 w 282"/>
                  <a:gd name="T25" fmla="*/ 31 h 212"/>
                  <a:gd name="T26" fmla="*/ 195 w 282"/>
                  <a:gd name="T27" fmla="*/ 24 h 212"/>
                  <a:gd name="T28" fmla="*/ 217 w 282"/>
                  <a:gd name="T29" fmla="*/ 19 h 212"/>
                  <a:gd name="T30" fmla="*/ 239 w 282"/>
                  <a:gd name="T31" fmla="*/ 15 h 212"/>
                  <a:gd name="T32" fmla="*/ 260 w 282"/>
                  <a:gd name="T33" fmla="*/ 13 h 212"/>
                  <a:gd name="T34" fmla="*/ 282 w 282"/>
                  <a:gd name="T35" fmla="*/ 13 h 212"/>
                  <a:gd name="T36" fmla="*/ 282 w 282"/>
                  <a:gd name="T37" fmla="*/ 0 h 212"/>
                  <a:gd name="T38" fmla="*/ 259 w 282"/>
                  <a:gd name="T39" fmla="*/ 2 h 212"/>
                  <a:gd name="T40" fmla="*/ 236 w 282"/>
                  <a:gd name="T41" fmla="*/ 6 h 212"/>
                  <a:gd name="T42" fmla="*/ 213 w 282"/>
                  <a:gd name="T43" fmla="*/ 10 h 212"/>
                  <a:gd name="T44" fmla="*/ 191 w 282"/>
                  <a:gd name="T45" fmla="*/ 16 h 212"/>
                  <a:gd name="T46" fmla="*/ 168 w 282"/>
                  <a:gd name="T47" fmla="*/ 23 h 212"/>
                  <a:gd name="T48" fmla="*/ 147 w 282"/>
                  <a:gd name="T49" fmla="*/ 32 h 212"/>
                  <a:gd name="T50" fmla="*/ 126 w 282"/>
                  <a:gd name="T51" fmla="*/ 43 h 212"/>
                  <a:gd name="T52" fmla="*/ 107 w 282"/>
                  <a:gd name="T53" fmla="*/ 54 h 212"/>
                  <a:gd name="T54" fmla="*/ 87 w 282"/>
                  <a:gd name="T55" fmla="*/ 67 h 212"/>
                  <a:gd name="T56" fmla="*/ 70 w 282"/>
                  <a:gd name="T57" fmla="*/ 81 h 212"/>
                  <a:gd name="T58" fmla="*/ 54 w 282"/>
                  <a:gd name="T59" fmla="*/ 97 h 212"/>
                  <a:gd name="T60" fmla="*/ 39 w 282"/>
                  <a:gd name="T61" fmla="*/ 114 h 212"/>
                  <a:gd name="T62" fmla="*/ 26 w 282"/>
                  <a:gd name="T63" fmla="*/ 134 h 212"/>
                  <a:gd name="T64" fmla="*/ 16 w 282"/>
                  <a:gd name="T65" fmla="*/ 153 h 212"/>
                  <a:gd name="T66" fmla="*/ 7 w 282"/>
                  <a:gd name="T67" fmla="*/ 176 h 212"/>
                  <a:gd name="T68" fmla="*/ 0 w 282"/>
                  <a:gd name="T69" fmla="*/ 199 h 212"/>
                  <a:gd name="T70" fmla="*/ 9 w 282"/>
                  <a:gd name="T71" fmla="*/ 196 h 212"/>
                  <a:gd name="T72" fmla="*/ 2 w 282"/>
                  <a:gd name="T73" fmla="*/ 205 h 212"/>
                  <a:gd name="T74" fmla="*/ 9 w 282"/>
                  <a:gd name="T75" fmla="*/ 212 h 212"/>
                  <a:gd name="T76" fmla="*/ 11 w 282"/>
                  <a:gd name="T77" fmla="*/ 202 h 212"/>
                  <a:gd name="T78" fmla="*/ 2 w 282"/>
                  <a:gd name="T79" fmla="*/ 20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2" h="212">
                    <a:moveTo>
                      <a:pt x="2" y="205"/>
                    </a:moveTo>
                    <a:lnTo>
                      <a:pt x="11" y="202"/>
                    </a:lnTo>
                    <a:lnTo>
                      <a:pt x="18" y="181"/>
                    </a:lnTo>
                    <a:lnTo>
                      <a:pt x="26" y="161"/>
                    </a:lnTo>
                    <a:lnTo>
                      <a:pt x="37" y="142"/>
                    </a:lnTo>
                    <a:lnTo>
                      <a:pt x="49" y="123"/>
                    </a:lnTo>
                    <a:lnTo>
                      <a:pt x="63" y="107"/>
                    </a:lnTo>
                    <a:lnTo>
                      <a:pt x="79" y="91"/>
                    </a:lnTo>
                    <a:lnTo>
                      <a:pt x="96" y="76"/>
                    </a:lnTo>
                    <a:lnTo>
                      <a:pt x="115" y="62"/>
                    </a:lnTo>
                    <a:lnTo>
                      <a:pt x="133" y="51"/>
                    </a:lnTo>
                    <a:lnTo>
                      <a:pt x="154" y="40"/>
                    </a:lnTo>
                    <a:lnTo>
                      <a:pt x="175" y="31"/>
                    </a:lnTo>
                    <a:lnTo>
                      <a:pt x="195" y="24"/>
                    </a:lnTo>
                    <a:lnTo>
                      <a:pt x="217" y="19"/>
                    </a:lnTo>
                    <a:lnTo>
                      <a:pt x="239" y="15"/>
                    </a:lnTo>
                    <a:lnTo>
                      <a:pt x="260" y="13"/>
                    </a:lnTo>
                    <a:lnTo>
                      <a:pt x="282" y="13"/>
                    </a:lnTo>
                    <a:lnTo>
                      <a:pt x="282" y="0"/>
                    </a:lnTo>
                    <a:lnTo>
                      <a:pt x="259" y="2"/>
                    </a:lnTo>
                    <a:lnTo>
                      <a:pt x="236" y="6"/>
                    </a:lnTo>
                    <a:lnTo>
                      <a:pt x="213" y="10"/>
                    </a:lnTo>
                    <a:lnTo>
                      <a:pt x="191" y="16"/>
                    </a:lnTo>
                    <a:lnTo>
                      <a:pt x="168" y="23"/>
                    </a:lnTo>
                    <a:lnTo>
                      <a:pt x="147" y="32"/>
                    </a:lnTo>
                    <a:lnTo>
                      <a:pt x="126" y="43"/>
                    </a:lnTo>
                    <a:lnTo>
                      <a:pt x="107" y="54"/>
                    </a:lnTo>
                    <a:lnTo>
                      <a:pt x="87" y="67"/>
                    </a:lnTo>
                    <a:lnTo>
                      <a:pt x="70" y="81"/>
                    </a:lnTo>
                    <a:lnTo>
                      <a:pt x="54" y="97"/>
                    </a:lnTo>
                    <a:lnTo>
                      <a:pt x="39" y="114"/>
                    </a:lnTo>
                    <a:lnTo>
                      <a:pt x="26" y="134"/>
                    </a:lnTo>
                    <a:lnTo>
                      <a:pt x="16" y="153"/>
                    </a:lnTo>
                    <a:lnTo>
                      <a:pt x="7" y="176"/>
                    </a:lnTo>
                    <a:lnTo>
                      <a:pt x="0" y="199"/>
                    </a:lnTo>
                    <a:lnTo>
                      <a:pt x="9" y="196"/>
                    </a:lnTo>
                    <a:lnTo>
                      <a:pt x="2" y="205"/>
                    </a:lnTo>
                    <a:lnTo>
                      <a:pt x="9" y="212"/>
                    </a:lnTo>
                    <a:lnTo>
                      <a:pt x="11" y="202"/>
                    </a:lnTo>
                    <a:lnTo>
                      <a:pt x="2" y="2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46" name="Freeform 86"/>
              <p:cNvSpPr>
                <a:spLocks/>
              </p:cNvSpPr>
              <p:nvPr/>
            </p:nvSpPr>
            <p:spPr bwMode="auto">
              <a:xfrm flipH="1">
                <a:off x="-123" y="2032"/>
                <a:ext cx="8" cy="7"/>
              </a:xfrm>
              <a:custGeom>
                <a:avLst/>
                <a:gdLst>
                  <a:gd name="T0" fmla="*/ 1 w 40"/>
                  <a:gd name="T1" fmla="*/ 4 h 36"/>
                  <a:gd name="T2" fmla="*/ 4 w 40"/>
                  <a:gd name="T3" fmla="*/ 11 h 36"/>
                  <a:gd name="T4" fmla="*/ 15 w 40"/>
                  <a:gd name="T5" fmla="*/ 20 h 36"/>
                  <a:gd name="T6" fmla="*/ 25 w 40"/>
                  <a:gd name="T7" fmla="*/ 30 h 36"/>
                  <a:gd name="T8" fmla="*/ 33 w 40"/>
                  <a:gd name="T9" fmla="*/ 36 h 36"/>
                  <a:gd name="T10" fmla="*/ 40 w 40"/>
                  <a:gd name="T11" fmla="*/ 27 h 36"/>
                  <a:gd name="T12" fmla="*/ 10 w 40"/>
                  <a:gd name="T13" fmla="*/ 0 h 36"/>
                  <a:gd name="T14" fmla="*/ 12 w 40"/>
                  <a:gd name="T15" fmla="*/ 5 h 36"/>
                  <a:gd name="T16" fmla="*/ 1 w 40"/>
                  <a:gd name="T17" fmla="*/ 4 h 36"/>
                  <a:gd name="T18" fmla="*/ 0 w 40"/>
                  <a:gd name="T19" fmla="*/ 5 h 36"/>
                  <a:gd name="T20" fmla="*/ 1 w 40"/>
                  <a:gd name="T21" fmla="*/ 6 h 36"/>
                  <a:gd name="T22" fmla="*/ 2 w 40"/>
                  <a:gd name="T23" fmla="*/ 8 h 36"/>
                  <a:gd name="T24" fmla="*/ 3 w 40"/>
                  <a:gd name="T25" fmla="*/ 10 h 36"/>
                  <a:gd name="T26" fmla="*/ 1 w 40"/>
                  <a:gd name="T27"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36">
                    <a:moveTo>
                      <a:pt x="1" y="4"/>
                    </a:moveTo>
                    <a:lnTo>
                      <a:pt x="4" y="11"/>
                    </a:lnTo>
                    <a:lnTo>
                      <a:pt x="15" y="20"/>
                    </a:lnTo>
                    <a:lnTo>
                      <a:pt x="25" y="30"/>
                    </a:lnTo>
                    <a:lnTo>
                      <a:pt x="33" y="36"/>
                    </a:lnTo>
                    <a:lnTo>
                      <a:pt x="40" y="27"/>
                    </a:lnTo>
                    <a:lnTo>
                      <a:pt x="10" y="0"/>
                    </a:lnTo>
                    <a:lnTo>
                      <a:pt x="12" y="5"/>
                    </a:lnTo>
                    <a:lnTo>
                      <a:pt x="1" y="4"/>
                    </a:lnTo>
                    <a:lnTo>
                      <a:pt x="0" y="5"/>
                    </a:lnTo>
                    <a:lnTo>
                      <a:pt x="1" y="6"/>
                    </a:lnTo>
                    <a:lnTo>
                      <a:pt x="2" y="8"/>
                    </a:lnTo>
                    <a:lnTo>
                      <a:pt x="3" y="10"/>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47" name="Freeform 87"/>
              <p:cNvSpPr>
                <a:spLocks/>
              </p:cNvSpPr>
              <p:nvPr/>
            </p:nvSpPr>
            <p:spPr bwMode="auto">
              <a:xfrm flipH="1">
                <a:off x="-169" y="1993"/>
                <a:ext cx="54" cy="40"/>
              </a:xfrm>
              <a:custGeom>
                <a:avLst/>
                <a:gdLst>
                  <a:gd name="T0" fmla="*/ 283 w 283"/>
                  <a:gd name="T1" fmla="*/ 2 h 206"/>
                  <a:gd name="T2" fmla="*/ 280 w 283"/>
                  <a:gd name="T3" fmla="*/ 0 h 206"/>
                  <a:gd name="T4" fmla="*/ 257 w 283"/>
                  <a:gd name="T5" fmla="*/ 2 h 206"/>
                  <a:gd name="T6" fmla="*/ 234 w 283"/>
                  <a:gd name="T7" fmla="*/ 6 h 206"/>
                  <a:gd name="T8" fmla="*/ 210 w 283"/>
                  <a:gd name="T9" fmla="*/ 10 h 206"/>
                  <a:gd name="T10" fmla="*/ 187 w 283"/>
                  <a:gd name="T11" fmla="*/ 17 h 206"/>
                  <a:gd name="T12" fmla="*/ 166 w 283"/>
                  <a:gd name="T13" fmla="*/ 25 h 206"/>
                  <a:gd name="T14" fmla="*/ 145 w 283"/>
                  <a:gd name="T15" fmla="*/ 34 h 206"/>
                  <a:gd name="T16" fmla="*/ 124 w 283"/>
                  <a:gd name="T17" fmla="*/ 45 h 206"/>
                  <a:gd name="T18" fmla="*/ 105 w 283"/>
                  <a:gd name="T19" fmla="*/ 56 h 206"/>
                  <a:gd name="T20" fmla="*/ 86 w 283"/>
                  <a:gd name="T21" fmla="*/ 70 h 206"/>
                  <a:gd name="T22" fmla="*/ 69 w 283"/>
                  <a:gd name="T23" fmla="*/ 85 h 206"/>
                  <a:gd name="T24" fmla="*/ 53 w 283"/>
                  <a:gd name="T25" fmla="*/ 101 h 206"/>
                  <a:gd name="T26" fmla="*/ 39 w 283"/>
                  <a:gd name="T27" fmla="*/ 118 h 206"/>
                  <a:gd name="T28" fmla="*/ 26 w 283"/>
                  <a:gd name="T29" fmla="*/ 138 h 206"/>
                  <a:gd name="T30" fmla="*/ 15 w 283"/>
                  <a:gd name="T31" fmla="*/ 159 h 206"/>
                  <a:gd name="T32" fmla="*/ 7 w 283"/>
                  <a:gd name="T33" fmla="*/ 181 h 206"/>
                  <a:gd name="T34" fmla="*/ 0 w 283"/>
                  <a:gd name="T35" fmla="*/ 205 h 206"/>
                  <a:gd name="T36" fmla="*/ 11 w 283"/>
                  <a:gd name="T37" fmla="*/ 206 h 206"/>
                  <a:gd name="T38" fmla="*/ 18 w 283"/>
                  <a:gd name="T39" fmla="*/ 185 h 206"/>
                  <a:gd name="T40" fmla="*/ 26 w 283"/>
                  <a:gd name="T41" fmla="*/ 166 h 206"/>
                  <a:gd name="T42" fmla="*/ 37 w 283"/>
                  <a:gd name="T43" fmla="*/ 146 h 206"/>
                  <a:gd name="T44" fmla="*/ 49 w 283"/>
                  <a:gd name="T45" fmla="*/ 128 h 206"/>
                  <a:gd name="T46" fmla="*/ 63 w 283"/>
                  <a:gd name="T47" fmla="*/ 110 h 206"/>
                  <a:gd name="T48" fmla="*/ 78 w 283"/>
                  <a:gd name="T49" fmla="*/ 94 h 206"/>
                  <a:gd name="T50" fmla="*/ 95 w 283"/>
                  <a:gd name="T51" fmla="*/ 78 h 206"/>
                  <a:gd name="T52" fmla="*/ 113 w 283"/>
                  <a:gd name="T53" fmla="*/ 64 h 206"/>
                  <a:gd name="T54" fmla="*/ 131 w 283"/>
                  <a:gd name="T55" fmla="*/ 53 h 206"/>
                  <a:gd name="T56" fmla="*/ 151 w 283"/>
                  <a:gd name="T57" fmla="*/ 41 h 206"/>
                  <a:gd name="T58" fmla="*/ 171 w 283"/>
                  <a:gd name="T59" fmla="*/ 32 h 206"/>
                  <a:gd name="T60" fmla="*/ 193 w 283"/>
                  <a:gd name="T61" fmla="*/ 24 h 206"/>
                  <a:gd name="T62" fmla="*/ 214 w 283"/>
                  <a:gd name="T63" fmla="*/ 18 h 206"/>
                  <a:gd name="T64" fmla="*/ 236 w 283"/>
                  <a:gd name="T65" fmla="*/ 15 h 206"/>
                  <a:gd name="T66" fmla="*/ 258 w 283"/>
                  <a:gd name="T67" fmla="*/ 13 h 206"/>
                  <a:gd name="T68" fmla="*/ 280 w 283"/>
                  <a:gd name="T69" fmla="*/ 13 h 206"/>
                  <a:gd name="T70" fmla="*/ 276 w 283"/>
                  <a:gd name="T71" fmla="*/ 10 h 206"/>
                  <a:gd name="T72" fmla="*/ 283 w 283"/>
                  <a:gd name="T73" fmla="*/ 2 h 206"/>
                  <a:gd name="T74" fmla="*/ 280 w 283"/>
                  <a:gd name="T75" fmla="*/ 0 h 206"/>
                  <a:gd name="T76" fmla="*/ 283 w 283"/>
                  <a:gd name="T77" fmla="*/ 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3" h="206">
                    <a:moveTo>
                      <a:pt x="283" y="2"/>
                    </a:moveTo>
                    <a:lnTo>
                      <a:pt x="280" y="0"/>
                    </a:lnTo>
                    <a:lnTo>
                      <a:pt x="257" y="2"/>
                    </a:lnTo>
                    <a:lnTo>
                      <a:pt x="234" y="6"/>
                    </a:lnTo>
                    <a:lnTo>
                      <a:pt x="210" y="10"/>
                    </a:lnTo>
                    <a:lnTo>
                      <a:pt x="187" y="17"/>
                    </a:lnTo>
                    <a:lnTo>
                      <a:pt x="166" y="25"/>
                    </a:lnTo>
                    <a:lnTo>
                      <a:pt x="145" y="34"/>
                    </a:lnTo>
                    <a:lnTo>
                      <a:pt x="124" y="45"/>
                    </a:lnTo>
                    <a:lnTo>
                      <a:pt x="105" y="56"/>
                    </a:lnTo>
                    <a:lnTo>
                      <a:pt x="86" y="70"/>
                    </a:lnTo>
                    <a:lnTo>
                      <a:pt x="69" y="85"/>
                    </a:lnTo>
                    <a:lnTo>
                      <a:pt x="53" y="101"/>
                    </a:lnTo>
                    <a:lnTo>
                      <a:pt x="39" y="118"/>
                    </a:lnTo>
                    <a:lnTo>
                      <a:pt x="26" y="138"/>
                    </a:lnTo>
                    <a:lnTo>
                      <a:pt x="15" y="159"/>
                    </a:lnTo>
                    <a:lnTo>
                      <a:pt x="7" y="181"/>
                    </a:lnTo>
                    <a:lnTo>
                      <a:pt x="0" y="205"/>
                    </a:lnTo>
                    <a:lnTo>
                      <a:pt x="11" y="206"/>
                    </a:lnTo>
                    <a:lnTo>
                      <a:pt x="18" y="185"/>
                    </a:lnTo>
                    <a:lnTo>
                      <a:pt x="26" y="166"/>
                    </a:lnTo>
                    <a:lnTo>
                      <a:pt x="37" y="146"/>
                    </a:lnTo>
                    <a:lnTo>
                      <a:pt x="49" y="128"/>
                    </a:lnTo>
                    <a:lnTo>
                      <a:pt x="63" y="110"/>
                    </a:lnTo>
                    <a:lnTo>
                      <a:pt x="78" y="94"/>
                    </a:lnTo>
                    <a:lnTo>
                      <a:pt x="95" y="78"/>
                    </a:lnTo>
                    <a:lnTo>
                      <a:pt x="113" y="64"/>
                    </a:lnTo>
                    <a:lnTo>
                      <a:pt x="131" y="53"/>
                    </a:lnTo>
                    <a:lnTo>
                      <a:pt x="151" y="41"/>
                    </a:lnTo>
                    <a:lnTo>
                      <a:pt x="171" y="32"/>
                    </a:lnTo>
                    <a:lnTo>
                      <a:pt x="193" y="24"/>
                    </a:lnTo>
                    <a:lnTo>
                      <a:pt x="214" y="18"/>
                    </a:lnTo>
                    <a:lnTo>
                      <a:pt x="236" y="15"/>
                    </a:lnTo>
                    <a:lnTo>
                      <a:pt x="258" y="13"/>
                    </a:lnTo>
                    <a:lnTo>
                      <a:pt x="280" y="13"/>
                    </a:lnTo>
                    <a:lnTo>
                      <a:pt x="276" y="10"/>
                    </a:lnTo>
                    <a:lnTo>
                      <a:pt x="283" y="2"/>
                    </a:lnTo>
                    <a:lnTo>
                      <a:pt x="280" y="0"/>
                    </a:lnTo>
                    <a:lnTo>
                      <a:pt x="28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48" name="Freeform 88"/>
              <p:cNvSpPr>
                <a:spLocks/>
              </p:cNvSpPr>
              <p:nvPr/>
            </p:nvSpPr>
            <p:spPr bwMode="auto">
              <a:xfrm flipH="1">
                <a:off x="-177" y="1994"/>
                <a:ext cx="9" cy="8"/>
              </a:xfrm>
              <a:custGeom>
                <a:avLst/>
                <a:gdLst>
                  <a:gd name="T0" fmla="*/ 36 w 51"/>
                  <a:gd name="T1" fmla="*/ 43 h 43"/>
                  <a:gd name="T2" fmla="*/ 40 w 51"/>
                  <a:gd name="T3" fmla="*/ 34 h 43"/>
                  <a:gd name="T4" fmla="*/ 7 w 51"/>
                  <a:gd name="T5" fmla="*/ 0 h 43"/>
                  <a:gd name="T6" fmla="*/ 0 w 51"/>
                  <a:gd name="T7" fmla="*/ 8 h 43"/>
                  <a:gd name="T8" fmla="*/ 32 w 51"/>
                  <a:gd name="T9" fmla="*/ 40 h 43"/>
                  <a:gd name="T10" fmla="*/ 36 w 51"/>
                  <a:gd name="T11" fmla="*/ 30 h 43"/>
                  <a:gd name="T12" fmla="*/ 36 w 51"/>
                  <a:gd name="T13" fmla="*/ 43 h 43"/>
                  <a:gd name="T14" fmla="*/ 51 w 51"/>
                  <a:gd name="T15" fmla="*/ 43 h 43"/>
                  <a:gd name="T16" fmla="*/ 40 w 51"/>
                  <a:gd name="T17" fmla="*/ 34 h 43"/>
                  <a:gd name="T18" fmla="*/ 36 w 51"/>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3">
                    <a:moveTo>
                      <a:pt x="36" y="43"/>
                    </a:moveTo>
                    <a:lnTo>
                      <a:pt x="40" y="34"/>
                    </a:lnTo>
                    <a:lnTo>
                      <a:pt x="7" y="0"/>
                    </a:lnTo>
                    <a:lnTo>
                      <a:pt x="0" y="8"/>
                    </a:lnTo>
                    <a:lnTo>
                      <a:pt x="32" y="40"/>
                    </a:lnTo>
                    <a:lnTo>
                      <a:pt x="36" y="30"/>
                    </a:lnTo>
                    <a:lnTo>
                      <a:pt x="36" y="43"/>
                    </a:lnTo>
                    <a:lnTo>
                      <a:pt x="51" y="43"/>
                    </a:lnTo>
                    <a:lnTo>
                      <a:pt x="40" y="34"/>
                    </a:lnTo>
                    <a:lnTo>
                      <a:pt x="36"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49" name="Freeform 89"/>
              <p:cNvSpPr>
                <a:spLocks/>
              </p:cNvSpPr>
              <p:nvPr/>
            </p:nvSpPr>
            <p:spPr bwMode="auto">
              <a:xfrm flipH="1">
                <a:off x="-193" y="1990"/>
                <a:ext cx="14" cy="11"/>
              </a:xfrm>
              <a:custGeom>
                <a:avLst/>
                <a:gdLst>
                  <a:gd name="T0" fmla="*/ 27 w 74"/>
                  <a:gd name="T1" fmla="*/ 0 h 56"/>
                  <a:gd name="T2" fmla="*/ 46 w 74"/>
                  <a:gd name="T3" fmla="*/ 0 h 56"/>
                  <a:gd name="T4" fmla="*/ 60 w 74"/>
                  <a:gd name="T5" fmla="*/ 6 h 56"/>
                  <a:gd name="T6" fmla="*/ 69 w 74"/>
                  <a:gd name="T7" fmla="*/ 15 h 56"/>
                  <a:gd name="T8" fmla="*/ 74 w 74"/>
                  <a:gd name="T9" fmla="*/ 26 h 56"/>
                  <a:gd name="T10" fmla="*/ 74 w 74"/>
                  <a:gd name="T11" fmla="*/ 36 h 56"/>
                  <a:gd name="T12" fmla="*/ 69 w 74"/>
                  <a:gd name="T13" fmla="*/ 47 h 56"/>
                  <a:gd name="T14" fmla="*/ 61 w 74"/>
                  <a:gd name="T15" fmla="*/ 53 h 56"/>
                  <a:gd name="T16" fmla="*/ 47 w 74"/>
                  <a:gd name="T17" fmla="*/ 56 h 56"/>
                  <a:gd name="T18" fmla="*/ 26 w 74"/>
                  <a:gd name="T19" fmla="*/ 53 h 56"/>
                  <a:gd name="T20" fmla="*/ 12 w 74"/>
                  <a:gd name="T21" fmla="*/ 48 h 56"/>
                  <a:gd name="T22" fmla="*/ 3 w 74"/>
                  <a:gd name="T23" fmla="*/ 40 h 56"/>
                  <a:gd name="T24" fmla="*/ 0 w 74"/>
                  <a:gd name="T25" fmla="*/ 29 h 56"/>
                  <a:gd name="T26" fmla="*/ 1 w 74"/>
                  <a:gd name="T27" fmla="*/ 20 h 56"/>
                  <a:gd name="T28" fmla="*/ 7 w 74"/>
                  <a:gd name="T29" fmla="*/ 11 h 56"/>
                  <a:gd name="T30" fmla="*/ 15 w 74"/>
                  <a:gd name="T31" fmla="*/ 4 h 56"/>
                  <a:gd name="T32" fmla="*/ 27 w 74"/>
                  <a:gd name="T3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56">
                    <a:moveTo>
                      <a:pt x="27" y="0"/>
                    </a:moveTo>
                    <a:lnTo>
                      <a:pt x="46" y="0"/>
                    </a:lnTo>
                    <a:lnTo>
                      <a:pt x="60" y="6"/>
                    </a:lnTo>
                    <a:lnTo>
                      <a:pt x="69" y="15"/>
                    </a:lnTo>
                    <a:lnTo>
                      <a:pt x="74" y="26"/>
                    </a:lnTo>
                    <a:lnTo>
                      <a:pt x="74" y="36"/>
                    </a:lnTo>
                    <a:lnTo>
                      <a:pt x="69" y="47"/>
                    </a:lnTo>
                    <a:lnTo>
                      <a:pt x="61" y="53"/>
                    </a:lnTo>
                    <a:lnTo>
                      <a:pt x="47" y="56"/>
                    </a:lnTo>
                    <a:lnTo>
                      <a:pt x="26" y="53"/>
                    </a:lnTo>
                    <a:lnTo>
                      <a:pt x="12" y="48"/>
                    </a:lnTo>
                    <a:lnTo>
                      <a:pt x="3" y="40"/>
                    </a:lnTo>
                    <a:lnTo>
                      <a:pt x="0" y="29"/>
                    </a:lnTo>
                    <a:lnTo>
                      <a:pt x="1" y="20"/>
                    </a:lnTo>
                    <a:lnTo>
                      <a:pt x="7" y="11"/>
                    </a:lnTo>
                    <a:lnTo>
                      <a:pt x="15" y="4"/>
                    </a:lnTo>
                    <a:lnTo>
                      <a:pt x="27" y="0"/>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50" name="Freeform 90"/>
              <p:cNvSpPr>
                <a:spLocks/>
              </p:cNvSpPr>
              <p:nvPr/>
            </p:nvSpPr>
            <p:spPr bwMode="auto">
              <a:xfrm flipH="1">
                <a:off x="-189" y="1989"/>
                <a:ext cx="11" cy="5"/>
              </a:xfrm>
              <a:custGeom>
                <a:avLst/>
                <a:gdLst>
                  <a:gd name="T0" fmla="*/ 56 w 56"/>
                  <a:gd name="T1" fmla="*/ 2 h 26"/>
                  <a:gd name="T2" fmla="*/ 50 w 56"/>
                  <a:gd name="T3" fmla="*/ 1 h 26"/>
                  <a:gd name="T4" fmla="*/ 44 w 56"/>
                  <a:gd name="T5" fmla="*/ 0 h 26"/>
                  <a:gd name="T6" fmla="*/ 38 w 56"/>
                  <a:gd name="T7" fmla="*/ 0 h 26"/>
                  <a:gd name="T8" fmla="*/ 33 w 56"/>
                  <a:gd name="T9" fmla="*/ 1 h 26"/>
                  <a:gd name="T10" fmla="*/ 27 w 56"/>
                  <a:gd name="T11" fmla="*/ 2 h 26"/>
                  <a:gd name="T12" fmla="*/ 20 w 56"/>
                  <a:gd name="T13" fmla="*/ 4 h 26"/>
                  <a:gd name="T14" fmla="*/ 15 w 56"/>
                  <a:gd name="T15" fmla="*/ 6 h 26"/>
                  <a:gd name="T16" fmla="*/ 10 w 56"/>
                  <a:gd name="T17" fmla="*/ 9 h 26"/>
                  <a:gd name="T18" fmla="*/ 0 w 56"/>
                  <a:gd name="T19" fmla="*/ 20 h 26"/>
                  <a:gd name="T20" fmla="*/ 12 w 56"/>
                  <a:gd name="T21" fmla="*/ 26 h 26"/>
                  <a:gd name="T22" fmla="*/ 14 w 56"/>
                  <a:gd name="T23" fmla="*/ 23 h 26"/>
                  <a:gd name="T24" fmla="*/ 19 w 56"/>
                  <a:gd name="T25" fmla="*/ 19 h 26"/>
                  <a:gd name="T26" fmla="*/ 25 w 56"/>
                  <a:gd name="T27" fmla="*/ 16 h 26"/>
                  <a:gd name="T28" fmla="*/ 30 w 56"/>
                  <a:gd name="T29" fmla="*/ 14 h 26"/>
                  <a:gd name="T30" fmla="*/ 37 w 56"/>
                  <a:gd name="T31" fmla="*/ 13 h 26"/>
                  <a:gd name="T32" fmla="*/ 43 w 56"/>
                  <a:gd name="T33" fmla="*/ 13 h 26"/>
                  <a:gd name="T34" fmla="*/ 49 w 56"/>
                  <a:gd name="T35" fmla="*/ 14 h 26"/>
                  <a:gd name="T36" fmla="*/ 52 w 56"/>
                  <a:gd name="T37" fmla="*/ 16 h 26"/>
                  <a:gd name="T38" fmla="*/ 56 w 56"/>
                  <a:gd name="T3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26">
                    <a:moveTo>
                      <a:pt x="56" y="2"/>
                    </a:moveTo>
                    <a:lnTo>
                      <a:pt x="50" y="1"/>
                    </a:lnTo>
                    <a:lnTo>
                      <a:pt x="44" y="0"/>
                    </a:lnTo>
                    <a:lnTo>
                      <a:pt x="38" y="0"/>
                    </a:lnTo>
                    <a:lnTo>
                      <a:pt x="33" y="1"/>
                    </a:lnTo>
                    <a:lnTo>
                      <a:pt x="27" y="2"/>
                    </a:lnTo>
                    <a:lnTo>
                      <a:pt x="20" y="4"/>
                    </a:lnTo>
                    <a:lnTo>
                      <a:pt x="15" y="6"/>
                    </a:lnTo>
                    <a:lnTo>
                      <a:pt x="10" y="9"/>
                    </a:lnTo>
                    <a:lnTo>
                      <a:pt x="0" y="20"/>
                    </a:lnTo>
                    <a:lnTo>
                      <a:pt x="12" y="26"/>
                    </a:lnTo>
                    <a:lnTo>
                      <a:pt x="14" y="23"/>
                    </a:lnTo>
                    <a:lnTo>
                      <a:pt x="19" y="19"/>
                    </a:lnTo>
                    <a:lnTo>
                      <a:pt x="25" y="16"/>
                    </a:lnTo>
                    <a:lnTo>
                      <a:pt x="30" y="14"/>
                    </a:lnTo>
                    <a:lnTo>
                      <a:pt x="37" y="13"/>
                    </a:lnTo>
                    <a:lnTo>
                      <a:pt x="43" y="13"/>
                    </a:lnTo>
                    <a:lnTo>
                      <a:pt x="49" y="14"/>
                    </a:lnTo>
                    <a:lnTo>
                      <a:pt x="52" y="16"/>
                    </a:lnTo>
                    <a:lnTo>
                      <a:pt x="5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51" name="Freeform 91"/>
              <p:cNvSpPr>
                <a:spLocks/>
              </p:cNvSpPr>
              <p:nvPr/>
            </p:nvSpPr>
            <p:spPr bwMode="auto">
              <a:xfrm flipH="1">
                <a:off x="-194" y="1989"/>
                <a:ext cx="6" cy="9"/>
              </a:xfrm>
              <a:custGeom>
                <a:avLst/>
                <a:gdLst>
                  <a:gd name="T0" fmla="*/ 31 w 34"/>
                  <a:gd name="T1" fmla="*/ 46 h 46"/>
                  <a:gd name="T2" fmla="*/ 32 w 34"/>
                  <a:gd name="T3" fmla="*/ 40 h 46"/>
                  <a:gd name="T4" fmla="*/ 34 w 34"/>
                  <a:gd name="T5" fmla="*/ 36 h 46"/>
                  <a:gd name="T6" fmla="*/ 34 w 34"/>
                  <a:gd name="T7" fmla="*/ 30 h 46"/>
                  <a:gd name="T8" fmla="*/ 32 w 34"/>
                  <a:gd name="T9" fmla="*/ 24 h 46"/>
                  <a:gd name="T10" fmla="*/ 19 w 34"/>
                  <a:gd name="T11" fmla="*/ 7 h 46"/>
                  <a:gd name="T12" fmla="*/ 15 w 34"/>
                  <a:gd name="T13" fmla="*/ 6 h 46"/>
                  <a:gd name="T14" fmla="*/ 12 w 34"/>
                  <a:gd name="T15" fmla="*/ 3 h 46"/>
                  <a:gd name="T16" fmla="*/ 7 w 34"/>
                  <a:gd name="T17" fmla="*/ 2 h 46"/>
                  <a:gd name="T18" fmla="*/ 4 w 34"/>
                  <a:gd name="T19" fmla="*/ 0 h 46"/>
                  <a:gd name="T20" fmla="*/ 0 w 34"/>
                  <a:gd name="T21" fmla="*/ 14 h 46"/>
                  <a:gd name="T22" fmla="*/ 9 w 34"/>
                  <a:gd name="T23" fmla="*/ 17 h 46"/>
                  <a:gd name="T24" fmla="*/ 16 w 34"/>
                  <a:gd name="T25" fmla="*/ 23 h 46"/>
                  <a:gd name="T26" fmla="*/ 21 w 34"/>
                  <a:gd name="T27" fmla="*/ 32 h 46"/>
                  <a:gd name="T28" fmla="*/ 20 w 34"/>
                  <a:gd name="T29" fmla="*/ 41 h 46"/>
                  <a:gd name="T30" fmla="*/ 20 w 34"/>
                  <a:gd name="T31" fmla="*/ 40 h 46"/>
                  <a:gd name="T32" fmla="*/ 31 w 34"/>
                  <a:gd name="T3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46">
                    <a:moveTo>
                      <a:pt x="31" y="46"/>
                    </a:moveTo>
                    <a:lnTo>
                      <a:pt x="32" y="40"/>
                    </a:lnTo>
                    <a:lnTo>
                      <a:pt x="34" y="36"/>
                    </a:lnTo>
                    <a:lnTo>
                      <a:pt x="34" y="30"/>
                    </a:lnTo>
                    <a:lnTo>
                      <a:pt x="32" y="24"/>
                    </a:lnTo>
                    <a:lnTo>
                      <a:pt x="19" y="7"/>
                    </a:lnTo>
                    <a:lnTo>
                      <a:pt x="15" y="6"/>
                    </a:lnTo>
                    <a:lnTo>
                      <a:pt x="12" y="3"/>
                    </a:lnTo>
                    <a:lnTo>
                      <a:pt x="7" y="2"/>
                    </a:lnTo>
                    <a:lnTo>
                      <a:pt x="4" y="0"/>
                    </a:lnTo>
                    <a:lnTo>
                      <a:pt x="0" y="14"/>
                    </a:lnTo>
                    <a:lnTo>
                      <a:pt x="9" y="17"/>
                    </a:lnTo>
                    <a:lnTo>
                      <a:pt x="16" y="23"/>
                    </a:lnTo>
                    <a:lnTo>
                      <a:pt x="21" y="32"/>
                    </a:lnTo>
                    <a:lnTo>
                      <a:pt x="20" y="41"/>
                    </a:lnTo>
                    <a:lnTo>
                      <a:pt x="20" y="40"/>
                    </a:lnTo>
                    <a:lnTo>
                      <a:pt x="31"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52" name="Freeform 92"/>
              <p:cNvSpPr>
                <a:spLocks/>
              </p:cNvSpPr>
              <p:nvPr/>
            </p:nvSpPr>
            <p:spPr bwMode="auto">
              <a:xfrm flipH="1">
                <a:off x="-194" y="1997"/>
                <a:ext cx="11" cy="5"/>
              </a:xfrm>
              <a:custGeom>
                <a:avLst/>
                <a:gdLst>
                  <a:gd name="T0" fmla="*/ 0 w 56"/>
                  <a:gd name="T1" fmla="*/ 24 h 25"/>
                  <a:gd name="T2" fmla="*/ 6 w 56"/>
                  <a:gd name="T3" fmla="*/ 25 h 25"/>
                  <a:gd name="T4" fmla="*/ 11 w 56"/>
                  <a:gd name="T5" fmla="*/ 25 h 25"/>
                  <a:gd name="T6" fmla="*/ 18 w 56"/>
                  <a:gd name="T7" fmla="*/ 25 h 25"/>
                  <a:gd name="T8" fmla="*/ 24 w 56"/>
                  <a:gd name="T9" fmla="*/ 25 h 25"/>
                  <a:gd name="T10" fmla="*/ 30 w 56"/>
                  <a:gd name="T11" fmla="*/ 24 h 25"/>
                  <a:gd name="T12" fmla="*/ 36 w 56"/>
                  <a:gd name="T13" fmla="*/ 23 h 25"/>
                  <a:gd name="T14" fmla="*/ 41 w 56"/>
                  <a:gd name="T15" fmla="*/ 21 h 25"/>
                  <a:gd name="T16" fmla="*/ 47 w 56"/>
                  <a:gd name="T17" fmla="*/ 19 h 25"/>
                  <a:gd name="T18" fmla="*/ 56 w 56"/>
                  <a:gd name="T19" fmla="*/ 6 h 25"/>
                  <a:gd name="T20" fmla="*/ 45 w 56"/>
                  <a:gd name="T21" fmla="*/ 0 h 25"/>
                  <a:gd name="T22" fmla="*/ 42 w 56"/>
                  <a:gd name="T23" fmla="*/ 5 h 25"/>
                  <a:gd name="T24" fmla="*/ 39 w 56"/>
                  <a:gd name="T25" fmla="*/ 8 h 25"/>
                  <a:gd name="T26" fmla="*/ 33 w 56"/>
                  <a:gd name="T27" fmla="*/ 11 h 25"/>
                  <a:gd name="T28" fmla="*/ 26 w 56"/>
                  <a:gd name="T29" fmla="*/ 13 h 25"/>
                  <a:gd name="T30" fmla="*/ 19 w 56"/>
                  <a:gd name="T31" fmla="*/ 13 h 25"/>
                  <a:gd name="T32" fmla="*/ 13 w 56"/>
                  <a:gd name="T33" fmla="*/ 14 h 25"/>
                  <a:gd name="T34" fmla="*/ 7 w 56"/>
                  <a:gd name="T35" fmla="*/ 13 h 25"/>
                  <a:gd name="T36" fmla="*/ 3 w 56"/>
                  <a:gd name="T37" fmla="*/ 12 h 25"/>
                  <a:gd name="T38" fmla="*/ 3 w 56"/>
                  <a:gd name="T39" fmla="*/ 12 h 25"/>
                  <a:gd name="T40" fmla="*/ 0 w 56"/>
                  <a:gd name="T4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25">
                    <a:moveTo>
                      <a:pt x="0" y="24"/>
                    </a:moveTo>
                    <a:lnTo>
                      <a:pt x="6" y="25"/>
                    </a:lnTo>
                    <a:lnTo>
                      <a:pt x="11" y="25"/>
                    </a:lnTo>
                    <a:lnTo>
                      <a:pt x="18" y="25"/>
                    </a:lnTo>
                    <a:lnTo>
                      <a:pt x="24" y="25"/>
                    </a:lnTo>
                    <a:lnTo>
                      <a:pt x="30" y="24"/>
                    </a:lnTo>
                    <a:lnTo>
                      <a:pt x="36" y="23"/>
                    </a:lnTo>
                    <a:lnTo>
                      <a:pt x="41" y="21"/>
                    </a:lnTo>
                    <a:lnTo>
                      <a:pt x="47" y="19"/>
                    </a:lnTo>
                    <a:lnTo>
                      <a:pt x="56" y="6"/>
                    </a:lnTo>
                    <a:lnTo>
                      <a:pt x="45" y="0"/>
                    </a:lnTo>
                    <a:lnTo>
                      <a:pt x="42" y="5"/>
                    </a:lnTo>
                    <a:lnTo>
                      <a:pt x="39" y="8"/>
                    </a:lnTo>
                    <a:lnTo>
                      <a:pt x="33" y="11"/>
                    </a:lnTo>
                    <a:lnTo>
                      <a:pt x="26" y="13"/>
                    </a:lnTo>
                    <a:lnTo>
                      <a:pt x="19" y="13"/>
                    </a:lnTo>
                    <a:lnTo>
                      <a:pt x="13" y="14"/>
                    </a:lnTo>
                    <a:lnTo>
                      <a:pt x="7" y="13"/>
                    </a:lnTo>
                    <a:lnTo>
                      <a:pt x="3" y="12"/>
                    </a:lnTo>
                    <a:lnTo>
                      <a:pt x="3" y="12"/>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53" name="Freeform 93"/>
              <p:cNvSpPr>
                <a:spLocks/>
              </p:cNvSpPr>
              <p:nvPr/>
            </p:nvSpPr>
            <p:spPr bwMode="auto">
              <a:xfrm flipH="1">
                <a:off x="-184" y="1993"/>
                <a:ext cx="6" cy="8"/>
              </a:xfrm>
              <a:custGeom>
                <a:avLst/>
                <a:gdLst>
                  <a:gd name="T0" fmla="*/ 2 w 32"/>
                  <a:gd name="T1" fmla="*/ 0 h 46"/>
                  <a:gd name="T2" fmla="*/ 0 w 32"/>
                  <a:gd name="T3" fmla="*/ 12 h 46"/>
                  <a:gd name="T4" fmla="*/ 0 w 32"/>
                  <a:gd name="T5" fmla="*/ 20 h 46"/>
                  <a:gd name="T6" fmla="*/ 1 w 32"/>
                  <a:gd name="T7" fmla="*/ 26 h 46"/>
                  <a:gd name="T8" fmla="*/ 5 w 32"/>
                  <a:gd name="T9" fmla="*/ 30 h 46"/>
                  <a:gd name="T10" fmla="*/ 9 w 32"/>
                  <a:gd name="T11" fmla="*/ 35 h 46"/>
                  <a:gd name="T12" fmla="*/ 15 w 32"/>
                  <a:gd name="T13" fmla="*/ 38 h 46"/>
                  <a:gd name="T14" fmla="*/ 22 w 32"/>
                  <a:gd name="T15" fmla="*/ 42 h 46"/>
                  <a:gd name="T16" fmla="*/ 29 w 32"/>
                  <a:gd name="T17" fmla="*/ 46 h 46"/>
                  <a:gd name="T18" fmla="*/ 32 w 32"/>
                  <a:gd name="T19" fmla="*/ 34 h 46"/>
                  <a:gd name="T20" fmla="*/ 25 w 32"/>
                  <a:gd name="T21" fmla="*/ 31 h 46"/>
                  <a:gd name="T22" fmla="*/ 20 w 32"/>
                  <a:gd name="T23" fmla="*/ 28 h 46"/>
                  <a:gd name="T24" fmla="*/ 15 w 32"/>
                  <a:gd name="T25" fmla="*/ 22 h 46"/>
                  <a:gd name="T26" fmla="*/ 12 w 32"/>
                  <a:gd name="T27" fmla="*/ 15 h 46"/>
                  <a:gd name="T28" fmla="*/ 14 w 32"/>
                  <a:gd name="T29" fmla="*/ 6 h 46"/>
                  <a:gd name="T30" fmla="*/ 2 w 32"/>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46">
                    <a:moveTo>
                      <a:pt x="2" y="0"/>
                    </a:moveTo>
                    <a:lnTo>
                      <a:pt x="0" y="12"/>
                    </a:lnTo>
                    <a:lnTo>
                      <a:pt x="0" y="20"/>
                    </a:lnTo>
                    <a:lnTo>
                      <a:pt x="1" y="26"/>
                    </a:lnTo>
                    <a:lnTo>
                      <a:pt x="5" y="30"/>
                    </a:lnTo>
                    <a:lnTo>
                      <a:pt x="9" y="35"/>
                    </a:lnTo>
                    <a:lnTo>
                      <a:pt x="15" y="38"/>
                    </a:lnTo>
                    <a:lnTo>
                      <a:pt x="22" y="42"/>
                    </a:lnTo>
                    <a:lnTo>
                      <a:pt x="29" y="46"/>
                    </a:lnTo>
                    <a:lnTo>
                      <a:pt x="32" y="34"/>
                    </a:lnTo>
                    <a:lnTo>
                      <a:pt x="25" y="31"/>
                    </a:lnTo>
                    <a:lnTo>
                      <a:pt x="20" y="28"/>
                    </a:lnTo>
                    <a:lnTo>
                      <a:pt x="15" y="22"/>
                    </a:lnTo>
                    <a:lnTo>
                      <a:pt x="12" y="15"/>
                    </a:lnTo>
                    <a:lnTo>
                      <a:pt x="14" y="6"/>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54" name="Freeform 94"/>
              <p:cNvSpPr>
                <a:spLocks/>
              </p:cNvSpPr>
              <p:nvPr/>
            </p:nvSpPr>
            <p:spPr bwMode="auto">
              <a:xfrm flipH="1">
                <a:off x="-109" y="1994"/>
                <a:ext cx="27" cy="20"/>
              </a:xfrm>
              <a:custGeom>
                <a:avLst/>
                <a:gdLst>
                  <a:gd name="T0" fmla="*/ 143 w 143"/>
                  <a:gd name="T1" fmla="*/ 92 h 107"/>
                  <a:gd name="T2" fmla="*/ 135 w 143"/>
                  <a:gd name="T3" fmla="*/ 75 h 107"/>
                  <a:gd name="T4" fmla="*/ 123 w 143"/>
                  <a:gd name="T5" fmla="*/ 61 h 107"/>
                  <a:gd name="T6" fmla="*/ 108 w 143"/>
                  <a:gd name="T7" fmla="*/ 49 h 107"/>
                  <a:gd name="T8" fmla="*/ 92 w 143"/>
                  <a:gd name="T9" fmla="*/ 38 h 107"/>
                  <a:gd name="T10" fmla="*/ 75 w 143"/>
                  <a:gd name="T11" fmla="*/ 29 h 107"/>
                  <a:gd name="T12" fmla="*/ 58 w 143"/>
                  <a:gd name="T13" fmla="*/ 20 h 107"/>
                  <a:gd name="T14" fmla="*/ 42 w 143"/>
                  <a:gd name="T15" fmla="*/ 11 h 107"/>
                  <a:gd name="T16" fmla="*/ 28 w 143"/>
                  <a:gd name="T17" fmla="*/ 0 h 107"/>
                  <a:gd name="T18" fmla="*/ 27 w 143"/>
                  <a:gd name="T19" fmla="*/ 0 h 107"/>
                  <a:gd name="T20" fmla="*/ 0 w 143"/>
                  <a:gd name="T21" fmla="*/ 16 h 107"/>
                  <a:gd name="T22" fmla="*/ 23 w 143"/>
                  <a:gd name="T23" fmla="*/ 28 h 107"/>
                  <a:gd name="T24" fmla="*/ 40 w 143"/>
                  <a:gd name="T25" fmla="*/ 38 h 107"/>
                  <a:gd name="T26" fmla="*/ 53 w 143"/>
                  <a:gd name="T27" fmla="*/ 47 h 107"/>
                  <a:gd name="T28" fmla="*/ 65 w 143"/>
                  <a:gd name="T29" fmla="*/ 58 h 107"/>
                  <a:gd name="T30" fmla="*/ 74 w 143"/>
                  <a:gd name="T31" fmla="*/ 68 h 107"/>
                  <a:gd name="T32" fmla="*/ 84 w 143"/>
                  <a:gd name="T33" fmla="*/ 78 h 107"/>
                  <a:gd name="T34" fmla="*/ 98 w 143"/>
                  <a:gd name="T35" fmla="*/ 92 h 107"/>
                  <a:gd name="T36" fmla="*/ 114 w 143"/>
                  <a:gd name="T37" fmla="*/ 107 h 107"/>
                  <a:gd name="T38" fmla="*/ 143 w 143"/>
                  <a:gd name="T39" fmla="*/ 9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107">
                    <a:moveTo>
                      <a:pt x="143" y="92"/>
                    </a:moveTo>
                    <a:lnTo>
                      <a:pt x="135" y="75"/>
                    </a:lnTo>
                    <a:lnTo>
                      <a:pt x="123" y="61"/>
                    </a:lnTo>
                    <a:lnTo>
                      <a:pt x="108" y="49"/>
                    </a:lnTo>
                    <a:lnTo>
                      <a:pt x="92" y="38"/>
                    </a:lnTo>
                    <a:lnTo>
                      <a:pt x="75" y="29"/>
                    </a:lnTo>
                    <a:lnTo>
                      <a:pt x="58" y="20"/>
                    </a:lnTo>
                    <a:lnTo>
                      <a:pt x="42" y="11"/>
                    </a:lnTo>
                    <a:lnTo>
                      <a:pt x="28" y="0"/>
                    </a:lnTo>
                    <a:lnTo>
                      <a:pt x="27" y="0"/>
                    </a:lnTo>
                    <a:lnTo>
                      <a:pt x="0" y="16"/>
                    </a:lnTo>
                    <a:lnTo>
                      <a:pt x="23" y="28"/>
                    </a:lnTo>
                    <a:lnTo>
                      <a:pt x="40" y="38"/>
                    </a:lnTo>
                    <a:lnTo>
                      <a:pt x="53" y="47"/>
                    </a:lnTo>
                    <a:lnTo>
                      <a:pt x="65" y="58"/>
                    </a:lnTo>
                    <a:lnTo>
                      <a:pt x="74" y="68"/>
                    </a:lnTo>
                    <a:lnTo>
                      <a:pt x="84" y="78"/>
                    </a:lnTo>
                    <a:lnTo>
                      <a:pt x="98" y="92"/>
                    </a:lnTo>
                    <a:lnTo>
                      <a:pt x="114" y="107"/>
                    </a:lnTo>
                    <a:lnTo>
                      <a:pt x="143" y="92"/>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55" name="Freeform 95"/>
              <p:cNvSpPr>
                <a:spLocks/>
              </p:cNvSpPr>
              <p:nvPr/>
            </p:nvSpPr>
            <p:spPr bwMode="auto">
              <a:xfrm flipH="1">
                <a:off x="-110" y="1999"/>
                <a:ext cx="12" cy="13"/>
              </a:xfrm>
              <a:custGeom>
                <a:avLst/>
                <a:gdLst>
                  <a:gd name="T0" fmla="*/ 0 w 67"/>
                  <a:gd name="T1" fmla="*/ 11 h 67"/>
                  <a:gd name="T2" fmla="*/ 7 w 67"/>
                  <a:gd name="T3" fmla="*/ 15 h 67"/>
                  <a:gd name="T4" fmla="*/ 15 w 67"/>
                  <a:gd name="T5" fmla="*/ 21 h 67"/>
                  <a:gd name="T6" fmla="*/ 24 w 67"/>
                  <a:gd name="T7" fmla="*/ 27 h 67"/>
                  <a:gd name="T8" fmla="*/ 32 w 67"/>
                  <a:gd name="T9" fmla="*/ 34 h 67"/>
                  <a:gd name="T10" fmla="*/ 39 w 67"/>
                  <a:gd name="T11" fmla="*/ 42 h 67"/>
                  <a:gd name="T12" fmla="*/ 46 w 67"/>
                  <a:gd name="T13" fmla="*/ 50 h 67"/>
                  <a:gd name="T14" fmla="*/ 52 w 67"/>
                  <a:gd name="T15" fmla="*/ 59 h 67"/>
                  <a:gd name="T16" fmla="*/ 55 w 67"/>
                  <a:gd name="T17" fmla="*/ 67 h 67"/>
                  <a:gd name="T18" fmla="*/ 67 w 67"/>
                  <a:gd name="T19" fmla="*/ 61 h 67"/>
                  <a:gd name="T20" fmla="*/ 60 w 67"/>
                  <a:gd name="T21" fmla="*/ 52 h 67"/>
                  <a:gd name="T22" fmla="*/ 53 w 67"/>
                  <a:gd name="T23" fmla="*/ 42 h 67"/>
                  <a:gd name="T24" fmla="*/ 47 w 67"/>
                  <a:gd name="T25" fmla="*/ 34 h 67"/>
                  <a:gd name="T26" fmla="*/ 40 w 67"/>
                  <a:gd name="T27" fmla="*/ 26 h 67"/>
                  <a:gd name="T28" fmla="*/ 33 w 67"/>
                  <a:gd name="T29" fmla="*/ 19 h 67"/>
                  <a:gd name="T30" fmla="*/ 25 w 67"/>
                  <a:gd name="T31" fmla="*/ 12 h 67"/>
                  <a:gd name="T32" fmla="*/ 16 w 67"/>
                  <a:gd name="T33" fmla="*/ 6 h 67"/>
                  <a:gd name="T34" fmla="*/ 6 w 67"/>
                  <a:gd name="T35" fmla="*/ 0 h 67"/>
                  <a:gd name="T36" fmla="*/ 0 w 67"/>
                  <a:gd name="T37"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67">
                    <a:moveTo>
                      <a:pt x="0" y="11"/>
                    </a:moveTo>
                    <a:lnTo>
                      <a:pt x="7" y="15"/>
                    </a:lnTo>
                    <a:lnTo>
                      <a:pt x="15" y="21"/>
                    </a:lnTo>
                    <a:lnTo>
                      <a:pt x="24" y="27"/>
                    </a:lnTo>
                    <a:lnTo>
                      <a:pt x="32" y="34"/>
                    </a:lnTo>
                    <a:lnTo>
                      <a:pt x="39" y="42"/>
                    </a:lnTo>
                    <a:lnTo>
                      <a:pt x="46" y="50"/>
                    </a:lnTo>
                    <a:lnTo>
                      <a:pt x="52" y="59"/>
                    </a:lnTo>
                    <a:lnTo>
                      <a:pt x="55" y="67"/>
                    </a:lnTo>
                    <a:lnTo>
                      <a:pt x="67" y="61"/>
                    </a:lnTo>
                    <a:lnTo>
                      <a:pt x="60" y="52"/>
                    </a:lnTo>
                    <a:lnTo>
                      <a:pt x="53" y="42"/>
                    </a:lnTo>
                    <a:lnTo>
                      <a:pt x="47" y="34"/>
                    </a:lnTo>
                    <a:lnTo>
                      <a:pt x="40" y="26"/>
                    </a:lnTo>
                    <a:lnTo>
                      <a:pt x="33" y="19"/>
                    </a:lnTo>
                    <a:lnTo>
                      <a:pt x="25" y="12"/>
                    </a:lnTo>
                    <a:lnTo>
                      <a:pt x="16" y="6"/>
                    </a:lnTo>
                    <a:lnTo>
                      <a:pt x="6" y="0"/>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56" name="Freeform 96"/>
              <p:cNvSpPr>
                <a:spLocks/>
              </p:cNvSpPr>
              <p:nvPr/>
            </p:nvSpPr>
            <p:spPr bwMode="auto">
              <a:xfrm flipH="1">
                <a:off x="-99" y="1993"/>
                <a:ext cx="12" cy="8"/>
              </a:xfrm>
              <a:custGeom>
                <a:avLst/>
                <a:gdLst>
                  <a:gd name="T0" fmla="*/ 6 w 64"/>
                  <a:gd name="T1" fmla="*/ 11 h 45"/>
                  <a:gd name="T2" fmla="*/ 0 w 64"/>
                  <a:gd name="T3" fmla="*/ 12 h 45"/>
                  <a:gd name="T4" fmla="*/ 0 w 64"/>
                  <a:gd name="T5" fmla="*/ 12 h 45"/>
                  <a:gd name="T6" fmla="*/ 7 w 64"/>
                  <a:gd name="T7" fmla="*/ 17 h 45"/>
                  <a:gd name="T8" fmla="*/ 14 w 64"/>
                  <a:gd name="T9" fmla="*/ 21 h 45"/>
                  <a:gd name="T10" fmla="*/ 21 w 64"/>
                  <a:gd name="T11" fmla="*/ 25 h 45"/>
                  <a:gd name="T12" fmla="*/ 29 w 64"/>
                  <a:gd name="T13" fmla="*/ 29 h 45"/>
                  <a:gd name="T14" fmla="*/ 36 w 64"/>
                  <a:gd name="T15" fmla="*/ 33 h 45"/>
                  <a:gd name="T16" fmla="*/ 44 w 64"/>
                  <a:gd name="T17" fmla="*/ 37 h 45"/>
                  <a:gd name="T18" fmla="*/ 51 w 64"/>
                  <a:gd name="T19" fmla="*/ 41 h 45"/>
                  <a:gd name="T20" fmla="*/ 58 w 64"/>
                  <a:gd name="T21" fmla="*/ 45 h 45"/>
                  <a:gd name="T22" fmla="*/ 64 w 64"/>
                  <a:gd name="T23" fmla="*/ 34 h 45"/>
                  <a:gd name="T24" fmla="*/ 58 w 64"/>
                  <a:gd name="T25" fmla="*/ 30 h 45"/>
                  <a:gd name="T26" fmla="*/ 50 w 64"/>
                  <a:gd name="T27" fmla="*/ 26 h 45"/>
                  <a:gd name="T28" fmla="*/ 41 w 64"/>
                  <a:gd name="T29" fmla="*/ 20 h 45"/>
                  <a:gd name="T30" fmla="*/ 31 w 64"/>
                  <a:gd name="T31" fmla="*/ 14 h 45"/>
                  <a:gd name="T32" fmla="*/ 22 w 64"/>
                  <a:gd name="T33" fmla="*/ 10 h 45"/>
                  <a:gd name="T34" fmla="*/ 13 w 64"/>
                  <a:gd name="T35" fmla="*/ 5 h 45"/>
                  <a:gd name="T36" fmla="*/ 6 w 64"/>
                  <a:gd name="T37" fmla="*/ 3 h 45"/>
                  <a:gd name="T38" fmla="*/ 0 w 64"/>
                  <a:gd name="T39" fmla="*/ 2 h 45"/>
                  <a:gd name="T40" fmla="*/ 6 w 64"/>
                  <a:gd name="T41" fmla="*/ 0 h 45"/>
                  <a:gd name="T42" fmla="*/ 4 w 64"/>
                  <a:gd name="T43" fmla="*/ 0 h 45"/>
                  <a:gd name="T44" fmla="*/ 3 w 64"/>
                  <a:gd name="T45" fmla="*/ 0 h 45"/>
                  <a:gd name="T46" fmla="*/ 1 w 64"/>
                  <a:gd name="T47" fmla="*/ 0 h 45"/>
                  <a:gd name="T48" fmla="*/ 0 w 64"/>
                  <a:gd name="T49" fmla="*/ 2 h 45"/>
                  <a:gd name="T50" fmla="*/ 6 w 64"/>
                  <a:gd name="T51"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45">
                    <a:moveTo>
                      <a:pt x="6" y="11"/>
                    </a:moveTo>
                    <a:lnTo>
                      <a:pt x="0" y="12"/>
                    </a:lnTo>
                    <a:lnTo>
                      <a:pt x="0" y="12"/>
                    </a:lnTo>
                    <a:lnTo>
                      <a:pt x="7" y="17"/>
                    </a:lnTo>
                    <a:lnTo>
                      <a:pt x="14" y="21"/>
                    </a:lnTo>
                    <a:lnTo>
                      <a:pt x="21" y="25"/>
                    </a:lnTo>
                    <a:lnTo>
                      <a:pt x="29" y="29"/>
                    </a:lnTo>
                    <a:lnTo>
                      <a:pt x="36" y="33"/>
                    </a:lnTo>
                    <a:lnTo>
                      <a:pt x="44" y="37"/>
                    </a:lnTo>
                    <a:lnTo>
                      <a:pt x="51" y="41"/>
                    </a:lnTo>
                    <a:lnTo>
                      <a:pt x="58" y="45"/>
                    </a:lnTo>
                    <a:lnTo>
                      <a:pt x="64" y="34"/>
                    </a:lnTo>
                    <a:lnTo>
                      <a:pt x="58" y="30"/>
                    </a:lnTo>
                    <a:lnTo>
                      <a:pt x="50" y="26"/>
                    </a:lnTo>
                    <a:lnTo>
                      <a:pt x="41" y="20"/>
                    </a:lnTo>
                    <a:lnTo>
                      <a:pt x="31" y="14"/>
                    </a:lnTo>
                    <a:lnTo>
                      <a:pt x="22" y="10"/>
                    </a:lnTo>
                    <a:lnTo>
                      <a:pt x="13" y="5"/>
                    </a:lnTo>
                    <a:lnTo>
                      <a:pt x="6" y="3"/>
                    </a:lnTo>
                    <a:lnTo>
                      <a:pt x="0" y="2"/>
                    </a:lnTo>
                    <a:lnTo>
                      <a:pt x="6" y="0"/>
                    </a:lnTo>
                    <a:lnTo>
                      <a:pt x="4" y="0"/>
                    </a:lnTo>
                    <a:lnTo>
                      <a:pt x="3" y="0"/>
                    </a:lnTo>
                    <a:lnTo>
                      <a:pt x="1" y="0"/>
                    </a:lnTo>
                    <a:lnTo>
                      <a:pt x="0" y="2"/>
                    </a:lnTo>
                    <a:lnTo>
                      <a:pt x="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57" name="Freeform 97"/>
              <p:cNvSpPr>
                <a:spLocks/>
              </p:cNvSpPr>
              <p:nvPr/>
            </p:nvSpPr>
            <p:spPr bwMode="auto">
              <a:xfrm flipH="1">
                <a:off x="-88" y="1993"/>
                <a:ext cx="8" cy="5"/>
              </a:xfrm>
              <a:custGeom>
                <a:avLst/>
                <a:gdLst>
                  <a:gd name="T0" fmla="*/ 15 w 43"/>
                  <a:gd name="T1" fmla="*/ 15 h 26"/>
                  <a:gd name="T2" fmla="*/ 17 w 43"/>
                  <a:gd name="T3" fmla="*/ 25 h 26"/>
                  <a:gd name="T4" fmla="*/ 43 w 43"/>
                  <a:gd name="T5" fmla="*/ 9 h 26"/>
                  <a:gd name="T6" fmla="*/ 37 w 43"/>
                  <a:gd name="T7" fmla="*/ 0 h 26"/>
                  <a:gd name="T8" fmla="*/ 11 w 43"/>
                  <a:gd name="T9" fmla="*/ 16 h 26"/>
                  <a:gd name="T10" fmla="*/ 12 w 43"/>
                  <a:gd name="T11" fmla="*/ 26 h 26"/>
                  <a:gd name="T12" fmla="*/ 11 w 43"/>
                  <a:gd name="T13" fmla="*/ 16 h 26"/>
                  <a:gd name="T14" fmla="*/ 0 w 43"/>
                  <a:gd name="T15" fmla="*/ 21 h 26"/>
                  <a:gd name="T16" fmla="*/ 12 w 43"/>
                  <a:gd name="T17" fmla="*/ 26 h 26"/>
                  <a:gd name="T18" fmla="*/ 15 w 43"/>
                  <a:gd name="T19"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6">
                    <a:moveTo>
                      <a:pt x="15" y="15"/>
                    </a:moveTo>
                    <a:lnTo>
                      <a:pt x="17" y="25"/>
                    </a:lnTo>
                    <a:lnTo>
                      <a:pt x="43" y="9"/>
                    </a:lnTo>
                    <a:lnTo>
                      <a:pt x="37" y="0"/>
                    </a:lnTo>
                    <a:lnTo>
                      <a:pt x="11" y="16"/>
                    </a:lnTo>
                    <a:lnTo>
                      <a:pt x="12" y="26"/>
                    </a:lnTo>
                    <a:lnTo>
                      <a:pt x="11" y="16"/>
                    </a:lnTo>
                    <a:lnTo>
                      <a:pt x="0" y="21"/>
                    </a:lnTo>
                    <a:lnTo>
                      <a:pt x="12" y="26"/>
                    </a:lnTo>
                    <a:lnTo>
                      <a:pt x="1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58" name="Freeform 98"/>
              <p:cNvSpPr>
                <a:spLocks/>
              </p:cNvSpPr>
              <p:nvPr/>
            </p:nvSpPr>
            <p:spPr bwMode="auto">
              <a:xfrm flipH="1">
                <a:off x="-94" y="1996"/>
                <a:ext cx="12" cy="8"/>
              </a:xfrm>
              <a:custGeom>
                <a:avLst/>
                <a:gdLst>
                  <a:gd name="T0" fmla="*/ 63 w 63"/>
                  <a:gd name="T1" fmla="*/ 32 h 42"/>
                  <a:gd name="T2" fmla="*/ 55 w 63"/>
                  <a:gd name="T3" fmla="*/ 28 h 42"/>
                  <a:gd name="T4" fmla="*/ 48 w 63"/>
                  <a:gd name="T5" fmla="*/ 25 h 42"/>
                  <a:gd name="T6" fmla="*/ 40 w 63"/>
                  <a:gd name="T7" fmla="*/ 20 h 42"/>
                  <a:gd name="T8" fmla="*/ 33 w 63"/>
                  <a:gd name="T9" fmla="*/ 16 h 42"/>
                  <a:gd name="T10" fmla="*/ 26 w 63"/>
                  <a:gd name="T11" fmla="*/ 12 h 42"/>
                  <a:gd name="T12" fmla="*/ 18 w 63"/>
                  <a:gd name="T13" fmla="*/ 8 h 42"/>
                  <a:gd name="T14" fmla="*/ 11 w 63"/>
                  <a:gd name="T15" fmla="*/ 3 h 42"/>
                  <a:gd name="T16" fmla="*/ 3 w 63"/>
                  <a:gd name="T17" fmla="*/ 0 h 42"/>
                  <a:gd name="T18" fmla="*/ 0 w 63"/>
                  <a:gd name="T19" fmla="*/ 11 h 42"/>
                  <a:gd name="T20" fmla="*/ 7 w 63"/>
                  <a:gd name="T21" fmla="*/ 15 h 42"/>
                  <a:gd name="T22" fmla="*/ 14 w 63"/>
                  <a:gd name="T23" fmla="*/ 18 h 42"/>
                  <a:gd name="T24" fmla="*/ 22 w 63"/>
                  <a:gd name="T25" fmla="*/ 23 h 42"/>
                  <a:gd name="T26" fmla="*/ 29 w 63"/>
                  <a:gd name="T27" fmla="*/ 26 h 42"/>
                  <a:gd name="T28" fmla="*/ 36 w 63"/>
                  <a:gd name="T29" fmla="*/ 29 h 42"/>
                  <a:gd name="T30" fmla="*/ 43 w 63"/>
                  <a:gd name="T31" fmla="*/ 33 h 42"/>
                  <a:gd name="T32" fmla="*/ 49 w 63"/>
                  <a:gd name="T33" fmla="*/ 38 h 42"/>
                  <a:gd name="T34" fmla="*/ 56 w 63"/>
                  <a:gd name="T35" fmla="*/ 42 h 42"/>
                  <a:gd name="T36" fmla="*/ 63 w 63"/>
                  <a:gd name="T37"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42">
                    <a:moveTo>
                      <a:pt x="63" y="32"/>
                    </a:moveTo>
                    <a:lnTo>
                      <a:pt x="55" y="28"/>
                    </a:lnTo>
                    <a:lnTo>
                      <a:pt x="48" y="25"/>
                    </a:lnTo>
                    <a:lnTo>
                      <a:pt x="40" y="20"/>
                    </a:lnTo>
                    <a:lnTo>
                      <a:pt x="33" y="16"/>
                    </a:lnTo>
                    <a:lnTo>
                      <a:pt x="26" y="12"/>
                    </a:lnTo>
                    <a:lnTo>
                      <a:pt x="18" y="8"/>
                    </a:lnTo>
                    <a:lnTo>
                      <a:pt x="11" y="3"/>
                    </a:lnTo>
                    <a:lnTo>
                      <a:pt x="3" y="0"/>
                    </a:lnTo>
                    <a:lnTo>
                      <a:pt x="0" y="11"/>
                    </a:lnTo>
                    <a:lnTo>
                      <a:pt x="7" y="15"/>
                    </a:lnTo>
                    <a:lnTo>
                      <a:pt x="14" y="18"/>
                    </a:lnTo>
                    <a:lnTo>
                      <a:pt x="22" y="23"/>
                    </a:lnTo>
                    <a:lnTo>
                      <a:pt x="29" y="26"/>
                    </a:lnTo>
                    <a:lnTo>
                      <a:pt x="36" y="29"/>
                    </a:lnTo>
                    <a:lnTo>
                      <a:pt x="43" y="33"/>
                    </a:lnTo>
                    <a:lnTo>
                      <a:pt x="49" y="38"/>
                    </a:lnTo>
                    <a:lnTo>
                      <a:pt x="56" y="42"/>
                    </a:lnTo>
                    <a:lnTo>
                      <a:pt x="63"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59" name="Freeform 99"/>
              <p:cNvSpPr>
                <a:spLocks/>
              </p:cNvSpPr>
              <p:nvPr/>
            </p:nvSpPr>
            <p:spPr bwMode="auto">
              <a:xfrm flipH="1">
                <a:off x="-105" y="2002"/>
                <a:ext cx="12" cy="14"/>
              </a:xfrm>
              <a:custGeom>
                <a:avLst/>
                <a:gdLst>
                  <a:gd name="T0" fmla="*/ 56 w 64"/>
                  <a:gd name="T1" fmla="*/ 59 h 71"/>
                  <a:gd name="T2" fmla="*/ 64 w 64"/>
                  <a:gd name="T3" fmla="*/ 61 h 71"/>
                  <a:gd name="T4" fmla="*/ 57 w 64"/>
                  <a:gd name="T5" fmla="*/ 53 h 71"/>
                  <a:gd name="T6" fmla="*/ 50 w 64"/>
                  <a:gd name="T7" fmla="*/ 45 h 71"/>
                  <a:gd name="T8" fmla="*/ 43 w 64"/>
                  <a:gd name="T9" fmla="*/ 37 h 71"/>
                  <a:gd name="T10" fmla="*/ 37 w 64"/>
                  <a:gd name="T11" fmla="*/ 29 h 71"/>
                  <a:gd name="T12" fmla="*/ 30 w 64"/>
                  <a:gd name="T13" fmla="*/ 22 h 71"/>
                  <a:gd name="T14" fmla="*/ 22 w 64"/>
                  <a:gd name="T15" fmla="*/ 14 h 71"/>
                  <a:gd name="T16" fmla="*/ 15 w 64"/>
                  <a:gd name="T17" fmla="*/ 7 h 71"/>
                  <a:gd name="T18" fmla="*/ 7 w 64"/>
                  <a:gd name="T19" fmla="*/ 0 h 71"/>
                  <a:gd name="T20" fmla="*/ 0 w 64"/>
                  <a:gd name="T21" fmla="*/ 10 h 71"/>
                  <a:gd name="T22" fmla="*/ 6 w 64"/>
                  <a:gd name="T23" fmla="*/ 16 h 71"/>
                  <a:gd name="T24" fmla="*/ 13 w 64"/>
                  <a:gd name="T25" fmla="*/ 24 h 71"/>
                  <a:gd name="T26" fmla="*/ 22 w 64"/>
                  <a:gd name="T27" fmla="*/ 33 h 71"/>
                  <a:gd name="T28" fmla="*/ 31 w 64"/>
                  <a:gd name="T29" fmla="*/ 44 h 71"/>
                  <a:gd name="T30" fmla="*/ 41 w 64"/>
                  <a:gd name="T31" fmla="*/ 53 h 71"/>
                  <a:gd name="T32" fmla="*/ 49 w 64"/>
                  <a:gd name="T33" fmla="*/ 61 h 71"/>
                  <a:gd name="T34" fmla="*/ 57 w 64"/>
                  <a:gd name="T35" fmla="*/ 68 h 71"/>
                  <a:gd name="T36" fmla="*/ 61 w 64"/>
                  <a:gd name="T37" fmla="*/ 70 h 71"/>
                  <a:gd name="T38" fmla="*/ 54 w 64"/>
                  <a:gd name="T39" fmla="*/ 68 h 71"/>
                  <a:gd name="T40" fmla="*/ 58 w 64"/>
                  <a:gd name="T41" fmla="*/ 71 h 71"/>
                  <a:gd name="T42" fmla="*/ 61 w 64"/>
                  <a:gd name="T43" fmla="*/ 70 h 71"/>
                  <a:gd name="T44" fmla="*/ 56 w 64"/>
                  <a:gd name="T45" fmla="*/ 5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71">
                    <a:moveTo>
                      <a:pt x="56" y="59"/>
                    </a:moveTo>
                    <a:lnTo>
                      <a:pt x="64" y="61"/>
                    </a:lnTo>
                    <a:lnTo>
                      <a:pt x="57" y="53"/>
                    </a:lnTo>
                    <a:lnTo>
                      <a:pt x="50" y="45"/>
                    </a:lnTo>
                    <a:lnTo>
                      <a:pt x="43" y="37"/>
                    </a:lnTo>
                    <a:lnTo>
                      <a:pt x="37" y="29"/>
                    </a:lnTo>
                    <a:lnTo>
                      <a:pt x="30" y="22"/>
                    </a:lnTo>
                    <a:lnTo>
                      <a:pt x="22" y="14"/>
                    </a:lnTo>
                    <a:lnTo>
                      <a:pt x="15" y="7"/>
                    </a:lnTo>
                    <a:lnTo>
                      <a:pt x="7" y="0"/>
                    </a:lnTo>
                    <a:lnTo>
                      <a:pt x="0" y="10"/>
                    </a:lnTo>
                    <a:lnTo>
                      <a:pt x="6" y="16"/>
                    </a:lnTo>
                    <a:lnTo>
                      <a:pt x="13" y="24"/>
                    </a:lnTo>
                    <a:lnTo>
                      <a:pt x="22" y="33"/>
                    </a:lnTo>
                    <a:lnTo>
                      <a:pt x="31" y="44"/>
                    </a:lnTo>
                    <a:lnTo>
                      <a:pt x="41" y="53"/>
                    </a:lnTo>
                    <a:lnTo>
                      <a:pt x="49" y="61"/>
                    </a:lnTo>
                    <a:lnTo>
                      <a:pt x="57" y="68"/>
                    </a:lnTo>
                    <a:lnTo>
                      <a:pt x="61" y="70"/>
                    </a:lnTo>
                    <a:lnTo>
                      <a:pt x="54" y="68"/>
                    </a:lnTo>
                    <a:lnTo>
                      <a:pt x="58" y="71"/>
                    </a:lnTo>
                    <a:lnTo>
                      <a:pt x="61" y="70"/>
                    </a:lnTo>
                    <a:lnTo>
                      <a:pt x="56"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60" name="Freeform 100"/>
              <p:cNvSpPr>
                <a:spLocks/>
              </p:cNvSpPr>
              <p:nvPr/>
            </p:nvSpPr>
            <p:spPr bwMode="auto">
              <a:xfrm flipH="1">
                <a:off x="-111" y="2010"/>
                <a:ext cx="8" cy="5"/>
              </a:xfrm>
              <a:custGeom>
                <a:avLst/>
                <a:gdLst>
                  <a:gd name="T0" fmla="*/ 26 w 40"/>
                  <a:gd name="T1" fmla="*/ 8 h 26"/>
                  <a:gd name="T2" fmla="*/ 30 w 40"/>
                  <a:gd name="T3" fmla="*/ 0 h 26"/>
                  <a:gd name="T4" fmla="*/ 0 w 40"/>
                  <a:gd name="T5" fmla="*/ 15 h 26"/>
                  <a:gd name="T6" fmla="*/ 5 w 40"/>
                  <a:gd name="T7" fmla="*/ 26 h 26"/>
                  <a:gd name="T8" fmla="*/ 35 w 40"/>
                  <a:gd name="T9" fmla="*/ 11 h 26"/>
                  <a:gd name="T10" fmla="*/ 38 w 40"/>
                  <a:gd name="T11" fmla="*/ 2 h 26"/>
                  <a:gd name="T12" fmla="*/ 35 w 40"/>
                  <a:gd name="T13" fmla="*/ 11 h 26"/>
                  <a:gd name="T14" fmla="*/ 40 w 40"/>
                  <a:gd name="T15" fmla="*/ 8 h 26"/>
                  <a:gd name="T16" fmla="*/ 38 w 40"/>
                  <a:gd name="T17" fmla="*/ 2 h 26"/>
                  <a:gd name="T18" fmla="*/ 26 w 40"/>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6">
                    <a:moveTo>
                      <a:pt x="26" y="8"/>
                    </a:moveTo>
                    <a:lnTo>
                      <a:pt x="30" y="0"/>
                    </a:lnTo>
                    <a:lnTo>
                      <a:pt x="0" y="15"/>
                    </a:lnTo>
                    <a:lnTo>
                      <a:pt x="5" y="26"/>
                    </a:lnTo>
                    <a:lnTo>
                      <a:pt x="35" y="11"/>
                    </a:lnTo>
                    <a:lnTo>
                      <a:pt x="38" y="2"/>
                    </a:lnTo>
                    <a:lnTo>
                      <a:pt x="35" y="11"/>
                    </a:lnTo>
                    <a:lnTo>
                      <a:pt x="40" y="8"/>
                    </a:lnTo>
                    <a:lnTo>
                      <a:pt x="38" y="2"/>
                    </a:lnTo>
                    <a:lnTo>
                      <a:pt x="2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61" name="Freeform 101"/>
              <p:cNvSpPr>
                <a:spLocks/>
              </p:cNvSpPr>
              <p:nvPr/>
            </p:nvSpPr>
            <p:spPr bwMode="auto">
              <a:xfrm flipH="1">
                <a:off x="-407" y="2012"/>
                <a:ext cx="69" cy="21"/>
              </a:xfrm>
              <a:custGeom>
                <a:avLst/>
                <a:gdLst>
                  <a:gd name="T0" fmla="*/ 14 w 362"/>
                  <a:gd name="T1" fmla="*/ 111 h 111"/>
                  <a:gd name="T2" fmla="*/ 34 w 362"/>
                  <a:gd name="T3" fmla="*/ 111 h 111"/>
                  <a:gd name="T4" fmla="*/ 56 w 362"/>
                  <a:gd name="T5" fmla="*/ 109 h 111"/>
                  <a:gd name="T6" fmla="*/ 78 w 362"/>
                  <a:gd name="T7" fmla="*/ 106 h 111"/>
                  <a:gd name="T8" fmla="*/ 101 w 362"/>
                  <a:gd name="T9" fmla="*/ 104 h 111"/>
                  <a:gd name="T10" fmla="*/ 123 w 362"/>
                  <a:gd name="T11" fmla="*/ 101 h 111"/>
                  <a:gd name="T12" fmla="*/ 146 w 362"/>
                  <a:gd name="T13" fmla="*/ 96 h 111"/>
                  <a:gd name="T14" fmla="*/ 169 w 362"/>
                  <a:gd name="T15" fmla="*/ 90 h 111"/>
                  <a:gd name="T16" fmla="*/ 192 w 362"/>
                  <a:gd name="T17" fmla="*/ 85 h 111"/>
                  <a:gd name="T18" fmla="*/ 215 w 362"/>
                  <a:gd name="T19" fmla="*/ 79 h 111"/>
                  <a:gd name="T20" fmla="*/ 237 w 362"/>
                  <a:gd name="T21" fmla="*/ 72 h 111"/>
                  <a:gd name="T22" fmla="*/ 260 w 362"/>
                  <a:gd name="T23" fmla="*/ 65 h 111"/>
                  <a:gd name="T24" fmla="*/ 281 w 362"/>
                  <a:gd name="T25" fmla="*/ 57 h 111"/>
                  <a:gd name="T26" fmla="*/ 303 w 362"/>
                  <a:gd name="T27" fmla="*/ 49 h 111"/>
                  <a:gd name="T28" fmla="*/ 323 w 362"/>
                  <a:gd name="T29" fmla="*/ 41 h 111"/>
                  <a:gd name="T30" fmla="*/ 343 w 362"/>
                  <a:gd name="T31" fmla="*/ 33 h 111"/>
                  <a:gd name="T32" fmla="*/ 362 w 362"/>
                  <a:gd name="T33" fmla="*/ 23 h 111"/>
                  <a:gd name="T34" fmla="*/ 346 w 362"/>
                  <a:gd name="T35" fmla="*/ 0 h 111"/>
                  <a:gd name="T36" fmla="*/ 345 w 362"/>
                  <a:gd name="T37" fmla="*/ 0 h 111"/>
                  <a:gd name="T38" fmla="*/ 331 w 362"/>
                  <a:gd name="T39" fmla="*/ 7 h 111"/>
                  <a:gd name="T40" fmla="*/ 314 w 362"/>
                  <a:gd name="T41" fmla="*/ 14 h 111"/>
                  <a:gd name="T42" fmla="*/ 295 w 362"/>
                  <a:gd name="T43" fmla="*/ 21 h 111"/>
                  <a:gd name="T44" fmla="*/ 274 w 362"/>
                  <a:gd name="T45" fmla="*/ 27 h 111"/>
                  <a:gd name="T46" fmla="*/ 251 w 362"/>
                  <a:gd name="T47" fmla="*/ 33 h 111"/>
                  <a:gd name="T48" fmla="*/ 228 w 362"/>
                  <a:gd name="T49" fmla="*/ 37 h 111"/>
                  <a:gd name="T50" fmla="*/ 202 w 362"/>
                  <a:gd name="T51" fmla="*/ 42 h 111"/>
                  <a:gd name="T52" fmla="*/ 178 w 362"/>
                  <a:gd name="T53" fmla="*/ 47 h 111"/>
                  <a:gd name="T54" fmla="*/ 153 w 362"/>
                  <a:gd name="T55" fmla="*/ 50 h 111"/>
                  <a:gd name="T56" fmla="*/ 128 w 362"/>
                  <a:gd name="T57" fmla="*/ 53 h 111"/>
                  <a:gd name="T58" fmla="*/ 102 w 362"/>
                  <a:gd name="T59" fmla="*/ 57 h 111"/>
                  <a:gd name="T60" fmla="*/ 79 w 362"/>
                  <a:gd name="T61" fmla="*/ 58 h 111"/>
                  <a:gd name="T62" fmla="*/ 56 w 362"/>
                  <a:gd name="T63" fmla="*/ 60 h 111"/>
                  <a:gd name="T64" fmla="*/ 36 w 362"/>
                  <a:gd name="T65" fmla="*/ 62 h 111"/>
                  <a:gd name="T66" fmla="*/ 17 w 362"/>
                  <a:gd name="T67" fmla="*/ 63 h 111"/>
                  <a:gd name="T68" fmla="*/ 0 w 362"/>
                  <a:gd name="T69" fmla="*/ 63 h 111"/>
                  <a:gd name="T70" fmla="*/ 14 w 362"/>
                  <a:gd name="T7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2" h="111">
                    <a:moveTo>
                      <a:pt x="14" y="111"/>
                    </a:moveTo>
                    <a:lnTo>
                      <a:pt x="34" y="111"/>
                    </a:lnTo>
                    <a:lnTo>
                      <a:pt x="56" y="109"/>
                    </a:lnTo>
                    <a:lnTo>
                      <a:pt x="78" y="106"/>
                    </a:lnTo>
                    <a:lnTo>
                      <a:pt x="101" y="104"/>
                    </a:lnTo>
                    <a:lnTo>
                      <a:pt x="123" y="101"/>
                    </a:lnTo>
                    <a:lnTo>
                      <a:pt x="146" y="96"/>
                    </a:lnTo>
                    <a:lnTo>
                      <a:pt x="169" y="90"/>
                    </a:lnTo>
                    <a:lnTo>
                      <a:pt x="192" y="85"/>
                    </a:lnTo>
                    <a:lnTo>
                      <a:pt x="215" y="79"/>
                    </a:lnTo>
                    <a:lnTo>
                      <a:pt x="237" y="72"/>
                    </a:lnTo>
                    <a:lnTo>
                      <a:pt x="260" y="65"/>
                    </a:lnTo>
                    <a:lnTo>
                      <a:pt x="281" y="57"/>
                    </a:lnTo>
                    <a:lnTo>
                      <a:pt x="303" y="49"/>
                    </a:lnTo>
                    <a:lnTo>
                      <a:pt x="323" y="41"/>
                    </a:lnTo>
                    <a:lnTo>
                      <a:pt x="343" y="33"/>
                    </a:lnTo>
                    <a:lnTo>
                      <a:pt x="362" y="23"/>
                    </a:lnTo>
                    <a:lnTo>
                      <a:pt x="346" y="0"/>
                    </a:lnTo>
                    <a:lnTo>
                      <a:pt x="345" y="0"/>
                    </a:lnTo>
                    <a:lnTo>
                      <a:pt x="331" y="7"/>
                    </a:lnTo>
                    <a:lnTo>
                      <a:pt x="314" y="14"/>
                    </a:lnTo>
                    <a:lnTo>
                      <a:pt x="295" y="21"/>
                    </a:lnTo>
                    <a:lnTo>
                      <a:pt x="274" y="27"/>
                    </a:lnTo>
                    <a:lnTo>
                      <a:pt x="251" y="33"/>
                    </a:lnTo>
                    <a:lnTo>
                      <a:pt x="228" y="37"/>
                    </a:lnTo>
                    <a:lnTo>
                      <a:pt x="202" y="42"/>
                    </a:lnTo>
                    <a:lnTo>
                      <a:pt x="178" y="47"/>
                    </a:lnTo>
                    <a:lnTo>
                      <a:pt x="153" y="50"/>
                    </a:lnTo>
                    <a:lnTo>
                      <a:pt x="128" y="53"/>
                    </a:lnTo>
                    <a:lnTo>
                      <a:pt x="102" y="57"/>
                    </a:lnTo>
                    <a:lnTo>
                      <a:pt x="79" y="58"/>
                    </a:lnTo>
                    <a:lnTo>
                      <a:pt x="56" y="60"/>
                    </a:lnTo>
                    <a:lnTo>
                      <a:pt x="36" y="62"/>
                    </a:lnTo>
                    <a:lnTo>
                      <a:pt x="17" y="63"/>
                    </a:lnTo>
                    <a:lnTo>
                      <a:pt x="0" y="63"/>
                    </a:lnTo>
                    <a:lnTo>
                      <a:pt x="14" y="111"/>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62" name="Freeform 102"/>
              <p:cNvSpPr>
                <a:spLocks/>
              </p:cNvSpPr>
              <p:nvPr/>
            </p:nvSpPr>
            <p:spPr bwMode="auto">
              <a:xfrm flipH="1">
                <a:off x="-373" y="2027"/>
                <a:ext cx="33" cy="7"/>
              </a:xfrm>
              <a:custGeom>
                <a:avLst/>
                <a:gdLst>
                  <a:gd name="T0" fmla="*/ 168 w 170"/>
                  <a:gd name="T1" fmla="*/ 0 h 35"/>
                  <a:gd name="T2" fmla="*/ 148 w 170"/>
                  <a:gd name="T3" fmla="*/ 4 h 35"/>
                  <a:gd name="T4" fmla="*/ 127 w 170"/>
                  <a:gd name="T5" fmla="*/ 7 h 35"/>
                  <a:gd name="T6" fmla="*/ 103 w 170"/>
                  <a:gd name="T7" fmla="*/ 9 h 35"/>
                  <a:gd name="T8" fmla="*/ 80 w 170"/>
                  <a:gd name="T9" fmla="*/ 12 h 35"/>
                  <a:gd name="T10" fmla="*/ 57 w 170"/>
                  <a:gd name="T11" fmla="*/ 14 h 35"/>
                  <a:gd name="T12" fmla="*/ 35 w 170"/>
                  <a:gd name="T13" fmla="*/ 16 h 35"/>
                  <a:gd name="T14" fmla="*/ 16 w 170"/>
                  <a:gd name="T15" fmla="*/ 20 h 35"/>
                  <a:gd name="T16" fmla="*/ 0 w 170"/>
                  <a:gd name="T17" fmla="*/ 24 h 35"/>
                  <a:gd name="T18" fmla="*/ 0 w 170"/>
                  <a:gd name="T19" fmla="*/ 35 h 35"/>
                  <a:gd name="T20" fmla="*/ 19 w 170"/>
                  <a:gd name="T21" fmla="*/ 35 h 35"/>
                  <a:gd name="T22" fmla="*/ 41 w 170"/>
                  <a:gd name="T23" fmla="*/ 32 h 35"/>
                  <a:gd name="T24" fmla="*/ 63 w 170"/>
                  <a:gd name="T25" fmla="*/ 30 h 35"/>
                  <a:gd name="T26" fmla="*/ 85 w 170"/>
                  <a:gd name="T27" fmla="*/ 28 h 35"/>
                  <a:gd name="T28" fmla="*/ 108 w 170"/>
                  <a:gd name="T29" fmla="*/ 24 h 35"/>
                  <a:gd name="T30" fmla="*/ 130 w 170"/>
                  <a:gd name="T31" fmla="*/ 20 h 35"/>
                  <a:gd name="T32" fmla="*/ 150 w 170"/>
                  <a:gd name="T33" fmla="*/ 16 h 35"/>
                  <a:gd name="T34" fmla="*/ 170 w 170"/>
                  <a:gd name="T35" fmla="*/ 12 h 35"/>
                  <a:gd name="T36" fmla="*/ 168 w 170"/>
                  <a:gd name="T3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0" h="35">
                    <a:moveTo>
                      <a:pt x="168" y="0"/>
                    </a:moveTo>
                    <a:lnTo>
                      <a:pt x="148" y="4"/>
                    </a:lnTo>
                    <a:lnTo>
                      <a:pt x="127" y="7"/>
                    </a:lnTo>
                    <a:lnTo>
                      <a:pt x="103" y="9"/>
                    </a:lnTo>
                    <a:lnTo>
                      <a:pt x="80" y="12"/>
                    </a:lnTo>
                    <a:lnTo>
                      <a:pt x="57" y="14"/>
                    </a:lnTo>
                    <a:lnTo>
                      <a:pt x="35" y="16"/>
                    </a:lnTo>
                    <a:lnTo>
                      <a:pt x="16" y="20"/>
                    </a:lnTo>
                    <a:lnTo>
                      <a:pt x="0" y="24"/>
                    </a:lnTo>
                    <a:lnTo>
                      <a:pt x="0" y="35"/>
                    </a:lnTo>
                    <a:lnTo>
                      <a:pt x="19" y="35"/>
                    </a:lnTo>
                    <a:lnTo>
                      <a:pt x="41" y="32"/>
                    </a:lnTo>
                    <a:lnTo>
                      <a:pt x="63" y="30"/>
                    </a:lnTo>
                    <a:lnTo>
                      <a:pt x="85" y="28"/>
                    </a:lnTo>
                    <a:lnTo>
                      <a:pt x="108" y="24"/>
                    </a:lnTo>
                    <a:lnTo>
                      <a:pt x="130" y="20"/>
                    </a:lnTo>
                    <a:lnTo>
                      <a:pt x="150" y="16"/>
                    </a:lnTo>
                    <a:lnTo>
                      <a:pt x="170" y="12"/>
                    </a:lnTo>
                    <a:lnTo>
                      <a:pt x="16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63" name="Freeform 103"/>
              <p:cNvSpPr>
                <a:spLocks/>
              </p:cNvSpPr>
              <p:nvPr/>
            </p:nvSpPr>
            <p:spPr bwMode="auto">
              <a:xfrm flipH="1">
                <a:off x="-408" y="2015"/>
                <a:ext cx="36" cy="14"/>
              </a:xfrm>
              <a:custGeom>
                <a:avLst/>
                <a:gdLst>
                  <a:gd name="T0" fmla="*/ 176 w 190"/>
                  <a:gd name="T1" fmla="*/ 8 h 76"/>
                  <a:gd name="T2" fmla="*/ 177 w 190"/>
                  <a:gd name="T3" fmla="*/ 0 h 76"/>
                  <a:gd name="T4" fmla="*/ 177 w 190"/>
                  <a:gd name="T5" fmla="*/ 1 h 76"/>
                  <a:gd name="T6" fmla="*/ 156 w 190"/>
                  <a:gd name="T7" fmla="*/ 10 h 76"/>
                  <a:gd name="T8" fmla="*/ 134 w 190"/>
                  <a:gd name="T9" fmla="*/ 20 h 76"/>
                  <a:gd name="T10" fmla="*/ 113 w 190"/>
                  <a:gd name="T11" fmla="*/ 30 h 76"/>
                  <a:gd name="T12" fmla="*/ 91 w 190"/>
                  <a:gd name="T13" fmla="*/ 39 h 76"/>
                  <a:gd name="T14" fmla="*/ 69 w 190"/>
                  <a:gd name="T15" fmla="*/ 47 h 76"/>
                  <a:gd name="T16" fmla="*/ 46 w 190"/>
                  <a:gd name="T17" fmla="*/ 54 h 76"/>
                  <a:gd name="T18" fmla="*/ 23 w 190"/>
                  <a:gd name="T19" fmla="*/ 60 h 76"/>
                  <a:gd name="T20" fmla="*/ 0 w 190"/>
                  <a:gd name="T21" fmla="*/ 64 h 76"/>
                  <a:gd name="T22" fmla="*/ 2 w 190"/>
                  <a:gd name="T23" fmla="*/ 76 h 76"/>
                  <a:gd name="T24" fmla="*/ 19 w 190"/>
                  <a:gd name="T25" fmla="*/ 72 h 76"/>
                  <a:gd name="T26" fmla="*/ 41 w 190"/>
                  <a:gd name="T27" fmla="*/ 67 h 76"/>
                  <a:gd name="T28" fmla="*/ 68 w 190"/>
                  <a:gd name="T29" fmla="*/ 58 h 76"/>
                  <a:gd name="T30" fmla="*/ 95 w 190"/>
                  <a:gd name="T31" fmla="*/ 49 h 76"/>
                  <a:gd name="T32" fmla="*/ 122 w 190"/>
                  <a:gd name="T33" fmla="*/ 39 h 76"/>
                  <a:gd name="T34" fmla="*/ 147 w 190"/>
                  <a:gd name="T35" fmla="*/ 30 h 76"/>
                  <a:gd name="T36" fmla="*/ 168 w 190"/>
                  <a:gd name="T37" fmla="*/ 19 h 76"/>
                  <a:gd name="T38" fmla="*/ 183 w 190"/>
                  <a:gd name="T39" fmla="*/ 11 h 76"/>
                  <a:gd name="T40" fmla="*/ 185 w 190"/>
                  <a:gd name="T41" fmla="*/ 2 h 76"/>
                  <a:gd name="T42" fmla="*/ 183 w 190"/>
                  <a:gd name="T43" fmla="*/ 11 h 76"/>
                  <a:gd name="T44" fmla="*/ 190 w 190"/>
                  <a:gd name="T45" fmla="*/ 8 h 76"/>
                  <a:gd name="T46" fmla="*/ 185 w 190"/>
                  <a:gd name="T47" fmla="*/ 2 h 76"/>
                  <a:gd name="T48" fmla="*/ 176 w 190"/>
                  <a:gd name="T49"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 h="76">
                    <a:moveTo>
                      <a:pt x="176" y="8"/>
                    </a:moveTo>
                    <a:lnTo>
                      <a:pt x="177" y="0"/>
                    </a:lnTo>
                    <a:lnTo>
                      <a:pt x="177" y="1"/>
                    </a:lnTo>
                    <a:lnTo>
                      <a:pt x="156" y="10"/>
                    </a:lnTo>
                    <a:lnTo>
                      <a:pt x="134" y="20"/>
                    </a:lnTo>
                    <a:lnTo>
                      <a:pt x="113" y="30"/>
                    </a:lnTo>
                    <a:lnTo>
                      <a:pt x="91" y="39"/>
                    </a:lnTo>
                    <a:lnTo>
                      <a:pt x="69" y="47"/>
                    </a:lnTo>
                    <a:lnTo>
                      <a:pt x="46" y="54"/>
                    </a:lnTo>
                    <a:lnTo>
                      <a:pt x="23" y="60"/>
                    </a:lnTo>
                    <a:lnTo>
                      <a:pt x="0" y="64"/>
                    </a:lnTo>
                    <a:lnTo>
                      <a:pt x="2" y="76"/>
                    </a:lnTo>
                    <a:lnTo>
                      <a:pt x="19" y="72"/>
                    </a:lnTo>
                    <a:lnTo>
                      <a:pt x="41" y="67"/>
                    </a:lnTo>
                    <a:lnTo>
                      <a:pt x="68" y="58"/>
                    </a:lnTo>
                    <a:lnTo>
                      <a:pt x="95" y="49"/>
                    </a:lnTo>
                    <a:lnTo>
                      <a:pt x="122" y="39"/>
                    </a:lnTo>
                    <a:lnTo>
                      <a:pt x="147" y="30"/>
                    </a:lnTo>
                    <a:lnTo>
                      <a:pt x="168" y="19"/>
                    </a:lnTo>
                    <a:lnTo>
                      <a:pt x="183" y="11"/>
                    </a:lnTo>
                    <a:lnTo>
                      <a:pt x="185" y="2"/>
                    </a:lnTo>
                    <a:lnTo>
                      <a:pt x="183" y="11"/>
                    </a:lnTo>
                    <a:lnTo>
                      <a:pt x="190" y="8"/>
                    </a:lnTo>
                    <a:lnTo>
                      <a:pt x="185" y="2"/>
                    </a:lnTo>
                    <a:lnTo>
                      <a:pt x="17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64" name="Freeform 104"/>
              <p:cNvSpPr>
                <a:spLocks/>
              </p:cNvSpPr>
              <p:nvPr/>
            </p:nvSpPr>
            <p:spPr bwMode="auto">
              <a:xfrm flipH="1">
                <a:off x="-408" y="2010"/>
                <a:ext cx="5" cy="7"/>
              </a:xfrm>
              <a:custGeom>
                <a:avLst/>
                <a:gdLst>
                  <a:gd name="T0" fmla="*/ 7 w 25"/>
                  <a:gd name="T1" fmla="*/ 13 h 34"/>
                  <a:gd name="T2" fmla="*/ 0 w 25"/>
                  <a:gd name="T3" fmla="*/ 11 h 34"/>
                  <a:gd name="T4" fmla="*/ 16 w 25"/>
                  <a:gd name="T5" fmla="*/ 34 h 34"/>
                  <a:gd name="T6" fmla="*/ 25 w 25"/>
                  <a:gd name="T7" fmla="*/ 28 h 34"/>
                  <a:gd name="T8" fmla="*/ 9 w 25"/>
                  <a:gd name="T9" fmla="*/ 5 h 34"/>
                  <a:gd name="T10" fmla="*/ 2 w 25"/>
                  <a:gd name="T11" fmla="*/ 3 h 34"/>
                  <a:gd name="T12" fmla="*/ 9 w 25"/>
                  <a:gd name="T13" fmla="*/ 5 h 34"/>
                  <a:gd name="T14" fmla="*/ 7 w 25"/>
                  <a:gd name="T15" fmla="*/ 0 h 34"/>
                  <a:gd name="T16" fmla="*/ 2 w 25"/>
                  <a:gd name="T17" fmla="*/ 3 h 34"/>
                  <a:gd name="T18" fmla="*/ 7 w 25"/>
                  <a:gd name="T19"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4">
                    <a:moveTo>
                      <a:pt x="7" y="13"/>
                    </a:moveTo>
                    <a:lnTo>
                      <a:pt x="0" y="11"/>
                    </a:lnTo>
                    <a:lnTo>
                      <a:pt x="16" y="34"/>
                    </a:lnTo>
                    <a:lnTo>
                      <a:pt x="25" y="28"/>
                    </a:lnTo>
                    <a:lnTo>
                      <a:pt x="9" y="5"/>
                    </a:lnTo>
                    <a:lnTo>
                      <a:pt x="2" y="3"/>
                    </a:lnTo>
                    <a:lnTo>
                      <a:pt x="9" y="5"/>
                    </a:lnTo>
                    <a:lnTo>
                      <a:pt x="7" y="0"/>
                    </a:lnTo>
                    <a:lnTo>
                      <a:pt x="2" y="3"/>
                    </a:lnTo>
                    <a:lnTo>
                      <a:pt x="7"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65" name="Freeform 105"/>
              <p:cNvSpPr>
                <a:spLocks/>
              </p:cNvSpPr>
              <p:nvPr/>
            </p:nvSpPr>
            <p:spPr bwMode="auto">
              <a:xfrm flipH="1">
                <a:off x="-404" y="2010"/>
                <a:ext cx="31" cy="11"/>
              </a:xfrm>
              <a:custGeom>
                <a:avLst/>
                <a:gdLst>
                  <a:gd name="T0" fmla="*/ 2 w 164"/>
                  <a:gd name="T1" fmla="*/ 56 h 56"/>
                  <a:gd name="T2" fmla="*/ 17 w 164"/>
                  <a:gd name="T3" fmla="*/ 53 h 56"/>
                  <a:gd name="T4" fmla="*/ 38 w 164"/>
                  <a:gd name="T5" fmla="*/ 48 h 56"/>
                  <a:gd name="T6" fmla="*/ 61 w 164"/>
                  <a:gd name="T7" fmla="*/ 43 h 56"/>
                  <a:gd name="T8" fmla="*/ 87 w 164"/>
                  <a:gd name="T9" fmla="*/ 37 h 56"/>
                  <a:gd name="T10" fmla="*/ 111 w 164"/>
                  <a:gd name="T11" fmla="*/ 30 h 56"/>
                  <a:gd name="T12" fmla="*/ 134 w 164"/>
                  <a:gd name="T13" fmla="*/ 23 h 56"/>
                  <a:gd name="T14" fmla="*/ 152 w 164"/>
                  <a:gd name="T15" fmla="*/ 16 h 56"/>
                  <a:gd name="T16" fmla="*/ 164 w 164"/>
                  <a:gd name="T17" fmla="*/ 10 h 56"/>
                  <a:gd name="T18" fmla="*/ 159 w 164"/>
                  <a:gd name="T19" fmla="*/ 0 h 56"/>
                  <a:gd name="T20" fmla="*/ 158 w 164"/>
                  <a:gd name="T21" fmla="*/ 0 h 56"/>
                  <a:gd name="T22" fmla="*/ 157 w 164"/>
                  <a:gd name="T23" fmla="*/ 0 h 56"/>
                  <a:gd name="T24" fmla="*/ 156 w 164"/>
                  <a:gd name="T25" fmla="*/ 0 h 56"/>
                  <a:gd name="T26" fmla="*/ 156 w 164"/>
                  <a:gd name="T27" fmla="*/ 1 h 56"/>
                  <a:gd name="T28" fmla="*/ 136 w 164"/>
                  <a:gd name="T29" fmla="*/ 8 h 56"/>
                  <a:gd name="T30" fmla="*/ 118 w 164"/>
                  <a:gd name="T31" fmla="*/ 15 h 56"/>
                  <a:gd name="T32" fmla="*/ 98 w 164"/>
                  <a:gd name="T33" fmla="*/ 20 h 56"/>
                  <a:gd name="T34" fmla="*/ 78 w 164"/>
                  <a:gd name="T35" fmla="*/ 26 h 56"/>
                  <a:gd name="T36" fmla="*/ 60 w 164"/>
                  <a:gd name="T37" fmla="*/ 32 h 56"/>
                  <a:gd name="T38" fmla="*/ 40 w 164"/>
                  <a:gd name="T39" fmla="*/ 37 h 56"/>
                  <a:gd name="T40" fmla="*/ 20 w 164"/>
                  <a:gd name="T41" fmla="*/ 41 h 56"/>
                  <a:gd name="T42" fmla="*/ 0 w 164"/>
                  <a:gd name="T43" fmla="*/ 46 h 56"/>
                  <a:gd name="T44" fmla="*/ 2 w 164"/>
                  <a:gd name="T4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 h="56">
                    <a:moveTo>
                      <a:pt x="2" y="56"/>
                    </a:moveTo>
                    <a:lnTo>
                      <a:pt x="17" y="53"/>
                    </a:lnTo>
                    <a:lnTo>
                      <a:pt x="38" y="48"/>
                    </a:lnTo>
                    <a:lnTo>
                      <a:pt x="61" y="43"/>
                    </a:lnTo>
                    <a:lnTo>
                      <a:pt x="87" y="37"/>
                    </a:lnTo>
                    <a:lnTo>
                      <a:pt x="111" y="30"/>
                    </a:lnTo>
                    <a:lnTo>
                      <a:pt x="134" y="23"/>
                    </a:lnTo>
                    <a:lnTo>
                      <a:pt x="152" y="16"/>
                    </a:lnTo>
                    <a:lnTo>
                      <a:pt x="164" y="10"/>
                    </a:lnTo>
                    <a:lnTo>
                      <a:pt x="159" y="0"/>
                    </a:lnTo>
                    <a:lnTo>
                      <a:pt x="158" y="0"/>
                    </a:lnTo>
                    <a:lnTo>
                      <a:pt x="157" y="0"/>
                    </a:lnTo>
                    <a:lnTo>
                      <a:pt x="156" y="0"/>
                    </a:lnTo>
                    <a:lnTo>
                      <a:pt x="156" y="1"/>
                    </a:lnTo>
                    <a:lnTo>
                      <a:pt x="136" y="8"/>
                    </a:lnTo>
                    <a:lnTo>
                      <a:pt x="118" y="15"/>
                    </a:lnTo>
                    <a:lnTo>
                      <a:pt x="98" y="20"/>
                    </a:lnTo>
                    <a:lnTo>
                      <a:pt x="78" y="26"/>
                    </a:lnTo>
                    <a:lnTo>
                      <a:pt x="60" y="32"/>
                    </a:lnTo>
                    <a:lnTo>
                      <a:pt x="40" y="37"/>
                    </a:lnTo>
                    <a:lnTo>
                      <a:pt x="20" y="41"/>
                    </a:lnTo>
                    <a:lnTo>
                      <a:pt x="0" y="46"/>
                    </a:lnTo>
                    <a:lnTo>
                      <a:pt x="2"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66" name="Freeform 106"/>
              <p:cNvSpPr>
                <a:spLocks/>
              </p:cNvSpPr>
              <p:nvPr/>
            </p:nvSpPr>
            <p:spPr bwMode="auto">
              <a:xfrm flipH="1">
                <a:off x="-373" y="2019"/>
                <a:ext cx="36" cy="6"/>
              </a:xfrm>
              <a:custGeom>
                <a:avLst/>
                <a:gdLst>
                  <a:gd name="T0" fmla="*/ 13 w 194"/>
                  <a:gd name="T1" fmla="*/ 21 h 29"/>
                  <a:gd name="T2" fmla="*/ 7 w 194"/>
                  <a:gd name="T3" fmla="*/ 27 h 29"/>
                  <a:gd name="T4" fmla="*/ 8 w 194"/>
                  <a:gd name="T5" fmla="*/ 29 h 29"/>
                  <a:gd name="T6" fmla="*/ 9 w 194"/>
                  <a:gd name="T7" fmla="*/ 29 h 29"/>
                  <a:gd name="T8" fmla="*/ 11 w 194"/>
                  <a:gd name="T9" fmla="*/ 29 h 29"/>
                  <a:gd name="T10" fmla="*/ 13 w 194"/>
                  <a:gd name="T11" fmla="*/ 29 h 29"/>
                  <a:gd name="T12" fmla="*/ 34 w 194"/>
                  <a:gd name="T13" fmla="*/ 29 h 29"/>
                  <a:gd name="T14" fmla="*/ 57 w 194"/>
                  <a:gd name="T15" fmla="*/ 27 h 29"/>
                  <a:gd name="T16" fmla="*/ 81 w 194"/>
                  <a:gd name="T17" fmla="*/ 26 h 29"/>
                  <a:gd name="T18" fmla="*/ 104 w 194"/>
                  <a:gd name="T19" fmla="*/ 24 h 29"/>
                  <a:gd name="T20" fmla="*/ 127 w 194"/>
                  <a:gd name="T21" fmla="*/ 22 h 29"/>
                  <a:gd name="T22" fmla="*/ 150 w 194"/>
                  <a:gd name="T23" fmla="*/ 18 h 29"/>
                  <a:gd name="T24" fmla="*/ 173 w 194"/>
                  <a:gd name="T25" fmla="*/ 15 h 29"/>
                  <a:gd name="T26" fmla="*/ 194 w 194"/>
                  <a:gd name="T27" fmla="*/ 10 h 29"/>
                  <a:gd name="T28" fmla="*/ 192 w 194"/>
                  <a:gd name="T29" fmla="*/ 0 h 29"/>
                  <a:gd name="T30" fmla="*/ 181 w 194"/>
                  <a:gd name="T31" fmla="*/ 2 h 29"/>
                  <a:gd name="T32" fmla="*/ 169 w 194"/>
                  <a:gd name="T33" fmla="*/ 4 h 29"/>
                  <a:gd name="T34" fmla="*/ 158 w 194"/>
                  <a:gd name="T35" fmla="*/ 6 h 29"/>
                  <a:gd name="T36" fmla="*/ 146 w 194"/>
                  <a:gd name="T37" fmla="*/ 7 h 29"/>
                  <a:gd name="T38" fmla="*/ 135 w 194"/>
                  <a:gd name="T39" fmla="*/ 8 h 29"/>
                  <a:gd name="T40" fmla="*/ 123 w 194"/>
                  <a:gd name="T41" fmla="*/ 9 h 29"/>
                  <a:gd name="T42" fmla="*/ 112 w 194"/>
                  <a:gd name="T43" fmla="*/ 9 h 29"/>
                  <a:gd name="T44" fmla="*/ 100 w 194"/>
                  <a:gd name="T45" fmla="*/ 10 h 29"/>
                  <a:gd name="T46" fmla="*/ 89 w 194"/>
                  <a:gd name="T47" fmla="*/ 10 h 29"/>
                  <a:gd name="T48" fmla="*/ 77 w 194"/>
                  <a:gd name="T49" fmla="*/ 11 h 29"/>
                  <a:gd name="T50" fmla="*/ 66 w 194"/>
                  <a:gd name="T51" fmla="*/ 11 h 29"/>
                  <a:gd name="T52" fmla="*/ 54 w 194"/>
                  <a:gd name="T53" fmla="*/ 11 h 29"/>
                  <a:gd name="T54" fmla="*/ 43 w 194"/>
                  <a:gd name="T55" fmla="*/ 12 h 29"/>
                  <a:gd name="T56" fmla="*/ 31 w 194"/>
                  <a:gd name="T57" fmla="*/ 12 h 29"/>
                  <a:gd name="T58" fmla="*/ 19 w 194"/>
                  <a:gd name="T59" fmla="*/ 14 h 29"/>
                  <a:gd name="T60" fmla="*/ 8 w 194"/>
                  <a:gd name="T61" fmla="*/ 15 h 29"/>
                  <a:gd name="T62" fmla="*/ 2 w 194"/>
                  <a:gd name="T63" fmla="*/ 23 h 29"/>
                  <a:gd name="T64" fmla="*/ 7 w 194"/>
                  <a:gd name="T65" fmla="*/ 16 h 29"/>
                  <a:gd name="T66" fmla="*/ 0 w 194"/>
                  <a:gd name="T67" fmla="*/ 16 h 29"/>
                  <a:gd name="T68" fmla="*/ 2 w 194"/>
                  <a:gd name="T69" fmla="*/ 23 h 29"/>
                  <a:gd name="T70" fmla="*/ 13 w 194"/>
                  <a:gd name="T71"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4" h="29">
                    <a:moveTo>
                      <a:pt x="13" y="21"/>
                    </a:moveTo>
                    <a:lnTo>
                      <a:pt x="7" y="27"/>
                    </a:lnTo>
                    <a:lnTo>
                      <a:pt x="8" y="29"/>
                    </a:lnTo>
                    <a:lnTo>
                      <a:pt x="9" y="29"/>
                    </a:lnTo>
                    <a:lnTo>
                      <a:pt x="11" y="29"/>
                    </a:lnTo>
                    <a:lnTo>
                      <a:pt x="13" y="29"/>
                    </a:lnTo>
                    <a:lnTo>
                      <a:pt x="34" y="29"/>
                    </a:lnTo>
                    <a:lnTo>
                      <a:pt x="57" y="27"/>
                    </a:lnTo>
                    <a:lnTo>
                      <a:pt x="81" y="26"/>
                    </a:lnTo>
                    <a:lnTo>
                      <a:pt x="104" y="24"/>
                    </a:lnTo>
                    <a:lnTo>
                      <a:pt x="127" y="22"/>
                    </a:lnTo>
                    <a:lnTo>
                      <a:pt x="150" y="18"/>
                    </a:lnTo>
                    <a:lnTo>
                      <a:pt x="173" y="15"/>
                    </a:lnTo>
                    <a:lnTo>
                      <a:pt x="194" y="10"/>
                    </a:lnTo>
                    <a:lnTo>
                      <a:pt x="192" y="0"/>
                    </a:lnTo>
                    <a:lnTo>
                      <a:pt x="181" y="2"/>
                    </a:lnTo>
                    <a:lnTo>
                      <a:pt x="169" y="4"/>
                    </a:lnTo>
                    <a:lnTo>
                      <a:pt x="158" y="6"/>
                    </a:lnTo>
                    <a:lnTo>
                      <a:pt x="146" y="7"/>
                    </a:lnTo>
                    <a:lnTo>
                      <a:pt x="135" y="8"/>
                    </a:lnTo>
                    <a:lnTo>
                      <a:pt x="123" y="9"/>
                    </a:lnTo>
                    <a:lnTo>
                      <a:pt x="112" y="9"/>
                    </a:lnTo>
                    <a:lnTo>
                      <a:pt x="100" y="10"/>
                    </a:lnTo>
                    <a:lnTo>
                      <a:pt x="89" y="10"/>
                    </a:lnTo>
                    <a:lnTo>
                      <a:pt x="77" y="11"/>
                    </a:lnTo>
                    <a:lnTo>
                      <a:pt x="66" y="11"/>
                    </a:lnTo>
                    <a:lnTo>
                      <a:pt x="54" y="11"/>
                    </a:lnTo>
                    <a:lnTo>
                      <a:pt x="43" y="12"/>
                    </a:lnTo>
                    <a:lnTo>
                      <a:pt x="31" y="12"/>
                    </a:lnTo>
                    <a:lnTo>
                      <a:pt x="19" y="14"/>
                    </a:lnTo>
                    <a:lnTo>
                      <a:pt x="8" y="15"/>
                    </a:lnTo>
                    <a:lnTo>
                      <a:pt x="2" y="23"/>
                    </a:lnTo>
                    <a:lnTo>
                      <a:pt x="7" y="16"/>
                    </a:lnTo>
                    <a:lnTo>
                      <a:pt x="0" y="16"/>
                    </a:lnTo>
                    <a:lnTo>
                      <a:pt x="2" y="23"/>
                    </a:lnTo>
                    <a:lnTo>
                      <a:pt x="1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67" name="Freeform 107"/>
              <p:cNvSpPr>
                <a:spLocks/>
              </p:cNvSpPr>
              <p:nvPr/>
            </p:nvSpPr>
            <p:spPr bwMode="auto">
              <a:xfrm flipH="1">
                <a:off x="-341" y="2023"/>
                <a:ext cx="4" cy="11"/>
              </a:xfrm>
              <a:custGeom>
                <a:avLst/>
                <a:gdLst>
                  <a:gd name="T0" fmla="*/ 19 w 24"/>
                  <a:gd name="T1" fmla="*/ 44 h 56"/>
                  <a:gd name="T2" fmla="*/ 24 w 24"/>
                  <a:gd name="T3" fmla="*/ 49 h 56"/>
                  <a:gd name="T4" fmla="*/ 11 w 24"/>
                  <a:gd name="T5" fmla="*/ 0 h 56"/>
                  <a:gd name="T6" fmla="*/ 0 w 24"/>
                  <a:gd name="T7" fmla="*/ 2 h 56"/>
                  <a:gd name="T8" fmla="*/ 13 w 24"/>
                  <a:gd name="T9" fmla="*/ 50 h 56"/>
                  <a:gd name="T10" fmla="*/ 19 w 24"/>
                  <a:gd name="T11" fmla="*/ 55 h 56"/>
                  <a:gd name="T12" fmla="*/ 13 w 24"/>
                  <a:gd name="T13" fmla="*/ 50 h 56"/>
                  <a:gd name="T14" fmla="*/ 14 w 24"/>
                  <a:gd name="T15" fmla="*/ 56 h 56"/>
                  <a:gd name="T16" fmla="*/ 19 w 24"/>
                  <a:gd name="T17" fmla="*/ 55 h 56"/>
                  <a:gd name="T18" fmla="*/ 19 w 24"/>
                  <a:gd name="T19"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56">
                    <a:moveTo>
                      <a:pt x="19" y="44"/>
                    </a:moveTo>
                    <a:lnTo>
                      <a:pt x="24" y="49"/>
                    </a:lnTo>
                    <a:lnTo>
                      <a:pt x="11" y="0"/>
                    </a:lnTo>
                    <a:lnTo>
                      <a:pt x="0" y="2"/>
                    </a:lnTo>
                    <a:lnTo>
                      <a:pt x="13" y="50"/>
                    </a:lnTo>
                    <a:lnTo>
                      <a:pt x="19" y="55"/>
                    </a:lnTo>
                    <a:lnTo>
                      <a:pt x="13" y="50"/>
                    </a:lnTo>
                    <a:lnTo>
                      <a:pt x="14" y="56"/>
                    </a:lnTo>
                    <a:lnTo>
                      <a:pt x="19" y="55"/>
                    </a:lnTo>
                    <a:lnTo>
                      <a:pt x="19"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68" name="Freeform 108"/>
              <p:cNvSpPr>
                <a:spLocks/>
              </p:cNvSpPr>
              <p:nvPr/>
            </p:nvSpPr>
            <p:spPr bwMode="auto">
              <a:xfrm flipH="1">
                <a:off x="-415" y="2004"/>
                <a:ext cx="8" cy="8"/>
              </a:xfrm>
              <a:custGeom>
                <a:avLst/>
                <a:gdLst>
                  <a:gd name="T0" fmla="*/ 6 w 45"/>
                  <a:gd name="T1" fmla="*/ 6 h 39"/>
                  <a:gd name="T2" fmla="*/ 21 w 45"/>
                  <a:gd name="T3" fmla="*/ 0 h 39"/>
                  <a:gd name="T4" fmla="*/ 41 w 45"/>
                  <a:gd name="T5" fmla="*/ 8 h 39"/>
                  <a:gd name="T6" fmla="*/ 45 w 45"/>
                  <a:gd name="T7" fmla="*/ 19 h 39"/>
                  <a:gd name="T8" fmla="*/ 40 w 45"/>
                  <a:gd name="T9" fmla="*/ 28 h 39"/>
                  <a:gd name="T10" fmla="*/ 28 w 45"/>
                  <a:gd name="T11" fmla="*/ 36 h 39"/>
                  <a:gd name="T12" fmla="*/ 15 w 45"/>
                  <a:gd name="T13" fmla="*/ 39 h 39"/>
                  <a:gd name="T14" fmla="*/ 4 w 45"/>
                  <a:gd name="T15" fmla="*/ 37 h 39"/>
                  <a:gd name="T16" fmla="*/ 0 w 45"/>
                  <a:gd name="T17" fmla="*/ 27 h 39"/>
                  <a:gd name="T18" fmla="*/ 6 w 45"/>
                  <a:gd name="T19" fmla="*/ 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9">
                    <a:moveTo>
                      <a:pt x="6" y="6"/>
                    </a:moveTo>
                    <a:lnTo>
                      <a:pt x="21" y="0"/>
                    </a:lnTo>
                    <a:lnTo>
                      <a:pt x="41" y="8"/>
                    </a:lnTo>
                    <a:lnTo>
                      <a:pt x="45" y="19"/>
                    </a:lnTo>
                    <a:lnTo>
                      <a:pt x="40" y="28"/>
                    </a:lnTo>
                    <a:lnTo>
                      <a:pt x="28" y="36"/>
                    </a:lnTo>
                    <a:lnTo>
                      <a:pt x="15" y="39"/>
                    </a:lnTo>
                    <a:lnTo>
                      <a:pt x="4" y="37"/>
                    </a:lnTo>
                    <a:lnTo>
                      <a:pt x="0" y="27"/>
                    </a:lnTo>
                    <a:lnTo>
                      <a:pt x="6" y="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69" name="Freeform 109"/>
              <p:cNvSpPr>
                <a:spLocks/>
              </p:cNvSpPr>
              <p:nvPr/>
            </p:nvSpPr>
            <p:spPr bwMode="auto">
              <a:xfrm flipH="1">
                <a:off x="-411" y="2003"/>
                <a:ext cx="6" cy="5"/>
              </a:xfrm>
              <a:custGeom>
                <a:avLst/>
                <a:gdLst>
                  <a:gd name="T0" fmla="*/ 27 w 27"/>
                  <a:gd name="T1" fmla="*/ 0 h 27"/>
                  <a:gd name="T2" fmla="*/ 9 w 27"/>
                  <a:gd name="T3" fmla="*/ 8 h 27"/>
                  <a:gd name="T4" fmla="*/ 5 w 27"/>
                  <a:gd name="T5" fmla="*/ 12 h 27"/>
                  <a:gd name="T6" fmla="*/ 3 w 27"/>
                  <a:gd name="T7" fmla="*/ 18 h 27"/>
                  <a:gd name="T8" fmla="*/ 1 w 27"/>
                  <a:gd name="T9" fmla="*/ 22 h 27"/>
                  <a:gd name="T10" fmla="*/ 0 w 27"/>
                  <a:gd name="T11" fmla="*/ 27 h 27"/>
                  <a:gd name="T12" fmla="*/ 12 w 27"/>
                  <a:gd name="T13" fmla="*/ 27 h 27"/>
                  <a:gd name="T14" fmla="*/ 13 w 27"/>
                  <a:gd name="T15" fmla="*/ 22 h 27"/>
                  <a:gd name="T16" fmla="*/ 17 w 27"/>
                  <a:gd name="T17" fmla="*/ 18 h 27"/>
                  <a:gd name="T18" fmla="*/ 21 w 27"/>
                  <a:gd name="T19" fmla="*/ 15 h 27"/>
                  <a:gd name="T20" fmla="*/ 27 w 27"/>
                  <a:gd name="T21" fmla="*/ 14 h 27"/>
                  <a:gd name="T22" fmla="*/ 27 w 27"/>
                  <a:gd name="T2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7">
                    <a:moveTo>
                      <a:pt x="27" y="0"/>
                    </a:moveTo>
                    <a:lnTo>
                      <a:pt x="9" y="8"/>
                    </a:lnTo>
                    <a:lnTo>
                      <a:pt x="5" y="12"/>
                    </a:lnTo>
                    <a:lnTo>
                      <a:pt x="3" y="18"/>
                    </a:lnTo>
                    <a:lnTo>
                      <a:pt x="1" y="22"/>
                    </a:lnTo>
                    <a:lnTo>
                      <a:pt x="0" y="27"/>
                    </a:lnTo>
                    <a:lnTo>
                      <a:pt x="12" y="27"/>
                    </a:lnTo>
                    <a:lnTo>
                      <a:pt x="13" y="22"/>
                    </a:lnTo>
                    <a:lnTo>
                      <a:pt x="17" y="18"/>
                    </a:lnTo>
                    <a:lnTo>
                      <a:pt x="21" y="15"/>
                    </a:lnTo>
                    <a:lnTo>
                      <a:pt x="27" y="14"/>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70" name="Freeform 110"/>
              <p:cNvSpPr>
                <a:spLocks/>
              </p:cNvSpPr>
              <p:nvPr/>
            </p:nvSpPr>
            <p:spPr bwMode="auto">
              <a:xfrm flipH="1">
                <a:off x="-416" y="2003"/>
                <a:ext cx="5" cy="5"/>
              </a:xfrm>
              <a:custGeom>
                <a:avLst/>
                <a:gdLst>
                  <a:gd name="T0" fmla="*/ 28 w 28"/>
                  <a:gd name="T1" fmla="*/ 27 h 27"/>
                  <a:gd name="T2" fmla="*/ 27 w 28"/>
                  <a:gd name="T3" fmla="*/ 22 h 27"/>
                  <a:gd name="T4" fmla="*/ 24 w 28"/>
                  <a:gd name="T5" fmla="*/ 18 h 27"/>
                  <a:gd name="T6" fmla="*/ 22 w 28"/>
                  <a:gd name="T7" fmla="*/ 12 h 27"/>
                  <a:gd name="T8" fmla="*/ 19 w 28"/>
                  <a:gd name="T9" fmla="*/ 8 h 27"/>
                  <a:gd name="T10" fmla="*/ 0 w 28"/>
                  <a:gd name="T11" fmla="*/ 0 h 27"/>
                  <a:gd name="T12" fmla="*/ 0 w 28"/>
                  <a:gd name="T13" fmla="*/ 14 h 27"/>
                  <a:gd name="T14" fmla="*/ 6 w 28"/>
                  <a:gd name="T15" fmla="*/ 14 h 27"/>
                  <a:gd name="T16" fmla="*/ 11 w 28"/>
                  <a:gd name="T17" fmla="*/ 17 h 27"/>
                  <a:gd name="T18" fmla="*/ 14 w 28"/>
                  <a:gd name="T19" fmla="*/ 21 h 27"/>
                  <a:gd name="T20" fmla="*/ 15 w 28"/>
                  <a:gd name="T21" fmla="*/ 27 h 27"/>
                  <a:gd name="T22" fmla="*/ 28 w 28"/>
                  <a:gd name="T2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7">
                    <a:moveTo>
                      <a:pt x="28" y="27"/>
                    </a:moveTo>
                    <a:lnTo>
                      <a:pt x="27" y="22"/>
                    </a:lnTo>
                    <a:lnTo>
                      <a:pt x="24" y="18"/>
                    </a:lnTo>
                    <a:lnTo>
                      <a:pt x="22" y="12"/>
                    </a:lnTo>
                    <a:lnTo>
                      <a:pt x="19" y="8"/>
                    </a:lnTo>
                    <a:lnTo>
                      <a:pt x="0" y="0"/>
                    </a:lnTo>
                    <a:lnTo>
                      <a:pt x="0" y="14"/>
                    </a:lnTo>
                    <a:lnTo>
                      <a:pt x="6" y="14"/>
                    </a:lnTo>
                    <a:lnTo>
                      <a:pt x="11" y="17"/>
                    </a:lnTo>
                    <a:lnTo>
                      <a:pt x="14" y="21"/>
                    </a:lnTo>
                    <a:lnTo>
                      <a:pt x="15" y="27"/>
                    </a:lnTo>
                    <a:lnTo>
                      <a:pt x="28"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71" name="Freeform 111"/>
              <p:cNvSpPr>
                <a:spLocks/>
              </p:cNvSpPr>
              <p:nvPr/>
            </p:nvSpPr>
            <p:spPr bwMode="auto">
              <a:xfrm flipH="1">
                <a:off x="-416" y="2008"/>
                <a:ext cx="5" cy="5"/>
              </a:xfrm>
              <a:custGeom>
                <a:avLst/>
                <a:gdLst>
                  <a:gd name="T0" fmla="*/ 0 w 28"/>
                  <a:gd name="T1" fmla="*/ 26 h 26"/>
                  <a:gd name="T2" fmla="*/ 19 w 28"/>
                  <a:gd name="T3" fmla="*/ 19 h 26"/>
                  <a:gd name="T4" fmla="*/ 22 w 28"/>
                  <a:gd name="T5" fmla="*/ 15 h 26"/>
                  <a:gd name="T6" fmla="*/ 24 w 28"/>
                  <a:gd name="T7" fmla="*/ 10 h 26"/>
                  <a:gd name="T8" fmla="*/ 27 w 28"/>
                  <a:gd name="T9" fmla="*/ 4 h 26"/>
                  <a:gd name="T10" fmla="*/ 28 w 28"/>
                  <a:gd name="T11" fmla="*/ 0 h 26"/>
                  <a:gd name="T12" fmla="*/ 15 w 28"/>
                  <a:gd name="T13" fmla="*/ 0 h 26"/>
                  <a:gd name="T14" fmla="*/ 14 w 28"/>
                  <a:gd name="T15" fmla="*/ 6 h 26"/>
                  <a:gd name="T16" fmla="*/ 11 w 28"/>
                  <a:gd name="T17" fmla="*/ 10 h 26"/>
                  <a:gd name="T18" fmla="*/ 6 w 28"/>
                  <a:gd name="T19" fmla="*/ 13 h 26"/>
                  <a:gd name="T20" fmla="*/ 0 w 28"/>
                  <a:gd name="T21" fmla="*/ 14 h 26"/>
                  <a:gd name="T22" fmla="*/ 0 w 28"/>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6">
                    <a:moveTo>
                      <a:pt x="0" y="26"/>
                    </a:moveTo>
                    <a:lnTo>
                      <a:pt x="19" y="19"/>
                    </a:lnTo>
                    <a:lnTo>
                      <a:pt x="22" y="15"/>
                    </a:lnTo>
                    <a:lnTo>
                      <a:pt x="24" y="10"/>
                    </a:lnTo>
                    <a:lnTo>
                      <a:pt x="27" y="4"/>
                    </a:lnTo>
                    <a:lnTo>
                      <a:pt x="28" y="0"/>
                    </a:lnTo>
                    <a:lnTo>
                      <a:pt x="15" y="0"/>
                    </a:lnTo>
                    <a:lnTo>
                      <a:pt x="14" y="6"/>
                    </a:lnTo>
                    <a:lnTo>
                      <a:pt x="11" y="10"/>
                    </a:lnTo>
                    <a:lnTo>
                      <a:pt x="6" y="13"/>
                    </a:lnTo>
                    <a:lnTo>
                      <a:pt x="0" y="14"/>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53072" name="Freeform 112"/>
              <p:cNvSpPr>
                <a:spLocks/>
              </p:cNvSpPr>
              <p:nvPr/>
            </p:nvSpPr>
            <p:spPr bwMode="auto">
              <a:xfrm flipH="1">
                <a:off x="-411" y="2008"/>
                <a:ext cx="6" cy="5"/>
              </a:xfrm>
              <a:custGeom>
                <a:avLst/>
                <a:gdLst>
                  <a:gd name="T0" fmla="*/ 0 w 27"/>
                  <a:gd name="T1" fmla="*/ 0 h 26"/>
                  <a:gd name="T2" fmla="*/ 1 w 27"/>
                  <a:gd name="T3" fmla="*/ 4 h 26"/>
                  <a:gd name="T4" fmla="*/ 3 w 27"/>
                  <a:gd name="T5" fmla="*/ 10 h 26"/>
                  <a:gd name="T6" fmla="*/ 5 w 27"/>
                  <a:gd name="T7" fmla="*/ 15 h 26"/>
                  <a:gd name="T8" fmla="*/ 9 w 27"/>
                  <a:gd name="T9" fmla="*/ 19 h 26"/>
                  <a:gd name="T10" fmla="*/ 27 w 27"/>
                  <a:gd name="T11" fmla="*/ 26 h 26"/>
                  <a:gd name="T12" fmla="*/ 27 w 27"/>
                  <a:gd name="T13" fmla="*/ 14 h 26"/>
                  <a:gd name="T14" fmla="*/ 21 w 27"/>
                  <a:gd name="T15" fmla="*/ 13 h 26"/>
                  <a:gd name="T16" fmla="*/ 17 w 27"/>
                  <a:gd name="T17" fmla="*/ 10 h 26"/>
                  <a:gd name="T18" fmla="*/ 13 w 27"/>
                  <a:gd name="T19" fmla="*/ 6 h 26"/>
                  <a:gd name="T20" fmla="*/ 12 w 27"/>
                  <a:gd name="T21" fmla="*/ 0 h 26"/>
                  <a:gd name="T22" fmla="*/ 0 w 27"/>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6">
                    <a:moveTo>
                      <a:pt x="0" y="0"/>
                    </a:moveTo>
                    <a:lnTo>
                      <a:pt x="1" y="4"/>
                    </a:lnTo>
                    <a:lnTo>
                      <a:pt x="3" y="10"/>
                    </a:lnTo>
                    <a:lnTo>
                      <a:pt x="5" y="15"/>
                    </a:lnTo>
                    <a:lnTo>
                      <a:pt x="9" y="19"/>
                    </a:lnTo>
                    <a:lnTo>
                      <a:pt x="27" y="26"/>
                    </a:lnTo>
                    <a:lnTo>
                      <a:pt x="27" y="14"/>
                    </a:lnTo>
                    <a:lnTo>
                      <a:pt x="21" y="13"/>
                    </a:lnTo>
                    <a:lnTo>
                      <a:pt x="17" y="10"/>
                    </a:lnTo>
                    <a:lnTo>
                      <a:pt x="13" y="6"/>
                    </a:lnTo>
                    <a:lnTo>
                      <a:pt x="1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553073" name="Rectangle 113"/>
            <p:cNvSpPr>
              <a:spLocks noChangeArrowheads="1"/>
            </p:cNvSpPr>
            <p:nvPr/>
          </p:nvSpPr>
          <p:spPr bwMode="auto">
            <a:xfrm rot="593">
              <a:off x="2555" y="1009"/>
              <a:ext cx="105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1400" b="1">
                <a:solidFill>
                  <a:srgbClr val="FFCC00"/>
                </a:solidFill>
              </a:endParaRPr>
            </a:p>
            <a:p>
              <a:pPr algn="ctr"/>
              <a:r>
                <a:rPr lang="en-US" altLang="en-US" sz="1400" b="1">
                  <a:solidFill>
                    <a:srgbClr val="FF0000"/>
                  </a:solidFill>
                </a:rPr>
                <a:t>CERTIFICATION</a:t>
              </a:r>
            </a:p>
          </p:txBody>
        </p:sp>
        <p:sp>
          <p:nvSpPr>
            <p:cNvPr id="553074" name="Oval 114"/>
            <p:cNvSpPr>
              <a:spLocks noChangeArrowheads="1"/>
            </p:cNvSpPr>
            <p:nvPr/>
          </p:nvSpPr>
          <p:spPr bwMode="auto">
            <a:xfrm>
              <a:off x="126" y="1514"/>
              <a:ext cx="192" cy="192"/>
            </a:xfrm>
            <a:prstGeom prst="ellipse">
              <a:avLst/>
            </a:prstGeom>
            <a:solidFill>
              <a:srgbClr val="CC3300"/>
            </a:solidFill>
            <a:ln w="317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3075" name="Oval 115"/>
            <p:cNvSpPr>
              <a:spLocks noChangeArrowheads="1"/>
            </p:cNvSpPr>
            <p:nvPr/>
          </p:nvSpPr>
          <p:spPr bwMode="auto">
            <a:xfrm>
              <a:off x="997" y="1514"/>
              <a:ext cx="192" cy="192"/>
            </a:xfrm>
            <a:prstGeom prst="ellipse">
              <a:avLst/>
            </a:prstGeom>
            <a:solidFill>
              <a:srgbClr val="CC3300"/>
            </a:solidFill>
            <a:ln w="317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3076" name="Oval 116"/>
            <p:cNvSpPr>
              <a:spLocks noChangeArrowheads="1"/>
            </p:cNvSpPr>
            <p:nvPr/>
          </p:nvSpPr>
          <p:spPr bwMode="auto">
            <a:xfrm>
              <a:off x="1876" y="1496"/>
              <a:ext cx="192" cy="192"/>
            </a:xfrm>
            <a:prstGeom prst="ellipse">
              <a:avLst/>
            </a:prstGeom>
            <a:solidFill>
              <a:srgbClr val="CC3300"/>
            </a:solidFill>
            <a:ln w="317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3077" name="Oval 117"/>
            <p:cNvSpPr>
              <a:spLocks noChangeArrowheads="1"/>
            </p:cNvSpPr>
            <p:nvPr/>
          </p:nvSpPr>
          <p:spPr bwMode="auto">
            <a:xfrm>
              <a:off x="3766" y="1481"/>
              <a:ext cx="192" cy="192"/>
            </a:xfrm>
            <a:prstGeom prst="ellipse">
              <a:avLst/>
            </a:prstGeom>
            <a:solidFill>
              <a:srgbClr val="CC3300"/>
            </a:solidFill>
            <a:ln w="317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3078" name="Rectangle 118"/>
            <p:cNvSpPr>
              <a:spLocks noChangeArrowheads="1"/>
            </p:cNvSpPr>
            <p:nvPr/>
          </p:nvSpPr>
          <p:spPr bwMode="auto">
            <a:xfrm rot="-1553">
              <a:off x="995" y="1148"/>
              <a:ext cx="826"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t>Processing Plant/Store</a:t>
              </a:r>
              <a:endParaRPr lang="en-US" altLang="en-US" sz="1400"/>
            </a:p>
          </p:txBody>
        </p:sp>
        <p:sp>
          <p:nvSpPr>
            <p:cNvPr id="553079" name="Rectangle 119"/>
            <p:cNvSpPr>
              <a:spLocks noChangeArrowheads="1"/>
            </p:cNvSpPr>
            <p:nvPr/>
          </p:nvSpPr>
          <p:spPr bwMode="auto">
            <a:xfrm rot="1395">
              <a:off x="1828" y="1292"/>
              <a:ext cx="82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t>Exporter </a:t>
              </a:r>
              <a:endParaRPr lang="en-US" altLang="en-US" sz="1400"/>
            </a:p>
          </p:txBody>
        </p:sp>
        <p:sp>
          <p:nvSpPr>
            <p:cNvPr id="553080" name="Rectangle 120"/>
            <p:cNvSpPr>
              <a:spLocks noChangeArrowheads="1"/>
            </p:cNvSpPr>
            <p:nvPr/>
          </p:nvSpPr>
          <p:spPr bwMode="auto">
            <a:xfrm rot="-1553">
              <a:off x="129" y="1160"/>
              <a:ext cx="528"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t>Farm/</a:t>
              </a:r>
            </a:p>
            <a:p>
              <a:r>
                <a:rPr lang="en-US" altLang="en-US" sz="1400" b="1"/>
                <a:t>Vessel</a:t>
              </a:r>
              <a:endParaRPr lang="en-US" altLang="en-US" sz="1400"/>
            </a:p>
          </p:txBody>
        </p:sp>
        <p:sp>
          <p:nvSpPr>
            <p:cNvPr id="553081" name="Rectangle 121"/>
            <p:cNvSpPr>
              <a:spLocks noChangeArrowheads="1"/>
            </p:cNvSpPr>
            <p:nvPr/>
          </p:nvSpPr>
          <p:spPr bwMode="auto">
            <a:xfrm rot="593">
              <a:off x="3816" y="1152"/>
              <a:ext cx="97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t>Overseas Authorities</a:t>
              </a:r>
              <a:endParaRPr lang="en-US" altLang="en-US" sz="1400"/>
            </a:p>
          </p:txBody>
        </p:sp>
        <p:sp>
          <p:nvSpPr>
            <p:cNvPr id="553082" name="Rectangle 122"/>
            <p:cNvSpPr>
              <a:spLocks noChangeArrowheads="1"/>
            </p:cNvSpPr>
            <p:nvPr/>
          </p:nvSpPr>
          <p:spPr bwMode="auto">
            <a:xfrm rot="1395">
              <a:off x="4971" y="1275"/>
              <a:ext cx="82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1400" b="1">
                  <a:solidFill>
                    <a:schemeClr val="bg1"/>
                  </a:solidFill>
                </a:rPr>
                <a:t>Customer </a:t>
              </a:r>
              <a:endParaRPr lang="en-US" altLang="en-US" sz="1400">
                <a:solidFill>
                  <a:schemeClr val="bg1"/>
                </a:solidFill>
              </a:endParaRPr>
            </a:p>
          </p:txBody>
        </p:sp>
        <p:sp>
          <p:nvSpPr>
            <p:cNvPr id="553083" name="Rectangle 123"/>
            <p:cNvSpPr>
              <a:spLocks noChangeArrowheads="1"/>
            </p:cNvSpPr>
            <p:nvPr/>
          </p:nvSpPr>
          <p:spPr bwMode="auto">
            <a:xfrm>
              <a:off x="5458" y="1396"/>
              <a:ext cx="35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rgbClr val="FFCC00"/>
                  </a:solidFill>
                  <a:latin typeface="Wingdings" panose="05000000000000000000" pitchFamily="2" charset="2"/>
                </a:rPr>
                <a:t>J</a:t>
              </a:r>
            </a:p>
          </p:txBody>
        </p:sp>
        <p:grpSp>
          <p:nvGrpSpPr>
            <p:cNvPr id="553084" name="Group 124"/>
            <p:cNvGrpSpPr>
              <a:grpSpLocks/>
            </p:cNvGrpSpPr>
            <p:nvPr/>
          </p:nvGrpSpPr>
          <p:grpSpPr bwMode="auto">
            <a:xfrm>
              <a:off x="2912" y="1428"/>
              <a:ext cx="288" cy="308"/>
              <a:chOff x="3064" y="1428"/>
              <a:chExt cx="312" cy="308"/>
            </a:xfrm>
          </p:grpSpPr>
          <p:sp>
            <p:nvSpPr>
              <p:cNvPr id="553085" name="Oval 125"/>
              <p:cNvSpPr>
                <a:spLocks noChangeArrowheads="1"/>
              </p:cNvSpPr>
              <p:nvPr/>
            </p:nvSpPr>
            <p:spPr bwMode="auto">
              <a:xfrm>
                <a:off x="3064" y="1428"/>
                <a:ext cx="312" cy="288"/>
              </a:xfrm>
              <a:prstGeom prst="ellipse">
                <a:avLst/>
              </a:prstGeom>
              <a:solidFill>
                <a:srgbClr val="006600"/>
              </a:solidFill>
              <a:ln w="317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3086" name="Text Box 126"/>
              <p:cNvSpPr txBox="1">
                <a:spLocks noChangeArrowheads="1"/>
              </p:cNvSpPr>
              <p:nvPr/>
            </p:nvSpPr>
            <p:spPr bwMode="auto">
              <a:xfrm>
                <a:off x="3124" y="1448"/>
                <a:ext cx="2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solidFill>
                      <a:schemeClr val="bg1"/>
                    </a:solidFill>
                    <a:latin typeface="Wingdings" panose="05000000000000000000" pitchFamily="2" charset="2"/>
                  </a:rPr>
                  <a:t>ü</a:t>
                </a:r>
                <a:endParaRPr lang="en-US" altLang="en-US" sz="2400" b="1">
                  <a:solidFill>
                    <a:srgbClr val="33CC33"/>
                  </a:solidFill>
                  <a:latin typeface="Wingdings" panose="05000000000000000000" pitchFamily="2" charset="2"/>
                </a:endParaRPr>
              </a:p>
            </p:txBody>
          </p:sp>
        </p:grpSp>
        <p:sp>
          <p:nvSpPr>
            <p:cNvPr id="553087" name="AutoShape 127"/>
            <p:cNvSpPr>
              <a:spLocks noChangeArrowheads="1"/>
            </p:cNvSpPr>
            <p:nvPr/>
          </p:nvSpPr>
          <p:spPr bwMode="auto">
            <a:xfrm>
              <a:off x="421" y="1352"/>
              <a:ext cx="537" cy="480"/>
            </a:xfrm>
            <a:prstGeom prst="rightArrow">
              <a:avLst>
                <a:gd name="adj1" fmla="val 53333"/>
                <a:gd name="adj2" fmla="val 40560"/>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100" b="1">
                  <a:latin typeface="Arial Narrow" panose="020B0606020202030204" pitchFamily="34" charset="0"/>
                </a:rPr>
                <a:t>TRANSPORT</a:t>
              </a:r>
              <a:endParaRPr lang="en-GB" altLang="en-US" sz="1100" b="1">
                <a:latin typeface="Arial Narrow" panose="020B0606020202030204" pitchFamily="34" charset="0"/>
              </a:endParaRPr>
            </a:p>
          </p:txBody>
        </p:sp>
        <p:sp>
          <p:nvSpPr>
            <p:cNvPr id="553088" name="AutoShape 128"/>
            <p:cNvSpPr>
              <a:spLocks noChangeArrowheads="1"/>
            </p:cNvSpPr>
            <p:nvPr/>
          </p:nvSpPr>
          <p:spPr bwMode="auto">
            <a:xfrm rot="5400000">
              <a:off x="1609" y="1518"/>
              <a:ext cx="304" cy="182"/>
            </a:xfrm>
            <a:prstGeom prst="triangle">
              <a:avLst>
                <a:gd name="adj" fmla="val 50000"/>
              </a:avLst>
            </a:prstGeom>
            <a:solidFill>
              <a:srgbClr val="FFCC00"/>
            </a:solidFill>
            <a:ln>
              <a:noFill/>
            </a:ln>
            <a:effectLst/>
            <a:extLst>
              <a:ext uri="{91240B29-F687-4F45-9708-019B960494DF}">
                <a14:hiddenLine xmlns:a14="http://schemas.microsoft.com/office/drawing/2010/main" w="12700">
                  <a:solidFill>
                    <a:schemeClr val="bg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553089" name="Group 129"/>
            <p:cNvGrpSpPr>
              <a:grpSpLocks/>
            </p:cNvGrpSpPr>
            <p:nvPr/>
          </p:nvGrpSpPr>
          <p:grpSpPr bwMode="auto">
            <a:xfrm flipH="1">
              <a:off x="1239" y="1513"/>
              <a:ext cx="480" cy="186"/>
              <a:chOff x="678" y="1510"/>
              <a:chExt cx="4393" cy="1311"/>
            </a:xfrm>
          </p:grpSpPr>
          <p:grpSp>
            <p:nvGrpSpPr>
              <p:cNvPr id="553090" name="Group 130"/>
              <p:cNvGrpSpPr>
                <a:grpSpLocks/>
              </p:cNvGrpSpPr>
              <p:nvPr/>
            </p:nvGrpSpPr>
            <p:grpSpPr bwMode="auto">
              <a:xfrm>
                <a:off x="1688" y="1510"/>
                <a:ext cx="3383" cy="929"/>
                <a:chOff x="1688" y="1510"/>
                <a:chExt cx="3383" cy="929"/>
              </a:xfrm>
            </p:grpSpPr>
            <p:sp>
              <p:nvSpPr>
                <p:cNvPr id="553091" name="Rectangle 131"/>
                <p:cNvSpPr>
                  <a:spLocks noChangeArrowheads="1"/>
                </p:cNvSpPr>
                <p:nvPr/>
              </p:nvSpPr>
              <p:spPr bwMode="auto">
                <a:xfrm>
                  <a:off x="1688" y="1510"/>
                  <a:ext cx="3383" cy="929"/>
                </a:xfrm>
                <a:prstGeom prst="rect">
                  <a:avLst/>
                </a:prstGeom>
                <a:solidFill>
                  <a:srgbClr val="FF0000"/>
                </a:solidFill>
                <a:ln w="12700">
                  <a:solidFill>
                    <a:srgbClr val="000000"/>
                  </a:solidFill>
                  <a:miter lim="800000"/>
                  <a:headEnd/>
                  <a:tailEnd/>
                </a:ln>
              </p:spPr>
              <p:txBody>
                <a:bodyPr/>
                <a:lstStyle/>
                <a:p>
                  <a:endParaRPr lang="en-GB"/>
                </a:p>
              </p:txBody>
            </p:sp>
            <p:sp>
              <p:nvSpPr>
                <p:cNvPr id="553092" name="Rectangle 132"/>
                <p:cNvSpPr>
                  <a:spLocks noChangeArrowheads="1"/>
                </p:cNvSpPr>
                <p:nvPr/>
              </p:nvSpPr>
              <p:spPr bwMode="auto">
                <a:xfrm>
                  <a:off x="1688" y="1543"/>
                  <a:ext cx="3383" cy="863"/>
                </a:xfrm>
                <a:prstGeom prst="rect">
                  <a:avLst/>
                </a:prstGeom>
                <a:solidFill>
                  <a:srgbClr val="FFFFFF"/>
                </a:solidFill>
                <a:ln w="12700">
                  <a:solidFill>
                    <a:srgbClr val="000000"/>
                  </a:solidFill>
                  <a:miter lim="800000"/>
                  <a:headEnd/>
                  <a:tailEnd/>
                </a:ln>
              </p:spPr>
              <p:txBody>
                <a:bodyPr/>
                <a:lstStyle/>
                <a:p>
                  <a:endParaRPr lang="en-GB"/>
                </a:p>
              </p:txBody>
            </p:sp>
          </p:grpSp>
          <p:grpSp>
            <p:nvGrpSpPr>
              <p:cNvPr id="553093" name="Group 133"/>
              <p:cNvGrpSpPr>
                <a:grpSpLocks/>
              </p:cNvGrpSpPr>
              <p:nvPr/>
            </p:nvGrpSpPr>
            <p:grpSpPr bwMode="auto">
              <a:xfrm>
                <a:off x="2627" y="2443"/>
                <a:ext cx="2261" cy="377"/>
                <a:chOff x="2627" y="2443"/>
                <a:chExt cx="2261" cy="377"/>
              </a:xfrm>
            </p:grpSpPr>
            <p:grpSp>
              <p:nvGrpSpPr>
                <p:cNvPr id="553094" name="Group 134"/>
                <p:cNvGrpSpPr>
                  <a:grpSpLocks/>
                </p:cNvGrpSpPr>
                <p:nvPr/>
              </p:nvGrpSpPr>
              <p:grpSpPr bwMode="auto">
                <a:xfrm>
                  <a:off x="2627" y="2443"/>
                  <a:ext cx="2261" cy="333"/>
                  <a:chOff x="2627" y="2443"/>
                  <a:chExt cx="2261" cy="333"/>
                </a:xfrm>
              </p:grpSpPr>
              <p:grpSp>
                <p:nvGrpSpPr>
                  <p:cNvPr id="553095" name="Group 135"/>
                  <p:cNvGrpSpPr>
                    <a:grpSpLocks/>
                  </p:cNvGrpSpPr>
                  <p:nvPr/>
                </p:nvGrpSpPr>
                <p:grpSpPr bwMode="auto">
                  <a:xfrm>
                    <a:off x="2627" y="2443"/>
                    <a:ext cx="274" cy="253"/>
                    <a:chOff x="2627" y="2443"/>
                    <a:chExt cx="274" cy="253"/>
                  </a:xfrm>
                </p:grpSpPr>
                <p:sp>
                  <p:nvSpPr>
                    <p:cNvPr id="553096" name="Freeform 136"/>
                    <p:cNvSpPr>
                      <a:spLocks/>
                    </p:cNvSpPr>
                    <p:nvPr/>
                  </p:nvSpPr>
                  <p:spPr bwMode="auto">
                    <a:xfrm>
                      <a:off x="2627" y="2443"/>
                      <a:ext cx="274" cy="36"/>
                    </a:xfrm>
                    <a:custGeom>
                      <a:avLst/>
                      <a:gdLst>
                        <a:gd name="T0" fmla="*/ 0 w 274"/>
                        <a:gd name="T1" fmla="*/ 2 h 36"/>
                        <a:gd name="T2" fmla="*/ 274 w 274"/>
                        <a:gd name="T3" fmla="*/ 0 h 36"/>
                        <a:gd name="T4" fmla="*/ 238 w 274"/>
                        <a:gd name="T5" fmla="*/ 35 h 36"/>
                        <a:gd name="T6" fmla="*/ 33 w 274"/>
                        <a:gd name="T7" fmla="*/ 36 h 36"/>
                        <a:gd name="T8" fmla="*/ 0 w 274"/>
                        <a:gd name="T9" fmla="*/ 2 h 36"/>
                      </a:gdLst>
                      <a:ahLst/>
                      <a:cxnLst>
                        <a:cxn ang="0">
                          <a:pos x="T0" y="T1"/>
                        </a:cxn>
                        <a:cxn ang="0">
                          <a:pos x="T2" y="T3"/>
                        </a:cxn>
                        <a:cxn ang="0">
                          <a:pos x="T4" y="T5"/>
                        </a:cxn>
                        <a:cxn ang="0">
                          <a:pos x="T6" y="T7"/>
                        </a:cxn>
                        <a:cxn ang="0">
                          <a:pos x="T8" y="T9"/>
                        </a:cxn>
                      </a:cxnLst>
                      <a:rect l="0" t="0" r="r" b="b"/>
                      <a:pathLst>
                        <a:path w="274" h="36">
                          <a:moveTo>
                            <a:pt x="0" y="2"/>
                          </a:moveTo>
                          <a:lnTo>
                            <a:pt x="274" y="0"/>
                          </a:lnTo>
                          <a:lnTo>
                            <a:pt x="238" y="35"/>
                          </a:lnTo>
                          <a:lnTo>
                            <a:pt x="33" y="36"/>
                          </a:lnTo>
                          <a:lnTo>
                            <a:pt x="0" y="2"/>
                          </a:lnTo>
                          <a:close/>
                        </a:path>
                      </a:pathLst>
                    </a:custGeom>
                    <a:solidFill>
                      <a:srgbClr val="606060"/>
                    </a:solidFill>
                    <a:ln w="12700">
                      <a:solidFill>
                        <a:srgbClr val="404040"/>
                      </a:solidFill>
                      <a:prstDash val="solid"/>
                      <a:round/>
                      <a:headEnd/>
                      <a:tailEnd/>
                    </a:ln>
                  </p:spPr>
                  <p:txBody>
                    <a:bodyPr/>
                    <a:lstStyle/>
                    <a:p>
                      <a:endParaRPr lang="en-GB"/>
                    </a:p>
                  </p:txBody>
                </p:sp>
                <p:sp>
                  <p:nvSpPr>
                    <p:cNvPr id="553097" name="Freeform 137"/>
                    <p:cNvSpPr>
                      <a:spLocks/>
                    </p:cNvSpPr>
                    <p:nvPr/>
                  </p:nvSpPr>
                  <p:spPr bwMode="auto">
                    <a:xfrm>
                      <a:off x="2696" y="2479"/>
                      <a:ext cx="136" cy="17"/>
                    </a:xfrm>
                    <a:custGeom>
                      <a:avLst/>
                      <a:gdLst>
                        <a:gd name="T0" fmla="*/ 0 w 136"/>
                        <a:gd name="T1" fmla="*/ 1 h 17"/>
                        <a:gd name="T2" fmla="*/ 136 w 136"/>
                        <a:gd name="T3" fmla="*/ 0 h 17"/>
                        <a:gd name="T4" fmla="*/ 119 w 136"/>
                        <a:gd name="T5" fmla="*/ 16 h 17"/>
                        <a:gd name="T6" fmla="*/ 16 w 136"/>
                        <a:gd name="T7" fmla="*/ 17 h 17"/>
                        <a:gd name="T8" fmla="*/ 0 w 136"/>
                        <a:gd name="T9" fmla="*/ 1 h 17"/>
                      </a:gdLst>
                      <a:ahLst/>
                      <a:cxnLst>
                        <a:cxn ang="0">
                          <a:pos x="T0" y="T1"/>
                        </a:cxn>
                        <a:cxn ang="0">
                          <a:pos x="T2" y="T3"/>
                        </a:cxn>
                        <a:cxn ang="0">
                          <a:pos x="T4" y="T5"/>
                        </a:cxn>
                        <a:cxn ang="0">
                          <a:pos x="T6" y="T7"/>
                        </a:cxn>
                        <a:cxn ang="0">
                          <a:pos x="T8" y="T9"/>
                        </a:cxn>
                      </a:cxnLst>
                      <a:rect l="0" t="0" r="r" b="b"/>
                      <a:pathLst>
                        <a:path w="136" h="17">
                          <a:moveTo>
                            <a:pt x="0" y="1"/>
                          </a:moveTo>
                          <a:lnTo>
                            <a:pt x="136" y="0"/>
                          </a:lnTo>
                          <a:lnTo>
                            <a:pt x="119" y="16"/>
                          </a:lnTo>
                          <a:lnTo>
                            <a:pt x="16" y="17"/>
                          </a:lnTo>
                          <a:lnTo>
                            <a:pt x="0" y="1"/>
                          </a:lnTo>
                          <a:close/>
                        </a:path>
                      </a:pathLst>
                    </a:custGeom>
                    <a:solidFill>
                      <a:srgbClr val="606060"/>
                    </a:solidFill>
                    <a:ln w="12700">
                      <a:solidFill>
                        <a:srgbClr val="404040"/>
                      </a:solidFill>
                      <a:prstDash val="solid"/>
                      <a:round/>
                      <a:headEnd/>
                      <a:tailEnd/>
                    </a:ln>
                  </p:spPr>
                  <p:txBody>
                    <a:bodyPr/>
                    <a:lstStyle/>
                    <a:p>
                      <a:endParaRPr lang="en-GB"/>
                    </a:p>
                  </p:txBody>
                </p:sp>
                <p:sp>
                  <p:nvSpPr>
                    <p:cNvPr id="553098" name="Rectangle 138"/>
                    <p:cNvSpPr>
                      <a:spLocks noChangeArrowheads="1"/>
                    </p:cNvSpPr>
                    <p:nvPr/>
                  </p:nvSpPr>
                  <p:spPr bwMode="auto">
                    <a:xfrm>
                      <a:off x="2750" y="2499"/>
                      <a:ext cx="25" cy="197"/>
                    </a:xfrm>
                    <a:prstGeom prst="rect">
                      <a:avLst/>
                    </a:prstGeom>
                    <a:solidFill>
                      <a:srgbClr val="606060"/>
                    </a:solidFill>
                    <a:ln w="12700">
                      <a:solidFill>
                        <a:srgbClr val="404040"/>
                      </a:solidFill>
                      <a:miter lim="800000"/>
                      <a:headEnd/>
                      <a:tailEnd/>
                    </a:ln>
                  </p:spPr>
                  <p:txBody>
                    <a:bodyPr/>
                    <a:lstStyle/>
                    <a:p>
                      <a:endParaRPr lang="en-GB"/>
                    </a:p>
                  </p:txBody>
                </p:sp>
              </p:grpSp>
              <p:grpSp>
                <p:nvGrpSpPr>
                  <p:cNvPr id="553099" name="Group 139"/>
                  <p:cNvGrpSpPr>
                    <a:grpSpLocks/>
                  </p:cNvGrpSpPr>
                  <p:nvPr/>
                </p:nvGrpSpPr>
                <p:grpSpPr bwMode="auto">
                  <a:xfrm>
                    <a:off x="3996" y="2443"/>
                    <a:ext cx="430" cy="333"/>
                    <a:chOff x="3996" y="2443"/>
                    <a:chExt cx="430" cy="333"/>
                  </a:xfrm>
                </p:grpSpPr>
                <p:sp>
                  <p:nvSpPr>
                    <p:cNvPr id="553100" name="Freeform 140"/>
                    <p:cNvSpPr>
                      <a:spLocks/>
                    </p:cNvSpPr>
                    <p:nvPr/>
                  </p:nvSpPr>
                  <p:spPr bwMode="auto">
                    <a:xfrm>
                      <a:off x="3996" y="2446"/>
                      <a:ext cx="429" cy="67"/>
                    </a:xfrm>
                    <a:custGeom>
                      <a:avLst/>
                      <a:gdLst>
                        <a:gd name="T0" fmla="*/ 0 w 429"/>
                        <a:gd name="T1" fmla="*/ 0 h 67"/>
                        <a:gd name="T2" fmla="*/ 429 w 429"/>
                        <a:gd name="T3" fmla="*/ 0 h 67"/>
                        <a:gd name="T4" fmla="*/ 429 w 429"/>
                        <a:gd name="T5" fmla="*/ 67 h 67"/>
                        <a:gd name="T6" fmla="*/ 34 w 429"/>
                        <a:gd name="T7" fmla="*/ 67 h 67"/>
                        <a:gd name="T8" fmla="*/ 0 w 429"/>
                        <a:gd name="T9" fmla="*/ 0 h 67"/>
                      </a:gdLst>
                      <a:ahLst/>
                      <a:cxnLst>
                        <a:cxn ang="0">
                          <a:pos x="T0" y="T1"/>
                        </a:cxn>
                        <a:cxn ang="0">
                          <a:pos x="T2" y="T3"/>
                        </a:cxn>
                        <a:cxn ang="0">
                          <a:pos x="T4" y="T5"/>
                        </a:cxn>
                        <a:cxn ang="0">
                          <a:pos x="T6" y="T7"/>
                        </a:cxn>
                        <a:cxn ang="0">
                          <a:pos x="T8" y="T9"/>
                        </a:cxn>
                      </a:cxnLst>
                      <a:rect l="0" t="0" r="r" b="b"/>
                      <a:pathLst>
                        <a:path w="429" h="67">
                          <a:moveTo>
                            <a:pt x="0" y="0"/>
                          </a:moveTo>
                          <a:lnTo>
                            <a:pt x="429" y="0"/>
                          </a:lnTo>
                          <a:lnTo>
                            <a:pt x="429" y="67"/>
                          </a:lnTo>
                          <a:lnTo>
                            <a:pt x="34" y="67"/>
                          </a:lnTo>
                          <a:lnTo>
                            <a:pt x="0" y="0"/>
                          </a:lnTo>
                          <a:close/>
                        </a:path>
                      </a:pathLst>
                    </a:custGeom>
                    <a:solidFill>
                      <a:srgbClr val="606060"/>
                    </a:solidFill>
                    <a:ln w="12700">
                      <a:solidFill>
                        <a:srgbClr val="404040"/>
                      </a:solidFill>
                      <a:prstDash val="solid"/>
                      <a:round/>
                      <a:headEnd/>
                      <a:tailEnd/>
                    </a:ln>
                  </p:spPr>
                  <p:txBody>
                    <a:bodyPr/>
                    <a:lstStyle/>
                    <a:p>
                      <a:endParaRPr lang="en-GB"/>
                    </a:p>
                  </p:txBody>
                </p:sp>
                <p:grpSp>
                  <p:nvGrpSpPr>
                    <p:cNvPr id="553101" name="Group 141"/>
                    <p:cNvGrpSpPr>
                      <a:grpSpLocks/>
                    </p:cNvGrpSpPr>
                    <p:nvPr/>
                  </p:nvGrpSpPr>
                  <p:grpSpPr bwMode="auto">
                    <a:xfrm>
                      <a:off x="4030" y="2443"/>
                      <a:ext cx="362" cy="77"/>
                      <a:chOff x="4030" y="2443"/>
                      <a:chExt cx="362" cy="77"/>
                    </a:xfrm>
                  </p:grpSpPr>
                  <p:sp>
                    <p:nvSpPr>
                      <p:cNvPr id="553102" name="Freeform 142"/>
                      <p:cNvSpPr>
                        <a:spLocks/>
                      </p:cNvSpPr>
                      <p:nvPr/>
                    </p:nvSpPr>
                    <p:spPr bwMode="auto">
                      <a:xfrm>
                        <a:off x="4030" y="2461"/>
                        <a:ext cx="326" cy="51"/>
                      </a:xfrm>
                      <a:custGeom>
                        <a:avLst/>
                        <a:gdLst>
                          <a:gd name="T0" fmla="*/ 0 w 326"/>
                          <a:gd name="T1" fmla="*/ 51 h 51"/>
                          <a:gd name="T2" fmla="*/ 52 w 326"/>
                          <a:gd name="T3" fmla="*/ 0 h 51"/>
                          <a:gd name="T4" fmla="*/ 326 w 326"/>
                          <a:gd name="T5" fmla="*/ 0 h 51"/>
                          <a:gd name="T6" fmla="*/ 326 w 326"/>
                          <a:gd name="T7" fmla="*/ 51 h 51"/>
                        </a:gdLst>
                        <a:ahLst/>
                        <a:cxnLst>
                          <a:cxn ang="0">
                            <a:pos x="T0" y="T1"/>
                          </a:cxn>
                          <a:cxn ang="0">
                            <a:pos x="T2" y="T3"/>
                          </a:cxn>
                          <a:cxn ang="0">
                            <a:pos x="T4" y="T5"/>
                          </a:cxn>
                          <a:cxn ang="0">
                            <a:pos x="T6" y="T7"/>
                          </a:cxn>
                        </a:cxnLst>
                        <a:rect l="0" t="0" r="r" b="b"/>
                        <a:pathLst>
                          <a:path w="326" h="51">
                            <a:moveTo>
                              <a:pt x="0" y="51"/>
                            </a:moveTo>
                            <a:lnTo>
                              <a:pt x="52" y="0"/>
                            </a:lnTo>
                            <a:lnTo>
                              <a:pt x="326" y="0"/>
                            </a:lnTo>
                            <a:lnTo>
                              <a:pt x="326" y="51"/>
                            </a:lnTo>
                          </a:path>
                        </a:pathLst>
                      </a:custGeom>
                      <a:noFill/>
                      <a:ln w="12700">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103" name="Line 143"/>
                      <p:cNvSpPr>
                        <a:spLocks noChangeShapeType="1"/>
                      </p:cNvSpPr>
                      <p:nvPr/>
                    </p:nvSpPr>
                    <p:spPr bwMode="auto">
                      <a:xfrm>
                        <a:off x="4391" y="2443"/>
                        <a:ext cx="1" cy="77"/>
                      </a:xfrm>
                      <a:prstGeom prst="line">
                        <a:avLst/>
                      </a:prstGeom>
                      <a:noFill/>
                      <a:ln w="12700">
                        <a:solidFill>
                          <a:srgbClr val="40404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53104" name="Line 144"/>
                    <p:cNvSpPr>
                      <a:spLocks noChangeShapeType="1"/>
                    </p:cNvSpPr>
                    <p:nvPr/>
                  </p:nvSpPr>
                  <p:spPr bwMode="auto">
                    <a:xfrm>
                      <a:off x="4425" y="2512"/>
                      <a:ext cx="1" cy="264"/>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553105" name="Group 145"/>
                  <p:cNvGrpSpPr>
                    <a:grpSpLocks/>
                  </p:cNvGrpSpPr>
                  <p:nvPr/>
                </p:nvGrpSpPr>
                <p:grpSpPr bwMode="auto">
                  <a:xfrm>
                    <a:off x="4460" y="2443"/>
                    <a:ext cx="428" cy="333"/>
                    <a:chOff x="4460" y="2443"/>
                    <a:chExt cx="428" cy="333"/>
                  </a:xfrm>
                </p:grpSpPr>
                <p:sp>
                  <p:nvSpPr>
                    <p:cNvPr id="553106" name="Freeform 146"/>
                    <p:cNvSpPr>
                      <a:spLocks/>
                    </p:cNvSpPr>
                    <p:nvPr/>
                  </p:nvSpPr>
                  <p:spPr bwMode="auto">
                    <a:xfrm>
                      <a:off x="4460" y="2446"/>
                      <a:ext cx="427" cy="67"/>
                    </a:xfrm>
                    <a:custGeom>
                      <a:avLst/>
                      <a:gdLst>
                        <a:gd name="T0" fmla="*/ 0 w 427"/>
                        <a:gd name="T1" fmla="*/ 0 h 67"/>
                        <a:gd name="T2" fmla="*/ 427 w 427"/>
                        <a:gd name="T3" fmla="*/ 0 h 67"/>
                        <a:gd name="T4" fmla="*/ 427 w 427"/>
                        <a:gd name="T5" fmla="*/ 67 h 67"/>
                        <a:gd name="T6" fmla="*/ 33 w 427"/>
                        <a:gd name="T7" fmla="*/ 67 h 67"/>
                        <a:gd name="T8" fmla="*/ 0 w 427"/>
                        <a:gd name="T9" fmla="*/ 0 h 67"/>
                      </a:gdLst>
                      <a:ahLst/>
                      <a:cxnLst>
                        <a:cxn ang="0">
                          <a:pos x="T0" y="T1"/>
                        </a:cxn>
                        <a:cxn ang="0">
                          <a:pos x="T2" y="T3"/>
                        </a:cxn>
                        <a:cxn ang="0">
                          <a:pos x="T4" y="T5"/>
                        </a:cxn>
                        <a:cxn ang="0">
                          <a:pos x="T6" y="T7"/>
                        </a:cxn>
                        <a:cxn ang="0">
                          <a:pos x="T8" y="T9"/>
                        </a:cxn>
                      </a:cxnLst>
                      <a:rect l="0" t="0" r="r" b="b"/>
                      <a:pathLst>
                        <a:path w="427" h="67">
                          <a:moveTo>
                            <a:pt x="0" y="0"/>
                          </a:moveTo>
                          <a:lnTo>
                            <a:pt x="427" y="0"/>
                          </a:lnTo>
                          <a:lnTo>
                            <a:pt x="427" y="67"/>
                          </a:lnTo>
                          <a:lnTo>
                            <a:pt x="33" y="67"/>
                          </a:lnTo>
                          <a:lnTo>
                            <a:pt x="0" y="0"/>
                          </a:lnTo>
                          <a:close/>
                        </a:path>
                      </a:pathLst>
                    </a:custGeom>
                    <a:solidFill>
                      <a:srgbClr val="606060"/>
                    </a:solidFill>
                    <a:ln w="12700">
                      <a:solidFill>
                        <a:srgbClr val="404040"/>
                      </a:solidFill>
                      <a:prstDash val="solid"/>
                      <a:round/>
                      <a:headEnd/>
                      <a:tailEnd/>
                    </a:ln>
                  </p:spPr>
                  <p:txBody>
                    <a:bodyPr/>
                    <a:lstStyle/>
                    <a:p>
                      <a:endParaRPr lang="en-GB"/>
                    </a:p>
                  </p:txBody>
                </p:sp>
                <p:grpSp>
                  <p:nvGrpSpPr>
                    <p:cNvPr id="553107" name="Group 147"/>
                    <p:cNvGrpSpPr>
                      <a:grpSpLocks/>
                    </p:cNvGrpSpPr>
                    <p:nvPr/>
                  </p:nvGrpSpPr>
                  <p:grpSpPr bwMode="auto">
                    <a:xfrm>
                      <a:off x="4493" y="2443"/>
                      <a:ext cx="360" cy="77"/>
                      <a:chOff x="4493" y="2443"/>
                      <a:chExt cx="360" cy="77"/>
                    </a:xfrm>
                  </p:grpSpPr>
                  <p:sp>
                    <p:nvSpPr>
                      <p:cNvPr id="553108" name="Freeform 148"/>
                      <p:cNvSpPr>
                        <a:spLocks/>
                      </p:cNvSpPr>
                      <p:nvPr/>
                    </p:nvSpPr>
                    <p:spPr bwMode="auto">
                      <a:xfrm>
                        <a:off x="4493" y="2461"/>
                        <a:ext cx="326" cy="51"/>
                      </a:xfrm>
                      <a:custGeom>
                        <a:avLst/>
                        <a:gdLst>
                          <a:gd name="T0" fmla="*/ 0 w 326"/>
                          <a:gd name="T1" fmla="*/ 51 h 51"/>
                          <a:gd name="T2" fmla="*/ 53 w 326"/>
                          <a:gd name="T3" fmla="*/ 0 h 51"/>
                          <a:gd name="T4" fmla="*/ 326 w 326"/>
                          <a:gd name="T5" fmla="*/ 0 h 51"/>
                          <a:gd name="T6" fmla="*/ 326 w 326"/>
                          <a:gd name="T7" fmla="*/ 51 h 51"/>
                        </a:gdLst>
                        <a:ahLst/>
                        <a:cxnLst>
                          <a:cxn ang="0">
                            <a:pos x="T0" y="T1"/>
                          </a:cxn>
                          <a:cxn ang="0">
                            <a:pos x="T2" y="T3"/>
                          </a:cxn>
                          <a:cxn ang="0">
                            <a:pos x="T4" y="T5"/>
                          </a:cxn>
                          <a:cxn ang="0">
                            <a:pos x="T6" y="T7"/>
                          </a:cxn>
                        </a:cxnLst>
                        <a:rect l="0" t="0" r="r" b="b"/>
                        <a:pathLst>
                          <a:path w="326" h="51">
                            <a:moveTo>
                              <a:pt x="0" y="51"/>
                            </a:moveTo>
                            <a:lnTo>
                              <a:pt x="53" y="0"/>
                            </a:lnTo>
                            <a:lnTo>
                              <a:pt x="326" y="0"/>
                            </a:lnTo>
                            <a:lnTo>
                              <a:pt x="326" y="51"/>
                            </a:lnTo>
                          </a:path>
                        </a:pathLst>
                      </a:custGeom>
                      <a:noFill/>
                      <a:ln w="12700">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109" name="Line 149"/>
                      <p:cNvSpPr>
                        <a:spLocks noChangeShapeType="1"/>
                      </p:cNvSpPr>
                      <p:nvPr/>
                    </p:nvSpPr>
                    <p:spPr bwMode="auto">
                      <a:xfrm>
                        <a:off x="4852" y="2443"/>
                        <a:ext cx="1" cy="77"/>
                      </a:xfrm>
                      <a:prstGeom prst="line">
                        <a:avLst/>
                      </a:prstGeom>
                      <a:noFill/>
                      <a:ln w="12700">
                        <a:solidFill>
                          <a:srgbClr val="40404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53110" name="Line 150"/>
                    <p:cNvSpPr>
                      <a:spLocks noChangeShapeType="1"/>
                    </p:cNvSpPr>
                    <p:nvPr/>
                  </p:nvSpPr>
                  <p:spPr bwMode="auto">
                    <a:xfrm>
                      <a:off x="4887" y="2512"/>
                      <a:ext cx="1" cy="264"/>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553111" name="Group 151"/>
                <p:cNvGrpSpPr>
                  <a:grpSpLocks/>
                </p:cNvGrpSpPr>
                <p:nvPr/>
              </p:nvGrpSpPr>
              <p:grpSpPr bwMode="auto">
                <a:xfrm>
                  <a:off x="4048" y="2478"/>
                  <a:ext cx="345" cy="342"/>
                  <a:chOff x="4048" y="2478"/>
                  <a:chExt cx="345" cy="342"/>
                </a:xfrm>
              </p:grpSpPr>
              <p:sp>
                <p:nvSpPr>
                  <p:cNvPr id="553112" name="Oval 152"/>
                  <p:cNvSpPr>
                    <a:spLocks noChangeArrowheads="1"/>
                  </p:cNvSpPr>
                  <p:nvPr/>
                </p:nvSpPr>
                <p:spPr bwMode="auto">
                  <a:xfrm>
                    <a:off x="4048" y="2478"/>
                    <a:ext cx="345" cy="342"/>
                  </a:xfrm>
                  <a:prstGeom prst="ellipse">
                    <a:avLst/>
                  </a:prstGeom>
                  <a:solidFill>
                    <a:srgbClr val="202020"/>
                  </a:solidFill>
                  <a:ln w="12700">
                    <a:solidFill>
                      <a:srgbClr val="000000"/>
                    </a:solidFill>
                    <a:round/>
                    <a:headEnd/>
                    <a:tailEnd/>
                  </a:ln>
                </p:spPr>
                <p:txBody>
                  <a:bodyPr/>
                  <a:lstStyle/>
                  <a:p>
                    <a:endParaRPr lang="en-GB"/>
                  </a:p>
                </p:txBody>
              </p:sp>
              <p:sp>
                <p:nvSpPr>
                  <p:cNvPr id="553113" name="Oval 153"/>
                  <p:cNvSpPr>
                    <a:spLocks noChangeArrowheads="1"/>
                  </p:cNvSpPr>
                  <p:nvPr/>
                </p:nvSpPr>
                <p:spPr bwMode="auto">
                  <a:xfrm>
                    <a:off x="4098" y="2528"/>
                    <a:ext cx="243" cy="241"/>
                  </a:xfrm>
                  <a:prstGeom prst="ellipse">
                    <a:avLst/>
                  </a:prstGeom>
                  <a:solidFill>
                    <a:srgbClr val="A0A0A0"/>
                  </a:solidFill>
                  <a:ln w="12700">
                    <a:solidFill>
                      <a:srgbClr val="000000"/>
                    </a:solidFill>
                    <a:round/>
                    <a:headEnd/>
                    <a:tailEnd/>
                  </a:ln>
                </p:spPr>
                <p:txBody>
                  <a:bodyPr/>
                  <a:lstStyle/>
                  <a:p>
                    <a:endParaRPr lang="en-GB"/>
                  </a:p>
                </p:txBody>
              </p:sp>
              <p:sp>
                <p:nvSpPr>
                  <p:cNvPr id="553114" name="Oval 154"/>
                  <p:cNvSpPr>
                    <a:spLocks noChangeArrowheads="1"/>
                  </p:cNvSpPr>
                  <p:nvPr/>
                </p:nvSpPr>
                <p:spPr bwMode="auto">
                  <a:xfrm>
                    <a:off x="4168" y="2596"/>
                    <a:ext cx="104" cy="106"/>
                  </a:xfrm>
                  <a:prstGeom prst="ellipse">
                    <a:avLst/>
                  </a:prstGeom>
                  <a:solidFill>
                    <a:srgbClr val="606060"/>
                  </a:solidFill>
                  <a:ln w="12700">
                    <a:solidFill>
                      <a:srgbClr val="000000"/>
                    </a:solidFill>
                    <a:round/>
                    <a:headEnd/>
                    <a:tailEnd/>
                  </a:ln>
                </p:spPr>
                <p:txBody>
                  <a:bodyPr/>
                  <a:lstStyle/>
                  <a:p>
                    <a:endParaRPr lang="en-GB"/>
                  </a:p>
                </p:txBody>
              </p:sp>
            </p:grpSp>
            <p:grpSp>
              <p:nvGrpSpPr>
                <p:cNvPr id="553115" name="Group 155"/>
                <p:cNvGrpSpPr>
                  <a:grpSpLocks/>
                </p:cNvGrpSpPr>
                <p:nvPr/>
              </p:nvGrpSpPr>
              <p:grpSpPr bwMode="auto">
                <a:xfrm>
                  <a:off x="4511" y="2478"/>
                  <a:ext cx="343" cy="342"/>
                  <a:chOff x="4511" y="2478"/>
                  <a:chExt cx="343" cy="342"/>
                </a:xfrm>
              </p:grpSpPr>
              <p:sp>
                <p:nvSpPr>
                  <p:cNvPr id="553116" name="Oval 156"/>
                  <p:cNvSpPr>
                    <a:spLocks noChangeArrowheads="1"/>
                  </p:cNvSpPr>
                  <p:nvPr/>
                </p:nvSpPr>
                <p:spPr bwMode="auto">
                  <a:xfrm>
                    <a:off x="4511" y="2478"/>
                    <a:ext cx="343" cy="342"/>
                  </a:xfrm>
                  <a:prstGeom prst="ellipse">
                    <a:avLst/>
                  </a:prstGeom>
                  <a:solidFill>
                    <a:srgbClr val="202020"/>
                  </a:solidFill>
                  <a:ln w="12700">
                    <a:solidFill>
                      <a:srgbClr val="000000"/>
                    </a:solidFill>
                    <a:round/>
                    <a:headEnd/>
                    <a:tailEnd/>
                  </a:ln>
                </p:spPr>
                <p:txBody>
                  <a:bodyPr/>
                  <a:lstStyle/>
                  <a:p>
                    <a:endParaRPr lang="en-GB"/>
                  </a:p>
                </p:txBody>
              </p:sp>
              <p:sp>
                <p:nvSpPr>
                  <p:cNvPr id="553117" name="Oval 157"/>
                  <p:cNvSpPr>
                    <a:spLocks noChangeArrowheads="1"/>
                  </p:cNvSpPr>
                  <p:nvPr/>
                </p:nvSpPr>
                <p:spPr bwMode="auto">
                  <a:xfrm>
                    <a:off x="4562" y="2528"/>
                    <a:ext cx="241" cy="241"/>
                  </a:xfrm>
                  <a:prstGeom prst="ellipse">
                    <a:avLst/>
                  </a:prstGeom>
                  <a:solidFill>
                    <a:srgbClr val="A0A0A0"/>
                  </a:solidFill>
                  <a:ln w="12700">
                    <a:solidFill>
                      <a:srgbClr val="000000"/>
                    </a:solidFill>
                    <a:round/>
                    <a:headEnd/>
                    <a:tailEnd/>
                  </a:ln>
                </p:spPr>
                <p:txBody>
                  <a:bodyPr/>
                  <a:lstStyle/>
                  <a:p>
                    <a:endParaRPr lang="en-GB"/>
                  </a:p>
                </p:txBody>
              </p:sp>
              <p:sp>
                <p:nvSpPr>
                  <p:cNvPr id="553118" name="Oval 158"/>
                  <p:cNvSpPr>
                    <a:spLocks noChangeArrowheads="1"/>
                  </p:cNvSpPr>
                  <p:nvPr/>
                </p:nvSpPr>
                <p:spPr bwMode="auto">
                  <a:xfrm>
                    <a:off x="4630" y="2596"/>
                    <a:ext cx="105" cy="106"/>
                  </a:xfrm>
                  <a:prstGeom prst="ellipse">
                    <a:avLst/>
                  </a:prstGeom>
                  <a:solidFill>
                    <a:srgbClr val="606060"/>
                  </a:solidFill>
                  <a:ln w="12700">
                    <a:solidFill>
                      <a:srgbClr val="000000"/>
                    </a:solidFill>
                    <a:round/>
                    <a:headEnd/>
                    <a:tailEnd/>
                  </a:ln>
                </p:spPr>
                <p:txBody>
                  <a:bodyPr/>
                  <a:lstStyle/>
                  <a:p>
                    <a:endParaRPr lang="en-GB"/>
                  </a:p>
                </p:txBody>
              </p:sp>
            </p:grpSp>
          </p:grpSp>
          <p:grpSp>
            <p:nvGrpSpPr>
              <p:cNvPr id="553119" name="Group 159"/>
              <p:cNvGrpSpPr>
                <a:grpSpLocks/>
              </p:cNvGrpSpPr>
              <p:nvPr/>
            </p:nvGrpSpPr>
            <p:grpSpPr bwMode="auto">
              <a:xfrm>
                <a:off x="678" y="1846"/>
                <a:ext cx="693" cy="767"/>
                <a:chOff x="678" y="1846"/>
                <a:chExt cx="693" cy="767"/>
              </a:xfrm>
            </p:grpSpPr>
            <p:sp>
              <p:nvSpPr>
                <p:cNvPr id="553120" name="Rectangle 160"/>
                <p:cNvSpPr>
                  <a:spLocks noChangeArrowheads="1"/>
                </p:cNvSpPr>
                <p:nvPr/>
              </p:nvSpPr>
              <p:spPr bwMode="auto">
                <a:xfrm>
                  <a:off x="1344" y="2209"/>
                  <a:ext cx="27" cy="93"/>
                </a:xfrm>
                <a:prstGeom prst="rect">
                  <a:avLst/>
                </a:prstGeom>
                <a:solidFill>
                  <a:srgbClr val="606060"/>
                </a:solidFill>
                <a:ln w="12700">
                  <a:solidFill>
                    <a:srgbClr val="000000"/>
                  </a:solidFill>
                  <a:miter lim="800000"/>
                  <a:headEnd/>
                  <a:tailEnd/>
                </a:ln>
              </p:spPr>
              <p:txBody>
                <a:bodyPr/>
                <a:lstStyle/>
                <a:p>
                  <a:endParaRPr lang="en-GB"/>
                </a:p>
              </p:txBody>
            </p:sp>
            <p:sp>
              <p:nvSpPr>
                <p:cNvPr id="553121" name="Freeform 161"/>
                <p:cNvSpPr>
                  <a:spLocks/>
                </p:cNvSpPr>
                <p:nvPr/>
              </p:nvSpPr>
              <p:spPr bwMode="auto">
                <a:xfrm>
                  <a:off x="690" y="1846"/>
                  <a:ext cx="650" cy="597"/>
                </a:xfrm>
                <a:custGeom>
                  <a:avLst/>
                  <a:gdLst>
                    <a:gd name="T0" fmla="*/ 137 w 650"/>
                    <a:gd name="T1" fmla="*/ 18 h 597"/>
                    <a:gd name="T2" fmla="*/ 172 w 650"/>
                    <a:gd name="T3" fmla="*/ 0 h 597"/>
                    <a:gd name="T4" fmla="*/ 599 w 650"/>
                    <a:gd name="T5" fmla="*/ 0 h 597"/>
                    <a:gd name="T6" fmla="*/ 634 w 650"/>
                    <a:gd name="T7" fmla="*/ 16 h 597"/>
                    <a:gd name="T8" fmla="*/ 634 w 650"/>
                    <a:gd name="T9" fmla="*/ 224 h 597"/>
                    <a:gd name="T10" fmla="*/ 650 w 650"/>
                    <a:gd name="T11" fmla="*/ 273 h 597"/>
                    <a:gd name="T12" fmla="*/ 650 w 650"/>
                    <a:gd name="T13" fmla="*/ 597 h 597"/>
                    <a:gd name="T14" fmla="*/ 0 w 650"/>
                    <a:gd name="T15" fmla="*/ 597 h 597"/>
                    <a:gd name="T16" fmla="*/ 0 w 650"/>
                    <a:gd name="T17" fmla="*/ 308 h 597"/>
                    <a:gd name="T18" fmla="*/ 51 w 650"/>
                    <a:gd name="T19" fmla="*/ 273 h 597"/>
                    <a:gd name="T20" fmla="*/ 121 w 650"/>
                    <a:gd name="T21" fmla="*/ 69 h 597"/>
                    <a:gd name="T22" fmla="*/ 137 w 650"/>
                    <a:gd name="T23" fmla="*/ 69 h 597"/>
                    <a:gd name="T24" fmla="*/ 68 w 650"/>
                    <a:gd name="T25" fmla="*/ 273 h 597"/>
                    <a:gd name="T26" fmla="*/ 189 w 650"/>
                    <a:gd name="T27" fmla="*/ 273 h 597"/>
                    <a:gd name="T28" fmla="*/ 137 w 650"/>
                    <a:gd name="T29" fmla="*/ 69 h 597"/>
                    <a:gd name="T30" fmla="*/ 154 w 650"/>
                    <a:gd name="T31" fmla="*/ 69 h 597"/>
                    <a:gd name="T32" fmla="*/ 205 w 650"/>
                    <a:gd name="T33" fmla="*/ 273 h 597"/>
                    <a:gd name="T34" fmla="*/ 427 w 650"/>
                    <a:gd name="T35" fmla="*/ 273 h 597"/>
                    <a:gd name="T36" fmla="*/ 359 w 650"/>
                    <a:gd name="T37" fmla="*/ 69 h 597"/>
                    <a:gd name="T38" fmla="*/ 394 w 650"/>
                    <a:gd name="T39" fmla="*/ 69 h 597"/>
                    <a:gd name="T40" fmla="*/ 462 w 650"/>
                    <a:gd name="T41" fmla="*/ 273 h 597"/>
                    <a:gd name="T42" fmla="*/ 634 w 650"/>
                    <a:gd name="T43" fmla="*/ 273 h 597"/>
                    <a:gd name="T44" fmla="*/ 565 w 650"/>
                    <a:gd name="T45" fmla="*/ 69 h 597"/>
                    <a:gd name="T46" fmla="*/ 394 w 650"/>
                    <a:gd name="T47" fmla="*/ 69 h 597"/>
                    <a:gd name="T48" fmla="*/ 359 w 650"/>
                    <a:gd name="T49" fmla="*/ 69 h 597"/>
                    <a:gd name="T50" fmla="*/ 154 w 650"/>
                    <a:gd name="T51" fmla="*/ 69 h 597"/>
                    <a:gd name="T52" fmla="*/ 137 w 650"/>
                    <a:gd name="T53" fmla="*/ 69 h 597"/>
                    <a:gd name="T54" fmla="*/ 121 w 650"/>
                    <a:gd name="T55" fmla="*/ 69 h 597"/>
                    <a:gd name="T56" fmla="*/ 137 w 650"/>
                    <a:gd name="T57" fmla="*/ 34 h 597"/>
                    <a:gd name="T58" fmla="*/ 137 w 650"/>
                    <a:gd name="T59" fmla="*/ 18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0" h="597">
                      <a:moveTo>
                        <a:pt x="137" y="18"/>
                      </a:moveTo>
                      <a:lnTo>
                        <a:pt x="172" y="0"/>
                      </a:lnTo>
                      <a:lnTo>
                        <a:pt x="599" y="0"/>
                      </a:lnTo>
                      <a:lnTo>
                        <a:pt x="634" y="16"/>
                      </a:lnTo>
                      <a:lnTo>
                        <a:pt x="634" y="224"/>
                      </a:lnTo>
                      <a:lnTo>
                        <a:pt x="650" y="273"/>
                      </a:lnTo>
                      <a:lnTo>
                        <a:pt x="650" y="597"/>
                      </a:lnTo>
                      <a:lnTo>
                        <a:pt x="0" y="597"/>
                      </a:lnTo>
                      <a:lnTo>
                        <a:pt x="0" y="308"/>
                      </a:lnTo>
                      <a:lnTo>
                        <a:pt x="51" y="273"/>
                      </a:lnTo>
                      <a:lnTo>
                        <a:pt x="121" y="69"/>
                      </a:lnTo>
                      <a:lnTo>
                        <a:pt x="137" y="69"/>
                      </a:lnTo>
                      <a:lnTo>
                        <a:pt x="68" y="273"/>
                      </a:lnTo>
                      <a:lnTo>
                        <a:pt x="189" y="273"/>
                      </a:lnTo>
                      <a:lnTo>
                        <a:pt x="137" y="69"/>
                      </a:lnTo>
                      <a:lnTo>
                        <a:pt x="154" y="69"/>
                      </a:lnTo>
                      <a:lnTo>
                        <a:pt x="205" y="273"/>
                      </a:lnTo>
                      <a:lnTo>
                        <a:pt x="427" y="273"/>
                      </a:lnTo>
                      <a:lnTo>
                        <a:pt x="359" y="69"/>
                      </a:lnTo>
                      <a:lnTo>
                        <a:pt x="394" y="69"/>
                      </a:lnTo>
                      <a:lnTo>
                        <a:pt x="462" y="273"/>
                      </a:lnTo>
                      <a:lnTo>
                        <a:pt x="634" y="273"/>
                      </a:lnTo>
                      <a:lnTo>
                        <a:pt x="565" y="69"/>
                      </a:lnTo>
                      <a:lnTo>
                        <a:pt x="394" y="69"/>
                      </a:lnTo>
                      <a:lnTo>
                        <a:pt x="359" y="69"/>
                      </a:lnTo>
                      <a:lnTo>
                        <a:pt x="154" y="69"/>
                      </a:lnTo>
                      <a:lnTo>
                        <a:pt x="137" y="69"/>
                      </a:lnTo>
                      <a:lnTo>
                        <a:pt x="121" y="69"/>
                      </a:lnTo>
                      <a:lnTo>
                        <a:pt x="137" y="34"/>
                      </a:lnTo>
                      <a:lnTo>
                        <a:pt x="137" y="18"/>
                      </a:lnTo>
                      <a:close/>
                    </a:path>
                  </a:pathLst>
                </a:custGeom>
                <a:solidFill>
                  <a:srgbClr val="FF0000"/>
                </a:solidFill>
                <a:ln w="12700">
                  <a:solidFill>
                    <a:srgbClr val="000000"/>
                  </a:solidFill>
                  <a:prstDash val="solid"/>
                  <a:round/>
                  <a:headEnd/>
                  <a:tailEnd/>
                </a:ln>
              </p:spPr>
              <p:txBody>
                <a:bodyPr/>
                <a:lstStyle/>
                <a:p>
                  <a:endParaRPr lang="en-GB"/>
                </a:p>
              </p:txBody>
            </p:sp>
            <p:sp>
              <p:nvSpPr>
                <p:cNvPr id="553122" name="Line 162"/>
                <p:cNvSpPr>
                  <a:spLocks noChangeShapeType="1"/>
                </p:cNvSpPr>
                <p:nvPr/>
              </p:nvSpPr>
              <p:spPr bwMode="auto">
                <a:xfrm>
                  <a:off x="879" y="2119"/>
                  <a:ext cx="1" cy="3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123" name="Freeform 163"/>
                <p:cNvSpPr>
                  <a:spLocks/>
                </p:cNvSpPr>
                <p:nvPr/>
              </p:nvSpPr>
              <p:spPr bwMode="auto">
                <a:xfrm>
                  <a:off x="1054" y="1880"/>
                  <a:ext cx="81" cy="479"/>
                </a:xfrm>
                <a:custGeom>
                  <a:avLst/>
                  <a:gdLst>
                    <a:gd name="T0" fmla="*/ 0 w 81"/>
                    <a:gd name="T1" fmla="*/ 0 h 479"/>
                    <a:gd name="T2" fmla="*/ 81 w 81"/>
                    <a:gd name="T3" fmla="*/ 239 h 479"/>
                    <a:gd name="T4" fmla="*/ 81 w 81"/>
                    <a:gd name="T5" fmla="*/ 479 h 479"/>
                  </a:gdLst>
                  <a:ahLst/>
                  <a:cxnLst>
                    <a:cxn ang="0">
                      <a:pos x="T0" y="T1"/>
                    </a:cxn>
                    <a:cxn ang="0">
                      <a:pos x="T2" y="T3"/>
                    </a:cxn>
                    <a:cxn ang="0">
                      <a:pos x="T4" y="T5"/>
                    </a:cxn>
                  </a:cxnLst>
                  <a:rect l="0" t="0" r="r" b="b"/>
                  <a:pathLst>
                    <a:path w="81" h="479">
                      <a:moveTo>
                        <a:pt x="0" y="0"/>
                      </a:moveTo>
                      <a:lnTo>
                        <a:pt x="81" y="239"/>
                      </a:lnTo>
                      <a:lnTo>
                        <a:pt x="81" y="47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553124" name="Group 164"/>
                <p:cNvGrpSpPr>
                  <a:grpSpLocks/>
                </p:cNvGrpSpPr>
                <p:nvPr/>
              </p:nvGrpSpPr>
              <p:grpSpPr bwMode="auto">
                <a:xfrm>
                  <a:off x="678" y="2447"/>
                  <a:ext cx="658" cy="166"/>
                  <a:chOff x="678" y="2447"/>
                  <a:chExt cx="658" cy="166"/>
                </a:xfrm>
              </p:grpSpPr>
              <p:sp>
                <p:nvSpPr>
                  <p:cNvPr id="553125" name="Rectangle 165"/>
                  <p:cNvSpPr>
                    <a:spLocks noChangeArrowheads="1"/>
                  </p:cNvSpPr>
                  <p:nvPr/>
                </p:nvSpPr>
                <p:spPr bwMode="auto">
                  <a:xfrm>
                    <a:off x="678" y="2447"/>
                    <a:ext cx="658" cy="166"/>
                  </a:xfrm>
                  <a:prstGeom prst="rect">
                    <a:avLst/>
                  </a:prstGeom>
                  <a:solidFill>
                    <a:srgbClr val="FFFFFF"/>
                  </a:solidFill>
                  <a:ln w="12700">
                    <a:solidFill>
                      <a:srgbClr val="000000"/>
                    </a:solidFill>
                    <a:miter lim="800000"/>
                    <a:headEnd/>
                    <a:tailEnd/>
                  </a:ln>
                </p:spPr>
                <p:txBody>
                  <a:bodyPr/>
                  <a:lstStyle/>
                  <a:p>
                    <a:endParaRPr lang="en-GB"/>
                  </a:p>
                </p:txBody>
              </p:sp>
              <p:grpSp>
                <p:nvGrpSpPr>
                  <p:cNvPr id="553126" name="Group 166"/>
                  <p:cNvGrpSpPr>
                    <a:grpSpLocks/>
                  </p:cNvGrpSpPr>
                  <p:nvPr/>
                </p:nvGrpSpPr>
                <p:grpSpPr bwMode="auto">
                  <a:xfrm>
                    <a:off x="707" y="2461"/>
                    <a:ext cx="196" cy="18"/>
                    <a:chOff x="707" y="2461"/>
                    <a:chExt cx="196" cy="18"/>
                  </a:xfrm>
                </p:grpSpPr>
                <p:sp>
                  <p:nvSpPr>
                    <p:cNvPr id="553127" name="Line 167"/>
                    <p:cNvSpPr>
                      <a:spLocks noChangeShapeType="1"/>
                    </p:cNvSpPr>
                    <p:nvPr/>
                  </p:nvSpPr>
                  <p:spPr bwMode="auto">
                    <a:xfrm>
                      <a:off x="707" y="2461"/>
                      <a:ext cx="1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128" name="Line 168"/>
                    <p:cNvSpPr>
                      <a:spLocks noChangeShapeType="1"/>
                    </p:cNvSpPr>
                    <p:nvPr/>
                  </p:nvSpPr>
                  <p:spPr bwMode="auto">
                    <a:xfrm>
                      <a:off x="725" y="2478"/>
                      <a:ext cx="17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553129" name="Group 169"/>
                <p:cNvGrpSpPr>
                  <a:grpSpLocks/>
                </p:cNvGrpSpPr>
                <p:nvPr/>
              </p:nvGrpSpPr>
              <p:grpSpPr bwMode="auto">
                <a:xfrm>
                  <a:off x="690" y="2359"/>
                  <a:ext cx="642" cy="18"/>
                  <a:chOff x="690" y="2359"/>
                  <a:chExt cx="642" cy="18"/>
                </a:xfrm>
              </p:grpSpPr>
              <p:sp>
                <p:nvSpPr>
                  <p:cNvPr id="553130" name="Line 170"/>
                  <p:cNvSpPr>
                    <a:spLocks noChangeShapeType="1"/>
                  </p:cNvSpPr>
                  <p:nvPr/>
                </p:nvSpPr>
                <p:spPr bwMode="auto">
                  <a:xfrm>
                    <a:off x="690" y="2376"/>
                    <a:ext cx="197" cy="1"/>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131" name="Line 171"/>
                  <p:cNvSpPr>
                    <a:spLocks noChangeShapeType="1"/>
                  </p:cNvSpPr>
                  <p:nvPr/>
                </p:nvSpPr>
                <p:spPr bwMode="auto">
                  <a:xfrm>
                    <a:off x="690" y="2359"/>
                    <a:ext cx="642" cy="1"/>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53132" name="Line 172"/>
                <p:cNvSpPr>
                  <a:spLocks noChangeShapeType="1"/>
                </p:cNvSpPr>
                <p:nvPr/>
              </p:nvSpPr>
              <p:spPr bwMode="auto">
                <a:xfrm>
                  <a:off x="1324" y="2119"/>
                  <a:ext cx="1" cy="3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553133" name="Group 173"/>
                <p:cNvGrpSpPr>
                  <a:grpSpLocks/>
                </p:cNvGrpSpPr>
                <p:nvPr/>
              </p:nvGrpSpPr>
              <p:grpSpPr bwMode="auto">
                <a:xfrm>
                  <a:off x="895" y="1983"/>
                  <a:ext cx="79" cy="236"/>
                  <a:chOff x="895" y="1983"/>
                  <a:chExt cx="79" cy="236"/>
                </a:xfrm>
              </p:grpSpPr>
              <p:sp>
                <p:nvSpPr>
                  <p:cNvPr id="553134" name="AutoShape 174"/>
                  <p:cNvSpPr>
                    <a:spLocks noChangeArrowheads="1"/>
                  </p:cNvSpPr>
                  <p:nvPr/>
                </p:nvSpPr>
                <p:spPr bwMode="auto">
                  <a:xfrm>
                    <a:off x="895" y="1983"/>
                    <a:ext cx="55" cy="173"/>
                  </a:xfrm>
                  <a:prstGeom prst="roundRect">
                    <a:avLst>
                      <a:gd name="adj" fmla="val 48412"/>
                    </a:avLst>
                  </a:prstGeom>
                  <a:solidFill>
                    <a:srgbClr val="FFFFFF"/>
                  </a:solidFill>
                  <a:ln w="12700">
                    <a:solidFill>
                      <a:srgbClr val="000000"/>
                    </a:solidFill>
                    <a:round/>
                    <a:headEnd/>
                    <a:tailEnd/>
                  </a:ln>
                </p:spPr>
                <p:txBody>
                  <a:bodyPr/>
                  <a:lstStyle/>
                  <a:p>
                    <a:endParaRPr lang="en-GB"/>
                  </a:p>
                </p:txBody>
              </p:sp>
              <p:sp>
                <p:nvSpPr>
                  <p:cNvPr id="553135" name="AutoShape 175"/>
                  <p:cNvSpPr>
                    <a:spLocks noChangeArrowheads="1"/>
                  </p:cNvSpPr>
                  <p:nvPr/>
                </p:nvSpPr>
                <p:spPr bwMode="auto">
                  <a:xfrm>
                    <a:off x="901" y="2193"/>
                    <a:ext cx="26" cy="26"/>
                  </a:xfrm>
                  <a:prstGeom prst="roundRect">
                    <a:avLst>
                      <a:gd name="adj" fmla="val 50000"/>
                    </a:avLst>
                  </a:prstGeom>
                  <a:solidFill>
                    <a:srgbClr val="606060"/>
                  </a:solidFill>
                  <a:ln w="12700">
                    <a:solidFill>
                      <a:srgbClr val="000000"/>
                    </a:solidFill>
                    <a:round/>
                    <a:headEnd/>
                    <a:tailEnd/>
                  </a:ln>
                </p:spPr>
                <p:txBody>
                  <a:bodyPr/>
                  <a:lstStyle/>
                  <a:p>
                    <a:endParaRPr lang="en-GB"/>
                  </a:p>
                </p:txBody>
              </p:sp>
              <p:sp>
                <p:nvSpPr>
                  <p:cNvPr id="553136" name="AutoShape 176"/>
                  <p:cNvSpPr>
                    <a:spLocks noChangeArrowheads="1"/>
                  </p:cNvSpPr>
                  <p:nvPr/>
                </p:nvSpPr>
                <p:spPr bwMode="auto">
                  <a:xfrm>
                    <a:off x="955" y="2180"/>
                    <a:ext cx="19" cy="18"/>
                  </a:xfrm>
                  <a:prstGeom prst="roundRect">
                    <a:avLst>
                      <a:gd name="adj" fmla="val 50000"/>
                    </a:avLst>
                  </a:prstGeom>
                  <a:solidFill>
                    <a:srgbClr val="606060"/>
                  </a:solidFill>
                  <a:ln w="12700">
                    <a:solidFill>
                      <a:srgbClr val="000000"/>
                    </a:solidFill>
                    <a:round/>
                    <a:headEnd/>
                    <a:tailEnd/>
                  </a:ln>
                </p:spPr>
                <p:txBody>
                  <a:bodyPr/>
                  <a:lstStyle/>
                  <a:p>
                    <a:endParaRPr lang="en-GB"/>
                  </a:p>
                </p:txBody>
              </p:sp>
              <p:grpSp>
                <p:nvGrpSpPr>
                  <p:cNvPr id="553137" name="Group 177"/>
                  <p:cNvGrpSpPr>
                    <a:grpSpLocks/>
                  </p:cNvGrpSpPr>
                  <p:nvPr/>
                </p:nvGrpSpPr>
                <p:grpSpPr bwMode="auto">
                  <a:xfrm>
                    <a:off x="913" y="2084"/>
                    <a:ext cx="60" cy="121"/>
                    <a:chOff x="913" y="2084"/>
                    <a:chExt cx="60" cy="121"/>
                  </a:xfrm>
                </p:grpSpPr>
                <p:sp>
                  <p:nvSpPr>
                    <p:cNvPr id="553138" name="Freeform 178"/>
                    <p:cNvSpPr>
                      <a:spLocks/>
                    </p:cNvSpPr>
                    <p:nvPr/>
                  </p:nvSpPr>
                  <p:spPr bwMode="auto">
                    <a:xfrm>
                      <a:off x="913" y="2084"/>
                      <a:ext cx="1" cy="121"/>
                    </a:xfrm>
                    <a:custGeom>
                      <a:avLst/>
                      <a:gdLst>
                        <a:gd name="T0" fmla="*/ 0 h 121"/>
                        <a:gd name="T1" fmla="*/ 121 h 121"/>
                        <a:gd name="T2" fmla="*/ 104 h 121"/>
                      </a:gdLst>
                      <a:ahLst/>
                      <a:cxnLst>
                        <a:cxn ang="0">
                          <a:pos x="0" y="T0"/>
                        </a:cxn>
                        <a:cxn ang="0">
                          <a:pos x="0" y="T1"/>
                        </a:cxn>
                        <a:cxn ang="0">
                          <a:pos x="0" y="T2"/>
                        </a:cxn>
                      </a:cxnLst>
                      <a:rect l="0" t="0" r="r" b="b"/>
                      <a:pathLst>
                        <a:path h="121">
                          <a:moveTo>
                            <a:pt x="0" y="0"/>
                          </a:moveTo>
                          <a:lnTo>
                            <a:pt x="0" y="121"/>
                          </a:lnTo>
                          <a:lnTo>
                            <a:pt x="0" y="1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139" name="Line 179"/>
                    <p:cNvSpPr>
                      <a:spLocks noChangeShapeType="1"/>
                    </p:cNvSpPr>
                    <p:nvPr/>
                  </p:nvSpPr>
                  <p:spPr bwMode="auto">
                    <a:xfrm>
                      <a:off x="913" y="2154"/>
                      <a:ext cx="60"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553140" name="Freeform 180"/>
                <p:cNvSpPr>
                  <a:spLocks/>
                </p:cNvSpPr>
                <p:nvPr/>
              </p:nvSpPr>
              <p:spPr bwMode="auto">
                <a:xfrm>
                  <a:off x="1049" y="2137"/>
                  <a:ext cx="68" cy="20"/>
                </a:xfrm>
                <a:custGeom>
                  <a:avLst/>
                  <a:gdLst>
                    <a:gd name="T0" fmla="*/ 0 w 68"/>
                    <a:gd name="T1" fmla="*/ 0 h 20"/>
                    <a:gd name="T2" fmla="*/ 68 w 68"/>
                    <a:gd name="T3" fmla="*/ 0 h 20"/>
                    <a:gd name="T4" fmla="*/ 68 w 68"/>
                    <a:gd name="T5" fmla="*/ 9 h 20"/>
                    <a:gd name="T6" fmla="*/ 68 w 68"/>
                    <a:gd name="T7" fmla="*/ 20 h 20"/>
                    <a:gd name="T8" fmla="*/ 52 w 68"/>
                    <a:gd name="T9" fmla="*/ 20 h 20"/>
                    <a:gd name="T10" fmla="*/ 52 w 68"/>
                    <a:gd name="T11" fmla="*/ 9 h 20"/>
                    <a:gd name="T12" fmla="*/ 0 w 68"/>
                    <a:gd name="T13" fmla="*/ 9 h 20"/>
                    <a:gd name="T14" fmla="*/ 0 w 68"/>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20">
                      <a:moveTo>
                        <a:pt x="0" y="0"/>
                      </a:moveTo>
                      <a:lnTo>
                        <a:pt x="68" y="0"/>
                      </a:lnTo>
                      <a:lnTo>
                        <a:pt x="68" y="9"/>
                      </a:lnTo>
                      <a:lnTo>
                        <a:pt x="68" y="20"/>
                      </a:lnTo>
                      <a:lnTo>
                        <a:pt x="52" y="20"/>
                      </a:lnTo>
                      <a:lnTo>
                        <a:pt x="52" y="9"/>
                      </a:lnTo>
                      <a:lnTo>
                        <a:pt x="0" y="9"/>
                      </a:lnTo>
                      <a:lnTo>
                        <a:pt x="0" y="0"/>
                      </a:lnTo>
                      <a:close/>
                    </a:path>
                  </a:pathLst>
                </a:custGeom>
                <a:solidFill>
                  <a:srgbClr val="FFFFFF"/>
                </a:solidFill>
                <a:ln w="12700">
                  <a:solidFill>
                    <a:srgbClr val="000000"/>
                  </a:solidFill>
                  <a:prstDash val="solid"/>
                  <a:round/>
                  <a:headEnd/>
                  <a:tailEnd/>
                </a:ln>
              </p:spPr>
              <p:txBody>
                <a:bodyPr/>
                <a:lstStyle/>
                <a:p>
                  <a:endParaRPr lang="en-GB"/>
                </a:p>
              </p:txBody>
            </p:sp>
            <p:sp>
              <p:nvSpPr>
                <p:cNvPr id="553141" name="Freeform 181"/>
                <p:cNvSpPr>
                  <a:spLocks/>
                </p:cNvSpPr>
                <p:nvPr/>
              </p:nvSpPr>
              <p:spPr bwMode="auto">
                <a:xfrm>
                  <a:off x="829" y="1862"/>
                  <a:ext cx="495" cy="15"/>
                </a:xfrm>
                <a:custGeom>
                  <a:avLst/>
                  <a:gdLst>
                    <a:gd name="T0" fmla="*/ 0 w 495"/>
                    <a:gd name="T1" fmla="*/ 0 h 15"/>
                    <a:gd name="T2" fmla="*/ 495 w 495"/>
                    <a:gd name="T3" fmla="*/ 0 h 15"/>
                    <a:gd name="T4" fmla="*/ 495 w 495"/>
                    <a:gd name="T5" fmla="*/ 15 h 15"/>
                    <a:gd name="T6" fmla="*/ 1 w 495"/>
                    <a:gd name="T7" fmla="*/ 15 h 15"/>
                    <a:gd name="T8" fmla="*/ 0 w 495"/>
                    <a:gd name="T9" fmla="*/ 0 h 15"/>
                  </a:gdLst>
                  <a:ahLst/>
                  <a:cxnLst>
                    <a:cxn ang="0">
                      <a:pos x="T0" y="T1"/>
                    </a:cxn>
                    <a:cxn ang="0">
                      <a:pos x="T2" y="T3"/>
                    </a:cxn>
                    <a:cxn ang="0">
                      <a:pos x="T4" y="T5"/>
                    </a:cxn>
                    <a:cxn ang="0">
                      <a:pos x="T6" y="T7"/>
                    </a:cxn>
                    <a:cxn ang="0">
                      <a:pos x="T8" y="T9"/>
                    </a:cxn>
                  </a:cxnLst>
                  <a:rect l="0" t="0" r="r" b="b"/>
                  <a:pathLst>
                    <a:path w="495" h="15">
                      <a:moveTo>
                        <a:pt x="0" y="0"/>
                      </a:moveTo>
                      <a:lnTo>
                        <a:pt x="495" y="0"/>
                      </a:lnTo>
                      <a:lnTo>
                        <a:pt x="495" y="15"/>
                      </a:lnTo>
                      <a:lnTo>
                        <a:pt x="1" y="15"/>
                      </a:lnTo>
                      <a:lnTo>
                        <a:pt x="0" y="0"/>
                      </a:lnTo>
                      <a:close/>
                    </a:path>
                  </a:pathLst>
                </a:custGeom>
                <a:solidFill>
                  <a:srgbClr val="FFFFFF"/>
                </a:solidFill>
                <a:ln w="12700">
                  <a:solidFill>
                    <a:srgbClr val="000000"/>
                  </a:solidFill>
                  <a:prstDash val="solid"/>
                  <a:round/>
                  <a:headEnd/>
                  <a:tailEnd/>
                </a:ln>
              </p:spPr>
              <p:txBody>
                <a:bodyPr/>
                <a:lstStyle/>
                <a:p>
                  <a:endParaRPr lang="en-GB"/>
                </a:p>
              </p:txBody>
            </p:sp>
          </p:grpSp>
          <p:grpSp>
            <p:nvGrpSpPr>
              <p:cNvPr id="553142" name="Group 182"/>
              <p:cNvGrpSpPr>
                <a:grpSpLocks/>
              </p:cNvGrpSpPr>
              <p:nvPr/>
            </p:nvGrpSpPr>
            <p:grpSpPr bwMode="auto">
              <a:xfrm>
                <a:off x="824" y="2376"/>
                <a:ext cx="549" cy="241"/>
                <a:chOff x="824" y="2376"/>
                <a:chExt cx="549" cy="241"/>
              </a:xfrm>
            </p:grpSpPr>
            <p:sp>
              <p:nvSpPr>
                <p:cNvPr id="553143" name="Freeform 183"/>
                <p:cNvSpPr>
                  <a:spLocks/>
                </p:cNvSpPr>
                <p:nvPr/>
              </p:nvSpPr>
              <p:spPr bwMode="auto">
                <a:xfrm>
                  <a:off x="824" y="2376"/>
                  <a:ext cx="549" cy="240"/>
                </a:xfrm>
                <a:custGeom>
                  <a:avLst/>
                  <a:gdLst>
                    <a:gd name="T0" fmla="*/ 0 w 549"/>
                    <a:gd name="T1" fmla="*/ 240 h 240"/>
                    <a:gd name="T2" fmla="*/ 0 w 549"/>
                    <a:gd name="T3" fmla="*/ 214 h 240"/>
                    <a:gd name="T4" fmla="*/ 6 w 549"/>
                    <a:gd name="T5" fmla="*/ 188 h 240"/>
                    <a:gd name="T6" fmla="*/ 15 w 549"/>
                    <a:gd name="T7" fmla="*/ 158 h 240"/>
                    <a:gd name="T8" fmla="*/ 29 w 549"/>
                    <a:gd name="T9" fmla="*/ 131 h 240"/>
                    <a:gd name="T10" fmla="*/ 47 w 549"/>
                    <a:gd name="T11" fmla="*/ 105 h 240"/>
                    <a:gd name="T12" fmla="*/ 66 w 549"/>
                    <a:gd name="T13" fmla="*/ 84 h 240"/>
                    <a:gd name="T14" fmla="*/ 90 w 549"/>
                    <a:gd name="T15" fmla="*/ 62 h 240"/>
                    <a:gd name="T16" fmla="*/ 122 w 549"/>
                    <a:gd name="T17" fmla="*/ 40 h 240"/>
                    <a:gd name="T18" fmla="*/ 152 w 549"/>
                    <a:gd name="T19" fmla="*/ 26 h 240"/>
                    <a:gd name="T20" fmla="*/ 181 w 549"/>
                    <a:gd name="T21" fmla="*/ 15 h 240"/>
                    <a:gd name="T22" fmla="*/ 214 w 549"/>
                    <a:gd name="T23" fmla="*/ 6 h 240"/>
                    <a:gd name="T24" fmla="*/ 252 w 549"/>
                    <a:gd name="T25" fmla="*/ 0 h 240"/>
                    <a:gd name="T26" fmla="*/ 288 w 549"/>
                    <a:gd name="T27" fmla="*/ 0 h 240"/>
                    <a:gd name="T28" fmla="*/ 324 w 549"/>
                    <a:gd name="T29" fmla="*/ 4 h 240"/>
                    <a:gd name="T30" fmla="*/ 358 w 549"/>
                    <a:gd name="T31" fmla="*/ 12 h 240"/>
                    <a:gd name="T32" fmla="*/ 392 w 549"/>
                    <a:gd name="T33" fmla="*/ 24 h 240"/>
                    <a:gd name="T34" fmla="*/ 420 w 549"/>
                    <a:gd name="T35" fmla="*/ 38 h 240"/>
                    <a:gd name="T36" fmla="*/ 442 w 549"/>
                    <a:gd name="T37" fmla="*/ 53 h 240"/>
                    <a:gd name="T38" fmla="*/ 464 w 549"/>
                    <a:gd name="T39" fmla="*/ 69 h 240"/>
                    <a:gd name="T40" fmla="*/ 484 w 549"/>
                    <a:gd name="T41" fmla="*/ 89 h 240"/>
                    <a:gd name="T42" fmla="*/ 505 w 549"/>
                    <a:gd name="T43" fmla="*/ 114 h 240"/>
                    <a:gd name="T44" fmla="*/ 521 w 549"/>
                    <a:gd name="T45" fmla="*/ 137 h 240"/>
                    <a:gd name="T46" fmla="*/ 529 w 549"/>
                    <a:gd name="T47" fmla="*/ 155 h 240"/>
                    <a:gd name="T48" fmla="*/ 537 w 549"/>
                    <a:gd name="T49" fmla="*/ 172 h 240"/>
                    <a:gd name="T50" fmla="*/ 543 w 549"/>
                    <a:gd name="T51" fmla="*/ 193 h 240"/>
                    <a:gd name="T52" fmla="*/ 544 w 549"/>
                    <a:gd name="T53" fmla="*/ 212 h 240"/>
                    <a:gd name="T54" fmla="*/ 546 w 549"/>
                    <a:gd name="T55" fmla="*/ 231 h 240"/>
                    <a:gd name="T56" fmla="*/ 549 w 549"/>
                    <a:gd name="T57" fmla="*/ 240 h 240"/>
                    <a:gd name="T58" fmla="*/ 0 w 549"/>
                    <a:gd name="T5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9" h="240">
                      <a:moveTo>
                        <a:pt x="0" y="240"/>
                      </a:moveTo>
                      <a:lnTo>
                        <a:pt x="0" y="214"/>
                      </a:lnTo>
                      <a:lnTo>
                        <a:pt x="6" y="188"/>
                      </a:lnTo>
                      <a:lnTo>
                        <a:pt x="15" y="158"/>
                      </a:lnTo>
                      <a:lnTo>
                        <a:pt x="29" y="131"/>
                      </a:lnTo>
                      <a:lnTo>
                        <a:pt x="47" y="105"/>
                      </a:lnTo>
                      <a:lnTo>
                        <a:pt x="66" y="84"/>
                      </a:lnTo>
                      <a:lnTo>
                        <a:pt x="90" y="62"/>
                      </a:lnTo>
                      <a:lnTo>
                        <a:pt x="122" y="40"/>
                      </a:lnTo>
                      <a:lnTo>
                        <a:pt x="152" y="26"/>
                      </a:lnTo>
                      <a:lnTo>
                        <a:pt x="181" y="15"/>
                      </a:lnTo>
                      <a:lnTo>
                        <a:pt x="214" y="6"/>
                      </a:lnTo>
                      <a:lnTo>
                        <a:pt x="252" y="0"/>
                      </a:lnTo>
                      <a:lnTo>
                        <a:pt x="288" y="0"/>
                      </a:lnTo>
                      <a:lnTo>
                        <a:pt x="324" y="4"/>
                      </a:lnTo>
                      <a:lnTo>
                        <a:pt x="358" y="12"/>
                      </a:lnTo>
                      <a:lnTo>
                        <a:pt x="392" y="24"/>
                      </a:lnTo>
                      <a:lnTo>
                        <a:pt x="420" y="38"/>
                      </a:lnTo>
                      <a:lnTo>
                        <a:pt x="442" y="53"/>
                      </a:lnTo>
                      <a:lnTo>
                        <a:pt x="464" y="69"/>
                      </a:lnTo>
                      <a:lnTo>
                        <a:pt x="484" y="89"/>
                      </a:lnTo>
                      <a:lnTo>
                        <a:pt x="505" y="114"/>
                      </a:lnTo>
                      <a:lnTo>
                        <a:pt x="521" y="137"/>
                      </a:lnTo>
                      <a:lnTo>
                        <a:pt x="529" y="155"/>
                      </a:lnTo>
                      <a:lnTo>
                        <a:pt x="537" y="172"/>
                      </a:lnTo>
                      <a:lnTo>
                        <a:pt x="543" y="193"/>
                      </a:lnTo>
                      <a:lnTo>
                        <a:pt x="544" y="212"/>
                      </a:lnTo>
                      <a:lnTo>
                        <a:pt x="546" y="231"/>
                      </a:lnTo>
                      <a:lnTo>
                        <a:pt x="549" y="240"/>
                      </a:lnTo>
                      <a:lnTo>
                        <a:pt x="0" y="240"/>
                      </a:lnTo>
                      <a:close/>
                    </a:path>
                  </a:pathLst>
                </a:custGeom>
                <a:solidFill>
                  <a:srgbClr val="FFFFFF"/>
                </a:solidFill>
                <a:ln w="12700">
                  <a:solidFill>
                    <a:srgbClr val="000000"/>
                  </a:solidFill>
                  <a:prstDash val="solid"/>
                  <a:round/>
                  <a:headEnd/>
                  <a:tailEnd/>
                </a:ln>
              </p:spPr>
              <p:txBody>
                <a:bodyPr/>
                <a:lstStyle/>
                <a:p>
                  <a:endParaRPr lang="en-GB"/>
                </a:p>
              </p:txBody>
            </p:sp>
            <p:sp>
              <p:nvSpPr>
                <p:cNvPr id="553144" name="Freeform 184"/>
                <p:cNvSpPr>
                  <a:spLocks/>
                </p:cNvSpPr>
                <p:nvPr/>
              </p:nvSpPr>
              <p:spPr bwMode="auto">
                <a:xfrm>
                  <a:off x="903" y="2444"/>
                  <a:ext cx="392" cy="173"/>
                </a:xfrm>
                <a:custGeom>
                  <a:avLst/>
                  <a:gdLst>
                    <a:gd name="T0" fmla="*/ 0 w 392"/>
                    <a:gd name="T1" fmla="*/ 173 h 173"/>
                    <a:gd name="T2" fmla="*/ 0 w 392"/>
                    <a:gd name="T3" fmla="*/ 154 h 173"/>
                    <a:gd name="T4" fmla="*/ 4 w 392"/>
                    <a:gd name="T5" fmla="*/ 136 h 173"/>
                    <a:gd name="T6" fmla="*/ 11 w 392"/>
                    <a:gd name="T7" fmla="*/ 114 h 173"/>
                    <a:gd name="T8" fmla="*/ 21 w 392"/>
                    <a:gd name="T9" fmla="*/ 94 h 173"/>
                    <a:gd name="T10" fmla="*/ 34 w 392"/>
                    <a:gd name="T11" fmla="*/ 74 h 173"/>
                    <a:gd name="T12" fmla="*/ 47 w 392"/>
                    <a:gd name="T13" fmla="*/ 61 h 173"/>
                    <a:gd name="T14" fmla="*/ 64 w 392"/>
                    <a:gd name="T15" fmla="*/ 45 h 173"/>
                    <a:gd name="T16" fmla="*/ 87 w 392"/>
                    <a:gd name="T17" fmla="*/ 29 h 173"/>
                    <a:gd name="T18" fmla="*/ 109 w 392"/>
                    <a:gd name="T19" fmla="*/ 18 h 173"/>
                    <a:gd name="T20" fmla="*/ 129 w 392"/>
                    <a:gd name="T21" fmla="*/ 11 h 173"/>
                    <a:gd name="T22" fmla="*/ 153 w 392"/>
                    <a:gd name="T23" fmla="*/ 4 h 173"/>
                    <a:gd name="T24" fmla="*/ 180 w 392"/>
                    <a:gd name="T25" fmla="*/ 0 h 173"/>
                    <a:gd name="T26" fmla="*/ 206 w 392"/>
                    <a:gd name="T27" fmla="*/ 0 h 173"/>
                    <a:gd name="T28" fmla="*/ 231 w 392"/>
                    <a:gd name="T29" fmla="*/ 3 h 173"/>
                    <a:gd name="T30" fmla="*/ 256 w 392"/>
                    <a:gd name="T31" fmla="*/ 9 h 173"/>
                    <a:gd name="T32" fmla="*/ 280 w 392"/>
                    <a:gd name="T33" fmla="*/ 17 h 173"/>
                    <a:gd name="T34" fmla="*/ 300 w 392"/>
                    <a:gd name="T35" fmla="*/ 27 h 173"/>
                    <a:gd name="T36" fmla="*/ 316 w 392"/>
                    <a:gd name="T37" fmla="*/ 38 h 173"/>
                    <a:gd name="T38" fmla="*/ 334 w 392"/>
                    <a:gd name="T39" fmla="*/ 51 h 173"/>
                    <a:gd name="T40" fmla="*/ 347 w 392"/>
                    <a:gd name="T41" fmla="*/ 64 h 173"/>
                    <a:gd name="T42" fmla="*/ 360 w 392"/>
                    <a:gd name="T43" fmla="*/ 80 h 173"/>
                    <a:gd name="T44" fmla="*/ 372 w 392"/>
                    <a:gd name="T45" fmla="*/ 99 h 173"/>
                    <a:gd name="T46" fmla="*/ 378 w 392"/>
                    <a:gd name="T47" fmla="*/ 112 h 173"/>
                    <a:gd name="T48" fmla="*/ 383 w 392"/>
                    <a:gd name="T49" fmla="*/ 124 h 173"/>
                    <a:gd name="T50" fmla="*/ 388 w 392"/>
                    <a:gd name="T51" fmla="*/ 139 h 173"/>
                    <a:gd name="T52" fmla="*/ 390 w 392"/>
                    <a:gd name="T53" fmla="*/ 153 h 173"/>
                    <a:gd name="T54" fmla="*/ 390 w 392"/>
                    <a:gd name="T55" fmla="*/ 167 h 173"/>
                    <a:gd name="T56" fmla="*/ 392 w 392"/>
                    <a:gd name="T57" fmla="*/ 173 h 173"/>
                    <a:gd name="T58" fmla="*/ 0 w 392"/>
                    <a:gd name="T59"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2" h="173">
                      <a:moveTo>
                        <a:pt x="0" y="173"/>
                      </a:moveTo>
                      <a:lnTo>
                        <a:pt x="0" y="154"/>
                      </a:lnTo>
                      <a:lnTo>
                        <a:pt x="4" y="136"/>
                      </a:lnTo>
                      <a:lnTo>
                        <a:pt x="11" y="114"/>
                      </a:lnTo>
                      <a:lnTo>
                        <a:pt x="21" y="94"/>
                      </a:lnTo>
                      <a:lnTo>
                        <a:pt x="34" y="74"/>
                      </a:lnTo>
                      <a:lnTo>
                        <a:pt x="47" y="61"/>
                      </a:lnTo>
                      <a:lnTo>
                        <a:pt x="64" y="45"/>
                      </a:lnTo>
                      <a:lnTo>
                        <a:pt x="87" y="29"/>
                      </a:lnTo>
                      <a:lnTo>
                        <a:pt x="109" y="18"/>
                      </a:lnTo>
                      <a:lnTo>
                        <a:pt x="129" y="11"/>
                      </a:lnTo>
                      <a:lnTo>
                        <a:pt x="153" y="4"/>
                      </a:lnTo>
                      <a:lnTo>
                        <a:pt x="180" y="0"/>
                      </a:lnTo>
                      <a:lnTo>
                        <a:pt x="206" y="0"/>
                      </a:lnTo>
                      <a:lnTo>
                        <a:pt x="231" y="3"/>
                      </a:lnTo>
                      <a:lnTo>
                        <a:pt x="256" y="9"/>
                      </a:lnTo>
                      <a:lnTo>
                        <a:pt x="280" y="17"/>
                      </a:lnTo>
                      <a:lnTo>
                        <a:pt x="300" y="27"/>
                      </a:lnTo>
                      <a:lnTo>
                        <a:pt x="316" y="38"/>
                      </a:lnTo>
                      <a:lnTo>
                        <a:pt x="334" y="51"/>
                      </a:lnTo>
                      <a:lnTo>
                        <a:pt x="347" y="64"/>
                      </a:lnTo>
                      <a:lnTo>
                        <a:pt x="360" y="80"/>
                      </a:lnTo>
                      <a:lnTo>
                        <a:pt x="372" y="99"/>
                      </a:lnTo>
                      <a:lnTo>
                        <a:pt x="378" y="112"/>
                      </a:lnTo>
                      <a:lnTo>
                        <a:pt x="383" y="124"/>
                      </a:lnTo>
                      <a:lnTo>
                        <a:pt x="388" y="139"/>
                      </a:lnTo>
                      <a:lnTo>
                        <a:pt x="390" y="153"/>
                      </a:lnTo>
                      <a:lnTo>
                        <a:pt x="390" y="167"/>
                      </a:lnTo>
                      <a:lnTo>
                        <a:pt x="392" y="173"/>
                      </a:lnTo>
                      <a:lnTo>
                        <a:pt x="0" y="173"/>
                      </a:lnTo>
                      <a:close/>
                    </a:path>
                  </a:pathLst>
                </a:custGeom>
                <a:solidFill>
                  <a:srgbClr val="808080"/>
                </a:solidFill>
                <a:ln w="12700">
                  <a:solidFill>
                    <a:srgbClr val="000000"/>
                  </a:solidFill>
                  <a:prstDash val="solid"/>
                  <a:round/>
                  <a:headEnd/>
                  <a:tailEnd/>
                </a:ln>
              </p:spPr>
              <p:txBody>
                <a:bodyPr/>
                <a:lstStyle/>
                <a:p>
                  <a:endParaRPr lang="en-GB"/>
                </a:p>
              </p:txBody>
            </p:sp>
          </p:grpSp>
          <p:grpSp>
            <p:nvGrpSpPr>
              <p:cNvPr id="553145" name="Group 185"/>
              <p:cNvGrpSpPr>
                <a:grpSpLocks/>
              </p:cNvGrpSpPr>
              <p:nvPr/>
            </p:nvGrpSpPr>
            <p:grpSpPr bwMode="auto">
              <a:xfrm>
                <a:off x="1375" y="1983"/>
                <a:ext cx="310" cy="427"/>
                <a:chOff x="1375" y="1983"/>
                <a:chExt cx="310" cy="427"/>
              </a:xfrm>
            </p:grpSpPr>
            <p:sp>
              <p:nvSpPr>
                <p:cNvPr id="553146" name="Freeform 186"/>
                <p:cNvSpPr>
                  <a:spLocks/>
                </p:cNvSpPr>
                <p:nvPr/>
              </p:nvSpPr>
              <p:spPr bwMode="auto">
                <a:xfrm>
                  <a:off x="1375" y="2068"/>
                  <a:ext cx="309" cy="290"/>
                </a:xfrm>
                <a:custGeom>
                  <a:avLst/>
                  <a:gdLst>
                    <a:gd name="T0" fmla="*/ 0 w 309"/>
                    <a:gd name="T1" fmla="*/ 154 h 290"/>
                    <a:gd name="T2" fmla="*/ 14 w 309"/>
                    <a:gd name="T3" fmla="*/ 171 h 290"/>
                    <a:gd name="T4" fmla="*/ 31 w 309"/>
                    <a:gd name="T5" fmla="*/ 192 h 290"/>
                    <a:gd name="T6" fmla="*/ 42 w 309"/>
                    <a:gd name="T7" fmla="*/ 205 h 290"/>
                    <a:gd name="T8" fmla="*/ 55 w 309"/>
                    <a:gd name="T9" fmla="*/ 220 h 290"/>
                    <a:gd name="T10" fmla="*/ 67 w 309"/>
                    <a:gd name="T11" fmla="*/ 234 h 290"/>
                    <a:gd name="T12" fmla="*/ 80 w 309"/>
                    <a:gd name="T13" fmla="*/ 247 h 290"/>
                    <a:gd name="T14" fmla="*/ 89 w 309"/>
                    <a:gd name="T15" fmla="*/ 259 h 290"/>
                    <a:gd name="T16" fmla="*/ 101 w 309"/>
                    <a:gd name="T17" fmla="*/ 269 h 290"/>
                    <a:gd name="T18" fmla="*/ 111 w 309"/>
                    <a:gd name="T19" fmla="*/ 277 h 290"/>
                    <a:gd name="T20" fmla="*/ 119 w 309"/>
                    <a:gd name="T21" fmla="*/ 284 h 290"/>
                    <a:gd name="T22" fmla="*/ 132 w 309"/>
                    <a:gd name="T23" fmla="*/ 287 h 290"/>
                    <a:gd name="T24" fmla="*/ 143 w 309"/>
                    <a:gd name="T25" fmla="*/ 290 h 290"/>
                    <a:gd name="T26" fmla="*/ 159 w 309"/>
                    <a:gd name="T27" fmla="*/ 287 h 290"/>
                    <a:gd name="T28" fmla="*/ 173 w 309"/>
                    <a:gd name="T29" fmla="*/ 284 h 290"/>
                    <a:gd name="T30" fmla="*/ 182 w 309"/>
                    <a:gd name="T31" fmla="*/ 278 h 290"/>
                    <a:gd name="T32" fmla="*/ 191 w 309"/>
                    <a:gd name="T33" fmla="*/ 274 h 290"/>
                    <a:gd name="T34" fmla="*/ 200 w 309"/>
                    <a:gd name="T35" fmla="*/ 266 h 290"/>
                    <a:gd name="T36" fmla="*/ 213 w 309"/>
                    <a:gd name="T37" fmla="*/ 251 h 290"/>
                    <a:gd name="T38" fmla="*/ 223 w 309"/>
                    <a:gd name="T39" fmla="*/ 238 h 290"/>
                    <a:gd name="T40" fmla="*/ 235 w 309"/>
                    <a:gd name="T41" fmla="*/ 223 h 290"/>
                    <a:gd name="T42" fmla="*/ 243 w 309"/>
                    <a:gd name="T43" fmla="*/ 206 h 290"/>
                    <a:gd name="T44" fmla="*/ 252 w 309"/>
                    <a:gd name="T45" fmla="*/ 190 h 290"/>
                    <a:gd name="T46" fmla="*/ 259 w 309"/>
                    <a:gd name="T47" fmla="*/ 170 h 290"/>
                    <a:gd name="T48" fmla="*/ 264 w 309"/>
                    <a:gd name="T49" fmla="*/ 149 h 290"/>
                    <a:gd name="T50" fmla="*/ 265 w 309"/>
                    <a:gd name="T51" fmla="*/ 127 h 290"/>
                    <a:gd name="T52" fmla="*/ 266 w 309"/>
                    <a:gd name="T53" fmla="*/ 107 h 290"/>
                    <a:gd name="T54" fmla="*/ 270 w 309"/>
                    <a:gd name="T55" fmla="*/ 87 h 290"/>
                    <a:gd name="T56" fmla="*/ 274 w 309"/>
                    <a:gd name="T57" fmla="*/ 71 h 290"/>
                    <a:gd name="T58" fmla="*/ 278 w 309"/>
                    <a:gd name="T59" fmla="*/ 61 h 290"/>
                    <a:gd name="T60" fmla="*/ 284 w 309"/>
                    <a:gd name="T61" fmla="*/ 50 h 290"/>
                    <a:gd name="T62" fmla="*/ 291 w 309"/>
                    <a:gd name="T63" fmla="*/ 30 h 290"/>
                    <a:gd name="T64" fmla="*/ 301 w 309"/>
                    <a:gd name="T65" fmla="*/ 12 h 290"/>
                    <a:gd name="T66" fmla="*/ 309 w 309"/>
                    <a:gd name="T67"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9" h="290">
                      <a:moveTo>
                        <a:pt x="0" y="154"/>
                      </a:moveTo>
                      <a:lnTo>
                        <a:pt x="14" y="171"/>
                      </a:lnTo>
                      <a:lnTo>
                        <a:pt x="31" y="192"/>
                      </a:lnTo>
                      <a:lnTo>
                        <a:pt x="42" y="205"/>
                      </a:lnTo>
                      <a:lnTo>
                        <a:pt x="55" y="220"/>
                      </a:lnTo>
                      <a:lnTo>
                        <a:pt x="67" y="234"/>
                      </a:lnTo>
                      <a:lnTo>
                        <a:pt x="80" y="247"/>
                      </a:lnTo>
                      <a:lnTo>
                        <a:pt x="89" y="259"/>
                      </a:lnTo>
                      <a:lnTo>
                        <a:pt x="101" y="269"/>
                      </a:lnTo>
                      <a:lnTo>
                        <a:pt x="111" y="277"/>
                      </a:lnTo>
                      <a:lnTo>
                        <a:pt x="119" y="284"/>
                      </a:lnTo>
                      <a:lnTo>
                        <a:pt x="132" y="287"/>
                      </a:lnTo>
                      <a:lnTo>
                        <a:pt x="143" y="290"/>
                      </a:lnTo>
                      <a:lnTo>
                        <a:pt x="159" y="287"/>
                      </a:lnTo>
                      <a:lnTo>
                        <a:pt x="173" y="284"/>
                      </a:lnTo>
                      <a:lnTo>
                        <a:pt x="182" y="278"/>
                      </a:lnTo>
                      <a:lnTo>
                        <a:pt x="191" y="274"/>
                      </a:lnTo>
                      <a:lnTo>
                        <a:pt x="200" y="266"/>
                      </a:lnTo>
                      <a:lnTo>
                        <a:pt x="213" y="251"/>
                      </a:lnTo>
                      <a:lnTo>
                        <a:pt x="223" y="238"/>
                      </a:lnTo>
                      <a:lnTo>
                        <a:pt x="235" y="223"/>
                      </a:lnTo>
                      <a:lnTo>
                        <a:pt x="243" y="206"/>
                      </a:lnTo>
                      <a:lnTo>
                        <a:pt x="252" y="190"/>
                      </a:lnTo>
                      <a:lnTo>
                        <a:pt x="259" y="170"/>
                      </a:lnTo>
                      <a:lnTo>
                        <a:pt x="264" y="149"/>
                      </a:lnTo>
                      <a:lnTo>
                        <a:pt x="265" y="127"/>
                      </a:lnTo>
                      <a:lnTo>
                        <a:pt x="266" y="107"/>
                      </a:lnTo>
                      <a:lnTo>
                        <a:pt x="270" y="87"/>
                      </a:lnTo>
                      <a:lnTo>
                        <a:pt x="274" y="71"/>
                      </a:lnTo>
                      <a:lnTo>
                        <a:pt x="278" y="61"/>
                      </a:lnTo>
                      <a:lnTo>
                        <a:pt x="284" y="50"/>
                      </a:lnTo>
                      <a:lnTo>
                        <a:pt x="291" y="30"/>
                      </a:lnTo>
                      <a:lnTo>
                        <a:pt x="301" y="12"/>
                      </a:lnTo>
                      <a:lnTo>
                        <a:pt x="309"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147" name="Freeform 187"/>
                <p:cNvSpPr>
                  <a:spLocks/>
                </p:cNvSpPr>
                <p:nvPr/>
              </p:nvSpPr>
              <p:spPr bwMode="auto">
                <a:xfrm>
                  <a:off x="1375" y="1983"/>
                  <a:ext cx="309" cy="427"/>
                </a:xfrm>
                <a:custGeom>
                  <a:avLst/>
                  <a:gdLst>
                    <a:gd name="T0" fmla="*/ 0 w 309"/>
                    <a:gd name="T1" fmla="*/ 290 h 427"/>
                    <a:gd name="T2" fmla="*/ 8 w 309"/>
                    <a:gd name="T3" fmla="*/ 296 h 427"/>
                    <a:gd name="T4" fmla="*/ 15 w 309"/>
                    <a:gd name="T5" fmla="*/ 303 h 427"/>
                    <a:gd name="T6" fmla="*/ 23 w 309"/>
                    <a:gd name="T7" fmla="*/ 313 h 427"/>
                    <a:gd name="T8" fmla="*/ 32 w 309"/>
                    <a:gd name="T9" fmla="*/ 323 h 427"/>
                    <a:gd name="T10" fmla="*/ 39 w 309"/>
                    <a:gd name="T11" fmla="*/ 333 h 427"/>
                    <a:gd name="T12" fmla="*/ 44 w 309"/>
                    <a:gd name="T13" fmla="*/ 344 h 427"/>
                    <a:gd name="T14" fmla="*/ 54 w 309"/>
                    <a:gd name="T15" fmla="*/ 362 h 427"/>
                    <a:gd name="T16" fmla="*/ 69 w 309"/>
                    <a:gd name="T17" fmla="*/ 383 h 427"/>
                    <a:gd name="T18" fmla="*/ 81 w 309"/>
                    <a:gd name="T19" fmla="*/ 394 h 427"/>
                    <a:gd name="T20" fmla="*/ 93 w 309"/>
                    <a:gd name="T21" fmla="*/ 403 h 427"/>
                    <a:gd name="T22" fmla="*/ 103 w 309"/>
                    <a:gd name="T23" fmla="*/ 409 h 427"/>
                    <a:gd name="T24" fmla="*/ 109 w 309"/>
                    <a:gd name="T25" fmla="*/ 413 h 427"/>
                    <a:gd name="T26" fmla="*/ 117 w 309"/>
                    <a:gd name="T27" fmla="*/ 416 h 427"/>
                    <a:gd name="T28" fmla="*/ 132 w 309"/>
                    <a:gd name="T29" fmla="*/ 421 h 427"/>
                    <a:gd name="T30" fmla="*/ 144 w 309"/>
                    <a:gd name="T31" fmla="*/ 425 h 427"/>
                    <a:gd name="T32" fmla="*/ 155 w 309"/>
                    <a:gd name="T33" fmla="*/ 427 h 427"/>
                    <a:gd name="T34" fmla="*/ 167 w 309"/>
                    <a:gd name="T35" fmla="*/ 425 h 427"/>
                    <a:gd name="T36" fmla="*/ 180 w 309"/>
                    <a:gd name="T37" fmla="*/ 422 h 427"/>
                    <a:gd name="T38" fmla="*/ 191 w 309"/>
                    <a:gd name="T39" fmla="*/ 418 h 427"/>
                    <a:gd name="T40" fmla="*/ 204 w 309"/>
                    <a:gd name="T41" fmla="*/ 413 h 427"/>
                    <a:gd name="T42" fmla="*/ 216 w 309"/>
                    <a:gd name="T43" fmla="*/ 407 h 427"/>
                    <a:gd name="T44" fmla="*/ 224 w 309"/>
                    <a:gd name="T45" fmla="*/ 400 h 427"/>
                    <a:gd name="T46" fmla="*/ 229 w 309"/>
                    <a:gd name="T47" fmla="*/ 395 h 427"/>
                    <a:gd name="T48" fmla="*/ 235 w 309"/>
                    <a:gd name="T49" fmla="*/ 389 h 427"/>
                    <a:gd name="T50" fmla="*/ 242 w 309"/>
                    <a:gd name="T51" fmla="*/ 381 h 427"/>
                    <a:gd name="T52" fmla="*/ 248 w 309"/>
                    <a:gd name="T53" fmla="*/ 372 h 427"/>
                    <a:gd name="T54" fmla="*/ 254 w 309"/>
                    <a:gd name="T55" fmla="*/ 360 h 427"/>
                    <a:gd name="T56" fmla="*/ 261 w 309"/>
                    <a:gd name="T57" fmla="*/ 346 h 427"/>
                    <a:gd name="T58" fmla="*/ 265 w 309"/>
                    <a:gd name="T59" fmla="*/ 332 h 427"/>
                    <a:gd name="T60" fmla="*/ 270 w 309"/>
                    <a:gd name="T61" fmla="*/ 316 h 427"/>
                    <a:gd name="T62" fmla="*/ 273 w 309"/>
                    <a:gd name="T63" fmla="*/ 302 h 427"/>
                    <a:gd name="T64" fmla="*/ 276 w 309"/>
                    <a:gd name="T65" fmla="*/ 285 h 427"/>
                    <a:gd name="T66" fmla="*/ 280 w 309"/>
                    <a:gd name="T67" fmla="*/ 268 h 427"/>
                    <a:gd name="T68" fmla="*/ 285 w 309"/>
                    <a:gd name="T69" fmla="*/ 253 h 427"/>
                    <a:gd name="T70" fmla="*/ 289 w 309"/>
                    <a:gd name="T71" fmla="*/ 239 h 427"/>
                    <a:gd name="T72" fmla="*/ 292 w 309"/>
                    <a:gd name="T73" fmla="*/ 224 h 427"/>
                    <a:gd name="T74" fmla="*/ 293 w 309"/>
                    <a:gd name="T75" fmla="*/ 210 h 427"/>
                    <a:gd name="T76" fmla="*/ 293 w 309"/>
                    <a:gd name="T77" fmla="*/ 194 h 427"/>
                    <a:gd name="T78" fmla="*/ 292 w 309"/>
                    <a:gd name="T79" fmla="*/ 171 h 427"/>
                    <a:gd name="T80" fmla="*/ 292 w 309"/>
                    <a:gd name="T81" fmla="*/ 85 h 427"/>
                    <a:gd name="T82" fmla="*/ 291 w 309"/>
                    <a:gd name="T83" fmla="*/ 45 h 427"/>
                    <a:gd name="T84" fmla="*/ 291 w 309"/>
                    <a:gd name="T85" fmla="*/ 34 h 427"/>
                    <a:gd name="T86" fmla="*/ 291 w 309"/>
                    <a:gd name="T87" fmla="*/ 25 h 427"/>
                    <a:gd name="T88" fmla="*/ 293 w 309"/>
                    <a:gd name="T89" fmla="*/ 14 h 427"/>
                    <a:gd name="T90" fmla="*/ 299 w 309"/>
                    <a:gd name="T91" fmla="*/ 6 h 427"/>
                    <a:gd name="T92" fmla="*/ 309 w 309"/>
                    <a:gd name="T9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9" h="427">
                      <a:moveTo>
                        <a:pt x="0" y="290"/>
                      </a:moveTo>
                      <a:lnTo>
                        <a:pt x="8" y="296"/>
                      </a:lnTo>
                      <a:lnTo>
                        <a:pt x="15" y="303"/>
                      </a:lnTo>
                      <a:lnTo>
                        <a:pt x="23" y="313"/>
                      </a:lnTo>
                      <a:lnTo>
                        <a:pt x="32" y="323"/>
                      </a:lnTo>
                      <a:lnTo>
                        <a:pt x="39" y="333"/>
                      </a:lnTo>
                      <a:lnTo>
                        <a:pt x="44" y="344"/>
                      </a:lnTo>
                      <a:lnTo>
                        <a:pt x="54" y="362"/>
                      </a:lnTo>
                      <a:lnTo>
                        <a:pt x="69" y="383"/>
                      </a:lnTo>
                      <a:lnTo>
                        <a:pt x="81" y="394"/>
                      </a:lnTo>
                      <a:lnTo>
                        <a:pt x="93" y="403"/>
                      </a:lnTo>
                      <a:lnTo>
                        <a:pt x="103" y="409"/>
                      </a:lnTo>
                      <a:lnTo>
                        <a:pt x="109" y="413"/>
                      </a:lnTo>
                      <a:lnTo>
                        <a:pt x="117" y="416"/>
                      </a:lnTo>
                      <a:lnTo>
                        <a:pt x="132" y="421"/>
                      </a:lnTo>
                      <a:lnTo>
                        <a:pt x="144" y="425"/>
                      </a:lnTo>
                      <a:lnTo>
                        <a:pt x="155" y="427"/>
                      </a:lnTo>
                      <a:lnTo>
                        <a:pt x="167" y="425"/>
                      </a:lnTo>
                      <a:lnTo>
                        <a:pt x="180" y="422"/>
                      </a:lnTo>
                      <a:lnTo>
                        <a:pt x="191" y="418"/>
                      </a:lnTo>
                      <a:lnTo>
                        <a:pt x="204" y="413"/>
                      </a:lnTo>
                      <a:lnTo>
                        <a:pt x="216" y="407"/>
                      </a:lnTo>
                      <a:lnTo>
                        <a:pt x="224" y="400"/>
                      </a:lnTo>
                      <a:lnTo>
                        <a:pt x="229" y="395"/>
                      </a:lnTo>
                      <a:lnTo>
                        <a:pt x="235" y="389"/>
                      </a:lnTo>
                      <a:lnTo>
                        <a:pt x="242" y="381"/>
                      </a:lnTo>
                      <a:lnTo>
                        <a:pt x="248" y="372"/>
                      </a:lnTo>
                      <a:lnTo>
                        <a:pt x="254" y="360"/>
                      </a:lnTo>
                      <a:lnTo>
                        <a:pt x="261" y="346"/>
                      </a:lnTo>
                      <a:lnTo>
                        <a:pt x="265" y="332"/>
                      </a:lnTo>
                      <a:lnTo>
                        <a:pt x="270" y="316"/>
                      </a:lnTo>
                      <a:lnTo>
                        <a:pt x="273" y="302"/>
                      </a:lnTo>
                      <a:lnTo>
                        <a:pt x="276" y="285"/>
                      </a:lnTo>
                      <a:lnTo>
                        <a:pt x="280" y="268"/>
                      </a:lnTo>
                      <a:lnTo>
                        <a:pt x="285" y="253"/>
                      </a:lnTo>
                      <a:lnTo>
                        <a:pt x="289" y="239"/>
                      </a:lnTo>
                      <a:lnTo>
                        <a:pt x="292" y="224"/>
                      </a:lnTo>
                      <a:lnTo>
                        <a:pt x="293" y="210"/>
                      </a:lnTo>
                      <a:lnTo>
                        <a:pt x="293" y="194"/>
                      </a:lnTo>
                      <a:lnTo>
                        <a:pt x="292" y="171"/>
                      </a:lnTo>
                      <a:lnTo>
                        <a:pt x="292" y="85"/>
                      </a:lnTo>
                      <a:lnTo>
                        <a:pt x="291" y="45"/>
                      </a:lnTo>
                      <a:lnTo>
                        <a:pt x="291" y="34"/>
                      </a:lnTo>
                      <a:lnTo>
                        <a:pt x="291" y="25"/>
                      </a:lnTo>
                      <a:lnTo>
                        <a:pt x="293" y="14"/>
                      </a:lnTo>
                      <a:lnTo>
                        <a:pt x="299" y="6"/>
                      </a:lnTo>
                      <a:lnTo>
                        <a:pt x="309"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148" name="Arc 188"/>
                <p:cNvSpPr>
                  <a:spLocks/>
                </p:cNvSpPr>
                <p:nvPr/>
              </p:nvSpPr>
              <p:spPr bwMode="auto">
                <a:xfrm>
                  <a:off x="1633" y="2035"/>
                  <a:ext cx="52" cy="345"/>
                </a:xfrm>
                <a:custGeom>
                  <a:avLst/>
                  <a:gdLst>
                    <a:gd name="G0" fmla="+- 21600 0 0"/>
                    <a:gd name="G1" fmla="+- 21596 0 0"/>
                    <a:gd name="G2" fmla="+- 21600 0 0"/>
                    <a:gd name="T0" fmla="*/ 21191 w 21600"/>
                    <a:gd name="T1" fmla="*/ 43192 h 43192"/>
                    <a:gd name="T2" fmla="*/ 21195 w 21600"/>
                    <a:gd name="T3" fmla="*/ 0 h 43192"/>
                    <a:gd name="T4" fmla="*/ 21600 w 21600"/>
                    <a:gd name="T5" fmla="*/ 21596 h 43192"/>
                  </a:gdLst>
                  <a:ahLst/>
                  <a:cxnLst>
                    <a:cxn ang="0">
                      <a:pos x="T0" y="T1"/>
                    </a:cxn>
                    <a:cxn ang="0">
                      <a:pos x="T2" y="T3"/>
                    </a:cxn>
                    <a:cxn ang="0">
                      <a:pos x="T4" y="T5"/>
                    </a:cxn>
                  </a:cxnLst>
                  <a:rect l="0" t="0" r="r" b="b"/>
                  <a:pathLst>
                    <a:path w="21600" h="43192" fill="none" extrusionOk="0">
                      <a:moveTo>
                        <a:pt x="21190" y="43192"/>
                      </a:moveTo>
                      <a:cubicBezTo>
                        <a:pt x="9423" y="42969"/>
                        <a:pt x="0" y="33365"/>
                        <a:pt x="0" y="21596"/>
                      </a:cubicBezTo>
                      <a:cubicBezTo>
                        <a:pt x="0" y="9824"/>
                        <a:pt x="9425" y="220"/>
                        <a:pt x="21194" y="-1"/>
                      </a:cubicBezTo>
                    </a:path>
                    <a:path w="21600" h="43192" stroke="0" extrusionOk="0">
                      <a:moveTo>
                        <a:pt x="21190" y="43192"/>
                      </a:moveTo>
                      <a:cubicBezTo>
                        <a:pt x="9423" y="42969"/>
                        <a:pt x="0" y="33365"/>
                        <a:pt x="0" y="21596"/>
                      </a:cubicBezTo>
                      <a:cubicBezTo>
                        <a:pt x="0" y="9824"/>
                        <a:pt x="9425" y="220"/>
                        <a:pt x="21194" y="-1"/>
                      </a:cubicBezTo>
                      <a:lnTo>
                        <a:pt x="21600" y="21596"/>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553149" name="Group 189"/>
              <p:cNvGrpSpPr>
                <a:grpSpLocks/>
              </p:cNvGrpSpPr>
              <p:nvPr/>
            </p:nvGrpSpPr>
            <p:grpSpPr bwMode="auto">
              <a:xfrm>
                <a:off x="1348" y="2443"/>
                <a:ext cx="1022" cy="311"/>
                <a:chOff x="1348" y="2443"/>
                <a:chExt cx="1022" cy="311"/>
              </a:xfrm>
            </p:grpSpPr>
            <p:sp>
              <p:nvSpPr>
                <p:cNvPr id="553150" name="Line 190"/>
                <p:cNvSpPr>
                  <a:spLocks noChangeShapeType="1"/>
                </p:cNvSpPr>
                <p:nvPr/>
              </p:nvSpPr>
              <p:spPr bwMode="auto">
                <a:xfrm>
                  <a:off x="2369" y="2558"/>
                  <a:ext cx="1" cy="196"/>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151" name="Rectangle 191"/>
                <p:cNvSpPr>
                  <a:spLocks noChangeArrowheads="1"/>
                </p:cNvSpPr>
                <p:nvPr/>
              </p:nvSpPr>
              <p:spPr bwMode="auto">
                <a:xfrm>
                  <a:off x="1348" y="2486"/>
                  <a:ext cx="1013" cy="120"/>
                </a:xfrm>
                <a:prstGeom prst="rect">
                  <a:avLst/>
                </a:prstGeom>
                <a:solidFill>
                  <a:srgbClr val="A00000"/>
                </a:solidFill>
                <a:ln w="25400">
                  <a:solidFill>
                    <a:srgbClr val="000000"/>
                  </a:solidFill>
                  <a:miter lim="800000"/>
                  <a:headEnd/>
                  <a:tailEnd/>
                </a:ln>
              </p:spPr>
              <p:txBody>
                <a:bodyPr/>
                <a:lstStyle/>
                <a:p>
                  <a:endParaRPr lang="en-GB"/>
                </a:p>
              </p:txBody>
            </p:sp>
            <p:grpSp>
              <p:nvGrpSpPr>
                <p:cNvPr id="553152" name="Group 192"/>
                <p:cNvGrpSpPr>
                  <a:grpSpLocks/>
                </p:cNvGrpSpPr>
                <p:nvPr/>
              </p:nvGrpSpPr>
              <p:grpSpPr bwMode="auto">
                <a:xfrm>
                  <a:off x="1385" y="2478"/>
                  <a:ext cx="215" cy="179"/>
                  <a:chOff x="1385" y="2478"/>
                  <a:chExt cx="215" cy="179"/>
                </a:xfrm>
              </p:grpSpPr>
              <p:sp>
                <p:nvSpPr>
                  <p:cNvPr id="553153" name="Rectangle 193"/>
                  <p:cNvSpPr>
                    <a:spLocks noChangeArrowheads="1"/>
                  </p:cNvSpPr>
                  <p:nvPr/>
                </p:nvSpPr>
                <p:spPr bwMode="auto">
                  <a:xfrm>
                    <a:off x="1385" y="2482"/>
                    <a:ext cx="215" cy="163"/>
                  </a:xfrm>
                  <a:prstGeom prst="rect">
                    <a:avLst/>
                  </a:prstGeom>
                  <a:solidFill>
                    <a:srgbClr val="FFFFFF"/>
                  </a:solidFill>
                  <a:ln w="12700">
                    <a:solidFill>
                      <a:srgbClr val="000000"/>
                    </a:solidFill>
                    <a:miter lim="800000"/>
                    <a:headEnd/>
                    <a:tailEnd/>
                  </a:ln>
                </p:spPr>
                <p:txBody>
                  <a:bodyPr/>
                  <a:lstStyle/>
                  <a:p>
                    <a:endParaRPr lang="en-GB"/>
                  </a:p>
                </p:txBody>
              </p:sp>
              <p:grpSp>
                <p:nvGrpSpPr>
                  <p:cNvPr id="553154" name="Group 194"/>
                  <p:cNvGrpSpPr>
                    <a:grpSpLocks/>
                  </p:cNvGrpSpPr>
                  <p:nvPr/>
                </p:nvGrpSpPr>
                <p:grpSpPr bwMode="auto">
                  <a:xfrm>
                    <a:off x="1416" y="2478"/>
                    <a:ext cx="154" cy="179"/>
                    <a:chOff x="1416" y="2478"/>
                    <a:chExt cx="154" cy="179"/>
                  </a:xfrm>
                </p:grpSpPr>
                <p:sp>
                  <p:nvSpPr>
                    <p:cNvPr id="553155" name="Line 195"/>
                    <p:cNvSpPr>
                      <a:spLocks noChangeShapeType="1"/>
                    </p:cNvSpPr>
                    <p:nvPr/>
                  </p:nvSpPr>
                  <p:spPr bwMode="auto">
                    <a:xfrm>
                      <a:off x="1416"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156" name="Line 196"/>
                    <p:cNvSpPr>
                      <a:spLocks noChangeShapeType="1"/>
                    </p:cNvSpPr>
                    <p:nvPr/>
                  </p:nvSpPr>
                  <p:spPr bwMode="auto">
                    <a:xfrm>
                      <a:off x="1432"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157" name="Line 197"/>
                    <p:cNvSpPr>
                      <a:spLocks noChangeShapeType="1"/>
                    </p:cNvSpPr>
                    <p:nvPr/>
                  </p:nvSpPr>
                  <p:spPr bwMode="auto">
                    <a:xfrm>
                      <a:off x="1553"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158" name="Line 198"/>
                    <p:cNvSpPr>
                      <a:spLocks noChangeShapeType="1"/>
                    </p:cNvSpPr>
                    <p:nvPr/>
                  </p:nvSpPr>
                  <p:spPr bwMode="auto">
                    <a:xfrm>
                      <a:off x="1569"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553159" name="Freeform 199"/>
                <p:cNvSpPr>
                  <a:spLocks/>
                </p:cNvSpPr>
                <p:nvPr/>
              </p:nvSpPr>
              <p:spPr bwMode="auto">
                <a:xfrm>
                  <a:off x="1820" y="2443"/>
                  <a:ext cx="274" cy="35"/>
                </a:xfrm>
                <a:custGeom>
                  <a:avLst/>
                  <a:gdLst>
                    <a:gd name="T0" fmla="*/ 0 w 274"/>
                    <a:gd name="T1" fmla="*/ 0 h 35"/>
                    <a:gd name="T2" fmla="*/ 274 w 274"/>
                    <a:gd name="T3" fmla="*/ 0 h 35"/>
                    <a:gd name="T4" fmla="*/ 274 w 274"/>
                    <a:gd name="T5" fmla="*/ 18 h 35"/>
                    <a:gd name="T6" fmla="*/ 206 w 274"/>
                    <a:gd name="T7" fmla="*/ 18 h 35"/>
                    <a:gd name="T8" fmla="*/ 206 w 274"/>
                    <a:gd name="T9" fmla="*/ 35 h 35"/>
                    <a:gd name="T10" fmla="*/ 69 w 274"/>
                    <a:gd name="T11" fmla="*/ 35 h 35"/>
                    <a:gd name="T12" fmla="*/ 69 w 274"/>
                    <a:gd name="T13" fmla="*/ 18 h 35"/>
                    <a:gd name="T14" fmla="*/ 0 w 274"/>
                    <a:gd name="T15" fmla="*/ 21 h 35"/>
                    <a:gd name="T16" fmla="*/ 0 w 274"/>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35">
                      <a:moveTo>
                        <a:pt x="0" y="0"/>
                      </a:moveTo>
                      <a:lnTo>
                        <a:pt x="274" y="0"/>
                      </a:lnTo>
                      <a:lnTo>
                        <a:pt x="274" y="18"/>
                      </a:lnTo>
                      <a:lnTo>
                        <a:pt x="206" y="18"/>
                      </a:lnTo>
                      <a:lnTo>
                        <a:pt x="206" y="35"/>
                      </a:lnTo>
                      <a:lnTo>
                        <a:pt x="69" y="35"/>
                      </a:lnTo>
                      <a:lnTo>
                        <a:pt x="69" y="18"/>
                      </a:lnTo>
                      <a:lnTo>
                        <a:pt x="0" y="21"/>
                      </a:lnTo>
                      <a:lnTo>
                        <a:pt x="0" y="0"/>
                      </a:lnTo>
                      <a:close/>
                    </a:path>
                  </a:pathLst>
                </a:custGeom>
                <a:solidFill>
                  <a:srgbClr val="404040"/>
                </a:solidFill>
                <a:ln w="12700">
                  <a:solidFill>
                    <a:srgbClr val="000000"/>
                  </a:solidFill>
                  <a:prstDash val="solid"/>
                  <a:round/>
                  <a:headEnd/>
                  <a:tailEnd/>
                </a:ln>
              </p:spPr>
              <p:txBody>
                <a:bodyPr/>
                <a:lstStyle/>
                <a:p>
                  <a:endParaRPr lang="en-GB"/>
                </a:p>
              </p:txBody>
            </p:sp>
          </p:grpSp>
          <p:grpSp>
            <p:nvGrpSpPr>
              <p:cNvPr id="553160" name="Group 200"/>
              <p:cNvGrpSpPr>
                <a:grpSpLocks/>
              </p:cNvGrpSpPr>
              <p:nvPr/>
            </p:nvGrpSpPr>
            <p:grpSpPr bwMode="auto">
              <a:xfrm>
                <a:off x="930" y="2478"/>
                <a:ext cx="1372" cy="343"/>
                <a:chOff x="930" y="2478"/>
                <a:chExt cx="1372" cy="343"/>
              </a:xfrm>
            </p:grpSpPr>
            <p:grpSp>
              <p:nvGrpSpPr>
                <p:cNvPr id="553161" name="Group 201"/>
                <p:cNvGrpSpPr>
                  <a:grpSpLocks/>
                </p:cNvGrpSpPr>
                <p:nvPr/>
              </p:nvGrpSpPr>
              <p:grpSpPr bwMode="auto">
                <a:xfrm>
                  <a:off x="1615" y="2478"/>
                  <a:ext cx="344" cy="342"/>
                  <a:chOff x="1615" y="2478"/>
                  <a:chExt cx="344" cy="342"/>
                </a:xfrm>
              </p:grpSpPr>
              <p:sp>
                <p:nvSpPr>
                  <p:cNvPr id="553162" name="Oval 202"/>
                  <p:cNvSpPr>
                    <a:spLocks noChangeArrowheads="1"/>
                  </p:cNvSpPr>
                  <p:nvPr/>
                </p:nvSpPr>
                <p:spPr bwMode="auto">
                  <a:xfrm>
                    <a:off x="1615" y="2478"/>
                    <a:ext cx="344" cy="342"/>
                  </a:xfrm>
                  <a:prstGeom prst="ellipse">
                    <a:avLst/>
                  </a:prstGeom>
                  <a:solidFill>
                    <a:srgbClr val="202020"/>
                  </a:solidFill>
                  <a:ln w="12700">
                    <a:solidFill>
                      <a:srgbClr val="000000"/>
                    </a:solidFill>
                    <a:round/>
                    <a:headEnd/>
                    <a:tailEnd/>
                  </a:ln>
                </p:spPr>
                <p:txBody>
                  <a:bodyPr/>
                  <a:lstStyle/>
                  <a:p>
                    <a:endParaRPr lang="en-GB"/>
                  </a:p>
                </p:txBody>
              </p:sp>
              <p:sp>
                <p:nvSpPr>
                  <p:cNvPr id="553163" name="Oval 203"/>
                  <p:cNvSpPr>
                    <a:spLocks noChangeArrowheads="1"/>
                  </p:cNvSpPr>
                  <p:nvPr/>
                </p:nvSpPr>
                <p:spPr bwMode="auto">
                  <a:xfrm>
                    <a:off x="1666" y="2528"/>
                    <a:ext cx="242" cy="241"/>
                  </a:xfrm>
                  <a:prstGeom prst="ellipse">
                    <a:avLst/>
                  </a:prstGeom>
                  <a:solidFill>
                    <a:srgbClr val="A0A0A0"/>
                  </a:solidFill>
                  <a:ln w="12700">
                    <a:solidFill>
                      <a:srgbClr val="000000"/>
                    </a:solidFill>
                    <a:round/>
                    <a:headEnd/>
                    <a:tailEnd/>
                  </a:ln>
                </p:spPr>
                <p:txBody>
                  <a:bodyPr/>
                  <a:lstStyle/>
                  <a:p>
                    <a:endParaRPr lang="en-GB"/>
                  </a:p>
                </p:txBody>
              </p:sp>
              <p:sp>
                <p:nvSpPr>
                  <p:cNvPr id="553164" name="Oval 204"/>
                  <p:cNvSpPr>
                    <a:spLocks noChangeArrowheads="1"/>
                  </p:cNvSpPr>
                  <p:nvPr/>
                </p:nvSpPr>
                <p:spPr bwMode="auto">
                  <a:xfrm>
                    <a:off x="1735" y="2596"/>
                    <a:ext cx="104" cy="106"/>
                  </a:xfrm>
                  <a:prstGeom prst="ellipse">
                    <a:avLst/>
                  </a:prstGeom>
                  <a:solidFill>
                    <a:srgbClr val="606060"/>
                  </a:solidFill>
                  <a:ln w="12700">
                    <a:solidFill>
                      <a:srgbClr val="000000"/>
                    </a:solidFill>
                    <a:round/>
                    <a:headEnd/>
                    <a:tailEnd/>
                  </a:ln>
                </p:spPr>
                <p:txBody>
                  <a:bodyPr/>
                  <a:lstStyle/>
                  <a:p>
                    <a:endParaRPr lang="en-GB"/>
                  </a:p>
                </p:txBody>
              </p:sp>
            </p:grpSp>
            <p:grpSp>
              <p:nvGrpSpPr>
                <p:cNvPr id="553165" name="Group 205"/>
                <p:cNvGrpSpPr>
                  <a:grpSpLocks/>
                </p:cNvGrpSpPr>
                <p:nvPr/>
              </p:nvGrpSpPr>
              <p:grpSpPr bwMode="auto">
                <a:xfrm>
                  <a:off x="1957" y="2478"/>
                  <a:ext cx="345" cy="342"/>
                  <a:chOff x="1957" y="2478"/>
                  <a:chExt cx="345" cy="342"/>
                </a:xfrm>
              </p:grpSpPr>
              <p:sp>
                <p:nvSpPr>
                  <p:cNvPr id="553166" name="Oval 206"/>
                  <p:cNvSpPr>
                    <a:spLocks noChangeArrowheads="1"/>
                  </p:cNvSpPr>
                  <p:nvPr/>
                </p:nvSpPr>
                <p:spPr bwMode="auto">
                  <a:xfrm>
                    <a:off x="1957" y="2478"/>
                    <a:ext cx="345" cy="342"/>
                  </a:xfrm>
                  <a:prstGeom prst="ellipse">
                    <a:avLst/>
                  </a:prstGeom>
                  <a:solidFill>
                    <a:srgbClr val="202020"/>
                  </a:solidFill>
                  <a:ln w="12700">
                    <a:solidFill>
                      <a:srgbClr val="000000"/>
                    </a:solidFill>
                    <a:round/>
                    <a:headEnd/>
                    <a:tailEnd/>
                  </a:ln>
                </p:spPr>
                <p:txBody>
                  <a:bodyPr/>
                  <a:lstStyle/>
                  <a:p>
                    <a:endParaRPr lang="en-GB"/>
                  </a:p>
                </p:txBody>
              </p:sp>
              <p:sp>
                <p:nvSpPr>
                  <p:cNvPr id="553167" name="Oval 207"/>
                  <p:cNvSpPr>
                    <a:spLocks noChangeArrowheads="1"/>
                  </p:cNvSpPr>
                  <p:nvPr/>
                </p:nvSpPr>
                <p:spPr bwMode="auto">
                  <a:xfrm>
                    <a:off x="2009" y="2528"/>
                    <a:ext cx="241" cy="241"/>
                  </a:xfrm>
                  <a:prstGeom prst="ellipse">
                    <a:avLst/>
                  </a:prstGeom>
                  <a:solidFill>
                    <a:srgbClr val="A0A0A0"/>
                  </a:solidFill>
                  <a:ln w="12700">
                    <a:solidFill>
                      <a:srgbClr val="000000"/>
                    </a:solidFill>
                    <a:round/>
                    <a:headEnd/>
                    <a:tailEnd/>
                  </a:ln>
                </p:spPr>
                <p:txBody>
                  <a:bodyPr/>
                  <a:lstStyle/>
                  <a:p>
                    <a:endParaRPr lang="en-GB"/>
                  </a:p>
                </p:txBody>
              </p:sp>
              <p:sp>
                <p:nvSpPr>
                  <p:cNvPr id="553168" name="Oval 208"/>
                  <p:cNvSpPr>
                    <a:spLocks noChangeArrowheads="1"/>
                  </p:cNvSpPr>
                  <p:nvPr/>
                </p:nvSpPr>
                <p:spPr bwMode="auto">
                  <a:xfrm>
                    <a:off x="2076" y="2596"/>
                    <a:ext cx="106" cy="106"/>
                  </a:xfrm>
                  <a:prstGeom prst="ellipse">
                    <a:avLst/>
                  </a:prstGeom>
                  <a:solidFill>
                    <a:srgbClr val="606060"/>
                  </a:solidFill>
                  <a:ln w="12700">
                    <a:solidFill>
                      <a:srgbClr val="000000"/>
                    </a:solidFill>
                    <a:round/>
                    <a:headEnd/>
                    <a:tailEnd/>
                  </a:ln>
                </p:spPr>
                <p:txBody>
                  <a:bodyPr/>
                  <a:lstStyle/>
                  <a:p>
                    <a:endParaRPr lang="en-GB"/>
                  </a:p>
                </p:txBody>
              </p:sp>
            </p:grpSp>
            <p:grpSp>
              <p:nvGrpSpPr>
                <p:cNvPr id="553169" name="Group 209"/>
                <p:cNvGrpSpPr>
                  <a:grpSpLocks/>
                </p:cNvGrpSpPr>
                <p:nvPr/>
              </p:nvGrpSpPr>
              <p:grpSpPr bwMode="auto">
                <a:xfrm>
                  <a:off x="930" y="2478"/>
                  <a:ext cx="344" cy="343"/>
                  <a:chOff x="930" y="2478"/>
                  <a:chExt cx="344" cy="343"/>
                </a:xfrm>
              </p:grpSpPr>
              <p:sp>
                <p:nvSpPr>
                  <p:cNvPr id="553170" name="Oval 210"/>
                  <p:cNvSpPr>
                    <a:spLocks noChangeArrowheads="1"/>
                  </p:cNvSpPr>
                  <p:nvPr/>
                </p:nvSpPr>
                <p:spPr bwMode="auto">
                  <a:xfrm>
                    <a:off x="930" y="2478"/>
                    <a:ext cx="344" cy="343"/>
                  </a:xfrm>
                  <a:prstGeom prst="ellipse">
                    <a:avLst/>
                  </a:prstGeom>
                  <a:solidFill>
                    <a:srgbClr val="202020"/>
                  </a:solidFill>
                  <a:ln w="12700">
                    <a:solidFill>
                      <a:srgbClr val="000000"/>
                    </a:solidFill>
                    <a:round/>
                    <a:headEnd/>
                    <a:tailEnd/>
                  </a:ln>
                </p:spPr>
                <p:txBody>
                  <a:bodyPr/>
                  <a:lstStyle/>
                  <a:p>
                    <a:endParaRPr lang="en-GB"/>
                  </a:p>
                </p:txBody>
              </p:sp>
              <p:sp>
                <p:nvSpPr>
                  <p:cNvPr id="553171" name="Oval 211"/>
                  <p:cNvSpPr>
                    <a:spLocks noChangeArrowheads="1"/>
                  </p:cNvSpPr>
                  <p:nvPr/>
                </p:nvSpPr>
                <p:spPr bwMode="auto">
                  <a:xfrm>
                    <a:off x="981" y="2528"/>
                    <a:ext cx="242" cy="242"/>
                  </a:xfrm>
                  <a:prstGeom prst="ellipse">
                    <a:avLst/>
                  </a:prstGeom>
                  <a:solidFill>
                    <a:srgbClr val="A0A0A0"/>
                  </a:solidFill>
                  <a:ln w="12700">
                    <a:solidFill>
                      <a:srgbClr val="000000"/>
                    </a:solidFill>
                    <a:round/>
                    <a:headEnd/>
                    <a:tailEnd/>
                  </a:ln>
                </p:spPr>
                <p:txBody>
                  <a:bodyPr/>
                  <a:lstStyle/>
                  <a:p>
                    <a:endParaRPr lang="en-GB"/>
                  </a:p>
                </p:txBody>
              </p:sp>
              <p:sp>
                <p:nvSpPr>
                  <p:cNvPr id="553172" name="Oval 212"/>
                  <p:cNvSpPr>
                    <a:spLocks noChangeArrowheads="1"/>
                  </p:cNvSpPr>
                  <p:nvPr/>
                </p:nvSpPr>
                <p:spPr bwMode="auto">
                  <a:xfrm>
                    <a:off x="1048" y="2596"/>
                    <a:ext cx="106" cy="106"/>
                  </a:xfrm>
                  <a:prstGeom prst="ellipse">
                    <a:avLst/>
                  </a:prstGeom>
                  <a:solidFill>
                    <a:srgbClr val="606060"/>
                  </a:solidFill>
                  <a:ln w="12700">
                    <a:solidFill>
                      <a:srgbClr val="000000"/>
                    </a:solidFill>
                    <a:round/>
                    <a:headEnd/>
                    <a:tailEnd/>
                  </a:ln>
                </p:spPr>
                <p:txBody>
                  <a:bodyPr/>
                  <a:lstStyle/>
                  <a:p>
                    <a:endParaRPr lang="en-GB"/>
                  </a:p>
                </p:txBody>
              </p:sp>
            </p:grpSp>
          </p:grpSp>
        </p:grpSp>
        <p:sp>
          <p:nvSpPr>
            <p:cNvPr id="553173" name="AutoShape 213"/>
            <p:cNvSpPr>
              <a:spLocks noChangeArrowheads="1"/>
            </p:cNvSpPr>
            <p:nvPr/>
          </p:nvSpPr>
          <p:spPr bwMode="auto">
            <a:xfrm rot="5400000">
              <a:off x="2487" y="1523"/>
              <a:ext cx="304" cy="182"/>
            </a:xfrm>
            <a:prstGeom prst="triangle">
              <a:avLst>
                <a:gd name="adj" fmla="val 50000"/>
              </a:avLst>
            </a:prstGeom>
            <a:solidFill>
              <a:srgbClr val="FFCC00"/>
            </a:solidFill>
            <a:ln>
              <a:noFill/>
            </a:ln>
            <a:effectLst/>
            <a:extLst>
              <a:ext uri="{91240B29-F687-4F45-9708-019B960494DF}">
                <a14:hiddenLine xmlns:a14="http://schemas.microsoft.com/office/drawing/2010/main" w="12700">
                  <a:solidFill>
                    <a:schemeClr val="bg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553174" name="Group 214"/>
            <p:cNvGrpSpPr>
              <a:grpSpLocks/>
            </p:cNvGrpSpPr>
            <p:nvPr/>
          </p:nvGrpSpPr>
          <p:grpSpPr bwMode="auto">
            <a:xfrm flipH="1">
              <a:off x="2117" y="1518"/>
              <a:ext cx="480" cy="186"/>
              <a:chOff x="678" y="1510"/>
              <a:chExt cx="4393" cy="1311"/>
            </a:xfrm>
          </p:grpSpPr>
          <p:grpSp>
            <p:nvGrpSpPr>
              <p:cNvPr id="553175" name="Group 215"/>
              <p:cNvGrpSpPr>
                <a:grpSpLocks/>
              </p:cNvGrpSpPr>
              <p:nvPr/>
            </p:nvGrpSpPr>
            <p:grpSpPr bwMode="auto">
              <a:xfrm>
                <a:off x="1688" y="1510"/>
                <a:ext cx="3383" cy="929"/>
                <a:chOff x="1688" y="1510"/>
                <a:chExt cx="3383" cy="929"/>
              </a:xfrm>
            </p:grpSpPr>
            <p:sp>
              <p:nvSpPr>
                <p:cNvPr id="553176" name="Rectangle 216"/>
                <p:cNvSpPr>
                  <a:spLocks noChangeArrowheads="1"/>
                </p:cNvSpPr>
                <p:nvPr/>
              </p:nvSpPr>
              <p:spPr bwMode="auto">
                <a:xfrm>
                  <a:off x="1688" y="1510"/>
                  <a:ext cx="3383" cy="929"/>
                </a:xfrm>
                <a:prstGeom prst="rect">
                  <a:avLst/>
                </a:prstGeom>
                <a:solidFill>
                  <a:srgbClr val="FF0000"/>
                </a:solidFill>
                <a:ln w="12700">
                  <a:solidFill>
                    <a:srgbClr val="000000"/>
                  </a:solidFill>
                  <a:miter lim="800000"/>
                  <a:headEnd/>
                  <a:tailEnd/>
                </a:ln>
              </p:spPr>
              <p:txBody>
                <a:bodyPr/>
                <a:lstStyle/>
                <a:p>
                  <a:endParaRPr lang="en-GB"/>
                </a:p>
              </p:txBody>
            </p:sp>
            <p:sp>
              <p:nvSpPr>
                <p:cNvPr id="553177" name="Rectangle 217"/>
                <p:cNvSpPr>
                  <a:spLocks noChangeArrowheads="1"/>
                </p:cNvSpPr>
                <p:nvPr/>
              </p:nvSpPr>
              <p:spPr bwMode="auto">
                <a:xfrm>
                  <a:off x="1688" y="1543"/>
                  <a:ext cx="3383" cy="863"/>
                </a:xfrm>
                <a:prstGeom prst="rect">
                  <a:avLst/>
                </a:prstGeom>
                <a:solidFill>
                  <a:srgbClr val="FFFFFF"/>
                </a:solidFill>
                <a:ln w="12700">
                  <a:solidFill>
                    <a:srgbClr val="000000"/>
                  </a:solidFill>
                  <a:miter lim="800000"/>
                  <a:headEnd/>
                  <a:tailEnd/>
                </a:ln>
              </p:spPr>
              <p:txBody>
                <a:bodyPr/>
                <a:lstStyle/>
                <a:p>
                  <a:endParaRPr lang="en-GB"/>
                </a:p>
              </p:txBody>
            </p:sp>
          </p:grpSp>
          <p:grpSp>
            <p:nvGrpSpPr>
              <p:cNvPr id="553178" name="Group 218"/>
              <p:cNvGrpSpPr>
                <a:grpSpLocks/>
              </p:cNvGrpSpPr>
              <p:nvPr/>
            </p:nvGrpSpPr>
            <p:grpSpPr bwMode="auto">
              <a:xfrm>
                <a:off x="2627" y="2443"/>
                <a:ext cx="2261" cy="377"/>
                <a:chOff x="2627" y="2443"/>
                <a:chExt cx="2261" cy="377"/>
              </a:xfrm>
            </p:grpSpPr>
            <p:grpSp>
              <p:nvGrpSpPr>
                <p:cNvPr id="553179" name="Group 219"/>
                <p:cNvGrpSpPr>
                  <a:grpSpLocks/>
                </p:cNvGrpSpPr>
                <p:nvPr/>
              </p:nvGrpSpPr>
              <p:grpSpPr bwMode="auto">
                <a:xfrm>
                  <a:off x="2627" y="2443"/>
                  <a:ext cx="2261" cy="333"/>
                  <a:chOff x="2627" y="2443"/>
                  <a:chExt cx="2261" cy="333"/>
                </a:xfrm>
              </p:grpSpPr>
              <p:grpSp>
                <p:nvGrpSpPr>
                  <p:cNvPr id="553180" name="Group 220"/>
                  <p:cNvGrpSpPr>
                    <a:grpSpLocks/>
                  </p:cNvGrpSpPr>
                  <p:nvPr/>
                </p:nvGrpSpPr>
                <p:grpSpPr bwMode="auto">
                  <a:xfrm>
                    <a:off x="2627" y="2443"/>
                    <a:ext cx="274" cy="253"/>
                    <a:chOff x="2627" y="2443"/>
                    <a:chExt cx="274" cy="253"/>
                  </a:xfrm>
                </p:grpSpPr>
                <p:sp>
                  <p:nvSpPr>
                    <p:cNvPr id="553181" name="Freeform 221"/>
                    <p:cNvSpPr>
                      <a:spLocks/>
                    </p:cNvSpPr>
                    <p:nvPr/>
                  </p:nvSpPr>
                  <p:spPr bwMode="auto">
                    <a:xfrm>
                      <a:off x="2627" y="2443"/>
                      <a:ext cx="274" cy="36"/>
                    </a:xfrm>
                    <a:custGeom>
                      <a:avLst/>
                      <a:gdLst>
                        <a:gd name="T0" fmla="*/ 0 w 274"/>
                        <a:gd name="T1" fmla="*/ 2 h 36"/>
                        <a:gd name="T2" fmla="*/ 274 w 274"/>
                        <a:gd name="T3" fmla="*/ 0 h 36"/>
                        <a:gd name="T4" fmla="*/ 238 w 274"/>
                        <a:gd name="T5" fmla="*/ 35 h 36"/>
                        <a:gd name="T6" fmla="*/ 33 w 274"/>
                        <a:gd name="T7" fmla="*/ 36 h 36"/>
                        <a:gd name="T8" fmla="*/ 0 w 274"/>
                        <a:gd name="T9" fmla="*/ 2 h 36"/>
                      </a:gdLst>
                      <a:ahLst/>
                      <a:cxnLst>
                        <a:cxn ang="0">
                          <a:pos x="T0" y="T1"/>
                        </a:cxn>
                        <a:cxn ang="0">
                          <a:pos x="T2" y="T3"/>
                        </a:cxn>
                        <a:cxn ang="0">
                          <a:pos x="T4" y="T5"/>
                        </a:cxn>
                        <a:cxn ang="0">
                          <a:pos x="T6" y="T7"/>
                        </a:cxn>
                        <a:cxn ang="0">
                          <a:pos x="T8" y="T9"/>
                        </a:cxn>
                      </a:cxnLst>
                      <a:rect l="0" t="0" r="r" b="b"/>
                      <a:pathLst>
                        <a:path w="274" h="36">
                          <a:moveTo>
                            <a:pt x="0" y="2"/>
                          </a:moveTo>
                          <a:lnTo>
                            <a:pt x="274" y="0"/>
                          </a:lnTo>
                          <a:lnTo>
                            <a:pt x="238" y="35"/>
                          </a:lnTo>
                          <a:lnTo>
                            <a:pt x="33" y="36"/>
                          </a:lnTo>
                          <a:lnTo>
                            <a:pt x="0" y="2"/>
                          </a:lnTo>
                          <a:close/>
                        </a:path>
                      </a:pathLst>
                    </a:custGeom>
                    <a:solidFill>
                      <a:srgbClr val="606060"/>
                    </a:solidFill>
                    <a:ln w="12700">
                      <a:solidFill>
                        <a:srgbClr val="404040"/>
                      </a:solidFill>
                      <a:prstDash val="solid"/>
                      <a:round/>
                      <a:headEnd/>
                      <a:tailEnd/>
                    </a:ln>
                  </p:spPr>
                  <p:txBody>
                    <a:bodyPr/>
                    <a:lstStyle/>
                    <a:p>
                      <a:endParaRPr lang="en-GB"/>
                    </a:p>
                  </p:txBody>
                </p:sp>
                <p:sp>
                  <p:nvSpPr>
                    <p:cNvPr id="553182" name="Freeform 222"/>
                    <p:cNvSpPr>
                      <a:spLocks/>
                    </p:cNvSpPr>
                    <p:nvPr/>
                  </p:nvSpPr>
                  <p:spPr bwMode="auto">
                    <a:xfrm>
                      <a:off x="2696" y="2479"/>
                      <a:ext cx="136" cy="17"/>
                    </a:xfrm>
                    <a:custGeom>
                      <a:avLst/>
                      <a:gdLst>
                        <a:gd name="T0" fmla="*/ 0 w 136"/>
                        <a:gd name="T1" fmla="*/ 1 h 17"/>
                        <a:gd name="T2" fmla="*/ 136 w 136"/>
                        <a:gd name="T3" fmla="*/ 0 h 17"/>
                        <a:gd name="T4" fmla="*/ 119 w 136"/>
                        <a:gd name="T5" fmla="*/ 16 h 17"/>
                        <a:gd name="T6" fmla="*/ 16 w 136"/>
                        <a:gd name="T7" fmla="*/ 17 h 17"/>
                        <a:gd name="T8" fmla="*/ 0 w 136"/>
                        <a:gd name="T9" fmla="*/ 1 h 17"/>
                      </a:gdLst>
                      <a:ahLst/>
                      <a:cxnLst>
                        <a:cxn ang="0">
                          <a:pos x="T0" y="T1"/>
                        </a:cxn>
                        <a:cxn ang="0">
                          <a:pos x="T2" y="T3"/>
                        </a:cxn>
                        <a:cxn ang="0">
                          <a:pos x="T4" y="T5"/>
                        </a:cxn>
                        <a:cxn ang="0">
                          <a:pos x="T6" y="T7"/>
                        </a:cxn>
                        <a:cxn ang="0">
                          <a:pos x="T8" y="T9"/>
                        </a:cxn>
                      </a:cxnLst>
                      <a:rect l="0" t="0" r="r" b="b"/>
                      <a:pathLst>
                        <a:path w="136" h="17">
                          <a:moveTo>
                            <a:pt x="0" y="1"/>
                          </a:moveTo>
                          <a:lnTo>
                            <a:pt x="136" y="0"/>
                          </a:lnTo>
                          <a:lnTo>
                            <a:pt x="119" y="16"/>
                          </a:lnTo>
                          <a:lnTo>
                            <a:pt x="16" y="17"/>
                          </a:lnTo>
                          <a:lnTo>
                            <a:pt x="0" y="1"/>
                          </a:lnTo>
                          <a:close/>
                        </a:path>
                      </a:pathLst>
                    </a:custGeom>
                    <a:solidFill>
                      <a:srgbClr val="606060"/>
                    </a:solidFill>
                    <a:ln w="12700">
                      <a:solidFill>
                        <a:srgbClr val="404040"/>
                      </a:solidFill>
                      <a:prstDash val="solid"/>
                      <a:round/>
                      <a:headEnd/>
                      <a:tailEnd/>
                    </a:ln>
                  </p:spPr>
                  <p:txBody>
                    <a:bodyPr/>
                    <a:lstStyle/>
                    <a:p>
                      <a:endParaRPr lang="en-GB"/>
                    </a:p>
                  </p:txBody>
                </p:sp>
                <p:sp>
                  <p:nvSpPr>
                    <p:cNvPr id="553183" name="Rectangle 223"/>
                    <p:cNvSpPr>
                      <a:spLocks noChangeArrowheads="1"/>
                    </p:cNvSpPr>
                    <p:nvPr/>
                  </p:nvSpPr>
                  <p:spPr bwMode="auto">
                    <a:xfrm>
                      <a:off x="2750" y="2499"/>
                      <a:ext cx="25" cy="197"/>
                    </a:xfrm>
                    <a:prstGeom prst="rect">
                      <a:avLst/>
                    </a:prstGeom>
                    <a:solidFill>
                      <a:srgbClr val="606060"/>
                    </a:solidFill>
                    <a:ln w="12700">
                      <a:solidFill>
                        <a:srgbClr val="404040"/>
                      </a:solidFill>
                      <a:miter lim="800000"/>
                      <a:headEnd/>
                      <a:tailEnd/>
                    </a:ln>
                  </p:spPr>
                  <p:txBody>
                    <a:bodyPr/>
                    <a:lstStyle/>
                    <a:p>
                      <a:endParaRPr lang="en-GB"/>
                    </a:p>
                  </p:txBody>
                </p:sp>
              </p:grpSp>
              <p:grpSp>
                <p:nvGrpSpPr>
                  <p:cNvPr id="553184" name="Group 224"/>
                  <p:cNvGrpSpPr>
                    <a:grpSpLocks/>
                  </p:cNvGrpSpPr>
                  <p:nvPr/>
                </p:nvGrpSpPr>
                <p:grpSpPr bwMode="auto">
                  <a:xfrm>
                    <a:off x="3996" y="2443"/>
                    <a:ext cx="430" cy="333"/>
                    <a:chOff x="3996" y="2443"/>
                    <a:chExt cx="430" cy="333"/>
                  </a:xfrm>
                </p:grpSpPr>
                <p:sp>
                  <p:nvSpPr>
                    <p:cNvPr id="553185" name="Freeform 225"/>
                    <p:cNvSpPr>
                      <a:spLocks/>
                    </p:cNvSpPr>
                    <p:nvPr/>
                  </p:nvSpPr>
                  <p:spPr bwMode="auto">
                    <a:xfrm>
                      <a:off x="3996" y="2446"/>
                      <a:ext cx="429" cy="67"/>
                    </a:xfrm>
                    <a:custGeom>
                      <a:avLst/>
                      <a:gdLst>
                        <a:gd name="T0" fmla="*/ 0 w 429"/>
                        <a:gd name="T1" fmla="*/ 0 h 67"/>
                        <a:gd name="T2" fmla="*/ 429 w 429"/>
                        <a:gd name="T3" fmla="*/ 0 h 67"/>
                        <a:gd name="T4" fmla="*/ 429 w 429"/>
                        <a:gd name="T5" fmla="*/ 67 h 67"/>
                        <a:gd name="T6" fmla="*/ 34 w 429"/>
                        <a:gd name="T7" fmla="*/ 67 h 67"/>
                        <a:gd name="T8" fmla="*/ 0 w 429"/>
                        <a:gd name="T9" fmla="*/ 0 h 67"/>
                      </a:gdLst>
                      <a:ahLst/>
                      <a:cxnLst>
                        <a:cxn ang="0">
                          <a:pos x="T0" y="T1"/>
                        </a:cxn>
                        <a:cxn ang="0">
                          <a:pos x="T2" y="T3"/>
                        </a:cxn>
                        <a:cxn ang="0">
                          <a:pos x="T4" y="T5"/>
                        </a:cxn>
                        <a:cxn ang="0">
                          <a:pos x="T6" y="T7"/>
                        </a:cxn>
                        <a:cxn ang="0">
                          <a:pos x="T8" y="T9"/>
                        </a:cxn>
                      </a:cxnLst>
                      <a:rect l="0" t="0" r="r" b="b"/>
                      <a:pathLst>
                        <a:path w="429" h="67">
                          <a:moveTo>
                            <a:pt x="0" y="0"/>
                          </a:moveTo>
                          <a:lnTo>
                            <a:pt x="429" y="0"/>
                          </a:lnTo>
                          <a:lnTo>
                            <a:pt x="429" y="67"/>
                          </a:lnTo>
                          <a:lnTo>
                            <a:pt x="34" y="67"/>
                          </a:lnTo>
                          <a:lnTo>
                            <a:pt x="0" y="0"/>
                          </a:lnTo>
                          <a:close/>
                        </a:path>
                      </a:pathLst>
                    </a:custGeom>
                    <a:solidFill>
                      <a:srgbClr val="606060"/>
                    </a:solidFill>
                    <a:ln w="12700">
                      <a:solidFill>
                        <a:srgbClr val="404040"/>
                      </a:solidFill>
                      <a:prstDash val="solid"/>
                      <a:round/>
                      <a:headEnd/>
                      <a:tailEnd/>
                    </a:ln>
                  </p:spPr>
                  <p:txBody>
                    <a:bodyPr/>
                    <a:lstStyle/>
                    <a:p>
                      <a:endParaRPr lang="en-GB"/>
                    </a:p>
                  </p:txBody>
                </p:sp>
                <p:grpSp>
                  <p:nvGrpSpPr>
                    <p:cNvPr id="553186" name="Group 226"/>
                    <p:cNvGrpSpPr>
                      <a:grpSpLocks/>
                    </p:cNvGrpSpPr>
                    <p:nvPr/>
                  </p:nvGrpSpPr>
                  <p:grpSpPr bwMode="auto">
                    <a:xfrm>
                      <a:off x="4030" y="2443"/>
                      <a:ext cx="362" cy="77"/>
                      <a:chOff x="4030" y="2443"/>
                      <a:chExt cx="362" cy="77"/>
                    </a:xfrm>
                  </p:grpSpPr>
                  <p:sp>
                    <p:nvSpPr>
                      <p:cNvPr id="553187" name="Freeform 227"/>
                      <p:cNvSpPr>
                        <a:spLocks/>
                      </p:cNvSpPr>
                      <p:nvPr/>
                    </p:nvSpPr>
                    <p:spPr bwMode="auto">
                      <a:xfrm>
                        <a:off x="4030" y="2461"/>
                        <a:ext cx="326" cy="51"/>
                      </a:xfrm>
                      <a:custGeom>
                        <a:avLst/>
                        <a:gdLst>
                          <a:gd name="T0" fmla="*/ 0 w 326"/>
                          <a:gd name="T1" fmla="*/ 51 h 51"/>
                          <a:gd name="T2" fmla="*/ 52 w 326"/>
                          <a:gd name="T3" fmla="*/ 0 h 51"/>
                          <a:gd name="T4" fmla="*/ 326 w 326"/>
                          <a:gd name="T5" fmla="*/ 0 h 51"/>
                          <a:gd name="T6" fmla="*/ 326 w 326"/>
                          <a:gd name="T7" fmla="*/ 51 h 51"/>
                        </a:gdLst>
                        <a:ahLst/>
                        <a:cxnLst>
                          <a:cxn ang="0">
                            <a:pos x="T0" y="T1"/>
                          </a:cxn>
                          <a:cxn ang="0">
                            <a:pos x="T2" y="T3"/>
                          </a:cxn>
                          <a:cxn ang="0">
                            <a:pos x="T4" y="T5"/>
                          </a:cxn>
                          <a:cxn ang="0">
                            <a:pos x="T6" y="T7"/>
                          </a:cxn>
                        </a:cxnLst>
                        <a:rect l="0" t="0" r="r" b="b"/>
                        <a:pathLst>
                          <a:path w="326" h="51">
                            <a:moveTo>
                              <a:pt x="0" y="51"/>
                            </a:moveTo>
                            <a:lnTo>
                              <a:pt x="52" y="0"/>
                            </a:lnTo>
                            <a:lnTo>
                              <a:pt x="326" y="0"/>
                            </a:lnTo>
                            <a:lnTo>
                              <a:pt x="326" y="51"/>
                            </a:lnTo>
                          </a:path>
                        </a:pathLst>
                      </a:custGeom>
                      <a:noFill/>
                      <a:ln w="12700">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188" name="Line 228"/>
                      <p:cNvSpPr>
                        <a:spLocks noChangeShapeType="1"/>
                      </p:cNvSpPr>
                      <p:nvPr/>
                    </p:nvSpPr>
                    <p:spPr bwMode="auto">
                      <a:xfrm>
                        <a:off x="4391" y="2443"/>
                        <a:ext cx="1" cy="77"/>
                      </a:xfrm>
                      <a:prstGeom prst="line">
                        <a:avLst/>
                      </a:prstGeom>
                      <a:noFill/>
                      <a:ln w="12700">
                        <a:solidFill>
                          <a:srgbClr val="40404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53189" name="Line 229"/>
                    <p:cNvSpPr>
                      <a:spLocks noChangeShapeType="1"/>
                    </p:cNvSpPr>
                    <p:nvPr/>
                  </p:nvSpPr>
                  <p:spPr bwMode="auto">
                    <a:xfrm>
                      <a:off x="4425" y="2512"/>
                      <a:ext cx="1" cy="264"/>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553190" name="Group 230"/>
                  <p:cNvGrpSpPr>
                    <a:grpSpLocks/>
                  </p:cNvGrpSpPr>
                  <p:nvPr/>
                </p:nvGrpSpPr>
                <p:grpSpPr bwMode="auto">
                  <a:xfrm>
                    <a:off x="4460" y="2443"/>
                    <a:ext cx="428" cy="333"/>
                    <a:chOff x="4460" y="2443"/>
                    <a:chExt cx="428" cy="333"/>
                  </a:xfrm>
                </p:grpSpPr>
                <p:sp>
                  <p:nvSpPr>
                    <p:cNvPr id="553191" name="Freeform 231"/>
                    <p:cNvSpPr>
                      <a:spLocks/>
                    </p:cNvSpPr>
                    <p:nvPr/>
                  </p:nvSpPr>
                  <p:spPr bwMode="auto">
                    <a:xfrm>
                      <a:off x="4460" y="2446"/>
                      <a:ext cx="427" cy="67"/>
                    </a:xfrm>
                    <a:custGeom>
                      <a:avLst/>
                      <a:gdLst>
                        <a:gd name="T0" fmla="*/ 0 w 427"/>
                        <a:gd name="T1" fmla="*/ 0 h 67"/>
                        <a:gd name="T2" fmla="*/ 427 w 427"/>
                        <a:gd name="T3" fmla="*/ 0 h 67"/>
                        <a:gd name="T4" fmla="*/ 427 w 427"/>
                        <a:gd name="T5" fmla="*/ 67 h 67"/>
                        <a:gd name="T6" fmla="*/ 33 w 427"/>
                        <a:gd name="T7" fmla="*/ 67 h 67"/>
                        <a:gd name="T8" fmla="*/ 0 w 427"/>
                        <a:gd name="T9" fmla="*/ 0 h 67"/>
                      </a:gdLst>
                      <a:ahLst/>
                      <a:cxnLst>
                        <a:cxn ang="0">
                          <a:pos x="T0" y="T1"/>
                        </a:cxn>
                        <a:cxn ang="0">
                          <a:pos x="T2" y="T3"/>
                        </a:cxn>
                        <a:cxn ang="0">
                          <a:pos x="T4" y="T5"/>
                        </a:cxn>
                        <a:cxn ang="0">
                          <a:pos x="T6" y="T7"/>
                        </a:cxn>
                        <a:cxn ang="0">
                          <a:pos x="T8" y="T9"/>
                        </a:cxn>
                      </a:cxnLst>
                      <a:rect l="0" t="0" r="r" b="b"/>
                      <a:pathLst>
                        <a:path w="427" h="67">
                          <a:moveTo>
                            <a:pt x="0" y="0"/>
                          </a:moveTo>
                          <a:lnTo>
                            <a:pt x="427" y="0"/>
                          </a:lnTo>
                          <a:lnTo>
                            <a:pt x="427" y="67"/>
                          </a:lnTo>
                          <a:lnTo>
                            <a:pt x="33" y="67"/>
                          </a:lnTo>
                          <a:lnTo>
                            <a:pt x="0" y="0"/>
                          </a:lnTo>
                          <a:close/>
                        </a:path>
                      </a:pathLst>
                    </a:custGeom>
                    <a:solidFill>
                      <a:srgbClr val="606060"/>
                    </a:solidFill>
                    <a:ln w="12700">
                      <a:solidFill>
                        <a:srgbClr val="404040"/>
                      </a:solidFill>
                      <a:prstDash val="solid"/>
                      <a:round/>
                      <a:headEnd/>
                      <a:tailEnd/>
                    </a:ln>
                  </p:spPr>
                  <p:txBody>
                    <a:bodyPr/>
                    <a:lstStyle/>
                    <a:p>
                      <a:endParaRPr lang="en-GB"/>
                    </a:p>
                  </p:txBody>
                </p:sp>
                <p:grpSp>
                  <p:nvGrpSpPr>
                    <p:cNvPr id="553192" name="Group 232"/>
                    <p:cNvGrpSpPr>
                      <a:grpSpLocks/>
                    </p:cNvGrpSpPr>
                    <p:nvPr/>
                  </p:nvGrpSpPr>
                  <p:grpSpPr bwMode="auto">
                    <a:xfrm>
                      <a:off x="4493" y="2443"/>
                      <a:ext cx="360" cy="77"/>
                      <a:chOff x="4493" y="2443"/>
                      <a:chExt cx="360" cy="77"/>
                    </a:xfrm>
                  </p:grpSpPr>
                  <p:sp>
                    <p:nvSpPr>
                      <p:cNvPr id="553193" name="Freeform 233"/>
                      <p:cNvSpPr>
                        <a:spLocks/>
                      </p:cNvSpPr>
                      <p:nvPr/>
                    </p:nvSpPr>
                    <p:spPr bwMode="auto">
                      <a:xfrm>
                        <a:off x="4493" y="2461"/>
                        <a:ext cx="326" cy="51"/>
                      </a:xfrm>
                      <a:custGeom>
                        <a:avLst/>
                        <a:gdLst>
                          <a:gd name="T0" fmla="*/ 0 w 326"/>
                          <a:gd name="T1" fmla="*/ 51 h 51"/>
                          <a:gd name="T2" fmla="*/ 53 w 326"/>
                          <a:gd name="T3" fmla="*/ 0 h 51"/>
                          <a:gd name="T4" fmla="*/ 326 w 326"/>
                          <a:gd name="T5" fmla="*/ 0 h 51"/>
                          <a:gd name="T6" fmla="*/ 326 w 326"/>
                          <a:gd name="T7" fmla="*/ 51 h 51"/>
                        </a:gdLst>
                        <a:ahLst/>
                        <a:cxnLst>
                          <a:cxn ang="0">
                            <a:pos x="T0" y="T1"/>
                          </a:cxn>
                          <a:cxn ang="0">
                            <a:pos x="T2" y="T3"/>
                          </a:cxn>
                          <a:cxn ang="0">
                            <a:pos x="T4" y="T5"/>
                          </a:cxn>
                          <a:cxn ang="0">
                            <a:pos x="T6" y="T7"/>
                          </a:cxn>
                        </a:cxnLst>
                        <a:rect l="0" t="0" r="r" b="b"/>
                        <a:pathLst>
                          <a:path w="326" h="51">
                            <a:moveTo>
                              <a:pt x="0" y="51"/>
                            </a:moveTo>
                            <a:lnTo>
                              <a:pt x="53" y="0"/>
                            </a:lnTo>
                            <a:lnTo>
                              <a:pt x="326" y="0"/>
                            </a:lnTo>
                            <a:lnTo>
                              <a:pt x="326" y="51"/>
                            </a:lnTo>
                          </a:path>
                        </a:pathLst>
                      </a:custGeom>
                      <a:noFill/>
                      <a:ln w="12700">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194" name="Line 234"/>
                      <p:cNvSpPr>
                        <a:spLocks noChangeShapeType="1"/>
                      </p:cNvSpPr>
                      <p:nvPr/>
                    </p:nvSpPr>
                    <p:spPr bwMode="auto">
                      <a:xfrm>
                        <a:off x="4852" y="2443"/>
                        <a:ext cx="1" cy="77"/>
                      </a:xfrm>
                      <a:prstGeom prst="line">
                        <a:avLst/>
                      </a:prstGeom>
                      <a:noFill/>
                      <a:ln w="12700">
                        <a:solidFill>
                          <a:srgbClr val="40404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53195" name="Line 235"/>
                    <p:cNvSpPr>
                      <a:spLocks noChangeShapeType="1"/>
                    </p:cNvSpPr>
                    <p:nvPr/>
                  </p:nvSpPr>
                  <p:spPr bwMode="auto">
                    <a:xfrm>
                      <a:off x="4887" y="2512"/>
                      <a:ext cx="1" cy="264"/>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553196" name="Group 236"/>
                <p:cNvGrpSpPr>
                  <a:grpSpLocks/>
                </p:cNvGrpSpPr>
                <p:nvPr/>
              </p:nvGrpSpPr>
              <p:grpSpPr bwMode="auto">
                <a:xfrm>
                  <a:off x="4048" y="2478"/>
                  <a:ext cx="345" cy="342"/>
                  <a:chOff x="4048" y="2478"/>
                  <a:chExt cx="345" cy="342"/>
                </a:xfrm>
              </p:grpSpPr>
              <p:sp>
                <p:nvSpPr>
                  <p:cNvPr id="553197" name="Oval 237"/>
                  <p:cNvSpPr>
                    <a:spLocks noChangeArrowheads="1"/>
                  </p:cNvSpPr>
                  <p:nvPr/>
                </p:nvSpPr>
                <p:spPr bwMode="auto">
                  <a:xfrm>
                    <a:off x="4048" y="2478"/>
                    <a:ext cx="345" cy="342"/>
                  </a:xfrm>
                  <a:prstGeom prst="ellipse">
                    <a:avLst/>
                  </a:prstGeom>
                  <a:solidFill>
                    <a:srgbClr val="202020"/>
                  </a:solidFill>
                  <a:ln w="12700">
                    <a:solidFill>
                      <a:srgbClr val="000000"/>
                    </a:solidFill>
                    <a:round/>
                    <a:headEnd/>
                    <a:tailEnd/>
                  </a:ln>
                </p:spPr>
                <p:txBody>
                  <a:bodyPr/>
                  <a:lstStyle/>
                  <a:p>
                    <a:endParaRPr lang="en-GB"/>
                  </a:p>
                </p:txBody>
              </p:sp>
              <p:sp>
                <p:nvSpPr>
                  <p:cNvPr id="553198" name="Oval 238"/>
                  <p:cNvSpPr>
                    <a:spLocks noChangeArrowheads="1"/>
                  </p:cNvSpPr>
                  <p:nvPr/>
                </p:nvSpPr>
                <p:spPr bwMode="auto">
                  <a:xfrm>
                    <a:off x="4098" y="2528"/>
                    <a:ext cx="243" cy="241"/>
                  </a:xfrm>
                  <a:prstGeom prst="ellipse">
                    <a:avLst/>
                  </a:prstGeom>
                  <a:solidFill>
                    <a:srgbClr val="A0A0A0"/>
                  </a:solidFill>
                  <a:ln w="12700">
                    <a:solidFill>
                      <a:srgbClr val="000000"/>
                    </a:solidFill>
                    <a:round/>
                    <a:headEnd/>
                    <a:tailEnd/>
                  </a:ln>
                </p:spPr>
                <p:txBody>
                  <a:bodyPr/>
                  <a:lstStyle/>
                  <a:p>
                    <a:endParaRPr lang="en-GB"/>
                  </a:p>
                </p:txBody>
              </p:sp>
              <p:sp>
                <p:nvSpPr>
                  <p:cNvPr id="553199" name="Oval 239"/>
                  <p:cNvSpPr>
                    <a:spLocks noChangeArrowheads="1"/>
                  </p:cNvSpPr>
                  <p:nvPr/>
                </p:nvSpPr>
                <p:spPr bwMode="auto">
                  <a:xfrm>
                    <a:off x="4168" y="2596"/>
                    <a:ext cx="104" cy="106"/>
                  </a:xfrm>
                  <a:prstGeom prst="ellipse">
                    <a:avLst/>
                  </a:prstGeom>
                  <a:solidFill>
                    <a:srgbClr val="606060"/>
                  </a:solidFill>
                  <a:ln w="12700">
                    <a:solidFill>
                      <a:srgbClr val="000000"/>
                    </a:solidFill>
                    <a:round/>
                    <a:headEnd/>
                    <a:tailEnd/>
                  </a:ln>
                </p:spPr>
                <p:txBody>
                  <a:bodyPr/>
                  <a:lstStyle/>
                  <a:p>
                    <a:endParaRPr lang="en-GB"/>
                  </a:p>
                </p:txBody>
              </p:sp>
            </p:grpSp>
            <p:grpSp>
              <p:nvGrpSpPr>
                <p:cNvPr id="553200" name="Group 240"/>
                <p:cNvGrpSpPr>
                  <a:grpSpLocks/>
                </p:cNvGrpSpPr>
                <p:nvPr/>
              </p:nvGrpSpPr>
              <p:grpSpPr bwMode="auto">
                <a:xfrm>
                  <a:off x="4511" y="2478"/>
                  <a:ext cx="343" cy="342"/>
                  <a:chOff x="4511" y="2478"/>
                  <a:chExt cx="343" cy="342"/>
                </a:xfrm>
              </p:grpSpPr>
              <p:sp>
                <p:nvSpPr>
                  <p:cNvPr id="553201" name="Oval 241"/>
                  <p:cNvSpPr>
                    <a:spLocks noChangeArrowheads="1"/>
                  </p:cNvSpPr>
                  <p:nvPr/>
                </p:nvSpPr>
                <p:spPr bwMode="auto">
                  <a:xfrm>
                    <a:off x="4511" y="2478"/>
                    <a:ext cx="343" cy="342"/>
                  </a:xfrm>
                  <a:prstGeom prst="ellipse">
                    <a:avLst/>
                  </a:prstGeom>
                  <a:solidFill>
                    <a:srgbClr val="202020"/>
                  </a:solidFill>
                  <a:ln w="12700">
                    <a:solidFill>
                      <a:srgbClr val="000000"/>
                    </a:solidFill>
                    <a:round/>
                    <a:headEnd/>
                    <a:tailEnd/>
                  </a:ln>
                </p:spPr>
                <p:txBody>
                  <a:bodyPr/>
                  <a:lstStyle/>
                  <a:p>
                    <a:endParaRPr lang="en-GB"/>
                  </a:p>
                </p:txBody>
              </p:sp>
              <p:sp>
                <p:nvSpPr>
                  <p:cNvPr id="553202" name="Oval 242"/>
                  <p:cNvSpPr>
                    <a:spLocks noChangeArrowheads="1"/>
                  </p:cNvSpPr>
                  <p:nvPr/>
                </p:nvSpPr>
                <p:spPr bwMode="auto">
                  <a:xfrm>
                    <a:off x="4562" y="2528"/>
                    <a:ext cx="241" cy="241"/>
                  </a:xfrm>
                  <a:prstGeom prst="ellipse">
                    <a:avLst/>
                  </a:prstGeom>
                  <a:solidFill>
                    <a:srgbClr val="A0A0A0"/>
                  </a:solidFill>
                  <a:ln w="12700">
                    <a:solidFill>
                      <a:srgbClr val="000000"/>
                    </a:solidFill>
                    <a:round/>
                    <a:headEnd/>
                    <a:tailEnd/>
                  </a:ln>
                </p:spPr>
                <p:txBody>
                  <a:bodyPr/>
                  <a:lstStyle/>
                  <a:p>
                    <a:endParaRPr lang="en-GB"/>
                  </a:p>
                </p:txBody>
              </p:sp>
              <p:sp>
                <p:nvSpPr>
                  <p:cNvPr id="553203" name="Oval 243"/>
                  <p:cNvSpPr>
                    <a:spLocks noChangeArrowheads="1"/>
                  </p:cNvSpPr>
                  <p:nvPr/>
                </p:nvSpPr>
                <p:spPr bwMode="auto">
                  <a:xfrm>
                    <a:off x="4630" y="2596"/>
                    <a:ext cx="105" cy="106"/>
                  </a:xfrm>
                  <a:prstGeom prst="ellipse">
                    <a:avLst/>
                  </a:prstGeom>
                  <a:solidFill>
                    <a:srgbClr val="606060"/>
                  </a:solidFill>
                  <a:ln w="12700">
                    <a:solidFill>
                      <a:srgbClr val="000000"/>
                    </a:solidFill>
                    <a:round/>
                    <a:headEnd/>
                    <a:tailEnd/>
                  </a:ln>
                </p:spPr>
                <p:txBody>
                  <a:bodyPr/>
                  <a:lstStyle/>
                  <a:p>
                    <a:endParaRPr lang="en-GB"/>
                  </a:p>
                </p:txBody>
              </p:sp>
            </p:grpSp>
          </p:grpSp>
          <p:grpSp>
            <p:nvGrpSpPr>
              <p:cNvPr id="553204" name="Group 244"/>
              <p:cNvGrpSpPr>
                <a:grpSpLocks/>
              </p:cNvGrpSpPr>
              <p:nvPr/>
            </p:nvGrpSpPr>
            <p:grpSpPr bwMode="auto">
              <a:xfrm>
                <a:off x="678" y="1846"/>
                <a:ext cx="693" cy="767"/>
                <a:chOff x="678" y="1846"/>
                <a:chExt cx="693" cy="767"/>
              </a:xfrm>
            </p:grpSpPr>
            <p:sp>
              <p:nvSpPr>
                <p:cNvPr id="553205" name="Rectangle 245"/>
                <p:cNvSpPr>
                  <a:spLocks noChangeArrowheads="1"/>
                </p:cNvSpPr>
                <p:nvPr/>
              </p:nvSpPr>
              <p:spPr bwMode="auto">
                <a:xfrm>
                  <a:off x="1344" y="2209"/>
                  <a:ext cx="27" cy="93"/>
                </a:xfrm>
                <a:prstGeom prst="rect">
                  <a:avLst/>
                </a:prstGeom>
                <a:solidFill>
                  <a:srgbClr val="606060"/>
                </a:solidFill>
                <a:ln w="12700">
                  <a:solidFill>
                    <a:srgbClr val="000000"/>
                  </a:solidFill>
                  <a:miter lim="800000"/>
                  <a:headEnd/>
                  <a:tailEnd/>
                </a:ln>
              </p:spPr>
              <p:txBody>
                <a:bodyPr/>
                <a:lstStyle/>
                <a:p>
                  <a:endParaRPr lang="en-GB"/>
                </a:p>
              </p:txBody>
            </p:sp>
            <p:sp>
              <p:nvSpPr>
                <p:cNvPr id="553206" name="Freeform 246"/>
                <p:cNvSpPr>
                  <a:spLocks/>
                </p:cNvSpPr>
                <p:nvPr/>
              </p:nvSpPr>
              <p:spPr bwMode="auto">
                <a:xfrm>
                  <a:off x="690" y="1846"/>
                  <a:ext cx="650" cy="597"/>
                </a:xfrm>
                <a:custGeom>
                  <a:avLst/>
                  <a:gdLst>
                    <a:gd name="T0" fmla="*/ 137 w 650"/>
                    <a:gd name="T1" fmla="*/ 18 h 597"/>
                    <a:gd name="T2" fmla="*/ 172 w 650"/>
                    <a:gd name="T3" fmla="*/ 0 h 597"/>
                    <a:gd name="T4" fmla="*/ 599 w 650"/>
                    <a:gd name="T5" fmla="*/ 0 h 597"/>
                    <a:gd name="T6" fmla="*/ 634 w 650"/>
                    <a:gd name="T7" fmla="*/ 16 h 597"/>
                    <a:gd name="T8" fmla="*/ 634 w 650"/>
                    <a:gd name="T9" fmla="*/ 224 h 597"/>
                    <a:gd name="T10" fmla="*/ 650 w 650"/>
                    <a:gd name="T11" fmla="*/ 273 h 597"/>
                    <a:gd name="T12" fmla="*/ 650 w 650"/>
                    <a:gd name="T13" fmla="*/ 597 h 597"/>
                    <a:gd name="T14" fmla="*/ 0 w 650"/>
                    <a:gd name="T15" fmla="*/ 597 h 597"/>
                    <a:gd name="T16" fmla="*/ 0 w 650"/>
                    <a:gd name="T17" fmla="*/ 308 h 597"/>
                    <a:gd name="T18" fmla="*/ 51 w 650"/>
                    <a:gd name="T19" fmla="*/ 273 h 597"/>
                    <a:gd name="T20" fmla="*/ 121 w 650"/>
                    <a:gd name="T21" fmla="*/ 69 h 597"/>
                    <a:gd name="T22" fmla="*/ 137 w 650"/>
                    <a:gd name="T23" fmla="*/ 69 h 597"/>
                    <a:gd name="T24" fmla="*/ 68 w 650"/>
                    <a:gd name="T25" fmla="*/ 273 h 597"/>
                    <a:gd name="T26" fmla="*/ 189 w 650"/>
                    <a:gd name="T27" fmla="*/ 273 h 597"/>
                    <a:gd name="T28" fmla="*/ 137 w 650"/>
                    <a:gd name="T29" fmla="*/ 69 h 597"/>
                    <a:gd name="T30" fmla="*/ 154 w 650"/>
                    <a:gd name="T31" fmla="*/ 69 h 597"/>
                    <a:gd name="T32" fmla="*/ 205 w 650"/>
                    <a:gd name="T33" fmla="*/ 273 h 597"/>
                    <a:gd name="T34" fmla="*/ 427 w 650"/>
                    <a:gd name="T35" fmla="*/ 273 h 597"/>
                    <a:gd name="T36" fmla="*/ 359 w 650"/>
                    <a:gd name="T37" fmla="*/ 69 h 597"/>
                    <a:gd name="T38" fmla="*/ 394 w 650"/>
                    <a:gd name="T39" fmla="*/ 69 h 597"/>
                    <a:gd name="T40" fmla="*/ 462 w 650"/>
                    <a:gd name="T41" fmla="*/ 273 h 597"/>
                    <a:gd name="T42" fmla="*/ 634 w 650"/>
                    <a:gd name="T43" fmla="*/ 273 h 597"/>
                    <a:gd name="T44" fmla="*/ 565 w 650"/>
                    <a:gd name="T45" fmla="*/ 69 h 597"/>
                    <a:gd name="T46" fmla="*/ 394 w 650"/>
                    <a:gd name="T47" fmla="*/ 69 h 597"/>
                    <a:gd name="T48" fmla="*/ 359 w 650"/>
                    <a:gd name="T49" fmla="*/ 69 h 597"/>
                    <a:gd name="T50" fmla="*/ 154 w 650"/>
                    <a:gd name="T51" fmla="*/ 69 h 597"/>
                    <a:gd name="T52" fmla="*/ 137 w 650"/>
                    <a:gd name="T53" fmla="*/ 69 h 597"/>
                    <a:gd name="T54" fmla="*/ 121 w 650"/>
                    <a:gd name="T55" fmla="*/ 69 h 597"/>
                    <a:gd name="T56" fmla="*/ 137 w 650"/>
                    <a:gd name="T57" fmla="*/ 34 h 597"/>
                    <a:gd name="T58" fmla="*/ 137 w 650"/>
                    <a:gd name="T59" fmla="*/ 18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0" h="597">
                      <a:moveTo>
                        <a:pt x="137" y="18"/>
                      </a:moveTo>
                      <a:lnTo>
                        <a:pt x="172" y="0"/>
                      </a:lnTo>
                      <a:lnTo>
                        <a:pt x="599" y="0"/>
                      </a:lnTo>
                      <a:lnTo>
                        <a:pt x="634" y="16"/>
                      </a:lnTo>
                      <a:lnTo>
                        <a:pt x="634" y="224"/>
                      </a:lnTo>
                      <a:lnTo>
                        <a:pt x="650" y="273"/>
                      </a:lnTo>
                      <a:lnTo>
                        <a:pt x="650" y="597"/>
                      </a:lnTo>
                      <a:lnTo>
                        <a:pt x="0" y="597"/>
                      </a:lnTo>
                      <a:lnTo>
                        <a:pt x="0" y="308"/>
                      </a:lnTo>
                      <a:lnTo>
                        <a:pt x="51" y="273"/>
                      </a:lnTo>
                      <a:lnTo>
                        <a:pt x="121" y="69"/>
                      </a:lnTo>
                      <a:lnTo>
                        <a:pt x="137" y="69"/>
                      </a:lnTo>
                      <a:lnTo>
                        <a:pt x="68" y="273"/>
                      </a:lnTo>
                      <a:lnTo>
                        <a:pt x="189" y="273"/>
                      </a:lnTo>
                      <a:lnTo>
                        <a:pt x="137" y="69"/>
                      </a:lnTo>
                      <a:lnTo>
                        <a:pt x="154" y="69"/>
                      </a:lnTo>
                      <a:lnTo>
                        <a:pt x="205" y="273"/>
                      </a:lnTo>
                      <a:lnTo>
                        <a:pt x="427" y="273"/>
                      </a:lnTo>
                      <a:lnTo>
                        <a:pt x="359" y="69"/>
                      </a:lnTo>
                      <a:lnTo>
                        <a:pt x="394" y="69"/>
                      </a:lnTo>
                      <a:lnTo>
                        <a:pt x="462" y="273"/>
                      </a:lnTo>
                      <a:lnTo>
                        <a:pt x="634" y="273"/>
                      </a:lnTo>
                      <a:lnTo>
                        <a:pt x="565" y="69"/>
                      </a:lnTo>
                      <a:lnTo>
                        <a:pt x="394" y="69"/>
                      </a:lnTo>
                      <a:lnTo>
                        <a:pt x="359" y="69"/>
                      </a:lnTo>
                      <a:lnTo>
                        <a:pt x="154" y="69"/>
                      </a:lnTo>
                      <a:lnTo>
                        <a:pt x="137" y="69"/>
                      </a:lnTo>
                      <a:lnTo>
                        <a:pt x="121" y="69"/>
                      </a:lnTo>
                      <a:lnTo>
                        <a:pt x="137" y="34"/>
                      </a:lnTo>
                      <a:lnTo>
                        <a:pt x="137" y="18"/>
                      </a:lnTo>
                      <a:close/>
                    </a:path>
                  </a:pathLst>
                </a:custGeom>
                <a:solidFill>
                  <a:srgbClr val="FF0000"/>
                </a:solidFill>
                <a:ln w="12700">
                  <a:solidFill>
                    <a:srgbClr val="000000"/>
                  </a:solidFill>
                  <a:prstDash val="solid"/>
                  <a:round/>
                  <a:headEnd/>
                  <a:tailEnd/>
                </a:ln>
              </p:spPr>
              <p:txBody>
                <a:bodyPr/>
                <a:lstStyle/>
                <a:p>
                  <a:endParaRPr lang="en-GB"/>
                </a:p>
              </p:txBody>
            </p:sp>
            <p:sp>
              <p:nvSpPr>
                <p:cNvPr id="553207" name="Line 247"/>
                <p:cNvSpPr>
                  <a:spLocks noChangeShapeType="1"/>
                </p:cNvSpPr>
                <p:nvPr/>
              </p:nvSpPr>
              <p:spPr bwMode="auto">
                <a:xfrm>
                  <a:off x="879" y="2119"/>
                  <a:ext cx="1" cy="3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208" name="Freeform 248"/>
                <p:cNvSpPr>
                  <a:spLocks/>
                </p:cNvSpPr>
                <p:nvPr/>
              </p:nvSpPr>
              <p:spPr bwMode="auto">
                <a:xfrm>
                  <a:off x="1054" y="1880"/>
                  <a:ext cx="81" cy="479"/>
                </a:xfrm>
                <a:custGeom>
                  <a:avLst/>
                  <a:gdLst>
                    <a:gd name="T0" fmla="*/ 0 w 81"/>
                    <a:gd name="T1" fmla="*/ 0 h 479"/>
                    <a:gd name="T2" fmla="*/ 81 w 81"/>
                    <a:gd name="T3" fmla="*/ 239 h 479"/>
                    <a:gd name="T4" fmla="*/ 81 w 81"/>
                    <a:gd name="T5" fmla="*/ 479 h 479"/>
                  </a:gdLst>
                  <a:ahLst/>
                  <a:cxnLst>
                    <a:cxn ang="0">
                      <a:pos x="T0" y="T1"/>
                    </a:cxn>
                    <a:cxn ang="0">
                      <a:pos x="T2" y="T3"/>
                    </a:cxn>
                    <a:cxn ang="0">
                      <a:pos x="T4" y="T5"/>
                    </a:cxn>
                  </a:cxnLst>
                  <a:rect l="0" t="0" r="r" b="b"/>
                  <a:pathLst>
                    <a:path w="81" h="479">
                      <a:moveTo>
                        <a:pt x="0" y="0"/>
                      </a:moveTo>
                      <a:lnTo>
                        <a:pt x="81" y="239"/>
                      </a:lnTo>
                      <a:lnTo>
                        <a:pt x="81" y="47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553209" name="Group 249"/>
                <p:cNvGrpSpPr>
                  <a:grpSpLocks/>
                </p:cNvGrpSpPr>
                <p:nvPr/>
              </p:nvGrpSpPr>
              <p:grpSpPr bwMode="auto">
                <a:xfrm>
                  <a:off x="678" y="2447"/>
                  <a:ext cx="658" cy="166"/>
                  <a:chOff x="678" y="2447"/>
                  <a:chExt cx="658" cy="166"/>
                </a:xfrm>
              </p:grpSpPr>
              <p:sp>
                <p:nvSpPr>
                  <p:cNvPr id="553210" name="Rectangle 250"/>
                  <p:cNvSpPr>
                    <a:spLocks noChangeArrowheads="1"/>
                  </p:cNvSpPr>
                  <p:nvPr/>
                </p:nvSpPr>
                <p:spPr bwMode="auto">
                  <a:xfrm>
                    <a:off x="678" y="2447"/>
                    <a:ext cx="658" cy="166"/>
                  </a:xfrm>
                  <a:prstGeom prst="rect">
                    <a:avLst/>
                  </a:prstGeom>
                  <a:solidFill>
                    <a:srgbClr val="FFFFFF"/>
                  </a:solidFill>
                  <a:ln w="12700">
                    <a:solidFill>
                      <a:srgbClr val="000000"/>
                    </a:solidFill>
                    <a:miter lim="800000"/>
                    <a:headEnd/>
                    <a:tailEnd/>
                  </a:ln>
                </p:spPr>
                <p:txBody>
                  <a:bodyPr/>
                  <a:lstStyle/>
                  <a:p>
                    <a:endParaRPr lang="en-GB"/>
                  </a:p>
                </p:txBody>
              </p:sp>
              <p:grpSp>
                <p:nvGrpSpPr>
                  <p:cNvPr id="553211" name="Group 251"/>
                  <p:cNvGrpSpPr>
                    <a:grpSpLocks/>
                  </p:cNvGrpSpPr>
                  <p:nvPr/>
                </p:nvGrpSpPr>
                <p:grpSpPr bwMode="auto">
                  <a:xfrm>
                    <a:off x="707" y="2461"/>
                    <a:ext cx="196" cy="18"/>
                    <a:chOff x="707" y="2461"/>
                    <a:chExt cx="196" cy="18"/>
                  </a:xfrm>
                </p:grpSpPr>
                <p:sp>
                  <p:nvSpPr>
                    <p:cNvPr id="553212" name="Line 252"/>
                    <p:cNvSpPr>
                      <a:spLocks noChangeShapeType="1"/>
                    </p:cNvSpPr>
                    <p:nvPr/>
                  </p:nvSpPr>
                  <p:spPr bwMode="auto">
                    <a:xfrm>
                      <a:off x="707" y="2461"/>
                      <a:ext cx="1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213" name="Line 253"/>
                    <p:cNvSpPr>
                      <a:spLocks noChangeShapeType="1"/>
                    </p:cNvSpPr>
                    <p:nvPr/>
                  </p:nvSpPr>
                  <p:spPr bwMode="auto">
                    <a:xfrm>
                      <a:off x="725" y="2478"/>
                      <a:ext cx="17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553214" name="Group 254"/>
                <p:cNvGrpSpPr>
                  <a:grpSpLocks/>
                </p:cNvGrpSpPr>
                <p:nvPr/>
              </p:nvGrpSpPr>
              <p:grpSpPr bwMode="auto">
                <a:xfrm>
                  <a:off x="690" y="2359"/>
                  <a:ext cx="642" cy="18"/>
                  <a:chOff x="690" y="2359"/>
                  <a:chExt cx="642" cy="18"/>
                </a:xfrm>
              </p:grpSpPr>
              <p:sp>
                <p:nvSpPr>
                  <p:cNvPr id="553215" name="Line 255"/>
                  <p:cNvSpPr>
                    <a:spLocks noChangeShapeType="1"/>
                  </p:cNvSpPr>
                  <p:nvPr/>
                </p:nvSpPr>
                <p:spPr bwMode="auto">
                  <a:xfrm>
                    <a:off x="690" y="2376"/>
                    <a:ext cx="197" cy="1"/>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216" name="Line 256"/>
                  <p:cNvSpPr>
                    <a:spLocks noChangeShapeType="1"/>
                  </p:cNvSpPr>
                  <p:nvPr/>
                </p:nvSpPr>
                <p:spPr bwMode="auto">
                  <a:xfrm>
                    <a:off x="690" y="2359"/>
                    <a:ext cx="642" cy="1"/>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53217" name="Line 257"/>
                <p:cNvSpPr>
                  <a:spLocks noChangeShapeType="1"/>
                </p:cNvSpPr>
                <p:nvPr/>
              </p:nvSpPr>
              <p:spPr bwMode="auto">
                <a:xfrm>
                  <a:off x="1324" y="2119"/>
                  <a:ext cx="1" cy="3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553218" name="Group 258"/>
                <p:cNvGrpSpPr>
                  <a:grpSpLocks/>
                </p:cNvGrpSpPr>
                <p:nvPr/>
              </p:nvGrpSpPr>
              <p:grpSpPr bwMode="auto">
                <a:xfrm>
                  <a:off x="895" y="1983"/>
                  <a:ext cx="79" cy="236"/>
                  <a:chOff x="895" y="1983"/>
                  <a:chExt cx="79" cy="236"/>
                </a:xfrm>
              </p:grpSpPr>
              <p:sp>
                <p:nvSpPr>
                  <p:cNvPr id="553219" name="AutoShape 259"/>
                  <p:cNvSpPr>
                    <a:spLocks noChangeArrowheads="1"/>
                  </p:cNvSpPr>
                  <p:nvPr/>
                </p:nvSpPr>
                <p:spPr bwMode="auto">
                  <a:xfrm>
                    <a:off x="895" y="1983"/>
                    <a:ext cx="55" cy="173"/>
                  </a:xfrm>
                  <a:prstGeom prst="roundRect">
                    <a:avLst>
                      <a:gd name="adj" fmla="val 48412"/>
                    </a:avLst>
                  </a:prstGeom>
                  <a:solidFill>
                    <a:srgbClr val="FFFFFF"/>
                  </a:solidFill>
                  <a:ln w="12700">
                    <a:solidFill>
                      <a:srgbClr val="000000"/>
                    </a:solidFill>
                    <a:round/>
                    <a:headEnd/>
                    <a:tailEnd/>
                  </a:ln>
                </p:spPr>
                <p:txBody>
                  <a:bodyPr/>
                  <a:lstStyle/>
                  <a:p>
                    <a:endParaRPr lang="en-GB"/>
                  </a:p>
                </p:txBody>
              </p:sp>
              <p:sp>
                <p:nvSpPr>
                  <p:cNvPr id="553220" name="AutoShape 260"/>
                  <p:cNvSpPr>
                    <a:spLocks noChangeArrowheads="1"/>
                  </p:cNvSpPr>
                  <p:nvPr/>
                </p:nvSpPr>
                <p:spPr bwMode="auto">
                  <a:xfrm>
                    <a:off x="901" y="2193"/>
                    <a:ext cx="26" cy="26"/>
                  </a:xfrm>
                  <a:prstGeom prst="roundRect">
                    <a:avLst>
                      <a:gd name="adj" fmla="val 50000"/>
                    </a:avLst>
                  </a:prstGeom>
                  <a:solidFill>
                    <a:srgbClr val="606060"/>
                  </a:solidFill>
                  <a:ln w="12700">
                    <a:solidFill>
                      <a:srgbClr val="000000"/>
                    </a:solidFill>
                    <a:round/>
                    <a:headEnd/>
                    <a:tailEnd/>
                  </a:ln>
                </p:spPr>
                <p:txBody>
                  <a:bodyPr/>
                  <a:lstStyle/>
                  <a:p>
                    <a:endParaRPr lang="en-GB"/>
                  </a:p>
                </p:txBody>
              </p:sp>
              <p:sp>
                <p:nvSpPr>
                  <p:cNvPr id="553221" name="AutoShape 261"/>
                  <p:cNvSpPr>
                    <a:spLocks noChangeArrowheads="1"/>
                  </p:cNvSpPr>
                  <p:nvPr/>
                </p:nvSpPr>
                <p:spPr bwMode="auto">
                  <a:xfrm>
                    <a:off x="955" y="2180"/>
                    <a:ext cx="19" cy="18"/>
                  </a:xfrm>
                  <a:prstGeom prst="roundRect">
                    <a:avLst>
                      <a:gd name="adj" fmla="val 50000"/>
                    </a:avLst>
                  </a:prstGeom>
                  <a:solidFill>
                    <a:srgbClr val="606060"/>
                  </a:solidFill>
                  <a:ln w="12700">
                    <a:solidFill>
                      <a:srgbClr val="000000"/>
                    </a:solidFill>
                    <a:round/>
                    <a:headEnd/>
                    <a:tailEnd/>
                  </a:ln>
                </p:spPr>
                <p:txBody>
                  <a:bodyPr/>
                  <a:lstStyle/>
                  <a:p>
                    <a:endParaRPr lang="en-GB"/>
                  </a:p>
                </p:txBody>
              </p:sp>
              <p:grpSp>
                <p:nvGrpSpPr>
                  <p:cNvPr id="553222" name="Group 262"/>
                  <p:cNvGrpSpPr>
                    <a:grpSpLocks/>
                  </p:cNvGrpSpPr>
                  <p:nvPr/>
                </p:nvGrpSpPr>
                <p:grpSpPr bwMode="auto">
                  <a:xfrm>
                    <a:off x="913" y="2084"/>
                    <a:ext cx="60" cy="121"/>
                    <a:chOff x="913" y="2084"/>
                    <a:chExt cx="60" cy="121"/>
                  </a:xfrm>
                </p:grpSpPr>
                <p:sp>
                  <p:nvSpPr>
                    <p:cNvPr id="553223" name="Freeform 263"/>
                    <p:cNvSpPr>
                      <a:spLocks/>
                    </p:cNvSpPr>
                    <p:nvPr/>
                  </p:nvSpPr>
                  <p:spPr bwMode="auto">
                    <a:xfrm>
                      <a:off x="913" y="2084"/>
                      <a:ext cx="1" cy="121"/>
                    </a:xfrm>
                    <a:custGeom>
                      <a:avLst/>
                      <a:gdLst>
                        <a:gd name="T0" fmla="*/ 0 h 121"/>
                        <a:gd name="T1" fmla="*/ 121 h 121"/>
                        <a:gd name="T2" fmla="*/ 104 h 121"/>
                      </a:gdLst>
                      <a:ahLst/>
                      <a:cxnLst>
                        <a:cxn ang="0">
                          <a:pos x="0" y="T0"/>
                        </a:cxn>
                        <a:cxn ang="0">
                          <a:pos x="0" y="T1"/>
                        </a:cxn>
                        <a:cxn ang="0">
                          <a:pos x="0" y="T2"/>
                        </a:cxn>
                      </a:cxnLst>
                      <a:rect l="0" t="0" r="r" b="b"/>
                      <a:pathLst>
                        <a:path h="121">
                          <a:moveTo>
                            <a:pt x="0" y="0"/>
                          </a:moveTo>
                          <a:lnTo>
                            <a:pt x="0" y="121"/>
                          </a:lnTo>
                          <a:lnTo>
                            <a:pt x="0" y="1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224" name="Line 264"/>
                    <p:cNvSpPr>
                      <a:spLocks noChangeShapeType="1"/>
                    </p:cNvSpPr>
                    <p:nvPr/>
                  </p:nvSpPr>
                  <p:spPr bwMode="auto">
                    <a:xfrm>
                      <a:off x="913" y="2154"/>
                      <a:ext cx="60"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553225" name="Freeform 265"/>
                <p:cNvSpPr>
                  <a:spLocks/>
                </p:cNvSpPr>
                <p:nvPr/>
              </p:nvSpPr>
              <p:spPr bwMode="auto">
                <a:xfrm>
                  <a:off x="1049" y="2137"/>
                  <a:ext cx="68" cy="20"/>
                </a:xfrm>
                <a:custGeom>
                  <a:avLst/>
                  <a:gdLst>
                    <a:gd name="T0" fmla="*/ 0 w 68"/>
                    <a:gd name="T1" fmla="*/ 0 h 20"/>
                    <a:gd name="T2" fmla="*/ 68 w 68"/>
                    <a:gd name="T3" fmla="*/ 0 h 20"/>
                    <a:gd name="T4" fmla="*/ 68 w 68"/>
                    <a:gd name="T5" fmla="*/ 9 h 20"/>
                    <a:gd name="T6" fmla="*/ 68 w 68"/>
                    <a:gd name="T7" fmla="*/ 20 h 20"/>
                    <a:gd name="T8" fmla="*/ 52 w 68"/>
                    <a:gd name="T9" fmla="*/ 20 h 20"/>
                    <a:gd name="T10" fmla="*/ 52 w 68"/>
                    <a:gd name="T11" fmla="*/ 9 h 20"/>
                    <a:gd name="T12" fmla="*/ 0 w 68"/>
                    <a:gd name="T13" fmla="*/ 9 h 20"/>
                    <a:gd name="T14" fmla="*/ 0 w 68"/>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20">
                      <a:moveTo>
                        <a:pt x="0" y="0"/>
                      </a:moveTo>
                      <a:lnTo>
                        <a:pt x="68" y="0"/>
                      </a:lnTo>
                      <a:lnTo>
                        <a:pt x="68" y="9"/>
                      </a:lnTo>
                      <a:lnTo>
                        <a:pt x="68" y="20"/>
                      </a:lnTo>
                      <a:lnTo>
                        <a:pt x="52" y="20"/>
                      </a:lnTo>
                      <a:lnTo>
                        <a:pt x="52" y="9"/>
                      </a:lnTo>
                      <a:lnTo>
                        <a:pt x="0" y="9"/>
                      </a:lnTo>
                      <a:lnTo>
                        <a:pt x="0" y="0"/>
                      </a:lnTo>
                      <a:close/>
                    </a:path>
                  </a:pathLst>
                </a:custGeom>
                <a:solidFill>
                  <a:srgbClr val="FFFFFF"/>
                </a:solidFill>
                <a:ln w="12700">
                  <a:solidFill>
                    <a:srgbClr val="000000"/>
                  </a:solidFill>
                  <a:prstDash val="solid"/>
                  <a:round/>
                  <a:headEnd/>
                  <a:tailEnd/>
                </a:ln>
              </p:spPr>
              <p:txBody>
                <a:bodyPr/>
                <a:lstStyle/>
                <a:p>
                  <a:endParaRPr lang="en-GB"/>
                </a:p>
              </p:txBody>
            </p:sp>
            <p:sp>
              <p:nvSpPr>
                <p:cNvPr id="553226" name="Freeform 266"/>
                <p:cNvSpPr>
                  <a:spLocks/>
                </p:cNvSpPr>
                <p:nvPr/>
              </p:nvSpPr>
              <p:spPr bwMode="auto">
                <a:xfrm>
                  <a:off x="829" y="1862"/>
                  <a:ext cx="495" cy="15"/>
                </a:xfrm>
                <a:custGeom>
                  <a:avLst/>
                  <a:gdLst>
                    <a:gd name="T0" fmla="*/ 0 w 495"/>
                    <a:gd name="T1" fmla="*/ 0 h 15"/>
                    <a:gd name="T2" fmla="*/ 495 w 495"/>
                    <a:gd name="T3" fmla="*/ 0 h 15"/>
                    <a:gd name="T4" fmla="*/ 495 w 495"/>
                    <a:gd name="T5" fmla="*/ 15 h 15"/>
                    <a:gd name="T6" fmla="*/ 1 w 495"/>
                    <a:gd name="T7" fmla="*/ 15 h 15"/>
                    <a:gd name="T8" fmla="*/ 0 w 495"/>
                    <a:gd name="T9" fmla="*/ 0 h 15"/>
                  </a:gdLst>
                  <a:ahLst/>
                  <a:cxnLst>
                    <a:cxn ang="0">
                      <a:pos x="T0" y="T1"/>
                    </a:cxn>
                    <a:cxn ang="0">
                      <a:pos x="T2" y="T3"/>
                    </a:cxn>
                    <a:cxn ang="0">
                      <a:pos x="T4" y="T5"/>
                    </a:cxn>
                    <a:cxn ang="0">
                      <a:pos x="T6" y="T7"/>
                    </a:cxn>
                    <a:cxn ang="0">
                      <a:pos x="T8" y="T9"/>
                    </a:cxn>
                  </a:cxnLst>
                  <a:rect l="0" t="0" r="r" b="b"/>
                  <a:pathLst>
                    <a:path w="495" h="15">
                      <a:moveTo>
                        <a:pt x="0" y="0"/>
                      </a:moveTo>
                      <a:lnTo>
                        <a:pt x="495" y="0"/>
                      </a:lnTo>
                      <a:lnTo>
                        <a:pt x="495" y="15"/>
                      </a:lnTo>
                      <a:lnTo>
                        <a:pt x="1" y="15"/>
                      </a:lnTo>
                      <a:lnTo>
                        <a:pt x="0" y="0"/>
                      </a:lnTo>
                      <a:close/>
                    </a:path>
                  </a:pathLst>
                </a:custGeom>
                <a:solidFill>
                  <a:srgbClr val="FFFFFF"/>
                </a:solidFill>
                <a:ln w="12700">
                  <a:solidFill>
                    <a:srgbClr val="000000"/>
                  </a:solidFill>
                  <a:prstDash val="solid"/>
                  <a:round/>
                  <a:headEnd/>
                  <a:tailEnd/>
                </a:ln>
              </p:spPr>
              <p:txBody>
                <a:bodyPr/>
                <a:lstStyle/>
                <a:p>
                  <a:endParaRPr lang="en-GB"/>
                </a:p>
              </p:txBody>
            </p:sp>
          </p:grpSp>
          <p:grpSp>
            <p:nvGrpSpPr>
              <p:cNvPr id="553227" name="Group 267"/>
              <p:cNvGrpSpPr>
                <a:grpSpLocks/>
              </p:cNvGrpSpPr>
              <p:nvPr/>
            </p:nvGrpSpPr>
            <p:grpSpPr bwMode="auto">
              <a:xfrm>
                <a:off x="824" y="2376"/>
                <a:ext cx="549" cy="241"/>
                <a:chOff x="824" y="2376"/>
                <a:chExt cx="549" cy="241"/>
              </a:xfrm>
            </p:grpSpPr>
            <p:sp>
              <p:nvSpPr>
                <p:cNvPr id="553228" name="Freeform 268"/>
                <p:cNvSpPr>
                  <a:spLocks/>
                </p:cNvSpPr>
                <p:nvPr/>
              </p:nvSpPr>
              <p:spPr bwMode="auto">
                <a:xfrm>
                  <a:off x="824" y="2376"/>
                  <a:ext cx="549" cy="240"/>
                </a:xfrm>
                <a:custGeom>
                  <a:avLst/>
                  <a:gdLst>
                    <a:gd name="T0" fmla="*/ 0 w 549"/>
                    <a:gd name="T1" fmla="*/ 240 h 240"/>
                    <a:gd name="T2" fmla="*/ 0 w 549"/>
                    <a:gd name="T3" fmla="*/ 214 h 240"/>
                    <a:gd name="T4" fmla="*/ 6 w 549"/>
                    <a:gd name="T5" fmla="*/ 188 h 240"/>
                    <a:gd name="T6" fmla="*/ 15 w 549"/>
                    <a:gd name="T7" fmla="*/ 158 h 240"/>
                    <a:gd name="T8" fmla="*/ 29 w 549"/>
                    <a:gd name="T9" fmla="*/ 131 h 240"/>
                    <a:gd name="T10" fmla="*/ 47 w 549"/>
                    <a:gd name="T11" fmla="*/ 105 h 240"/>
                    <a:gd name="T12" fmla="*/ 66 w 549"/>
                    <a:gd name="T13" fmla="*/ 84 h 240"/>
                    <a:gd name="T14" fmla="*/ 90 w 549"/>
                    <a:gd name="T15" fmla="*/ 62 h 240"/>
                    <a:gd name="T16" fmla="*/ 122 w 549"/>
                    <a:gd name="T17" fmla="*/ 40 h 240"/>
                    <a:gd name="T18" fmla="*/ 152 w 549"/>
                    <a:gd name="T19" fmla="*/ 26 h 240"/>
                    <a:gd name="T20" fmla="*/ 181 w 549"/>
                    <a:gd name="T21" fmla="*/ 15 h 240"/>
                    <a:gd name="T22" fmla="*/ 214 w 549"/>
                    <a:gd name="T23" fmla="*/ 6 h 240"/>
                    <a:gd name="T24" fmla="*/ 252 w 549"/>
                    <a:gd name="T25" fmla="*/ 0 h 240"/>
                    <a:gd name="T26" fmla="*/ 288 w 549"/>
                    <a:gd name="T27" fmla="*/ 0 h 240"/>
                    <a:gd name="T28" fmla="*/ 324 w 549"/>
                    <a:gd name="T29" fmla="*/ 4 h 240"/>
                    <a:gd name="T30" fmla="*/ 358 w 549"/>
                    <a:gd name="T31" fmla="*/ 12 h 240"/>
                    <a:gd name="T32" fmla="*/ 392 w 549"/>
                    <a:gd name="T33" fmla="*/ 24 h 240"/>
                    <a:gd name="T34" fmla="*/ 420 w 549"/>
                    <a:gd name="T35" fmla="*/ 38 h 240"/>
                    <a:gd name="T36" fmla="*/ 442 w 549"/>
                    <a:gd name="T37" fmla="*/ 53 h 240"/>
                    <a:gd name="T38" fmla="*/ 464 w 549"/>
                    <a:gd name="T39" fmla="*/ 69 h 240"/>
                    <a:gd name="T40" fmla="*/ 484 w 549"/>
                    <a:gd name="T41" fmla="*/ 89 h 240"/>
                    <a:gd name="T42" fmla="*/ 505 w 549"/>
                    <a:gd name="T43" fmla="*/ 114 h 240"/>
                    <a:gd name="T44" fmla="*/ 521 w 549"/>
                    <a:gd name="T45" fmla="*/ 137 h 240"/>
                    <a:gd name="T46" fmla="*/ 529 w 549"/>
                    <a:gd name="T47" fmla="*/ 155 h 240"/>
                    <a:gd name="T48" fmla="*/ 537 w 549"/>
                    <a:gd name="T49" fmla="*/ 172 h 240"/>
                    <a:gd name="T50" fmla="*/ 543 w 549"/>
                    <a:gd name="T51" fmla="*/ 193 h 240"/>
                    <a:gd name="T52" fmla="*/ 544 w 549"/>
                    <a:gd name="T53" fmla="*/ 212 h 240"/>
                    <a:gd name="T54" fmla="*/ 546 w 549"/>
                    <a:gd name="T55" fmla="*/ 231 h 240"/>
                    <a:gd name="T56" fmla="*/ 549 w 549"/>
                    <a:gd name="T57" fmla="*/ 240 h 240"/>
                    <a:gd name="T58" fmla="*/ 0 w 549"/>
                    <a:gd name="T5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9" h="240">
                      <a:moveTo>
                        <a:pt x="0" y="240"/>
                      </a:moveTo>
                      <a:lnTo>
                        <a:pt x="0" y="214"/>
                      </a:lnTo>
                      <a:lnTo>
                        <a:pt x="6" y="188"/>
                      </a:lnTo>
                      <a:lnTo>
                        <a:pt x="15" y="158"/>
                      </a:lnTo>
                      <a:lnTo>
                        <a:pt x="29" y="131"/>
                      </a:lnTo>
                      <a:lnTo>
                        <a:pt x="47" y="105"/>
                      </a:lnTo>
                      <a:lnTo>
                        <a:pt x="66" y="84"/>
                      </a:lnTo>
                      <a:lnTo>
                        <a:pt x="90" y="62"/>
                      </a:lnTo>
                      <a:lnTo>
                        <a:pt x="122" y="40"/>
                      </a:lnTo>
                      <a:lnTo>
                        <a:pt x="152" y="26"/>
                      </a:lnTo>
                      <a:lnTo>
                        <a:pt x="181" y="15"/>
                      </a:lnTo>
                      <a:lnTo>
                        <a:pt x="214" y="6"/>
                      </a:lnTo>
                      <a:lnTo>
                        <a:pt x="252" y="0"/>
                      </a:lnTo>
                      <a:lnTo>
                        <a:pt x="288" y="0"/>
                      </a:lnTo>
                      <a:lnTo>
                        <a:pt x="324" y="4"/>
                      </a:lnTo>
                      <a:lnTo>
                        <a:pt x="358" y="12"/>
                      </a:lnTo>
                      <a:lnTo>
                        <a:pt x="392" y="24"/>
                      </a:lnTo>
                      <a:lnTo>
                        <a:pt x="420" y="38"/>
                      </a:lnTo>
                      <a:lnTo>
                        <a:pt x="442" y="53"/>
                      </a:lnTo>
                      <a:lnTo>
                        <a:pt x="464" y="69"/>
                      </a:lnTo>
                      <a:lnTo>
                        <a:pt x="484" y="89"/>
                      </a:lnTo>
                      <a:lnTo>
                        <a:pt x="505" y="114"/>
                      </a:lnTo>
                      <a:lnTo>
                        <a:pt x="521" y="137"/>
                      </a:lnTo>
                      <a:lnTo>
                        <a:pt x="529" y="155"/>
                      </a:lnTo>
                      <a:lnTo>
                        <a:pt x="537" y="172"/>
                      </a:lnTo>
                      <a:lnTo>
                        <a:pt x="543" y="193"/>
                      </a:lnTo>
                      <a:lnTo>
                        <a:pt x="544" y="212"/>
                      </a:lnTo>
                      <a:lnTo>
                        <a:pt x="546" y="231"/>
                      </a:lnTo>
                      <a:lnTo>
                        <a:pt x="549" y="240"/>
                      </a:lnTo>
                      <a:lnTo>
                        <a:pt x="0" y="240"/>
                      </a:lnTo>
                      <a:close/>
                    </a:path>
                  </a:pathLst>
                </a:custGeom>
                <a:solidFill>
                  <a:srgbClr val="FFFFFF"/>
                </a:solidFill>
                <a:ln w="12700">
                  <a:solidFill>
                    <a:srgbClr val="000000"/>
                  </a:solidFill>
                  <a:prstDash val="solid"/>
                  <a:round/>
                  <a:headEnd/>
                  <a:tailEnd/>
                </a:ln>
              </p:spPr>
              <p:txBody>
                <a:bodyPr/>
                <a:lstStyle/>
                <a:p>
                  <a:endParaRPr lang="en-GB"/>
                </a:p>
              </p:txBody>
            </p:sp>
            <p:sp>
              <p:nvSpPr>
                <p:cNvPr id="553229" name="Freeform 269"/>
                <p:cNvSpPr>
                  <a:spLocks/>
                </p:cNvSpPr>
                <p:nvPr/>
              </p:nvSpPr>
              <p:spPr bwMode="auto">
                <a:xfrm>
                  <a:off x="903" y="2444"/>
                  <a:ext cx="392" cy="173"/>
                </a:xfrm>
                <a:custGeom>
                  <a:avLst/>
                  <a:gdLst>
                    <a:gd name="T0" fmla="*/ 0 w 392"/>
                    <a:gd name="T1" fmla="*/ 173 h 173"/>
                    <a:gd name="T2" fmla="*/ 0 w 392"/>
                    <a:gd name="T3" fmla="*/ 154 h 173"/>
                    <a:gd name="T4" fmla="*/ 4 w 392"/>
                    <a:gd name="T5" fmla="*/ 136 h 173"/>
                    <a:gd name="T6" fmla="*/ 11 w 392"/>
                    <a:gd name="T7" fmla="*/ 114 h 173"/>
                    <a:gd name="T8" fmla="*/ 21 w 392"/>
                    <a:gd name="T9" fmla="*/ 94 h 173"/>
                    <a:gd name="T10" fmla="*/ 34 w 392"/>
                    <a:gd name="T11" fmla="*/ 74 h 173"/>
                    <a:gd name="T12" fmla="*/ 47 w 392"/>
                    <a:gd name="T13" fmla="*/ 61 h 173"/>
                    <a:gd name="T14" fmla="*/ 64 w 392"/>
                    <a:gd name="T15" fmla="*/ 45 h 173"/>
                    <a:gd name="T16" fmla="*/ 87 w 392"/>
                    <a:gd name="T17" fmla="*/ 29 h 173"/>
                    <a:gd name="T18" fmla="*/ 109 w 392"/>
                    <a:gd name="T19" fmla="*/ 18 h 173"/>
                    <a:gd name="T20" fmla="*/ 129 w 392"/>
                    <a:gd name="T21" fmla="*/ 11 h 173"/>
                    <a:gd name="T22" fmla="*/ 153 w 392"/>
                    <a:gd name="T23" fmla="*/ 4 h 173"/>
                    <a:gd name="T24" fmla="*/ 180 w 392"/>
                    <a:gd name="T25" fmla="*/ 0 h 173"/>
                    <a:gd name="T26" fmla="*/ 206 w 392"/>
                    <a:gd name="T27" fmla="*/ 0 h 173"/>
                    <a:gd name="T28" fmla="*/ 231 w 392"/>
                    <a:gd name="T29" fmla="*/ 3 h 173"/>
                    <a:gd name="T30" fmla="*/ 256 w 392"/>
                    <a:gd name="T31" fmla="*/ 9 h 173"/>
                    <a:gd name="T32" fmla="*/ 280 w 392"/>
                    <a:gd name="T33" fmla="*/ 17 h 173"/>
                    <a:gd name="T34" fmla="*/ 300 w 392"/>
                    <a:gd name="T35" fmla="*/ 27 h 173"/>
                    <a:gd name="T36" fmla="*/ 316 w 392"/>
                    <a:gd name="T37" fmla="*/ 38 h 173"/>
                    <a:gd name="T38" fmla="*/ 334 w 392"/>
                    <a:gd name="T39" fmla="*/ 51 h 173"/>
                    <a:gd name="T40" fmla="*/ 347 w 392"/>
                    <a:gd name="T41" fmla="*/ 64 h 173"/>
                    <a:gd name="T42" fmla="*/ 360 w 392"/>
                    <a:gd name="T43" fmla="*/ 80 h 173"/>
                    <a:gd name="T44" fmla="*/ 372 w 392"/>
                    <a:gd name="T45" fmla="*/ 99 h 173"/>
                    <a:gd name="T46" fmla="*/ 378 w 392"/>
                    <a:gd name="T47" fmla="*/ 112 h 173"/>
                    <a:gd name="T48" fmla="*/ 383 w 392"/>
                    <a:gd name="T49" fmla="*/ 124 h 173"/>
                    <a:gd name="T50" fmla="*/ 388 w 392"/>
                    <a:gd name="T51" fmla="*/ 139 h 173"/>
                    <a:gd name="T52" fmla="*/ 390 w 392"/>
                    <a:gd name="T53" fmla="*/ 153 h 173"/>
                    <a:gd name="T54" fmla="*/ 390 w 392"/>
                    <a:gd name="T55" fmla="*/ 167 h 173"/>
                    <a:gd name="T56" fmla="*/ 392 w 392"/>
                    <a:gd name="T57" fmla="*/ 173 h 173"/>
                    <a:gd name="T58" fmla="*/ 0 w 392"/>
                    <a:gd name="T59"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2" h="173">
                      <a:moveTo>
                        <a:pt x="0" y="173"/>
                      </a:moveTo>
                      <a:lnTo>
                        <a:pt x="0" y="154"/>
                      </a:lnTo>
                      <a:lnTo>
                        <a:pt x="4" y="136"/>
                      </a:lnTo>
                      <a:lnTo>
                        <a:pt x="11" y="114"/>
                      </a:lnTo>
                      <a:lnTo>
                        <a:pt x="21" y="94"/>
                      </a:lnTo>
                      <a:lnTo>
                        <a:pt x="34" y="74"/>
                      </a:lnTo>
                      <a:lnTo>
                        <a:pt x="47" y="61"/>
                      </a:lnTo>
                      <a:lnTo>
                        <a:pt x="64" y="45"/>
                      </a:lnTo>
                      <a:lnTo>
                        <a:pt x="87" y="29"/>
                      </a:lnTo>
                      <a:lnTo>
                        <a:pt x="109" y="18"/>
                      </a:lnTo>
                      <a:lnTo>
                        <a:pt x="129" y="11"/>
                      </a:lnTo>
                      <a:lnTo>
                        <a:pt x="153" y="4"/>
                      </a:lnTo>
                      <a:lnTo>
                        <a:pt x="180" y="0"/>
                      </a:lnTo>
                      <a:lnTo>
                        <a:pt x="206" y="0"/>
                      </a:lnTo>
                      <a:lnTo>
                        <a:pt x="231" y="3"/>
                      </a:lnTo>
                      <a:lnTo>
                        <a:pt x="256" y="9"/>
                      </a:lnTo>
                      <a:lnTo>
                        <a:pt x="280" y="17"/>
                      </a:lnTo>
                      <a:lnTo>
                        <a:pt x="300" y="27"/>
                      </a:lnTo>
                      <a:lnTo>
                        <a:pt x="316" y="38"/>
                      </a:lnTo>
                      <a:lnTo>
                        <a:pt x="334" y="51"/>
                      </a:lnTo>
                      <a:lnTo>
                        <a:pt x="347" y="64"/>
                      </a:lnTo>
                      <a:lnTo>
                        <a:pt x="360" y="80"/>
                      </a:lnTo>
                      <a:lnTo>
                        <a:pt x="372" y="99"/>
                      </a:lnTo>
                      <a:lnTo>
                        <a:pt x="378" y="112"/>
                      </a:lnTo>
                      <a:lnTo>
                        <a:pt x="383" y="124"/>
                      </a:lnTo>
                      <a:lnTo>
                        <a:pt x="388" y="139"/>
                      </a:lnTo>
                      <a:lnTo>
                        <a:pt x="390" y="153"/>
                      </a:lnTo>
                      <a:lnTo>
                        <a:pt x="390" y="167"/>
                      </a:lnTo>
                      <a:lnTo>
                        <a:pt x="392" y="173"/>
                      </a:lnTo>
                      <a:lnTo>
                        <a:pt x="0" y="173"/>
                      </a:lnTo>
                      <a:close/>
                    </a:path>
                  </a:pathLst>
                </a:custGeom>
                <a:solidFill>
                  <a:srgbClr val="808080"/>
                </a:solidFill>
                <a:ln w="12700">
                  <a:solidFill>
                    <a:srgbClr val="000000"/>
                  </a:solidFill>
                  <a:prstDash val="solid"/>
                  <a:round/>
                  <a:headEnd/>
                  <a:tailEnd/>
                </a:ln>
              </p:spPr>
              <p:txBody>
                <a:bodyPr/>
                <a:lstStyle/>
                <a:p>
                  <a:endParaRPr lang="en-GB"/>
                </a:p>
              </p:txBody>
            </p:sp>
          </p:grpSp>
          <p:grpSp>
            <p:nvGrpSpPr>
              <p:cNvPr id="553230" name="Group 270"/>
              <p:cNvGrpSpPr>
                <a:grpSpLocks/>
              </p:cNvGrpSpPr>
              <p:nvPr/>
            </p:nvGrpSpPr>
            <p:grpSpPr bwMode="auto">
              <a:xfrm>
                <a:off x="1375" y="1983"/>
                <a:ext cx="310" cy="427"/>
                <a:chOff x="1375" y="1983"/>
                <a:chExt cx="310" cy="427"/>
              </a:xfrm>
            </p:grpSpPr>
            <p:sp>
              <p:nvSpPr>
                <p:cNvPr id="553231" name="Freeform 271"/>
                <p:cNvSpPr>
                  <a:spLocks/>
                </p:cNvSpPr>
                <p:nvPr/>
              </p:nvSpPr>
              <p:spPr bwMode="auto">
                <a:xfrm>
                  <a:off x="1375" y="2068"/>
                  <a:ext cx="309" cy="290"/>
                </a:xfrm>
                <a:custGeom>
                  <a:avLst/>
                  <a:gdLst>
                    <a:gd name="T0" fmla="*/ 0 w 309"/>
                    <a:gd name="T1" fmla="*/ 154 h 290"/>
                    <a:gd name="T2" fmla="*/ 14 w 309"/>
                    <a:gd name="T3" fmla="*/ 171 h 290"/>
                    <a:gd name="T4" fmla="*/ 31 w 309"/>
                    <a:gd name="T5" fmla="*/ 192 h 290"/>
                    <a:gd name="T6" fmla="*/ 42 w 309"/>
                    <a:gd name="T7" fmla="*/ 205 h 290"/>
                    <a:gd name="T8" fmla="*/ 55 w 309"/>
                    <a:gd name="T9" fmla="*/ 220 h 290"/>
                    <a:gd name="T10" fmla="*/ 67 w 309"/>
                    <a:gd name="T11" fmla="*/ 234 h 290"/>
                    <a:gd name="T12" fmla="*/ 80 w 309"/>
                    <a:gd name="T13" fmla="*/ 247 h 290"/>
                    <a:gd name="T14" fmla="*/ 89 w 309"/>
                    <a:gd name="T15" fmla="*/ 259 h 290"/>
                    <a:gd name="T16" fmla="*/ 101 w 309"/>
                    <a:gd name="T17" fmla="*/ 269 h 290"/>
                    <a:gd name="T18" fmla="*/ 111 w 309"/>
                    <a:gd name="T19" fmla="*/ 277 h 290"/>
                    <a:gd name="T20" fmla="*/ 119 w 309"/>
                    <a:gd name="T21" fmla="*/ 284 h 290"/>
                    <a:gd name="T22" fmla="*/ 132 w 309"/>
                    <a:gd name="T23" fmla="*/ 287 h 290"/>
                    <a:gd name="T24" fmla="*/ 143 w 309"/>
                    <a:gd name="T25" fmla="*/ 290 h 290"/>
                    <a:gd name="T26" fmla="*/ 159 w 309"/>
                    <a:gd name="T27" fmla="*/ 287 h 290"/>
                    <a:gd name="T28" fmla="*/ 173 w 309"/>
                    <a:gd name="T29" fmla="*/ 284 h 290"/>
                    <a:gd name="T30" fmla="*/ 182 w 309"/>
                    <a:gd name="T31" fmla="*/ 278 h 290"/>
                    <a:gd name="T32" fmla="*/ 191 w 309"/>
                    <a:gd name="T33" fmla="*/ 274 h 290"/>
                    <a:gd name="T34" fmla="*/ 200 w 309"/>
                    <a:gd name="T35" fmla="*/ 266 h 290"/>
                    <a:gd name="T36" fmla="*/ 213 w 309"/>
                    <a:gd name="T37" fmla="*/ 251 h 290"/>
                    <a:gd name="T38" fmla="*/ 223 w 309"/>
                    <a:gd name="T39" fmla="*/ 238 h 290"/>
                    <a:gd name="T40" fmla="*/ 235 w 309"/>
                    <a:gd name="T41" fmla="*/ 223 h 290"/>
                    <a:gd name="T42" fmla="*/ 243 w 309"/>
                    <a:gd name="T43" fmla="*/ 206 h 290"/>
                    <a:gd name="T44" fmla="*/ 252 w 309"/>
                    <a:gd name="T45" fmla="*/ 190 h 290"/>
                    <a:gd name="T46" fmla="*/ 259 w 309"/>
                    <a:gd name="T47" fmla="*/ 170 h 290"/>
                    <a:gd name="T48" fmla="*/ 264 w 309"/>
                    <a:gd name="T49" fmla="*/ 149 h 290"/>
                    <a:gd name="T50" fmla="*/ 265 w 309"/>
                    <a:gd name="T51" fmla="*/ 127 h 290"/>
                    <a:gd name="T52" fmla="*/ 266 w 309"/>
                    <a:gd name="T53" fmla="*/ 107 h 290"/>
                    <a:gd name="T54" fmla="*/ 270 w 309"/>
                    <a:gd name="T55" fmla="*/ 87 h 290"/>
                    <a:gd name="T56" fmla="*/ 274 w 309"/>
                    <a:gd name="T57" fmla="*/ 71 h 290"/>
                    <a:gd name="T58" fmla="*/ 278 w 309"/>
                    <a:gd name="T59" fmla="*/ 61 h 290"/>
                    <a:gd name="T60" fmla="*/ 284 w 309"/>
                    <a:gd name="T61" fmla="*/ 50 h 290"/>
                    <a:gd name="T62" fmla="*/ 291 w 309"/>
                    <a:gd name="T63" fmla="*/ 30 h 290"/>
                    <a:gd name="T64" fmla="*/ 301 w 309"/>
                    <a:gd name="T65" fmla="*/ 12 h 290"/>
                    <a:gd name="T66" fmla="*/ 309 w 309"/>
                    <a:gd name="T67"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9" h="290">
                      <a:moveTo>
                        <a:pt x="0" y="154"/>
                      </a:moveTo>
                      <a:lnTo>
                        <a:pt x="14" y="171"/>
                      </a:lnTo>
                      <a:lnTo>
                        <a:pt x="31" y="192"/>
                      </a:lnTo>
                      <a:lnTo>
                        <a:pt x="42" y="205"/>
                      </a:lnTo>
                      <a:lnTo>
                        <a:pt x="55" y="220"/>
                      </a:lnTo>
                      <a:lnTo>
                        <a:pt x="67" y="234"/>
                      </a:lnTo>
                      <a:lnTo>
                        <a:pt x="80" y="247"/>
                      </a:lnTo>
                      <a:lnTo>
                        <a:pt x="89" y="259"/>
                      </a:lnTo>
                      <a:lnTo>
                        <a:pt x="101" y="269"/>
                      </a:lnTo>
                      <a:lnTo>
                        <a:pt x="111" y="277"/>
                      </a:lnTo>
                      <a:lnTo>
                        <a:pt x="119" y="284"/>
                      </a:lnTo>
                      <a:lnTo>
                        <a:pt x="132" y="287"/>
                      </a:lnTo>
                      <a:lnTo>
                        <a:pt x="143" y="290"/>
                      </a:lnTo>
                      <a:lnTo>
                        <a:pt x="159" y="287"/>
                      </a:lnTo>
                      <a:lnTo>
                        <a:pt x="173" y="284"/>
                      </a:lnTo>
                      <a:lnTo>
                        <a:pt x="182" y="278"/>
                      </a:lnTo>
                      <a:lnTo>
                        <a:pt x="191" y="274"/>
                      </a:lnTo>
                      <a:lnTo>
                        <a:pt x="200" y="266"/>
                      </a:lnTo>
                      <a:lnTo>
                        <a:pt x="213" y="251"/>
                      </a:lnTo>
                      <a:lnTo>
                        <a:pt x="223" y="238"/>
                      </a:lnTo>
                      <a:lnTo>
                        <a:pt x="235" y="223"/>
                      </a:lnTo>
                      <a:lnTo>
                        <a:pt x="243" y="206"/>
                      </a:lnTo>
                      <a:lnTo>
                        <a:pt x="252" y="190"/>
                      </a:lnTo>
                      <a:lnTo>
                        <a:pt x="259" y="170"/>
                      </a:lnTo>
                      <a:lnTo>
                        <a:pt x="264" y="149"/>
                      </a:lnTo>
                      <a:lnTo>
                        <a:pt x="265" y="127"/>
                      </a:lnTo>
                      <a:lnTo>
                        <a:pt x="266" y="107"/>
                      </a:lnTo>
                      <a:lnTo>
                        <a:pt x="270" y="87"/>
                      </a:lnTo>
                      <a:lnTo>
                        <a:pt x="274" y="71"/>
                      </a:lnTo>
                      <a:lnTo>
                        <a:pt x="278" y="61"/>
                      </a:lnTo>
                      <a:lnTo>
                        <a:pt x="284" y="50"/>
                      </a:lnTo>
                      <a:lnTo>
                        <a:pt x="291" y="30"/>
                      </a:lnTo>
                      <a:lnTo>
                        <a:pt x="301" y="12"/>
                      </a:lnTo>
                      <a:lnTo>
                        <a:pt x="309"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232" name="Freeform 272"/>
                <p:cNvSpPr>
                  <a:spLocks/>
                </p:cNvSpPr>
                <p:nvPr/>
              </p:nvSpPr>
              <p:spPr bwMode="auto">
                <a:xfrm>
                  <a:off x="1375" y="1983"/>
                  <a:ext cx="309" cy="427"/>
                </a:xfrm>
                <a:custGeom>
                  <a:avLst/>
                  <a:gdLst>
                    <a:gd name="T0" fmla="*/ 0 w 309"/>
                    <a:gd name="T1" fmla="*/ 290 h 427"/>
                    <a:gd name="T2" fmla="*/ 8 w 309"/>
                    <a:gd name="T3" fmla="*/ 296 h 427"/>
                    <a:gd name="T4" fmla="*/ 15 w 309"/>
                    <a:gd name="T5" fmla="*/ 303 h 427"/>
                    <a:gd name="T6" fmla="*/ 23 w 309"/>
                    <a:gd name="T7" fmla="*/ 313 h 427"/>
                    <a:gd name="T8" fmla="*/ 32 w 309"/>
                    <a:gd name="T9" fmla="*/ 323 h 427"/>
                    <a:gd name="T10" fmla="*/ 39 w 309"/>
                    <a:gd name="T11" fmla="*/ 333 h 427"/>
                    <a:gd name="T12" fmla="*/ 44 w 309"/>
                    <a:gd name="T13" fmla="*/ 344 h 427"/>
                    <a:gd name="T14" fmla="*/ 54 w 309"/>
                    <a:gd name="T15" fmla="*/ 362 h 427"/>
                    <a:gd name="T16" fmla="*/ 69 w 309"/>
                    <a:gd name="T17" fmla="*/ 383 h 427"/>
                    <a:gd name="T18" fmla="*/ 81 w 309"/>
                    <a:gd name="T19" fmla="*/ 394 h 427"/>
                    <a:gd name="T20" fmla="*/ 93 w 309"/>
                    <a:gd name="T21" fmla="*/ 403 h 427"/>
                    <a:gd name="T22" fmla="*/ 103 w 309"/>
                    <a:gd name="T23" fmla="*/ 409 h 427"/>
                    <a:gd name="T24" fmla="*/ 109 w 309"/>
                    <a:gd name="T25" fmla="*/ 413 h 427"/>
                    <a:gd name="T26" fmla="*/ 117 w 309"/>
                    <a:gd name="T27" fmla="*/ 416 h 427"/>
                    <a:gd name="T28" fmla="*/ 132 w 309"/>
                    <a:gd name="T29" fmla="*/ 421 h 427"/>
                    <a:gd name="T30" fmla="*/ 144 w 309"/>
                    <a:gd name="T31" fmla="*/ 425 h 427"/>
                    <a:gd name="T32" fmla="*/ 155 w 309"/>
                    <a:gd name="T33" fmla="*/ 427 h 427"/>
                    <a:gd name="T34" fmla="*/ 167 w 309"/>
                    <a:gd name="T35" fmla="*/ 425 h 427"/>
                    <a:gd name="T36" fmla="*/ 180 w 309"/>
                    <a:gd name="T37" fmla="*/ 422 h 427"/>
                    <a:gd name="T38" fmla="*/ 191 w 309"/>
                    <a:gd name="T39" fmla="*/ 418 h 427"/>
                    <a:gd name="T40" fmla="*/ 204 w 309"/>
                    <a:gd name="T41" fmla="*/ 413 h 427"/>
                    <a:gd name="T42" fmla="*/ 216 w 309"/>
                    <a:gd name="T43" fmla="*/ 407 h 427"/>
                    <a:gd name="T44" fmla="*/ 224 w 309"/>
                    <a:gd name="T45" fmla="*/ 400 h 427"/>
                    <a:gd name="T46" fmla="*/ 229 w 309"/>
                    <a:gd name="T47" fmla="*/ 395 h 427"/>
                    <a:gd name="T48" fmla="*/ 235 w 309"/>
                    <a:gd name="T49" fmla="*/ 389 h 427"/>
                    <a:gd name="T50" fmla="*/ 242 w 309"/>
                    <a:gd name="T51" fmla="*/ 381 h 427"/>
                    <a:gd name="T52" fmla="*/ 248 w 309"/>
                    <a:gd name="T53" fmla="*/ 372 h 427"/>
                    <a:gd name="T54" fmla="*/ 254 w 309"/>
                    <a:gd name="T55" fmla="*/ 360 h 427"/>
                    <a:gd name="T56" fmla="*/ 261 w 309"/>
                    <a:gd name="T57" fmla="*/ 346 h 427"/>
                    <a:gd name="T58" fmla="*/ 265 w 309"/>
                    <a:gd name="T59" fmla="*/ 332 h 427"/>
                    <a:gd name="T60" fmla="*/ 270 w 309"/>
                    <a:gd name="T61" fmla="*/ 316 h 427"/>
                    <a:gd name="T62" fmla="*/ 273 w 309"/>
                    <a:gd name="T63" fmla="*/ 302 h 427"/>
                    <a:gd name="T64" fmla="*/ 276 w 309"/>
                    <a:gd name="T65" fmla="*/ 285 h 427"/>
                    <a:gd name="T66" fmla="*/ 280 w 309"/>
                    <a:gd name="T67" fmla="*/ 268 h 427"/>
                    <a:gd name="T68" fmla="*/ 285 w 309"/>
                    <a:gd name="T69" fmla="*/ 253 h 427"/>
                    <a:gd name="T70" fmla="*/ 289 w 309"/>
                    <a:gd name="T71" fmla="*/ 239 h 427"/>
                    <a:gd name="T72" fmla="*/ 292 w 309"/>
                    <a:gd name="T73" fmla="*/ 224 h 427"/>
                    <a:gd name="T74" fmla="*/ 293 w 309"/>
                    <a:gd name="T75" fmla="*/ 210 h 427"/>
                    <a:gd name="T76" fmla="*/ 293 w 309"/>
                    <a:gd name="T77" fmla="*/ 194 h 427"/>
                    <a:gd name="T78" fmla="*/ 292 w 309"/>
                    <a:gd name="T79" fmla="*/ 171 h 427"/>
                    <a:gd name="T80" fmla="*/ 292 w 309"/>
                    <a:gd name="T81" fmla="*/ 85 h 427"/>
                    <a:gd name="T82" fmla="*/ 291 w 309"/>
                    <a:gd name="T83" fmla="*/ 45 h 427"/>
                    <a:gd name="T84" fmla="*/ 291 w 309"/>
                    <a:gd name="T85" fmla="*/ 34 h 427"/>
                    <a:gd name="T86" fmla="*/ 291 w 309"/>
                    <a:gd name="T87" fmla="*/ 25 h 427"/>
                    <a:gd name="T88" fmla="*/ 293 w 309"/>
                    <a:gd name="T89" fmla="*/ 14 h 427"/>
                    <a:gd name="T90" fmla="*/ 299 w 309"/>
                    <a:gd name="T91" fmla="*/ 6 h 427"/>
                    <a:gd name="T92" fmla="*/ 309 w 309"/>
                    <a:gd name="T9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9" h="427">
                      <a:moveTo>
                        <a:pt x="0" y="290"/>
                      </a:moveTo>
                      <a:lnTo>
                        <a:pt x="8" y="296"/>
                      </a:lnTo>
                      <a:lnTo>
                        <a:pt x="15" y="303"/>
                      </a:lnTo>
                      <a:lnTo>
                        <a:pt x="23" y="313"/>
                      </a:lnTo>
                      <a:lnTo>
                        <a:pt x="32" y="323"/>
                      </a:lnTo>
                      <a:lnTo>
                        <a:pt x="39" y="333"/>
                      </a:lnTo>
                      <a:lnTo>
                        <a:pt x="44" y="344"/>
                      </a:lnTo>
                      <a:lnTo>
                        <a:pt x="54" y="362"/>
                      </a:lnTo>
                      <a:lnTo>
                        <a:pt x="69" y="383"/>
                      </a:lnTo>
                      <a:lnTo>
                        <a:pt x="81" y="394"/>
                      </a:lnTo>
                      <a:lnTo>
                        <a:pt x="93" y="403"/>
                      </a:lnTo>
                      <a:lnTo>
                        <a:pt x="103" y="409"/>
                      </a:lnTo>
                      <a:lnTo>
                        <a:pt x="109" y="413"/>
                      </a:lnTo>
                      <a:lnTo>
                        <a:pt x="117" y="416"/>
                      </a:lnTo>
                      <a:lnTo>
                        <a:pt x="132" y="421"/>
                      </a:lnTo>
                      <a:lnTo>
                        <a:pt x="144" y="425"/>
                      </a:lnTo>
                      <a:lnTo>
                        <a:pt x="155" y="427"/>
                      </a:lnTo>
                      <a:lnTo>
                        <a:pt x="167" y="425"/>
                      </a:lnTo>
                      <a:lnTo>
                        <a:pt x="180" y="422"/>
                      </a:lnTo>
                      <a:lnTo>
                        <a:pt x="191" y="418"/>
                      </a:lnTo>
                      <a:lnTo>
                        <a:pt x="204" y="413"/>
                      </a:lnTo>
                      <a:lnTo>
                        <a:pt x="216" y="407"/>
                      </a:lnTo>
                      <a:lnTo>
                        <a:pt x="224" y="400"/>
                      </a:lnTo>
                      <a:lnTo>
                        <a:pt x="229" y="395"/>
                      </a:lnTo>
                      <a:lnTo>
                        <a:pt x="235" y="389"/>
                      </a:lnTo>
                      <a:lnTo>
                        <a:pt x="242" y="381"/>
                      </a:lnTo>
                      <a:lnTo>
                        <a:pt x="248" y="372"/>
                      </a:lnTo>
                      <a:lnTo>
                        <a:pt x="254" y="360"/>
                      </a:lnTo>
                      <a:lnTo>
                        <a:pt x="261" y="346"/>
                      </a:lnTo>
                      <a:lnTo>
                        <a:pt x="265" y="332"/>
                      </a:lnTo>
                      <a:lnTo>
                        <a:pt x="270" y="316"/>
                      </a:lnTo>
                      <a:lnTo>
                        <a:pt x="273" y="302"/>
                      </a:lnTo>
                      <a:lnTo>
                        <a:pt x="276" y="285"/>
                      </a:lnTo>
                      <a:lnTo>
                        <a:pt x="280" y="268"/>
                      </a:lnTo>
                      <a:lnTo>
                        <a:pt x="285" y="253"/>
                      </a:lnTo>
                      <a:lnTo>
                        <a:pt x="289" y="239"/>
                      </a:lnTo>
                      <a:lnTo>
                        <a:pt x="292" y="224"/>
                      </a:lnTo>
                      <a:lnTo>
                        <a:pt x="293" y="210"/>
                      </a:lnTo>
                      <a:lnTo>
                        <a:pt x="293" y="194"/>
                      </a:lnTo>
                      <a:lnTo>
                        <a:pt x="292" y="171"/>
                      </a:lnTo>
                      <a:lnTo>
                        <a:pt x="292" y="85"/>
                      </a:lnTo>
                      <a:lnTo>
                        <a:pt x="291" y="45"/>
                      </a:lnTo>
                      <a:lnTo>
                        <a:pt x="291" y="34"/>
                      </a:lnTo>
                      <a:lnTo>
                        <a:pt x="291" y="25"/>
                      </a:lnTo>
                      <a:lnTo>
                        <a:pt x="293" y="14"/>
                      </a:lnTo>
                      <a:lnTo>
                        <a:pt x="299" y="6"/>
                      </a:lnTo>
                      <a:lnTo>
                        <a:pt x="309"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233" name="Arc 273"/>
                <p:cNvSpPr>
                  <a:spLocks/>
                </p:cNvSpPr>
                <p:nvPr/>
              </p:nvSpPr>
              <p:spPr bwMode="auto">
                <a:xfrm>
                  <a:off x="1633" y="2035"/>
                  <a:ext cx="52" cy="345"/>
                </a:xfrm>
                <a:custGeom>
                  <a:avLst/>
                  <a:gdLst>
                    <a:gd name="G0" fmla="+- 21600 0 0"/>
                    <a:gd name="G1" fmla="+- 21596 0 0"/>
                    <a:gd name="G2" fmla="+- 21600 0 0"/>
                    <a:gd name="T0" fmla="*/ 21191 w 21600"/>
                    <a:gd name="T1" fmla="*/ 43192 h 43192"/>
                    <a:gd name="T2" fmla="*/ 21195 w 21600"/>
                    <a:gd name="T3" fmla="*/ 0 h 43192"/>
                    <a:gd name="T4" fmla="*/ 21600 w 21600"/>
                    <a:gd name="T5" fmla="*/ 21596 h 43192"/>
                  </a:gdLst>
                  <a:ahLst/>
                  <a:cxnLst>
                    <a:cxn ang="0">
                      <a:pos x="T0" y="T1"/>
                    </a:cxn>
                    <a:cxn ang="0">
                      <a:pos x="T2" y="T3"/>
                    </a:cxn>
                    <a:cxn ang="0">
                      <a:pos x="T4" y="T5"/>
                    </a:cxn>
                  </a:cxnLst>
                  <a:rect l="0" t="0" r="r" b="b"/>
                  <a:pathLst>
                    <a:path w="21600" h="43192" fill="none" extrusionOk="0">
                      <a:moveTo>
                        <a:pt x="21190" y="43192"/>
                      </a:moveTo>
                      <a:cubicBezTo>
                        <a:pt x="9423" y="42969"/>
                        <a:pt x="0" y="33365"/>
                        <a:pt x="0" y="21596"/>
                      </a:cubicBezTo>
                      <a:cubicBezTo>
                        <a:pt x="0" y="9824"/>
                        <a:pt x="9425" y="220"/>
                        <a:pt x="21194" y="-1"/>
                      </a:cubicBezTo>
                    </a:path>
                    <a:path w="21600" h="43192" stroke="0" extrusionOk="0">
                      <a:moveTo>
                        <a:pt x="21190" y="43192"/>
                      </a:moveTo>
                      <a:cubicBezTo>
                        <a:pt x="9423" y="42969"/>
                        <a:pt x="0" y="33365"/>
                        <a:pt x="0" y="21596"/>
                      </a:cubicBezTo>
                      <a:cubicBezTo>
                        <a:pt x="0" y="9824"/>
                        <a:pt x="9425" y="220"/>
                        <a:pt x="21194" y="-1"/>
                      </a:cubicBezTo>
                      <a:lnTo>
                        <a:pt x="21600" y="21596"/>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553234" name="Group 274"/>
              <p:cNvGrpSpPr>
                <a:grpSpLocks/>
              </p:cNvGrpSpPr>
              <p:nvPr/>
            </p:nvGrpSpPr>
            <p:grpSpPr bwMode="auto">
              <a:xfrm>
                <a:off x="1348" y="2443"/>
                <a:ext cx="1022" cy="311"/>
                <a:chOff x="1348" y="2443"/>
                <a:chExt cx="1022" cy="311"/>
              </a:xfrm>
            </p:grpSpPr>
            <p:sp>
              <p:nvSpPr>
                <p:cNvPr id="553235" name="Line 275"/>
                <p:cNvSpPr>
                  <a:spLocks noChangeShapeType="1"/>
                </p:cNvSpPr>
                <p:nvPr/>
              </p:nvSpPr>
              <p:spPr bwMode="auto">
                <a:xfrm>
                  <a:off x="2369" y="2558"/>
                  <a:ext cx="1" cy="196"/>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236" name="Rectangle 276"/>
                <p:cNvSpPr>
                  <a:spLocks noChangeArrowheads="1"/>
                </p:cNvSpPr>
                <p:nvPr/>
              </p:nvSpPr>
              <p:spPr bwMode="auto">
                <a:xfrm>
                  <a:off x="1348" y="2486"/>
                  <a:ext cx="1013" cy="120"/>
                </a:xfrm>
                <a:prstGeom prst="rect">
                  <a:avLst/>
                </a:prstGeom>
                <a:solidFill>
                  <a:srgbClr val="A00000"/>
                </a:solidFill>
                <a:ln w="25400">
                  <a:solidFill>
                    <a:srgbClr val="000000"/>
                  </a:solidFill>
                  <a:miter lim="800000"/>
                  <a:headEnd/>
                  <a:tailEnd/>
                </a:ln>
              </p:spPr>
              <p:txBody>
                <a:bodyPr/>
                <a:lstStyle/>
                <a:p>
                  <a:endParaRPr lang="en-GB"/>
                </a:p>
              </p:txBody>
            </p:sp>
            <p:grpSp>
              <p:nvGrpSpPr>
                <p:cNvPr id="553237" name="Group 277"/>
                <p:cNvGrpSpPr>
                  <a:grpSpLocks/>
                </p:cNvGrpSpPr>
                <p:nvPr/>
              </p:nvGrpSpPr>
              <p:grpSpPr bwMode="auto">
                <a:xfrm>
                  <a:off x="1385" y="2478"/>
                  <a:ext cx="215" cy="179"/>
                  <a:chOff x="1385" y="2478"/>
                  <a:chExt cx="215" cy="179"/>
                </a:xfrm>
              </p:grpSpPr>
              <p:sp>
                <p:nvSpPr>
                  <p:cNvPr id="553238" name="Rectangle 278"/>
                  <p:cNvSpPr>
                    <a:spLocks noChangeArrowheads="1"/>
                  </p:cNvSpPr>
                  <p:nvPr/>
                </p:nvSpPr>
                <p:spPr bwMode="auto">
                  <a:xfrm>
                    <a:off x="1385" y="2482"/>
                    <a:ext cx="215" cy="163"/>
                  </a:xfrm>
                  <a:prstGeom prst="rect">
                    <a:avLst/>
                  </a:prstGeom>
                  <a:solidFill>
                    <a:srgbClr val="FFFFFF"/>
                  </a:solidFill>
                  <a:ln w="12700">
                    <a:solidFill>
                      <a:srgbClr val="000000"/>
                    </a:solidFill>
                    <a:miter lim="800000"/>
                    <a:headEnd/>
                    <a:tailEnd/>
                  </a:ln>
                </p:spPr>
                <p:txBody>
                  <a:bodyPr/>
                  <a:lstStyle/>
                  <a:p>
                    <a:endParaRPr lang="en-GB"/>
                  </a:p>
                </p:txBody>
              </p:sp>
              <p:grpSp>
                <p:nvGrpSpPr>
                  <p:cNvPr id="553239" name="Group 279"/>
                  <p:cNvGrpSpPr>
                    <a:grpSpLocks/>
                  </p:cNvGrpSpPr>
                  <p:nvPr/>
                </p:nvGrpSpPr>
                <p:grpSpPr bwMode="auto">
                  <a:xfrm>
                    <a:off x="1416" y="2478"/>
                    <a:ext cx="154" cy="179"/>
                    <a:chOff x="1416" y="2478"/>
                    <a:chExt cx="154" cy="179"/>
                  </a:xfrm>
                </p:grpSpPr>
                <p:sp>
                  <p:nvSpPr>
                    <p:cNvPr id="553240" name="Line 280"/>
                    <p:cNvSpPr>
                      <a:spLocks noChangeShapeType="1"/>
                    </p:cNvSpPr>
                    <p:nvPr/>
                  </p:nvSpPr>
                  <p:spPr bwMode="auto">
                    <a:xfrm>
                      <a:off x="1416"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241" name="Line 281"/>
                    <p:cNvSpPr>
                      <a:spLocks noChangeShapeType="1"/>
                    </p:cNvSpPr>
                    <p:nvPr/>
                  </p:nvSpPr>
                  <p:spPr bwMode="auto">
                    <a:xfrm>
                      <a:off x="1432"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242" name="Line 282"/>
                    <p:cNvSpPr>
                      <a:spLocks noChangeShapeType="1"/>
                    </p:cNvSpPr>
                    <p:nvPr/>
                  </p:nvSpPr>
                  <p:spPr bwMode="auto">
                    <a:xfrm>
                      <a:off x="1553"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243" name="Line 283"/>
                    <p:cNvSpPr>
                      <a:spLocks noChangeShapeType="1"/>
                    </p:cNvSpPr>
                    <p:nvPr/>
                  </p:nvSpPr>
                  <p:spPr bwMode="auto">
                    <a:xfrm>
                      <a:off x="1569"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553244" name="Freeform 284"/>
                <p:cNvSpPr>
                  <a:spLocks/>
                </p:cNvSpPr>
                <p:nvPr/>
              </p:nvSpPr>
              <p:spPr bwMode="auto">
                <a:xfrm>
                  <a:off x="1820" y="2443"/>
                  <a:ext cx="274" cy="35"/>
                </a:xfrm>
                <a:custGeom>
                  <a:avLst/>
                  <a:gdLst>
                    <a:gd name="T0" fmla="*/ 0 w 274"/>
                    <a:gd name="T1" fmla="*/ 0 h 35"/>
                    <a:gd name="T2" fmla="*/ 274 w 274"/>
                    <a:gd name="T3" fmla="*/ 0 h 35"/>
                    <a:gd name="T4" fmla="*/ 274 w 274"/>
                    <a:gd name="T5" fmla="*/ 18 h 35"/>
                    <a:gd name="T6" fmla="*/ 206 w 274"/>
                    <a:gd name="T7" fmla="*/ 18 h 35"/>
                    <a:gd name="T8" fmla="*/ 206 w 274"/>
                    <a:gd name="T9" fmla="*/ 35 h 35"/>
                    <a:gd name="T10" fmla="*/ 69 w 274"/>
                    <a:gd name="T11" fmla="*/ 35 h 35"/>
                    <a:gd name="T12" fmla="*/ 69 w 274"/>
                    <a:gd name="T13" fmla="*/ 18 h 35"/>
                    <a:gd name="T14" fmla="*/ 0 w 274"/>
                    <a:gd name="T15" fmla="*/ 21 h 35"/>
                    <a:gd name="T16" fmla="*/ 0 w 274"/>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35">
                      <a:moveTo>
                        <a:pt x="0" y="0"/>
                      </a:moveTo>
                      <a:lnTo>
                        <a:pt x="274" y="0"/>
                      </a:lnTo>
                      <a:lnTo>
                        <a:pt x="274" y="18"/>
                      </a:lnTo>
                      <a:lnTo>
                        <a:pt x="206" y="18"/>
                      </a:lnTo>
                      <a:lnTo>
                        <a:pt x="206" y="35"/>
                      </a:lnTo>
                      <a:lnTo>
                        <a:pt x="69" y="35"/>
                      </a:lnTo>
                      <a:lnTo>
                        <a:pt x="69" y="18"/>
                      </a:lnTo>
                      <a:lnTo>
                        <a:pt x="0" y="21"/>
                      </a:lnTo>
                      <a:lnTo>
                        <a:pt x="0" y="0"/>
                      </a:lnTo>
                      <a:close/>
                    </a:path>
                  </a:pathLst>
                </a:custGeom>
                <a:solidFill>
                  <a:srgbClr val="404040"/>
                </a:solidFill>
                <a:ln w="12700">
                  <a:solidFill>
                    <a:srgbClr val="000000"/>
                  </a:solidFill>
                  <a:prstDash val="solid"/>
                  <a:round/>
                  <a:headEnd/>
                  <a:tailEnd/>
                </a:ln>
              </p:spPr>
              <p:txBody>
                <a:bodyPr/>
                <a:lstStyle/>
                <a:p>
                  <a:endParaRPr lang="en-GB"/>
                </a:p>
              </p:txBody>
            </p:sp>
          </p:grpSp>
          <p:grpSp>
            <p:nvGrpSpPr>
              <p:cNvPr id="553245" name="Group 285"/>
              <p:cNvGrpSpPr>
                <a:grpSpLocks/>
              </p:cNvGrpSpPr>
              <p:nvPr/>
            </p:nvGrpSpPr>
            <p:grpSpPr bwMode="auto">
              <a:xfrm>
                <a:off x="930" y="2478"/>
                <a:ext cx="1372" cy="343"/>
                <a:chOff x="930" y="2478"/>
                <a:chExt cx="1372" cy="343"/>
              </a:xfrm>
            </p:grpSpPr>
            <p:grpSp>
              <p:nvGrpSpPr>
                <p:cNvPr id="553246" name="Group 286"/>
                <p:cNvGrpSpPr>
                  <a:grpSpLocks/>
                </p:cNvGrpSpPr>
                <p:nvPr/>
              </p:nvGrpSpPr>
              <p:grpSpPr bwMode="auto">
                <a:xfrm>
                  <a:off x="1615" y="2478"/>
                  <a:ext cx="344" cy="342"/>
                  <a:chOff x="1615" y="2478"/>
                  <a:chExt cx="344" cy="342"/>
                </a:xfrm>
              </p:grpSpPr>
              <p:sp>
                <p:nvSpPr>
                  <p:cNvPr id="553247" name="Oval 287"/>
                  <p:cNvSpPr>
                    <a:spLocks noChangeArrowheads="1"/>
                  </p:cNvSpPr>
                  <p:nvPr/>
                </p:nvSpPr>
                <p:spPr bwMode="auto">
                  <a:xfrm>
                    <a:off x="1615" y="2478"/>
                    <a:ext cx="344" cy="342"/>
                  </a:xfrm>
                  <a:prstGeom prst="ellipse">
                    <a:avLst/>
                  </a:prstGeom>
                  <a:solidFill>
                    <a:srgbClr val="202020"/>
                  </a:solidFill>
                  <a:ln w="12700">
                    <a:solidFill>
                      <a:srgbClr val="000000"/>
                    </a:solidFill>
                    <a:round/>
                    <a:headEnd/>
                    <a:tailEnd/>
                  </a:ln>
                </p:spPr>
                <p:txBody>
                  <a:bodyPr/>
                  <a:lstStyle/>
                  <a:p>
                    <a:endParaRPr lang="en-GB"/>
                  </a:p>
                </p:txBody>
              </p:sp>
              <p:sp>
                <p:nvSpPr>
                  <p:cNvPr id="553248" name="Oval 288"/>
                  <p:cNvSpPr>
                    <a:spLocks noChangeArrowheads="1"/>
                  </p:cNvSpPr>
                  <p:nvPr/>
                </p:nvSpPr>
                <p:spPr bwMode="auto">
                  <a:xfrm>
                    <a:off x="1666" y="2528"/>
                    <a:ext cx="242" cy="241"/>
                  </a:xfrm>
                  <a:prstGeom prst="ellipse">
                    <a:avLst/>
                  </a:prstGeom>
                  <a:solidFill>
                    <a:srgbClr val="A0A0A0"/>
                  </a:solidFill>
                  <a:ln w="12700">
                    <a:solidFill>
                      <a:srgbClr val="000000"/>
                    </a:solidFill>
                    <a:round/>
                    <a:headEnd/>
                    <a:tailEnd/>
                  </a:ln>
                </p:spPr>
                <p:txBody>
                  <a:bodyPr/>
                  <a:lstStyle/>
                  <a:p>
                    <a:endParaRPr lang="en-GB"/>
                  </a:p>
                </p:txBody>
              </p:sp>
              <p:sp>
                <p:nvSpPr>
                  <p:cNvPr id="553249" name="Oval 289"/>
                  <p:cNvSpPr>
                    <a:spLocks noChangeArrowheads="1"/>
                  </p:cNvSpPr>
                  <p:nvPr/>
                </p:nvSpPr>
                <p:spPr bwMode="auto">
                  <a:xfrm>
                    <a:off x="1735" y="2596"/>
                    <a:ext cx="104" cy="106"/>
                  </a:xfrm>
                  <a:prstGeom prst="ellipse">
                    <a:avLst/>
                  </a:prstGeom>
                  <a:solidFill>
                    <a:srgbClr val="606060"/>
                  </a:solidFill>
                  <a:ln w="12700">
                    <a:solidFill>
                      <a:srgbClr val="000000"/>
                    </a:solidFill>
                    <a:round/>
                    <a:headEnd/>
                    <a:tailEnd/>
                  </a:ln>
                </p:spPr>
                <p:txBody>
                  <a:bodyPr/>
                  <a:lstStyle/>
                  <a:p>
                    <a:endParaRPr lang="en-GB"/>
                  </a:p>
                </p:txBody>
              </p:sp>
            </p:grpSp>
            <p:grpSp>
              <p:nvGrpSpPr>
                <p:cNvPr id="553250" name="Group 290"/>
                <p:cNvGrpSpPr>
                  <a:grpSpLocks/>
                </p:cNvGrpSpPr>
                <p:nvPr/>
              </p:nvGrpSpPr>
              <p:grpSpPr bwMode="auto">
                <a:xfrm>
                  <a:off x="1957" y="2478"/>
                  <a:ext cx="345" cy="342"/>
                  <a:chOff x="1957" y="2478"/>
                  <a:chExt cx="345" cy="342"/>
                </a:xfrm>
              </p:grpSpPr>
              <p:sp>
                <p:nvSpPr>
                  <p:cNvPr id="553251" name="Oval 291"/>
                  <p:cNvSpPr>
                    <a:spLocks noChangeArrowheads="1"/>
                  </p:cNvSpPr>
                  <p:nvPr/>
                </p:nvSpPr>
                <p:spPr bwMode="auto">
                  <a:xfrm>
                    <a:off x="1957" y="2478"/>
                    <a:ext cx="345" cy="342"/>
                  </a:xfrm>
                  <a:prstGeom prst="ellipse">
                    <a:avLst/>
                  </a:prstGeom>
                  <a:solidFill>
                    <a:srgbClr val="202020"/>
                  </a:solidFill>
                  <a:ln w="12700">
                    <a:solidFill>
                      <a:srgbClr val="000000"/>
                    </a:solidFill>
                    <a:round/>
                    <a:headEnd/>
                    <a:tailEnd/>
                  </a:ln>
                </p:spPr>
                <p:txBody>
                  <a:bodyPr/>
                  <a:lstStyle/>
                  <a:p>
                    <a:endParaRPr lang="en-GB"/>
                  </a:p>
                </p:txBody>
              </p:sp>
              <p:sp>
                <p:nvSpPr>
                  <p:cNvPr id="553252" name="Oval 292"/>
                  <p:cNvSpPr>
                    <a:spLocks noChangeArrowheads="1"/>
                  </p:cNvSpPr>
                  <p:nvPr/>
                </p:nvSpPr>
                <p:spPr bwMode="auto">
                  <a:xfrm>
                    <a:off x="2009" y="2528"/>
                    <a:ext cx="241" cy="241"/>
                  </a:xfrm>
                  <a:prstGeom prst="ellipse">
                    <a:avLst/>
                  </a:prstGeom>
                  <a:solidFill>
                    <a:srgbClr val="A0A0A0"/>
                  </a:solidFill>
                  <a:ln w="12700">
                    <a:solidFill>
                      <a:srgbClr val="000000"/>
                    </a:solidFill>
                    <a:round/>
                    <a:headEnd/>
                    <a:tailEnd/>
                  </a:ln>
                </p:spPr>
                <p:txBody>
                  <a:bodyPr/>
                  <a:lstStyle/>
                  <a:p>
                    <a:endParaRPr lang="en-GB"/>
                  </a:p>
                </p:txBody>
              </p:sp>
              <p:sp>
                <p:nvSpPr>
                  <p:cNvPr id="553253" name="Oval 293"/>
                  <p:cNvSpPr>
                    <a:spLocks noChangeArrowheads="1"/>
                  </p:cNvSpPr>
                  <p:nvPr/>
                </p:nvSpPr>
                <p:spPr bwMode="auto">
                  <a:xfrm>
                    <a:off x="2076" y="2596"/>
                    <a:ext cx="106" cy="106"/>
                  </a:xfrm>
                  <a:prstGeom prst="ellipse">
                    <a:avLst/>
                  </a:prstGeom>
                  <a:solidFill>
                    <a:srgbClr val="606060"/>
                  </a:solidFill>
                  <a:ln w="12700">
                    <a:solidFill>
                      <a:srgbClr val="000000"/>
                    </a:solidFill>
                    <a:round/>
                    <a:headEnd/>
                    <a:tailEnd/>
                  </a:ln>
                </p:spPr>
                <p:txBody>
                  <a:bodyPr/>
                  <a:lstStyle/>
                  <a:p>
                    <a:endParaRPr lang="en-GB"/>
                  </a:p>
                </p:txBody>
              </p:sp>
            </p:grpSp>
            <p:grpSp>
              <p:nvGrpSpPr>
                <p:cNvPr id="553254" name="Group 294"/>
                <p:cNvGrpSpPr>
                  <a:grpSpLocks/>
                </p:cNvGrpSpPr>
                <p:nvPr/>
              </p:nvGrpSpPr>
              <p:grpSpPr bwMode="auto">
                <a:xfrm>
                  <a:off x="930" y="2478"/>
                  <a:ext cx="344" cy="343"/>
                  <a:chOff x="930" y="2478"/>
                  <a:chExt cx="344" cy="343"/>
                </a:xfrm>
              </p:grpSpPr>
              <p:sp>
                <p:nvSpPr>
                  <p:cNvPr id="553255" name="Oval 295"/>
                  <p:cNvSpPr>
                    <a:spLocks noChangeArrowheads="1"/>
                  </p:cNvSpPr>
                  <p:nvPr/>
                </p:nvSpPr>
                <p:spPr bwMode="auto">
                  <a:xfrm>
                    <a:off x="930" y="2478"/>
                    <a:ext cx="344" cy="343"/>
                  </a:xfrm>
                  <a:prstGeom prst="ellipse">
                    <a:avLst/>
                  </a:prstGeom>
                  <a:solidFill>
                    <a:srgbClr val="202020"/>
                  </a:solidFill>
                  <a:ln w="12700">
                    <a:solidFill>
                      <a:srgbClr val="000000"/>
                    </a:solidFill>
                    <a:round/>
                    <a:headEnd/>
                    <a:tailEnd/>
                  </a:ln>
                </p:spPr>
                <p:txBody>
                  <a:bodyPr/>
                  <a:lstStyle/>
                  <a:p>
                    <a:endParaRPr lang="en-GB"/>
                  </a:p>
                </p:txBody>
              </p:sp>
              <p:sp>
                <p:nvSpPr>
                  <p:cNvPr id="553256" name="Oval 296"/>
                  <p:cNvSpPr>
                    <a:spLocks noChangeArrowheads="1"/>
                  </p:cNvSpPr>
                  <p:nvPr/>
                </p:nvSpPr>
                <p:spPr bwMode="auto">
                  <a:xfrm>
                    <a:off x="981" y="2528"/>
                    <a:ext cx="242" cy="242"/>
                  </a:xfrm>
                  <a:prstGeom prst="ellipse">
                    <a:avLst/>
                  </a:prstGeom>
                  <a:solidFill>
                    <a:srgbClr val="A0A0A0"/>
                  </a:solidFill>
                  <a:ln w="12700">
                    <a:solidFill>
                      <a:srgbClr val="000000"/>
                    </a:solidFill>
                    <a:round/>
                    <a:headEnd/>
                    <a:tailEnd/>
                  </a:ln>
                </p:spPr>
                <p:txBody>
                  <a:bodyPr/>
                  <a:lstStyle/>
                  <a:p>
                    <a:endParaRPr lang="en-GB"/>
                  </a:p>
                </p:txBody>
              </p:sp>
              <p:sp>
                <p:nvSpPr>
                  <p:cNvPr id="553257" name="Oval 297"/>
                  <p:cNvSpPr>
                    <a:spLocks noChangeArrowheads="1"/>
                  </p:cNvSpPr>
                  <p:nvPr/>
                </p:nvSpPr>
                <p:spPr bwMode="auto">
                  <a:xfrm>
                    <a:off x="1048" y="2596"/>
                    <a:ext cx="106" cy="106"/>
                  </a:xfrm>
                  <a:prstGeom prst="ellipse">
                    <a:avLst/>
                  </a:prstGeom>
                  <a:solidFill>
                    <a:srgbClr val="606060"/>
                  </a:solidFill>
                  <a:ln w="12700">
                    <a:solidFill>
                      <a:srgbClr val="000000"/>
                    </a:solidFill>
                    <a:round/>
                    <a:headEnd/>
                    <a:tailEnd/>
                  </a:ln>
                </p:spPr>
                <p:txBody>
                  <a:bodyPr/>
                  <a:lstStyle/>
                  <a:p>
                    <a:endParaRPr lang="en-GB"/>
                  </a:p>
                </p:txBody>
              </p:sp>
            </p:grpSp>
          </p:grpSp>
        </p:grpSp>
        <p:sp>
          <p:nvSpPr>
            <p:cNvPr id="553258" name="AutoShape 298"/>
            <p:cNvSpPr>
              <a:spLocks noChangeArrowheads="1"/>
            </p:cNvSpPr>
            <p:nvPr/>
          </p:nvSpPr>
          <p:spPr bwMode="auto">
            <a:xfrm rot="5400000">
              <a:off x="4383" y="1504"/>
              <a:ext cx="304" cy="182"/>
            </a:xfrm>
            <a:prstGeom prst="triangle">
              <a:avLst>
                <a:gd name="adj" fmla="val 50000"/>
              </a:avLst>
            </a:prstGeom>
            <a:solidFill>
              <a:srgbClr val="FFCC00"/>
            </a:solidFill>
            <a:ln>
              <a:noFill/>
            </a:ln>
            <a:effectLst/>
            <a:extLst>
              <a:ext uri="{91240B29-F687-4F45-9708-019B960494DF}">
                <a14:hiddenLine xmlns:a14="http://schemas.microsoft.com/office/drawing/2010/main" w="12700">
                  <a:solidFill>
                    <a:schemeClr val="bg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553259" name="Group 299"/>
            <p:cNvGrpSpPr>
              <a:grpSpLocks/>
            </p:cNvGrpSpPr>
            <p:nvPr/>
          </p:nvGrpSpPr>
          <p:grpSpPr bwMode="auto">
            <a:xfrm flipH="1">
              <a:off x="4013" y="1499"/>
              <a:ext cx="480" cy="186"/>
              <a:chOff x="678" y="1510"/>
              <a:chExt cx="4393" cy="1311"/>
            </a:xfrm>
          </p:grpSpPr>
          <p:grpSp>
            <p:nvGrpSpPr>
              <p:cNvPr id="553260" name="Group 300"/>
              <p:cNvGrpSpPr>
                <a:grpSpLocks/>
              </p:cNvGrpSpPr>
              <p:nvPr/>
            </p:nvGrpSpPr>
            <p:grpSpPr bwMode="auto">
              <a:xfrm>
                <a:off x="1688" y="1510"/>
                <a:ext cx="3383" cy="929"/>
                <a:chOff x="1688" y="1510"/>
                <a:chExt cx="3383" cy="929"/>
              </a:xfrm>
            </p:grpSpPr>
            <p:sp>
              <p:nvSpPr>
                <p:cNvPr id="553261" name="Rectangle 301"/>
                <p:cNvSpPr>
                  <a:spLocks noChangeArrowheads="1"/>
                </p:cNvSpPr>
                <p:nvPr/>
              </p:nvSpPr>
              <p:spPr bwMode="auto">
                <a:xfrm>
                  <a:off x="1688" y="1510"/>
                  <a:ext cx="3383" cy="929"/>
                </a:xfrm>
                <a:prstGeom prst="rect">
                  <a:avLst/>
                </a:prstGeom>
                <a:solidFill>
                  <a:srgbClr val="FF0000"/>
                </a:solidFill>
                <a:ln w="12700">
                  <a:solidFill>
                    <a:srgbClr val="000000"/>
                  </a:solidFill>
                  <a:miter lim="800000"/>
                  <a:headEnd/>
                  <a:tailEnd/>
                </a:ln>
              </p:spPr>
              <p:txBody>
                <a:bodyPr/>
                <a:lstStyle/>
                <a:p>
                  <a:endParaRPr lang="en-GB"/>
                </a:p>
              </p:txBody>
            </p:sp>
            <p:sp>
              <p:nvSpPr>
                <p:cNvPr id="553262" name="Rectangle 302"/>
                <p:cNvSpPr>
                  <a:spLocks noChangeArrowheads="1"/>
                </p:cNvSpPr>
                <p:nvPr/>
              </p:nvSpPr>
              <p:spPr bwMode="auto">
                <a:xfrm>
                  <a:off x="1688" y="1543"/>
                  <a:ext cx="3383" cy="863"/>
                </a:xfrm>
                <a:prstGeom prst="rect">
                  <a:avLst/>
                </a:prstGeom>
                <a:solidFill>
                  <a:srgbClr val="FFFFFF"/>
                </a:solidFill>
                <a:ln w="12700">
                  <a:solidFill>
                    <a:srgbClr val="000000"/>
                  </a:solidFill>
                  <a:miter lim="800000"/>
                  <a:headEnd/>
                  <a:tailEnd/>
                </a:ln>
              </p:spPr>
              <p:txBody>
                <a:bodyPr/>
                <a:lstStyle/>
                <a:p>
                  <a:endParaRPr lang="en-GB"/>
                </a:p>
              </p:txBody>
            </p:sp>
          </p:grpSp>
          <p:grpSp>
            <p:nvGrpSpPr>
              <p:cNvPr id="553263" name="Group 303"/>
              <p:cNvGrpSpPr>
                <a:grpSpLocks/>
              </p:cNvGrpSpPr>
              <p:nvPr/>
            </p:nvGrpSpPr>
            <p:grpSpPr bwMode="auto">
              <a:xfrm>
                <a:off x="2627" y="2443"/>
                <a:ext cx="2261" cy="377"/>
                <a:chOff x="2627" y="2443"/>
                <a:chExt cx="2261" cy="377"/>
              </a:xfrm>
            </p:grpSpPr>
            <p:grpSp>
              <p:nvGrpSpPr>
                <p:cNvPr id="553264" name="Group 304"/>
                <p:cNvGrpSpPr>
                  <a:grpSpLocks/>
                </p:cNvGrpSpPr>
                <p:nvPr/>
              </p:nvGrpSpPr>
              <p:grpSpPr bwMode="auto">
                <a:xfrm>
                  <a:off x="2627" y="2443"/>
                  <a:ext cx="2261" cy="333"/>
                  <a:chOff x="2627" y="2443"/>
                  <a:chExt cx="2261" cy="333"/>
                </a:xfrm>
              </p:grpSpPr>
              <p:grpSp>
                <p:nvGrpSpPr>
                  <p:cNvPr id="553265" name="Group 305"/>
                  <p:cNvGrpSpPr>
                    <a:grpSpLocks/>
                  </p:cNvGrpSpPr>
                  <p:nvPr/>
                </p:nvGrpSpPr>
                <p:grpSpPr bwMode="auto">
                  <a:xfrm>
                    <a:off x="2627" y="2443"/>
                    <a:ext cx="274" cy="253"/>
                    <a:chOff x="2627" y="2443"/>
                    <a:chExt cx="274" cy="253"/>
                  </a:xfrm>
                </p:grpSpPr>
                <p:sp>
                  <p:nvSpPr>
                    <p:cNvPr id="553266" name="Freeform 306"/>
                    <p:cNvSpPr>
                      <a:spLocks/>
                    </p:cNvSpPr>
                    <p:nvPr/>
                  </p:nvSpPr>
                  <p:spPr bwMode="auto">
                    <a:xfrm>
                      <a:off x="2627" y="2443"/>
                      <a:ext cx="274" cy="36"/>
                    </a:xfrm>
                    <a:custGeom>
                      <a:avLst/>
                      <a:gdLst>
                        <a:gd name="T0" fmla="*/ 0 w 274"/>
                        <a:gd name="T1" fmla="*/ 2 h 36"/>
                        <a:gd name="T2" fmla="*/ 274 w 274"/>
                        <a:gd name="T3" fmla="*/ 0 h 36"/>
                        <a:gd name="T4" fmla="*/ 238 w 274"/>
                        <a:gd name="T5" fmla="*/ 35 h 36"/>
                        <a:gd name="T6" fmla="*/ 33 w 274"/>
                        <a:gd name="T7" fmla="*/ 36 h 36"/>
                        <a:gd name="T8" fmla="*/ 0 w 274"/>
                        <a:gd name="T9" fmla="*/ 2 h 36"/>
                      </a:gdLst>
                      <a:ahLst/>
                      <a:cxnLst>
                        <a:cxn ang="0">
                          <a:pos x="T0" y="T1"/>
                        </a:cxn>
                        <a:cxn ang="0">
                          <a:pos x="T2" y="T3"/>
                        </a:cxn>
                        <a:cxn ang="0">
                          <a:pos x="T4" y="T5"/>
                        </a:cxn>
                        <a:cxn ang="0">
                          <a:pos x="T6" y="T7"/>
                        </a:cxn>
                        <a:cxn ang="0">
                          <a:pos x="T8" y="T9"/>
                        </a:cxn>
                      </a:cxnLst>
                      <a:rect l="0" t="0" r="r" b="b"/>
                      <a:pathLst>
                        <a:path w="274" h="36">
                          <a:moveTo>
                            <a:pt x="0" y="2"/>
                          </a:moveTo>
                          <a:lnTo>
                            <a:pt x="274" y="0"/>
                          </a:lnTo>
                          <a:lnTo>
                            <a:pt x="238" y="35"/>
                          </a:lnTo>
                          <a:lnTo>
                            <a:pt x="33" y="36"/>
                          </a:lnTo>
                          <a:lnTo>
                            <a:pt x="0" y="2"/>
                          </a:lnTo>
                          <a:close/>
                        </a:path>
                      </a:pathLst>
                    </a:custGeom>
                    <a:solidFill>
                      <a:srgbClr val="606060"/>
                    </a:solidFill>
                    <a:ln w="12700">
                      <a:solidFill>
                        <a:srgbClr val="404040"/>
                      </a:solidFill>
                      <a:prstDash val="solid"/>
                      <a:round/>
                      <a:headEnd/>
                      <a:tailEnd/>
                    </a:ln>
                  </p:spPr>
                  <p:txBody>
                    <a:bodyPr/>
                    <a:lstStyle/>
                    <a:p>
                      <a:endParaRPr lang="en-GB"/>
                    </a:p>
                  </p:txBody>
                </p:sp>
                <p:sp>
                  <p:nvSpPr>
                    <p:cNvPr id="553267" name="Freeform 307"/>
                    <p:cNvSpPr>
                      <a:spLocks/>
                    </p:cNvSpPr>
                    <p:nvPr/>
                  </p:nvSpPr>
                  <p:spPr bwMode="auto">
                    <a:xfrm>
                      <a:off x="2696" y="2479"/>
                      <a:ext cx="136" cy="17"/>
                    </a:xfrm>
                    <a:custGeom>
                      <a:avLst/>
                      <a:gdLst>
                        <a:gd name="T0" fmla="*/ 0 w 136"/>
                        <a:gd name="T1" fmla="*/ 1 h 17"/>
                        <a:gd name="T2" fmla="*/ 136 w 136"/>
                        <a:gd name="T3" fmla="*/ 0 h 17"/>
                        <a:gd name="T4" fmla="*/ 119 w 136"/>
                        <a:gd name="T5" fmla="*/ 16 h 17"/>
                        <a:gd name="T6" fmla="*/ 16 w 136"/>
                        <a:gd name="T7" fmla="*/ 17 h 17"/>
                        <a:gd name="T8" fmla="*/ 0 w 136"/>
                        <a:gd name="T9" fmla="*/ 1 h 17"/>
                      </a:gdLst>
                      <a:ahLst/>
                      <a:cxnLst>
                        <a:cxn ang="0">
                          <a:pos x="T0" y="T1"/>
                        </a:cxn>
                        <a:cxn ang="0">
                          <a:pos x="T2" y="T3"/>
                        </a:cxn>
                        <a:cxn ang="0">
                          <a:pos x="T4" y="T5"/>
                        </a:cxn>
                        <a:cxn ang="0">
                          <a:pos x="T6" y="T7"/>
                        </a:cxn>
                        <a:cxn ang="0">
                          <a:pos x="T8" y="T9"/>
                        </a:cxn>
                      </a:cxnLst>
                      <a:rect l="0" t="0" r="r" b="b"/>
                      <a:pathLst>
                        <a:path w="136" h="17">
                          <a:moveTo>
                            <a:pt x="0" y="1"/>
                          </a:moveTo>
                          <a:lnTo>
                            <a:pt x="136" y="0"/>
                          </a:lnTo>
                          <a:lnTo>
                            <a:pt x="119" y="16"/>
                          </a:lnTo>
                          <a:lnTo>
                            <a:pt x="16" y="17"/>
                          </a:lnTo>
                          <a:lnTo>
                            <a:pt x="0" y="1"/>
                          </a:lnTo>
                          <a:close/>
                        </a:path>
                      </a:pathLst>
                    </a:custGeom>
                    <a:solidFill>
                      <a:srgbClr val="606060"/>
                    </a:solidFill>
                    <a:ln w="12700">
                      <a:solidFill>
                        <a:srgbClr val="404040"/>
                      </a:solidFill>
                      <a:prstDash val="solid"/>
                      <a:round/>
                      <a:headEnd/>
                      <a:tailEnd/>
                    </a:ln>
                  </p:spPr>
                  <p:txBody>
                    <a:bodyPr/>
                    <a:lstStyle/>
                    <a:p>
                      <a:endParaRPr lang="en-GB"/>
                    </a:p>
                  </p:txBody>
                </p:sp>
                <p:sp>
                  <p:nvSpPr>
                    <p:cNvPr id="553268" name="Rectangle 308"/>
                    <p:cNvSpPr>
                      <a:spLocks noChangeArrowheads="1"/>
                    </p:cNvSpPr>
                    <p:nvPr/>
                  </p:nvSpPr>
                  <p:spPr bwMode="auto">
                    <a:xfrm>
                      <a:off x="2750" y="2499"/>
                      <a:ext cx="25" cy="197"/>
                    </a:xfrm>
                    <a:prstGeom prst="rect">
                      <a:avLst/>
                    </a:prstGeom>
                    <a:solidFill>
                      <a:srgbClr val="606060"/>
                    </a:solidFill>
                    <a:ln w="12700">
                      <a:solidFill>
                        <a:srgbClr val="404040"/>
                      </a:solidFill>
                      <a:miter lim="800000"/>
                      <a:headEnd/>
                      <a:tailEnd/>
                    </a:ln>
                  </p:spPr>
                  <p:txBody>
                    <a:bodyPr/>
                    <a:lstStyle/>
                    <a:p>
                      <a:endParaRPr lang="en-GB"/>
                    </a:p>
                  </p:txBody>
                </p:sp>
              </p:grpSp>
              <p:grpSp>
                <p:nvGrpSpPr>
                  <p:cNvPr id="553269" name="Group 309"/>
                  <p:cNvGrpSpPr>
                    <a:grpSpLocks/>
                  </p:cNvGrpSpPr>
                  <p:nvPr/>
                </p:nvGrpSpPr>
                <p:grpSpPr bwMode="auto">
                  <a:xfrm>
                    <a:off x="3996" y="2443"/>
                    <a:ext cx="430" cy="333"/>
                    <a:chOff x="3996" y="2443"/>
                    <a:chExt cx="430" cy="333"/>
                  </a:xfrm>
                </p:grpSpPr>
                <p:sp>
                  <p:nvSpPr>
                    <p:cNvPr id="553270" name="Freeform 310"/>
                    <p:cNvSpPr>
                      <a:spLocks/>
                    </p:cNvSpPr>
                    <p:nvPr/>
                  </p:nvSpPr>
                  <p:spPr bwMode="auto">
                    <a:xfrm>
                      <a:off x="3996" y="2446"/>
                      <a:ext cx="429" cy="67"/>
                    </a:xfrm>
                    <a:custGeom>
                      <a:avLst/>
                      <a:gdLst>
                        <a:gd name="T0" fmla="*/ 0 w 429"/>
                        <a:gd name="T1" fmla="*/ 0 h 67"/>
                        <a:gd name="T2" fmla="*/ 429 w 429"/>
                        <a:gd name="T3" fmla="*/ 0 h 67"/>
                        <a:gd name="T4" fmla="*/ 429 w 429"/>
                        <a:gd name="T5" fmla="*/ 67 h 67"/>
                        <a:gd name="T6" fmla="*/ 34 w 429"/>
                        <a:gd name="T7" fmla="*/ 67 h 67"/>
                        <a:gd name="T8" fmla="*/ 0 w 429"/>
                        <a:gd name="T9" fmla="*/ 0 h 67"/>
                      </a:gdLst>
                      <a:ahLst/>
                      <a:cxnLst>
                        <a:cxn ang="0">
                          <a:pos x="T0" y="T1"/>
                        </a:cxn>
                        <a:cxn ang="0">
                          <a:pos x="T2" y="T3"/>
                        </a:cxn>
                        <a:cxn ang="0">
                          <a:pos x="T4" y="T5"/>
                        </a:cxn>
                        <a:cxn ang="0">
                          <a:pos x="T6" y="T7"/>
                        </a:cxn>
                        <a:cxn ang="0">
                          <a:pos x="T8" y="T9"/>
                        </a:cxn>
                      </a:cxnLst>
                      <a:rect l="0" t="0" r="r" b="b"/>
                      <a:pathLst>
                        <a:path w="429" h="67">
                          <a:moveTo>
                            <a:pt x="0" y="0"/>
                          </a:moveTo>
                          <a:lnTo>
                            <a:pt x="429" y="0"/>
                          </a:lnTo>
                          <a:lnTo>
                            <a:pt x="429" y="67"/>
                          </a:lnTo>
                          <a:lnTo>
                            <a:pt x="34" y="67"/>
                          </a:lnTo>
                          <a:lnTo>
                            <a:pt x="0" y="0"/>
                          </a:lnTo>
                          <a:close/>
                        </a:path>
                      </a:pathLst>
                    </a:custGeom>
                    <a:solidFill>
                      <a:srgbClr val="606060"/>
                    </a:solidFill>
                    <a:ln w="12700">
                      <a:solidFill>
                        <a:srgbClr val="404040"/>
                      </a:solidFill>
                      <a:prstDash val="solid"/>
                      <a:round/>
                      <a:headEnd/>
                      <a:tailEnd/>
                    </a:ln>
                  </p:spPr>
                  <p:txBody>
                    <a:bodyPr/>
                    <a:lstStyle/>
                    <a:p>
                      <a:endParaRPr lang="en-GB"/>
                    </a:p>
                  </p:txBody>
                </p:sp>
                <p:grpSp>
                  <p:nvGrpSpPr>
                    <p:cNvPr id="553271" name="Group 311"/>
                    <p:cNvGrpSpPr>
                      <a:grpSpLocks/>
                    </p:cNvGrpSpPr>
                    <p:nvPr/>
                  </p:nvGrpSpPr>
                  <p:grpSpPr bwMode="auto">
                    <a:xfrm>
                      <a:off x="4030" y="2443"/>
                      <a:ext cx="362" cy="77"/>
                      <a:chOff x="4030" y="2443"/>
                      <a:chExt cx="362" cy="77"/>
                    </a:xfrm>
                  </p:grpSpPr>
                  <p:sp>
                    <p:nvSpPr>
                      <p:cNvPr id="553272" name="Freeform 312"/>
                      <p:cNvSpPr>
                        <a:spLocks/>
                      </p:cNvSpPr>
                      <p:nvPr/>
                    </p:nvSpPr>
                    <p:spPr bwMode="auto">
                      <a:xfrm>
                        <a:off x="4030" y="2461"/>
                        <a:ext cx="326" cy="51"/>
                      </a:xfrm>
                      <a:custGeom>
                        <a:avLst/>
                        <a:gdLst>
                          <a:gd name="T0" fmla="*/ 0 w 326"/>
                          <a:gd name="T1" fmla="*/ 51 h 51"/>
                          <a:gd name="T2" fmla="*/ 52 w 326"/>
                          <a:gd name="T3" fmla="*/ 0 h 51"/>
                          <a:gd name="T4" fmla="*/ 326 w 326"/>
                          <a:gd name="T5" fmla="*/ 0 h 51"/>
                          <a:gd name="T6" fmla="*/ 326 w 326"/>
                          <a:gd name="T7" fmla="*/ 51 h 51"/>
                        </a:gdLst>
                        <a:ahLst/>
                        <a:cxnLst>
                          <a:cxn ang="0">
                            <a:pos x="T0" y="T1"/>
                          </a:cxn>
                          <a:cxn ang="0">
                            <a:pos x="T2" y="T3"/>
                          </a:cxn>
                          <a:cxn ang="0">
                            <a:pos x="T4" y="T5"/>
                          </a:cxn>
                          <a:cxn ang="0">
                            <a:pos x="T6" y="T7"/>
                          </a:cxn>
                        </a:cxnLst>
                        <a:rect l="0" t="0" r="r" b="b"/>
                        <a:pathLst>
                          <a:path w="326" h="51">
                            <a:moveTo>
                              <a:pt x="0" y="51"/>
                            </a:moveTo>
                            <a:lnTo>
                              <a:pt x="52" y="0"/>
                            </a:lnTo>
                            <a:lnTo>
                              <a:pt x="326" y="0"/>
                            </a:lnTo>
                            <a:lnTo>
                              <a:pt x="326" y="51"/>
                            </a:lnTo>
                          </a:path>
                        </a:pathLst>
                      </a:custGeom>
                      <a:noFill/>
                      <a:ln w="12700">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273" name="Line 313"/>
                      <p:cNvSpPr>
                        <a:spLocks noChangeShapeType="1"/>
                      </p:cNvSpPr>
                      <p:nvPr/>
                    </p:nvSpPr>
                    <p:spPr bwMode="auto">
                      <a:xfrm>
                        <a:off x="4391" y="2443"/>
                        <a:ext cx="1" cy="77"/>
                      </a:xfrm>
                      <a:prstGeom prst="line">
                        <a:avLst/>
                      </a:prstGeom>
                      <a:noFill/>
                      <a:ln w="12700">
                        <a:solidFill>
                          <a:srgbClr val="40404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53274" name="Line 314"/>
                    <p:cNvSpPr>
                      <a:spLocks noChangeShapeType="1"/>
                    </p:cNvSpPr>
                    <p:nvPr/>
                  </p:nvSpPr>
                  <p:spPr bwMode="auto">
                    <a:xfrm>
                      <a:off x="4425" y="2512"/>
                      <a:ext cx="1" cy="264"/>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553275" name="Group 315"/>
                  <p:cNvGrpSpPr>
                    <a:grpSpLocks/>
                  </p:cNvGrpSpPr>
                  <p:nvPr/>
                </p:nvGrpSpPr>
                <p:grpSpPr bwMode="auto">
                  <a:xfrm>
                    <a:off x="4460" y="2443"/>
                    <a:ext cx="428" cy="333"/>
                    <a:chOff x="4460" y="2443"/>
                    <a:chExt cx="428" cy="333"/>
                  </a:xfrm>
                </p:grpSpPr>
                <p:sp>
                  <p:nvSpPr>
                    <p:cNvPr id="553276" name="Freeform 316"/>
                    <p:cNvSpPr>
                      <a:spLocks/>
                    </p:cNvSpPr>
                    <p:nvPr/>
                  </p:nvSpPr>
                  <p:spPr bwMode="auto">
                    <a:xfrm>
                      <a:off x="4460" y="2446"/>
                      <a:ext cx="427" cy="67"/>
                    </a:xfrm>
                    <a:custGeom>
                      <a:avLst/>
                      <a:gdLst>
                        <a:gd name="T0" fmla="*/ 0 w 427"/>
                        <a:gd name="T1" fmla="*/ 0 h 67"/>
                        <a:gd name="T2" fmla="*/ 427 w 427"/>
                        <a:gd name="T3" fmla="*/ 0 h 67"/>
                        <a:gd name="T4" fmla="*/ 427 w 427"/>
                        <a:gd name="T5" fmla="*/ 67 h 67"/>
                        <a:gd name="T6" fmla="*/ 33 w 427"/>
                        <a:gd name="T7" fmla="*/ 67 h 67"/>
                        <a:gd name="T8" fmla="*/ 0 w 427"/>
                        <a:gd name="T9" fmla="*/ 0 h 67"/>
                      </a:gdLst>
                      <a:ahLst/>
                      <a:cxnLst>
                        <a:cxn ang="0">
                          <a:pos x="T0" y="T1"/>
                        </a:cxn>
                        <a:cxn ang="0">
                          <a:pos x="T2" y="T3"/>
                        </a:cxn>
                        <a:cxn ang="0">
                          <a:pos x="T4" y="T5"/>
                        </a:cxn>
                        <a:cxn ang="0">
                          <a:pos x="T6" y="T7"/>
                        </a:cxn>
                        <a:cxn ang="0">
                          <a:pos x="T8" y="T9"/>
                        </a:cxn>
                      </a:cxnLst>
                      <a:rect l="0" t="0" r="r" b="b"/>
                      <a:pathLst>
                        <a:path w="427" h="67">
                          <a:moveTo>
                            <a:pt x="0" y="0"/>
                          </a:moveTo>
                          <a:lnTo>
                            <a:pt x="427" y="0"/>
                          </a:lnTo>
                          <a:lnTo>
                            <a:pt x="427" y="67"/>
                          </a:lnTo>
                          <a:lnTo>
                            <a:pt x="33" y="67"/>
                          </a:lnTo>
                          <a:lnTo>
                            <a:pt x="0" y="0"/>
                          </a:lnTo>
                          <a:close/>
                        </a:path>
                      </a:pathLst>
                    </a:custGeom>
                    <a:solidFill>
                      <a:srgbClr val="606060"/>
                    </a:solidFill>
                    <a:ln w="12700">
                      <a:solidFill>
                        <a:srgbClr val="404040"/>
                      </a:solidFill>
                      <a:prstDash val="solid"/>
                      <a:round/>
                      <a:headEnd/>
                      <a:tailEnd/>
                    </a:ln>
                  </p:spPr>
                  <p:txBody>
                    <a:bodyPr/>
                    <a:lstStyle/>
                    <a:p>
                      <a:endParaRPr lang="en-GB"/>
                    </a:p>
                  </p:txBody>
                </p:sp>
                <p:grpSp>
                  <p:nvGrpSpPr>
                    <p:cNvPr id="553277" name="Group 317"/>
                    <p:cNvGrpSpPr>
                      <a:grpSpLocks/>
                    </p:cNvGrpSpPr>
                    <p:nvPr/>
                  </p:nvGrpSpPr>
                  <p:grpSpPr bwMode="auto">
                    <a:xfrm>
                      <a:off x="4493" y="2443"/>
                      <a:ext cx="360" cy="77"/>
                      <a:chOff x="4493" y="2443"/>
                      <a:chExt cx="360" cy="77"/>
                    </a:xfrm>
                  </p:grpSpPr>
                  <p:sp>
                    <p:nvSpPr>
                      <p:cNvPr id="553278" name="Freeform 318"/>
                      <p:cNvSpPr>
                        <a:spLocks/>
                      </p:cNvSpPr>
                      <p:nvPr/>
                    </p:nvSpPr>
                    <p:spPr bwMode="auto">
                      <a:xfrm>
                        <a:off x="4493" y="2461"/>
                        <a:ext cx="326" cy="51"/>
                      </a:xfrm>
                      <a:custGeom>
                        <a:avLst/>
                        <a:gdLst>
                          <a:gd name="T0" fmla="*/ 0 w 326"/>
                          <a:gd name="T1" fmla="*/ 51 h 51"/>
                          <a:gd name="T2" fmla="*/ 53 w 326"/>
                          <a:gd name="T3" fmla="*/ 0 h 51"/>
                          <a:gd name="T4" fmla="*/ 326 w 326"/>
                          <a:gd name="T5" fmla="*/ 0 h 51"/>
                          <a:gd name="T6" fmla="*/ 326 w 326"/>
                          <a:gd name="T7" fmla="*/ 51 h 51"/>
                        </a:gdLst>
                        <a:ahLst/>
                        <a:cxnLst>
                          <a:cxn ang="0">
                            <a:pos x="T0" y="T1"/>
                          </a:cxn>
                          <a:cxn ang="0">
                            <a:pos x="T2" y="T3"/>
                          </a:cxn>
                          <a:cxn ang="0">
                            <a:pos x="T4" y="T5"/>
                          </a:cxn>
                          <a:cxn ang="0">
                            <a:pos x="T6" y="T7"/>
                          </a:cxn>
                        </a:cxnLst>
                        <a:rect l="0" t="0" r="r" b="b"/>
                        <a:pathLst>
                          <a:path w="326" h="51">
                            <a:moveTo>
                              <a:pt x="0" y="51"/>
                            </a:moveTo>
                            <a:lnTo>
                              <a:pt x="53" y="0"/>
                            </a:lnTo>
                            <a:lnTo>
                              <a:pt x="326" y="0"/>
                            </a:lnTo>
                            <a:lnTo>
                              <a:pt x="326" y="51"/>
                            </a:lnTo>
                          </a:path>
                        </a:pathLst>
                      </a:custGeom>
                      <a:noFill/>
                      <a:ln w="12700">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279" name="Line 319"/>
                      <p:cNvSpPr>
                        <a:spLocks noChangeShapeType="1"/>
                      </p:cNvSpPr>
                      <p:nvPr/>
                    </p:nvSpPr>
                    <p:spPr bwMode="auto">
                      <a:xfrm>
                        <a:off x="4852" y="2443"/>
                        <a:ext cx="1" cy="77"/>
                      </a:xfrm>
                      <a:prstGeom prst="line">
                        <a:avLst/>
                      </a:prstGeom>
                      <a:noFill/>
                      <a:ln w="12700">
                        <a:solidFill>
                          <a:srgbClr val="40404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53280" name="Line 320"/>
                    <p:cNvSpPr>
                      <a:spLocks noChangeShapeType="1"/>
                    </p:cNvSpPr>
                    <p:nvPr/>
                  </p:nvSpPr>
                  <p:spPr bwMode="auto">
                    <a:xfrm>
                      <a:off x="4887" y="2512"/>
                      <a:ext cx="1" cy="264"/>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553281" name="Group 321"/>
                <p:cNvGrpSpPr>
                  <a:grpSpLocks/>
                </p:cNvGrpSpPr>
                <p:nvPr/>
              </p:nvGrpSpPr>
              <p:grpSpPr bwMode="auto">
                <a:xfrm>
                  <a:off x="4048" y="2478"/>
                  <a:ext cx="345" cy="342"/>
                  <a:chOff x="4048" y="2478"/>
                  <a:chExt cx="345" cy="342"/>
                </a:xfrm>
              </p:grpSpPr>
              <p:sp>
                <p:nvSpPr>
                  <p:cNvPr id="553282" name="Oval 322"/>
                  <p:cNvSpPr>
                    <a:spLocks noChangeArrowheads="1"/>
                  </p:cNvSpPr>
                  <p:nvPr/>
                </p:nvSpPr>
                <p:spPr bwMode="auto">
                  <a:xfrm>
                    <a:off x="4048" y="2478"/>
                    <a:ext cx="345" cy="342"/>
                  </a:xfrm>
                  <a:prstGeom prst="ellipse">
                    <a:avLst/>
                  </a:prstGeom>
                  <a:solidFill>
                    <a:srgbClr val="202020"/>
                  </a:solidFill>
                  <a:ln w="12700">
                    <a:solidFill>
                      <a:srgbClr val="000000"/>
                    </a:solidFill>
                    <a:round/>
                    <a:headEnd/>
                    <a:tailEnd/>
                  </a:ln>
                </p:spPr>
                <p:txBody>
                  <a:bodyPr/>
                  <a:lstStyle/>
                  <a:p>
                    <a:endParaRPr lang="en-GB"/>
                  </a:p>
                </p:txBody>
              </p:sp>
              <p:sp>
                <p:nvSpPr>
                  <p:cNvPr id="553283" name="Oval 323"/>
                  <p:cNvSpPr>
                    <a:spLocks noChangeArrowheads="1"/>
                  </p:cNvSpPr>
                  <p:nvPr/>
                </p:nvSpPr>
                <p:spPr bwMode="auto">
                  <a:xfrm>
                    <a:off x="4098" y="2528"/>
                    <a:ext cx="243" cy="241"/>
                  </a:xfrm>
                  <a:prstGeom prst="ellipse">
                    <a:avLst/>
                  </a:prstGeom>
                  <a:solidFill>
                    <a:srgbClr val="A0A0A0"/>
                  </a:solidFill>
                  <a:ln w="12700">
                    <a:solidFill>
                      <a:srgbClr val="000000"/>
                    </a:solidFill>
                    <a:round/>
                    <a:headEnd/>
                    <a:tailEnd/>
                  </a:ln>
                </p:spPr>
                <p:txBody>
                  <a:bodyPr/>
                  <a:lstStyle/>
                  <a:p>
                    <a:endParaRPr lang="en-GB"/>
                  </a:p>
                </p:txBody>
              </p:sp>
              <p:sp>
                <p:nvSpPr>
                  <p:cNvPr id="553284" name="Oval 324"/>
                  <p:cNvSpPr>
                    <a:spLocks noChangeArrowheads="1"/>
                  </p:cNvSpPr>
                  <p:nvPr/>
                </p:nvSpPr>
                <p:spPr bwMode="auto">
                  <a:xfrm>
                    <a:off x="4168" y="2596"/>
                    <a:ext cx="104" cy="106"/>
                  </a:xfrm>
                  <a:prstGeom prst="ellipse">
                    <a:avLst/>
                  </a:prstGeom>
                  <a:solidFill>
                    <a:srgbClr val="606060"/>
                  </a:solidFill>
                  <a:ln w="12700">
                    <a:solidFill>
                      <a:srgbClr val="000000"/>
                    </a:solidFill>
                    <a:round/>
                    <a:headEnd/>
                    <a:tailEnd/>
                  </a:ln>
                </p:spPr>
                <p:txBody>
                  <a:bodyPr/>
                  <a:lstStyle/>
                  <a:p>
                    <a:endParaRPr lang="en-GB"/>
                  </a:p>
                </p:txBody>
              </p:sp>
            </p:grpSp>
            <p:grpSp>
              <p:nvGrpSpPr>
                <p:cNvPr id="553285" name="Group 325"/>
                <p:cNvGrpSpPr>
                  <a:grpSpLocks/>
                </p:cNvGrpSpPr>
                <p:nvPr/>
              </p:nvGrpSpPr>
              <p:grpSpPr bwMode="auto">
                <a:xfrm>
                  <a:off x="4511" y="2478"/>
                  <a:ext cx="343" cy="342"/>
                  <a:chOff x="4511" y="2478"/>
                  <a:chExt cx="343" cy="342"/>
                </a:xfrm>
              </p:grpSpPr>
              <p:sp>
                <p:nvSpPr>
                  <p:cNvPr id="553286" name="Oval 326"/>
                  <p:cNvSpPr>
                    <a:spLocks noChangeArrowheads="1"/>
                  </p:cNvSpPr>
                  <p:nvPr/>
                </p:nvSpPr>
                <p:spPr bwMode="auto">
                  <a:xfrm>
                    <a:off x="4511" y="2478"/>
                    <a:ext cx="343" cy="342"/>
                  </a:xfrm>
                  <a:prstGeom prst="ellipse">
                    <a:avLst/>
                  </a:prstGeom>
                  <a:solidFill>
                    <a:srgbClr val="202020"/>
                  </a:solidFill>
                  <a:ln w="12700">
                    <a:solidFill>
                      <a:srgbClr val="000000"/>
                    </a:solidFill>
                    <a:round/>
                    <a:headEnd/>
                    <a:tailEnd/>
                  </a:ln>
                </p:spPr>
                <p:txBody>
                  <a:bodyPr/>
                  <a:lstStyle/>
                  <a:p>
                    <a:endParaRPr lang="en-GB"/>
                  </a:p>
                </p:txBody>
              </p:sp>
              <p:sp>
                <p:nvSpPr>
                  <p:cNvPr id="553287" name="Oval 327"/>
                  <p:cNvSpPr>
                    <a:spLocks noChangeArrowheads="1"/>
                  </p:cNvSpPr>
                  <p:nvPr/>
                </p:nvSpPr>
                <p:spPr bwMode="auto">
                  <a:xfrm>
                    <a:off x="4562" y="2528"/>
                    <a:ext cx="241" cy="241"/>
                  </a:xfrm>
                  <a:prstGeom prst="ellipse">
                    <a:avLst/>
                  </a:prstGeom>
                  <a:solidFill>
                    <a:srgbClr val="A0A0A0"/>
                  </a:solidFill>
                  <a:ln w="12700">
                    <a:solidFill>
                      <a:srgbClr val="000000"/>
                    </a:solidFill>
                    <a:round/>
                    <a:headEnd/>
                    <a:tailEnd/>
                  </a:ln>
                </p:spPr>
                <p:txBody>
                  <a:bodyPr/>
                  <a:lstStyle/>
                  <a:p>
                    <a:endParaRPr lang="en-GB"/>
                  </a:p>
                </p:txBody>
              </p:sp>
              <p:sp>
                <p:nvSpPr>
                  <p:cNvPr id="553288" name="Oval 328"/>
                  <p:cNvSpPr>
                    <a:spLocks noChangeArrowheads="1"/>
                  </p:cNvSpPr>
                  <p:nvPr/>
                </p:nvSpPr>
                <p:spPr bwMode="auto">
                  <a:xfrm>
                    <a:off x="4630" y="2596"/>
                    <a:ext cx="105" cy="106"/>
                  </a:xfrm>
                  <a:prstGeom prst="ellipse">
                    <a:avLst/>
                  </a:prstGeom>
                  <a:solidFill>
                    <a:srgbClr val="606060"/>
                  </a:solidFill>
                  <a:ln w="12700">
                    <a:solidFill>
                      <a:srgbClr val="000000"/>
                    </a:solidFill>
                    <a:round/>
                    <a:headEnd/>
                    <a:tailEnd/>
                  </a:ln>
                </p:spPr>
                <p:txBody>
                  <a:bodyPr/>
                  <a:lstStyle/>
                  <a:p>
                    <a:endParaRPr lang="en-GB"/>
                  </a:p>
                </p:txBody>
              </p:sp>
            </p:grpSp>
          </p:grpSp>
          <p:grpSp>
            <p:nvGrpSpPr>
              <p:cNvPr id="553289" name="Group 329"/>
              <p:cNvGrpSpPr>
                <a:grpSpLocks/>
              </p:cNvGrpSpPr>
              <p:nvPr/>
            </p:nvGrpSpPr>
            <p:grpSpPr bwMode="auto">
              <a:xfrm>
                <a:off x="678" y="1846"/>
                <a:ext cx="693" cy="767"/>
                <a:chOff x="678" y="1846"/>
                <a:chExt cx="693" cy="767"/>
              </a:xfrm>
            </p:grpSpPr>
            <p:sp>
              <p:nvSpPr>
                <p:cNvPr id="553290" name="Rectangle 330"/>
                <p:cNvSpPr>
                  <a:spLocks noChangeArrowheads="1"/>
                </p:cNvSpPr>
                <p:nvPr/>
              </p:nvSpPr>
              <p:spPr bwMode="auto">
                <a:xfrm>
                  <a:off x="1344" y="2209"/>
                  <a:ext cx="27" cy="93"/>
                </a:xfrm>
                <a:prstGeom prst="rect">
                  <a:avLst/>
                </a:prstGeom>
                <a:solidFill>
                  <a:srgbClr val="606060"/>
                </a:solidFill>
                <a:ln w="12700">
                  <a:solidFill>
                    <a:srgbClr val="000000"/>
                  </a:solidFill>
                  <a:miter lim="800000"/>
                  <a:headEnd/>
                  <a:tailEnd/>
                </a:ln>
              </p:spPr>
              <p:txBody>
                <a:bodyPr/>
                <a:lstStyle/>
                <a:p>
                  <a:endParaRPr lang="en-GB"/>
                </a:p>
              </p:txBody>
            </p:sp>
            <p:sp>
              <p:nvSpPr>
                <p:cNvPr id="553291" name="Freeform 331"/>
                <p:cNvSpPr>
                  <a:spLocks/>
                </p:cNvSpPr>
                <p:nvPr/>
              </p:nvSpPr>
              <p:spPr bwMode="auto">
                <a:xfrm>
                  <a:off x="690" y="1846"/>
                  <a:ext cx="650" cy="597"/>
                </a:xfrm>
                <a:custGeom>
                  <a:avLst/>
                  <a:gdLst>
                    <a:gd name="T0" fmla="*/ 137 w 650"/>
                    <a:gd name="T1" fmla="*/ 18 h 597"/>
                    <a:gd name="T2" fmla="*/ 172 w 650"/>
                    <a:gd name="T3" fmla="*/ 0 h 597"/>
                    <a:gd name="T4" fmla="*/ 599 w 650"/>
                    <a:gd name="T5" fmla="*/ 0 h 597"/>
                    <a:gd name="T6" fmla="*/ 634 w 650"/>
                    <a:gd name="T7" fmla="*/ 16 h 597"/>
                    <a:gd name="T8" fmla="*/ 634 w 650"/>
                    <a:gd name="T9" fmla="*/ 224 h 597"/>
                    <a:gd name="T10" fmla="*/ 650 w 650"/>
                    <a:gd name="T11" fmla="*/ 273 h 597"/>
                    <a:gd name="T12" fmla="*/ 650 w 650"/>
                    <a:gd name="T13" fmla="*/ 597 h 597"/>
                    <a:gd name="T14" fmla="*/ 0 w 650"/>
                    <a:gd name="T15" fmla="*/ 597 h 597"/>
                    <a:gd name="T16" fmla="*/ 0 w 650"/>
                    <a:gd name="T17" fmla="*/ 308 h 597"/>
                    <a:gd name="T18" fmla="*/ 51 w 650"/>
                    <a:gd name="T19" fmla="*/ 273 h 597"/>
                    <a:gd name="T20" fmla="*/ 121 w 650"/>
                    <a:gd name="T21" fmla="*/ 69 h 597"/>
                    <a:gd name="T22" fmla="*/ 137 w 650"/>
                    <a:gd name="T23" fmla="*/ 69 h 597"/>
                    <a:gd name="T24" fmla="*/ 68 w 650"/>
                    <a:gd name="T25" fmla="*/ 273 h 597"/>
                    <a:gd name="T26" fmla="*/ 189 w 650"/>
                    <a:gd name="T27" fmla="*/ 273 h 597"/>
                    <a:gd name="T28" fmla="*/ 137 w 650"/>
                    <a:gd name="T29" fmla="*/ 69 h 597"/>
                    <a:gd name="T30" fmla="*/ 154 w 650"/>
                    <a:gd name="T31" fmla="*/ 69 h 597"/>
                    <a:gd name="T32" fmla="*/ 205 w 650"/>
                    <a:gd name="T33" fmla="*/ 273 h 597"/>
                    <a:gd name="T34" fmla="*/ 427 w 650"/>
                    <a:gd name="T35" fmla="*/ 273 h 597"/>
                    <a:gd name="T36" fmla="*/ 359 w 650"/>
                    <a:gd name="T37" fmla="*/ 69 h 597"/>
                    <a:gd name="T38" fmla="*/ 394 w 650"/>
                    <a:gd name="T39" fmla="*/ 69 h 597"/>
                    <a:gd name="T40" fmla="*/ 462 w 650"/>
                    <a:gd name="T41" fmla="*/ 273 h 597"/>
                    <a:gd name="T42" fmla="*/ 634 w 650"/>
                    <a:gd name="T43" fmla="*/ 273 h 597"/>
                    <a:gd name="T44" fmla="*/ 565 w 650"/>
                    <a:gd name="T45" fmla="*/ 69 h 597"/>
                    <a:gd name="T46" fmla="*/ 394 w 650"/>
                    <a:gd name="T47" fmla="*/ 69 h 597"/>
                    <a:gd name="T48" fmla="*/ 359 w 650"/>
                    <a:gd name="T49" fmla="*/ 69 h 597"/>
                    <a:gd name="T50" fmla="*/ 154 w 650"/>
                    <a:gd name="T51" fmla="*/ 69 h 597"/>
                    <a:gd name="T52" fmla="*/ 137 w 650"/>
                    <a:gd name="T53" fmla="*/ 69 h 597"/>
                    <a:gd name="T54" fmla="*/ 121 w 650"/>
                    <a:gd name="T55" fmla="*/ 69 h 597"/>
                    <a:gd name="T56" fmla="*/ 137 w 650"/>
                    <a:gd name="T57" fmla="*/ 34 h 597"/>
                    <a:gd name="T58" fmla="*/ 137 w 650"/>
                    <a:gd name="T59" fmla="*/ 18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0" h="597">
                      <a:moveTo>
                        <a:pt x="137" y="18"/>
                      </a:moveTo>
                      <a:lnTo>
                        <a:pt x="172" y="0"/>
                      </a:lnTo>
                      <a:lnTo>
                        <a:pt x="599" y="0"/>
                      </a:lnTo>
                      <a:lnTo>
                        <a:pt x="634" y="16"/>
                      </a:lnTo>
                      <a:lnTo>
                        <a:pt x="634" y="224"/>
                      </a:lnTo>
                      <a:lnTo>
                        <a:pt x="650" y="273"/>
                      </a:lnTo>
                      <a:lnTo>
                        <a:pt x="650" y="597"/>
                      </a:lnTo>
                      <a:lnTo>
                        <a:pt x="0" y="597"/>
                      </a:lnTo>
                      <a:lnTo>
                        <a:pt x="0" y="308"/>
                      </a:lnTo>
                      <a:lnTo>
                        <a:pt x="51" y="273"/>
                      </a:lnTo>
                      <a:lnTo>
                        <a:pt x="121" y="69"/>
                      </a:lnTo>
                      <a:lnTo>
                        <a:pt x="137" y="69"/>
                      </a:lnTo>
                      <a:lnTo>
                        <a:pt x="68" y="273"/>
                      </a:lnTo>
                      <a:lnTo>
                        <a:pt x="189" y="273"/>
                      </a:lnTo>
                      <a:lnTo>
                        <a:pt x="137" y="69"/>
                      </a:lnTo>
                      <a:lnTo>
                        <a:pt x="154" y="69"/>
                      </a:lnTo>
                      <a:lnTo>
                        <a:pt x="205" y="273"/>
                      </a:lnTo>
                      <a:lnTo>
                        <a:pt x="427" y="273"/>
                      </a:lnTo>
                      <a:lnTo>
                        <a:pt x="359" y="69"/>
                      </a:lnTo>
                      <a:lnTo>
                        <a:pt x="394" y="69"/>
                      </a:lnTo>
                      <a:lnTo>
                        <a:pt x="462" y="273"/>
                      </a:lnTo>
                      <a:lnTo>
                        <a:pt x="634" y="273"/>
                      </a:lnTo>
                      <a:lnTo>
                        <a:pt x="565" y="69"/>
                      </a:lnTo>
                      <a:lnTo>
                        <a:pt x="394" y="69"/>
                      </a:lnTo>
                      <a:lnTo>
                        <a:pt x="359" y="69"/>
                      </a:lnTo>
                      <a:lnTo>
                        <a:pt x="154" y="69"/>
                      </a:lnTo>
                      <a:lnTo>
                        <a:pt x="137" y="69"/>
                      </a:lnTo>
                      <a:lnTo>
                        <a:pt x="121" y="69"/>
                      </a:lnTo>
                      <a:lnTo>
                        <a:pt x="137" y="34"/>
                      </a:lnTo>
                      <a:lnTo>
                        <a:pt x="137" y="18"/>
                      </a:lnTo>
                      <a:close/>
                    </a:path>
                  </a:pathLst>
                </a:custGeom>
                <a:solidFill>
                  <a:srgbClr val="FF0000"/>
                </a:solidFill>
                <a:ln w="12700">
                  <a:solidFill>
                    <a:srgbClr val="000000"/>
                  </a:solidFill>
                  <a:prstDash val="solid"/>
                  <a:round/>
                  <a:headEnd/>
                  <a:tailEnd/>
                </a:ln>
              </p:spPr>
              <p:txBody>
                <a:bodyPr/>
                <a:lstStyle/>
                <a:p>
                  <a:endParaRPr lang="en-GB"/>
                </a:p>
              </p:txBody>
            </p:sp>
            <p:sp>
              <p:nvSpPr>
                <p:cNvPr id="553292" name="Line 332"/>
                <p:cNvSpPr>
                  <a:spLocks noChangeShapeType="1"/>
                </p:cNvSpPr>
                <p:nvPr/>
              </p:nvSpPr>
              <p:spPr bwMode="auto">
                <a:xfrm>
                  <a:off x="879" y="2119"/>
                  <a:ext cx="1" cy="3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293" name="Freeform 333"/>
                <p:cNvSpPr>
                  <a:spLocks/>
                </p:cNvSpPr>
                <p:nvPr/>
              </p:nvSpPr>
              <p:spPr bwMode="auto">
                <a:xfrm>
                  <a:off x="1054" y="1880"/>
                  <a:ext cx="81" cy="479"/>
                </a:xfrm>
                <a:custGeom>
                  <a:avLst/>
                  <a:gdLst>
                    <a:gd name="T0" fmla="*/ 0 w 81"/>
                    <a:gd name="T1" fmla="*/ 0 h 479"/>
                    <a:gd name="T2" fmla="*/ 81 w 81"/>
                    <a:gd name="T3" fmla="*/ 239 h 479"/>
                    <a:gd name="T4" fmla="*/ 81 w 81"/>
                    <a:gd name="T5" fmla="*/ 479 h 479"/>
                  </a:gdLst>
                  <a:ahLst/>
                  <a:cxnLst>
                    <a:cxn ang="0">
                      <a:pos x="T0" y="T1"/>
                    </a:cxn>
                    <a:cxn ang="0">
                      <a:pos x="T2" y="T3"/>
                    </a:cxn>
                    <a:cxn ang="0">
                      <a:pos x="T4" y="T5"/>
                    </a:cxn>
                  </a:cxnLst>
                  <a:rect l="0" t="0" r="r" b="b"/>
                  <a:pathLst>
                    <a:path w="81" h="479">
                      <a:moveTo>
                        <a:pt x="0" y="0"/>
                      </a:moveTo>
                      <a:lnTo>
                        <a:pt x="81" y="239"/>
                      </a:lnTo>
                      <a:lnTo>
                        <a:pt x="81" y="47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553294" name="Group 334"/>
                <p:cNvGrpSpPr>
                  <a:grpSpLocks/>
                </p:cNvGrpSpPr>
                <p:nvPr/>
              </p:nvGrpSpPr>
              <p:grpSpPr bwMode="auto">
                <a:xfrm>
                  <a:off x="678" y="2447"/>
                  <a:ext cx="658" cy="166"/>
                  <a:chOff x="678" y="2447"/>
                  <a:chExt cx="658" cy="166"/>
                </a:xfrm>
              </p:grpSpPr>
              <p:sp>
                <p:nvSpPr>
                  <p:cNvPr id="553295" name="Rectangle 335"/>
                  <p:cNvSpPr>
                    <a:spLocks noChangeArrowheads="1"/>
                  </p:cNvSpPr>
                  <p:nvPr/>
                </p:nvSpPr>
                <p:spPr bwMode="auto">
                  <a:xfrm>
                    <a:off x="678" y="2447"/>
                    <a:ext cx="658" cy="166"/>
                  </a:xfrm>
                  <a:prstGeom prst="rect">
                    <a:avLst/>
                  </a:prstGeom>
                  <a:solidFill>
                    <a:srgbClr val="FFFFFF"/>
                  </a:solidFill>
                  <a:ln w="12700">
                    <a:solidFill>
                      <a:srgbClr val="000000"/>
                    </a:solidFill>
                    <a:miter lim="800000"/>
                    <a:headEnd/>
                    <a:tailEnd/>
                  </a:ln>
                </p:spPr>
                <p:txBody>
                  <a:bodyPr/>
                  <a:lstStyle/>
                  <a:p>
                    <a:endParaRPr lang="en-GB"/>
                  </a:p>
                </p:txBody>
              </p:sp>
              <p:grpSp>
                <p:nvGrpSpPr>
                  <p:cNvPr id="553296" name="Group 336"/>
                  <p:cNvGrpSpPr>
                    <a:grpSpLocks/>
                  </p:cNvGrpSpPr>
                  <p:nvPr/>
                </p:nvGrpSpPr>
                <p:grpSpPr bwMode="auto">
                  <a:xfrm>
                    <a:off x="707" y="2461"/>
                    <a:ext cx="196" cy="18"/>
                    <a:chOff x="707" y="2461"/>
                    <a:chExt cx="196" cy="18"/>
                  </a:xfrm>
                </p:grpSpPr>
                <p:sp>
                  <p:nvSpPr>
                    <p:cNvPr id="553297" name="Line 337"/>
                    <p:cNvSpPr>
                      <a:spLocks noChangeShapeType="1"/>
                    </p:cNvSpPr>
                    <p:nvPr/>
                  </p:nvSpPr>
                  <p:spPr bwMode="auto">
                    <a:xfrm>
                      <a:off x="707" y="2461"/>
                      <a:ext cx="1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298" name="Line 338"/>
                    <p:cNvSpPr>
                      <a:spLocks noChangeShapeType="1"/>
                    </p:cNvSpPr>
                    <p:nvPr/>
                  </p:nvSpPr>
                  <p:spPr bwMode="auto">
                    <a:xfrm>
                      <a:off x="725" y="2478"/>
                      <a:ext cx="17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553299" name="Group 339"/>
                <p:cNvGrpSpPr>
                  <a:grpSpLocks/>
                </p:cNvGrpSpPr>
                <p:nvPr/>
              </p:nvGrpSpPr>
              <p:grpSpPr bwMode="auto">
                <a:xfrm>
                  <a:off x="690" y="2359"/>
                  <a:ext cx="642" cy="18"/>
                  <a:chOff x="690" y="2359"/>
                  <a:chExt cx="642" cy="18"/>
                </a:xfrm>
              </p:grpSpPr>
              <p:sp>
                <p:nvSpPr>
                  <p:cNvPr id="553300" name="Line 340"/>
                  <p:cNvSpPr>
                    <a:spLocks noChangeShapeType="1"/>
                  </p:cNvSpPr>
                  <p:nvPr/>
                </p:nvSpPr>
                <p:spPr bwMode="auto">
                  <a:xfrm>
                    <a:off x="690" y="2376"/>
                    <a:ext cx="197" cy="1"/>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301" name="Line 341"/>
                  <p:cNvSpPr>
                    <a:spLocks noChangeShapeType="1"/>
                  </p:cNvSpPr>
                  <p:nvPr/>
                </p:nvSpPr>
                <p:spPr bwMode="auto">
                  <a:xfrm>
                    <a:off x="690" y="2359"/>
                    <a:ext cx="642" cy="1"/>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53302" name="Line 342"/>
                <p:cNvSpPr>
                  <a:spLocks noChangeShapeType="1"/>
                </p:cNvSpPr>
                <p:nvPr/>
              </p:nvSpPr>
              <p:spPr bwMode="auto">
                <a:xfrm>
                  <a:off x="1324" y="2119"/>
                  <a:ext cx="1" cy="3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553303" name="Group 343"/>
                <p:cNvGrpSpPr>
                  <a:grpSpLocks/>
                </p:cNvGrpSpPr>
                <p:nvPr/>
              </p:nvGrpSpPr>
              <p:grpSpPr bwMode="auto">
                <a:xfrm>
                  <a:off x="895" y="1983"/>
                  <a:ext cx="79" cy="236"/>
                  <a:chOff x="895" y="1983"/>
                  <a:chExt cx="79" cy="236"/>
                </a:xfrm>
              </p:grpSpPr>
              <p:sp>
                <p:nvSpPr>
                  <p:cNvPr id="553304" name="AutoShape 344"/>
                  <p:cNvSpPr>
                    <a:spLocks noChangeArrowheads="1"/>
                  </p:cNvSpPr>
                  <p:nvPr/>
                </p:nvSpPr>
                <p:spPr bwMode="auto">
                  <a:xfrm>
                    <a:off x="895" y="1983"/>
                    <a:ext cx="55" cy="173"/>
                  </a:xfrm>
                  <a:prstGeom prst="roundRect">
                    <a:avLst>
                      <a:gd name="adj" fmla="val 48412"/>
                    </a:avLst>
                  </a:prstGeom>
                  <a:solidFill>
                    <a:srgbClr val="FFFFFF"/>
                  </a:solidFill>
                  <a:ln w="12700">
                    <a:solidFill>
                      <a:srgbClr val="000000"/>
                    </a:solidFill>
                    <a:round/>
                    <a:headEnd/>
                    <a:tailEnd/>
                  </a:ln>
                </p:spPr>
                <p:txBody>
                  <a:bodyPr/>
                  <a:lstStyle/>
                  <a:p>
                    <a:endParaRPr lang="en-GB"/>
                  </a:p>
                </p:txBody>
              </p:sp>
              <p:sp>
                <p:nvSpPr>
                  <p:cNvPr id="553305" name="AutoShape 345"/>
                  <p:cNvSpPr>
                    <a:spLocks noChangeArrowheads="1"/>
                  </p:cNvSpPr>
                  <p:nvPr/>
                </p:nvSpPr>
                <p:spPr bwMode="auto">
                  <a:xfrm>
                    <a:off x="901" y="2193"/>
                    <a:ext cx="26" cy="26"/>
                  </a:xfrm>
                  <a:prstGeom prst="roundRect">
                    <a:avLst>
                      <a:gd name="adj" fmla="val 50000"/>
                    </a:avLst>
                  </a:prstGeom>
                  <a:solidFill>
                    <a:srgbClr val="606060"/>
                  </a:solidFill>
                  <a:ln w="12700">
                    <a:solidFill>
                      <a:srgbClr val="000000"/>
                    </a:solidFill>
                    <a:round/>
                    <a:headEnd/>
                    <a:tailEnd/>
                  </a:ln>
                </p:spPr>
                <p:txBody>
                  <a:bodyPr/>
                  <a:lstStyle/>
                  <a:p>
                    <a:endParaRPr lang="en-GB"/>
                  </a:p>
                </p:txBody>
              </p:sp>
              <p:sp>
                <p:nvSpPr>
                  <p:cNvPr id="553306" name="AutoShape 346"/>
                  <p:cNvSpPr>
                    <a:spLocks noChangeArrowheads="1"/>
                  </p:cNvSpPr>
                  <p:nvPr/>
                </p:nvSpPr>
                <p:spPr bwMode="auto">
                  <a:xfrm>
                    <a:off x="955" y="2180"/>
                    <a:ext cx="19" cy="18"/>
                  </a:xfrm>
                  <a:prstGeom prst="roundRect">
                    <a:avLst>
                      <a:gd name="adj" fmla="val 50000"/>
                    </a:avLst>
                  </a:prstGeom>
                  <a:solidFill>
                    <a:srgbClr val="606060"/>
                  </a:solidFill>
                  <a:ln w="12700">
                    <a:solidFill>
                      <a:srgbClr val="000000"/>
                    </a:solidFill>
                    <a:round/>
                    <a:headEnd/>
                    <a:tailEnd/>
                  </a:ln>
                </p:spPr>
                <p:txBody>
                  <a:bodyPr/>
                  <a:lstStyle/>
                  <a:p>
                    <a:endParaRPr lang="en-GB"/>
                  </a:p>
                </p:txBody>
              </p:sp>
              <p:grpSp>
                <p:nvGrpSpPr>
                  <p:cNvPr id="553307" name="Group 347"/>
                  <p:cNvGrpSpPr>
                    <a:grpSpLocks/>
                  </p:cNvGrpSpPr>
                  <p:nvPr/>
                </p:nvGrpSpPr>
                <p:grpSpPr bwMode="auto">
                  <a:xfrm>
                    <a:off x="913" y="2084"/>
                    <a:ext cx="60" cy="121"/>
                    <a:chOff x="913" y="2084"/>
                    <a:chExt cx="60" cy="121"/>
                  </a:xfrm>
                </p:grpSpPr>
                <p:sp>
                  <p:nvSpPr>
                    <p:cNvPr id="553308" name="Freeform 348"/>
                    <p:cNvSpPr>
                      <a:spLocks/>
                    </p:cNvSpPr>
                    <p:nvPr/>
                  </p:nvSpPr>
                  <p:spPr bwMode="auto">
                    <a:xfrm>
                      <a:off x="913" y="2084"/>
                      <a:ext cx="1" cy="121"/>
                    </a:xfrm>
                    <a:custGeom>
                      <a:avLst/>
                      <a:gdLst>
                        <a:gd name="T0" fmla="*/ 0 h 121"/>
                        <a:gd name="T1" fmla="*/ 121 h 121"/>
                        <a:gd name="T2" fmla="*/ 104 h 121"/>
                      </a:gdLst>
                      <a:ahLst/>
                      <a:cxnLst>
                        <a:cxn ang="0">
                          <a:pos x="0" y="T0"/>
                        </a:cxn>
                        <a:cxn ang="0">
                          <a:pos x="0" y="T1"/>
                        </a:cxn>
                        <a:cxn ang="0">
                          <a:pos x="0" y="T2"/>
                        </a:cxn>
                      </a:cxnLst>
                      <a:rect l="0" t="0" r="r" b="b"/>
                      <a:pathLst>
                        <a:path h="121">
                          <a:moveTo>
                            <a:pt x="0" y="0"/>
                          </a:moveTo>
                          <a:lnTo>
                            <a:pt x="0" y="121"/>
                          </a:lnTo>
                          <a:lnTo>
                            <a:pt x="0" y="1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309" name="Line 349"/>
                    <p:cNvSpPr>
                      <a:spLocks noChangeShapeType="1"/>
                    </p:cNvSpPr>
                    <p:nvPr/>
                  </p:nvSpPr>
                  <p:spPr bwMode="auto">
                    <a:xfrm>
                      <a:off x="913" y="2154"/>
                      <a:ext cx="60"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553310" name="Freeform 350"/>
                <p:cNvSpPr>
                  <a:spLocks/>
                </p:cNvSpPr>
                <p:nvPr/>
              </p:nvSpPr>
              <p:spPr bwMode="auto">
                <a:xfrm>
                  <a:off x="1049" y="2137"/>
                  <a:ext cx="68" cy="20"/>
                </a:xfrm>
                <a:custGeom>
                  <a:avLst/>
                  <a:gdLst>
                    <a:gd name="T0" fmla="*/ 0 w 68"/>
                    <a:gd name="T1" fmla="*/ 0 h 20"/>
                    <a:gd name="T2" fmla="*/ 68 w 68"/>
                    <a:gd name="T3" fmla="*/ 0 h 20"/>
                    <a:gd name="T4" fmla="*/ 68 w 68"/>
                    <a:gd name="T5" fmla="*/ 9 h 20"/>
                    <a:gd name="T6" fmla="*/ 68 w 68"/>
                    <a:gd name="T7" fmla="*/ 20 h 20"/>
                    <a:gd name="T8" fmla="*/ 52 w 68"/>
                    <a:gd name="T9" fmla="*/ 20 h 20"/>
                    <a:gd name="T10" fmla="*/ 52 w 68"/>
                    <a:gd name="T11" fmla="*/ 9 h 20"/>
                    <a:gd name="T12" fmla="*/ 0 w 68"/>
                    <a:gd name="T13" fmla="*/ 9 h 20"/>
                    <a:gd name="T14" fmla="*/ 0 w 68"/>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20">
                      <a:moveTo>
                        <a:pt x="0" y="0"/>
                      </a:moveTo>
                      <a:lnTo>
                        <a:pt x="68" y="0"/>
                      </a:lnTo>
                      <a:lnTo>
                        <a:pt x="68" y="9"/>
                      </a:lnTo>
                      <a:lnTo>
                        <a:pt x="68" y="20"/>
                      </a:lnTo>
                      <a:lnTo>
                        <a:pt x="52" y="20"/>
                      </a:lnTo>
                      <a:lnTo>
                        <a:pt x="52" y="9"/>
                      </a:lnTo>
                      <a:lnTo>
                        <a:pt x="0" y="9"/>
                      </a:lnTo>
                      <a:lnTo>
                        <a:pt x="0" y="0"/>
                      </a:lnTo>
                      <a:close/>
                    </a:path>
                  </a:pathLst>
                </a:custGeom>
                <a:solidFill>
                  <a:srgbClr val="FFFFFF"/>
                </a:solidFill>
                <a:ln w="12700">
                  <a:solidFill>
                    <a:srgbClr val="000000"/>
                  </a:solidFill>
                  <a:prstDash val="solid"/>
                  <a:round/>
                  <a:headEnd/>
                  <a:tailEnd/>
                </a:ln>
              </p:spPr>
              <p:txBody>
                <a:bodyPr/>
                <a:lstStyle/>
                <a:p>
                  <a:endParaRPr lang="en-GB"/>
                </a:p>
              </p:txBody>
            </p:sp>
            <p:sp>
              <p:nvSpPr>
                <p:cNvPr id="553311" name="Freeform 351"/>
                <p:cNvSpPr>
                  <a:spLocks/>
                </p:cNvSpPr>
                <p:nvPr/>
              </p:nvSpPr>
              <p:spPr bwMode="auto">
                <a:xfrm>
                  <a:off x="829" y="1862"/>
                  <a:ext cx="495" cy="15"/>
                </a:xfrm>
                <a:custGeom>
                  <a:avLst/>
                  <a:gdLst>
                    <a:gd name="T0" fmla="*/ 0 w 495"/>
                    <a:gd name="T1" fmla="*/ 0 h 15"/>
                    <a:gd name="T2" fmla="*/ 495 w 495"/>
                    <a:gd name="T3" fmla="*/ 0 h 15"/>
                    <a:gd name="T4" fmla="*/ 495 w 495"/>
                    <a:gd name="T5" fmla="*/ 15 h 15"/>
                    <a:gd name="T6" fmla="*/ 1 w 495"/>
                    <a:gd name="T7" fmla="*/ 15 h 15"/>
                    <a:gd name="T8" fmla="*/ 0 w 495"/>
                    <a:gd name="T9" fmla="*/ 0 h 15"/>
                  </a:gdLst>
                  <a:ahLst/>
                  <a:cxnLst>
                    <a:cxn ang="0">
                      <a:pos x="T0" y="T1"/>
                    </a:cxn>
                    <a:cxn ang="0">
                      <a:pos x="T2" y="T3"/>
                    </a:cxn>
                    <a:cxn ang="0">
                      <a:pos x="T4" y="T5"/>
                    </a:cxn>
                    <a:cxn ang="0">
                      <a:pos x="T6" y="T7"/>
                    </a:cxn>
                    <a:cxn ang="0">
                      <a:pos x="T8" y="T9"/>
                    </a:cxn>
                  </a:cxnLst>
                  <a:rect l="0" t="0" r="r" b="b"/>
                  <a:pathLst>
                    <a:path w="495" h="15">
                      <a:moveTo>
                        <a:pt x="0" y="0"/>
                      </a:moveTo>
                      <a:lnTo>
                        <a:pt x="495" y="0"/>
                      </a:lnTo>
                      <a:lnTo>
                        <a:pt x="495" y="15"/>
                      </a:lnTo>
                      <a:lnTo>
                        <a:pt x="1" y="15"/>
                      </a:lnTo>
                      <a:lnTo>
                        <a:pt x="0" y="0"/>
                      </a:lnTo>
                      <a:close/>
                    </a:path>
                  </a:pathLst>
                </a:custGeom>
                <a:solidFill>
                  <a:srgbClr val="FFFFFF"/>
                </a:solidFill>
                <a:ln w="12700">
                  <a:solidFill>
                    <a:srgbClr val="000000"/>
                  </a:solidFill>
                  <a:prstDash val="solid"/>
                  <a:round/>
                  <a:headEnd/>
                  <a:tailEnd/>
                </a:ln>
              </p:spPr>
              <p:txBody>
                <a:bodyPr/>
                <a:lstStyle/>
                <a:p>
                  <a:endParaRPr lang="en-GB"/>
                </a:p>
              </p:txBody>
            </p:sp>
          </p:grpSp>
          <p:grpSp>
            <p:nvGrpSpPr>
              <p:cNvPr id="553312" name="Group 352"/>
              <p:cNvGrpSpPr>
                <a:grpSpLocks/>
              </p:cNvGrpSpPr>
              <p:nvPr/>
            </p:nvGrpSpPr>
            <p:grpSpPr bwMode="auto">
              <a:xfrm>
                <a:off x="824" y="2376"/>
                <a:ext cx="549" cy="241"/>
                <a:chOff x="824" y="2376"/>
                <a:chExt cx="549" cy="241"/>
              </a:xfrm>
            </p:grpSpPr>
            <p:sp>
              <p:nvSpPr>
                <p:cNvPr id="553313" name="Freeform 353"/>
                <p:cNvSpPr>
                  <a:spLocks/>
                </p:cNvSpPr>
                <p:nvPr/>
              </p:nvSpPr>
              <p:spPr bwMode="auto">
                <a:xfrm>
                  <a:off x="824" y="2376"/>
                  <a:ext cx="549" cy="240"/>
                </a:xfrm>
                <a:custGeom>
                  <a:avLst/>
                  <a:gdLst>
                    <a:gd name="T0" fmla="*/ 0 w 549"/>
                    <a:gd name="T1" fmla="*/ 240 h 240"/>
                    <a:gd name="T2" fmla="*/ 0 w 549"/>
                    <a:gd name="T3" fmla="*/ 214 h 240"/>
                    <a:gd name="T4" fmla="*/ 6 w 549"/>
                    <a:gd name="T5" fmla="*/ 188 h 240"/>
                    <a:gd name="T6" fmla="*/ 15 w 549"/>
                    <a:gd name="T7" fmla="*/ 158 h 240"/>
                    <a:gd name="T8" fmla="*/ 29 w 549"/>
                    <a:gd name="T9" fmla="*/ 131 h 240"/>
                    <a:gd name="T10" fmla="*/ 47 w 549"/>
                    <a:gd name="T11" fmla="*/ 105 h 240"/>
                    <a:gd name="T12" fmla="*/ 66 w 549"/>
                    <a:gd name="T13" fmla="*/ 84 h 240"/>
                    <a:gd name="T14" fmla="*/ 90 w 549"/>
                    <a:gd name="T15" fmla="*/ 62 h 240"/>
                    <a:gd name="T16" fmla="*/ 122 w 549"/>
                    <a:gd name="T17" fmla="*/ 40 h 240"/>
                    <a:gd name="T18" fmla="*/ 152 w 549"/>
                    <a:gd name="T19" fmla="*/ 26 h 240"/>
                    <a:gd name="T20" fmla="*/ 181 w 549"/>
                    <a:gd name="T21" fmla="*/ 15 h 240"/>
                    <a:gd name="T22" fmla="*/ 214 w 549"/>
                    <a:gd name="T23" fmla="*/ 6 h 240"/>
                    <a:gd name="T24" fmla="*/ 252 w 549"/>
                    <a:gd name="T25" fmla="*/ 0 h 240"/>
                    <a:gd name="T26" fmla="*/ 288 w 549"/>
                    <a:gd name="T27" fmla="*/ 0 h 240"/>
                    <a:gd name="T28" fmla="*/ 324 w 549"/>
                    <a:gd name="T29" fmla="*/ 4 h 240"/>
                    <a:gd name="T30" fmla="*/ 358 w 549"/>
                    <a:gd name="T31" fmla="*/ 12 h 240"/>
                    <a:gd name="T32" fmla="*/ 392 w 549"/>
                    <a:gd name="T33" fmla="*/ 24 h 240"/>
                    <a:gd name="T34" fmla="*/ 420 w 549"/>
                    <a:gd name="T35" fmla="*/ 38 h 240"/>
                    <a:gd name="T36" fmla="*/ 442 w 549"/>
                    <a:gd name="T37" fmla="*/ 53 h 240"/>
                    <a:gd name="T38" fmla="*/ 464 w 549"/>
                    <a:gd name="T39" fmla="*/ 69 h 240"/>
                    <a:gd name="T40" fmla="*/ 484 w 549"/>
                    <a:gd name="T41" fmla="*/ 89 h 240"/>
                    <a:gd name="T42" fmla="*/ 505 w 549"/>
                    <a:gd name="T43" fmla="*/ 114 h 240"/>
                    <a:gd name="T44" fmla="*/ 521 w 549"/>
                    <a:gd name="T45" fmla="*/ 137 h 240"/>
                    <a:gd name="T46" fmla="*/ 529 w 549"/>
                    <a:gd name="T47" fmla="*/ 155 h 240"/>
                    <a:gd name="T48" fmla="*/ 537 w 549"/>
                    <a:gd name="T49" fmla="*/ 172 h 240"/>
                    <a:gd name="T50" fmla="*/ 543 w 549"/>
                    <a:gd name="T51" fmla="*/ 193 h 240"/>
                    <a:gd name="T52" fmla="*/ 544 w 549"/>
                    <a:gd name="T53" fmla="*/ 212 h 240"/>
                    <a:gd name="T54" fmla="*/ 546 w 549"/>
                    <a:gd name="T55" fmla="*/ 231 h 240"/>
                    <a:gd name="T56" fmla="*/ 549 w 549"/>
                    <a:gd name="T57" fmla="*/ 240 h 240"/>
                    <a:gd name="T58" fmla="*/ 0 w 549"/>
                    <a:gd name="T5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9" h="240">
                      <a:moveTo>
                        <a:pt x="0" y="240"/>
                      </a:moveTo>
                      <a:lnTo>
                        <a:pt x="0" y="214"/>
                      </a:lnTo>
                      <a:lnTo>
                        <a:pt x="6" y="188"/>
                      </a:lnTo>
                      <a:lnTo>
                        <a:pt x="15" y="158"/>
                      </a:lnTo>
                      <a:lnTo>
                        <a:pt x="29" y="131"/>
                      </a:lnTo>
                      <a:lnTo>
                        <a:pt x="47" y="105"/>
                      </a:lnTo>
                      <a:lnTo>
                        <a:pt x="66" y="84"/>
                      </a:lnTo>
                      <a:lnTo>
                        <a:pt x="90" y="62"/>
                      </a:lnTo>
                      <a:lnTo>
                        <a:pt x="122" y="40"/>
                      </a:lnTo>
                      <a:lnTo>
                        <a:pt x="152" y="26"/>
                      </a:lnTo>
                      <a:lnTo>
                        <a:pt x="181" y="15"/>
                      </a:lnTo>
                      <a:lnTo>
                        <a:pt x="214" y="6"/>
                      </a:lnTo>
                      <a:lnTo>
                        <a:pt x="252" y="0"/>
                      </a:lnTo>
                      <a:lnTo>
                        <a:pt x="288" y="0"/>
                      </a:lnTo>
                      <a:lnTo>
                        <a:pt x="324" y="4"/>
                      </a:lnTo>
                      <a:lnTo>
                        <a:pt x="358" y="12"/>
                      </a:lnTo>
                      <a:lnTo>
                        <a:pt x="392" y="24"/>
                      </a:lnTo>
                      <a:lnTo>
                        <a:pt x="420" y="38"/>
                      </a:lnTo>
                      <a:lnTo>
                        <a:pt x="442" y="53"/>
                      </a:lnTo>
                      <a:lnTo>
                        <a:pt x="464" y="69"/>
                      </a:lnTo>
                      <a:lnTo>
                        <a:pt x="484" y="89"/>
                      </a:lnTo>
                      <a:lnTo>
                        <a:pt x="505" y="114"/>
                      </a:lnTo>
                      <a:lnTo>
                        <a:pt x="521" y="137"/>
                      </a:lnTo>
                      <a:lnTo>
                        <a:pt x="529" y="155"/>
                      </a:lnTo>
                      <a:lnTo>
                        <a:pt x="537" y="172"/>
                      </a:lnTo>
                      <a:lnTo>
                        <a:pt x="543" y="193"/>
                      </a:lnTo>
                      <a:lnTo>
                        <a:pt x="544" y="212"/>
                      </a:lnTo>
                      <a:lnTo>
                        <a:pt x="546" y="231"/>
                      </a:lnTo>
                      <a:lnTo>
                        <a:pt x="549" y="240"/>
                      </a:lnTo>
                      <a:lnTo>
                        <a:pt x="0" y="240"/>
                      </a:lnTo>
                      <a:close/>
                    </a:path>
                  </a:pathLst>
                </a:custGeom>
                <a:solidFill>
                  <a:srgbClr val="FFFFFF"/>
                </a:solidFill>
                <a:ln w="12700">
                  <a:solidFill>
                    <a:srgbClr val="000000"/>
                  </a:solidFill>
                  <a:prstDash val="solid"/>
                  <a:round/>
                  <a:headEnd/>
                  <a:tailEnd/>
                </a:ln>
              </p:spPr>
              <p:txBody>
                <a:bodyPr/>
                <a:lstStyle/>
                <a:p>
                  <a:endParaRPr lang="en-GB"/>
                </a:p>
              </p:txBody>
            </p:sp>
            <p:sp>
              <p:nvSpPr>
                <p:cNvPr id="553314" name="Freeform 354"/>
                <p:cNvSpPr>
                  <a:spLocks/>
                </p:cNvSpPr>
                <p:nvPr/>
              </p:nvSpPr>
              <p:spPr bwMode="auto">
                <a:xfrm>
                  <a:off x="903" y="2444"/>
                  <a:ext cx="392" cy="173"/>
                </a:xfrm>
                <a:custGeom>
                  <a:avLst/>
                  <a:gdLst>
                    <a:gd name="T0" fmla="*/ 0 w 392"/>
                    <a:gd name="T1" fmla="*/ 173 h 173"/>
                    <a:gd name="T2" fmla="*/ 0 w 392"/>
                    <a:gd name="T3" fmla="*/ 154 h 173"/>
                    <a:gd name="T4" fmla="*/ 4 w 392"/>
                    <a:gd name="T5" fmla="*/ 136 h 173"/>
                    <a:gd name="T6" fmla="*/ 11 w 392"/>
                    <a:gd name="T7" fmla="*/ 114 h 173"/>
                    <a:gd name="T8" fmla="*/ 21 w 392"/>
                    <a:gd name="T9" fmla="*/ 94 h 173"/>
                    <a:gd name="T10" fmla="*/ 34 w 392"/>
                    <a:gd name="T11" fmla="*/ 74 h 173"/>
                    <a:gd name="T12" fmla="*/ 47 w 392"/>
                    <a:gd name="T13" fmla="*/ 61 h 173"/>
                    <a:gd name="T14" fmla="*/ 64 w 392"/>
                    <a:gd name="T15" fmla="*/ 45 h 173"/>
                    <a:gd name="T16" fmla="*/ 87 w 392"/>
                    <a:gd name="T17" fmla="*/ 29 h 173"/>
                    <a:gd name="T18" fmla="*/ 109 w 392"/>
                    <a:gd name="T19" fmla="*/ 18 h 173"/>
                    <a:gd name="T20" fmla="*/ 129 w 392"/>
                    <a:gd name="T21" fmla="*/ 11 h 173"/>
                    <a:gd name="T22" fmla="*/ 153 w 392"/>
                    <a:gd name="T23" fmla="*/ 4 h 173"/>
                    <a:gd name="T24" fmla="*/ 180 w 392"/>
                    <a:gd name="T25" fmla="*/ 0 h 173"/>
                    <a:gd name="T26" fmla="*/ 206 w 392"/>
                    <a:gd name="T27" fmla="*/ 0 h 173"/>
                    <a:gd name="T28" fmla="*/ 231 w 392"/>
                    <a:gd name="T29" fmla="*/ 3 h 173"/>
                    <a:gd name="T30" fmla="*/ 256 w 392"/>
                    <a:gd name="T31" fmla="*/ 9 h 173"/>
                    <a:gd name="T32" fmla="*/ 280 w 392"/>
                    <a:gd name="T33" fmla="*/ 17 h 173"/>
                    <a:gd name="T34" fmla="*/ 300 w 392"/>
                    <a:gd name="T35" fmla="*/ 27 h 173"/>
                    <a:gd name="T36" fmla="*/ 316 w 392"/>
                    <a:gd name="T37" fmla="*/ 38 h 173"/>
                    <a:gd name="T38" fmla="*/ 334 w 392"/>
                    <a:gd name="T39" fmla="*/ 51 h 173"/>
                    <a:gd name="T40" fmla="*/ 347 w 392"/>
                    <a:gd name="T41" fmla="*/ 64 h 173"/>
                    <a:gd name="T42" fmla="*/ 360 w 392"/>
                    <a:gd name="T43" fmla="*/ 80 h 173"/>
                    <a:gd name="T44" fmla="*/ 372 w 392"/>
                    <a:gd name="T45" fmla="*/ 99 h 173"/>
                    <a:gd name="T46" fmla="*/ 378 w 392"/>
                    <a:gd name="T47" fmla="*/ 112 h 173"/>
                    <a:gd name="T48" fmla="*/ 383 w 392"/>
                    <a:gd name="T49" fmla="*/ 124 h 173"/>
                    <a:gd name="T50" fmla="*/ 388 w 392"/>
                    <a:gd name="T51" fmla="*/ 139 h 173"/>
                    <a:gd name="T52" fmla="*/ 390 w 392"/>
                    <a:gd name="T53" fmla="*/ 153 h 173"/>
                    <a:gd name="T54" fmla="*/ 390 w 392"/>
                    <a:gd name="T55" fmla="*/ 167 h 173"/>
                    <a:gd name="T56" fmla="*/ 392 w 392"/>
                    <a:gd name="T57" fmla="*/ 173 h 173"/>
                    <a:gd name="T58" fmla="*/ 0 w 392"/>
                    <a:gd name="T59"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2" h="173">
                      <a:moveTo>
                        <a:pt x="0" y="173"/>
                      </a:moveTo>
                      <a:lnTo>
                        <a:pt x="0" y="154"/>
                      </a:lnTo>
                      <a:lnTo>
                        <a:pt x="4" y="136"/>
                      </a:lnTo>
                      <a:lnTo>
                        <a:pt x="11" y="114"/>
                      </a:lnTo>
                      <a:lnTo>
                        <a:pt x="21" y="94"/>
                      </a:lnTo>
                      <a:lnTo>
                        <a:pt x="34" y="74"/>
                      </a:lnTo>
                      <a:lnTo>
                        <a:pt x="47" y="61"/>
                      </a:lnTo>
                      <a:lnTo>
                        <a:pt x="64" y="45"/>
                      </a:lnTo>
                      <a:lnTo>
                        <a:pt x="87" y="29"/>
                      </a:lnTo>
                      <a:lnTo>
                        <a:pt x="109" y="18"/>
                      </a:lnTo>
                      <a:lnTo>
                        <a:pt x="129" y="11"/>
                      </a:lnTo>
                      <a:lnTo>
                        <a:pt x="153" y="4"/>
                      </a:lnTo>
                      <a:lnTo>
                        <a:pt x="180" y="0"/>
                      </a:lnTo>
                      <a:lnTo>
                        <a:pt x="206" y="0"/>
                      </a:lnTo>
                      <a:lnTo>
                        <a:pt x="231" y="3"/>
                      </a:lnTo>
                      <a:lnTo>
                        <a:pt x="256" y="9"/>
                      </a:lnTo>
                      <a:lnTo>
                        <a:pt x="280" y="17"/>
                      </a:lnTo>
                      <a:lnTo>
                        <a:pt x="300" y="27"/>
                      </a:lnTo>
                      <a:lnTo>
                        <a:pt x="316" y="38"/>
                      </a:lnTo>
                      <a:lnTo>
                        <a:pt x="334" y="51"/>
                      </a:lnTo>
                      <a:lnTo>
                        <a:pt x="347" y="64"/>
                      </a:lnTo>
                      <a:lnTo>
                        <a:pt x="360" y="80"/>
                      </a:lnTo>
                      <a:lnTo>
                        <a:pt x="372" y="99"/>
                      </a:lnTo>
                      <a:lnTo>
                        <a:pt x="378" y="112"/>
                      </a:lnTo>
                      <a:lnTo>
                        <a:pt x="383" y="124"/>
                      </a:lnTo>
                      <a:lnTo>
                        <a:pt x="388" y="139"/>
                      </a:lnTo>
                      <a:lnTo>
                        <a:pt x="390" y="153"/>
                      </a:lnTo>
                      <a:lnTo>
                        <a:pt x="390" y="167"/>
                      </a:lnTo>
                      <a:lnTo>
                        <a:pt x="392" y="173"/>
                      </a:lnTo>
                      <a:lnTo>
                        <a:pt x="0" y="173"/>
                      </a:lnTo>
                      <a:close/>
                    </a:path>
                  </a:pathLst>
                </a:custGeom>
                <a:solidFill>
                  <a:srgbClr val="808080"/>
                </a:solidFill>
                <a:ln w="12700">
                  <a:solidFill>
                    <a:srgbClr val="000000"/>
                  </a:solidFill>
                  <a:prstDash val="solid"/>
                  <a:round/>
                  <a:headEnd/>
                  <a:tailEnd/>
                </a:ln>
              </p:spPr>
              <p:txBody>
                <a:bodyPr/>
                <a:lstStyle/>
                <a:p>
                  <a:endParaRPr lang="en-GB"/>
                </a:p>
              </p:txBody>
            </p:sp>
          </p:grpSp>
          <p:grpSp>
            <p:nvGrpSpPr>
              <p:cNvPr id="553315" name="Group 355"/>
              <p:cNvGrpSpPr>
                <a:grpSpLocks/>
              </p:cNvGrpSpPr>
              <p:nvPr/>
            </p:nvGrpSpPr>
            <p:grpSpPr bwMode="auto">
              <a:xfrm>
                <a:off x="1375" y="1983"/>
                <a:ext cx="310" cy="427"/>
                <a:chOff x="1375" y="1983"/>
                <a:chExt cx="310" cy="427"/>
              </a:xfrm>
            </p:grpSpPr>
            <p:sp>
              <p:nvSpPr>
                <p:cNvPr id="553316" name="Freeform 356"/>
                <p:cNvSpPr>
                  <a:spLocks/>
                </p:cNvSpPr>
                <p:nvPr/>
              </p:nvSpPr>
              <p:spPr bwMode="auto">
                <a:xfrm>
                  <a:off x="1375" y="2068"/>
                  <a:ext cx="309" cy="290"/>
                </a:xfrm>
                <a:custGeom>
                  <a:avLst/>
                  <a:gdLst>
                    <a:gd name="T0" fmla="*/ 0 w 309"/>
                    <a:gd name="T1" fmla="*/ 154 h 290"/>
                    <a:gd name="T2" fmla="*/ 14 w 309"/>
                    <a:gd name="T3" fmla="*/ 171 h 290"/>
                    <a:gd name="T4" fmla="*/ 31 w 309"/>
                    <a:gd name="T5" fmla="*/ 192 h 290"/>
                    <a:gd name="T6" fmla="*/ 42 w 309"/>
                    <a:gd name="T7" fmla="*/ 205 h 290"/>
                    <a:gd name="T8" fmla="*/ 55 w 309"/>
                    <a:gd name="T9" fmla="*/ 220 h 290"/>
                    <a:gd name="T10" fmla="*/ 67 w 309"/>
                    <a:gd name="T11" fmla="*/ 234 h 290"/>
                    <a:gd name="T12" fmla="*/ 80 w 309"/>
                    <a:gd name="T13" fmla="*/ 247 h 290"/>
                    <a:gd name="T14" fmla="*/ 89 w 309"/>
                    <a:gd name="T15" fmla="*/ 259 h 290"/>
                    <a:gd name="T16" fmla="*/ 101 w 309"/>
                    <a:gd name="T17" fmla="*/ 269 h 290"/>
                    <a:gd name="T18" fmla="*/ 111 w 309"/>
                    <a:gd name="T19" fmla="*/ 277 h 290"/>
                    <a:gd name="T20" fmla="*/ 119 w 309"/>
                    <a:gd name="T21" fmla="*/ 284 h 290"/>
                    <a:gd name="T22" fmla="*/ 132 w 309"/>
                    <a:gd name="T23" fmla="*/ 287 h 290"/>
                    <a:gd name="T24" fmla="*/ 143 w 309"/>
                    <a:gd name="T25" fmla="*/ 290 h 290"/>
                    <a:gd name="T26" fmla="*/ 159 w 309"/>
                    <a:gd name="T27" fmla="*/ 287 h 290"/>
                    <a:gd name="T28" fmla="*/ 173 w 309"/>
                    <a:gd name="T29" fmla="*/ 284 h 290"/>
                    <a:gd name="T30" fmla="*/ 182 w 309"/>
                    <a:gd name="T31" fmla="*/ 278 h 290"/>
                    <a:gd name="T32" fmla="*/ 191 w 309"/>
                    <a:gd name="T33" fmla="*/ 274 h 290"/>
                    <a:gd name="T34" fmla="*/ 200 w 309"/>
                    <a:gd name="T35" fmla="*/ 266 h 290"/>
                    <a:gd name="T36" fmla="*/ 213 w 309"/>
                    <a:gd name="T37" fmla="*/ 251 h 290"/>
                    <a:gd name="T38" fmla="*/ 223 w 309"/>
                    <a:gd name="T39" fmla="*/ 238 h 290"/>
                    <a:gd name="T40" fmla="*/ 235 w 309"/>
                    <a:gd name="T41" fmla="*/ 223 h 290"/>
                    <a:gd name="T42" fmla="*/ 243 w 309"/>
                    <a:gd name="T43" fmla="*/ 206 h 290"/>
                    <a:gd name="T44" fmla="*/ 252 w 309"/>
                    <a:gd name="T45" fmla="*/ 190 h 290"/>
                    <a:gd name="T46" fmla="*/ 259 w 309"/>
                    <a:gd name="T47" fmla="*/ 170 h 290"/>
                    <a:gd name="T48" fmla="*/ 264 w 309"/>
                    <a:gd name="T49" fmla="*/ 149 h 290"/>
                    <a:gd name="T50" fmla="*/ 265 w 309"/>
                    <a:gd name="T51" fmla="*/ 127 h 290"/>
                    <a:gd name="T52" fmla="*/ 266 w 309"/>
                    <a:gd name="T53" fmla="*/ 107 h 290"/>
                    <a:gd name="T54" fmla="*/ 270 w 309"/>
                    <a:gd name="T55" fmla="*/ 87 h 290"/>
                    <a:gd name="T56" fmla="*/ 274 w 309"/>
                    <a:gd name="T57" fmla="*/ 71 h 290"/>
                    <a:gd name="T58" fmla="*/ 278 w 309"/>
                    <a:gd name="T59" fmla="*/ 61 h 290"/>
                    <a:gd name="T60" fmla="*/ 284 w 309"/>
                    <a:gd name="T61" fmla="*/ 50 h 290"/>
                    <a:gd name="T62" fmla="*/ 291 w 309"/>
                    <a:gd name="T63" fmla="*/ 30 h 290"/>
                    <a:gd name="T64" fmla="*/ 301 w 309"/>
                    <a:gd name="T65" fmla="*/ 12 h 290"/>
                    <a:gd name="T66" fmla="*/ 309 w 309"/>
                    <a:gd name="T67"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9" h="290">
                      <a:moveTo>
                        <a:pt x="0" y="154"/>
                      </a:moveTo>
                      <a:lnTo>
                        <a:pt x="14" y="171"/>
                      </a:lnTo>
                      <a:lnTo>
                        <a:pt x="31" y="192"/>
                      </a:lnTo>
                      <a:lnTo>
                        <a:pt x="42" y="205"/>
                      </a:lnTo>
                      <a:lnTo>
                        <a:pt x="55" y="220"/>
                      </a:lnTo>
                      <a:lnTo>
                        <a:pt x="67" y="234"/>
                      </a:lnTo>
                      <a:lnTo>
                        <a:pt x="80" y="247"/>
                      </a:lnTo>
                      <a:lnTo>
                        <a:pt x="89" y="259"/>
                      </a:lnTo>
                      <a:lnTo>
                        <a:pt x="101" y="269"/>
                      </a:lnTo>
                      <a:lnTo>
                        <a:pt x="111" y="277"/>
                      </a:lnTo>
                      <a:lnTo>
                        <a:pt x="119" y="284"/>
                      </a:lnTo>
                      <a:lnTo>
                        <a:pt x="132" y="287"/>
                      </a:lnTo>
                      <a:lnTo>
                        <a:pt x="143" y="290"/>
                      </a:lnTo>
                      <a:lnTo>
                        <a:pt x="159" y="287"/>
                      </a:lnTo>
                      <a:lnTo>
                        <a:pt x="173" y="284"/>
                      </a:lnTo>
                      <a:lnTo>
                        <a:pt x="182" y="278"/>
                      </a:lnTo>
                      <a:lnTo>
                        <a:pt x="191" y="274"/>
                      </a:lnTo>
                      <a:lnTo>
                        <a:pt x="200" y="266"/>
                      </a:lnTo>
                      <a:lnTo>
                        <a:pt x="213" y="251"/>
                      </a:lnTo>
                      <a:lnTo>
                        <a:pt x="223" y="238"/>
                      </a:lnTo>
                      <a:lnTo>
                        <a:pt x="235" y="223"/>
                      </a:lnTo>
                      <a:lnTo>
                        <a:pt x="243" y="206"/>
                      </a:lnTo>
                      <a:lnTo>
                        <a:pt x="252" y="190"/>
                      </a:lnTo>
                      <a:lnTo>
                        <a:pt x="259" y="170"/>
                      </a:lnTo>
                      <a:lnTo>
                        <a:pt x="264" y="149"/>
                      </a:lnTo>
                      <a:lnTo>
                        <a:pt x="265" y="127"/>
                      </a:lnTo>
                      <a:lnTo>
                        <a:pt x="266" y="107"/>
                      </a:lnTo>
                      <a:lnTo>
                        <a:pt x="270" y="87"/>
                      </a:lnTo>
                      <a:lnTo>
                        <a:pt x="274" y="71"/>
                      </a:lnTo>
                      <a:lnTo>
                        <a:pt x="278" y="61"/>
                      </a:lnTo>
                      <a:lnTo>
                        <a:pt x="284" y="50"/>
                      </a:lnTo>
                      <a:lnTo>
                        <a:pt x="291" y="30"/>
                      </a:lnTo>
                      <a:lnTo>
                        <a:pt x="301" y="12"/>
                      </a:lnTo>
                      <a:lnTo>
                        <a:pt x="309"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317" name="Freeform 357"/>
                <p:cNvSpPr>
                  <a:spLocks/>
                </p:cNvSpPr>
                <p:nvPr/>
              </p:nvSpPr>
              <p:spPr bwMode="auto">
                <a:xfrm>
                  <a:off x="1375" y="1983"/>
                  <a:ext cx="309" cy="427"/>
                </a:xfrm>
                <a:custGeom>
                  <a:avLst/>
                  <a:gdLst>
                    <a:gd name="T0" fmla="*/ 0 w 309"/>
                    <a:gd name="T1" fmla="*/ 290 h 427"/>
                    <a:gd name="T2" fmla="*/ 8 w 309"/>
                    <a:gd name="T3" fmla="*/ 296 h 427"/>
                    <a:gd name="T4" fmla="*/ 15 w 309"/>
                    <a:gd name="T5" fmla="*/ 303 h 427"/>
                    <a:gd name="T6" fmla="*/ 23 w 309"/>
                    <a:gd name="T7" fmla="*/ 313 h 427"/>
                    <a:gd name="T8" fmla="*/ 32 w 309"/>
                    <a:gd name="T9" fmla="*/ 323 h 427"/>
                    <a:gd name="T10" fmla="*/ 39 w 309"/>
                    <a:gd name="T11" fmla="*/ 333 h 427"/>
                    <a:gd name="T12" fmla="*/ 44 w 309"/>
                    <a:gd name="T13" fmla="*/ 344 h 427"/>
                    <a:gd name="T14" fmla="*/ 54 w 309"/>
                    <a:gd name="T15" fmla="*/ 362 h 427"/>
                    <a:gd name="T16" fmla="*/ 69 w 309"/>
                    <a:gd name="T17" fmla="*/ 383 h 427"/>
                    <a:gd name="T18" fmla="*/ 81 w 309"/>
                    <a:gd name="T19" fmla="*/ 394 h 427"/>
                    <a:gd name="T20" fmla="*/ 93 w 309"/>
                    <a:gd name="T21" fmla="*/ 403 h 427"/>
                    <a:gd name="T22" fmla="*/ 103 w 309"/>
                    <a:gd name="T23" fmla="*/ 409 h 427"/>
                    <a:gd name="T24" fmla="*/ 109 w 309"/>
                    <a:gd name="T25" fmla="*/ 413 h 427"/>
                    <a:gd name="T26" fmla="*/ 117 w 309"/>
                    <a:gd name="T27" fmla="*/ 416 h 427"/>
                    <a:gd name="T28" fmla="*/ 132 w 309"/>
                    <a:gd name="T29" fmla="*/ 421 h 427"/>
                    <a:gd name="T30" fmla="*/ 144 w 309"/>
                    <a:gd name="T31" fmla="*/ 425 h 427"/>
                    <a:gd name="T32" fmla="*/ 155 w 309"/>
                    <a:gd name="T33" fmla="*/ 427 h 427"/>
                    <a:gd name="T34" fmla="*/ 167 w 309"/>
                    <a:gd name="T35" fmla="*/ 425 h 427"/>
                    <a:gd name="T36" fmla="*/ 180 w 309"/>
                    <a:gd name="T37" fmla="*/ 422 h 427"/>
                    <a:gd name="T38" fmla="*/ 191 w 309"/>
                    <a:gd name="T39" fmla="*/ 418 h 427"/>
                    <a:gd name="T40" fmla="*/ 204 w 309"/>
                    <a:gd name="T41" fmla="*/ 413 h 427"/>
                    <a:gd name="T42" fmla="*/ 216 w 309"/>
                    <a:gd name="T43" fmla="*/ 407 h 427"/>
                    <a:gd name="T44" fmla="*/ 224 w 309"/>
                    <a:gd name="T45" fmla="*/ 400 h 427"/>
                    <a:gd name="T46" fmla="*/ 229 w 309"/>
                    <a:gd name="T47" fmla="*/ 395 h 427"/>
                    <a:gd name="T48" fmla="*/ 235 w 309"/>
                    <a:gd name="T49" fmla="*/ 389 h 427"/>
                    <a:gd name="T50" fmla="*/ 242 w 309"/>
                    <a:gd name="T51" fmla="*/ 381 h 427"/>
                    <a:gd name="T52" fmla="*/ 248 w 309"/>
                    <a:gd name="T53" fmla="*/ 372 h 427"/>
                    <a:gd name="T54" fmla="*/ 254 w 309"/>
                    <a:gd name="T55" fmla="*/ 360 h 427"/>
                    <a:gd name="T56" fmla="*/ 261 w 309"/>
                    <a:gd name="T57" fmla="*/ 346 h 427"/>
                    <a:gd name="T58" fmla="*/ 265 w 309"/>
                    <a:gd name="T59" fmla="*/ 332 h 427"/>
                    <a:gd name="T60" fmla="*/ 270 w 309"/>
                    <a:gd name="T61" fmla="*/ 316 h 427"/>
                    <a:gd name="T62" fmla="*/ 273 w 309"/>
                    <a:gd name="T63" fmla="*/ 302 h 427"/>
                    <a:gd name="T64" fmla="*/ 276 w 309"/>
                    <a:gd name="T65" fmla="*/ 285 h 427"/>
                    <a:gd name="T66" fmla="*/ 280 w 309"/>
                    <a:gd name="T67" fmla="*/ 268 h 427"/>
                    <a:gd name="T68" fmla="*/ 285 w 309"/>
                    <a:gd name="T69" fmla="*/ 253 h 427"/>
                    <a:gd name="T70" fmla="*/ 289 w 309"/>
                    <a:gd name="T71" fmla="*/ 239 h 427"/>
                    <a:gd name="T72" fmla="*/ 292 w 309"/>
                    <a:gd name="T73" fmla="*/ 224 h 427"/>
                    <a:gd name="T74" fmla="*/ 293 w 309"/>
                    <a:gd name="T75" fmla="*/ 210 h 427"/>
                    <a:gd name="T76" fmla="*/ 293 w 309"/>
                    <a:gd name="T77" fmla="*/ 194 h 427"/>
                    <a:gd name="T78" fmla="*/ 292 w 309"/>
                    <a:gd name="T79" fmla="*/ 171 h 427"/>
                    <a:gd name="T80" fmla="*/ 292 w 309"/>
                    <a:gd name="T81" fmla="*/ 85 h 427"/>
                    <a:gd name="T82" fmla="*/ 291 w 309"/>
                    <a:gd name="T83" fmla="*/ 45 h 427"/>
                    <a:gd name="T84" fmla="*/ 291 w 309"/>
                    <a:gd name="T85" fmla="*/ 34 h 427"/>
                    <a:gd name="T86" fmla="*/ 291 w 309"/>
                    <a:gd name="T87" fmla="*/ 25 h 427"/>
                    <a:gd name="T88" fmla="*/ 293 w 309"/>
                    <a:gd name="T89" fmla="*/ 14 h 427"/>
                    <a:gd name="T90" fmla="*/ 299 w 309"/>
                    <a:gd name="T91" fmla="*/ 6 h 427"/>
                    <a:gd name="T92" fmla="*/ 309 w 309"/>
                    <a:gd name="T9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9" h="427">
                      <a:moveTo>
                        <a:pt x="0" y="290"/>
                      </a:moveTo>
                      <a:lnTo>
                        <a:pt x="8" y="296"/>
                      </a:lnTo>
                      <a:lnTo>
                        <a:pt x="15" y="303"/>
                      </a:lnTo>
                      <a:lnTo>
                        <a:pt x="23" y="313"/>
                      </a:lnTo>
                      <a:lnTo>
                        <a:pt x="32" y="323"/>
                      </a:lnTo>
                      <a:lnTo>
                        <a:pt x="39" y="333"/>
                      </a:lnTo>
                      <a:lnTo>
                        <a:pt x="44" y="344"/>
                      </a:lnTo>
                      <a:lnTo>
                        <a:pt x="54" y="362"/>
                      </a:lnTo>
                      <a:lnTo>
                        <a:pt x="69" y="383"/>
                      </a:lnTo>
                      <a:lnTo>
                        <a:pt x="81" y="394"/>
                      </a:lnTo>
                      <a:lnTo>
                        <a:pt x="93" y="403"/>
                      </a:lnTo>
                      <a:lnTo>
                        <a:pt x="103" y="409"/>
                      </a:lnTo>
                      <a:lnTo>
                        <a:pt x="109" y="413"/>
                      </a:lnTo>
                      <a:lnTo>
                        <a:pt x="117" y="416"/>
                      </a:lnTo>
                      <a:lnTo>
                        <a:pt x="132" y="421"/>
                      </a:lnTo>
                      <a:lnTo>
                        <a:pt x="144" y="425"/>
                      </a:lnTo>
                      <a:lnTo>
                        <a:pt x="155" y="427"/>
                      </a:lnTo>
                      <a:lnTo>
                        <a:pt x="167" y="425"/>
                      </a:lnTo>
                      <a:lnTo>
                        <a:pt x="180" y="422"/>
                      </a:lnTo>
                      <a:lnTo>
                        <a:pt x="191" y="418"/>
                      </a:lnTo>
                      <a:lnTo>
                        <a:pt x="204" y="413"/>
                      </a:lnTo>
                      <a:lnTo>
                        <a:pt x="216" y="407"/>
                      </a:lnTo>
                      <a:lnTo>
                        <a:pt x="224" y="400"/>
                      </a:lnTo>
                      <a:lnTo>
                        <a:pt x="229" y="395"/>
                      </a:lnTo>
                      <a:lnTo>
                        <a:pt x="235" y="389"/>
                      </a:lnTo>
                      <a:lnTo>
                        <a:pt x="242" y="381"/>
                      </a:lnTo>
                      <a:lnTo>
                        <a:pt x="248" y="372"/>
                      </a:lnTo>
                      <a:lnTo>
                        <a:pt x="254" y="360"/>
                      </a:lnTo>
                      <a:lnTo>
                        <a:pt x="261" y="346"/>
                      </a:lnTo>
                      <a:lnTo>
                        <a:pt x="265" y="332"/>
                      </a:lnTo>
                      <a:lnTo>
                        <a:pt x="270" y="316"/>
                      </a:lnTo>
                      <a:lnTo>
                        <a:pt x="273" y="302"/>
                      </a:lnTo>
                      <a:lnTo>
                        <a:pt x="276" y="285"/>
                      </a:lnTo>
                      <a:lnTo>
                        <a:pt x="280" y="268"/>
                      </a:lnTo>
                      <a:lnTo>
                        <a:pt x="285" y="253"/>
                      </a:lnTo>
                      <a:lnTo>
                        <a:pt x="289" y="239"/>
                      </a:lnTo>
                      <a:lnTo>
                        <a:pt x="292" y="224"/>
                      </a:lnTo>
                      <a:lnTo>
                        <a:pt x="293" y="210"/>
                      </a:lnTo>
                      <a:lnTo>
                        <a:pt x="293" y="194"/>
                      </a:lnTo>
                      <a:lnTo>
                        <a:pt x="292" y="171"/>
                      </a:lnTo>
                      <a:lnTo>
                        <a:pt x="292" y="85"/>
                      </a:lnTo>
                      <a:lnTo>
                        <a:pt x="291" y="45"/>
                      </a:lnTo>
                      <a:lnTo>
                        <a:pt x="291" y="34"/>
                      </a:lnTo>
                      <a:lnTo>
                        <a:pt x="291" y="25"/>
                      </a:lnTo>
                      <a:lnTo>
                        <a:pt x="293" y="14"/>
                      </a:lnTo>
                      <a:lnTo>
                        <a:pt x="299" y="6"/>
                      </a:lnTo>
                      <a:lnTo>
                        <a:pt x="309"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318" name="Arc 358"/>
                <p:cNvSpPr>
                  <a:spLocks/>
                </p:cNvSpPr>
                <p:nvPr/>
              </p:nvSpPr>
              <p:spPr bwMode="auto">
                <a:xfrm>
                  <a:off x="1633" y="2035"/>
                  <a:ext cx="52" cy="345"/>
                </a:xfrm>
                <a:custGeom>
                  <a:avLst/>
                  <a:gdLst>
                    <a:gd name="G0" fmla="+- 21600 0 0"/>
                    <a:gd name="G1" fmla="+- 21596 0 0"/>
                    <a:gd name="G2" fmla="+- 21600 0 0"/>
                    <a:gd name="T0" fmla="*/ 21191 w 21600"/>
                    <a:gd name="T1" fmla="*/ 43192 h 43192"/>
                    <a:gd name="T2" fmla="*/ 21195 w 21600"/>
                    <a:gd name="T3" fmla="*/ 0 h 43192"/>
                    <a:gd name="T4" fmla="*/ 21600 w 21600"/>
                    <a:gd name="T5" fmla="*/ 21596 h 43192"/>
                  </a:gdLst>
                  <a:ahLst/>
                  <a:cxnLst>
                    <a:cxn ang="0">
                      <a:pos x="T0" y="T1"/>
                    </a:cxn>
                    <a:cxn ang="0">
                      <a:pos x="T2" y="T3"/>
                    </a:cxn>
                    <a:cxn ang="0">
                      <a:pos x="T4" y="T5"/>
                    </a:cxn>
                  </a:cxnLst>
                  <a:rect l="0" t="0" r="r" b="b"/>
                  <a:pathLst>
                    <a:path w="21600" h="43192" fill="none" extrusionOk="0">
                      <a:moveTo>
                        <a:pt x="21190" y="43192"/>
                      </a:moveTo>
                      <a:cubicBezTo>
                        <a:pt x="9423" y="42969"/>
                        <a:pt x="0" y="33365"/>
                        <a:pt x="0" y="21596"/>
                      </a:cubicBezTo>
                      <a:cubicBezTo>
                        <a:pt x="0" y="9824"/>
                        <a:pt x="9425" y="220"/>
                        <a:pt x="21194" y="-1"/>
                      </a:cubicBezTo>
                    </a:path>
                    <a:path w="21600" h="43192" stroke="0" extrusionOk="0">
                      <a:moveTo>
                        <a:pt x="21190" y="43192"/>
                      </a:moveTo>
                      <a:cubicBezTo>
                        <a:pt x="9423" y="42969"/>
                        <a:pt x="0" y="33365"/>
                        <a:pt x="0" y="21596"/>
                      </a:cubicBezTo>
                      <a:cubicBezTo>
                        <a:pt x="0" y="9824"/>
                        <a:pt x="9425" y="220"/>
                        <a:pt x="21194" y="-1"/>
                      </a:cubicBezTo>
                      <a:lnTo>
                        <a:pt x="21600" y="21596"/>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553319" name="Group 359"/>
              <p:cNvGrpSpPr>
                <a:grpSpLocks/>
              </p:cNvGrpSpPr>
              <p:nvPr/>
            </p:nvGrpSpPr>
            <p:grpSpPr bwMode="auto">
              <a:xfrm>
                <a:off x="1348" y="2443"/>
                <a:ext cx="1022" cy="311"/>
                <a:chOff x="1348" y="2443"/>
                <a:chExt cx="1022" cy="311"/>
              </a:xfrm>
            </p:grpSpPr>
            <p:sp>
              <p:nvSpPr>
                <p:cNvPr id="553320" name="Line 360"/>
                <p:cNvSpPr>
                  <a:spLocks noChangeShapeType="1"/>
                </p:cNvSpPr>
                <p:nvPr/>
              </p:nvSpPr>
              <p:spPr bwMode="auto">
                <a:xfrm>
                  <a:off x="2369" y="2558"/>
                  <a:ext cx="1" cy="196"/>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321" name="Rectangle 361"/>
                <p:cNvSpPr>
                  <a:spLocks noChangeArrowheads="1"/>
                </p:cNvSpPr>
                <p:nvPr/>
              </p:nvSpPr>
              <p:spPr bwMode="auto">
                <a:xfrm>
                  <a:off x="1348" y="2486"/>
                  <a:ext cx="1013" cy="120"/>
                </a:xfrm>
                <a:prstGeom prst="rect">
                  <a:avLst/>
                </a:prstGeom>
                <a:solidFill>
                  <a:srgbClr val="A00000"/>
                </a:solidFill>
                <a:ln w="25400">
                  <a:solidFill>
                    <a:srgbClr val="000000"/>
                  </a:solidFill>
                  <a:miter lim="800000"/>
                  <a:headEnd/>
                  <a:tailEnd/>
                </a:ln>
              </p:spPr>
              <p:txBody>
                <a:bodyPr/>
                <a:lstStyle/>
                <a:p>
                  <a:endParaRPr lang="en-GB"/>
                </a:p>
              </p:txBody>
            </p:sp>
            <p:grpSp>
              <p:nvGrpSpPr>
                <p:cNvPr id="553322" name="Group 362"/>
                <p:cNvGrpSpPr>
                  <a:grpSpLocks/>
                </p:cNvGrpSpPr>
                <p:nvPr/>
              </p:nvGrpSpPr>
              <p:grpSpPr bwMode="auto">
                <a:xfrm>
                  <a:off x="1385" y="2478"/>
                  <a:ext cx="215" cy="179"/>
                  <a:chOff x="1385" y="2478"/>
                  <a:chExt cx="215" cy="179"/>
                </a:xfrm>
              </p:grpSpPr>
              <p:sp>
                <p:nvSpPr>
                  <p:cNvPr id="553323" name="Rectangle 363"/>
                  <p:cNvSpPr>
                    <a:spLocks noChangeArrowheads="1"/>
                  </p:cNvSpPr>
                  <p:nvPr/>
                </p:nvSpPr>
                <p:spPr bwMode="auto">
                  <a:xfrm>
                    <a:off x="1385" y="2482"/>
                    <a:ext cx="215" cy="163"/>
                  </a:xfrm>
                  <a:prstGeom prst="rect">
                    <a:avLst/>
                  </a:prstGeom>
                  <a:solidFill>
                    <a:srgbClr val="FFFFFF"/>
                  </a:solidFill>
                  <a:ln w="12700">
                    <a:solidFill>
                      <a:srgbClr val="000000"/>
                    </a:solidFill>
                    <a:miter lim="800000"/>
                    <a:headEnd/>
                    <a:tailEnd/>
                  </a:ln>
                </p:spPr>
                <p:txBody>
                  <a:bodyPr/>
                  <a:lstStyle/>
                  <a:p>
                    <a:endParaRPr lang="en-GB"/>
                  </a:p>
                </p:txBody>
              </p:sp>
              <p:grpSp>
                <p:nvGrpSpPr>
                  <p:cNvPr id="553324" name="Group 364"/>
                  <p:cNvGrpSpPr>
                    <a:grpSpLocks/>
                  </p:cNvGrpSpPr>
                  <p:nvPr/>
                </p:nvGrpSpPr>
                <p:grpSpPr bwMode="auto">
                  <a:xfrm>
                    <a:off x="1416" y="2478"/>
                    <a:ext cx="154" cy="179"/>
                    <a:chOff x="1416" y="2478"/>
                    <a:chExt cx="154" cy="179"/>
                  </a:xfrm>
                </p:grpSpPr>
                <p:sp>
                  <p:nvSpPr>
                    <p:cNvPr id="553325" name="Line 365"/>
                    <p:cNvSpPr>
                      <a:spLocks noChangeShapeType="1"/>
                    </p:cNvSpPr>
                    <p:nvPr/>
                  </p:nvSpPr>
                  <p:spPr bwMode="auto">
                    <a:xfrm>
                      <a:off x="1416"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326" name="Line 366"/>
                    <p:cNvSpPr>
                      <a:spLocks noChangeShapeType="1"/>
                    </p:cNvSpPr>
                    <p:nvPr/>
                  </p:nvSpPr>
                  <p:spPr bwMode="auto">
                    <a:xfrm>
                      <a:off x="1432"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327" name="Line 367"/>
                    <p:cNvSpPr>
                      <a:spLocks noChangeShapeType="1"/>
                    </p:cNvSpPr>
                    <p:nvPr/>
                  </p:nvSpPr>
                  <p:spPr bwMode="auto">
                    <a:xfrm>
                      <a:off x="1553"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328" name="Line 368"/>
                    <p:cNvSpPr>
                      <a:spLocks noChangeShapeType="1"/>
                    </p:cNvSpPr>
                    <p:nvPr/>
                  </p:nvSpPr>
                  <p:spPr bwMode="auto">
                    <a:xfrm>
                      <a:off x="1569"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553329" name="Freeform 369"/>
                <p:cNvSpPr>
                  <a:spLocks/>
                </p:cNvSpPr>
                <p:nvPr/>
              </p:nvSpPr>
              <p:spPr bwMode="auto">
                <a:xfrm>
                  <a:off x="1820" y="2443"/>
                  <a:ext cx="274" cy="35"/>
                </a:xfrm>
                <a:custGeom>
                  <a:avLst/>
                  <a:gdLst>
                    <a:gd name="T0" fmla="*/ 0 w 274"/>
                    <a:gd name="T1" fmla="*/ 0 h 35"/>
                    <a:gd name="T2" fmla="*/ 274 w 274"/>
                    <a:gd name="T3" fmla="*/ 0 h 35"/>
                    <a:gd name="T4" fmla="*/ 274 w 274"/>
                    <a:gd name="T5" fmla="*/ 18 h 35"/>
                    <a:gd name="T6" fmla="*/ 206 w 274"/>
                    <a:gd name="T7" fmla="*/ 18 h 35"/>
                    <a:gd name="T8" fmla="*/ 206 w 274"/>
                    <a:gd name="T9" fmla="*/ 35 h 35"/>
                    <a:gd name="T10" fmla="*/ 69 w 274"/>
                    <a:gd name="T11" fmla="*/ 35 h 35"/>
                    <a:gd name="T12" fmla="*/ 69 w 274"/>
                    <a:gd name="T13" fmla="*/ 18 h 35"/>
                    <a:gd name="T14" fmla="*/ 0 w 274"/>
                    <a:gd name="T15" fmla="*/ 21 h 35"/>
                    <a:gd name="T16" fmla="*/ 0 w 274"/>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35">
                      <a:moveTo>
                        <a:pt x="0" y="0"/>
                      </a:moveTo>
                      <a:lnTo>
                        <a:pt x="274" y="0"/>
                      </a:lnTo>
                      <a:lnTo>
                        <a:pt x="274" y="18"/>
                      </a:lnTo>
                      <a:lnTo>
                        <a:pt x="206" y="18"/>
                      </a:lnTo>
                      <a:lnTo>
                        <a:pt x="206" y="35"/>
                      </a:lnTo>
                      <a:lnTo>
                        <a:pt x="69" y="35"/>
                      </a:lnTo>
                      <a:lnTo>
                        <a:pt x="69" y="18"/>
                      </a:lnTo>
                      <a:lnTo>
                        <a:pt x="0" y="21"/>
                      </a:lnTo>
                      <a:lnTo>
                        <a:pt x="0" y="0"/>
                      </a:lnTo>
                      <a:close/>
                    </a:path>
                  </a:pathLst>
                </a:custGeom>
                <a:solidFill>
                  <a:srgbClr val="404040"/>
                </a:solidFill>
                <a:ln w="12700">
                  <a:solidFill>
                    <a:srgbClr val="000000"/>
                  </a:solidFill>
                  <a:prstDash val="solid"/>
                  <a:round/>
                  <a:headEnd/>
                  <a:tailEnd/>
                </a:ln>
              </p:spPr>
              <p:txBody>
                <a:bodyPr/>
                <a:lstStyle/>
                <a:p>
                  <a:endParaRPr lang="en-GB"/>
                </a:p>
              </p:txBody>
            </p:sp>
          </p:grpSp>
          <p:grpSp>
            <p:nvGrpSpPr>
              <p:cNvPr id="553330" name="Group 370"/>
              <p:cNvGrpSpPr>
                <a:grpSpLocks/>
              </p:cNvGrpSpPr>
              <p:nvPr/>
            </p:nvGrpSpPr>
            <p:grpSpPr bwMode="auto">
              <a:xfrm>
                <a:off x="930" y="2478"/>
                <a:ext cx="1372" cy="343"/>
                <a:chOff x="930" y="2478"/>
                <a:chExt cx="1372" cy="343"/>
              </a:xfrm>
            </p:grpSpPr>
            <p:grpSp>
              <p:nvGrpSpPr>
                <p:cNvPr id="553331" name="Group 371"/>
                <p:cNvGrpSpPr>
                  <a:grpSpLocks/>
                </p:cNvGrpSpPr>
                <p:nvPr/>
              </p:nvGrpSpPr>
              <p:grpSpPr bwMode="auto">
                <a:xfrm>
                  <a:off x="1615" y="2478"/>
                  <a:ext cx="344" cy="342"/>
                  <a:chOff x="1615" y="2478"/>
                  <a:chExt cx="344" cy="342"/>
                </a:xfrm>
              </p:grpSpPr>
              <p:sp>
                <p:nvSpPr>
                  <p:cNvPr id="553332" name="Oval 372"/>
                  <p:cNvSpPr>
                    <a:spLocks noChangeArrowheads="1"/>
                  </p:cNvSpPr>
                  <p:nvPr/>
                </p:nvSpPr>
                <p:spPr bwMode="auto">
                  <a:xfrm>
                    <a:off x="1615" y="2478"/>
                    <a:ext cx="344" cy="342"/>
                  </a:xfrm>
                  <a:prstGeom prst="ellipse">
                    <a:avLst/>
                  </a:prstGeom>
                  <a:solidFill>
                    <a:srgbClr val="202020"/>
                  </a:solidFill>
                  <a:ln w="12700">
                    <a:solidFill>
                      <a:srgbClr val="000000"/>
                    </a:solidFill>
                    <a:round/>
                    <a:headEnd/>
                    <a:tailEnd/>
                  </a:ln>
                </p:spPr>
                <p:txBody>
                  <a:bodyPr/>
                  <a:lstStyle/>
                  <a:p>
                    <a:endParaRPr lang="en-GB"/>
                  </a:p>
                </p:txBody>
              </p:sp>
              <p:sp>
                <p:nvSpPr>
                  <p:cNvPr id="553333" name="Oval 373"/>
                  <p:cNvSpPr>
                    <a:spLocks noChangeArrowheads="1"/>
                  </p:cNvSpPr>
                  <p:nvPr/>
                </p:nvSpPr>
                <p:spPr bwMode="auto">
                  <a:xfrm>
                    <a:off x="1666" y="2528"/>
                    <a:ext cx="242" cy="241"/>
                  </a:xfrm>
                  <a:prstGeom prst="ellipse">
                    <a:avLst/>
                  </a:prstGeom>
                  <a:solidFill>
                    <a:srgbClr val="A0A0A0"/>
                  </a:solidFill>
                  <a:ln w="12700">
                    <a:solidFill>
                      <a:srgbClr val="000000"/>
                    </a:solidFill>
                    <a:round/>
                    <a:headEnd/>
                    <a:tailEnd/>
                  </a:ln>
                </p:spPr>
                <p:txBody>
                  <a:bodyPr/>
                  <a:lstStyle/>
                  <a:p>
                    <a:endParaRPr lang="en-GB"/>
                  </a:p>
                </p:txBody>
              </p:sp>
              <p:sp>
                <p:nvSpPr>
                  <p:cNvPr id="553334" name="Oval 374"/>
                  <p:cNvSpPr>
                    <a:spLocks noChangeArrowheads="1"/>
                  </p:cNvSpPr>
                  <p:nvPr/>
                </p:nvSpPr>
                <p:spPr bwMode="auto">
                  <a:xfrm>
                    <a:off x="1735" y="2596"/>
                    <a:ext cx="104" cy="106"/>
                  </a:xfrm>
                  <a:prstGeom prst="ellipse">
                    <a:avLst/>
                  </a:prstGeom>
                  <a:solidFill>
                    <a:srgbClr val="606060"/>
                  </a:solidFill>
                  <a:ln w="12700">
                    <a:solidFill>
                      <a:srgbClr val="000000"/>
                    </a:solidFill>
                    <a:round/>
                    <a:headEnd/>
                    <a:tailEnd/>
                  </a:ln>
                </p:spPr>
                <p:txBody>
                  <a:bodyPr/>
                  <a:lstStyle/>
                  <a:p>
                    <a:endParaRPr lang="en-GB"/>
                  </a:p>
                </p:txBody>
              </p:sp>
            </p:grpSp>
            <p:grpSp>
              <p:nvGrpSpPr>
                <p:cNvPr id="553335" name="Group 375"/>
                <p:cNvGrpSpPr>
                  <a:grpSpLocks/>
                </p:cNvGrpSpPr>
                <p:nvPr/>
              </p:nvGrpSpPr>
              <p:grpSpPr bwMode="auto">
                <a:xfrm>
                  <a:off x="1957" y="2478"/>
                  <a:ext cx="345" cy="342"/>
                  <a:chOff x="1957" y="2478"/>
                  <a:chExt cx="345" cy="342"/>
                </a:xfrm>
              </p:grpSpPr>
              <p:sp>
                <p:nvSpPr>
                  <p:cNvPr id="553336" name="Oval 376"/>
                  <p:cNvSpPr>
                    <a:spLocks noChangeArrowheads="1"/>
                  </p:cNvSpPr>
                  <p:nvPr/>
                </p:nvSpPr>
                <p:spPr bwMode="auto">
                  <a:xfrm>
                    <a:off x="1957" y="2478"/>
                    <a:ext cx="345" cy="342"/>
                  </a:xfrm>
                  <a:prstGeom prst="ellipse">
                    <a:avLst/>
                  </a:prstGeom>
                  <a:solidFill>
                    <a:srgbClr val="202020"/>
                  </a:solidFill>
                  <a:ln w="12700">
                    <a:solidFill>
                      <a:srgbClr val="000000"/>
                    </a:solidFill>
                    <a:round/>
                    <a:headEnd/>
                    <a:tailEnd/>
                  </a:ln>
                </p:spPr>
                <p:txBody>
                  <a:bodyPr/>
                  <a:lstStyle/>
                  <a:p>
                    <a:endParaRPr lang="en-GB"/>
                  </a:p>
                </p:txBody>
              </p:sp>
              <p:sp>
                <p:nvSpPr>
                  <p:cNvPr id="553337" name="Oval 377"/>
                  <p:cNvSpPr>
                    <a:spLocks noChangeArrowheads="1"/>
                  </p:cNvSpPr>
                  <p:nvPr/>
                </p:nvSpPr>
                <p:spPr bwMode="auto">
                  <a:xfrm>
                    <a:off x="2009" y="2528"/>
                    <a:ext cx="241" cy="241"/>
                  </a:xfrm>
                  <a:prstGeom prst="ellipse">
                    <a:avLst/>
                  </a:prstGeom>
                  <a:solidFill>
                    <a:srgbClr val="A0A0A0"/>
                  </a:solidFill>
                  <a:ln w="12700">
                    <a:solidFill>
                      <a:srgbClr val="000000"/>
                    </a:solidFill>
                    <a:round/>
                    <a:headEnd/>
                    <a:tailEnd/>
                  </a:ln>
                </p:spPr>
                <p:txBody>
                  <a:bodyPr/>
                  <a:lstStyle/>
                  <a:p>
                    <a:endParaRPr lang="en-GB"/>
                  </a:p>
                </p:txBody>
              </p:sp>
              <p:sp>
                <p:nvSpPr>
                  <p:cNvPr id="553338" name="Oval 378"/>
                  <p:cNvSpPr>
                    <a:spLocks noChangeArrowheads="1"/>
                  </p:cNvSpPr>
                  <p:nvPr/>
                </p:nvSpPr>
                <p:spPr bwMode="auto">
                  <a:xfrm>
                    <a:off x="2076" y="2596"/>
                    <a:ext cx="106" cy="106"/>
                  </a:xfrm>
                  <a:prstGeom prst="ellipse">
                    <a:avLst/>
                  </a:prstGeom>
                  <a:solidFill>
                    <a:srgbClr val="606060"/>
                  </a:solidFill>
                  <a:ln w="12700">
                    <a:solidFill>
                      <a:srgbClr val="000000"/>
                    </a:solidFill>
                    <a:round/>
                    <a:headEnd/>
                    <a:tailEnd/>
                  </a:ln>
                </p:spPr>
                <p:txBody>
                  <a:bodyPr/>
                  <a:lstStyle/>
                  <a:p>
                    <a:endParaRPr lang="en-GB"/>
                  </a:p>
                </p:txBody>
              </p:sp>
            </p:grpSp>
            <p:grpSp>
              <p:nvGrpSpPr>
                <p:cNvPr id="553339" name="Group 379"/>
                <p:cNvGrpSpPr>
                  <a:grpSpLocks/>
                </p:cNvGrpSpPr>
                <p:nvPr/>
              </p:nvGrpSpPr>
              <p:grpSpPr bwMode="auto">
                <a:xfrm>
                  <a:off x="930" y="2478"/>
                  <a:ext cx="344" cy="343"/>
                  <a:chOff x="930" y="2478"/>
                  <a:chExt cx="344" cy="343"/>
                </a:xfrm>
              </p:grpSpPr>
              <p:sp>
                <p:nvSpPr>
                  <p:cNvPr id="553340" name="Oval 380"/>
                  <p:cNvSpPr>
                    <a:spLocks noChangeArrowheads="1"/>
                  </p:cNvSpPr>
                  <p:nvPr/>
                </p:nvSpPr>
                <p:spPr bwMode="auto">
                  <a:xfrm>
                    <a:off x="930" y="2478"/>
                    <a:ext cx="344" cy="343"/>
                  </a:xfrm>
                  <a:prstGeom prst="ellipse">
                    <a:avLst/>
                  </a:prstGeom>
                  <a:solidFill>
                    <a:srgbClr val="202020"/>
                  </a:solidFill>
                  <a:ln w="12700">
                    <a:solidFill>
                      <a:srgbClr val="000000"/>
                    </a:solidFill>
                    <a:round/>
                    <a:headEnd/>
                    <a:tailEnd/>
                  </a:ln>
                </p:spPr>
                <p:txBody>
                  <a:bodyPr/>
                  <a:lstStyle/>
                  <a:p>
                    <a:endParaRPr lang="en-GB"/>
                  </a:p>
                </p:txBody>
              </p:sp>
              <p:sp>
                <p:nvSpPr>
                  <p:cNvPr id="553341" name="Oval 381"/>
                  <p:cNvSpPr>
                    <a:spLocks noChangeArrowheads="1"/>
                  </p:cNvSpPr>
                  <p:nvPr/>
                </p:nvSpPr>
                <p:spPr bwMode="auto">
                  <a:xfrm>
                    <a:off x="981" y="2528"/>
                    <a:ext cx="242" cy="242"/>
                  </a:xfrm>
                  <a:prstGeom prst="ellipse">
                    <a:avLst/>
                  </a:prstGeom>
                  <a:solidFill>
                    <a:srgbClr val="A0A0A0"/>
                  </a:solidFill>
                  <a:ln w="12700">
                    <a:solidFill>
                      <a:srgbClr val="000000"/>
                    </a:solidFill>
                    <a:round/>
                    <a:headEnd/>
                    <a:tailEnd/>
                  </a:ln>
                </p:spPr>
                <p:txBody>
                  <a:bodyPr/>
                  <a:lstStyle/>
                  <a:p>
                    <a:endParaRPr lang="en-GB"/>
                  </a:p>
                </p:txBody>
              </p:sp>
              <p:sp>
                <p:nvSpPr>
                  <p:cNvPr id="553342" name="Oval 382"/>
                  <p:cNvSpPr>
                    <a:spLocks noChangeArrowheads="1"/>
                  </p:cNvSpPr>
                  <p:nvPr/>
                </p:nvSpPr>
                <p:spPr bwMode="auto">
                  <a:xfrm>
                    <a:off x="1048" y="2596"/>
                    <a:ext cx="106" cy="106"/>
                  </a:xfrm>
                  <a:prstGeom prst="ellipse">
                    <a:avLst/>
                  </a:prstGeom>
                  <a:solidFill>
                    <a:srgbClr val="606060"/>
                  </a:solidFill>
                  <a:ln w="12700">
                    <a:solidFill>
                      <a:srgbClr val="000000"/>
                    </a:solidFill>
                    <a:round/>
                    <a:headEnd/>
                    <a:tailEnd/>
                  </a:ln>
                </p:spPr>
                <p:txBody>
                  <a:bodyPr/>
                  <a:lstStyle/>
                  <a:p>
                    <a:endParaRPr lang="en-GB"/>
                  </a:p>
                </p:txBody>
              </p:sp>
            </p:grpSp>
          </p:grpSp>
        </p:grpSp>
        <p:sp>
          <p:nvSpPr>
            <p:cNvPr id="553343" name="AutoShape 383"/>
            <p:cNvSpPr>
              <a:spLocks noChangeArrowheads="1"/>
            </p:cNvSpPr>
            <p:nvPr/>
          </p:nvSpPr>
          <p:spPr bwMode="auto">
            <a:xfrm rot="5400000">
              <a:off x="5259" y="1518"/>
              <a:ext cx="304" cy="182"/>
            </a:xfrm>
            <a:prstGeom prst="triangle">
              <a:avLst>
                <a:gd name="adj" fmla="val 50000"/>
              </a:avLst>
            </a:prstGeom>
            <a:solidFill>
              <a:srgbClr val="FFCC00"/>
            </a:solidFill>
            <a:ln>
              <a:noFill/>
            </a:ln>
            <a:effectLst/>
            <a:extLst>
              <a:ext uri="{91240B29-F687-4F45-9708-019B960494DF}">
                <a14:hiddenLine xmlns:a14="http://schemas.microsoft.com/office/drawing/2010/main" w="12700">
                  <a:solidFill>
                    <a:schemeClr val="bg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553344" name="Group 384"/>
            <p:cNvGrpSpPr>
              <a:grpSpLocks/>
            </p:cNvGrpSpPr>
            <p:nvPr/>
          </p:nvGrpSpPr>
          <p:grpSpPr bwMode="auto">
            <a:xfrm flipH="1">
              <a:off x="4889" y="1513"/>
              <a:ext cx="480" cy="186"/>
              <a:chOff x="678" y="1510"/>
              <a:chExt cx="4393" cy="1311"/>
            </a:xfrm>
          </p:grpSpPr>
          <p:grpSp>
            <p:nvGrpSpPr>
              <p:cNvPr id="553345" name="Group 385"/>
              <p:cNvGrpSpPr>
                <a:grpSpLocks/>
              </p:cNvGrpSpPr>
              <p:nvPr/>
            </p:nvGrpSpPr>
            <p:grpSpPr bwMode="auto">
              <a:xfrm>
                <a:off x="1688" y="1510"/>
                <a:ext cx="3383" cy="929"/>
                <a:chOff x="1688" y="1510"/>
                <a:chExt cx="3383" cy="929"/>
              </a:xfrm>
            </p:grpSpPr>
            <p:sp>
              <p:nvSpPr>
                <p:cNvPr id="553346" name="Rectangle 386"/>
                <p:cNvSpPr>
                  <a:spLocks noChangeArrowheads="1"/>
                </p:cNvSpPr>
                <p:nvPr/>
              </p:nvSpPr>
              <p:spPr bwMode="auto">
                <a:xfrm>
                  <a:off x="1688" y="1510"/>
                  <a:ext cx="3383" cy="929"/>
                </a:xfrm>
                <a:prstGeom prst="rect">
                  <a:avLst/>
                </a:prstGeom>
                <a:solidFill>
                  <a:srgbClr val="FF0000"/>
                </a:solidFill>
                <a:ln w="12700">
                  <a:solidFill>
                    <a:srgbClr val="000000"/>
                  </a:solidFill>
                  <a:miter lim="800000"/>
                  <a:headEnd/>
                  <a:tailEnd/>
                </a:ln>
              </p:spPr>
              <p:txBody>
                <a:bodyPr/>
                <a:lstStyle/>
                <a:p>
                  <a:endParaRPr lang="en-GB"/>
                </a:p>
              </p:txBody>
            </p:sp>
            <p:sp>
              <p:nvSpPr>
                <p:cNvPr id="553347" name="Rectangle 387"/>
                <p:cNvSpPr>
                  <a:spLocks noChangeArrowheads="1"/>
                </p:cNvSpPr>
                <p:nvPr/>
              </p:nvSpPr>
              <p:spPr bwMode="auto">
                <a:xfrm>
                  <a:off x="1688" y="1543"/>
                  <a:ext cx="3383" cy="863"/>
                </a:xfrm>
                <a:prstGeom prst="rect">
                  <a:avLst/>
                </a:prstGeom>
                <a:solidFill>
                  <a:srgbClr val="FFFFFF"/>
                </a:solidFill>
                <a:ln w="12700">
                  <a:solidFill>
                    <a:srgbClr val="000000"/>
                  </a:solidFill>
                  <a:miter lim="800000"/>
                  <a:headEnd/>
                  <a:tailEnd/>
                </a:ln>
              </p:spPr>
              <p:txBody>
                <a:bodyPr/>
                <a:lstStyle/>
                <a:p>
                  <a:endParaRPr lang="en-GB"/>
                </a:p>
              </p:txBody>
            </p:sp>
          </p:grpSp>
          <p:grpSp>
            <p:nvGrpSpPr>
              <p:cNvPr id="553348" name="Group 388"/>
              <p:cNvGrpSpPr>
                <a:grpSpLocks/>
              </p:cNvGrpSpPr>
              <p:nvPr/>
            </p:nvGrpSpPr>
            <p:grpSpPr bwMode="auto">
              <a:xfrm>
                <a:off x="2627" y="2443"/>
                <a:ext cx="2261" cy="377"/>
                <a:chOff x="2627" y="2443"/>
                <a:chExt cx="2261" cy="377"/>
              </a:xfrm>
            </p:grpSpPr>
            <p:grpSp>
              <p:nvGrpSpPr>
                <p:cNvPr id="553349" name="Group 389"/>
                <p:cNvGrpSpPr>
                  <a:grpSpLocks/>
                </p:cNvGrpSpPr>
                <p:nvPr/>
              </p:nvGrpSpPr>
              <p:grpSpPr bwMode="auto">
                <a:xfrm>
                  <a:off x="2627" y="2443"/>
                  <a:ext cx="2261" cy="333"/>
                  <a:chOff x="2627" y="2443"/>
                  <a:chExt cx="2261" cy="333"/>
                </a:xfrm>
              </p:grpSpPr>
              <p:grpSp>
                <p:nvGrpSpPr>
                  <p:cNvPr id="553350" name="Group 390"/>
                  <p:cNvGrpSpPr>
                    <a:grpSpLocks/>
                  </p:cNvGrpSpPr>
                  <p:nvPr/>
                </p:nvGrpSpPr>
                <p:grpSpPr bwMode="auto">
                  <a:xfrm>
                    <a:off x="2627" y="2443"/>
                    <a:ext cx="274" cy="253"/>
                    <a:chOff x="2627" y="2443"/>
                    <a:chExt cx="274" cy="253"/>
                  </a:xfrm>
                </p:grpSpPr>
                <p:sp>
                  <p:nvSpPr>
                    <p:cNvPr id="553351" name="Freeform 391"/>
                    <p:cNvSpPr>
                      <a:spLocks/>
                    </p:cNvSpPr>
                    <p:nvPr/>
                  </p:nvSpPr>
                  <p:spPr bwMode="auto">
                    <a:xfrm>
                      <a:off x="2627" y="2443"/>
                      <a:ext cx="274" cy="36"/>
                    </a:xfrm>
                    <a:custGeom>
                      <a:avLst/>
                      <a:gdLst>
                        <a:gd name="T0" fmla="*/ 0 w 274"/>
                        <a:gd name="T1" fmla="*/ 2 h 36"/>
                        <a:gd name="T2" fmla="*/ 274 w 274"/>
                        <a:gd name="T3" fmla="*/ 0 h 36"/>
                        <a:gd name="T4" fmla="*/ 238 w 274"/>
                        <a:gd name="T5" fmla="*/ 35 h 36"/>
                        <a:gd name="T6" fmla="*/ 33 w 274"/>
                        <a:gd name="T7" fmla="*/ 36 h 36"/>
                        <a:gd name="T8" fmla="*/ 0 w 274"/>
                        <a:gd name="T9" fmla="*/ 2 h 36"/>
                      </a:gdLst>
                      <a:ahLst/>
                      <a:cxnLst>
                        <a:cxn ang="0">
                          <a:pos x="T0" y="T1"/>
                        </a:cxn>
                        <a:cxn ang="0">
                          <a:pos x="T2" y="T3"/>
                        </a:cxn>
                        <a:cxn ang="0">
                          <a:pos x="T4" y="T5"/>
                        </a:cxn>
                        <a:cxn ang="0">
                          <a:pos x="T6" y="T7"/>
                        </a:cxn>
                        <a:cxn ang="0">
                          <a:pos x="T8" y="T9"/>
                        </a:cxn>
                      </a:cxnLst>
                      <a:rect l="0" t="0" r="r" b="b"/>
                      <a:pathLst>
                        <a:path w="274" h="36">
                          <a:moveTo>
                            <a:pt x="0" y="2"/>
                          </a:moveTo>
                          <a:lnTo>
                            <a:pt x="274" y="0"/>
                          </a:lnTo>
                          <a:lnTo>
                            <a:pt x="238" y="35"/>
                          </a:lnTo>
                          <a:lnTo>
                            <a:pt x="33" y="36"/>
                          </a:lnTo>
                          <a:lnTo>
                            <a:pt x="0" y="2"/>
                          </a:lnTo>
                          <a:close/>
                        </a:path>
                      </a:pathLst>
                    </a:custGeom>
                    <a:solidFill>
                      <a:srgbClr val="606060"/>
                    </a:solidFill>
                    <a:ln w="12700">
                      <a:solidFill>
                        <a:srgbClr val="404040"/>
                      </a:solidFill>
                      <a:prstDash val="solid"/>
                      <a:round/>
                      <a:headEnd/>
                      <a:tailEnd/>
                    </a:ln>
                  </p:spPr>
                  <p:txBody>
                    <a:bodyPr/>
                    <a:lstStyle/>
                    <a:p>
                      <a:endParaRPr lang="en-GB"/>
                    </a:p>
                  </p:txBody>
                </p:sp>
                <p:sp>
                  <p:nvSpPr>
                    <p:cNvPr id="553352" name="Freeform 392"/>
                    <p:cNvSpPr>
                      <a:spLocks/>
                    </p:cNvSpPr>
                    <p:nvPr/>
                  </p:nvSpPr>
                  <p:spPr bwMode="auto">
                    <a:xfrm>
                      <a:off x="2696" y="2479"/>
                      <a:ext cx="136" cy="17"/>
                    </a:xfrm>
                    <a:custGeom>
                      <a:avLst/>
                      <a:gdLst>
                        <a:gd name="T0" fmla="*/ 0 w 136"/>
                        <a:gd name="T1" fmla="*/ 1 h 17"/>
                        <a:gd name="T2" fmla="*/ 136 w 136"/>
                        <a:gd name="T3" fmla="*/ 0 h 17"/>
                        <a:gd name="T4" fmla="*/ 119 w 136"/>
                        <a:gd name="T5" fmla="*/ 16 h 17"/>
                        <a:gd name="T6" fmla="*/ 16 w 136"/>
                        <a:gd name="T7" fmla="*/ 17 h 17"/>
                        <a:gd name="T8" fmla="*/ 0 w 136"/>
                        <a:gd name="T9" fmla="*/ 1 h 17"/>
                      </a:gdLst>
                      <a:ahLst/>
                      <a:cxnLst>
                        <a:cxn ang="0">
                          <a:pos x="T0" y="T1"/>
                        </a:cxn>
                        <a:cxn ang="0">
                          <a:pos x="T2" y="T3"/>
                        </a:cxn>
                        <a:cxn ang="0">
                          <a:pos x="T4" y="T5"/>
                        </a:cxn>
                        <a:cxn ang="0">
                          <a:pos x="T6" y="T7"/>
                        </a:cxn>
                        <a:cxn ang="0">
                          <a:pos x="T8" y="T9"/>
                        </a:cxn>
                      </a:cxnLst>
                      <a:rect l="0" t="0" r="r" b="b"/>
                      <a:pathLst>
                        <a:path w="136" h="17">
                          <a:moveTo>
                            <a:pt x="0" y="1"/>
                          </a:moveTo>
                          <a:lnTo>
                            <a:pt x="136" y="0"/>
                          </a:lnTo>
                          <a:lnTo>
                            <a:pt x="119" y="16"/>
                          </a:lnTo>
                          <a:lnTo>
                            <a:pt x="16" y="17"/>
                          </a:lnTo>
                          <a:lnTo>
                            <a:pt x="0" y="1"/>
                          </a:lnTo>
                          <a:close/>
                        </a:path>
                      </a:pathLst>
                    </a:custGeom>
                    <a:solidFill>
                      <a:srgbClr val="606060"/>
                    </a:solidFill>
                    <a:ln w="12700">
                      <a:solidFill>
                        <a:srgbClr val="404040"/>
                      </a:solidFill>
                      <a:prstDash val="solid"/>
                      <a:round/>
                      <a:headEnd/>
                      <a:tailEnd/>
                    </a:ln>
                  </p:spPr>
                  <p:txBody>
                    <a:bodyPr/>
                    <a:lstStyle/>
                    <a:p>
                      <a:endParaRPr lang="en-GB"/>
                    </a:p>
                  </p:txBody>
                </p:sp>
                <p:sp>
                  <p:nvSpPr>
                    <p:cNvPr id="553353" name="Rectangle 393"/>
                    <p:cNvSpPr>
                      <a:spLocks noChangeArrowheads="1"/>
                    </p:cNvSpPr>
                    <p:nvPr/>
                  </p:nvSpPr>
                  <p:spPr bwMode="auto">
                    <a:xfrm>
                      <a:off x="2750" y="2499"/>
                      <a:ext cx="25" cy="197"/>
                    </a:xfrm>
                    <a:prstGeom prst="rect">
                      <a:avLst/>
                    </a:prstGeom>
                    <a:solidFill>
                      <a:srgbClr val="606060"/>
                    </a:solidFill>
                    <a:ln w="12700">
                      <a:solidFill>
                        <a:srgbClr val="404040"/>
                      </a:solidFill>
                      <a:miter lim="800000"/>
                      <a:headEnd/>
                      <a:tailEnd/>
                    </a:ln>
                  </p:spPr>
                  <p:txBody>
                    <a:bodyPr/>
                    <a:lstStyle/>
                    <a:p>
                      <a:endParaRPr lang="en-GB"/>
                    </a:p>
                  </p:txBody>
                </p:sp>
              </p:grpSp>
              <p:grpSp>
                <p:nvGrpSpPr>
                  <p:cNvPr id="553354" name="Group 394"/>
                  <p:cNvGrpSpPr>
                    <a:grpSpLocks/>
                  </p:cNvGrpSpPr>
                  <p:nvPr/>
                </p:nvGrpSpPr>
                <p:grpSpPr bwMode="auto">
                  <a:xfrm>
                    <a:off x="3996" y="2443"/>
                    <a:ext cx="430" cy="333"/>
                    <a:chOff x="3996" y="2443"/>
                    <a:chExt cx="430" cy="333"/>
                  </a:xfrm>
                </p:grpSpPr>
                <p:sp>
                  <p:nvSpPr>
                    <p:cNvPr id="553355" name="Freeform 395"/>
                    <p:cNvSpPr>
                      <a:spLocks/>
                    </p:cNvSpPr>
                    <p:nvPr/>
                  </p:nvSpPr>
                  <p:spPr bwMode="auto">
                    <a:xfrm>
                      <a:off x="3996" y="2446"/>
                      <a:ext cx="429" cy="67"/>
                    </a:xfrm>
                    <a:custGeom>
                      <a:avLst/>
                      <a:gdLst>
                        <a:gd name="T0" fmla="*/ 0 w 429"/>
                        <a:gd name="T1" fmla="*/ 0 h 67"/>
                        <a:gd name="T2" fmla="*/ 429 w 429"/>
                        <a:gd name="T3" fmla="*/ 0 h 67"/>
                        <a:gd name="T4" fmla="*/ 429 w 429"/>
                        <a:gd name="T5" fmla="*/ 67 h 67"/>
                        <a:gd name="T6" fmla="*/ 34 w 429"/>
                        <a:gd name="T7" fmla="*/ 67 h 67"/>
                        <a:gd name="T8" fmla="*/ 0 w 429"/>
                        <a:gd name="T9" fmla="*/ 0 h 67"/>
                      </a:gdLst>
                      <a:ahLst/>
                      <a:cxnLst>
                        <a:cxn ang="0">
                          <a:pos x="T0" y="T1"/>
                        </a:cxn>
                        <a:cxn ang="0">
                          <a:pos x="T2" y="T3"/>
                        </a:cxn>
                        <a:cxn ang="0">
                          <a:pos x="T4" y="T5"/>
                        </a:cxn>
                        <a:cxn ang="0">
                          <a:pos x="T6" y="T7"/>
                        </a:cxn>
                        <a:cxn ang="0">
                          <a:pos x="T8" y="T9"/>
                        </a:cxn>
                      </a:cxnLst>
                      <a:rect l="0" t="0" r="r" b="b"/>
                      <a:pathLst>
                        <a:path w="429" h="67">
                          <a:moveTo>
                            <a:pt x="0" y="0"/>
                          </a:moveTo>
                          <a:lnTo>
                            <a:pt x="429" y="0"/>
                          </a:lnTo>
                          <a:lnTo>
                            <a:pt x="429" y="67"/>
                          </a:lnTo>
                          <a:lnTo>
                            <a:pt x="34" y="67"/>
                          </a:lnTo>
                          <a:lnTo>
                            <a:pt x="0" y="0"/>
                          </a:lnTo>
                          <a:close/>
                        </a:path>
                      </a:pathLst>
                    </a:custGeom>
                    <a:solidFill>
                      <a:srgbClr val="606060"/>
                    </a:solidFill>
                    <a:ln w="12700">
                      <a:solidFill>
                        <a:srgbClr val="404040"/>
                      </a:solidFill>
                      <a:prstDash val="solid"/>
                      <a:round/>
                      <a:headEnd/>
                      <a:tailEnd/>
                    </a:ln>
                  </p:spPr>
                  <p:txBody>
                    <a:bodyPr/>
                    <a:lstStyle/>
                    <a:p>
                      <a:endParaRPr lang="en-GB"/>
                    </a:p>
                  </p:txBody>
                </p:sp>
                <p:grpSp>
                  <p:nvGrpSpPr>
                    <p:cNvPr id="553356" name="Group 396"/>
                    <p:cNvGrpSpPr>
                      <a:grpSpLocks/>
                    </p:cNvGrpSpPr>
                    <p:nvPr/>
                  </p:nvGrpSpPr>
                  <p:grpSpPr bwMode="auto">
                    <a:xfrm>
                      <a:off x="4030" y="2443"/>
                      <a:ext cx="362" cy="77"/>
                      <a:chOff x="4030" y="2443"/>
                      <a:chExt cx="362" cy="77"/>
                    </a:xfrm>
                  </p:grpSpPr>
                  <p:sp>
                    <p:nvSpPr>
                      <p:cNvPr id="553357" name="Freeform 397"/>
                      <p:cNvSpPr>
                        <a:spLocks/>
                      </p:cNvSpPr>
                      <p:nvPr/>
                    </p:nvSpPr>
                    <p:spPr bwMode="auto">
                      <a:xfrm>
                        <a:off x="4030" y="2461"/>
                        <a:ext cx="326" cy="51"/>
                      </a:xfrm>
                      <a:custGeom>
                        <a:avLst/>
                        <a:gdLst>
                          <a:gd name="T0" fmla="*/ 0 w 326"/>
                          <a:gd name="T1" fmla="*/ 51 h 51"/>
                          <a:gd name="T2" fmla="*/ 52 w 326"/>
                          <a:gd name="T3" fmla="*/ 0 h 51"/>
                          <a:gd name="T4" fmla="*/ 326 w 326"/>
                          <a:gd name="T5" fmla="*/ 0 h 51"/>
                          <a:gd name="T6" fmla="*/ 326 w 326"/>
                          <a:gd name="T7" fmla="*/ 51 h 51"/>
                        </a:gdLst>
                        <a:ahLst/>
                        <a:cxnLst>
                          <a:cxn ang="0">
                            <a:pos x="T0" y="T1"/>
                          </a:cxn>
                          <a:cxn ang="0">
                            <a:pos x="T2" y="T3"/>
                          </a:cxn>
                          <a:cxn ang="0">
                            <a:pos x="T4" y="T5"/>
                          </a:cxn>
                          <a:cxn ang="0">
                            <a:pos x="T6" y="T7"/>
                          </a:cxn>
                        </a:cxnLst>
                        <a:rect l="0" t="0" r="r" b="b"/>
                        <a:pathLst>
                          <a:path w="326" h="51">
                            <a:moveTo>
                              <a:pt x="0" y="51"/>
                            </a:moveTo>
                            <a:lnTo>
                              <a:pt x="52" y="0"/>
                            </a:lnTo>
                            <a:lnTo>
                              <a:pt x="326" y="0"/>
                            </a:lnTo>
                            <a:lnTo>
                              <a:pt x="326" y="51"/>
                            </a:lnTo>
                          </a:path>
                        </a:pathLst>
                      </a:custGeom>
                      <a:noFill/>
                      <a:ln w="12700">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358" name="Line 398"/>
                      <p:cNvSpPr>
                        <a:spLocks noChangeShapeType="1"/>
                      </p:cNvSpPr>
                      <p:nvPr/>
                    </p:nvSpPr>
                    <p:spPr bwMode="auto">
                      <a:xfrm>
                        <a:off x="4391" y="2443"/>
                        <a:ext cx="1" cy="77"/>
                      </a:xfrm>
                      <a:prstGeom prst="line">
                        <a:avLst/>
                      </a:prstGeom>
                      <a:noFill/>
                      <a:ln w="12700">
                        <a:solidFill>
                          <a:srgbClr val="40404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53359" name="Line 399"/>
                    <p:cNvSpPr>
                      <a:spLocks noChangeShapeType="1"/>
                    </p:cNvSpPr>
                    <p:nvPr/>
                  </p:nvSpPr>
                  <p:spPr bwMode="auto">
                    <a:xfrm>
                      <a:off x="4425" y="2512"/>
                      <a:ext cx="1" cy="264"/>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553360" name="Group 400"/>
                  <p:cNvGrpSpPr>
                    <a:grpSpLocks/>
                  </p:cNvGrpSpPr>
                  <p:nvPr/>
                </p:nvGrpSpPr>
                <p:grpSpPr bwMode="auto">
                  <a:xfrm>
                    <a:off x="4460" y="2443"/>
                    <a:ext cx="428" cy="333"/>
                    <a:chOff x="4460" y="2443"/>
                    <a:chExt cx="428" cy="333"/>
                  </a:xfrm>
                </p:grpSpPr>
                <p:sp>
                  <p:nvSpPr>
                    <p:cNvPr id="553361" name="Freeform 401"/>
                    <p:cNvSpPr>
                      <a:spLocks/>
                    </p:cNvSpPr>
                    <p:nvPr/>
                  </p:nvSpPr>
                  <p:spPr bwMode="auto">
                    <a:xfrm>
                      <a:off x="4460" y="2446"/>
                      <a:ext cx="427" cy="67"/>
                    </a:xfrm>
                    <a:custGeom>
                      <a:avLst/>
                      <a:gdLst>
                        <a:gd name="T0" fmla="*/ 0 w 427"/>
                        <a:gd name="T1" fmla="*/ 0 h 67"/>
                        <a:gd name="T2" fmla="*/ 427 w 427"/>
                        <a:gd name="T3" fmla="*/ 0 h 67"/>
                        <a:gd name="T4" fmla="*/ 427 w 427"/>
                        <a:gd name="T5" fmla="*/ 67 h 67"/>
                        <a:gd name="T6" fmla="*/ 33 w 427"/>
                        <a:gd name="T7" fmla="*/ 67 h 67"/>
                        <a:gd name="T8" fmla="*/ 0 w 427"/>
                        <a:gd name="T9" fmla="*/ 0 h 67"/>
                      </a:gdLst>
                      <a:ahLst/>
                      <a:cxnLst>
                        <a:cxn ang="0">
                          <a:pos x="T0" y="T1"/>
                        </a:cxn>
                        <a:cxn ang="0">
                          <a:pos x="T2" y="T3"/>
                        </a:cxn>
                        <a:cxn ang="0">
                          <a:pos x="T4" y="T5"/>
                        </a:cxn>
                        <a:cxn ang="0">
                          <a:pos x="T6" y="T7"/>
                        </a:cxn>
                        <a:cxn ang="0">
                          <a:pos x="T8" y="T9"/>
                        </a:cxn>
                      </a:cxnLst>
                      <a:rect l="0" t="0" r="r" b="b"/>
                      <a:pathLst>
                        <a:path w="427" h="67">
                          <a:moveTo>
                            <a:pt x="0" y="0"/>
                          </a:moveTo>
                          <a:lnTo>
                            <a:pt x="427" y="0"/>
                          </a:lnTo>
                          <a:lnTo>
                            <a:pt x="427" y="67"/>
                          </a:lnTo>
                          <a:lnTo>
                            <a:pt x="33" y="67"/>
                          </a:lnTo>
                          <a:lnTo>
                            <a:pt x="0" y="0"/>
                          </a:lnTo>
                          <a:close/>
                        </a:path>
                      </a:pathLst>
                    </a:custGeom>
                    <a:solidFill>
                      <a:srgbClr val="606060"/>
                    </a:solidFill>
                    <a:ln w="12700">
                      <a:solidFill>
                        <a:srgbClr val="404040"/>
                      </a:solidFill>
                      <a:prstDash val="solid"/>
                      <a:round/>
                      <a:headEnd/>
                      <a:tailEnd/>
                    </a:ln>
                  </p:spPr>
                  <p:txBody>
                    <a:bodyPr/>
                    <a:lstStyle/>
                    <a:p>
                      <a:endParaRPr lang="en-GB"/>
                    </a:p>
                  </p:txBody>
                </p:sp>
                <p:grpSp>
                  <p:nvGrpSpPr>
                    <p:cNvPr id="553362" name="Group 402"/>
                    <p:cNvGrpSpPr>
                      <a:grpSpLocks/>
                    </p:cNvGrpSpPr>
                    <p:nvPr/>
                  </p:nvGrpSpPr>
                  <p:grpSpPr bwMode="auto">
                    <a:xfrm>
                      <a:off x="4493" y="2443"/>
                      <a:ext cx="360" cy="77"/>
                      <a:chOff x="4493" y="2443"/>
                      <a:chExt cx="360" cy="77"/>
                    </a:xfrm>
                  </p:grpSpPr>
                  <p:sp>
                    <p:nvSpPr>
                      <p:cNvPr id="553363" name="Freeform 403"/>
                      <p:cNvSpPr>
                        <a:spLocks/>
                      </p:cNvSpPr>
                      <p:nvPr/>
                    </p:nvSpPr>
                    <p:spPr bwMode="auto">
                      <a:xfrm>
                        <a:off x="4493" y="2461"/>
                        <a:ext cx="326" cy="51"/>
                      </a:xfrm>
                      <a:custGeom>
                        <a:avLst/>
                        <a:gdLst>
                          <a:gd name="T0" fmla="*/ 0 w 326"/>
                          <a:gd name="T1" fmla="*/ 51 h 51"/>
                          <a:gd name="T2" fmla="*/ 53 w 326"/>
                          <a:gd name="T3" fmla="*/ 0 h 51"/>
                          <a:gd name="T4" fmla="*/ 326 w 326"/>
                          <a:gd name="T5" fmla="*/ 0 h 51"/>
                          <a:gd name="T6" fmla="*/ 326 w 326"/>
                          <a:gd name="T7" fmla="*/ 51 h 51"/>
                        </a:gdLst>
                        <a:ahLst/>
                        <a:cxnLst>
                          <a:cxn ang="0">
                            <a:pos x="T0" y="T1"/>
                          </a:cxn>
                          <a:cxn ang="0">
                            <a:pos x="T2" y="T3"/>
                          </a:cxn>
                          <a:cxn ang="0">
                            <a:pos x="T4" y="T5"/>
                          </a:cxn>
                          <a:cxn ang="0">
                            <a:pos x="T6" y="T7"/>
                          </a:cxn>
                        </a:cxnLst>
                        <a:rect l="0" t="0" r="r" b="b"/>
                        <a:pathLst>
                          <a:path w="326" h="51">
                            <a:moveTo>
                              <a:pt x="0" y="51"/>
                            </a:moveTo>
                            <a:lnTo>
                              <a:pt x="53" y="0"/>
                            </a:lnTo>
                            <a:lnTo>
                              <a:pt x="326" y="0"/>
                            </a:lnTo>
                            <a:lnTo>
                              <a:pt x="326" y="51"/>
                            </a:lnTo>
                          </a:path>
                        </a:pathLst>
                      </a:custGeom>
                      <a:noFill/>
                      <a:ln w="12700">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364" name="Line 404"/>
                      <p:cNvSpPr>
                        <a:spLocks noChangeShapeType="1"/>
                      </p:cNvSpPr>
                      <p:nvPr/>
                    </p:nvSpPr>
                    <p:spPr bwMode="auto">
                      <a:xfrm>
                        <a:off x="4852" y="2443"/>
                        <a:ext cx="1" cy="77"/>
                      </a:xfrm>
                      <a:prstGeom prst="line">
                        <a:avLst/>
                      </a:prstGeom>
                      <a:noFill/>
                      <a:ln w="12700">
                        <a:solidFill>
                          <a:srgbClr val="40404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53365" name="Line 405"/>
                    <p:cNvSpPr>
                      <a:spLocks noChangeShapeType="1"/>
                    </p:cNvSpPr>
                    <p:nvPr/>
                  </p:nvSpPr>
                  <p:spPr bwMode="auto">
                    <a:xfrm>
                      <a:off x="4887" y="2512"/>
                      <a:ext cx="1" cy="264"/>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553366" name="Group 406"/>
                <p:cNvGrpSpPr>
                  <a:grpSpLocks/>
                </p:cNvGrpSpPr>
                <p:nvPr/>
              </p:nvGrpSpPr>
              <p:grpSpPr bwMode="auto">
                <a:xfrm>
                  <a:off x="4048" y="2478"/>
                  <a:ext cx="345" cy="342"/>
                  <a:chOff x="4048" y="2478"/>
                  <a:chExt cx="345" cy="342"/>
                </a:xfrm>
              </p:grpSpPr>
              <p:sp>
                <p:nvSpPr>
                  <p:cNvPr id="553367" name="Oval 407"/>
                  <p:cNvSpPr>
                    <a:spLocks noChangeArrowheads="1"/>
                  </p:cNvSpPr>
                  <p:nvPr/>
                </p:nvSpPr>
                <p:spPr bwMode="auto">
                  <a:xfrm>
                    <a:off x="4048" y="2478"/>
                    <a:ext cx="345" cy="342"/>
                  </a:xfrm>
                  <a:prstGeom prst="ellipse">
                    <a:avLst/>
                  </a:prstGeom>
                  <a:solidFill>
                    <a:srgbClr val="202020"/>
                  </a:solidFill>
                  <a:ln w="12700">
                    <a:solidFill>
                      <a:srgbClr val="000000"/>
                    </a:solidFill>
                    <a:round/>
                    <a:headEnd/>
                    <a:tailEnd/>
                  </a:ln>
                </p:spPr>
                <p:txBody>
                  <a:bodyPr/>
                  <a:lstStyle/>
                  <a:p>
                    <a:endParaRPr lang="en-GB"/>
                  </a:p>
                </p:txBody>
              </p:sp>
              <p:sp>
                <p:nvSpPr>
                  <p:cNvPr id="553368" name="Oval 408"/>
                  <p:cNvSpPr>
                    <a:spLocks noChangeArrowheads="1"/>
                  </p:cNvSpPr>
                  <p:nvPr/>
                </p:nvSpPr>
                <p:spPr bwMode="auto">
                  <a:xfrm>
                    <a:off x="4098" y="2528"/>
                    <a:ext cx="243" cy="241"/>
                  </a:xfrm>
                  <a:prstGeom prst="ellipse">
                    <a:avLst/>
                  </a:prstGeom>
                  <a:solidFill>
                    <a:srgbClr val="A0A0A0"/>
                  </a:solidFill>
                  <a:ln w="12700">
                    <a:solidFill>
                      <a:srgbClr val="000000"/>
                    </a:solidFill>
                    <a:round/>
                    <a:headEnd/>
                    <a:tailEnd/>
                  </a:ln>
                </p:spPr>
                <p:txBody>
                  <a:bodyPr/>
                  <a:lstStyle/>
                  <a:p>
                    <a:endParaRPr lang="en-GB"/>
                  </a:p>
                </p:txBody>
              </p:sp>
              <p:sp>
                <p:nvSpPr>
                  <p:cNvPr id="553369" name="Oval 409"/>
                  <p:cNvSpPr>
                    <a:spLocks noChangeArrowheads="1"/>
                  </p:cNvSpPr>
                  <p:nvPr/>
                </p:nvSpPr>
                <p:spPr bwMode="auto">
                  <a:xfrm>
                    <a:off x="4168" y="2596"/>
                    <a:ext cx="104" cy="106"/>
                  </a:xfrm>
                  <a:prstGeom prst="ellipse">
                    <a:avLst/>
                  </a:prstGeom>
                  <a:solidFill>
                    <a:srgbClr val="606060"/>
                  </a:solidFill>
                  <a:ln w="12700">
                    <a:solidFill>
                      <a:srgbClr val="000000"/>
                    </a:solidFill>
                    <a:round/>
                    <a:headEnd/>
                    <a:tailEnd/>
                  </a:ln>
                </p:spPr>
                <p:txBody>
                  <a:bodyPr/>
                  <a:lstStyle/>
                  <a:p>
                    <a:endParaRPr lang="en-GB"/>
                  </a:p>
                </p:txBody>
              </p:sp>
            </p:grpSp>
            <p:grpSp>
              <p:nvGrpSpPr>
                <p:cNvPr id="553370" name="Group 410"/>
                <p:cNvGrpSpPr>
                  <a:grpSpLocks/>
                </p:cNvGrpSpPr>
                <p:nvPr/>
              </p:nvGrpSpPr>
              <p:grpSpPr bwMode="auto">
                <a:xfrm>
                  <a:off x="4511" y="2478"/>
                  <a:ext cx="343" cy="342"/>
                  <a:chOff x="4511" y="2478"/>
                  <a:chExt cx="343" cy="342"/>
                </a:xfrm>
              </p:grpSpPr>
              <p:sp>
                <p:nvSpPr>
                  <p:cNvPr id="553371" name="Oval 411"/>
                  <p:cNvSpPr>
                    <a:spLocks noChangeArrowheads="1"/>
                  </p:cNvSpPr>
                  <p:nvPr/>
                </p:nvSpPr>
                <p:spPr bwMode="auto">
                  <a:xfrm>
                    <a:off x="4511" y="2478"/>
                    <a:ext cx="343" cy="342"/>
                  </a:xfrm>
                  <a:prstGeom prst="ellipse">
                    <a:avLst/>
                  </a:prstGeom>
                  <a:solidFill>
                    <a:srgbClr val="202020"/>
                  </a:solidFill>
                  <a:ln w="12700">
                    <a:solidFill>
                      <a:srgbClr val="000000"/>
                    </a:solidFill>
                    <a:round/>
                    <a:headEnd/>
                    <a:tailEnd/>
                  </a:ln>
                </p:spPr>
                <p:txBody>
                  <a:bodyPr/>
                  <a:lstStyle/>
                  <a:p>
                    <a:endParaRPr lang="en-GB"/>
                  </a:p>
                </p:txBody>
              </p:sp>
              <p:sp>
                <p:nvSpPr>
                  <p:cNvPr id="553372" name="Oval 412"/>
                  <p:cNvSpPr>
                    <a:spLocks noChangeArrowheads="1"/>
                  </p:cNvSpPr>
                  <p:nvPr/>
                </p:nvSpPr>
                <p:spPr bwMode="auto">
                  <a:xfrm>
                    <a:off x="4562" y="2528"/>
                    <a:ext cx="241" cy="241"/>
                  </a:xfrm>
                  <a:prstGeom prst="ellipse">
                    <a:avLst/>
                  </a:prstGeom>
                  <a:solidFill>
                    <a:srgbClr val="A0A0A0"/>
                  </a:solidFill>
                  <a:ln w="12700">
                    <a:solidFill>
                      <a:srgbClr val="000000"/>
                    </a:solidFill>
                    <a:round/>
                    <a:headEnd/>
                    <a:tailEnd/>
                  </a:ln>
                </p:spPr>
                <p:txBody>
                  <a:bodyPr/>
                  <a:lstStyle/>
                  <a:p>
                    <a:endParaRPr lang="en-GB"/>
                  </a:p>
                </p:txBody>
              </p:sp>
              <p:sp>
                <p:nvSpPr>
                  <p:cNvPr id="553373" name="Oval 413"/>
                  <p:cNvSpPr>
                    <a:spLocks noChangeArrowheads="1"/>
                  </p:cNvSpPr>
                  <p:nvPr/>
                </p:nvSpPr>
                <p:spPr bwMode="auto">
                  <a:xfrm>
                    <a:off x="4630" y="2596"/>
                    <a:ext cx="105" cy="106"/>
                  </a:xfrm>
                  <a:prstGeom prst="ellipse">
                    <a:avLst/>
                  </a:prstGeom>
                  <a:solidFill>
                    <a:srgbClr val="606060"/>
                  </a:solidFill>
                  <a:ln w="12700">
                    <a:solidFill>
                      <a:srgbClr val="000000"/>
                    </a:solidFill>
                    <a:round/>
                    <a:headEnd/>
                    <a:tailEnd/>
                  </a:ln>
                </p:spPr>
                <p:txBody>
                  <a:bodyPr/>
                  <a:lstStyle/>
                  <a:p>
                    <a:endParaRPr lang="en-GB"/>
                  </a:p>
                </p:txBody>
              </p:sp>
            </p:grpSp>
          </p:grpSp>
          <p:grpSp>
            <p:nvGrpSpPr>
              <p:cNvPr id="553374" name="Group 414"/>
              <p:cNvGrpSpPr>
                <a:grpSpLocks/>
              </p:cNvGrpSpPr>
              <p:nvPr/>
            </p:nvGrpSpPr>
            <p:grpSpPr bwMode="auto">
              <a:xfrm>
                <a:off x="678" y="1846"/>
                <a:ext cx="693" cy="767"/>
                <a:chOff x="678" y="1846"/>
                <a:chExt cx="693" cy="767"/>
              </a:xfrm>
            </p:grpSpPr>
            <p:sp>
              <p:nvSpPr>
                <p:cNvPr id="553375" name="Rectangle 415"/>
                <p:cNvSpPr>
                  <a:spLocks noChangeArrowheads="1"/>
                </p:cNvSpPr>
                <p:nvPr/>
              </p:nvSpPr>
              <p:spPr bwMode="auto">
                <a:xfrm>
                  <a:off x="1344" y="2209"/>
                  <a:ext cx="27" cy="93"/>
                </a:xfrm>
                <a:prstGeom prst="rect">
                  <a:avLst/>
                </a:prstGeom>
                <a:solidFill>
                  <a:srgbClr val="606060"/>
                </a:solidFill>
                <a:ln w="12700">
                  <a:solidFill>
                    <a:srgbClr val="000000"/>
                  </a:solidFill>
                  <a:miter lim="800000"/>
                  <a:headEnd/>
                  <a:tailEnd/>
                </a:ln>
              </p:spPr>
              <p:txBody>
                <a:bodyPr/>
                <a:lstStyle/>
                <a:p>
                  <a:endParaRPr lang="en-GB"/>
                </a:p>
              </p:txBody>
            </p:sp>
            <p:sp>
              <p:nvSpPr>
                <p:cNvPr id="553376" name="Freeform 416"/>
                <p:cNvSpPr>
                  <a:spLocks/>
                </p:cNvSpPr>
                <p:nvPr/>
              </p:nvSpPr>
              <p:spPr bwMode="auto">
                <a:xfrm>
                  <a:off x="690" y="1846"/>
                  <a:ext cx="650" cy="597"/>
                </a:xfrm>
                <a:custGeom>
                  <a:avLst/>
                  <a:gdLst>
                    <a:gd name="T0" fmla="*/ 137 w 650"/>
                    <a:gd name="T1" fmla="*/ 18 h 597"/>
                    <a:gd name="T2" fmla="*/ 172 w 650"/>
                    <a:gd name="T3" fmla="*/ 0 h 597"/>
                    <a:gd name="T4" fmla="*/ 599 w 650"/>
                    <a:gd name="T5" fmla="*/ 0 h 597"/>
                    <a:gd name="T6" fmla="*/ 634 w 650"/>
                    <a:gd name="T7" fmla="*/ 16 h 597"/>
                    <a:gd name="T8" fmla="*/ 634 w 650"/>
                    <a:gd name="T9" fmla="*/ 224 h 597"/>
                    <a:gd name="T10" fmla="*/ 650 w 650"/>
                    <a:gd name="T11" fmla="*/ 273 h 597"/>
                    <a:gd name="T12" fmla="*/ 650 w 650"/>
                    <a:gd name="T13" fmla="*/ 597 h 597"/>
                    <a:gd name="T14" fmla="*/ 0 w 650"/>
                    <a:gd name="T15" fmla="*/ 597 h 597"/>
                    <a:gd name="T16" fmla="*/ 0 w 650"/>
                    <a:gd name="T17" fmla="*/ 308 h 597"/>
                    <a:gd name="T18" fmla="*/ 51 w 650"/>
                    <a:gd name="T19" fmla="*/ 273 h 597"/>
                    <a:gd name="T20" fmla="*/ 121 w 650"/>
                    <a:gd name="T21" fmla="*/ 69 h 597"/>
                    <a:gd name="T22" fmla="*/ 137 w 650"/>
                    <a:gd name="T23" fmla="*/ 69 h 597"/>
                    <a:gd name="T24" fmla="*/ 68 w 650"/>
                    <a:gd name="T25" fmla="*/ 273 h 597"/>
                    <a:gd name="T26" fmla="*/ 189 w 650"/>
                    <a:gd name="T27" fmla="*/ 273 h 597"/>
                    <a:gd name="T28" fmla="*/ 137 w 650"/>
                    <a:gd name="T29" fmla="*/ 69 h 597"/>
                    <a:gd name="T30" fmla="*/ 154 w 650"/>
                    <a:gd name="T31" fmla="*/ 69 h 597"/>
                    <a:gd name="T32" fmla="*/ 205 w 650"/>
                    <a:gd name="T33" fmla="*/ 273 h 597"/>
                    <a:gd name="T34" fmla="*/ 427 w 650"/>
                    <a:gd name="T35" fmla="*/ 273 h 597"/>
                    <a:gd name="T36" fmla="*/ 359 w 650"/>
                    <a:gd name="T37" fmla="*/ 69 h 597"/>
                    <a:gd name="T38" fmla="*/ 394 w 650"/>
                    <a:gd name="T39" fmla="*/ 69 h 597"/>
                    <a:gd name="T40" fmla="*/ 462 w 650"/>
                    <a:gd name="T41" fmla="*/ 273 h 597"/>
                    <a:gd name="T42" fmla="*/ 634 w 650"/>
                    <a:gd name="T43" fmla="*/ 273 h 597"/>
                    <a:gd name="T44" fmla="*/ 565 w 650"/>
                    <a:gd name="T45" fmla="*/ 69 h 597"/>
                    <a:gd name="T46" fmla="*/ 394 w 650"/>
                    <a:gd name="T47" fmla="*/ 69 h 597"/>
                    <a:gd name="T48" fmla="*/ 359 w 650"/>
                    <a:gd name="T49" fmla="*/ 69 h 597"/>
                    <a:gd name="T50" fmla="*/ 154 w 650"/>
                    <a:gd name="T51" fmla="*/ 69 h 597"/>
                    <a:gd name="T52" fmla="*/ 137 w 650"/>
                    <a:gd name="T53" fmla="*/ 69 h 597"/>
                    <a:gd name="T54" fmla="*/ 121 w 650"/>
                    <a:gd name="T55" fmla="*/ 69 h 597"/>
                    <a:gd name="T56" fmla="*/ 137 w 650"/>
                    <a:gd name="T57" fmla="*/ 34 h 597"/>
                    <a:gd name="T58" fmla="*/ 137 w 650"/>
                    <a:gd name="T59" fmla="*/ 18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0" h="597">
                      <a:moveTo>
                        <a:pt x="137" y="18"/>
                      </a:moveTo>
                      <a:lnTo>
                        <a:pt x="172" y="0"/>
                      </a:lnTo>
                      <a:lnTo>
                        <a:pt x="599" y="0"/>
                      </a:lnTo>
                      <a:lnTo>
                        <a:pt x="634" y="16"/>
                      </a:lnTo>
                      <a:lnTo>
                        <a:pt x="634" y="224"/>
                      </a:lnTo>
                      <a:lnTo>
                        <a:pt x="650" y="273"/>
                      </a:lnTo>
                      <a:lnTo>
                        <a:pt x="650" y="597"/>
                      </a:lnTo>
                      <a:lnTo>
                        <a:pt x="0" y="597"/>
                      </a:lnTo>
                      <a:lnTo>
                        <a:pt x="0" y="308"/>
                      </a:lnTo>
                      <a:lnTo>
                        <a:pt x="51" y="273"/>
                      </a:lnTo>
                      <a:lnTo>
                        <a:pt x="121" y="69"/>
                      </a:lnTo>
                      <a:lnTo>
                        <a:pt x="137" y="69"/>
                      </a:lnTo>
                      <a:lnTo>
                        <a:pt x="68" y="273"/>
                      </a:lnTo>
                      <a:lnTo>
                        <a:pt x="189" y="273"/>
                      </a:lnTo>
                      <a:lnTo>
                        <a:pt x="137" y="69"/>
                      </a:lnTo>
                      <a:lnTo>
                        <a:pt x="154" y="69"/>
                      </a:lnTo>
                      <a:lnTo>
                        <a:pt x="205" y="273"/>
                      </a:lnTo>
                      <a:lnTo>
                        <a:pt x="427" y="273"/>
                      </a:lnTo>
                      <a:lnTo>
                        <a:pt x="359" y="69"/>
                      </a:lnTo>
                      <a:lnTo>
                        <a:pt x="394" y="69"/>
                      </a:lnTo>
                      <a:lnTo>
                        <a:pt x="462" y="273"/>
                      </a:lnTo>
                      <a:lnTo>
                        <a:pt x="634" y="273"/>
                      </a:lnTo>
                      <a:lnTo>
                        <a:pt x="565" y="69"/>
                      </a:lnTo>
                      <a:lnTo>
                        <a:pt x="394" y="69"/>
                      </a:lnTo>
                      <a:lnTo>
                        <a:pt x="359" y="69"/>
                      </a:lnTo>
                      <a:lnTo>
                        <a:pt x="154" y="69"/>
                      </a:lnTo>
                      <a:lnTo>
                        <a:pt x="137" y="69"/>
                      </a:lnTo>
                      <a:lnTo>
                        <a:pt x="121" y="69"/>
                      </a:lnTo>
                      <a:lnTo>
                        <a:pt x="137" y="34"/>
                      </a:lnTo>
                      <a:lnTo>
                        <a:pt x="137" y="18"/>
                      </a:lnTo>
                      <a:close/>
                    </a:path>
                  </a:pathLst>
                </a:custGeom>
                <a:solidFill>
                  <a:srgbClr val="FF0000"/>
                </a:solidFill>
                <a:ln w="12700">
                  <a:solidFill>
                    <a:srgbClr val="000000"/>
                  </a:solidFill>
                  <a:prstDash val="solid"/>
                  <a:round/>
                  <a:headEnd/>
                  <a:tailEnd/>
                </a:ln>
              </p:spPr>
              <p:txBody>
                <a:bodyPr/>
                <a:lstStyle/>
                <a:p>
                  <a:endParaRPr lang="en-GB"/>
                </a:p>
              </p:txBody>
            </p:sp>
            <p:sp>
              <p:nvSpPr>
                <p:cNvPr id="553377" name="Line 417"/>
                <p:cNvSpPr>
                  <a:spLocks noChangeShapeType="1"/>
                </p:cNvSpPr>
                <p:nvPr/>
              </p:nvSpPr>
              <p:spPr bwMode="auto">
                <a:xfrm>
                  <a:off x="879" y="2119"/>
                  <a:ext cx="1" cy="3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378" name="Freeform 418"/>
                <p:cNvSpPr>
                  <a:spLocks/>
                </p:cNvSpPr>
                <p:nvPr/>
              </p:nvSpPr>
              <p:spPr bwMode="auto">
                <a:xfrm>
                  <a:off x="1054" y="1880"/>
                  <a:ext cx="81" cy="479"/>
                </a:xfrm>
                <a:custGeom>
                  <a:avLst/>
                  <a:gdLst>
                    <a:gd name="T0" fmla="*/ 0 w 81"/>
                    <a:gd name="T1" fmla="*/ 0 h 479"/>
                    <a:gd name="T2" fmla="*/ 81 w 81"/>
                    <a:gd name="T3" fmla="*/ 239 h 479"/>
                    <a:gd name="T4" fmla="*/ 81 w 81"/>
                    <a:gd name="T5" fmla="*/ 479 h 479"/>
                  </a:gdLst>
                  <a:ahLst/>
                  <a:cxnLst>
                    <a:cxn ang="0">
                      <a:pos x="T0" y="T1"/>
                    </a:cxn>
                    <a:cxn ang="0">
                      <a:pos x="T2" y="T3"/>
                    </a:cxn>
                    <a:cxn ang="0">
                      <a:pos x="T4" y="T5"/>
                    </a:cxn>
                  </a:cxnLst>
                  <a:rect l="0" t="0" r="r" b="b"/>
                  <a:pathLst>
                    <a:path w="81" h="479">
                      <a:moveTo>
                        <a:pt x="0" y="0"/>
                      </a:moveTo>
                      <a:lnTo>
                        <a:pt x="81" y="239"/>
                      </a:lnTo>
                      <a:lnTo>
                        <a:pt x="81" y="47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553379" name="Group 419"/>
                <p:cNvGrpSpPr>
                  <a:grpSpLocks/>
                </p:cNvGrpSpPr>
                <p:nvPr/>
              </p:nvGrpSpPr>
              <p:grpSpPr bwMode="auto">
                <a:xfrm>
                  <a:off x="678" y="2447"/>
                  <a:ext cx="658" cy="166"/>
                  <a:chOff x="678" y="2447"/>
                  <a:chExt cx="658" cy="166"/>
                </a:xfrm>
              </p:grpSpPr>
              <p:sp>
                <p:nvSpPr>
                  <p:cNvPr id="553380" name="Rectangle 420"/>
                  <p:cNvSpPr>
                    <a:spLocks noChangeArrowheads="1"/>
                  </p:cNvSpPr>
                  <p:nvPr/>
                </p:nvSpPr>
                <p:spPr bwMode="auto">
                  <a:xfrm>
                    <a:off x="678" y="2447"/>
                    <a:ext cx="658" cy="166"/>
                  </a:xfrm>
                  <a:prstGeom prst="rect">
                    <a:avLst/>
                  </a:prstGeom>
                  <a:solidFill>
                    <a:srgbClr val="FFFFFF"/>
                  </a:solidFill>
                  <a:ln w="12700">
                    <a:solidFill>
                      <a:srgbClr val="000000"/>
                    </a:solidFill>
                    <a:miter lim="800000"/>
                    <a:headEnd/>
                    <a:tailEnd/>
                  </a:ln>
                </p:spPr>
                <p:txBody>
                  <a:bodyPr/>
                  <a:lstStyle/>
                  <a:p>
                    <a:endParaRPr lang="en-GB"/>
                  </a:p>
                </p:txBody>
              </p:sp>
              <p:grpSp>
                <p:nvGrpSpPr>
                  <p:cNvPr id="553381" name="Group 421"/>
                  <p:cNvGrpSpPr>
                    <a:grpSpLocks/>
                  </p:cNvGrpSpPr>
                  <p:nvPr/>
                </p:nvGrpSpPr>
                <p:grpSpPr bwMode="auto">
                  <a:xfrm>
                    <a:off x="707" y="2461"/>
                    <a:ext cx="196" cy="18"/>
                    <a:chOff x="707" y="2461"/>
                    <a:chExt cx="196" cy="18"/>
                  </a:xfrm>
                </p:grpSpPr>
                <p:sp>
                  <p:nvSpPr>
                    <p:cNvPr id="553382" name="Line 422"/>
                    <p:cNvSpPr>
                      <a:spLocks noChangeShapeType="1"/>
                    </p:cNvSpPr>
                    <p:nvPr/>
                  </p:nvSpPr>
                  <p:spPr bwMode="auto">
                    <a:xfrm>
                      <a:off x="707" y="2461"/>
                      <a:ext cx="19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383" name="Line 423"/>
                    <p:cNvSpPr>
                      <a:spLocks noChangeShapeType="1"/>
                    </p:cNvSpPr>
                    <p:nvPr/>
                  </p:nvSpPr>
                  <p:spPr bwMode="auto">
                    <a:xfrm>
                      <a:off x="725" y="2478"/>
                      <a:ext cx="17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553384" name="Group 424"/>
                <p:cNvGrpSpPr>
                  <a:grpSpLocks/>
                </p:cNvGrpSpPr>
                <p:nvPr/>
              </p:nvGrpSpPr>
              <p:grpSpPr bwMode="auto">
                <a:xfrm>
                  <a:off x="690" y="2359"/>
                  <a:ext cx="642" cy="18"/>
                  <a:chOff x="690" y="2359"/>
                  <a:chExt cx="642" cy="18"/>
                </a:xfrm>
              </p:grpSpPr>
              <p:sp>
                <p:nvSpPr>
                  <p:cNvPr id="553385" name="Line 425"/>
                  <p:cNvSpPr>
                    <a:spLocks noChangeShapeType="1"/>
                  </p:cNvSpPr>
                  <p:nvPr/>
                </p:nvSpPr>
                <p:spPr bwMode="auto">
                  <a:xfrm>
                    <a:off x="690" y="2376"/>
                    <a:ext cx="197" cy="1"/>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386" name="Line 426"/>
                  <p:cNvSpPr>
                    <a:spLocks noChangeShapeType="1"/>
                  </p:cNvSpPr>
                  <p:nvPr/>
                </p:nvSpPr>
                <p:spPr bwMode="auto">
                  <a:xfrm>
                    <a:off x="690" y="2359"/>
                    <a:ext cx="642" cy="1"/>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53387" name="Line 427"/>
                <p:cNvSpPr>
                  <a:spLocks noChangeShapeType="1"/>
                </p:cNvSpPr>
                <p:nvPr/>
              </p:nvSpPr>
              <p:spPr bwMode="auto">
                <a:xfrm>
                  <a:off x="1324" y="2119"/>
                  <a:ext cx="1" cy="3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553388" name="Group 428"/>
                <p:cNvGrpSpPr>
                  <a:grpSpLocks/>
                </p:cNvGrpSpPr>
                <p:nvPr/>
              </p:nvGrpSpPr>
              <p:grpSpPr bwMode="auto">
                <a:xfrm>
                  <a:off x="895" y="1983"/>
                  <a:ext cx="79" cy="236"/>
                  <a:chOff x="895" y="1983"/>
                  <a:chExt cx="79" cy="236"/>
                </a:xfrm>
              </p:grpSpPr>
              <p:sp>
                <p:nvSpPr>
                  <p:cNvPr id="553389" name="AutoShape 429"/>
                  <p:cNvSpPr>
                    <a:spLocks noChangeArrowheads="1"/>
                  </p:cNvSpPr>
                  <p:nvPr/>
                </p:nvSpPr>
                <p:spPr bwMode="auto">
                  <a:xfrm>
                    <a:off x="895" y="1983"/>
                    <a:ext cx="55" cy="173"/>
                  </a:xfrm>
                  <a:prstGeom prst="roundRect">
                    <a:avLst>
                      <a:gd name="adj" fmla="val 48412"/>
                    </a:avLst>
                  </a:prstGeom>
                  <a:solidFill>
                    <a:srgbClr val="FFFFFF"/>
                  </a:solidFill>
                  <a:ln w="12700">
                    <a:solidFill>
                      <a:srgbClr val="000000"/>
                    </a:solidFill>
                    <a:round/>
                    <a:headEnd/>
                    <a:tailEnd/>
                  </a:ln>
                </p:spPr>
                <p:txBody>
                  <a:bodyPr/>
                  <a:lstStyle/>
                  <a:p>
                    <a:endParaRPr lang="en-GB"/>
                  </a:p>
                </p:txBody>
              </p:sp>
              <p:sp>
                <p:nvSpPr>
                  <p:cNvPr id="553390" name="AutoShape 430"/>
                  <p:cNvSpPr>
                    <a:spLocks noChangeArrowheads="1"/>
                  </p:cNvSpPr>
                  <p:nvPr/>
                </p:nvSpPr>
                <p:spPr bwMode="auto">
                  <a:xfrm>
                    <a:off x="901" y="2193"/>
                    <a:ext cx="26" cy="26"/>
                  </a:xfrm>
                  <a:prstGeom prst="roundRect">
                    <a:avLst>
                      <a:gd name="adj" fmla="val 50000"/>
                    </a:avLst>
                  </a:prstGeom>
                  <a:solidFill>
                    <a:srgbClr val="606060"/>
                  </a:solidFill>
                  <a:ln w="12700">
                    <a:solidFill>
                      <a:srgbClr val="000000"/>
                    </a:solidFill>
                    <a:round/>
                    <a:headEnd/>
                    <a:tailEnd/>
                  </a:ln>
                </p:spPr>
                <p:txBody>
                  <a:bodyPr/>
                  <a:lstStyle/>
                  <a:p>
                    <a:endParaRPr lang="en-GB"/>
                  </a:p>
                </p:txBody>
              </p:sp>
              <p:sp>
                <p:nvSpPr>
                  <p:cNvPr id="553391" name="AutoShape 431"/>
                  <p:cNvSpPr>
                    <a:spLocks noChangeArrowheads="1"/>
                  </p:cNvSpPr>
                  <p:nvPr/>
                </p:nvSpPr>
                <p:spPr bwMode="auto">
                  <a:xfrm>
                    <a:off x="955" y="2180"/>
                    <a:ext cx="19" cy="18"/>
                  </a:xfrm>
                  <a:prstGeom prst="roundRect">
                    <a:avLst>
                      <a:gd name="adj" fmla="val 50000"/>
                    </a:avLst>
                  </a:prstGeom>
                  <a:solidFill>
                    <a:srgbClr val="606060"/>
                  </a:solidFill>
                  <a:ln w="12700">
                    <a:solidFill>
                      <a:srgbClr val="000000"/>
                    </a:solidFill>
                    <a:round/>
                    <a:headEnd/>
                    <a:tailEnd/>
                  </a:ln>
                </p:spPr>
                <p:txBody>
                  <a:bodyPr/>
                  <a:lstStyle/>
                  <a:p>
                    <a:endParaRPr lang="en-GB"/>
                  </a:p>
                </p:txBody>
              </p:sp>
              <p:grpSp>
                <p:nvGrpSpPr>
                  <p:cNvPr id="553392" name="Group 432"/>
                  <p:cNvGrpSpPr>
                    <a:grpSpLocks/>
                  </p:cNvGrpSpPr>
                  <p:nvPr/>
                </p:nvGrpSpPr>
                <p:grpSpPr bwMode="auto">
                  <a:xfrm>
                    <a:off x="913" y="2084"/>
                    <a:ext cx="60" cy="121"/>
                    <a:chOff x="913" y="2084"/>
                    <a:chExt cx="60" cy="121"/>
                  </a:xfrm>
                </p:grpSpPr>
                <p:sp>
                  <p:nvSpPr>
                    <p:cNvPr id="553393" name="Freeform 433"/>
                    <p:cNvSpPr>
                      <a:spLocks/>
                    </p:cNvSpPr>
                    <p:nvPr/>
                  </p:nvSpPr>
                  <p:spPr bwMode="auto">
                    <a:xfrm>
                      <a:off x="913" y="2084"/>
                      <a:ext cx="1" cy="121"/>
                    </a:xfrm>
                    <a:custGeom>
                      <a:avLst/>
                      <a:gdLst>
                        <a:gd name="T0" fmla="*/ 0 h 121"/>
                        <a:gd name="T1" fmla="*/ 121 h 121"/>
                        <a:gd name="T2" fmla="*/ 104 h 121"/>
                      </a:gdLst>
                      <a:ahLst/>
                      <a:cxnLst>
                        <a:cxn ang="0">
                          <a:pos x="0" y="T0"/>
                        </a:cxn>
                        <a:cxn ang="0">
                          <a:pos x="0" y="T1"/>
                        </a:cxn>
                        <a:cxn ang="0">
                          <a:pos x="0" y="T2"/>
                        </a:cxn>
                      </a:cxnLst>
                      <a:rect l="0" t="0" r="r" b="b"/>
                      <a:pathLst>
                        <a:path h="121">
                          <a:moveTo>
                            <a:pt x="0" y="0"/>
                          </a:moveTo>
                          <a:lnTo>
                            <a:pt x="0" y="121"/>
                          </a:lnTo>
                          <a:lnTo>
                            <a:pt x="0" y="1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394" name="Line 434"/>
                    <p:cNvSpPr>
                      <a:spLocks noChangeShapeType="1"/>
                    </p:cNvSpPr>
                    <p:nvPr/>
                  </p:nvSpPr>
                  <p:spPr bwMode="auto">
                    <a:xfrm>
                      <a:off x="913" y="2154"/>
                      <a:ext cx="60" cy="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553395" name="Freeform 435"/>
                <p:cNvSpPr>
                  <a:spLocks/>
                </p:cNvSpPr>
                <p:nvPr/>
              </p:nvSpPr>
              <p:spPr bwMode="auto">
                <a:xfrm>
                  <a:off x="1049" y="2137"/>
                  <a:ext cx="68" cy="20"/>
                </a:xfrm>
                <a:custGeom>
                  <a:avLst/>
                  <a:gdLst>
                    <a:gd name="T0" fmla="*/ 0 w 68"/>
                    <a:gd name="T1" fmla="*/ 0 h 20"/>
                    <a:gd name="T2" fmla="*/ 68 w 68"/>
                    <a:gd name="T3" fmla="*/ 0 h 20"/>
                    <a:gd name="T4" fmla="*/ 68 w 68"/>
                    <a:gd name="T5" fmla="*/ 9 h 20"/>
                    <a:gd name="T6" fmla="*/ 68 w 68"/>
                    <a:gd name="T7" fmla="*/ 20 h 20"/>
                    <a:gd name="T8" fmla="*/ 52 w 68"/>
                    <a:gd name="T9" fmla="*/ 20 h 20"/>
                    <a:gd name="T10" fmla="*/ 52 w 68"/>
                    <a:gd name="T11" fmla="*/ 9 h 20"/>
                    <a:gd name="T12" fmla="*/ 0 w 68"/>
                    <a:gd name="T13" fmla="*/ 9 h 20"/>
                    <a:gd name="T14" fmla="*/ 0 w 68"/>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20">
                      <a:moveTo>
                        <a:pt x="0" y="0"/>
                      </a:moveTo>
                      <a:lnTo>
                        <a:pt x="68" y="0"/>
                      </a:lnTo>
                      <a:lnTo>
                        <a:pt x="68" y="9"/>
                      </a:lnTo>
                      <a:lnTo>
                        <a:pt x="68" y="20"/>
                      </a:lnTo>
                      <a:lnTo>
                        <a:pt x="52" y="20"/>
                      </a:lnTo>
                      <a:lnTo>
                        <a:pt x="52" y="9"/>
                      </a:lnTo>
                      <a:lnTo>
                        <a:pt x="0" y="9"/>
                      </a:lnTo>
                      <a:lnTo>
                        <a:pt x="0" y="0"/>
                      </a:lnTo>
                      <a:close/>
                    </a:path>
                  </a:pathLst>
                </a:custGeom>
                <a:solidFill>
                  <a:srgbClr val="FFFFFF"/>
                </a:solidFill>
                <a:ln w="12700">
                  <a:solidFill>
                    <a:srgbClr val="000000"/>
                  </a:solidFill>
                  <a:prstDash val="solid"/>
                  <a:round/>
                  <a:headEnd/>
                  <a:tailEnd/>
                </a:ln>
              </p:spPr>
              <p:txBody>
                <a:bodyPr/>
                <a:lstStyle/>
                <a:p>
                  <a:endParaRPr lang="en-GB"/>
                </a:p>
              </p:txBody>
            </p:sp>
            <p:sp>
              <p:nvSpPr>
                <p:cNvPr id="553396" name="Freeform 436"/>
                <p:cNvSpPr>
                  <a:spLocks/>
                </p:cNvSpPr>
                <p:nvPr/>
              </p:nvSpPr>
              <p:spPr bwMode="auto">
                <a:xfrm>
                  <a:off x="829" y="1862"/>
                  <a:ext cx="495" cy="15"/>
                </a:xfrm>
                <a:custGeom>
                  <a:avLst/>
                  <a:gdLst>
                    <a:gd name="T0" fmla="*/ 0 w 495"/>
                    <a:gd name="T1" fmla="*/ 0 h 15"/>
                    <a:gd name="T2" fmla="*/ 495 w 495"/>
                    <a:gd name="T3" fmla="*/ 0 h 15"/>
                    <a:gd name="T4" fmla="*/ 495 w 495"/>
                    <a:gd name="T5" fmla="*/ 15 h 15"/>
                    <a:gd name="T6" fmla="*/ 1 w 495"/>
                    <a:gd name="T7" fmla="*/ 15 h 15"/>
                    <a:gd name="T8" fmla="*/ 0 w 495"/>
                    <a:gd name="T9" fmla="*/ 0 h 15"/>
                  </a:gdLst>
                  <a:ahLst/>
                  <a:cxnLst>
                    <a:cxn ang="0">
                      <a:pos x="T0" y="T1"/>
                    </a:cxn>
                    <a:cxn ang="0">
                      <a:pos x="T2" y="T3"/>
                    </a:cxn>
                    <a:cxn ang="0">
                      <a:pos x="T4" y="T5"/>
                    </a:cxn>
                    <a:cxn ang="0">
                      <a:pos x="T6" y="T7"/>
                    </a:cxn>
                    <a:cxn ang="0">
                      <a:pos x="T8" y="T9"/>
                    </a:cxn>
                  </a:cxnLst>
                  <a:rect l="0" t="0" r="r" b="b"/>
                  <a:pathLst>
                    <a:path w="495" h="15">
                      <a:moveTo>
                        <a:pt x="0" y="0"/>
                      </a:moveTo>
                      <a:lnTo>
                        <a:pt x="495" y="0"/>
                      </a:lnTo>
                      <a:lnTo>
                        <a:pt x="495" y="15"/>
                      </a:lnTo>
                      <a:lnTo>
                        <a:pt x="1" y="15"/>
                      </a:lnTo>
                      <a:lnTo>
                        <a:pt x="0" y="0"/>
                      </a:lnTo>
                      <a:close/>
                    </a:path>
                  </a:pathLst>
                </a:custGeom>
                <a:solidFill>
                  <a:srgbClr val="FFFFFF"/>
                </a:solidFill>
                <a:ln w="12700">
                  <a:solidFill>
                    <a:srgbClr val="000000"/>
                  </a:solidFill>
                  <a:prstDash val="solid"/>
                  <a:round/>
                  <a:headEnd/>
                  <a:tailEnd/>
                </a:ln>
              </p:spPr>
              <p:txBody>
                <a:bodyPr/>
                <a:lstStyle/>
                <a:p>
                  <a:endParaRPr lang="en-GB"/>
                </a:p>
              </p:txBody>
            </p:sp>
          </p:grpSp>
          <p:grpSp>
            <p:nvGrpSpPr>
              <p:cNvPr id="553397" name="Group 437"/>
              <p:cNvGrpSpPr>
                <a:grpSpLocks/>
              </p:cNvGrpSpPr>
              <p:nvPr/>
            </p:nvGrpSpPr>
            <p:grpSpPr bwMode="auto">
              <a:xfrm>
                <a:off x="824" y="2376"/>
                <a:ext cx="549" cy="241"/>
                <a:chOff x="824" y="2376"/>
                <a:chExt cx="549" cy="241"/>
              </a:xfrm>
            </p:grpSpPr>
            <p:sp>
              <p:nvSpPr>
                <p:cNvPr id="553398" name="Freeform 438"/>
                <p:cNvSpPr>
                  <a:spLocks/>
                </p:cNvSpPr>
                <p:nvPr/>
              </p:nvSpPr>
              <p:spPr bwMode="auto">
                <a:xfrm>
                  <a:off x="824" y="2376"/>
                  <a:ext cx="549" cy="240"/>
                </a:xfrm>
                <a:custGeom>
                  <a:avLst/>
                  <a:gdLst>
                    <a:gd name="T0" fmla="*/ 0 w 549"/>
                    <a:gd name="T1" fmla="*/ 240 h 240"/>
                    <a:gd name="T2" fmla="*/ 0 w 549"/>
                    <a:gd name="T3" fmla="*/ 214 h 240"/>
                    <a:gd name="T4" fmla="*/ 6 w 549"/>
                    <a:gd name="T5" fmla="*/ 188 h 240"/>
                    <a:gd name="T6" fmla="*/ 15 w 549"/>
                    <a:gd name="T7" fmla="*/ 158 h 240"/>
                    <a:gd name="T8" fmla="*/ 29 w 549"/>
                    <a:gd name="T9" fmla="*/ 131 h 240"/>
                    <a:gd name="T10" fmla="*/ 47 w 549"/>
                    <a:gd name="T11" fmla="*/ 105 h 240"/>
                    <a:gd name="T12" fmla="*/ 66 w 549"/>
                    <a:gd name="T13" fmla="*/ 84 h 240"/>
                    <a:gd name="T14" fmla="*/ 90 w 549"/>
                    <a:gd name="T15" fmla="*/ 62 h 240"/>
                    <a:gd name="T16" fmla="*/ 122 w 549"/>
                    <a:gd name="T17" fmla="*/ 40 h 240"/>
                    <a:gd name="T18" fmla="*/ 152 w 549"/>
                    <a:gd name="T19" fmla="*/ 26 h 240"/>
                    <a:gd name="T20" fmla="*/ 181 w 549"/>
                    <a:gd name="T21" fmla="*/ 15 h 240"/>
                    <a:gd name="T22" fmla="*/ 214 w 549"/>
                    <a:gd name="T23" fmla="*/ 6 h 240"/>
                    <a:gd name="T24" fmla="*/ 252 w 549"/>
                    <a:gd name="T25" fmla="*/ 0 h 240"/>
                    <a:gd name="T26" fmla="*/ 288 w 549"/>
                    <a:gd name="T27" fmla="*/ 0 h 240"/>
                    <a:gd name="T28" fmla="*/ 324 w 549"/>
                    <a:gd name="T29" fmla="*/ 4 h 240"/>
                    <a:gd name="T30" fmla="*/ 358 w 549"/>
                    <a:gd name="T31" fmla="*/ 12 h 240"/>
                    <a:gd name="T32" fmla="*/ 392 w 549"/>
                    <a:gd name="T33" fmla="*/ 24 h 240"/>
                    <a:gd name="T34" fmla="*/ 420 w 549"/>
                    <a:gd name="T35" fmla="*/ 38 h 240"/>
                    <a:gd name="T36" fmla="*/ 442 w 549"/>
                    <a:gd name="T37" fmla="*/ 53 h 240"/>
                    <a:gd name="T38" fmla="*/ 464 w 549"/>
                    <a:gd name="T39" fmla="*/ 69 h 240"/>
                    <a:gd name="T40" fmla="*/ 484 w 549"/>
                    <a:gd name="T41" fmla="*/ 89 h 240"/>
                    <a:gd name="T42" fmla="*/ 505 w 549"/>
                    <a:gd name="T43" fmla="*/ 114 h 240"/>
                    <a:gd name="T44" fmla="*/ 521 w 549"/>
                    <a:gd name="T45" fmla="*/ 137 h 240"/>
                    <a:gd name="T46" fmla="*/ 529 w 549"/>
                    <a:gd name="T47" fmla="*/ 155 h 240"/>
                    <a:gd name="T48" fmla="*/ 537 w 549"/>
                    <a:gd name="T49" fmla="*/ 172 h 240"/>
                    <a:gd name="T50" fmla="*/ 543 w 549"/>
                    <a:gd name="T51" fmla="*/ 193 h 240"/>
                    <a:gd name="T52" fmla="*/ 544 w 549"/>
                    <a:gd name="T53" fmla="*/ 212 h 240"/>
                    <a:gd name="T54" fmla="*/ 546 w 549"/>
                    <a:gd name="T55" fmla="*/ 231 h 240"/>
                    <a:gd name="T56" fmla="*/ 549 w 549"/>
                    <a:gd name="T57" fmla="*/ 240 h 240"/>
                    <a:gd name="T58" fmla="*/ 0 w 549"/>
                    <a:gd name="T5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9" h="240">
                      <a:moveTo>
                        <a:pt x="0" y="240"/>
                      </a:moveTo>
                      <a:lnTo>
                        <a:pt x="0" y="214"/>
                      </a:lnTo>
                      <a:lnTo>
                        <a:pt x="6" y="188"/>
                      </a:lnTo>
                      <a:lnTo>
                        <a:pt x="15" y="158"/>
                      </a:lnTo>
                      <a:lnTo>
                        <a:pt x="29" y="131"/>
                      </a:lnTo>
                      <a:lnTo>
                        <a:pt x="47" y="105"/>
                      </a:lnTo>
                      <a:lnTo>
                        <a:pt x="66" y="84"/>
                      </a:lnTo>
                      <a:lnTo>
                        <a:pt x="90" y="62"/>
                      </a:lnTo>
                      <a:lnTo>
                        <a:pt x="122" y="40"/>
                      </a:lnTo>
                      <a:lnTo>
                        <a:pt x="152" y="26"/>
                      </a:lnTo>
                      <a:lnTo>
                        <a:pt x="181" y="15"/>
                      </a:lnTo>
                      <a:lnTo>
                        <a:pt x="214" y="6"/>
                      </a:lnTo>
                      <a:lnTo>
                        <a:pt x="252" y="0"/>
                      </a:lnTo>
                      <a:lnTo>
                        <a:pt x="288" y="0"/>
                      </a:lnTo>
                      <a:lnTo>
                        <a:pt x="324" y="4"/>
                      </a:lnTo>
                      <a:lnTo>
                        <a:pt x="358" y="12"/>
                      </a:lnTo>
                      <a:lnTo>
                        <a:pt x="392" y="24"/>
                      </a:lnTo>
                      <a:lnTo>
                        <a:pt x="420" y="38"/>
                      </a:lnTo>
                      <a:lnTo>
                        <a:pt x="442" y="53"/>
                      </a:lnTo>
                      <a:lnTo>
                        <a:pt x="464" y="69"/>
                      </a:lnTo>
                      <a:lnTo>
                        <a:pt x="484" y="89"/>
                      </a:lnTo>
                      <a:lnTo>
                        <a:pt x="505" y="114"/>
                      </a:lnTo>
                      <a:lnTo>
                        <a:pt x="521" y="137"/>
                      </a:lnTo>
                      <a:lnTo>
                        <a:pt x="529" y="155"/>
                      </a:lnTo>
                      <a:lnTo>
                        <a:pt x="537" y="172"/>
                      </a:lnTo>
                      <a:lnTo>
                        <a:pt x="543" y="193"/>
                      </a:lnTo>
                      <a:lnTo>
                        <a:pt x="544" y="212"/>
                      </a:lnTo>
                      <a:lnTo>
                        <a:pt x="546" y="231"/>
                      </a:lnTo>
                      <a:lnTo>
                        <a:pt x="549" y="240"/>
                      </a:lnTo>
                      <a:lnTo>
                        <a:pt x="0" y="240"/>
                      </a:lnTo>
                      <a:close/>
                    </a:path>
                  </a:pathLst>
                </a:custGeom>
                <a:solidFill>
                  <a:srgbClr val="FFFFFF"/>
                </a:solidFill>
                <a:ln w="12700">
                  <a:solidFill>
                    <a:srgbClr val="000000"/>
                  </a:solidFill>
                  <a:prstDash val="solid"/>
                  <a:round/>
                  <a:headEnd/>
                  <a:tailEnd/>
                </a:ln>
              </p:spPr>
              <p:txBody>
                <a:bodyPr/>
                <a:lstStyle/>
                <a:p>
                  <a:endParaRPr lang="en-GB"/>
                </a:p>
              </p:txBody>
            </p:sp>
            <p:sp>
              <p:nvSpPr>
                <p:cNvPr id="553399" name="Freeform 439"/>
                <p:cNvSpPr>
                  <a:spLocks/>
                </p:cNvSpPr>
                <p:nvPr/>
              </p:nvSpPr>
              <p:spPr bwMode="auto">
                <a:xfrm>
                  <a:off x="903" y="2444"/>
                  <a:ext cx="392" cy="173"/>
                </a:xfrm>
                <a:custGeom>
                  <a:avLst/>
                  <a:gdLst>
                    <a:gd name="T0" fmla="*/ 0 w 392"/>
                    <a:gd name="T1" fmla="*/ 173 h 173"/>
                    <a:gd name="T2" fmla="*/ 0 w 392"/>
                    <a:gd name="T3" fmla="*/ 154 h 173"/>
                    <a:gd name="T4" fmla="*/ 4 w 392"/>
                    <a:gd name="T5" fmla="*/ 136 h 173"/>
                    <a:gd name="T6" fmla="*/ 11 w 392"/>
                    <a:gd name="T7" fmla="*/ 114 h 173"/>
                    <a:gd name="T8" fmla="*/ 21 w 392"/>
                    <a:gd name="T9" fmla="*/ 94 h 173"/>
                    <a:gd name="T10" fmla="*/ 34 w 392"/>
                    <a:gd name="T11" fmla="*/ 74 h 173"/>
                    <a:gd name="T12" fmla="*/ 47 w 392"/>
                    <a:gd name="T13" fmla="*/ 61 h 173"/>
                    <a:gd name="T14" fmla="*/ 64 w 392"/>
                    <a:gd name="T15" fmla="*/ 45 h 173"/>
                    <a:gd name="T16" fmla="*/ 87 w 392"/>
                    <a:gd name="T17" fmla="*/ 29 h 173"/>
                    <a:gd name="T18" fmla="*/ 109 w 392"/>
                    <a:gd name="T19" fmla="*/ 18 h 173"/>
                    <a:gd name="T20" fmla="*/ 129 w 392"/>
                    <a:gd name="T21" fmla="*/ 11 h 173"/>
                    <a:gd name="T22" fmla="*/ 153 w 392"/>
                    <a:gd name="T23" fmla="*/ 4 h 173"/>
                    <a:gd name="T24" fmla="*/ 180 w 392"/>
                    <a:gd name="T25" fmla="*/ 0 h 173"/>
                    <a:gd name="T26" fmla="*/ 206 w 392"/>
                    <a:gd name="T27" fmla="*/ 0 h 173"/>
                    <a:gd name="T28" fmla="*/ 231 w 392"/>
                    <a:gd name="T29" fmla="*/ 3 h 173"/>
                    <a:gd name="T30" fmla="*/ 256 w 392"/>
                    <a:gd name="T31" fmla="*/ 9 h 173"/>
                    <a:gd name="T32" fmla="*/ 280 w 392"/>
                    <a:gd name="T33" fmla="*/ 17 h 173"/>
                    <a:gd name="T34" fmla="*/ 300 w 392"/>
                    <a:gd name="T35" fmla="*/ 27 h 173"/>
                    <a:gd name="T36" fmla="*/ 316 w 392"/>
                    <a:gd name="T37" fmla="*/ 38 h 173"/>
                    <a:gd name="T38" fmla="*/ 334 w 392"/>
                    <a:gd name="T39" fmla="*/ 51 h 173"/>
                    <a:gd name="T40" fmla="*/ 347 w 392"/>
                    <a:gd name="T41" fmla="*/ 64 h 173"/>
                    <a:gd name="T42" fmla="*/ 360 w 392"/>
                    <a:gd name="T43" fmla="*/ 80 h 173"/>
                    <a:gd name="T44" fmla="*/ 372 w 392"/>
                    <a:gd name="T45" fmla="*/ 99 h 173"/>
                    <a:gd name="T46" fmla="*/ 378 w 392"/>
                    <a:gd name="T47" fmla="*/ 112 h 173"/>
                    <a:gd name="T48" fmla="*/ 383 w 392"/>
                    <a:gd name="T49" fmla="*/ 124 h 173"/>
                    <a:gd name="T50" fmla="*/ 388 w 392"/>
                    <a:gd name="T51" fmla="*/ 139 h 173"/>
                    <a:gd name="T52" fmla="*/ 390 w 392"/>
                    <a:gd name="T53" fmla="*/ 153 h 173"/>
                    <a:gd name="T54" fmla="*/ 390 w 392"/>
                    <a:gd name="T55" fmla="*/ 167 h 173"/>
                    <a:gd name="T56" fmla="*/ 392 w 392"/>
                    <a:gd name="T57" fmla="*/ 173 h 173"/>
                    <a:gd name="T58" fmla="*/ 0 w 392"/>
                    <a:gd name="T59"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2" h="173">
                      <a:moveTo>
                        <a:pt x="0" y="173"/>
                      </a:moveTo>
                      <a:lnTo>
                        <a:pt x="0" y="154"/>
                      </a:lnTo>
                      <a:lnTo>
                        <a:pt x="4" y="136"/>
                      </a:lnTo>
                      <a:lnTo>
                        <a:pt x="11" y="114"/>
                      </a:lnTo>
                      <a:lnTo>
                        <a:pt x="21" y="94"/>
                      </a:lnTo>
                      <a:lnTo>
                        <a:pt x="34" y="74"/>
                      </a:lnTo>
                      <a:lnTo>
                        <a:pt x="47" y="61"/>
                      </a:lnTo>
                      <a:lnTo>
                        <a:pt x="64" y="45"/>
                      </a:lnTo>
                      <a:lnTo>
                        <a:pt x="87" y="29"/>
                      </a:lnTo>
                      <a:lnTo>
                        <a:pt x="109" y="18"/>
                      </a:lnTo>
                      <a:lnTo>
                        <a:pt x="129" y="11"/>
                      </a:lnTo>
                      <a:lnTo>
                        <a:pt x="153" y="4"/>
                      </a:lnTo>
                      <a:lnTo>
                        <a:pt x="180" y="0"/>
                      </a:lnTo>
                      <a:lnTo>
                        <a:pt x="206" y="0"/>
                      </a:lnTo>
                      <a:lnTo>
                        <a:pt x="231" y="3"/>
                      </a:lnTo>
                      <a:lnTo>
                        <a:pt x="256" y="9"/>
                      </a:lnTo>
                      <a:lnTo>
                        <a:pt x="280" y="17"/>
                      </a:lnTo>
                      <a:lnTo>
                        <a:pt x="300" y="27"/>
                      </a:lnTo>
                      <a:lnTo>
                        <a:pt x="316" y="38"/>
                      </a:lnTo>
                      <a:lnTo>
                        <a:pt x="334" y="51"/>
                      </a:lnTo>
                      <a:lnTo>
                        <a:pt x="347" y="64"/>
                      </a:lnTo>
                      <a:lnTo>
                        <a:pt x="360" y="80"/>
                      </a:lnTo>
                      <a:lnTo>
                        <a:pt x="372" y="99"/>
                      </a:lnTo>
                      <a:lnTo>
                        <a:pt x="378" y="112"/>
                      </a:lnTo>
                      <a:lnTo>
                        <a:pt x="383" y="124"/>
                      </a:lnTo>
                      <a:lnTo>
                        <a:pt x="388" y="139"/>
                      </a:lnTo>
                      <a:lnTo>
                        <a:pt x="390" y="153"/>
                      </a:lnTo>
                      <a:lnTo>
                        <a:pt x="390" y="167"/>
                      </a:lnTo>
                      <a:lnTo>
                        <a:pt x="392" y="173"/>
                      </a:lnTo>
                      <a:lnTo>
                        <a:pt x="0" y="173"/>
                      </a:lnTo>
                      <a:close/>
                    </a:path>
                  </a:pathLst>
                </a:custGeom>
                <a:solidFill>
                  <a:srgbClr val="808080"/>
                </a:solidFill>
                <a:ln w="12700">
                  <a:solidFill>
                    <a:srgbClr val="000000"/>
                  </a:solidFill>
                  <a:prstDash val="solid"/>
                  <a:round/>
                  <a:headEnd/>
                  <a:tailEnd/>
                </a:ln>
              </p:spPr>
              <p:txBody>
                <a:bodyPr/>
                <a:lstStyle/>
                <a:p>
                  <a:endParaRPr lang="en-GB"/>
                </a:p>
              </p:txBody>
            </p:sp>
          </p:grpSp>
          <p:grpSp>
            <p:nvGrpSpPr>
              <p:cNvPr id="553400" name="Group 440"/>
              <p:cNvGrpSpPr>
                <a:grpSpLocks/>
              </p:cNvGrpSpPr>
              <p:nvPr/>
            </p:nvGrpSpPr>
            <p:grpSpPr bwMode="auto">
              <a:xfrm>
                <a:off x="1375" y="1983"/>
                <a:ext cx="310" cy="427"/>
                <a:chOff x="1375" y="1983"/>
                <a:chExt cx="310" cy="427"/>
              </a:xfrm>
            </p:grpSpPr>
            <p:sp>
              <p:nvSpPr>
                <p:cNvPr id="553401" name="Freeform 441"/>
                <p:cNvSpPr>
                  <a:spLocks/>
                </p:cNvSpPr>
                <p:nvPr/>
              </p:nvSpPr>
              <p:spPr bwMode="auto">
                <a:xfrm>
                  <a:off x="1375" y="2068"/>
                  <a:ext cx="309" cy="290"/>
                </a:xfrm>
                <a:custGeom>
                  <a:avLst/>
                  <a:gdLst>
                    <a:gd name="T0" fmla="*/ 0 w 309"/>
                    <a:gd name="T1" fmla="*/ 154 h 290"/>
                    <a:gd name="T2" fmla="*/ 14 w 309"/>
                    <a:gd name="T3" fmla="*/ 171 h 290"/>
                    <a:gd name="T4" fmla="*/ 31 w 309"/>
                    <a:gd name="T5" fmla="*/ 192 h 290"/>
                    <a:gd name="T6" fmla="*/ 42 w 309"/>
                    <a:gd name="T7" fmla="*/ 205 h 290"/>
                    <a:gd name="T8" fmla="*/ 55 w 309"/>
                    <a:gd name="T9" fmla="*/ 220 h 290"/>
                    <a:gd name="T10" fmla="*/ 67 w 309"/>
                    <a:gd name="T11" fmla="*/ 234 h 290"/>
                    <a:gd name="T12" fmla="*/ 80 w 309"/>
                    <a:gd name="T13" fmla="*/ 247 h 290"/>
                    <a:gd name="T14" fmla="*/ 89 w 309"/>
                    <a:gd name="T15" fmla="*/ 259 h 290"/>
                    <a:gd name="T16" fmla="*/ 101 w 309"/>
                    <a:gd name="T17" fmla="*/ 269 h 290"/>
                    <a:gd name="T18" fmla="*/ 111 w 309"/>
                    <a:gd name="T19" fmla="*/ 277 h 290"/>
                    <a:gd name="T20" fmla="*/ 119 w 309"/>
                    <a:gd name="T21" fmla="*/ 284 h 290"/>
                    <a:gd name="T22" fmla="*/ 132 w 309"/>
                    <a:gd name="T23" fmla="*/ 287 h 290"/>
                    <a:gd name="T24" fmla="*/ 143 w 309"/>
                    <a:gd name="T25" fmla="*/ 290 h 290"/>
                    <a:gd name="T26" fmla="*/ 159 w 309"/>
                    <a:gd name="T27" fmla="*/ 287 h 290"/>
                    <a:gd name="T28" fmla="*/ 173 w 309"/>
                    <a:gd name="T29" fmla="*/ 284 h 290"/>
                    <a:gd name="T30" fmla="*/ 182 w 309"/>
                    <a:gd name="T31" fmla="*/ 278 h 290"/>
                    <a:gd name="T32" fmla="*/ 191 w 309"/>
                    <a:gd name="T33" fmla="*/ 274 h 290"/>
                    <a:gd name="T34" fmla="*/ 200 w 309"/>
                    <a:gd name="T35" fmla="*/ 266 h 290"/>
                    <a:gd name="T36" fmla="*/ 213 w 309"/>
                    <a:gd name="T37" fmla="*/ 251 h 290"/>
                    <a:gd name="T38" fmla="*/ 223 w 309"/>
                    <a:gd name="T39" fmla="*/ 238 h 290"/>
                    <a:gd name="T40" fmla="*/ 235 w 309"/>
                    <a:gd name="T41" fmla="*/ 223 h 290"/>
                    <a:gd name="T42" fmla="*/ 243 w 309"/>
                    <a:gd name="T43" fmla="*/ 206 h 290"/>
                    <a:gd name="T44" fmla="*/ 252 w 309"/>
                    <a:gd name="T45" fmla="*/ 190 h 290"/>
                    <a:gd name="T46" fmla="*/ 259 w 309"/>
                    <a:gd name="T47" fmla="*/ 170 h 290"/>
                    <a:gd name="T48" fmla="*/ 264 w 309"/>
                    <a:gd name="T49" fmla="*/ 149 h 290"/>
                    <a:gd name="T50" fmla="*/ 265 w 309"/>
                    <a:gd name="T51" fmla="*/ 127 h 290"/>
                    <a:gd name="T52" fmla="*/ 266 w 309"/>
                    <a:gd name="T53" fmla="*/ 107 h 290"/>
                    <a:gd name="T54" fmla="*/ 270 w 309"/>
                    <a:gd name="T55" fmla="*/ 87 h 290"/>
                    <a:gd name="T56" fmla="*/ 274 w 309"/>
                    <a:gd name="T57" fmla="*/ 71 h 290"/>
                    <a:gd name="T58" fmla="*/ 278 w 309"/>
                    <a:gd name="T59" fmla="*/ 61 h 290"/>
                    <a:gd name="T60" fmla="*/ 284 w 309"/>
                    <a:gd name="T61" fmla="*/ 50 h 290"/>
                    <a:gd name="T62" fmla="*/ 291 w 309"/>
                    <a:gd name="T63" fmla="*/ 30 h 290"/>
                    <a:gd name="T64" fmla="*/ 301 w 309"/>
                    <a:gd name="T65" fmla="*/ 12 h 290"/>
                    <a:gd name="T66" fmla="*/ 309 w 309"/>
                    <a:gd name="T67"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9" h="290">
                      <a:moveTo>
                        <a:pt x="0" y="154"/>
                      </a:moveTo>
                      <a:lnTo>
                        <a:pt x="14" y="171"/>
                      </a:lnTo>
                      <a:lnTo>
                        <a:pt x="31" y="192"/>
                      </a:lnTo>
                      <a:lnTo>
                        <a:pt x="42" y="205"/>
                      </a:lnTo>
                      <a:lnTo>
                        <a:pt x="55" y="220"/>
                      </a:lnTo>
                      <a:lnTo>
                        <a:pt x="67" y="234"/>
                      </a:lnTo>
                      <a:lnTo>
                        <a:pt x="80" y="247"/>
                      </a:lnTo>
                      <a:lnTo>
                        <a:pt x="89" y="259"/>
                      </a:lnTo>
                      <a:lnTo>
                        <a:pt x="101" y="269"/>
                      </a:lnTo>
                      <a:lnTo>
                        <a:pt x="111" y="277"/>
                      </a:lnTo>
                      <a:lnTo>
                        <a:pt x="119" y="284"/>
                      </a:lnTo>
                      <a:lnTo>
                        <a:pt x="132" y="287"/>
                      </a:lnTo>
                      <a:lnTo>
                        <a:pt x="143" y="290"/>
                      </a:lnTo>
                      <a:lnTo>
                        <a:pt x="159" y="287"/>
                      </a:lnTo>
                      <a:lnTo>
                        <a:pt x="173" y="284"/>
                      </a:lnTo>
                      <a:lnTo>
                        <a:pt x="182" y="278"/>
                      </a:lnTo>
                      <a:lnTo>
                        <a:pt x="191" y="274"/>
                      </a:lnTo>
                      <a:lnTo>
                        <a:pt x="200" y="266"/>
                      </a:lnTo>
                      <a:lnTo>
                        <a:pt x="213" y="251"/>
                      </a:lnTo>
                      <a:lnTo>
                        <a:pt x="223" y="238"/>
                      </a:lnTo>
                      <a:lnTo>
                        <a:pt x="235" y="223"/>
                      </a:lnTo>
                      <a:lnTo>
                        <a:pt x="243" y="206"/>
                      </a:lnTo>
                      <a:lnTo>
                        <a:pt x="252" y="190"/>
                      </a:lnTo>
                      <a:lnTo>
                        <a:pt x="259" y="170"/>
                      </a:lnTo>
                      <a:lnTo>
                        <a:pt x="264" y="149"/>
                      </a:lnTo>
                      <a:lnTo>
                        <a:pt x="265" y="127"/>
                      </a:lnTo>
                      <a:lnTo>
                        <a:pt x="266" y="107"/>
                      </a:lnTo>
                      <a:lnTo>
                        <a:pt x="270" y="87"/>
                      </a:lnTo>
                      <a:lnTo>
                        <a:pt x="274" y="71"/>
                      </a:lnTo>
                      <a:lnTo>
                        <a:pt x="278" y="61"/>
                      </a:lnTo>
                      <a:lnTo>
                        <a:pt x="284" y="50"/>
                      </a:lnTo>
                      <a:lnTo>
                        <a:pt x="291" y="30"/>
                      </a:lnTo>
                      <a:lnTo>
                        <a:pt x="301" y="12"/>
                      </a:lnTo>
                      <a:lnTo>
                        <a:pt x="309"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402" name="Freeform 442"/>
                <p:cNvSpPr>
                  <a:spLocks/>
                </p:cNvSpPr>
                <p:nvPr/>
              </p:nvSpPr>
              <p:spPr bwMode="auto">
                <a:xfrm>
                  <a:off x="1375" y="1983"/>
                  <a:ext cx="309" cy="427"/>
                </a:xfrm>
                <a:custGeom>
                  <a:avLst/>
                  <a:gdLst>
                    <a:gd name="T0" fmla="*/ 0 w 309"/>
                    <a:gd name="T1" fmla="*/ 290 h 427"/>
                    <a:gd name="T2" fmla="*/ 8 w 309"/>
                    <a:gd name="T3" fmla="*/ 296 h 427"/>
                    <a:gd name="T4" fmla="*/ 15 w 309"/>
                    <a:gd name="T5" fmla="*/ 303 h 427"/>
                    <a:gd name="T6" fmla="*/ 23 w 309"/>
                    <a:gd name="T7" fmla="*/ 313 h 427"/>
                    <a:gd name="T8" fmla="*/ 32 w 309"/>
                    <a:gd name="T9" fmla="*/ 323 h 427"/>
                    <a:gd name="T10" fmla="*/ 39 w 309"/>
                    <a:gd name="T11" fmla="*/ 333 h 427"/>
                    <a:gd name="T12" fmla="*/ 44 w 309"/>
                    <a:gd name="T13" fmla="*/ 344 h 427"/>
                    <a:gd name="T14" fmla="*/ 54 w 309"/>
                    <a:gd name="T15" fmla="*/ 362 h 427"/>
                    <a:gd name="T16" fmla="*/ 69 w 309"/>
                    <a:gd name="T17" fmla="*/ 383 h 427"/>
                    <a:gd name="T18" fmla="*/ 81 w 309"/>
                    <a:gd name="T19" fmla="*/ 394 h 427"/>
                    <a:gd name="T20" fmla="*/ 93 w 309"/>
                    <a:gd name="T21" fmla="*/ 403 h 427"/>
                    <a:gd name="T22" fmla="*/ 103 w 309"/>
                    <a:gd name="T23" fmla="*/ 409 h 427"/>
                    <a:gd name="T24" fmla="*/ 109 w 309"/>
                    <a:gd name="T25" fmla="*/ 413 h 427"/>
                    <a:gd name="T26" fmla="*/ 117 w 309"/>
                    <a:gd name="T27" fmla="*/ 416 h 427"/>
                    <a:gd name="T28" fmla="*/ 132 w 309"/>
                    <a:gd name="T29" fmla="*/ 421 h 427"/>
                    <a:gd name="T30" fmla="*/ 144 w 309"/>
                    <a:gd name="T31" fmla="*/ 425 h 427"/>
                    <a:gd name="T32" fmla="*/ 155 w 309"/>
                    <a:gd name="T33" fmla="*/ 427 h 427"/>
                    <a:gd name="T34" fmla="*/ 167 w 309"/>
                    <a:gd name="T35" fmla="*/ 425 h 427"/>
                    <a:gd name="T36" fmla="*/ 180 w 309"/>
                    <a:gd name="T37" fmla="*/ 422 h 427"/>
                    <a:gd name="T38" fmla="*/ 191 w 309"/>
                    <a:gd name="T39" fmla="*/ 418 h 427"/>
                    <a:gd name="T40" fmla="*/ 204 w 309"/>
                    <a:gd name="T41" fmla="*/ 413 h 427"/>
                    <a:gd name="T42" fmla="*/ 216 w 309"/>
                    <a:gd name="T43" fmla="*/ 407 h 427"/>
                    <a:gd name="T44" fmla="*/ 224 w 309"/>
                    <a:gd name="T45" fmla="*/ 400 h 427"/>
                    <a:gd name="T46" fmla="*/ 229 w 309"/>
                    <a:gd name="T47" fmla="*/ 395 h 427"/>
                    <a:gd name="T48" fmla="*/ 235 w 309"/>
                    <a:gd name="T49" fmla="*/ 389 h 427"/>
                    <a:gd name="T50" fmla="*/ 242 w 309"/>
                    <a:gd name="T51" fmla="*/ 381 h 427"/>
                    <a:gd name="T52" fmla="*/ 248 w 309"/>
                    <a:gd name="T53" fmla="*/ 372 h 427"/>
                    <a:gd name="T54" fmla="*/ 254 w 309"/>
                    <a:gd name="T55" fmla="*/ 360 h 427"/>
                    <a:gd name="T56" fmla="*/ 261 w 309"/>
                    <a:gd name="T57" fmla="*/ 346 h 427"/>
                    <a:gd name="T58" fmla="*/ 265 w 309"/>
                    <a:gd name="T59" fmla="*/ 332 h 427"/>
                    <a:gd name="T60" fmla="*/ 270 w 309"/>
                    <a:gd name="T61" fmla="*/ 316 h 427"/>
                    <a:gd name="T62" fmla="*/ 273 w 309"/>
                    <a:gd name="T63" fmla="*/ 302 h 427"/>
                    <a:gd name="T64" fmla="*/ 276 w 309"/>
                    <a:gd name="T65" fmla="*/ 285 h 427"/>
                    <a:gd name="T66" fmla="*/ 280 w 309"/>
                    <a:gd name="T67" fmla="*/ 268 h 427"/>
                    <a:gd name="T68" fmla="*/ 285 w 309"/>
                    <a:gd name="T69" fmla="*/ 253 h 427"/>
                    <a:gd name="T70" fmla="*/ 289 w 309"/>
                    <a:gd name="T71" fmla="*/ 239 h 427"/>
                    <a:gd name="T72" fmla="*/ 292 w 309"/>
                    <a:gd name="T73" fmla="*/ 224 h 427"/>
                    <a:gd name="T74" fmla="*/ 293 w 309"/>
                    <a:gd name="T75" fmla="*/ 210 h 427"/>
                    <a:gd name="T76" fmla="*/ 293 w 309"/>
                    <a:gd name="T77" fmla="*/ 194 h 427"/>
                    <a:gd name="T78" fmla="*/ 292 w 309"/>
                    <a:gd name="T79" fmla="*/ 171 h 427"/>
                    <a:gd name="T80" fmla="*/ 292 w 309"/>
                    <a:gd name="T81" fmla="*/ 85 h 427"/>
                    <a:gd name="T82" fmla="*/ 291 w 309"/>
                    <a:gd name="T83" fmla="*/ 45 h 427"/>
                    <a:gd name="T84" fmla="*/ 291 w 309"/>
                    <a:gd name="T85" fmla="*/ 34 h 427"/>
                    <a:gd name="T86" fmla="*/ 291 w 309"/>
                    <a:gd name="T87" fmla="*/ 25 h 427"/>
                    <a:gd name="T88" fmla="*/ 293 w 309"/>
                    <a:gd name="T89" fmla="*/ 14 h 427"/>
                    <a:gd name="T90" fmla="*/ 299 w 309"/>
                    <a:gd name="T91" fmla="*/ 6 h 427"/>
                    <a:gd name="T92" fmla="*/ 309 w 309"/>
                    <a:gd name="T9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9" h="427">
                      <a:moveTo>
                        <a:pt x="0" y="290"/>
                      </a:moveTo>
                      <a:lnTo>
                        <a:pt x="8" y="296"/>
                      </a:lnTo>
                      <a:lnTo>
                        <a:pt x="15" y="303"/>
                      </a:lnTo>
                      <a:lnTo>
                        <a:pt x="23" y="313"/>
                      </a:lnTo>
                      <a:lnTo>
                        <a:pt x="32" y="323"/>
                      </a:lnTo>
                      <a:lnTo>
                        <a:pt x="39" y="333"/>
                      </a:lnTo>
                      <a:lnTo>
                        <a:pt x="44" y="344"/>
                      </a:lnTo>
                      <a:lnTo>
                        <a:pt x="54" y="362"/>
                      </a:lnTo>
                      <a:lnTo>
                        <a:pt x="69" y="383"/>
                      </a:lnTo>
                      <a:lnTo>
                        <a:pt x="81" y="394"/>
                      </a:lnTo>
                      <a:lnTo>
                        <a:pt x="93" y="403"/>
                      </a:lnTo>
                      <a:lnTo>
                        <a:pt x="103" y="409"/>
                      </a:lnTo>
                      <a:lnTo>
                        <a:pt x="109" y="413"/>
                      </a:lnTo>
                      <a:lnTo>
                        <a:pt x="117" y="416"/>
                      </a:lnTo>
                      <a:lnTo>
                        <a:pt x="132" y="421"/>
                      </a:lnTo>
                      <a:lnTo>
                        <a:pt x="144" y="425"/>
                      </a:lnTo>
                      <a:lnTo>
                        <a:pt x="155" y="427"/>
                      </a:lnTo>
                      <a:lnTo>
                        <a:pt x="167" y="425"/>
                      </a:lnTo>
                      <a:lnTo>
                        <a:pt x="180" y="422"/>
                      </a:lnTo>
                      <a:lnTo>
                        <a:pt x="191" y="418"/>
                      </a:lnTo>
                      <a:lnTo>
                        <a:pt x="204" y="413"/>
                      </a:lnTo>
                      <a:lnTo>
                        <a:pt x="216" y="407"/>
                      </a:lnTo>
                      <a:lnTo>
                        <a:pt x="224" y="400"/>
                      </a:lnTo>
                      <a:lnTo>
                        <a:pt x="229" y="395"/>
                      </a:lnTo>
                      <a:lnTo>
                        <a:pt x="235" y="389"/>
                      </a:lnTo>
                      <a:lnTo>
                        <a:pt x="242" y="381"/>
                      </a:lnTo>
                      <a:lnTo>
                        <a:pt x="248" y="372"/>
                      </a:lnTo>
                      <a:lnTo>
                        <a:pt x="254" y="360"/>
                      </a:lnTo>
                      <a:lnTo>
                        <a:pt x="261" y="346"/>
                      </a:lnTo>
                      <a:lnTo>
                        <a:pt x="265" y="332"/>
                      </a:lnTo>
                      <a:lnTo>
                        <a:pt x="270" y="316"/>
                      </a:lnTo>
                      <a:lnTo>
                        <a:pt x="273" y="302"/>
                      </a:lnTo>
                      <a:lnTo>
                        <a:pt x="276" y="285"/>
                      </a:lnTo>
                      <a:lnTo>
                        <a:pt x="280" y="268"/>
                      </a:lnTo>
                      <a:lnTo>
                        <a:pt x="285" y="253"/>
                      </a:lnTo>
                      <a:lnTo>
                        <a:pt x="289" y="239"/>
                      </a:lnTo>
                      <a:lnTo>
                        <a:pt x="292" y="224"/>
                      </a:lnTo>
                      <a:lnTo>
                        <a:pt x="293" y="210"/>
                      </a:lnTo>
                      <a:lnTo>
                        <a:pt x="293" y="194"/>
                      </a:lnTo>
                      <a:lnTo>
                        <a:pt x="292" y="171"/>
                      </a:lnTo>
                      <a:lnTo>
                        <a:pt x="292" y="85"/>
                      </a:lnTo>
                      <a:lnTo>
                        <a:pt x="291" y="45"/>
                      </a:lnTo>
                      <a:lnTo>
                        <a:pt x="291" y="34"/>
                      </a:lnTo>
                      <a:lnTo>
                        <a:pt x="291" y="25"/>
                      </a:lnTo>
                      <a:lnTo>
                        <a:pt x="293" y="14"/>
                      </a:lnTo>
                      <a:lnTo>
                        <a:pt x="299" y="6"/>
                      </a:lnTo>
                      <a:lnTo>
                        <a:pt x="309"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53403" name="Arc 443"/>
                <p:cNvSpPr>
                  <a:spLocks/>
                </p:cNvSpPr>
                <p:nvPr/>
              </p:nvSpPr>
              <p:spPr bwMode="auto">
                <a:xfrm>
                  <a:off x="1633" y="2035"/>
                  <a:ext cx="52" cy="345"/>
                </a:xfrm>
                <a:custGeom>
                  <a:avLst/>
                  <a:gdLst>
                    <a:gd name="G0" fmla="+- 21600 0 0"/>
                    <a:gd name="G1" fmla="+- 21596 0 0"/>
                    <a:gd name="G2" fmla="+- 21600 0 0"/>
                    <a:gd name="T0" fmla="*/ 21191 w 21600"/>
                    <a:gd name="T1" fmla="*/ 43192 h 43192"/>
                    <a:gd name="T2" fmla="*/ 21195 w 21600"/>
                    <a:gd name="T3" fmla="*/ 0 h 43192"/>
                    <a:gd name="T4" fmla="*/ 21600 w 21600"/>
                    <a:gd name="T5" fmla="*/ 21596 h 43192"/>
                  </a:gdLst>
                  <a:ahLst/>
                  <a:cxnLst>
                    <a:cxn ang="0">
                      <a:pos x="T0" y="T1"/>
                    </a:cxn>
                    <a:cxn ang="0">
                      <a:pos x="T2" y="T3"/>
                    </a:cxn>
                    <a:cxn ang="0">
                      <a:pos x="T4" y="T5"/>
                    </a:cxn>
                  </a:cxnLst>
                  <a:rect l="0" t="0" r="r" b="b"/>
                  <a:pathLst>
                    <a:path w="21600" h="43192" fill="none" extrusionOk="0">
                      <a:moveTo>
                        <a:pt x="21190" y="43192"/>
                      </a:moveTo>
                      <a:cubicBezTo>
                        <a:pt x="9423" y="42969"/>
                        <a:pt x="0" y="33365"/>
                        <a:pt x="0" y="21596"/>
                      </a:cubicBezTo>
                      <a:cubicBezTo>
                        <a:pt x="0" y="9824"/>
                        <a:pt x="9425" y="220"/>
                        <a:pt x="21194" y="-1"/>
                      </a:cubicBezTo>
                    </a:path>
                    <a:path w="21600" h="43192" stroke="0" extrusionOk="0">
                      <a:moveTo>
                        <a:pt x="21190" y="43192"/>
                      </a:moveTo>
                      <a:cubicBezTo>
                        <a:pt x="9423" y="42969"/>
                        <a:pt x="0" y="33365"/>
                        <a:pt x="0" y="21596"/>
                      </a:cubicBezTo>
                      <a:cubicBezTo>
                        <a:pt x="0" y="9824"/>
                        <a:pt x="9425" y="220"/>
                        <a:pt x="21194" y="-1"/>
                      </a:cubicBezTo>
                      <a:lnTo>
                        <a:pt x="21600" y="21596"/>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553404" name="Group 444"/>
              <p:cNvGrpSpPr>
                <a:grpSpLocks/>
              </p:cNvGrpSpPr>
              <p:nvPr/>
            </p:nvGrpSpPr>
            <p:grpSpPr bwMode="auto">
              <a:xfrm>
                <a:off x="1348" y="2443"/>
                <a:ext cx="1022" cy="311"/>
                <a:chOff x="1348" y="2443"/>
                <a:chExt cx="1022" cy="311"/>
              </a:xfrm>
            </p:grpSpPr>
            <p:sp>
              <p:nvSpPr>
                <p:cNvPr id="553405" name="Line 445"/>
                <p:cNvSpPr>
                  <a:spLocks noChangeShapeType="1"/>
                </p:cNvSpPr>
                <p:nvPr/>
              </p:nvSpPr>
              <p:spPr bwMode="auto">
                <a:xfrm>
                  <a:off x="2369" y="2558"/>
                  <a:ext cx="1" cy="196"/>
                </a:xfrm>
                <a:prstGeom prst="line">
                  <a:avLst/>
                </a:prstGeom>
                <a:noFill/>
                <a:ln w="12700">
                  <a:solidFill>
                    <a:srgbClr val="20202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406" name="Rectangle 446"/>
                <p:cNvSpPr>
                  <a:spLocks noChangeArrowheads="1"/>
                </p:cNvSpPr>
                <p:nvPr/>
              </p:nvSpPr>
              <p:spPr bwMode="auto">
                <a:xfrm>
                  <a:off x="1348" y="2486"/>
                  <a:ext cx="1013" cy="120"/>
                </a:xfrm>
                <a:prstGeom prst="rect">
                  <a:avLst/>
                </a:prstGeom>
                <a:solidFill>
                  <a:srgbClr val="A00000"/>
                </a:solidFill>
                <a:ln w="25400">
                  <a:solidFill>
                    <a:srgbClr val="000000"/>
                  </a:solidFill>
                  <a:miter lim="800000"/>
                  <a:headEnd/>
                  <a:tailEnd/>
                </a:ln>
              </p:spPr>
              <p:txBody>
                <a:bodyPr/>
                <a:lstStyle/>
                <a:p>
                  <a:endParaRPr lang="en-GB"/>
                </a:p>
              </p:txBody>
            </p:sp>
            <p:grpSp>
              <p:nvGrpSpPr>
                <p:cNvPr id="553407" name="Group 447"/>
                <p:cNvGrpSpPr>
                  <a:grpSpLocks/>
                </p:cNvGrpSpPr>
                <p:nvPr/>
              </p:nvGrpSpPr>
              <p:grpSpPr bwMode="auto">
                <a:xfrm>
                  <a:off x="1385" y="2478"/>
                  <a:ext cx="215" cy="179"/>
                  <a:chOff x="1385" y="2478"/>
                  <a:chExt cx="215" cy="179"/>
                </a:xfrm>
              </p:grpSpPr>
              <p:sp>
                <p:nvSpPr>
                  <p:cNvPr id="553408" name="Rectangle 448"/>
                  <p:cNvSpPr>
                    <a:spLocks noChangeArrowheads="1"/>
                  </p:cNvSpPr>
                  <p:nvPr/>
                </p:nvSpPr>
                <p:spPr bwMode="auto">
                  <a:xfrm>
                    <a:off x="1385" y="2482"/>
                    <a:ext cx="215" cy="163"/>
                  </a:xfrm>
                  <a:prstGeom prst="rect">
                    <a:avLst/>
                  </a:prstGeom>
                  <a:solidFill>
                    <a:srgbClr val="FFFFFF"/>
                  </a:solidFill>
                  <a:ln w="12700">
                    <a:solidFill>
                      <a:srgbClr val="000000"/>
                    </a:solidFill>
                    <a:miter lim="800000"/>
                    <a:headEnd/>
                    <a:tailEnd/>
                  </a:ln>
                </p:spPr>
                <p:txBody>
                  <a:bodyPr/>
                  <a:lstStyle/>
                  <a:p>
                    <a:endParaRPr lang="en-GB"/>
                  </a:p>
                </p:txBody>
              </p:sp>
              <p:grpSp>
                <p:nvGrpSpPr>
                  <p:cNvPr id="553409" name="Group 449"/>
                  <p:cNvGrpSpPr>
                    <a:grpSpLocks/>
                  </p:cNvGrpSpPr>
                  <p:nvPr/>
                </p:nvGrpSpPr>
                <p:grpSpPr bwMode="auto">
                  <a:xfrm>
                    <a:off x="1416" y="2478"/>
                    <a:ext cx="154" cy="179"/>
                    <a:chOff x="1416" y="2478"/>
                    <a:chExt cx="154" cy="179"/>
                  </a:xfrm>
                </p:grpSpPr>
                <p:sp>
                  <p:nvSpPr>
                    <p:cNvPr id="553410" name="Line 450"/>
                    <p:cNvSpPr>
                      <a:spLocks noChangeShapeType="1"/>
                    </p:cNvSpPr>
                    <p:nvPr/>
                  </p:nvSpPr>
                  <p:spPr bwMode="auto">
                    <a:xfrm>
                      <a:off x="1416"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411" name="Line 451"/>
                    <p:cNvSpPr>
                      <a:spLocks noChangeShapeType="1"/>
                    </p:cNvSpPr>
                    <p:nvPr/>
                  </p:nvSpPr>
                  <p:spPr bwMode="auto">
                    <a:xfrm>
                      <a:off x="1432"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412" name="Line 452"/>
                    <p:cNvSpPr>
                      <a:spLocks noChangeShapeType="1"/>
                    </p:cNvSpPr>
                    <p:nvPr/>
                  </p:nvSpPr>
                  <p:spPr bwMode="auto">
                    <a:xfrm>
                      <a:off x="1553"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413" name="Line 453"/>
                    <p:cNvSpPr>
                      <a:spLocks noChangeShapeType="1"/>
                    </p:cNvSpPr>
                    <p:nvPr/>
                  </p:nvSpPr>
                  <p:spPr bwMode="auto">
                    <a:xfrm>
                      <a:off x="1569" y="2478"/>
                      <a:ext cx="1" cy="1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553414" name="Freeform 454"/>
                <p:cNvSpPr>
                  <a:spLocks/>
                </p:cNvSpPr>
                <p:nvPr/>
              </p:nvSpPr>
              <p:spPr bwMode="auto">
                <a:xfrm>
                  <a:off x="1820" y="2443"/>
                  <a:ext cx="274" cy="35"/>
                </a:xfrm>
                <a:custGeom>
                  <a:avLst/>
                  <a:gdLst>
                    <a:gd name="T0" fmla="*/ 0 w 274"/>
                    <a:gd name="T1" fmla="*/ 0 h 35"/>
                    <a:gd name="T2" fmla="*/ 274 w 274"/>
                    <a:gd name="T3" fmla="*/ 0 h 35"/>
                    <a:gd name="T4" fmla="*/ 274 w 274"/>
                    <a:gd name="T5" fmla="*/ 18 h 35"/>
                    <a:gd name="T6" fmla="*/ 206 w 274"/>
                    <a:gd name="T7" fmla="*/ 18 h 35"/>
                    <a:gd name="T8" fmla="*/ 206 w 274"/>
                    <a:gd name="T9" fmla="*/ 35 h 35"/>
                    <a:gd name="T10" fmla="*/ 69 w 274"/>
                    <a:gd name="T11" fmla="*/ 35 h 35"/>
                    <a:gd name="T12" fmla="*/ 69 w 274"/>
                    <a:gd name="T13" fmla="*/ 18 h 35"/>
                    <a:gd name="T14" fmla="*/ 0 w 274"/>
                    <a:gd name="T15" fmla="*/ 21 h 35"/>
                    <a:gd name="T16" fmla="*/ 0 w 274"/>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35">
                      <a:moveTo>
                        <a:pt x="0" y="0"/>
                      </a:moveTo>
                      <a:lnTo>
                        <a:pt x="274" y="0"/>
                      </a:lnTo>
                      <a:lnTo>
                        <a:pt x="274" y="18"/>
                      </a:lnTo>
                      <a:lnTo>
                        <a:pt x="206" y="18"/>
                      </a:lnTo>
                      <a:lnTo>
                        <a:pt x="206" y="35"/>
                      </a:lnTo>
                      <a:lnTo>
                        <a:pt x="69" y="35"/>
                      </a:lnTo>
                      <a:lnTo>
                        <a:pt x="69" y="18"/>
                      </a:lnTo>
                      <a:lnTo>
                        <a:pt x="0" y="21"/>
                      </a:lnTo>
                      <a:lnTo>
                        <a:pt x="0" y="0"/>
                      </a:lnTo>
                      <a:close/>
                    </a:path>
                  </a:pathLst>
                </a:custGeom>
                <a:solidFill>
                  <a:srgbClr val="404040"/>
                </a:solidFill>
                <a:ln w="12700">
                  <a:solidFill>
                    <a:srgbClr val="000000"/>
                  </a:solidFill>
                  <a:prstDash val="solid"/>
                  <a:round/>
                  <a:headEnd/>
                  <a:tailEnd/>
                </a:ln>
              </p:spPr>
              <p:txBody>
                <a:bodyPr/>
                <a:lstStyle/>
                <a:p>
                  <a:endParaRPr lang="en-GB"/>
                </a:p>
              </p:txBody>
            </p:sp>
          </p:grpSp>
          <p:grpSp>
            <p:nvGrpSpPr>
              <p:cNvPr id="553415" name="Group 455"/>
              <p:cNvGrpSpPr>
                <a:grpSpLocks/>
              </p:cNvGrpSpPr>
              <p:nvPr/>
            </p:nvGrpSpPr>
            <p:grpSpPr bwMode="auto">
              <a:xfrm>
                <a:off x="930" y="2478"/>
                <a:ext cx="1372" cy="343"/>
                <a:chOff x="930" y="2478"/>
                <a:chExt cx="1372" cy="343"/>
              </a:xfrm>
            </p:grpSpPr>
            <p:grpSp>
              <p:nvGrpSpPr>
                <p:cNvPr id="553416" name="Group 456"/>
                <p:cNvGrpSpPr>
                  <a:grpSpLocks/>
                </p:cNvGrpSpPr>
                <p:nvPr/>
              </p:nvGrpSpPr>
              <p:grpSpPr bwMode="auto">
                <a:xfrm>
                  <a:off x="1615" y="2478"/>
                  <a:ext cx="344" cy="342"/>
                  <a:chOff x="1615" y="2478"/>
                  <a:chExt cx="344" cy="342"/>
                </a:xfrm>
              </p:grpSpPr>
              <p:sp>
                <p:nvSpPr>
                  <p:cNvPr id="553417" name="Oval 457"/>
                  <p:cNvSpPr>
                    <a:spLocks noChangeArrowheads="1"/>
                  </p:cNvSpPr>
                  <p:nvPr/>
                </p:nvSpPr>
                <p:spPr bwMode="auto">
                  <a:xfrm>
                    <a:off x="1615" y="2478"/>
                    <a:ext cx="344" cy="342"/>
                  </a:xfrm>
                  <a:prstGeom prst="ellipse">
                    <a:avLst/>
                  </a:prstGeom>
                  <a:solidFill>
                    <a:srgbClr val="202020"/>
                  </a:solidFill>
                  <a:ln w="12700">
                    <a:solidFill>
                      <a:srgbClr val="000000"/>
                    </a:solidFill>
                    <a:round/>
                    <a:headEnd/>
                    <a:tailEnd/>
                  </a:ln>
                </p:spPr>
                <p:txBody>
                  <a:bodyPr/>
                  <a:lstStyle/>
                  <a:p>
                    <a:endParaRPr lang="en-GB"/>
                  </a:p>
                </p:txBody>
              </p:sp>
              <p:sp>
                <p:nvSpPr>
                  <p:cNvPr id="553418" name="Oval 458"/>
                  <p:cNvSpPr>
                    <a:spLocks noChangeArrowheads="1"/>
                  </p:cNvSpPr>
                  <p:nvPr/>
                </p:nvSpPr>
                <p:spPr bwMode="auto">
                  <a:xfrm>
                    <a:off x="1666" y="2528"/>
                    <a:ext cx="242" cy="241"/>
                  </a:xfrm>
                  <a:prstGeom prst="ellipse">
                    <a:avLst/>
                  </a:prstGeom>
                  <a:solidFill>
                    <a:srgbClr val="A0A0A0"/>
                  </a:solidFill>
                  <a:ln w="12700">
                    <a:solidFill>
                      <a:srgbClr val="000000"/>
                    </a:solidFill>
                    <a:round/>
                    <a:headEnd/>
                    <a:tailEnd/>
                  </a:ln>
                </p:spPr>
                <p:txBody>
                  <a:bodyPr/>
                  <a:lstStyle/>
                  <a:p>
                    <a:endParaRPr lang="en-GB"/>
                  </a:p>
                </p:txBody>
              </p:sp>
              <p:sp>
                <p:nvSpPr>
                  <p:cNvPr id="553419" name="Oval 459"/>
                  <p:cNvSpPr>
                    <a:spLocks noChangeArrowheads="1"/>
                  </p:cNvSpPr>
                  <p:nvPr/>
                </p:nvSpPr>
                <p:spPr bwMode="auto">
                  <a:xfrm>
                    <a:off x="1735" y="2596"/>
                    <a:ext cx="104" cy="106"/>
                  </a:xfrm>
                  <a:prstGeom prst="ellipse">
                    <a:avLst/>
                  </a:prstGeom>
                  <a:solidFill>
                    <a:srgbClr val="606060"/>
                  </a:solidFill>
                  <a:ln w="12700">
                    <a:solidFill>
                      <a:srgbClr val="000000"/>
                    </a:solidFill>
                    <a:round/>
                    <a:headEnd/>
                    <a:tailEnd/>
                  </a:ln>
                </p:spPr>
                <p:txBody>
                  <a:bodyPr/>
                  <a:lstStyle/>
                  <a:p>
                    <a:endParaRPr lang="en-GB"/>
                  </a:p>
                </p:txBody>
              </p:sp>
            </p:grpSp>
            <p:grpSp>
              <p:nvGrpSpPr>
                <p:cNvPr id="553420" name="Group 460"/>
                <p:cNvGrpSpPr>
                  <a:grpSpLocks/>
                </p:cNvGrpSpPr>
                <p:nvPr/>
              </p:nvGrpSpPr>
              <p:grpSpPr bwMode="auto">
                <a:xfrm>
                  <a:off x="1957" y="2478"/>
                  <a:ext cx="345" cy="342"/>
                  <a:chOff x="1957" y="2478"/>
                  <a:chExt cx="345" cy="342"/>
                </a:xfrm>
              </p:grpSpPr>
              <p:sp>
                <p:nvSpPr>
                  <p:cNvPr id="553421" name="Oval 461"/>
                  <p:cNvSpPr>
                    <a:spLocks noChangeArrowheads="1"/>
                  </p:cNvSpPr>
                  <p:nvPr/>
                </p:nvSpPr>
                <p:spPr bwMode="auto">
                  <a:xfrm>
                    <a:off x="1957" y="2478"/>
                    <a:ext cx="345" cy="342"/>
                  </a:xfrm>
                  <a:prstGeom prst="ellipse">
                    <a:avLst/>
                  </a:prstGeom>
                  <a:solidFill>
                    <a:srgbClr val="202020"/>
                  </a:solidFill>
                  <a:ln w="12700">
                    <a:solidFill>
                      <a:srgbClr val="000000"/>
                    </a:solidFill>
                    <a:round/>
                    <a:headEnd/>
                    <a:tailEnd/>
                  </a:ln>
                </p:spPr>
                <p:txBody>
                  <a:bodyPr/>
                  <a:lstStyle/>
                  <a:p>
                    <a:endParaRPr lang="en-GB"/>
                  </a:p>
                </p:txBody>
              </p:sp>
              <p:sp>
                <p:nvSpPr>
                  <p:cNvPr id="553422" name="Oval 462"/>
                  <p:cNvSpPr>
                    <a:spLocks noChangeArrowheads="1"/>
                  </p:cNvSpPr>
                  <p:nvPr/>
                </p:nvSpPr>
                <p:spPr bwMode="auto">
                  <a:xfrm>
                    <a:off x="2009" y="2528"/>
                    <a:ext cx="241" cy="241"/>
                  </a:xfrm>
                  <a:prstGeom prst="ellipse">
                    <a:avLst/>
                  </a:prstGeom>
                  <a:solidFill>
                    <a:srgbClr val="A0A0A0"/>
                  </a:solidFill>
                  <a:ln w="12700">
                    <a:solidFill>
                      <a:srgbClr val="000000"/>
                    </a:solidFill>
                    <a:round/>
                    <a:headEnd/>
                    <a:tailEnd/>
                  </a:ln>
                </p:spPr>
                <p:txBody>
                  <a:bodyPr/>
                  <a:lstStyle/>
                  <a:p>
                    <a:endParaRPr lang="en-GB"/>
                  </a:p>
                </p:txBody>
              </p:sp>
              <p:sp>
                <p:nvSpPr>
                  <p:cNvPr id="553423" name="Oval 463"/>
                  <p:cNvSpPr>
                    <a:spLocks noChangeArrowheads="1"/>
                  </p:cNvSpPr>
                  <p:nvPr/>
                </p:nvSpPr>
                <p:spPr bwMode="auto">
                  <a:xfrm>
                    <a:off x="2076" y="2596"/>
                    <a:ext cx="106" cy="106"/>
                  </a:xfrm>
                  <a:prstGeom prst="ellipse">
                    <a:avLst/>
                  </a:prstGeom>
                  <a:solidFill>
                    <a:srgbClr val="606060"/>
                  </a:solidFill>
                  <a:ln w="12700">
                    <a:solidFill>
                      <a:srgbClr val="000000"/>
                    </a:solidFill>
                    <a:round/>
                    <a:headEnd/>
                    <a:tailEnd/>
                  </a:ln>
                </p:spPr>
                <p:txBody>
                  <a:bodyPr/>
                  <a:lstStyle/>
                  <a:p>
                    <a:endParaRPr lang="en-GB"/>
                  </a:p>
                </p:txBody>
              </p:sp>
            </p:grpSp>
            <p:grpSp>
              <p:nvGrpSpPr>
                <p:cNvPr id="553424" name="Group 464"/>
                <p:cNvGrpSpPr>
                  <a:grpSpLocks/>
                </p:cNvGrpSpPr>
                <p:nvPr/>
              </p:nvGrpSpPr>
              <p:grpSpPr bwMode="auto">
                <a:xfrm>
                  <a:off x="930" y="2478"/>
                  <a:ext cx="344" cy="343"/>
                  <a:chOff x="930" y="2478"/>
                  <a:chExt cx="344" cy="343"/>
                </a:xfrm>
              </p:grpSpPr>
              <p:sp>
                <p:nvSpPr>
                  <p:cNvPr id="553425" name="Oval 465"/>
                  <p:cNvSpPr>
                    <a:spLocks noChangeArrowheads="1"/>
                  </p:cNvSpPr>
                  <p:nvPr/>
                </p:nvSpPr>
                <p:spPr bwMode="auto">
                  <a:xfrm>
                    <a:off x="930" y="2478"/>
                    <a:ext cx="344" cy="343"/>
                  </a:xfrm>
                  <a:prstGeom prst="ellipse">
                    <a:avLst/>
                  </a:prstGeom>
                  <a:solidFill>
                    <a:srgbClr val="202020"/>
                  </a:solidFill>
                  <a:ln w="12700">
                    <a:solidFill>
                      <a:srgbClr val="000000"/>
                    </a:solidFill>
                    <a:round/>
                    <a:headEnd/>
                    <a:tailEnd/>
                  </a:ln>
                </p:spPr>
                <p:txBody>
                  <a:bodyPr/>
                  <a:lstStyle/>
                  <a:p>
                    <a:endParaRPr lang="en-GB"/>
                  </a:p>
                </p:txBody>
              </p:sp>
              <p:sp>
                <p:nvSpPr>
                  <p:cNvPr id="553426" name="Oval 466"/>
                  <p:cNvSpPr>
                    <a:spLocks noChangeArrowheads="1"/>
                  </p:cNvSpPr>
                  <p:nvPr/>
                </p:nvSpPr>
                <p:spPr bwMode="auto">
                  <a:xfrm>
                    <a:off x="981" y="2528"/>
                    <a:ext cx="242" cy="242"/>
                  </a:xfrm>
                  <a:prstGeom prst="ellipse">
                    <a:avLst/>
                  </a:prstGeom>
                  <a:solidFill>
                    <a:srgbClr val="A0A0A0"/>
                  </a:solidFill>
                  <a:ln w="12700">
                    <a:solidFill>
                      <a:srgbClr val="000000"/>
                    </a:solidFill>
                    <a:round/>
                    <a:headEnd/>
                    <a:tailEnd/>
                  </a:ln>
                </p:spPr>
                <p:txBody>
                  <a:bodyPr/>
                  <a:lstStyle/>
                  <a:p>
                    <a:endParaRPr lang="en-GB"/>
                  </a:p>
                </p:txBody>
              </p:sp>
              <p:sp>
                <p:nvSpPr>
                  <p:cNvPr id="553427" name="Oval 467"/>
                  <p:cNvSpPr>
                    <a:spLocks noChangeArrowheads="1"/>
                  </p:cNvSpPr>
                  <p:nvPr/>
                </p:nvSpPr>
                <p:spPr bwMode="auto">
                  <a:xfrm>
                    <a:off x="1048" y="2596"/>
                    <a:ext cx="106" cy="106"/>
                  </a:xfrm>
                  <a:prstGeom prst="ellipse">
                    <a:avLst/>
                  </a:prstGeom>
                  <a:solidFill>
                    <a:srgbClr val="606060"/>
                  </a:solidFill>
                  <a:ln w="12700">
                    <a:solidFill>
                      <a:srgbClr val="000000"/>
                    </a:solidFill>
                    <a:round/>
                    <a:headEnd/>
                    <a:tailEnd/>
                  </a:ln>
                </p:spPr>
                <p:txBody>
                  <a:bodyPr/>
                  <a:lstStyle/>
                  <a:p>
                    <a:endParaRPr lang="en-GB"/>
                  </a:p>
                </p:txBody>
              </p:sp>
            </p:grpSp>
          </p:grpSp>
        </p:grpSp>
        <p:sp>
          <p:nvSpPr>
            <p:cNvPr id="553428" name="Rectangle 468"/>
            <p:cNvSpPr>
              <a:spLocks noChangeArrowheads="1"/>
            </p:cNvSpPr>
            <p:nvPr/>
          </p:nvSpPr>
          <p:spPr bwMode="auto">
            <a:xfrm rot="593">
              <a:off x="4530" y="1279"/>
              <a:ext cx="58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1400"/>
            </a:p>
          </p:txBody>
        </p:sp>
        <p:sp>
          <p:nvSpPr>
            <p:cNvPr id="553429" name="Oval 469"/>
            <p:cNvSpPr>
              <a:spLocks noChangeArrowheads="1"/>
            </p:cNvSpPr>
            <p:nvPr/>
          </p:nvSpPr>
          <p:spPr bwMode="auto">
            <a:xfrm>
              <a:off x="4641" y="1503"/>
              <a:ext cx="192" cy="192"/>
            </a:xfrm>
            <a:prstGeom prst="ellipse">
              <a:avLst/>
            </a:prstGeom>
            <a:solidFill>
              <a:srgbClr val="CC3300"/>
            </a:solidFill>
            <a:ln w="317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553430" name="Group 470"/>
          <p:cNvGrpSpPr>
            <a:grpSpLocks/>
          </p:cNvGrpSpPr>
          <p:nvPr/>
        </p:nvGrpSpPr>
        <p:grpSpPr bwMode="auto">
          <a:xfrm>
            <a:off x="1419225" y="2855913"/>
            <a:ext cx="2232025" cy="2763837"/>
            <a:chOff x="894" y="1799"/>
            <a:chExt cx="1406" cy="1741"/>
          </a:xfrm>
        </p:grpSpPr>
        <p:sp>
          <p:nvSpPr>
            <p:cNvPr id="553431" name="Freeform 471"/>
            <p:cNvSpPr>
              <a:spLocks/>
            </p:cNvSpPr>
            <p:nvPr/>
          </p:nvSpPr>
          <p:spPr bwMode="auto">
            <a:xfrm flipV="1">
              <a:off x="999" y="1799"/>
              <a:ext cx="1163" cy="1484"/>
            </a:xfrm>
            <a:custGeom>
              <a:avLst/>
              <a:gdLst>
                <a:gd name="T0" fmla="*/ 0 w 494"/>
                <a:gd name="T1" fmla="*/ 443 h 443"/>
                <a:gd name="T2" fmla="*/ 0 w 494"/>
                <a:gd name="T3" fmla="*/ 0 h 443"/>
                <a:gd name="T4" fmla="*/ 494 w 494"/>
                <a:gd name="T5" fmla="*/ 0 h 443"/>
              </a:gdLst>
              <a:ahLst/>
              <a:cxnLst>
                <a:cxn ang="0">
                  <a:pos x="T0" y="T1"/>
                </a:cxn>
                <a:cxn ang="0">
                  <a:pos x="T2" y="T3"/>
                </a:cxn>
                <a:cxn ang="0">
                  <a:pos x="T4" y="T5"/>
                </a:cxn>
              </a:cxnLst>
              <a:rect l="0" t="0" r="r" b="b"/>
              <a:pathLst>
                <a:path w="494" h="443">
                  <a:moveTo>
                    <a:pt x="0" y="443"/>
                  </a:moveTo>
                  <a:lnTo>
                    <a:pt x="0" y="0"/>
                  </a:lnTo>
                  <a:lnTo>
                    <a:pt x="494" y="0"/>
                  </a:lnTo>
                </a:path>
              </a:pathLst>
            </a:custGeom>
            <a:noFill/>
            <a:ln w="38100" cap="flat" cmpd="sng">
              <a:solidFill>
                <a:srgbClr val="DDDDDD"/>
              </a:solidFill>
              <a:prstDash val="sysDot"/>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3432" name="Text Box 472"/>
            <p:cNvSpPr txBox="1">
              <a:spLocks noChangeArrowheads="1"/>
            </p:cNvSpPr>
            <p:nvPr/>
          </p:nvSpPr>
          <p:spPr bwMode="auto">
            <a:xfrm>
              <a:off x="931" y="3271"/>
              <a:ext cx="1220"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200" b="1">
                  <a:solidFill>
                    <a:schemeClr val="accent2"/>
                  </a:solidFill>
                  <a:latin typeface="Verdana" panose="020B0604030504040204" pitchFamily="34" charset="0"/>
                </a:rPr>
                <a:t>Company</a:t>
              </a:r>
              <a:endParaRPr lang="en-GB" altLang="en-US" sz="1400">
                <a:solidFill>
                  <a:schemeClr val="accent2"/>
                </a:solidFill>
                <a:latin typeface="Verdana" panose="020B0604030504040204" pitchFamily="34" charset="0"/>
              </a:endParaRPr>
            </a:p>
            <a:p>
              <a:pPr algn="ctr"/>
              <a:r>
                <a:rPr lang="en-US" altLang="en-US" sz="1000">
                  <a:solidFill>
                    <a:schemeClr val="accent2"/>
                  </a:solidFill>
                </a:rPr>
                <a:t>Product information</a:t>
              </a:r>
              <a:endParaRPr lang="en-GB" altLang="en-US" sz="1000">
                <a:solidFill>
                  <a:schemeClr val="accent2"/>
                </a:solidFill>
              </a:endParaRPr>
            </a:p>
          </p:txBody>
        </p:sp>
        <p:sp>
          <p:nvSpPr>
            <p:cNvPr id="553433" name="Freeform 473"/>
            <p:cNvSpPr>
              <a:spLocks/>
            </p:cNvSpPr>
            <p:nvPr/>
          </p:nvSpPr>
          <p:spPr bwMode="auto">
            <a:xfrm flipV="1">
              <a:off x="1110" y="1805"/>
              <a:ext cx="1088" cy="1213"/>
            </a:xfrm>
            <a:custGeom>
              <a:avLst/>
              <a:gdLst>
                <a:gd name="T0" fmla="*/ 0 w 494"/>
                <a:gd name="T1" fmla="*/ 443 h 443"/>
                <a:gd name="T2" fmla="*/ 0 w 494"/>
                <a:gd name="T3" fmla="*/ 0 h 443"/>
                <a:gd name="T4" fmla="*/ 494 w 494"/>
                <a:gd name="T5" fmla="*/ 0 h 443"/>
              </a:gdLst>
              <a:ahLst/>
              <a:cxnLst>
                <a:cxn ang="0">
                  <a:pos x="T0" y="T1"/>
                </a:cxn>
                <a:cxn ang="0">
                  <a:pos x="T2" y="T3"/>
                </a:cxn>
                <a:cxn ang="0">
                  <a:pos x="T4" y="T5"/>
                </a:cxn>
              </a:cxnLst>
              <a:rect l="0" t="0" r="r" b="b"/>
              <a:pathLst>
                <a:path w="494" h="443">
                  <a:moveTo>
                    <a:pt x="0" y="443"/>
                  </a:moveTo>
                  <a:lnTo>
                    <a:pt x="0" y="0"/>
                  </a:lnTo>
                  <a:lnTo>
                    <a:pt x="494" y="0"/>
                  </a:lnTo>
                </a:path>
              </a:pathLst>
            </a:custGeom>
            <a:noFill/>
            <a:ln w="38100" cap="flat" cmpd="sng">
              <a:solidFill>
                <a:srgbClr val="FF9900"/>
              </a:solidFill>
              <a:prstDash val="solid"/>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3434" name="Text Box 474"/>
            <p:cNvSpPr txBox="1">
              <a:spLocks noChangeArrowheads="1"/>
            </p:cNvSpPr>
            <p:nvPr/>
          </p:nvSpPr>
          <p:spPr bwMode="auto">
            <a:xfrm>
              <a:off x="1081" y="2586"/>
              <a:ext cx="1219"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200" b="1">
                  <a:solidFill>
                    <a:schemeClr val="accent2"/>
                  </a:solidFill>
                  <a:latin typeface="Verdana" panose="020B0604030504040204" pitchFamily="34" charset="0"/>
                </a:rPr>
                <a:t>Government Agency</a:t>
              </a:r>
              <a:endParaRPr lang="en-GB" altLang="en-US" sz="1400">
                <a:solidFill>
                  <a:schemeClr val="accent2"/>
                </a:solidFill>
                <a:latin typeface="Verdana" panose="020B0604030504040204" pitchFamily="34" charset="0"/>
              </a:endParaRPr>
            </a:p>
            <a:p>
              <a:pPr algn="ctr"/>
              <a:r>
                <a:rPr lang="en-GB" altLang="en-US" sz="1000">
                  <a:solidFill>
                    <a:schemeClr val="accent2"/>
                  </a:solidFill>
                </a:rPr>
                <a:t>Approval</a:t>
              </a:r>
            </a:p>
          </p:txBody>
        </p:sp>
        <p:sp>
          <p:nvSpPr>
            <p:cNvPr id="553435" name="Oval 475"/>
            <p:cNvSpPr>
              <a:spLocks noChangeArrowheads="1"/>
            </p:cNvSpPr>
            <p:nvPr/>
          </p:nvSpPr>
          <p:spPr bwMode="auto">
            <a:xfrm>
              <a:off x="894" y="3155"/>
              <a:ext cx="221" cy="239"/>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400" b="1">
                  <a:solidFill>
                    <a:schemeClr val="accent2"/>
                  </a:solidFill>
                </a:rPr>
                <a:t>1</a:t>
              </a:r>
              <a:endParaRPr lang="en-GB" altLang="en-US" sz="4000">
                <a:solidFill>
                  <a:schemeClr val="accent2"/>
                </a:solidFill>
                <a:latin typeface="Times New Roman" panose="02020603050405020304" pitchFamily="18" charset="0"/>
              </a:endParaRPr>
            </a:p>
          </p:txBody>
        </p:sp>
        <p:sp>
          <p:nvSpPr>
            <p:cNvPr id="553436" name="Oval 476"/>
            <p:cNvSpPr>
              <a:spLocks noChangeArrowheads="1"/>
            </p:cNvSpPr>
            <p:nvPr/>
          </p:nvSpPr>
          <p:spPr bwMode="auto">
            <a:xfrm>
              <a:off x="1233" y="2881"/>
              <a:ext cx="221" cy="239"/>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400" b="1">
                  <a:solidFill>
                    <a:schemeClr val="accent2"/>
                  </a:solidFill>
                </a:rPr>
                <a:t>2</a:t>
              </a:r>
              <a:endParaRPr lang="en-GB" altLang="en-US" sz="4000">
                <a:solidFill>
                  <a:schemeClr val="accent2"/>
                </a:solidFill>
                <a:latin typeface="Times New Roman" panose="02020603050405020304" pitchFamily="18" charset="0"/>
              </a:endParaRPr>
            </a:p>
          </p:txBody>
        </p:sp>
      </p:grpSp>
      <p:grpSp>
        <p:nvGrpSpPr>
          <p:cNvPr id="553437" name="Group 477"/>
          <p:cNvGrpSpPr>
            <a:grpSpLocks/>
          </p:cNvGrpSpPr>
          <p:nvPr/>
        </p:nvGrpSpPr>
        <p:grpSpPr bwMode="auto">
          <a:xfrm>
            <a:off x="2862263" y="2676525"/>
            <a:ext cx="1281112" cy="1320800"/>
            <a:chOff x="1803" y="1686"/>
            <a:chExt cx="807" cy="832"/>
          </a:xfrm>
        </p:grpSpPr>
        <p:sp>
          <p:nvSpPr>
            <p:cNvPr id="553438" name="Freeform 478"/>
            <p:cNvSpPr>
              <a:spLocks/>
            </p:cNvSpPr>
            <p:nvPr/>
          </p:nvSpPr>
          <p:spPr bwMode="auto">
            <a:xfrm>
              <a:off x="1912" y="1698"/>
              <a:ext cx="604" cy="820"/>
            </a:xfrm>
            <a:custGeom>
              <a:avLst/>
              <a:gdLst>
                <a:gd name="T0" fmla="*/ 2 w 564"/>
                <a:gd name="T1" fmla="*/ 0 h 820"/>
                <a:gd name="T2" fmla="*/ 0 w 564"/>
                <a:gd name="T3" fmla="*/ 332 h 820"/>
                <a:gd name="T4" fmla="*/ 564 w 564"/>
                <a:gd name="T5" fmla="*/ 820 h 820"/>
              </a:gdLst>
              <a:ahLst/>
              <a:cxnLst>
                <a:cxn ang="0">
                  <a:pos x="T0" y="T1"/>
                </a:cxn>
                <a:cxn ang="0">
                  <a:pos x="T2" y="T3"/>
                </a:cxn>
                <a:cxn ang="0">
                  <a:pos x="T4" y="T5"/>
                </a:cxn>
              </a:cxnLst>
              <a:rect l="0" t="0" r="r" b="b"/>
              <a:pathLst>
                <a:path w="564" h="820">
                  <a:moveTo>
                    <a:pt x="2" y="0"/>
                  </a:moveTo>
                  <a:lnTo>
                    <a:pt x="0" y="332"/>
                  </a:lnTo>
                  <a:lnTo>
                    <a:pt x="564" y="820"/>
                  </a:lnTo>
                </a:path>
              </a:pathLst>
            </a:custGeom>
            <a:noFill/>
            <a:ln w="38100" cap="flat" cmpd="sng">
              <a:solidFill>
                <a:srgbClr val="DDDDDD"/>
              </a:solidFill>
              <a:prstDash val="sysDot"/>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3439" name="Oval 479"/>
            <p:cNvSpPr>
              <a:spLocks noChangeArrowheads="1"/>
            </p:cNvSpPr>
            <p:nvPr/>
          </p:nvSpPr>
          <p:spPr bwMode="auto">
            <a:xfrm>
              <a:off x="1803" y="1912"/>
              <a:ext cx="220" cy="239"/>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400" b="1">
                  <a:solidFill>
                    <a:srgbClr val="003399"/>
                  </a:solidFill>
                </a:rPr>
                <a:t>3</a:t>
              </a:r>
              <a:endParaRPr lang="en-GB" altLang="en-US" sz="4000">
                <a:latin typeface="Times New Roman" panose="02020603050405020304" pitchFamily="18" charset="0"/>
              </a:endParaRPr>
            </a:p>
          </p:txBody>
        </p:sp>
        <p:sp>
          <p:nvSpPr>
            <p:cNvPr id="553440" name="Freeform 480"/>
            <p:cNvSpPr>
              <a:spLocks/>
            </p:cNvSpPr>
            <p:nvPr/>
          </p:nvSpPr>
          <p:spPr bwMode="auto">
            <a:xfrm>
              <a:off x="2080" y="1686"/>
              <a:ext cx="530" cy="714"/>
            </a:xfrm>
            <a:custGeom>
              <a:avLst/>
              <a:gdLst>
                <a:gd name="T0" fmla="*/ 0 w 575"/>
                <a:gd name="T1" fmla="*/ 0 h 714"/>
                <a:gd name="T2" fmla="*/ 0 w 575"/>
                <a:gd name="T3" fmla="*/ 316 h 714"/>
                <a:gd name="T4" fmla="*/ 575 w 575"/>
                <a:gd name="T5" fmla="*/ 714 h 714"/>
              </a:gdLst>
              <a:ahLst/>
              <a:cxnLst>
                <a:cxn ang="0">
                  <a:pos x="T0" y="T1"/>
                </a:cxn>
                <a:cxn ang="0">
                  <a:pos x="T2" y="T3"/>
                </a:cxn>
                <a:cxn ang="0">
                  <a:pos x="T4" y="T5"/>
                </a:cxn>
              </a:cxnLst>
              <a:rect l="0" t="0" r="r" b="b"/>
              <a:pathLst>
                <a:path w="575" h="714">
                  <a:moveTo>
                    <a:pt x="0" y="0"/>
                  </a:moveTo>
                  <a:lnTo>
                    <a:pt x="0" y="316"/>
                  </a:lnTo>
                  <a:lnTo>
                    <a:pt x="575" y="714"/>
                  </a:lnTo>
                </a:path>
              </a:pathLst>
            </a:custGeom>
            <a:noFill/>
            <a:ln w="38100" cap="flat" cmpd="sng">
              <a:solidFill>
                <a:srgbClr val="FF9900"/>
              </a:solidFill>
              <a:prstDash val="solid"/>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3441" name="Oval 481"/>
            <p:cNvSpPr>
              <a:spLocks noChangeArrowheads="1"/>
            </p:cNvSpPr>
            <p:nvPr/>
          </p:nvSpPr>
          <p:spPr bwMode="auto">
            <a:xfrm>
              <a:off x="2043" y="1892"/>
              <a:ext cx="220" cy="239"/>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400" b="1">
                  <a:solidFill>
                    <a:srgbClr val="FF9900"/>
                  </a:solidFill>
                </a:rPr>
                <a:t>4</a:t>
              </a:r>
              <a:endParaRPr lang="en-GB" altLang="en-US" sz="4000">
                <a:latin typeface="Times New Roman" panose="02020603050405020304" pitchFamily="18" charset="0"/>
              </a:endParaRPr>
            </a:p>
          </p:txBody>
        </p:sp>
      </p:grpSp>
      <p:grpSp>
        <p:nvGrpSpPr>
          <p:cNvPr id="553442" name="Group 482"/>
          <p:cNvGrpSpPr>
            <a:grpSpLocks/>
          </p:cNvGrpSpPr>
          <p:nvPr/>
        </p:nvGrpSpPr>
        <p:grpSpPr bwMode="auto">
          <a:xfrm>
            <a:off x="5456238" y="2647950"/>
            <a:ext cx="1627187" cy="1454150"/>
            <a:chOff x="3437" y="1668"/>
            <a:chExt cx="1025" cy="916"/>
          </a:xfrm>
        </p:grpSpPr>
        <p:sp>
          <p:nvSpPr>
            <p:cNvPr id="553443" name="Freeform 483"/>
            <p:cNvSpPr>
              <a:spLocks/>
            </p:cNvSpPr>
            <p:nvPr/>
          </p:nvSpPr>
          <p:spPr bwMode="auto">
            <a:xfrm>
              <a:off x="3437" y="1668"/>
              <a:ext cx="425" cy="764"/>
            </a:xfrm>
            <a:custGeom>
              <a:avLst/>
              <a:gdLst>
                <a:gd name="T0" fmla="*/ 461 w 461"/>
                <a:gd name="T1" fmla="*/ 0 h 764"/>
                <a:gd name="T2" fmla="*/ 457 w 461"/>
                <a:gd name="T3" fmla="*/ 343 h 764"/>
                <a:gd name="T4" fmla="*/ 0 w 461"/>
                <a:gd name="T5" fmla="*/ 764 h 764"/>
              </a:gdLst>
              <a:ahLst/>
              <a:cxnLst>
                <a:cxn ang="0">
                  <a:pos x="T0" y="T1"/>
                </a:cxn>
                <a:cxn ang="0">
                  <a:pos x="T2" y="T3"/>
                </a:cxn>
                <a:cxn ang="0">
                  <a:pos x="T4" y="T5"/>
                </a:cxn>
              </a:cxnLst>
              <a:rect l="0" t="0" r="r" b="b"/>
              <a:pathLst>
                <a:path w="461" h="764">
                  <a:moveTo>
                    <a:pt x="461" y="0"/>
                  </a:moveTo>
                  <a:lnTo>
                    <a:pt x="457" y="343"/>
                  </a:lnTo>
                  <a:lnTo>
                    <a:pt x="0" y="764"/>
                  </a:lnTo>
                </a:path>
              </a:pathLst>
            </a:custGeom>
            <a:noFill/>
            <a:ln w="38100" cap="flat" cmpd="sng">
              <a:solidFill>
                <a:srgbClr val="339966"/>
              </a:solidFill>
              <a:prstDash val="sysDot"/>
              <a:round/>
              <a:headEnd type="none" w="med"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3444" name="Oval 484"/>
            <p:cNvSpPr>
              <a:spLocks noChangeArrowheads="1"/>
            </p:cNvSpPr>
            <p:nvPr/>
          </p:nvSpPr>
          <p:spPr bwMode="auto">
            <a:xfrm>
              <a:off x="3758" y="1910"/>
              <a:ext cx="220" cy="239"/>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2400" b="1">
                  <a:solidFill>
                    <a:schemeClr val="accent2"/>
                  </a:solidFill>
                </a:rPr>
                <a:t>5</a:t>
              </a:r>
              <a:endParaRPr lang="en-GB" altLang="en-US" sz="4000">
                <a:solidFill>
                  <a:schemeClr val="accent2"/>
                </a:solidFill>
                <a:latin typeface="Times New Roman" panose="02020603050405020304" pitchFamily="18" charset="0"/>
              </a:endParaRPr>
            </a:p>
          </p:txBody>
        </p:sp>
        <p:sp>
          <p:nvSpPr>
            <p:cNvPr id="553445" name="Text Box 485"/>
            <p:cNvSpPr txBox="1">
              <a:spLocks noChangeArrowheads="1"/>
            </p:cNvSpPr>
            <p:nvPr/>
          </p:nvSpPr>
          <p:spPr bwMode="auto">
            <a:xfrm>
              <a:off x="3690" y="2142"/>
              <a:ext cx="77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solidFill>
                    <a:schemeClr val="accent2"/>
                  </a:solidFill>
                </a:rPr>
                <a:t>View and decide certificate on</a:t>
              </a:r>
              <a:br>
                <a:rPr lang="en-US" altLang="en-US" sz="1000">
                  <a:solidFill>
                    <a:schemeClr val="accent2"/>
                  </a:solidFill>
                </a:rPr>
              </a:br>
              <a:r>
                <a:rPr lang="en-US" altLang="en-US" sz="1000">
                  <a:solidFill>
                    <a:schemeClr val="accent2"/>
                  </a:solidFill>
                </a:rPr>
                <a:t>E-cert  web site (or data transfer)</a:t>
              </a:r>
              <a:endParaRPr lang="en-GB" altLang="en-US" sz="1000">
                <a:solidFill>
                  <a:schemeClr val="accent2"/>
                </a:solidFill>
              </a:endParaRPr>
            </a:p>
          </p:txBody>
        </p:sp>
      </p:grpSp>
      <p:grpSp>
        <p:nvGrpSpPr>
          <p:cNvPr id="553446" name="Group 486"/>
          <p:cNvGrpSpPr>
            <a:grpSpLocks/>
          </p:cNvGrpSpPr>
          <p:nvPr/>
        </p:nvGrpSpPr>
        <p:grpSpPr bwMode="auto">
          <a:xfrm>
            <a:off x="3514725" y="3690938"/>
            <a:ext cx="2578100" cy="2792412"/>
            <a:chOff x="2214" y="2325"/>
            <a:chExt cx="1624" cy="1759"/>
          </a:xfrm>
        </p:grpSpPr>
        <p:sp>
          <p:nvSpPr>
            <p:cNvPr id="553447" name="Oval 487"/>
            <p:cNvSpPr>
              <a:spLocks noChangeArrowheads="1"/>
            </p:cNvSpPr>
            <p:nvPr/>
          </p:nvSpPr>
          <p:spPr bwMode="auto">
            <a:xfrm>
              <a:off x="2214" y="2325"/>
              <a:ext cx="1624" cy="1759"/>
            </a:xfrm>
            <a:prstGeom prst="ellipse">
              <a:avLst/>
            </a:prstGeom>
            <a:noFill/>
            <a:ln w="63500" cap="rnd">
              <a:solidFill>
                <a:srgbClr val="FF9900"/>
              </a:solidFill>
              <a:prstDash val="sysDot"/>
              <a:round/>
              <a:headEn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553448" name="Group 488"/>
            <p:cNvGrpSpPr>
              <a:grpSpLocks/>
            </p:cNvGrpSpPr>
            <p:nvPr/>
          </p:nvGrpSpPr>
          <p:grpSpPr bwMode="auto">
            <a:xfrm>
              <a:off x="2450" y="2746"/>
              <a:ext cx="542" cy="950"/>
              <a:chOff x="2161" y="2819"/>
              <a:chExt cx="806" cy="1304"/>
            </a:xfrm>
          </p:grpSpPr>
          <p:sp>
            <p:nvSpPr>
              <p:cNvPr id="553449" name="Freeform 489"/>
              <p:cNvSpPr>
                <a:spLocks/>
              </p:cNvSpPr>
              <p:nvPr/>
            </p:nvSpPr>
            <p:spPr bwMode="auto">
              <a:xfrm>
                <a:off x="2243" y="2819"/>
                <a:ext cx="724" cy="1273"/>
              </a:xfrm>
              <a:custGeom>
                <a:avLst/>
                <a:gdLst>
                  <a:gd name="T0" fmla="*/ 66 w 724"/>
                  <a:gd name="T1" fmla="*/ 57 h 1273"/>
                  <a:gd name="T2" fmla="*/ 379 w 724"/>
                  <a:gd name="T3" fmla="*/ 0 h 1273"/>
                  <a:gd name="T4" fmla="*/ 609 w 724"/>
                  <a:gd name="T5" fmla="*/ 32 h 1273"/>
                  <a:gd name="T6" fmla="*/ 633 w 724"/>
                  <a:gd name="T7" fmla="*/ 978 h 1273"/>
                  <a:gd name="T8" fmla="*/ 724 w 724"/>
                  <a:gd name="T9" fmla="*/ 1027 h 1273"/>
                  <a:gd name="T10" fmla="*/ 477 w 724"/>
                  <a:gd name="T11" fmla="*/ 1273 h 1273"/>
                  <a:gd name="T12" fmla="*/ 0 w 724"/>
                  <a:gd name="T13" fmla="*/ 1208 h 1273"/>
                  <a:gd name="T14" fmla="*/ 66 w 724"/>
                  <a:gd name="T15" fmla="*/ 1125 h 1273"/>
                  <a:gd name="T16" fmla="*/ 66 w 724"/>
                  <a:gd name="T17" fmla="*/ 5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4" h="1273">
                    <a:moveTo>
                      <a:pt x="66" y="57"/>
                    </a:moveTo>
                    <a:lnTo>
                      <a:pt x="379" y="0"/>
                    </a:lnTo>
                    <a:lnTo>
                      <a:pt x="609" y="32"/>
                    </a:lnTo>
                    <a:lnTo>
                      <a:pt x="633" y="978"/>
                    </a:lnTo>
                    <a:lnTo>
                      <a:pt x="724" y="1027"/>
                    </a:lnTo>
                    <a:lnTo>
                      <a:pt x="477" y="1273"/>
                    </a:lnTo>
                    <a:lnTo>
                      <a:pt x="0" y="1208"/>
                    </a:lnTo>
                    <a:lnTo>
                      <a:pt x="66" y="1125"/>
                    </a:lnTo>
                    <a:lnTo>
                      <a:pt x="66" y="57"/>
                    </a:lnTo>
                    <a:close/>
                  </a:path>
                </a:pathLst>
              </a:custGeom>
              <a:gradFill rotWithShape="0">
                <a:gsLst>
                  <a:gs pos="0">
                    <a:srgbClr val="DDDDDD">
                      <a:gamma/>
                      <a:shade val="46275"/>
                      <a:invGamma/>
                    </a:srgbClr>
                  </a:gs>
                  <a:gs pos="100000">
                    <a:srgbClr val="DDDDDD"/>
                  </a:gs>
                </a:gsLst>
                <a:path path="rect">
                  <a:fillToRect l="50000" t="50000" r="50000" b="50000"/>
                </a:path>
              </a:gradFill>
              <a:ln>
                <a:noFill/>
              </a:ln>
              <a:effectLst/>
              <a:extLst>
                <a:ext uri="{91240B29-F687-4F45-9708-019B960494DF}">
                  <a14:hiddenLine xmlns:a14="http://schemas.microsoft.com/office/drawing/2010/main" w="12700" cap="flat" cmpd="sng">
                    <a:solidFill>
                      <a:schemeClr val="bg1"/>
                    </a:solidFill>
                    <a:prstDash val="solid"/>
                    <a:round/>
                    <a:headEnd type="none" w="med" len="me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553450" name="Object 490"/>
              <p:cNvGraphicFramePr>
                <a:graphicFrameLocks noChangeAspect="1"/>
              </p:cNvGraphicFramePr>
              <p:nvPr/>
            </p:nvGraphicFramePr>
            <p:xfrm>
              <a:off x="2161" y="2859"/>
              <a:ext cx="720" cy="1264"/>
            </p:xfrm>
            <a:graphic>
              <a:graphicData uri="http://schemas.openxmlformats.org/presentationml/2006/ole">
                <mc:AlternateContent xmlns:mc="http://schemas.openxmlformats.org/markup-compatibility/2006">
                  <mc:Choice xmlns:v="urn:schemas-microsoft-com:vml" Requires="v">
                    <p:oleObj spid="_x0000_s12429" name="Clip" r:id="rId6" imgW="1927080" imgH="3382560" progId="MS_ClipArt_Gallery.2">
                      <p:embed/>
                    </p:oleObj>
                  </mc:Choice>
                  <mc:Fallback>
                    <p:oleObj name="Clip" r:id="rId6" imgW="1927080" imgH="338256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1" y="2859"/>
                            <a:ext cx="720" cy="1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53451" name="Group 491"/>
            <p:cNvGrpSpPr>
              <a:grpSpLocks/>
            </p:cNvGrpSpPr>
            <p:nvPr/>
          </p:nvGrpSpPr>
          <p:grpSpPr bwMode="auto">
            <a:xfrm>
              <a:off x="3191" y="2728"/>
              <a:ext cx="542" cy="950"/>
              <a:chOff x="2161" y="2819"/>
              <a:chExt cx="806" cy="1304"/>
            </a:xfrm>
          </p:grpSpPr>
          <p:sp>
            <p:nvSpPr>
              <p:cNvPr id="553452" name="Freeform 492"/>
              <p:cNvSpPr>
                <a:spLocks/>
              </p:cNvSpPr>
              <p:nvPr/>
            </p:nvSpPr>
            <p:spPr bwMode="auto">
              <a:xfrm>
                <a:off x="2243" y="2819"/>
                <a:ext cx="724" cy="1273"/>
              </a:xfrm>
              <a:custGeom>
                <a:avLst/>
                <a:gdLst>
                  <a:gd name="T0" fmla="*/ 66 w 724"/>
                  <a:gd name="T1" fmla="*/ 57 h 1273"/>
                  <a:gd name="T2" fmla="*/ 379 w 724"/>
                  <a:gd name="T3" fmla="*/ 0 h 1273"/>
                  <a:gd name="T4" fmla="*/ 609 w 724"/>
                  <a:gd name="T5" fmla="*/ 32 h 1273"/>
                  <a:gd name="T6" fmla="*/ 633 w 724"/>
                  <a:gd name="T7" fmla="*/ 978 h 1273"/>
                  <a:gd name="T8" fmla="*/ 724 w 724"/>
                  <a:gd name="T9" fmla="*/ 1027 h 1273"/>
                  <a:gd name="T10" fmla="*/ 477 w 724"/>
                  <a:gd name="T11" fmla="*/ 1273 h 1273"/>
                  <a:gd name="T12" fmla="*/ 0 w 724"/>
                  <a:gd name="T13" fmla="*/ 1208 h 1273"/>
                  <a:gd name="T14" fmla="*/ 66 w 724"/>
                  <a:gd name="T15" fmla="*/ 1125 h 1273"/>
                  <a:gd name="T16" fmla="*/ 66 w 724"/>
                  <a:gd name="T17" fmla="*/ 57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4" h="1273">
                    <a:moveTo>
                      <a:pt x="66" y="57"/>
                    </a:moveTo>
                    <a:lnTo>
                      <a:pt x="379" y="0"/>
                    </a:lnTo>
                    <a:lnTo>
                      <a:pt x="609" y="32"/>
                    </a:lnTo>
                    <a:lnTo>
                      <a:pt x="633" y="978"/>
                    </a:lnTo>
                    <a:lnTo>
                      <a:pt x="724" y="1027"/>
                    </a:lnTo>
                    <a:lnTo>
                      <a:pt x="477" y="1273"/>
                    </a:lnTo>
                    <a:lnTo>
                      <a:pt x="0" y="1208"/>
                    </a:lnTo>
                    <a:lnTo>
                      <a:pt x="66" y="1125"/>
                    </a:lnTo>
                    <a:lnTo>
                      <a:pt x="66" y="57"/>
                    </a:lnTo>
                    <a:close/>
                  </a:path>
                </a:pathLst>
              </a:custGeom>
              <a:gradFill rotWithShape="0">
                <a:gsLst>
                  <a:gs pos="0">
                    <a:srgbClr val="DDDDDD">
                      <a:gamma/>
                      <a:shade val="46275"/>
                      <a:invGamma/>
                    </a:srgbClr>
                  </a:gs>
                  <a:gs pos="100000">
                    <a:srgbClr val="DDDDDD"/>
                  </a:gs>
                </a:gsLst>
                <a:path path="rect">
                  <a:fillToRect l="50000" t="50000" r="50000" b="50000"/>
                </a:path>
              </a:gradFill>
              <a:ln>
                <a:noFill/>
              </a:ln>
              <a:effectLst/>
              <a:extLst>
                <a:ext uri="{91240B29-F687-4F45-9708-019B960494DF}">
                  <a14:hiddenLine xmlns:a14="http://schemas.microsoft.com/office/drawing/2010/main" w="12700" cap="flat" cmpd="sng">
                    <a:solidFill>
                      <a:schemeClr val="bg1"/>
                    </a:solidFill>
                    <a:prstDash val="solid"/>
                    <a:round/>
                    <a:headEnd type="none" w="med" len="me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553453" name="Object 493"/>
              <p:cNvGraphicFramePr>
                <a:graphicFrameLocks noChangeAspect="1"/>
              </p:cNvGraphicFramePr>
              <p:nvPr/>
            </p:nvGraphicFramePr>
            <p:xfrm>
              <a:off x="2161" y="2859"/>
              <a:ext cx="720" cy="1264"/>
            </p:xfrm>
            <a:graphic>
              <a:graphicData uri="http://schemas.openxmlformats.org/presentationml/2006/ole">
                <mc:AlternateContent xmlns:mc="http://schemas.openxmlformats.org/markup-compatibility/2006">
                  <mc:Choice xmlns:v="urn:schemas-microsoft-com:vml" Requires="v">
                    <p:oleObj spid="_x0000_s12430" name="Clip" r:id="rId8" imgW="1927080" imgH="3382560" progId="MS_ClipArt_Gallery.2">
                      <p:embed/>
                    </p:oleObj>
                  </mc:Choice>
                  <mc:Fallback>
                    <p:oleObj name="Clip" r:id="rId8" imgW="1927080" imgH="338256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1" y="2859"/>
                            <a:ext cx="720" cy="1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53454" name="Line 494"/>
            <p:cNvSpPr>
              <a:spLocks noChangeShapeType="1"/>
            </p:cNvSpPr>
            <p:nvPr/>
          </p:nvSpPr>
          <p:spPr bwMode="auto">
            <a:xfrm>
              <a:off x="2814" y="3148"/>
              <a:ext cx="403" cy="0"/>
            </a:xfrm>
            <a:prstGeom prst="line">
              <a:avLst/>
            </a:prstGeom>
            <a:noFill/>
            <a:ln w="76200">
              <a:solidFill>
                <a:srgbClr val="FF0000"/>
              </a:solidFill>
              <a:prstDash val="sysDot"/>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3455" name="Rectangle 495"/>
            <p:cNvSpPr>
              <a:spLocks noChangeArrowheads="1"/>
            </p:cNvSpPr>
            <p:nvPr/>
          </p:nvSpPr>
          <p:spPr bwMode="auto">
            <a:xfrm>
              <a:off x="2670" y="3713"/>
              <a:ext cx="75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solidFill>
                    <a:srgbClr val="FF9900"/>
                  </a:solidFill>
                </a:rPr>
                <a:t>E-cert</a:t>
              </a:r>
              <a:endParaRPr lang="en-GB" altLang="en-US" sz="2800" b="1">
                <a:solidFill>
                  <a:srgbClr val="FF9900"/>
                </a:solidFill>
              </a:endParaRPr>
            </a:p>
          </p:txBody>
        </p:sp>
        <p:sp>
          <p:nvSpPr>
            <p:cNvPr id="553456" name="Text Box 496"/>
            <p:cNvSpPr txBox="1">
              <a:spLocks noChangeArrowheads="1"/>
            </p:cNvSpPr>
            <p:nvPr/>
          </p:nvSpPr>
          <p:spPr bwMode="auto">
            <a:xfrm>
              <a:off x="2716" y="2794"/>
              <a:ext cx="19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a:latin typeface="Times New Roman" panose="02020603050405020304" pitchFamily="18" charset="0"/>
                </a:rPr>
                <a:t>1</a:t>
              </a:r>
              <a:endParaRPr lang="en-GB" altLang="en-US" sz="1600">
                <a:latin typeface="Times New Roman" panose="02020603050405020304" pitchFamily="18" charset="0"/>
              </a:endParaRPr>
            </a:p>
          </p:txBody>
        </p:sp>
        <p:sp>
          <p:nvSpPr>
            <p:cNvPr id="553457" name="Text Box 497"/>
            <p:cNvSpPr txBox="1">
              <a:spLocks noChangeArrowheads="1"/>
            </p:cNvSpPr>
            <p:nvPr/>
          </p:nvSpPr>
          <p:spPr bwMode="auto">
            <a:xfrm>
              <a:off x="3450" y="2808"/>
              <a:ext cx="19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400" b="1">
                  <a:latin typeface="Times New Roman" panose="02020603050405020304" pitchFamily="18" charset="0"/>
                </a:rPr>
                <a:t>2</a:t>
              </a:r>
              <a:endParaRPr lang="en-GB" altLang="en-US" sz="1600">
                <a:latin typeface="Times New Roman" panose="02020603050405020304" pitchFamily="18" charset="0"/>
              </a:endParaRPr>
            </a:p>
          </p:txBody>
        </p:sp>
      </p:grpSp>
    </p:spTree>
    <p:extLst>
      <p:ext uri="{BB962C8B-B14F-4D97-AF65-F5344CB8AC3E}">
        <p14:creationId xmlns:p14="http://schemas.microsoft.com/office/powerpoint/2010/main" val="204964029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52963"/>
                                        </p:tgtEl>
                                        <p:attrNameLst>
                                          <p:attrName>style.visibility</p:attrName>
                                        </p:attrNameLst>
                                      </p:cBhvr>
                                      <p:to>
                                        <p:strVal val="visible"/>
                                      </p:to>
                                    </p:set>
                                    <p:animEffect transition="in" filter="wipe(left)">
                                      <p:cBhvr>
                                        <p:cTn id="7" dur="500"/>
                                        <p:tgtEl>
                                          <p:spTgt spid="5529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553446"/>
                                        </p:tgtEl>
                                        <p:attrNameLst>
                                          <p:attrName>style.visibility</p:attrName>
                                        </p:attrNameLst>
                                      </p:cBhvr>
                                      <p:to>
                                        <p:strVal val="visible"/>
                                      </p:to>
                                    </p:set>
                                    <p:anim calcmode="lin" valueType="num">
                                      <p:cBhvr>
                                        <p:cTn id="12" dur="500" fill="hold"/>
                                        <p:tgtEl>
                                          <p:spTgt spid="553446"/>
                                        </p:tgtEl>
                                        <p:attrNameLst>
                                          <p:attrName>ppt_w</p:attrName>
                                        </p:attrNameLst>
                                      </p:cBhvr>
                                      <p:tavLst>
                                        <p:tav tm="0">
                                          <p:val>
                                            <p:fltVal val="0"/>
                                          </p:val>
                                        </p:tav>
                                        <p:tav tm="100000">
                                          <p:val>
                                            <p:strVal val="#ppt_w"/>
                                          </p:val>
                                        </p:tav>
                                      </p:tavLst>
                                    </p:anim>
                                    <p:anim calcmode="lin" valueType="num">
                                      <p:cBhvr>
                                        <p:cTn id="13" dur="500" fill="hold"/>
                                        <p:tgtEl>
                                          <p:spTgt spid="553446"/>
                                        </p:tgtEl>
                                        <p:attrNameLst>
                                          <p:attrName>ppt_h</p:attrName>
                                        </p:attrNameLst>
                                      </p:cBhvr>
                                      <p:tavLst>
                                        <p:tav tm="0">
                                          <p:val>
                                            <p:fltVal val="0"/>
                                          </p:val>
                                        </p:tav>
                                        <p:tav tm="100000">
                                          <p:val>
                                            <p:strVal val="#ppt_h"/>
                                          </p:val>
                                        </p:tav>
                                      </p:tavLst>
                                    </p:anim>
                                    <p:anim calcmode="lin" valueType="num">
                                      <p:cBhvr>
                                        <p:cTn id="14" dur="500" fill="hold"/>
                                        <p:tgtEl>
                                          <p:spTgt spid="553446"/>
                                        </p:tgtEl>
                                        <p:attrNameLst>
                                          <p:attrName>ppt_x</p:attrName>
                                        </p:attrNameLst>
                                      </p:cBhvr>
                                      <p:tavLst>
                                        <p:tav tm="0">
                                          <p:val>
                                            <p:fltVal val="0.5"/>
                                          </p:val>
                                        </p:tav>
                                        <p:tav tm="100000">
                                          <p:val>
                                            <p:strVal val="#ppt_x"/>
                                          </p:val>
                                        </p:tav>
                                      </p:tavLst>
                                    </p:anim>
                                    <p:anim calcmode="lin" valueType="num">
                                      <p:cBhvr>
                                        <p:cTn id="15" dur="500" fill="hold"/>
                                        <p:tgtEl>
                                          <p:spTgt spid="553446"/>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53430"/>
                                        </p:tgtEl>
                                        <p:attrNameLst>
                                          <p:attrName>style.visibility</p:attrName>
                                        </p:attrNameLst>
                                      </p:cBhvr>
                                      <p:to>
                                        <p:strVal val="visible"/>
                                      </p:to>
                                    </p:set>
                                    <p:animEffect transition="in" filter="wipe(left)">
                                      <p:cBhvr>
                                        <p:cTn id="20" dur="500"/>
                                        <p:tgtEl>
                                          <p:spTgt spid="5534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53437"/>
                                        </p:tgtEl>
                                        <p:attrNameLst>
                                          <p:attrName>style.visibility</p:attrName>
                                        </p:attrNameLst>
                                      </p:cBhvr>
                                      <p:to>
                                        <p:strVal val="visible"/>
                                      </p:to>
                                    </p:set>
                                    <p:animEffect transition="in" filter="wipe(left)">
                                      <p:cBhvr>
                                        <p:cTn id="25" dur="500"/>
                                        <p:tgtEl>
                                          <p:spTgt spid="55343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nodeType="clickEffect">
                                  <p:stCondLst>
                                    <p:cond delay="0"/>
                                  </p:stCondLst>
                                  <p:childTnLst>
                                    <p:set>
                                      <p:cBhvr>
                                        <p:cTn id="29" dur="1" fill="hold">
                                          <p:stCondLst>
                                            <p:cond delay="0"/>
                                          </p:stCondLst>
                                        </p:cTn>
                                        <p:tgtEl>
                                          <p:spTgt spid="553442"/>
                                        </p:tgtEl>
                                        <p:attrNameLst>
                                          <p:attrName>style.visibility</p:attrName>
                                        </p:attrNameLst>
                                      </p:cBhvr>
                                      <p:to>
                                        <p:strVal val="visible"/>
                                      </p:to>
                                    </p:set>
                                    <p:animEffect transition="in" filter="wipe(right)">
                                      <p:cBhvr>
                                        <p:cTn id="30" dur="500"/>
                                        <p:tgtEl>
                                          <p:spTgt spid="553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altLang="en-US" baseline="-25000" dirty="0">
                <a:latin typeface="Arial Narrow" panose="020B0606020202030204" pitchFamily="34" charset="0"/>
              </a:rPr>
              <a:t>Product Tracing in </a:t>
            </a:r>
            <a:r>
              <a:rPr lang="en-NZ" altLang="en-US" baseline="-25000" dirty="0" smtClean="0">
                <a:latin typeface="Arial Narrow" panose="020B0606020202030204" pitchFamily="34" charset="0"/>
              </a:rPr>
              <a:t>E-Cert</a:t>
            </a:r>
            <a:endParaRPr lang="en-GB" dirty="0"/>
          </a:p>
        </p:txBody>
      </p:sp>
      <p:sp>
        <p:nvSpPr>
          <p:cNvPr id="94" name="Date Placeholder 93"/>
          <p:cNvSpPr>
            <a:spLocks noGrp="1"/>
          </p:cNvSpPr>
          <p:nvPr>
            <p:ph type="dt" sz="half" idx="10"/>
          </p:nvPr>
        </p:nvSpPr>
        <p:spPr/>
        <p:txBody>
          <a:bodyPr/>
          <a:lstStyle/>
          <a:p>
            <a:r>
              <a:rPr lang="en-AU" altLang="en-US"/>
              <a:t>September 09</a:t>
            </a:r>
          </a:p>
        </p:txBody>
      </p:sp>
      <p:sp>
        <p:nvSpPr>
          <p:cNvPr id="95" name="Footer Placeholder 94"/>
          <p:cNvSpPr>
            <a:spLocks noGrp="1"/>
          </p:cNvSpPr>
          <p:nvPr>
            <p:ph type="ftr" sz="quarter" idx="11"/>
          </p:nvPr>
        </p:nvSpPr>
        <p:spPr/>
        <p:txBody>
          <a:bodyPr/>
          <a:lstStyle/>
          <a:p>
            <a:r>
              <a:rPr lang="en-AU" altLang="en-US"/>
              <a:t>15th UN/CEFACT Forum, Sapporo</a:t>
            </a:r>
          </a:p>
        </p:txBody>
      </p:sp>
      <p:sp>
        <p:nvSpPr>
          <p:cNvPr id="96" name="Slide Number Placeholder 95"/>
          <p:cNvSpPr>
            <a:spLocks noGrp="1"/>
          </p:cNvSpPr>
          <p:nvPr>
            <p:ph type="sldNum" sz="quarter" idx="12"/>
          </p:nvPr>
        </p:nvSpPr>
        <p:spPr/>
        <p:txBody>
          <a:bodyPr/>
          <a:lstStyle/>
          <a:p>
            <a:fld id="{0033929A-36DC-4003-A54A-3C901510C266}" type="slidenum">
              <a:rPr lang="en-AU" altLang="en-US"/>
              <a:pPr/>
              <a:t>61</a:t>
            </a:fld>
            <a:endParaRPr lang="en-AU" altLang="en-US"/>
          </a:p>
        </p:txBody>
      </p:sp>
      <p:grpSp>
        <p:nvGrpSpPr>
          <p:cNvPr id="663554" name="Group 2"/>
          <p:cNvGrpSpPr>
            <a:grpSpLocks/>
          </p:cNvGrpSpPr>
          <p:nvPr/>
        </p:nvGrpSpPr>
        <p:grpSpPr bwMode="auto">
          <a:xfrm>
            <a:off x="6516688" y="1196975"/>
            <a:ext cx="2159000" cy="5472113"/>
            <a:chOff x="4105" y="709"/>
            <a:chExt cx="1360" cy="3447"/>
          </a:xfrm>
        </p:grpSpPr>
        <p:grpSp>
          <p:nvGrpSpPr>
            <p:cNvPr id="297997" name="Group 13"/>
            <p:cNvGrpSpPr>
              <a:grpSpLocks/>
            </p:cNvGrpSpPr>
            <p:nvPr/>
          </p:nvGrpSpPr>
          <p:grpSpPr bwMode="auto">
            <a:xfrm>
              <a:off x="4105" y="709"/>
              <a:ext cx="1332" cy="680"/>
              <a:chOff x="4105" y="709"/>
              <a:chExt cx="1332" cy="680"/>
            </a:xfrm>
          </p:grpSpPr>
          <p:pic>
            <p:nvPicPr>
              <p:cNvPr id="663556" name="Picture 14" descr="Export approv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5" y="709"/>
                <a:ext cx="652" cy="644"/>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grpSp>
            <p:nvGrpSpPr>
              <p:cNvPr id="663557" name="Group 15"/>
              <p:cNvGrpSpPr>
                <a:grpSpLocks/>
              </p:cNvGrpSpPr>
              <p:nvPr/>
            </p:nvGrpSpPr>
            <p:grpSpPr bwMode="auto">
              <a:xfrm>
                <a:off x="4105" y="716"/>
                <a:ext cx="771" cy="673"/>
                <a:chOff x="4105" y="716"/>
                <a:chExt cx="771" cy="673"/>
              </a:xfrm>
            </p:grpSpPr>
            <p:sp>
              <p:nvSpPr>
                <p:cNvPr id="663558" name="AutoShape 16"/>
                <p:cNvSpPr>
                  <a:spLocks noChangeArrowheads="1"/>
                </p:cNvSpPr>
                <p:nvPr/>
              </p:nvSpPr>
              <p:spPr bwMode="auto">
                <a:xfrm>
                  <a:off x="4558" y="1026"/>
                  <a:ext cx="317" cy="272"/>
                </a:xfrm>
                <a:prstGeom prst="star16">
                  <a:avLst>
                    <a:gd name="adj" fmla="val 37500"/>
                  </a:avLst>
                </a:prstGeom>
                <a:solidFill>
                  <a:srgbClr val="CCECFF"/>
                </a:solidFill>
                <a:ln w="9525">
                  <a:solidFill>
                    <a:srgbClr val="006586"/>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b="1"/>
                </a:p>
              </p:txBody>
            </p:sp>
            <p:sp>
              <p:nvSpPr>
                <p:cNvPr id="663559" name="AutoShape 17"/>
                <p:cNvSpPr>
                  <a:spLocks noChangeArrowheads="1"/>
                </p:cNvSpPr>
                <p:nvPr/>
              </p:nvSpPr>
              <p:spPr bwMode="auto">
                <a:xfrm>
                  <a:off x="4105" y="716"/>
                  <a:ext cx="771" cy="673"/>
                </a:xfrm>
                <a:prstGeom prst="foldedCorner">
                  <a:avLst>
                    <a:gd name="adj" fmla="val 12500"/>
                  </a:avLst>
                </a:prstGeom>
                <a:noFill/>
                <a:ln w="28575">
                  <a:solidFill>
                    <a:srgbClr val="006586"/>
                  </a:solidFill>
                  <a:round/>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Export Certificate C1</a:t>
                  </a:r>
                  <a:br>
                    <a:rPr lang="en-NZ" altLang="en-US" sz="1400" b="1">
                      <a:solidFill>
                        <a:srgbClr val="006586"/>
                      </a:solidFill>
                    </a:rPr>
                  </a:br>
                  <a:endParaRPr lang="en-US" altLang="en-US" sz="1400" b="1">
                    <a:solidFill>
                      <a:srgbClr val="006586"/>
                    </a:solidFill>
                  </a:endParaRPr>
                </a:p>
              </p:txBody>
            </p:sp>
          </p:grpSp>
        </p:grpSp>
        <p:grpSp>
          <p:nvGrpSpPr>
            <p:cNvPr id="298008" name="Group 24"/>
            <p:cNvGrpSpPr>
              <a:grpSpLocks/>
            </p:cNvGrpSpPr>
            <p:nvPr/>
          </p:nvGrpSpPr>
          <p:grpSpPr bwMode="auto">
            <a:xfrm>
              <a:off x="4150" y="3475"/>
              <a:ext cx="1315" cy="681"/>
              <a:chOff x="4150" y="3475"/>
              <a:chExt cx="1315" cy="681"/>
            </a:xfrm>
          </p:grpSpPr>
          <p:pic>
            <p:nvPicPr>
              <p:cNvPr id="663561" name="Picture 25" descr="Export approv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3" y="3475"/>
                <a:ext cx="652" cy="644"/>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grpSp>
            <p:nvGrpSpPr>
              <p:cNvPr id="663562" name="Group 26"/>
              <p:cNvGrpSpPr>
                <a:grpSpLocks/>
              </p:cNvGrpSpPr>
              <p:nvPr/>
            </p:nvGrpSpPr>
            <p:grpSpPr bwMode="auto">
              <a:xfrm>
                <a:off x="4150" y="3483"/>
                <a:ext cx="771" cy="673"/>
                <a:chOff x="4105" y="3483"/>
                <a:chExt cx="771" cy="673"/>
              </a:xfrm>
            </p:grpSpPr>
            <p:sp>
              <p:nvSpPr>
                <p:cNvPr id="663563" name="AutoShape 27"/>
                <p:cNvSpPr>
                  <a:spLocks noChangeArrowheads="1"/>
                </p:cNvSpPr>
                <p:nvPr/>
              </p:nvSpPr>
              <p:spPr bwMode="auto">
                <a:xfrm>
                  <a:off x="4558" y="3793"/>
                  <a:ext cx="317" cy="272"/>
                </a:xfrm>
                <a:prstGeom prst="star16">
                  <a:avLst>
                    <a:gd name="adj" fmla="val 37500"/>
                  </a:avLst>
                </a:prstGeom>
                <a:solidFill>
                  <a:srgbClr val="CCECFF"/>
                </a:solidFill>
                <a:ln w="9525">
                  <a:solidFill>
                    <a:srgbClr val="006586"/>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b="1"/>
                </a:p>
              </p:txBody>
            </p:sp>
            <p:sp>
              <p:nvSpPr>
                <p:cNvPr id="663564" name="AutoShape 28"/>
                <p:cNvSpPr>
                  <a:spLocks noChangeArrowheads="1"/>
                </p:cNvSpPr>
                <p:nvPr/>
              </p:nvSpPr>
              <p:spPr bwMode="auto">
                <a:xfrm>
                  <a:off x="4105" y="3483"/>
                  <a:ext cx="771" cy="673"/>
                </a:xfrm>
                <a:prstGeom prst="foldedCorner">
                  <a:avLst>
                    <a:gd name="adj" fmla="val 12500"/>
                  </a:avLst>
                </a:prstGeom>
                <a:noFill/>
                <a:ln w="28575">
                  <a:solidFill>
                    <a:srgbClr val="006586"/>
                  </a:solidFill>
                  <a:round/>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Export Certificate C2</a:t>
                  </a:r>
                  <a:br>
                    <a:rPr lang="en-NZ" altLang="en-US" sz="1400" b="1">
                      <a:solidFill>
                        <a:srgbClr val="006586"/>
                      </a:solidFill>
                    </a:rPr>
                  </a:br>
                  <a:endParaRPr lang="en-US" altLang="en-US" sz="1400" b="1">
                    <a:solidFill>
                      <a:srgbClr val="006586"/>
                    </a:solidFill>
                  </a:endParaRPr>
                </a:p>
              </p:txBody>
            </p:sp>
          </p:grpSp>
        </p:grpSp>
      </p:grpSp>
      <p:grpSp>
        <p:nvGrpSpPr>
          <p:cNvPr id="663565" name="Group 13"/>
          <p:cNvGrpSpPr>
            <a:grpSpLocks/>
          </p:cNvGrpSpPr>
          <p:nvPr/>
        </p:nvGrpSpPr>
        <p:grpSpPr bwMode="auto">
          <a:xfrm>
            <a:off x="6589713" y="2492375"/>
            <a:ext cx="2554287" cy="2952750"/>
            <a:chOff x="4105" y="1525"/>
            <a:chExt cx="1609" cy="1860"/>
          </a:xfrm>
        </p:grpSpPr>
        <p:sp>
          <p:nvSpPr>
            <p:cNvPr id="298015" name="AutoShape 31"/>
            <p:cNvSpPr>
              <a:spLocks noChangeArrowheads="1"/>
            </p:cNvSpPr>
            <p:nvPr/>
          </p:nvSpPr>
          <p:spPr bwMode="auto">
            <a:xfrm>
              <a:off x="4921" y="2006"/>
              <a:ext cx="793" cy="880"/>
            </a:xfrm>
            <a:prstGeom prst="rightArrow">
              <a:avLst>
                <a:gd name="adj1" fmla="val 50000"/>
                <a:gd name="adj2" fmla="val 25000"/>
              </a:avLst>
            </a:prstGeom>
            <a:noFill/>
            <a:ln w="28575">
              <a:solidFill>
                <a:srgbClr val="006586"/>
              </a:solidFill>
              <a:miter lim="800000"/>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
              </a:r>
              <a:br>
                <a:rPr lang="en-NZ" altLang="en-US" sz="1400" b="1">
                  <a:solidFill>
                    <a:srgbClr val="006586"/>
                  </a:solidFill>
                </a:rPr>
              </a:br>
              <a:r>
                <a:rPr lang="en-NZ" altLang="en-US" sz="1400" b="1">
                  <a:solidFill>
                    <a:srgbClr val="006586"/>
                  </a:solidFill>
                </a:rPr>
                <a:t>Shipment</a:t>
              </a:r>
              <a:br>
                <a:rPr lang="en-NZ" altLang="en-US" sz="1400" b="1">
                  <a:solidFill>
                    <a:srgbClr val="006586"/>
                  </a:solidFill>
                </a:rPr>
              </a:br>
              <a:endParaRPr lang="en-US" altLang="en-US" sz="1400" b="1">
                <a:solidFill>
                  <a:srgbClr val="006586"/>
                </a:solidFill>
              </a:endParaRPr>
            </a:p>
          </p:txBody>
        </p:sp>
        <p:grpSp>
          <p:nvGrpSpPr>
            <p:cNvPr id="663567" name="Group 15"/>
            <p:cNvGrpSpPr>
              <a:grpSpLocks/>
            </p:cNvGrpSpPr>
            <p:nvPr/>
          </p:nvGrpSpPr>
          <p:grpSpPr bwMode="auto">
            <a:xfrm>
              <a:off x="4105" y="1525"/>
              <a:ext cx="1587" cy="1860"/>
              <a:chOff x="4105" y="1525"/>
              <a:chExt cx="1587" cy="1860"/>
            </a:xfrm>
          </p:grpSpPr>
          <p:grpSp>
            <p:nvGrpSpPr>
              <p:cNvPr id="663568" name="Group 16"/>
              <p:cNvGrpSpPr>
                <a:grpSpLocks/>
              </p:cNvGrpSpPr>
              <p:nvPr/>
            </p:nvGrpSpPr>
            <p:grpSpPr bwMode="auto">
              <a:xfrm>
                <a:off x="4106" y="1525"/>
                <a:ext cx="1586" cy="604"/>
                <a:chOff x="4106" y="1525"/>
                <a:chExt cx="1586" cy="604"/>
              </a:xfrm>
            </p:grpSpPr>
            <p:grpSp>
              <p:nvGrpSpPr>
                <p:cNvPr id="297987" name="Group 3"/>
                <p:cNvGrpSpPr>
                  <a:grpSpLocks/>
                </p:cNvGrpSpPr>
                <p:nvPr/>
              </p:nvGrpSpPr>
              <p:grpSpPr bwMode="auto">
                <a:xfrm>
                  <a:off x="4106" y="1525"/>
                  <a:ext cx="861" cy="604"/>
                  <a:chOff x="4106" y="1525"/>
                  <a:chExt cx="861" cy="604"/>
                </a:xfrm>
              </p:grpSpPr>
              <p:pic>
                <p:nvPicPr>
                  <p:cNvPr id="663570" name="Picture 4" descr="ship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6" y="1525"/>
                    <a:ext cx="861" cy="604"/>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sp>
                <p:nvSpPr>
                  <p:cNvPr id="663571" name="AutoShape 5"/>
                  <p:cNvSpPr>
                    <a:spLocks noChangeArrowheads="1"/>
                  </p:cNvSpPr>
                  <p:nvPr/>
                </p:nvSpPr>
                <p:spPr bwMode="auto">
                  <a:xfrm>
                    <a:off x="4144" y="1667"/>
                    <a:ext cx="670" cy="266"/>
                  </a:xfrm>
                  <a:prstGeom prst="roundRect">
                    <a:avLst>
                      <a:gd name="adj" fmla="val 50000"/>
                    </a:avLst>
                  </a:prstGeom>
                  <a:noFill/>
                  <a:ln w="28575">
                    <a:solidFill>
                      <a:srgbClr val="006586"/>
                    </a:solidFill>
                    <a:round/>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Seaport</a:t>
                    </a:r>
                    <a:endParaRPr lang="en-US" altLang="en-US" sz="1400" b="1">
                      <a:solidFill>
                        <a:srgbClr val="006586"/>
                      </a:solidFill>
                    </a:endParaRPr>
                  </a:p>
                </p:txBody>
              </p:sp>
            </p:grpSp>
            <p:pic>
              <p:nvPicPr>
                <p:cNvPr id="298013" name="Picture 29" descr="ship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76" y="1525"/>
                  <a:ext cx="816" cy="591"/>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63573" name="Group 21"/>
              <p:cNvGrpSpPr>
                <a:grpSpLocks/>
              </p:cNvGrpSpPr>
              <p:nvPr/>
            </p:nvGrpSpPr>
            <p:grpSpPr bwMode="auto">
              <a:xfrm>
                <a:off x="4105" y="2768"/>
                <a:ext cx="1587" cy="617"/>
                <a:chOff x="4105" y="2768"/>
                <a:chExt cx="1587" cy="617"/>
              </a:xfrm>
            </p:grpSpPr>
            <p:pic>
              <p:nvPicPr>
                <p:cNvPr id="298014" name="Picture 30" descr="airnz"/>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30" y="2770"/>
                  <a:ext cx="862" cy="615"/>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grpSp>
              <p:nvGrpSpPr>
                <p:cNvPr id="298019" name="Group 35"/>
                <p:cNvGrpSpPr>
                  <a:grpSpLocks/>
                </p:cNvGrpSpPr>
                <p:nvPr/>
              </p:nvGrpSpPr>
              <p:grpSpPr bwMode="auto">
                <a:xfrm>
                  <a:off x="4105" y="2768"/>
                  <a:ext cx="771" cy="617"/>
                  <a:chOff x="4105" y="2768"/>
                  <a:chExt cx="771" cy="617"/>
                </a:xfrm>
              </p:grpSpPr>
              <p:pic>
                <p:nvPicPr>
                  <p:cNvPr id="663576" name="Picture 36" descr="airport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05" y="2768"/>
                    <a:ext cx="771" cy="617"/>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sp>
                <p:nvSpPr>
                  <p:cNvPr id="663577" name="AutoShape 37"/>
                  <p:cNvSpPr>
                    <a:spLocks noChangeArrowheads="1"/>
                  </p:cNvSpPr>
                  <p:nvPr/>
                </p:nvSpPr>
                <p:spPr bwMode="auto">
                  <a:xfrm>
                    <a:off x="4150" y="2931"/>
                    <a:ext cx="670" cy="266"/>
                  </a:xfrm>
                  <a:prstGeom prst="roundRect">
                    <a:avLst>
                      <a:gd name="adj" fmla="val 50000"/>
                    </a:avLst>
                  </a:prstGeom>
                  <a:noFill/>
                  <a:ln w="28575">
                    <a:solidFill>
                      <a:srgbClr val="006586"/>
                    </a:solidFill>
                    <a:round/>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Airport</a:t>
                    </a:r>
                    <a:endParaRPr lang="en-US" altLang="en-US" sz="1400" b="1">
                      <a:solidFill>
                        <a:srgbClr val="006586"/>
                      </a:solidFill>
                    </a:endParaRPr>
                  </a:p>
                </p:txBody>
              </p:sp>
            </p:grpSp>
          </p:grpSp>
        </p:grpSp>
      </p:grpSp>
      <p:grpSp>
        <p:nvGrpSpPr>
          <p:cNvPr id="663578" name="Group 26"/>
          <p:cNvGrpSpPr>
            <a:grpSpLocks/>
          </p:cNvGrpSpPr>
          <p:nvPr/>
        </p:nvGrpSpPr>
        <p:grpSpPr bwMode="auto">
          <a:xfrm>
            <a:off x="5076825" y="1196975"/>
            <a:ext cx="1511300" cy="5332413"/>
            <a:chOff x="3198" y="708"/>
            <a:chExt cx="952" cy="3359"/>
          </a:xfrm>
        </p:grpSpPr>
        <p:grpSp>
          <p:nvGrpSpPr>
            <p:cNvPr id="298005" name="Group 21"/>
            <p:cNvGrpSpPr>
              <a:grpSpLocks/>
            </p:cNvGrpSpPr>
            <p:nvPr/>
          </p:nvGrpSpPr>
          <p:grpSpPr bwMode="auto">
            <a:xfrm>
              <a:off x="3198" y="708"/>
              <a:ext cx="907" cy="274"/>
              <a:chOff x="3198" y="708"/>
              <a:chExt cx="907" cy="274"/>
            </a:xfrm>
          </p:grpSpPr>
          <p:sp>
            <p:nvSpPr>
              <p:cNvPr id="663580" name="Line 22"/>
              <p:cNvSpPr>
                <a:spLocks noChangeShapeType="1"/>
              </p:cNvSpPr>
              <p:nvPr/>
            </p:nvSpPr>
            <p:spPr bwMode="auto">
              <a:xfrm flipH="1">
                <a:off x="3198" y="935"/>
                <a:ext cx="907" cy="0"/>
              </a:xfrm>
              <a:prstGeom prst="line">
                <a:avLst/>
              </a:prstGeom>
              <a:noFill/>
              <a:ln w="38100">
                <a:solidFill>
                  <a:srgbClr val="006586"/>
                </a:solidFill>
                <a:prstDash val="dash"/>
                <a:round/>
                <a:headEnd/>
                <a:tailEnd type="triangle" w="lg" len="lg"/>
              </a:ln>
              <a:extLst>
                <a:ext uri="{909E8E84-426E-40DD-AFC4-6F175D3DCCD1}">
                  <a14:hiddenFill xmlns:a14="http://schemas.microsoft.com/office/drawing/2010/main">
                    <a:noFill/>
                  </a14:hiddenFill>
                </a:ext>
              </a:extLst>
            </p:spPr>
            <p:txBody>
              <a:bodyPr/>
              <a:lstStyle/>
              <a:p>
                <a:endParaRPr lang="en-GB"/>
              </a:p>
            </p:txBody>
          </p:sp>
          <p:sp>
            <p:nvSpPr>
              <p:cNvPr id="663581" name="Rectangle 23"/>
              <p:cNvSpPr>
                <a:spLocks noChangeArrowheads="1"/>
              </p:cNvSpPr>
              <p:nvPr/>
            </p:nvSpPr>
            <p:spPr bwMode="auto">
              <a:xfrm rot="-5400000">
                <a:off x="3539" y="504"/>
                <a:ext cx="274" cy="681"/>
              </a:xfrm>
              <a:prstGeom prst="rect">
                <a:avLst/>
              </a:prstGeom>
              <a:noFill/>
              <a:ln w="38100">
                <a:solidFill>
                  <a:srgbClr val="006586"/>
                </a:solidFill>
                <a:miter lim="800000"/>
                <a:headEnd/>
                <a:tailEnd/>
              </a:ln>
              <a:extLst>
                <a:ext uri="{909E8E84-426E-40DD-AFC4-6F175D3DCCD1}">
                  <a14:hiddenFill xmlns:a14="http://schemas.microsoft.com/office/drawing/2010/main">
                    <a:solidFill>
                      <a:srgbClr val="FFFFFF"/>
                    </a:solidFill>
                  </a14:hiddenFill>
                </a:ext>
              </a:extLst>
            </p:spPr>
            <p:txBody>
              <a:bodyPr vert="ea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Source</a:t>
                </a:r>
                <a:endParaRPr lang="en-US" altLang="en-US" sz="1400" b="1">
                  <a:solidFill>
                    <a:srgbClr val="006586"/>
                  </a:solidFill>
                </a:endParaRPr>
              </a:p>
            </p:txBody>
          </p:sp>
        </p:grpSp>
        <p:grpSp>
          <p:nvGrpSpPr>
            <p:cNvPr id="298030" name="Group 46"/>
            <p:cNvGrpSpPr>
              <a:grpSpLocks/>
            </p:cNvGrpSpPr>
            <p:nvPr/>
          </p:nvGrpSpPr>
          <p:grpSpPr bwMode="auto">
            <a:xfrm>
              <a:off x="3243" y="3793"/>
              <a:ext cx="907" cy="274"/>
              <a:chOff x="3198" y="709"/>
              <a:chExt cx="907" cy="274"/>
            </a:xfrm>
          </p:grpSpPr>
          <p:sp>
            <p:nvSpPr>
              <p:cNvPr id="663583" name="Line 47"/>
              <p:cNvSpPr>
                <a:spLocks noChangeShapeType="1"/>
              </p:cNvSpPr>
              <p:nvPr/>
            </p:nvSpPr>
            <p:spPr bwMode="auto">
              <a:xfrm flipH="1">
                <a:off x="3198" y="935"/>
                <a:ext cx="907" cy="0"/>
              </a:xfrm>
              <a:prstGeom prst="line">
                <a:avLst/>
              </a:prstGeom>
              <a:noFill/>
              <a:ln w="38100">
                <a:solidFill>
                  <a:srgbClr val="006586"/>
                </a:solidFill>
                <a:prstDash val="dash"/>
                <a:round/>
                <a:headEnd/>
                <a:tailEnd type="triangle" w="lg" len="lg"/>
              </a:ln>
              <a:extLst>
                <a:ext uri="{909E8E84-426E-40DD-AFC4-6F175D3DCCD1}">
                  <a14:hiddenFill xmlns:a14="http://schemas.microsoft.com/office/drawing/2010/main">
                    <a:noFill/>
                  </a14:hiddenFill>
                </a:ext>
              </a:extLst>
            </p:spPr>
            <p:txBody>
              <a:bodyPr/>
              <a:lstStyle/>
              <a:p>
                <a:endParaRPr lang="en-GB"/>
              </a:p>
            </p:txBody>
          </p:sp>
          <p:sp>
            <p:nvSpPr>
              <p:cNvPr id="663584" name="Rectangle 48"/>
              <p:cNvSpPr>
                <a:spLocks noChangeArrowheads="1"/>
              </p:cNvSpPr>
              <p:nvPr/>
            </p:nvSpPr>
            <p:spPr bwMode="auto">
              <a:xfrm rot="-5400000">
                <a:off x="3539" y="505"/>
                <a:ext cx="274" cy="681"/>
              </a:xfrm>
              <a:prstGeom prst="rect">
                <a:avLst/>
              </a:prstGeom>
              <a:noFill/>
              <a:ln w="38100">
                <a:solidFill>
                  <a:srgbClr val="006586"/>
                </a:solidFill>
                <a:miter lim="800000"/>
                <a:headEnd/>
                <a:tailEnd/>
              </a:ln>
              <a:extLst>
                <a:ext uri="{909E8E84-426E-40DD-AFC4-6F175D3DCCD1}">
                  <a14:hiddenFill xmlns:a14="http://schemas.microsoft.com/office/drawing/2010/main">
                    <a:solidFill>
                      <a:srgbClr val="FFFFFF"/>
                    </a:solidFill>
                  </a14:hiddenFill>
                </a:ext>
              </a:extLst>
            </p:spPr>
            <p:txBody>
              <a:bodyPr vert="ea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Source</a:t>
                </a:r>
                <a:endParaRPr lang="en-US" altLang="en-US" sz="1400" b="1">
                  <a:solidFill>
                    <a:srgbClr val="006586"/>
                  </a:solidFill>
                </a:endParaRPr>
              </a:p>
            </p:txBody>
          </p:sp>
        </p:grpSp>
      </p:grpSp>
      <p:grpSp>
        <p:nvGrpSpPr>
          <p:cNvPr id="663585" name="Group 33"/>
          <p:cNvGrpSpPr>
            <a:grpSpLocks/>
          </p:cNvGrpSpPr>
          <p:nvPr/>
        </p:nvGrpSpPr>
        <p:grpSpPr bwMode="auto">
          <a:xfrm>
            <a:off x="250825" y="2565400"/>
            <a:ext cx="2235200" cy="2724150"/>
            <a:chOff x="157" y="1442"/>
            <a:chExt cx="1408" cy="1716"/>
          </a:xfrm>
        </p:grpSpPr>
        <p:grpSp>
          <p:nvGrpSpPr>
            <p:cNvPr id="663586" name="Group 50"/>
            <p:cNvGrpSpPr>
              <a:grpSpLocks/>
            </p:cNvGrpSpPr>
            <p:nvPr/>
          </p:nvGrpSpPr>
          <p:grpSpPr bwMode="auto">
            <a:xfrm>
              <a:off x="158" y="1442"/>
              <a:ext cx="1406" cy="718"/>
              <a:chOff x="1792" y="1442"/>
              <a:chExt cx="1406" cy="718"/>
            </a:xfrm>
          </p:grpSpPr>
          <p:pic>
            <p:nvPicPr>
              <p:cNvPr id="663587" name="Picture 51" descr="te-rapa-dairy-factory"/>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27" y="1442"/>
                <a:ext cx="1134" cy="718"/>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sp>
            <p:nvSpPr>
              <p:cNvPr id="663588" name="AutoShape 52"/>
              <p:cNvSpPr>
                <a:spLocks noChangeArrowheads="1"/>
              </p:cNvSpPr>
              <p:nvPr/>
            </p:nvSpPr>
            <p:spPr bwMode="auto">
              <a:xfrm>
                <a:off x="1792" y="1669"/>
                <a:ext cx="1406" cy="266"/>
              </a:xfrm>
              <a:prstGeom prst="roundRect">
                <a:avLst>
                  <a:gd name="adj" fmla="val 50000"/>
                </a:avLst>
              </a:prstGeom>
              <a:noFill/>
              <a:ln w="28575">
                <a:solidFill>
                  <a:srgbClr val="006586"/>
                </a:solidFill>
                <a:round/>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Factory</a:t>
                </a:r>
                <a:endParaRPr lang="en-US" altLang="en-US" sz="1400" b="1">
                  <a:solidFill>
                    <a:srgbClr val="006586"/>
                  </a:solidFill>
                </a:endParaRPr>
              </a:p>
            </p:txBody>
          </p:sp>
        </p:grpSp>
        <p:grpSp>
          <p:nvGrpSpPr>
            <p:cNvPr id="663589" name="Group 56"/>
            <p:cNvGrpSpPr>
              <a:grpSpLocks/>
            </p:cNvGrpSpPr>
            <p:nvPr/>
          </p:nvGrpSpPr>
          <p:grpSpPr bwMode="auto">
            <a:xfrm>
              <a:off x="157" y="2259"/>
              <a:ext cx="1408" cy="899"/>
              <a:chOff x="1791" y="2304"/>
              <a:chExt cx="1408" cy="899"/>
            </a:xfrm>
          </p:grpSpPr>
          <p:grpSp>
            <p:nvGrpSpPr>
              <p:cNvPr id="663590" name="Group 57"/>
              <p:cNvGrpSpPr>
                <a:grpSpLocks/>
              </p:cNvGrpSpPr>
              <p:nvPr/>
            </p:nvGrpSpPr>
            <p:grpSpPr bwMode="auto">
              <a:xfrm>
                <a:off x="1791" y="2606"/>
                <a:ext cx="1408" cy="597"/>
                <a:chOff x="1791" y="2478"/>
                <a:chExt cx="1408" cy="597"/>
              </a:xfrm>
            </p:grpSpPr>
            <p:pic>
              <p:nvPicPr>
                <p:cNvPr id="663591" name="Picture 58" descr="Processing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791" y="2478"/>
                  <a:ext cx="828" cy="588"/>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pic>
              <p:nvPicPr>
                <p:cNvPr id="663592" name="Picture 59" descr="NZ_Anlene_Family"/>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608" y="2478"/>
                  <a:ext cx="591" cy="597"/>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grpSp>
          <p:sp>
            <p:nvSpPr>
              <p:cNvPr id="663593" name="Rectangle 60"/>
              <p:cNvSpPr>
                <a:spLocks noChangeArrowheads="1"/>
              </p:cNvSpPr>
              <p:nvPr/>
            </p:nvSpPr>
            <p:spPr bwMode="auto">
              <a:xfrm>
                <a:off x="1792" y="2304"/>
                <a:ext cx="1406" cy="344"/>
              </a:xfrm>
              <a:prstGeom prst="rect">
                <a:avLst/>
              </a:prstGeom>
              <a:noFill/>
              <a:ln w="28575">
                <a:solidFill>
                  <a:srgbClr val="006586"/>
                </a:solidFill>
                <a:miter lim="800000"/>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Processing       Packing</a:t>
                </a:r>
                <a:br>
                  <a:rPr lang="en-NZ" altLang="en-US" sz="1400" b="1">
                    <a:solidFill>
                      <a:srgbClr val="006586"/>
                    </a:solidFill>
                  </a:rPr>
                </a:br>
                <a:endParaRPr lang="en-US" altLang="en-US" sz="1400" b="1">
                  <a:solidFill>
                    <a:srgbClr val="006586"/>
                  </a:solidFill>
                </a:endParaRPr>
              </a:p>
            </p:txBody>
          </p:sp>
        </p:grpSp>
      </p:grpSp>
      <p:grpSp>
        <p:nvGrpSpPr>
          <p:cNvPr id="663594" name="Group 42"/>
          <p:cNvGrpSpPr>
            <a:grpSpLocks/>
          </p:cNvGrpSpPr>
          <p:nvPr/>
        </p:nvGrpSpPr>
        <p:grpSpPr bwMode="auto">
          <a:xfrm>
            <a:off x="3779838" y="2420938"/>
            <a:ext cx="1441450" cy="3082925"/>
            <a:chOff x="2380" y="1443"/>
            <a:chExt cx="908" cy="1942"/>
          </a:xfrm>
        </p:grpSpPr>
        <p:sp>
          <p:nvSpPr>
            <p:cNvPr id="297990" name="Rectangle 6"/>
            <p:cNvSpPr>
              <a:spLocks noChangeArrowheads="1"/>
            </p:cNvSpPr>
            <p:nvPr/>
          </p:nvSpPr>
          <p:spPr bwMode="auto">
            <a:xfrm>
              <a:off x="2426" y="2341"/>
              <a:ext cx="771" cy="210"/>
            </a:xfrm>
            <a:prstGeom prst="rect">
              <a:avLst/>
            </a:prstGeom>
            <a:noFill/>
            <a:ln w="28575">
              <a:solidFill>
                <a:srgbClr val="006586"/>
              </a:solidFill>
              <a:miter lim="800000"/>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400" b="1">
                  <a:solidFill>
                    <a:srgbClr val="006586"/>
                  </a:solidFill>
                </a:rPr>
                <a:t>Storage</a:t>
              </a:r>
            </a:p>
          </p:txBody>
        </p:sp>
        <p:grpSp>
          <p:nvGrpSpPr>
            <p:cNvPr id="663596" name="Group 44"/>
            <p:cNvGrpSpPr>
              <a:grpSpLocks/>
            </p:cNvGrpSpPr>
            <p:nvPr/>
          </p:nvGrpSpPr>
          <p:grpSpPr bwMode="auto">
            <a:xfrm>
              <a:off x="2380" y="1443"/>
              <a:ext cx="908" cy="1942"/>
              <a:chOff x="2380" y="1443"/>
              <a:chExt cx="908" cy="1942"/>
            </a:xfrm>
          </p:grpSpPr>
          <p:grpSp>
            <p:nvGrpSpPr>
              <p:cNvPr id="663597" name="Group 53"/>
              <p:cNvGrpSpPr>
                <a:grpSpLocks/>
              </p:cNvGrpSpPr>
              <p:nvPr/>
            </p:nvGrpSpPr>
            <p:grpSpPr bwMode="auto">
              <a:xfrm>
                <a:off x="2380" y="1443"/>
                <a:ext cx="908" cy="680"/>
                <a:chOff x="4014" y="1443"/>
                <a:chExt cx="908" cy="680"/>
              </a:xfrm>
            </p:grpSpPr>
            <p:pic>
              <p:nvPicPr>
                <p:cNvPr id="663598" name="Picture 54" descr="Store"/>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014" y="1443"/>
                  <a:ext cx="908" cy="680"/>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sp>
              <p:nvSpPr>
                <p:cNvPr id="663599" name="AutoShape 55"/>
                <p:cNvSpPr>
                  <a:spLocks noChangeArrowheads="1"/>
                </p:cNvSpPr>
                <p:nvPr/>
              </p:nvSpPr>
              <p:spPr bwMode="auto">
                <a:xfrm>
                  <a:off x="4084" y="1675"/>
                  <a:ext cx="748" cy="266"/>
                </a:xfrm>
                <a:prstGeom prst="roundRect">
                  <a:avLst>
                    <a:gd name="adj" fmla="val 50000"/>
                  </a:avLst>
                </a:prstGeom>
                <a:noFill/>
                <a:ln w="28575">
                  <a:solidFill>
                    <a:srgbClr val="006586"/>
                  </a:solidFill>
                  <a:round/>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Store</a:t>
                  </a:r>
                  <a:endParaRPr lang="en-US" altLang="en-US" sz="1400" b="1">
                    <a:solidFill>
                      <a:srgbClr val="006586"/>
                    </a:solidFill>
                  </a:endParaRPr>
                </a:p>
              </p:txBody>
            </p:sp>
          </p:grpSp>
          <p:grpSp>
            <p:nvGrpSpPr>
              <p:cNvPr id="663600" name="Group 64"/>
              <p:cNvGrpSpPr>
                <a:grpSpLocks/>
              </p:cNvGrpSpPr>
              <p:nvPr/>
            </p:nvGrpSpPr>
            <p:grpSpPr bwMode="auto">
              <a:xfrm>
                <a:off x="2471" y="2840"/>
                <a:ext cx="749" cy="545"/>
                <a:chOff x="4105" y="2840"/>
                <a:chExt cx="749" cy="545"/>
              </a:xfrm>
            </p:grpSpPr>
            <p:pic>
              <p:nvPicPr>
                <p:cNvPr id="663601" name="Picture 65" descr="milk powder ba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105" y="2840"/>
                  <a:ext cx="725" cy="545"/>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sp>
              <p:nvSpPr>
                <p:cNvPr id="663602" name="AutoShape 66"/>
                <p:cNvSpPr>
                  <a:spLocks noChangeArrowheads="1"/>
                </p:cNvSpPr>
                <p:nvPr/>
              </p:nvSpPr>
              <p:spPr bwMode="auto">
                <a:xfrm>
                  <a:off x="4106" y="2976"/>
                  <a:ext cx="748" cy="266"/>
                </a:xfrm>
                <a:prstGeom prst="roundRect">
                  <a:avLst>
                    <a:gd name="adj" fmla="val 50000"/>
                  </a:avLst>
                </a:prstGeom>
                <a:noFill/>
                <a:ln w="28575">
                  <a:solidFill>
                    <a:srgbClr val="006586"/>
                  </a:solidFill>
                  <a:round/>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Store</a:t>
                  </a:r>
                  <a:endParaRPr lang="en-US" altLang="en-US" sz="1400" b="1">
                    <a:solidFill>
                      <a:srgbClr val="006586"/>
                    </a:solidFill>
                  </a:endParaRPr>
                </a:p>
              </p:txBody>
            </p:sp>
          </p:grpSp>
        </p:grpSp>
      </p:grpSp>
      <p:grpSp>
        <p:nvGrpSpPr>
          <p:cNvPr id="663603" name="Group 51"/>
          <p:cNvGrpSpPr>
            <a:grpSpLocks/>
          </p:cNvGrpSpPr>
          <p:nvPr/>
        </p:nvGrpSpPr>
        <p:grpSpPr bwMode="auto">
          <a:xfrm>
            <a:off x="2627313" y="1700213"/>
            <a:ext cx="1152525" cy="4464050"/>
            <a:chOff x="1655" y="981"/>
            <a:chExt cx="726" cy="2812"/>
          </a:xfrm>
        </p:grpSpPr>
        <p:grpSp>
          <p:nvGrpSpPr>
            <p:cNvPr id="663604" name="Group 61"/>
            <p:cNvGrpSpPr>
              <a:grpSpLocks/>
            </p:cNvGrpSpPr>
            <p:nvPr/>
          </p:nvGrpSpPr>
          <p:grpSpPr bwMode="auto">
            <a:xfrm>
              <a:off x="1655" y="981"/>
              <a:ext cx="680" cy="1270"/>
              <a:chOff x="3289" y="981"/>
              <a:chExt cx="680" cy="1270"/>
            </a:xfrm>
          </p:grpSpPr>
          <p:pic>
            <p:nvPicPr>
              <p:cNvPr id="663605" name="Picture 62" descr="Toll Tranzlink _1_"/>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337" y="981"/>
                <a:ext cx="541" cy="718"/>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sp>
            <p:nvSpPr>
              <p:cNvPr id="663606" name="AutoShape 63"/>
              <p:cNvSpPr>
                <a:spLocks noChangeArrowheads="1"/>
              </p:cNvSpPr>
              <p:nvPr/>
            </p:nvSpPr>
            <p:spPr bwMode="auto">
              <a:xfrm>
                <a:off x="3289" y="1371"/>
                <a:ext cx="680" cy="880"/>
              </a:xfrm>
              <a:prstGeom prst="rightArrow">
                <a:avLst>
                  <a:gd name="adj1" fmla="val 50000"/>
                  <a:gd name="adj2" fmla="val 25000"/>
                </a:avLst>
              </a:prstGeom>
              <a:noFill/>
              <a:ln w="28575">
                <a:solidFill>
                  <a:srgbClr val="006586"/>
                </a:solidFill>
                <a:miter lim="800000"/>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
                </a:r>
                <a:br>
                  <a:rPr lang="en-NZ" altLang="en-US" sz="1400" b="1">
                    <a:solidFill>
                      <a:srgbClr val="006586"/>
                    </a:solidFill>
                  </a:rPr>
                </a:br>
                <a:r>
                  <a:rPr lang="en-NZ" altLang="en-US" sz="1400" b="1">
                    <a:solidFill>
                      <a:srgbClr val="006586"/>
                    </a:solidFill>
                  </a:rPr>
                  <a:t>Transfer</a:t>
                </a:r>
                <a:br>
                  <a:rPr lang="en-NZ" altLang="en-US" sz="1400" b="1">
                    <a:solidFill>
                      <a:srgbClr val="006586"/>
                    </a:solidFill>
                  </a:rPr>
                </a:br>
                <a:endParaRPr lang="en-US" altLang="en-US" sz="1400" b="1">
                  <a:solidFill>
                    <a:srgbClr val="006586"/>
                  </a:solidFill>
                </a:endParaRPr>
              </a:p>
            </p:txBody>
          </p:sp>
        </p:grpSp>
        <p:grpSp>
          <p:nvGrpSpPr>
            <p:cNvPr id="663607" name="Group 67"/>
            <p:cNvGrpSpPr>
              <a:grpSpLocks/>
            </p:cNvGrpSpPr>
            <p:nvPr/>
          </p:nvGrpSpPr>
          <p:grpSpPr bwMode="auto">
            <a:xfrm>
              <a:off x="1693" y="2659"/>
              <a:ext cx="688" cy="1134"/>
              <a:chOff x="3327" y="2659"/>
              <a:chExt cx="688" cy="1134"/>
            </a:xfrm>
          </p:grpSpPr>
          <p:pic>
            <p:nvPicPr>
              <p:cNvPr id="663608" name="Picture 68" descr="Rail"/>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327" y="3207"/>
                <a:ext cx="688" cy="586"/>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sp>
            <p:nvSpPr>
              <p:cNvPr id="663609" name="AutoShape 69"/>
              <p:cNvSpPr>
                <a:spLocks noChangeArrowheads="1"/>
              </p:cNvSpPr>
              <p:nvPr/>
            </p:nvSpPr>
            <p:spPr bwMode="auto">
              <a:xfrm>
                <a:off x="3334" y="2659"/>
                <a:ext cx="680" cy="880"/>
              </a:xfrm>
              <a:prstGeom prst="rightArrow">
                <a:avLst>
                  <a:gd name="adj1" fmla="val 50000"/>
                  <a:gd name="adj2" fmla="val 25000"/>
                </a:avLst>
              </a:prstGeom>
              <a:noFill/>
              <a:ln w="28575">
                <a:solidFill>
                  <a:srgbClr val="006586"/>
                </a:solidFill>
                <a:miter lim="800000"/>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
                </a:r>
                <a:br>
                  <a:rPr lang="en-NZ" altLang="en-US" sz="1400" b="1">
                    <a:solidFill>
                      <a:srgbClr val="006586"/>
                    </a:solidFill>
                  </a:rPr>
                </a:br>
                <a:r>
                  <a:rPr lang="en-NZ" altLang="en-US" sz="1400" b="1">
                    <a:solidFill>
                      <a:srgbClr val="006586"/>
                    </a:solidFill>
                  </a:rPr>
                  <a:t>Transfer</a:t>
                </a:r>
                <a:br>
                  <a:rPr lang="en-NZ" altLang="en-US" sz="1400" b="1">
                    <a:solidFill>
                      <a:srgbClr val="006586"/>
                    </a:solidFill>
                  </a:rPr>
                </a:br>
                <a:endParaRPr lang="en-US" altLang="en-US" sz="1400" b="1">
                  <a:solidFill>
                    <a:srgbClr val="006586"/>
                  </a:solidFill>
                </a:endParaRPr>
              </a:p>
            </p:txBody>
          </p:sp>
        </p:grpSp>
      </p:grpSp>
      <p:grpSp>
        <p:nvGrpSpPr>
          <p:cNvPr id="663610" name="Group 58"/>
          <p:cNvGrpSpPr>
            <a:grpSpLocks/>
          </p:cNvGrpSpPr>
          <p:nvPr/>
        </p:nvGrpSpPr>
        <p:grpSpPr bwMode="auto">
          <a:xfrm>
            <a:off x="1979613" y="1196975"/>
            <a:ext cx="1946275" cy="5260975"/>
            <a:chOff x="1247" y="730"/>
            <a:chExt cx="1226" cy="3314"/>
          </a:xfrm>
        </p:grpSpPr>
        <p:sp>
          <p:nvSpPr>
            <p:cNvPr id="663611" name="Rectangle 11"/>
            <p:cNvSpPr>
              <a:spLocks noChangeArrowheads="1"/>
            </p:cNvSpPr>
            <p:nvPr/>
          </p:nvSpPr>
          <p:spPr bwMode="auto">
            <a:xfrm rot="-5400000">
              <a:off x="1655" y="3553"/>
              <a:ext cx="274" cy="707"/>
            </a:xfrm>
            <a:prstGeom prst="rect">
              <a:avLst/>
            </a:prstGeom>
            <a:noFill/>
            <a:ln w="38100">
              <a:solidFill>
                <a:srgbClr val="006586"/>
              </a:solidFill>
              <a:miter lim="800000"/>
              <a:headEnd/>
              <a:tailEnd/>
            </a:ln>
            <a:extLst>
              <a:ext uri="{909E8E84-426E-40DD-AFC4-6F175D3DCCD1}">
                <a14:hiddenFill xmlns:a14="http://schemas.microsoft.com/office/drawing/2010/main">
                  <a:solidFill>
                    <a:srgbClr val="FFFFFF"/>
                  </a:solidFill>
                </a14:hiddenFill>
              </a:ext>
            </a:extLst>
          </p:spPr>
          <p:txBody>
            <a:bodyPr vert="ea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Source</a:t>
              </a:r>
              <a:endParaRPr lang="en-US" altLang="en-US" sz="1400" b="1">
                <a:solidFill>
                  <a:srgbClr val="006586"/>
                </a:solidFill>
              </a:endParaRPr>
            </a:p>
          </p:txBody>
        </p:sp>
        <p:grpSp>
          <p:nvGrpSpPr>
            <p:cNvPr id="663612" name="Group 60"/>
            <p:cNvGrpSpPr>
              <a:grpSpLocks/>
            </p:cNvGrpSpPr>
            <p:nvPr/>
          </p:nvGrpSpPr>
          <p:grpSpPr bwMode="auto">
            <a:xfrm>
              <a:off x="1247" y="730"/>
              <a:ext cx="1226" cy="3244"/>
              <a:chOff x="1247" y="730"/>
              <a:chExt cx="1226" cy="3244"/>
            </a:xfrm>
          </p:grpSpPr>
          <p:grpSp>
            <p:nvGrpSpPr>
              <p:cNvPr id="297991" name="Group 7"/>
              <p:cNvGrpSpPr>
                <a:grpSpLocks/>
              </p:cNvGrpSpPr>
              <p:nvPr/>
            </p:nvGrpSpPr>
            <p:grpSpPr bwMode="auto">
              <a:xfrm>
                <a:off x="1248" y="730"/>
                <a:ext cx="1179" cy="274"/>
                <a:chOff x="1248" y="730"/>
                <a:chExt cx="1179" cy="274"/>
              </a:xfrm>
            </p:grpSpPr>
            <p:sp>
              <p:nvSpPr>
                <p:cNvPr id="663614" name="Rectangle 8"/>
                <p:cNvSpPr>
                  <a:spLocks noChangeArrowheads="1"/>
                </p:cNvSpPr>
                <p:nvPr/>
              </p:nvSpPr>
              <p:spPr bwMode="auto">
                <a:xfrm rot="-5400000">
                  <a:off x="1680" y="526"/>
                  <a:ext cx="274" cy="681"/>
                </a:xfrm>
                <a:prstGeom prst="rect">
                  <a:avLst/>
                </a:prstGeom>
                <a:noFill/>
                <a:ln w="38100">
                  <a:solidFill>
                    <a:srgbClr val="006586"/>
                  </a:solidFill>
                  <a:miter lim="800000"/>
                  <a:headEnd/>
                  <a:tailEnd/>
                </a:ln>
                <a:extLst>
                  <a:ext uri="{909E8E84-426E-40DD-AFC4-6F175D3DCCD1}">
                    <a14:hiddenFill xmlns:a14="http://schemas.microsoft.com/office/drawing/2010/main">
                      <a:solidFill>
                        <a:srgbClr val="FFFFFF"/>
                      </a:solidFill>
                    </a14:hiddenFill>
                  </a:ext>
                </a:extLst>
              </p:spPr>
              <p:txBody>
                <a:bodyPr vert="ea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Source</a:t>
                  </a:r>
                  <a:endParaRPr lang="en-US" altLang="en-US" sz="1400" b="1">
                    <a:solidFill>
                      <a:srgbClr val="006586"/>
                    </a:solidFill>
                  </a:endParaRPr>
                </a:p>
              </p:txBody>
            </p:sp>
            <p:sp>
              <p:nvSpPr>
                <p:cNvPr id="663615" name="Line 9"/>
                <p:cNvSpPr>
                  <a:spLocks noChangeShapeType="1"/>
                </p:cNvSpPr>
                <p:nvPr/>
              </p:nvSpPr>
              <p:spPr bwMode="auto">
                <a:xfrm flipH="1">
                  <a:off x="1248" y="935"/>
                  <a:ext cx="1179" cy="0"/>
                </a:xfrm>
                <a:prstGeom prst="line">
                  <a:avLst/>
                </a:prstGeom>
                <a:noFill/>
                <a:ln w="38100">
                  <a:solidFill>
                    <a:srgbClr val="006586"/>
                  </a:solidFill>
                  <a:prstDash val="dash"/>
                  <a:round/>
                  <a:headEnd/>
                  <a:tailEnd type="triangle" w="lg" len="lg"/>
                </a:ln>
                <a:extLst>
                  <a:ext uri="{909E8E84-426E-40DD-AFC4-6F175D3DCCD1}">
                    <a14:hiddenFill xmlns:a14="http://schemas.microsoft.com/office/drawing/2010/main">
                      <a:noFill/>
                    </a14:hiddenFill>
                  </a:ext>
                </a:extLst>
              </p:spPr>
              <p:txBody>
                <a:bodyPr/>
                <a:lstStyle/>
                <a:p>
                  <a:endParaRPr lang="en-GB"/>
                </a:p>
              </p:txBody>
            </p:sp>
          </p:grpSp>
          <p:sp>
            <p:nvSpPr>
              <p:cNvPr id="663616" name="Line 12"/>
              <p:cNvSpPr>
                <a:spLocks noChangeShapeType="1"/>
              </p:cNvSpPr>
              <p:nvPr/>
            </p:nvSpPr>
            <p:spPr bwMode="auto">
              <a:xfrm flipH="1">
                <a:off x="1247" y="3974"/>
                <a:ext cx="1226" cy="0"/>
              </a:xfrm>
              <a:prstGeom prst="line">
                <a:avLst/>
              </a:prstGeom>
              <a:noFill/>
              <a:ln w="38100">
                <a:solidFill>
                  <a:srgbClr val="006586"/>
                </a:solidFill>
                <a:prstDash val="dash"/>
                <a:round/>
                <a:headEnd/>
                <a:tailEnd type="triangle" w="lg" len="lg"/>
              </a:ln>
              <a:extLst>
                <a:ext uri="{909E8E84-426E-40DD-AFC4-6F175D3DCCD1}">
                  <a14:hiddenFill xmlns:a14="http://schemas.microsoft.com/office/drawing/2010/main">
                    <a:noFill/>
                  </a14:hiddenFill>
                </a:ext>
              </a:extLst>
            </p:spPr>
            <p:txBody>
              <a:bodyPr/>
              <a:lstStyle/>
              <a:p>
                <a:endParaRPr lang="en-GB"/>
              </a:p>
            </p:txBody>
          </p:sp>
        </p:grpSp>
      </p:grpSp>
      <p:grpSp>
        <p:nvGrpSpPr>
          <p:cNvPr id="663617" name="Group 65"/>
          <p:cNvGrpSpPr>
            <a:grpSpLocks/>
          </p:cNvGrpSpPr>
          <p:nvPr/>
        </p:nvGrpSpPr>
        <p:grpSpPr bwMode="auto">
          <a:xfrm>
            <a:off x="468313" y="1314450"/>
            <a:ext cx="1438275" cy="5543550"/>
            <a:chOff x="340" y="618"/>
            <a:chExt cx="906" cy="3492"/>
          </a:xfrm>
        </p:grpSpPr>
        <p:sp>
          <p:nvSpPr>
            <p:cNvPr id="663618" name="AutoShape 76"/>
            <p:cNvSpPr>
              <a:spLocks noChangeArrowheads="1"/>
            </p:cNvSpPr>
            <p:nvPr/>
          </p:nvSpPr>
          <p:spPr bwMode="auto">
            <a:xfrm>
              <a:off x="928" y="3838"/>
              <a:ext cx="317" cy="272"/>
            </a:xfrm>
            <a:prstGeom prst="star8">
              <a:avLst>
                <a:gd name="adj" fmla="val 38250"/>
              </a:avLst>
            </a:prstGeom>
            <a:solidFill>
              <a:srgbClr val="CCECFF"/>
            </a:solidFill>
            <a:ln w="9525">
              <a:solidFill>
                <a:srgbClr val="006586"/>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b="1"/>
            </a:p>
          </p:txBody>
        </p:sp>
        <p:grpSp>
          <p:nvGrpSpPr>
            <p:cNvPr id="663619" name="Group 67"/>
            <p:cNvGrpSpPr>
              <a:grpSpLocks/>
            </p:cNvGrpSpPr>
            <p:nvPr/>
          </p:nvGrpSpPr>
          <p:grpSpPr bwMode="auto">
            <a:xfrm>
              <a:off x="340" y="618"/>
              <a:ext cx="906" cy="3485"/>
              <a:chOff x="340" y="618"/>
              <a:chExt cx="906" cy="3485"/>
            </a:xfrm>
          </p:grpSpPr>
          <p:grpSp>
            <p:nvGrpSpPr>
              <p:cNvPr id="663620" name="Group 68"/>
              <p:cNvGrpSpPr>
                <a:grpSpLocks/>
              </p:cNvGrpSpPr>
              <p:nvPr/>
            </p:nvGrpSpPr>
            <p:grpSpPr bwMode="auto">
              <a:xfrm>
                <a:off x="340" y="618"/>
                <a:ext cx="816" cy="3485"/>
                <a:chOff x="340" y="618"/>
                <a:chExt cx="816" cy="3485"/>
              </a:xfrm>
            </p:grpSpPr>
            <p:grpSp>
              <p:nvGrpSpPr>
                <p:cNvPr id="663621" name="Group 71"/>
                <p:cNvGrpSpPr>
                  <a:grpSpLocks/>
                </p:cNvGrpSpPr>
                <p:nvPr/>
              </p:nvGrpSpPr>
              <p:grpSpPr bwMode="auto">
                <a:xfrm>
                  <a:off x="385" y="618"/>
                  <a:ext cx="771" cy="673"/>
                  <a:chOff x="2109" y="716"/>
                  <a:chExt cx="771" cy="673"/>
                </a:xfrm>
              </p:grpSpPr>
              <p:sp>
                <p:nvSpPr>
                  <p:cNvPr id="663622" name="AutoShape 72"/>
                  <p:cNvSpPr>
                    <a:spLocks noChangeArrowheads="1"/>
                  </p:cNvSpPr>
                  <p:nvPr/>
                </p:nvSpPr>
                <p:spPr bwMode="auto">
                  <a:xfrm>
                    <a:off x="2562" y="1071"/>
                    <a:ext cx="317" cy="272"/>
                  </a:xfrm>
                  <a:prstGeom prst="star8">
                    <a:avLst>
                      <a:gd name="adj" fmla="val 38250"/>
                    </a:avLst>
                  </a:prstGeom>
                  <a:solidFill>
                    <a:srgbClr val="CCECFF"/>
                  </a:solidFill>
                  <a:ln w="9525">
                    <a:solidFill>
                      <a:srgbClr val="006586"/>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b="1"/>
                  </a:p>
                </p:txBody>
              </p:sp>
              <p:sp>
                <p:nvSpPr>
                  <p:cNvPr id="663623" name="AutoShape 73"/>
                  <p:cNvSpPr>
                    <a:spLocks noChangeArrowheads="1"/>
                  </p:cNvSpPr>
                  <p:nvPr/>
                </p:nvSpPr>
                <p:spPr bwMode="auto">
                  <a:xfrm>
                    <a:off x="2109" y="716"/>
                    <a:ext cx="771" cy="673"/>
                  </a:xfrm>
                  <a:prstGeom prst="foldedCorner">
                    <a:avLst>
                      <a:gd name="adj" fmla="val 12500"/>
                    </a:avLst>
                  </a:prstGeom>
                  <a:noFill/>
                  <a:ln w="28575">
                    <a:solidFill>
                      <a:srgbClr val="006586"/>
                    </a:solidFill>
                    <a:round/>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EDec </a:t>
                    </a:r>
                    <a:r>
                      <a:rPr lang="en-NZ" altLang="en-US" sz="1400">
                        <a:solidFill>
                          <a:srgbClr val="006586"/>
                        </a:solidFill>
                      </a:rPr>
                      <a:t>or</a:t>
                    </a:r>
                    <a:r>
                      <a:rPr lang="en-NZ" altLang="en-US" sz="1400" b="1">
                        <a:solidFill>
                          <a:srgbClr val="006586"/>
                        </a:solidFill>
                      </a:rPr>
                      <a:t> ED Document A1</a:t>
                    </a:r>
                    <a:br>
                      <a:rPr lang="en-NZ" altLang="en-US" sz="1400" b="1">
                        <a:solidFill>
                          <a:srgbClr val="006586"/>
                        </a:solidFill>
                      </a:rPr>
                    </a:br>
                    <a:endParaRPr lang="en-US" altLang="en-US" sz="1400" b="1">
                      <a:solidFill>
                        <a:srgbClr val="006586"/>
                      </a:solidFill>
                    </a:endParaRPr>
                  </a:p>
                </p:txBody>
              </p:sp>
              <p:sp>
                <p:nvSpPr>
                  <p:cNvPr id="663624" name="Text Box 74"/>
                  <p:cNvSpPr txBox="1">
                    <a:spLocks noChangeArrowheads="1"/>
                  </p:cNvSpPr>
                  <p:nvPr/>
                </p:nvSpPr>
                <p:spPr bwMode="auto">
                  <a:xfrm>
                    <a:off x="2608" y="1117"/>
                    <a:ext cx="272" cy="160"/>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NZ" altLang="en-US" sz="1000" b="1">
                        <a:solidFill>
                          <a:srgbClr val="006586"/>
                        </a:solidFill>
                      </a:rPr>
                      <a:t>AA</a:t>
                    </a:r>
                    <a:endParaRPr lang="en-US" altLang="en-US" sz="1000" b="1">
                      <a:solidFill>
                        <a:srgbClr val="006586"/>
                      </a:solidFill>
                    </a:endParaRPr>
                  </a:p>
                </p:txBody>
              </p:sp>
            </p:grpSp>
            <p:sp>
              <p:nvSpPr>
                <p:cNvPr id="663625" name="AutoShape 77"/>
                <p:cNvSpPr>
                  <a:spLocks noChangeArrowheads="1"/>
                </p:cNvSpPr>
                <p:nvPr/>
              </p:nvSpPr>
              <p:spPr bwMode="auto">
                <a:xfrm>
                  <a:off x="340" y="3430"/>
                  <a:ext cx="771" cy="673"/>
                </a:xfrm>
                <a:prstGeom prst="foldedCorner">
                  <a:avLst>
                    <a:gd name="adj" fmla="val 12500"/>
                  </a:avLst>
                </a:prstGeom>
                <a:noFill/>
                <a:ln w="28575">
                  <a:solidFill>
                    <a:srgbClr val="006586"/>
                  </a:solidFill>
                  <a:round/>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EDec </a:t>
                  </a:r>
                  <a:r>
                    <a:rPr lang="en-NZ" altLang="en-US" sz="1400">
                      <a:solidFill>
                        <a:srgbClr val="006586"/>
                      </a:solidFill>
                    </a:rPr>
                    <a:t>or</a:t>
                  </a:r>
                  <a:r>
                    <a:rPr lang="en-NZ" altLang="en-US" sz="1400" b="1">
                      <a:solidFill>
                        <a:srgbClr val="006586"/>
                      </a:solidFill>
                    </a:rPr>
                    <a:t> ED Document A2</a:t>
                  </a:r>
                  <a:br>
                    <a:rPr lang="en-NZ" altLang="en-US" sz="1400" b="1">
                      <a:solidFill>
                        <a:srgbClr val="006586"/>
                      </a:solidFill>
                    </a:rPr>
                  </a:br>
                  <a:endParaRPr lang="en-US" altLang="en-US" sz="1400" b="1">
                    <a:solidFill>
                      <a:srgbClr val="006586"/>
                    </a:solidFill>
                  </a:endParaRPr>
                </a:p>
              </p:txBody>
            </p:sp>
          </p:grpSp>
          <p:sp>
            <p:nvSpPr>
              <p:cNvPr id="663626" name="Text Box 78"/>
              <p:cNvSpPr txBox="1">
                <a:spLocks noChangeArrowheads="1"/>
              </p:cNvSpPr>
              <p:nvPr/>
            </p:nvSpPr>
            <p:spPr bwMode="auto">
              <a:xfrm>
                <a:off x="974" y="3884"/>
                <a:ext cx="272" cy="160"/>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NZ" altLang="en-US" sz="1000" b="1">
                    <a:solidFill>
                      <a:srgbClr val="006586"/>
                    </a:solidFill>
                  </a:rPr>
                  <a:t>AA</a:t>
                </a:r>
                <a:endParaRPr lang="en-US" altLang="en-US" sz="1000" b="1">
                  <a:solidFill>
                    <a:srgbClr val="006586"/>
                  </a:solidFill>
                </a:endParaRPr>
              </a:p>
            </p:txBody>
          </p:sp>
        </p:grpSp>
      </p:grpSp>
      <p:grpSp>
        <p:nvGrpSpPr>
          <p:cNvPr id="663627" name="Group 75"/>
          <p:cNvGrpSpPr>
            <a:grpSpLocks/>
          </p:cNvGrpSpPr>
          <p:nvPr/>
        </p:nvGrpSpPr>
        <p:grpSpPr bwMode="auto">
          <a:xfrm>
            <a:off x="5148263" y="1916113"/>
            <a:ext cx="1366837" cy="4232275"/>
            <a:chOff x="3244" y="1086"/>
            <a:chExt cx="861" cy="2666"/>
          </a:xfrm>
        </p:grpSpPr>
        <p:grpSp>
          <p:nvGrpSpPr>
            <p:cNvPr id="298002" name="Group 18"/>
            <p:cNvGrpSpPr>
              <a:grpSpLocks/>
            </p:cNvGrpSpPr>
            <p:nvPr/>
          </p:nvGrpSpPr>
          <p:grpSpPr bwMode="auto">
            <a:xfrm>
              <a:off x="3244" y="1086"/>
              <a:ext cx="861" cy="1138"/>
              <a:chOff x="3244" y="1086"/>
              <a:chExt cx="861" cy="1138"/>
            </a:xfrm>
          </p:grpSpPr>
          <p:pic>
            <p:nvPicPr>
              <p:cNvPr id="663629" name="Picture 19" descr="Truck7"/>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244" y="1086"/>
                <a:ext cx="861" cy="620"/>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sp>
            <p:nvSpPr>
              <p:cNvPr id="663630" name="AutoShape 20"/>
              <p:cNvSpPr>
                <a:spLocks noChangeArrowheads="1"/>
              </p:cNvSpPr>
              <p:nvPr/>
            </p:nvSpPr>
            <p:spPr bwMode="auto">
              <a:xfrm>
                <a:off x="3334" y="1344"/>
                <a:ext cx="680" cy="880"/>
              </a:xfrm>
              <a:prstGeom prst="rightArrow">
                <a:avLst>
                  <a:gd name="adj1" fmla="val 50000"/>
                  <a:gd name="adj2" fmla="val 25000"/>
                </a:avLst>
              </a:prstGeom>
              <a:noFill/>
              <a:ln w="28575">
                <a:solidFill>
                  <a:srgbClr val="006586"/>
                </a:solidFill>
                <a:miter lim="800000"/>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
                </a:r>
                <a:br>
                  <a:rPr lang="en-NZ" altLang="en-US" sz="1400" b="1">
                    <a:solidFill>
                      <a:srgbClr val="006586"/>
                    </a:solidFill>
                  </a:rPr>
                </a:br>
                <a:r>
                  <a:rPr lang="en-NZ" altLang="en-US" sz="1400" b="1">
                    <a:solidFill>
                      <a:srgbClr val="006586"/>
                    </a:solidFill>
                  </a:rPr>
                  <a:t>Transfer</a:t>
                </a:r>
                <a:br>
                  <a:rPr lang="en-NZ" altLang="en-US" sz="1400" b="1">
                    <a:solidFill>
                      <a:srgbClr val="006586"/>
                    </a:solidFill>
                  </a:rPr>
                </a:br>
                <a:endParaRPr lang="en-US" altLang="en-US" sz="1400" b="1">
                  <a:solidFill>
                    <a:srgbClr val="006586"/>
                  </a:solidFill>
                </a:endParaRPr>
              </a:p>
            </p:txBody>
          </p:sp>
        </p:grpSp>
        <p:grpSp>
          <p:nvGrpSpPr>
            <p:cNvPr id="298016" name="Group 32"/>
            <p:cNvGrpSpPr>
              <a:grpSpLocks/>
            </p:cNvGrpSpPr>
            <p:nvPr/>
          </p:nvGrpSpPr>
          <p:grpSpPr bwMode="auto">
            <a:xfrm>
              <a:off x="3334" y="2659"/>
              <a:ext cx="680" cy="1093"/>
              <a:chOff x="3334" y="2659"/>
              <a:chExt cx="680" cy="1093"/>
            </a:xfrm>
          </p:grpSpPr>
          <p:pic>
            <p:nvPicPr>
              <p:cNvPr id="663632" name="Picture 33" descr="truck_part"/>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334" y="3203"/>
                <a:ext cx="680" cy="549"/>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pic>
          <p:sp>
            <p:nvSpPr>
              <p:cNvPr id="663633" name="AutoShape 34"/>
              <p:cNvSpPr>
                <a:spLocks noChangeArrowheads="1"/>
              </p:cNvSpPr>
              <p:nvPr/>
            </p:nvSpPr>
            <p:spPr bwMode="auto">
              <a:xfrm>
                <a:off x="3334" y="2659"/>
                <a:ext cx="680" cy="880"/>
              </a:xfrm>
              <a:prstGeom prst="rightArrow">
                <a:avLst>
                  <a:gd name="adj1" fmla="val 50000"/>
                  <a:gd name="adj2" fmla="val 25000"/>
                </a:avLst>
              </a:prstGeom>
              <a:noFill/>
              <a:ln w="28575">
                <a:solidFill>
                  <a:srgbClr val="006586"/>
                </a:solidFill>
                <a:miter lim="800000"/>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
                </a:r>
                <a:br>
                  <a:rPr lang="en-NZ" altLang="en-US" sz="1400" b="1">
                    <a:solidFill>
                      <a:srgbClr val="006586"/>
                    </a:solidFill>
                  </a:rPr>
                </a:br>
                <a:r>
                  <a:rPr lang="en-NZ" altLang="en-US" sz="1400" b="1">
                    <a:solidFill>
                      <a:srgbClr val="006586"/>
                    </a:solidFill>
                  </a:rPr>
                  <a:t>Transfer</a:t>
                </a:r>
                <a:br>
                  <a:rPr lang="en-NZ" altLang="en-US" sz="1400" b="1">
                    <a:solidFill>
                      <a:srgbClr val="006586"/>
                    </a:solidFill>
                  </a:rPr>
                </a:br>
                <a:endParaRPr lang="en-US" altLang="en-US" sz="1400" b="1">
                  <a:solidFill>
                    <a:srgbClr val="006586"/>
                  </a:solidFill>
                </a:endParaRPr>
              </a:p>
            </p:txBody>
          </p:sp>
        </p:grpSp>
      </p:grpSp>
      <p:grpSp>
        <p:nvGrpSpPr>
          <p:cNvPr id="663634" name="Group 82"/>
          <p:cNvGrpSpPr>
            <a:grpSpLocks/>
          </p:cNvGrpSpPr>
          <p:nvPr/>
        </p:nvGrpSpPr>
        <p:grpSpPr bwMode="auto">
          <a:xfrm>
            <a:off x="3851275" y="1268413"/>
            <a:ext cx="1293813" cy="5435600"/>
            <a:chOff x="2429" y="724"/>
            <a:chExt cx="815" cy="3424"/>
          </a:xfrm>
        </p:grpSpPr>
        <p:grpSp>
          <p:nvGrpSpPr>
            <p:cNvPr id="298063" name="Group 79"/>
            <p:cNvGrpSpPr>
              <a:grpSpLocks/>
            </p:cNvGrpSpPr>
            <p:nvPr/>
          </p:nvGrpSpPr>
          <p:grpSpPr bwMode="auto">
            <a:xfrm>
              <a:off x="2429" y="724"/>
              <a:ext cx="771" cy="673"/>
              <a:chOff x="2429" y="724"/>
              <a:chExt cx="771" cy="673"/>
            </a:xfrm>
          </p:grpSpPr>
          <p:sp>
            <p:nvSpPr>
              <p:cNvPr id="663636" name="AutoShape 80"/>
              <p:cNvSpPr>
                <a:spLocks noChangeArrowheads="1"/>
              </p:cNvSpPr>
              <p:nvPr/>
            </p:nvSpPr>
            <p:spPr bwMode="auto">
              <a:xfrm>
                <a:off x="2880" y="1071"/>
                <a:ext cx="317" cy="272"/>
              </a:xfrm>
              <a:prstGeom prst="star8">
                <a:avLst>
                  <a:gd name="adj" fmla="val 38250"/>
                </a:avLst>
              </a:prstGeom>
              <a:solidFill>
                <a:srgbClr val="CCECFF"/>
              </a:solidFill>
              <a:ln w="9525">
                <a:solidFill>
                  <a:srgbClr val="006586"/>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b="1"/>
              </a:p>
            </p:txBody>
          </p:sp>
          <p:sp>
            <p:nvSpPr>
              <p:cNvPr id="663637" name="AutoShape 81"/>
              <p:cNvSpPr>
                <a:spLocks noChangeArrowheads="1"/>
              </p:cNvSpPr>
              <p:nvPr/>
            </p:nvSpPr>
            <p:spPr bwMode="auto">
              <a:xfrm>
                <a:off x="2429" y="724"/>
                <a:ext cx="771" cy="673"/>
              </a:xfrm>
              <a:prstGeom prst="foldedCorner">
                <a:avLst>
                  <a:gd name="adj" fmla="val 12500"/>
                </a:avLst>
              </a:prstGeom>
              <a:noFill/>
              <a:ln w="28575">
                <a:solidFill>
                  <a:srgbClr val="006586"/>
                </a:solidFill>
                <a:round/>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EDec </a:t>
                </a:r>
                <a:r>
                  <a:rPr lang="en-NZ" altLang="en-US" sz="1400">
                    <a:solidFill>
                      <a:srgbClr val="006586"/>
                    </a:solidFill>
                  </a:rPr>
                  <a:t>or</a:t>
                </a:r>
                <a:r>
                  <a:rPr lang="en-NZ" altLang="en-US" sz="1400" b="1">
                    <a:solidFill>
                      <a:srgbClr val="006586"/>
                    </a:solidFill>
                  </a:rPr>
                  <a:t> ED Document B1</a:t>
                </a:r>
                <a:br>
                  <a:rPr lang="en-NZ" altLang="en-US" sz="1400" b="1">
                    <a:solidFill>
                      <a:srgbClr val="006586"/>
                    </a:solidFill>
                  </a:rPr>
                </a:br>
                <a:endParaRPr lang="en-US" altLang="en-US" sz="1400" b="1">
                  <a:solidFill>
                    <a:srgbClr val="006586"/>
                  </a:solidFill>
                </a:endParaRPr>
              </a:p>
            </p:txBody>
          </p:sp>
          <p:sp>
            <p:nvSpPr>
              <p:cNvPr id="663638" name="Text Box 82"/>
              <p:cNvSpPr txBox="1">
                <a:spLocks noChangeArrowheads="1"/>
              </p:cNvSpPr>
              <p:nvPr/>
            </p:nvSpPr>
            <p:spPr bwMode="auto">
              <a:xfrm>
                <a:off x="2925" y="1117"/>
                <a:ext cx="272" cy="160"/>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NZ" altLang="en-US" sz="1000" b="1">
                    <a:solidFill>
                      <a:srgbClr val="006586"/>
                    </a:solidFill>
                  </a:rPr>
                  <a:t>AA</a:t>
                </a:r>
                <a:endParaRPr lang="en-US" altLang="en-US" sz="1000" b="1">
                  <a:solidFill>
                    <a:srgbClr val="006586"/>
                  </a:solidFill>
                </a:endParaRPr>
              </a:p>
            </p:txBody>
          </p:sp>
        </p:grpSp>
        <p:grpSp>
          <p:nvGrpSpPr>
            <p:cNvPr id="298067" name="Group 83"/>
            <p:cNvGrpSpPr>
              <a:grpSpLocks/>
            </p:cNvGrpSpPr>
            <p:nvPr/>
          </p:nvGrpSpPr>
          <p:grpSpPr bwMode="auto">
            <a:xfrm>
              <a:off x="2473" y="3475"/>
              <a:ext cx="771" cy="673"/>
              <a:chOff x="2473" y="3475"/>
              <a:chExt cx="771" cy="673"/>
            </a:xfrm>
          </p:grpSpPr>
          <p:sp>
            <p:nvSpPr>
              <p:cNvPr id="663640" name="AutoShape 84"/>
              <p:cNvSpPr>
                <a:spLocks noChangeArrowheads="1"/>
              </p:cNvSpPr>
              <p:nvPr/>
            </p:nvSpPr>
            <p:spPr bwMode="auto">
              <a:xfrm>
                <a:off x="2925" y="3838"/>
                <a:ext cx="317" cy="272"/>
              </a:xfrm>
              <a:prstGeom prst="star8">
                <a:avLst>
                  <a:gd name="adj" fmla="val 38250"/>
                </a:avLst>
              </a:prstGeom>
              <a:solidFill>
                <a:srgbClr val="CCECFF"/>
              </a:solidFill>
              <a:ln w="9525">
                <a:solidFill>
                  <a:srgbClr val="006586"/>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endParaRPr lang="en-US" altLang="en-US" sz="1400" b="1"/>
              </a:p>
            </p:txBody>
          </p:sp>
          <p:sp>
            <p:nvSpPr>
              <p:cNvPr id="663641" name="AutoShape 85"/>
              <p:cNvSpPr>
                <a:spLocks noChangeArrowheads="1"/>
              </p:cNvSpPr>
              <p:nvPr/>
            </p:nvSpPr>
            <p:spPr bwMode="auto">
              <a:xfrm>
                <a:off x="2473" y="3475"/>
                <a:ext cx="771" cy="673"/>
              </a:xfrm>
              <a:prstGeom prst="foldedCorner">
                <a:avLst>
                  <a:gd name="adj" fmla="val 12500"/>
                </a:avLst>
              </a:prstGeom>
              <a:noFill/>
              <a:ln w="28575">
                <a:solidFill>
                  <a:srgbClr val="006586"/>
                </a:solidFill>
                <a:round/>
                <a:headEnd/>
                <a:tailEnd/>
              </a:ln>
              <a:effectLst>
                <a:prstShdw prst="shdw17" dist="17961" dir="2700000">
                  <a:srgbClr val="003D50"/>
                </a:prst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NZ" altLang="en-US" sz="1400" b="1">
                    <a:solidFill>
                      <a:srgbClr val="006586"/>
                    </a:solidFill>
                  </a:rPr>
                  <a:t>EDec </a:t>
                </a:r>
                <a:r>
                  <a:rPr lang="en-NZ" altLang="en-US" sz="1400">
                    <a:solidFill>
                      <a:srgbClr val="006586"/>
                    </a:solidFill>
                  </a:rPr>
                  <a:t>or</a:t>
                </a:r>
                <a:r>
                  <a:rPr lang="en-NZ" altLang="en-US" sz="1400" b="1">
                    <a:solidFill>
                      <a:srgbClr val="006586"/>
                    </a:solidFill>
                  </a:rPr>
                  <a:t> ED Document B2</a:t>
                </a:r>
                <a:br>
                  <a:rPr lang="en-NZ" altLang="en-US" sz="1400" b="1">
                    <a:solidFill>
                      <a:srgbClr val="006586"/>
                    </a:solidFill>
                  </a:rPr>
                </a:br>
                <a:endParaRPr lang="en-US" altLang="en-US" sz="1400" b="1">
                  <a:solidFill>
                    <a:srgbClr val="006586"/>
                  </a:solidFill>
                </a:endParaRPr>
              </a:p>
            </p:txBody>
          </p:sp>
          <p:sp>
            <p:nvSpPr>
              <p:cNvPr id="663642" name="Text Box 86"/>
              <p:cNvSpPr txBox="1">
                <a:spLocks noChangeArrowheads="1"/>
              </p:cNvSpPr>
              <p:nvPr/>
            </p:nvSpPr>
            <p:spPr bwMode="auto">
              <a:xfrm>
                <a:off x="2971" y="3884"/>
                <a:ext cx="272" cy="160"/>
              </a:xfrm>
              <a:prstGeom prst="rect">
                <a:avLst/>
              </a:prstGeom>
              <a:noFill/>
              <a:ln w="9525">
                <a:solidFill>
                  <a:srgbClr val="00658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NZ" altLang="en-US" sz="1000" b="1">
                    <a:solidFill>
                      <a:srgbClr val="006586"/>
                    </a:solidFill>
                  </a:rPr>
                  <a:t>AA</a:t>
                </a:r>
                <a:endParaRPr lang="en-US" altLang="en-US" sz="1000" b="1">
                  <a:solidFill>
                    <a:srgbClr val="006586"/>
                  </a:solidFill>
                </a:endParaRPr>
              </a:p>
            </p:txBody>
          </p:sp>
        </p:grpSp>
      </p:grpSp>
      <p:sp>
        <p:nvSpPr>
          <p:cNvPr id="663643" name="Line 91"/>
          <p:cNvSpPr>
            <a:spLocks noChangeShapeType="1"/>
          </p:cNvSpPr>
          <p:nvPr/>
        </p:nvSpPr>
        <p:spPr bwMode="auto">
          <a:xfrm flipH="1">
            <a:off x="4284663" y="2924175"/>
            <a:ext cx="574675" cy="23050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3644" name="Line 92"/>
          <p:cNvSpPr>
            <a:spLocks noChangeShapeType="1"/>
          </p:cNvSpPr>
          <p:nvPr/>
        </p:nvSpPr>
        <p:spPr bwMode="auto">
          <a:xfrm flipH="1">
            <a:off x="4356100" y="1916113"/>
            <a:ext cx="2592388" cy="417671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0699334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63585"/>
                                        </p:tgtEl>
                                        <p:attrNameLst>
                                          <p:attrName>style.visibility</p:attrName>
                                        </p:attrNameLst>
                                      </p:cBhvr>
                                      <p:to>
                                        <p:strVal val="visible"/>
                                      </p:to>
                                    </p:set>
                                    <p:anim calcmode="lin" valueType="num">
                                      <p:cBhvr additive="base">
                                        <p:cTn id="7" dur="1000" fill="hold"/>
                                        <p:tgtEl>
                                          <p:spTgt spid="663585"/>
                                        </p:tgtEl>
                                        <p:attrNameLst>
                                          <p:attrName>ppt_x</p:attrName>
                                        </p:attrNameLst>
                                      </p:cBhvr>
                                      <p:tavLst>
                                        <p:tav tm="0">
                                          <p:val>
                                            <p:strVal val="0-#ppt_w/2"/>
                                          </p:val>
                                        </p:tav>
                                        <p:tav tm="100000">
                                          <p:val>
                                            <p:strVal val="#ppt_x"/>
                                          </p:val>
                                        </p:tav>
                                      </p:tavLst>
                                    </p:anim>
                                    <p:anim calcmode="lin" valueType="num">
                                      <p:cBhvr additive="base">
                                        <p:cTn id="8" dur="1000" fill="hold"/>
                                        <p:tgtEl>
                                          <p:spTgt spid="6635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663603"/>
                                        </p:tgtEl>
                                        <p:attrNameLst>
                                          <p:attrName>style.visibility</p:attrName>
                                        </p:attrNameLst>
                                      </p:cBhvr>
                                      <p:to>
                                        <p:strVal val="visible"/>
                                      </p:to>
                                    </p:set>
                                    <p:anim calcmode="lin" valueType="num">
                                      <p:cBhvr additive="base">
                                        <p:cTn id="13" dur="1000" fill="hold"/>
                                        <p:tgtEl>
                                          <p:spTgt spid="663603"/>
                                        </p:tgtEl>
                                        <p:attrNameLst>
                                          <p:attrName>ppt_x</p:attrName>
                                        </p:attrNameLst>
                                      </p:cBhvr>
                                      <p:tavLst>
                                        <p:tav tm="0">
                                          <p:val>
                                            <p:strVal val="1+#ppt_w/2"/>
                                          </p:val>
                                        </p:tav>
                                        <p:tav tm="100000">
                                          <p:val>
                                            <p:strVal val="#ppt_x"/>
                                          </p:val>
                                        </p:tav>
                                      </p:tavLst>
                                    </p:anim>
                                    <p:anim calcmode="lin" valueType="num">
                                      <p:cBhvr additive="base">
                                        <p:cTn id="14" dur="1000" fill="hold"/>
                                        <p:tgtEl>
                                          <p:spTgt spid="66360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63617"/>
                                        </p:tgtEl>
                                        <p:attrNameLst>
                                          <p:attrName>style.visibility</p:attrName>
                                        </p:attrNameLst>
                                      </p:cBhvr>
                                      <p:to>
                                        <p:strVal val="visible"/>
                                      </p:to>
                                    </p:set>
                                    <p:anim calcmode="lin" valueType="num">
                                      <p:cBhvr additive="base">
                                        <p:cTn id="19" dur="1000" fill="hold"/>
                                        <p:tgtEl>
                                          <p:spTgt spid="663617"/>
                                        </p:tgtEl>
                                        <p:attrNameLst>
                                          <p:attrName>ppt_x</p:attrName>
                                        </p:attrNameLst>
                                      </p:cBhvr>
                                      <p:tavLst>
                                        <p:tav tm="0">
                                          <p:val>
                                            <p:strVal val="0-#ppt_w/2"/>
                                          </p:val>
                                        </p:tav>
                                        <p:tav tm="100000">
                                          <p:val>
                                            <p:strVal val="#ppt_x"/>
                                          </p:val>
                                        </p:tav>
                                      </p:tavLst>
                                    </p:anim>
                                    <p:anim calcmode="lin" valueType="num">
                                      <p:cBhvr additive="base">
                                        <p:cTn id="20" dur="1000" fill="hold"/>
                                        <p:tgtEl>
                                          <p:spTgt spid="66361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663594"/>
                                        </p:tgtEl>
                                        <p:attrNameLst>
                                          <p:attrName>style.visibility</p:attrName>
                                        </p:attrNameLst>
                                      </p:cBhvr>
                                      <p:to>
                                        <p:strVal val="visible"/>
                                      </p:to>
                                    </p:set>
                                    <p:anim calcmode="lin" valueType="num">
                                      <p:cBhvr additive="base">
                                        <p:cTn id="25" dur="1000" fill="hold"/>
                                        <p:tgtEl>
                                          <p:spTgt spid="663594"/>
                                        </p:tgtEl>
                                        <p:attrNameLst>
                                          <p:attrName>ppt_x</p:attrName>
                                        </p:attrNameLst>
                                      </p:cBhvr>
                                      <p:tavLst>
                                        <p:tav tm="0">
                                          <p:val>
                                            <p:strVal val="1+#ppt_w/2"/>
                                          </p:val>
                                        </p:tav>
                                        <p:tav tm="100000">
                                          <p:val>
                                            <p:strVal val="#ppt_x"/>
                                          </p:val>
                                        </p:tav>
                                      </p:tavLst>
                                    </p:anim>
                                    <p:anim calcmode="lin" valueType="num">
                                      <p:cBhvr additive="base">
                                        <p:cTn id="26" dur="1000" fill="hold"/>
                                        <p:tgtEl>
                                          <p:spTgt spid="66359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663627"/>
                                        </p:tgtEl>
                                        <p:attrNameLst>
                                          <p:attrName>style.visibility</p:attrName>
                                        </p:attrNameLst>
                                      </p:cBhvr>
                                      <p:to>
                                        <p:strVal val="visible"/>
                                      </p:to>
                                    </p:set>
                                    <p:anim calcmode="lin" valueType="num">
                                      <p:cBhvr additive="base">
                                        <p:cTn id="31" dur="1000" fill="hold"/>
                                        <p:tgtEl>
                                          <p:spTgt spid="663627"/>
                                        </p:tgtEl>
                                        <p:attrNameLst>
                                          <p:attrName>ppt_x</p:attrName>
                                        </p:attrNameLst>
                                      </p:cBhvr>
                                      <p:tavLst>
                                        <p:tav tm="0">
                                          <p:val>
                                            <p:strVal val="1+#ppt_w/2"/>
                                          </p:val>
                                        </p:tav>
                                        <p:tav tm="100000">
                                          <p:val>
                                            <p:strVal val="#ppt_x"/>
                                          </p:val>
                                        </p:tav>
                                      </p:tavLst>
                                    </p:anim>
                                    <p:anim calcmode="lin" valueType="num">
                                      <p:cBhvr additive="base">
                                        <p:cTn id="32" dur="1000" fill="hold"/>
                                        <p:tgtEl>
                                          <p:spTgt spid="66362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663634"/>
                                        </p:tgtEl>
                                        <p:attrNameLst>
                                          <p:attrName>style.visibility</p:attrName>
                                        </p:attrNameLst>
                                      </p:cBhvr>
                                      <p:to>
                                        <p:strVal val="visible"/>
                                      </p:to>
                                    </p:set>
                                    <p:anim calcmode="lin" valueType="num">
                                      <p:cBhvr additive="base">
                                        <p:cTn id="37" dur="1000" fill="hold"/>
                                        <p:tgtEl>
                                          <p:spTgt spid="663634"/>
                                        </p:tgtEl>
                                        <p:attrNameLst>
                                          <p:attrName>ppt_x</p:attrName>
                                        </p:attrNameLst>
                                      </p:cBhvr>
                                      <p:tavLst>
                                        <p:tav tm="0">
                                          <p:val>
                                            <p:strVal val="0-#ppt_w/2"/>
                                          </p:val>
                                        </p:tav>
                                        <p:tav tm="100000">
                                          <p:val>
                                            <p:strVal val="#ppt_x"/>
                                          </p:val>
                                        </p:tav>
                                      </p:tavLst>
                                    </p:anim>
                                    <p:anim calcmode="lin" valueType="num">
                                      <p:cBhvr additive="base">
                                        <p:cTn id="38" dur="1000" fill="hold"/>
                                        <p:tgtEl>
                                          <p:spTgt spid="663634"/>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663610"/>
                                        </p:tgtEl>
                                        <p:attrNameLst>
                                          <p:attrName>style.visibility</p:attrName>
                                        </p:attrNameLst>
                                      </p:cBhvr>
                                      <p:to>
                                        <p:strVal val="visible"/>
                                      </p:to>
                                    </p:set>
                                    <p:anim calcmode="lin" valueType="num">
                                      <p:cBhvr additive="base">
                                        <p:cTn id="43" dur="1000" fill="hold"/>
                                        <p:tgtEl>
                                          <p:spTgt spid="663610"/>
                                        </p:tgtEl>
                                        <p:attrNameLst>
                                          <p:attrName>ppt_x</p:attrName>
                                        </p:attrNameLst>
                                      </p:cBhvr>
                                      <p:tavLst>
                                        <p:tav tm="0">
                                          <p:val>
                                            <p:strVal val="1+#ppt_w/2"/>
                                          </p:val>
                                        </p:tav>
                                        <p:tav tm="100000">
                                          <p:val>
                                            <p:strVal val="#ppt_x"/>
                                          </p:val>
                                        </p:tav>
                                      </p:tavLst>
                                    </p:anim>
                                    <p:anim calcmode="lin" valueType="num">
                                      <p:cBhvr additive="base">
                                        <p:cTn id="44" dur="1000" fill="hold"/>
                                        <p:tgtEl>
                                          <p:spTgt spid="663610"/>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nodeType="clickEffect">
                                  <p:stCondLst>
                                    <p:cond delay="0"/>
                                  </p:stCondLst>
                                  <p:childTnLst>
                                    <p:set>
                                      <p:cBhvr>
                                        <p:cTn id="48" dur="1" fill="hold">
                                          <p:stCondLst>
                                            <p:cond delay="0"/>
                                          </p:stCondLst>
                                        </p:cTn>
                                        <p:tgtEl>
                                          <p:spTgt spid="663565"/>
                                        </p:tgtEl>
                                        <p:attrNameLst>
                                          <p:attrName>style.visibility</p:attrName>
                                        </p:attrNameLst>
                                      </p:cBhvr>
                                      <p:to>
                                        <p:strVal val="visible"/>
                                      </p:to>
                                    </p:set>
                                    <p:anim calcmode="lin" valueType="num">
                                      <p:cBhvr additive="base">
                                        <p:cTn id="49" dur="1000" fill="hold"/>
                                        <p:tgtEl>
                                          <p:spTgt spid="663565"/>
                                        </p:tgtEl>
                                        <p:attrNameLst>
                                          <p:attrName>ppt_x</p:attrName>
                                        </p:attrNameLst>
                                      </p:cBhvr>
                                      <p:tavLst>
                                        <p:tav tm="0">
                                          <p:val>
                                            <p:strVal val="1+#ppt_w/2"/>
                                          </p:val>
                                        </p:tav>
                                        <p:tav tm="100000">
                                          <p:val>
                                            <p:strVal val="#ppt_x"/>
                                          </p:val>
                                        </p:tav>
                                      </p:tavLst>
                                    </p:anim>
                                    <p:anim calcmode="lin" valueType="num">
                                      <p:cBhvr additive="base">
                                        <p:cTn id="50" dur="1000" fill="hold"/>
                                        <p:tgtEl>
                                          <p:spTgt spid="66356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nodeType="clickEffect">
                                  <p:stCondLst>
                                    <p:cond delay="0"/>
                                  </p:stCondLst>
                                  <p:childTnLst>
                                    <p:set>
                                      <p:cBhvr>
                                        <p:cTn id="54" dur="1" fill="hold">
                                          <p:stCondLst>
                                            <p:cond delay="0"/>
                                          </p:stCondLst>
                                        </p:cTn>
                                        <p:tgtEl>
                                          <p:spTgt spid="663554"/>
                                        </p:tgtEl>
                                        <p:attrNameLst>
                                          <p:attrName>style.visibility</p:attrName>
                                        </p:attrNameLst>
                                      </p:cBhvr>
                                      <p:to>
                                        <p:strVal val="visible"/>
                                      </p:to>
                                    </p:set>
                                    <p:anim calcmode="lin" valueType="num">
                                      <p:cBhvr additive="base">
                                        <p:cTn id="55" dur="1000" fill="hold"/>
                                        <p:tgtEl>
                                          <p:spTgt spid="663554"/>
                                        </p:tgtEl>
                                        <p:attrNameLst>
                                          <p:attrName>ppt_x</p:attrName>
                                        </p:attrNameLst>
                                      </p:cBhvr>
                                      <p:tavLst>
                                        <p:tav tm="0">
                                          <p:val>
                                            <p:strVal val="1+#ppt_w/2"/>
                                          </p:val>
                                        </p:tav>
                                        <p:tav tm="100000">
                                          <p:val>
                                            <p:strVal val="#ppt_x"/>
                                          </p:val>
                                        </p:tav>
                                      </p:tavLst>
                                    </p:anim>
                                    <p:anim calcmode="lin" valueType="num">
                                      <p:cBhvr additive="base">
                                        <p:cTn id="56" dur="1000" fill="hold"/>
                                        <p:tgtEl>
                                          <p:spTgt spid="6635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p:cTn id="60" dur="1" fill="hold">
                                          <p:stCondLst>
                                            <p:cond delay="0"/>
                                          </p:stCondLst>
                                        </p:cTn>
                                        <p:tgtEl>
                                          <p:spTgt spid="663578"/>
                                        </p:tgtEl>
                                        <p:attrNameLst>
                                          <p:attrName>style.visibility</p:attrName>
                                        </p:attrNameLst>
                                      </p:cBhvr>
                                      <p:to>
                                        <p:strVal val="visible"/>
                                      </p:to>
                                    </p:set>
                                    <p:anim calcmode="lin" valueType="num">
                                      <p:cBhvr additive="base">
                                        <p:cTn id="61" dur="1000" fill="hold"/>
                                        <p:tgtEl>
                                          <p:spTgt spid="663578"/>
                                        </p:tgtEl>
                                        <p:attrNameLst>
                                          <p:attrName>ppt_x</p:attrName>
                                        </p:attrNameLst>
                                      </p:cBhvr>
                                      <p:tavLst>
                                        <p:tav tm="0">
                                          <p:val>
                                            <p:strVal val="0-#ppt_w/2"/>
                                          </p:val>
                                        </p:tav>
                                        <p:tav tm="100000">
                                          <p:val>
                                            <p:strVal val="#ppt_x"/>
                                          </p:val>
                                        </p:tav>
                                      </p:tavLst>
                                    </p:anim>
                                    <p:anim calcmode="lin" valueType="num">
                                      <p:cBhvr additive="base">
                                        <p:cTn id="62" dur="1000" fill="hold"/>
                                        <p:tgtEl>
                                          <p:spTgt spid="663578"/>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663643"/>
                                        </p:tgtEl>
                                        <p:attrNameLst>
                                          <p:attrName>style.visibility</p:attrName>
                                        </p:attrNameLst>
                                      </p:cBhvr>
                                      <p:to>
                                        <p:strVal val="visible"/>
                                      </p:to>
                                    </p:set>
                                    <p:animEffect transition="in" filter="blinds(horizontal)">
                                      <p:cBhvr>
                                        <p:cTn id="67" dur="2000"/>
                                        <p:tgtEl>
                                          <p:spTgt spid="66364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63644"/>
                                        </p:tgtEl>
                                        <p:attrNameLst>
                                          <p:attrName>style.visibility</p:attrName>
                                        </p:attrNameLst>
                                      </p:cBhvr>
                                      <p:to>
                                        <p:strVal val="visible"/>
                                      </p:to>
                                    </p:set>
                                    <p:animEffect transition="in" filter="blinds(horizontal)">
                                      <p:cBhvr>
                                        <p:cTn id="72" dur="2000"/>
                                        <p:tgtEl>
                                          <p:spTgt spid="663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643" grpId="0" animBg="1"/>
      <p:bldP spid="6636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altLang="en-US" dirty="0"/>
              <a:t>Import Clearance – Life </a:t>
            </a:r>
            <a:r>
              <a:rPr lang="en-NZ" altLang="en-US" dirty="0" smtClean="0"/>
              <a:t>Cycle</a:t>
            </a:r>
            <a:endParaRPr lang="en-GB" dirty="0"/>
          </a:p>
        </p:txBody>
      </p:sp>
      <p:sp>
        <p:nvSpPr>
          <p:cNvPr id="28" name="Date Placeholder 27"/>
          <p:cNvSpPr>
            <a:spLocks noGrp="1"/>
          </p:cNvSpPr>
          <p:nvPr>
            <p:ph type="dt" sz="half" idx="10"/>
          </p:nvPr>
        </p:nvSpPr>
        <p:spPr/>
        <p:txBody>
          <a:bodyPr/>
          <a:lstStyle/>
          <a:p>
            <a:r>
              <a:rPr lang="en-AU" altLang="en-US"/>
              <a:t>September 09</a:t>
            </a:r>
          </a:p>
        </p:txBody>
      </p:sp>
      <p:sp>
        <p:nvSpPr>
          <p:cNvPr id="29" name="Footer Placeholder 28"/>
          <p:cNvSpPr>
            <a:spLocks noGrp="1"/>
          </p:cNvSpPr>
          <p:nvPr>
            <p:ph type="ftr" sz="quarter" idx="11"/>
          </p:nvPr>
        </p:nvSpPr>
        <p:spPr/>
        <p:txBody>
          <a:bodyPr/>
          <a:lstStyle/>
          <a:p>
            <a:r>
              <a:rPr lang="en-AU" altLang="en-US"/>
              <a:t>15th UN/CEFACT Forum, Sapporo</a:t>
            </a:r>
          </a:p>
        </p:txBody>
      </p:sp>
      <p:sp>
        <p:nvSpPr>
          <p:cNvPr id="30" name="Slide Number Placeholder 29"/>
          <p:cNvSpPr>
            <a:spLocks noGrp="1"/>
          </p:cNvSpPr>
          <p:nvPr>
            <p:ph type="sldNum" sz="quarter" idx="12"/>
          </p:nvPr>
        </p:nvSpPr>
        <p:spPr/>
        <p:txBody>
          <a:bodyPr/>
          <a:lstStyle/>
          <a:p>
            <a:fld id="{59415F96-AB21-4165-B77E-005A2715F656}" type="slidenum">
              <a:rPr lang="en-AU" altLang="en-US"/>
              <a:pPr/>
              <a:t>62</a:t>
            </a:fld>
            <a:endParaRPr lang="en-AU" altLang="en-US"/>
          </a:p>
        </p:txBody>
      </p:sp>
      <p:sp>
        <p:nvSpPr>
          <p:cNvPr id="574466" name="AutoShape 2"/>
          <p:cNvSpPr>
            <a:spLocks noChangeArrowheads="1"/>
          </p:cNvSpPr>
          <p:nvPr/>
        </p:nvSpPr>
        <p:spPr bwMode="auto">
          <a:xfrm>
            <a:off x="2051050" y="2551113"/>
            <a:ext cx="1873250" cy="806450"/>
          </a:xfrm>
          <a:prstGeom prst="roundRect">
            <a:avLst>
              <a:gd name="adj" fmla="val 16667"/>
            </a:avLst>
          </a:prstGeom>
          <a:noFill/>
          <a:ln w="38100">
            <a:solidFill>
              <a:srgbClr val="00658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NZ" altLang="en-US" sz="2000" b="1">
                <a:solidFill>
                  <a:srgbClr val="006586"/>
                </a:solidFill>
              </a:rPr>
              <a:t>Approved</a:t>
            </a:r>
          </a:p>
          <a:p>
            <a:pPr algn="ctr" eaLnBrk="1" hangingPunct="1"/>
            <a:r>
              <a:rPr lang="en-NZ" altLang="en-US" sz="2000" b="1">
                <a:solidFill>
                  <a:srgbClr val="006586"/>
                </a:solidFill>
              </a:rPr>
              <a:t>Replacement</a:t>
            </a:r>
            <a:endParaRPr lang="en-GB" altLang="en-US" sz="2000" b="1">
              <a:solidFill>
                <a:srgbClr val="006586"/>
              </a:solidFill>
            </a:endParaRPr>
          </a:p>
        </p:txBody>
      </p:sp>
      <p:sp>
        <p:nvSpPr>
          <p:cNvPr id="574468" name="AutoShape 4"/>
          <p:cNvSpPr>
            <a:spLocks noChangeArrowheads="1"/>
          </p:cNvSpPr>
          <p:nvPr/>
        </p:nvSpPr>
        <p:spPr bwMode="auto">
          <a:xfrm>
            <a:off x="250825" y="3536950"/>
            <a:ext cx="8642350" cy="806450"/>
          </a:xfrm>
          <a:prstGeom prst="roundRect">
            <a:avLst>
              <a:gd name="adj" fmla="val 16667"/>
            </a:avLst>
          </a:prstGeom>
          <a:noFill/>
          <a:ln w="38100">
            <a:solidFill>
              <a:srgbClr val="00658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NZ" altLang="en-US" sz="2000" b="1">
                <a:solidFill>
                  <a:srgbClr val="006586"/>
                </a:solidFill>
              </a:rPr>
              <a:t>Acknowledged</a:t>
            </a:r>
            <a:br>
              <a:rPr lang="en-NZ" altLang="en-US" sz="2000" b="1">
                <a:solidFill>
                  <a:srgbClr val="006586"/>
                </a:solidFill>
              </a:rPr>
            </a:br>
            <a:endParaRPr lang="en-GB" altLang="en-US" sz="2000" b="1">
              <a:solidFill>
                <a:srgbClr val="006586"/>
              </a:solidFill>
            </a:endParaRPr>
          </a:p>
        </p:txBody>
      </p:sp>
      <p:sp>
        <p:nvSpPr>
          <p:cNvPr id="574469" name="AutoShape 5"/>
          <p:cNvSpPr>
            <a:spLocks noChangeArrowheads="1"/>
          </p:cNvSpPr>
          <p:nvPr/>
        </p:nvSpPr>
        <p:spPr bwMode="auto">
          <a:xfrm>
            <a:off x="3635375" y="1700213"/>
            <a:ext cx="1873250" cy="806450"/>
          </a:xfrm>
          <a:prstGeom prst="roundRect">
            <a:avLst>
              <a:gd name="adj" fmla="val 16667"/>
            </a:avLst>
          </a:prstGeom>
          <a:noFill/>
          <a:ln w="38100">
            <a:solidFill>
              <a:srgbClr val="00658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NZ" altLang="en-US" sz="2000" b="1">
                <a:solidFill>
                  <a:srgbClr val="006586"/>
                </a:solidFill>
              </a:rPr>
              <a:t>Approved</a:t>
            </a:r>
          </a:p>
          <a:p>
            <a:pPr algn="ctr" eaLnBrk="1" hangingPunct="1"/>
            <a:r>
              <a:rPr lang="en-NZ" altLang="en-US" sz="2000" b="1">
                <a:solidFill>
                  <a:srgbClr val="006586"/>
                </a:solidFill>
              </a:rPr>
              <a:t>(NZ)</a:t>
            </a:r>
            <a:endParaRPr lang="en-GB" altLang="en-US" sz="2000" b="1">
              <a:solidFill>
                <a:srgbClr val="006586"/>
              </a:solidFill>
            </a:endParaRPr>
          </a:p>
        </p:txBody>
      </p:sp>
      <p:sp>
        <p:nvSpPr>
          <p:cNvPr id="574470" name="AutoShape 6"/>
          <p:cNvSpPr>
            <a:spLocks noChangeArrowheads="1"/>
          </p:cNvSpPr>
          <p:nvPr/>
        </p:nvSpPr>
        <p:spPr bwMode="auto">
          <a:xfrm>
            <a:off x="4716463" y="5229225"/>
            <a:ext cx="1871662" cy="468313"/>
          </a:xfrm>
          <a:prstGeom prst="roundRect">
            <a:avLst>
              <a:gd name="adj" fmla="val 16667"/>
            </a:avLst>
          </a:prstGeom>
          <a:solidFill>
            <a:srgbClr val="4FA600"/>
          </a:solidFill>
          <a:ln w="38100">
            <a:solidFill>
              <a:srgbClr val="00658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NZ" altLang="en-US" sz="2000" b="1">
                <a:solidFill>
                  <a:schemeClr val="bg1"/>
                </a:solidFill>
              </a:rPr>
              <a:t>Accepted</a:t>
            </a:r>
            <a:endParaRPr lang="en-GB" altLang="en-US" sz="2000" b="1">
              <a:solidFill>
                <a:schemeClr val="bg1"/>
              </a:solidFill>
            </a:endParaRPr>
          </a:p>
        </p:txBody>
      </p:sp>
      <p:sp>
        <p:nvSpPr>
          <p:cNvPr id="574471" name="AutoShape 7"/>
          <p:cNvSpPr>
            <a:spLocks noChangeArrowheads="1"/>
          </p:cNvSpPr>
          <p:nvPr/>
        </p:nvSpPr>
        <p:spPr bwMode="auto">
          <a:xfrm>
            <a:off x="2484438" y="5229225"/>
            <a:ext cx="1871662" cy="468313"/>
          </a:xfrm>
          <a:prstGeom prst="roundRect">
            <a:avLst>
              <a:gd name="adj" fmla="val 16667"/>
            </a:avLst>
          </a:prstGeom>
          <a:solidFill>
            <a:srgbClr val="FFCC00"/>
          </a:solidFill>
          <a:ln w="38100">
            <a:solidFill>
              <a:srgbClr val="00658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NZ" altLang="en-US" sz="2000" b="1">
                <a:solidFill>
                  <a:srgbClr val="006586"/>
                </a:solidFill>
              </a:rPr>
              <a:t>Detained</a:t>
            </a:r>
            <a:endParaRPr lang="en-GB" altLang="en-US" sz="2000" b="1">
              <a:solidFill>
                <a:srgbClr val="006586"/>
              </a:solidFill>
            </a:endParaRPr>
          </a:p>
        </p:txBody>
      </p:sp>
      <p:sp>
        <p:nvSpPr>
          <p:cNvPr id="574472" name="AutoShape 8"/>
          <p:cNvSpPr>
            <a:spLocks noChangeArrowheads="1"/>
          </p:cNvSpPr>
          <p:nvPr/>
        </p:nvSpPr>
        <p:spPr bwMode="auto">
          <a:xfrm>
            <a:off x="6948488" y="1700213"/>
            <a:ext cx="1871662" cy="806450"/>
          </a:xfrm>
          <a:prstGeom prst="roundRect">
            <a:avLst>
              <a:gd name="adj" fmla="val 16667"/>
            </a:avLst>
          </a:prstGeom>
          <a:solidFill>
            <a:srgbClr val="C0362C"/>
          </a:solidFill>
          <a:ln w="38100">
            <a:solidFill>
              <a:srgbClr val="00658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NZ" altLang="en-US" sz="2000" b="1">
                <a:solidFill>
                  <a:schemeClr val="bg1"/>
                </a:solidFill>
              </a:rPr>
              <a:t>Revoked</a:t>
            </a:r>
            <a:br>
              <a:rPr lang="en-NZ" altLang="en-US" sz="2000" b="1">
                <a:solidFill>
                  <a:schemeClr val="bg1"/>
                </a:solidFill>
              </a:rPr>
            </a:br>
            <a:r>
              <a:rPr lang="en-NZ" altLang="en-US" sz="2000" b="1">
                <a:solidFill>
                  <a:schemeClr val="bg1"/>
                </a:solidFill>
              </a:rPr>
              <a:t>(NZ)</a:t>
            </a:r>
            <a:endParaRPr lang="en-GB" altLang="en-US" sz="2000" b="1">
              <a:solidFill>
                <a:schemeClr val="bg1"/>
              </a:solidFill>
            </a:endParaRPr>
          </a:p>
        </p:txBody>
      </p:sp>
      <p:sp>
        <p:nvSpPr>
          <p:cNvPr id="574473" name="AutoShape 9"/>
          <p:cNvSpPr>
            <a:spLocks noChangeArrowheads="1"/>
          </p:cNvSpPr>
          <p:nvPr/>
        </p:nvSpPr>
        <p:spPr bwMode="auto">
          <a:xfrm>
            <a:off x="6948488" y="5229225"/>
            <a:ext cx="1871662" cy="468313"/>
          </a:xfrm>
          <a:prstGeom prst="roundRect">
            <a:avLst>
              <a:gd name="adj" fmla="val 16667"/>
            </a:avLst>
          </a:prstGeom>
          <a:solidFill>
            <a:srgbClr val="C0362C"/>
          </a:solidFill>
          <a:ln w="38100">
            <a:solidFill>
              <a:srgbClr val="00658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NZ" altLang="en-US" sz="2000" b="1">
                <a:solidFill>
                  <a:schemeClr val="bg1"/>
                </a:solidFill>
              </a:rPr>
              <a:t>Rejected</a:t>
            </a:r>
            <a:endParaRPr lang="en-GB" altLang="en-US" sz="2000" b="1">
              <a:solidFill>
                <a:schemeClr val="bg1"/>
              </a:solidFill>
            </a:endParaRPr>
          </a:p>
        </p:txBody>
      </p:sp>
      <p:sp>
        <p:nvSpPr>
          <p:cNvPr id="574474" name="AutoShape 10"/>
          <p:cNvSpPr>
            <a:spLocks noChangeArrowheads="1"/>
          </p:cNvSpPr>
          <p:nvPr/>
        </p:nvSpPr>
        <p:spPr bwMode="auto">
          <a:xfrm>
            <a:off x="250825" y="5214938"/>
            <a:ext cx="1871663" cy="806450"/>
          </a:xfrm>
          <a:prstGeom prst="roundRect">
            <a:avLst>
              <a:gd name="adj" fmla="val 16667"/>
            </a:avLst>
          </a:prstGeom>
          <a:solidFill>
            <a:srgbClr val="FFCC00"/>
          </a:solidFill>
          <a:ln w="38100">
            <a:solidFill>
              <a:srgbClr val="00658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NZ" altLang="en-US" sz="2000" b="1">
                <a:solidFill>
                  <a:srgbClr val="006586"/>
                </a:solidFill>
              </a:rPr>
              <a:t>Request Replacement</a:t>
            </a:r>
            <a:endParaRPr lang="en-GB" altLang="en-US" sz="2000" b="1">
              <a:solidFill>
                <a:srgbClr val="006586"/>
              </a:solidFill>
            </a:endParaRPr>
          </a:p>
        </p:txBody>
      </p:sp>
      <p:sp>
        <p:nvSpPr>
          <p:cNvPr id="574475" name="AutoShape 11"/>
          <p:cNvSpPr>
            <a:spLocks noChangeArrowheads="1"/>
          </p:cNvSpPr>
          <p:nvPr/>
        </p:nvSpPr>
        <p:spPr bwMode="auto">
          <a:xfrm>
            <a:off x="468313" y="1700213"/>
            <a:ext cx="1871662" cy="806450"/>
          </a:xfrm>
          <a:prstGeom prst="roundRect">
            <a:avLst>
              <a:gd name="adj" fmla="val 16667"/>
            </a:avLst>
          </a:prstGeom>
          <a:solidFill>
            <a:srgbClr val="C0362C"/>
          </a:solidFill>
          <a:ln w="38100">
            <a:solidFill>
              <a:srgbClr val="00658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NZ" altLang="en-US" sz="2000" b="1">
                <a:solidFill>
                  <a:schemeClr val="bg1"/>
                </a:solidFill>
              </a:rPr>
              <a:t>Replaced</a:t>
            </a:r>
            <a:r>
              <a:rPr lang="en-NZ" altLang="en-US" sz="2000" b="1">
                <a:solidFill>
                  <a:srgbClr val="006586"/>
                </a:solidFill>
              </a:rPr>
              <a:t/>
            </a:r>
            <a:br>
              <a:rPr lang="en-NZ" altLang="en-US" sz="2000" b="1">
                <a:solidFill>
                  <a:srgbClr val="006586"/>
                </a:solidFill>
              </a:rPr>
            </a:br>
            <a:r>
              <a:rPr lang="en-NZ" altLang="en-US" sz="2000" b="1">
                <a:solidFill>
                  <a:schemeClr val="bg1"/>
                </a:solidFill>
              </a:rPr>
              <a:t>(NZ)</a:t>
            </a:r>
            <a:endParaRPr lang="en-GB" altLang="en-US" sz="2000" b="1">
              <a:solidFill>
                <a:schemeClr val="bg1"/>
              </a:solidFill>
            </a:endParaRPr>
          </a:p>
        </p:txBody>
      </p:sp>
      <p:sp>
        <p:nvSpPr>
          <p:cNvPr id="574476" name="AutoShape 12"/>
          <p:cNvSpPr>
            <a:spLocks noChangeArrowheads="1"/>
          </p:cNvSpPr>
          <p:nvPr/>
        </p:nvSpPr>
        <p:spPr bwMode="auto">
          <a:xfrm rot="5400000">
            <a:off x="7560469" y="4436269"/>
            <a:ext cx="647700" cy="719138"/>
          </a:xfrm>
          <a:prstGeom prst="rightArrow">
            <a:avLst>
              <a:gd name="adj1" fmla="val 50000"/>
              <a:gd name="adj2" fmla="val 25000"/>
            </a:avLst>
          </a:prstGeom>
          <a:noFill/>
          <a:ln w="38100">
            <a:solidFill>
              <a:srgbClr val="006586"/>
            </a:solidFill>
            <a:miter lim="800000"/>
            <a:headEnd/>
            <a:tailEnd/>
          </a:ln>
          <a:effectLst/>
          <a:extLst>
            <a:ext uri="{909E8E84-426E-40DD-AFC4-6F175D3DCCD1}">
              <a14:hiddenFill xmlns:a14="http://schemas.microsoft.com/office/drawing/2010/main">
                <a:solidFill>
                  <a:srgbClr val="4FA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77" name="AutoShape 13"/>
          <p:cNvSpPr>
            <a:spLocks noChangeArrowheads="1"/>
          </p:cNvSpPr>
          <p:nvPr/>
        </p:nvSpPr>
        <p:spPr bwMode="auto">
          <a:xfrm rot="5400000">
            <a:off x="3096419" y="4436269"/>
            <a:ext cx="647700" cy="719138"/>
          </a:xfrm>
          <a:prstGeom prst="rightArrow">
            <a:avLst>
              <a:gd name="adj1" fmla="val 50000"/>
              <a:gd name="adj2" fmla="val 25000"/>
            </a:avLst>
          </a:prstGeom>
          <a:noFill/>
          <a:ln w="38100">
            <a:solidFill>
              <a:srgbClr val="006586"/>
            </a:solidFill>
            <a:miter lim="800000"/>
            <a:headEnd/>
            <a:tailEnd/>
          </a:ln>
          <a:effectLst/>
          <a:extLst>
            <a:ext uri="{909E8E84-426E-40DD-AFC4-6F175D3DCCD1}">
              <a14:hiddenFill xmlns:a14="http://schemas.microsoft.com/office/drawing/2010/main">
                <a:solidFill>
                  <a:srgbClr val="4FA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78" name="AutoShape 14"/>
          <p:cNvSpPr>
            <a:spLocks noChangeArrowheads="1"/>
          </p:cNvSpPr>
          <p:nvPr/>
        </p:nvSpPr>
        <p:spPr bwMode="auto">
          <a:xfrm rot="5400000">
            <a:off x="5328444" y="4436269"/>
            <a:ext cx="647700" cy="719138"/>
          </a:xfrm>
          <a:prstGeom prst="rightArrow">
            <a:avLst>
              <a:gd name="adj1" fmla="val 50000"/>
              <a:gd name="adj2" fmla="val 25000"/>
            </a:avLst>
          </a:prstGeom>
          <a:noFill/>
          <a:ln w="38100">
            <a:solidFill>
              <a:srgbClr val="006586"/>
            </a:solidFill>
            <a:miter lim="800000"/>
            <a:headEnd/>
            <a:tailEnd/>
          </a:ln>
          <a:effectLst/>
          <a:extLst>
            <a:ext uri="{909E8E84-426E-40DD-AFC4-6F175D3DCCD1}">
              <a14:hiddenFill xmlns:a14="http://schemas.microsoft.com/office/drawing/2010/main">
                <a:solidFill>
                  <a:srgbClr val="4FA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79" name="AutoShape 15"/>
          <p:cNvSpPr>
            <a:spLocks noChangeArrowheads="1"/>
          </p:cNvSpPr>
          <p:nvPr/>
        </p:nvSpPr>
        <p:spPr bwMode="auto">
          <a:xfrm rot="5400000">
            <a:off x="1296194" y="4436269"/>
            <a:ext cx="647700" cy="719138"/>
          </a:xfrm>
          <a:prstGeom prst="rightArrow">
            <a:avLst>
              <a:gd name="adj1" fmla="val 50000"/>
              <a:gd name="adj2" fmla="val 25000"/>
            </a:avLst>
          </a:prstGeom>
          <a:noFill/>
          <a:ln w="38100">
            <a:solidFill>
              <a:srgbClr val="006586"/>
            </a:solidFill>
            <a:miter lim="800000"/>
            <a:headEnd/>
            <a:tailEnd/>
          </a:ln>
          <a:effectLst/>
          <a:extLst>
            <a:ext uri="{909E8E84-426E-40DD-AFC4-6F175D3DCCD1}">
              <a14:hiddenFill xmlns:a14="http://schemas.microsoft.com/office/drawing/2010/main">
                <a:solidFill>
                  <a:srgbClr val="4FA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80" name="AutoShape 16"/>
          <p:cNvSpPr>
            <a:spLocks noChangeArrowheads="1"/>
          </p:cNvSpPr>
          <p:nvPr/>
        </p:nvSpPr>
        <p:spPr bwMode="auto">
          <a:xfrm>
            <a:off x="5868988" y="1773238"/>
            <a:ext cx="647700" cy="719137"/>
          </a:xfrm>
          <a:prstGeom prst="rightArrow">
            <a:avLst>
              <a:gd name="adj1" fmla="val 50000"/>
              <a:gd name="adj2" fmla="val 25000"/>
            </a:avLst>
          </a:prstGeom>
          <a:noFill/>
          <a:ln w="38100">
            <a:solidFill>
              <a:srgbClr val="006586"/>
            </a:solidFill>
            <a:miter lim="800000"/>
            <a:headEnd/>
            <a:tailEnd/>
          </a:ln>
          <a:effectLst/>
          <a:extLst>
            <a:ext uri="{909E8E84-426E-40DD-AFC4-6F175D3DCCD1}">
              <a14:hiddenFill xmlns:a14="http://schemas.microsoft.com/office/drawing/2010/main">
                <a:solidFill>
                  <a:srgbClr val="4FA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81" name="AutoShape 17"/>
          <p:cNvSpPr>
            <a:spLocks noChangeArrowheads="1"/>
          </p:cNvSpPr>
          <p:nvPr/>
        </p:nvSpPr>
        <p:spPr bwMode="auto">
          <a:xfrm rot="5400000">
            <a:off x="7560469" y="2672556"/>
            <a:ext cx="647700" cy="719138"/>
          </a:xfrm>
          <a:prstGeom prst="rightArrow">
            <a:avLst>
              <a:gd name="adj1" fmla="val 50000"/>
              <a:gd name="adj2" fmla="val 25000"/>
            </a:avLst>
          </a:prstGeom>
          <a:noFill/>
          <a:ln w="38100">
            <a:solidFill>
              <a:srgbClr val="006586"/>
            </a:solidFill>
            <a:prstDash val="sysDot"/>
            <a:miter lim="800000"/>
            <a:headEnd/>
            <a:tailEnd/>
          </a:ln>
          <a:effectLst/>
          <a:extLst>
            <a:ext uri="{909E8E84-426E-40DD-AFC4-6F175D3DCCD1}">
              <a14:hiddenFill xmlns:a14="http://schemas.microsoft.com/office/drawing/2010/main">
                <a:solidFill>
                  <a:srgbClr val="4FA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82" name="AutoShape 18"/>
          <p:cNvSpPr>
            <a:spLocks noChangeArrowheads="1"/>
          </p:cNvSpPr>
          <p:nvPr/>
        </p:nvSpPr>
        <p:spPr bwMode="auto">
          <a:xfrm>
            <a:off x="6588125" y="5157788"/>
            <a:ext cx="360363" cy="647700"/>
          </a:xfrm>
          <a:prstGeom prst="rightArrow">
            <a:avLst>
              <a:gd name="adj1" fmla="val 54898"/>
              <a:gd name="adj2" fmla="val 54625"/>
            </a:avLst>
          </a:prstGeom>
          <a:noFill/>
          <a:ln w="38100">
            <a:solidFill>
              <a:srgbClr val="006586"/>
            </a:solidFill>
            <a:miter lim="800000"/>
            <a:headEnd/>
            <a:tailEnd/>
          </a:ln>
          <a:effectLst/>
          <a:extLst>
            <a:ext uri="{909E8E84-426E-40DD-AFC4-6F175D3DCCD1}">
              <a14:hiddenFill xmlns:a14="http://schemas.microsoft.com/office/drawing/2010/main">
                <a:solidFill>
                  <a:srgbClr val="4FA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83" name="AutoShape 19"/>
          <p:cNvSpPr>
            <a:spLocks noChangeArrowheads="1"/>
          </p:cNvSpPr>
          <p:nvPr/>
        </p:nvSpPr>
        <p:spPr bwMode="auto">
          <a:xfrm flipH="1">
            <a:off x="4356100" y="5157788"/>
            <a:ext cx="360363" cy="647700"/>
          </a:xfrm>
          <a:prstGeom prst="leftRightArrow">
            <a:avLst>
              <a:gd name="adj1" fmla="val 50000"/>
              <a:gd name="adj2" fmla="val 20000"/>
            </a:avLst>
          </a:prstGeom>
          <a:noFill/>
          <a:ln w="38100">
            <a:solidFill>
              <a:srgbClr val="006586"/>
            </a:solidFill>
            <a:miter lim="800000"/>
            <a:headEnd/>
            <a:tailEnd/>
          </a:ln>
          <a:effectLst/>
          <a:extLst>
            <a:ext uri="{909E8E84-426E-40DD-AFC4-6F175D3DCCD1}">
              <a14:hiddenFill xmlns:a14="http://schemas.microsoft.com/office/drawing/2010/main">
                <a:solidFill>
                  <a:srgbClr val="4FA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84" name="AutoShape 20"/>
          <p:cNvSpPr>
            <a:spLocks noChangeArrowheads="1"/>
          </p:cNvSpPr>
          <p:nvPr/>
        </p:nvSpPr>
        <p:spPr bwMode="auto">
          <a:xfrm rot="5400000">
            <a:off x="1224757" y="2672556"/>
            <a:ext cx="647700" cy="719137"/>
          </a:xfrm>
          <a:prstGeom prst="rightArrow">
            <a:avLst>
              <a:gd name="adj1" fmla="val 50000"/>
              <a:gd name="adj2" fmla="val 25000"/>
            </a:avLst>
          </a:prstGeom>
          <a:noFill/>
          <a:ln w="38100">
            <a:solidFill>
              <a:srgbClr val="006586"/>
            </a:solidFill>
            <a:prstDash val="sysDot"/>
            <a:miter lim="800000"/>
            <a:headEnd/>
            <a:tailEnd/>
          </a:ln>
          <a:effectLst/>
          <a:extLst>
            <a:ext uri="{909E8E84-426E-40DD-AFC4-6F175D3DCCD1}">
              <a14:hiddenFill xmlns:a14="http://schemas.microsoft.com/office/drawing/2010/main">
                <a:solidFill>
                  <a:srgbClr val="4FA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85" name="AutoShape 21"/>
          <p:cNvSpPr>
            <a:spLocks noChangeArrowheads="1"/>
          </p:cNvSpPr>
          <p:nvPr/>
        </p:nvSpPr>
        <p:spPr bwMode="auto">
          <a:xfrm flipH="1">
            <a:off x="2916238" y="1773238"/>
            <a:ext cx="647700" cy="719137"/>
          </a:xfrm>
          <a:prstGeom prst="rightArrow">
            <a:avLst>
              <a:gd name="adj1" fmla="val 50000"/>
              <a:gd name="adj2" fmla="val 25000"/>
            </a:avLst>
          </a:prstGeom>
          <a:noFill/>
          <a:ln w="38100">
            <a:solidFill>
              <a:srgbClr val="006586"/>
            </a:solidFill>
            <a:miter lim="800000"/>
            <a:headEnd/>
            <a:tailEnd/>
          </a:ln>
          <a:effectLst/>
          <a:extLst>
            <a:ext uri="{909E8E84-426E-40DD-AFC4-6F175D3DCCD1}">
              <a14:hiddenFill xmlns:a14="http://schemas.microsoft.com/office/drawing/2010/main">
                <a:solidFill>
                  <a:srgbClr val="4FA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86" name="AutoShape 22"/>
          <p:cNvSpPr>
            <a:spLocks noChangeArrowheads="1"/>
          </p:cNvSpPr>
          <p:nvPr/>
        </p:nvSpPr>
        <p:spPr bwMode="auto">
          <a:xfrm rot="5400000">
            <a:off x="4825207" y="2674144"/>
            <a:ext cx="647700" cy="719137"/>
          </a:xfrm>
          <a:prstGeom prst="rightArrow">
            <a:avLst>
              <a:gd name="adj1" fmla="val 50000"/>
              <a:gd name="adj2" fmla="val 25000"/>
            </a:avLst>
          </a:prstGeom>
          <a:noFill/>
          <a:ln w="38100">
            <a:solidFill>
              <a:srgbClr val="006586"/>
            </a:solidFill>
            <a:miter lim="800000"/>
            <a:headEnd/>
            <a:tailEnd/>
          </a:ln>
          <a:effectLst/>
          <a:extLst>
            <a:ext uri="{909E8E84-426E-40DD-AFC4-6F175D3DCCD1}">
              <a14:hiddenFill xmlns:a14="http://schemas.microsoft.com/office/drawing/2010/main">
                <a:solidFill>
                  <a:srgbClr val="4FA600">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87" name="AutoShape 23"/>
          <p:cNvSpPr>
            <a:spLocks noChangeArrowheads="1"/>
          </p:cNvSpPr>
          <p:nvPr/>
        </p:nvSpPr>
        <p:spPr bwMode="auto">
          <a:xfrm rot="16200000" flipV="1">
            <a:off x="-469899" y="3502025"/>
            <a:ext cx="2449512" cy="719137"/>
          </a:xfrm>
          <a:prstGeom prst="rightArrow">
            <a:avLst>
              <a:gd name="adj1" fmla="val 67333"/>
              <a:gd name="adj2" fmla="val 40117"/>
            </a:avLst>
          </a:prstGeom>
          <a:solidFill>
            <a:srgbClr val="FFCC00">
              <a:alpha val="50000"/>
            </a:srgbClr>
          </a:solidFill>
          <a:ln w="38100">
            <a:solidFill>
              <a:srgbClr val="00658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88" name="AutoShape 24"/>
          <p:cNvSpPr>
            <a:spLocks noChangeArrowheads="1"/>
          </p:cNvSpPr>
          <p:nvPr/>
        </p:nvSpPr>
        <p:spPr bwMode="auto">
          <a:xfrm rot="10800000" flipH="1">
            <a:off x="3995738" y="2781300"/>
            <a:ext cx="649287" cy="576263"/>
          </a:xfrm>
          <a:custGeom>
            <a:avLst/>
            <a:gdLst>
              <a:gd name="G0" fmla="+- 9257 0 0"/>
              <a:gd name="G1" fmla="+- 17955 0 0"/>
              <a:gd name="G2" fmla="+- 5950 0 0"/>
              <a:gd name="G3" fmla="*/ 9257 1 2"/>
              <a:gd name="G4" fmla="+- G3 10800 0"/>
              <a:gd name="G5" fmla="+- 21600 9257 17955"/>
              <a:gd name="G6" fmla="+- 17955 5950 0"/>
              <a:gd name="G7" fmla="*/ G6 1 2"/>
              <a:gd name="G8" fmla="*/ 17955 2 1"/>
              <a:gd name="G9" fmla="+- G8 0 21600"/>
              <a:gd name="G10" fmla="*/ 21600 G0 G1"/>
              <a:gd name="G11" fmla="*/ 21600 G4 G1"/>
              <a:gd name="G12" fmla="*/ 21600 G5 G1"/>
              <a:gd name="G13" fmla="*/ 21600 G7 G1"/>
              <a:gd name="G14" fmla="*/ 17955 1 2"/>
              <a:gd name="G15" fmla="+- G5 0 G4"/>
              <a:gd name="G16" fmla="+- G0 0 G4"/>
              <a:gd name="G17" fmla="*/ G2 G15 G16"/>
              <a:gd name="T0" fmla="*/ 15429 w 21600"/>
              <a:gd name="T1" fmla="*/ 0 h 21600"/>
              <a:gd name="T2" fmla="*/ 9257 w 21600"/>
              <a:gd name="T3" fmla="*/ 5950 h 21600"/>
              <a:gd name="T4" fmla="*/ 0 w 21600"/>
              <a:gd name="T5" fmla="*/ 18561 h 21600"/>
              <a:gd name="T6" fmla="*/ 8978 w 21600"/>
              <a:gd name="T7" fmla="*/ 21600 h 21600"/>
              <a:gd name="T8" fmla="*/ 17955 w 21600"/>
              <a:gd name="T9" fmla="*/ 14380 h 21600"/>
              <a:gd name="T10" fmla="*/ 21600 w 21600"/>
              <a:gd name="T11" fmla="*/ 595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5950"/>
                </a:lnTo>
                <a:lnTo>
                  <a:pt x="12902" y="5950"/>
                </a:lnTo>
                <a:lnTo>
                  <a:pt x="12902" y="15521"/>
                </a:lnTo>
                <a:lnTo>
                  <a:pt x="0" y="15521"/>
                </a:lnTo>
                <a:lnTo>
                  <a:pt x="0" y="21600"/>
                </a:lnTo>
                <a:lnTo>
                  <a:pt x="17955" y="21600"/>
                </a:lnTo>
                <a:lnTo>
                  <a:pt x="17955" y="5950"/>
                </a:lnTo>
                <a:lnTo>
                  <a:pt x="21600" y="5950"/>
                </a:lnTo>
                <a:close/>
              </a:path>
            </a:pathLst>
          </a:custGeom>
          <a:noFill/>
          <a:ln w="38100">
            <a:solidFill>
              <a:srgbClr val="006586"/>
            </a:solidFill>
            <a:miter lim="800000"/>
            <a:headEnd/>
            <a:tailEnd/>
          </a:ln>
          <a:effectLst/>
          <a:extLst>
            <a:ext uri="{909E8E84-426E-40DD-AFC4-6F175D3DCCD1}">
              <a14:hiddenFill xmlns:a14="http://schemas.microsoft.com/office/drawing/2010/main">
                <a:solidFill>
                  <a:srgbClr val="4FA600">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89" name="AutoShape 25"/>
          <p:cNvSpPr>
            <a:spLocks noChangeArrowheads="1"/>
          </p:cNvSpPr>
          <p:nvPr/>
        </p:nvSpPr>
        <p:spPr bwMode="auto">
          <a:xfrm rot="10800000" flipH="1">
            <a:off x="3168650" y="5662613"/>
            <a:ext cx="5003800" cy="719137"/>
          </a:xfrm>
          <a:custGeom>
            <a:avLst/>
            <a:gdLst>
              <a:gd name="G0" fmla="+- 187177 0 0"/>
              <a:gd name="G1" fmla="+- 11771781 0 0"/>
              <a:gd name="G2" fmla="+- 187177 0 11771781"/>
              <a:gd name="G3" fmla="+- 10800 0 0"/>
              <a:gd name="G4" fmla="+- 0 0 187177"/>
              <a:gd name="T0" fmla="*/ 360 256 1"/>
              <a:gd name="T1" fmla="*/ 0 256 1"/>
              <a:gd name="G5" fmla="+- G2 T0 T1"/>
              <a:gd name="G6" fmla="?: G2 G2 G5"/>
              <a:gd name="G7" fmla="+- 0 0 G6"/>
              <a:gd name="G8" fmla="+- 9071 0 0"/>
              <a:gd name="G9" fmla="+- 0 0 11771781"/>
              <a:gd name="G10" fmla="+- 9071 0 2700"/>
              <a:gd name="G11" fmla="cos G10 187177"/>
              <a:gd name="G12" fmla="sin G10 187177"/>
              <a:gd name="G13" fmla="cos 13500 187177"/>
              <a:gd name="G14" fmla="sin 13500 187177"/>
              <a:gd name="G15" fmla="+- G11 10800 0"/>
              <a:gd name="G16" fmla="+- G12 10800 0"/>
              <a:gd name="G17" fmla="+- G13 10800 0"/>
              <a:gd name="G18" fmla="+- G14 10800 0"/>
              <a:gd name="G19" fmla="*/ 9071 1 2"/>
              <a:gd name="G20" fmla="+- G19 5400 0"/>
              <a:gd name="G21" fmla="cos G20 187177"/>
              <a:gd name="G22" fmla="sin G20 187177"/>
              <a:gd name="G23" fmla="+- G21 10800 0"/>
              <a:gd name="G24" fmla="+- G12 G23 G22"/>
              <a:gd name="G25" fmla="+- G22 G23 G11"/>
              <a:gd name="G26" fmla="cos 10800 187177"/>
              <a:gd name="G27" fmla="sin 10800 187177"/>
              <a:gd name="G28" fmla="cos 9071 187177"/>
              <a:gd name="G29" fmla="sin 9071 187177"/>
              <a:gd name="G30" fmla="+- G26 10800 0"/>
              <a:gd name="G31" fmla="+- G27 10800 0"/>
              <a:gd name="G32" fmla="+- G28 10800 0"/>
              <a:gd name="G33" fmla="+- G29 10800 0"/>
              <a:gd name="G34" fmla="+- G19 5400 0"/>
              <a:gd name="G35" fmla="cos G34 11771781"/>
              <a:gd name="G36" fmla="sin G34 11771781"/>
              <a:gd name="G37" fmla="+/ 11771781 187177 2"/>
              <a:gd name="T2" fmla="*/ 180 256 1"/>
              <a:gd name="T3" fmla="*/ 0 256 1"/>
              <a:gd name="G38" fmla="+- G37 T2 T3"/>
              <a:gd name="G39" fmla="?: G2 G37 G38"/>
              <a:gd name="G40" fmla="cos 10800 G39"/>
              <a:gd name="G41" fmla="sin 10800 G39"/>
              <a:gd name="G42" fmla="cos 9071 G39"/>
              <a:gd name="G43" fmla="sin 9071 G39"/>
              <a:gd name="G44" fmla="+- G40 10800 0"/>
              <a:gd name="G45" fmla="+- G41 10800 0"/>
              <a:gd name="G46" fmla="+- G42 10800 0"/>
              <a:gd name="G47" fmla="+- G43 10800 0"/>
              <a:gd name="G48" fmla="+- G35 10800 0"/>
              <a:gd name="G49" fmla="+- G36 10800 0"/>
              <a:gd name="T4" fmla="*/ 11033 w 21600"/>
              <a:gd name="T5" fmla="*/ 2 h 21600"/>
              <a:gd name="T6" fmla="*/ 864 w 21600"/>
              <a:gd name="T7" fmla="*/ 10865 h 21600"/>
              <a:gd name="T8" fmla="*/ 10996 w 21600"/>
              <a:gd name="T9" fmla="*/ 1731 h 21600"/>
              <a:gd name="T10" fmla="*/ 24283 w 21600"/>
              <a:gd name="T11" fmla="*/ 11472 h 21600"/>
              <a:gd name="T12" fmla="*/ 20545 w 21600"/>
              <a:gd name="T13" fmla="*/ 14855 h 21600"/>
              <a:gd name="T14" fmla="*/ 17163 w 21600"/>
              <a:gd name="T15" fmla="*/ 1111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9859" y="11251"/>
                </a:moveTo>
                <a:cubicBezTo>
                  <a:pt x="19867" y="11101"/>
                  <a:pt x="19871" y="10950"/>
                  <a:pt x="19871" y="10800"/>
                </a:cubicBezTo>
                <a:cubicBezTo>
                  <a:pt x="19871" y="5790"/>
                  <a:pt x="15809" y="1729"/>
                  <a:pt x="10800" y="1729"/>
                </a:cubicBezTo>
                <a:cubicBezTo>
                  <a:pt x="5790" y="1729"/>
                  <a:pt x="1729" y="5790"/>
                  <a:pt x="1729" y="10800"/>
                </a:cubicBezTo>
                <a:cubicBezTo>
                  <a:pt x="1729" y="10819"/>
                  <a:pt x="1729" y="10839"/>
                  <a:pt x="1729" y="10859"/>
                </a:cubicBezTo>
                <a:lnTo>
                  <a:pt x="0" y="10871"/>
                </a:lnTo>
                <a:cubicBezTo>
                  <a:pt x="0" y="10847"/>
                  <a:pt x="0" y="10823"/>
                  <a:pt x="0" y="10800"/>
                </a:cubicBezTo>
                <a:cubicBezTo>
                  <a:pt x="0" y="4835"/>
                  <a:pt x="4835" y="0"/>
                  <a:pt x="10800" y="0"/>
                </a:cubicBezTo>
                <a:cubicBezTo>
                  <a:pt x="16764" y="0"/>
                  <a:pt x="21600" y="4835"/>
                  <a:pt x="21600" y="10800"/>
                </a:cubicBezTo>
                <a:cubicBezTo>
                  <a:pt x="21600" y="10979"/>
                  <a:pt x="21595" y="11158"/>
                  <a:pt x="21586" y="11338"/>
                </a:cubicBezTo>
                <a:lnTo>
                  <a:pt x="24283" y="11472"/>
                </a:lnTo>
                <a:lnTo>
                  <a:pt x="20545" y="14855"/>
                </a:lnTo>
                <a:lnTo>
                  <a:pt x="17163" y="11117"/>
                </a:lnTo>
                <a:lnTo>
                  <a:pt x="19859" y="11251"/>
                </a:lnTo>
                <a:close/>
              </a:path>
            </a:pathLst>
          </a:custGeom>
          <a:noFill/>
          <a:ln w="38100">
            <a:solidFill>
              <a:srgbClr val="006586"/>
            </a:solidFill>
            <a:miter lim="800000"/>
            <a:headEnd/>
            <a:tailEnd/>
          </a:ln>
          <a:effectLst/>
          <a:extLst>
            <a:ext uri="{909E8E84-426E-40DD-AFC4-6F175D3DCCD1}">
              <a14:hiddenFill xmlns:a14="http://schemas.microsoft.com/office/drawing/2010/main">
                <a:solidFill>
                  <a:srgbClr val="4FA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90" name="AutoShape 26"/>
          <p:cNvSpPr>
            <a:spLocks noChangeArrowheads="1"/>
          </p:cNvSpPr>
          <p:nvPr/>
        </p:nvSpPr>
        <p:spPr bwMode="auto">
          <a:xfrm flipH="1">
            <a:off x="2124075" y="5157788"/>
            <a:ext cx="360363" cy="647700"/>
          </a:xfrm>
          <a:prstGeom prst="rightArrow">
            <a:avLst>
              <a:gd name="adj1" fmla="val 54898"/>
              <a:gd name="adj2" fmla="val 54625"/>
            </a:avLst>
          </a:prstGeom>
          <a:noFill/>
          <a:ln w="38100">
            <a:solidFill>
              <a:srgbClr val="006586"/>
            </a:solidFill>
            <a:miter lim="800000"/>
            <a:headEnd/>
            <a:tailEnd/>
          </a:ln>
          <a:effectLst/>
          <a:extLst>
            <a:ext uri="{909E8E84-426E-40DD-AFC4-6F175D3DCCD1}">
              <a14:hiddenFill xmlns:a14="http://schemas.microsoft.com/office/drawing/2010/main">
                <a:solidFill>
                  <a:srgbClr val="4FA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4491" name="AutoShape 27"/>
          <p:cNvSpPr>
            <a:spLocks noChangeArrowheads="1"/>
          </p:cNvSpPr>
          <p:nvPr/>
        </p:nvSpPr>
        <p:spPr bwMode="auto">
          <a:xfrm rot="10800000" flipH="1">
            <a:off x="2411413" y="1916113"/>
            <a:ext cx="504825" cy="576262"/>
          </a:xfrm>
          <a:custGeom>
            <a:avLst/>
            <a:gdLst>
              <a:gd name="G0" fmla="+- 5950 0 0"/>
              <a:gd name="G1" fmla="+- 17955 0 0"/>
              <a:gd name="G2" fmla="+- 5950 0 0"/>
              <a:gd name="G3" fmla="*/ 5950 1 2"/>
              <a:gd name="G4" fmla="+- G3 10800 0"/>
              <a:gd name="G5" fmla="+- 21600 5950 17955"/>
              <a:gd name="G6" fmla="+- 17955 5950 0"/>
              <a:gd name="G7" fmla="*/ G6 1 2"/>
              <a:gd name="G8" fmla="*/ 17955 2 1"/>
              <a:gd name="G9" fmla="+- G8 0 21600"/>
              <a:gd name="G10" fmla="*/ 21600 G0 G1"/>
              <a:gd name="G11" fmla="*/ 21600 G4 G1"/>
              <a:gd name="G12" fmla="*/ 21600 G5 G1"/>
              <a:gd name="G13" fmla="*/ 21600 G7 G1"/>
              <a:gd name="G14" fmla="*/ 17955 1 2"/>
              <a:gd name="G15" fmla="+- G5 0 G4"/>
              <a:gd name="G16" fmla="+- G0 0 G4"/>
              <a:gd name="G17" fmla="*/ G2 G15 G16"/>
              <a:gd name="T0" fmla="*/ 13775 w 21600"/>
              <a:gd name="T1" fmla="*/ 0 h 21600"/>
              <a:gd name="T2" fmla="*/ 5950 w 21600"/>
              <a:gd name="T3" fmla="*/ 5950 h 21600"/>
              <a:gd name="T4" fmla="*/ 0 w 21600"/>
              <a:gd name="T5" fmla="*/ 16571 h 21600"/>
              <a:gd name="T6" fmla="*/ 8978 w 21600"/>
              <a:gd name="T7" fmla="*/ 21600 h 21600"/>
              <a:gd name="T8" fmla="*/ 17955 w 21600"/>
              <a:gd name="T9" fmla="*/ 14380 h 21600"/>
              <a:gd name="T10" fmla="*/ 21600 w 21600"/>
              <a:gd name="T11" fmla="*/ 595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775" y="0"/>
                </a:moveTo>
                <a:lnTo>
                  <a:pt x="5950" y="5950"/>
                </a:lnTo>
                <a:lnTo>
                  <a:pt x="9595" y="5950"/>
                </a:lnTo>
                <a:lnTo>
                  <a:pt x="9595" y="11543"/>
                </a:lnTo>
                <a:lnTo>
                  <a:pt x="0" y="11543"/>
                </a:lnTo>
                <a:lnTo>
                  <a:pt x="0" y="21600"/>
                </a:lnTo>
                <a:lnTo>
                  <a:pt x="17955" y="21600"/>
                </a:lnTo>
                <a:lnTo>
                  <a:pt x="17955" y="5950"/>
                </a:lnTo>
                <a:lnTo>
                  <a:pt x="21600" y="5950"/>
                </a:lnTo>
                <a:close/>
              </a:path>
            </a:pathLst>
          </a:custGeom>
          <a:noFill/>
          <a:ln w="38100">
            <a:solidFill>
              <a:srgbClr val="006586"/>
            </a:solidFill>
            <a:miter lim="800000"/>
            <a:headEnd/>
            <a:tailEnd/>
          </a:ln>
          <a:effectLst/>
          <a:extLst>
            <a:ext uri="{909E8E84-426E-40DD-AFC4-6F175D3DCCD1}">
              <a14:hiddenFill xmlns:a14="http://schemas.microsoft.com/office/drawing/2010/main">
                <a:solidFill>
                  <a:srgbClr val="4FA600">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1876807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4469"/>
                                        </p:tgtEl>
                                        <p:attrNameLst>
                                          <p:attrName>style.visibility</p:attrName>
                                        </p:attrNameLst>
                                      </p:cBhvr>
                                      <p:to>
                                        <p:strVal val="visible"/>
                                      </p:to>
                                    </p:set>
                                    <p:animEffect transition="in" filter="fade">
                                      <p:cBhvr>
                                        <p:cTn id="7" dur="1000"/>
                                        <p:tgtEl>
                                          <p:spTgt spid="5744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4486"/>
                                        </p:tgtEl>
                                        <p:attrNameLst>
                                          <p:attrName>style.visibility</p:attrName>
                                        </p:attrNameLst>
                                      </p:cBhvr>
                                      <p:to>
                                        <p:strVal val="visible"/>
                                      </p:to>
                                    </p:set>
                                    <p:animEffect transition="in" filter="fade">
                                      <p:cBhvr>
                                        <p:cTn id="12" dur="1000"/>
                                        <p:tgtEl>
                                          <p:spTgt spid="574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4468"/>
                                        </p:tgtEl>
                                        <p:attrNameLst>
                                          <p:attrName>style.visibility</p:attrName>
                                        </p:attrNameLst>
                                      </p:cBhvr>
                                      <p:to>
                                        <p:strVal val="visible"/>
                                      </p:to>
                                    </p:set>
                                    <p:animEffect transition="in" filter="fade">
                                      <p:cBhvr>
                                        <p:cTn id="17" dur="1000"/>
                                        <p:tgtEl>
                                          <p:spTgt spid="5744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4478"/>
                                        </p:tgtEl>
                                        <p:attrNameLst>
                                          <p:attrName>style.visibility</p:attrName>
                                        </p:attrNameLst>
                                      </p:cBhvr>
                                      <p:to>
                                        <p:strVal val="visible"/>
                                      </p:to>
                                    </p:set>
                                    <p:animEffect transition="in" filter="fade">
                                      <p:cBhvr>
                                        <p:cTn id="22" dur="1000"/>
                                        <p:tgtEl>
                                          <p:spTgt spid="57447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4470"/>
                                        </p:tgtEl>
                                        <p:attrNameLst>
                                          <p:attrName>style.visibility</p:attrName>
                                        </p:attrNameLst>
                                      </p:cBhvr>
                                      <p:to>
                                        <p:strVal val="visible"/>
                                      </p:to>
                                    </p:set>
                                    <p:animEffect transition="in" filter="fade">
                                      <p:cBhvr>
                                        <p:cTn id="27" dur="1000"/>
                                        <p:tgtEl>
                                          <p:spTgt spid="5744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74476"/>
                                        </p:tgtEl>
                                        <p:attrNameLst>
                                          <p:attrName>style.visibility</p:attrName>
                                        </p:attrNameLst>
                                      </p:cBhvr>
                                      <p:to>
                                        <p:strVal val="visible"/>
                                      </p:to>
                                    </p:set>
                                    <p:animEffect transition="in" filter="fade">
                                      <p:cBhvr>
                                        <p:cTn id="32" dur="1000"/>
                                        <p:tgtEl>
                                          <p:spTgt spid="5744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74473"/>
                                        </p:tgtEl>
                                        <p:attrNameLst>
                                          <p:attrName>style.visibility</p:attrName>
                                        </p:attrNameLst>
                                      </p:cBhvr>
                                      <p:to>
                                        <p:strVal val="visible"/>
                                      </p:to>
                                    </p:set>
                                    <p:animEffect transition="in" filter="fade">
                                      <p:cBhvr>
                                        <p:cTn id="37" dur="1000"/>
                                        <p:tgtEl>
                                          <p:spTgt spid="5744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74482"/>
                                        </p:tgtEl>
                                        <p:attrNameLst>
                                          <p:attrName>style.visibility</p:attrName>
                                        </p:attrNameLst>
                                      </p:cBhvr>
                                      <p:to>
                                        <p:strVal val="visible"/>
                                      </p:to>
                                    </p:set>
                                    <p:animEffect transition="in" filter="fade">
                                      <p:cBhvr>
                                        <p:cTn id="42" dur="1000"/>
                                        <p:tgtEl>
                                          <p:spTgt spid="57448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74477"/>
                                        </p:tgtEl>
                                        <p:attrNameLst>
                                          <p:attrName>style.visibility</p:attrName>
                                        </p:attrNameLst>
                                      </p:cBhvr>
                                      <p:to>
                                        <p:strVal val="visible"/>
                                      </p:to>
                                    </p:set>
                                    <p:animEffect transition="in" filter="fade">
                                      <p:cBhvr>
                                        <p:cTn id="47" dur="1000"/>
                                        <p:tgtEl>
                                          <p:spTgt spid="57447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74471"/>
                                        </p:tgtEl>
                                        <p:attrNameLst>
                                          <p:attrName>style.visibility</p:attrName>
                                        </p:attrNameLst>
                                      </p:cBhvr>
                                      <p:to>
                                        <p:strVal val="visible"/>
                                      </p:to>
                                    </p:set>
                                    <p:animEffect transition="in" filter="fade">
                                      <p:cBhvr>
                                        <p:cTn id="52" dur="1000"/>
                                        <p:tgtEl>
                                          <p:spTgt spid="57447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74483"/>
                                        </p:tgtEl>
                                        <p:attrNameLst>
                                          <p:attrName>style.visibility</p:attrName>
                                        </p:attrNameLst>
                                      </p:cBhvr>
                                      <p:to>
                                        <p:strVal val="visible"/>
                                      </p:to>
                                    </p:set>
                                    <p:animEffect transition="in" filter="fade">
                                      <p:cBhvr>
                                        <p:cTn id="57" dur="1000"/>
                                        <p:tgtEl>
                                          <p:spTgt spid="57448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74489"/>
                                        </p:tgtEl>
                                        <p:attrNameLst>
                                          <p:attrName>style.visibility</p:attrName>
                                        </p:attrNameLst>
                                      </p:cBhvr>
                                      <p:to>
                                        <p:strVal val="visible"/>
                                      </p:to>
                                    </p:set>
                                    <p:animEffect transition="in" filter="fade">
                                      <p:cBhvr>
                                        <p:cTn id="62" dur="1000"/>
                                        <p:tgtEl>
                                          <p:spTgt spid="57448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74479"/>
                                        </p:tgtEl>
                                        <p:attrNameLst>
                                          <p:attrName>style.visibility</p:attrName>
                                        </p:attrNameLst>
                                      </p:cBhvr>
                                      <p:to>
                                        <p:strVal val="visible"/>
                                      </p:to>
                                    </p:set>
                                    <p:animEffect transition="in" filter="fade">
                                      <p:cBhvr>
                                        <p:cTn id="67" dur="1000"/>
                                        <p:tgtEl>
                                          <p:spTgt spid="57447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74474"/>
                                        </p:tgtEl>
                                        <p:attrNameLst>
                                          <p:attrName>style.visibility</p:attrName>
                                        </p:attrNameLst>
                                      </p:cBhvr>
                                      <p:to>
                                        <p:strVal val="visible"/>
                                      </p:to>
                                    </p:set>
                                    <p:animEffect transition="in" filter="fade">
                                      <p:cBhvr>
                                        <p:cTn id="72" dur="1000"/>
                                        <p:tgtEl>
                                          <p:spTgt spid="57447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74490"/>
                                        </p:tgtEl>
                                        <p:attrNameLst>
                                          <p:attrName>style.visibility</p:attrName>
                                        </p:attrNameLst>
                                      </p:cBhvr>
                                      <p:to>
                                        <p:strVal val="visible"/>
                                      </p:to>
                                    </p:set>
                                    <p:animEffect transition="in" filter="fade">
                                      <p:cBhvr>
                                        <p:cTn id="77" dur="1000"/>
                                        <p:tgtEl>
                                          <p:spTgt spid="57449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74487"/>
                                        </p:tgtEl>
                                        <p:attrNameLst>
                                          <p:attrName>style.visibility</p:attrName>
                                        </p:attrNameLst>
                                      </p:cBhvr>
                                      <p:to>
                                        <p:strVal val="visible"/>
                                      </p:to>
                                    </p:set>
                                    <p:animEffect transition="in" filter="fade">
                                      <p:cBhvr>
                                        <p:cTn id="82" dur="1000"/>
                                        <p:tgtEl>
                                          <p:spTgt spid="57448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74475"/>
                                        </p:tgtEl>
                                        <p:attrNameLst>
                                          <p:attrName>style.visibility</p:attrName>
                                        </p:attrNameLst>
                                      </p:cBhvr>
                                      <p:to>
                                        <p:strVal val="visible"/>
                                      </p:to>
                                    </p:set>
                                    <p:animEffect transition="in" filter="fade">
                                      <p:cBhvr>
                                        <p:cTn id="87" dur="1000"/>
                                        <p:tgtEl>
                                          <p:spTgt spid="57447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74484"/>
                                        </p:tgtEl>
                                        <p:attrNameLst>
                                          <p:attrName>style.visibility</p:attrName>
                                        </p:attrNameLst>
                                      </p:cBhvr>
                                      <p:to>
                                        <p:strVal val="visible"/>
                                      </p:to>
                                    </p:set>
                                    <p:animEffect transition="in" filter="fade">
                                      <p:cBhvr>
                                        <p:cTn id="92" dur="1000"/>
                                        <p:tgtEl>
                                          <p:spTgt spid="57448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74491"/>
                                        </p:tgtEl>
                                        <p:attrNameLst>
                                          <p:attrName>style.visibility</p:attrName>
                                        </p:attrNameLst>
                                      </p:cBhvr>
                                      <p:to>
                                        <p:strVal val="visible"/>
                                      </p:to>
                                    </p:set>
                                    <p:animEffect transition="in" filter="fade">
                                      <p:cBhvr>
                                        <p:cTn id="97" dur="1000"/>
                                        <p:tgtEl>
                                          <p:spTgt spid="574491"/>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74466"/>
                                        </p:tgtEl>
                                        <p:attrNameLst>
                                          <p:attrName>style.visibility</p:attrName>
                                        </p:attrNameLst>
                                      </p:cBhvr>
                                      <p:to>
                                        <p:strVal val="visible"/>
                                      </p:to>
                                    </p:set>
                                    <p:animEffect transition="in" filter="fade">
                                      <p:cBhvr>
                                        <p:cTn id="102" dur="1000"/>
                                        <p:tgtEl>
                                          <p:spTgt spid="574466"/>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74488"/>
                                        </p:tgtEl>
                                        <p:attrNameLst>
                                          <p:attrName>style.visibility</p:attrName>
                                        </p:attrNameLst>
                                      </p:cBhvr>
                                      <p:to>
                                        <p:strVal val="visible"/>
                                      </p:to>
                                    </p:set>
                                    <p:animEffect transition="in" filter="fade">
                                      <p:cBhvr>
                                        <p:cTn id="107" dur="1000"/>
                                        <p:tgtEl>
                                          <p:spTgt spid="57448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74485"/>
                                        </p:tgtEl>
                                        <p:attrNameLst>
                                          <p:attrName>style.visibility</p:attrName>
                                        </p:attrNameLst>
                                      </p:cBhvr>
                                      <p:to>
                                        <p:strVal val="visible"/>
                                      </p:to>
                                    </p:set>
                                    <p:animEffect transition="in" filter="fade">
                                      <p:cBhvr>
                                        <p:cTn id="112" dur="1000"/>
                                        <p:tgtEl>
                                          <p:spTgt spid="574485"/>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74480"/>
                                        </p:tgtEl>
                                        <p:attrNameLst>
                                          <p:attrName>style.visibility</p:attrName>
                                        </p:attrNameLst>
                                      </p:cBhvr>
                                      <p:to>
                                        <p:strVal val="visible"/>
                                      </p:to>
                                    </p:set>
                                    <p:animEffect transition="in" filter="fade">
                                      <p:cBhvr>
                                        <p:cTn id="117" dur="1000"/>
                                        <p:tgtEl>
                                          <p:spTgt spid="574480"/>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74472"/>
                                        </p:tgtEl>
                                        <p:attrNameLst>
                                          <p:attrName>style.visibility</p:attrName>
                                        </p:attrNameLst>
                                      </p:cBhvr>
                                      <p:to>
                                        <p:strVal val="visible"/>
                                      </p:to>
                                    </p:set>
                                    <p:animEffect transition="in" filter="fade">
                                      <p:cBhvr>
                                        <p:cTn id="122" dur="1000"/>
                                        <p:tgtEl>
                                          <p:spTgt spid="574472"/>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74481"/>
                                        </p:tgtEl>
                                        <p:attrNameLst>
                                          <p:attrName>style.visibility</p:attrName>
                                        </p:attrNameLst>
                                      </p:cBhvr>
                                      <p:to>
                                        <p:strVal val="visible"/>
                                      </p:to>
                                    </p:set>
                                    <p:animEffect transition="in" filter="fade">
                                      <p:cBhvr>
                                        <p:cTn id="127" dur="1000"/>
                                        <p:tgtEl>
                                          <p:spTgt spid="574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6" grpId="0" animBg="1"/>
      <p:bldP spid="574468" grpId="0" animBg="1"/>
      <p:bldP spid="574469" grpId="0" animBg="1"/>
      <p:bldP spid="574470" grpId="0" animBg="1"/>
      <p:bldP spid="574471" grpId="0" animBg="1"/>
      <p:bldP spid="574472" grpId="0" animBg="1"/>
      <p:bldP spid="574473" grpId="0" animBg="1"/>
      <p:bldP spid="574474" grpId="0" animBg="1"/>
      <p:bldP spid="574475" grpId="0" animBg="1"/>
      <p:bldP spid="574476" grpId="0" animBg="1"/>
      <p:bldP spid="574477" grpId="0" animBg="1"/>
      <p:bldP spid="574478" grpId="0" animBg="1"/>
      <p:bldP spid="574479" grpId="0" animBg="1"/>
      <p:bldP spid="574480" grpId="0" animBg="1"/>
      <p:bldP spid="574481" grpId="0" animBg="1"/>
      <p:bldP spid="574482" grpId="0" animBg="1"/>
      <p:bldP spid="574483" grpId="0" animBg="1"/>
      <p:bldP spid="574484" grpId="0" animBg="1"/>
      <p:bldP spid="574485" grpId="0" animBg="1"/>
      <p:bldP spid="574486" grpId="0" animBg="1"/>
      <p:bldP spid="574487" grpId="0" animBg="1"/>
      <p:bldP spid="574488" grpId="0" animBg="1"/>
      <p:bldP spid="574489" grpId="0" animBg="1"/>
      <p:bldP spid="574490" grpId="0" animBg="1"/>
      <p:bldP spid="574491"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Secure </a:t>
            </a:r>
            <a:r>
              <a:rPr lang="en-GB" dirty="0" err="1"/>
              <a:t>Govt-Govt</a:t>
            </a:r>
            <a:r>
              <a:rPr lang="en-GB" dirty="0"/>
              <a:t> Data Exchange using SOAP</a:t>
            </a:r>
          </a:p>
        </p:txBody>
      </p:sp>
      <p:sp>
        <p:nvSpPr>
          <p:cNvPr id="5" name="Date Placeholder 4"/>
          <p:cNvSpPr>
            <a:spLocks noGrp="1"/>
          </p:cNvSpPr>
          <p:nvPr>
            <p:ph type="dt" sz="half" idx="10"/>
          </p:nvPr>
        </p:nvSpPr>
        <p:spPr/>
        <p:txBody>
          <a:bodyPr/>
          <a:lstStyle/>
          <a:p>
            <a:r>
              <a:rPr lang="en-AU" altLang="en-US"/>
              <a:t>September 09</a:t>
            </a:r>
          </a:p>
        </p:txBody>
      </p:sp>
      <p:sp>
        <p:nvSpPr>
          <p:cNvPr id="6" name="Footer Placeholder 5"/>
          <p:cNvSpPr>
            <a:spLocks noGrp="1"/>
          </p:cNvSpPr>
          <p:nvPr>
            <p:ph type="ftr" sz="quarter" idx="11"/>
          </p:nvPr>
        </p:nvSpPr>
        <p:spPr/>
        <p:txBody>
          <a:bodyPr/>
          <a:lstStyle/>
          <a:p>
            <a:r>
              <a:rPr lang="en-AU" altLang="en-US"/>
              <a:t>15th UN/CEFACT Forum, Sapporo</a:t>
            </a:r>
          </a:p>
        </p:txBody>
      </p:sp>
      <p:sp>
        <p:nvSpPr>
          <p:cNvPr id="7" name="Slide Number Placeholder 6"/>
          <p:cNvSpPr>
            <a:spLocks noGrp="1"/>
          </p:cNvSpPr>
          <p:nvPr>
            <p:ph type="sldNum" sz="quarter" idx="12"/>
          </p:nvPr>
        </p:nvSpPr>
        <p:spPr/>
        <p:txBody>
          <a:bodyPr/>
          <a:lstStyle/>
          <a:p>
            <a:fld id="{D04CFB69-EC24-49B7-9506-91B832F23EBF}" type="slidenum">
              <a:rPr lang="en-AU" altLang="en-US"/>
              <a:pPr/>
              <a:t>63</a:t>
            </a:fld>
            <a:endParaRPr lang="en-AU" altLang="en-US"/>
          </a:p>
        </p:txBody>
      </p:sp>
      <p:sp>
        <p:nvSpPr>
          <p:cNvPr id="605187" name="Rectangle 3"/>
          <p:cNvSpPr>
            <a:spLocks noGrp="1" noChangeArrowheads="1"/>
          </p:cNvSpPr>
          <p:nvPr>
            <p:ph type="body" sz="half" idx="4294967295"/>
          </p:nvPr>
        </p:nvSpPr>
        <p:spPr>
          <a:xfrm>
            <a:off x="646113" y="1360348"/>
            <a:ext cx="8389937" cy="1152525"/>
          </a:xfrm>
          <a:noFill/>
          <a:ln/>
        </p:spPr>
        <p:txBody>
          <a:bodyPr lIns="92075" tIns="46038" rIns="92075" bIns="46038"/>
          <a:lstStyle/>
          <a:p>
            <a:pPr marL="533400" indent="-533400">
              <a:lnSpc>
                <a:spcPct val="80000"/>
              </a:lnSpc>
              <a:buClr>
                <a:srgbClr val="004D63"/>
              </a:buClr>
              <a:buFont typeface="Wingdings" panose="05000000000000000000" pitchFamily="2" charset="2"/>
              <a:buAutoNum type="alphaUcPeriod"/>
            </a:pPr>
            <a:r>
              <a:rPr lang="en-US" altLang="en-US" sz="2400" dirty="0"/>
              <a:t>Border agency requests latest export certificates </a:t>
            </a:r>
          </a:p>
          <a:p>
            <a:pPr marL="533400" indent="-533400">
              <a:lnSpc>
                <a:spcPct val="80000"/>
              </a:lnSpc>
              <a:buClr>
                <a:srgbClr val="004D63"/>
              </a:buClr>
              <a:buFont typeface="Wingdings" panose="05000000000000000000" pitchFamily="2" charset="2"/>
              <a:buAutoNum type="alphaUcPeriod"/>
            </a:pPr>
            <a:r>
              <a:rPr lang="en-US" altLang="en-US" sz="2400" dirty="0"/>
              <a:t>Border agency updates its database as required</a:t>
            </a:r>
          </a:p>
          <a:p>
            <a:pPr marL="533400" indent="-533400">
              <a:lnSpc>
                <a:spcPct val="80000"/>
              </a:lnSpc>
              <a:buClr>
                <a:srgbClr val="004D63"/>
              </a:buClr>
              <a:buFont typeface="Wingdings" panose="05000000000000000000" pitchFamily="2" charset="2"/>
              <a:buAutoNum type="alphaUcPeriod"/>
            </a:pPr>
            <a:r>
              <a:rPr lang="en-US" altLang="en-US" sz="2400" dirty="0"/>
              <a:t>Border agency submits acknowledgement file</a:t>
            </a:r>
          </a:p>
        </p:txBody>
      </p:sp>
      <p:pic>
        <p:nvPicPr>
          <p:cNvPr id="605188" name="Picture 4" descr="E-cert Data Exchange"/>
          <p:cNvPicPr>
            <a:picLocks noGrp="1" noChangeAspect="1" noChangeArrowheads="1"/>
          </p:cNvPicPr>
          <p:nvPr>
            <p:ph sz="quarter" idx="4294967295"/>
          </p:nvPr>
        </p:nvPicPr>
        <p:blipFill>
          <a:blip r:embed="rId3">
            <a:extLst>
              <a:ext uri="{28A0092B-C50C-407E-A947-70E740481C1C}">
                <a14:useLocalDpi xmlns:a14="http://schemas.microsoft.com/office/drawing/2010/main"/>
              </a:ext>
            </a:extLst>
          </a:blip>
          <a:srcRect/>
          <a:stretch>
            <a:fillRect/>
          </a:stretch>
        </p:blipFill>
        <p:spPr>
          <a:xfrm>
            <a:off x="403353" y="2963863"/>
            <a:ext cx="8497887" cy="3344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342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605187">
                                            <p:txEl>
                                              <p:pRg st="0" end="0"/>
                                            </p:txEl>
                                          </p:spTgt>
                                        </p:tgtEl>
                                        <p:attrNameLst>
                                          <p:attrName>style.visibility</p:attrName>
                                        </p:attrNameLst>
                                      </p:cBhvr>
                                      <p:to>
                                        <p:strVal val="visible"/>
                                      </p:to>
                                    </p:set>
                                    <p:animEffect transition="in" filter="fade">
                                      <p:cBhvr>
                                        <p:cTn id="7" dur="500"/>
                                        <p:tgtEl>
                                          <p:spTgt spid="605187">
                                            <p:txEl>
                                              <p:pRg st="0" end="0"/>
                                            </p:txEl>
                                          </p:spTgt>
                                        </p:tgtEl>
                                      </p:cBhvr>
                                    </p:animEffect>
                                    <p:anim calcmode="lin" valueType="num">
                                      <p:cBhvr>
                                        <p:cTn id="8" dur="500" fill="hold"/>
                                        <p:tgtEl>
                                          <p:spTgt spid="60518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0518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605187">
                                            <p:txEl>
                                              <p:pRg st="1" end="1"/>
                                            </p:txEl>
                                          </p:spTgt>
                                        </p:tgtEl>
                                        <p:attrNameLst>
                                          <p:attrName>style.visibility</p:attrName>
                                        </p:attrNameLst>
                                      </p:cBhvr>
                                      <p:to>
                                        <p:strVal val="visible"/>
                                      </p:to>
                                    </p:set>
                                    <p:animEffect transition="in" filter="fade">
                                      <p:cBhvr>
                                        <p:cTn id="14" dur="500"/>
                                        <p:tgtEl>
                                          <p:spTgt spid="605187">
                                            <p:txEl>
                                              <p:pRg st="1" end="1"/>
                                            </p:txEl>
                                          </p:spTgt>
                                        </p:tgtEl>
                                      </p:cBhvr>
                                    </p:animEffect>
                                    <p:anim calcmode="lin" valueType="num">
                                      <p:cBhvr>
                                        <p:cTn id="15" dur="500" fill="hold"/>
                                        <p:tgtEl>
                                          <p:spTgt spid="60518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0518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605187">
                                            <p:txEl>
                                              <p:pRg st="2" end="2"/>
                                            </p:txEl>
                                          </p:spTgt>
                                        </p:tgtEl>
                                        <p:attrNameLst>
                                          <p:attrName>style.visibility</p:attrName>
                                        </p:attrNameLst>
                                      </p:cBhvr>
                                      <p:to>
                                        <p:strVal val="visible"/>
                                      </p:to>
                                    </p:set>
                                    <p:animEffect transition="in" filter="fade">
                                      <p:cBhvr>
                                        <p:cTn id="21" dur="500"/>
                                        <p:tgtEl>
                                          <p:spTgt spid="605187">
                                            <p:txEl>
                                              <p:pRg st="2" end="2"/>
                                            </p:txEl>
                                          </p:spTgt>
                                        </p:tgtEl>
                                      </p:cBhvr>
                                    </p:animEffect>
                                    <p:anim calcmode="lin" valueType="num">
                                      <p:cBhvr>
                                        <p:cTn id="22" dur="500" fill="hold"/>
                                        <p:tgtEl>
                                          <p:spTgt spid="605187">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05187">
                                            <p:txEl>
                                              <p:pRg st="2" end="2"/>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noFill/>
          <a:ln/>
        </p:spPr>
        <p:txBody>
          <a:bodyPr>
            <a:normAutofit fontScale="90000"/>
          </a:bodyPr>
          <a:lstStyle/>
          <a:p>
            <a:r>
              <a:rPr lang="en-NZ" altLang="en-US" sz="3200" dirty="0">
                <a:solidFill>
                  <a:schemeClr val="bg1"/>
                </a:solidFill>
              </a:rPr>
              <a:t>         </a:t>
            </a:r>
            <a:endParaRPr lang="en-GB" altLang="en-US" sz="3600" dirty="0">
              <a:solidFill>
                <a:schemeClr val="tx1"/>
              </a:solidFill>
            </a:endParaRPr>
          </a:p>
        </p:txBody>
      </p:sp>
      <p:sp>
        <p:nvSpPr>
          <p:cNvPr id="4" name="Date Placeholder 3"/>
          <p:cNvSpPr>
            <a:spLocks noGrp="1"/>
          </p:cNvSpPr>
          <p:nvPr>
            <p:ph type="dt" sz="half" idx="10"/>
          </p:nvPr>
        </p:nvSpPr>
        <p:spPr/>
        <p:txBody>
          <a:bodyPr/>
          <a:lstStyle/>
          <a:p>
            <a:r>
              <a:rPr lang="en-AU" altLang="en-US"/>
              <a:t>September 09</a:t>
            </a:r>
          </a:p>
        </p:txBody>
      </p:sp>
      <p:sp>
        <p:nvSpPr>
          <p:cNvPr id="5" name="Footer Placeholder 4"/>
          <p:cNvSpPr>
            <a:spLocks noGrp="1"/>
          </p:cNvSpPr>
          <p:nvPr>
            <p:ph type="ftr" sz="quarter" idx="11"/>
          </p:nvPr>
        </p:nvSpPr>
        <p:spPr/>
        <p:txBody>
          <a:bodyPr/>
          <a:lstStyle/>
          <a:p>
            <a:r>
              <a:rPr lang="en-AU" altLang="en-US"/>
              <a:t>15th UN/CEFACT Forum, Sapporo</a:t>
            </a:r>
          </a:p>
        </p:txBody>
      </p:sp>
      <p:sp>
        <p:nvSpPr>
          <p:cNvPr id="6" name="Slide Number Placeholder 5"/>
          <p:cNvSpPr>
            <a:spLocks noGrp="1"/>
          </p:cNvSpPr>
          <p:nvPr>
            <p:ph type="sldNum" sz="quarter" idx="12"/>
          </p:nvPr>
        </p:nvSpPr>
        <p:spPr/>
        <p:txBody>
          <a:bodyPr/>
          <a:lstStyle/>
          <a:p>
            <a:fld id="{FF8E5386-BA81-47B1-89B3-58A6BA2BDFA7}" type="slidenum">
              <a:rPr lang="en-AU" altLang="en-US"/>
              <a:pPr/>
              <a:t>64</a:t>
            </a:fld>
            <a:endParaRPr lang="en-AU" altLang="en-US"/>
          </a:p>
        </p:txBody>
      </p:sp>
      <p:pic>
        <p:nvPicPr>
          <p:cNvPr id="560131" name="Picture 3"/>
          <p:cNvPicPr>
            <a:picLocks noGrp="1" noChangeAspect="1" noChangeArrowheads="1"/>
          </p:cNvPicPr>
          <p:nvPr>
            <p:ph sz="half" idx="4294967295"/>
          </p:nvPr>
        </p:nvPicPr>
        <p:blipFill>
          <a:blip r:embed="rId2" cstate="email">
            <a:extLst>
              <a:ext uri="{28A0092B-C50C-407E-A947-70E740481C1C}">
                <a14:useLocalDpi xmlns:a14="http://schemas.microsoft.com/office/drawing/2010/main"/>
              </a:ext>
            </a:extLst>
          </a:blip>
          <a:srcRect/>
          <a:stretch>
            <a:fillRect/>
          </a:stretch>
        </p:blipFill>
        <p:spPr>
          <a:xfrm>
            <a:off x="0" y="836613"/>
            <a:ext cx="9144000" cy="5472112"/>
          </a:xfrm>
          <a:noFill/>
          <a:ln/>
        </p:spPr>
      </p:pic>
      <p:sp>
        <p:nvSpPr>
          <p:cNvPr id="2" name="Rectangle 1"/>
          <p:cNvSpPr/>
          <p:nvPr/>
        </p:nvSpPr>
        <p:spPr>
          <a:xfrm>
            <a:off x="110280" y="310117"/>
            <a:ext cx="2225994" cy="307777"/>
          </a:xfrm>
          <a:prstGeom prst="rect">
            <a:avLst/>
          </a:prstGeom>
        </p:spPr>
        <p:txBody>
          <a:bodyPr wrap="none">
            <a:spAutoFit/>
          </a:bodyPr>
          <a:lstStyle/>
          <a:p>
            <a:r>
              <a:rPr lang="en-NZ" altLang="en-US" sz="1400" b="1" dirty="0">
                <a:solidFill>
                  <a:srgbClr val="FF4535"/>
                </a:solidFill>
                <a:latin typeface="Cambria" pitchFamily="18" charset="0"/>
                <a:ea typeface="+mj-ea"/>
                <a:cs typeface="HELvetica" pitchFamily="34" charset="0"/>
              </a:rPr>
              <a:t>Online - Welcome Screen</a:t>
            </a:r>
            <a:endParaRPr lang="en-GB" sz="1400" b="1" dirty="0">
              <a:solidFill>
                <a:srgbClr val="FF4535"/>
              </a:solidFill>
              <a:latin typeface="Cambria" pitchFamily="18" charset="0"/>
              <a:ea typeface="+mj-ea"/>
              <a:cs typeface="HELvetica" pitchFamily="34" charset="0"/>
            </a:endParaRPr>
          </a:p>
        </p:txBody>
      </p:sp>
    </p:spTree>
    <p:extLst>
      <p:ext uri="{BB962C8B-B14F-4D97-AF65-F5344CB8AC3E}">
        <p14:creationId xmlns:p14="http://schemas.microsoft.com/office/powerpoint/2010/main" val="330644237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Online – viewing the certificate</a:t>
            </a:r>
          </a:p>
        </p:txBody>
      </p:sp>
      <p:sp>
        <p:nvSpPr>
          <p:cNvPr id="4" name="Date Placeholder 3"/>
          <p:cNvSpPr>
            <a:spLocks noGrp="1"/>
          </p:cNvSpPr>
          <p:nvPr>
            <p:ph type="dt" sz="half" idx="10"/>
          </p:nvPr>
        </p:nvSpPr>
        <p:spPr/>
        <p:txBody>
          <a:bodyPr/>
          <a:lstStyle/>
          <a:p>
            <a:r>
              <a:rPr lang="en-AU" altLang="en-US"/>
              <a:t>September 09</a:t>
            </a:r>
          </a:p>
        </p:txBody>
      </p:sp>
      <p:sp>
        <p:nvSpPr>
          <p:cNvPr id="5" name="Footer Placeholder 4"/>
          <p:cNvSpPr>
            <a:spLocks noGrp="1"/>
          </p:cNvSpPr>
          <p:nvPr>
            <p:ph type="ftr" sz="quarter" idx="11"/>
          </p:nvPr>
        </p:nvSpPr>
        <p:spPr/>
        <p:txBody>
          <a:bodyPr/>
          <a:lstStyle/>
          <a:p>
            <a:r>
              <a:rPr lang="en-AU" altLang="en-US"/>
              <a:t>15th UN/CEFACT Forum, Sapporo</a:t>
            </a:r>
          </a:p>
        </p:txBody>
      </p:sp>
      <p:sp>
        <p:nvSpPr>
          <p:cNvPr id="6" name="Slide Number Placeholder 5"/>
          <p:cNvSpPr>
            <a:spLocks noGrp="1"/>
          </p:cNvSpPr>
          <p:nvPr>
            <p:ph type="sldNum" sz="quarter" idx="12"/>
          </p:nvPr>
        </p:nvSpPr>
        <p:spPr/>
        <p:txBody>
          <a:bodyPr/>
          <a:lstStyle/>
          <a:p>
            <a:fld id="{E3598805-76E0-4120-BA8D-5A7D4BAF09DA}" type="slidenum">
              <a:rPr lang="en-AU" altLang="en-US"/>
              <a:pPr/>
              <a:t>65</a:t>
            </a:fld>
            <a:endParaRPr lang="en-AU" altLang="en-US"/>
          </a:p>
        </p:txBody>
      </p:sp>
      <p:pic>
        <p:nvPicPr>
          <p:cNvPr id="599045"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25538"/>
            <a:ext cx="9144000"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66657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Online – viewing the certificate</a:t>
            </a:r>
          </a:p>
        </p:txBody>
      </p:sp>
      <p:sp>
        <p:nvSpPr>
          <p:cNvPr id="4" name="Date Placeholder 3"/>
          <p:cNvSpPr>
            <a:spLocks noGrp="1"/>
          </p:cNvSpPr>
          <p:nvPr>
            <p:ph type="dt" sz="half" idx="10"/>
          </p:nvPr>
        </p:nvSpPr>
        <p:spPr/>
        <p:txBody>
          <a:bodyPr/>
          <a:lstStyle/>
          <a:p>
            <a:r>
              <a:rPr lang="en-AU" altLang="en-US"/>
              <a:t>September 09</a:t>
            </a:r>
          </a:p>
        </p:txBody>
      </p:sp>
      <p:sp>
        <p:nvSpPr>
          <p:cNvPr id="5" name="Footer Placeholder 4"/>
          <p:cNvSpPr>
            <a:spLocks noGrp="1"/>
          </p:cNvSpPr>
          <p:nvPr>
            <p:ph type="ftr" sz="quarter" idx="11"/>
          </p:nvPr>
        </p:nvSpPr>
        <p:spPr/>
        <p:txBody>
          <a:bodyPr/>
          <a:lstStyle/>
          <a:p>
            <a:r>
              <a:rPr lang="en-AU" altLang="en-US"/>
              <a:t>15th UN/CEFACT Forum, Sapporo</a:t>
            </a:r>
          </a:p>
        </p:txBody>
      </p:sp>
      <p:sp>
        <p:nvSpPr>
          <p:cNvPr id="6" name="Slide Number Placeholder 5"/>
          <p:cNvSpPr>
            <a:spLocks noGrp="1"/>
          </p:cNvSpPr>
          <p:nvPr>
            <p:ph type="sldNum" sz="quarter" idx="12"/>
          </p:nvPr>
        </p:nvSpPr>
        <p:spPr/>
        <p:txBody>
          <a:bodyPr/>
          <a:lstStyle/>
          <a:p>
            <a:fld id="{D85DB654-7003-48AB-B444-E04CC60B0DB6}" type="slidenum">
              <a:rPr lang="en-AU" altLang="en-US"/>
              <a:pPr/>
              <a:t>66</a:t>
            </a:fld>
            <a:endParaRPr lang="en-AU" altLang="en-US"/>
          </a:p>
        </p:txBody>
      </p:sp>
      <p:pic>
        <p:nvPicPr>
          <p:cNvPr id="5969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96938"/>
            <a:ext cx="9144000" cy="548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508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Online – decision making</a:t>
            </a:r>
          </a:p>
        </p:txBody>
      </p:sp>
      <p:sp>
        <p:nvSpPr>
          <p:cNvPr id="4" name="Date Placeholder 3"/>
          <p:cNvSpPr>
            <a:spLocks noGrp="1"/>
          </p:cNvSpPr>
          <p:nvPr>
            <p:ph type="dt" sz="half" idx="10"/>
          </p:nvPr>
        </p:nvSpPr>
        <p:spPr/>
        <p:txBody>
          <a:bodyPr/>
          <a:lstStyle/>
          <a:p>
            <a:r>
              <a:rPr lang="en-AU" altLang="en-US"/>
              <a:t>September 09</a:t>
            </a:r>
          </a:p>
        </p:txBody>
      </p:sp>
      <p:sp>
        <p:nvSpPr>
          <p:cNvPr id="5" name="Footer Placeholder 4"/>
          <p:cNvSpPr>
            <a:spLocks noGrp="1"/>
          </p:cNvSpPr>
          <p:nvPr>
            <p:ph type="ftr" sz="quarter" idx="11"/>
          </p:nvPr>
        </p:nvSpPr>
        <p:spPr/>
        <p:txBody>
          <a:bodyPr/>
          <a:lstStyle/>
          <a:p>
            <a:r>
              <a:rPr lang="en-AU" altLang="en-US"/>
              <a:t>15th UN/CEFACT Forum, Sapporo</a:t>
            </a:r>
          </a:p>
        </p:txBody>
      </p:sp>
      <p:sp>
        <p:nvSpPr>
          <p:cNvPr id="6" name="Slide Number Placeholder 5"/>
          <p:cNvSpPr>
            <a:spLocks noGrp="1"/>
          </p:cNvSpPr>
          <p:nvPr>
            <p:ph type="sldNum" sz="quarter" idx="12"/>
          </p:nvPr>
        </p:nvSpPr>
        <p:spPr/>
        <p:txBody>
          <a:bodyPr/>
          <a:lstStyle/>
          <a:p>
            <a:fld id="{354A0E9F-74B6-4926-A251-CF5460C8ACA8}" type="slidenum">
              <a:rPr lang="en-AU" altLang="en-US"/>
              <a:pPr/>
              <a:t>67</a:t>
            </a:fld>
            <a:endParaRPr lang="en-AU" altLang="en-US"/>
          </a:p>
        </p:txBody>
      </p:sp>
      <p:pic>
        <p:nvPicPr>
          <p:cNvPr id="5980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36613"/>
            <a:ext cx="9144000"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3716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cap="none" dirty="0" err="1" smtClean="0"/>
              <a:t>GrapeNet</a:t>
            </a:r>
            <a:endParaRPr lang="en-GB" dirty="0"/>
          </a:p>
        </p:txBody>
      </p:sp>
      <p:sp>
        <p:nvSpPr>
          <p:cNvPr id="6" name="Text Placeholder 5"/>
          <p:cNvSpPr>
            <a:spLocks noGrp="1"/>
          </p:cNvSpPr>
          <p:nvPr>
            <p:ph type="body" idx="1"/>
          </p:nvPr>
        </p:nvSpPr>
        <p:spPr/>
        <p:txBody>
          <a:bodyPr/>
          <a:lstStyle/>
          <a:p>
            <a:r>
              <a:rPr lang="en-GB" dirty="0" err="1" smtClean="0"/>
              <a:t>Arpeda</a:t>
            </a:r>
            <a:endParaRPr lang="en-GB" dirty="0"/>
          </a:p>
        </p:txBody>
      </p:sp>
      <p:sp>
        <p:nvSpPr>
          <p:cNvPr id="2" name="Slide Number Placeholder 1"/>
          <p:cNvSpPr>
            <a:spLocks noGrp="1"/>
          </p:cNvSpPr>
          <p:nvPr>
            <p:ph type="sldNum" sz="quarter" idx="12"/>
          </p:nvPr>
        </p:nvSpPr>
        <p:spPr/>
        <p:txBody>
          <a:bodyPr/>
          <a:lstStyle/>
          <a:p>
            <a:fld id="{1920EEC7-98E1-4CEF-92AF-B9255C82647E}" type="slidenum">
              <a:rPr lang="en-GB" smtClean="0"/>
              <a:t>68</a:t>
            </a:fld>
            <a:endParaRPr lang="en-GB"/>
          </a:p>
        </p:txBody>
      </p:sp>
    </p:spTree>
    <p:extLst>
      <p:ext uri="{BB962C8B-B14F-4D97-AF65-F5344CB8AC3E}">
        <p14:creationId xmlns:p14="http://schemas.microsoft.com/office/powerpoint/2010/main" val="27275972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Introduction</a:t>
            </a:r>
            <a:endParaRPr lang="en-GB" dirty="0"/>
          </a:p>
        </p:txBody>
      </p:sp>
      <p:sp>
        <p:nvSpPr>
          <p:cNvPr id="6" name="Content Placeholder 5"/>
          <p:cNvSpPr>
            <a:spLocks noGrp="1"/>
          </p:cNvSpPr>
          <p:nvPr>
            <p:ph idx="1"/>
          </p:nvPr>
        </p:nvSpPr>
        <p:spPr/>
        <p:txBody>
          <a:bodyPr>
            <a:normAutofit/>
          </a:bodyPr>
          <a:lstStyle/>
          <a:p>
            <a:r>
              <a:rPr lang="en-GB" dirty="0" err="1"/>
              <a:t>GrapeNet</a:t>
            </a:r>
            <a:r>
              <a:rPr lang="en-GB" dirty="0"/>
              <a:t> is an internet based electronic service offered by APEDA to the stakeholders for facilitating testing and certification of Grapes for export from India to the European Union in compliance with the standards identified by NRC Pune, on the basis of consultation with the exporters. </a:t>
            </a:r>
            <a:endParaRPr lang="en-GB" dirty="0" smtClean="0"/>
          </a:p>
          <a:p>
            <a:pPr>
              <a:spcBef>
                <a:spcPts val="2000"/>
              </a:spcBef>
            </a:pPr>
            <a:r>
              <a:rPr lang="en-GB" dirty="0" err="1" smtClean="0"/>
              <a:t>GrapeNet</a:t>
            </a:r>
            <a:r>
              <a:rPr lang="en-GB" dirty="0" smtClean="0"/>
              <a:t> </a:t>
            </a:r>
            <a:r>
              <a:rPr lang="en-GB" dirty="0"/>
              <a:t>collects, stores and reports – forward and backward traces and quality assurance data entered by the stakeholders, </a:t>
            </a:r>
            <a:r>
              <a:rPr lang="en-GB" dirty="0" err="1"/>
              <a:t>ie</a:t>
            </a:r>
            <a:r>
              <a:rPr lang="en-GB" dirty="0"/>
              <a:t>., exporters, laboratories and PSC authorities within the Grapes supply chain in India</a:t>
            </a:r>
            <a:r>
              <a:rPr lang="en-GB" dirty="0" smtClean="0"/>
              <a:t>.</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69</a:t>
            </a:fld>
            <a:endParaRPr lang="en-GB"/>
          </a:p>
        </p:txBody>
      </p:sp>
      <p:sp>
        <p:nvSpPr>
          <p:cNvPr id="8" name="Rectangle 7"/>
          <p:cNvSpPr/>
          <p:nvPr/>
        </p:nvSpPr>
        <p:spPr>
          <a:xfrm>
            <a:off x="716144" y="4643322"/>
            <a:ext cx="7027933" cy="369332"/>
          </a:xfrm>
          <a:prstGeom prst="rect">
            <a:avLst/>
          </a:prstGeom>
        </p:spPr>
        <p:txBody>
          <a:bodyPr wrap="square">
            <a:spAutoFit/>
          </a:bodyPr>
          <a:lstStyle/>
          <a:p>
            <a:r>
              <a:rPr lang="en-GB" dirty="0" smtClean="0">
                <a:hlinkClick r:id="rId2"/>
              </a:rPr>
              <a:t>www.apeda.gov.in/apedawebsite/Grapenet/GrapeNet_new.htm</a:t>
            </a:r>
            <a:r>
              <a:rPr lang="en-GB" dirty="0" smtClean="0"/>
              <a:t> </a:t>
            </a:r>
            <a:endParaRPr lang="en-GB" dirty="0"/>
          </a:p>
        </p:txBody>
      </p:sp>
      <p:pic>
        <p:nvPicPr>
          <p:cNvPr id="1026" name="Picture 2" descr="http://www.apeda.gov.in/apedawebsite/images/logo.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3712" y="5235755"/>
            <a:ext cx="3629025" cy="61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520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 the UK consumers</a:t>
            </a:r>
            <a:endParaRPr lang="en-GB" dirty="0"/>
          </a:p>
        </p:txBody>
      </p:sp>
      <p:pic>
        <p:nvPicPr>
          <p:cNvPr id="5" name="Content Placeholder 4" descr="Screen Clippin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60668" y="960438"/>
            <a:ext cx="6320387" cy="5395912"/>
          </a:xfrm>
        </p:spPr>
      </p:pic>
      <p:sp>
        <p:nvSpPr>
          <p:cNvPr id="4" name="Slide Number Placeholder 3"/>
          <p:cNvSpPr>
            <a:spLocks noGrp="1"/>
          </p:cNvSpPr>
          <p:nvPr>
            <p:ph type="sldNum" sz="quarter" idx="12"/>
          </p:nvPr>
        </p:nvSpPr>
        <p:spPr/>
        <p:txBody>
          <a:bodyPr/>
          <a:lstStyle/>
          <a:p>
            <a:fld id="{1920EEC7-98E1-4CEF-92AF-B9255C82647E}" type="slidenum">
              <a:rPr lang="en-GB" smtClean="0"/>
              <a:t>7</a:t>
            </a:fld>
            <a:endParaRPr lang="en-GB"/>
          </a:p>
        </p:txBody>
      </p:sp>
      <p:sp>
        <p:nvSpPr>
          <p:cNvPr id="6" name="Rectangle 5"/>
          <p:cNvSpPr/>
          <p:nvPr/>
        </p:nvSpPr>
        <p:spPr>
          <a:xfrm rot="16200000">
            <a:off x="7915" y="4804006"/>
            <a:ext cx="2678297" cy="369332"/>
          </a:xfrm>
          <a:prstGeom prst="rect">
            <a:avLst/>
          </a:prstGeom>
        </p:spPr>
        <p:txBody>
          <a:bodyPr wrap="none">
            <a:spAutoFit/>
          </a:bodyPr>
          <a:lstStyle/>
          <a:p>
            <a:r>
              <a:rPr lang="en-GB" dirty="0" smtClean="0">
                <a:hlinkClick r:id="rId3"/>
              </a:rPr>
              <a:t>seafoodfromnorway.co.uk</a:t>
            </a:r>
            <a:r>
              <a:rPr lang="en-GB" dirty="0" smtClean="0"/>
              <a:t> </a:t>
            </a:r>
            <a:endParaRPr lang="en-GB" dirty="0"/>
          </a:p>
        </p:txBody>
      </p:sp>
    </p:spTree>
    <p:extLst>
      <p:ext uri="{BB962C8B-B14F-4D97-AF65-F5344CB8AC3E}">
        <p14:creationId xmlns:p14="http://schemas.microsoft.com/office/powerpoint/2010/main" val="20221512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GrapeNet</a:t>
            </a:r>
            <a:r>
              <a:rPr lang="en-GB" dirty="0" smtClean="0"/>
              <a:t> presentation</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70</a:t>
            </a:fld>
            <a:endParaRPr lang="en-GB"/>
          </a:p>
        </p:txBody>
      </p:sp>
      <p:sp>
        <p:nvSpPr>
          <p:cNvPr id="3" name="Rectangle 2"/>
          <p:cNvSpPr/>
          <p:nvPr/>
        </p:nvSpPr>
        <p:spPr>
          <a:xfrm>
            <a:off x="1266825" y="6351778"/>
            <a:ext cx="6608763" cy="369332"/>
          </a:xfrm>
          <a:prstGeom prst="rect">
            <a:avLst/>
          </a:prstGeom>
        </p:spPr>
        <p:txBody>
          <a:bodyPr wrap="square">
            <a:spAutoFit/>
          </a:bodyPr>
          <a:lstStyle/>
          <a:p>
            <a:r>
              <a:rPr lang="en-GB" dirty="0" smtClean="0"/>
              <a:t>See also </a:t>
            </a:r>
            <a:r>
              <a:rPr lang="en-GB" dirty="0" smtClean="0">
                <a:hlinkClick r:id="rId2"/>
              </a:rPr>
              <a:t>www.youtube.com/watch?v=Wp1O1otpf8s</a:t>
            </a:r>
            <a:r>
              <a:rPr lang="en-GB" dirty="0" smtClean="0"/>
              <a:t> </a:t>
            </a:r>
            <a:endParaRPr lang="en-GB" dirty="0"/>
          </a:p>
        </p:txBody>
      </p:sp>
    </p:spTree>
    <p:extLst>
      <p:ext uri="{BB962C8B-B14F-4D97-AF65-F5344CB8AC3E}">
        <p14:creationId xmlns:p14="http://schemas.microsoft.com/office/powerpoint/2010/main" val="3647450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GB" dirty="0" smtClean="0"/>
              <a:t>TraceVerified</a:t>
            </a:r>
          </a:p>
        </p:txBody>
      </p:sp>
      <p:pic>
        <p:nvPicPr>
          <p:cNvPr id="6" name="Picture 5" descr="poster A4_tieng viet_preview.pdf.pdf - Adobe Reade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17910" y="1108412"/>
            <a:ext cx="4026090" cy="574958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5268" y="1108412"/>
            <a:ext cx="4607829" cy="1450613"/>
          </a:xfrm>
          <a:prstGeom prst="rect">
            <a:avLst/>
          </a:prstGeom>
        </p:spPr>
      </p:pic>
      <p:pic>
        <p:nvPicPr>
          <p:cNvPr id="7" name="Picture 6" descr="C:\Business\EDC-HD\Marketing\TraceVerified label V120507b.svg - Windows Internet Explore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47800" y="3465513"/>
            <a:ext cx="1692322" cy="1678676"/>
          </a:xfrm>
          <a:prstGeom prst="rect">
            <a:avLst/>
          </a:prstGeom>
        </p:spPr>
      </p:pic>
      <p:sp>
        <p:nvSpPr>
          <p:cNvPr id="3" name="Slide Number Placeholder 2"/>
          <p:cNvSpPr>
            <a:spLocks noGrp="1"/>
          </p:cNvSpPr>
          <p:nvPr>
            <p:ph type="sldNum" sz="quarter" idx="12"/>
          </p:nvPr>
        </p:nvSpPr>
        <p:spPr/>
        <p:txBody>
          <a:bodyPr/>
          <a:lstStyle/>
          <a:p>
            <a:fld id="{1920EEC7-98E1-4CEF-92AF-B9255C82647E}" type="slidenum">
              <a:rPr lang="en-GB" smtClean="0"/>
              <a:t>71</a:t>
            </a:fld>
            <a:endParaRPr lang="en-GB"/>
          </a:p>
        </p:txBody>
      </p:sp>
    </p:spTree>
    <p:extLst>
      <p:ext uri="{BB962C8B-B14F-4D97-AF65-F5344CB8AC3E}">
        <p14:creationId xmlns:p14="http://schemas.microsoft.com/office/powerpoint/2010/main" val="42062416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descr="brochure da sua.jpg - Picasa Photo Viewe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177422" y="1113344"/>
            <a:ext cx="8693623" cy="5602766"/>
          </a:xfrm>
          <a:prstGeom prst="rect">
            <a:avLst/>
          </a:prstGeom>
          <a:solidFill>
            <a:srgbClr val="FFFFFF">
              <a:alpha val="80000"/>
            </a:srgbClr>
          </a:solidFill>
          <a:ln w="9525">
            <a:noFill/>
            <a:miter lim="800000"/>
            <a:headEnd/>
            <a:tailEnd/>
          </a:ln>
        </p:spPr>
      </p:pic>
      <p:sp>
        <p:nvSpPr>
          <p:cNvPr id="2" name="Title 1"/>
          <p:cNvSpPr>
            <a:spLocks noGrp="1"/>
          </p:cNvSpPr>
          <p:nvPr>
            <p:ph type="title"/>
          </p:nvPr>
        </p:nvSpPr>
        <p:spPr/>
        <p:txBody>
          <a:bodyPr/>
          <a:lstStyle/>
          <a:p>
            <a:r>
              <a:rPr lang="en-GB" dirty="0" smtClean="0"/>
              <a:t>TraceVerified – the concept</a:t>
            </a:r>
            <a:endParaRPr lang="en-GB" dirty="0"/>
          </a:p>
        </p:txBody>
      </p:sp>
      <p:sp>
        <p:nvSpPr>
          <p:cNvPr id="7" name="Content Placeholder 6"/>
          <p:cNvSpPr>
            <a:spLocks noGrp="1"/>
          </p:cNvSpPr>
          <p:nvPr>
            <p:ph idx="1"/>
          </p:nvPr>
        </p:nvSpPr>
        <p:spPr>
          <a:xfrm>
            <a:off x="566738" y="1265238"/>
            <a:ext cx="8001000" cy="5261686"/>
          </a:xfrm>
          <a:solidFill>
            <a:srgbClr val="FFFFFF">
              <a:alpha val="80000"/>
            </a:srgbClr>
          </a:solidFill>
        </p:spPr>
        <p:txBody>
          <a:bodyPr/>
          <a:lstStyle/>
          <a:p>
            <a:endParaRPr lang="en-GB" sz="1800" dirty="0" smtClean="0"/>
          </a:p>
          <a:p>
            <a:r>
              <a:rPr lang="en-GB" sz="2800" dirty="0" smtClean="0"/>
              <a:t>To offer the full advantages of electronic trace-ability to Vietnamese pangasius producers</a:t>
            </a:r>
          </a:p>
          <a:p>
            <a:r>
              <a:rPr lang="en-GB" sz="2800" dirty="0" smtClean="0"/>
              <a:t>To provide importers with hard facts about the fish they buy – anytime, anywhere</a:t>
            </a:r>
          </a:p>
          <a:p>
            <a:r>
              <a:rPr lang="en-GB" sz="2800" dirty="0" smtClean="0"/>
              <a:t>To provide a service from Vietnam that importers in high value markets can trust</a:t>
            </a:r>
          </a:p>
          <a:p>
            <a:pPr marL="0" indent="0" algn="r">
              <a:buNone/>
            </a:pPr>
            <a:r>
              <a:rPr lang="en-GB" sz="3200" b="1" i="1" dirty="0" smtClean="0">
                <a:solidFill>
                  <a:schemeClr val="accent5">
                    <a:lumMod val="50000"/>
                  </a:schemeClr>
                </a:solidFill>
              </a:rPr>
              <a:t>Traceability you can trust.</a:t>
            </a:r>
            <a:endParaRPr lang="en-GB" sz="3200" b="1" i="1" dirty="0">
              <a:solidFill>
                <a:schemeClr val="accent5">
                  <a:lumMod val="50000"/>
                </a:schemeClr>
              </a:solidFill>
            </a:endParaRPr>
          </a:p>
        </p:txBody>
      </p:sp>
      <p:sp>
        <p:nvSpPr>
          <p:cNvPr id="3" name="Slide Number Placeholder 2"/>
          <p:cNvSpPr>
            <a:spLocks noGrp="1"/>
          </p:cNvSpPr>
          <p:nvPr>
            <p:ph type="sldNum" sz="quarter" idx="12"/>
          </p:nvPr>
        </p:nvSpPr>
        <p:spPr/>
        <p:txBody>
          <a:bodyPr/>
          <a:lstStyle/>
          <a:p>
            <a:fld id="{1920EEC7-98E1-4CEF-92AF-B9255C82647E}" type="slidenum">
              <a:rPr lang="en-GB" smtClean="0"/>
              <a:t>72</a:t>
            </a:fld>
            <a:endParaRPr lang="en-GB"/>
          </a:p>
        </p:txBody>
      </p:sp>
    </p:spTree>
    <p:extLst>
      <p:ext uri="{BB962C8B-B14F-4D97-AF65-F5344CB8AC3E}">
        <p14:creationId xmlns:p14="http://schemas.microsoft.com/office/powerpoint/2010/main" val="3057037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pPr marL="457200" indent="-457200" eaLnBrk="1" hangingPunct="1">
              <a:lnSpc>
                <a:spcPct val="150000"/>
              </a:lnSpc>
            </a:pPr>
            <a:r>
              <a:rPr lang="en-US" b="1" dirty="0" smtClean="0">
                <a:solidFill>
                  <a:schemeClr val="accent2"/>
                </a:solidFill>
              </a:rPr>
              <a:t>Differentiation</a:t>
            </a:r>
          </a:p>
        </p:txBody>
      </p:sp>
      <p:sp>
        <p:nvSpPr>
          <p:cNvPr id="23555" name="TextBox 3"/>
          <p:cNvSpPr txBox="1">
            <a:spLocks noChangeArrowheads="1"/>
          </p:cNvSpPr>
          <p:nvPr/>
        </p:nvSpPr>
        <p:spPr bwMode="auto">
          <a:xfrm>
            <a:off x="3238500" y="6469063"/>
            <a:ext cx="281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800" b="1">
                <a:solidFill>
                  <a:schemeClr val="bg1"/>
                </a:solidFill>
              </a:rPr>
              <a:t>www.TraceVerified.com</a:t>
            </a:r>
          </a:p>
        </p:txBody>
      </p:sp>
      <p:sp>
        <p:nvSpPr>
          <p:cNvPr id="5" name="Freeform 4"/>
          <p:cNvSpPr/>
          <p:nvPr/>
        </p:nvSpPr>
        <p:spPr>
          <a:xfrm>
            <a:off x="1219200" y="1082675"/>
            <a:ext cx="7086600" cy="1419225"/>
          </a:xfrm>
          <a:custGeom>
            <a:avLst/>
            <a:gdLst>
              <a:gd name="connsiteX0" fmla="*/ 0 w 5726049"/>
              <a:gd name="connsiteY0" fmla="*/ 0 h 1418331"/>
              <a:gd name="connsiteX1" fmla="*/ 5016884 w 5726049"/>
              <a:gd name="connsiteY1" fmla="*/ 0 h 1418331"/>
              <a:gd name="connsiteX2" fmla="*/ 5726049 w 5726049"/>
              <a:gd name="connsiteY2" fmla="*/ 709166 h 1418331"/>
              <a:gd name="connsiteX3" fmla="*/ 5016884 w 5726049"/>
              <a:gd name="connsiteY3" fmla="*/ 1418331 h 1418331"/>
              <a:gd name="connsiteX4" fmla="*/ 0 w 5726049"/>
              <a:gd name="connsiteY4" fmla="*/ 1418331 h 1418331"/>
              <a:gd name="connsiteX5" fmla="*/ 0 w 5726049"/>
              <a:gd name="connsiteY5" fmla="*/ 0 h 141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6049" h="1418331">
                <a:moveTo>
                  <a:pt x="5726049" y="1418330"/>
                </a:moveTo>
                <a:lnTo>
                  <a:pt x="709165" y="1418330"/>
                </a:lnTo>
                <a:lnTo>
                  <a:pt x="0" y="709165"/>
                </a:lnTo>
                <a:lnTo>
                  <a:pt x="709165" y="1"/>
                </a:lnTo>
                <a:lnTo>
                  <a:pt x="5726049" y="1"/>
                </a:lnTo>
                <a:lnTo>
                  <a:pt x="5726049" y="1418330"/>
                </a:lnTo>
                <a:close/>
              </a:path>
            </a:pathLst>
          </a:custGeom>
        </p:spPr>
        <p:style>
          <a:lnRef idx="2">
            <a:schemeClr val="accent1"/>
          </a:lnRef>
          <a:fillRef idx="1">
            <a:schemeClr val="lt1"/>
          </a:fillRef>
          <a:effectRef idx="0">
            <a:schemeClr val="accent1"/>
          </a:effectRef>
          <a:fontRef idx="minor">
            <a:schemeClr val="dk1"/>
          </a:fontRef>
        </p:style>
        <p:txBody>
          <a:bodyPr lIns="980028" tIns="72391" rIns="135128" bIns="72391" spcCol="1270" anchor="ctr"/>
          <a:lstStyle/>
          <a:p>
            <a:pPr algn="just" defTabSz="844550">
              <a:lnSpc>
                <a:spcPct val="90000"/>
              </a:lnSpc>
              <a:spcAft>
                <a:spcPct val="35000"/>
              </a:spcAft>
              <a:defRPr/>
            </a:pPr>
            <a:r>
              <a:rPr lang="en-US" sz="2200" b="1" dirty="0" smtClean="0">
                <a:solidFill>
                  <a:schemeClr val="accent6">
                    <a:lumMod val="75000"/>
                  </a:schemeClr>
                </a:solidFill>
              </a:rPr>
              <a:t>Traceability </a:t>
            </a:r>
            <a:r>
              <a:rPr lang="en-US" sz="2200" b="1" dirty="0">
                <a:solidFill>
                  <a:schemeClr val="accent6">
                    <a:lumMod val="75000"/>
                  </a:schemeClr>
                </a:solidFill>
              </a:rPr>
              <a:t>data is checked to ensure compliance with the principles of the system</a:t>
            </a:r>
            <a:endParaRPr lang="en-US" sz="2200" b="1" dirty="0"/>
          </a:p>
        </p:txBody>
      </p:sp>
      <p:sp>
        <p:nvSpPr>
          <p:cNvPr id="6" name="Oval 5"/>
          <p:cNvSpPr/>
          <p:nvPr/>
        </p:nvSpPr>
        <p:spPr>
          <a:xfrm>
            <a:off x="509588" y="1082675"/>
            <a:ext cx="1419225" cy="1419225"/>
          </a:xfrm>
          <a:prstGeom prst="ellipse">
            <a:avLst/>
          </a:prstGeom>
          <a:solidFill>
            <a:srgbClr val="007A37"/>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1219200" y="2924175"/>
            <a:ext cx="7086600" cy="1419225"/>
          </a:xfrm>
          <a:custGeom>
            <a:avLst/>
            <a:gdLst>
              <a:gd name="connsiteX0" fmla="*/ 0 w 5726049"/>
              <a:gd name="connsiteY0" fmla="*/ 0 h 1418331"/>
              <a:gd name="connsiteX1" fmla="*/ 5016884 w 5726049"/>
              <a:gd name="connsiteY1" fmla="*/ 0 h 1418331"/>
              <a:gd name="connsiteX2" fmla="*/ 5726049 w 5726049"/>
              <a:gd name="connsiteY2" fmla="*/ 709166 h 1418331"/>
              <a:gd name="connsiteX3" fmla="*/ 5016884 w 5726049"/>
              <a:gd name="connsiteY3" fmla="*/ 1418331 h 1418331"/>
              <a:gd name="connsiteX4" fmla="*/ 0 w 5726049"/>
              <a:gd name="connsiteY4" fmla="*/ 1418331 h 1418331"/>
              <a:gd name="connsiteX5" fmla="*/ 0 w 5726049"/>
              <a:gd name="connsiteY5" fmla="*/ 0 h 141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6049" h="1418331">
                <a:moveTo>
                  <a:pt x="5726049" y="1418330"/>
                </a:moveTo>
                <a:lnTo>
                  <a:pt x="709165" y="1418330"/>
                </a:lnTo>
                <a:lnTo>
                  <a:pt x="0" y="709165"/>
                </a:lnTo>
                <a:lnTo>
                  <a:pt x="709165" y="1"/>
                </a:lnTo>
                <a:lnTo>
                  <a:pt x="5726049" y="1"/>
                </a:lnTo>
                <a:lnTo>
                  <a:pt x="5726049" y="1418330"/>
                </a:lnTo>
                <a:close/>
              </a:path>
            </a:pathLst>
          </a:custGeom>
        </p:spPr>
        <p:style>
          <a:lnRef idx="2">
            <a:schemeClr val="accent1"/>
          </a:lnRef>
          <a:fillRef idx="1">
            <a:schemeClr val="lt1"/>
          </a:fillRef>
          <a:effectRef idx="0">
            <a:schemeClr val="accent1"/>
          </a:effectRef>
          <a:fontRef idx="minor">
            <a:schemeClr val="dk1"/>
          </a:fontRef>
        </p:style>
        <p:txBody>
          <a:bodyPr lIns="980028" tIns="72391" rIns="135128" bIns="72389" spcCol="1270" anchor="ctr"/>
          <a:lstStyle/>
          <a:p>
            <a:pPr algn="just" defTabSz="844550">
              <a:lnSpc>
                <a:spcPct val="90000"/>
              </a:lnSpc>
              <a:spcAft>
                <a:spcPct val="35000"/>
              </a:spcAft>
              <a:defRPr/>
            </a:pPr>
            <a:r>
              <a:rPr lang="en-US" sz="2200" b="1" dirty="0" smtClean="0">
                <a:solidFill>
                  <a:schemeClr val="accent6">
                    <a:lumMod val="75000"/>
                  </a:schemeClr>
                </a:solidFill>
              </a:rPr>
              <a:t>Control of information </a:t>
            </a:r>
            <a:r>
              <a:rPr lang="en-US" sz="2200" b="1" dirty="0">
                <a:solidFill>
                  <a:schemeClr val="accent6">
                    <a:lumMod val="75000"/>
                  </a:schemeClr>
                </a:solidFill>
              </a:rPr>
              <a:t>as it flows through the supply chain</a:t>
            </a:r>
            <a:endParaRPr lang="en-US" sz="2200" dirty="0"/>
          </a:p>
        </p:txBody>
      </p:sp>
      <p:sp>
        <p:nvSpPr>
          <p:cNvPr id="8" name="Oval 7"/>
          <p:cNvSpPr/>
          <p:nvPr/>
        </p:nvSpPr>
        <p:spPr>
          <a:xfrm>
            <a:off x="509588" y="2924175"/>
            <a:ext cx="1419225" cy="1419225"/>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1219200" y="4767263"/>
            <a:ext cx="7086600" cy="1417637"/>
          </a:xfrm>
          <a:custGeom>
            <a:avLst/>
            <a:gdLst>
              <a:gd name="connsiteX0" fmla="*/ 0 w 5726049"/>
              <a:gd name="connsiteY0" fmla="*/ 0 h 1418331"/>
              <a:gd name="connsiteX1" fmla="*/ 5016884 w 5726049"/>
              <a:gd name="connsiteY1" fmla="*/ 0 h 1418331"/>
              <a:gd name="connsiteX2" fmla="*/ 5726049 w 5726049"/>
              <a:gd name="connsiteY2" fmla="*/ 709166 h 1418331"/>
              <a:gd name="connsiteX3" fmla="*/ 5016884 w 5726049"/>
              <a:gd name="connsiteY3" fmla="*/ 1418331 h 1418331"/>
              <a:gd name="connsiteX4" fmla="*/ 0 w 5726049"/>
              <a:gd name="connsiteY4" fmla="*/ 1418331 h 1418331"/>
              <a:gd name="connsiteX5" fmla="*/ 0 w 5726049"/>
              <a:gd name="connsiteY5" fmla="*/ 0 h 141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6049" h="1418331">
                <a:moveTo>
                  <a:pt x="5726049" y="1418330"/>
                </a:moveTo>
                <a:lnTo>
                  <a:pt x="709165" y="1418330"/>
                </a:lnTo>
                <a:lnTo>
                  <a:pt x="0" y="709165"/>
                </a:lnTo>
                <a:lnTo>
                  <a:pt x="709165" y="1"/>
                </a:lnTo>
                <a:lnTo>
                  <a:pt x="5726049" y="1"/>
                </a:lnTo>
                <a:lnTo>
                  <a:pt x="5726049" y="1418330"/>
                </a:lnTo>
                <a:close/>
              </a:path>
            </a:pathLst>
          </a:custGeom>
        </p:spPr>
        <p:style>
          <a:lnRef idx="2">
            <a:schemeClr val="accent1"/>
          </a:lnRef>
          <a:fillRef idx="1">
            <a:schemeClr val="lt1"/>
          </a:fillRef>
          <a:effectRef idx="0">
            <a:schemeClr val="accent1"/>
          </a:effectRef>
          <a:fontRef idx="minor">
            <a:schemeClr val="dk1"/>
          </a:fontRef>
        </p:style>
        <p:txBody>
          <a:bodyPr lIns="980028" tIns="72391" rIns="135129" bIns="72390" spcCol="1270" anchor="ctr"/>
          <a:lstStyle/>
          <a:p>
            <a:pPr algn="just" defTabSz="844550">
              <a:lnSpc>
                <a:spcPct val="90000"/>
              </a:lnSpc>
              <a:spcAft>
                <a:spcPct val="35000"/>
              </a:spcAft>
              <a:defRPr/>
            </a:pPr>
            <a:r>
              <a:rPr lang="en-US" sz="2200" b="1" dirty="0" smtClean="0">
                <a:solidFill>
                  <a:schemeClr val="accent6">
                    <a:lumMod val="75000"/>
                  </a:schemeClr>
                </a:solidFill>
              </a:rPr>
              <a:t>Regular </a:t>
            </a:r>
            <a:r>
              <a:rPr lang="en-US" sz="2200" b="1" dirty="0">
                <a:solidFill>
                  <a:schemeClr val="accent6">
                    <a:lumMod val="75000"/>
                  </a:schemeClr>
                </a:solidFill>
              </a:rPr>
              <a:t>and surprise visits and </a:t>
            </a:r>
            <a:r>
              <a:rPr lang="en-US" sz="2200" b="1" dirty="0" smtClean="0">
                <a:solidFill>
                  <a:schemeClr val="accent6">
                    <a:lumMod val="75000"/>
                  </a:schemeClr>
                </a:solidFill>
              </a:rPr>
              <a:t>a fully </a:t>
            </a:r>
            <a:r>
              <a:rPr lang="en-US" sz="2200" b="1" dirty="0">
                <a:solidFill>
                  <a:schemeClr val="accent6">
                    <a:lumMod val="75000"/>
                  </a:schemeClr>
                </a:solidFill>
              </a:rPr>
              <a:t>equipped testing laboratory to ensure the quality of the </a:t>
            </a:r>
            <a:r>
              <a:rPr lang="en-US" sz="2200" b="1" dirty="0" smtClean="0">
                <a:solidFill>
                  <a:schemeClr val="accent6">
                    <a:lumMod val="75000"/>
                  </a:schemeClr>
                </a:solidFill>
              </a:rPr>
              <a:t>data</a:t>
            </a:r>
            <a:endParaRPr lang="en-US" sz="2200" b="1" dirty="0">
              <a:solidFill>
                <a:schemeClr val="accent6">
                  <a:lumMod val="75000"/>
                </a:schemeClr>
              </a:solidFill>
            </a:endParaRPr>
          </a:p>
        </p:txBody>
      </p:sp>
      <p:sp>
        <p:nvSpPr>
          <p:cNvPr id="10" name="Oval 9"/>
          <p:cNvSpPr/>
          <p:nvPr/>
        </p:nvSpPr>
        <p:spPr>
          <a:xfrm>
            <a:off x="509588" y="4767263"/>
            <a:ext cx="1419225" cy="1417637"/>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Slide Number Placeholder 1"/>
          <p:cNvSpPr>
            <a:spLocks noGrp="1"/>
          </p:cNvSpPr>
          <p:nvPr>
            <p:ph type="sldNum" sz="quarter" idx="12"/>
          </p:nvPr>
        </p:nvSpPr>
        <p:spPr/>
        <p:txBody>
          <a:bodyPr/>
          <a:lstStyle/>
          <a:p>
            <a:fld id="{1920EEC7-98E1-4CEF-92AF-B9255C82647E}" type="slidenum">
              <a:rPr lang="en-GB" smtClean="0"/>
              <a:t>73</a:t>
            </a:fld>
            <a:endParaRPr lang="en-GB"/>
          </a:p>
        </p:txBody>
      </p:sp>
    </p:spTree>
    <p:extLst>
      <p:ext uri="{BB962C8B-B14F-4D97-AF65-F5344CB8AC3E}">
        <p14:creationId xmlns:p14="http://schemas.microsoft.com/office/powerpoint/2010/main" val="17369202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60130" y="1270841"/>
            <a:ext cx="5084380" cy="3001614"/>
            <a:chOff x="260130" y="1270841"/>
            <a:chExt cx="5084380" cy="3001614"/>
          </a:xfrm>
        </p:grpSpPr>
        <p:sp>
          <p:nvSpPr>
            <p:cNvPr id="9" name="TextBox 8"/>
            <p:cNvSpPr txBox="1"/>
            <p:nvPr/>
          </p:nvSpPr>
          <p:spPr>
            <a:xfrm>
              <a:off x="260130" y="2797046"/>
              <a:ext cx="2315121" cy="584775"/>
            </a:xfrm>
            <a:prstGeom prst="rect">
              <a:avLst/>
            </a:prstGeom>
            <a:noFill/>
          </p:spPr>
          <p:txBody>
            <a:bodyPr wrap="none" rtlCol="0">
              <a:spAutoFit/>
            </a:bodyPr>
            <a:lstStyle/>
            <a:p>
              <a:r>
                <a:rPr lang="en-GB" sz="1600" dirty="0" smtClean="0">
                  <a:latin typeface="Calibri" pitchFamily="34" charset="0"/>
                  <a:cs typeface="Calibri" pitchFamily="34" charset="0"/>
                </a:rPr>
                <a:t>1) Implementation advice</a:t>
              </a:r>
            </a:p>
            <a:p>
              <a:r>
                <a:rPr lang="en-GB" sz="1600" dirty="0" smtClean="0">
                  <a:latin typeface="Calibri" pitchFamily="34" charset="0"/>
                  <a:cs typeface="Calibri" pitchFamily="34" charset="0"/>
                </a:rPr>
                <a:t>and training</a:t>
              </a:r>
              <a:endParaRPr lang="en-GB" sz="1600" dirty="0">
                <a:latin typeface="Calibri" pitchFamily="34" charset="0"/>
                <a:cs typeface="Calibri" pitchFamily="34" charset="0"/>
              </a:endParaRPr>
            </a:p>
          </p:txBody>
        </p:sp>
        <p:pic>
          <p:nvPicPr>
            <p:cNvPr id="2050" name="Picture 2" descr="C:\Business\EDC-HD\Initial visit\Visit Can Tho\Photos Can Tho, An Giang 120412\IMG_030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60130" y="1270841"/>
              <a:ext cx="4114800" cy="1478908"/>
            </a:xfrm>
            <a:prstGeom prst="rect">
              <a:avLst/>
            </a:prstGeom>
            <a:noFill/>
            <a:extLst>
              <a:ext uri="{909E8E84-426E-40DD-AFC4-6F175D3DCCD1}">
                <a14:hiddenFill xmlns:a14="http://schemas.microsoft.com/office/drawing/2010/main">
                  <a:solidFill>
                    <a:srgbClr val="FFFFFF"/>
                  </a:solidFill>
                </a14:hiddenFill>
              </a:ext>
            </a:extLst>
          </p:spPr>
        </p:pic>
        <p:sp>
          <p:nvSpPr>
            <p:cNvPr id="3" name="Pie 2"/>
            <p:cNvSpPr/>
            <p:nvPr/>
          </p:nvSpPr>
          <p:spPr>
            <a:xfrm>
              <a:off x="3834235" y="2797046"/>
              <a:ext cx="1510275" cy="1475409"/>
            </a:xfrm>
            <a:prstGeom prst="pie">
              <a:avLst>
                <a:gd name="adj1" fmla="val 13460427"/>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8" name="Group 17"/>
          <p:cNvGrpSpPr/>
          <p:nvPr/>
        </p:nvGrpSpPr>
        <p:grpSpPr>
          <a:xfrm>
            <a:off x="2459417" y="2171448"/>
            <a:ext cx="2885093" cy="2063583"/>
            <a:chOff x="2459417" y="2171448"/>
            <a:chExt cx="2885093" cy="2063583"/>
          </a:xfrm>
        </p:grpSpPr>
        <p:pic>
          <p:nvPicPr>
            <p:cNvPr id="6" name="Picture 5" descr="label.pdf - Adobe Reade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54013" y="2171448"/>
              <a:ext cx="1135117" cy="1156602"/>
            </a:xfrm>
            <a:prstGeom prst="rect">
              <a:avLst/>
            </a:prstGeom>
          </p:spPr>
        </p:pic>
        <p:sp>
          <p:nvSpPr>
            <p:cNvPr id="11" name="TextBox 10"/>
            <p:cNvSpPr txBox="1"/>
            <p:nvPr/>
          </p:nvSpPr>
          <p:spPr>
            <a:xfrm>
              <a:off x="2459417" y="3328050"/>
              <a:ext cx="1280222" cy="338554"/>
            </a:xfrm>
            <a:prstGeom prst="rect">
              <a:avLst/>
            </a:prstGeom>
            <a:noFill/>
          </p:spPr>
          <p:txBody>
            <a:bodyPr wrap="none" rtlCol="0">
              <a:spAutoFit/>
            </a:bodyPr>
            <a:lstStyle/>
            <a:p>
              <a:r>
                <a:rPr lang="en-GB" sz="1600" dirty="0" smtClean="0">
                  <a:latin typeface="Calibri" pitchFamily="34" charset="0"/>
                  <a:cs typeface="Calibri" pitchFamily="34" charset="0"/>
                </a:rPr>
                <a:t>2) </a:t>
              </a:r>
              <a:r>
                <a:rPr lang="en-GB" sz="1600" dirty="0" err="1" smtClean="0">
                  <a:latin typeface="Calibri" pitchFamily="34" charset="0"/>
                  <a:cs typeface="Calibri" pitchFamily="34" charset="0"/>
                </a:rPr>
                <a:t>TraceLabel</a:t>
              </a:r>
              <a:endParaRPr lang="en-GB" sz="1600" dirty="0">
                <a:latin typeface="Calibri" pitchFamily="34" charset="0"/>
                <a:cs typeface="Calibri" pitchFamily="34" charset="0"/>
              </a:endParaRPr>
            </a:p>
          </p:txBody>
        </p:sp>
        <p:sp>
          <p:nvSpPr>
            <p:cNvPr id="19" name="Pie 18"/>
            <p:cNvSpPr/>
            <p:nvPr/>
          </p:nvSpPr>
          <p:spPr>
            <a:xfrm>
              <a:off x="3834235" y="2759622"/>
              <a:ext cx="1510275" cy="1475409"/>
            </a:xfrm>
            <a:prstGeom prst="pie">
              <a:avLst>
                <a:gd name="adj1" fmla="val 10807430"/>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0" name="Group 19"/>
          <p:cNvGrpSpPr/>
          <p:nvPr/>
        </p:nvGrpSpPr>
        <p:grpSpPr>
          <a:xfrm>
            <a:off x="549715" y="2749747"/>
            <a:ext cx="4810561" cy="3944931"/>
            <a:chOff x="549715" y="2749747"/>
            <a:chExt cx="4810561" cy="3944931"/>
          </a:xfrm>
        </p:grpSpPr>
        <p:pic>
          <p:nvPicPr>
            <p:cNvPr id="5" name="Picture 4" descr="Trace Verified &gt; Home - Mozilla Firefox"/>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9715" y="3736428"/>
              <a:ext cx="2934463" cy="2396359"/>
            </a:xfrm>
            <a:prstGeom prst="rect">
              <a:avLst/>
            </a:prstGeom>
          </p:spPr>
        </p:pic>
        <p:pic>
          <p:nvPicPr>
            <p:cNvPr id="4" name="Picture 3" descr="Documents - Mozilla Firefox"/>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45930" y="4084260"/>
              <a:ext cx="2743200" cy="2269244"/>
            </a:xfrm>
            <a:prstGeom prst="rect">
              <a:avLst/>
            </a:prstGeom>
          </p:spPr>
        </p:pic>
        <p:sp>
          <p:nvSpPr>
            <p:cNvPr id="12" name="TextBox 11"/>
            <p:cNvSpPr txBox="1"/>
            <p:nvPr/>
          </p:nvSpPr>
          <p:spPr>
            <a:xfrm>
              <a:off x="549715" y="6356124"/>
              <a:ext cx="3140796" cy="338554"/>
            </a:xfrm>
            <a:prstGeom prst="rect">
              <a:avLst/>
            </a:prstGeom>
            <a:noFill/>
          </p:spPr>
          <p:txBody>
            <a:bodyPr wrap="none" rtlCol="0">
              <a:spAutoFit/>
            </a:bodyPr>
            <a:lstStyle/>
            <a:p>
              <a:r>
                <a:rPr lang="en-GB" sz="1600" dirty="0" smtClean="0">
                  <a:latin typeface="Calibri" pitchFamily="34" charset="0"/>
                  <a:cs typeface="Calibri" pitchFamily="34" charset="0"/>
                </a:rPr>
                <a:t>3) TraceVerified information system</a:t>
              </a:r>
              <a:endParaRPr lang="en-GB" sz="1600" dirty="0">
                <a:latin typeface="Calibri" pitchFamily="34" charset="0"/>
                <a:cs typeface="Calibri" pitchFamily="34" charset="0"/>
              </a:endParaRPr>
            </a:p>
          </p:txBody>
        </p:sp>
        <p:sp>
          <p:nvSpPr>
            <p:cNvPr id="21" name="Pie 20"/>
            <p:cNvSpPr/>
            <p:nvPr/>
          </p:nvSpPr>
          <p:spPr>
            <a:xfrm>
              <a:off x="3850001" y="2749747"/>
              <a:ext cx="1510275" cy="1475409"/>
            </a:xfrm>
            <a:prstGeom prst="pie">
              <a:avLst>
                <a:gd name="adj1" fmla="val 7840802"/>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2" name="Group 21"/>
          <p:cNvGrpSpPr/>
          <p:nvPr/>
        </p:nvGrpSpPr>
        <p:grpSpPr>
          <a:xfrm>
            <a:off x="3834234" y="2749749"/>
            <a:ext cx="5025986" cy="3942309"/>
            <a:chOff x="3834234" y="2749749"/>
            <a:chExt cx="5025986" cy="3942309"/>
          </a:xfrm>
        </p:grpSpPr>
        <p:pic>
          <p:nvPicPr>
            <p:cNvPr id="7" name="Picture 6" descr="brochure da sua.jpg - Picasa Photo Viewe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44964" y="5408446"/>
              <a:ext cx="3815256" cy="947678"/>
            </a:xfrm>
            <a:prstGeom prst="rect">
              <a:avLst/>
            </a:prstGeom>
          </p:spPr>
        </p:pic>
        <p:sp>
          <p:nvSpPr>
            <p:cNvPr id="13" name="TextBox 12"/>
            <p:cNvSpPr txBox="1"/>
            <p:nvPr/>
          </p:nvSpPr>
          <p:spPr>
            <a:xfrm>
              <a:off x="5044964" y="6353504"/>
              <a:ext cx="1764778" cy="338554"/>
            </a:xfrm>
            <a:prstGeom prst="rect">
              <a:avLst/>
            </a:prstGeom>
            <a:noFill/>
          </p:spPr>
          <p:txBody>
            <a:bodyPr wrap="none" rtlCol="0">
              <a:spAutoFit/>
            </a:bodyPr>
            <a:lstStyle/>
            <a:p>
              <a:r>
                <a:rPr lang="en-GB" sz="1600" dirty="0" smtClean="0">
                  <a:latin typeface="Calibri" pitchFamily="34" charset="0"/>
                  <a:cs typeface="Calibri" pitchFamily="34" charset="0"/>
                </a:rPr>
                <a:t>4) Data verification</a:t>
              </a:r>
              <a:endParaRPr lang="en-GB" sz="1600" dirty="0">
                <a:latin typeface="Calibri" pitchFamily="34" charset="0"/>
                <a:cs typeface="Calibri" pitchFamily="34" charset="0"/>
              </a:endParaRPr>
            </a:p>
          </p:txBody>
        </p:sp>
        <p:sp>
          <p:nvSpPr>
            <p:cNvPr id="23" name="Pie 22"/>
            <p:cNvSpPr/>
            <p:nvPr/>
          </p:nvSpPr>
          <p:spPr>
            <a:xfrm>
              <a:off x="3834234" y="2749749"/>
              <a:ext cx="1510275" cy="1475409"/>
            </a:xfrm>
            <a:prstGeom prst="pie">
              <a:avLst>
                <a:gd name="adj1" fmla="val 2846352"/>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4" name="Group 23"/>
          <p:cNvGrpSpPr/>
          <p:nvPr/>
        </p:nvGrpSpPr>
        <p:grpSpPr>
          <a:xfrm>
            <a:off x="3834235" y="1319478"/>
            <a:ext cx="5025985" cy="3784406"/>
            <a:chOff x="3834235" y="1319478"/>
            <a:chExt cx="5025985" cy="3784406"/>
          </a:xfrm>
        </p:grpSpPr>
        <p:pic>
          <p:nvPicPr>
            <p:cNvPr id="8" name="Picture 7" descr="Documents - Mozilla Firefox"/>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234151" y="1319478"/>
              <a:ext cx="3626069" cy="3478066"/>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63317" y="2797046"/>
              <a:ext cx="885513" cy="1902093"/>
            </a:xfrm>
            <a:prstGeom prst="rect">
              <a:avLst/>
            </a:prstGeom>
          </p:spPr>
        </p:pic>
        <p:sp>
          <p:nvSpPr>
            <p:cNvPr id="14" name="TextBox 13"/>
            <p:cNvSpPr txBox="1"/>
            <p:nvPr/>
          </p:nvSpPr>
          <p:spPr>
            <a:xfrm>
              <a:off x="5234151" y="4765330"/>
              <a:ext cx="2557047" cy="338554"/>
            </a:xfrm>
            <a:prstGeom prst="rect">
              <a:avLst/>
            </a:prstGeom>
            <a:noFill/>
          </p:spPr>
          <p:txBody>
            <a:bodyPr wrap="none" rtlCol="0">
              <a:spAutoFit/>
            </a:bodyPr>
            <a:lstStyle/>
            <a:p>
              <a:r>
                <a:rPr lang="en-GB" sz="1600" dirty="0" smtClean="0">
                  <a:latin typeface="Calibri" pitchFamily="34" charset="0"/>
                  <a:cs typeface="Calibri" pitchFamily="34" charset="0"/>
                </a:rPr>
                <a:t>5) </a:t>
              </a:r>
              <a:r>
                <a:rPr lang="en-GB" sz="1600" dirty="0" err="1" smtClean="0">
                  <a:latin typeface="Calibri" pitchFamily="34" charset="0"/>
                  <a:cs typeface="Calibri" pitchFamily="34" charset="0"/>
                </a:rPr>
                <a:t>TraceReport</a:t>
              </a:r>
              <a:r>
                <a:rPr lang="en-GB" sz="1600" dirty="0" smtClean="0">
                  <a:latin typeface="Calibri" pitchFamily="34" charset="0"/>
                  <a:cs typeface="Calibri" pitchFamily="34" charset="0"/>
                </a:rPr>
                <a:t> for importers</a:t>
              </a:r>
              <a:endParaRPr lang="en-GB" sz="1600" dirty="0">
                <a:latin typeface="Calibri" pitchFamily="34" charset="0"/>
                <a:cs typeface="Calibri" pitchFamily="34" charset="0"/>
              </a:endParaRPr>
            </a:p>
          </p:txBody>
        </p:sp>
        <p:sp>
          <p:nvSpPr>
            <p:cNvPr id="16" name="Pie 15"/>
            <p:cNvSpPr/>
            <p:nvPr/>
          </p:nvSpPr>
          <p:spPr>
            <a:xfrm>
              <a:off x="3834235" y="2765514"/>
              <a:ext cx="1510275" cy="1475409"/>
            </a:xfrm>
            <a:prstGeom prst="pie">
              <a:avLst>
                <a:gd name="adj1" fmla="val 16428534"/>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 name="Title 1"/>
          <p:cNvSpPr>
            <a:spLocks noGrp="1"/>
          </p:cNvSpPr>
          <p:nvPr>
            <p:ph type="title"/>
          </p:nvPr>
        </p:nvSpPr>
        <p:spPr/>
        <p:txBody>
          <a:bodyPr/>
          <a:lstStyle/>
          <a:p>
            <a:r>
              <a:rPr lang="en-GB" dirty="0" smtClean="0"/>
              <a:t>TraceVerified – the components</a:t>
            </a:r>
            <a:endParaRPr lang="en-GB" dirty="0"/>
          </a:p>
        </p:txBody>
      </p:sp>
      <p:sp>
        <p:nvSpPr>
          <p:cNvPr id="10" name="Slide Number Placeholder 9"/>
          <p:cNvSpPr>
            <a:spLocks noGrp="1"/>
          </p:cNvSpPr>
          <p:nvPr>
            <p:ph type="sldNum" sz="quarter" idx="12"/>
          </p:nvPr>
        </p:nvSpPr>
        <p:spPr/>
        <p:txBody>
          <a:bodyPr/>
          <a:lstStyle/>
          <a:p>
            <a:fld id="{1920EEC7-98E1-4CEF-92AF-B9255C82647E}" type="slidenum">
              <a:rPr lang="en-GB" smtClean="0"/>
              <a:t>74</a:t>
            </a:fld>
            <a:endParaRPr lang="en-GB"/>
          </a:p>
        </p:txBody>
      </p:sp>
    </p:spTree>
    <p:extLst>
      <p:ext uri="{BB962C8B-B14F-4D97-AF65-F5344CB8AC3E}">
        <p14:creationId xmlns:p14="http://schemas.microsoft.com/office/powerpoint/2010/main" val="397307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Autofit/>
          </a:bodyPr>
          <a:lstStyle/>
          <a:p>
            <a:pPr marL="457200" indent="-457200" eaLnBrk="1" hangingPunct="1">
              <a:lnSpc>
                <a:spcPct val="150000"/>
              </a:lnSpc>
            </a:pPr>
            <a:r>
              <a:rPr lang="en-US" b="1" dirty="0" smtClean="0">
                <a:solidFill>
                  <a:schemeClr val="accent2"/>
                </a:solidFill>
              </a:rPr>
              <a:t>How does TraceVerified work?</a:t>
            </a:r>
          </a:p>
        </p:txBody>
      </p:sp>
      <p:pic>
        <p:nvPicPr>
          <p:cNvPr id="13316" name="Content Placeholder 2"/>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a:fillRect/>
          </a:stretch>
        </p:blipFill>
        <p:spPr>
          <a:xfrm>
            <a:off x="612022" y="1600200"/>
            <a:ext cx="7927975" cy="4525963"/>
          </a:xfrm>
        </p:spPr>
      </p:pic>
      <p:sp>
        <p:nvSpPr>
          <p:cNvPr id="25603" name="TextBox 3"/>
          <p:cNvSpPr txBox="1">
            <a:spLocks noChangeArrowheads="1"/>
          </p:cNvSpPr>
          <p:nvPr/>
        </p:nvSpPr>
        <p:spPr bwMode="auto">
          <a:xfrm>
            <a:off x="3238500" y="6469063"/>
            <a:ext cx="281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800" b="1">
                <a:solidFill>
                  <a:schemeClr val="bg1"/>
                </a:solidFill>
              </a:rPr>
              <a:t>www.TraceVerified.com</a:t>
            </a:r>
          </a:p>
        </p:txBody>
      </p:sp>
      <p:sp>
        <p:nvSpPr>
          <p:cNvPr id="2" name="Slide Number Placeholder 1"/>
          <p:cNvSpPr>
            <a:spLocks noGrp="1"/>
          </p:cNvSpPr>
          <p:nvPr>
            <p:ph type="sldNum" sz="quarter" idx="12"/>
          </p:nvPr>
        </p:nvSpPr>
        <p:spPr/>
        <p:txBody>
          <a:bodyPr/>
          <a:lstStyle/>
          <a:p>
            <a:fld id="{1920EEC7-98E1-4CEF-92AF-B9255C82647E}" type="slidenum">
              <a:rPr lang="en-GB" smtClean="0"/>
              <a:t>75</a:t>
            </a:fld>
            <a:endParaRPr lang="en-GB"/>
          </a:p>
        </p:txBody>
      </p:sp>
    </p:spTree>
    <p:extLst>
      <p:ext uri="{BB962C8B-B14F-4D97-AF65-F5344CB8AC3E}">
        <p14:creationId xmlns:p14="http://schemas.microsoft.com/office/powerpoint/2010/main" val="157671876"/>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95475" y="893763"/>
            <a:ext cx="55054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Rectangle 2"/>
          <p:cNvSpPr>
            <a:spLocks noGrp="1" noChangeArrowheads="1"/>
          </p:cNvSpPr>
          <p:nvPr>
            <p:ph type="title"/>
          </p:nvPr>
        </p:nvSpPr>
        <p:spPr/>
        <p:txBody>
          <a:bodyPr>
            <a:noAutofit/>
          </a:bodyPr>
          <a:lstStyle/>
          <a:p>
            <a:pPr marL="457200" indent="-457200">
              <a:lnSpc>
                <a:spcPct val="150000"/>
              </a:lnSpc>
            </a:pPr>
            <a:r>
              <a:rPr lang="en-US" altLang="ko-KR" b="1" dirty="0" smtClean="0">
                <a:latin typeface="+mn-lt"/>
                <a:ea typeface="굴림" panose="020B0600000101010101" pitchFamily="34" charset="-127"/>
              </a:rPr>
              <a:t>Reporting</a:t>
            </a:r>
          </a:p>
        </p:txBody>
      </p:sp>
      <p:sp>
        <p:nvSpPr>
          <p:cNvPr id="4099" name="Rectangle 3"/>
          <p:cNvSpPr>
            <a:spLocks noGrp="1" noChangeArrowheads="1"/>
          </p:cNvSpPr>
          <p:nvPr>
            <p:ph idx="1"/>
          </p:nvPr>
        </p:nvSpPr>
        <p:spPr/>
        <p:txBody>
          <a:bodyPr/>
          <a:lstStyle/>
          <a:p>
            <a:pPr eaLnBrk="1" hangingPunct="1"/>
            <a:endParaRPr lang="en-US" sz="2400" dirty="0" smtClean="0">
              <a:solidFill>
                <a:srgbClr val="002060"/>
              </a:solidFill>
            </a:endParaRPr>
          </a:p>
          <a:p>
            <a:pPr marL="457200" lvl="1" indent="0" algn="ctr" eaLnBrk="1" hangingPunct="1">
              <a:buFontTx/>
              <a:buNone/>
            </a:pPr>
            <a:endParaRPr lang="en-US" sz="4000" b="1" dirty="0" smtClean="0">
              <a:solidFill>
                <a:srgbClr val="FF0000"/>
              </a:solidFill>
            </a:endParaRPr>
          </a:p>
          <a:p>
            <a:pPr marL="457200" lvl="1" indent="0" algn="ctr" eaLnBrk="1" hangingPunct="1">
              <a:buFontTx/>
              <a:buNone/>
            </a:pPr>
            <a:endParaRPr lang="en-US" sz="4000" b="1" dirty="0" smtClean="0">
              <a:solidFill>
                <a:srgbClr val="FF0000"/>
              </a:solidFill>
            </a:endParaRPr>
          </a:p>
          <a:p>
            <a:pPr marL="457200" lvl="1" indent="0" algn="ctr" eaLnBrk="1" hangingPunct="1">
              <a:buFontTx/>
              <a:buNone/>
            </a:pPr>
            <a:endParaRPr lang="en-US" sz="4000" b="1" dirty="0" smtClean="0">
              <a:solidFill>
                <a:srgbClr val="FF0000"/>
              </a:solidFill>
            </a:endParaRPr>
          </a:p>
          <a:p>
            <a:pPr marL="457200" lvl="1" indent="0" algn="ctr" eaLnBrk="1" hangingPunct="1">
              <a:buFontTx/>
              <a:buNone/>
            </a:pPr>
            <a:endParaRPr lang="en-US" sz="4000" b="1" dirty="0" smtClean="0">
              <a:solidFill>
                <a:srgbClr val="FF0000"/>
              </a:solidFill>
            </a:endParaRPr>
          </a:p>
          <a:p>
            <a:pPr marL="457200" lvl="1" indent="0" algn="ctr" eaLnBrk="1" hangingPunct="1">
              <a:buFontTx/>
              <a:buNone/>
            </a:pPr>
            <a:r>
              <a:rPr lang="en-US" sz="6000" b="1" dirty="0" smtClean="0">
                <a:solidFill>
                  <a:srgbClr val="FF0000"/>
                </a:solidFill>
              </a:rPr>
              <a:t>Traceability Report</a:t>
            </a:r>
          </a:p>
          <a:p>
            <a:pPr marL="457200" lvl="1" indent="0" algn="ctr" eaLnBrk="1" hangingPunct="1">
              <a:buFontTx/>
              <a:buNone/>
            </a:pPr>
            <a:endParaRPr lang="en-US" sz="2000" dirty="0" smtClean="0">
              <a:solidFill>
                <a:srgbClr val="002060"/>
              </a:solidFill>
            </a:endParaRPr>
          </a:p>
        </p:txBody>
      </p:sp>
      <p:sp>
        <p:nvSpPr>
          <p:cNvPr id="27653" name="TextBox 3"/>
          <p:cNvSpPr txBox="1">
            <a:spLocks noChangeArrowheads="1"/>
          </p:cNvSpPr>
          <p:nvPr/>
        </p:nvSpPr>
        <p:spPr bwMode="auto">
          <a:xfrm>
            <a:off x="3238500" y="6469063"/>
            <a:ext cx="2819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sz="1800" b="1">
                <a:solidFill>
                  <a:schemeClr val="bg1"/>
                </a:solidFill>
              </a:rPr>
              <a:t>www.TraceVerified.com</a:t>
            </a:r>
          </a:p>
        </p:txBody>
      </p:sp>
      <p:sp>
        <p:nvSpPr>
          <p:cNvPr id="2" name="Slide Number Placeholder 1"/>
          <p:cNvSpPr>
            <a:spLocks noGrp="1"/>
          </p:cNvSpPr>
          <p:nvPr>
            <p:ph type="sldNum" sz="quarter" idx="12"/>
          </p:nvPr>
        </p:nvSpPr>
        <p:spPr/>
        <p:txBody>
          <a:bodyPr/>
          <a:lstStyle/>
          <a:p>
            <a:fld id="{1920EEC7-98E1-4CEF-92AF-B9255C82647E}" type="slidenum">
              <a:rPr lang="en-GB" smtClean="0"/>
              <a:t>76</a:t>
            </a:fld>
            <a:endParaRPr lang="en-GB"/>
          </a:p>
        </p:txBody>
      </p:sp>
    </p:spTree>
    <p:extLst>
      <p:ext uri="{BB962C8B-B14F-4D97-AF65-F5344CB8AC3E}">
        <p14:creationId xmlns:p14="http://schemas.microsoft.com/office/powerpoint/2010/main" val="35027552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Reports</a:t>
            </a:r>
            <a:endParaRPr lang="en-GB" dirty="0"/>
          </a:p>
        </p:txBody>
      </p:sp>
      <p:sp>
        <p:nvSpPr>
          <p:cNvPr id="3" name="Content Placeholder 2"/>
          <p:cNvSpPr>
            <a:spLocks noGrp="1"/>
          </p:cNvSpPr>
          <p:nvPr>
            <p:ph idx="1"/>
          </p:nvPr>
        </p:nvSpPr>
        <p:spPr/>
        <p:txBody>
          <a:bodyPr/>
          <a:lstStyle/>
          <a:p>
            <a:pPr marL="0" indent="0">
              <a:buNone/>
            </a:pPr>
            <a:r>
              <a:rPr lang="en-GB" dirty="0" smtClean="0"/>
              <a:t>There are two types of report</a:t>
            </a:r>
          </a:p>
          <a:p>
            <a:r>
              <a:rPr lang="en-GB" dirty="0"/>
              <a:t>General </a:t>
            </a:r>
            <a:r>
              <a:rPr lang="en-GB" dirty="0" smtClean="0"/>
              <a:t>Report:</a:t>
            </a:r>
          </a:p>
          <a:p>
            <a:pPr lvl="1"/>
            <a:r>
              <a:rPr lang="en-GB" dirty="0" smtClean="0"/>
              <a:t>Basic </a:t>
            </a:r>
            <a:r>
              <a:rPr lang="en-GB" dirty="0"/>
              <a:t>information about the product and its supply chain</a:t>
            </a:r>
          </a:p>
          <a:p>
            <a:pPr lvl="1"/>
            <a:r>
              <a:rPr lang="en-GB" dirty="0" smtClean="0"/>
              <a:t>Publicly accessible</a:t>
            </a:r>
          </a:p>
          <a:p>
            <a:r>
              <a:rPr lang="en-GB" dirty="0" smtClean="0"/>
              <a:t>Detailed Report:</a:t>
            </a:r>
          </a:p>
          <a:p>
            <a:pPr lvl="1"/>
            <a:r>
              <a:rPr lang="en-GB" dirty="0" smtClean="0"/>
              <a:t>Full </a:t>
            </a:r>
            <a:r>
              <a:rPr lang="en-GB" dirty="0"/>
              <a:t>information of the product and its supply chain</a:t>
            </a:r>
          </a:p>
          <a:p>
            <a:pPr lvl="1"/>
            <a:r>
              <a:rPr lang="en-GB" dirty="0" smtClean="0"/>
              <a:t>Authorised access only</a:t>
            </a:r>
            <a:endParaRPr lang="en-GB" dirty="0"/>
          </a:p>
          <a:p>
            <a:pPr lvl="1"/>
            <a:endParaRPr lang="en-GB"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4052" y="3708224"/>
            <a:ext cx="3789947" cy="3149776"/>
          </a:xfrm>
          <a:prstGeom prst="rect">
            <a:avLst/>
          </a:prstGeom>
        </p:spPr>
      </p:pic>
      <p:sp>
        <p:nvSpPr>
          <p:cNvPr id="5" name="Slide Number Placeholder 4"/>
          <p:cNvSpPr>
            <a:spLocks noGrp="1"/>
          </p:cNvSpPr>
          <p:nvPr>
            <p:ph type="sldNum" sz="quarter" idx="12"/>
          </p:nvPr>
        </p:nvSpPr>
        <p:spPr/>
        <p:txBody>
          <a:bodyPr/>
          <a:lstStyle/>
          <a:p>
            <a:fld id="{1920EEC7-98E1-4CEF-92AF-B9255C82647E}" type="slidenum">
              <a:rPr lang="en-GB" smtClean="0"/>
              <a:t>77</a:t>
            </a:fld>
            <a:endParaRPr lang="en-GB"/>
          </a:p>
        </p:txBody>
      </p:sp>
    </p:spTree>
    <p:extLst>
      <p:ext uri="{BB962C8B-B14F-4D97-AF65-F5344CB8AC3E}">
        <p14:creationId xmlns:p14="http://schemas.microsoft.com/office/powerpoint/2010/main" val="3252116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135117"/>
            <a:ext cx="9144000" cy="5722884"/>
          </a:xfrm>
          <a:prstGeom prst="rect">
            <a:avLst/>
          </a:prstGeom>
        </p:spPr>
      </p:pic>
      <p:sp>
        <p:nvSpPr>
          <p:cNvPr id="2" name="Title 1"/>
          <p:cNvSpPr>
            <a:spLocks noGrp="1"/>
          </p:cNvSpPr>
          <p:nvPr>
            <p:ph type="title"/>
          </p:nvPr>
        </p:nvSpPr>
        <p:spPr/>
        <p:txBody>
          <a:bodyPr/>
          <a:lstStyle/>
          <a:p>
            <a:r>
              <a:rPr lang="en-GB" dirty="0" smtClean="0"/>
              <a:t>TraceVerified – adoption</a:t>
            </a:r>
            <a:endParaRPr lang="en-GB" dirty="0"/>
          </a:p>
        </p:txBody>
      </p:sp>
      <p:sp>
        <p:nvSpPr>
          <p:cNvPr id="4" name="Content Placeholder 3"/>
          <p:cNvSpPr>
            <a:spLocks noGrp="1"/>
          </p:cNvSpPr>
          <p:nvPr>
            <p:ph idx="1"/>
          </p:nvPr>
        </p:nvSpPr>
        <p:spPr>
          <a:solidFill>
            <a:srgbClr val="FFFFFF">
              <a:alpha val="80000"/>
            </a:srgbClr>
          </a:solidFill>
        </p:spPr>
        <p:txBody>
          <a:bodyPr tIns="180000"/>
          <a:lstStyle/>
          <a:p>
            <a:r>
              <a:rPr lang="en-GB" dirty="0" smtClean="0"/>
              <a:t>TraceVerified attempts to make important development steps </a:t>
            </a:r>
            <a:r>
              <a:rPr lang="en-GB" u="sng" dirty="0" smtClean="0"/>
              <a:t>together </a:t>
            </a:r>
            <a:r>
              <a:rPr lang="en-GB" dirty="0" smtClean="0"/>
              <a:t>with pilot users and buyers</a:t>
            </a:r>
          </a:p>
          <a:p>
            <a:r>
              <a:rPr lang="en-GB" dirty="0" smtClean="0"/>
              <a:t>However, motivation is mixed</a:t>
            </a:r>
          </a:p>
          <a:p>
            <a:pPr lvl="1"/>
            <a:r>
              <a:rPr lang="en-GB" dirty="0" smtClean="0"/>
              <a:t>Fear of extra cost</a:t>
            </a:r>
          </a:p>
          <a:p>
            <a:pPr lvl="1"/>
            <a:r>
              <a:rPr lang="en-GB" dirty="0" smtClean="0"/>
              <a:t>Lack of understanding of the advantages of information delivery</a:t>
            </a:r>
          </a:p>
          <a:p>
            <a:pPr lvl="1"/>
            <a:r>
              <a:rPr lang="en-GB" dirty="0" smtClean="0"/>
              <a:t>Sector under pressure </a:t>
            </a:r>
          </a:p>
          <a:p>
            <a:r>
              <a:rPr lang="en-GB" dirty="0" smtClean="0"/>
              <a:t>TraceVerified has identified diversification as a main strategy to drive adoption</a:t>
            </a:r>
          </a:p>
          <a:p>
            <a:pPr lvl="1"/>
            <a:r>
              <a:rPr lang="en-GB" dirty="0" smtClean="0"/>
              <a:t>Extension to shrimp, vegetables, honey and other product</a:t>
            </a:r>
          </a:p>
          <a:p>
            <a:r>
              <a:rPr lang="en-GB" dirty="0" smtClean="0"/>
              <a:t>Slow in adoption</a:t>
            </a:r>
          </a:p>
          <a:p>
            <a:pPr lvl="1"/>
            <a:r>
              <a:rPr lang="en-GB" dirty="0" smtClean="0"/>
              <a:t>Needs to become de-facto standard</a:t>
            </a:r>
          </a:p>
          <a:p>
            <a:pPr lvl="1"/>
            <a:r>
              <a:rPr lang="en-GB" dirty="0" smtClean="0"/>
              <a:t>Needs market pull in addition to technology push</a:t>
            </a:r>
          </a:p>
          <a:p>
            <a:endParaRPr lang="en-GB" dirty="0" smtClean="0"/>
          </a:p>
        </p:txBody>
      </p:sp>
      <p:sp>
        <p:nvSpPr>
          <p:cNvPr id="3" name="AutoShape 6" descr="data:image/jpeg;base64,/9j/4AAQSkZJRgABAQAAAQABAAD/2wCEAAkGBhQQEBQUEBQUERUUGSAWFxcXGBscGRwUHRUVFxwhFx0XISciFyEnGhQeIC8gJigpLC0vFiAxNTAqNS0wLCsBCQoKDQwOGg8PGjUlHCIyNS8yLDUyLjUuMDUpLzQvNTQsMyw1LC41Ki8sNCwpNDUsKTE0LCwsNC0rLSoqKTQsLf/AABEIAGUAlAMBIgACEQEDEQH/xAAcAAEAAgIDAQAAAAAAAAAAAAAABAYFBwECAwj/xABEEAACAQMBBQMHCAgEBwAAAAABAgMABBESBQYhMUETUXEHFCJhgZHRFTJCYpOhseEWFyMzUlNUwXKSsvE0NXSCorPw/8QAGgEBAAMBAQEAAAAAAAAAAAAAAAIDBAEGBf/EADARAAEDAgMFCAICAwAAAAAAAAEAAhEDIQQSMUFRcbHwExQiYYGR0eEyoWLBI0JS/9oADAMBAAIRAxEAPwDeNKUoiUpSiJSlKIlKUoiUpXV3AGSQAOp5URdqVCi2zE5xG4kxz0Zce0rkCvDa1s0sepJZLcqCcg6QRz9LIOOXPp6+VHAt2KTA1zolSINpq88kQHGNVbPfq1Dh4Y++pla3sbmVpkKPoeRAFaUnWY2kLEsIsKzAspxw9EqcDjWwLG1MaaWd5TzLORkn2cAPVVbH5lrxeGFGLqRSlKsWJKUpREpSlESlKURKUrq7gAkkADiSeWKIu1KqVxv32sjRbNha9ccC4OmFT9Zzz9nPpWC3j2ZtQJ21xOGiUFpYbZ+xITmdLMPS4d5zWhuHJMOMcdeuKodWAEtEq/3u1oYBmaWOL/G6r+JrDSeUOyzpSXtnPBUiVnZj9XSMH31q+CzTac3YbNtuyXGZZ5iXkx1JYk6e4AcT4Vtfdjc6DZ6ARKGfHpSsPTb2/RHqH31dUo0qI8RObdb96qtlWpUPhiN/xouqte3PRbGP14knI8PmR/8AnUlN2YchpQ1ww6zMX9yn0R7AKy1KymodlloyDbdcKgAwBgDoK8ru1WVGR86WGDg44HmMj3V7UqvVWAkGQoVzseKSMRsg0rxXHAqe9SOIPrqbSlcgLpc4iCUpSldUUpSlESlKURKUpRFF2ltKO2iaWZgiIMkn+3eemK1tty/ubzs7i7gmXZuc9lGf2hXo8wHEqe4dPec9PEdqbQKNxtLJhqXpJdY5HvCjp8aumK1NcKEWl3L75LO4GrN4HP6WO2Bd28kCmzMZiA4BMAD1EfRPqPGtZ+U/eZ7q5WwtjlQwVwPpzEgBT6lz7891Wne3diC3jmvbd3s5Y1LFoThXPQOnI5Jx059aonknsfONpGWT0jErS5PV2IXPjlia1YdjAHV9Y371nrueSKOk8ltfdTdpLC2WJOLc3b+JzzPh0A7hWZpTNfNc4uOY6re1oaICUpSorqUpmuM0Rc0pSiJSlM0RKUzXGaIuaUpREqNtG67KGST+BGf/ACqW/tUmo207XtYZI/40ZP8AMpX+9dbE3XDpZVLyd7St4dnx9pPEJJC0smqRQ2tmJ45PPGKsv6R2v9TB9qnxqp+T/d60uLCJpbaFpF1RyFo1La1Yg5yOeMVY/wBCrH+kt/s1+Faq3Z9o6Z18lnpZ8giNFWvKnt+F9nMkM0bs7qCEdSdOrJ4A+qq35E5QLqdepiBHscZ/1VnfKfutbw7PaSCCKJldcsiAHSTg8R41r3cLbXmm0IXY4Vj2b92l+GT4HB9lb6LGvwrmsWOq4txDS5bw3s2ybS0klQAsMBc8tRIAJ8M5rELu1elA/wAoSCYjOMDss92O7149lWbaOz0uImilGpHGCPh3HNVj9B5tPZefz9hy0YGrRy06u7HD+1efe0k6T6r1OEq0204zBrpuS2ZG4WPnumdVK3r25JbwxwxHtLqfCJgY48Az46Du/I103c3glnt5omAF5bgoytji4B0t4Ejj09hriLcfS0ri4ftGQRRPjjDGOi5PE4GM8OZ76j2m4MqXAna9kd8aWJXBZCMEEhsjhyPQgHpUf8maY6+VeO5diWZhIvMG53afjFuN9FWxtiZP+JvLu1n6iSL9jq6fNzw9eK9Nt7wzLdlHvJY07KNg0CB1ZyikkDIwDknOasEu4cxUxefTGA8NDAMdPdqNczeT4rLrtrqS2xGsQCjJ0qBzORnJGaqyVI6+fhbxi8FmkkaH/Ww0/jI2/wDXFTt2drKLFppJ5JVQsWklXQ2B0xk+zvrCbE3yn85V7pSlteHEGfoFTgZ/xfnyqdf7uF0t7W5u5JAzs5yvGQLhtJbPogDPjz6ViNsbJS5VmN7MICFlSIREhUZzHGEXPepAAHI1NxeIjYs9FmGeXF1851g2EwMsAXJvoBAjaVN3v3lktNpWw1kQlQZF6EF3Uk+AwfZWM27vbMb65SKVljihcADGNaqMnx1E+6pG2NhRyxxSXMty2mM24Jtn1FtXosw5g5cAfxYrmXcyC3gSSSd4w6NEWeIhi8zcC4JyuOA493GoO7QkxprqtNHubGszCXQW/iYJmZ012b7qFu/t9nmgD310zMy5Qw+gScZXVq5dM4qXf7Tu4rw2C3Ge1kVkmLDWkRySvjw4d/t4SLfZ5tUEr7RmMNu4jKFDpypC6cA8R04dK6327tsnaRz3DG5lzdCfR6ShMn0ccMAA8M/gKQ6Pv7Oq6alA1CYkRA8O0GZ/Fv4i5F5lXyNNKgZJwMZJyT495riouyLwSwRuH7QMoOvTp1dM6fo8uVK2i4XlXtLXEHUKfSlKKKpSzfJm0WD8LW+bUGPzY7rHEHuD8/8AY1dah7X2THdwvDMupHGD3g9CD0INa72ubu1MdreXDx2OdPnSKTIU+ikjDPZ92rHH11qa0V4vDufDzWcuNLZbl9LO777xW8kEtmmq5mkUqI4RrZW5gvjguCB660W6EEgjBHAg9DyNfSe7+xra2hUWioEYZ1rxL+stzaqXvDu9b2m0O3uYEltbo4kZh+5nJ+dw5K2ePr+/ZhMQynLAD8rLiaLnw8lSfJtv2k1uIbmRUliGAXIGuMcAcnmRyPsNXL5bt/58P2i/GsJcbm7MjXVJBbovPU3Ae8msBPPsBDjRA5HSON3/ANAIrM5tOq4uYD7LQ1z6bQHEe6vXy3b/AM+H7RfjT5bt/wCfD9ovxrU80+zPlCMrbHzfsW1L2D8ZNXA6eZ4dazsVxsBiAUhjJ6SRSJ97DFddhgIs72XBXJ2j3V7+W7f+fD9ovxp8t2/8+H7RfjWDs9ztlzLqhgt5B3pgj7jVat917S+v9Ntbxra2p/ayKOEs3RAeqjmcfCq206Rm5t5D5Uy94jS6tu8Bt7qIILqKJlbUrh0JBwVOOPVWI9tRtpWVtKHC3MCq0ccQUspUCKQuM+kMgg4xXtN5P9naTqtolGOJ4jA7854eNa5td0knuJYNnLHcQH51zLHnsT1Eb5HanHLh19tGYehUkyfZXd9xNHK1vpz/AK9PVbDSK383EPnFqmJFk/Z6VX0ZFfGC54nTzz1qXtiW2uVRWnh0q6uQXUhgM5B49Qah2Xk1sI41Q26SFRgu/Fie817/AKvtn/0kPu/OqslDST7D5U+8YkkOtOvqfRYyLYluI0jN6pRJHk4SIGJYaVBJJ+apI5cc9K6S7Dt3EQe8jbslWMHUuSiyFsH0uqHQffWW/V9s/wDpYfd+dP1fbP8A6WH3fnUeyw/n16q/v+MmZHXoshsSxENvHGriQKODDkQSTkY8aVMtrRYkVI1CqgCqo5ADkBSoWFgqHOc8lztSvWlKUXErznt1kUq6h1YYKsMgj1g869KURU+XcqW2YvsqfzfJyYJMvAfAcSnsrBb2bxX5i7C5tVgjf0ZZ1UzppPVFHLv48fCtm0xWluIIILxPPrjKodRtDTHLrgtI2i2dvIJHdNq24UDDMyzRAd0LkBlyf9uuz93Ns2MyDzNoV+ooVGHivAipt9u3bT/vreF/WUXPvxkVhJ/Jbs9jkQlD9WRx+JOKtfWpVR4iQeuH6VbKVSmfDEdcVxef89g/6V//AGGsrt7a1nCh88aHH8LgMT4LxJ91Yf8AVZaZzquMgYH7ZuXd4V3h8llgpyYmkP1pHP4EVEmiYlxsN32pAVRMAX8/pUO+ls7mUSW5j2XAMhpNZEsgIIISFCcD14+FZfc/b93Ept7O288hX91MUMA48cvq4N+Jq/WG61pB+6t4UPeEGfeeP31lAKm/FNIyxI8+p/agzDuBzTB8uo/Sp67oXF4dW1J9aZyLaHKxf954M/8A9xq12dkkKBIkWNF4BVGAPdXtSsj6jn2Om7YtLWNbcapSlKrU0pSlESlKURKUpREpSlESlKURKUpREpSlESlKURKUpREpSlESlKURKUpRF//Z"/>
          <p:cNvSpPr>
            <a:spLocks noChangeAspect="1" noChangeArrowheads="1"/>
          </p:cNvSpPr>
          <p:nvPr/>
        </p:nvSpPr>
        <p:spPr bwMode="auto">
          <a:xfrm>
            <a:off x="155575" y="-457200"/>
            <a:ext cx="1409700" cy="962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Placeholder 4"/>
          <p:cNvSpPr>
            <a:spLocks noGrp="1"/>
          </p:cNvSpPr>
          <p:nvPr>
            <p:ph type="sldNum" sz="quarter" idx="12"/>
          </p:nvPr>
        </p:nvSpPr>
        <p:spPr/>
        <p:txBody>
          <a:bodyPr/>
          <a:lstStyle/>
          <a:p>
            <a:fld id="{1920EEC7-98E1-4CEF-92AF-B9255C82647E}" type="slidenum">
              <a:rPr lang="en-GB" smtClean="0"/>
              <a:t>78</a:t>
            </a:fld>
            <a:endParaRPr lang="en-GB"/>
          </a:p>
        </p:txBody>
      </p:sp>
    </p:spTree>
    <p:extLst>
      <p:ext uri="{BB962C8B-B14F-4D97-AF65-F5344CB8AC3E}">
        <p14:creationId xmlns:p14="http://schemas.microsoft.com/office/powerpoint/2010/main" val="26605823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2638"/>
            <a:ext cx="9144000" cy="6095362"/>
          </a:xfrm>
          <a:prstGeom prst="rect">
            <a:avLst/>
          </a:prstGeom>
        </p:spPr>
      </p:pic>
      <p:sp>
        <p:nvSpPr>
          <p:cNvPr id="4" name="Title 3"/>
          <p:cNvSpPr>
            <a:spLocks noGrp="1"/>
          </p:cNvSpPr>
          <p:nvPr>
            <p:ph type="title"/>
          </p:nvPr>
        </p:nvSpPr>
        <p:spPr>
          <a:xfrm>
            <a:off x="0" y="957263"/>
            <a:ext cx="7772400" cy="1362075"/>
          </a:xfrm>
        </p:spPr>
        <p:txBody>
          <a:bodyPr/>
          <a:lstStyle/>
          <a:p>
            <a:r>
              <a:rPr lang="en-GB" dirty="0" smtClean="0"/>
              <a:t>TRANSPORT</a:t>
            </a:r>
            <a:endParaRPr lang="en-GB" dirty="0"/>
          </a:p>
        </p:txBody>
      </p:sp>
      <p:sp>
        <p:nvSpPr>
          <p:cNvPr id="5" name="Text Placeholder 4"/>
          <p:cNvSpPr>
            <a:spLocks noGrp="1"/>
          </p:cNvSpPr>
          <p:nvPr>
            <p:ph type="body" idx="1"/>
          </p:nvPr>
        </p:nvSpPr>
        <p:spPr/>
        <p:txBody>
          <a:bodyPr/>
          <a:lstStyle/>
          <a:p>
            <a:endParaRPr lang="en-GB"/>
          </a:p>
        </p:txBody>
      </p:sp>
      <p:sp>
        <p:nvSpPr>
          <p:cNvPr id="3" name="Slide Number Placeholder 2"/>
          <p:cNvSpPr>
            <a:spLocks noGrp="1"/>
          </p:cNvSpPr>
          <p:nvPr>
            <p:ph type="sldNum" sz="quarter" idx="12"/>
          </p:nvPr>
        </p:nvSpPr>
        <p:spPr/>
        <p:txBody>
          <a:bodyPr/>
          <a:lstStyle/>
          <a:p>
            <a:fld id="{1920EEC7-98E1-4CEF-92AF-B9255C82647E}" type="slidenum">
              <a:rPr lang="en-GB" smtClean="0"/>
              <a:t>79</a:t>
            </a:fld>
            <a:endParaRPr lang="en-GB"/>
          </a:p>
        </p:txBody>
      </p:sp>
    </p:spTree>
    <p:extLst>
      <p:ext uri="{BB962C8B-B14F-4D97-AF65-F5344CB8AC3E}">
        <p14:creationId xmlns:p14="http://schemas.microsoft.com/office/powerpoint/2010/main" val="1635242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 Norwegian Seafood </a:t>
            </a:r>
            <a:r>
              <a:rPr lang="en-US" dirty="0" smtClean="0"/>
              <a:t>Council: Organizational Structure</a:t>
            </a:r>
            <a:endParaRPr lang="en-US" dirty="0"/>
          </a:p>
        </p:txBody>
      </p:sp>
      <p:sp>
        <p:nvSpPr>
          <p:cNvPr id="4" name="Foliennummernplatzhalter 3"/>
          <p:cNvSpPr>
            <a:spLocks noGrp="1"/>
          </p:cNvSpPr>
          <p:nvPr>
            <p:ph type="sldNum" sz="quarter" idx="12"/>
          </p:nvPr>
        </p:nvSpPr>
        <p:spPr/>
        <p:txBody>
          <a:bodyPr/>
          <a:lstStyle/>
          <a:p>
            <a:fld id="{1920EEC7-98E1-4CEF-92AF-B9255C82647E}" type="slidenum">
              <a:rPr lang="en-GB" smtClean="0"/>
              <a:t>8</a:t>
            </a:fld>
            <a:endParaRPr lang="en-GB"/>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4289192121"/>
              </p:ext>
            </p:extLst>
          </p:nvPr>
        </p:nvGraphicFramePr>
        <p:xfrm>
          <a:off x="457200" y="1169989"/>
          <a:ext cx="8229600" cy="2843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bgerundetes Rechteck 5"/>
          <p:cNvSpPr/>
          <p:nvPr/>
        </p:nvSpPr>
        <p:spPr>
          <a:xfrm>
            <a:off x="5997039" y="4180113"/>
            <a:ext cx="2565070" cy="1840675"/>
          </a:xfrm>
          <a:prstGeom prst="roundRect">
            <a:avLst/>
          </a:prstGeom>
          <a:blipFill dpi="0" rotWithShape="1">
            <a:blip r:embed="rId8" cstate="email">
              <a:alphaModFix amt="90000"/>
              <a:extLst>
                <a:ext uri="{28A0092B-C50C-407E-A947-70E740481C1C}">
                  <a14:useLocalDpi xmlns:a14="http://schemas.microsoft.com/office/drawing/2010/main"/>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Country Offices</a:t>
            </a:r>
            <a:endParaRPr lang="en-US" b="1" dirty="0">
              <a:solidFill>
                <a:schemeClr val="tx1"/>
              </a:solidFill>
            </a:endParaRPr>
          </a:p>
        </p:txBody>
      </p:sp>
      <p:sp>
        <p:nvSpPr>
          <p:cNvPr id="10" name="Abgerundetes Rechteck 9"/>
          <p:cNvSpPr/>
          <p:nvPr/>
        </p:nvSpPr>
        <p:spPr>
          <a:xfrm>
            <a:off x="3275611" y="4180113"/>
            <a:ext cx="2565070" cy="1840675"/>
          </a:xfrm>
          <a:prstGeom prst="roundRect">
            <a:avLst/>
          </a:prstGeom>
          <a:blipFill dpi="0" rotWithShape="1">
            <a:blip r:embed="rId9">
              <a:alphaModFix amt="70000"/>
              <a:extLst>
                <a:ext uri="{28A0092B-C50C-407E-A947-70E740481C1C}">
                  <a14:useLocalDpi xmlns:a14="http://schemas.microsoft.com/office/drawing/2010/main"/>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Communication</a:t>
            </a:r>
            <a:endParaRPr lang="en-US" b="1" dirty="0"/>
          </a:p>
        </p:txBody>
      </p:sp>
      <p:sp>
        <p:nvSpPr>
          <p:cNvPr id="12" name="Abgerundetes Rechteck 11"/>
          <p:cNvSpPr/>
          <p:nvPr/>
        </p:nvSpPr>
        <p:spPr>
          <a:xfrm>
            <a:off x="506681" y="4180112"/>
            <a:ext cx="2565070" cy="1840675"/>
          </a:xfrm>
          <a:prstGeom prst="roundRect">
            <a:avLst/>
          </a:prstGeom>
          <a:blipFill dpi="0" rotWithShape="1">
            <a:blip r:embed="rId10" cstate="email">
              <a:alphaModFix amt="70000"/>
              <a:extLst>
                <a:ext uri="{28A0092B-C50C-407E-A947-70E740481C1C}">
                  <a14:useLocalDpi xmlns:a14="http://schemas.microsoft.com/office/drawing/2010/main"/>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Reputation Management</a:t>
            </a:r>
            <a:endParaRPr lang="en-US" b="1" dirty="0">
              <a:solidFill>
                <a:schemeClr val="tx1"/>
              </a:solidFill>
            </a:endParaRPr>
          </a:p>
        </p:txBody>
      </p:sp>
    </p:spTree>
    <p:extLst>
      <p:ext uri="{BB962C8B-B14F-4D97-AF65-F5344CB8AC3E}">
        <p14:creationId xmlns:p14="http://schemas.microsoft.com/office/powerpoint/2010/main" val="10709252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 to export</a:t>
            </a:r>
            <a:endParaRPr lang="en-GB" dirty="0"/>
          </a:p>
        </p:txBody>
      </p:sp>
      <p:sp>
        <p:nvSpPr>
          <p:cNvPr id="3" name="Slide Number Placeholder 2"/>
          <p:cNvSpPr>
            <a:spLocks noGrp="1"/>
          </p:cNvSpPr>
          <p:nvPr>
            <p:ph type="sldNum" sz="quarter" idx="12"/>
          </p:nvPr>
        </p:nvSpPr>
        <p:spPr/>
        <p:txBody>
          <a:bodyPr/>
          <a:lstStyle/>
          <a:p>
            <a:fld id="{1920EEC7-98E1-4CEF-92AF-B9255C82647E}" type="slidenum">
              <a:rPr lang="en-GB" smtClean="0"/>
              <a:t>80</a:t>
            </a:fld>
            <a:endParaRPr lang="en-GB"/>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7082" y="1930198"/>
            <a:ext cx="7801430" cy="3467302"/>
          </a:xfrm>
          <a:prstGeom prst="rect">
            <a:avLst/>
          </a:prstGeom>
        </p:spPr>
      </p:pic>
      <p:sp>
        <p:nvSpPr>
          <p:cNvPr id="6" name="Rectangle 5"/>
          <p:cNvSpPr/>
          <p:nvPr/>
        </p:nvSpPr>
        <p:spPr>
          <a:xfrm>
            <a:off x="4394200" y="5415259"/>
            <a:ext cx="4572000" cy="307777"/>
          </a:xfrm>
          <a:prstGeom prst="rect">
            <a:avLst/>
          </a:prstGeom>
        </p:spPr>
        <p:txBody>
          <a:bodyPr>
            <a:spAutoFit/>
          </a:bodyPr>
          <a:lstStyle/>
          <a:p>
            <a:r>
              <a:rPr lang="en-GB" sz="1400" dirty="0"/>
              <a:t>© 2014 The World Bank Group, All Rights Reserved.</a:t>
            </a:r>
          </a:p>
        </p:txBody>
      </p:sp>
    </p:spTree>
    <p:extLst>
      <p:ext uri="{BB962C8B-B14F-4D97-AF65-F5344CB8AC3E}">
        <p14:creationId xmlns:p14="http://schemas.microsoft.com/office/powerpoint/2010/main" val="9011157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Cost of Logistics: Comparison</a:t>
            </a:r>
            <a:endParaRPr lang="en-US" dirty="0"/>
          </a:p>
        </p:txBody>
      </p:sp>
      <p:sp>
        <p:nvSpPr>
          <p:cNvPr id="5" name="Textplatzhalter 4"/>
          <p:cNvSpPr>
            <a:spLocks noGrp="1"/>
          </p:cNvSpPr>
          <p:nvPr>
            <p:ph type="body" idx="1"/>
          </p:nvPr>
        </p:nvSpPr>
        <p:spPr/>
        <p:txBody>
          <a:bodyPr anchor="t">
            <a:normAutofit fontScale="92500" lnSpcReduction="20000"/>
          </a:bodyPr>
          <a:lstStyle/>
          <a:p>
            <a:r>
              <a:rPr lang="en-US" dirty="0" smtClean="0"/>
              <a:t>Logistic costs as % of GDP</a:t>
            </a:r>
            <a:br>
              <a:rPr lang="en-US" dirty="0" smtClean="0"/>
            </a:br>
            <a:r>
              <a:rPr lang="en-US" dirty="0" smtClean="0"/>
              <a:t>Statistics Based</a:t>
            </a:r>
            <a:endParaRPr lang="en-US" dirty="0"/>
          </a:p>
        </p:txBody>
      </p:sp>
      <p:graphicFrame>
        <p:nvGraphicFramePr>
          <p:cNvPr id="9" name="Inhaltsplatzhalter 8"/>
          <p:cNvGraphicFramePr>
            <a:graphicFrameLocks noGrp="1"/>
          </p:cNvGraphicFramePr>
          <p:nvPr>
            <p:ph sz="half" idx="2"/>
            <p:extLst/>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platzhalter 6"/>
          <p:cNvSpPr>
            <a:spLocks noGrp="1"/>
          </p:cNvSpPr>
          <p:nvPr>
            <p:ph type="body" sz="quarter" idx="3"/>
          </p:nvPr>
        </p:nvSpPr>
        <p:spPr/>
        <p:txBody>
          <a:bodyPr>
            <a:normAutofit fontScale="92500" lnSpcReduction="20000"/>
          </a:bodyPr>
          <a:lstStyle/>
          <a:p>
            <a:r>
              <a:rPr lang="en-US" dirty="0" smtClean="0"/>
              <a:t>Logistics cost as % of GDP</a:t>
            </a:r>
            <a:br>
              <a:rPr lang="en-US" dirty="0" smtClean="0"/>
            </a:br>
            <a:r>
              <a:rPr lang="en-US" dirty="0" smtClean="0"/>
              <a:t>Survey-based </a:t>
            </a:r>
            <a:endParaRPr lang="en-US" dirty="0"/>
          </a:p>
        </p:txBody>
      </p:sp>
      <p:sp>
        <p:nvSpPr>
          <p:cNvPr id="4" name="Foliennummernplatzhalter 3"/>
          <p:cNvSpPr>
            <a:spLocks noGrp="1"/>
          </p:cNvSpPr>
          <p:nvPr>
            <p:ph type="sldNum" sz="quarter" idx="12"/>
          </p:nvPr>
        </p:nvSpPr>
        <p:spPr/>
        <p:txBody>
          <a:bodyPr/>
          <a:lstStyle/>
          <a:p>
            <a:fld id="{1920EEC7-98E1-4CEF-92AF-B9255C82647E}" type="slidenum">
              <a:rPr lang="en-GB" smtClean="0"/>
              <a:t>81</a:t>
            </a:fld>
            <a:endParaRPr lang="en-GB"/>
          </a:p>
        </p:txBody>
      </p:sp>
      <p:graphicFrame>
        <p:nvGraphicFramePr>
          <p:cNvPr id="15" name="Inhaltsplatzhalter 8"/>
          <p:cNvGraphicFramePr>
            <a:graphicFrameLocks noGrp="1"/>
          </p:cNvGraphicFramePr>
          <p:nvPr>
            <p:ph sz="quarter" idx="4"/>
            <p:extLst/>
          </p:nvPr>
        </p:nvGraphicFramePr>
        <p:xfrm>
          <a:off x="4645025" y="2174875"/>
          <a:ext cx="4041775" cy="3951288"/>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a:xfrm>
            <a:off x="457200" y="6259810"/>
            <a:ext cx="8229600" cy="276999"/>
          </a:xfrm>
          <a:prstGeom prst="rect">
            <a:avLst/>
          </a:prstGeom>
        </p:spPr>
        <p:txBody>
          <a:bodyPr wrap="square">
            <a:spAutoFit/>
          </a:bodyPr>
          <a:lstStyle/>
          <a:p>
            <a:r>
              <a:rPr lang="en-US" sz="1200" dirty="0"/>
              <a:t>Data Source: Measurement of National-Level Logistics Costs and Performance (OECD working paper), </a:t>
            </a:r>
          </a:p>
        </p:txBody>
      </p:sp>
    </p:spTree>
    <p:extLst>
      <p:ext uri="{BB962C8B-B14F-4D97-AF65-F5344CB8AC3E}">
        <p14:creationId xmlns:p14="http://schemas.microsoft.com/office/powerpoint/2010/main" val="3198201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Cost of Logistics: Comparison</a:t>
            </a:r>
            <a:endParaRPr lang="en-US" dirty="0"/>
          </a:p>
        </p:txBody>
      </p:sp>
      <p:sp>
        <p:nvSpPr>
          <p:cNvPr id="4" name="Foliennummernplatzhalter 3"/>
          <p:cNvSpPr>
            <a:spLocks noGrp="1"/>
          </p:cNvSpPr>
          <p:nvPr>
            <p:ph type="sldNum" sz="quarter" idx="12"/>
          </p:nvPr>
        </p:nvSpPr>
        <p:spPr/>
        <p:txBody>
          <a:bodyPr/>
          <a:lstStyle/>
          <a:p>
            <a:fld id="{1920EEC7-98E1-4CEF-92AF-B9255C82647E}" type="slidenum">
              <a:rPr lang="en-GB" smtClean="0"/>
              <a:t>82</a:t>
            </a:fld>
            <a:endParaRPr lang="en-GB"/>
          </a:p>
        </p:txBody>
      </p:sp>
      <p:graphicFrame>
        <p:nvGraphicFramePr>
          <p:cNvPr id="10" name="Inhaltsplatzhalter 5"/>
          <p:cNvGraphicFramePr>
            <a:graphicFrameLocks noGrp="1"/>
          </p:cNvGraphicFramePr>
          <p:nvPr>
            <p:ph idx="1"/>
            <p:extLst>
              <p:ext uri="{D42A27DB-BD31-4B8C-83A1-F6EECF244321}">
                <p14:modId xmlns:p14="http://schemas.microsoft.com/office/powerpoint/2010/main" val="2409308865"/>
              </p:ext>
            </p:extLst>
          </p:nvPr>
        </p:nvGraphicFramePr>
        <p:xfrm>
          <a:off x="18791" y="1033463"/>
          <a:ext cx="8955088" cy="56880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59728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48" y="0"/>
            <a:ext cx="8972704" cy="6858000"/>
          </a:xfrm>
          <a:prstGeom prst="rect">
            <a:avLst/>
          </a:prstGeom>
        </p:spPr>
      </p:pic>
      <p:sp>
        <p:nvSpPr>
          <p:cNvPr id="2" name="Titel 1"/>
          <p:cNvSpPr>
            <a:spLocks noGrp="1"/>
          </p:cNvSpPr>
          <p:nvPr>
            <p:ph type="ctrTitle"/>
          </p:nvPr>
        </p:nvSpPr>
        <p:spPr/>
        <p:txBody>
          <a:bodyPr/>
          <a:lstStyle/>
          <a:p>
            <a:r>
              <a:rPr lang="en-US" dirty="0" smtClean="0"/>
              <a:t>VTL: A Logistics Cooperative </a:t>
            </a:r>
            <a:endParaRPr lang="en-US" dirty="0"/>
          </a:p>
        </p:txBody>
      </p:sp>
      <p:sp>
        <p:nvSpPr>
          <p:cNvPr id="5" name="Untertitel 4"/>
          <p:cNvSpPr>
            <a:spLocks noGrp="1"/>
          </p:cNvSpPr>
          <p:nvPr>
            <p:ph type="subTitle" idx="1"/>
          </p:nvPr>
        </p:nvSpPr>
        <p:spPr>
          <a:xfrm>
            <a:off x="271209" y="1676400"/>
            <a:ext cx="2635764" cy="1752600"/>
          </a:xfrm>
        </p:spPr>
        <p:txBody>
          <a:bodyPr/>
          <a:lstStyle/>
          <a:p>
            <a:r>
              <a:rPr lang="en-US" dirty="0" smtClean="0">
                <a:solidFill>
                  <a:srgbClr val="EC4841"/>
                </a:solidFill>
              </a:rPr>
              <a:t>Large Logistics Network through SME cooperation</a:t>
            </a:r>
            <a:endParaRPr lang="en-US" dirty="0">
              <a:solidFill>
                <a:srgbClr val="EC4841"/>
              </a:solidFill>
            </a:endParaRPr>
          </a:p>
        </p:txBody>
      </p:sp>
      <p:sp>
        <p:nvSpPr>
          <p:cNvPr id="4" name="Foliennummernplatzhalter 3"/>
          <p:cNvSpPr>
            <a:spLocks noGrp="1"/>
          </p:cNvSpPr>
          <p:nvPr>
            <p:ph type="sldNum" sz="quarter" idx="12"/>
          </p:nvPr>
        </p:nvSpPr>
        <p:spPr/>
        <p:txBody>
          <a:bodyPr/>
          <a:lstStyle/>
          <a:p>
            <a:fld id="{1920EEC7-98E1-4CEF-92AF-B9255C82647E}" type="slidenum">
              <a:rPr lang="en-GB" smtClean="0"/>
              <a:t>83</a:t>
            </a:fld>
            <a:endParaRPr lang="en-GB"/>
          </a:p>
        </p:txBody>
      </p:sp>
    </p:spTree>
    <p:extLst>
      <p:ext uri="{BB962C8B-B14F-4D97-AF65-F5344CB8AC3E}">
        <p14:creationId xmlns:p14="http://schemas.microsoft.com/office/powerpoint/2010/main" val="23642012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VTL</a:t>
            </a:r>
            <a:endParaRPr lang="en-GB" dirty="0"/>
          </a:p>
        </p:txBody>
      </p:sp>
      <p:sp>
        <p:nvSpPr>
          <p:cNvPr id="3" name="Content Placeholder 2"/>
          <p:cNvSpPr>
            <a:spLocks noGrp="1"/>
          </p:cNvSpPr>
          <p:nvPr>
            <p:ph idx="1"/>
          </p:nvPr>
        </p:nvSpPr>
        <p:spPr>
          <a:xfrm>
            <a:off x="457200" y="1169581"/>
            <a:ext cx="8229600" cy="5551894"/>
          </a:xfrm>
        </p:spPr>
        <p:txBody>
          <a:bodyPr>
            <a:normAutofit/>
          </a:bodyPr>
          <a:lstStyle/>
          <a:p>
            <a:r>
              <a:rPr lang="en-US" dirty="0"/>
              <a:t>VTL is a German based logistics cooperative that serves its </a:t>
            </a:r>
            <a:r>
              <a:rPr lang="en-US" dirty="0" smtClean="0"/>
              <a:t>about 4000 clients </a:t>
            </a:r>
            <a:r>
              <a:rPr lang="en-US" dirty="0"/>
              <a:t>through a network of small and medium size logistic </a:t>
            </a:r>
            <a:r>
              <a:rPr lang="en-US" dirty="0" smtClean="0"/>
              <a:t>enterprises.</a:t>
            </a:r>
          </a:p>
          <a:p>
            <a:r>
              <a:rPr lang="en-US" dirty="0" smtClean="0"/>
              <a:t>The </a:t>
            </a:r>
            <a:r>
              <a:rPr lang="en-US" dirty="0"/>
              <a:t>network consists of more than 120 SMEs with an average of about 3000 daily shipments. </a:t>
            </a:r>
            <a:endParaRPr lang="en-US" dirty="0" smtClean="0"/>
          </a:p>
          <a:p>
            <a:r>
              <a:rPr lang="en-US" dirty="0" smtClean="0"/>
              <a:t>VTL </a:t>
            </a:r>
            <a:r>
              <a:rPr lang="en-US" dirty="0"/>
              <a:t>itself has about 50 administrative employees and had a turnover of 39 million euro in 2009.</a:t>
            </a:r>
          </a:p>
          <a:p>
            <a:r>
              <a:rPr lang="en-US" dirty="0"/>
              <a:t>The main advantages of VTL are its joint </a:t>
            </a:r>
            <a:r>
              <a:rPr lang="en-US" dirty="0" smtClean="0"/>
              <a:t>hubs</a:t>
            </a:r>
            <a:r>
              <a:rPr lang="en-US" dirty="0"/>
              <a:t>, the joint sales department and the international cooperation. </a:t>
            </a:r>
            <a:endParaRPr lang="en-US" dirty="0" smtClean="0"/>
          </a:p>
          <a:p>
            <a:pPr lvl="1"/>
            <a:r>
              <a:rPr lang="en-US" dirty="0" smtClean="0"/>
              <a:t>4 hubs </a:t>
            </a:r>
            <a:r>
              <a:rPr lang="en-US" dirty="0"/>
              <a:t>in Germany and Austria with a joint storage area of 114.000 square meters and 188 gates for trucks. </a:t>
            </a:r>
            <a:r>
              <a:rPr lang="en-US" dirty="0" smtClean="0"/>
              <a:t>These hubs </a:t>
            </a:r>
            <a:r>
              <a:rPr lang="en-US" dirty="0"/>
              <a:t>may be used by all VTL </a:t>
            </a:r>
            <a:r>
              <a:rPr lang="en-US" dirty="0" smtClean="0"/>
              <a:t>members. </a:t>
            </a:r>
          </a:p>
          <a:p>
            <a:pPr lvl="1"/>
            <a:r>
              <a:rPr lang="en-US" dirty="0" smtClean="0"/>
              <a:t>Joint </a:t>
            </a:r>
            <a:r>
              <a:rPr lang="en-US" dirty="0"/>
              <a:t>sales </a:t>
            </a:r>
            <a:r>
              <a:rPr lang="en-US" dirty="0" smtClean="0"/>
              <a:t>unit sells logistic </a:t>
            </a:r>
            <a:r>
              <a:rPr lang="en-US" dirty="0"/>
              <a:t>solution </a:t>
            </a:r>
            <a:r>
              <a:rPr lang="en-US" dirty="0" smtClean="0"/>
              <a:t>and distribute </a:t>
            </a:r>
            <a:r>
              <a:rPr lang="en-US" dirty="0"/>
              <a:t>the contract duties to the member(s) best suited for the specific contract. </a:t>
            </a:r>
            <a:endParaRPr lang="en-US" dirty="0" smtClean="0"/>
          </a:p>
          <a:p>
            <a:pPr lvl="1"/>
            <a:r>
              <a:rPr lang="en-US" dirty="0" smtClean="0"/>
              <a:t>Members </a:t>
            </a:r>
            <a:r>
              <a:rPr lang="en-US" dirty="0"/>
              <a:t>are assigned to a contract based on their capabilities and regional presence. </a:t>
            </a:r>
            <a:endParaRPr lang="en-US" dirty="0" smtClean="0"/>
          </a:p>
          <a:p>
            <a:r>
              <a:rPr lang="en-US" dirty="0" smtClean="0"/>
              <a:t>VTL’s </a:t>
            </a:r>
            <a:r>
              <a:rPr lang="en-US" dirty="0"/>
              <a:t>European network allows it to serve clients that are interested in shipments across borders.</a:t>
            </a:r>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84</a:t>
            </a:fld>
            <a:endParaRPr lang="en-GB"/>
          </a:p>
        </p:txBody>
      </p:sp>
    </p:spTree>
    <p:extLst>
      <p:ext uri="{BB962C8B-B14F-4D97-AF65-F5344CB8AC3E}">
        <p14:creationId xmlns:p14="http://schemas.microsoft.com/office/powerpoint/2010/main" val="39214080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575" y="877949"/>
            <a:ext cx="9172575" cy="5993700"/>
          </a:xfrm>
          <a:prstGeom prst="rect">
            <a:avLst/>
          </a:prstGeom>
        </p:spPr>
      </p:pic>
      <p:sp>
        <p:nvSpPr>
          <p:cNvPr id="2" name="Titel 1"/>
          <p:cNvSpPr>
            <a:spLocks noGrp="1"/>
          </p:cNvSpPr>
          <p:nvPr>
            <p:ph type="title"/>
          </p:nvPr>
        </p:nvSpPr>
        <p:spPr/>
        <p:txBody>
          <a:bodyPr/>
          <a:lstStyle/>
          <a:p>
            <a:r>
              <a:rPr lang="en-US" dirty="0" smtClean="0"/>
              <a:t>VTL: Advantages</a:t>
            </a:r>
            <a:endParaRPr lang="en-US" dirty="0"/>
          </a:p>
        </p:txBody>
      </p:sp>
      <p:graphicFrame>
        <p:nvGraphicFramePr>
          <p:cNvPr id="5" name="Inhaltsplatzhalter 4"/>
          <p:cNvGraphicFramePr>
            <a:graphicFrameLocks noGrp="1"/>
          </p:cNvGraphicFramePr>
          <p:nvPr>
            <p:ph idx="1"/>
            <p:extLst/>
          </p:nvPr>
        </p:nvGraphicFramePr>
        <p:xfrm>
          <a:off x="457200" y="1169988"/>
          <a:ext cx="8229600" cy="49561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liennummernplatzhalter 3"/>
          <p:cNvSpPr>
            <a:spLocks noGrp="1"/>
          </p:cNvSpPr>
          <p:nvPr>
            <p:ph type="sldNum" sz="quarter" idx="12"/>
          </p:nvPr>
        </p:nvSpPr>
        <p:spPr/>
        <p:txBody>
          <a:bodyPr/>
          <a:lstStyle/>
          <a:p>
            <a:fld id="{1920EEC7-98E1-4CEF-92AF-B9255C82647E}" type="slidenum">
              <a:rPr lang="en-GB" smtClean="0"/>
              <a:t>85</a:t>
            </a:fld>
            <a:endParaRPr lang="en-GB"/>
          </a:p>
        </p:txBody>
      </p:sp>
    </p:spTree>
    <p:extLst>
      <p:ext uri="{BB962C8B-B14F-4D97-AF65-F5344CB8AC3E}">
        <p14:creationId xmlns:p14="http://schemas.microsoft.com/office/powerpoint/2010/main" val="31325192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2233" y="744392"/>
            <a:ext cx="8174567" cy="5504483"/>
          </a:xfrm>
          <a:prstGeom prst="rect">
            <a:avLst/>
          </a:prstGeom>
        </p:spPr>
      </p:pic>
      <p:sp>
        <p:nvSpPr>
          <p:cNvPr id="2" name="Title 1"/>
          <p:cNvSpPr>
            <a:spLocks noGrp="1"/>
          </p:cNvSpPr>
          <p:nvPr>
            <p:ph type="title"/>
          </p:nvPr>
        </p:nvSpPr>
        <p:spPr/>
        <p:txBody>
          <a:bodyPr/>
          <a:lstStyle/>
          <a:p>
            <a:r>
              <a:rPr lang="en-GB" dirty="0" smtClean="0"/>
              <a:t>Case study: BLV</a:t>
            </a:r>
            <a:endParaRPr lang="en-GB" dirty="0"/>
          </a:p>
        </p:txBody>
      </p:sp>
      <p:pic>
        <p:nvPicPr>
          <p:cNvPr id="5" name="Content Placeholder 4" descr="Screen Clippi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01249" y="710692"/>
            <a:ext cx="6046472" cy="5566146"/>
          </a:xfrm>
        </p:spPr>
      </p:pic>
      <p:sp>
        <p:nvSpPr>
          <p:cNvPr id="4" name="Slide Number Placeholder 3"/>
          <p:cNvSpPr>
            <a:spLocks noGrp="1"/>
          </p:cNvSpPr>
          <p:nvPr>
            <p:ph type="sldNum" sz="quarter" idx="12"/>
          </p:nvPr>
        </p:nvSpPr>
        <p:spPr/>
        <p:txBody>
          <a:bodyPr/>
          <a:lstStyle/>
          <a:p>
            <a:fld id="{1920EEC7-98E1-4CEF-92AF-B9255C82647E}" type="slidenum">
              <a:rPr lang="en-GB" smtClean="0"/>
              <a:t>86</a:t>
            </a:fld>
            <a:endParaRPr lang="en-GB"/>
          </a:p>
        </p:txBody>
      </p:sp>
      <p:sp>
        <p:nvSpPr>
          <p:cNvPr id="6" name="Rectangle 5"/>
          <p:cNvSpPr/>
          <p:nvPr/>
        </p:nvSpPr>
        <p:spPr>
          <a:xfrm rot="16200000">
            <a:off x="6584812" y="3923625"/>
            <a:ext cx="4480976" cy="276999"/>
          </a:xfrm>
          <a:prstGeom prst="rect">
            <a:avLst/>
          </a:prstGeom>
        </p:spPr>
        <p:txBody>
          <a:bodyPr wrap="square">
            <a:spAutoFit/>
          </a:bodyPr>
          <a:lstStyle/>
          <a:p>
            <a:r>
              <a:rPr lang="en-GB" sz="1200" dirty="0" smtClean="0">
                <a:hlinkClick r:id="rId4"/>
              </a:rPr>
              <a:t>www.portofantwerp.com/sites/portofantwerp/files/BFV_EN.pdf</a:t>
            </a:r>
            <a:r>
              <a:rPr lang="en-GB" sz="1200" dirty="0" smtClean="0"/>
              <a:t> </a:t>
            </a:r>
            <a:endParaRPr lang="en-GB" sz="1200" dirty="0"/>
          </a:p>
        </p:txBody>
      </p:sp>
    </p:spTree>
    <p:extLst>
      <p:ext uri="{BB962C8B-B14F-4D97-AF65-F5344CB8AC3E}">
        <p14:creationId xmlns:p14="http://schemas.microsoft.com/office/powerpoint/2010/main" val="51483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Logistics and logistics platforms</a:t>
            </a:r>
            <a:endParaRPr lang="en-GB" dirty="0"/>
          </a:p>
        </p:txBody>
      </p:sp>
      <p:sp>
        <p:nvSpPr>
          <p:cNvPr id="5" name="Content Placeholder 4"/>
          <p:cNvSpPr>
            <a:spLocks noGrp="1"/>
          </p:cNvSpPr>
          <p:nvPr>
            <p:ph idx="1"/>
          </p:nvPr>
        </p:nvSpPr>
        <p:spPr/>
        <p:txBody>
          <a:bodyPr/>
          <a:lstStyle/>
          <a:p>
            <a:r>
              <a:rPr lang="en-GB" dirty="0" smtClean="0"/>
              <a:t>More reading:</a:t>
            </a:r>
          </a:p>
          <a:p>
            <a:pPr lvl="1"/>
            <a:r>
              <a:rPr lang="en-GB" dirty="0">
                <a:hlinkClick r:id="rId2"/>
              </a:rPr>
              <a:t>http://</a:t>
            </a:r>
            <a:r>
              <a:rPr lang="en-GB" dirty="0" smtClean="0">
                <a:hlinkClick r:id="rId2"/>
              </a:rPr>
              <a:t>www.eib.europa.eu/attachments/country/logismed_en.pdf</a:t>
            </a:r>
            <a:endParaRPr lang="en-GB" dirty="0" smtClean="0"/>
          </a:p>
          <a:p>
            <a:pPr lvl="1"/>
            <a:r>
              <a:rPr lang="en-GB" dirty="0">
                <a:hlinkClick r:id="rId3"/>
              </a:rPr>
              <a:t>http://</a:t>
            </a:r>
            <a:r>
              <a:rPr lang="en-GB" dirty="0" smtClean="0">
                <a:hlinkClick r:id="rId3"/>
              </a:rPr>
              <a:t>www.euromedtransport.eu/Fr/image.php?id=630</a:t>
            </a:r>
            <a:r>
              <a:rPr lang="en-GB" dirty="0" smtClean="0"/>
              <a:t> (summary of above)</a:t>
            </a:r>
          </a:p>
          <a:p>
            <a:pPr lvl="1"/>
            <a:r>
              <a:rPr lang="en-GB" dirty="0">
                <a:hlinkClick r:id="rId4"/>
              </a:rPr>
              <a:t>http://</a:t>
            </a:r>
            <a:r>
              <a:rPr lang="en-GB" dirty="0" smtClean="0">
                <a:hlinkClick r:id="rId4"/>
              </a:rPr>
              <a:t>www.poms.org/conferences/poms2007/cdprogram/topics/full_length_papers_files/007-0185.pdf</a:t>
            </a:r>
            <a:endParaRPr lang="en-GB" dirty="0" smtClean="0"/>
          </a:p>
          <a:p>
            <a:pPr lvl="1"/>
            <a:endParaRPr lang="en-GB" dirty="0"/>
          </a:p>
        </p:txBody>
      </p:sp>
      <p:sp>
        <p:nvSpPr>
          <p:cNvPr id="3" name="Slide Number Placeholder 2"/>
          <p:cNvSpPr>
            <a:spLocks noGrp="1"/>
          </p:cNvSpPr>
          <p:nvPr>
            <p:ph type="sldNum" sz="quarter" idx="12"/>
          </p:nvPr>
        </p:nvSpPr>
        <p:spPr/>
        <p:txBody>
          <a:bodyPr/>
          <a:lstStyle/>
          <a:p>
            <a:fld id="{1920EEC7-98E1-4CEF-92AF-B9255C82647E}" type="slidenum">
              <a:rPr lang="en-GB" smtClean="0"/>
              <a:t>87</a:t>
            </a:fld>
            <a:endParaRPr lang="en-GB"/>
          </a:p>
        </p:txBody>
      </p:sp>
      <p:pic>
        <p:nvPicPr>
          <p:cNvPr id="6" name="Picture 5" descr="Screen Clippi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21577" y="3647872"/>
            <a:ext cx="3124636" cy="2419688"/>
          </a:xfrm>
          <a:prstGeom prst="rect">
            <a:avLst/>
          </a:prstGeom>
        </p:spPr>
      </p:pic>
      <p:sp>
        <p:nvSpPr>
          <p:cNvPr id="7" name="Rectangle 6"/>
          <p:cNvSpPr/>
          <p:nvPr/>
        </p:nvSpPr>
        <p:spPr>
          <a:xfrm>
            <a:off x="5685078" y="6056591"/>
            <a:ext cx="2597634" cy="369332"/>
          </a:xfrm>
          <a:prstGeom prst="rect">
            <a:avLst/>
          </a:prstGeom>
        </p:spPr>
        <p:txBody>
          <a:bodyPr wrap="none">
            <a:spAutoFit/>
          </a:bodyPr>
          <a:lstStyle/>
          <a:p>
            <a:r>
              <a:rPr lang="en-GB" dirty="0" smtClean="0">
                <a:hlinkClick r:id="rId6"/>
              </a:rPr>
              <a:t>www.agrifoodlogistics.eu</a:t>
            </a:r>
            <a:r>
              <a:rPr lang="en-GB" dirty="0" smtClean="0"/>
              <a:t> </a:t>
            </a:r>
            <a:endParaRPr lang="en-GB" dirty="0"/>
          </a:p>
        </p:txBody>
      </p:sp>
      <p:pic>
        <p:nvPicPr>
          <p:cNvPr id="8" name="Picture 7" descr="Screen Clippi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53972" y="4601950"/>
            <a:ext cx="2419688" cy="1524213"/>
          </a:xfrm>
          <a:prstGeom prst="rect">
            <a:avLst/>
          </a:prstGeom>
        </p:spPr>
      </p:pic>
      <p:sp>
        <p:nvSpPr>
          <p:cNvPr id="9" name="Rectangle 8"/>
          <p:cNvSpPr/>
          <p:nvPr/>
        </p:nvSpPr>
        <p:spPr>
          <a:xfrm>
            <a:off x="2448510" y="6126163"/>
            <a:ext cx="2230611" cy="369332"/>
          </a:xfrm>
          <a:prstGeom prst="rect">
            <a:avLst/>
          </a:prstGeom>
        </p:spPr>
        <p:txBody>
          <a:bodyPr wrap="none">
            <a:spAutoFit/>
          </a:bodyPr>
          <a:lstStyle/>
          <a:p>
            <a:r>
              <a:rPr lang="en-GB" dirty="0" smtClean="0">
                <a:hlinkClick r:id="rId8"/>
              </a:rPr>
              <a:t>www.fruitlogistica.de</a:t>
            </a:r>
            <a:r>
              <a:rPr lang="en-GB" dirty="0" smtClean="0"/>
              <a:t> </a:t>
            </a:r>
            <a:endParaRPr lang="en-GB" dirty="0"/>
          </a:p>
        </p:txBody>
      </p:sp>
      <p:pic>
        <p:nvPicPr>
          <p:cNvPr id="10" name="Picture 9" descr="Screen Clippi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8303" y="3115208"/>
            <a:ext cx="4663274" cy="1165819"/>
          </a:xfrm>
          <a:prstGeom prst="rect">
            <a:avLst/>
          </a:prstGeom>
        </p:spPr>
      </p:pic>
      <p:sp>
        <p:nvSpPr>
          <p:cNvPr id="11" name="Rectangle 10"/>
          <p:cNvSpPr/>
          <p:nvPr/>
        </p:nvSpPr>
        <p:spPr>
          <a:xfrm>
            <a:off x="702763" y="4218886"/>
            <a:ext cx="3391506" cy="369332"/>
          </a:xfrm>
          <a:prstGeom prst="rect">
            <a:avLst/>
          </a:prstGeom>
        </p:spPr>
        <p:txBody>
          <a:bodyPr wrap="none">
            <a:spAutoFit/>
          </a:bodyPr>
          <a:lstStyle/>
          <a:p>
            <a:r>
              <a:rPr lang="en-GB" dirty="0" smtClean="0">
                <a:hlinkClick r:id="rId10"/>
              </a:rPr>
              <a:t>coollogisticsresources.com/global</a:t>
            </a:r>
            <a:r>
              <a:rPr lang="en-GB" dirty="0" smtClean="0"/>
              <a:t> </a:t>
            </a:r>
            <a:endParaRPr lang="en-GB" dirty="0"/>
          </a:p>
        </p:txBody>
      </p:sp>
    </p:spTree>
    <p:extLst>
      <p:ext uri="{BB962C8B-B14F-4D97-AF65-F5344CB8AC3E}">
        <p14:creationId xmlns:p14="http://schemas.microsoft.com/office/powerpoint/2010/main" val="14424237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Automation of inspections</a:t>
            </a:r>
            <a:endParaRPr lang="en-GB" dirty="0"/>
          </a:p>
        </p:txBody>
      </p:sp>
      <p:sp>
        <p:nvSpPr>
          <p:cNvPr id="5" name="Text Placeholder 4"/>
          <p:cNvSpPr>
            <a:spLocks noGrp="1"/>
          </p:cNvSpPr>
          <p:nvPr>
            <p:ph type="body" idx="1"/>
          </p:nvPr>
        </p:nvSpPr>
        <p:spPr/>
        <p:txBody>
          <a:bodyPr/>
          <a:lstStyle/>
          <a:p>
            <a:endParaRPr lang="en-GB"/>
          </a:p>
        </p:txBody>
      </p:sp>
      <p:sp>
        <p:nvSpPr>
          <p:cNvPr id="3" name="Slide Number Placeholder 2"/>
          <p:cNvSpPr>
            <a:spLocks noGrp="1"/>
          </p:cNvSpPr>
          <p:nvPr>
            <p:ph type="sldNum" sz="quarter" idx="12"/>
          </p:nvPr>
        </p:nvSpPr>
        <p:spPr/>
        <p:txBody>
          <a:bodyPr/>
          <a:lstStyle/>
          <a:p>
            <a:fld id="{1920EEC7-98E1-4CEF-92AF-B9255C82647E}" type="slidenum">
              <a:rPr lang="en-GB" smtClean="0"/>
              <a:t>88</a:t>
            </a:fld>
            <a:endParaRPr lang="en-GB"/>
          </a:p>
        </p:txBody>
      </p:sp>
    </p:spTree>
    <p:extLst>
      <p:ext uri="{BB962C8B-B14F-4D97-AF65-F5344CB8AC3E}">
        <p14:creationId xmlns:p14="http://schemas.microsoft.com/office/powerpoint/2010/main" val="32724125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Phytosanitary certificates</a:t>
            </a:r>
            <a:endParaRPr lang="en-GB" dirty="0"/>
          </a:p>
        </p:txBody>
      </p:sp>
      <p:sp>
        <p:nvSpPr>
          <p:cNvPr id="6" name="Text Placeholder 5"/>
          <p:cNvSpPr>
            <a:spLocks noGrp="1"/>
          </p:cNvSpPr>
          <p:nvPr>
            <p:ph type="body" idx="1"/>
          </p:nvPr>
        </p:nvSpPr>
        <p:spPr/>
        <p:txBody>
          <a:bodyPr/>
          <a:lstStyle/>
          <a:p>
            <a:r>
              <a:rPr lang="en-GB" dirty="0" smtClean="0"/>
              <a:t>South Africa</a:t>
            </a:r>
            <a:endParaRPr lang="en-GB" dirty="0"/>
          </a:p>
        </p:txBody>
      </p:sp>
    </p:spTree>
    <p:extLst>
      <p:ext uri="{BB962C8B-B14F-4D97-AF65-F5344CB8AC3E}">
        <p14:creationId xmlns:p14="http://schemas.microsoft.com/office/powerpoint/2010/main" val="3858791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Norwegian Seafood Council: Export Statistics of Norway</a:t>
            </a:r>
            <a:endParaRPr lang="en-US" dirty="0"/>
          </a:p>
        </p:txBody>
      </p:sp>
      <p:sp>
        <p:nvSpPr>
          <p:cNvPr id="4" name="Foliennummernplatzhalter 3"/>
          <p:cNvSpPr>
            <a:spLocks noGrp="1"/>
          </p:cNvSpPr>
          <p:nvPr>
            <p:ph type="sldNum" sz="quarter" idx="12"/>
          </p:nvPr>
        </p:nvSpPr>
        <p:spPr/>
        <p:txBody>
          <a:bodyPr/>
          <a:lstStyle/>
          <a:p>
            <a:fld id="{1920EEC7-98E1-4CEF-92AF-B9255C82647E}" type="slidenum">
              <a:rPr lang="en-GB" smtClean="0"/>
              <a:t>9</a:t>
            </a:fld>
            <a:endParaRPr lang="en-GB"/>
          </a:p>
        </p:txBody>
      </p:sp>
      <p:graphicFrame>
        <p:nvGraphicFramePr>
          <p:cNvPr id="5" name="Diagramm 4"/>
          <p:cNvGraphicFramePr/>
          <p:nvPr>
            <p:extLst>
              <p:ext uri="{D42A27DB-BD31-4B8C-83A1-F6EECF244321}">
                <p14:modId xmlns:p14="http://schemas.microsoft.com/office/powerpoint/2010/main" val="1009135680"/>
              </p:ext>
            </p:extLst>
          </p:nvPr>
        </p:nvGraphicFramePr>
        <p:xfrm>
          <a:off x="458028" y="1141464"/>
          <a:ext cx="8244538" cy="502285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p:cNvSpPr txBox="1"/>
          <p:nvPr/>
        </p:nvSpPr>
        <p:spPr>
          <a:xfrm>
            <a:off x="7849587" y="5876211"/>
            <a:ext cx="1009403" cy="253916"/>
          </a:xfrm>
          <a:prstGeom prst="rect">
            <a:avLst/>
          </a:prstGeom>
          <a:noFill/>
        </p:spPr>
        <p:txBody>
          <a:bodyPr wrap="square" rtlCol="0">
            <a:spAutoFit/>
          </a:bodyPr>
          <a:lstStyle/>
          <a:p>
            <a:r>
              <a:rPr lang="en-US" sz="1050" i="1" dirty="0" smtClean="0">
                <a:solidFill>
                  <a:schemeClr val="bg1"/>
                </a:solidFill>
              </a:rPr>
              <a:t>Source: OECD</a:t>
            </a:r>
            <a:endParaRPr lang="en-US" sz="1050" i="1" dirty="0">
              <a:solidFill>
                <a:schemeClr val="bg1"/>
              </a:solidFill>
            </a:endParaRPr>
          </a:p>
        </p:txBody>
      </p:sp>
    </p:spTree>
    <p:extLst>
      <p:ext uri="{BB962C8B-B14F-4D97-AF65-F5344CB8AC3E}">
        <p14:creationId xmlns:p14="http://schemas.microsoft.com/office/powerpoint/2010/main" val="1522859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Phytosanitary Certificates</a:t>
            </a:r>
            <a:endParaRPr lang="en-GB" dirty="0"/>
          </a:p>
        </p:txBody>
      </p:sp>
      <p:sp>
        <p:nvSpPr>
          <p:cNvPr id="3" name="Content Placeholder 2"/>
          <p:cNvSpPr>
            <a:spLocks noGrp="1"/>
          </p:cNvSpPr>
          <p:nvPr>
            <p:ph idx="1"/>
          </p:nvPr>
        </p:nvSpPr>
        <p:spPr/>
        <p:txBody>
          <a:bodyPr/>
          <a:lstStyle/>
          <a:p>
            <a:pPr>
              <a:spcBef>
                <a:spcPts val="2000"/>
              </a:spcBef>
            </a:pPr>
            <a:r>
              <a:rPr lang="en-ZA" dirty="0"/>
              <a:t>Sanitary (human and animal health) and phytosanitary (plant health) measures (called Sanitary and Phytosanitary measures or SPS measures) typically apply to trade in, or movement of, animal-based and plant-based products within or between countries.  </a:t>
            </a:r>
            <a:endParaRPr lang="en-GB" dirty="0"/>
          </a:p>
          <a:p>
            <a:pPr>
              <a:spcBef>
                <a:spcPts val="2000"/>
              </a:spcBef>
            </a:pPr>
            <a:r>
              <a:rPr lang="en-ZA" dirty="0"/>
              <a:t>The regulatory framework that governs international trade comes under the umbrella of the World Trade Organization (WTO).  </a:t>
            </a:r>
            <a:endParaRPr lang="en-ZA" dirty="0" smtClean="0"/>
          </a:p>
          <a:p>
            <a:pPr>
              <a:spcBef>
                <a:spcPts val="2000"/>
              </a:spcBef>
            </a:pPr>
            <a:r>
              <a:rPr lang="en-ZA" dirty="0" smtClean="0"/>
              <a:t>Through </a:t>
            </a:r>
            <a:r>
              <a:rPr lang="en-ZA" dirty="0"/>
              <a:t>agreements, WTO members operate a non-discriminatory trading system that spells out their rights and obligations.  Each country receives guarantees that its exports will be treated fairly and consistently in other countries’ markets.  Each WTO member promises to do the same for imports into its own market.  The system gives developing countries some flexibility in implementing their commitments</a:t>
            </a:r>
            <a:r>
              <a:rPr lang="en-ZA" dirty="0" smtClean="0"/>
              <a:t>.</a:t>
            </a:r>
            <a:endParaRPr lang="en-GB" dirty="0" smtClean="0"/>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90</a:t>
            </a:fld>
            <a:endParaRPr lang="en-GB"/>
          </a:p>
        </p:txBody>
      </p:sp>
    </p:spTree>
    <p:extLst>
      <p:ext uri="{BB962C8B-B14F-4D97-AF65-F5344CB8AC3E}">
        <p14:creationId xmlns:p14="http://schemas.microsoft.com/office/powerpoint/2010/main" val="39014794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SPS</a:t>
            </a:r>
            <a:endParaRPr lang="en-GB" dirty="0"/>
          </a:p>
        </p:txBody>
      </p:sp>
      <p:sp>
        <p:nvSpPr>
          <p:cNvPr id="3" name="Content Placeholder 2"/>
          <p:cNvSpPr>
            <a:spLocks noGrp="1"/>
          </p:cNvSpPr>
          <p:nvPr>
            <p:ph idx="1"/>
          </p:nvPr>
        </p:nvSpPr>
        <p:spPr/>
        <p:txBody>
          <a:bodyPr/>
          <a:lstStyle/>
          <a:p>
            <a:r>
              <a:rPr lang="en-ZA" dirty="0"/>
              <a:t>The WTO “SPS Agreement” </a:t>
            </a:r>
            <a:r>
              <a:rPr lang="en-ZA" dirty="0" smtClean="0"/>
              <a:t>requires </a:t>
            </a:r>
            <a:r>
              <a:rPr lang="en-ZA" dirty="0"/>
              <a:t>that governments apply food safety, animal health and plant health measures without unnecessary obstacles to trade.  </a:t>
            </a:r>
            <a:endParaRPr lang="en-ZA" dirty="0" smtClean="0"/>
          </a:p>
          <a:p>
            <a:r>
              <a:rPr lang="en-ZA" dirty="0" smtClean="0"/>
              <a:t>The </a:t>
            </a:r>
            <a:r>
              <a:rPr lang="en-ZA" dirty="0"/>
              <a:t>SPS Agreement allows countries to set their own measures to protect their economy or environment from damage caused by the entry, establishment or spread of pests.  </a:t>
            </a:r>
            <a:endParaRPr lang="en-ZA" dirty="0" smtClean="0"/>
          </a:p>
          <a:p>
            <a:r>
              <a:rPr lang="en-ZA" dirty="0" smtClean="0"/>
              <a:t>Governments </a:t>
            </a:r>
            <a:r>
              <a:rPr lang="en-ZA" dirty="0"/>
              <a:t>are encouraged to use international standards, guidelines and recommendations when developing SPS measures. </a:t>
            </a:r>
            <a:r>
              <a:rPr lang="en-ZA" dirty="0" smtClean="0"/>
              <a:t>The </a:t>
            </a:r>
            <a:r>
              <a:rPr lang="en-ZA" dirty="0"/>
              <a:t>SPS Agreement states that measures should be science-based and not used for trade protection.  </a:t>
            </a:r>
            <a:endParaRPr lang="en-ZA" dirty="0" smtClean="0"/>
          </a:p>
          <a:p>
            <a:r>
              <a:rPr lang="en-ZA" dirty="0" smtClean="0"/>
              <a:t>It </a:t>
            </a:r>
            <a:r>
              <a:rPr lang="en-ZA" dirty="0"/>
              <a:t>requires that phytosanitary measures be based on an assessment of the risk to plant health, taking into account risk assessment techniques developed by the relevant international standard setting body, and that the measures be technically justified.</a:t>
            </a:r>
            <a:endParaRPr lang="en-GB" dirty="0"/>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91</a:t>
            </a:fld>
            <a:endParaRPr lang="en-GB"/>
          </a:p>
        </p:txBody>
      </p:sp>
    </p:spTree>
    <p:extLst>
      <p:ext uri="{BB962C8B-B14F-4D97-AF65-F5344CB8AC3E}">
        <p14:creationId xmlns:p14="http://schemas.microsoft.com/office/powerpoint/2010/main" val="193146659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South Africa</a:t>
            </a:r>
            <a:endParaRPr lang="en-GB" dirty="0"/>
          </a:p>
        </p:txBody>
      </p:sp>
      <p:sp>
        <p:nvSpPr>
          <p:cNvPr id="3" name="Content Placeholder 2"/>
          <p:cNvSpPr>
            <a:spLocks noGrp="1"/>
          </p:cNvSpPr>
          <p:nvPr>
            <p:ph idx="1"/>
          </p:nvPr>
        </p:nvSpPr>
        <p:spPr/>
        <p:txBody>
          <a:bodyPr/>
          <a:lstStyle/>
          <a:p>
            <a:r>
              <a:rPr lang="en-ZA" dirty="0"/>
              <a:t>South Africa is a member of the WTO and a signatory to the SPS Agreement.  </a:t>
            </a:r>
            <a:endParaRPr lang="en-GB" dirty="0"/>
          </a:p>
          <a:p>
            <a:r>
              <a:rPr lang="en-ZA" dirty="0"/>
              <a:t>South Africa has issued a Draft Plant Health (Phytosanitary) Bill, 2013 for international comment. </a:t>
            </a:r>
            <a:endParaRPr lang="en-ZA" dirty="0" smtClean="0"/>
          </a:p>
          <a:p>
            <a:r>
              <a:rPr lang="en-ZA" dirty="0"/>
              <a:t>The purpose of the proposed regulation is to “provide for phytosanitary measures to prevent the introduction, establishment and spread of regulated pests in the Republic; for the control of regulated pests; for regulation of the movement of plants, plant products and other regulated articles into, within and out of the Republic; as well as to provide for matters connected therewith”.</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92</a:t>
            </a:fld>
            <a:endParaRPr lang="en-GB"/>
          </a:p>
        </p:txBody>
      </p:sp>
    </p:spTree>
    <p:extLst>
      <p:ext uri="{BB962C8B-B14F-4D97-AF65-F5344CB8AC3E}">
        <p14:creationId xmlns:p14="http://schemas.microsoft.com/office/powerpoint/2010/main" val="273278404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Responsibilities in food control</a:t>
            </a:r>
            <a:endParaRPr lang="en-GB" dirty="0"/>
          </a:p>
        </p:txBody>
      </p:sp>
      <p:sp>
        <p:nvSpPr>
          <p:cNvPr id="3" name="Content Placeholder 2"/>
          <p:cNvSpPr>
            <a:spLocks noGrp="1"/>
          </p:cNvSpPr>
          <p:nvPr>
            <p:ph idx="1"/>
          </p:nvPr>
        </p:nvSpPr>
        <p:spPr/>
        <p:txBody>
          <a:bodyPr/>
          <a:lstStyle/>
          <a:p>
            <a:r>
              <a:rPr lang="en-GB" dirty="0"/>
              <a:t>Responsibility for the South African food control system is shared between the Department of Agriculture, Forestry and Fisheries (DAFF), the Department of Health (DOH) and the Department of Trade and Industry (</a:t>
            </a:r>
            <a:r>
              <a:rPr lang="en-GB" dirty="0" err="1"/>
              <a:t>dti</a:t>
            </a:r>
            <a:r>
              <a:rPr lang="en-GB" dirty="0" smtClean="0"/>
              <a:t>).</a:t>
            </a:r>
          </a:p>
          <a:p>
            <a:r>
              <a:rPr lang="en-US" dirty="0"/>
              <a:t>Responsibility for official control functions is divided between national, provincial and local sphere of government as well as the assignees of government.  At local level, the monitoring and enforcement of food law is carried out by the municipalities and government’s assignees, one of which is the Perishable Products Export Control Board (PPECB).</a:t>
            </a:r>
            <a:endParaRPr lang="en-GB" dirty="0"/>
          </a:p>
          <a:p>
            <a:r>
              <a:rPr lang="en-ZA" dirty="0"/>
              <a:t>The “National Plant Protection Organisation of South Africa” (NPPOZA) is responsible for the functions relating to phytosanitary control.  NPPOZA’s responsibilities include: </a:t>
            </a:r>
            <a:endParaRPr lang="en-ZA" dirty="0" smtClean="0"/>
          </a:p>
          <a:p>
            <a:pPr lvl="1"/>
            <a:r>
              <a:rPr lang="en-ZA" dirty="0"/>
              <a:t>inspecting consignments of plants, plant products and other regulated </a:t>
            </a:r>
            <a:r>
              <a:rPr lang="en-ZA" dirty="0" smtClean="0"/>
              <a:t>articles </a:t>
            </a:r>
            <a:endParaRPr lang="en-GB" dirty="0"/>
          </a:p>
          <a:p>
            <a:pPr lvl="1"/>
            <a:r>
              <a:rPr lang="en-ZA" dirty="0"/>
              <a:t>issuing phytosanitary certificates for exports and </a:t>
            </a:r>
            <a:r>
              <a:rPr lang="en-ZA" dirty="0" smtClean="0"/>
              <a:t>re-exports </a:t>
            </a:r>
          </a:p>
          <a:p>
            <a:pPr lvl="1"/>
            <a:r>
              <a:rPr lang="en-ZA" dirty="0" smtClean="0"/>
              <a:t>Other phyto-sanitary services</a:t>
            </a:r>
            <a:endParaRPr lang="en-GB" dirty="0"/>
          </a:p>
          <a:p>
            <a:pPr lvl="1"/>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93</a:t>
            </a:fld>
            <a:endParaRPr lang="en-GB"/>
          </a:p>
        </p:txBody>
      </p:sp>
    </p:spTree>
    <p:extLst>
      <p:ext uri="{BB962C8B-B14F-4D97-AF65-F5344CB8AC3E}">
        <p14:creationId xmlns:p14="http://schemas.microsoft.com/office/powerpoint/2010/main" val="30243958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lh3.googleusercontent.com/-i0BhU44S63I/TLv3VXCPBKI/AAAAAAAAIJc/Qm4dZ7iYqig/w640-h480-no/20100904_349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Cold treatment</a:t>
            </a:r>
            <a:endParaRPr lang="en-GB" dirty="0"/>
          </a:p>
        </p:txBody>
      </p:sp>
      <p:sp>
        <p:nvSpPr>
          <p:cNvPr id="3" name="Content Placeholder 2"/>
          <p:cNvSpPr>
            <a:spLocks noGrp="1"/>
          </p:cNvSpPr>
          <p:nvPr>
            <p:ph idx="1"/>
          </p:nvPr>
        </p:nvSpPr>
        <p:spPr>
          <a:solidFill>
            <a:srgbClr val="FFFFFF">
              <a:alpha val="80000"/>
            </a:srgbClr>
          </a:solidFill>
        </p:spPr>
        <p:txBody>
          <a:bodyPr/>
          <a:lstStyle/>
          <a:p>
            <a:r>
              <a:rPr lang="en-ZA" dirty="0"/>
              <a:t>Within South Africa, the Perishable Products Export Control Board (PPECB) is responsible for cold chain management i.e. ensuring that products destined for export are handled, stored and transported at specific temperatures and optimum conditions, as well as export inspections and issuing export certificates.  </a:t>
            </a:r>
            <a:endParaRPr lang="en-ZA" dirty="0" smtClean="0"/>
          </a:p>
          <a:p>
            <a:pPr>
              <a:spcBef>
                <a:spcPts val="2000"/>
              </a:spcBef>
            </a:pPr>
            <a:r>
              <a:rPr lang="en-ZA" dirty="0" smtClean="0"/>
              <a:t>PPECB </a:t>
            </a:r>
            <a:r>
              <a:rPr lang="en-ZA" dirty="0"/>
              <a:t>is authorized to apply cold treatment procedures relating to phytosanitary measures, which responsibilities extend to international destinations.</a:t>
            </a:r>
            <a:endParaRPr lang="en-GB" dirty="0"/>
          </a:p>
          <a:p>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94</a:t>
            </a:fld>
            <a:endParaRPr lang="en-GB"/>
          </a:p>
        </p:txBody>
      </p:sp>
    </p:spTree>
    <p:extLst>
      <p:ext uri="{BB962C8B-B14F-4D97-AF65-F5344CB8AC3E}">
        <p14:creationId xmlns:p14="http://schemas.microsoft.com/office/powerpoint/2010/main" val="21303420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1920EEC7-98E1-4CEF-92AF-B9255C82647E}" type="slidenum">
              <a:rPr lang="en-GB" smtClean="0"/>
              <a:t>95</a:t>
            </a:fld>
            <a:endParaRPr lang="en-GB"/>
          </a:p>
        </p:txBody>
      </p:sp>
      <p:pic>
        <p:nvPicPr>
          <p:cNvPr id="5" name="Content Placeholder 4"/>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909898" y="1169988"/>
            <a:ext cx="5324203" cy="4956175"/>
          </a:xfrm>
          <a:prstGeom prst="rect">
            <a:avLst/>
          </a:prstGeom>
          <a:noFill/>
          <a:ln>
            <a:solidFill>
              <a:schemeClr val="accent1"/>
            </a:solidFill>
          </a:ln>
        </p:spPr>
      </p:pic>
    </p:spTree>
    <p:extLst>
      <p:ext uri="{BB962C8B-B14F-4D97-AF65-F5344CB8AC3E}">
        <p14:creationId xmlns:p14="http://schemas.microsoft.com/office/powerpoint/2010/main" val="33250164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20EEC7-98E1-4CEF-92AF-B9255C82647E}" type="slidenum">
              <a:rPr lang="en-GB" smtClean="0"/>
              <a:t>96</a:t>
            </a:fld>
            <a:endParaRPr lang="en-GB"/>
          </a:p>
        </p:txBody>
      </p:sp>
      <p:sp>
        <p:nvSpPr>
          <p:cNvPr id="2" name="Title 1"/>
          <p:cNvSpPr>
            <a:spLocks noGrp="1"/>
          </p:cNvSpPr>
          <p:nvPr>
            <p:ph type="title" idx="4294967295"/>
          </p:nvPr>
        </p:nvSpPr>
        <p:spPr>
          <a:xfrm>
            <a:off x="0" y="315913"/>
            <a:ext cx="8229600" cy="320675"/>
          </a:xfrm>
        </p:spPr>
        <p:txBody>
          <a:bodyPr/>
          <a:lstStyle/>
          <a:p>
            <a:r>
              <a:rPr lang="en-GB" dirty="0" smtClean="0"/>
              <a:t>Export process</a:t>
            </a:r>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457023" cy="6917063"/>
          </a:xfrm>
          <a:prstGeom prst="rect">
            <a:avLst/>
          </a:prstGeom>
          <a:solidFill>
            <a:schemeClr val="bg1"/>
          </a:solidFill>
        </p:spPr>
      </p:pic>
      <p:pic>
        <p:nvPicPr>
          <p:cNvPr id="6"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4175185" y="0"/>
            <a:ext cx="4947477" cy="6856032"/>
          </a:xfrm>
          <a:prstGeom prst="rect">
            <a:avLst/>
          </a:prstGeom>
          <a:noFill/>
          <a:ln>
            <a:solidFill>
              <a:schemeClr val="accent1"/>
            </a:solidFill>
          </a:ln>
        </p:spPr>
      </p:pic>
    </p:spTree>
    <p:extLst>
      <p:ext uri="{BB962C8B-B14F-4D97-AF65-F5344CB8AC3E}">
        <p14:creationId xmlns:p14="http://schemas.microsoft.com/office/powerpoint/2010/main" val="166205561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Specific procedures</a:t>
            </a:r>
            <a:endParaRPr lang="en-GB" dirty="0"/>
          </a:p>
        </p:txBody>
      </p:sp>
      <p:sp>
        <p:nvSpPr>
          <p:cNvPr id="3" name="Content Placeholder 2"/>
          <p:cNvSpPr>
            <a:spLocks noGrp="1"/>
          </p:cNvSpPr>
          <p:nvPr>
            <p:ph idx="1"/>
          </p:nvPr>
        </p:nvSpPr>
        <p:spPr/>
        <p:txBody>
          <a:bodyPr/>
          <a:lstStyle/>
          <a:p>
            <a:r>
              <a:rPr lang="en-ZA" u="sng" dirty="0"/>
              <a:t>Quality inspection, auditing and certification</a:t>
            </a:r>
            <a:r>
              <a:rPr lang="en-ZA" dirty="0"/>
              <a:t>: Before export and phytosanitary certificates are issued, physical inspections are carried out to ensure compliance to regulations: </a:t>
            </a:r>
            <a:endParaRPr lang="en-GB" dirty="0"/>
          </a:p>
          <a:p>
            <a:pPr lvl="0"/>
            <a:r>
              <a:rPr lang="en-ZA" dirty="0"/>
              <a:t>Product compliance (quality specification, phytosanitary and traceability requirements).</a:t>
            </a:r>
            <a:endParaRPr lang="en-GB" dirty="0"/>
          </a:p>
          <a:p>
            <a:pPr lvl="0"/>
            <a:r>
              <a:rPr lang="en-ZA" dirty="0"/>
              <a:t>Equipment compliance (suitability to protect the cargo and operate within certain parameters).</a:t>
            </a:r>
            <a:endParaRPr lang="en-GB" dirty="0"/>
          </a:p>
          <a:p>
            <a:pPr lvl="0"/>
            <a:r>
              <a:rPr lang="en-ZA" dirty="0"/>
              <a:t>Systems compliance (protection of the cargo against unfavourable conditions such as temperature and elements, and food safety requirements such as pollution and contamination).</a:t>
            </a:r>
            <a:endParaRPr lang="en-GB" dirty="0"/>
          </a:p>
          <a:p>
            <a:r>
              <a:rPr lang="en-ZA" u="sng" dirty="0"/>
              <a:t>Cold store and storage requirements</a:t>
            </a:r>
            <a:r>
              <a:rPr lang="en-ZA" dirty="0"/>
              <a:t> address cold store registration; cold store construction and insulation requirements, refrigeration capacity, temperature instrumentation; relative humidity, pallet handling equipment, pre-cooling and storage protocols, temperature and relative humidity records, and cold store and storage management</a:t>
            </a:r>
            <a:r>
              <a:rPr lang="en-ZA" dirty="0" smtClean="0"/>
              <a:t>.</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97</a:t>
            </a:fld>
            <a:endParaRPr lang="en-GB"/>
          </a:p>
        </p:txBody>
      </p:sp>
    </p:spTree>
    <p:extLst>
      <p:ext uri="{BB962C8B-B14F-4D97-AF65-F5344CB8AC3E}">
        <p14:creationId xmlns:p14="http://schemas.microsoft.com/office/powerpoint/2010/main" val="26724113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Phytosanitary </a:t>
            </a:r>
            <a:r>
              <a:rPr lang="en-US" dirty="0" smtClean="0"/>
              <a:t>measures</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ZA" u="sng" dirty="0"/>
              <a:t>Movement controls within South Africa</a:t>
            </a:r>
            <a:r>
              <a:rPr lang="en-ZA" dirty="0"/>
              <a:t>:</a:t>
            </a:r>
            <a:endParaRPr lang="en-GB" dirty="0"/>
          </a:p>
          <a:p>
            <a:r>
              <a:rPr lang="en-ZA" dirty="0"/>
              <a:t>South Africa takes measures to prevent and combat the spreading of diseases within the country, e.g. the Agricultural Pests Act, 1983 (Act No.36 of 1983) prohibits movement of citrus propagation material and other citrus related material </a:t>
            </a:r>
            <a:r>
              <a:rPr lang="en-ZA" dirty="0" smtClean="0"/>
              <a:t>from </a:t>
            </a:r>
            <a:r>
              <a:rPr lang="en-ZA" dirty="0"/>
              <a:t>one area to another, unless the movement is authorised by means of permit, or the material is certified. </a:t>
            </a:r>
            <a:endParaRPr lang="en-ZA" dirty="0" smtClean="0"/>
          </a:p>
          <a:p>
            <a:endParaRPr lang="en-GB" dirty="0" smtClean="0"/>
          </a:p>
          <a:p>
            <a:pPr marL="0" indent="0">
              <a:buNone/>
            </a:pPr>
            <a:r>
              <a:rPr lang="en-ZA" u="sng" dirty="0"/>
              <a:t>Regulation of exports and re-exports</a:t>
            </a:r>
            <a:r>
              <a:rPr lang="en-ZA" dirty="0"/>
              <a:t>:</a:t>
            </a:r>
            <a:endParaRPr lang="en-GB" dirty="0"/>
          </a:p>
          <a:p>
            <a:r>
              <a:rPr lang="en-ZA" dirty="0"/>
              <a:t>Plants, plant products or other regulated articles exported from South Africa must comply with the phytosanitary import requirements of the importing country.  </a:t>
            </a:r>
            <a:endParaRPr lang="en-GB" dirty="0"/>
          </a:p>
          <a:p>
            <a:r>
              <a:rPr lang="en-ZA" dirty="0"/>
              <a:t>An exporter applies to the executive officer for the prescribed phytosanitary certificate, in the prescribed manner, and pays the prescribed fees.  The point of exit must be identified or might be prescribed by the export phytosanitary protocol.  The consignment must comply with the prescribed protocols and related requirements, and be made available for inspection where applicable.</a:t>
            </a:r>
            <a:endParaRPr lang="en-GB" dirty="0"/>
          </a:p>
          <a:p>
            <a:pPr marL="0" indent="0">
              <a:buNone/>
            </a:pP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98</a:t>
            </a:fld>
            <a:endParaRPr lang="en-GB"/>
          </a:p>
        </p:txBody>
      </p:sp>
    </p:spTree>
    <p:extLst>
      <p:ext uri="{BB962C8B-B14F-4D97-AF65-F5344CB8AC3E}">
        <p14:creationId xmlns:p14="http://schemas.microsoft.com/office/powerpoint/2010/main" val="35063098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Phytosanitary certificates</a:t>
            </a:r>
            <a:endParaRPr lang="en-GB" dirty="0"/>
          </a:p>
        </p:txBody>
      </p:sp>
      <p:sp>
        <p:nvSpPr>
          <p:cNvPr id="3" name="Content Placeholder 2"/>
          <p:cNvSpPr>
            <a:spLocks noGrp="1"/>
          </p:cNvSpPr>
          <p:nvPr>
            <p:ph idx="1"/>
          </p:nvPr>
        </p:nvSpPr>
        <p:spPr/>
        <p:txBody>
          <a:bodyPr>
            <a:normAutofit fontScale="92500" lnSpcReduction="20000"/>
          </a:bodyPr>
          <a:lstStyle/>
          <a:p>
            <a:r>
              <a:rPr lang="en-ZA" dirty="0"/>
              <a:t>On receiving an application by an exporter, the executive officer inspects the consignment and, where the consignment meets the importing country's phytosanitary measures, issues a phytosanitary certificate and any other required declaration. </a:t>
            </a:r>
            <a:endParaRPr lang="en-GB" dirty="0"/>
          </a:p>
          <a:p>
            <a:r>
              <a:rPr lang="en-ZA" dirty="0"/>
              <a:t>Certification is denied where requirements have not been met.  A consignment that is rejected for an actionable pest may not be repacked and presented for re-inspection for that market or for any other market that lists the same actionable pest for which the consignment was rejected.</a:t>
            </a:r>
            <a:endParaRPr lang="en-GB" dirty="0"/>
          </a:p>
          <a:p>
            <a:r>
              <a:rPr lang="en-ZA" dirty="0"/>
              <a:t>The exporter must maintain the integrity and phytosanitary security of a consignment after certification, in compliance with relevant conditions of the NPPOZA.</a:t>
            </a:r>
            <a:endParaRPr lang="en-GB" dirty="0"/>
          </a:p>
          <a:p>
            <a:r>
              <a:rPr lang="en-ZA" dirty="0"/>
              <a:t>When a consignment is imported into South Africa for export to another country, the exporter applies to the executive officer for a prescribed phytosanitary certificate for re-export and provides all associated documentation.  As with exports, the executive officer confirms that the consignment and documents presented meet the requirements of the importing country.  The country of origin of the consignment must be specified on the phytosanitary certificate.</a:t>
            </a:r>
            <a:endParaRPr lang="en-GB" dirty="0"/>
          </a:p>
          <a:p>
            <a:r>
              <a:rPr lang="en-ZA" dirty="0"/>
              <a:t>A record of violations lists the country, intercepted organism, plant species, commodity and date.</a:t>
            </a:r>
            <a:endParaRPr lang="en-GB" dirty="0"/>
          </a:p>
        </p:txBody>
      </p:sp>
      <p:sp>
        <p:nvSpPr>
          <p:cNvPr id="4" name="Slide Number Placeholder 3"/>
          <p:cNvSpPr>
            <a:spLocks noGrp="1"/>
          </p:cNvSpPr>
          <p:nvPr>
            <p:ph type="sldNum" sz="quarter" idx="12"/>
          </p:nvPr>
        </p:nvSpPr>
        <p:spPr/>
        <p:txBody>
          <a:bodyPr/>
          <a:lstStyle/>
          <a:p>
            <a:fld id="{1920EEC7-98E1-4CEF-92AF-B9255C82647E}" type="slidenum">
              <a:rPr lang="en-GB" smtClean="0"/>
              <a:t>99</a:t>
            </a:fld>
            <a:endParaRPr lang="en-GB"/>
          </a:p>
        </p:txBody>
      </p:sp>
    </p:spTree>
    <p:extLst>
      <p:ext uri="{BB962C8B-B14F-4D97-AF65-F5344CB8AC3E}">
        <p14:creationId xmlns:p14="http://schemas.microsoft.com/office/powerpoint/2010/main" val="2846448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KCB Presentatie Sjabloon 1.1">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1800" b="1" i="0" u="none" strike="noStrike" kern="1200" cap="none" spc="0" normalizeH="0" baseline="0" noProof="0" dirty="0" smtClean="0">
            <a:ln>
              <a:noFill/>
            </a:ln>
            <a:solidFill>
              <a:srgbClr val="2B2A26"/>
            </a:solidFill>
            <a:effectLst/>
            <a:uLnTx/>
            <a:uFillTx/>
            <a:latin typeface="Futura Std Book" pitchFamily="34" charset="0"/>
            <a:ea typeface="+mj-ea"/>
            <a:cs typeface="Arial" pitchFamily="34" charset="0"/>
          </a:defRPr>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Presentación en blanco">
  <a:themeElements>
    <a:clrScheme name="Presentación 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ción 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charset="0"/>
          </a:defRPr>
        </a:defPPr>
      </a:lstStyle>
    </a:lnDef>
  </a:objectDefaults>
  <a:extraClrSchemeLst>
    <a:extraClrScheme>
      <a:clrScheme name="Presentación 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ción 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ción 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ción 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ción 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ción 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ción 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ción 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ción 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ción 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ción 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ción 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Syntesa V120607a</Template>
  <TotalTime>1596</TotalTime>
  <Words>11454</Words>
  <Application>Microsoft Office PowerPoint</Application>
  <PresentationFormat>On-screen Show (4:3)</PresentationFormat>
  <Paragraphs>1150</Paragraphs>
  <Slides>124</Slides>
  <Notes>29</Notes>
  <HiddenSlides>0</HiddenSlides>
  <MMClips>0</MMClips>
  <ScaleCrop>false</ScaleCrop>
  <HeadingPairs>
    <vt:vector size="6" baseType="variant">
      <vt:variant>
        <vt:lpstr>Theme</vt:lpstr>
      </vt:variant>
      <vt:variant>
        <vt:i4>10</vt:i4>
      </vt:variant>
      <vt:variant>
        <vt:lpstr>Embedded OLE Servers</vt:lpstr>
      </vt:variant>
      <vt:variant>
        <vt:i4>3</vt:i4>
      </vt:variant>
      <vt:variant>
        <vt:lpstr>Slide Titles</vt:lpstr>
      </vt:variant>
      <vt:variant>
        <vt:i4>124</vt:i4>
      </vt:variant>
    </vt:vector>
  </HeadingPairs>
  <TitlesOfParts>
    <vt:vector size="137" baseType="lpstr">
      <vt:lpstr>1_Custom Design</vt:lpstr>
      <vt:lpstr>4_Custom Design</vt:lpstr>
      <vt:lpstr>5_Custom Design</vt:lpstr>
      <vt:lpstr>2_Custom Design</vt:lpstr>
      <vt:lpstr>6_Custom Design</vt:lpstr>
      <vt:lpstr>7_Custom Design</vt:lpstr>
      <vt:lpstr>8_Custom Design</vt:lpstr>
      <vt:lpstr>Custom Design</vt:lpstr>
      <vt:lpstr>Presentación en blanco</vt:lpstr>
      <vt:lpstr>KCB Presentatie Sjabloon 1.1</vt:lpstr>
      <vt:lpstr>Bitmap Image</vt:lpstr>
      <vt:lpstr>Clip</vt:lpstr>
      <vt:lpstr>iGrafx</vt:lpstr>
      <vt:lpstr>Fresh fruit and vegetable exports from Greece: solutions</vt:lpstr>
      <vt:lpstr>Programme of the day</vt:lpstr>
      <vt:lpstr>Export promotion</vt:lpstr>
      <vt:lpstr>The Norwegian Seafood Council</vt:lpstr>
      <vt:lpstr>Norwegian Seafood Council: Areas of Work</vt:lpstr>
      <vt:lpstr>The Norwegian Seafood Council: The Marketing Strategy</vt:lpstr>
      <vt:lpstr>For the UK consumers</vt:lpstr>
      <vt:lpstr>The Norwegian Seafood Council: Organizational Structure</vt:lpstr>
      <vt:lpstr>The Norwegian Seafood Council: Export Statistics of Norway</vt:lpstr>
      <vt:lpstr>Funding NSC</vt:lpstr>
      <vt:lpstr>New Zealand Trade and Enterprise</vt:lpstr>
      <vt:lpstr>Areas of activity</vt:lpstr>
      <vt:lpstr>Areas of activity</vt:lpstr>
      <vt:lpstr>NZTE: Fields of Work</vt:lpstr>
      <vt:lpstr>Intrasectorial extension</vt:lpstr>
      <vt:lpstr>Export Promotion Agencies</vt:lpstr>
      <vt:lpstr>Export Promotion Agencies</vt:lpstr>
      <vt:lpstr>Export Promotion Agencies</vt:lpstr>
      <vt:lpstr>Export gains per EPA budget</vt:lpstr>
      <vt:lpstr>Public vs private funding</vt:lpstr>
      <vt:lpstr>Funding</vt:lpstr>
      <vt:lpstr>COOPERATIVES</vt:lpstr>
      <vt:lpstr>Producer Organizations in the Vegetable and Fruit Industry</vt:lpstr>
      <vt:lpstr>Role of fruit and vegetable cooperatives in Belgium</vt:lpstr>
      <vt:lpstr>Dutch auction</vt:lpstr>
      <vt:lpstr>Dutch clock auction</vt:lpstr>
      <vt:lpstr>How it works</vt:lpstr>
      <vt:lpstr>Producer Organizations in the Vegetable and Fruit Industry: REO Veiling</vt:lpstr>
      <vt:lpstr>Cooperative development in South Africa</vt:lpstr>
      <vt:lpstr>Interested?</vt:lpstr>
      <vt:lpstr>EXTENSION SERVICES</vt:lpstr>
      <vt:lpstr>Extension services</vt:lpstr>
      <vt:lpstr>Context</vt:lpstr>
      <vt:lpstr>Key trends in international extension</vt:lpstr>
      <vt:lpstr>Key trends in international extension</vt:lpstr>
      <vt:lpstr>Key trends in international extension</vt:lpstr>
      <vt:lpstr>Public extension services in South Africa</vt:lpstr>
      <vt:lpstr>Public extension services in South Africa</vt:lpstr>
      <vt:lpstr>Extension services in Catalonia</vt:lpstr>
      <vt:lpstr>IRTA’s mission</vt:lpstr>
      <vt:lpstr>Centres and field stations</vt:lpstr>
      <vt:lpstr>Professional rates</vt:lpstr>
      <vt:lpstr>fruitcenter</vt:lpstr>
      <vt:lpstr>Coniglio – a brand from South Africa</vt:lpstr>
      <vt:lpstr>South Africa – post-Apartheid</vt:lpstr>
      <vt:lpstr>How Coniglio works</vt:lpstr>
      <vt:lpstr>Outsourced community development</vt:lpstr>
      <vt:lpstr>Coniglio and Prodev: a private extension service</vt:lpstr>
      <vt:lpstr>South Africa: Quality Management Systems</vt:lpstr>
      <vt:lpstr>Profile of commercial farms in South Africa</vt:lpstr>
      <vt:lpstr>Profile of all farms in South Africa</vt:lpstr>
      <vt:lpstr>Different objectives</vt:lpstr>
      <vt:lpstr>Example: South Africa QMS extension service as a project</vt:lpstr>
      <vt:lpstr>12 step programme</vt:lpstr>
      <vt:lpstr>Participants</vt:lpstr>
      <vt:lpstr>Funding</vt:lpstr>
      <vt:lpstr>Electronic supply chain</vt:lpstr>
      <vt:lpstr>Case study: eCert</vt:lpstr>
      <vt:lpstr>eCert in practice - NZFSA E-cert</vt:lpstr>
      <vt:lpstr>NZFSA E-cert Business Model</vt:lpstr>
      <vt:lpstr>Product Tracing in E-Cert</vt:lpstr>
      <vt:lpstr>Import Clearance – Life Cycle</vt:lpstr>
      <vt:lpstr>Secure Govt-Govt Data Exchange using SOAP</vt:lpstr>
      <vt:lpstr>         </vt:lpstr>
      <vt:lpstr>Online – viewing the certificate</vt:lpstr>
      <vt:lpstr>Online – viewing the certificate</vt:lpstr>
      <vt:lpstr>Online – decision making</vt:lpstr>
      <vt:lpstr>GrapeNet</vt:lpstr>
      <vt:lpstr>Introduction</vt:lpstr>
      <vt:lpstr>GrapeNet presentation</vt:lpstr>
      <vt:lpstr>TraceVerified</vt:lpstr>
      <vt:lpstr>TraceVerified – the concept</vt:lpstr>
      <vt:lpstr>Differentiation</vt:lpstr>
      <vt:lpstr>TraceVerified – the components</vt:lpstr>
      <vt:lpstr>How does TraceVerified work?</vt:lpstr>
      <vt:lpstr>Reporting</vt:lpstr>
      <vt:lpstr>Reports</vt:lpstr>
      <vt:lpstr>TraceVerified – adoption</vt:lpstr>
      <vt:lpstr>TRANSPORT</vt:lpstr>
      <vt:lpstr>Time to export</vt:lpstr>
      <vt:lpstr>Cost of Logistics: Comparison</vt:lpstr>
      <vt:lpstr>Cost of Logistics: Comparison</vt:lpstr>
      <vt:lpstr>VTL: A Logistics Cooperative </vt:lpstr>
      <vt:lpstr>VTL</vt:lpstr>
      <vt:lpstr>VTL: Advantages</vt:lpstr>
      <vt:lpstr>Case study: BLV</vt:lpstr>
      <vt:lpstr>Logistics and logistics platforms</vt:lpstr>
      <vt:lpstr>Automation of inspections</vt:lpstr>
      <vt:lpstr>Phytosanitary certificates</vt:lpstr>
      <vt:lpstr>Phytosanitary Certificates</vt:lpstr>
      <vt:lpstr>SPS</vt:lpstr>
      <vt:lpstr>South Africa</vt:lpstr>
      <vt:lpstr>Responsibilities in food control</vt:lpstr>
      <vt:lpstr>Cold treatment</vt:lpstr>
      <vt:lpstr>PowerPoint Presentation</vt:lpstr>
      <vt:lpstr>Export process</vt:lpstr>
      <vt:lpstr>Specific procedures</vt:lpstr>
      <vt:lpstr>Phytosanitary measures</vt:lpstr>
      <vt:lpstr>Phytosanitary certificates</vt:lpstr>
      <vt:lpstr>Phytosanitary certificates</vt:lpstr>
      <vt:lpstr>Special trade agreements</vt:lpstr>
      <vt:lpstr>Exporting fruit from South Africa: Activities</vt:lpstr>
      <vt:lpstr>Exporting fruit from South Africa: Documentation</vt:lpstr>
      <vt:lpstr>Exporting fruit from South Africa: Timing</vt:lpstr>
      <vt:lpstr>Exporting fruit from South Africa: China citrus protocol</vt:lpstr>
      <vt:lpstr>Inspection officers</vt:lpstr>
      <vt:lpstr>PowerPoint Presentation</vt:lpstr>
      <vt:lpstr>PowerPoint Presentation</vt:lpstr>
      <vt:lpstr>ICT LANDSCAPE  KCB : INFORMATIONSYSTEMS</vt:lpstr>
      <vt:lpstr>PowerPoint Presentation</vt:lpstr>
      <vt:lpstr>CLIENT IMPORT   1 </vt:lpstr>
      <vt:lpstr>CLIENT IMPORT   2 </vt:lpstr>
      <vt:lpstr>CLIENT EXPORT   </vt:lpstr>
      <vt:lpstr>INSPECTION MANAGEMENT SYSTEM (IBP)</vt:lpstr>
      <vt:lpstr>INVOICE SYSTEM  FAC</vt:lpstr>
      <vt:lpstr>Peer review 2011</vt:lpstr>
      <vt:lpstr>Peer review 2011</vt:lpstr>
      <vt:lpstr>Quality Control Board</vt:lpstr>
      <vt:lpstr>Efficiency of inspection </vt:lpstr>
      <vt:lpstr>Inspections</vt:lpstr>
      <vt:lpstr>Approved traders</vt:lpstr>
      <vt:lpstr>Quality control of inspections and inspectors</vt:lpstr>
      <vt:lpstr>Costs</vt:lpstr>
      <vt:lpstr>Thank you for your attention!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Heiner Lehr</dc:creator>
  <cp:lastModifiedBy>Sanchez</cp:lastModifiedBy>
  <cp:revision>188</cp:revision>
  <dcterms:created xsi:type="dcterms:W3CDTF">2014-05-05T03:32:55Z</dcterms:created>
  <dcterms:modified xsi:type="dcterms:W3CDTF">2014-06-17T15:50:15Z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Google.Documents.DocumentId">
    <vt:lpwstr>1DjXEyN2sBlpI6Nm2kLJoRmw13u2HZvOGfxmoRRBV218</vt:lpwstr>
  </property>
  <property fmtid="{D5CDD505-2E9C-101B-9397-08002B2CF9AE}" pid="3" name="Google.Documents.RevisionId">
    <vt:lpwstr>08342784795775903886</vt:lpwstr>
  </property>
  <property fmtid="{D5CDD505-2E9C-101B-9397-08002B2CF9AE}" pid="4" name="Google.Documents.PreviousRevisionId">
    <vt:lpwstr>02996576129064177633</vt:lpwstr>
  </property>
  <property fmtid="{D5CDD505-2E9C-101B-9397-08002B2CF9AE}" pid="5" name="Google.Documents.PluginVersion">
    <vt:lpwstr>2.0.2662.553</vt:lpwstr>
  </property>
  <property fmtid="{D5CDD505-2E9C-101B-9397-08002B2CF9AE}" pid="6" name="Google.Documents.MergeIncapabilityFlags">
    <vt:i4>0</vt:i4>
  </property>
  <property fmtid="{D5CDD505-2E9C-101B-9397-08002B2CF9AE}" pid="7" name="Google.Documents.Tracking">
    <vt:lpwstr>false</vt:lpwstr>
  </property>
</Properties>
</file>